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65" r:id="rId14"/>
    <p:sldId id="266" r:id="rId15"/>
    <p:sldId id="267"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62"/>
  </p:normalViewPr>
  <p:slideViewPr>
    <p:cSldViewPr snapToGrid="0" snapToObjects="1">
      <p:cViewPr varScale="1">
        <p:scale>
          <a:sx n="153" d="100"/>
          <a:sy n="153"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DFF04-D166-FD45-99D3-9A9C94D14008}" type="datetimeFigureOut">
              <a:rPr lang="en-US" smtClean="0"/>
              <a:t>2/12/22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551655-FFAB-A44F-ABBF-59E836E98EEB}" type="slidenum">
              <a:rPr lang="en-US" smtClean="0"/>
              <a:t>‹#›</a:t>
            </a:fld>
            <a:endParaRPr lang="en-US"/>
          </a:p>
        </p:txBody>
      </p:sp>
    </p:spTree>
    <p:extLst>
      <p:ext uri="{BB962C8B-B14F-4D97-AF65-F5344CB8AC3E}">
        <p14:creationId xmlns:p14="http://schemas.microsoft.com/office/powerpoint/2010/main" val="3889322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551655-FFAB-A44F-ABBF-59E836E98EEB}" type="slidenum">
              <a:rPr lang="en-US" smtClean="0"/>
              <a:t>1</a:t>
            </a:fld>
            <a:endParaRPr lang="en-US"/>
          </a:p>
        </p:txBody>
      </p:sp>
    </p:spTree>
    <p:extLst>
      <p:ext uri="{BB962C8B-B14F-4D97-AF65-F5344CB8AC3E}">
        <p14:creationId xmlns:p14="http://schemas.microsoft.com/office/powerpoint/2010/main" val="1679657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551655-FFAB-A44F-ABBF-59E836E98EEB}" type="slidenum">
              <a:rPr lang="en-US" smtClean="0"/>
              <a:t>10</a:t>
            </a:fld>
            <a:endParaRPr lang="en-US"/>
          </a:p>
        </p:txBody>
      </p:sp>
    </p:spTree>
    <p:extLst>
      <p:ext uri="{BB962C8B-B14F-4D97-AF65-F5344CB8AC3E}">
        <p14:creationId xmlns:p14="http://schemas.microsoft.com/office/powerpoint/2010/main" val="2171755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551655-FFAB-A44F-ABBF-59E836E98EEB}" type="slidenum">
              <a:rPr lang="en-US" smtClean="0"/>
              <a:t>11</a:t>
            </a:fld>
            <a:endParaRPr lang="en-US"/>
          </a:p>
        </p:txBody>
      </p:sp>
    </p:spTree>
    <p:extLst>
      <p:ext uri="{BB962C8B-B14F-4D97-AF65-F5344CB8AC3E}">
        <p14:creationId xmlns:p14="http://schemas.microsoft.com/office/powerpoint/2010/main" val="3207376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551655-FFAB-A44F-ABBF-59E836E98EEB}" type="slidenum">
              <a:rPr lang="en-US" smtClean="0"/>
              <a:t>12</a:t>
            </a:fld>
            <a:endParaRPr lang="en-US"/>
          </a:p>
        </p:txBody>
      </p:sp>
    </p:spTree>
    <p:extLst>
      <p:ext uri="{BB962C8B-B14F-4D97-AF65-F5344CB8AC3E}">
        <p14:creationId xmlns:p14="http://schemas.microsoft.com/office/powerpoint/2010/main" val="993539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SPARK SQL is much more than structural query language on top of Spark. </a:t>
            </a:r>
          </a:p>
          <a:p>
            <a:pPr marL="171450" indent="-171450">
              <a:buFontTx/>
              <a:buChar char="-"/>
            </a:pPr>
            <a:r>
              <a:rPr lang="en-US" dirty="0"/>
              <a:t>We can read data in place without loading it.</a:t>
            </a:r>
          </a:p>
          <a:p>
            <a:pPr marL="171450" indent="-171450">
              <a:buFontTx/>
              <a:buChar char="-"/>
            </a:pPr>
            <a:r>
              <a:rPr lang="en-US" dirty="0"/>
              <a:t>Schema on read (leave the data where is it. Point to it, read it, query, slice), don’t need to replicate the data.</a:t>
            </a:r>
          </a:p>
          <a:p>
            <a:pPr marL="171450" indent="-171450">
              <a:buFontTx/>
              <a:buChar char="-"/>
            </a:pPr>
            <a:r>
              <a:rPr lang="en-US" dirty="0"/>
              <a:t>We can do massive queries.</a:t>
            </a:r>
          </a:p>
        </p:txBody>
      </p:sp>
      <p:sp>
        <p:nvSpPr>
          <p:cNvPr id="4" name="Slide Number Placeholder 3"/>
          <p:cNvSpPr>
            <a:spLocks noGrp="1"/>
          </p:cNvSpPr>
          <p:nvPr>
            <p:ph type="sldNum" sz="quarter" idx="5"/>
          </p:nvPr>
        </p:nvSpPr>
        <p:spPr/>
        <p:txBody>
          <a:bodyPr/>
          <a:lstStyle/>
          <a:p>
            <a:fld id="{00551655-FFAB-A44F-ABBF-59E836E98EEB}" type="slidenum">
              <a:rPr lang="en-US" smtClean="0"/>
              <a:t>13</a:t>
            </a:fld>
            <a:endParaRPr lang="en-US"/>
          </a:p>
        </p:txBody>
      </p:sp>
    </p:spTree>
    <p:extLst>
      <p:ext uri="{BB962C8B-B14F-4D97-AF65-F5344CB8AC3E}">
        <p14:creationId xmlns:p14="http://schemas.microsoft.com/office/powerpoint/2010/main" val="2583788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551655-FFAB-A44F-ABBF-59E836E98EEB}" type="slidenum">
              <a:rPr lang="en-US" smtClean="0"/>
              <a:t>14</a:t>
            </a:fld>
            <a:endParaRPr lang="en-US"/>
          </a:p>
        </p:txBody>
      </p:sp>
    </p:spTree>
    <p:extLst>
      <p:ext uri="{BB962C8B-B14F-4D97-AF65-F5344CB8AC3E}">
        <p14:creationId xmlns:p14="http://schemas.microsoft.com/office/powerpoint/2010/main" val="1462733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551655-FFAB-A44F-ABBF-59E836E98EEB}" type="slidenum">
              <a:rPr lang="en-US" smtClean="0"/>
              <a:t>15</a:t>
            </a:fld>
            <a:endParaRPr lang="en-US"/>
          </a:p>
        </p:txBody>
      </p:sp>
    </p:spTree>
    <p:extLst>
      <p:ext uri="{BB962C8B-B14F-4D97-AF65-F5344CB8AC3E}">
        <p14:creationId xmlns:p14="http://schemas.microsoft.com/office/powerpoint/2010/main" val="2932564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551655-FFAB-A44F-ABBF-59E836E98EEB}" type="slidenum">
              <a:rPr lang="en-US" smtClean="0"/>
              <a:t>16</a:t>
            </a:fld>
            <a:endParaRPr lang="en-US"/>
          </a:p>
        </p:txBody>
      </p:sp>
    </p:spTree>
    <p:extLst>
      <p:ext uri="{BB962C8B-B14F-4D97-AF65-F5344CB8AC3E}">
        <p14:creationId xmlns:p14="http://schemas.microsoft.com/office/powerpoint/2010/main" val="973690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551655-FFAB-A44F-ABBF-59E836E98EEB}" type="slidenum">
              <a:rPr lang="en-US" smtClean="0"/>
              <a:t>17</a:t>
            </a:fld>
            <a:endParaRPr lang="en-US"/>
          </a:p>
        </p:txBody>
      </p:sp>
    </p:spTree>
    <p:extLst>
      <p:ext uri="{BB962C8B-B14F-4D97-AF65-F5344CB8AC3E}">
        <p14:creationId xmlns:p14="http://schemas.microsoft.com/office/powerpoint/2010/main" val="2765497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551655-FFAB-A44F-ABBF-59E836E98EEB}" type="slidenum">
              <a:rPr lang="en-US" smtClean="0"/>
              <a:t>18</a:t>
            </a:fld>
            <a:endParaRPr lang="en-US"/>
          </a:p>
        </p:txBody>
      </p:sp>
    </p:spTree>
    <p:extLst>
      <p:ext uri="{BB962C8B-B14F-4D97-AF65-F5344CB8AC3E}">
        <p14:creationId xmlns:p14="http://schemas.microsoft.com/office/powerpoint/2010/main" val="3336533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551655-FFAB-A44F-ABBF-59E836E98EEB}" type="slidenum">
              <a:rPr lang="en-US" smtClean="0"/>
              <a:t>19</a:t>
            </a:fld>
            <a:endParaRPr lang="en-US"/>
          </a:p>
        </p:txBody>
      </p:sp>
    </p:spTree>
    <p:extLst>
      <p:ext uri="{BB962C8B-B14F-4D97-AF65-F5344CB8AC3E}">
        <p14:creationId xmlns:p14="http://schemas.microsoft.com/office/powerpoint/2010/main" val="47887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551655-FFAB-A44F-ABBF-59E836E98EEB}" type="slidenum">
              <a:rPr lang="en-US" smtClean="0"/>
              <a:t>2</a:t>
            </a:fld>
            <a:endParaRPr lang="en-US"/>
          </a:p>
        </p:txBody>
      </p:sp>
    </p:spTree>
    <p:extLst>
      <p:ext uri="{BB962C8B-B14F-4D97-AF65-F5344CB8AC3E}">
        <p14:creationId xmlns:p14="http://schemas.microsoft.com/office/powerpoint/2010/main" val="2953642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Hadoop is the first big data platform, open source available.</a:t>
            </a:r>
          </a:p>
          <a:p>
            <a:pPr marL="171450" indent="-171450">
              <a:buFontTx/>
              <a:buChar char="-"/>
            </a:pPr>
            <a:r>
              <a:rPr lang="en-US" dirty="0"/>
              <a:t>What happened over time is, ,other services an products were added to the Hadoop. </a:t>
            </a:r>
          </a:p>
          <a:p>
            <a:pPr marL="171450" indent="-171450">
              <a:buFontTx/>
              <a:buChar char="-"/>
            </a:pPr>
            <a:r>
              <a:rPr lang="en-US" dirty="0"/>
              <a:t>So they broadened Hadoop to the Apache Hadoop project.</a:t>
            </a:r>
          </a:p>
          <a:p>
            <a:pPr marL="171450" indent="-171450">
              <a:buFontTx/>
              <a:buChar char="-"/>
            </a:pPr>
            <a:r>
              <a:rPr lang="en-US" dirty="0"/>
              <a:t>It caused a confusion, because there was a single project was named Hadoop and entire project is named Hadoop.</a:t>
            </a:r>
          </a:p>
        </p:txBody>
      </p:sp>
      <p:sp>
        <p:nvSpPr>
          <p:cNvPr id="4" name="Slide Number Placeholder 3"/>
          <p:cNvSpPr>
            <a:spLocks noGrp="1"/>
          </p:cNvSpPr>
          <p:nvPr>
            <p:ph type="sldNum" sz="quarter" idx="5"/>
          </p:nvPr>
        </p:nvSpPr>
        <p:spPr/>
        <p:txBody>
          <a:bodyPr/>
          <a:lstStyle/>
          <a:p>
            <a:fld id="{00551655-FFAB-A44F-ABBF-59E836E98EEB}" type="slidenum">
              <a:rPr lang="en-US" smtClean="0"/>
              <a:t>3</a:t>
            </a:fld>
            <a:endParaRPr lang="en-US"/>
          </a:p>
        </p:txBody>
      </p:sp>
    </p:spTree>
    <p:extLst>
      <p:ext uri="{BB962C8B-B14F-4D97-AF65-F5344CB8AC3E}">
        <p14:creationId xmlns:p14="http://schemas.microsoft.com/office/powerpoint/2010/main" val="2058639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Original project is core, now goes under the name of MapReduce</a:t>
            </a:r>
          </a:p>
          <a:p>
            <a:pPr marL="171450" indent="-171450">
              <a:buFontTx/>
              <a:buChar char="-"/>
            </a:pPr>
            <a:r>
              <a:rPr lang="en-US" dirty="0"/>
              <a:t>First thing at the top is that architecture that idea of spitting out partitioning and  then getting results parallel processing underneath that you need something to coordinate and acquire all the resources and jobs and memory and things that are going to happen to support MapReduce that’s called YARN which stands for ‘Yet Another Resource Negotiator’ .</a:t>
            </a:r>
          </a:p>
          <a:p>
            <a:pPr marL="171450" indent="-171450">
              <a:buFontTx/>
              <a:buChar char="-"/>
            </a:pPr>
            <a:r>
              <a:rPr lang="en-US" dirty="0"/>
              <a:t>Underneath this is a really intriguing  service which acts like just a regular file system you might be used to (folders, files, etc.) but it is little twist to it. It understands this partitioning and while it does not necessarily show it to you its partitioning the data in on the drive so that you may look at and see one big phone book file but  in reality it is partitioned by last name. That’s called Hadoop File System also known as HDFS.</a:t>
            </a:r>
          </a:p>
          <a:p>
            <a:pPr marL="171450" indent="-171450">
              <a:buFontTx/>
              <a:buChar char="-"/>
            </a:pPr>
            <a:r>
              <a:rPr lang="en-US" dirty="0"/>
              <a:t>Maybe it is fair to say that Spark is a replacement for the Hadoop MapReduce.</a:t>
            </a:r>
          </a:p>
          <a:p>
            <a:pPr marL="171450" indent="-171450">
              <a:buFontTx/>
              <a:buChar char="-"/>
            </a:pPr>
            <a:r>
              <a:rPr lang="en-US" dirty="0"/>
              <a:t>MapReduce physically reads and writes to storage that’s a bottleneck (When you read and write to disk, it slow things down.)</a:t>
            </a:r>
          </a:p>
          <a:p>
            <a:pPr marL="171450" indent="-171450">
              <a:buFontTx/>
              <a:buChar char="-"/>
            </a:pPr>
            <a:r>
              <a:rPr lang="en-US" dirty="0"/>
              <a:t>Spark is designed from the beginning to try to work in memory as much as possible. </a:t>
            </a:r>
          </a:p>
          <a:p>
            <a:pPr marL="171450" indent="-171450">
              <a:buFontTx/>
              <a:buChar char="-"/>
            </a:pPr>
            <a:r>
              <a:rPr lang="en-US" dirty="0"/>
              <a:t>So if you think of everything all these partitions are pegged in the memory using a cache and will be held there as much as possible if you have enough space it will not put it back to disk it will keep it there. </a:t>
            </a:r>
          </a:p>
          <a:p>
            <a:pPr marL="171450" indent="-171450">
              <a:buFontTx/>
              <a:buChar char="-"/>
            </a:pPr>
            <a:r>
              <a:rPr lang="en-US" dirty="0"/>
              <a:t>That increases processing speed a lot.</a:t>
            </a:r>
          </a:p>
          <a:p>
            <a:pPr marL="171450" indent="-171450">
              <a:buFontTx/>
              <a:buChar char="-"/>
            </a:pPr>
            <a:r>
              <a:rPr lang="en-US" dirty="0"/>
              <a:t>Most of the functionality in Spark really focuses on its data engineering site (munging, querying facility)    </a:t>
            </a:r>
          </a:p>
        </p:txBody>
      </p:sp>
      <p:sp>
        <p:nvSpPr>
          <p:cNvPr id="4" name="Slide Number Placeholder 3"/>
          <p:cNvSpPr>
            <a:spLocks noGrp="1"/>
          </p:cNvSpPr>
          <p:nvPr>
            <p:ph type="sldNum" sz="quarter" idx="5"/>
          </p:nvPr>
        </p:nvSpPr>
        <p:spPr/>
        <p:txBody>
          <a:bodyPr/>
          <a:lstStyle/>
          <a:p>
            <a:fld id="{00551655-FFAB-A44F-ABBF-59E836E98EEB}" type="slidenum">
              <a:rPr lang="en-US" smtClean="0"/>
              <a:t>4</a:t>
            </a:fld>
            <a:endParaRPr lang="en-US"/>
          </a:p>
        </p:txBody>
      </p:sp>
    </p:spTree>
    <p:extLst>
      <p:ext uri="{BB962C8B-B14F-4D97-AF65-F5344CB8AC3E}">
        <p14:creationId xmlns:p14="http://schemas.microsoft.com/office/powerpoint/2010/main" val="3062130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most important thing here is that you have got things running in parallel.</a:t>
            </a:r>
          </a:p>
          <a:p>
            <a:pPr marL="171450" indent="-171450">
              <a:buFontTx/>
              <a:buChar char="-"/>
            </a:pPr>
            <a:r>
              <a:rPr lang="en-US" dirty="0"/>
              <a:t>Let’s imagine, all people are working concurrently, doing something. But at the end you got to pull it all together at the end. </a:t>
            </a:r>
          </a:p>
          <a:p>
            <a:pPr marL="171450" indent="-171450">
              <a:buFontTx/>
              <a:buChar char="-"/>
            </a:pPr>
            <a:r>
              <a:rPr lang="en-US" dirty="0"/>
              <a:t>The importance of that can’t be over emphasized because it has a lot of impact maybe you may even think of.</a:t>
            </a:r>
          </a:p>
          <a:p>
            <a:pPr marL="171450" indent="-171450">
              <a:buFontTx/>
              <a:buChar char="-"/>
            </a:pPr>
            <a:r>
              <a:rPr lang="en-US" dirty="0"/>
              <a:t>For instance there is a lot of work going on to keep the data separate. You don’t want data from one node to be shared with another node in sense that you don’t want duplication.</a:t>
            </a:r>
          </a:p>
          <a:p>
            <a:pPr marL="171450" indent="-171450">
              <a:buFontTx/>
              <a:buChar char="-"/>
            </a:pPr>
            <a:r>
              <a:rPr lang="en-US" dirty="0"/>
              <a:t>If a city of data is being processed on this node and it’s separated by city you need to make sure that that’s all that’s in that node.</a:t>
            </a:r>
          </a:p>
          <a:p>
            <a:pPr marL="171450" indent="-171450">
              <a:buFontTx/>
              <a:buChar char="-"/>
            </a:pPr>
            <a:r>
              <a:rPr lang="en-US" dirty="0"/>
              <a:t>Because if you get redundancy of the data handled by the node it’s going to give you a bad result.</a:t>
            </a:r>
          </a:p>
          <a:p>
            <a:pPr marL="171450" indent="-171450">
              <a:buFontTx/>
              <a:buChar char="-"/>
            </a:pPr>
            <a:r>
              <a:rPr lang="en-US" dirty="0"/>
              <a:t>Driver context is you. Context connects you into cluster manager.</a:t>
            </a:r>
          </a:p>
          <a:p>
            <a:pPr marL="171450" indent="-171450">
              <a:buFontTx/>
              <a:buChar char="-"/>
            </a:pPr>
            <a:r>
              <a:rPr lang="en-US" dirty="0"/>
              <a:t>Cluster manager is responsible to get the work done.</a:t>
            </a:r>
          </a:p>
          <a:p>
            <a:pPr marL="171450" indent="-171450">
              <a:buFontTx/>
              <a:buChar char="-"/>
            </a:pPr>
            <a:r>
              <a:rPr lang="en-US" dirty="0"/>
              <a:t>The worker nodes underneath, they are doing the actual work.  Cache, keeping in the memory, going to do what’s needed give you the result back. </a:t>
            </a:r>
          </a:p>
          <a:p>
            <a:pPr marL="171450" indent="-171450">
              <a:buFontTx/>
              <a:buChar char="-"/>
            </a:pPr>
            <a:r>
              <a:rPr lang="en-US" dirty="0"/>
              <a:t>At the bottom you see the data sources. Spark and </a:t>
            </a:r>
            <a:r>
              <a:rPr lang="en-US" dirty="0" err="1"/>
              <a:t>DataBricks</a:t>
            </a:r>
            <a:r>
              <a:rPr lang="en-US" dirty="0"/>
              <a:t> get almost any data you can imagine.</a:t>
            </a:r>
          </a:p>
          <a:p>
            <a:pPr marL="171450" indent="-171450">
              <a:buFontTx/>
              <a:buChar char="-"/>
            </a:pPr>
            <a:r>
              <a:rPr lang="en-US" dirty="0"/>
              <a:t>Where do I store my data ?  Well it’s like asking, you have got a vacuum cleaner where do I put the carpet?</a:t>
            </a:r>
          </a:p>
          <a:p>
            <a:pPr marL="171450" indent="-171450">
              <a:buFontTx/>
              <a:buChar char="-"/>
            </a:pPr>
            <a:r>
              <a:rPr lang="en-US" dirty="0"/>
              <a:t>Spark is a query engine. Spark is a data analytics engine, it’s meant to run queries. It isn’t a storage engine.</a:t>
            </a:r>
          </a:p>
          <a:p>
            <a:pPr marL="171450" indent="-171450">
              <a:buFontTx/>
              <a:buChar char="-"/>
            </a:pPr>
            <a:r>
              <a:rPr lang="en-US" dirty="0"/>
              <a:t>So it is not like a relational database  you say well I’ve got it all in one right I’m storing the data and occurring it.</a:t>
            </a:r>
          </a:p>
          <a:p>
            <a:pPr marL="171450" indent="-171450">
              <a:buFontTx/>
              <a:buChar char="-"/>
            </a:pPr>
            <a:r>
              <a:rPr lang="en-US" dirty="0"/>
              <a:t>Data lakes kind of just the place you put the data. Spark does not care much about. Spark is just going to take the data from wherever you tell to get it. And then it ingests it and it’s processing massively in parallel.</a:t>
            </a:r>
          </a:p>
          <a:p>
            <a:pPr marL="171450" indent="-171450">
              <a:buFontTx/>
              <a:buChar char="-"/>
            </a:pPr>
            <a:r>
              <a:rPr lang="en-US" dirty="0"/>
              <a:t>So Spark is not same as the data. They are separate. And Spark does not care about where you put the data where it resides that’s up to you to get it in storage. So don’t confuse spark with storage and the data lake.  </a:t>
            </a:r>
          </a:p>
          <a:p>
            <a:pPr marL="171450" indent="-171450">
              <a:buFontTx/>
              <a:buChar char="-"/>
            </a:pPr>
            <a:r>
              <a:rPr lang="en-US" dirty="0"/>
              <a:t> </a:t>
            </a:r>
          </a:p>
        </p:txBody>
      </p:sp>
      <p:sp>
        <p:nvSpPr>
          <p:cNvPr id="4" name="Slide Number Placeholder 3"/>
          <p:cNvSpPr>
            <a:spLocks noGrp="1"/>
          </p:cNvSpPr>
          <p:nvPr>
            <p:ph type="sldNum" sz="quarter" idx="5"/>
          </p:nvPr>
        </p:nvSpPr>
        <p:spPr/>
        <p:txBody>
          <a:bodyPr/>
          <a:lstStyle/>
          <a:p>
            <a:fld id="{00551655-FFAB-A44F-ABBF-59E836E98EEB}" type="slidenum">
              <a:rPr lang="en-US" smtClean="0"/>
              <a:t>5</a:t>
            </a:fld>
            <a:endParaRPr lang="en-US"/>
          </a:p>
        </p:txBody>
      </p:sp>
    </p:spTree>
    <p:extLst>
      <p:ext uri="{BB962C8B-B14F-4D97-AF65-F5344CB8AC3E}">
        <p14:creationId xmlns:p14="http://schemas.microsoft.com/office/powerpoint/2010/main" val="604358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Spark core it’s kind of the original service, it uses a data structure under it called resilient distributed dataset (RDD).</a:t>
            </a:r>
          </a:p>
          <a:p>
            <a:pPr marL="171450" indent="-171450">
              <a:buFontTx/>
              <a:buChar char="-"/>
            </a:pPr>
            <a:r>
              <a:rPr lang="en-US" dirty="0"/>
              <a:t>Manage these services, there is several different software system you can use.</a:t>
            </a:r>
          </a:p>
          <a:p>
            <a:pPr marL="171450" indent="-171450">
              <a:buFontTx/>
              <a:buChar char="-"/>
            </a:pPr>
            <a:r>
              <a:rPr lang="en-US" dirty="0"/>
              <a:t>Spark SQL: You can query spark data just as if it were database. Where it resides mind you it’s not a physical database in Spark</a:t>
            </a:r>
          </a:p>
        </p:txBody>
      </p:sp>
      <p:sp>
        <p:nvSpPr>
          <p:cNvPr id="4" name="Slide Number Placeholder 3"/>
          <p:cNvSpPr>
            <a:spLocks noGrp="1"/>
          </p:cNvSpPr>
          <p:nvPr>
            <p:ph type="sldNum" sz="quarter" idx="5"/>
          </p:nvPr>
        </p:nvSpPr>
        <p:spPr/>
        <p:txBody>
          <a:bodyPr/>
          <a:lstStyle/>
          <a:p>
            <a:fld id="{00551655-FFAB-A44F-ABBF-59E836E98EEB}" type="slidenum">
              <a:rPr lang="en-US" smtClean="0"/>
              <a:t>6</a:t>
            </a:fld>
            <a:endParaRPr lang="en-US"/>
          </a:p>
        </p:txBody>
      </p:sp>
    </p:spTree>
    <p:extLst>
      <p:ext uri="{BB962C8B-B14F-4D97-AF65-F5344CB8AC3E}">
        <p14:creationId xmlns:p14="http://schemas.microsoft.com/office/powerpoint/2010/main" val="22864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Cluster: is a collection of a really a virtual machines, it’s meant to execute separate processes in parallel </a:t>
            </a:r>
          </a:p>
        </p:txBody>
      </p:sp>
      <p:sp>
        <p:nvSpPr>
          <p:cNvPr id="4" name="Slide Number Placeholder 3"/>
          <p:cNvSpPr>
            <a:spLocks noGrp="1"/>
          </p:cNvSpPr>
          <p:nvPr>
            <p:ph type="sldNum" sz="quarter" idx="5"/>
          </p:nvPr>
        </p:nvSpPr>
        <p:spPr/>
        <p:txBody>
          <a:bodyPr/>
          <a:lstStyle/>
          <a:p>
            <a:fld id="{00551655-FFAB-A44F-ABBF-59E836E98EEB}" type="slidenum">
              <a:rPr lang="en-US" smtClean="0"/>
              <a:t>7</a:t>
            </a:fld>
            <a:endParaRPr lang="en-US"/>
          </a:p>
        </p:txBody>
      </p:sp>
    </p:spTree>
    <p:extLst>
      <p:ext uri="{BB962C8B-B14F-4D97-AF65-F5344CB8AC3E}">
        <p14:creationId xmlns:p14="http://schemas.microsoft.com/office/powerpoint/2010/main" val="1492779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551655-FFAB-A44F-ABBF-59E836E98EEB}" type="slidenum">
              <a:rPr lang="en-US" smtClean="0"/>
              <a:t>8</a:t>
            </a:fld>
            <a:endParaRPr lang="en-US"/>
          </a:p>
        </p:txBody>
      </p:sp>
    </p:spTree>
    <p:extLst>
      <p:ext uri="{BB962C8B-B14F-4D97-AF65-F5344CB8AC3E}">
        <p14:creationId xmlns:p14="http://schemas.microsoft.com/office/powerpoint/2010/main" val="425212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551655-FFAB-A44F-ABBF-59E836E98EEB}" type="slidenum">
              <a:rPr lang="en-US" smtClean="0"/>
              <a:t>9</a:t>
            </a:fld>
            <a:endParaRPr lang="en-US"/>
          </a:p>
        </p:txBody>
      </p:sp>
    </p:spTree>
    <p:extLst>
      <p:ext uri="{BB962C8B-B14F-4D97-AF65-F5344CB8AC3E}">
        <p14:creationId xmlns:p14="http://schemas.microsoft.com/office/powerpoint/2010/main" val="149530979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59E121-DBB9-4749-A5C9-E9594F2B41AF}" type="datetimeFigureOut">
              <a:rPr lang="en-US" smtClean="0"/>
              <a:t>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984865C-03CC-3641-BEE8-F68CD854CEF3}" type="slidenum">
              <a:rPr lang="en-US" smtClean="0"/>
              <a:t>‹#›</a:t>
            </a:fld>
            <a:endParaRPr lang="en-US"/>
          </a:p>
        </p:txBody>
      </p:sp>
    </p:spTree>
    <p:extLst>
      <p:ext uri="{BB962C8B-B14F-4D97-AF65-F5344CB8AC3E}">
        <p14:creationId xmlns:p14="http://schemas.microsoft.com/office/powerpoint/2010/main" val="239246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59E121-DBB9-4749-A5C9-E9594F2B41AF}" type="datetimeFigureOut">
              <a:rPr lang="en-US" smtClean="0"/>
              <a:t>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4865C-03CC-3641-BEE8-F68CD854CEF3}" type="slidenum">
              <a:rPr lang="en-US" smtClean="0"/>
              <a:t>‹#›</a:t>
            </a:fld>
            <a:endParaRPr lang="en-US"/>
          </a:p>
        </p:txBody>
      </p:sp>
    </p:spTree>
    <p:extLst>
      <p:ext uri="{BB962C8B-B14F-4D97-AF65-F5344CB8AC3E}">
        <p14:creationId xmlns:p14="http://schemas.microsoft.com/office/powerpoint/2010/main" val="101788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9E121-DBB9-4749-A5C9-E9594F2B41AF}" type="datetimeFigureOut">
              <a:rPr lang="en-US" smtClean="0"/>
              <a:t>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4865C-03CC-3641-BEE8-F68CD854CEF3}" type="slidenum">
              <a:rPr lang="en-US" smtClean="0"/>
              <a:t>‹#›</a:t>
            </a:fld>
            <a:endParaRPr lang="en-US"/>
          </a:p>
        </p:txBody>
      </p:sp>
    </p:spTree>
    <p:extLst>
      <p:ext uri="{BB962C8B-B14F-4D97-AF65-F5344CB8AC3E}">
        <p14:creationId xmlns:p14="http://schemas.microsoft.com/office/powerpoint/2010/main" val="270375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9E121-DBB9-4749-A5C9-E9594F2B41AF}" type="datetimeFigureOut">
              <a:rPr lang="en-US" smtClean="0"/>
              <a:t>2/12/22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4865C-03CC-3641-BEE8-F68CD854CEF3}" type="slidenum">
              <a:rPr lang="en-US" smtClean="0"/>
              <a:t>‹#›</a:t>
            </a:fld>
            <a:endParaRPr lang="en-US"/>
          </a:p>
        </p:txBody>
      </p:sp>
    </p:spTree>
    <p:extLst>
      <p:ext uri="{BB962C8B-B14F-4D97-AF65-F5344CB8AC3E}">
        <p14:creationId xmlns:p14="http://schemas.microsoft.com/office/powerpoint/2010/main" val="268716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C59E121-DBB9-4749-A5C9-E9594F2B41AF}" type="datetimeFigureOut">
              <a:rPr lang="en-US" smtClean="0"/>
              <a:t>2/12/22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984865C-03CC-3641-BEE8-F68CD854CEF3}" type="slidenum">
              <a:rPr lang="en-US" smtClean="0"/>
              <a:t>‹#›</a:t>
            </a:fld>
            <a:endParaRPr lang="en-US"/>
          </a:p>
        </p:txBody>
      </p:sp>
    </p:spTree>
    <p:extLst>
      <p:ext uri="{BB962C8B-B14F-4D97-AF65-F5344CB8AC3E}">
        <p14:creationId xmlns:p14="http://schemas.microsoft.com/office/powerpoint/2010/main" val="212946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9E121-DBB9-4749-A5C9-E9594F2B41AF}" type="datetimeFigureOut">
              <a:rPr lang="en-US" smtClean="0"/>
              <a:t>2/12/22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4865C-03CC-3641-BEE8-F68CD854CEF3}" type="slidenum">
              <a:rPr lang="en-US" smtClean="0"/>
              <a:t>‹#›</a:t>
            </a:fld>
            <a:endParaRPr lang="en-US"/>
          </a:p>
        </p:txBody>
      </p:sp>
    </p:spTree>
    <p:extLst>
      <p:ext uri="{BB962C8B-B14F-4D97-AF65-F5344CB8AC3E}">
        <p14:creationId xmlns:p14="http://schemas.microsoft.com/office/powerpoint/2010/main" val="374430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59E121-DBB9-4749-A5C9-E9594F2B41AF}" type="datetimeFigureOut">
              <a:rPr lang="en-US" smtClean="0"/>
              <a:t>2/12/22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84865C-03CC-3641-BEE8-F68CD854CEF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6995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59E121-DBB9-4749-A5C9-E9594F2B41AF}" type="datetimeFigureOut">
              <a:rPr lang="en-US" smtClean="0"/>
              <a:t>2/12/22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84865C-03CC-3641-BEE8-F68CD854CEF3}"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275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9E121-DBB9-4749-A5C9-E9594F2B41AF}" type="datetimeFigureOut">
              <a:rPr lang="en-US" smtClean="0"/>
              <a:t>2/12/22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84865C-03CC-3641-BEE8-F68CD854CEF3}" type="slidenum">
              <a:rPr lang="en-US" smtClean="0"/>
              <a:t>‹#›</a:t>
            </a:fld>
            <a:endParaRPr lang="en-US"/>
          </a:p>
        </p:txBody>
      </p:sp>
    </p:spTree>
    <p:extLst>
      <p:ext uri="{BB962C8B-B14F-4D97-AF65-F5344CB8AC3E}">
        <p14:creationId xmlns:p14="http://schemas.microsoft.com/office/powerpoint/2010/main" val="337516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9E121-DBB9-4749-A5C9-E9594F2B41AF}" type="datetimeFigureOut">
              <a:rPr lang="en-US" smtClean="0"/>
              <a:t>2/12/22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F984865C-03CC-3641-BEE8-F68CD854CEF3}" type="slidenum">
              <a:rPr lang="en-US" smtClean="0"/>
              <a:t>‹#›</a:t>
            </a:fld>
            <a:endParaRPr lang="en-US"/>
          </a:p>
        </p:txBody>
      </p:sp>
    </p:spTree>
    <p:extLst>
      <p:ext uri="{BB962C8B-B14F-4D97-AF65-F5344CB8AC3E}">
        <p14:creationId xmlns:p14="http://schemas.microsoft.com/office/powerpoint/2010/main" val="325062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9E121-DBB9-4749-A5C9-E9594F2B41AF}" type="datetimeFigureOut">
              <a:rPr lang="en-US" smtClean="0"/>
              <a:t>2/12/22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F984865C-03CC-3641-BEE8-F68CD854CEF3}" type="slidenum">
              <a:rPr lang="en-US" smtClean="0"/>
              <a:t>‹#›</a:t>
            </a:fld>
            <a:endParaRPr lang="en-US"/>
          </a:p>
        </p:txBody>
      </p:sp>
    </p:spTree>
    <p:extLst>
      <p:ext uri="{BB962C8B-B14F-4D97-AF65-F5344CB8AC3E}">
        <p14:creationId xmlns:p14="http://schemas.microsoft.com/office/powerpoint/2010/main" val="183267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C59E121-DBB9-4749-A5C9-E9594F2B41AF}" type="datetimeFigureOut">
              <a:rPr lang="en-US" smtClean="0"/>
              <a:t>2/12/22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984865C-03CC-3641-BEE8-F68CD854CEF3}" type="slidenum">
              <a:rPr lang="en-US" smtClean="0"/>
              <a:t>‹#›</a:t>
            </a:fld>
            <a:endParaRPr lang="en-US"/>
          </a:p>
        </p:txBody>
      </p:sp>
    </p:spTree>
    <p:extLst>
      <p:ext uri="{BB962C8B-B14F-4D97-AF65-F5344CB8AC3E}">
        <p14:creationId xmlns:p14="http://schemas.microsoft.com/office/powerpoint/2010/main" val="171872180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972F-C7FF-8742-8104-54AE483E782C}"/>
              </a:ext>
            </a:extLst>
          </p:cNvPr>
          <p:cNvSpPr>
            <a:spLocks noGrp="1"/>
          </p:cNvSpPr>
          <p:nvPr>
            <p:ph type="ctrTitle"/>
          </p:nvPr>
        </p:nvSpPr>
        <p:spPr/>
        <p:txBody>
          <a:bodyPr/>
          <a:lstStyle/>
          <a:p>
            <a:r>
              <a:rPr lang="en-US" dirty="0"/>
              <a:t>DATABRICKS</a:t>
            </a:r>
          </a:p>
        </p:txBody>
      </p:sp>
      <p:pic>
        <p:nvPicPr>
          <p:cNvPr id="4" name="Picture 3">
            <a:extLst>
              <a:ext uri="{FF2B5EF4-FFF2-40B4-BE49-F238E27FC236}">
                <a16:creationId xmlns:a16="http://schemas.microsoft.com/office/drawing/2014/main" id="{45F899F5-78E2-6B43-9D6A-4C03B7127C48}"/>
              </a:ext>
            </a:extLst>
          </p:cNvPr>
          <p:cNvPicPr>
            <a:picLocks noChangeAspect="1"/>
          </p:cNvPicPr>
          <p:nvPr/>
        </p:nvPicPr>
        <p:blipFill>
          <a:blip r:embed="rId3"/>
          <a:stretch>
            <a:fillRect/>
          </a:stretch>
        </p:blipFill>
        <p:spPr>
          <a:xfrm>
            <a:off x="332346" y="246063"/>
            <a:ext cx="3206337" cy="1683327"/>
          </a:xfrm>
          <a:prstGeom prst="rect">
            <a:avLst/>
          </a:prstGeom>
        </p:spPr>
      </p:pic>
      <p:pic>
        <p:nvPicPr>
          <p:cNvPr id="5" name="Picture 4">
            <a:extLst>
              <a:ext uri="{FF2B5EF4-FFF2-40B4-BE49-F238E27FC236}">
                <a16:creationId xmlns:a16="http://schemas.microsoft.com/office/drawing/2014/main" id="{E9D522EB-0D14-7F4D-8060-CA45E24156C1}"/>
              </a:ext>
            </a:extLst>
          </p:cNvPr>
          <p:cNvPicPr>
            <a:picLocks noChangeAspect="1"/>
          </p:cNvPicPr>
          <p:nvPr/>
        </p:nvPicPr>
        <p:blipFill>
          <a:blip r:embed="rId4"/>
          <a:stretch>
            <a:fillRect/>
          </a:stretch>
        </p:blipFill>
        <p:spPr>
          <a:xfrm>
            <a:off x="8664402" y="246063"/>
            <a:ext cx="2873663" cy="1844122"/>
          </a:xfrm>
          <a:prstGeom prst="rect">
            <a:avLst/>
          </a:prstGeom>
        </p:spPr>
      </p:pic>
    </p:spTree>
    <p:extLst>
      <p:ext uri="{BB962C8B-B14F-4D97-AF65-F5344CB8AC3E}">
        <p14:creationId xmlns:p14="http://schemas.microsoft.com/office/powerpoint/2010/main" val="229685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EAEE2-AD11-CC42-9D01-400A20DF67F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85390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78DAC7-A4C1-774B-8FAF-58602CB52016}"/>
              </a:ext>
            </a:extLst>
          </p:cNvPr>
          <p:cNvPicPr>
            <a:picLocks noChangeAspect="1"/>
          </p:cNvPicPr>
          <p:nvPr/>
        </p:nvPicPr>
        <p:blipFill>
          <a:blip r:embed="rId3"/>
          <a:stretch>
            <a:fillRect/>
          </a:stretch>
        </p:blipFill>
        <p:spPr>
          <a:xfrm>
            <a:off x="0" y="71498"/>
            <a:ext cx="12192000" cy="6715003"/>
          </a:xfrm>
          <a:prstGeom prst="rect">
            <a:avLst/>
          </a:prstGeom>
        </p:spPr>
      </p:pic>
    </p:spTree>
    <p:extLst>
      <p:ext uri="{BB962C8B-B14F-4D97-AF65-F5344CB8AC3E}">
        <p14:creationId xmlns:p14="http://schemas.microsoft.com/office/powerpoint/2010/main" val="399762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55C0EE-AFFB-1047-A2BF-D224CB33C24B}"/>
              </a:ext>
            </a:extLst>
          </p:cNvPr>
          <p:cNvPicPr>
            <a:picLocks noChangeAspect="1"/>
          </p:cNvPicPr>
          <p:nvPr/>
        </p:nvPicPr>
        <p:blipFill>
          <a:blip r:embed="rId3"/>
          <a:stretch>
            <a:fillRect/>
          </a:stretch>
        </p:blipFill>
        <p:spPr>
          <a:xfrm>
            <a:off x="0" y="133004"/>
            <a:ext cx="12192000" cy="6375257"/>
          </a:xfrm>
          <a:prstGeom prst="rect">
            <a:avLst/>
          </a:prstGeom>
        </p:spPr>
      </p:pic>
    </p:spTree>
    <p:extLst>
      <p:ext uri="{BB962C8B-B14F-4D97-AF65-F5344CB8AC3E}">
        <p14:creationId xmlns:p14="http://schemas.microsoft.com/office/powerpoint/2010/main" val="331649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124176-2945-6449-8F4C-FE9C30BBF00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312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0DDFF9-22FF-B948-814F-46E1729474A3}"/>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938754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BD4C52-6426-7045-8AE6-046B81AA164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84789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3CBC-206E-0F45-950B-BAA751549002}"/>
              </a:ext>
            </a:extLst>
          </p:cNvPr>
          <p:cNvSpPr>
            <a:spLocks noGrp="1"/>
          </p:cNvSpPr>
          <p:nvPr>
            <p:ph type="title"/>
          </p:nvPr>
        </p:nvSpPr>
        <p:spPr>
          <a:xfrm>
            <a:off x="1569720" y="2310303"/>
            <a:ext cx="10515600" cy="1325563"/>
          </a:xfrm>
        </p:spPr>
        <p:txBody>
          <a:bodyPr/>
          <a:lstStyle/>
          <a:p>
            <a:pPr algn="ctr"/>
            <a:r>
              <a:rPr lang="en-US" b="1" u="sng" dirty="0"/>
              <a:t>SAMPLE PROJECT</a:t>
            </a:r>
          </a:p>
        </p:txBody>
      </p:sp>
    </p:spTree>
    <p:extLst>
      <p:ext uri="{BB962C8B-B14F-4D97-AF65-F5344CB8AC3E}">
        <p14:creationId xmlns:p14="http://schemas.microsoft.com/office/powerpoint/2010/main" val="198601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8DE1EF-9D3A-5C4A-A3DB-38D1F2076C31}"/>
              </a:ext>
            </a:extLst>
          </p:cNvPr>
          <p:cNvPicPr>
            <a:picLocks noChangeAspect="1"/>
          </p:cNvPicPr>
          <p:nvPr/>
        </p:nvPicPr>
        <p:blipFill>
          <a:blip r:embed="rId3"/>
          <a:stretch>
            <a:fillRect/>
          </a:stretch>
        </p:blipFill>
        <p:spPr>
          <a:xfrm>
            <a:off x="0" y="0"/>
            <a:ext cx="12192000" cy="6675120"/>
          </a:xfrm>
          <a:prstGeom prst="rect">
            <a:avLst/>
          </a:prstGeom>
        </p:spPr>
      </p:pic>
    </p:spTree>
    <p:extLst>
      <p:ext uri="{BB962C8B-B14F-4D97-AF65-F5344CB8AC3E}">
        <p14:creationId xmlns:p14="http://schemas.microsoft.com/office/powerpoint/2010/main" val="2013806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F341D3-9A6D-674E-AF07-EF66F0BC519B}"/>
              </a:ext>
            </a:extLst>
          </p:cNvPr>
          <p:cNvPicPr>
            <a:picLocks noChangeAspect="1"/>
          </p:cNvPicPr>
          <p:nvPr/>
        </p:nvPicPr>
        <p:blipFill>
          <a:blip r:embed="rId3"/>
          <a:stretch>
            <a:fillRect/>
          </a:stretch>
        </p:blipFill>
        <p:spPr>
          <a:xfrm>
            <a:off x="175285" y="0"/>
            <a:ext cx="11841429" cy="6858000"/>
          </a:xfrm>
          <a:prstGeom prst="rect">
            <a:avLst/>
          </a:prstGeom>
        </p:spPr>
      </p:pic>
    </p:spTree>
    <p:extLst>
      <p:ext uri="{BB962C8B-B14F-4D97-AF65-F5344CB8AC3E}">
        <p14:creationId xmlns:p14="http://schemas.microsoft.com/office/powerpoint/2010/main" val="3172455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FC3B5-C3D6-6C41-AD81-09353748DF8F}"/>
              </a:ext>
            </a:extLst>
          </p:cNvPr>
          <p:cNvSpPr>
            <a:spLocks noGrp="1"/>
          </p:cNvSpPr>
          <p:nvPr>
            <p:ph idx="1"/>
          </p:nvPr>
        </p:nvSpPr>
        <p:spPr/>
        <p:txBody>
          <a:bodyPr/>
          <a:lstStyle/>
          <a:p>
            <a:r>
              <a:rPr lang="en-US" sz="4000" b="1" u="sng" dirty="0">
                <a:solidFill>
                  <a:srgbClr val="FF0000"/>
                </a:solidFill>
              </a:rPr>
              <a:t>Reference</a:t>
            </a:r>
            <a:r>
              <a:rPr lang="en-US" dirty="0"/>
              <a:t>: </a:t>
            </a:r>
            <a:br>
              <a:rPr lang="en-US" dirty="0"/>
            </a:br>
            <a:endParaRPr lang="en-US" dirty="0"/>
          </a:p>
          <a:p>
            <a:pPr marL="0" indent="0">
              <a:buNone/>
            </a:pPr>
            <a:r>
              <a:rPr lang="en-US" dirty="0"/>
              <a:t>Bryan </a:t>
            </a:r>
            <a:r>
              <a:rPr lang="en-US" dirty="0" err="1"/>
              <a:t>Cafferky</a:t>
            </a:r>
            <a:endParaRPr lang="en-US" dirty="0"/>
          </a:p>
          <a:p>
            <a:pPr marL="0" indent="0">
              <a:buNone/>
            </a:pPr>
            <a:endParaRPr lang="en-US" dirty="0"/>
          </a:p>
          <a:p>
            <a:pPr marL="0" indent="0">
              <a:buNone/>
            </a:pPr>
            <a:r>
              <a:rPr lang="en-US" dirty="0"/>
              <a:t>https://</a:t>
            </a:r>
            <a:r>
              <a:rPr lang="en-US" dirty="0" err="1"/>
              <a:t>www.youtube.com</a:t>
            </a:r>
            <a:r>
              <a:rPr lang="en-US" dirty="0"/>
              <a:t>/channel/UCEdMzQ0m9WcZQepgizrHpMw</a:t>
            </a:r>
          </a:p>
          <a:p>
            <a:endParaRPr lang="en-US" dirty="0"/>
          </a:p>
        </p:txBody>
      </p:sp>
    </p:spTree>
    <p:extLst>
      <p:ext uri="{BB962C8B-B14F-4D97-AF65-F5344CB8AC3E}">
        <p14:creationId xmlns:p14="http://schemas.microsoft.com/office/powerpoint/2010/main" val="227630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C683-480F-E941-958C-43B3CE747B25}"/>
              </a:ext>
            </a:extLst>
          </p:cNvPr>
          <p:cNvSpPr>
            <a:spLocks noGrp="1"/>
          </p:cNvSpPr>
          <p:nvPr>
            <p:ph type="title"/>
          </p:nvPr>
        </p:nvSpPr>
        <p:spPr/>
        <p:txBody>
          <a:bodyPr/>
          <a:lstStyle/>
          <a:p>
            <a:r>
              <a:rPr lang="en-US" b="1" dirty="0"/>
              <a:t>What is Apache Spark?</a:t>
            </a:r>
            <a:endParaRPr lang="en-US" dirty="0"/>
          </a:p>
        </p:txBody>
      </p:sp>
      <p:sp>
        <p:nvSpPr>
          <p:cNvPr id="3" name="Content Placeholder 2">
            <a:extLst>
              <a:ext uri="{FF2B5EF4-FFF2-40B4-BE49-F238E27FC236}">
                <a16:creationId xmlns:a16="http://schemas.microsoft.com/office/drawing/2014/main" id="{228D0397-6DDF-CD49-8A53-DDB1CAD14C71}"/>
              </a:ext>
            </a:extLst>
          </p:cNvPr>
          <p:cNvSpPr>
            <a:spLocks noGrp="1"/>
          </p:cNvSpPr>
          <p:nvPr>
            <p:ph idx="1"/>
          </p:nvPr>
        </p:nvSpPr>
        <p:spPr/>
        <p:txBody>
          <a:bodyPr>
            <a:normAutofit/>
          </a:bodyPr>
          <a:lstStyle/>
          <a:p>
            <a:pPr marL="0" indent="0">
              <a:buNone/>
            </a:pPr>
            <a:r>
              <a:rPr lang="en-US" b="1" dirty="0"/>
              <a:t>Commercial product from the creators of Apache Spark</a:t>
            </a:r>
            <a:endParaRPr lang="en-US" dirty="0"/>
          </a:p>
          <a:p>
            <a:pPr marL="0" indent="0">
              <a:buNone/>
            </a:pPr>
            <a:r>
              <a:rPr lang="en-US" b="1" dirty="0"/>
              <a:t>Complete development environment </a:t>
            </a:r>
            <a:r>
              <a:rPr lang="en-US" b="1" dirty="0" err="1"/>
              <a:t>forApache</a:t>
            </a:r>
            <a:r>
              <a:rPr lang="en-US" b="1" dirty="0"/>
              <a:t> Spark</a:t>
            </a:r>
            <a:endParaRPr lang="en-US" dirty="0"/>
          </a:p>
          <a:p>
            <a:pPr marL="0" indent="0">
              <a:buNone/>
            </a:pPr>
            <a:r>
              <a:rPr lang="en-US" b="1" dirty="0"/>
              <a:t>Numerous proprietary Spark enhancements</a:t>
            </a:r>
            <a:endParaRPr lang="en-US" dirty="0"/>
          </a:p>
          <a:p>
            <a:pPr marL="0" indent="0">
              <a:buNone/>
            </a:pPr>
            <a:r>
              <a:rPr lang="en-US" b="1" dirty="0"/>
              <a:t>Ideal for Data Science team collaboration</a:t>
            </a:r>
            <a:endParaRPr lang="en-US" dirty="0"/>
          </a:p>
          <a:p>
            <a:pPr marL="0" indent="0">
              <a:buNone/>
            </a:pPr>
            <a:r>
              <a:rPr lang="en-US" b="1" dirty="0"/>
              <a:t>Many development tools</a:t>
            </a:r>
            <a:endParaRPr lang="en-US" dirty="0"/>
          </a:p>
          <a:p>
            <a:pPr marL="0" indent="0">
              <a:buNone/>
            </a:pPr>
            <a:r>
              <a:rPr lang="en-US" b="1" dirty="0"/>
              <a:t>Optimized for the Cloud</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88085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118E-258B-5D4D-9DF9-8221EB97602B}"/>
              </a:ext>
            </a:extLst>
          </p:cNvPr>
          <p:cNvSpPr>
            <a:spLocks noGrp="1"/>
          </p:cNvSpPr>
          <p:nvPr>
            <p:ph type="title"/>
          </p:nvPr>
        </p:nvSpPr>
        <p:spPr/>
        <p:txBody>
          <a:bodyPr/>
          <a:lstStyle/>
          <a:p>
            <a:r>
              <a:rPr lang="en-US" dirty="0"/>
              <a:t>Apache Hadoop project</a:t>
            </a:r>
          </a:p>
        </p:txBody>
      </p:sp>
      <p:pic>
        <p:nvPicPr>
          <p:cNvPr id="4" name="Content Placeholder 3">
            <a:extLst>
              <a:ext uri="{FF2B5EF4-FFF2-40B4-BE49-F238E27FC236}">
                <a16:creationId xmlns:a16="http://schemas.microsoft.com/office/drawing/2014/main" id="{59AE3F3F-1C6E-DD4A-9A6E-B49390108B3B}"/>
              </a:ext>
            </a:extLst>
          </p:cNvPr>
          <p:cNvPicPr>
            <a:picLocks noGrp="1" noChangeAspect="1"/>
          </p:cNvPicPr>
          <p:nvPr>
            <p:ph idx="1"/>
          </p:nvPr>
        </p:nvPicPr>
        <p:blipFill>
          <a:blip r:embed="rId3"/>
          <a:stretch>
            <a:fillRect/>
          </a:stretch>
        </p:blipFill>
        <p:spPr>
          <a:xfrm>
            <a:off x="3323705" y="2245710"/>
            <a:ext cx="7165769" cy="2143409"/>
          </a:xfrm>
          <a:prstGeom prst="rect">
            <a:avLst/>
          </a:prstGeom>
        </p:spPr>
      </p:pic>
    </p:spTree>
    <p:extLst>
      <p:ext uri="{BB962C8B-B14F-4D97-AF65-F5344CB8AC3E}">
        <p14:creationId xmlns:p14="http://schemas.microsoft.com/office/powerpoint/2010/main" val="429274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B628E3-7DFF-4645-AA96-DF33042872C4}"/>
              </a:ext>
            </a:extLst>
          </p:cNvPr>
          <p:cNvPicPr>
            <a:picLocks noChangeAspect="1"/>
          </p:cNvPicPr>
          <p:nvPr/>
        </p:nvPicPr>
        <p:blipFill>
          <a:blip r:embed="rId3"/>
          <a:stretch>
            <a:fillRect/>
          </a:stretch>
        </p:blipFill>
        <p:spPr>
          <a:xfrm>
            <a:off x="66611" y="0"/>
            <a:ext cx="12058777" cy="6858000"/>
          </a:xfrm>
          <a:prstGeom prst="rect">
            <a:avLst/>
          </a:prstGeom>
        </p:spPr>
      </p:pic>
    </p:spTree>
    <p:extLst>
      <p:ext uri="{BB962C8B-B14F-4D97-AF65-F5344CB8AC3E}">
        <p14:creationId xmlns:p14="http://schemas.microsoft.com/office/powerpoint/2010/main" val="107612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4649-BC30-1B4B-98E5-C75686B97DC0}"/>
              </a:ext>
            </a:extLst>
          </p:cNvPr>
          <p:cNvSpPr>
            <a:spLocks noGrp="1"/>
          </p:cNvSpPr>
          <p:nvPr>
            <p:ph type="title"/>
          </p:nvPr>
        </p:nvSpPr>
        <p:spPr/>
        <p:txBody>
          <a:bodyPr/>
          <a:lstStyle/>
          <a:p>
            <a:pPr algn="ctr"/>
            <a:r>
              <a:rPr lang="en-US" dirty="0"/>
              <a:t>GENERAL SPARK CLUSTER ARCHITECTURE</a:t>
            </a:r>
          </a:p>
        </p:txBody>
      </p:sp>
      <p:pic>
        <p:nvPicPr>
          <p:cNvPr id="5" name="Content Placeholder 4">
            <a:extLst>
              <a:ext uri="{FF2B5EF4-FFF2-40B4-BE49-F238E27FC236}">
                <a16:creationId xmlns:a16="http://schemas.microsoft.com/office/drawing/2014/main" id="{0D7D0455-ADD4-204E-AABE-4131803EA9D6}"/>
              </a:ext>
            </a:extLst>
          </p:cNvPr>
          <p:cNvPicPr>
            <a:picLocks noGrp="1" noChangeAspect="1"/>
          </p:cNvPicPr>
          <p:nvPr>
            <p:ph idx="1"/>
          </p:nvPr>
        </p:nvPicPr>
        <p:blipFill>
          <a:blip r:embed="rId3"/>
          <a:stretch>
            <a:fillRect/>
          </a:stretch>
        </p:blipFill>
        <p:spPr>
          <a:xfrm>
            <a:off x="3824214" y="2120900"/>
            <a:ext cx="4549921" cy="4051300"/>
          </a:xfrm>
        </p:spPr>
      </p:pic>
      <p:pic>
        <p:nvPicPr>
          <p:cNvPr id="7" name="Picture 6">
            <a:extLst>
              <a:ext uri="{FF2B5EF4-FFF2-40B4-BE49-F238E27FC236}">
                <a16:creationId xmlns:a16="http://schemas.microsoft.com/office/drawing/2014/main" id="{67F361BB-21BE-244D-8521-6C792F7307B8}"/>
              </a:ext>
            </a:extLst>
          </p:cNvPr>
          <p:cNvPicPr>
            <a:picLocks noChangeAspect="1"/>
          </p:cNvPicPr>
          <p:nvPr/>
        </p:nvPicPr>
        <p:blipFill>
          <a:blip r:embed="rId4"/>
          <a:stretch>
            <a:fillRect/>
          </a:stretch>
        </p:blipFill>
        <p:spPr>
          <a:xfrm>
            <a:off x="512619" y="1620982"/>
            <a:ext cx="3760123" cy="4480560"/>
          </a:xfrm>
          <a:prstGeom prst="rect">
            <a:avLst/>
          </a:prstGeom>
        </p:spPr>
      </p:pic>
    </p:spTree>
    <p:extLst>
      <p:ext uri="{BB962C8B-B14F-4D97-AF65-F5344CB8AC3E}">
        <p14:creationId xmlns:p14="http://schemas.microsoft.com/office/powerpoint/2010/main" val="192218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D91BFB-8370-484D-964B-5F5684B57EBF}"/>
              </a:ext>
            </a:extLst>
          </p:cNvPr>
          <p:cNvPicPr>
            <a:picLocks noChangeAspect="1"/>
          </p:cNvPicPr>
          <p:nvPr/>
        </p:nvPicPr>
        <p:blipFill>
          <a:blip r:embed="rId3"/>
          <a:stretch>
            <a:fillRect/>
          </a:stretch>
        </p:blipFill>
        <p:spPr>
          <a:xfrm>
            <a:off x="-99754" y="12267"/>
            <a:ext cx="12192000" cy="6845733"/>
          </a:xfrm>
          <a:prstGeom prst="rect">
            <a:avLst/>
          </a:prstGeom>
        </p:spPr>
      </p:pic>
    </p:spTree>
    <p:extLst>
      <p:ext uri="{BB962C8B-B14F-4D97-AF65-F5344CB8AC3E}">
        <p14:creationId xmlns:p14="http://schemas.microsoft.com/office/powerpoint/2010/main" val="44112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60DB5E-7834-824E-9411-8B3B4CCA3BA1}"/>
              </a:ext>
            </a:extLst>
          </p:cNvPr>
          <p:cNvPicPr>
            <a:picLocks noChangeAspect="1"/>
          </p:cNvPicPr>
          <p:nvPr/>
        </p:nvPicPr>
        <p:blipFill>
          <a:blip r:embed="rId3"/>
          <a:stretch>
            <a:fillRect/>
          </a:stretch>
        </p:blipFill>
        <p:spPr>
          <a:xfrm>
            <a:off x="841268" y="0"/>
            <a:ext cx="10509463" cy="6858000"/>
          </a:xfrm>
          <a:prstGeom prst="rect">
            <a:avLst/>
          </a:prstGeom>
        </p:spPr>
      </p:pic>
    </p:spTree>
    <p:extLst>
      <p:ext uri="{BB962C8B-B14F-4D97-AF65-F5344CB8AC3E}">
        <p14:creationId xmlns:p14="http://schemas.microsoft.com/office/powerpoint/2010/main" val="397211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F17394-C800-E443-9615-999E8028E916}"/>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21366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DF5148-3C1F-4244-A400-9515CAA44A7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197856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{816E62A2-D374-D649-8E4E-B3F13423B1AF}tf10001070</Template>
  <TotalTime>1402</TotalTime>
  <Words>968</Words>
  <Application>Microsoft Macintosh PowerPoint</Application>
  <PresentationFormat>Widescreen</PresentationFormat>
  <Paragraphs>71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Rockwell</vt:lpstr>
      <vt:lpstr>Rockwell Condensed</vt:lpstr>
      <vt:lpstr>Rockwell Extra Bold</vt:lpstr>
      <vt:lpstr>Wingdings</vt:lpstr>
      <vt:lpstr>Wood Type</vt:lpstr>
      <vt:lpstr>DATABRICKS</vt:lpstr>
      <vt:lpstr>What is Apache Spark?</vt:lpstr>
      <vt:lpstr>Apache Hadoop project</vt:lpstr>
      <vt:lpstr>PowerPoint Presentation</vt:lpstr>
      <vt:lpstr>GENERAL SPARK CLUSTER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PROJECT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dc:title>
  <dc:creator>Microsoft Office User</dc:creator>
  <cp:lastModifiedBy>Microsoft Office User</cp:lastModifiedBy>
  <cp:revision>23</cp:revision>
  <cp:lastPrinted>2022-02-13T15:09:34Z</cp:lastPrinted>
  <dcterms:created xsi:type="dcterms:W3CDTF">2022-02-12T18:12:41Z</dcterms:created>
  <dcterms:modified xsi:type="dcterms:W3CDTF">2022-02-13T17:34:57Z</dcterms:modified>
</cp:coreProperties>
</file>