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69" r:id="rId5"/>
    <p:sldId id="270" r:id="rId6"/>
    <p:sldId id="259" r:id="rId7"/>
    <p:sldId id="258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9E6B-AA9B-B34A-B056-DA5D11E23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216A-E3F9-7A44-8416-86E0ED8ED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C86A-6796-4940-AD33-554468D8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8FE7-7867-5D49-BCAB-FE432F85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EF98-EB7E-3B45-9BE3-4D3DFC58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8873-B49A-9C48-BCA3-CF630A14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92181-2D23-FC45-912B-5016142A0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D9C3-EE88-D441-BC15-CC5B8CBF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42DB-295C-AC4B-9FB0-AFAF150E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6849-5E39-5D4C-A23F-FEFEFD9A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6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EC50F-9968-674F-9DDC-333730E5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4BC3E-33AC-C445-BDA2-D65B8F57F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5917-67A7-6D4D-A563-5FBBF2E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0348-457C-6547-93BA-D4992BB9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401B1-4CE2-B341-8701-6611E82C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62C3-3370-FC43-9037-72F815BE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33CE-29BC-F34E-B142-1DD0F7D3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4F0B-D820-3C44-B205-742C3698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D1346-E1F4-D447-A7CA-978FA994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34B2D-061E-5C41-B0D6-2FC6E345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BB05-FD33-C945-8630-4220EDF5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F312-46A2-394F-ABEB-20C980B0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93B4-E6C7-EF44-93B3-C4E6F4E9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063D-C12E-FB42-9547-7952DCED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F65A-83F6-6A4C-B51C-E1BF3B51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D265-81B0-8D46-AC49-E2065693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8A40-FB35-7C4C-A21D-974856940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878DC-6D47-8A41-95BA-55D5EA24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E522D-145A-1248-A96B-179095DA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71B7-0CFF-F043-A8E7-9C8F4706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16947-C146-8E46-8CD7-79CAA2E2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F0C5-4222-B947-9522-7005E3EE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C9633-C84F-D347-AFAD-2B85E1EE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3A95-C39E-F140-BB43-85D983EEB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7DF1E-167A-B943-844A-F114DED83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12D37-BC43-124E-8AAF-75C7675B5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639F2-634F-4149-A937-EB79F35B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D38DA-B281-6848-96F7-00DFD1E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78F53-41B2-0C43-8E2F-D5194558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8B9-7D61-D940-BF8D-D5D0F222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19E52-8FD2-8F4F-A10F-B5FF665F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BF3A7-EFF0-8849-849F-E2D0BF3A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0C8B8-0E84-DA4E-AF10-BC13EBD7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30D37-226E-544C-9DBF-A0488DC3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33831-3376-4D4B-BC03-3695D141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D0D46-6BA1-0047-856D-190A314E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A695-1DC0-0643-A797-1D0F7976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0E3E-71C5-334B-AFCF-5F328522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5D417-E2BE-554F-BEA2-DAAB9876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2C46-55A2-194F-907D-43EA4E3F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F62D-4A20-234A-8AF5-AB909477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7A96-0ED6-474F-BE60-271441A8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A346-D710-E94F-8DF0-64D85343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E65EC-190F-F04B-81C9-AC1CF63A3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F2D6-2E74-4444-AF1C-7FF02D71C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82A2-5F7F-E745-B673-228CD41B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E6B7-0805-B647-9572-C59C0A2F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407D2-FA35-8042-8ACD-6FF95976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A8BF-CB9D-544A-88A6-1BEEE41B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76E8-9527-A649-ADB8-123048A8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DBF4-5A95-C34D-971E-BD8A2D536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FE43-39D8-4048-9228-D89B3A88B718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5349-A698-414C-9052-70AE41C6B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D292-C5CB-B44E-BD2B-794343CE2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E531-ED6A-7A4D-87B4-6F3BB13B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7FD8-A4F5-8D44-90CC-A0A641B3E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C4438-9492-5E40-BF0A-6FF7C601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2941E90-F984-984D-B3D1-75D6BC67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5" y="3994873"/>
            <a:ext cx="5524500" cy="28575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39A7088-FEE1-8C46-BAEC-C71D1BA7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95" y="1507570"/>
            <a:ext cx="6019800" cy="241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3E6A0-40DE-8246-BEEE-F7348999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 err="1"/>
              <a:t>opamps</a:t>
            </a:r>
            <a:r>
              <a:rPr lang="zh-CN" altLang="en-US" dirty="0"/>
              <a:t> </a:t>
            </a:r>
            <a:r>
              <a:rPr lang="en-US" altLang="zh-CN" dirty="0"/>
              <a:t>(simulated)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7AB50-F6C6-AF4F-9085-AB0D638C02C3}"/>
              </a:ext>
            </a:extLst>
          </p:cNvPr>
          <p:cNvSpPr txBox="1"/>
          <p:nvPr/>
        </p:nvSpPr>
        <p:spPr>
          <a:xfrm>
            <a:off x="6981755" y="1829491"/>
            <a:ext cx="464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non-inverting</a:t>
            </a:r>
            <a:r>
              <a:rPr lang="zh-CN" altLang="en-US" dirty="0"/>
              <a:t> </a:t>
            </a:r>
            <a:r>
              <a:rPr lang="en-US" altLang="zh-CN" dirty="0"/>
              <a:t>amplifier,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dominant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DAC</a:t>
            </a:r>
            <a:r>
              <a:rPr lang="zh-CN" altLang="en-US" b="1" dirty="0"/>
              <a:t> </a:t>
            </a:r>
            <a:r>
              <a:rPr lang="en-US" altLang="zh-CN" b="1" dirty="0"/>
              <a:t>noise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4BD2A1-440A-7E42-8313-7F312CE4E4FD}"/>
              </a:ext>
            </a:extLst>
          </p:cNvPr>
          <p:cNvSpPr txBox="1"/>
          <p:nvPr/>
        </p:nvSpPr>
        <p:spPr>
          <a:xfrm>
            <a:off x="6981754" y="4403941"/>
            <a:ext cx="464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amplifier,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dominant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noise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first</a:t>
            </a:r>
            <a:r>
              <a:rPr lang="zh-CN" altLang="en-US" b="1" dirty="0"/>
              <a:t> </a:t>
            </a:r>
            <a:r>
              <a:rPr lang="en-US" altLang="zh-CN" b="1" dirty="0"/>
              <a:t>amplifier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4B9DB-B0CC-DA46-867B-AAF3044CA39C}"/>
              </a:ext>
            </a:extLst>
          </p:cNvPr>
          <p:cNvSpPr/>
          <p:nvPr/>
        </p:nvSpPr>
        <p:spPr>
          <a:xfrm>
            <a:off x="1072395" y="1764991"/>
            <a:ext cx="1905583" cy="236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097E4-4634-864D-AF70-A4CD84B0453E}"/>
              </a:ext>
            </a:extLst>
          </p:cNvPr>
          <p:cNvSpPr/>
          <p:nvPr/>
        </p:nvSpPr>
        <p:spPr>
          <a:xfrm>
            <a:off x="1072395" y="4483477"/>
            <a:ext cx="4265724" cy="236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EFE28-7ADF-3E4F-B918-F62C4FAD4215}"/>
              </a:ext>
            </a:extLst>
          </p:cNvPr>
          <p:cNvSpPr txBox="1"/>
          <p:nvPr/>
        </p:nvSpPr>
        <p:spPr>
          <a:xfrm>
            <a:off x="6694412" y="5810642"/>
            <a:ext cx="533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1.23</a:t>
            </a:r>
            <a:r>
              <a:rPr lang="zh-CN" altLang="en-US" dirty="0"/>
              <a:t> </a:t>
            </a:r>
            <a:r>
              <a:rPr lang="en-US" altLang="zh-CN" dirty="0"/>
              <a:t>mV,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1.92</a:t>
            </a:r>
            <a:r>
              <a:rPr lang="zh-CN" altLang="en-US" dirty="0"/>
              <a:t> </a:t>
            </a:r>
            <a:r>
              <a:rPr lang="en-US" altLang="zh-CN" dirty="0"/>
              <a:t>mV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7EC8C-69D5-D348-A05F-AC303745396D}"/>
              </a:ext>
            </a:extLst>
          </p:cNvPr>
          <p:cNvSpPr/>
          <p:nvPr/>
        </p:nvSpPr>
        <p:spPr>
          <a:xfrm>
            <a:off x="1072395" y="2949439"/>
            <a:ext cx="3806966" cy="236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C8CE9-83A6-9243-93D1-2080EE9BC6EC}"/>
              </a:ext>
            </a:extLst>
          </p:cNvPr>
          <p:cNvSpPr/>
          <p:nvPr/>
        </p:nvSpPr>
        <p:spPr>
          <a:xfrm>
            <a:off x="1072395" y="4683866"/>
            <a:ext cx="2823410" cy="236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7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14FE-5C0C-4F42-9107-C920CA24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resistance</a:t>
            </a:r>
            <a:r>
              <a:rPr lang="zh-CN" altLang="en-US" dirty="0"/>
              <a:t> </a:t>
            </a:r>
            <a:r>
              <a:rPr lang="en-US" altLang="zh-CN" dirty="0"/>
              <a:t>(measured)</a:t>
            </a:r>
            <a:endParaRPr lang="en-US" dirty="0"/>
          </a:p>
        </p:txBody>
      </p:sp>
      <p:pic>
        <p:nvPicPr>
          <p:cNvPr id="5122" name="Picture 2" descr="ADC Data Stream &#10;3.526 &#10;Time (ms) &#10;std dev: 0.00134003802943 &#10;mean: &#10;3.52626555335 ">
            <a:extLst>
              <a:ext uri="{FF2B5EF4-FFF2-40B4-BE49-F238E27FC236}">
                <a16:creationId xmlns:a16="http://schemas.microsoft.com/office/drawing/2014/main" id="{EF7D0C22-8394-444A-98EE-DD6F6D25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50" y="1438045"/>
            <a:ext cx="10371650" cy="50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0C3EE2-8B08-2644-8DD1-38ADFE23EA2C}"/>
              </a:ext>
            </a:extLst>
          </p:cNvPr>
          <p:cNvSpPr/>
          <p:nvPr/>
        </p:nvSpPr>
        <p:spPr>
          <a:xfrm>
            <a:off x="6294275" y="6122705"/>
            <a:ext cx="1734909" cy="253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8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80B6818-0CCD-F149-B40D-2A0B7C4A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45" y="3894572"/>
            <a:ext cx="5473700" cy="2311400"/>
          </a:xfrm>
          <a:prstGeom prst="rect">
            <a:avLst/>
          </a:prstGeo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281DDB6-FC8B-3448-9716-E26301D1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45" y="1586357"/>
            <a:ext cx="6032500" cy="218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3E6A0-40DE-8246-BEEE-F7348999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resistance</a:t>
            </a:r>
            <a:r>
              <a:rPr lang="zh-CN" altLang="en-US" dirty="0"/>
              <a:t> </a:t>
            </a:r>
            <a:r>
              <a:rPr lang="en-US" altLang="zh-CN" dirty="0"/>
              <a:t>(simulated)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EFE28-7ADF-3E4F-B918-F62C4FAD4215}"/>
              </a:ext>
            </a:extLst>
          </p:cNvPr>
          <p:cNvSpPr txBox="1"/>
          <p:nvPr/>
        </p:nvSpPr>
        <p:spPr>
          <a:xfrm>
            <a:off x="6694412" y="5810642"/>
            <a:ext cx="533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1.34</a:t>
            </a:r>
            <a:r>
              <a:rPr lang="zh-CN" altLang="en-US" dirty="0"/>
              <a:t> </a:t>
            </a:r>
            <a:r>
              <a:rPr lang="en-US" altLang="zh-CN" dirty="0"/>
              <a:t>mV,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1.89</a:t>
            </a:r>
            <a:r>
              <a:rPr lang="zh-CN" altLang="en-US" dirty="0"/>
              <a:t> </a:t>
            </a:r>
            <a:r>
              <a:rPr lang="en-US" altLang="zh-CN" dirty="0"/>
              <a:t>mV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097E4-4634-864D-AF70-A4CD84B0453E}"/>
              </a:ext>
            </a:extLst>
          </p:cNvPr>
          <p:cNvSpPr/>
          <p:nvPr/>
        </p:nvSpPr>
        <p:spPr>
          <a:xfrm>
            <a:off x="1066045" y="3894572"/>
            <a:ext cx="4210290" cy="23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4B9DB-B0CC-DA46-867B-AAF3044CA39C}"/>
              </a:ext>
            </a:extLst>
          </p:cNvPr>
          <p:cNvSpPr/>
          <p:nvPr/>
        </p:nvSpPr>
        <p:spPr>
          <a:xfrm>
            <a:off x="1066045" y="1627980"/>
            <a:ext cx="1730943" cy="201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68C42-39A6-FE47-8639-D79D1D66FE9E}"/>
              </a:ext>
            </a:extLst>
          </p:cNvPr>
          <p:cNvSpPr txBox="1"/>
          <p:nvPr/>
        </p:nvSpPr>
        <p:spPr>
          <a:xfrm>
            <a:off x="6981755" y="1829491"/>
            <a:ext cx="464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non-inverting</a:t>
            </a:r>
            <a:r>
              <a:rPr lang="zh-CN" altLang="en-US" dirty="0"/>
              <a:t> </a:t>
            </a:r>
            <a:r>
              <a:rPr lang="en-US" altLang="zh-CN" dirty="0"/>
              <a:t>amplifier,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dominant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DAC</a:t>
            </a:r>
            <a:r>
              <a:rPr lang="zh-CN" altLang="en-US" b="1" dirty="0"/>
              <a:t> </a:t>
            </a:r>
            <a:r>
              <a:rPr lang="en-US" altLang="zh-CN" b="1" dirty="0"/>
              <a:t>noise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BC370-F835-3A49-A20A-C3AEF5A284C0}"/>
              </a:ext>
            </a:extLst>
          </p:cNvPr>
          <p:cNvSpPr txBox="1"/>
          <p:nvPr/>
        </p:nvSpPr>
        <p:spPr>
          <a:xfrm>
            <a:off x="6981754" y="4068659"/>
            <a:ext cx="464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amplifier,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dominant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noise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first</a:t>
            </a:r>
            <a:r>
              <a:rPr lang="zh-CN" altLang="en-US" b="1" dirty="0"/>
              <a:t> </a:t>
            </a:r>
            <a:r>
              <a:rPr lang="en-US" altLang="zh-CN" b="1" dirty="0"/>
              <a:t>amplifier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1BBEE-03C7-D247-BE58-C5475F02D74D}"/>
              </a:ext>
            </a:extLst>
          </p:cNvPr>
          <p:cNvSpPr/>
          <p:nvPr/>
        </p:nvSpPr>
        <p:spPr>
          <a:xfrm>
            <a:off x="1066045" y="2785834"/>
            <a:ext cx="3806966" cy="236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910A38-6725-EF46-85F5-339BCABE503C}"/>
              </a:ext>
            </a:extLst>
          </p:cNvPr>
          <p:cNvSpPr/>
          <p:nvPr/>
        </p:nvSpPr>
        <p:spPr>
          <a:xfrm>
            <a:off x="1050301" y="4117784"/>
            <a:ext cx="2784032" cy="236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A099B7F-17F6-C149-A251-F08C35F3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11" y="3872823"/>
            <a:ext cx="5613400" cy="23495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77DFD5-433C-9E43-9093-281E5C28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7" y="1406696"/>
            <a:ext cx="5753100" cy="214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103B9-37A4-C74C-9019-EF2897AF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7A04C-2222-BE42-8F34-FF9EB3C80E1F}"/>
              </a:ext>
            </a:extLst>
          </p:cNvPr>
          <p:cNvSpPr/>
          <p:nvPr/>
        </p:nvSpPr>
        <p:spPr>
          <a:xfrm>
            <a:off x="754774" y="1642306"/>
            <a:ext cx="3718371" cy="23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737AC-0EBE-384C-A3A3-C5BE3ACFB412}"/>
              </a:ext>
            </a:extLst>
          </p:cNvPr>
          <p:cNvSpPr/>
          <p:nvPr/>
        </p:nvSpPr>
        <p:spPr>
          <a:xfrm>
            <a:off x="694011" y="3835577"/>
            <a:ext cx="4236335" cy="23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232E6-60E4-AB49-8043-B55BAB792CBD}"/>
              </a:ext>
            </a:extLst>
          </p:cNvPr>
          <p:cNvSpPr txBox="1"/>
          <p:nvPr/>
        </p:nvSpPr>
        <p:spPr>
          <a:xfrm>
            <a:off x="6856493" y="2907614"/>
            <a:ext cx="464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dominant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 err="1"/>
              <a:t>opamp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/>
              <a:t>resistors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lowering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resistance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mismatching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A6640-3848-BC4F-865D-D8B8F144BB10}"/>
              </a:ext>
            </a:extLst>
          </p:cNvPr>
          <p:cNvSpPr txBox="1"/>
          <p:nvPr/>
        </p:nvSpPr>
        <p:spPr>
          <a:xfrm>
            <a:off x="5840585" y="802069"/>
            <a:ext cx="6096085" cy="2133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one.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resistance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resistors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non-inverting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amplifier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differential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amplifier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(40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0.35V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0.955V.</a:t>
            </a:r>
            <a:endParaRPr lang="en-US" altLang="zh-CN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A642C-D487-BD4A-91D8-3920162DA737}"/>
              </a:ext>
            </a:extLst>
          </p:cNvPr>
          <p:cNvSpPr txBox="1"/>
          <p:nvPr/>
        </p:nvSpPr>
        <p:spPr>
          <a:xfrm>
            <a:off x="6856493" y="4334005"/>
            <a:ext cx="464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dominant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reference</a:t>
            </a:r>
            <a:r>
              <a:rPr lang="zh-CN" altLang="en-US" b="1" dirty="0"/>
              <a:t> </a:t>
            </a:r>
            <a:r>
              <a:rPr lang="en-US" altLang="zh-CN" b="1" dirty="0"/>
              <a:t>chip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  <a:r>
              <a:rPr lang="zh-CN" altLang="en-US" b="1" dirty="0"/>
              <a:t> </a:t>
            </a:r>
            <a:r>
              <a:rPr lang="en-US" altLang="zh-CN" b="1" dirty="0"/>
              <a:t>noise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level.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3CA89-F536-E84B-8B94-E4AB5D559BC6}"/>
              </a:ext>
            </a:extLst>
          </p:cNvPr>
          <p:cNvSpPr txBox="1"/>
          <p:nvPr/>
        </p:nvSpPr>
        <p:spPr>
          <a:xfrm>
            <a:off x="6856493" y="5537851"/>
            <a:ext cx="494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1.67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SNR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57.76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dB.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6940D-12A1-6147-A56C-14A49AE64B03}"/>
              </a:ext>
            </a:extLst>
          </p:cNvPr>
          <p:cNvSpPr/>
          <p:nvPr/>
        </p:nvSpPr>
        <p:spPr>
          <a:xfrm>
            <a:off x="754773" y="2597030"/>
            <a:ext cx="3718371" cy="23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FC8C19-AD60-A04B-BEF9-92B84B93CE80}"/>
              </a:ext>
            </a:extLst>
          </p:cNvPr>
          <p:cNvSpPr/>
          <p:nvPr/>
        </p:nvSpPr>
        <p:spPr>
          <a:xfrm>
            <a:off x="681653" y="4089703"/>
            <a:ext cx="4236335" cy="23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4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5FAB-440B-8C42-898B-A8E724B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06E6EE-B5A5-ED4F-B31B-16AA483D6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06208"/>
              </p:ext>
            </p:extLst>
          </p:nvPr>
        </p:nvGraphicFramePr>
        <p:xfrm>
          <a:off x="838200" y="1407884"/>
          <a:ext cx="10987438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342">
                  <a:extLst>
                    <a:ext uri="{9D8B030D-6E8A-4147-A177-3AD203B41FA5}">
                      <a16:colId xmlns:a16="http://schemas.microsoft.com/office/drawing/2014/main" val="4197066558"/>
                    </a:ext>
                  </a:extLst>
                </a:gridCol>
                <a:gridCol w="2016524">
                  <a:extLst>
                    <a:ext uri="{9D8B030D-6E8A-4147-A177-3AD203B41FA5}">
                      <a16:colId xmlns:a16="http://schemas.microsoft.com/office/drawing/2014/main" val="3049422416"/>
                    </a:ext>
                  </a:extLst>
                </a:gridCol>
                <a:gridCol w="2016524">
                  <a:extLst>
                    <a:ext uri="{9D8B030D-6E8A-4147-A177-3AD203B41FA5}">
                      <a16:colId xmlns:a16="http://schemas.microsoft.com/office/drawing/2014/main" val="3034474062"/>
                    </a:ext>
                  </a:extLst>
                </a:gridCol>
                <a:gridCol w="2016524">
                  <a:extLst>
                    <a:ext uri="{9D8B030D-6E8A-4147-A177-3AD203B41FA5}">
                      <a16:colId xmlns:a16="http://schemas.microsoft.com/office/drawing/2014/main" val="1333073440"/>
                    </a:ext>
                  </a:extLst>
                </a:gridCol>
                <a:gridCol w="2016524">
                  <a:extLst>
                    <a:ext uri="{9D8B030D-6E8A-4147-A177-3AD203B41FA5}">
                      <a16:colId xmlns:a16="http://schemas.microsoft.com/office/drawing/2014/main" val="214315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Before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changing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Opamp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After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changing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Opamp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After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changing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Opamp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decrease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Proposed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conditions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0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Dominating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Opamp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(LTC2051)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Resistors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Resistors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Opamp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(AD8655)</a:t>
                      </a:r>
                      <a:endParaRPr lang="en-US" dirty="0"/>
                    </a:p>
                    <a:p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resistors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9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1.19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e-7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1.03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4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Dominating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second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opamp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opamp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Reference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chip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(REF50xx)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Reference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chip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(LTC6655)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last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opamp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4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5.14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6.50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e-6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7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4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signal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4.88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1.29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6.93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1.67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1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(dB)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57.76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0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SNR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(dB)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after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(8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e-5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57.27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0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3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3F2D-D614-AC48-83E4-94FFE4EE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F92B-B8F4-274C-83A1-664521E7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31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adjustments,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1.29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(48.89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dB)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1.67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(57.76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dB).</a:t>
            </a:r>
          </a:p>
          <a:p>
            <a:pPr lvl="1">
              <a:lnSpc>
                <a:spcPct val="120000"/>
              </a:lnSpc>
            </a:pP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one.</a:t>
            </a:r>
          </a:p>
          <a:p>
            <a:pPr lvl="1">
              <a:lnSpc>
                <a:spcPct val="120000"/>
              </a:lnSpc>
            </a:pP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resistance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resistors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non-inverting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amplifier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adjustment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differential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amplifier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kOhm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0.35V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0.955V</a:t>
            </a:r>
          </a:p>
          <a:p>
            <a:pPr lvl="1">
              <a:lnSpc>
                <a:spcPct val="120000"/>
              </a:lnSpc>
            </a:pPr>
            <a:endParaRPr lang="en-US" altLang="zh-C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0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D2D6-7220-774B-B6F7-E92CCD3F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</a:t>
            </a:r>
            <a:r>
              <a:rPr lang="en-US" altLang="zh-CN" dirty="0"/>
              <a:t>ing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chip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CB39-C5C1-4544-8BD4-56B7BC277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2C4C9-481A-C345-85AC-7353F81F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98" y="322525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200" dirty="0"/>
              <a:t>Measure the reference chip noise</a:t>
            </a:r>
            <a:endParaRPr lang="en-US" sz="42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ADC Data Stream &#10;4.712 &#10;471 &#10;4.706 &#10;4.704 &#10;4.702 &#10;4.694 &#10;Time (ms) &#10;std dev. 0.00263384406924 &#10;mean: &#10;4.70201026543 ">
            <a:extLst>
              <a:ext uri="{FF2B5EF4-FFF2-40B4-BE49-F238E27FC236}">
                <a16:creationId xmlns:a16="http://schemas.microsoft.com/office/drawing/2014/main" id="{C9169C32-7FED-384C-8A9C-5FA94372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698" y="1934039"/>
            <a:ext cx="4846320" cy="23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DEDD98D-10F2-1B44-BAFB-489C61E1B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85" y="91152"/>
            <a:ext cx="5156974" cy="6675696"/>
          </a:xfrm>
          <a:prstGeom prst="rect">
            <a:avLst/>
          </a:prstGeom>
        </p:spPr>
      </p:pic>
      <p:pic>
        <p:nvPicPr>
          <p:cNvPr id="1028" name="Picture 4" descr="3.92 &#10;3.86 &#10;3.82 &#10;1.742 &#10;Freeze &#10;1.7% &#10;1.748 &#10;ADC Data Stream &#10;1.75 &#10;Time &#10;std dev: 0.0288726154078 &#10;1.752 &#10;1.754 &#10;mean: &#10;1.756 &#10;3.85930327838 ">
            <a:extLst>
              <a:ext uri="{FF2B5EF4-FFF2-40B4-BE49-F238E27FC236}">
                <a16:creationId xmlns:a16="http://schemas.microsoft.com/office/drawing/2014/main" id="{23A37279-84AE-A246-81A1-E5602492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660" y="4336916"/>
            <a:ext cx="4846320" cy="23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7A9B53F-1491-474E-8CC2-B648450B9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949" y="3429000"/>
            <a:ext cx="3291731" cy="447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A9C31F-E72C-EB42-8E89-6761F9946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121" y="5933717"/>
            <a:ext cx="3291840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E94DC-42E9-354B-B7EE-5AF042CF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datasheet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/>
              <a:t>reference</a:t>
            </a:r>
            <a:r>
              <a:rPr lang="zh-CN" altLang="en-US" sz="3200" dirty="0"/>
              <a:t> </a:t>
            </a:r>
            <a:r>
              <a:rPr lang="en-US" altLang="zh-CN" sz="3200" dirty="0"/>
              <a:t>chip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972F-831B-574E-ACC0-A0172FB8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Lower</a:t>
            </a:r>
            <a:r>
              <a:rPr lang="zh-CN" altLang="en-US" sz="1800" dirty="0"/>
              <a:t> </a:t>
            </a:r>
            <a:r>
              <a:rPr lang="en-US" altLang="zh-CN" sz="1800" dirty="0"/>
              <a:t>noise</a:t>
            </a:r>
            <a:r>
              <a:rPr lang="zh-CN" altLang="en-US" sz="1800" dirty="0"/>
              <a:t> </a:t>
            </a:r>
            <a:r>
              <a:rPr lang="en-US" altLang="zh-CN" sz="1800" dirty="0"/>
              <a:t>reference</a:t>
            </a:r>
            <a:r>
              <a:rPr lang="zh-CN" altLang="en-US" sz="1800" dirty="0"/>
              <a:t> </a:t>
            </a:r>
            <a:r>
              <a:rPr lang="en-US" altLang="zh-CN" sz="1800" dirty="0"/>
              <a:t>chip:</a:t>
            </a:r>
            <a:r>
              <a:rPr lang="zh-CN" altLang="en-US" sz="1800" dirty="0"/>
              <a:t> </a:t>
            </a:r>
            <a:r>
              <a:rPr lang="en-US" altLang="zh-CN" sz="1800" dirty="0"/>
              <a:t>LTC6655LN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err="1"/>
              <a:t>www.analog.com</a:t>
            </a:r>
            <a:r>
              <a:rPr lang="en-US" sz="1800" dirty="0"/>
              <a:t>/media/</a:t>
            </a:r>
            <a:r>
              <a:rPr lang="en-US" sz="1800" dirty="0" err="1"/>
              <a:t>en</a:t>
            </a:r>
            <a:r>
              <a:rPr lang="en-US" sz="1800" dirty="0"/>
              <a:t>/technical-documentation/data-sheets/ltc6655-6655ln.pdf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07206C6-7E88-F04D-8F05-1C8F2B04D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5" y="2612216"/>
            <a:ext cx="6143915" cy="3584359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148699B0-9634-B747-83AB-D28FC37C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0" y="2612216"/>
            <a:ext cx="3570238" cy="3891952"/>
          </a:xfrm>
          <a:prstGeom prst="rect">
            <a:avLst/>
          </a:prstGeom>
        </p:spPr>
      </p:pic>
      <p:pic>
        <p:nvPicPr>
          <p:cNvPr id="18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05FB77-41EF-2F41-967D-C5E768C1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643" y="2927869"/>
            <a:ext cx="7375244" cy="1187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BA0F52-D11D-FB42-9589-BEBE4DEC2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765" y="4607611"/>
            <a:ext cx="7747000" cy="774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9F19C2-48F4-1F4D-95BC-57B7B22885E8}"/>
              </a:ext>
            </a:extLst>
          </p:cNvPr>
          <p:cNvSpPr txBox="1"/>
          <p:nvPr/>
        </p:nvSpPr>
        <p:spPr>
          <a:xfrm>
            <a:off x="7253416" y="5684108"/>
            <a:ext cx="2052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one:</a:t>
            </a:r>
            <a:r>
              <a:rPr lang="zh-CN" altLang="en-US" dirty="0"/>
              <a:t> </a:t>
            </a:r>
            <a:r>
              <a:rPr lang="en-US" altLang="zh-CN" dirty="0"/>
              <a:t>25</a:t>
            </a:r>
            <a:r>
              <a:rPr lang="zh-CN" altLang="en-US" dirty="0"/>
              <a:t> </a:t>
            </a:r>
            <a:r>
              <a:rPr lang="en-US" altLang="zh-CN" dirty="0" err="1"/>
              <a:t>uV</a:t>
            </a:r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one:</a:t>
            </a:r>
            <a:r>
              <a:rPr lang="zh-CN" altLang="en-US" dirty="0"/>
              <a:t> </a:t>
            </a:r>
            <a:r>
              <a:rPr lang="en-US" altLang="zh-CN" dirty="0"/>
              <a:t>4.6</a:t>
            </a:r>
            <a:r>
              <a:rPr lang="zh-CN" altLang="en-US" dirty="0"/>
              <a:t> </a:t>
            </a:r>
            <a:r>
              <a:rPr lang="en-US" altLang="zh-CN" dirty="0" err="1"/>
              <a:t>uV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4459-9713-E041-9AFA-5405B9B0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01219-FC89-CA49-89C6-BCA2A4B50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3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14FE-5C0C-4F42-9107-C920CA24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 err="1"/>
              <a:t>opamps</a:t>
            </a:r>
            <a:r>
              <a:rPr lang="zh-CN" altLang="en-US" dirty="0"/>
              <a:t> </a:t>
            </a:r>
            <a:r>
              <a:rPr lang="en-US" altLang="zh-CN" dirty="0"/>
              <a:t>(measured)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99C095-6DFC-F24B-8347-00E9ADC1E018}"/>
              </a:ext>
            </a:extLst>
          </p:cNvPr>
          <p:cNvGrpSpPr/>
          <p:nvPr/>
        </p:nvGrpSpPr>
        <p:grpSpPr>
          <a:xfrm>
            <a:off x="1451394" y="1690688"/>
            <a:ext cx="9772891" cy="4299818"/>
            <a:chOff x="1451394" y="1690688"/>
            <a:chExt cx="9772891" cy="4299818"/>
          </a:xfrm>
        </p:grpSpPr>
        <p:pic>
          <p:nvPicPr>
            <p:cNvPr id="1028" name="Picture 4" descr="ADC Data Stream &#10;-1.938 &#10;-1.942 &#10;-1.952 &#10;-1.954 &#10;-1.956 &#10;-1.958 &#10;Time &#10;std dev: 0.00260101427799 &#10;mean: &#10;-1.94998723855 ">
              <a:extLst>
                <a:ext uri="{FF2B5EF4-FFF2-40B4-BE49-F238E27FC236}">
                  <a16:creationId xmlns:a16="http://schemas.microsoft.com/office/drawing/2014/main" id="{CCC6D4CC-0090-D948-BDC3-35E99A90B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394" y="1690688"/>
              <a:ext cx="9772891" cy="429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8638D2-436A-1441-A82F-93959F6F6FA0}"/>
                </a:ext>
              </a:extLst>
            </p:cNvPr>
            <p:cNvSpPr/>
            <p:nvPr/>
          </p:nvSpPr>
          <p:spPr>
            <a:xfrm>
              <a:off x="6256816" y="5613722"/>
              <a:ext cx="1579245" cy="3534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19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B3BBE4C-7E8D-5649-AD8F-1F441A33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41" y="3977105"/>
            <a:ext cx="5486400" cy="281101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E8E5158-6B99-C846-9618-60F07191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2" y="1690688"/>
            <a:ext cx="5486400" cy="2270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3E6A0-40DE-8246-BEEE-F7348999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 err="1"/>
              <a:t>opamps</a:t>
            </a:r>
            <a:r>
              <a:rPr lang="zh-CN" altLang="en-US" dirty="0"/>
              <a:t> </a:t>
            </a:r>
            <a:r>
              <a:rPr lang="en-US" altLang="zh-CN" dirty="0"/>
              <a:t>(simulated)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247AF-CC52-CC49-B68C-F7B35FE93449}"/>
              </a:ext>
            </a:extLst>
          </p:cNvPr>
          <p:cNvSpPr/>
          <p:nvPr/>
        </p:nvSpPr>
        <p:spPr>
          <a:xfrm>
            <a:off x="1258812" y="2171559"/>
            <a:ext cx="3625704" cy="229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087CD-10CF-904C-8C37-383247B24E80}"/>
              </a:ext>
            </a:extLst>
          </p:cNvPr>
          <p:cNvSpPr/>
          <p:nvPr/>
        </p:nvSpPr>
        <p:spPr>
          <a:xfrm>
            <a:off x="1258812" y="4454073"/>
            <a:ext cx="4111841" cy="25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7AB50-F6C6-AF4F-9085-AB0D638C02C3}"/>
              </a:ext>
            </a:extLst>
          </p:cNvPr>
          <p:cNvSpPr txBox="1"/>
          <p:nvPr/>
        </p:nvSpPr>
        <p:spPr>
          <a:xfrm>
            <a:off x="6981755" y="1829491"/>
            <a:ext cx="464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non-inverting</a:t>
            </a:r>
            <a:r>
              <a:rPr lang="zh-CN" altLang="en-US" dirty="0"/>
              <a:t> </a:t>
            </a:r>
            <a:r>
              <a:rPr lang="en-US" altLang="zh-CN" dirty="0"/>
              <a:t>amplifier,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dominant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noise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 err="1"/>
              <a:t>opamp</a:t>
            </a:r>
            <a:r>
              <a:rPr lang="zh-CN" altLang="en-US" b="1" dirty="0"/>
              <a:t> </a:t>
            </a:r>
            <a:r>
              <a:rPr lang="en-US" altLang="zh-CN" b="1" dirty="0"/>
              <a:t>itself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DAC</a:t>
            </a:r>
            <a:r>
              <a:rPr lang="zh-CN" altLang="en-US" b="1" dirty="0"/>
              <a:t> </a:t>
            </a:r>
            <a:r>
              <a:rPr lang="en-US" altLang="zh-CN" b="1" dirty="0"/>
              <a:t>noise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4BD2A1-440A-7E42-8313-7F312CE4E4FD}"/>
              </a:ext>
            </a:extLst>
          </p:cNvPr>
          <p:cNvSpPr txBox="1"/>
          <p:nvPr/>
        </p:nvSpPr>
        <p:spPr>
          <a:xfrm>
            <a:off x="6981754" y="4403941"/>
            <a:ext cx="464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amplifier,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dominant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noise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first</a:t>
            </a:r>
            <a:r>
              <a:rPr lang="zh-CN" altLang="en-US" b="1" dirty="0"/>
              <a:t> </a:t>
            </a:r>
            <a:r>
              <a:rPr lang="en-US" altLang="zh-CN" b="1" dirty="0"/>
              <a:t>amplifier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388C3-E923-2E4E-85F6-B8C034248532}"/>
              </a:ext>
            </a:extLst>
          </p:cNvPr>
          <p:cNvSpPr txBox="1"/>
          <p:nvPr/>
        </p:nvSpPr>
        <p:spPr>
          <a:xfrm>
            <a:off x="6796012" y="5968572"/>
            <a:ext cx="533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2.60</a:t>
            </a:r>
            <a:r>
              <a:rPr lang="zh-CN" altLang="en-US" dirty="0"/>
              <a:t> </a:t>
            </a:r>
            <a:r>
              <a:rPr lang="en-US" altLang="zh-CN" dirty="0"/>
              <a:t>mV,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2.55</a:t>
            </a:r>
            <a:r>
              <a:rPr lang="zh-CN" altLang="en-US" dirty="0"/>
              <a:t> </a:t>
            </a:r>
            <a:r>
              <a:rPr lang="en-US" altLang="zh-CN" dirty="0"/>
              <a:t>mV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57C3B-66E2-2C4F-A8E2-94CCAF3DBE94}"/>
              </a:ext>
            </a:extLst>
          </p:cNvPr>
          <p:cNvSpPr/>
          <p:nvPr/>
        </p:nvSpPr>
        <p:spPr>
          <a:xfrm>
            <a:off x="1262928" y="1940899"/>
            <a:ext cx="1603840" cy="226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14FE-5C0C-4F42-9107-C920CA24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 err="1"/>
              <a:t>opamps</a:t>
            </a:r>
            <a:r>
              <a:rPr lang="zh-CN" altLang="en-US" dirty="0"/>
              <a:t> </a:t>
            </a:r>
            <a:r>
              <a:rPr lang="en-US" altLang="zh-CN" dirty="0"/>
              <a:t>(measured)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30DF85-0C54-6045-A7D8-CA6619C53D96}"/>
              </a:ext>
            </a:extLst>
          </p:cNvPr>
          <p:cNvGrpSpPr/>
          <p:nvPr/>
        </p:nvGrpSpPr>
        <p:grpSpPr>
          <a:xfrm>
            <a:off x="1350862" y="1821880"/>
            <a:ext cx="9490276" cy="4670995"/>
            <a:chOff x="1511678" y="1316708"/>
            <a:chExt cx="9490276" cy="4670995"/>
          </a:xfrm>
        </p:grpSpPr>
        <p:pic>
          <p:nvPicPr>
            <p:cNvPr id="4098" name="Picture 2" descr="ADC Data Stream &#10;3.324 &#10;3.321 &#10;Time (ms) &#10;std dev: 0.00123741647306 &#10;mean: &#10;3.32485440858 ">
              <a:extLst>
                <a:ext uri="{FF2B5EF4-FFF2-40B4-BE49-F238E27FC236}">
                  <a16:creationId xmlns:a16="http://schemas.microsoft.com/office/drawing/2014/main" id="{999B5A01-07FA-9743-A866-FE9E2FB0C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678" y="1316708"/>
              <a:ext cx="9490276" cy="467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8638D2-436A-1441-A82F-93959F6F6FA0}"/>
                </a:ext>
              </a:extLst>
            </p:cNvPr>
            <p:cNvSpPr/>
            <p:nvPr/>
          </p:nvSpPr>
          <p:spPr>
            <a:xfrm>
              <a:off x="6256816" y="5613722"/>
              <a:ext cx="1579245" cy="3534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18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625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RF noise analysis</vt:lpstr>
      <vt:lpstr>Brief conclusion</vt:lpstr>
      <vt:lpstr>Measuring reference chip noise</vt:lpstr>
      <vt:lpstr>Measure the reference chip noise</vt:lpstr>
      <vt:lpstr>The datasheet of new reference chip</vt:lpstr>
      <vt:lpstr>Simulation results</vt:lpstr>
      <vt:lpstr>Before changing opamps (measured)</vt:lpstr>
      <vt:lpstr>Before changing opamps (simulated)</vt:lpstr>
      <vt:lpstr>After changing opamps (measured)</vt:lpstr>
      <vt:lpstr>After changing opamps (simulated)</vt:lpstr>
      <vt:lpstr>Test: Lower the resistance (measured)</vt:lpstr>
      <vt:lpstr>Test: Lower the resistance (simulated)</vt:lpstr>
      <vt:lpstr>Proposed condition</vt:lpstr>
      <vt:lpstr>Setting input noise as zero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noise analysis</dc:title>
  <dc:creator>Ke Sun</dc:creator>
  <cp:lastModifiedBy>Ke Sun</cp:lastModifiedBy>
  <cp:revision>29</cp:revision>
  <dcterms:created xsi:type="dcterms:W3CDTF">2021-06-22T20:37:58Z</dcterms:created>
  <dcterms:modified xsi:type="dcterms:W3CDTF">2021-08-26T19:21:01Z</dcterms:modified>
</cp:coreProperties>
</file>