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6" r:id="rId12"/>
    <p:sldId id="269" r:id="rId13"/>
    <p:sldId id="268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67E2A8-2397-452D-8A55-BB5D314C84B8}" type="datetimeFigureOut">
              <a:rPr lang="en-GB" smtClean="0"/>
              <a:pPr/>
              <a:t>22/03/2020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67E2A8-2397-452D-8A55-BB5D314C84B8}" type="datetimeFigureOut">
              <a:rPr lang="en-GB" smtClean="0"/>
              <a:pPr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67E2A8-2397-452D-8A55-BB5D314C84B8}" type="datetimeFigureOut">
              <a:rPr lang="en-GB" smtClean="0"/>
              <a:pPr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67E2A8-2397-452D-8A55-BB5D314C84B8}" type="datetimeFigureOut">
              <a:rPr lang="en-GB" smtClean="0"/>
              <a:pPr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67E2A8-2397-452D-8A55-BB5D314C84B8}" type="datetimeFigureOut">
              <a:rPr lang="en-GB" smtClean="0"/>
              <a:pPr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67E2A8-2397-452D-8A55-BB5D314C84B8}" type="datetimeFigureOut">
              <a:rPr lang="en-GB" smtClean="0"/>
              <a:pPr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67E2A8-2397-452D-8A55-BB5D314C84B8}" type="datetimeFigureOut">
              <a:rPr lang="en-GB" smtClean="0"/>
              <a:pPr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67E2A8-2397-452D-8A55-BB5D314C84B8}" type="datetimeFigureOut">
              <a:rPr lang="en-GB" smtClean="0"/>
              <a:pPr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67E2A8-2397-452D-8A55-BB5D314C84B8}" type="datetimeFigureOut">
              <a:rPr lang="en-GB" smtClean="0"/>
              <a:pPr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667E2A8-2397-452D-8A55-BB5D314C84B8}" type="datetimeFigureOut">
              <a:rPr lang="en-GB" smtClean="0"/>
              <a:pPr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67E2A8-2397-452D-8A55-BB5D314C84B8}" type="datetimeFigureOut">
              <a:rPr lang="en-GB" smtClean="0"/>
              <a:pPr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667E2A8-2397-452D-8A55-BB5D314C84B8}" type="datetimeFigureOut">
              <a:rPr lang="en-GB" smtClean="0"/>
              <a:pPr/>
              <a:t>22/03/2020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/index.php?title=List_of_postal_codes_of_Canada:_M&amp;oldid=89000169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Asian Restaurants in Toronto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Shakira Popoola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Asian restaurants are especially common in </a:t>
            </a:r>
            <a:r>
              <a:rPr lang="en-GB" dirty="0" err="1" smtClean="0"/>
              <a:t>neighborhoods</a:t>
            </a:r>
            <a:r>
              <a:rPr lang="en-GB" dirty="0" smtClean="0"/>
              <a:t> with Asia-related names such as China town, Little Tokyo.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2/5</a:t>
            </a:r>
            <a:endParaRPr lang="en-GB" dirty="0"/>
          </a:p>
        </p:txBody>
      </p:sp>
      <p:pic>
        <p:nvPicPr>
          <p:cNvPr id="4" name="Picture 3" descr="Screenshot (47).png"/>
          <p:cNvPicPr>
            <a:picLocks noChangeAspect="1"/>
          </p:cNvPicPr>
          <p:nvPr/>
        </p:nvPicPr>
        <p:blipFill>
          <a:blip r:embed="rId2" cstate="print"/>
          <a:srcRect l="19288" t="49255" r="17713" b="17056"/>
          <a:stretch>
            <a:fillRect/>
          </a:stretch>
        </p:blipFill>
        <p:spPr>
          <a:xfrm>
            <a:off x="395536" y="3140968"/>
            <a:ext cx="8424936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may suggest that more Asian restaurants are located in areas with high Asian population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3/5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People with different preferences for different Asian meal types can also use the finding as a decision-making tool.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4/5</a:t>
            </a:r>
            <a:endParaRPr lang="en-GB" dirty="0"/>
          </a:p>
        </p:txBody>
      </p:sp>
      <p:pic>
        <p:nvPicPr>
          <p:cNvPr id="4" name="Picture 3" descr="Screenshot (48).png"/>
          <p:cNvPicPr>
            <a:picLocks noChangeAspect="1"/>
          </p:cNvPicPr>
          <p:nvPr/>
        </p:nvPicPr>
        <p:blipFill>
          <a:blip r:embed="rId2" cstate="print"/>
          <a:srcRect l="10530" t="36000" r="31136" b="3801"/>
          <a:stretch>
            <a:fillRect/>
          </a:stretch>
        </p:blipFill>
        <p:spPr>
          <a:xfrm>
            <a:off x="0" y="2708920"/>
            <a:ext cx="9144000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recommendation that tourists/immigrants interested in having Asian cuisine should reside in any of the 6 boroughs especially the top 3 boroughs.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5/5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Asian restaurants are concentrated in three boroughs: Scarborough, North York and Downtown Toronto. </a:t>
            </a:r>
            <a:endParaRPr lang="en-GB" dirty="0" smtClean="0"/>
          </a:p>
          <a:p>
            <a:r>
              <a:rPr lang="en-GB" dirty="0" smtClean="0"/>
              <a:t>Tourists/immigrants </a:t>
            </a:r>
            <a:r>
              <a:rPr lang="en-GB" dirty="0"/>
              <a:t>that would like to enjoy Asian cuisine should stay in any of the 6 boroughs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Toronto is </a:t>
            </a:r>
            <a:r>
              <a:rPr lang="en-GB" dirty="0"/>
              <a:t>the most populous city in </a:t>
            </a:r>
            <a:r>
              <a:rPr lang="en-GB" dirty="0" smtClean="0"/>
              <a:t>Canada</a:t>
            </a:r>
          </a:p>
          <a:p>
            <a:r>
              <a:rPr lang="en-GB" dirty="0" smtClean="0"/>
              <a:t>Diverse </a:t>
            </a:r>
            <a:r>
              <a:rPr lang="en-GB" dirty="0"/>
              <a:t>population of Toronto reflects its current and historical role as an important destination for immigrants to Canada. </a:t>
            </a:r>
            <a:endParaRPr lang="en-GB" dirty="0" smtClean="0"/>
          </a:p>
          <a:p>
            <a:r>
              <a:rPr lang="en-GB" dirty="0" smtClean="0"/>
              <a:t>Over </a:t>
            </a:r>
            <a:r>
              <a:rPr lang="en-GB" dirty="0"/>
              <a:t>200 distinct ethnic </a:t>
            </a:r>
            <a:r>
              <a:rPr lang="en-GB" dirty="0" smtClean="0"/>
              <a:t>groups</a:t>
            </a:r>
            <a:endParaRPr lang="en-GB" dirty="0"/>
          </a:p>
          <a:p>
            <a:r>
              <a:rPr lang="en-GB" dirty="0"/>
              <a:t>O</a:t>
            </a:r>
            <a:r>
              <a:rPr lang="en-GB" dirty="0" smtClean="0"/>
              <a:t>ver </a:t>
            </a:r>
            <a:r>
              <a:rPr lang="en-GB" dirty="0"/>
              <a:t>160 </a:t>
            </a:r>
            <a:r>
              <a:rPr lang="en-GB" dirty="0" smtClean="0"/>
              <a:t>languages</a:t>
            </a:r>
          </a:p>
          <a:p>
            <a:r>
              <a:rPr lang="en-GB" dirty="0" smtClean="0"/>
              <a:t>Multicultural population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Toronto is </a:t>
            </a:r>
            <a:r>
              <a:rPr lang="en-GB" dirty="0"/>
              <a:t>an important destination for tourism and immigrants to </a:t>
            </a:r>
            <a:r>
              <a:rPr lang="en-GB" dirty="0" smtClean="0"/>
              <a:t>Canada</a:t>
            </a:r>
          </a:p>
          <a:p>
            <a:r>
              <a:rPr lang="en-GB" dirty="0"/>
              <a:t>H</a:t>
            </a:r>
            <a:r>
              <a:rPr lang="en-GB" dirty="0" smtClean="0"/>
              <a:t>igh </a:t>
            </a:r>
            <a:r>
              <a:rPr lang="en-GB" dirty="0"/>
              <a:t>diversity in </a:t>
            </a:r>
            <a:r>
              <a:rPr lang="en-GB" dirty="0" smtClean="0"/>
              <a:t>culture=diverse </a:t>
            </a:r>
            <a:r>
              <a:rPr lang="en-GB" dirty="0"/>
              <a:t>food </a:t>
            </a:r>
            <a:r>
              <a:rPr lang="en-GB" dirty="0" smtClean="0"/>
              <a:t>choices</a:t>
            </a:r>
          </a:p>
          <a:p>
            <a:r>
              <a:rPr lang="en-GB" dirty="0" smtClean="0"/>
              <a:t>From previous analysis: </a:t>
            </a:r>
            <a:r>
              <a:rPr lang="en-GB" dirty="0"/>
              <a:t>Toronto has many restaurants belonging to different categories such as Asian</a:t>
            </a:r>
            <a:r>
              <a:rPr lang="en-GB" dirty="0" smtClean="0"/>
              <a:t>, American, </a:t>
            </a:r>
            <a:r>
              <a:rPr lang="en-GB" dirty="0"/>
              <a:t>etc. </a:t>
            </a:r>
            <a:endParaRPr lang="en-GB" dirty="0" smtClean="0"/>
          </a:p>
          <a:p>
            <a:r>
              <a:rPr lang="en-GB" dirty="0"/>
              <a:t>P</a:t>
            </a:r>
            <a:r>
              <a:rPr lang="en-GB" dirty="0" smtClean="0"/>
              <a:t>roject aim: visualize </a:t>
            </a:r>
            <a:r>
              <a:rPr lang="en-GB" dirty="0"/>
              <a:t>the locations of </a:t>
            </a:r>
            <a:r>
              <a:rPr lang="en-GB" dirty="0" smtClean="0"/>
              <a:t>Asian </a:t>
            </a:r>
            <a:r>
              <a:rPr lang="en-GB" dirty="0"/>
              <a:t>Restaurants </a:t>
            </a:r>
            <a:r>
              <a:rPr lang="en-GB" dirty="0" smtClean="0"/>
              <a:t>in Toronto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Asian </a:t>
            </a:r>
            <a:r>
              <a:rPr lang="en-GB" dirty="0"/>
              <a:t>population (immigrants), Asian tourists as well as Torontonians that </a:t>
            </a:r>
            <a:r>
              <a:rPr lang="en-GB" dirty="0" err="1"/>
              <a:t>favor</a:t>
            </a:r>
            <a:r>
              <a:rPr lang="en-GB" dirty="0"/>
              <a:t>/would like to explore Asian cuisine would be interested in </a:t>
            </a:r>
            <a:r>
              <a:rPr lang="en-GB" dirty="0" smtClean="0"/>
              <a:t>resulting visualization</a:t>
            </a:r>
          </a:p>
          <a:p>
            <a:r>
              <a:rPr lang="en-GB" dirty="0" smtClean="0"/>
              <a:t>It should help make residential decisions.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Interest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Toronto </a:t>
            </a:r>
            <a:r>
              <a:rPr lang="en-GB" dirty="0"/>
              <a:t>data containing a list of the boroughs, postal codes and </a:t>
            </a:r>
            <a:r>
              <a:rPr lang="en-GB" dirty="0" err="1"/>
              <a:t>neighborhoods</a:t>
            </a:r>
            <a:r>
              <a:rPr lang="en-GB" dirty="0"/>
              <a:t> </a:t>
            </a:r>
            <a:r>
              <a:rPr lang="en-GB" dirty="0" smtClean="0"/>
              <a:t>was scraped from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://en.wikipedia.org/w/index.php?title=List_of_postal_codes_of_Canada:_</a:t>
            </a:r>
            <a:r>
              <a:rPr lang="en-GB" dirty="0" smtClean="0">
                <a:hlinkClick r:id="rId2"/>
              </a:rPr>
              <a:t>M&amp;oldid=890001695</a:t>
            </a:r>
            <a:endParaRPr lang="en-GB" dirty="0" smtClean="0"/>
          </a:p>
          <a:p>
            <a:r>
              <a:rPr lang="en-GB" dirty="0" smtClean="0"/>
              <a:t>The coordinates for </a:t>
            </a:r>
            <a:r>
              <a:rPr lang="en-GB" dirty="0"/>
              <a:t>each neighbourhood </a:t>
            </a:r>
            <a:r>
              <a:rPr lang="en-GB" dirty="0" smtClean="0"/>
              <a:t>was obtained </a:t>
            </a:r>
            <a:r>
              <a:rPr lang="en-GB" dirty="0"/>
              <a:t>from the </a:t>
            </a:r>
            <a:r>
              <a:rPr lang="en-GB" dirty="0" err="1"/>
              <a:t>csv</a:t>
            </a:r>
            <a:r>
              <a:rPr lang="en-GB" dirty="0"/>
              <a:t> file that has the geographical coordinates of each postal code: </a:t>
            </a:r>
            <a:r>
              <a:rPr lang="en-GB" u="sng" dirty="0">
                <a:hlinkClick r:id="rId3"/>
              </a:rPr>
              <a:t>http://cocl.us/Geospatial_data</a:t>
            </a:r>
            <a:r>
              <a:rPr lang="en-GB" dirty="0"/>
              <a:t>. </a:t>
            </a:r>
          </a:p>
          <a:p>
            <a:r>
              <a:rPr lang="en-GB" dirty="0"/>
              <a:t>Using the Foursquare API, all the Asian Restaurants can be explored/retrieved using the Client Secret and Client ID already created.</a:t>
            </a:r>
          </a:p>
          <a:p>
            <a:r>
              <a:rPr lang="en-GB" dirty="0"/>
              <a:t>P</a:t>
            </a:r>
            <a:r>
              <a:rPr lang="en-GB" dirty="0" smtClean="0"/>
              <a:t>ostal </a:t>
            </a:r>
            <a:r>
              <a:rPr lang="en-GB" dirty="0"/>
              <a:t>codes that are not assigned to any </a:t>
            </a:r>
            <a:r>
              <a:rPr lang="en-GB" dirty="0" err="1"/>
              <a:t>neighborhood</a:t>
            </a:r>
            <a:r>
              <a:rPr lang="en-GB" dirty="0"/>
              <a:t> were dropped. </a:t>
            </a:r>
            <a:endParaRPr lang="en-GB" dirty="0" smtClean="0"/>
          </a:p>
          <a:p>
            <a:r>
              <a:rPr lang="en-GB" dirty="0" smtClean="0"/>
              <a:t>Boroughs </a:t>
            </a:r>
            <a:r>
              <a:rPr lang="en-GB" dirty="0"/>
              <a:t>with "Not assigned" </a:t>
            </a:r>
            <a:r>
              <a:rPr lang="en-GB" dirty="0" err="1" smtClean="0"/>
              <a:t>neighborhoods</a:t>
            </a:r>
            <a:r>
              <a:rPr lang="en-GB" dirty="0" smtClean="0"/>
              <a:t>: </a:t>
            </a:r>
            <a:r>
              <a:rPr lang="en-GB" dirty="0"/>
              <a:t>the </a:t>
            </a:r>
            <a:r>
              <a:rPr lang="en-GB" dirty="0" err="1"/>
              <a:t>neighborhoods</a:t>
            </a:r>
            <a:r>
              <a:rPr lang="en-GB" dirty="0"/>
              <a:t> were made the same as the borough.</a:t>
            </a:r>
          </a:p>
          <a:p>
            <a:endParaRPr lang="en-GB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Acquisition and Cleaning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</a:t>
            </a:r>
            <a:r>
              <a:rPr lang="en-GB" dirty="0" smtClean="0"/>
              <a:t>arious </a:t>
            </a:r>
            <a:r>
              <a:rPr lang="en-GB" dirty="0"/>
              <a:t>venues in Toronto were explored using the Foursquare API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number of each Venue Category was </a:t>
            </a:r>
            <a:r>
              <a:rPr lang="en-GB" dirty="0" smtClean="0"/>
              <a:t>retrieved </a:t>
            </a:r>
            <a:r>
              <a:rPr lang="en-GB" dirty="0"/>
              <a:t>using the count() method. </a:t>
            </a:r>
          </a:p>
          <a:p>
            <a:r>
              <a:rPr lang="en-GB" dirty="0" smtClean="0"/>
              <a:t>Asian </a:t>
            </a:r>
            <a:r>
              <a:rPr lang="en-GB" dirty="0"/>
              <a:t>restaurants </a:t>
            </a:r>
            <a:r>
              <a:rPr lang="en-GB" dirty="0" smtClean="0"/>
              <a:t>were </a:t>
            </a:r>
            <a:r>
              <a:rPr lang="en-GB" dirty="0"/>
              <a:t>explored with the Foursquare API </a:t>
            </a:r>
            <a:endParaRPr lang="en-GB" dirty="0" smtClean="0"/>
          </a:p>
          <a:p>
            <a:r>
              <a:rPr lang="en-GB" dirty="0" smtClean="0"/>
              <a:t>Location of the Asian restaurants were visualized </a:t>
            </a:r>
            <a:r>
              <a:rPr lang="en-GB" dirty="0"/>
              <a:t>on the Toronto map using the folium </a:t>
            </a:r>
            <a:r>
              <a:rPr lang="en-GB" dirty="0" smtClean="0"/>
              <a:t>library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918 </a:t>
            </a:r>
            <a:r>
              <a:rPr lang="en-GB" dirty="0"/>
              <a:t>Asian </a:t>
            </a:r>
            <a:r>
              <a:rPr lang="en-GB" dirty="0" smtClean="0"/>
              <a:t>restaurants</a:t>
            </a:r>
          </a:p>
          <a:p>
            <a:r>
              <a:rPr lang="en-GB" dirty="0" smtClean="0"/>
              <a:t>Located in </a:t>
            </a:r>
            <a:r>
              <a:rPr lang="en-GB" dirty="0"/>
              <a:t>6 boroughs and 72 </a:t>
            </a:r>
            <a:r>
              <a:rPr lang="en-GB" dirty="0" err="1"/>
              <a:t>neighborhoods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1/2</a:t>
            </a:r>
            <a:endParaRPr lang="en-GB" dirty="0"/>
          </a:p>
        </p:txBody>
      </p:sp>
      <p:pic>
        <p:nvPicPr>
          <p:cNvPr id="5" name="Picture 4" descr="Screenshot (47).png"/>
          <p:cNvPicPr>
            <a:picLocks noChangeAspect="1"/>
          </p:cNvPicPr>
          <p:nvPr/>
        </p:nvPicPr>
        <p:blipFill>
          <a:blip r:embed="rId2" cstate="print"/>
          <a:srcRect l="10626" t="45800" r="5113" b="13601"/>
          <a:stretch>
            <a:fillRect/>
          </a:stretch>
        </p:blipFill>
        <p:spPr>
          <a:xfrm>
            <a:off x="683568" y="3140968"/>
            <a:ext cx="7704856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Top Asian restaurant types include</a:t>
            </a:r>
          </a:p>
          <a:p>
            <a:pPr lvl="1"/>
            <a:r>
              <a:rPr lang="en-GB" dirty="0" smtClean="0"/>
              <a:t>Japanese restaurant</a:t>
            </a:r>
          </a:p>
          <a:p>
            <a:pPr lvl="1"/>
            <a:r>
              <a:rPr lang="en-GB" dirty="0" smtClean="0"/>
              <a:t>Chinese restaurant</a:t>
            </a:r>
          </a:p>
          <a:p>
            <a:pPr lvl="1"/>
            <a:r>
              <a:rPr lang="en-GB" dirty="0" smtClean="0"/>
              <a:t>Indian restaurant, among others.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2/2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Asian restaurants </a:t>
            </a:r>
            <a:r>
              <a:rPr lang="en-GB" dirty="0" smtClean="0"/>
              <a:t>are </a:t>
            </a:r>
            <a:r>
              <a:rPr lang="en-GB" dirty="0" smtClean="0"/>
              <a:t>mostly located </a:t>
            </a:r>
            <a:r>
              <a:rPr lang="en-GB" dirty="0" smtClean="0"/>
              <a:t>in 6 </a:t>
            </a:r>
            <a:r>
              <a:rPr lang="en-GB" dirty="0" smtClean="0"/>
              <a:t>boroughs.</a:t>
            </a:r>
            <a:endParaRPr lang="en-GB" dirty="0" smtClean="0"/>
          </a:p>
          <a:p>
            <a:r>
              <a:rPr lang="en-GB" dirty="0" smtClean="0"/>
              <a:t>Top </a:t>
            </a:r>
            <a:r>
              <a:rPr lang="en-GB" dirty="0"/>
              <a:t>3 </a:t>
            </a:r>
            <a:r>
              <a:rPr lang="en-GB" dirty="0" smtClean="0"/>
              <a:t>boroughs: </a:t>
            </a:r>
            <a:r>
              <a:rPr lang="en-GB" dirty="0"/>
              <a:t>Scarborough, North York and Downtown Toronto. </a:t>
            </a:r>
            <a:endParaRPr lang="en-GB" dirty="0" smtClean="0"/>
          </a:p>
          <a:p>
            <a:r>
              <a:rPr lang="en-GB" dirty="0" smtClean="0"/>
              <a:t>Other 3 boroughs: </a:t>
            </a:r>
            <a:r>
              <a:rPr lang="en-GB" dirty="0"/>
              <a:t>East York, East Toronto and Central </a:t>
            </a:r>
            <a:r>
              <a:rPr lang="en-GB" dirty="0" smtClean="0"/>
              <a:t>Toronto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1/5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</TotalTime>
  <Words>402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Asian Restaurants in Toronto</vt:lpstr>
      <vt:lpstr>Introduction</vt:lpstr>
      <vt:lpstr>Problem</vt:lpstr>
      <vt:lpstr>Interest</vt:lpstr>
      <vt:lpstr>Data Acquisition and Cleaning</vt:lpstr>
      <vt:lpstr>Methodology</vt:lpstr>
      <vt:lpstr>Results 1/2</vt:lpstr>
      <vt:lpstr>Results 2/2</vt:lpstr>
      <vt:lpstr>Discussion 1/5</vt:lpstr>
      <vt:lpstr>Discussion 2/5</vt:lpstr>
      <vt:lpstr>Discussion 3/5</vt:lpstr>
      <vt:lpstr>Discussion 4/5</vt:lpstr>
      <vt:lpstr>Discussion 5/5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Asian Restaurants in Toronto</dc:title>
  <dc:creator>shakira popoola</dc:creator>
  <cp:lastModifiedBy>shakira popoola</cp:lastModifiedBy>
  <cp:revision>14</cp:revision>
  <dcterms:created xsi:type="dcterms:W3CDTF">2020-03-22T00:13:57Z</dcterms:created>
  <dcterms:modified xsi:type="dcterms:W3CDTF">2020-03-22T01:27:55Z</dcterms:modified>
</cp:coreProperties>
</file>