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1D5"/>
    <a:srgbClr val="A19CD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096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926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1019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684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316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44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662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53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26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553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83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88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6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611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52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873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8565-6FC0-48A4-9CF5-784C31841BD9}" type="datetimeFigureOut">
              <a:rPr lang="uk-UA" smtClean="0"/>
              <a:t>02.02.2023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E286F1-9039-4E09-8558-59E51CD4173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042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library.kubg.edu.ua/id/eprint/5008/1/O_Lozpva_KPP_IL.pdf" TargetMode="External"/><Relationship Id="rId2" Type="http://schemas.openxmlformats.org/officeDocument/2006/relationships/hyperlink" Target="http://dspace.nbuv.gov.ua/bitstream/handle/123456789/14913/2-Gari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ron1.chtyvo.org.ua/Darmoriz_Oksana/Mifolohii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uk-UA" sz="3200" b="1" dirty="0" smtClean="0"/>
              <a:t>14.</a:t>
            </a:r>
            <a:r>
              <a:rPr lang="uk-UA" sz="3200" b="1" dirty="0"/>
              <a:t> Міф як форма </a:t>
            </a:r>
            <a:r>
              <a:rPr lang="uk-UA" sz="3200" b="1" dirty="0" smtClean="0"/>
              <a:t>мислення.</a:t>
            </a:r>
            <a:br>
              <a:rPr lang="uk-UA" sz="3200" b="1" dirty="0" smtClean="0"/>
            </a:br>
            <a:r>
              <a:rPr lang="uk-UA" sz="3200" b="1" dirty="0" smtClean="0"/>
              <a:t>Функції </a:t>
            </a:r>
            <a:r>
              <a:rPr lang="uk-UA" sz="3200" b="1" dirty="0"/>
              <a:t>міфу та міфології </a:t>
            </a:r>
            <a:r>
              <a:rPr lang="uk-UA" sz="3200" b="1" dirty="0" smtClean="0"/>
              <a:t>в культурі</a:t>
            </a:r>
            <a:r>
              <a:rPr lang="uk-UA" sz="3200" b="1" dirty="0"/>
              <a:t>, </a:t>
            </a:r>
            <a:br>
              <a:rPr lang="uk-UA" sz="3200" b="1" dirty="0"/>
            </a:br>
            <a:r>
              <a:rPr lang="uk-UA" sz="3200" b="1" dirty="0" smtClean="0"/>
              <a:t>відмінність </a:t>
            </a:r>
            <a:r>
              <a:rPr lang="uk-UA" sz="3200" b="1" dirty="0"/>
              <a:t>міфу від міфології</a:t>
            </a:r>
            <a:endParaRPr lang="uk-UA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uk-UA" dirty="0" smtClean="0"/>
              <a:t>Вербицький Артем, ІПС-11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739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міф?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37800" y="2524703"/>
            <a:ext cx="76915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dirty="0" smtClean="0"/>
              <a:t>«</a:t>
            </a:r>
            <a:r>
              <a:rPr lang="uk-UA" dirty="0"/>
              <a:t>О</a:t>
            </a:r>
            <a:r>
              <a:rPr lang="uk-UA" dirty="0" smtClean="0"/>
              <a:t>собливий вид </a:t>
            </a:r>
            <a:r>
              <a:rPr lang="uk-UA" dirty="0"/>
              <a:t>світовідчуття, специфічним, образним, чуттєвим, </a:t>
            </a:r>
            <a:endParaRPr lang="uk-UA" dirty="0" smtClean="0"/>
          </a:p>
          <a:p>
            <a:pPr algn="ctr"/>
            <a:r>
              <a:rPr lang="uk-UA" dirty="0" smtClean="0"/>
              <a:t>синкретичним </a:t>
            </a:r>
            <a:r>
              <a:rPr lang="uk-UA" dirty="0"/>
              <a:t>уявленням про явища природи і суспільного життя»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396005"/>
            <a:ext cx="10169771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700" dirty="0" smtClean="0"/>
              <a:t>«</a:t>
            </a:r>
            <a:r>
              <a:rPr lang="uk-UA" sz="1700" dirty="0"/>
              <a:t>Міф полягає в перенесенні індивідуальних рис образу, що має пояснити </a:t>
            </a:r>
            <a:r>
              <a:rPr lang="uk-UA" sz="1700" dirty="0" smtClean="0"/>
              <a:t>явище, на </a:t>
            </a:r>
            <a:r>
              <a:rPr lang="uk-UA" sz="1700" dirty="0"/>
              <a:t>саме явище. </a:t>
            </a:r>
            <a:endParaRPr lang="uk-UA" sz="1700" dirty="0" smtClean="0"/>
          </a:p>
          <a:p>
            <a:pPr algn="ctr"/>
            <a:r>
              <a:rPr lang="uk-UA" sz="1700" dirty="0" smtClean="0"/>
              <a:t>Міф </a:t>
            </a:r>
            <a:r>
              <a:rPr lang="uk-UA" sz="1700" dirty="0"/>
              <a:t>створюється на ґрунті віри в об'єктивне існування (особистої, в сутності) думки...»</a:t>
            </a:r>
            <a:endParaRPr lang="ru-RU" sz="1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5109" y="4236529"/>
            <a:ext cx="6739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«Міфи діють як міст між свідомим і несвідомим розумом»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44946" y="4830832"/>
            <a:ext cx="7462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«Міфи — це спосіб зв’язатися з минулим і зрозуміти сьогодення»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93640" y="5425135"/>
            <a:ext cx="7053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</a:t>
            </a:r>
            <a:r>
              <a:rPr lang="ru-RU" dirty="0" err="1"/>
              <a:t>Міфи</a:t>
            </a:r>
            <a:r>
              <a:rPr lang="ru-RU" dirty="0"/>
              <a:t> є </a:t>
            </a:r>
            <a:r>
              <a:rPr lang="ru-RU" dirty="0" err="1"/>
              <a:t>втіленням</a:t>
            </a:r>
            <a:r>
              <a:rPr lang="ru-RU" dirty="0"/>
              <a:t> </a:t>
            </a:r>
            <a:r>
              <a:rPr lang="ru-RU" dirty="0" err="1"/>
              <a:t>психологічних</a:t>
            </a:r>
            <a:r>
              <a:rPr lang="ru-RU" dirty="0"/>
              <a:t> і </a:t>
            </a:r>
            <a:r>
              <a:rPr lang="ru-RU" dirty="0" err="1"/>
              <a:t>духовних</a:t>
            </a:r>
            <a:r>
              <a:rPr lang="ru-RU" dirty="0"/>
              <a:t> потреб </a:t>
            </a:r>
            <a:r>
              <a:rPr lang="ru-RU" dirty="0" err="1"/>
              <a:t>культури</a:t>
            </a:r>
            <a:r>
              <a:rPr lang="ru-RU" dirty="0"/>
              <a:t>»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44946" y="1930400"/>
            <a:ext cx="464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«</a:t>
            </a:r>
            <a:r>
              <a:rPr lang="ru-RU" dirty="0" err="1"/>
              <a:t>Міфи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мрії</a:t>
            </a:r>
            <a:r>
              <a:rPr lang="ru-RU" dirty="0"/>
              <a:t> </a:t>
            </a:r>
            <a:r>
              <a:rPr lang="ru-RU" dirty="0" err="1"/>
              <a:t>колективної</a:t>
            </a:r>
            <a:r>
              <a:rPr lang="ru-RU" dirty="0"/>
              <a:t> </a:t>
            </a:r>
            <a:r>
              <a:rPr lang="ru-RU" dirty="0" err="1"/>
              <a:t>свідомості</a:t>
            </a:r>
            <a:r>
              <a:rPr lang="ru-RU" dirty="0"/>
              <a:t>»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43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міф?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6364"/>
            <a:ext cx="2194560" cy="2743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77252" y="1616364"/>
            <a:ext cx="5905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/>
              <a:t>Міф, ця єдина форма світосприймання у давнину, </a:t>
            </a:r>
            <a:r>
              <a:rPr lang="uk-UA" sz="1600" dirty="0" err="1"/>
              <a:t>Дж</a:t>
            </a:r>
            <a:r>
              <a:rPr lang="uk-UA" sz="1600" dirty="0"/>
              <a:t>. Фрезером розцінюється як примітивна наука, форма буття, що містить в собі цілісну практичну реальність, визначає основи людських спільнот через систематичний зв'язок правил поведінки й стилю життя взагалі.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43" y="3273196"/>
            <a:ext cx="2384575" cy="29521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68161" y="4950829"/>
            <a:ext cx="4618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«…в </a:t>
            </a:r>
            <a:r>
              <a:rPr lang="ru-RU" sz="1600" dirty="0" err="1"/>
              <a:t>міфологічному</a:t>
            </a:r>
            <a:r>
              <a:rPr lang="ru-RU" sz="1600" dirty="0"/>
              <a:t> </a:t>
            </a:r>
            <a:r>
              <a:rPr lang="ru-RU" sz="1600" dirty="0" err="1"/>
              <a:t>мисленні</a:t>
            </a:r>
            <a:r>
              <a:rPr lang="ru-RU" sz="1600" dirty="0"/>
              <a:t> </a:t>
            </a:r>
            <a:r>
              <a:rPr lang="ru-RU" sz="1600" dirty="0" err="1"/>
              <a:t>працює</a:t>
            </a:r>
            <a:r>
              <a:rPr lang="ru-RU" sz="1600" dirty="0"/>
              <a:t> та ж </a:t>
            </a:r>
            <a:r>
              <a:rPr lang="ru-RU" sz="1600" dirty="0" err="1"/>
              <a:t>логіка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й у </a:t>
            </a:r>
            <a:r>
              <a:rPr lang="ru-RU" sz="1600" dirty="0" err="1"/>
              <a:t>мисленні</a:t>
            </a:r>
            <a:r>
              <a:rPr lang="ru-RU" sz="1600" dirty="0"/>
              <a:t> </a:t>
            </a:r>
            <a:r>
              <a:rPr lang="ru-RU" sz="1600" dirty="0" err="1"/>
              <a:t>науковому</a:t>
            </a:r>
            <a:r>
              <a:rPr lang="ru-RU" sz="1600" dirty="0"/>
              <a:t>, і </a:t>
            </a:r>
            <a:r>
              <a:rPr lang="ru-RU" sz="1600" dirty="0" err="1"/>
              <a:t>людина</a:t>
            </a:r>
            <a:r>
              <a:rPr lang="ru-RU" sz="1600" dirty="0"/>
              <a:t> </a:t>
            </a:r>
            <a:r>
              <a:rPr lang="ru-RU" sz="1600" dirty="0" err="1"/>
              <a:t>завжди</a:t>
            </a:r>
            <a:r>
              <a:rPr lang="ru-RU" sz="1600" dirty="0"/>
              <a:t> </a:t>
            </a:r>
            <a:r>
              <a:rPr lang="ru-RU" sz="1600" dirty="0" err="1"/>
              <a:t>мислила</a:t>
            </a:r>
            <a:r>
              <a:rPr lang="ru-RU" sz="1600" dirty="0"/>
              <a:t> </a:t>
            </a:r>
            <a:r>
              <a:rPr lang="ru-RU" sz="1600" dirty="0" err="1"/>
              <a:t>однаково</a:t>
            </a:r>
            <a:r>
              <a:rPr lang="ru-RU" sz="1600" dirty="0"/>
              <a:t> добре»</a:t>
            </a:r>
          </a:p>
        </p:txBody>
      </p:sp>
    </p:spTree>
    <p:extLst>
      <p:ext uri="{BB962C8B-B14F-4D97-AF65-F5344CB8AC3E}">
        <p14:creationId xmlns:p14="http://schemas.microsoft.com/office/powerpoint/2010/main" val="36011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9" y="2628899"/>
            <a:ext cx="4888263" cy="27374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Сучасні міфи</a:t>
            </a:r>
            <a:endParaRPr lang="uk-UA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930400"/>
            <a:ext cx="4581237" cy="25769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018" y="3149601"/>
            <a:ext cx="457579" cy="461817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063" y="4248293"/>
            <a:ext cx="4424134" cy="2490787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7926390" y="3191804"/>
            <a:ext cx="382734" cy="792175"/>
            <a:chOff x="9782853" y="2628899"/>
            <a:chExt cx="1728457" cy="2540732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7"/>
            <a:srcRect l="40564" t="28293" r="26915" b="-1"/>
            <a:stretch/>
          </p:blipFill>
          <p:spPr>
            <a:xfrm>
              <a:off x="9782853" y="2628899"/>
              <a:ext cx="1728457" cy="2540732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>
            <a:xfrm>
              <a:off x="10647081" y="3205018"/>
              <a:ext cx="350982" cy="350981"/>
            </a:xfrm>
            <a:prstGeom prst="ellipse">
              <a:avLst/>
            </a:prstGeom>
            <a:solidFill>
              <a:srgbClr val="F5F5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167619" y="3192121"/>
              <a:ext cx="365792" cy="365792"/>
            </a:xfrm>
            <a:prstGeom prst="rect">
              <a:avLst/>
            </a:prstGeom>
          </p:spPr>
        </p:pic>
      </p:grp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2872" t="9068" r="28128"/>
          <a:stretch/>
        </p:blipFill>
        <p:spPr>
          <a:xfrm rot="2867901">
            <a:off x="2562381" y="4625764"/>
            <a:ext cx="269271" cy="307677"/>
          </a:xfrm>
          <a:prstGeom prst="ellipse">
            <a:avLst/>
          </a:prstGeom>
          <a:effectLst>
            <a:glow rad="127000">
              <a:schemeClr val="accent1">
                <a:alpha val="0"/>
              </a:schemeClr>
            </a:glow>
            <a:outerShdw blurRad="1016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612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Функція міфів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Аксіологічна функція </a:t>
            </a:r>
            <a:r>
              <a:rPr lang="uk-UA" dirty="0" smtClean="0"/>
              <a:t>(ціннісна </a:t>
            </a:r>
            <a:r>
              <a:rPr lang="uk-UA" dirty="0"/>
              <a:t>і оцінна</a:t>
            </a:r>
            <a:r>
              <a:rPr lang="uk-UA" dirty="0" smtClean="0"/>
              <a:t>)</a:t>
            </a:r>
          </a:p>
          <a:p>
            <a:r>
              <a:rPr lang="uk-UA" dirty="0"/>
              <a:t>Телеологічна функція </a:t>
            </a:r>
            <a:endParaRPr lang="uk-UA" dirty="0" smtClean="0"/>
          </a:p>
          <a:p>
            <a:r>
              <a:rPr lang="uk-UA" dirty="0" err="1"/>
              <a:t>Праксеологічна</a:t>
            </a:r>
            <a:r>
              <a:rPr lang="uk-UA" dirty="0"/>
              <a:t> </a:t>
            </a:r>
            <a:r>
              <a:rPr lang="uk-UA" dirty="0" smtClean="0"/>
              <a:t>функція</a:t>
            </a:r>
          </a:p>
          <a:p>
            <a:r>
              <a:rPr lang="uk-UA" dirty="0"/>
              <a:t>Комунікативна </a:t>
            </a:r>
            <a:r>
              <a:rPr lang="uk-UA" dirty="0" smtClean="0"/>
              <a:t>функція</a:t>
            </a:r>
          </a:p>
          <a:p>
            <a:r>
              <a:rPr lang="uk-UA" dirty="0" err="1"/>
              <a:t>Пізнавально</a:t>
            </a:r>
            <a:r>
              <a:rPr lang="uk-UA" dirty="0"/>
              <a:t>-пояснювальна функція </a:t>
            </a:r>
            <a:endParaRPr lang="uk-UA" dirty="0" smtClean="0"/>
          </a:p>
          <a:p>
            <a:r>
              <a:rPr lang="uk-UA" dirty="0"/>
              <a:t>Компенсаторна функція </a:t>
            </a:r>
            <a:endParaRPr lang="uk-UA" dirty="0" smtClean="0"/>
          </a:p>
          <a:p>
            <a:r>
              <a:rPr lang="uk-UA" dirty="0"/>
              <a:t>Організаційно-архітектонічна функція </a:t>
            </a:r>
          </a:p>
        </p:txBody>
      </p:sp>
    </p:spTree>
    <p:extLst>
      <p:ext uri="{BB962C8B-B14F-4D97-AF65-F5344CB8AC3E}">
        <p14:creationId xmlns:p14="http://schemas.microsoft.com/office/powerpoint/2010/main" val="41012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Міф і міфологія одне й те ж?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930400"/>
            <a:ext cx="8688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«Міфи народжуються з природної допитливості людського розуму, на ранніх стадіях його розвитку, на ґрунті трудового досвіду; у міру розширення цього досвіду разом зі зростанням матеріального виробництва розширюється коло міфологічної фантазії, </a:t>
            </a:r>
            <a:r>
              <a:rPr lang="uk-UA" dirty="0" err="1"/>
              <a:t>ускладнюється</a:t>
            </a:r>
            <a:r>
              <a:rPr lang="uk-UA" dirty="0"/>
              <a:t> її зміст</a:t>
            </a:r>
            <a:r>
              <a:rPr lang="uk-UA" dirty="0" smtClean="0"/>
              <a:t>»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69673" y="35094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 smtClean="0"/>
              <a:t>«Міф – це спосіб </a:t>
            </a:r>
            <a:r>
              <a:rPr lang="uk-UA" dirty="0"/>
              <a:t>масового і стійкого вираження світовідчуття і світорозуміння людини, яка ще не створила собі апарату абстрактних узагальнюючих понять і відповідної логіки умовиводів»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13163" y="5088466"/>
            <a:ext cx="6271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«</a:t>
            </a:r>
            <a:r>
              <a:rPr lang="ru-RU" dirty="0" err="1"/>
              <a:t>Міфологія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система </a:t>
            </a:r>
            <a:r>
              <a:rPr lang="ru-RU" dirty="0" err="1"/>
              <a:t>тропів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висловлює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підміни</a:t>
            </a:r>
            <a:r>
              <a:rPr lang="ru-RU" dirty="0"/>
              <a:t> понять </a:t>
            </a:r>
            <a:r>
              <a:rPr lang="ru-RU" dirty="0" err="1"/>
              <a:t>природні</a:t>
            </a:r>
            <a:r>
              <a:rPr lang="ru-RU" dirty="0"/>
              <a:t> і </a:t>
            </a:r>
            <a:r>
              <a:rPr lang="ru-RU" dirty="0" err="1"/>
              <a:t>всякі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явища</a:t>
            </a:r>
            <a:r>
              <a:rPr lang="ru-RU" dirty="0"/>
              <a:t>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7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3020290"/>
            <a:ext cx="8596668" cy="62970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Дякую за увагу!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947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Джерела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dspace.nbuv.gov.ua/bitstream/handle/123456789/14913/2-Garin.pdf</a:t>
            </a:r>
            <a:endParaRPr lang="uk-UA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elibrary.kubg.edu.ua/id/eprint/5008/1/O_Lozpva_KPP_IL.pdf</a:t>
            </a:r>
            <a:endParaRPr lang="uk-UA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shron1.chtyvo.org.ua/Darmoriz_Oksana/Mifolohiia.pdf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412212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309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14. Міф як форма мислення. Функції міфу та міфології в культурі,  відмінність міфу від міфології</vt:lpstr>
      <vt:lpstr>Що таке міф?</vt:lpstr>
      <vt:lpstr>Що таке міф?</vt:lpstr>
      <vt:lpstr>Сучасні міфи</vt:lpstr>
      <vt:lpstr>Функція міфів</vt:lpstr>
      <vt:lpstr>Міф і міфологія одне й те ж?</vt:lpstr>
      <vt:lpstr>Дякую за увагу!</vt:lpstr>
      <vt:lpstr>Джерела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Міф як форма мислення. Функції міфу та міфології в культурі,  відмінність міфу від міфології</dc:title>
  <dc:creator>admin</dc:creator>
  <cp:lastModifiedBy>admin</cp:lastModifiedBy>
  <cp:revision>8</cp:revision>
  <dcterms:created xsi:type="dcterms:W3CDTF">2023-02-01T19:24:24Z</dcterms:created>
  <dcterms:modified xsi:type="dcterms:W3CDTF">2023-02-02T10:17:49Z</dcterms:modified>
</cp:coreProperties>
</file>