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14" r:id="rId5"/>
    <p:sldId id="261" r:id="rId6"/>
    <p:sldId id="313" r:id="rId7"/>
    <p:sldId id="269" r:id="rId8"/>
    <p:sldId id="272" r:id="rId9"/>
    <p:sldId id="286" r:id="rId10"/>
    <p:sldId id="346" r:id="rId11"/>
    <p:sldId id="317" r:id="rId12"/>
    <p:sldId id="318" r:id="rId13"/>
    <p:sldId id="347" r:id="rId14"/>
    <p:sldId id="352" r:id="rId15"/>
    <p:sldId id="281" r:id="rId16"/>
    <p:sldId id="353" r:id="rId17"/>
    <p:sldId id="282" r:id="rId18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A3"/>
    <a:srgbClr val="000000"/>
    <a:srgbClr val="227577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1244" autoAdjust="0"/>
  </p:normalViewPr>
  <p:slideViewPr>
    <p:cSldViewPr snapToGrid="0">
      <p:cViewPr varScale="1">
        <p:scale>
          <a:sx n="101" d="100"/>
          <a:sy n="101" d="100"/>
        </p:scale>
        <p:origin x="6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r"/>
            <a:fld id="{31141FA9-993B-451A-8EBF-772FDA2B869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r"/>
            <a:fld id="{875D7174-74C9-4877-B9B4-ED12CB44042A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517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517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537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30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5" Type="http://schemas.openxmlformats.org/officeDocument/2006/relationships/notesSlide" Target="../notesSlides/notesSlide6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79.xml"/><Relationship Id="rId32" Type="http://schemas.openxmlformats.org/officeDocument/2006/relationships/tags" Target="../tags/tag78.xml"/><Relationship Id="rId31" Type="http://schemas.openxmlformats.org/officeDocument/2006/relationships/tags" Target="../tags/tag77.xml"/><Relationship Id="rId30" Type="http://schemas.openxmlformats.org/officeDocument/2006/relationships/tags" Target="../tags/tag76.xml"/><Relationship Id="rId3" Type="http://schemas.openxmlformats.org/officeDocument/2006/relationships/tags" Target="../tags/tag49.xml"/><Relationship Id="rId29" Type="http://schemas.openxmlformats.org/officeDocument/2006/relationships/tags" Target="../tags/tag75.xml"/><Relationship Id="rId28" Type="http://schemas.openxmlformats.org/officeDocument/2006/relationships/tags" Target="../tags/tag74.xml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1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066925" y="3787775"/>
            <a:ext cx="8058785" cy="10604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Svn vs</a:t>
            </a:r>
            <a:r>
              <a:rPr lang="zh-CN" altLang="en-US" sz="4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</a:t>
            </a:r>
            <a:r>
              <a:rPr lang="en-US" altLang="zh-CN" sz="4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Git</a:t>
            </a:r>
            <a:endParaRPr lang="zh-CN" altLang="en-US" sz="44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758555" y="6268720"/>
            <a:ext cx="3324225" cy="530225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>
                <a:latin typeface="+mn-lt"/>
                <a:ea typeface="+mn-ea"/>
              </a:rPr>
              <a:t>—</a:t>
            </a:r>
            <a:r>
              <a:rPr lang="zh-CN" altLang="en-US" dirty="0">
                <a:latin typeface="+mn-lt"/>
                <a:ea typeface="+mn-ea"/>
              </a:rPr>
              <a:t>扶俊冰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latin typeface="+mj-lt"/>
                <a:ea typeface="+mj-ea"/>
              </a:rPr>
              <a:t>文件存储方式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按照原始文件存储，体积较大。</a:t>
            </a:r>
            <a:endParaRPr lang="en-US" altLang="zh-CN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 按照元数据方式存储，体积很小。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latin typeface="+mj-lt"/>
                <a:ea typeface="+mj-ea"/>
              </a:rPr>
              <a:t>网络依赖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必须要联网才能工作，而且对网络的依赖性较强，如果推送的文件比较大而且网络状况欠佳，则提交文件的速度会受到很大的限制。</a:t>
            </a:r>
            <a:endParaRPr lang="en-US" altLang="zh-CN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在没有网络的情况下也可以执行提交、查看版本</a:t>
            </a:r>
            <a:r>
              <a:rPr lang="en-US" altLang="zh-CN"/>
              <a:t>log</a:t>
            </a:r>
            <a:r>
              <a:rPr lang="zh-CN" altLang="en-US"/>
              <a:t>、以及分支操作，在有网络的情况下执行 push（推送） 到 </a:t>
            </a:r>
            <a:r>
              <a:rPr lang="en-US" altLang="zh-CN"/>
              <a:t>Master</a:t>
            </a:r>
            <a:r>
              <a:rPr lang="zh-CN" altLang="en-US"/>
              <a:t> Repository（主分支）。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latin typeface="+mj-lt"/>
                <a:ea typeface="+mj-ea"/>
              </a:rPr>
              <a:t>版本号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有。</a:t>
            </a:r>
            <a:endParaRPr lang="en-US" altLang="zh-CN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无。</a:t>
            </a:r>
            <a:r>
              <a:rPr lang="en-US" altLang="zh-CN"/>
              <a:t>G</a:t>
            </a:r>
            <a:r>
              <a:rPr lang="zh-CN" altLang="en-US"/>
              <a:t>it每次提交产生的40位（160bit）哈希值，是完全可以等同于</a:t>
            </a:r>
            <a:r>
              <a:rPr lang="en-US" altLang="zh-CN"/>
              <a:t>S</a:t>
            </a:r>
            <a:r>
              <a:rPr lang="zh-CN" altLang="en-US"/>
              <a:t>vn全局id的作用的，之所以说不如，只是因为不好记而已。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en-US" altLang="zh-CN" sz="2000" dirty="0">
                <a:latin typeface="+mn-lt"/>
                <a:ea typeface="+mn-ea"/>
              </a:rPr>
              <a:t>1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en-US" altLang="zh-CN" sz="2000" dirty="0">
                <a:latin typeface="+mn-lt"/>
                <a:ea typeface="+mn-ea"/>
              </a:rPr>
              <a:t>当协作开发人数不多，开发人员对于版本管理的水平参差不齐的时候</a:t>
            </a:r>
            <a:r>
              <a:rPr lang="zh-CN" altLang="en-US" sz="2000" dirty="0">
                <a:latin typeface="+mn-lt"/>
                <a:ea typeface="+mn-ea"/>
              </a:rPr>
              <a:t>，</a:t>
            </a:r>
            <a:r>
              <a:rPr lang="en-US" altLang="zh-CN" sz="2000" dirty="0">
                <a:latin typeface="+mn-lt"/>
                <a:ea typeface="+mn-ea"/>
              </a:rPr>
              <a:t>适合用Svn。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>
                <a:latin typeface="+mn-lt"/>
                <a:ea typeface="+mn-ea"/>
              </a:rPr>
              <a:t>2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en-US" altLang="zh-CN" sz="2000" dirty="0">
                <a:latin typeface="+mn-lt"/>
                <a:ea typeface="+mn-ea"/>
              </a:rPr>
              <a:t>对于很多人参与开发，代码量比较大，或者高频次协作</a:t>
            </a:r>
            <a:r>
              <a:rPr lang="zh-CN" altLang="en-US" sz="2000" dirty="0">
                <a:latin typeface="+mn-lt"/>
                <a:ea typeface="+mn-ea"/>
              </a:rPr>
              <a:t>，</a:t>
            </a:r>
            <a:r>
              <a:rPr lang="en-US" altLang="zh-CN" sz="2000" dirty="0">
                <a:latin typeface="+mn-lt"/>
                <a:ea typeface="+mn-ea"/>
              </a:rPr>
              <a:t>更适合用Git。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个人认为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626110" y="1066800"/>
            <a:ext cx="10773410" cy="5060950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000" dirty="0">
                <a:latin typeface="+mn-lt"/>
                <a:ea typeface="+mn-ea"/>
              </a:rPr>
              <a:t>加入项目：https://gitee.com/agoudi/test_/invite_link?invite=d8b4c6ebb30d0bc40507feafa9762f46558fe76abcd631a4b7993663152babc51760f0ff44b49f5c7e42be1c09b9ee3b</a:t>
            </a:r>
            <a:endParaRPr lang="zh-CN" altLang="en-US" sz="20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>
                <a:latin typeface="+mn-lt"/>
                <a:ea typeface="+mn-ea"/>
              </a:rPr>
              <a:t>Git</a:t>
            </a:r>
            <a:r>
              <a:rPr lang="zh-CN" altLang="en-US" sz="2000" dirty="0">
                <a:latin typeface="+mn-lt"/>
                <a:ea typeface="+mn-ea"/>
              </a:rPr>
              <a:t>下载地址：https://git-scm.com/downloads</a:t>
            </a:r>
            <a:endParaRPr lang="zh-CN" altLang="en-US" sz="20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sz="2000" dirty="0">
                <a:latin typeface="+mn-lt"/>
                <a:ea typeface="+mn-ea"/>
              </a:rPr>
              <a:t>T</a:t>
            </a:r>
            <a:r>
              <a:rPr sz="2000" dirty="0">
                <a:latin typeface="+mn-lt"/>
                <a:ea typeface="+mn-ea"/>
              </a:rPr>
              <a:t>ortoisegit</a:t>
            </a:r>
            <a:r>
              <a:rPr lang="zh-CN" sz="2000" dirty="0">
                <a:latin typeface="+mn-lt"/>
                <a:ea typeface="+mn-ea"/>
              </a:rPr>
              <a:t>下载地址：https://tortoisegit.org/download/</a:t>
            </a:r>
            <a:endParaRPr lang="zh-CN" sz="20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sz="2000" dirty="0">
                <a:latin typeface="+mn-lt"/>
                <a:ea typeface="+mn-ea"/>
              </a:rPr>
              <a:t>操作文档：http://hongshun.xyz/tool/#/git_operate</a:t>
            </a:r>
            <a:endParaRPr lang="zh-CN" sz="20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附录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zh-CN" altLang="en-US" sz="8795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5043763" y="1405150"/>
            <a:ext cx="4537481" cy="509455"/>
            <a:chOff x="5043763" y="1722785"/>
            <a:chExt cx="4537481" cy="509455"/>
          </a:xfrm>
        </p:grpSpPr>
        <p:sp>
          <p:nvSpPr>
            <p:cNvPr id="9218" name="MH_Entry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43763" y="1722786"/>
              <a:ext cx="4537481" cy="509454"/>
            </a:xfrm>
            <a:prstGeom prst="hexagon">
              <a:avLst>
                <a:gd name="adj" fmla="val 28245"/>
                <a:gd name="vf" fmla="val 115470"/>
              </a:avLst>
            </a:pr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</a:rPr>
                <a:t>Svn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19" name="MH_Number_1"/>
            <p:cNvSpPr/>
            <p:nvPr>
              <p:custDataLst>
                <p:tags r:id="rId3"/>
              </p:custDataLst>
            </p:nvPr>
          </p:nvSpPr>
          <p:spPr bwMode="auto">
            <a:xfrm>
              <a:off x="5186600" y="1722785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5043763" y="2235196"/>
            <a:ext cx="4537481" cy="509456"/>
            <a:chOff x="5043763" y="2552831"/>
            <a:chExt cx="4537481" cy="509456"/>
          </a:xfrm>
        </p:grpSpPr>
        <p:sp>
          <p:nvSpPr>
            <p:cNvPr id="9220" name="MH_Entry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3763" y="2552832"/>
              <a:ext cx="4537481" cy="509455"/>
            </a:xfrm>
            <a:prstGeom prst="hexagon">
              <a:avLst>
                <a:gd name="adj" fmla="val 28245"/>
                <a:gd name="vf" fmla="val 115470"/>
              </a:avLst>
            </a:prstGeom>
            <a:solidFill>
              <a:schemeClr val="accent2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</a:rPr>
                <a:t>Git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1" name="MH_Number_2"/>
            <p:cNvSpPr/>
            <p:nvPr>
              <p:custDataLst>
                <p:tags r:id="rId6"/>
              </p:custDataLst>
            </p:nvPr>
          </p:nvSpPr>
          <p:spPr bwMode="auto">
            <a:xfrm>
              <a:off x="5186600" y="2552831"/>
              <a:ext cx="585635" cy="507868"/>
            </a:xfrm>
            <a:custGeom>
              <a:avLst/>
              <a:gdLst>
                <a:gd name="T0" fmla="*/ 229856 w 373220"/>
                <a:gd name="T1" fmla="*/ 0 h 323217"/>
                <a:gd name="T2" fmla="*/ 689566 w 373220"/>
                <a:gd name="T3" fmla="*/ 0 h 323217"/>
                <a:gd name="T4" fmla="*/ 919421 w 373220"/>
                <a:gd name="T5" fmla="*/ 399213 h 323217"/>
                <a:gd name="T6" fmla="*/ 689566 w 373220"/>
                <a:gd name="T7" fmla="*/ 798423 h 323217"/>
                <a:gd name="T8" fmla="*/ 229857 w 373220"/>
                <a:gd name="T9" fmla="*/ 798420 h 323217"/>
                <a:gd name="T10" fmla="*/ 0 w 373220"/>
                <a:gd name="T11" fmla="*/ 399210 h 323217"/>
                <a:gd name="T12" fmla="*/ 229856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2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ebdings" panose="05030102010509060703" pitchFamily="18" charset="2"/>
                <a:buNone/>
              </a:pPr>
              <a:r>
                <a:rPr lang="en-US" sz="2400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5043763" y="3065243"/>
            <a:ext cx="4537481" cy="509455"/>
            <a:chOff x="5043763" y="3382878"/>
            <a:chExt cx="4537481" cy="509455"/>
          </a:xfrm>
        </p:grpSpPr>
        <p:sp>
          <p:nvSpPr>
            <p:cNvPr id="9222" name="MH_Entry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043763" y="3382879"/>
              <a:ext cx="4537481" cy="509454"/>
            </a:xfrm>
            <a:prstGeom prst="hexagon">
              <a:avLst>
                <a:gd name="adj" fmla="val 28245"/>
                <a:gd name="vf" fmla="val 115470"/>
              </a:avLst>
            </a:pr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  <a:ea typeface="+mn-ea"/>
                </a:rPr>
                <a:t>相同点</a:t>
              </a:r>
              <a:endParaRPr lang="zh-CN" altLang="en-US" sz="2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223" name="MH_Number_3"/>
            <p:cNvSpPr/>
            <p:nvPr>
              <p:custDataLst>
                <p:tags r:id="rId9"/>
              </p:custDataLst>
            </p:nvPr>
          </p:nvSpPr>
          <p:spPr bwMode="auto">
            <a:xfrm>
              <a:off x="5186600" y="3382878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+mn-lt"/>
                  <a:ea typeface="+mn-ea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5043763" y="3895289"/>
            <a:ext cx="4537481" cy="509455"/>
            <a:chOff x="5043763" y="4212924"/>
            <a:chExt cx="4537481" cy="509455"/>
          </a:xfrm>
        </p:grpSpPr>
        <p:sp>
          <p:nvSpPr>
            <p:cNvPr id="9224" name="MH_Entry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43763" y="4212924"/>
              <a:ext cx="4537481" cy="509455"/>
            </a:xfrm>
            <a:prstGeom prst="hexagon">
              <a:avLst>
                <a:gd name="adj" fmla="val 28245"/>
                <a:gd name="vf" fmla="val 115470"/>
              </a:avLst>
            </a:prstGeom>
            <a:solidFill>
              <a:schemeClr val="accent2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</a:rPr>
                <a:t>不同点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5" name="MH_Number_4"/>
            <p:cNvSpPr/>
            <p:nvPr>
              <p:custDataLst>
                <p:tags r:id="rId12"/>
              </p:custDataLst>
            </p:nvPr>
          </p:nvSpPr>
          <p:spPr bwMode="auto">
            <a:xfrm>
              <a:off x="5186600" y="4212924"/>
              <a:ext cx="585635" cy="507868"/>
            </a:xfrm>
            <a:custGeom>
              <a:avLst/>
              <a:gdLst>
                <a:gd name="T0" fmla="*/ 229856 w 373220"/>
                <a:gd name="T1" fmla="*/ 0 h 323217"/>
                <a:gd name="T2" fmla="*/ 689566 w 373220"/>
                <a:gd name="T3" fmla="*/ 0 h 323217"/>
                <a:gd name="T4" fmla="*/ 919421 w 373220"/>
                <a:gd name="T5" fmla="*/ 399213 h 323217"/>
                <a:gd name="T6" fmla="*/ 689566 w 373220"/>
                <a:gd name="T7" fmla="*/ 798423 h 323217"/>
                <a:gd name="T8" fmla="*/ 229857 w 373220"/>
                <a:gd name="T9" fmla="*/ 798420 h 323217"/>
                <a:gd name="T10" fmla="*/ 0 w 373220"/>
                <a:gd name="T11" fmla="*/ 399210 h 323217"/>
                <a:gd name="T12" fmla="*/ 229856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2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ebdings" panose="05030102010509060703" pitchFamily="18" charset="2"/>
                <a:buNone/>
              </a:pPr>
              <a:r>
                <a:rPr lang="en-US" sz="2400">
                  <a:solidFill>
                    <a:schemeClr val="bg1"/>
                  </a:solidFill>
                  <a:latin typeface="+mn-lt"/>
                  <a:ea typeface="+mn-ea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3"/>
            </p:custDataLst>
          </p:nvPr>
        </p:nvGrpSpPr>
        <p:grpSpPr>
          <a:xfrm>
            <a:off x="5043763" y="4725336"/>
            <a:ext cx="4537481" cy="509455"/>
            <a:chOff x="5043763" y="5042971"/>
            <a:chExt cx="4537481" cy="509455"/>
          </a:xfrm>
        </p:grpSpPr>
        <p:sp>
          <p:nvSpPr>
            <p:cNvPr id="9226" name="MH_Entry_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43763" y="5042972"/>
              <a:ext cx="4537481" cy="509454"/>
            </a:xfrm>
            <a:prstGeom prst="hexagon">
              <a:avLst>
                <a:gd name="adj" fmla="val 28245"/>
                <a:gd name="vf" fmla="val 115470"/>
              </a:avLst>
            </a:pr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</a:rPr>
                <a:t>资料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227" name="MH_Number_5"/>
            <p:cNvSpPr/>
            <p:nvPr>
              <p:custDataLst>
                <p:tags r:id="rId15"/>
              </p:custDataLst>
            </p:nvPr>
          </p:nvSpPr>
          <p:spPr bwMode="auto">
            <a:xfrm>
              <a:off x="5186600" y="5042971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solidFill>
              <a:schemeClr val="accent1"/>
            </a:solidFill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+mn-lt"/>
                  <a:ea typeface="+mn-ea"/>
                </a:rPr>
                <a:t>5</a:t>
              </a:r>
              <a:endParaRPr lang="zh-CN" altLang="en-US" sz="24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8" name="MH_Others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410670" y="1643768"/>
            <a:ext cx="2520294" cy="52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r>
              <a:rPr lang="en-US" sz="2800" b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Svn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lt"/>
                <a:ea typeface="+mn-ea"/>
              </a:rPr>
              <a:t>集中式版本控制系统。</a:t>
            </a:r>
            <a:endParaRPr lang="zh-CN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Git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lt"/>
                <a:ea typeface="+mn-ea"/>
              </a:rPr>
              <a:t>分布式版本控制系统。</a:t>
            </a:r>
            <a:endParaRPr lang="zh-CN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圆角矩形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2036" y="4174790"/>
            <a:ext cx="7092691" cy="1063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endParaRPr lang="zh-CN" altLang="en-US" sz="13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333019" y="1790986"/>
            <a:ext cx="2010839" cy="3964402"/>
            <a:chOff x="2333019" y="1790986"/>
            <a:chExt cx="2010839" cy="3964402"/>
          </a:xfrm>
        </p:grpSpPr>
        <p:sp>
          <p:nvSpPr>
            <p:cNvPr id="14339" name="下箭头 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29789" y="23163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40" name="椭圆 2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25015" y="1790986"/>
              <a:ext cx="1030020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01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14341" name="椭圆 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6703" y="4143048"/>
              <a:ext cx="168231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48" name="TextBox 3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33019" y="4463639"/>
              <a:ext cx="2010839" cy="1291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pt-BR" altLang="zh-CN" sz="20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开源</a:t>
              </a:r>
              <a:r>
                <a:rPr lang="zh-CN" altLang="pt-BR" sz="2000" dirty="0">
                  <a:solidFill>
                    <a:schemeClr val="tx1"/>
                  </a:solidFill>
                  <a:latin typeface="+mn-lt"/>
                  <a:ea typeface="+mn-ea"/>
                </a:rPr>
                <a:t>的</a:t>
              </a:r>
              <a:r>
                <a:rPr lang="pt-BR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版本控制系统</a:t>
              </a:r>
              <a:endParaRPr lang="pt-BR" altLang="zh-CN" sz="2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046936" y="1790986"/>
            <a:ext cx="2012426" cy="3964978"/>
            <a:chOff x="5046936" y="1790986"/>
            <a:chExt cx="2012426" cy="3964978"/>
          </a:xfrm>
        </p:grpSpPr>
        <p:sp>
          <p:nvSpPr>
            <p:cNvPr id="14342" name="下箭头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43708" y="23163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43" name="椭圆 3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37346" y="1790986"/>
              <a:ext cx="1033193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02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14344" name="椭圆 3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969034" y="4143048"/>
              <a:ext cx="169818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49" name="TextBox 3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46936" y="4463639"/>
              <a:ext cx="2012426" cy="129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20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支持查看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Log</a:t>
              </a:r>
              <a:endParaRPr lang="pt-BR" altLang="zh-CN" sz="2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2"/>
            </p:custDataLst>
          </p:nvPr>
        </p:nvGrpSpPr>
        <p:grpSpPr>
          <a:xfrm>
            <a:off x="7762442" y="1790986"/>
            <a:ext cx="2010838" cy="3964978"/>
            <a:chOff x="7762442" y="1790986"/>
            <a:chExt cx="2010838" cy="3964978"/>
          </a:xfrm>
        </p:grpSpPr>
        <p:sp>
          <p:nvSpPr>
            <p:cNvPr id="14345" name="下箭头 3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157626" y="2316311"/>
              <a:ext cx="1220470" cy="1617241"/>
            </a:xfrm>
            <a:prstGeom prst="downArrow">
              <a:avLst>
                <a:gd name="adj1" fmla="val 50000"/>
                <a:gd name="adj2" fmla="val 49937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46" name="椭圆 3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54439" y="1790986"/>
              <a:ext cx="1030019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03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14347" name="椭圆 3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686127" y="4143048"/>
              <a:ext cx="168231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350" name="TextBox 3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762442" y="4463639"/>
              <a:ext cx="2010838" cy="129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+mn-lt"/>
                  <a:ea typeface="+mn-ea"/>
                </a:rPr>
                <a:t>版本恢复</a:t>
              </a:r>
              <a:endParaRPr lang="zh-CN" altLang="en-US" sz="20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相同点</a:t>
            </a:r>
            <a:endParaRPr lang="zh-CN" altLang="en-US"/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圆角矩形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7929" y="4289090"/>
            <a:ext cx="9608223" cy="1063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endParaRPr lang="zh-CN" altLang="en-US" sz="13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237928" y="1905286"/>
            <a:ext cx="1574390" cy="3901535"/>
            <a:chOff x="1237928" y="1905286"/>
            <a:chExt cx="1574390" cy="3901535"/>
          </a:xfrm>
        </p:grpSpPr>
        <p:sp>
          <p:nvSpPr>
            <p:cNvPr id="20483" name="下箭头 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15682" y="24306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84" name="椭圆 2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09321" y="1905286"/>
              <a:ext cx="1030019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01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485" name="椭圆 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39421" y="4257348"/>
              <a:ext cx="171405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20492" name="TextBox 3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37928" y="4635074"/>
              <a:ext cx="1574390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工作流程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2863105" y="1905286"/>
            <a:ext cx="1580738" cy="3901535"/>
            <a:chOff x="2863105" y="1905286"/>
            <a:chExt cx="1580738" cy="3901535"/>
          </a:xfrm>
        </p:grpSpPr>
        <p:sp>
          <p:nvSpPr>
            <p:cNvPr id="20486" name="下箭头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44033" y="24306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87" name="椭圆 3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37671" y="1905286"/>
              <a:ext cx="1033193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02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488" name="椭圆 3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67772" y="4257348"/>
              <a:ext cx="171405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20499" name="TextBox 3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63105" y="4635074"/>
              <a:ext cx="1580738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中央服务器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2"/>
            </p:custDataLst>
          </p:nvPr>
        </p:nvGrpSpPr>
        <p:grpSpPr>
          <a:xfrm>
            <a:off x="4494630" y="1905286"/>
            <a:ext cx="1575978" cy="3901535"/>
            <a:chOff x="4494630" y="1905286"/>
            <a:chExt cx="1575978" cy="3901535"/>
          </a:xfrm>
        </p:grpSpPr>
        <p:sp>
          <p:nvSpPr>
            <p:cNvPr id="20489" name="下箭头 3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672384" y="24306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90" name="椭圆 3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67609" y="1905286"/>
              <a:ext cx="1030020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03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500" name="TextBox 3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94630" y="4635074"/>
              <a:ext cx="1575978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分支操作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6"/>
            </p:custDataLst>
          </p:nvPr>
        </p:nvGrpSpPr>
        <p:grpSpPr>
          <a:xfrm>
            <a:off x="5196123" y="1905286"/>
            <a:ext cx="2504422" cy="3901535"/>
            <a:chOff x="5196123" y="1905286"/>
            <a:chExt cx="2504422" cy="3901535"/>
          </a:xfrm>
        </p:grpSpPr>
        <p:sp>
          <p:nvSpPr>
            <p:cNvPr id="20491" name="椭圆 3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96123" y="4257348"/>
              <a:ext cx="171405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20493" name="下箭头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300734" y="24306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94" name="椭圆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394373" y="1905286"/>
              <a:ext cx="1033193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04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495" name="椭圆 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24473" y="4257348"/>
              <a:ext cx="171405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20501" name="TextBox 3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121394" y="4635074"/>
              <a:ext cx="1579151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文件存储方式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2"/>
            </p:custDataLst>
          </p:nvPr>
        </p:nvGrpSpPr>
        <p:grpSpPr>
          <a:xfrm>
            <a:off x="8452824" y="1905286"/>
            <a:ext cx="2506011" cy="3901535"/>
            <a:chOff x="8452824" y="1905286"/>
            <a:chExt cx="2506011" cy="3901535"/>
          </a:xfrm>
        </p:grpSpPr>
        <p:sp>
          <p:nvSpPr>
            <p:cNvPr id="20496" name="下箭头 3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559024" y="2430611"/>
              <a:ext cx="1218883" cy="1617241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97" name="椭圆 3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652662" y="1905286"/>
              <a:ext cx="1033194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06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498" name="椭圆 3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0082763" y="4257348"/>
              <a:ext cx="171405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20502" name="TextBox 3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379683" y="4635074"/>
              <a:ext cx="1579152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版本号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0505" name="椭圆 6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452824" y="4257348"/>
              <a:ext cx="172993" cy="169819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</a:ln>
          </p:spPr>
          <p:txBody>
            <a:bodyPr wrap="square" anchor="ctr">
              <a:normAutofit fontScale="2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28"/>
            </p:custDataLst>
          </p:nvPr>
        </p:nvGrpSpPr>
        <p:grpSpPr>
          <a:xfrm>
            <a:off x="7751333" y="1905286"/>
            <a:ext cx="1577564" cy="3901535"/>
            <a:chOff x="7751333" y="1905286"/>
            <a:chExt cx="1577564" cy="3901535"/>
          </a:xfrm>
        </p:grpSpPr>
        <p:sp>
          <p:nvSpPr>
            <p:cNvPr id="20503" name="下箭头 6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929086" y="2430611"/>
              <a:ext cx="1220470" cy="1617241"/>
            </a:xfrm>
            <a:prstGeom prst="downArrow">
              <a:avLst>
                <a:gd name="adj1" fmla="val 50000"/>
                <a:gd name="adj2" fmla="val 49937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endParaRPr lang="zh-CN" altLang="en-US" sz="13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504" name="椭圆 6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8025899" y="1905286"/>
              <a:ext cx="1030019" cy="1031606"/>
            </a:xfrm>
            <a:prstGeom prst="ellipse">
              <a:avLst/>
            </a:prstGeom>
            <a:solidFill>
              <a:schemeClr val="bg1"/>
            </a:solidFill>
            <a:ln w="190500" cmpd="sng">
              <a:solidFill>
                <a:schemeClr val="accent1"/>
              </a:solidFill>
              <a:round/>
            </a:ln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latin typeface="+mn-lt"/>
                  <a:ea typeface="+mn-ea"/>
                </a:rPr>
                <a:t>05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506" name="TextBox 3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751333" y="4635074"/>
              <a:ext cx="1577564" cy="117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幼圆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pt-BR" sz="1800" dirty="0">
                  <a:solidFill>
                    <a:schemeClr val="tx1"/>
                  </a:solidFill>
                  <a:latin typeface="+mn-lt"/>
                  <a:ea typeface="+mn-ea"/>
                </a:rPr>
                <a:t>网络依赖</a:t>
              </a:r>
              <a:endParaRPr lang="zh-CN" altLang="pt-BR" sz="1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3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不同点</a:t>
            </a:r>
            <a:endParaRPr lang="zh-CN" altLang="en-US"/>
          </a:p>
        </p:txBody>
      </p:sp>
    </p:spTree>
    <p:custDataLst>
      <p:tags r:id="rId3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工作流程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2" name="内容占位符 1" descr="d1160924ab18972b44ba6577e6cd7b899f510a8e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475" y="1671955"/>
            <a:ext cx="5279390" cy="3188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内容占位符 2" descr="a71ea8d3fd1f4134ca7667d8251f95cad0c85ed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6540" y="1671955"/>
            <a:ext cx="4991735" cy="3199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中央服务器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有。开发人员需要从中央服务器获得最新版本的项目后在本地开发，开发完成后推送给中央服务器。因此脱离服务器开发者是几乎无法工作的。</a:t>
            </a:r>
            <a:endParaRPr lang="zh-CN" altLang="en-US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没有中央服务器，开发人员都有 Local Repository（本地仓库）。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分支操作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8059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Svn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5201920"/>
            <a:ext cx="2169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创建新的分支则所有的人都会拥有和你一样的分支。</a:t>
            </a:r>
            <a:endParaRPr lang="zh-CN" altLang="en-US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分支操作不会影响其他开发人员。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2_1"/>
  <p:tag name="KSO_WM_UNIT_ID" val="custom160337_1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2"/>
  <p:tag name="KSO_WM_UNIT_ID" val="custom160337_10*l_i*1_2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10"/>
  <p:tag name="KSO_WM_TEMPLATE_CATEGORY" val="custom"/>
  <p:tag name="KSO_WM_TEMPLATE_INDEX" val="160337"/>
  <p:tag name="KSO_WM_UNIT_INDEX" val="1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3_1"/>
  <p:tag name="KSO_WM_UNIT_ID" val="custom160337_10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3"/>
  <p:tag name="KSO_WM_UNIT_ID" val="custom160337_10*l_i*1_3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15"/>
  <p:tag name="KSO_WM_TEMPLATE_CATEGORY" val="custom"/>
  <p:tag name="KSO_WM_TEMPLATE_INDEX" val="160337"/>
  <p:tag name="KSO_WM_UNIT_INDEX" val="1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4_1"/>
  <p:tag name="KSO_WM_UNIT_ID" val="custom160337_10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4"/>
  <p:tag name="KSO_WM_UNIT_ID" val="custom160337_10*l_i*1_4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20"/>
  <p:tag name="KSO_WM_TEMPLATE_CATEGORY" val="custom"/>
  <p:tag name="KSO_WM_TEMPLATE_INDEX" val="160337"/>
  <p:tag name="KSO_WM_UNIT_INDEX" val="2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5_1"/>
  <p:tag name="KSO_WM_UNIT_ID" val="custom160337_10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5"/>
  <p:tag name="KSO_WM_UNIT_ID" val="custom160337_10*l_i*1_5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0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2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"/>
  <p:tag name="KSO_WM_UNIT_ID" val="custom160337_15*l_i*1_1"/>
  <p:tag name="KSO_WM_UNIT_CLEAR" val="1"/>
  <p:tag name="KSO_WM_UNIT_LAYERLEVEL" val="1_1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5*i*1"/>
  <p:tag name="KSO_WM_TEMPLATE_CATEGORY" val="custom"/>
  <p:tag name="KSO_WM_TEMPLATE_INDEX" val="160337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2"/>
  <p:tag name="KSO_WM_UNIT_ID" val="custom160337_15*l_i*1_2"/>
  <p:tag name="KSO_WM_UNIT_CLEAR" val="1"/>
  <p:tag name="KSO_WM_UNIT_LAYERLEVEL" val="1_1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3"/>
  <p:tag name="KSO_WM_UNIT_ID" val="custom160337_15*l_i*1_3"/>
  <p:tag name="KSO_WM_UNIT_CLEAR" val="1"/>
  <p:tag name="KSO_WM_UNIT_LAYERLEVEL" val="1_1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4"/>
  <p:tag name="KSO_WM_UNIT_ID" val="custom160337_15*l_i*1_4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1_1"/>
  <p:tag name="KSO_WM_UNIT_ID" val="custom160337_15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5*i*10"/>
  <p:tag name="KSO_WM_TEMPLATE_CATEGORY" val="custom"/>
  <p:tag name="KSO_WM_TEMPLATE_INDEX" val="160337"/>
  <p:tag name="KSO_WM_UNIT_INDEX" val="1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5"/>
  <p:tag name="KSO_WM_UNIT_ID" val="custom160337_15*l_i*1_5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6"/>
  <p:tag name="KSO_WM_UNIT_ID" val="custom160337_15*l_i*1_6"/>
  <p:tag name="KSO_WM_UNIT_CLEAR" val="1"/>
  <p:tag name="KSO_WM_UNIT_LAYERLEVEL" val="1_1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7"/>
  <p:tag name="KSO_WM_UNIT_ID" val="custom160337_15*l_i*1_7"/>
  <p:tag name="KSO_WM_UNIT_CLEAR" val="1"/>
  <p:tag name="KSO_WM_UNIT_LAYERLEVEL" val="1_1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2_1"/>
  <p:tag name="KSO_WM_UNIT_ID" val="custom160337_15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5*i*19"/>
  <p:tag name="KSO_WM_TEMPLATE_CATEGORY" val="custom"/>
  <p:tag name="KSO_WM_TEMPLATE_INDEX" val="160337"/>
  <p:tag name="KSO_WM_UNIT_INDEX" val="1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8"/>
  <p:tag name="KSO_WM_UNIT_ID" val="custom160337_15*l_i*1_8"/>
  <p:tag name="KSO_WM_UNIT_CLEAR" val="1"/>
  <p:tag name="KSO_WM_UNIT_LAYERLEVEL" val="1_1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9"/>
  <p:tag name="KSO_WM_UNIT_ID" val="custom160337_15*l_i*1_9"/>
  <p:tag name="KSO_WM_UNIT_CLEAR" val="1"/>
  <p:tag name="KSO_WM_UNIT_LAYERLEVEL" val="1_1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0"/>
  <p:tag name="KSO_WM_UNIT_ID" val="custom160337_15*l_i*1_10"/>
  <p:tag name="KSO_WM_UNIT_CLEAR" val="1"/>
  <p:tag name="KSO_WM_UNIT_LAYERLEVEL" val="1_1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3_1"/>
  <p:tag name="KSO_WM_UNIT_ID" val="custom160337_15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84*141"/>
  <p:tag name="KSO_WM_SLIDE_SIZE" val="585*312"/>
  <p:tag name="KSO_WM_DIAGRAM_GROUP_CODE" val="l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"/>
  <p:tag name="KSO_WM_UNIT_ID" val="custom160337_18*l_i*1_1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1"/>
  <p:tag name="KSO_WM_TEMPLATE_CATEGORY" val="custom"/>
  <p:tag name="KSO_WM_TEMPLATE_INDEX" val="160337"/>
  <p:tag name="KSO_WM_UNIT_INDEX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2"/>
  <p:tag name="KSO_WM_UNIT_ID" val="custom160337_18*l_i*1_2"/>
  <p:tag name="KSO_WM_UNIT_CLEAR" val="1"/>
  <p:tag name="KSO_WM_UNIT_LAYERLEVEL" val="1_1"/>
  <p:tag name="KSO_WM_DIAGRAM_GROUP_CODE" val="l1-2"/>
</p:tagLst>
</file>

<file path=ppt/tags/tag5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3"/>
  <p:tag name="KSO_WM_UNIT_ID" val="custom160337_18*l_i*1_3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4"/>
  <p:tag name="KSO_WM_UNIT_ID" val="custom160337_18*l_i*1_4"/>
  <p:tag name="KSO_WM_UNIT_CLEAR" val="1"/>
  <p:tag name="KSO_WM_UNIT_LAYERLEVEL" val="1_1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1_1"/>
  <p:tag name="KSO_WM_UNIT_ID" val="custom160337_18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10"/>
  <p:tag name="KSO_WM_TEMPLATE_CATEGORY" val="custom"/>
  <p:tag name="KSO_WM_TEMPLATE_INDEX" val="160337"/>
  <p:tag name="KSO_WM_UNIT_INDEX" val="1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5"/>
  <p:tag name="KSO_WM_UNIT_ID" val="custom160337_18*l_i*1_5"/>
  <p:tag name="KSO_WM_UNIT_CLEAR" val="1"/>
  <p:tag name="KSO_WM_UNIT_LAYERLEVEL" val="1_1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6"/>
  <p:tag name="KSO_WM_UNIT_ID" val="custom160337_18*l_i*1_6"/>
  <p:tag name="KSO_WM_UNIT_CLEAR" val="1"/>
  <p:tag name="KSO_WM_UNIT_LAYERLEVEL" val="1_1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7"/>
  <p:tag name="KSO_WM_UNIT_ID" val="custom160337_18*l_i*1_7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2_1"/>
  <p:tag name="KSO_WM_UNIT_ID" val="custom160337_1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19"/>
  <p:tag name="KSO_WM_TEMPLATE_CATEGORY" val="custom"/>
  <p:tag name="KSO_WM_TEMPLATE_INDEX" val="160337"/>
  <p:tag name="KSO_WM_UNIT_INDEX" val="19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8"/>
  <p:tag name="KSO_WM_UNIT_ID" val="custom160337_18*l_i*1_8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0"/>
  <p:tag name="KSO_WM_TEMPLATE_CATEGORY" val="custom"/>
  <p:tag name="KSO_WM_TEMPLATE_INDEX" val="160337"/>
  <p:tag name="KSO_WM_UNIT_INDEX" val="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9"/>
  <p:tag name="KSO_WM_UNIT_ID" val="custom160337_18*l_i*1_9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3_1"/>
  <p:tag name="KSO_WM_UNIT_ID" val="custom160337_18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26"/>
  <p:tag name="KSO_WM_TEMPLATE_CATEGORY" val="custom"/>
  <p:tag name="KSO_WM_TEMPLATE_INDEX" val="160337"/>
  <p:tag name="KSO_WM_UNIT_INDEX" val="26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0"/>
  <p:tag name="KSO_WM_UNIT_ID" val="custom160337_18*l_i*1_10"/>
  <p:tag name="KSO_WM_UNIT_CLEAR" val="1"/>
  <p:tag name="KSO_WM_UNIT_LAYERLEVEL" val="1_1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1"/>
  <p:tag name="KSO_WM_UNIT_ID" val="custom160337_18*l_i*1_11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2"/>
  <p:tag name="KSO_WM_UNIT_ID" val="custom160337_18*l_i*1_12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3"/>
  <p:tag name="KSO_WM_UNIT_ID" val="custom160337_18*l_i*1_13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4_1"/>
  <p:tag name="KSO_WM_UNIT_ID" val="custom160337_18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37"/>
  <p:tag name="KSO_WM_TEMPLATE_CATEGORY" val="custom"/>
  <p:tag name="KSO_WM_TEMPLATE_INDEX" val="160337"/>
  <p:tag name="KSO_WM_UNIT_INDEX" val="37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4"/>
  <p:tag name="KSO_WM_UNIT_ID" val="custom160337_18*l_i*1_14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1_1"/>
  <p:tag name="KSO_WM_UNIT_ID" val="custom160337_1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5"/>
  <p:tag name="KSO_WM_UNIT_ID" val="custom160337_18*l_i*1_15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6"/>
  <p:tag name="KSO_WM_UNIT_ID" val="custom160337_18*l_i*1_16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6_1"/>
  <p:tag name="KSO_WM_UNIT_ID" val="custom160337_18*l_h_f*1_6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7"/>
  <p:tag name="KSO_WM_UNIT_ID" val="custom160337_18*l_i*1_17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8*i*48"/>
  <p:tag name="KSO_WM_TEMPLATE_CATEGORY" val="custom"/>
  <p:tag name="KSO_WM_TEMPLATE_INDEX" val="160337"/>
  <p:tag name="KSO_WM_UNIT_INDEX" val="48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8"/>
  <p:tag name="KSO_WM_UNIT_ID" val="custom160337_18*l_i*1_18"/>
  <p:tag name="KSO_WM_UNIT_CLEAR" val="1"/>
  <p:tag name="KSO_WM_UNIT_LAYERLEVEL" val="1_1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9"/>
  <p:tag name="KSO_WM_UNIT_ID" val="custom160337_18*l_i*1_19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5_1"/>
  <p:tag name="KSO_WM_UNIT_ID" val="custom160337_18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8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97*150"/>
  <p:tag name="KSO_WM_SLIDE_SIZE" val="766*307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"/>
  <p:tag name="KSO_WM_UNIT_ID" val="custom160337_10*l_i*1_1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5"/>
  <p:tag name="KSO_WM_TEMPLATE_CATEGORY" val="custom"/>
  <p:tag name="KSO_WM_TEMPLATE_INDEX" val="160337"/>
  <p:tag name="KSO_WM_UNIT_INDEX" val="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49*106"/>
  <p:tag name="KSO_WM_SLIDE_SIZE" val="864*354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152"/>
  <p:tag name="KSO_WM_UNIT_HIGHLIGHT" val="0"/>
  <p:tag name="KSO_WM_UNIT_COMPATIBLE" val="0"/>
  <p:tag name="KSO_WM_UNIT_PRESET_TEXT_INDEX" val="5"/>
  <p:tag name="KSO_WM_UNIT_PRESET_TEXT_LEN" val="23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152"/>
  <p:tag name="KSO_WM_UNIT_HIGHLIGHT" val="0"/>
  <p:tag name="KSO_WM_UNIT_COMPATIBLE" val="0"/>
  <p:tag name="KSO_WM_UNIT_PRESET_TEXT_INDEX" val="5"/>
  <p:tag name="KSO_WM_UNIT_PRESET_TEXT_LEN" val="23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9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A000120141114A22KPBG</Template>
  <TotalTime>0</TotalTime>
  <Words>936</Words>
  <Application>WPS 演示</Application>
  <PresentationFormat>宽屏</PresentationFormat>
  <Paragraphs>144</Paragraphs>
  <Slides>15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Consolas</vt:lpstr>
      <vt:lpstr>Webdings</vt:lpstr>
      <vt:lpstr>Arial Unicode MS</vt:lpstr>
      <vt:lpstr>A000120141114A22KWBG</vt:lpstr>
      <vt:lpstr>Svn vs Git</vt:lpstr>
      <vt:lpstr>PowerPoint 演示文稿</vt:lpstr>
      <vt:lpstr>Svn</vt:lpstr>
      <vt:lpstr>Git</vt:lpstr>
      <vt:lpstr>PowerPoint 演示文稿</vt:lpstr>
      <vt:lpstr>PowerPoint 演示文稿</vt:lpstr>
      <vt:lpstr>工作流程</vt:lpstr>
      <vt:lpstr>中央服务器</vt:lpstr>
      <vt:lpstr>分支操作</vt:lpstr>
      <vt:lpstr>文件存储方式</vt:lpstr>
      <vt:lpstr>网络依赖</vt:lpstr>
      <vt:lpstr>版本号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Defy</cp:lastModifiedBy>
  <cp:revision>382</cp:revision>
  <dcterms:created xsi:type="dcterms:W3CDTF">2014-06-03T02:52:00Z</dcterms:created>
  <dcterms:modified xsi:type="dcterms:W3CDTF">2019-07-05T07:33:27Z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A000120141114A22KPBG.pptx</vt:lpwstr>
  </property>
  <property fmtid="{D5CDD505-2E9C-101B-9397-08002B2CF9AE}" pid="3" name="标题">
    <vt:lpwstr>蓝色风格_A000120141114A22KPBG</vt:lpwstr>
  </property>
  <property fmtid="{D5CDD505-2E9C-101B-9397-08002B2CF9AE}" pid="4" name="关键字">
    <vt:lpwstr>PPT背景模板 商业科技 蓝 蓝色 宽屏 星光 闪烁 宽屏 V2007</vt:lpwstr>
  </property>
  <property fmtid="{D5CDD505-2E9C-101B-9397-08002B2CF9AE}" pid="5" name="KSOProductBuildVer">
    <vt:lpwstr>2052-11.1.0.8822</vt:lpwstr>
  </property>
  <property fmtid="{D5CDD505-2E9C-101B-9397-08002B2CF9AE}" pid="6" name="name">
    <vt:lpwstr>蓝色简约.pptx</vt:lpwstr>
  </property>
  <property fmtid="{D5CDD505-2E9C-101B-9397-08002B2CF9AE}" pid="7" name="fileid">
    <vt:lpwstr>861037</vt:lpwstr>
  </property>
  <property fmtid="{D5CDD505-2E9C-101B-9397-08002B2CF9AE}" pid="8" name="search_tags">
    <vt:lpwstr>PPT模板</vt:lpwstr>
  </property>
</Properties>
</file>