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293" r:id="rId7"/>
    <p:sldId id="317" r:id="rId8"/>
    <p:sldId id="297" r:id="rId9"/>
    <p:sldId id="319" r:id="rId10"/>
    <p:sldId id="301" r:id="rId11"/>
    <p:sldId id="318" r:id="rId12"/>
    <p:sldId id="263" r:id="rId13"/>
    <p:sldId id="303" r:id="rId14"/>
    <p:sldId id="315" r:id="rId15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90"/>
      </p:cViewPr>
      <p:guideLst>
        <p:guide orient="horz" pos="1620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D0E31-9B8E-4391-8D62-6222DEEE37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2B7EC-5352-448B-930A-3A43B76C11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2B7EC-5352-448B-930A-3A43B76C1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2B7EC-5352-448B-930A-3A43B76C1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6C7C7-5D1E-479B-AF6E-D3C8D1000C82}" type="slidenum">
              <a:rPr lang="en-US" altLang="zh-CN" b="0" smtClean="0">
                <a:ea typeface="华文细黑" pitchFamily="2" charset="-122"/>
              </a:rPr>
            </a:fld>
            <a:endParaRPr lang="en-US" altLang="zh-CN" b="0" smtClean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2B7EC-5352-448B-930A-3A43B76C1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2B7EC-5352-448B-930A-3A43B76C1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2B7EC-5352-448B-930A-3A43B76C1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9pPr>
          </a:lstStyle>
          <a:p>
            <a:pPr eaLnBrk="1" hangingPunct="1"/>
            <a:fld id="{D80AE0F1-CDD0-4E65-8D96-3BE2E8C45230}" type="slidenum">
              <a:rPr lang="en-US" altLang="zh-CN" b="0" smtClean="0">
                <a:latin typeface="Arial" panose="020B0604020202020204" pitchFamily="34" charset="0"/>
                <a:ea typeface="华文细黑" pitchFamily="2" charset="-122"/>
              </a:rPr>
            </a:fld>
            <a:endParaRPr lang="en-US" altLang="zh-CN" b="0" smtClean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9pPr>
          </a:lstStyle>
          <a:p>
            <a:pPr eaLnBrk="1" hangingPunct="1"/>
            <a:fld id="{D80AE0F1-CDD0-4E65-8D96-3BE2E8C45230}" type="slidenum">
              <a:rPr lang="en-US" altLang="zh-CN" b="0" smtClean="0">
                <a:latin typeface="Arial" panose="020B0604020202020204" pitchFamily="34" charset="0"/>
                <a:ea typeface="华文细黑" pitchFamily="2" charset="-122"/>
              </a:rPr>
            </a:fld>
            <a:endParaRPr lang="en-US" altLang="zh-CN" b="0" smtClean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6C7C7-5D1E-479B-AF6E-D3C8D1000C82}" type="slidenum">
              <a:rPr lang="en-US" altLang="zh-CN" b="0" smtClean="0">
                <a:ea typeface="华文细黑" pitchFamily="2" charset="-122"/>
              </a:rPr>
            </a:fld>
            <a:endParaRPr lang="en-US" altLang="zh-CN" b="0" smtClean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2B7EC-5352-448B-930A-3A43B76C1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6C7C7-5D1E-479B-AF6E-D3C8D1000C82}" type="slidenum">
              <a:rPr lang="en-US" altLang="zh-CN" b="0" smtClean="0">
                <a:ea typeface="华文细黑" pitchFamily="2" charset="-122"/>
              </a:rPr>
            </a:fld>
            <a:endParaRPr lang="en-US" altLang="zh-CN" b="0" smtClean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6C7C7-5D1E-479B-AF6E-D3C8D1000C82}" type="slidenum">
              <a:rPr lang="en-US" altLang="zh-CN" b="0" smtClean="0">
                <a:ea typeface="华文细黑" pitchFamily="2" charset="-122"/>
              </a:rPr>
            </a:fld>
            <a:endParaRPr lang="en-US" altLang="zh-CN" b="0" smtClean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C70-8F45-48EE-A751-A059B994B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E12-7683-450B-A51E-C84CE7EDA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C70-8F45-48EE-A751-A059B994B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E12-7683-450B-A51E-C84CE7EDA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C70-8F45-48EE-A751-A059B994B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E12-7683-450B-A51E-C84CE7EDA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C70-8F45-48EE-A751-A059B994B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E12-7683-450B-A51E-C84CE7EDA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C70-8F45-48EE-A751-A059B994B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E12-7683-450B-A51E-C84CE7EDA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C70-8F45-48EE-A751-A059B994B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E12-7683-450B-A51E-C84CE7EDA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C70-8F45-48EE-A751-A059B994B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E12-7683-450B-A51E-C84CE7EDA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C70-8F45-48EE-A751-A059B994B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E12-7683-450B-A51E-C84CE7EDA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C70-8F45-48EE-A751-A059B994B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E12-7683-450B-A51E-C84CE7EDA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C70-8F45-48EE-A751-A059B994B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E12-7683-450B-A51E-C84CE7EDA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C70-8F45-48EE-A751-A059B994B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E12-7683-450B-A51E-C84CE7EDA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D2C70-8F45-48EE-A751-A059B994B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35E12-7683-450B-A51E-C84CE7EDAC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5849660" y="692141"/>
            <a:ext cx="2977280" cy="32593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4788332" y="921946"/>
            <a:ext cx="2457573" cy="38239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/>
          <a:srcRect r="-7591"/>
          <a:stretch>
            <a:fillRect/>
          </a:stretch>
        </p:blipFill>
        <p:spPr>
          <a:xfrm>
            <a:off x="323528" y="194860"/>
            <a:ext cx="702849" cy="7270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8513" y="1839902"/>
            <a:ext cx="31140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32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32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32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7"/>
          <p:cNvSpPr>
            <a:spLocks noChangeArrowheads="1"/>
          </p:cNvSpPr>
          <p:nvPr/>
        </p:nvSpPr>
        <p:spPr bwMode="auto">
          <a:xfrm>
            <a:off x="323158" y="2734534"/>
            <a:ext cx="3945421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健康商城、</a:t>
            </a:r>
            <a:r>
              <a:rPr lang="en-US" altLang="zh-CN" sz="13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pacs</a:t>
            </a:r>
            <a:endParaRPr lang="zh-CN" altLang="en-US" sz="13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8629">
        <p14:vortex dir="r"/>
      </p:transition>
    </mc:Choice>
    <mc:Fallback>
      <p:transition spd="slow" advTm="862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4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6876256" y="0"/>
            <a:ext cx="2267744" cy="86906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-250685" y="3798083"/>
            <a:ext cx="1175558" cy="7391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-354603" y="4330523"/>
            <a:ext cx="1711481" cy="107607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6200000">
            <a:off x="8475296" y="4524377"/>
            <a:ext cx="821134" cy="51627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8096761" y="3608552"/>
            <a:ext cx="1285958" cy="808531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菱形 43"/>
          <p:cNvSpPr/>
          <p:nvPr/>
        </p:nvSpPr>
        <p:spPr>
          <a:xfrm>
            <a:off x="2929947" y="1347614"/>
            <a:ext cx="2592288" cy="2592288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菱形 44"/>
          <p:cNvSpPr/>
          <p:nvPr/>
        </p:nvSpPr>
        <p:spPr>
          <a:xfrm>
            <a:off x="2584038" y="1360904"/>
            <a:ext cx="2565708" cy="2565708"/>
          </a:xfrm>
          <a:prstGeom prst="diamond">
            <a:avLst/>
          </a:prstGeom>
          <a:noFill/>
          <a:ln>
            <a:solidFill>
              <a:schemeClr val="accent2">
                <a:alpha val="4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菱形 45"/>
          <p:cNvSpPr/>
          <p:nvPr/>
        </p:nvSpPr>
        <p:spPr>
          <a:xfrm>
            <a:off x="3302436" y="1360904"/>
            <a:ext cx="2565708" cy="2565708"/>
          </a:xfrm>
          <a:prstGeom prst="diamond">
            <a:avLst/>
          </a:prstGeom>
          <a:noFill/>
          <a:ln>
            <a:solidFill>
              <a:schemeClr val="accent4">
                <a:alpha val="4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菱形 46"/>
          <p:cNvSpPr/>
          <p:nvPr/>
        </p:nvSpPr>
        <p:spPr>
          <a:xfrm>
            <a:off x="3402698" y="1820365"/>
            <a:ext cx="1646786" cy="1646786"/>
          </a:xfrm>
          <a:prstGeom prst="diamond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02742" y="2088903"/>
            <a:ext cx="941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spc="6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4400" b="1" spc="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文字1"/>
          <p:cNvSpPr txBox="1"/>
          <p:nvPr/>
        </p:nvSpPr>
        <p:spPr>
          <a:xfrm>
            <a:off x="3982268" y="2738368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6545">
        <p14:doors dir="vert"/>
      </p:transition>
    </mc:Choice>
    <mc:Fallback>
      <p:transition spd="slow" advTm="6545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2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2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2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2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6" grpId="0" animBg="1"/>
          <p:bldP spid="7" grpId="0" animBg="1"/>
          <p:bldP spid="44" grpId="0" animBg="1"/>
          <p:bldP spid="45" grpId="0" animBg="1"/>
          <p:bldP spid="46" grpId="0" animBg="1"/>
          <p:bldP spid="47" grpId="0" animBg="1"/>
          <p:bldP spid="48" grpId="0"/>
          <p:bldP spid="4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6" grpId="0" animBg="1"/>
          <p:bldP spid="7" grpId="0" animBg="1"/>
          <p:bldP spid="44" grpId="0" animBg="1"/>
          <p:bldP spid="45" grpId="0" animBg="1"/>
          <p:bldP spid="46" grpId="0" animBg="1"/>
          <p:bldP spid="47" grpId="0" animBg="1"/>
          <p:bldP spid="48" grpId="0"/>
          <p:bldP spid="4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57935" y="1147445"/>
            <a:ext cx="4097020" cy="81724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椭圆 17"/>
          <p:cNvSpPr/>
          <p:nvPr/>
        </p:nvSpPr>
        <p:spPr bwMode="auto">
          <a:xfrm>
            <a:off x="1010469" y="1381738"/>
            <a:ext cx="399835" cy="39983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latin typeface="Impact" panose="020B080603090205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3453" y="1443257"/>
            <a:ext cx="376345" cy="276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燕尾形 45"/>
          <p:cNvSpPr/>
          <p:nvPr/>
        </p:nvSpPr>
        <p:spPr bwMode="auto">
          <a:xfrm>
            <a:off x="388443" y="268205"/>
            <a:ext cx="215957" cy="215957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12" tIns="45706" rIns="91412" bIns="45706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燕尾形 46"/>
          <p:cNvSpPr/>
          <p:nvPr/>
        </p:nvSpPr>
        <p:spPr bwMode="auto">
          <a:xfrm>
            <a:off x="540796" y="268205"/>
            <a:ext cx="215957" cy="215957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12" tIns="45706" rIns="91412" bIns="45706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 bwMode="auto">
          <a:xfrm>
            <a:off x="388443" y="556148"/>
            <a:ext cx="843071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1205230" y="2229485"/>
            <a:ext cx="4158615" cy="12954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3" name="椭圆 17"/>
          <p:cNvSpPr/>
          <p:nvPr/>
        </p:nvSpPr>
        <p:spPr bwMode="auto">
          <a:xfrm>
            <a:off x="990116" y="2665309"/>
            <a:ext cx="399835" cy="39983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latin typeface="Impact" panose="020B080603090205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01990" y="2726827"/>
            <a:ext cx="376345" cy="276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1205230" y="3789045"/>
            <a:ext cx="4158615" cy="91186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9" name="椭圆 17"/>
          <p:cNvSpPr/>
          <p:nvPr/>
        </p:nvSpPr>
        <p:spPr bwMode="auto">
          <a:xfrm>
            <a:off x="986941" y="3981899"/>
            <a:ext cx="399835" cy="39983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latin typeface="Impact" panose="020B080603090205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89925" y="4043418"/>
            <a:ext cx="376345" cy="276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0"/>
          <p:cNvSpPr txBox="1"/>
          <p:nvPr/>
        </p:nvSpPr>
        <p:spPr bwMode="auto">
          <a:xfrm>
            <a:off x="1522730" y="2229485"/>
            <a:ext cx="3630295" cy="1301750"/>
          </a:xfrm>
          <a:prstGeom prst="rect">
            <a:avLst/>
          </a:prstGeom>
          <a:noFill/>
        </p:spPr>
        <p:txBody>
          <a:bodyPr vert="horz" wrap="square" lIns="91412" tIns="45706" rIns="91412" bIns="45706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一个缺陷流到测试这道工序需要进行繁琐的处理流程，发现</a:t>
            </a:r>
            <a:r>
              <a:rPr lang="en-US" altLang="zh-CN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</a:t>
            </a:r>
            <a:r>
              <a:rPr lang="en-US" altLang="zh-CN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重现</a:t>
            </a:r>
            <a:r>
              <a:rPr lang="en-US" altLang="zh-CN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</a:t>
            </a:r>
            <a:r>
              <a:rPr lang="en-US" altLang="zh-CN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回归。开发后期望进行不止增删改查形式的自测，也需注重页面展示的情况，避免一些明显的</a:t>
            </a:r>
            <a:r>
              <a:rPr lang="en-US" altLang="zh-CN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，测试阶段再发现潜藏遗漏的</a:t>
            </a:r>
            <a:r>
              <a:rPr lang="en-US" altLang="zh-CN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，最终达到能缩短项目时间的目的。</a:t>
            </a:r>
            <a:endParaRPr lang="zh-CN" altLang="en-US" sz="105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0"/>
          <p:cNvSpPr txBox="1"/>
          <p:nvPr/>
        </p:nvSpPr>
        <p:spPr bwMode="auto">
          <a:xfrm>
            <a:off x="1522730" y="3836670"/>
            <a:ext cx="3840480" cy="1059180"/>
          </a:xfrm>
          <a:prstGeom prst="rect">
            <a:avLst/>
          </a:prstGeom>
          <a:noFill/>
        </p:spPr>
        <p:txBody>
          <a:bodyPr vert="horz" wrap="square" lIns="91412" tIns="45706" rIns="91412" bIns="45706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自身反思，避免重复出现一样的</a:t>
            </a:r>
            <a:r>
              <a:rPr lang="en-US" altLang="zh-CN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，自己进行总结，好记性不如一根烂笔头，适当时可以记录；</a:t>
            </a:r>
            <a:endParaRPr lang="zh-CN" altLang="en-US" sz="105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不能因为时间赶忽略安全性的校验，养成良好的项目开发习惯；</a:t>
            </a:r>
            <a:endParaRPr lang="zh-CN" altLang="en-US" sz="105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5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39"/>
          <p:cNvSpPr txBox="1">
            <a:spLocks noChangeArrowheads="1"/>
          </p:cNvSpPr>
          <p:nvPr/>
        </p:nvSpPr>
        <p:spPr bwMode="auto">
          <a:xfrm>
            <a:off x="675005" y="133985"/>
            <a:ext cx="3006090" cy="45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12" bIns="9141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20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en-US" altLang="zh-CN" sz="20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期望大家越来越强 </a:t>
            </a:r>
            <a:endParaRPr lang="zh-CN" altLang="en-US" sz="2000" b="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0268" y="1681100"/>
            <a:ext cx="3217118" cy="2778818"/>
          </a:xfrm>
          <a:prstGeom prst="rect">
            <a:avLst/>
          </a:prstGeom>
        </p:spPr>
      </p:pic>
      <p:sp>
        <p:nvSpPr>
          <p:cNvPr id="3" name="TextBox 20"/>
          <p:cNvSpPr txBox="1"/>
          <p:nvPr/>
        </p:nvSpPr>
        <p:spPr bwMode="auto">
          <a:xfrm>
            <a:off x="1522730" y="1147445"/>
            <a:ext cx="3840480" cy="1059180"/>
          </a:xfrm>
          <a:prstGeom prst="rect">
            <a:avLst/>
          </a:prstGeom>
          <a:noFill/>
        </p:spPr>
        <p:txBody>
          <a:bodyPr vert="horz" wrap="square" lIns="91412" tIns="45706" rIns="91412" bIns="45706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测试过程中，有工程部或者客户提出的新需求要周知相关人员；</a:t>
            </a:r>
            <a:endParaRPr lang="zh-CN" altLang="en-US" sz="105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加强团队间的配合，手头上的事项涉及其他人接下来的工作，就要主动告知相关人员；</a:t>
            </a:r>
            <a:endParaRPr lang="zh-CN" altLang="en-US" sz="105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5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">
        <p14:vortex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3000"/>
                            </p:stCondLst>
                            <p:childTnLst>
                              <p:par>
                                <p:cTn id="7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3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9" grpId="0" bldLvl="0" animBg="1"/>
      <p:bldP spid="30" grpId="0"/>
      <p:bldP spid="46" grpId="0" animBg="1"/>
      <p:bldP spid="47" grpId="0" animBg="1"/>
      <p:bldP spid="61" grpId="0" bldLvl="0" animBg="1"/>
      <p:bldP spid="63" grpId="0" bldLvl="0" animBg="1"/>
      <p:bldP spid="64" grpId="0"/>
      <p:bldP spid="67" grpId="0" bldLvl="0" animBg="1"/>
      <p:bldP spid="69" grpId="0" bldLvl="0" animBg="1"/>
      <p:bldP spid="70" grpId="0"/>
      <p:bldP spid="25" grpId="0"/>
      <p:bldP spid="26" grpId="0"/>
      <p:bldP spid="27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5849660" y="692141"/>
            <a:ext cx="2977280" cy="32593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4788332" y="921946"/>
            <a:ext cx="2457573" cy="38239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/>
          <a:srcRect r="-7591"/>
          <a:stretch>
            <a:fillRect/>
          </a:stretch>
        </p:blipFill>
        <p:spPr>
          <a:xfrm>
            <a:off x="323528" y="194860"/>
            <a:ext cx="702849" cy="7270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56257" y="1556650"/>
            <a:ext cx="1554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5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72200" y="163345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8629">
        <p14:vortex dir="r"/>
      </p:transition>
    </mc:Choice>
    <mc:Fallback>
      <p:transition spd="slow" advTm="862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6876256" y="0"/>
            <a:ext cx="2267744" cy="86906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-250685" y="3798083"/>
            <a:ext cx="1175558" cy="7391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-354603" y="4330523"/>
            <a:ext cx="1711481" cy="107607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6200000">
            <a:off x="8186664" y="4235746"/>
            <a:ext cx="1175558" cy="73911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7642484" y="2860245"/>
            <a:ext cx="1843782" cy="11592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层"/>
          <p:cNvSpPr txBox="1"/>
          <p:nvPr/>
        </p:nvSpPr>
        <p:spPr bwMode="auto">
          <a:xfrm>
            <a:off x="2149763" y="1865516"/>
            <a:ext cx="599460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809078" y="1918455"/>
            <a:ext cx="0" cy="417343"/>
          </a:xfrm>
          <a:prstGeom prst="line">
            <a:avLst/>
          </a:prstGeom>
          <a:noFill/>
          <a:ln w="9525" cap="flat" cmpd="sng" algn="ctr">
            <a:solidFill>
              <a:srgbClr val="292929"/>
            </a:solidFill>
            <a:prstDash val="solid"/>
          </a:ln>
          <a:effectLst/>
        </p:spPr>
      </p:cxnSp>
      <p:sp>
        <p:nvSpPr>
          <p:cNvPr id="16" name="标题层"/>
          <p:cNvSpPr txBox="1"/>
          <p:nvPr/>
        </p:nvSpPr>
        <p:spPr bwMode="auto">
          <a:xfrm>
            <a:off x="2877533" y="1865516"/>
            <a:ext cx="2520189" cy="52197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数据统计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标题层"/>
          <p:cNvSpPr txBox="1"/>
          <p:nvPr/>
        </p:nvSpPr>
        <p:spPr bwMode="auto">
          <a:xfrm>
            <a:off x="2149763" y="2397965"/>
            <a:ext cx="599460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809078" y="2450904"/>
            <a:ext cx="0" cy="417343"/>
          </a:xfrm>
          <a:prstGeom prst="line">
            <a:avLst/>
          </a:prstGeom>
          <a:noFill/>
          <a:ln w="9525" cap="flat" cmpd="sng" algn="ctr">
            <a:solidFill>
              <a:srgbClr val="292929"/>
            </a:solidFill>
            <a:prstDash val="solid"/>
          </a:ln>
          <a:effectLst/>
        </p:spPr>
      </p:cxnSp>
      <p:sp>
        <p:nvSpPr>
          <p:cNvPr id="21" name="标题层"/>
          <p:cNvSpPr txBox="1"/>
          <p:nvPr/>
        </p:nvSpPr>
        <p:spPr bwMode="auto">
          <a:xfrm>
            <a:off x="2877533" y="2397965"/>
            <a:ext cx="2520189" cy="52197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标题层"/>
          <p:cNvSpPr txBox="1"/>
          <p:nvPr/>
        </p:nvSpPr>
        <p:spPr bwMode="auto">
          <a:xfrm>
            <a:off x="2149763" y="2930414"/>
            <a:ext cx="599460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809078" y="2983353"/>
            <a:ext cx="0" cy="417343"/>
          </a:xfrm>
          <a:prstGeom prst="line">
            <a:avLst/>
          </a:prstGeom>
          <a:noFill/>
          <a:ln w="9525" cap="flat" cmpd="sng" algn="ctr">
            <a:solidFill>
              <a:srgbClr val="292929"/>
            </a:solidFill>
            <a:prstDash val="solid"/>
          </a:ln>
          <a:effectLst/>
        </p:spPr>
      </p:cxnSp>
      <p:sp>
        <p:nvSpPr>
          <p:cNvPr id="26" name="标题层"/>
          <p:cNvSpPr txBox="1"/>
          <p:nvPr/>
        </p:nvSpPr>
        <p:spPr bwMode="auto">
          <a:xfrm>
            <a:off x="2877533" y="2930414"/>
            <a:ext cx="2520189" cy="52197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 rot="2280000">
            <a:off x="6663282" y="34584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12834">
        <p14:doors dir="vert"/>
      </p:transition>
    </mc:Choice>
    <mc:Fallback>
      <p:transition spd="slow" advTm="12834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2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2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2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2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8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9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99"/>
                                </p:stCondLst>
                                <p:childTnLst>
                                  <p:par>
                                    <p:cTn id="33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6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6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6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99"/>
                                </p:stCondLst>
                                <p:childTnLst>
                                  <p:par>
                                    <p:cTn id="39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decel="52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599"/>
                                </p:stCondLst>
                                <p:childTnLst>
                                  <p:par>
                                    <p:cTn id="4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6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99"/>
                                </p:stCondLst>
                                <p:childTnLst>
                                  <p:par>
                                    <p:cTn id="54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decel="52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4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4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99"/>
                                </p:stCondLst>
                                <p:childTnLst>
                                  <p:par>
                                    <p:cTn id="63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6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6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6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6099"/>
                                </p:stCondLst>
                                <p:childTnLst>
                                  <p:par>
                                    <p:cTn id="69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decel="52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6" grpId="0" animBg="1"/>
          <p:bldP spid="7" grpId="0" animBg="1"/>
          <p:bldP spid="14" grpId="0" bldLvl="0" animBg="1"/>
          <p:bldP spid="16" grpId="0" bldLvl="0" animBg="1"/>
          <p:bldP spid="19" grpId="0" bldLvl="0" animBg="1"/>
          <p:bldP spid="21" grpId="0" bldLvl="0" animBg="1"/>
          <p:bldP spid="24" grpId="0" bldLvl="0" animBg="1"/>
          <p:bldP spid="26" grpId="0" bldLvl="0" animBg="1"/>
          <p:bldP spid="3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8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9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99"/>
                                </p:stCondLst>
                                <p:childTnLst>
                                  <p:par>
                                    <p:cTn id="33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6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6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6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99"/>
                                </p:stCondLst>
                                <p:childTnLst>
                                  <p:par>
                                    <p:cTn id="39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decel="52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599"/>
                                </p:stCondLst>
                                <p:childTnLst>
                                  <p:par>
                                    <p:cTn id="4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6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99"/>
                                </p:stCondLst>
                                <p:childTnLst>
                                  <p:par>
                                    <p:cTn id="54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decel="52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4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4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99"/>
                                </p:stCondLst>
                                <p:childTnLst>
                                  <p:par>
                                    <p:cTn id="63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6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6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6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6099"/>
                                </p:stCondLst>
                                <p:childTnLst>
                                  <p:par>
                                    <p:cTn id="69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decel="52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6" grpId="0" animBg="1"/>
          <p:bldP spid="7" grpId="0" animBg="1"/>
          <p:bldP spid="14" grpId="0" bldLvl="0" animBg="1"/>
          <p:bldP spid="16" grpId="0" bldLvl="0" animBg="1"/>
          <p:bldP spid="19" grpId="0" bldLvl="0" animBg="1"/>
          <p:bldP spid="21" grpId="0" bldLvl="0" animBg="1"/>
          <p:bldP spid="24" grpId="0" bldLvl="0" animBg="1"/>
          <p:bldP spid="26" grpId="0" bldLvl="0" animBg="1"/>
          <p:bldP spid="3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6876256" y="0"/>
            <a:ext cx="2267744" cy="86906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-250685" y="3798083"/>
            <a:ext cx="1175558" cy="7391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-354603" y="4330523"/>
            <a:ext cx="1711481" cy="107607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6200000">
            <a:off x="8475296" y="4524377"/>
            <a:ext cx="821134" cy="51627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8096761" y="3608552"/>
            <a:ext cx="1285958" cy="808531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菱形 43"/>
          <p:cNvSpPr/>
          <p:nvPr/>
        </p:nvSpPr>
        <p:spPr>
          <a:xfrm>
            <a:off x="2929947" y="1347614"/>
            <a:ext cx="2592288" cy="2592288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菱形 44"/>
          <p:cNvSpPr/>
          <p:nvPr/>
        </p:nvSpPr>
        <p:spPr>
          <a:xfrm>
            <a:off x="2584038" y="1360904"/>
            <a:ext cx="2565708" cy="2565708"/>
          </a:xfrm>
          <a:prstGeom prst="diamond">
            <a:avLst/>
          </a:prstGeom>
          <a:noFill/>
          <a:ln>
            <a:solidFill>
              <a:schemeClr val="accent2">
                <a:alpha val="4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菱形 45"/>
          <p:cNvSpPr/>
          <p:nvPr/>
        </p:nvSpPr>
        <p:spPr>
          <a:xfrm>
            <a:off x="3302436" y="1360904"/>
            <a:ext cx="2565708" cy="2565708"/>
          </a:xfrm>
          <a:prstGeom prst="diamond">
            <a:avLst/>
          </a:prstGeom>
          <a:noFill/>
          <a:ln>
            <a:solidFill>
              <a:schemeClr val="accent4">
                <a:alpha val="4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菱形 46"/>
          <p:cNvSpPr/>
          <p:nvPr/>
        </p:nvSpPr>
        <p:spPr>
          <a:xfrm>
            <a:off x="3402698" y="1820365"/>
            <a:ext cx="1646786" cy="1646786"/>
          </a:xfrm>
          <a:prstGeom prst="diamond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02742" y="2088903"/>
            <a:ext cx="856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spc="6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4400" b="1" spc="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文字1"/>
          <p:cNvSpPr txBox="1"/>
          <p:nvPr/>
        </p:nvSpPr>
        <p:spPr>
          <a:xfrm>
            <a:off x="3538403" y="2712968"/>
            <a:ext cx="13862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数据统计情况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6555">
        <p14:doors dir="vert"/>
      </p:transition>
    </mc:Choice>
    <mc:Fallback>
      <p:transition spd="slow" advTm="6555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2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2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2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2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6" grpId="0" animBg="1"/>
          <p:bldP spid="7" grpId="0" animBg="1"/>
          <p:bldP spid="44" grpId="0" animBg="1"/>
          <p:bldP spid="45" grpId="0" animBg="1"/>
          <p:bldP spid="46" grpId="0" animBg="1"/>
          <p:bldP spid="47" grpId="0" animBg="1"/>
          <p:bldP spid="48" grpId="0"/>
          <p:bldP spid="4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6" grpId="0" animBg="1"/>
          <p:bldP spid="7" grpId="0" animBg="1"/>
          <p:bldP spid="44" grpId="0" animBg="1"/>
          <p:bldP spid="45" grpId="0" animBg="1"/>
          <p:bldP spid="46" grpId="0" animBg="1"/>
          <p:bldP spid="47" grpId="0" animBg="1"/>
          <p:bldP spid="48" grpId="0"/>
          <p:bldP spid="4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1293686" y="134103"/>
            <a:ext cx="1198880" cy="45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12" bIns="9141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20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健康商城</a:t>
            </a:r>
            <a:endParaRPr lang="zh-CN" altLang="en-US" sz="2000" b="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燕尾形 66"/>
          <p:cNvSpPr/>
          <p:nvPr/>
        </p:nvSpPr>
        <p:spPr bwMode="auto">
          <a:xfrm>
            <a:off x="388443" y="268205"/>
            <a:ext cx="215957" cy="215957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12" tIns="45706" rIns="91412" bIns="45706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燕尾形 67"/>
          <p:cNvSpPr/>
          <p:nvPr/>
        </p:nvSpPr>
        <p:spPr bwMode="auto">
          <a:xfrm>
            <a:off x="540796" y="268205"/>
            <a:ext cx="215957" cy="215957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12" tIns="45706" rIns="91412" bIns="45706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01" name="直接连接符 100"/>
          <p:cNvCxnSpPr/>
          <p:nvPr/>
        </p:nvCxnSpPr>
        <p:spPr bwMode="auto">
          <a:xfrm>
            <a:off x="388443" y="556148"/>
            <a:ext cx="843071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7193" r="18838"/>
          <a:stretch>
            <a:fillRect/>
          </a:stretch>
        </p:blipFill>
        <p:spPr>
          <a:xfrm>
            <a:off x="388620" y="1078865"/>
            <a:ext cx="4517390" cy="19723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570" y="1660525"/>
            <a:ext cx="2876550" cy="809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5331" r="23315"/>
          <a:stretch>
            <a:fillRect/>
          </a:stretch>
        </p:blipFill>
        <p:spPr>
          <a:xfrm>
            <a:off x="401320" y="3051175"/>
            <a:ext cx="4504690" cy="1763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570" y="3115945"/>
            <a:ext cx="2828925" cy="140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7" grpId="0" animBg="1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1293686" y="134103"/>
            <a:ext cx="1198880" cy="45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12" bIns="9141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20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健康商城</a:t>
            </a:r>
            <a:endParaRPr lang="zh-CN" altLang="en-US" sz="2000" b="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燕尾形 66"/>
          <p:cNvSpPr/>
          <p:nvPr/>
        </p:nvSpPr>
        <p:spPr bwMode="auto">
          <a:xfrm>
            <a:off x="388443" y="268205"/>
            <a:ext cx="215957" cy="215957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12" tIns="45706" rIns="91412" bIns="45706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燕尾形 67"/>
          <p:cNvSpPr/>
          <p:nvPr/>
        </p:nvSpPr>
        <p:spPr bwMode="auto">
          <a:xfrm>
            <a:off x="540796" y="268205"/>
            <a:ext cx="215957" cy="215957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12" tIns="45706" rIns="91412" bIns="45706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01" name="直接连接符 100"/>
          <p:cNvCxnSpPr/>
          <p:nvPr/>
        </p:nvCxnSpPr>
        <p:spPr bwMode="auto">
          <a:xfrm>
            <a:off x="388443" y="556148"/>
            <a:ext cx="843071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7333" r="19492"/>
          <a:stretch>
            <a:fillRect/>
          </a:stretch>
        </p:blipFill>
        <p:spPr>
          <a:xfrm>
            <a:off x="328930" y="777875"/>
            <a:ext cx="4552315" cy="2012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685" y="777875"/>
            <a:ext cx="2867025" cy="1133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l="29649" r="31042"/>
          <a:stretch>
            <a:fillRect/>
          </a:stretch>
        </p:blipFill>
        <p:spPr>
          <a:xfrm>
            <a:off x="328930" y="2922905"/>
            <a:ext cx="2919730" cy="20745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rcRect l="27783" t="-4175" r="28448" b="4175"/>
          <a:stretch>
            <a:fillRect/>
          </a:stretch>
        </p:blipFill>
        <p:spPr>
          <a:xfrm>
            <a:off x="3248660" y="2841625"/>
            <a:ext cx="3051175" cy="19469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815" y="1872615"/>
            <a:ext cx="2819400" cy="11144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6340" y="2987040"/>
            <a:ext cx="2809875" cy="134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7" grpId="0" bldLvl="0" animBg="1"/>
      <p:bldP spid="6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燕尾形 22"/>
          <p:cNvSpPr/>
          <p:nvPr/>
        </p:nvSpPr>
        <p:spPr bwMode="auto">
          <a:xfrm>
            <a:off x="388443" y="268205"/>
            <a:ext cx="215957" cy="215957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12" tIns="45706" rIns="91412" bIns="45706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燕尾形 23"/>
          <p:cNvSpPr/>
          <p:nvPr/>
        </p:nvSpPr>
        <p:spPr bwMode="auto">
          <a:xfrm>
            <a:off x="540796" y="268205"/>
            <a:ext cx="215957" cy="215957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12" tIns="45706" rIns="91412" bIns="45706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388443" y="556148"/>
            <a:ext cx="843071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9"/>
          <p:cNvSpPr txBox="1">
            <a:spLocks noChangeArrowheads="1"/>
          </p:cNvSpPr>
          <p:nvPr/>
        </p:nvSpPr>
        <p:spPr bwMode="auto">
          <a:xfrm>
            <a:off x="839661" y="146803"/>
            <a:ext cx="726440" cy="45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12" bIns="9141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zh-CN" sz="20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pacs</a:t>
            </a:r>
            <a:endParaRPr lang="en-US" altLang="zh-CN" sz="2000" b="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27922" r="27811"/>
          <a:stretch>
            <a:fillRect/>
          </a:stretch>
        </p:blipFill>
        <p:spPr>
          <a:xfrm>
            <a:off x="388620" y="737235"/>
            <a:ext cx="3559810" cy="22459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30599" r="31505"/>
          <a:stretch>
            <a:fillRect/>
          </a:stretch>
        </p:blipFill>
        <p:spPr>
          <a:xfrm>
            <a:off x="388620" y="3082925"/>
            <a:ext cx="2549525" cy="18789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rcRect l="28571" r="26882"/>
          <a:stretch>
            <a:fillRect/>
          </a:stretch>
        </p:blipFill>
        <p:spPr>
          <a:xfrm>
            <a:off x="2938145" y="3082925"/>
            <a:ext cx="2679065" cy="16795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425" y="605155"/>
            <a:ext cx="2838450" cy="8286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425" y="1433830"/>
            <a:ext cx="2857500" cy="111442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7425" y="2548255"/>
            <a:ext cx="2828925" cy="109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">
        <p14:vortex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6876256" y="0"/>
            <a:ext cx="2267744" cy="86906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-250685" y="3798083"/>
            <a:ext cx="1175558" cy="7391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-354603" y="4330523"/>
            <a:ext cx="1711481" cy="107607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6200000">
            <a:off x="8475296" y="4524377"/>
            <a:ext cx="821134" cy="51627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8096761" y="3608552"/>
            <a:ext cx="1285958" cy="808531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菱形 43"/>
          <p:cNvSpPr/>
          <p:nvPr/>
        </p:nvSpPr>
        <p:spPr>
          <a:xfrm>
            <a:off x="2929947" y="1347614"/>
            <a:ext cx="2592288" cy="2592288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菱形 44"/>
          <p:cNvSpPr/>
          <p:nvPr/>
        </p:nvSpPr>
        <p:spPr>
          <a:xfrm>
            <a:off x="2584038" y="1360904"/>
            <a:ext cx="2565708" cy="2565708"/>
          </a:xfrm>
          <a:prstGeom prst="diamond">
            <a:avLst/>
          </a:prstGeom>
          <a:noFill/>
          <a:ln>
            <a:solidFill>
              <a:schemeClr val="accent2">
                <a:alpha val="4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菱形 45"/>
          <p:cNvSpPr/>
          <p:nvPr/>
        </p:nvSpPr>
        <p:spPr>
          <a:xfrm>
            <a:off x="3302436" y="1360904"/>
            <a:ext cx="2565708" cy="2565708"/>
          </a:xfrm>
          <a:prstGeom prst="diamond">
            <a:avLst/>
          </a:prstGeom>
          <a:noFill/>
          <a:ln>
            <a:solidFill>
              <a:schemeClr val="accent4">
                <a:alpha val="4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菱形 46"/>
          <p:cNvSpPr/>
          <p:nvPr/>
        </p:nvSpPr>
        <p:spPr>
          <a:xfrm>
            <a:off x="3402698" y="1820365"/>
            <a:ext cx="1646786" cy="1646786"/>
          </a:xfrm>
          <a:prstGeom prst="diamond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02742" y="2088903"/>
            <a:ext cx="9169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spc="6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4400" b="1" spc="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文字1"/>
          <p:cNvSpPr txBox="1"/>
          <p:nvPr/>
        </p:nvSpPr>
        <p:spPr>
          <a:xfrm>
            <a:off x="4017828" y="2798058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6555">
        <p14:doors dir="vert"/>
      </p:transition>
    </mc:Choice>
    <mc:Fallback>
      <p:transition spd="slow" advTm="6555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2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2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2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2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3" grpId="0" bldLvl="0" animBg="1"/>
          <p:bldP spid="4" grpId="0" bldLvl="0" animBg="1"/>
          <p:bldP spid="6" grpId="0" bldLvl="0" animBg="1"/>
          <p:bldP spid="7" grpId="0" bldLvl="0" animBg="1"/>
          <p:bldP spid="44" grpId="0" bldLvl="0" animBg="1"/>
          <p:bldP spid="45" grpId="0" bldLvl="0" animBg="1"/>
          <p:bldP spid="46" grpId="0" bldLvl="0" animBg="1"/>
          <p:bldP spid="47" grpId="0" bldLvl="0" animBg="1"/>
          <p:bldP spid="48" grpId="0"/>
          <p:bldP spid="4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3" grpId="0" bldLvl="0" animBg="1"/>
          <p:bldP spid="4" grpId="0" bldLvl="0" animBg="1"/>
          <p:bldP spid="6" grpId="0" bldLvl="0" animBg="1"/>
          <p:bldP spid="7" grpId="0" bldLvl="0" animBg="1"/>
          <p:bldP spid="44" grpId="0" bldLvl="0" animBg="1"/>
          <p:bldP spid="45" grpId="0" bldLvl="0" animBg="1"/>
          <p:bldP spid="46" grpId="0" bldLvl="0" animBg="1"/>
          <p:bldP spid="47" grpId="0" bldLvl="0" animBg="1"/>
          <p:bldP spid="48" grpId="0"/>
          <p:bldP spid="4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1016004" y="1165547"/>
            <a:ext cx="164874" cy="164874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12" tIns="45706" rIns="91412" bIns="45706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958207" y="1402406"/>
            <a:ext cx="16685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83394" y="1132035"/>
            <a:ext cx="140208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用户端、管理后台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031334" y="3237298"/>
            <a:ext cx="164874" cy="164874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12" tIns="45706" rIns="91412" bIns="45706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973538" y="3474157"/>
            <a:ext cx="16685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96184" y="3198706"/>
            <a:ext cx="155448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登记预约、系统用户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燕尾形 28"/>
          <p:cNvSpPr/>
          <p:nvPr/>
        </p:nvSpPr>
        <p:spPr bwMode="auto">
          <a:xfrm>
            <a:off x="388443" y="268205"/>
            <a:ext cx="215957" cy="215957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12" tIns="45706" rIns="91412" bIns="45706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燕尾形 29"/>
          <p:cNvSpPr/>
          <p:nvPr/>
        </p:nvSpPr>
        <p:spPr bwMode="auto">
          <a:xfrm>
            <a:off x="540796" y="268205"/>
            <a:ext cx="215957" cy="215957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12" tIns="45706" rIns="91412" bIns="45706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388443" y="556148"/>
            <a:ext cx="843071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0"/>
          <p:cNvSpPr txBox="1"/>
          <p:nvPr/>
        </p:nvSpPr>
        <p:spPr bwMode="auto">
          <a:xfrm>
            <a:off x="930422" y="1422772"/>
            <a:ext cx="2850146" cy="1544320"/>
          </a:xfrm>
          <a:prstGeom prst="rect">
            <a:avLst/>
          </a:prstGeom>
          <a:noFill/>
        </p:spPr>
        <p:txBody>
          <a:bodyPr vert="horz" wrap="square" lIns="91412" tIns="45706" rIns="91412" bIns="45706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交互多、接口多、工作量大；</a:t>
            </a:r>
            <a:endParaRPr lang="zh-CN" altLang="en-US" sz="105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用户端涉及后台、护士端、医生端的交互，逻辑较复杂；</a:t>
            </a:r>
            <a:endParaRPr lang="zh-CN" altLang="en-US" sz="105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管理后台与用户端交互较多，且涉及分佣模块，金额计算涉及逻辑复杂；</a:t>
            </a:r>
            <a:endParaRPr lang="zh-CN" altLang="en-US" sz="105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105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20"/>
          <p:cNvSpPr txBox="1"/>
          <p:nvPr/>
        </p:nvSpPr>
        <p:spPr bwMode="auto">
          <a:xfrm>
            <a:off x="930010" y="3506549"/>
            <a:ext cx="2850146" cy="1786255"/>
          </a:xfrm>
          <a:prstGeom prst="rect">
            <a:avLst/>
          </a:prstGeom>
          <a:noFill/>
        </p:spPr>
        <p:txBody>
          <a:bodyPr vert="horz" wrap="square" lIns="91412" tIns="45706" rIns="91412" bIns="45706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登记预约：需要填写的字段多，提交时验证会有逻辑遗漏，或者会存在开发调试时显示的文字；</a:t>
            </a:r>
            <a:endParaRPr lang="zh-CN" altLang="en-US" sz="105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系统用户：涉及的一般</a:t>
            </a:r>
            <a:r>
              <a:rPr lang="en-US" altLang="zh-CN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较多，且有设计缺陷，比如搜索框输入医院搜索不到内容，必填字段前未有</a:t>
            </a:r>
            <a:r>
              <a:rPr lang="en-US" altLang="zh-CN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标识；</a:t>
            </a:r>
            <a:endParaRPr lang="zh-CN" altLang="en-US" sz="105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5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39"/>
          <p:cNvSpPr txBox="1">
            <a:spLocks noChangeArrowheads="1"/>
          </p:cNvSpPr>
          <p:nvPr/>
        </p:nvSpPr>
        <p:spPr bwMode="auto">
          <a:xfrm>
            <a:off x="1293686" y="134103"/>
            <a:ext cx="1198880" cy="45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12" bIns="9141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20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模块分析 </a:t>
            </a:r>
            <a:endParaRPr lang="zh-CN" altLang="en-US" sz="2000" b="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147662" y="1754977"/>
            <a:ext cx="2084512" cy="15633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">
        <p14:vortex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24" grpId="0" animBg="1"/>
      <p:bldP spid="26" grpId="0"/>
      <p:bldP spid="29" grpId="0" animBg="1"/>
      <p:bldP spid="30" grpId="0" animBg="1"/>
      <p:bldP spid="40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9851177">
            <a:off x="1278222" y="1471446"/>
            <a:ext cx="2277020" cy="2334116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 bwMode="auto">
          <a:xfrm>
            <a:off x="4801433" y="1614331"/>
            <a:ext cx="164874" cy="164874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12" tIns="45706" rIns="91412" bIns="45706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4743637" y="1851191"/>
            <a:ext cx="16685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68823" y="1580819"/>
            <a:ext cx="132334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等级的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燕尾形 33"/>
          <p:cNvSpPr/>
          <p:nvPr/>
        </p:nvSpPr>
        <p:spPr bwMode="auto">
          <a:xfrm>
            <a:off x="388443" y="268205"/>
            <a:ext cx="215957" cy="215957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12" tIns="45706" rIns="91412" bIns="45706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燕尾形 34"/>
          <p:cNvSpPr/>
          <p:nvPr/>
        </p:nvSpPr>
        <p:spPr bwMode="auto">
          <a:xfrm>
            <a:off x="540796" y="268205"/>
            <a:ext cx="215957" cy="215957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12" tIns="45706" rIns="91412" bIns="45706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388443" y="556148"/>
            <a:ext cx="843071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20"/>
          <p:cNvSpPr txBox="1"/>
          <p:nvPr/>
        </p:nvSpPr>
        <p:spPr bwMode="auto">
          <a:xfrm>
            <a:off x="4573097" y="1930754"/>
            <a:ext cx="3527303" cy="2998470"/>
          </a:xfrm>
          <a:prstGeom prst="rect">
            <a:avLst/>
          </a:prstGeom>
          <a:noFill/>
        </p:spPr>
        <p:txBody>
          <a:bodyPr vert="horz" wrap="square" lIns="91412" tIns="45706" rIns="91412" bIns="45706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不影响产品的运行、不会成为故障的起因、但对产品外观和下道工序影响较大的缺陷</a:t>
            </a:r>
            <a:endParaRPr lang="zh-CN" altLang="en-US" sz="105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1、次要功能不能正常实现</a:t>
            </a:r>
            <a:endParaRPr lang="zh-CN" altLang="en-US" sz="105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2、操作界面错误（包括数据窗口内列名的定义，含义不一致）</a:t>
            </a:r>
            <a:endParaRPr lang="zh-CN" altLang="en-US" sz="105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例如：列名与列名下的内容不一致；</a:t>
            </a:r>
            <a:endParaRPr lang="zh-CN" altLang="en-US" sz="105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5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产品的一些次要的逻辑未考虑周全，不影响流程好，但也不允许存在；</a:t>
            </a:r>
            <a:endParaRPr lang="zh-CN" altLang="en-US" sz="105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我们开发时可能会把重心放在主流程通不通上，忽略了其他功能的逻辑校验、体验性等问题；</a:t>
            </a:r>
            <a:endParaRPr lang="zh-CN" altLang="en-US" sz="105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5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9"/>
          <p:cNvSpPr txBox="1">
            <a:spLocks noChangeArrowheads="1"/>
          </p:cNvSpPr>
          <p:nvPr/>
        </p:nvSpPr>
        <p:spPr bwMode="auto">
          <a:xfrm>
            <a:off x="1039686" y="134103"/>
            <a:ext cx="1706880" cy="45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12" bIns="9141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20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严重程度分析</a:t>
            </a:r>
            <a:endParaRPr lang="zh-CN" altLang="en-US" sz="2000" b="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六边形 43"/>
          <p:cNvSpPr/>
          <p:nvPr/>
        </p:nvSpPr>
        <p:spPr>
          <a:xfrm rot="7198490">
            <a:off x="1609987" y="1816853"/>
            <a:ext cx="1662474" cy="1433167"/>
          </a:xfrm>
          <a:prstGeom prst="hexagon">
            <a:avLst>
              <a:gd name="adj" fmla="val 27212"/>
              <a:gd name="vf" fmla="val 11547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5" name="矩形 44"/>
          <p:cNvSpPr/>
          <p:nvPr/>
        </p:nvSpPr>
        <p:spPr>
          <a:xfrm>
            <a:off x="1918892" y="235824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严重等级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719771">
            <a:off x="1758947" y="793084"/>
            <a:ext cx="1316895" cy="1349915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2037078" y="1212377"/>
            <a:ext cx="80827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致命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719771">
            <a:off x="3001176" y="1896611"/>
            <a:ext cx="1316895" cy="1349915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3303438" y="2327334"/>
            <a:ext cx="80827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严重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719771">
            <a:off x="1731586" y="3065443"/>
            <a:ext cx="1316895" cy="1349915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>
          <a:xfrm>
            <a:off x="2012893" y="3505691"/>
            <a:ext cx="80827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719771">
            <a:off x="520479" y="1964007"/>
            <a:ext cx="1316895" cy="134991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774480" y="2387745"/>
            <a:ext cx="80827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轻微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">
        <p14:vortex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9" grpId="0"/>
      <p:bldP spid="34" grpId="0" bldLvl="0" animBg="1"/>
      <p:bldP spid="35" grpId="0" bldLvl="0" animBg="1"/>
      <p:bldP spid="58" grpId="0"/>
      <p:bldP spid="37" grpId="0"/>
      <p:bldP spid="44" grpId="0" bldLvl="0" animBg="1"/>
      <p:bldP spid="45" grpId="0"/>
      <p:bldP spid="63" grpId="0"/>
      <p:bldP spid="65" grpId="0"/>
      <p:bldP spid="67" grpId="0"/>
      <p:bldP spid="69" grpId="0"/>
    </p:bld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5培训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55586"/>
      </a:accent1>
      <a:accent2>
        <a:srgbClr val="E2604A"/>
      </a:accent2>
      <a:accent3>
        <a:srgbClr val="F7962B"/>
      </a:accent3>
      <a:accent4>
        <a:srgbClr val="64D0DA"/>
      </a:accent4>
      <a:accent5>
        <a:srgbClr val="DF2938"/>
      </a:accent5>
      <a:accent6>
        <a:srgbClr val="3838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1249</Words>
  <Application>WPS 演示</Application>
  <PresentationFormat>全屏显示(16:9)</PresentationFormat>
  <Paragraphs>104</Paragraphs>
  <Slides>12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Impact</vt:lpstr>
      <vt:lpstr>Amelia BT</vt:lpstr>
      <vt:lpstr>华文细黑</vt:lpstr>
      <vt:lpstr>Arial Unicode MS</vt:lpstr>
      <vt:lpstr>Calibri</vt:lpstr>
      <vt:lpstr>Segoe Print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新员工入职培训</dc:title>
  <dc:creator>user</dc:creator>
  <cp:keywords>user</cp:keywords>
  <cp:lastModifiedBy>保持微笑繼續我的驕傲1393852021</cp:lastModifiedBy>
  <cp:revision>53</cp:revision>
  <dcterms:created xsi:type="dcterms:W3CDTF">2016-04-22T01:06:00Z</dcterms:created>
  <dcterms:modified xsi:type="dcterms:W3CDTF">2019-08-02T07:03:46Z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2052-11.1.0.8813</vt:lpwstr>
  </property>
</Properties>
</file>