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352" r:id="rId2"/>
    <p:sldId id="350" r:id="rId3"/>
    <p:sldId id="405" r:id="rId4"/>
    <p:sldId id="406" r:id="rId5"/>
    <p:sldId id="408" r:id="rId6"/>
    <p:sldId id="410" r:id="rId7"/>
    <p:sldId id="409" r:id="rId8"/>
    <p:sldId id="411" r:id="rId9"/>
    <p:sldId id="343" r:id="rId10"/>
    <p:sldId id="412" r:id="rId11"/>
    <p:sldId id="413" r:id="rId12"/>
    <p:sldId id="414" r:id="rId13"/>
    <p:sldId id="374" r:id="rId14"/>
    <p:sldId id="375" r:id="rId15"/>
    <p:sldId id="389" r:id="rId16"/>
    <p:sldId id="383" r:id="rId17"/>
    <p:sldId id="401" r:id="rId18"/>
    <p:sldId id="399" r:id="rId19"/>
    <p:sldId id="397" r:id="rId20"/>
    <p:sldId id="388" r:id="rId21"/>
    <p:sldId id="402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CA2"/>
    <a:srgbClr val="458DCF"/>
    <a:srgbClr val="A5A5A5"/>
    <a:srgbClr val="54A8FE"/>
    <a:srgbClr val="0070C0"/>
    <a:srgbClr val="005DA2"/>
    <a:srgbClr val="FFC400"/>
    <a:srgbClr val="EE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662753-A813-4C45-97AB-E0C7F303D922}" type="datetimeFigureOut">
              <a:rPr lang="zh-CN" altLang="en-US"/>
              <a:pPr>
                <a:defRPr/>
              </a:pPr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0D89E5-3798-4BDB-BFE9-1B54188DA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4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D13CC4-985B-416A-8F54-F0C1195724F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35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2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26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2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6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21027-35AF-44D2-8012-C8C49BADF1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9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6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2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13114-3050-4C06-8E99-3266C6FF89E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91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715D1-0B7B-4662-B9A2-55C3223389D5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29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191CF-539E-42A5-951B-DBAF368C36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0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CEE25C-3F56-43E8-BCCE-A98C0CE023D4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32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D13CC4-985B-416A-8F54-F0C1195724F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51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2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4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6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F3CF41-C130-4D6E-B6CE-E9134195B41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2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5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>
            <a:lum/>
          </a:blip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82000"/>
                </a:schemeClr>
              </a:gs>
              <a:gs pos="100000">
                <a:schemeClr val="bg1">
                  <a:alpha val="8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37C422-3479-422A-8B02-D8EF3909FD00}" type="datetimeFigureOut">
              <a:rPr lang="zh-CN" altLang="en-US"/>
              <a:pPr>
                <a:defRPr/>
              </a:pPr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41542A-A5B1-4AFC-ADFE-031157AC2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2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4749" y="-691371"/>
            <a:ext cx="1811790" cy="5143500"/>
          </a:xfrm>
          <a:prstGeom prst="rect">
            <a:avLst/>
          </a:prstGeom>
        </p:spPr>
      </p:pic>
      <p:pic>
        <p:nvPicPr>
          <p:cNvPr id="13" name="PA_hesa pirate_465021.mp3">
            <a:hlinkClick r:id="" action="ppaction://media"/>
          </p:cNvPr>
          <p:cNvPicPr>
            <a:picLocks noChangeAspect="1"/>
          </p:cNvPicPr>
          <p:nvPr>
            <a:audioFile r:link="rId2"/>
            <p:custDataLst>
              <p:tags r:id="rId3"/>
            </p:custDataLst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8447" y="-1421259"/>
            <a:ext cx="609185" cy="6091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607" y="3009453"/>
            <a:ext cx="9165713" cy="194421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75"/>
          </a:p>
        </p:txBody>
      </p:sp>
      <p:sp>
        <p:nvSpPr>
          <p:cNvPr id="16" name="TextBox 2"/>
          <p:cNvSpPr txBox="1"/>
          <p:nvPr/>
        </p:nvSpPr>
        <p:spPr>
          <a:xfrm>
            <a:off x="1471341" y="3341946"/>
            <a:ext cx="221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pc="-225">
                <a:solidFill>
                  <a:schemeClr val="bg1"/>
                </a:solidFill>
                <a:latin typeface="Swis721 BlkCn BT" panose="020B0806030502040204" pitchFamily="34" charset="0"/>
                <a:ea typeface="DFGothic-EB" panose="02010609010101010101" pitchFamily="1" charset="-128"/>
              </a:rPr>
              <a:t>2019</a:t>
            </a:r>
            <a:endParaRPr lang="zh-CN" altLang="en-US" sz="7200" spc="-225">
              <a:solidFill>
                <a:schemeClr val="bg1"/>
              </a:solidFill>
              <a:latin typeface="Swis721 BlkCn BT" panose="020B0806030502040204" pitchFamily="34" charset="0"/>
              <a:ea typeface="DFGothic-EB" panose="02010609010101010101" pitchFamily="1" charset="-128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3696712" y="3387495"/>
            <a:ext cx="50180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年中工作总结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697063" y="4025084"/>
            <a:ext cx="4215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MID YEAR SUMMARY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25575" y="3354736"/>
            <a:ext cx="21600" cy="110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20" name="矩形 19"/>
          <p:cNvSpPr/>
          <p:nvPr/>
        </p:nvSpPr>
        <p:spPr>
          <a:xfrm flipV="1">
            <a:off x="5607" y="3063458"/>
            <a:ext cx="9165713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21" name="矩形 20"/>
          <p:cNvSpPr/>
          <p:nvPr/>
        </p:nvSpPr>
        <p:spPr>
          <a:xfrm flipV="1">
            <a:off x="5607" y="4878063"/>
            <a:ext cx="9165713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900"/>
                            </p:stCondLst>
                            <p:childTnLst>
                              <p:par>
                                <p:cTn id="11" presetID="2" presetClass="entr" presetSubtype="2" accel="50000" decel="5000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100000" autoRev="1" fill="hold" nodeType="withEffect"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nodeType="withEffect">
                                  <p:childTnLst>
                                    <p:animMotion origin="layout" path="M -4.16667E-06 -2.09877E-06 L -0.03298 -2.09877E-06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4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900"/>
                            </p:stCondLst>
                            <p:childTnLst>
                              <p:par>
                                <p:cTn id="25" presetID="27" presetClass="emph" presetSubtype="0" fill="remove" grpId="1" nodeType="afterEffect"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6400"/>
                            </p:stCondLst>
                            <p:childTnLst>
                              <p:par>
                                <p:cTn id="31" presetID="2" presetClass="entr" presetSubtype="8" fill="hold" grpId="7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6900"/>
                            </p:stCondLst>
                            <p:childTnLst>
                              <p:par>
                                <p:cTn id="36" presetID="2" presetClass="entr" presetSubtype="2" fill="hold" grpId="8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7400"/>
                            </p:stCondLst>
                            <p:childTnLst>
                              <p:par>
                                <p:cTn id="41" presetID="12" presetClass="entr" presetSubtype="1" fill="hold" grpId="2" nodeType="afterEffect"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8200"/>
                            </p:stCondLst>
                            <p:childTnLst>
                              <p:par>
                                <p:cTn id="46" presetID="22" presetClass="entr" presetSubtype="4" fill="hold" grpId="6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8700"/>
                            </p:stCondLst>
                            <p:childTnLst>
                              <p:par>
                                <p:cTn id="50" presetID="14" presetClass="entr" presetSubtype="10" fill="hold" grpId="3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9200"/>
                            </p:stCondLst>
                            <p:childTnLst>
                              <p:par>
                                <p:cTn id="54" presetID="26" presetClass="emph" presetSubtype="0" fill="hold" grpId="4" nodeType="afterEffect"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9700"/>
                            </p:stCondLst>
                            <p:childTnLst>
                              <p:par>
                                <p:cTn id="58" presetID="47" presetClass="entr" presetSubtype="0" fill="hold" grpId="5" nodeType="after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3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5" grpId="0" animBg="1"/>
      <p:bldP spid="15" grpId="1" animBg="1"/>
      <p:bldP spid="16" grpId="2"/>
      <p:bldP spid="17" grpId="3"/>
      <p:bldP spid="17" grpId="4"/>
      <p:bldP spid="18" grpId="5"/>
      <p:bldP spid="19" grpId="6" animBg="1"/>
      <p:bldP spid="20" grpId="7" animBg="1"/>
      <p:bldP spid="21" grpId="8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27734" y="663906"/>
            <a:ext cx="90055" cy="36714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6000">
                <a:schemeClr val="tx2">
                  <a:lumMod val="40000"/>
                  <a:lumOff val="60000"/>
                </a:schemeClr>
              </a:gs>
              <a:gs pos="100000">
                <a:srgbClr val="0F5CA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0936" y="661719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健康商城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V2.0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工作回顾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34" y="1158815"/>
            <a:ext cx="2094024" cy="346809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158816"/>
            <a:ext cx="4054225" cy="35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8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24278" y="641358"/>
            <a:ext cx="90055" cy="36714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6000">
                <a:schemeClr val="tx2">
                  <a:lumMod val="40000"/>
                  <a:lumOff val="60000"/>
                </a:schemeClr>
              </a:gs>
              <a:gs pos="100000">
                <a:srgbClr val="0F5CA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67480" y="639171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健康莆田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工作回顾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78" y="1133764"/>
            <a:ext cx="2035428" cy="34680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32" y="1151313"/>
            <a:ext cx="3504711" cy="34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81815" y="726138"/>
            <a:ext cx="90055" cy="36714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6000">
                <a:schemeClr val="tx2">
                  <a:lumMod val="40000"/>
                  <a:lumOff val="60000"/>
                </a:schemeClr>
              </a:gs>
              <a:gs pos="100000">
                <a:srgbClr val="0F5CA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017" y="723951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高清视频门诊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工作回顾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0422" y="1521808"/>
            <a:ext cx="3560912" cy="1822642"/>
            <a:chOff x="477134" y="1444466"/>
            <a:chExt cx="3560912" cy="1822642"/>
          </a:xfrm>
        </p:grpSpPr>
        <p:pic>
          <p:nvPicPr>
            <p:cNvPr id="1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221" t="29398" r="17922" b="13718"/>
            <a:stretch>
              <a:fillRect/>
            </a:stretch>
          </p:blipFill>
          <p:spPr>
            <a:xfrm>
              <a:off x="477134" y="1444466"/>
              <a:ext cx="3560912" cy="1822642"/>
            </a:xfrm>
            <a:prstGeom prst="rect">
              <a:avLst/>
            </a:prstGeom>
            <a:effectLst>
              <a:outerShdw blurRad="508000" dist="596900" dir="3600000" sx="89000" sy="89000" algn="tl" rotWithShape="0">
                <a:prstClr val="black">
                  <a:alpha val="23000"/>
                </a:prstClr>
              </a:outerShdw>
            </a:effec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16" y="1659700"/>
              <a:ext cx="2475381" cy="1313046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796626"/>
            <a:ext cx="4574945" cy="348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94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517563" y="1289109"/>
            <a:ext cx="4298950" cy="906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自我评价</a:t>
            </a:r>
            <a:endParaRPr lang="en-US" sz="4000" b="1" dirty="0">
              <a:solidFill>
                <a:schemeClr val="accent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3718507" y="2371784"/>
            <a:ext cx="18970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我的优势</a:t>
            </a:r>
          </a:p>
        </p:txBody>
      </p:sp>
      <p:sp>
        <p:nvSpPr>
          <p:cNvPr id="7" name="TextBox 36"/>
          <p:cNvSpPr txBox="1"/>
          <p:nvPr/>
        </p:nvSpPr>
        <p:spPr>
          <a:xfrm>
            <a:off x="3718507" y="3156644"/>
            <a:ext cx="18970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我的劣势</a:t>
            </a:r>
          </a:p>
        </p:txBody>
      </p:sp>
      <p:sp>
        <p:nvSpPr>
          <p:cNvPr id="16" name="Oval 2287"/>
          <p:cNvSpPr/>
          <p:nvPr/>
        </p:nvSpPr>
        <p:spPr>
          <a:xfrm>
            <a:off x="2129784" y="1289109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 dirty="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71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2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2"/>
      <p:bldP spid="16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0721" y="2795437"/>
            <a:ext cx="128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工作学习态度端正，能够认真完成本岗本职各项工作，虚心向领导前辈请教</a:t>
            </a:r>
          </a:p>
        </p:txBody>
      </p:sp>
      <p:sp>
        <p:nvSpPr>
          <p:cNvPr id="19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我的优势</a:t>
            </a:r>
          </a:p>
        </p:txBody>
      </p:sp>
      <p:sp>
        <p:nvSpPr>
          <p:cNvPr id="20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态度端正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0"/>
          <p:cNvSpPr txBox="1"/>
          <p:nvPr/>
        </p:nvSpPr>
        <p:spPr>
          <a:xfrm>
            <a:off x="2415060" y="2795437"/>
            <a:ext cx="128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懂得摆正心态，具备全局眼光，懂得处理好个人与集体的关系</a:t>
            </a:r>
          </a:p>
        </p:txBody>
      </p:sp>
      <p:sp>
        <p:nvSpPr>
          <p:cNvPr id="2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02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大局观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0"/>
          <p:cNvSpPr txBox="1"/>
          <p:nvPr/>
        </p:nvSpPr>
        <p:spPr>
          <a:xfrm>
            <a:off x="3974230" y="2795437"/>
            <a:ext cx="1255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对新事物接受较快，善用各种工具软件完成工作，并有较强的创新意识</a:t>
            </a:r>
          </a:p>
        </p:txBody>
      </p:sp>
      <p:sp>
        <p:nvSpPr>
          <p:cNvPr id="41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03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创新意识</a:t>
            </a: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5488482" y="2795437"/>
            <a:ext cx="128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勤奋诚恳，上进心较强，有积累的意识，不骄不躁</a:t>
            </a:r>
          </a:p>
        </p:txBody>
      </p:sp>
      <p:sp>
        <p:nvSpPr>
          <p:cNvPr id="45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04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勤奋上进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0"/>
          <p:cNvSpPr txBox="1"/>
          <p:nvPr/>
        </p:nvSpPr>
        <p:spPr>
          <a:xfrm>
            <a:off x="7036326" y="2795437"/>
            <a:ext cx="128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团结合作，团队意识强，能与领导、同事们保持良好的合作关系</a:t>
            </a:r>
          </a:p>
        </p:txBody>
      </p:sp>
      <p:sp>
        <p:nvSpPr>
          <p:cNvPr id="49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05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团队意识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23" presetClass="entr" presetSubtype="32" fill="hold" grpId="2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5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8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grpId="11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14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6" presetClass="entr" presetSubtype="21" fill="hold" grpId="3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6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9" nodeType="with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12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15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36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41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4" nodeType="withEffect"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46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7" nodeType="withEffect"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51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10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56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13" nodeType="withEffect"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1"/>
      <p:bldP spid="20" grpId="2" animBg="1"/>
      <p:bldP spid="21" grpId="3"/>
      <p:bldP spid="25" grpId="4"/>
      <p:bldP spid="26" grpId="5" animBg="1"/>
      <p:bldP spid="27" grpId="6"/>
      <p:bldP spid="40" grpId="7"/>
      <p:bldP spid="41" grpId="8" animBg="1"/>
      <p:bldP spid="42" grpId="9"/>
      <p:bldP spid="44" grpId="10"/>
      <p:bldP spid="45" grpId="11" animBg="1"/>
      <p:bldP spid="46" grpId="12"/>
      <p:bldP spid="48" grpId="13"/>
      <p:bldP spid="49" grpId="14" animBg="1"/>
      <p:bldP spid="50" grpId="1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8"/>
          <p:cNvSpPr/>
          <p:nvPr/>
        </p:nvSpPr>
        <p:spPr>
          <a:xfrm>
            <a:off x="5150094" y="1979771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5" name="Block Arc 37"/>
          <p:cNvSpPr/>
          <p:nvPr/>
        </p:nvSpPr>
        <p:spPr>
          <a:xfrm rot="10800000">
            <a:off x="3740446" y="1977610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6" name="Block Arc 36"/>
          <p:cNvSpPr/>
          <p:nvPr/>
        </p:nvSpPr>
        <p:spPr>
          <a:xfrm>
            <a:off x="2332370" y="1992472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9" name="Block Arc 51"/>
          <p:cNvSpPr/>
          <p:nvPr/>
        </p:nvSpPr>
        <p:spPr>
          <a:xfrm>
            <a:off x="921933" y="1979771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0" name="Block Arc 53"/>
          <p:cNvSpPr/>
          <p:nvPr/>
        </p:nvSpPr>
        <p:spPr>
          <a:xfrm>
            <a:off x="3740446" y="1979771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1" name="Block Arc 55"/>
          <p:cNvSpPr/>
          <p:nvPr/>
        </p:nvSpPr>
        <p:spPr>
          <a:xfrm>
            <a:off x="6558958" y="1979771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>
          <a:xfrm>
            <a:off x="1277491" y="234490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en-US" sz="320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Freeform 63"/>
          <p:cNvSpPr/>
          <p:nvPr/>
        </p:nvSpPr>
        <p:spPr>
          <a:xfrm>
            <a:off x="2687506" y="234490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Aft>
                <a:spcPct val="35000"/>
              </a:spcAft>
            </a:pPr>
            <a:r>
              <a:rPr lang="en-US" sz="3200">
                <a:solidFill>
                  <a:schemeClr val="accent1"/>
                </a:solidFill>
                <a:latin typeface="+mn-ea"/>
                <a:cs typeface="+mn-ea"/>
              </a:rPr>
              <a:t>02</a:t>
            </a:r>
          </a:p>
        </p:txBody>
      </p:sp>
      <p:sp>
        <p:nvSpPr>
          <p:cNvPr id="14" name="Freeform 64"/>
          <p:cNvSpPr/>
          <p:nvPr/>
        </p:nvSpPr>
        <p:spPr>
          <a:xfrm>
            <a:off x="4097521" y="234490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Aft>
                <a:spcPct val="35000"/>
              </a:spcAft>
            </a:pPr>
            <a:r>
              <a:rPr lang="en-US" sz="3200">
                <a:solidFill>
                  <a:schemeClr val="accent1"/>
                </a:solidFill>
                <a:latin typeface="+mn-ea"/>
                <a:cs typeface="+mn-ea"/>
              </a:rPr>
              <a:t>03</a:t>
            </a:r>
          </a:p>
        </p:txBody>
      </p:sp>
      <p:sp>
        <p:nvSpPr>
          <p:cNvPr id="15" name="Freeform 65"/>
          <p:cNvSpPr/>
          <p:nvPr/>
        </p:nvSpPr>
        <p:spPr>
          <a:xfrm>
            <a:off x="5507536" y="234490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Aft>
                <a:spcPct val="35000"/>
              </a:spcAft>
            </a:pPr>
            <a:r>
              <a:rPr lang="en-US" sz="3200">
                <a:solidFill>
                  <a:schemeClr val="accent1"/>
                </a:solidFill>
                <a:latin typeface="+mn-ea"/>
                <a:cs typeface="+mn-ea"/>
              </a:rPr>
              <a:t>04</a:t>
            </a:r>
          </a:p>
        </p:txBody>
      </p:sp>
      <p:sp>
        <p:nvSpPr>
          <p:cNvPr id="16" name="Freeform 66"/>
          <p:cNvSpPr/>
          <p:nvPr/>
        </p:nvSpPr>
        <p:spPr>
          <a:xfrm>
            <a:off x="6917552" y="234490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Aft>
                <a:spcPct val="35000"/>
              </a:spcAft>
            </a:pPr>
            <a:r>
              <a:rPr lang="en-US" sz="3200">
                <a:solidFill>
                  <a:schemeClr val="accent1"/>
                </a:solidFill>
                <a:latin typeface="+mn-ea"/>
                <a:cs typeface="+mn-ea"/>
              </a:rPr>
              <a:t>05</a:t>
            </a:r>
          </a:p>
        </p:txBody>
      </p:sp>
      <p:sp>
        <p:nvSpPr>
          <p:cNvPr id="17" name="Block Arc 35"/>
          <p:cNvSpPr/>
          <p:nvPr/>
        </p:nvSpPr>
        <p:spPr>
          <a:xfrm rot="10800000">
            <a:off x="921932" y="1977608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8" name="Block Arc 52"/>
          <p:cNvSpPr/>
          <p:nvPr/>
        </p:nvSpPr>
        <p:spPr>
          <a:xfrm rot="10800000">
            <a:off x="2332372" y="1977610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9" name="Block Arc 39"/>
          <p:cNvSpPr/>
          <p:nvPr/>
        </p:nvSpPr>
        <p:spPr>
          <a:xfrm rot="10800000">
            <a:off x="6558958" y="1977610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20" name="Block Arc 54"/>
          <p:cNvSpPr/>
          <p:nvPr/>
        </p:nvSpPr>
        <p:spPr>
          <a:xfrm rot="10800000">
            <a:off x="5150095" y="1977610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accent1"/>
              </a:solidFill>
              <a:cs typeface="+mn-ea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836627" y="1203411"/>
            <a:ext cx="1850879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思想认识上不够成熟，问题考虑不够全面，专业素养还处于发展积累阶段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3740447" y="1000278"/>
            <a:ext cx="1845600" cy="88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专业技能有待学习加强，缺乏独当一面的能力，面对突发情况不能单独应对处理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6551233" y="1001790"/>
            <a:ext cx="1850879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性格内向，不善于展示推销自己，让自己在陌生场合成为关注点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339338" y="3801292"/>
            <a:ext cx="1662863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对待小事优势会懈怠，粗心马虎，对细节的把握有待加强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5159368" y="3801292"/>
            <a:ext cx="1662863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缺乏自信，有时思考太多贻误最佳时机</a:t>
            </a:r>
          </a:p>
        </p:txBody>
      </p:sp>
      <p:sp>
        <p:nvSpPr>
          <p:cNvPr id="31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我的劣势</a:t>
            </a:r>
          </a:p>
        </p:txBody>
      </p:sp>
    </p:spTree>
    <p:extLst>
      <p:ext uri="{BB962C8B-B14F-4D97-AF65-F5344CB8AC3E}">
        <p14:creationId xmlns:p14="http://schemas.microsoft.com/office/powerpoint/2010/main" val="15577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3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8" fill="hold" grpId="12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850"/>
                            </p:stCondLst>
                            <p:childTnLst>
                              <p:par>
                                <p:cTn id="22" presetID="22" presetClass="entr" presetSubtype="8" fill="hold" grpId="14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5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8" fill="hold" grpId="11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8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8" fill="hold" grpId="13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4650"/>
                            </p:stCondLst>
                            <p:childTnLst>
                              <p:par>
                                <p:cTn id="50" presetID="23" presetClass="entr" presetSubtype="16" fill="hold" grpId="6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15" nodeType="with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5150"/>
                            </p:stCondLst>
                            <p:childTnLst>
                              <p:par>
                                <p:cTn id="58" presetID="23" presetClass="entr" presetSubtype="16" fill="hold" grpId="7" nodeType="after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18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650"/>
                            </p:stCondLst>
                            <p:childTnLst>
                              <p:par>
                                <p:cTn id="67" presetID="23" presetClass="entr" presetSubtype="16" fill="hold" grpId="8" nodeType="after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16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6150"/>
                            </p:stCondLst>
                            <p:childTnLst>
                              <p:par>
                                <p:cTn id="75" presetID="23" presetClass="entr" presetSubtype="16" fill="hold" grpId="9" nodeType="after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19" nodeType="with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6650"/>
                            </p:stCondLst>
                            <p:childTnLst>
                              <p:par>
                                <p:cTn id="84" presetID="23" presetClass="entr" presetSubtype="16" fill="hold" grpId="10" nodeType="after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17" nodeType="withEffect"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9" grpId="3" animBg="1"/>
      <p:bldP spid="10" grpId="4" animBg="1"/>
      <p:bldP spid="11" grpId="5" animBg="1"/>
      <p:bldP spid="12" grpId="6" animBg="1"/>
      <p:bldP spid="13" grpId="7" animBg="1"/>
      <p:bldP spid="14" grpId="8" animBg="1"/>
      <p:bldP spid="15" grpId="9" animBg="1"/>
      <p:bldP spid="16" grpId="10" animBg="1"/>
      <p:bldP spid="17" grpId="11" animBg="1"/>
      <p:bldP spid="18" grpId="12" animBg="1"/>
      <p:bldP spid="19" grpId="13" animBg="1"/>
      <p:bldP spid="20" grpId="14" animBg="1"/>
      <p:bldP spid="22" grpId="15"/>
      <p:bldP spid="24" grpId="16"/>
      <p:bldP spid="26" grpId="17"/>
      <p:bldP spid="28" grpId="18"/>
      <p:bldP spid="30" grpId="19"/>
      <p:bldP spid="31" grpId="2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3019265" y="1213952"/>
            <a:ext cx="4298950" cy="906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工作规划与展望</a:t>
            </a:r>
            <a:endParaRPr lang="en-US" sz="4000" b="1" dirty="0">
              <a:solidFill>
                <a:schemeClr val="accent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3821351" y="2417608"/>
            <a:ext cx="18970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职业规划</a:t>
            </a:r>
          </a:p>
        </p:txBody>
      </p:sp>
      <p:sp>
        <p:nvSpPr>
          <p:cNvPr id="7" name="TextBox 36"/>
          <p:cNvSpPr txBox="1"/>
          <p:nvPr/>
        </p:nvSpPr>
        <p:spPr>
          <a:xfrm>
            <a:off x="4113077" y="3006927"/>
            <a:ext cx="18970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目标实现的要点</a:t>
            </a:r>
          </a:p>
        </p:txBody>
      </p:sp>
      <p:sp>
        <p:nvSpPr>
          <p:cNvPr id="8" name="TextBox 36"/>
          <p:cNvSpPr txBox="1"/>
          <p:nvPr/>
        </p:nvSpPr>
        <p:spPr>
          <a:xfrm>
            <a:off x="4113077" y="3645159"/>
            <a:ext cx="18970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下一步工作规划</a:t>
            </a:r>
          </a:p>
        </p:txBody>
      </p:sp>
      <p:sp>
        <p:nvSpPr>
          <p:cNvPr id="16" name="Oval 2287"/>
          <p:cNvSpPr/>
          <p:nvPr/>
        </p:nvSpPr>
        <p:spPr>
          <a:xfrm>
            <a:off x="2092206" y="1213953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 dirty="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169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2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3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2"/>
      <p:bldP spid="8" grpId="3"/>
      <p:bldP spid="16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  <a:solidFill>
            <a:schemeClr val="accent1"/>
          </a:solidFill>
        </p:grpSpPr>
        <p:sp>
          <p:nvSpPr>
            <p:cNvPr id="20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3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27955" y="3540567"/>
              <a:ext cx="45397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DFDFD"/>
                  </a:solidFill>
                  <a:latin typeface="+mn-ea"/>
                  <a:ea typeface="+mn-ea"/>
                  <a:cs typeface="+mn-ea"/>
                </a:rPr>
                <a:t>01</a:t>
              </a:r>
              <a:endParaRPr lang="zh-CN" altLang="en-US" sz="90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  <a:solidFill>
            <a:schemeClr val="accent1"/>
          </a:solidFill>
        </p:grpSpPr>
        <p:sp>
          <p:nvSpPr>
            <p:cNvPr id="22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13858" y="1792205"/>
              <a:ext cx="45397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DFDFD"/>
                  </a:solidFill>
                  <a:latin typeface="+mn-ea"/>
                  <a:ea typeface="+mn-ea"/>
                  <a:cs typeface="+mn-ea"/>
                </a:rPr>
                <a:t>02</a:t>
              </a:r>
              <a:endParaRPr lang="zh-CN" altLang="en-US" sz="90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  <a:solidFill>
            <a:schemeClr val="accent1"/>
          </a:solidFill>
        </p:grpSpPr>
        <p:sp>
          <p:nvSpPr>
            <p:cNvPr id="24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40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grpFill/>
            <a:ln w="12700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  <a:ea typeface="+mn-ea"/>
                <a:cs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39516" y="2028933"/>
              <a:ext cx="45397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DFDFD"/>
                  </a:solidFill>
                  <a:latin typeface="+mn-ea"/>
                  <a:ea typeface="+mn-ea"/>
                  <a:cs typeface="+mn-ea"/>
                </a:rPr>
                <a:t>03</a:t>
              </a:r>
              <a:endParaRPr lang="zh-CN" altLang="en-US" sz="90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职业规划</a:t>
            </a:r>
          </a:p>
        </p:txBody>
      </p:sp>
      <p:sp>
        <p:nvSpPr>
          <p:cNvPr id="56" name="矩形 55"/>
          <p:cNvSpPr/>
          <p:nvPr/>
        </p:nvSpPr>
        <p:spPr>
          <a:xfrm>
            <a:off x="538909" y="1629244"/>
            <a:ext cx="18781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实现转型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实现技术理念向管理理念的转变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68509" y="2422956"/>
            <a:ext cx="26983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持续提升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不断学习专业新知识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不断提升个人素养</a:t>
            </a:r>
          </a:p>
        </p:txBody>
      </p:sp>
      <p:sp>
        <p:nvSpPr>
          <p:cNvPr id="58" name="矩形 57"/>
          <p:cNvSpPr/>
          <p:nvPr/>
        </p:nvSpPr>
        <p:spPr>
          <a:xfrm>
            <a:off x="6493576" y="2619497"/>
            <a:ext cx="208385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自我评估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定期复盘，反思不足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寻找进阶的突破口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grpId="1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6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150"/>
                            </p:stCondLst>
                            <p:childTnLst>
                              <p:par>
                                <p:cTn id="22" presetID="22" presetClass="entr" presetSubtype="1" fill="hold" grpId="2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31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650"/>
                            </p:stCondLst>
                            <p:childTnLst>
                              <p:par>
                                <p:cTn id="30" presetID="22" presetClass="entr" presetSubtype="1" fill="hold" grpId="3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1"/>
      <p:bldP spid="57" grpId="2"/>
      <p:bldP spid="5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8" name="Freeform 16"/>
          <p:cNvSpPr/>
          <p:nvPr/>
        </p:nvSpPr>
        <p:spPr bwMode="auto">
          <a:xfrm>
            <a:off x="2719752" y="1721383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33809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0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1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2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3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4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sp>
        <p:nvSpPr>
          <p:cNvPr id="33815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/>
              </a:solidFill>
              <a:ea typeface="+mn-ea"/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8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998451" y="-1547813"/>
            <a:ext cx="255588" cy="285750"/>
            <a:chOff x="12998451" y="-1547813"/>
            <a:chExt cx="255588" cy="285750"/>
          </a:xfrm>
        </p:grpSpPr>
        <p:sp>
          <p:nvSpPr>
            <p:cNvPr id="47" name="Freeform 17"/>
            <p:cNvSpPr/>
            <p:nvPr/>
          </p:nvSpPr>
          <p:spPr bwMode="auto">
            <a:xfrm>
              <a:off x="12998451" y="-1547813"/>
              <a:ext cx="255588" cy="285750"/>
            </a:xfrm>
            <a:custGeom>
              <a:avLst/>
              <a:gdLst>
                <a:gd name="T0" fmla="*/ 64 w 68"/>
                <a:gd name="T1" fmla="*/ 0 h 76"/>
                <a:gd name="T2" fmla="*/ 4 w 68"/>
                <a:gd name="T3" fmla="*/ 0 h 76"/>
                <a:gd name="T4" fmla="*/ 0 w 68"/>
                <a:gd name="T5" fmla="*/ 5 h 76"/>
                <a:gd name="T6" fmla="*/ 8 w 68"/>
                <a:gd name="T7" fmla="*/ 71 h 76"/>
                <a:gd name="T8" fmla="*/ 13 w 68"/>
                <a:gd name="T9" fmla="*/ 76 h 76"/>
                <a:gd name="T10" fmla="*/ 55 w 68"/>
                <a:gd name="T11" fmla="*/ 76 h 76"/>
                <a:gd name="T12" fmla="*/ 60 w 68"/>
                <a:gd name="T13" fmla="*/ 71 h 76"/>
                <a:gd name="T14" fmla="*/ 68 w 68"/>
                <a:gd name="T15" fmla="*/ 5 h 76"/>
                <a:gd name="T16" fmla="*/ 64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6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4"/>
                    <a:pt x="11" y="76"/>
                    <a:pt x="13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7" y="76"/>
                    <a:pt x="60" y="74"/>
                    <a:pt x="60" y="71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2"/>
                    <a:pt x="66" y="0"/>
                    <a:pt x="64" y="0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ea typeface="+mn-ea"/>
                <a:cs typeface="+mn-ea"/>
              </a:endParaRPr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3003213" y="-1503363"/>
              <a:ext cx="2460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ea typeface="+mn-ea"/>
                <a:cs typeface="+mn-ea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3028612" y="-1308100"/>
              <a:ext cx="1952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ea typeface="+mn-ea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72652" y="1158502"/>
            <a:ext cx="2134446" cy="1533951"/>
            <a:chOff x="-76297" y="2641328"/>
            <a:chExt cx="2240249" cy="2046067"/>
          </a:xfrm>
        </p:grpSpPr>
        <p:sp>
          <p:nvSpPr>
            <p:cNvPr id="77" name="文本框 76"/>
            <p:cNvSpPr txBox="1"/>
            <p:nvPr/>
          </p:nvSpPr>
          <p:spPr>
            <a:xfrm>
              <a:off x="-76297" y="2641328"/>
              <a:ext cx="2240249" cy="5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突破自我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-76297" y="3086331"/>
              <a:ext cx="2000243" cy="160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做自己，量力而行，别把自己逼太紧。遇到障碍多想一想，要想办法从思想意识上突破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8137" y="1158500"/>
            <a:ext cx="2414679" cy="947318"/>
            <a:chOff x="222624" y="2641364"/>
            <a:chExt cx="2241080" cy="1263090"/>
          </a:xfrm>
        </p:grpSpPr>
        <p:sp>
          <p:nvSpPr>
            <p:cNvPr id="81" name="文本框 80"/>
            <p:cNvSpPr txBox="1"/>
            <p:nvPr/>
          </p:nvSpPr>
          <p:spPr>
            <a:xfrm>
              <a:off x="223455" y="2641364"/>
              <a:ext cx="2240249" cy="503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强化优势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22624" y="3086196"/>
              <a:ext cx="1997329" cy="81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认真是最大的资产，更快的学习与适应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274941" y="3130735"/>
            <a:ext cx="2413652" cy="1280764"/>
            <a:chOff x="216784" y="2714671"/>
            <a:chExt cx="2927223" cy="1708353"/>
          </a:xfrm>
        </p:grpSpPr>
        <p:sp>
          <p:nvSpPr>
            <p:cNvPr id="84" name="文本框 83"/>
            <p:cNvSpPr txBox="1"/>
            <p:nvPr/>
          </p:nvSpPr>
          <p:spPr>
            <a:xfrm>
              <a:off x="220964" y="2714671"/>
              <a:ext cx="2923043" cy="5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自我学习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6784" y="3191436"/>
              <a:ext cx="2613832" cy="123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补专业知识，补说话艺术，补为人处事的智慧，被职业成熟度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68514" y="3130734"/>
            <a:ext cx="2183713" cy="1280764"/>
            <a:chOff x="-135341" y="2578805"/>
            <a:chExt cx="2450345" cy="1708350"/>
          </a:xfrm>
        </p:grpSpPr>
        <p:sp>
          <p:nvSpPr>
            <p:cNvPr id="87" name="文本框 86"/>
            <p:cNvSpPr txBox="1"/>
            <p:nvPr/>
          </p:nvSpPr>
          <p:spPr>
            <a:xfrm>
              <a:off x="-135341" y="2578805"/>
              <a:ext cx="2450345" cy="5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突破创新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-127339" y="3055569"/>
              <a:ext cx="2297052" cy="1231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</a:rPr>
                <a:t>研究和使用新技术，在原有项目的不足之处寻找突破口解决难题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/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01</a:t>
              </a:r>
              <a:endParaRPr lang="zh-CN" altLang="en-US" sz="270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/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02</a:t>
              </a:r>
              <a:endParaRPr lang="zh-CN" altLang="en-US" sz="270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33807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/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03</a:t>
              </a:r>
              <a:endParaRPr lang="zh-CN" altLang="en-US" sz="270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/>
            <a:lstStyle/>
            <a:p>
              <a:endParaRPr lang="zh-CN" altLang="en-US" sz="975">
                <a:solidFill>
                  <a:schemeClr val="bg1"/>
                </a:solidFill>
                <a:ea typeface="+mn-ea"/>
                <a:cs typeface="+mn-e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04</a:t>
              </a:r>
              <a:endParaRPr lang="zh-CN" altLang="en-US" sz="270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4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目标实现的要点</a:t>
            </a:r>
          </a:p>
        </p:txBody>
      </p:sp>
    </p:spTree>
    <p:extLst>
      <p:ext uri="{BB962C8B-B14F-4D97-AF65-F5344CB8AC3E}">
        <p14:creationId xmlns:p14="http://schemas.microsoft.com/office/powerpoint/2010/main" val="41564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2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" presetClass="entr" presetSubtype="0" fill="hold" grpId="5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1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7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9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afterEffect">
                                  <p:childTnLst>
                                    <p:animMotion origin="layout" path="M -0.04896 -0.0044 L -0.00208 -0.00255" pathEditMode="relative" ptsTypes="AA">
                                      <p:cBhvr>
                                        <p:cTn id="26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0" nodeType="withEffect">
                                  <p:childTnLst>
                                    <p:animMotion origin="layout" path="M 0.00182 0.08773 L 0.00286 -0.00301" pathEditMode="relative" ptsTypes="AA">
                                      <p:cBhvr>
                                        <p:cTn id="28" dur="10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6" nodeType="withEffect">
                                  <p:childTnLst>
                                    <p:animMotion origin="layout" path="M 0.05364 -0.0044 L 0.0026 -0.0044" pathEditMode="relative" ptsTypes="AA">
                                      <p:cBhvr>
                                        <p:cTn id="30" dur="10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8" nodeType="withEffect">
                                  <p:childTnLst>
                                    <p:animMotion origin="layout" path="M 0.00182 -0.09468 L 0.00078 -0.00764" pathEditMode="relative" ptsTypes="AA">
                                      <p:cBhvr>
                                        <p:cTn id="32" dur="10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3" presetClass="entr" presetSubtype="32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nodeType="with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32" fill="hold" nodeType="with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32" fill="hold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3300"/>
                            </p:stCondLst>
                            <p:childTnLst>
                              <p:par>
                                <p:cTn id="55" presetID="2" presetClass="entr" presetSubtype="8" accel="40000" fill="hold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2" presetClass="entr" presetSubtype="4" fill="hold" grpId="1" nodeType="after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accel="40000" fill="hold" nodeType="with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2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2" accel="40000" fill="hold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8300"/>
                            </p:stCondLst>
                            <p:childTnLst>
                              <p:par>
                                <p:cTn id="76" presetID="22" presetClass="entr" presetSubtype="2" fill="hold" grpId="3" nodeType="afterEffect"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accel="40000" fill="hold" nodeType="with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09" grpId="1" animBg="1"/>
      <p:bldP spid="33810" grpId="2" animBg="1"/>
      <p:bldP spid="33811" grpId="3" animBg="1"/>
      <p:bldP spid="33812" grpId="4" animBg="1"/>
      <p:bldP spid="33812" grpId="5" animBg="1"/>
      <p:bldP spid="33813" grpId="6" animBg="1"/>
      <p:bldP spid="33813" grpId="7" animBg="1"/>
      <p:bldP spid="33814" grpId="8" animBg="1"/>
      <p:bldP spid="33814" grpId="9" animBg="1"/>
      <p:bldP spid="33815" grpId="10" animBg="1"/>
      <p:bldP spid="33815" grpId="11" animBg="1"/>
      <p:bldP spid="42" grpId="1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/>
          <p:cNvCxnSpPr/>
          <p:nvPr/>
        </p:nvCxnSpPr>
        <p:spPr>
          <a:xfrm>
            <a:off x="3175" y="4465681"/>
            <a:ext cx="9109075" cy="1587"/>
          </a:xfrm>
          <a:prstGeom prst="line">
            <a:avLst/>
          </a:prstGeom>
          <a:ln w="9525" cap="flat">
            <a:solidFill>
              <a:schemeClr val="accent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>
            <a:spLocks noChangeAspect="1"/>
          </p:cNvSpPr>
          <p:nvPr/>
        </p:nvSpPr>
        <p:spPr>
          <a:xfrm>
            <a:off x="1484008" y="4381543"/>
            <a:ext cx="142875" cy="14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9" name="Rectangle 44"/>
          <p:cNvSpPr/>
          <p:nvPr/>
        </p:nvSpPr>
        <p:spPr bwMode="auto">
          <a:xfrm>
            <a:off x="1869470" y="661782"/>
            <a:ext cx="316292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 dirty="0">
                <a:latin typeface="+mn-ea"/>
                <a:ea typeface="+mn-ea"/>
                <a:cs typeface="+mn-ea"/>
              </a:rPr>
              <a:t>继续完成健康商城剩余功能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4" name="Straight Connector 26"/>
          <p:cNvCxnSpPr>
            <a:stCxn id="16" idx="7"/>
            <a:endCxn id="12" idx="0"/>
          </p:cNvCxnSpPr>
          <p:nvPr/>
        </p:nvCxnSpPr>
        <p:spPr>
          <a:xfrm>
            <a:off x="1540395" y="1268913"/>
            <a:ext cx="15051" cy="31126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4" name="Group 59"/>
          <p:cNvGrpSpPr/>
          <p:nvPr/>
        </p:nvGrpSpPr>
        <p:grpSpPr>
          <a:xfrm>
            <a:off x="1300737" y="583744"/>
            <a:ext cx="477838" cy="479425"/>
            <a:chOff x="2005914" y="1637612"/>
            <a:chExt cx="418280" cy="418280"/>
          </a:xfrm>
        </p:grpSpPr>
        <p:sp>
          <p:nvSpPr>
            <p:cNvPr id="1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37927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>
                <a:gd name="T0" fmla="*/ 5746135 w 323"/>
                <a:gd name="T1" fmla="*/ 776398 h 275"/>
                <a:gd name="T2" fmla="*/ 0 w 323"/>
                <a:gd name="T3" fmla="*/ 1552797 h 275"/>
                <a:gd name="T4" fmla="*/ 0 w 323"/>
                <a:gd name="T5" fmla="*/ 24072714 h 275"/>
                <a:gd name="T6" fmla="*/ 3447433 w 323"/>
                <a:gd name="T7" fmla="*/ 27567130 h 275"/>
                <a:gd name="T8" fmla="*/ 20302721 w 323"/>
                <a:gd name="T9" fmla="*/ 17472081 h 275"/>
                <a:gd name="T10" fmla="*/ 22218306 w 323"/>
                <a:gd name="T11" fmla="*/ 12036045 h 275"/>
                <a:gd name="T12" fmla="*/ 117603279 w 323"/>
                <a:gd name="T13" fmla="*/ 4270815 h 275"/>
                <a:gd name="T14" fmla="*/ 36391775 w 323"/>
                <a:gd name="T15" fmla="*/ 4270815 h 275"/>
                <a:gd name="T16" fmla="*/ 32561225 w 323"/>
                <a:gd name="T17" fmla="*/ 10483249 h 275"/>
                <a:gd name="T18" fmla="*/ 32561225 w 323"/>
                <a:gd name="T19" fmla="*/ 19801899 h 275"/>
                <a:gd name="T20" fmla="*/ 39073594 w 323"/>
                <a:gd name="T21" fmla="*/ 24072714 h 275"/>
                <a:gd name="T22" fmla="*/ 120285097 w 323"/>
                <a:gd name="T23" fmla="*/ 23296316 h 275"/>
                <a:gd name="T24" fmla="*/ 123732531 w 323"/>
                <a:gd name="T25" fmla="*/ 16695682 h 275"/>
                <a:gd name="T26" fmla="*/ 123732531 w 323"/>
                <a:gd name="T27" fmla="*/ 7765231 h 275"/>
                <a:gd name="T28" fmla="*/ 117603279 w 323"/>
                <a:gd name="T29" fmla="*/ 4270815 h 275"/>
                <a:gd name="T30" fmla="*/ 20302721 w 323"/>
                <a:gd name="T31" fmla="*/ 57075880 h 275"/>
                <a:gd name="T32" fmla="*/ 22984540 w 323"/>
                <a:gd name="T33" fmla="*/ 53581463 h 275"/>
                <a:gd name="T34" fmla="*/ 5746135 w 323"/>
                <a:gd name="T35" fmla="*/ 43486414 h 275"/>
                <a:gd name="T36" fmla="*/ 1532468 w 323"/>
                <a:gd name="T37" fmla="*/ 43098215 h 275"/>
                <a:gd name="T38" fmla="*/ 0 w 323"/>
                <a:gd name="T39" fmla="*/ 63287690 h 275"/>
                <a:gd name="T40" fmla="*/ 1532468 w 323"/>
                <a:gd name="T41" fmla="*/ 66782107 h 275"/>
                <a:gd name="T42" fmla="*/ 5746135 w 323"/>
                <a:gd name="T43" fmla="*/ 66782107 h 275"/>
                <a:gd name="T44" fmla="*/ 39073594 w 323"/>
                <a:gd name="T45" fmla="*/ 43486414 h 275"/>
                <a:gd name="T46" fmla="*/ 32561225 w 323"/>
                <a:gd name="T47" fmla="*/ 47757229 h 275"/>
                <a:gd name="T48" fmla="*/ 32561225 w 323"/>
                <a:gd name="T49" fmla="*/ 57075880 h 275"/>
                <a:gd name="T50" fmla="*/ 36391775 w 323"/>
                <a:gd name="T51" fmla="*/ 63287690 h 275"/>
                <a:gd name="T52" fmla="*/ 117603279 w 323"/>
                <a:gd name="T53" fmla="*/ 63287690 h 275"/>
                <a:gd name="T54" fmla="*/ 123732531 w 323"/>
                <a:gd name="T55" fmla="*/ 59793274 h 275"/>
                <a:gd name="T56" fmla="*/ 123732531 w 323"/>
                <a:gd name="T57" fmla="*/ 50087047 h 275"/>
                <a:gd name="T58" fmla="*/ 120285097 w 323"/>
                <a:gd name="T59" fmla="*/ 44262813 h 275"/>
                <a:gd name="T60" fmla="*/ 20302721 w 323"/>
                <a:gd name="T61" fmla="*/ 90078422 h 275"/>
                <a:gd name="T62" fmla="*/ 3447433 w 323"/>
                <a:gd name="T63" fmla="*/ 79595174 h 275"/>
                <a:gd name="T64" fmla="*/ 0 w 323"/>
                <a:gd name="T65" fmla="*/ 83089590 h 275"/>
                <a:gd name="T66" fmla="*/ 0 w 323"/>
                <a:gd name="T67" fmla="*/ 105609507 h 275"/>
                <a:gd name="T68" fmla="*/ 5746135 w 323"/>
                <a:gd name="T69" fmla="*/ 106385905 h 275"/>
                <a:gd name="T70" fmla="*/ 22218306 w 323"/>
                <a:gd name="T71" fmla="*/ 95126258 h 275"/>
                <a:gd name="T72" fmla="*/ 20302721 w 323"/>
                <a:gd name="T73" fmla="*/ 90078422 h 275"/>
                <a:gd name="T74" fmla="*/ 39073594 w 323"/>
                <a:gd name="T75" fmla="*/ 83089590 h 275"/>
                <a:gd name="T76" fmla="*/ 34859926 w 323"/>
                <a:gd name="T77" fmla="*/ 85031209 h 275"/>
                <a:gd name="T78" fmla="*/ 32561225 w 323"/>
                <a:gd name="T79" fmla="*/ 96290856 h 275"/>
                <a:gd name="T80" fmla="*/ 34859926 w 323"/>
                <a:gd name="T81" fmla="*/ 101338069 h 275"/>
                <a:gd name="T82" fmla="*/ 117603279 w 323"/>
                <a:gd name="T83" fmla="*/ 103279688 h 275"/>
                <a:gd name="T84" fmla="*/ 122200063 w 323"/>
                <a:gd name="T85" fmla="*/ 101338069 h 275"/>
                <a:gd name="T86" fmla="*/ 123732531 w 323"/>
                <a:gd name="T87" fmla="*/ 90078422 h 275"/>
                <a:gd name="T88" fmla="*/ 122200063 w 323"/>
                <a:gd name="T89" fmla="*/ 85031209 h 275"/>
                <a:gd name="T90" fmla="*/ 117603279 w 323"/>
                <a:gd name="T91" fmla="*/ 83089590 h 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</p:grpSp>
      <p:sp>
        <p:nvSpPr>
          <p:cNvPr id="21" name="Oval 16"/>
          <p:cNvSpPr>
            <a:spLocks noChangeAspect="1"/>
          </p:cNvSpPr>
          <p:nvPr/>
        </p:nvSpPr>
        <p:spPr>
          <a:xfrm>
            <a:off x="5318919" y="4381543"/>
            <a:ext cx="142875" cy="14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accent1"/>
              </a:solidFill>
              <a:cs typeface="+mn-ea"/>
            </a:endParaRPr>
          </a:p>
        </p:txBody>
      </p:sp>
      <p:cxnSp>
        <p:nvCxnSpPr>
          <p:cNvPr id="22" name="Straight Connector 38"/>
          <p:cNvCxnSpPr>
            <a:stCxn id="25" idx="7"/>
          </p:cNvCxnSpPr>
          <p:nvPr/>
        </p:nvCxnSpPr>
        <p:spPr>
          <a:xfrm flipH="1">
            <a:off x="5390356" y="1268912"/>
            <a:ext cx="3914" cy="28792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7" name="文本框 49"/>
          <p:cNvSpPr txBox="1">
            <a:spLocks noChangeArrowheads="1"/>
          </p:cNvSpPr>
          <p:nvPr/>
        </p:nvSpPr>
        <p:spPr bwMode="auto">
          <a:xfrm>
            <a:off x="1151425" y="4665675"/>
            <a:ext cx="788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+mn-ea"/>
                <a:ea typeface="+mn-ea"/>
                <a:cs typeface="+mn-ea"/>
              </a:rPr>
              <a:t>01</a:t>
            </a:r>
            <a:endParaRPr lang="zh-CN" altLang="en-US" sz="2000">
              <a:latin typeface="+mn-ea"/>
              <a:ea typeface="+mn-ea"/>
              <a:cs typeface="+mn-ea"/>
            </a:endParaRPr>
          </a:p>
        </p:txBody>
      </p:sp>
      <p:sp>
        <p:nvSpPr>
          <p:cNvPr id="47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下一步工作规划</a:t>
            </a:r>
          </a:p>
        </p:txBody>
      </p:sp>
      <p:sp>
        <p:nvSpPr>
          <p:cNvPr id="49" name="文本框 49"/>
          <p:cNvSpPr txBox="1">
            <a:spLocks noChangeArrowheads="1"/>
          </p:cNvSpPr>
          <p:nvPr/>
        </p:nvSpPr>
        <p:spPr bwMode="auto">
          <a:xfrm>
            <a:off x="4986337" y="4665675"/>
            <a:ext cx="788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+mn-ea"/>
                <a:ea typeface="+mn-ea"/>
                <a:cs typeface="+mn-ea"/>
              </a:rPr>
              <a:t>02</a:t>
            </a:r>
            <a:endParaRPr lang="zh-CN" altLang="en-US" sz="2000">
              <a:latin typeface="+mn-ea"/>
              <a:ea typeface="+mn-ea"/>
              <a:cs typeface="+mn-ea"/>
            </a:endParaRPr>
          </a:p>
        </p:txBody>
      </p:sp>
      <p:sp>
        <p:nvSpPr>
          <p:cNvPr id="50" name="Rectangle 44"/>
          <p:cNvSpPr/>
          <p:nvPr/>
        </p:nvSpPr>
        <p:spPr bwMode="auto">
          <a:xfrm>
            <a:off x="5760032" y="740289"/>
            <a:ext cx="3162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latin typeface="+mn-ea"/>
                <a:ea typeface="+mn-ea"/>
                <a:cs typeface="+mn-ea"/>
              </a:rPr>
              <a:t>学习进阶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54612" y="583743"/>
            <a:ext cx="477838" cy="479425"/>
            <a:chOff x="5142706" y="1362075"/>
            <a:chExt cx="477838" cy="479425"/>
          </a:xfrm>
        </p:grpSpPr>
        <p:sp>
          <p:nvSpPr>
            <p:cNvPr id="25" name="Teardrop 37"/>
            <p:cNvSpPr/>
            <p:nvPr/>
          </p:nvSpPr>
          <p:spPr bwMode="auto">
            <a:xfrm rot="8100000">
              <a:off x="5142706" y="1362075"/>
              <a:ext cx="477838" cy="479425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chemeClr val="accent1"/>
                </a:solidFill>
                <a:cs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340350" y="1477476"/>
              <a:ext cx="100012" cy="311150"/>
              <a:chOff x="7412038" y="3165475"/>
              <a:chExt cx="100012" cy="311150"/>
            </a:xfrm>
            <a:solidFill>
              <a:schemeClr val="bg1"/>
            </a:solidFill>
          </p:grpSpPr>
          <p:sp>
            <p:nvSpPr>
              <p:cNvPr id="53" name="Freeform 187"/>
              <p:cNvSpPr>
                <a:spLocks noEditPoints="1"/>
              </p:cNvSpPr>
              <p:nvPr/>
            </p:nvSpPr>
            <p:spPr bwMode="auto">
              <a:xfrm>
                <a:off x="7412038" y="3262313"/>
                <a:ext cx="100012" cy="187325"/>
              </a:xfrm>
              <a:custGeom>
                <a:avLst/>
                <a:gdLst>
                  <a:gd name="T0" fmla="*/ 0 w 44"/>
                  <a:gd name="T1" fmla="*/ 422778983 h 83"/>
                  <a:gd name="T2" fmla="*/ 227327276 w 44"/>
                  <a:gd name="T3" fmla="*/ 422778983 h 83"/>
                  <a:gd name="T4" fmla="*/ 227327276 w 44"/>
                  <a:gd name="T5" fmla="*/ 0 h 83"/>
                  <a:gd name="T6" fmla="*/ 0 w 44"/>
                  <a:gd name="T7" fmla="*/ 0 h 83"/>
                  <a:gd name="T8" fmla="*/ 0 w 44"/>
                  <a:gd name="T9" fmla="*/ 422778983 h 83"/>
                  <a:gd name="T10" fmla="*/ 149829341 w 44"/>
                  <a:gd name="T11" fmla="*/ 15281658 h 83"/>
                  <a:gd name="T12" fmla="*/ 201494631 w 44"/>
                  <a:gd name="T13" fmla="*/ 15281658 h 83"/>
                  <a:gd name="T14" fmla="*/ 201494631 w 44"/>
                  <a:gd name="T15" fmla="*/ 407497326 h 83"/>
                  <a:gd name="T16" fmla="*/ 149829341 w 44"/>
                  <a:gd name="T17" fmla="*/ 407497326 h 83"/>
                  <a:gd name="T18" fmla="*/ 149829341 w 44"/>
                  <a:gd name="T19" fmla="*/ 15281658 h 83"/>
                  <a:gd name="T20" fmla="*/ 36165703 w 44"/>
                  <a:gd name="T21" fmla="*/ 15281658 h 83"/>
                  <a:gd name="T22" fmla="*/ 77497935 w 44"/>
                  <a:gd name="T23" fmla="*/ 15281658 h 83"/>
                  <a:gd name="T24" fmla="*/ 77497935 w 44"/>
                  <a:gd name="T25" fmla="*/ 407497326 h 83"/>
                  <a:gd name="T26" fmla="*/ 36165703 w 44"/>
                  <a:gd name="T27" fmla="*/ 407497326 h 83"/>
                  <a:gd name="T28" fmla="*/ 36165703 w 44"/>
                  <a:gd name="T29" fmla="*/ 15281658 h 8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4" h="83">
                    <a:moveTo>
                      <a:pt x="0" y="83"/>
                    </a:move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3"/>
                    </a:lnTo>
                    <a:close/>
                    <a:moveTo>
                      <a:pt x="29" y="3"/>
                    </a:moveTo>
                    <a:cubicBezTo>
                      <a:pt x="33" y="3"/>
                      <a:pt x="37" y="3"/>
                      <a:pt x="39" y="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7" y="80"/>
                      <a:pt x="33" y="80"/>
                      <a:pt x="29" y="80"/>
                    </a:cubicBezTo>
                    <a:lnTo>
                      <a:pt x="29" y="3"/>
                    </a:lnTo>
                    <a:close/>
                    <a:moveTo>
                      <a:pt x="7" y="3"/>
                    </a:moveTo>
                    <a:cubicBezTo>
                      <a:pt x="9" y="3"/>
                      <a:pt x="12" y="3"/>
                      <a:pt x="15" y="3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2" y="80"/>
                      <a:pt x="9" y="80"/>
                      <a:pt x="7" y="80"/>
                    </a:cubicBez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54" name="Rectangle 188"/>
              <p:cNvSpPr>
                <a:spLocks noChangeArrowheads="1"/>
              </p:cNvSpPr>
              <p:nvPr/>
            </p:nvSpPr>
            <p:spPr bwMode="auto">
              <a:xfrm>
                <a:off x="7412038" y="3454400"/>
                <a:ext cx="10001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chemeClr val="accent2"/>
                  </a:solidFill>
                  <a:ea typeface="+mn-ea"/>
                  <a:cs typeface="+mn-ea"/>
                </a:endParaRPr>
              </a:p>
            </p:txBody>
          </p:sp>
          <p:sp>
            <p:nvSpPr>
              <p:cNvPr id="55" name="Freeform 189"/>
              <p:cNvSpPr/>
              <p:nvPr/>
            </p:nvSpPr>
            <p:spPr bwMode="auto">
              <a:xfrm>
                <a:off x="7450138" y="3165475"/>
                <a:ext cx="30162" cy="28575"/>
              </a:xfrm>
              <a:custGeom>
                <a:avLst/>
                <a:gdLst>
                  <a:gd name="T0" fmla="*/ 25201145 w 19"/>
                  <a:gd name="T1" fmla="*/ 0 h 18"/>
                  <a:gd name="T2" fmla="*/ 0 w 19"/>
                  <a:gd name="T3" fmla="*/ 45362813 h 18"/>
                  <a:gd name="T4" fmla="*/ 47881381 w 19"/>
                  <a:gd name="T5" fmla="*/ 45362813 h 18"/>
                  <a:gd name="T6" fmla="*/ 25201145 w 19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0" y="0"/>
                    </a:moveTo>
                    <a:lnTo>
                      <a:pt x="0" y="18"/>
                    </a:lnTo>
                    <a:lnTo>
                      <a:pt x="19" y="1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56" name="Freeform 190"/>
              <p:cNvSpPr>
                <a:spLocks noEditPoints="1"/>
              </p:cNvSpPr>
              <p:nvPr/>
            </p:nvSpPr>
            <p:spPr bwMode="auto">
              <a:xfrm>
                <a:off x="7413625" y="3200400"/>
                <a:ext cx="95250" cy="57150"/>
              </a:xfrm>
              <a:custGeom>
                <a:avLst/>
                <a:gdLst>
                  <a:gd name="T0" fmla="*/ 159439429 w 42"/>
                  <a:gd name="T1" fmla="*/ 0 h 25"/>
                  <a:gd name="T2" fmla="*/ 72004464 w 42"/>
                  <a:gd name="T3" fmla="*/ 0 h 25"/>
                  <a:gd name="T4" fmla="*/ 0 w 42"/>
                  <a:gd name="T5" fmla="*/ 130644900 h 25"/>
                  <a:gd name="T6" fmla="*/ 216013393 w 42"/>
                  <a:gd name="T7" fmla="*/ 130644900 h 25"/>
                  <a:gd name="T8" fmla="*/ 159439429 w 42"/>
                  <a:gd name="T9" fmla="*/ 0 h 25"/>
                  <a:gd name="T10" fmla="*/ 82291464 w 42"/>
                  <a:gd name="T11" fmla="*/ 20903184 h 25"/>
                  <a:gd name="T12" fmla="*/ 144008929 w 42"/>
                  <a:gd name="T13" fmla="*/ 20903184 h 25"/>
                  <a:gd name="T14" fmla="*/ 180011161 w 42"/>
                  <a:gd name="T15" fmla="*/ 109741716 h 25"/>
                  <a:gd name="T16" fmla="*/ 36002232 w 42"/>
                  <a:gd name="T17" fmla="*/ 109741716 h 25"/>
                  <a:gd name="T18" fmla="*/ 82291464 w 42"/>
                  <a:gd name="T19" fmla="*/ 20903184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25">
                    <a:moveTo>
                      <a:pt x="3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1" y="0"/>
                    </a:lnTo>
                    <a:close/>
                    <a:moveTo>
                      <a:pt x="16" y="4"/>
                    </a:moveTo>
                    <a:cubicBezTo>
                      <a:pt x="19" y="4"/>
                      <a:pt x="25" y="4"/>
                      <a:pt x="28" y="4"/>
                    </a:cubicBezTo>
                    <a:cubicBezTo>
                      <a:pt x="29" y="7"/>
                      <a:pt x="33" y="15"/>
                      <a:pt x="35" y="21"/>
                    </a:cubicBezTo>
                    <a:cubicBezTo>
                      <a:pt x="28" y="21"/>
                      <a:pt x="15" y="21"/>
                      <a:pt x="7" y="21"/>
                    </a:cubicBezTo>
                    <a:cubicBezTo>
                      <a:pt x="11" y="15"/>
                      <a:pt x="15" y="7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69" y="1023231"/>
            <a:ext cx="2571007" cy="343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03" y="1337286"/>
            <a:ext cx="2952111" cy="260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7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4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300"/>
                            </p:stCondLst>
                            <p:childTnLst>
                              <p:par>
                                <p:cTn id="33" presetID="10" presetClass="entr" presetSubtype="0" fill="hold" grpId="2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6" nodeType="with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8" fill="hold" grpId="7" nodeType="after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/>
      <p:bldP spid="21" grpId="2" animBg="1"/>
      <p:bldP spid="37907" grpId="3"/>
      <p:bldP spid="47" grpId="4"/>
      <p:bldP spid="49" grpId="6"/>
      <p:bldP spid="50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线连接符 45"/>
          <p:cNvCxnSpPr>
            <a:stCxn id="112" idx="6"/>
            <a:endCxn id="121" idx="3"/>
          </p:cNvCxnSpPr>
          <p:nvPr/>
        </p:nvCxnSpPr>
        <p:spPr>
          <a:xfrm flipV="1">
            <a:off x="2979010" y="2845476"/>
            <a:ext cx="731408" cy="35112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47"/>
          <p:cNvCxnSpPr>
            <a:stCxn id="121" idx="5"/>
            <a:endCxn id="110" idx="2"/>
          </p:cNvCxnSpPr>
          <p:nvPr/>
        </p:nvCxnSpPr>
        <p:spPr>
          <a:xfrm>
            <a:off x="4973938" y="2845476"/>
            <a:ext cx="479227" cy="29105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49"/>
          <p:cNvCxnSpPr>
            <a:stCxn id="110" idx="7"/>
            <a:endCxn id="111" idx="3"/>
          </p:cNvCxnSpPr>
          <p:nvPr/>
        </p:nvCxnSpPr>
        <p:spPr>
          <a:xfrm flipV="1">
            <a:off x="6104942" y="2334729"/>
            <a:ext cx="265217" cy="53182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51"/>
          <p:cNvCxnSpPr>
            <a:stCxn id="112" idx="1"/>
            <a:endCxn id="120" idx="5"/>
          </p:cNvCxnSpPr>
          <p:nvPr/>
        </p:nvCxnSpPr>
        <p:spPr>
          <a:xfrm flipH="1" flipV="1">
            <a:off x="1482504" y="2081232"/>
            <a:ext cx="653241" cy="76608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5453165" y="2754729"/>
            <a:ext cx="763604" cy="763604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45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3</a:t>
            </a:r>
            <a:endParaRPr kumimoji="1" lang="zh-CN" altLang="en-US" sz="45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234694" y="1545185"/>
            <a:ext cx="925009" cy="925009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60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4</a:t>
            </a:r>
            <a:endParaRPr kumimoji="1" lang="zh-CN" altLang="en-US" sz="60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991064" y="2702632"/>
            <a:ext cx="987945" cy="987945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60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2</a:t>
            </a:r>
            <a:endParaRPr kumimoji="1" lang="zh-CN" altLang="en-US" sz="60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grpSp>
        <p:nvGrpSpPr>
          <p:cNvPr id="113" name="组 39"/>
          <p:cNvGrpSpPr/>
          <p:nvPr/>
        </p:nvGrpSpPr>
        <p:grpSpPr>
          <a:xfrm>
            <a:off x="3604034" y="1473918"/>
            <a:ext cx="1476287" cy="1476287"/>
            <a:chOff x="4963924" y="2157786"/>
            <a:chExt cx="2120152" cy="2120152"/>
          </a:xfrm>
        </p:grpSpPr>
        <p:sp>
          <p:nvSpPr>
            <p:cNvPr id="114" name="椭圆 113"/>
            <p:cNvSpPr/>
            <p:nvPr/>
          </p:nvSpPr>
          <p:spPr>
            <a:xfrm>
              <a:off x="4963924" y="2157786"/>
              <a:ext cx="2120152" cy="21201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alpha val="80000"/>
                    <a:lumMod val="95000"/>
                  </a:schemeClr>
                </a:gs>
                <a:gs pos="0">
                  <a:schemeClr val="bg1">
                    <a:lumMod val="100000"/>
                  </a:schemeClr>
                </a:gs>
                <a:gs pos="100000">
                  <a:srgbClr val="BFBFBF">
                    <a:alpha val="63922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endParaRPr kumimoji="1" lang="zh-CN" altLang="en-US" sz="1035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/>
                <a:cs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228382" y="2594794"/>
              <a:ext cx="1591235" cy="132602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ctr">
                <a:defRPr sz="8000">
                  <a:solidFill>
                    <a:srgbClr val="41AAD5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 panose="020F0502020204030204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3600" b="1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目录</a:t>
              </a:r>
            </a:p>
            <a:p>
              <a:r>
                <a:rPr lang="en-US" altLang="zh-CN" sz="1800">
                  <a:solidFill>
                    <a:schemeClr val="accent1"/>
                  </a:solidFill>
                  <a:ea typeface="+mn-ea"/>
                  <a:cs typeface="+mn-ea"/>
                </a:rPr>
                <a:t>CONTENT</a:t>
              </a:r>
              <a:endParaRPr lang="zh-CN" altLang="en-US" sz="1800">
                <a:solidFill>
                  <a:schemeClr val="accent1"/>
                </a:solidFill>
                <a:ea typeface="+mn-ea"/>
                <a:cs typeface="+mn-ea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536632" y="3741356"/>
            <a:ext cx="18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个人工作回顾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650678" y="1543149"/>
            <a:ext cx="153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组内总结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4827882" y="3637449"/>
            <a:ext cx="201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自我评价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241627" y="1811481"/>
            <a:ext cx="151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工作规划与展望</a:t>
            </a:r>
          </a:p>
        </p:txBody>
      </p:sp>
      <p:sp>
        <p:nvSpPr>
          <p:cNvPr id="120" name="椭圆 119"/>
          <p:cNvSpPr/>
          <p:nvPr/>
        </p:nvSpPr>
        <p:spPr>
          <a:xfrm>
            <a:off x="798754" y="1397482"/>
            <a:ext cx="801063" cy="801063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45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1</a:t>
            </a:r>
            <a:endParaRPr kumimoji="1" lang="zh-CN" altLang="en-US" sz="45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448735" y="1320273"/>
            <a:ext cx="1786886" cy="1786886"/>
          </a:xfrm>
          <a:prstGeom prst="ellipse">
            <a:avLst/>
          </a:prstGeom>
          <a:noFill/>
          <a:ln w="6350">
            <a:solidFill>
              <a:schemeClr val="accent2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72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 panose="020F0502020204030204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22" presetClass="entr" presetSubtype="1" fill="hold" grpId="8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2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3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5" nodeType="with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6" nodeType="with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1" animBg="1"/>
      <p:bldP spid="112" grpId="2" animBg="1"/>
      <p:bldP spid="116" grpId="3"/>
      <p:bldP spid="117" grpId="4"/>
      <p:bldP spid="118" grpId="5"/>
      <p:bldP spid="119" grpId="6"/>
      <p:bldP spid="120" grpId="7" animBg="1"/>
      <p:bldP spid="121" grpId="8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72896" y="1219052"/>
            <a:ext cx="6482862" cy="31958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 flipH="1">
            <a:off x="1710004" y="960175"/>
            <a:ext cx="567554" cy="567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812631" y="1476831"/>
            <a:ext cx="600339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       1.</a:t>
            </a:r>
            <a:r>
              <a:rPr lang="zh-CN" altLang="zh-CN" sz="1200" dirty="0"/>
              <a:t>技术上的提高是必须的，但这是不够的，还得加强管理方面的学习，自己将朝着这一目标迈进。学历代表过去、能力代表现在、学习代表未来。我仍然会不断加油学习，让知识充实自己的脑袋，让情感融入自己的精神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2.</a:t>
            </a:r>
            <a:r>
              <a:rPr lang="zh-CN" altLang="zh-CN" sz="1200" dirty="0"/>
              <a:t>每个项目开始前，应该想清楚</a:t>
            </a:r>
            <a:r>
              <a:rPr lang="en-US" altLang="zh-CN" sz="1200" dirty="0"/>
              <a:t>“</a:t>
            </a:r>
            <a:r>
              <a:rPr lang="zh-CN" altLang="zh-CN" sz="1200" dirty="0"/>
              <a:t>你在这个项目中扮演什么角色？</a:t>
            </a:r>
            <a:r>
              <a:rPr lang="en-US" altLang="zh-CN" sz="1200" dirty="0"/>
              <a:t>”</a:t>
            </a:r>
            <a:r>
              <a:rPr lang="zh-CN" altLang="zh-CN" sz="1200" dirty="0"/>
              <a:t>，明确自己的角色，不求淋漓尽致的发挥自己的角色职能，但求尽心尽力、不拖后腿。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3.</a:t>
            </a:r>
            <a:r>
              <a:rPr lang="zh-CN" altLang="zh-CN" sz="1200" dirty="0"/>
              <a:t>给自己写的代码完善一遍注释，不仅给提高了代码的阅读性，还能查缺补漏，这个过程肯定会发现自己的不足之处，只有回头看看才不会再走类似的弯路。</a:t>
            </a:r>
            <a:endParaRPr lang="en-US" altLang="zh-CN" sz="1200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3" name="Oval 2287"/>
          <p:cNvSpPr/>
          <p:nvPr/>
        </p:nvSpPr>
        <p:spPr>
          <a:xfrm>
            <a:off x="836552" y="487202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总结</a:t>
            </a:r>
            <a:endParaRPr lang="en-US" sz="2400" dirty="0">
              <a:solidFill>
                <a:schemeClr val="accent1"/>
              </a:solidFill>
              <a:effectLst>
                <a:innerShdw blurRad="114300">
                  <a:prstClr val="black"/>
                </a:innerShdw>
              </a:effectLst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09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2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1" animBg="1"/>
      <p:bldP spid="12" grpId="2"/>
      <p:bldP spid="13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33663" y="1507901"/>
            <a:ext cx="1111250" cy="1082675"/>
            <a:chOff x="2633663" y="1119188"/>
            <a:chExt cx="1111250" cy="1082675"/>
          </a:xfrm>
        </p:grpSpPr>
        <p:sp>
          <p:nvSpPr>
            <p:cNvPr id="25" name="Oval 2287"/>
            <p:cNvSpPr/>
            <p:nvPr/>
          </p:nvSpPr>
          <p:spPr>
            <a:xfrm>
              <a:off x="2633663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93737" y="1274762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9650" y="1512663"/>
            <a:ext cx="1111250" cy="1081088"/>
            <a:chOff x="3549650" y="1123950"/>
            <a:chExt cx="1111250" cy="1081088"/>
          </a:xfrm>
        </p:grpSpPr>
        <p:sp>
          <p:nvSpPr>
            <p:cNvPr id="23" name="Oval 2287"/>
            <p:cNvSpPr/>
            <p:nvPr/>
          </p:nvSpPr>
          <p:spPr>
            <a:xfrm>
              <a:off x="3549650" y="1123950"/>
              <a:ext cx="1111250" cy="10810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20832" y="1274765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65638" y="1507901"/>
            <a:ext cx="1111250" cy="1082675"/>
            <a:chOff x="4465638" y="1119188"/>
            <a:chExt cx="1111250" cy="1082675"/>
          </a:xfrm>
        </p:grpSpPr>
        <p:sp>
          <p:nvSpPr>
            <p:cNvPr id="21" name="Oval 2287"/>
            <p:cNvSpPr/>
            <p:nvPr/>
          </p:nvSpPr>
          <p:spPr>
            <a:xfrm>
              <a:off x="4465638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7927" y="1274764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80038" y="1507901"/>
            <a:ext cx="1111250" cy="1082675"/>
            <a:chOff x="5380038" y="1119188"/>
            <a:chExt cx="1111250" cy="1082675"/>
          </a:xfrm>
        </p:grpSpPr>
        <p:sp>
          <p:nvSpPr>
            <p:cNvPr id="19" name="Oval 2287"/>
            <p:cNvSpPr/>
            <p:nvPr/>
          </p:nvSpPr>
          <p:spPr>
            <a:xfrm>
              <a:off x="5380038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76888" y="1274763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584423" y="511435"/>
            <a:ext cx="42989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组内总结</a:t>
            </a:r>
            <a:endParaRPr lang="en-US" sz="4000" b="1" dirty="0">
              <a:solidFill>
                <a:schemeClr val="accent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3680619" y="1963608"/>
            <a:ext cx="1897062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工作岗位及职责</a:t>
            </a:r>
          </a:p>
        </p:txBody>
      </p:sp>
      <p:sp>
        <p:nvSpPr>
          <p:cNvPr id="7" name="TextBox 36"/>
          <p:cNvSpPr txBox="1"/>
          <p:nvPr/>
        </p:nvSpPr>
        <p:spPr>
          <a:xfrm>
            <a:off x="3610470" y="2488886"/>
            <a:ext cx="1897062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工作完成情况</a:t>
            </a:r>
          </a:p>
        </p:txBody>
      </p:sp>
      <p:sp>
        <p:nvSpPr>
          <p:cNvPr id="8" name="TextBox 36"/>
          <p:cNvSpPr txBox="1"/>
          <p:nvPr/>
        </p:nvSpPr>
        <p:spPr>
          <a:xfrm>
            <a:off x="3610470" y="3038569"/>
            <a:ext cx="1897062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自主学习情况</a:t>
            </a:r>
          </a:p>
        </p:txBody>
      </p:sp>
      <p:sp>
        <p:nvSpPr>
          <p:cNvPr id="15" name="TextBox 36"/>
          <p:cNvSpPr txBox="1"/>
          <p:nvPr/>
        </p:nvSpPr>
        <p:spPr>
          <a:xfrm>
            <a:off x="3724461" y="3636365"/>
            <a:ext cx="1897062" cy="3774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ctr" defTabSz="51316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itchFamily="34" charset="0"/>
              </a:rPr>
              <a:t>下半年工作计划</a:t>
            </a:r>
          </a:p>
        </p:txBody>
      </p:sp>
      <p:sp>
        <p:nvSpPr>
          <p:cNvPr id="16" name="Oval 2287"/>
          <p:cNvSpPr/>
          <p:nvPr/>
        </p:nvSpPr>
        <p:spPr>
          <a:xfrm>
            <a:off x="2173288" y="511435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 dirty="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942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524922" y="1703947"/>
            <a:ext cx="2003811" cy="2031498"/>
            <a:chOff x="3101589" y="1613747"/>
            <a:chExt cx="2415888" cy="2415884"/>
          </a:xfrm>
        </p:grpSpPr>
        <p:sp>
          <p:nvSpPr>
            <p:cNvPr id="2" name="椭圆 1"/>
            <p:cNvSpPr/>
            <p:nvPr/>
          </p:nvSpPr>
          <p:spPr>
            <a:xfrm>
              <a:off x="3101589" y="1613747"/>
              <a:ext cx="2415888" cy="24158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/>
            </a:ln>
            <a:effectLst>
              <a:outerShdw blurRad="254000" dist="190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308047" y="1820204"/>
              <a:ext cx="2002972" cy="20029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254000" dist="190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16665" y="2447666"/>
              <a:ext cx="1385732" cy="75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accent1"/>
                  </a:solidFill>
                  <a:effectLst>
                    <a:innerShdw blurRad="114300">
                      <a:prstClr val="black"/>
                    </a:innerShdw>
                  </a:effectLst>
                  <a:latin typeface="+mn-ea"/>
                  <a:ea typeface="+mn-ea"/>
                  <a:cs typeface="+mn-ea"/>
                </a:rPr>
                <a:t>前端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477916" y="1766754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77916" y="3701861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970750" y="1766754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970750" y="3701861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 flipH="1">
            <a:off x="313268" y="1117140"/>
            <a:ext cx="3211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H5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开发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根据系统与项目需求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完成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前端页面开发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7" name="TextBox 54"/>
          <p:cNvSpPr txBox="1"/>
          <p:nvPr/>
        </p:nvSpPr>
        <p:spPr>
          <a:xfrm>
            <a:off x="64356" y="115097"/>
            <a:ext cx="242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工作岗位及职责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5528732" y="1117140"/>
            <a:ext cx="348826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自测及维护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完成产品的设计、开发、测试、修改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等工作，包括业务需求的沟通，功能模块详细设计，业务功能实现和功能变更维护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13267" y="3214256"/>
            <a:ext cx="32116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研究新技术</a:t>
            </a:r>
          </a:p>
          <a:p>
            <a:pPr algn="r">
              <a:lnSpc>
                <a:spcPct val="150000"/>
              </a:lnSpc>
            </a:pPr>
            <a:r>
              <a:rPr lang="zh-CN" altLang="en-US" sz="1400" dirty="0"/>
              <a:t>跟踪研究</a:t>
            </a:r>
            <a:r>
              <a:rPr lang="en-US" altLang="zh-CN" sz="1400" dirty="0"/>
              <a:t>HTML5</a:t>
            </a:r>
            <a:r>
              <a:rPr lang="zh-CN" altLang="en-US" sz="1400" dirty="0"/>
              <a:t>和最新前端技术，参与前端框架和技术规范的开发制定。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5528732" y="3214256"/>
            <a:ext cx="348826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优化用户体验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持续的优化前端体验和页面响应速度，优化代码并保持良好兼容性，提升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界面的友好和易用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6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>
            <a:spLocks noChangeArrowheads="1"/>
          </p:cNvSpPr>
          <p:nvPr/>
        </p:nvSpPr>
        <p:spPr bwMode="auto">
          <a:xfrm rot="10800000">
            <a:off x="587136" y="1274272"/>
            <a:ext cx="1492184" cy="873942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0" name="矩形 13"/>
          <p:cNvSpPr>
            <a:spLocks noChangeArrowheads="1"/>
          </p:cNvSpPr>
          <p:nvPr/>
        </p:nvSpPr>
        <p:spPr bwMode="auto">
          <a:xfrm>
            <a:off x="587135" y="1258485"/>
            <a:ext cx="1492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新增分账管理模块。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完善在线教学。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优化用户体验及修复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bug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工作完成情况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955519" y="625736"/>
            <a:ext cx="1071815" cy="471077"/>
            <a:chOff x="900288" y="1241868"/>
            <a:chExt cx="1995989" cy="685950"/>
          </a:xfrm>
        </p:grpSpPr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38" name="文本框 83"/>
            <p:cNvSpPr txBox="1">
              <a:spLocks noChangeArrowheads="1"/>
            </p:cNvSpPr>
            <p:nvPr/>
          </p:nvSpPr>
          <p:spPr bwMode="auto">
            <a:xfrm>
              <a:off x="1177292" y="1332894"/>
              <a:ext cx="1581936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药师</a:t>
              </a:r>
              <a:r>
                <a:rPr lang="en-US" altLang="zh-CN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APP</a:t>
              </a:r>
              <a:endParaRPr lang="zh-CN" altLang="en-US" sz="1200" dirty="0">
                <a:solidFill>
                  <a:schemeClr val="accent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29765" y="2505707"/>
            <a:ext cx="1071815" cy="471077"/>
            <a:chOff x="900288" y="1241868"/>
            <a:chExt cx="1995989" cy="685950"/>
          </a:xfrm>
        </p:grpSpPr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41" name="文本框 83"/>
            <p:cNvSpPr txBox="1">
              <a:spLocks noChangeArrowheads="1"/>
            </p:cNvSpPr>
            <p:nvPr/>
          </p:nvSpPr>
          <p:spPr bwMode="auto">
            <a:xfrm>
              <a:off x="1270828" y="1328161"/>
              <a:ext cx="1254906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云</a:t>
              </a:r>
              <a:r>
                <a:rPr lang="en-US" altLang="zh-CN" sz="1200" dirty="0" err="1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pacs</a:t>
              </a:r>
              <a:endParaRPr lang="zh-CN" altLang="en-US" sz="1200" dirty="0">
                <a:solidFill>
                  <a:schemeClr val="accent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96065" y="678491"/>
            <a:ext cx="1071815" cy="471077"/>
            <a:chOff x="900288" y="1241868"/>
            <a:chExt cx="1995989" cy="685950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44" name="文本框 83"/>
            <p:cNvSpPr txBox="1">
              <a:spLocks noChangeArrowheads="1"/>
            </p:cNvSpPr>
            <p:nvPr/>
          </p:nvSpPr>
          <p:spPr bwMode="auto">
            <a:xfrm>
              <a:off x="1177292" y="1305534"/>
              <a:ext cx="1581936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门户网站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32077" y="2535946"/>
            <a:ext cx="1128907" cy="471077"/>
            <a:chOff x="897372" y="1241868"/>
            <a:chExt cx="2102308" cy="685950"/>
          </a:xfrm>
        </p:grpSpPr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47" name="文本框 83"/>
            <p:cNvSpPr txBox="1">
              <a:spLocks noChangeArrowheads="1"/>
            </p:cNvSpPr>
            <p:nvPr/>
          </p:nvSpPr>
          <p:spPr bwMode="auto">
            <a:xfrm>
              <a:off x="897372" y="1305534"/>
              <a:ext cx="2102308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高清视频门诊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608828" y="672790"/>
            <a:ext cx="1071815" cy="471077"/>
            <a:chOff x="900288" y="1241868"/>
            <a:chExt cx="1995989" cy="685950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50" name="文本框 83"/>
            <p:cNvSpPr txBox="1">
              <a:spLocks noChangeArrowheads="1"/>
            </p:cNvSpPr>
            <p:nvPr/>
          </p:nvSpPr>
          <p:spPr bwMode="auto">
            <a:xfrm>
              <a:off x="1025668" y="1314654"/>
              <a:ext cx="1854881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智康云问诊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03695" y="2505706"/>
            <a:ext cx="1071815" cy="471077"/>
            <a:chOff x="900288" y="1241868"/>
            <a:chExt cx="1995989" cy="685950"/>
          </a:xfrm>
        </p:grpSpPr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53" name="文本框 83"/>
            <p:cNvSpPr txBox="1">
              <a:spLocks noChangeArrowheads="1"/>
            </p:cNvSpPr>
            <p:nvPr/>
          </p:nvSpPr>
          <p:spPr bwMode="auto">
            <a:xfrm>
              <a:off x="1037333" y="1332894"/>
              <a:ext cx="1769228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影像浏览器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9981" y="2479697"/>
            <a:ext cx="1071815" cy="471077"/>
            <a:chOff x="900288" y="1241868"/>
            <a:chExt cx="1995989" cy="685950"/>
          </a:xfrm>
        </p:grpSpPr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56" name="文本框 83"/>
            <p:cNvSpPr txBox="1">
              <a:spLocks noChangeArrowheads="1"/>
            </p:cNvSpPr>
            <p:nvPr/>
          </p:nvSpPr>
          <p:spPr bwMode="auto">
            <a:xfrm>
              <a:off x="1177292" y="1323774"/>
              <a:ext cx="1581936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掌上医院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2482" y="672792"/>
            <a:ext cx="1081729" cy="471077"/>
            <a:chOff x="900288" y="1241868"/>
            <a:chExt cx="2014451" cy="685950"/>
          </a:xfrm>
        </p:grpSpPr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59" name="文本框 83"/>
            <p:cNvSpPr txBox="1">
              <a:spLocks noChangeArrowheads="1"/>
            </p:cNvSpPr>
            <p:nvPr/>
          </p:nvSpPr>
          <p:spPr bwMode="auto">
            <a:xfrm>
              <a:off x="1048996" y="1332894"/>
              <a:ext cx="1865743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影像云平台</a:t>
              </a:r>
            </a:p>
          </p:txBody>
        </p:sp>
      </p:grpSp>
      <p:sp>
        <p:nvSpPr>
          <p:cNvPr id="60" name="Rectangle 13"/>
          <p:cNvSpPr>
            <a:spLocks noChangeArrowheads="1"/>
          </p:cNvSpPr>
          <p:nvPr/>
        </p:nvSpPr>
        <p:spPr bwMode="auto">
          <a:xfrm rot="10800000">
            <a:off x="6803870" y="3127405"/>
            <a:ext cx="1494532" cy="1184542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1" name="矩形 13"/>
          <p:cNvSpPr>
            <a:spLocks noChangeArrowheads="1"/>
          </p:cNvSpPr>
          <p:nvPr/>
        </p:nvSpPr>
        <p:spPr bwMode="auto">
          <a:xfrm>
            <a:off x="6803869" y="3111618"/>
            <a:ext cx="14921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部署影像浏览器时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,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直接跳过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meteor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下载所依赖的</a:t>
            </a:r>
            <a:r>
              <a:rPr lang="en-US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chocoratey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,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跳过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meteor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下载过程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,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实现本地直接安装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,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避免部署过程受网络影响而中断或者失败的情况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.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 rot="10800000">
            <a:off x="2423457" y="1280763"/>
            <a:ext cx="1492184" cy="873942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3" name="矩形 13"/>
          <p:cNvSpPr>
            <a:spLocks noChangeArrowheads="1"/>
          </p:cNvSpPr>
          <p:nvPr/>
        </p:nvSpPr>
        <p:spPr bwMode="auto">
          <a:xfrm>
            <a:off x="2425804" y="1285920"/>
            <a:ext cx="14921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根据运营部提供修改方案修改网站。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莆田分站页面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优化搜索引擎字段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 rot="10800000">
            <a:off x="2421110" y="3142870"/>
            <a:ext cx="1415926" cy="1851588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5" name="矩形 13"/>
          <p:cNvSpPr>
            <a:spLocks noChangeArrowheads="1"/>
          </p:cNvSpPr>
          <p:nvPr/>
        </p:nvSpPr>
        <p:spPr bwMode="auto">
          <a:xfrm>
            <a:off x="2423457" y="3148028"/>
            <a:ext cx="14921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sz="800" dirty="0"/>
              <a:t>1.</a:t>
            </a:r>
            <a:r>
              <a:rPr lang="zh-CN" altLang="zh-CN" sz="800" dirty="0"/>
              <a:t>村所在线咨询上级医师，进行视频通话；可利用高拍仪拍照上传患者病历图给上级医师；</a:t>
            </a:r>
            <a:endParaRPr lang="en-US" altLang="zh-CN" sz="800" dirty="0"/>
          </a:p>
          <a:p>
            <a:pPr lvl="0"/>
            <a:r>
              <a:rPr lang="en-US" altLang="zh-CN" sz="800" dirty="0"/>
              <a:t>2.</a:t>
            </a:r>
            <a:r>
              <a:rPr lang="zh-CN" altLang="zh-CN" sz="800" dirty="0"/>
              <a:t>上级医师可为村所开具处方，全程录音录屏，全流程做到全程可追溯</a:t>
            </a:r>
            <a:endParaRPr lang="en-US" altLang="zh-CN" sz="800" dirty="0"/>
          </a:p>
          <a:p>
            <a:pPr lvl="0"/>
            <a:r>
              <a:rPr lang="en-US" altLang="zh-CN" sz="800" dirty="0"/>
              <a:t>3.</a:t>
            </a:r>
            <a:r>
              <a:rPr lang="zh-CN" altLang="zh-CN" sz="800" dirty="0"/>
              <a:t>建立视频通话，村医及上级医师，看查看健康档案，检验检查视图以及患者历史问诊记录</a:t>
            </a:r>
            <a:endParaRPr lang="en-US" altLang="zh-CN" sz="800" dirty="0"/>
          </a:p>
          <a:p>
            <a:r>
              <a:rPr lang="en-US" altLang="zh-CN" sz="800" dirty="0"/>
              <a:t>4.</a:t>
            </a:r>
            <a:r>
              <a:rPr lang="zh-CN" altLang="zh-CN" sz="800" dirty="0"/>
              <a:t>后台管理统计报表，监管平台可根据大数据分析结果来监督全市卫生状况；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 rot="10800000">
            <a:off x="4425736" y="1264195"/>
            <a:ext cx="1492184" cy="1143930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7" name="矩形 13"/>
          <p:cNvSpPr>
            <a:spLocks noChangeArrowheads="1"/>
          </p:cNvSpPr>
          <p:nvPr/>
        </p:nvSpPr>
        <p:spPr bwMode="auto">
          <a:xfrm>
            <a:off x="4428083" y="1269352"/>
            <a:ext cx="14921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sz="800" dirty="0"/>
              <a:t>1.</a:t>
            </a:r>
            <a:r>
              <a:rPr lang="zh-CN" altLang="zh-CN" sz="800" dirty="0"/>
              <a:t>用户在线咨询医生，进行视频通话；</a:t>
            </a:r>
          </a:p>
          <a:p>
            <a:pPr lvl="0"/>
            <a:r>
              <a:rPr lang="en-US" altLang="zh-CN" sz="800" dirty="0"/>
              <a:t>2.</a:t>
            </a:r>
            <a:r>
              <a:rPr lang="zh-CN" altLang="zh-CN" sz="800" dirty="0"/>
              <a:t>医生为用户开具处方，全程录音录屏；</a:t>
            </a:r>
          </a:p>
          <a:p>
            <a:pPr lvl="0"/>
            <a:r>
              <a:rPr lang="en-US" altLang="zh-CN" sz="800" dirty="0"/>
              <a:t>3.</a:t>
            </a:r>
            <a:r>
              <a:rPr lang="zh-CN" altLang="zh-CN" sz="800" dirty="0"/>
              <a:t>药师审核处方；</a:t>
            </a:r>
          </a:p>
          <a:p>
            <a:pPr lvl="0"/>
            <a:r>
              <a:rPr lang="en-US" altLang="zh-CN" sz="800" dirty="0"/>
              <a:t>4.</a:t>
            </a:r>
            <a:r>
              <a:rPr lang="zh-CN" altLang="zh-CN" sz="800" dirty="0"/>
              <a:t>药店给审核通过的处方进行处方打印和发药。</a:t>
            </a: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	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 rot="10800000">
            <a:off x="6755694" y="1216148"/>
            <a:ext cx="1494532" cy="1020820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9" name="矩形 13"/>
          <p:cNvSpPr>
            <a:spLocks noChangeArrowheads="1"/>
          </p:cNvSpPr>
          <p:nvPr/>
        </p:nvSpPr>
        <p:spPr bwMode="auto">
          <a:xfrm>
            <a:off x="6758041" y="1221305"/>
            <a:ext cx="1492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智康云问诊配套的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APP</a:t>
            </a: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模块：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处方审核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视频问诊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咨询记录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 rot="10800000">
            <a:off x="4561863" y="3199087"/>
            <a:ext cx="1494532" cy="1193877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71" name="矩形 13"/>
          <p:cNvSpPr>
            <a:spLocks noChangeArrowheads="1"/>
          </p:cNvSpPr>
          <p:nvPr/>
        </p:nvSpPr>
        <p:spPr bwMode="auto">
          <a:xfrm>
            <a:off x="4564210" y="3204245"/>
            <a:ext cx="14921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从影像云后台剥离独立的云</a:t>
            </a:r>
            <a:r>
              <a:rPr lang="en-US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pacs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项目。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模块：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预约登记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影像诊断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终审报告</a:t>
            </a: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 rot="10800000">
            <a:off x="437447" y="3093658"/>
            <a:ext cx="1554191" cy="2049841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77" name="矩形 13"/>
          <p:cNvSpPr>
            <a:spLocks noChangeArrowheads="1"/>
          </p:cNvSpPr>
          <p:nvPr/>
        </p:nvSpPr>
        <p:spPr bwMode="auto">
          <a:xfrm>
            <a:off x="439795" y="3098816"/>
            <a:ext cx="14921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医生版工作量统计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影像下载列表页面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添加就诊卡这块页面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取消报告查询和就诊卡中的认证信息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修改掌上医院统计工作站样式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6.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医生排队页面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7.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为掌上医院做视频通话的页面（给视频添加提示、铃声等）</a:t>
            </a:r>
          </a:p>
        </p:txBody>
      </p:sp>
    </p:spTree>
    <p:extLst>
      <p:ext uri="{BB962C8B-B14F-4D97-AF65-F5344CB8AC3E}">
        <p14:creationId xmlns:p14="http://schemas.microsoft.com/office/powerpoint/2010/main" val="41563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5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25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5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22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6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54"/>
          <p:cNvSpPr txBox="1"/>
          <p:nvPr/>
        </p:nvSpPr>
        <p:spPr>
          <a:xfrm>
            <a:off x="64356" y="115097"/>
            <a:ext cx="381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工作完成情况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112006" y="868262"/>
            <a:ext cx="1126841" cy="471077"/>
            <a:chOff x="900288" y="1241868"/>
            <a:chExt cx="2098461" cy="685950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37" name="文本框 83"/>
            <p:cNvSpPr txBox="1">
              <a:spLocks noChangeArrowheads="1"/>
            </p:cNvSpPr>
            <p:nvPr/>
          </p:nvSpPr>
          <p:spPr bwMode="auto">
            <a:xfrm>
              <a:off x="909037" y="1323774"/>
              <a:ext cx="2089712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健康商城</a:t>
              </a:r>
              <a:r>
                <a:rPr lang="en-US" altLang="zh-CN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V2.0</a:t>
              </a:r>
              <a:endParaRPr lang="zh-CN" altLang="en-US" sz="1200" dirty="0">
                <a:solidFill>
                  <a:schemeClr val="accent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60" name="Rectangle 13"/>
          <p:cNvSpPr>
            <a:spLocks noChangeArrowheads="1"/>
          </p:cNvSpPr>
          <p:nvPr/>
        </p:nvSpPr>
        <p:spPr bwMode="auto">
          <a:xfrm rot="10800000">
            <a:off x="1361215" y="1556484"/>
            <a:ext cx="2584481" cy="3140775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1" name="矩形 13"/>
          <p:cNvSpPr>
            <a:spLocks noChangeArrowheads="1"/>
          </p:cNvSpPr>
          <p:nvPr/>
        </p:nvSpPr>
        <p:spPr bwMode="auto">
          <a:xfrm>
            <a:off x="1456333" y="1695710"/>
            <a:ext cx="23942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一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用户端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热门服务、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线下诊所、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健康资讯、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服务订单、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订单详情、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6.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微信支付、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7.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个人信息、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8.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患者管理、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9.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患者管理、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10.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地址管理、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邀请推荐、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实名认证、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护士上门、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14.PET-CT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医生咨询。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二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护士端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护士登录、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注册认证、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订单列表、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订单详情、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个人信息、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6.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我的医点、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7.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我的评分、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8.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设置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三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Arial" pitchFamily="34" charset="0"/>
              </a:rPr>
              <a:t>医生端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首页、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咨询订单、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关注我的、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医生认证、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实名认证、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6.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设置、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7.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我的医点、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8.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我的评分、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9.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二维码关注、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10.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修改密码、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医生登录、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12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注册认证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915743" y="827471"/>
            <a:ext cx="1071815" cy="471077"/>
            <a:chOff x="900288" y="1241868"/>
            <a:chExt cx="1995989" cy="685950"/>
          </a:xfrm>
        </p:grpSpPr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900288" y="1241868"/>
              <a:ext cx="1995989" cy="685950"/>
            </a:xfrm>
            <a:prstGeom prst="downArrowCallout">
              <a:avLst>
                <a:gd name="adj1" fmla="val 0"/>
                <a:gd name="adj2" fmla="val 18401"/>
                <a:gd name="adj3" fmla="val 14028"/>
                <a:gd name="adj4" fmla="val 85972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sz="1013">
                <a:solidFill>
                  <a:schemeClr val="accent1"/>
                </a:solidFill>
                <a:cs typeface="+mn-ea"/>
              </a:endParaRPr>
            </a:p>
          </p:txBody>
        </p:sp>
        <p:sp>
          <p:nvSpPr>
            <p:cNvPr id="64" name="文本框 83"/>
            <p:cNvSpPr txBox="1">
              <a:spLocks noChangeArrowheads="1"/>
            </p:cNvSpPr>
            <p:nvPr/>
          </p:nvSpPr>
          <p:spPr bwMode="auto">
            <a:xfrm>
              <a:off x="1165629" y="1323774"/>
              <a:ext cx="1512701" cy="40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eaLnBrk="1" hangingPunct="1"/>
              <a:r>
                <a:rPr lang="zh-CN" altLang="en-US" sz="1200" dirty="0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健康莆田</a:t>
              </a:r>
            </a:p>
          </p:txBody>
        </p:sp>
      </p:grpSp>
      <p:sp>
        <p:nvSpPr>
          <p:cNvPr id="65" name="Rectangle 13"/>
          <p:cNvSpPr>
            <a:spLocks noChangeArrowheads="1"/>
          </p:cNvSpPr>
          <p:nvPr/>
        </p:nvSpPr>
        <p:spPr bwMode="auto">
          <a:xfrm rot="10800000">
            <a:off x="5164952" y="1515693"/>
            <a:ext cx="2584481" cy="3140775"/>
          </a:xfrm>
          <a:prstGeom prst="rect">
            <a:avLst/>
          </a:prstGeom>
          <a:noFill/>
          <a:ln w="3175">
            <a:solidFill>
              <a:srgbClr val="64B43B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6" name="矩形 13"/>
          <p:cNvSpPr>
            <a:spLocks noChangeArrowheads="1"/>
          </p:cNvSpPr>
          <p:nvPr/>
        </p:nvSpPr>
        <p:spPr bwMode="auto">
          <a:xfrm>
            <a:off x="5260070" y="1654919"/>
            <a:ext cx="23942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一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健康导航：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医院介绍、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科室介绍、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医生团队、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到院导航、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5.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平面导图、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6.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楼层索引、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7.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莆籍名医、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8.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健康档案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二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健康服务：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便民查询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三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健康教育：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疾病防控、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2.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健康生活、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3.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控烟宣传、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4.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优生优育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四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我的健康：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1.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Arial" pitchFamily="34" charset="0"/>
              </a:rPr>
              <a:t>人脸识别高级认证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  <a:p>
            <a:pPr defTabSz="684196">
              <a:lnSpc>
                <a:spcPct val="150000"/>
              </a:lnSpc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0" grpId="0" animBg="1"/>
      <p:bldP spid="61" grpId="0"/>
      <p:bldP spid="65" grpId="0" animBg="1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5857" y="2080193"/>
            <a:ext cx="6871495" cy="1441535"/>
            <a:chOff x="1459705" y="2190913"/>
            <a:chExt cx="6224590" cy="1338962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463903" y="2912331"/>
              <a:ext cx="102960" cy="102992"/>
            </a:xfrm>
            <a:prstGeom prst="ellips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553127" y="3003610"/>
              <a:ext cx="99146" cy="104896"/>
            </a:xfrm>
            <a:prstGeom prst="ellips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1459705" y="2190913"/>
              <a:ext cx="1360138" cy="764959"/>
            </a:xfrm>
            <a:custGeom>
              <a:avLst/>
              <a:gdLst>
                <a:gd name="T0" fmla="*/ 583 w 597"/>
                <a:gd name="T1" fmla="*/ 291 h 333"/>
                <a:gd name="T2" fmla="*/ 291 w 597"/>
                <a:gd name="T3" fmla="*/ 0 h 333"/>
                <a:gd name="T4" fmla="*/ 0 w 597"/>
                <a:gd name="T5" fmla="*/ 291 h 333"/>
                <a:gd name="T6" fmla="*/ 49 w 597"/>
                <a:gd name="T7" fmla="*/ 291 h 333"/>
                <a:gd name="T8" fmla="*/ 291 w 597"/>
                <a:gd name="T9" fmla="*/ 49 h 333"/>
                <a:gd name="T10" fmla="*/ 534 w 597"/>
                <a:gd name="T11" fmla="*/ 291 h 333"/>
                <a:gd name="T12" fmla="*/ 520 w 597"/>
                <a:gd name="T13" fmla="*/ 291 h 333"/>
                <a:gd name="T14" fmla="*/ 559 w 597"/>
                <a:gd name="T15" fmla="*/ 333 h 333"/>
                <a:gd name="T16" fmla="*/ 597 w 597"/>
                <a:gd name="T17" fmla="*/ 291 h 333"/>
                <a:gd name="T18" fmla="*/ 583 w 597"/>
                <a:gd name="T19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333">
                  <a:moveTo>
                    <a:pt x="583" y="291"/>
                  </a:moveTo>
                  <a:cubicBezTo>
                    <a:pt x="583" y="130"/>
                    <a:pt x="453" y="0"/>
                    <a:pt x="291" y="0"/>
                  </a:cubicBezTo>
                  <a:cubicBezTo>
                    <a:pt x="130" y="0"/>
                    <a:pt x="0" y="130"/>
                    <a:pt x="0" y="291"/>
                  </a:cubicBezTo>
                  <a:cubicBezTo>
                    <a:pt x="49" y="291"/>
                    <a:pt x="49" y="291"/>
                    <a:pt x="49" y="291"/>
                  </a:cubicBezTo>
                  <a:cubicBezTo>
                    <a:pt x="49" y="157"/>
                    <a:pt x="158" y="49"/>
                    <a:pt x="291" y="49"/>
                  </a:cubicBezTo>
                  <a:cubicBezTo>
                    <a:pt x="425" y="49"/>
                    <a:pt x="534" y="157"/>
                    <a:pt x="534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9" y="333"/>
                    <a:pt x="559" y="333"/>
                    <a:pt x="559" y="333"/>
                  </a:cubicBezTo>
                  <a:cubicBezTo>
                    <a:pt x="597" y="291"/>
                    <a:pt x="597" y="291"/>
                    <a:pt x="597" y="291"/>
                  </a:cubicBezTo>
                  <a:lnTo>
                    <a:pt x="583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894772" y="2190913"/>
              <a:ext cx="1356728" cy="764959"/>
            </a:xfrm>
            <a:custGeom>
              <a:avLst/>
              <a:gdLst>
                <a:gd name="T0" fmla="*/ 582 w 596"/>
                <a:gd name="T1" fmla="*/ 291 h 333"/>
                <a:gd name="T2" fmla="*/ 291 w 596"/>
                <a:gd name="T3" fmla="*/ 0 h 333"/>
                <a:gd name="T4" fmla="*/ 0 w 596"/>
                <a:gd name="T5" fmla="*/ 266 h 333"/>
                <a:gd name="T6" fmla="*/ 24 w 596"/>
                <a:gd name="T7" fmla="*/ 240 h 333"/>
                <a:gd name="T8" fmla="*/ 49 w 596"/>
                <a:gd name="T9" fmla="*/ 268 h 333"/>
                <a:gd name="T10" fmla="*/ 291 w 596"/>
                <a:gd name="T11" fmla="*/ 49 h 333"/>
                <a:gd name="T12" fmla="*/ 533 w 596"/>
                <a:gd name="T13" fmla="*/ 291 h 333"/>
                <a:gd name="T14" fmla="*/ 520 w 596"/>
                <a:gd name="T15" fmla="*/ 291 h 333"/>
                <a:gd name="T16" fmla="*/ 558 w 596"/>
                <a:gd name="T17" fmla="*/ 333 h 333"/>
                <a:gd name="T18" fmla="*/ 596 w 596"/>
                <a:gd name="T19" fmla="*/ 291 h 333"/>
                <a:gd name="T20" fmla="*/ 582 w 596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82" y="291"/>
                  </a:moveTo>
                  <a:cubicBezTo>
                    <a:pt x="582" y="130"/>
                    <a:pt x="452" y="0"/>
                    <a:pt x="291" y="0"/>
                  </a:cubicBezTo>
                  <a:cubicBezTo>
                    <a:pt x="138" y="0"/>
                    <a:pt x="13" y="117"/>
                    <a:pt x="0" y="26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49" y="268"/>
                    <a:pt x="49" y="268"/>
                    <a:pt x="49" y="268"/>
                  </a:cubicBezTo>
                  <a:cubicBezTo>
                    <a:pt x="61" y="145"/>
                    <a:pt x="165" y="49"/>
                    <a:pt x="291" y="49"/>
                  </a:cubicBezTo>
                  <a:cubicBezTo>
                    <a:pt x="425" y="49"/>
                    <a:pt x="533" y="157"/>
                    <a:pt x="533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8" y="333"/>
                    <a:pt x="558" y="333"/>
                    <a:pt x="558" y="333"/>
                  </a:cubicBezTo>
                  <a:cubicBezTo>
                    <a:pt x="596" y="291"/>
                    <a:pt x="596" y="291"/>
                    <a:pt x="596" y="291"/>
                  </a:cubicBezTo>
                  <a:lnTo>
                    <a:pt x="582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677807" y="2764916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3" y="216"/>
                    <a:pt x="138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6328702" y="2190913"/>
              <a:ext cx="1355593" cy="764959"/>
            </a:xfrm>
            <a:custGeom>
              <a:avLst/>
              <a:gdLst>
                <a:gd name="T0" fmla="*/ 581 w 595"/>
                <a:gd name="T1" fmla="*/ 291 h 333"/>
                <a:gd name="T2" fmla="*/ 290 w 595"/>
                <a:gd name="T3" fmla="*/ 0 h 333"/>
                <a:gd name="T4" fmla="*/ 0 w 595"/>
                <a:gd name="T5" fmla="*/ 263 h 333"/>
                <a:gd name="T6" fmla="*/ 23 w 595"/>
                <a:gd name="T7" fmla="*/ 238 h 333"/>
                <a:gd name="T8" fmla="*/ 49 w 595"/>
                <a:gd name="T9" fmla="*/ 266 h 333"/>
                <a:gd name="T10" fmla="*/ 290 w 595"/>
                <a:gd name="T11" fmla="*/ 49 h 333"/>
                <a:gd name="T12" fmla="*/ 532 w 595"/>
                <a:gd name="T13" fmla="*/ 291 h 333"/>
                <a:gd name="T14" fmla="*/ 519 w 595"/>
                <a:gd name="T15" fmla="*/ 291 h 333"/>
                <a:gd name="T16" fmla="*/ 557 w 595"/>
                <a:gd name="T17" fmla="*/ 333 h 333"/>
                <a:gd name="T18" fmla="*/ 595 w 595"/>
                <a:gd name="T19" fmla="*/ 291 h 333"/>
                <a:gd name="T20" fmla="*/ 581 w 595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333">
                  <a:moveTo>
                    <a:pt x="581" y="291"/>
                  </a:moveTo>
                  <a:cubicBezTo>
                    <a:pt x="581" y="130"/>
                    <a:pt x="451" y="0"/>
                    <a:pt x="290" y="0"/>
                  </a:cubicBezTo>
                  <a:cubicBezTo>
                    <a:pt x="138" y="0"/>
                    <a:pt x="14" y="115"/>
                    <a:pt x="0" y="263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62" y="144"/>
                    <a:pt x="165" y="49"/>
                    <a:pt x="290" y="49"/>
                  </a:cubicBezTo>
                  <a:cubicBezTo>
                    <a:pt x="424" y="49"/>
                    <a:pt x="532" y="157"/>
                    <a:pt x="532" y="291"/>
                  </a:cubicBezTo>
                  <a:cubicBezTo>
                    <a:pt x="519" y="291"/>
                    <a:pt x="519" y="291"/>
                    <a:pt x="519" y="291"/>
                  </a:cubicBezTo>
                  <a:cubicBezTo>
                    <a:pt x="557" y="333"/>
                    <a:pt x="557" y="333"/>
                    <a:pt x="557" y="333"/>
                  </a:cubicBezTo>
                  <a:cubicBezTo>
                    <a:pt x="595" y="291"/>
                    <a:pt x="595" y="291"/>
                    <a:pt x="595" y="291"/>
                  </a:cubicBezTo>
                  <a:lnTo>
                    <a:pt x="581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5110601" y="2764916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216"/>
                    <a:pt x="139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292313" y="1025961"/>
            <a:ext cx="19554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Git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是一个开源的分布式版本控制系统，可以有效、高速地处理从很小到非常大的项目版本管理。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81959" y="3630086"/>
            <a:ext cx="15619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服务器搭建网站搭建、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node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环境安装、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wget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 Linux distribution 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之 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centOS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安装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691511" y="3570008"/>
            <a:ext cx="14222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Meteor 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是一个构建在 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Node.js 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之上的平台，用来开发实时网页程序。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667266" y="933628"/>
            <a:ext cx="26718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0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layui</a:t>
            </a:r>
            <a:r>
              <a:rPr lang="zh-CN" altLang="en-US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，是一款采用自身模块规范编写的前端 </a:t>
            </a:r>
            <a:r>
              <a:rPr lang="en-US" altLang="zh-CN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UI </a:t>
            </a:r>
            <a:r>
              <a:rPr lang="zh-CN" altLang="en-US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框架，遵循原生 </a:t>
            </a:r>
            <a:r>
              <a:rPr lang="en-US" altLang="zh-CN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HTML/CSS/JS </a:t>
            </a:r>
            <a:r>
              <a:rPr lang="zh-CN" altLang="en-US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的书写与组织形式，门槛极低，拿来即用。其外在极简，却又不失饱满的内在，体积轻盈，组件丰盈，从核心代码到 </a:t>
            </a:r>
            <a:r>
              <a:rPr lang="en-US" altLang="zh-CN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API </a:t>
            </a:r>
            <a:r>
              <a:rPr lang="zh-CN" altLang="en-US" sz="10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的每一处细节都经过精心雕琢，非常适合界面的快速开发。</a:t>
            </a:r>
          </a:p>
        </p:txBody>
      </p:sp>
      <p:sp>
        <p:nvSpPr>
          <p:cNvPr id="74" name="Oval 2287"/>
          <p:cNvSpPr/>
          <p:nvPr/>
        </p:nvSpPr>
        <p:spPr>
          <a:xfrm>
            <a:off x="2878145" y="2433517"/>
            <a:ext cx="749049" cy="76277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en-US" sz="4400">
              <a:solidFill>
                <a:srgbClr val="54A8FE"/>
              </a:solidFill>
              <a:effectLst>
                <a:innerShdw blurRad="114300">
                  <a:prstClr val="black"/>
                </a:innerShdw>
              </a:effectLst>
              <a:latin typeface="+mn-ea"/>
              <a:cs typeface="+mn-ea"/>
            </a:endParaRPr>
          </a:p>
        </p:txBody>
      </p:sp>
      <p:sp>
        <p:nvSpPr>
          <p:cNvPr id="75" name="Oval 2287"/>
          <p:cNvSpPr/>
          <p:nvPr/>
        </p:nvSpPr>
        <p:spPr>
          <a:xfrm>
            <a:off x="4212740" y="2429223"/>
            <a:ext cx="749049" cy="76277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en-US" sz="4400">
              <a:solidFill>
                <a:srgbClr val="54A8FE"/>
              </a:solidFill>
              <a:effectLst>
                <a:innerShdw blurRad="114300">
                  <a:prstClr val="black"/>
                </a:innerShdw>
              </a:effectLst>
              <a:latin typeface="+mn-ea"/>
              <a:cs typeface="+mn-ea"/>
            </a:endParaRPr>
          </a:p>
        </p:txBody>
      </p:sp>
      <p:sp>
        <p:nvSpPr>
          <p:cNvPr id="73" name="Oval 2287"/>
          <p:cNvSpPr/>
          <p:nvPr/>
        </p:nvSpPr>
        <p:spPr>
          <a:xfrm>
            <a:off x="1532827" y="2433517"/>
            <a:ext cx="749049" cy="76277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en-US" sz="4400">
              <a:solidFill>
                <a:srgbClr val="54A8FE"/>
              </a:solidFill>
              <a:effectLst>
                <a:innerShdw blurRad="114300">
                  <a:prstClr val="black"/>
                </a:innerShdw>
              </a:effectLst>
              <a:latin typeface="+mn-ea"/>
              <a:cs typeface="+mn-ea"/>
            </a:endParaRPr>
          </a:p>
        </p:txBody>
      </p:sp>
      <p:sp>
        <p:nvSpPr>
          <p:cNvPr id="77" name="Oval 2287"/>
          <p:cNvSpPr/>
          <p:nvPr/>
        </p:nvSpPr>
        <p:spPr>
          <a:xfrm>
            <a:off x="6947067" y="2429222"/>
            <a:ext cx="749049" cy="76277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en-US" sz="4400">
              <a:solidFill>
                <a:srgbClr val="54A8FE"/>
              </a:solidFill>
              <a:effectLst>
                <a:innerShdw blurRad="114300">
                  <a:prstClr val="black"/>
                </a:innerShdw>
              </a:effectLst>
              <a:latin typeface="+mn-ea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03625" y="2437027"/>
            <a:ext cx="2381771" cy="762779"/>
            <a:chOff x="5409363" y="2451117"/>
            <a:chExt cx="2381771" cy="762779"/>
          </a:xfrm>
        </p:grpSpPr>
        <p:sp>
          <p:nvSpPr>
            <p:cNvPr id="76" name="Oval 2287"/>
            <p:cNvSpPr/>
            <p:nvPr/>
          </p:nvSpPr>
          <p:spPr>
            <a:xfrm>
              <a:off x="5409363" y="2451117"/>
              <a:ext cx="749049" cy="7627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4400">
                <a:solidFill>
                  <a:srgbClr val="54A8FE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H="1">
              <a:off x="7791134" y="2734044"/>
              <a:ext cx="0" cy="27343"/>
            </a:xfrm>
            <a:prstGeom prst="line">
              <a:avLst/>
            </a:prstGeom>
            <a:noFill/>
            <a:ln w="12700" cap="rnd">
              <a:solidFill>
                <a:srgbClr val="64B43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</p:grpSp>
      <p:sp>
        <p:nvSpPr>
          <p:cNvPr id="72" name="TextBox 54"/>
          <p:cNvSpPr txBox="1"/>
          <p:nvPr/>
        </p:nvSpPr>
        <p:spPr>
          <a:xfrm>
            <a:off x="64356" y="115097"/>
            <a:ext cx="274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组内自主学习情况</a:t>
            </a:r>
          </a:p>
        </p:txBody>
      </p:sp>
      <p:sp>
        <p:nvSpPr>
          <p:cNvPr id="78" name="Rectangle 24"/>
          <p:cNvSpPr>
            <a:spLocks noChangeArrowheads="1"/>
          </p:cNvSpPr>
          <p:nvPr/>
        </p:nvSpPr>
        <p:spPr bwMode="auto">
          <a:xfrm>
            <a:off x="1606664" y="2767062"/>
            <a:ext cx="8265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000" b="1" dirty="0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</a:t>
            </a:r>
            <a:r>
              <a:rPr lang="zh-CN" altLang="en-US" sz="1000" b="1" dirty="0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全家桶</a:t>
            </a: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3141192" y="2729630"/>
            <a:ext cx="3723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Git</a:t>
            </a:r>
            <a:endParaRPr lang="zh-CN" altLang="en-US" sz="1200" b="1" dirty="0">
              <a:solidFill>
                <a:srgbClr val="92D050"/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948872" y="3634631"/>
            <a:ext cx="1955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有著名的全家桶系列，包含了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-router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，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vuex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，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axios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。再加上构建工具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-cli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，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css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预处理器</a:t>
            </a:r>
            <a:r>
              <a:rPr lang="en-US" altLang="zh-CN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,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就是一个完整的</a:t>
            </a:r>
            <a:r>
              <a:rPr lang="en-US" altLang="zh-CN" sz="1200" dirty="0" err="1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vue</a:t>
            </a:r>
            <a:r>
              <a:rPr lang="zh-CN" altLang="en-US" sz="1200" dirty="0">
                <a:solidFill>
                  <a:srgbClr val="595959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项目的核心构成</a:t>
            </a:r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4401084" y="2725408"/>
            <a:ext cx="4778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dirty="0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Linux</a:t>
            </a:r>
            <a:endParaRPr lang="zh-CN" altLang="en-US" sz="1200" b="1" dirty="0">
              <a:solidFill>
                <a:srgbClr val="92D050"/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5764299" y="2730804"/>
            <a:ext cx="4778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Layui</a:t>
            </a:r>
            <a:endParaRPr lang="zh-CN" altLang="en-US" sz="1200" b="1" dirty="0">
              <a:solidFill>
                <a:srgbClr val="92D050"/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7053538" y="2740818"/>
            <a:ext cx="8023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dirty="0">
                <a:solidFill>
                  <a:srgbClr val="92D05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meteor</a:t>
            </a:r>
            <a:endParaRPr lang="zh-CN" altLang="en-US" sz="1200" b="1" dirty="0">
              <a:solidFill>
                <a:srgbClr val="92D050"/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8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3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8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3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72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9"/>
            <a:ext cx="1525587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578204" y="1150026"/>
            <a:ext cx="1270000" cy="504825"/>
          </a:xfrm>
          <a:custGeom>
            <a:avLst/>
            <a:gdLst>
              <a:gd name="connsiteX0" fmla="*/ 0 w 1693420"/>
              <a:gd name="connsiteY0" fmla="*/ 67342 h 673417"/>
              <a:gd name="connsiteX1" fmla="*/ 67342 w 1693420"/>
              <a:gd name="connsiteY1" fmla="*/ 0 h 673417"/>
              <a:gd name="connsiteX2" fmla="*/ 1626078 w 1693420"/>
              <a:gd name="connsiteY2" fmla="*/ 0 h 673417"/>
              <a:gd name="connsiteX3" fmla="*/ 1693420 w 1693420"/>
              <a:gd name="connsiteY3" fmla="*/ 67342 h 673417"/>
              <a:gd name="connsiteX4" fmla="*/ 1693420 w 1693420"/>
              <a:gd name="connsiteY4" fmla="*/ 606075 h 673417"/>
              <a:gd name="connsiteX5" fmla="*/ 1626078 w 1693420"/>
              <a:gd name="connsiteY5" fmla="*/ 673417 h 673417"/>
              <a:gd name="connsiteX6" fmla="*/ 67342 w 1693420"/>
              <a:gd name="connsiteY6" fmla="*/ 673417 h 673417"/>
              <a:gd name="connsiteX7" fmla="*/ 0 w 1693420"/>
              <a:gd name="connsiteY7" fmla="*/ 606075 h 673417"/>
              <a:gd name="connsiteX8" fmla="*/ 0 w 1693420"/>
              <a:gd name="connsiteY8" fmla="*/ 67342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0D7F06"/>
                </a:solidFill>
                <a:cs typeface="+mn-ea"/>
              </a:rPr>
              <a:t>健康商城</a:t>
            </a:r>
            <a:r>
              <a:rPr lang="en-US" altLang="zh-CN" sz="1200" b="1" dirty="0">
                <a:solidFill>
                  <a:srgbClr val="0D7F06"/>
                </a:solidFill>
                <a:cs typeface="+mn-ea"/>
              </a:rPr>
              <a:t>V2.0</a:t>
            </a:r>
            <a:endParaRPr lang="zh-CN" altLang="en-US" sz="1200" b="1" dirty="0">
              <a:solidFill>
                <a:srgbClr val="0D7F06"/>
              </a:solidFill>
              <a:cs typeface="+mn-ea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3578204" y="2521626"/>
            <a:ext cx="1270000" cy="504825"/>
          </a:xfrm>
          <a:custGeom>
            <a:avLst/>
            <a:gdLst>
              <a:gd name="connsiteX0" fmla="*/ 0 w 1693420"/>
              <a:gd name="connsiteY0" fmla="*/ 67342 h 673417"/>
              <a:gd name="connsiteX1" fmla="*/ 67342 w 1693420"/>
              <a:gd name="connsiteY1" fmla="*/ 0 h 673417"/>
              <a:gd name="connsiteX2" fmla="*/ 1626078 w 1693420"/>
              <a:gd name="connsiteY2" fmla="*/ 0 h 673417"/>
              <a:gd name="connsiteX3" fmla="*/ 1693420 w 1693420"/>
              <a:gd name="connsiteY3" fmla="*/ 67342 h 673417"/>
              <a:gd name="connsiteX4" fmla="*/ 1693420 w 1693420"/>
              <a:gd name="connsiteY4" fmla="*/ 606075 h 673417"/>
              <a:gd name="connsiteX5" fmla="*/ 1626078 w 1693420"/>
              <a:gd name="connsiteY5" fmla="*/ 673417 h 673417"/>
              <a:gd name="connsiteX6" fmla="*/ 67342 w 1693420"/>
              <a:gd name="connsiteY6" fmla="*/ 673417 h 673417"/>
              <a:gd name="connsiteX7" fmla="*/ 0 w 1693420"/>
              <a:gd name="connsiteY7" fmla="*/ 606075 h 673417"/>
              <a:gd name="connsiteX8" fmla="*/ 0 w 1693420"/>
              <a:gd name="connsiteY8" fmla="*/ 67342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0D7F06"/>
                </a:solidFill>
                <a:cs typeface="+mn-ea"/>
              </a:rPr>
              <a:t>药店管理系统</a:t>
            </a:r>
          </a:p>
        </p:txBody>
      </p:sp>
      <p:sp>
        <p:nvSpPr>
          <p:cNvPr id="7" name="任意多边形 6"/>
          <p:cNvSpPr/>
          <p:nvPr/>
        </p:nvSpPr>
        <p:spPr bwMode="auto">
          <a:xfrm>
            <a:off x="3578204" y="1821564"/>
            <a:ext cx="1270000" cy="504825"/>
          </a:xfrm>
          <a:custGeom>
            <a:avLst/>
            <a:gdLst>
              <a:gd name="connsiteX0" fmla="*/ 0 w 1693420"/>
              <a:gd name="connsiteY0" fmla="*/ 67342 h 673417"/>
              <a:gd name="connsiteX1" fmla="*/ 67342 w 1693420"/>
              <a:gd name="connsiteY1" fmla="*/ 0 h 673417"/>
              <a:gd name="connsiteX2" fmla="*/ 1626078 w 1693420"/>
              <a:gd name="connsiteY2" fmla="*/ 0 h 673417"/>
              <a:gd name="connsiteX3" fmla="*/ 1693420 w 1693420"/>
              <a:gd name="connsiteY3" fmla="*/ 67342 h 673417"/>
              <a:gd name="connsiteX4" fmla="*/ 1693420 w 1693420"/>
              <a:gd name="connsiteY4" fmla="*/ 606075 h 673417"/>
              <a:gd name="connsiteX5" fmla="*/ 1626078 w 1693420"/>
              <a:gd name="connsiteY5" fmla="*/ 673417 h 673417"/>
              <a:gd name="connsiteX6" fmla="*/ 67342 w 1693420"/>
              <a:gd name="connsiteY6" fmla="*/ 673417 h 673417"/>
              <a:gd name="connsiteX7" fmla="*/ 0 w 1693420"/>
              <a:gd name="connsiteY7" fmla="*/ 606075 h 673417"/>
              <a:gd name="connsiteX8" fmla="*/ 0 w 1693420"/>
              <a:gd name="connsiteY8" fmla="*/ 67342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0D7F06"/>
                </a:solidFill>
                <a:cs typeface="+mn-ea"/>
              </a:rPr>
              <a:t>健康莆田</a:t>
            </a:r>
          </a:p>
        </p:txBody>
      </p:sp>
      <p:sp>
        <p:nvSpPr>
          <p:cNvPr id="12" name="任意多边形 11"/>
          <p:cNvSpPr/>
          <p:nvPr/>
        </p:nvSpPr>
        <p:spPr bwMode="auto">
          <a:xfrm>
            <a:off x="3578204" y="3264858"/>
            <a:ext cx="1270000" cy="504825"/>
          </a:xfrm>
          <a:custGeom>
            <a:avLst/>
            <a:gdLst>
              <a:gd name="connsiteX0" fmla="*/ 0 w 1693420"/>
              <a:gd name="connsiteY0" fmla="*/ 67342 h 673417"/>
              <a:gd name="connsiteX1" fmla="*/ 67342 w 1693420"/>
              <a:gd name="connsiteY1" fmla="*/ 0 h 673417"/>
              <a:gd name="connsiteX2" fmla="*/ 1626078 w 1693420"/>
              <a:gd name="connsiteY2" fmla="*/ 0 h 673417"/>
              <a:gd name="connsiteX3" fmla="*/ 1693420 w 1693420"/>
              <a:gd name="connsiteY3" fmla="*/ 67342 h 673417"/>
              <a:gd name="connsiteX4" fmla="*/ 1693420 w 1693420"/>
              <a:gd name="connsiteY4" fmla="*/ 606075 h 673417"/>
              <a:gd name="connsiteX5" fmla="*/ 1626078 w 1693420"/>
              <a:gd name="connsiteY5" fmla="*/ 673417 h 673417"/>
              <a:gd name="connsiteX6" fmla="*/ 67342 w 1693420"/>
              <a:gd name="connsiteY6" fmla="*/ 673417 h 673417"/>
              <a:gd name="connsiteX7" fmla="*/ 0 w 1693420"/>
              <a:gd name="connsiteY7" fmla="*/ 606075 h 673417"/>
              <a:gd name="connsiteX8" fmla="*/ 0 w 1693420"/>
              <a:gd name="connsiteY8" fmla="*/ 67342 h 6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0D7F06"/>
                </a:solidFill>
                <a:cs typeface="+mn-ea"/>
              </a:rPr>
              <a:t>影像诊断云平台</a:t>
            </a:r>
          </a:p>
        </p:txBody>
      </p:sp>
      <p:sp>
        <p:nvSpPr>
          <p:cNvPr id="32" name="TextBox 54"/>
          <p:cNvSpPr txBox="1"/>
          <p:nvPr/>
        </p:nvSpPr>
        <p:spPr>
          <a:xfrm>
            <a:off x="2458727" y="42679"/>
            <a:ext cx="381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rgbClr val="412597"/>
                </a:solidFill>
                <a:latin typeface="+mn-ea"/>
                <a:ea typeface="+mn-ea"/>
                <a:cs typeface="+mn-ea"/>
              </a:rPr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337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686664" y="1891419"/>
            <a:ext cx="4298950" cy="906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个人工作回顾</a:t>
            </a:r>
            <a:endParaRPr lang="en-US" sz="4000" b="1" dirty="0">
              <a:solidFill>
                <a:schemeClr val="accent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6" name="Oval 2287"/>
          <p:cNvSpPr/>
          <p:nvPr/>
        </p:nvSpPr>
        <p:spPr>
          <a:xfrm>
            <a:off x="2023312" y="1891419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 dirty="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:p15="http://schemas.microsoft.com/office/powerpoint/2012/main"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9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9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INTM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DUzNK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INTM0pGy4+4tgIAAFUKAAAhAAAAdW5pdmVyc2FsL2ZsYXNoX3NraW5fc2V0dGluZ3MueG1slVZtb+IwDP5+vwJx39fdK3dShrQxJk3a3aZt2ve0NW1EmlSJy45/f0ma0gQodFiTiP08tuPYZkSvmZh/mkxIJrlUL4DIRKGtptNNWH41TRtEKS4yKRAEXgipKsqn88937kMShzzHkhtQYzkrmkEfZuY+Yyg+xo+ZlSFCJquaiu2DLORFSrN1oWQj8rOpldsaFGdibZCXv2eL5WAAzjTeI1RRTstfVsZRagVag03p59LKWRanKfAu0qX7jOT0oU7ffo+2YZqho11/sTJEq2kBcZG/3VkZxgvjPX6VmZXTBIR/aH1/tTII5XQL6kPZyLqpP9IjtZKFLWjMOf2IOw6XNDfjZwi3l1bOEuyFbKCzr+DL8/3WSgDyX8O5J3ZcleRPtq57C8E+esphjqoBknSn1qZL+f7YoJkPmK8o1wYQqnrQk0n6iTa6cxPretwzvDORh768poe8Sd5UsGgTDtzF+h6/WNy4XRE63emCDBVsvDJIsVf2yL+mrgfIQNkjXzjL4VHw7WEG+6aW1D3yDfXPebr+xgqCmmPurd2ps9pID3Z0dZCqV3SYSuYw1zadV1aBfTeSOF2bUnKQExF0wwqKTIo/Fpdu3WU0SfYMvteOdxZBhhyONZzL0azpsFzuHPejt8YN2f4s9JdrzxM0W/xqShFpVlbmZ0lPJ55nxsQUZpocZ9g9aeCg7sVKBhwXe4hUUbUG9SolHxtGSAQ91r1sh2sITpKgBiQ5XmXinRwrv2iqFNTSvBoD3VU5VrbAkhUlN3/4xuAd8j3GgLWlYmn8Ccp2fRkofBMAVVnZdW17aC1Vw5Fx2EA3/IHCXXnobkSbLh1quGt8gBWGLec1o3rS74q+V+IdEuiP4N9MWpHjPcuItkeaanezaPK7NdznEi3mbp3Z5gs3mTv7XoocG/thBY3S/jv5H1BLAwQUAAIACACDUzNK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CDUzNKZwaSaJYBAAAfBgAAHwAAAHVuaXZlcnNhbC9odG1sX3NraW5fc2V0dGluZ3MuanONlE1vwjAMhu/8iiq7Toh9su02DZAmcZg0btMOaTGlIk2qJO3oEP99dflqUncQX8jLk9exq3jTC6rFIha8BJv6d73/cPe1BqhZncO1q4sOPUWdGZHMYZakIBIJzEOKw9GjvD0RlDGTtWlYfqKtafgxhf8suDBNPCMsNKEZ6nBBgD+EtqYO/x7FXqOuXU2NRoe5tUr2IyUtSNuXSqe8ZtjVpF7NEj1YFaDPoAsegWM6rFcXeXJ8GGI0uUilGZflVMWqH/JoFWuVy3lX/mWZga4++WoHDJ6Hb2PHTiTGvltI/cTjJ4xuMtNgDOzzPo4xSFjwEETDd1Cvf1DHuF2QRxeJSeyBfr3BaNIZj6HVpbsJhovJyqvVzSFGm7OwtnunWwyHELwEfUlKleXZBR8w0yrGjrTQds+PqFB8nsh4x40GGCSHl0Xbru6dCr0fYTDnCSnvCS2p55d2zQ4fNARonbF0yGu8vFPKTlCiJHIoQqOmVUHPEevPEdx/BYxby6NlWo2HajhWbeB6BXqmlKhu/33unn6u3vYPUEsDBBQAAgAIAINTM0o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INTM0q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INTM0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NTM0rNI3qtXg0AANQhAAAXAAAAdW5pdmVyc2FsL3VuaXZlcnNhbC5wbmftmntUktkWwKnsZVrZTGO+05jMKTVtSFHRTCuZ8plm5ivHykmTfKGBAo2Vmo+YmK5WvsacyUc+8jqKgqCNBRkalgj5QCoTEgI0BhERvR81a+5a9/5x/7+LPzhn7f07++zD5ux9zvr4rgf4HdHXNdYFgUD6cB/vIBBIBw4Crbq4bg2gsSRefQ90K1KDjhwENT03nQYEnThPX08QqAW/YTFmNSCvT/IJSwWBNvZqPivoF2vPAHbn4d6ewZeixFxmAThDTZ9Vl35c+x7GuZz9bkvKFw7WW/XA29abbCLoXDu9/XHZli3Zb88aPDINvrfdO/snr8GIW6sfvbt/+IsFFZrIYy6MjCr+xN+ZPlPDD5z5JY5cTyLXk+PIFZEhqbH79KXdy0t8/kBpKd0884KoIHrRClhST3whP1Bd7fLUbfw62GP+0abROysANbse/XRb+8137MZw8VVABiWERp4xgSN4VK6fRkyKDLboDKS/TtuhGd1UINzhRF2csif+WyQZaMZxinxWAt1mq/VAeyAPrNFZEjTtVS3QAi3QAi3QAi3QAi3QAi3QAi3QAi3QAi3QAi34/wPj8wKP5U7Nc8IOifcWoLu8Ga4ZdBCs0a27qQO02/8HcA4FK99X4/cTEdzRrpk/NpSWOl1EUOWNF7kZwuThyQf0MDwxfKPmOebFiRxxu0VzPnpxytpD2Rc41glJHNjHlyJU9bV03DPxYvWOPvEY0cnfXXlGdVoaKr8kSs5grAKBetCYmUdrFeISlSFg1HaB68iMv/ugXR+Xh/bbFLYUa2YGj8LIh+dWTEiFgEVq4EWqkn/CCTE9S7fgLSqZOKpggbfIdyq1WJrJDfdYmsVLjZjTXSoJOYOtZuKWZGTaAPOorxO+dDh1/33VGG8pndORrK5iisKabzI68JghmKx/n2uJ7B4fjTNaho+E64EuY4SMj5A1hDdTJdGIkswTQ2myJk8YsYTi9fjFzXf1X9Wix7kfI7wTL7jP9Kwa02ciFl9W493RTOTWk8KF0e32m9znX8+lQM1qAkXUtz6NMrp55ge/XXWbHSoKPv5mj5nu7wmRDZ8dCB8qSpaTamcCJmlMWVe5BJJipGhJIJ1ik9RoW848ispIEcIGhe1i2zWgngaqT+bcSNwYE5/w0lbVUBrnK4RS++198TfA3Cukb0hT0ObR2oaiYVJD0XPE3bDE0xkmD9sEPV0xp4jIp+Lk5LYJweuAzMDgbXWVJZZV2SdhofLUa42zZUVPHe8/4PS+aq2919vFoRtSZ67t/10vjnL4eaZFm96kIHJo2BHPkdVZ9cW1rB2tm/tqFeh1fD3sBplZlDD0aSGJwk5JsdrNm5BqnPu1qTEkfkfmxCCsAAZ3d5WX7akk569HdhaGymWvGNUHaXlfbjWhfXu2y/ybA3sUunU4KRrBRBeVKdyFAnS5pBTxmKAkMebCPvyYnk95Amzdu8KIrdw4GkRYjGMPtO5vs00KE1gbwO1+uPAwffKc3Fe96Iut2d9Pn9Ati1KMF/n8U2+NXOb47S0H9V5Eayk2+qqzCJLyQuWcRsLgpVYkxaRNmkIf1CMPyo1qULqBj3JdbiNlDYFm6UO2yy3ehA3GJg3cjpGUHcgTJjRI1HblBSSTKzCCk8bsrfrekFRrQK/RYbLr37l+tgtR35lEmJl6gTt/aXk0WmQi3Jzfer/uQJAg+/3zQ4/OD1vuS719lwkP4uC94p9l+RHCfD02htpMZlkiuR2NMRwoPJ1y2A5tketnDeRv0jBFPTcmFjyGiNi9QFwHJlCC8nSYqTC1AMx4M5hs+MKWechsC/yby2XympCE3syyvaknEV0pxm0Vu78qFNyvKDA4+M1BlizIIOFqg4GvMOXxVVQFqRzqHnz7tiAsJ3+EynmKklRHldDdilW2hMW3ht0/NPPkrlXkiyBQU+7x5UNPVCFEu3Nct4T0F91ZNoSIgMSkG0XM1j2bkNtoMfuPqhB4xnERaWOczY78wuStO2kdo5mxER6VHUidWw7cxfGiXwI5nKkmUCAzMwMDlWJYiTdmUp7GjmyNt6vP9Kj4DVunnvbHucgoOLb8t89OCxY7eQvZiOl/hEZ17qO672ZOYudaKxOxf1ZbJFZkSjopxONROLXclRjowZTdIjUah5YwklVpou+BzeAPKz5FU5JmtyVAhbw2U7nUr6hZHurBFLWwxGy5vBNXETftJvq+46kS7r3l9TuSIrYGa7A0abE8v5yxROk25DP8MnggUEN0ecE9Vdal2tYcA11hqjCsFxhBBxxHr2TPz4ZldNIZ0csLHLF8xwHT6nCLVkQFhrY3N1/XUIacLBhA1M5u/Sm+9qw5I/zRrzkt7un6SBxkAFWuWARbrU9K4aqSX0H21JTau3Ixq0APEVKKIko1MrMNUqivCEo+Q0V4E1C9lGxargW2g4J9XGTMHwtbUEtx3eXnJo5W8xurDva5iatISEcRfyROry1rktRq1beNZyRjpYTuMrr5g9EV2gK3TfK8OsqE6zJyCLzCrynTYyM5x4FK/vBpo5MiadGtdTGdP7rPSWoryT5BWPmD6MRmize/5ESaLMRK86F5hduHzHJS8xDl/STU3J3cln7BdfDZBrqDOsWs+PghAjoxTXTG8KaOc6dE7fzBmDYv+ecQ1wkEErExdm4n9Nscok1EZx/jR2VVNKbJbNvN6OKhwrHpHKheIcWfpjx22PukeXZq7efZ66qK28zDbaPFyuQT4LCNjEGHPwL0ZRU2rYCfl40/R3oTzCZwy+qBAntqB8azX0gy5gysGn/wH18JWbkBj2Tv9XNx2f/2yOvaqree5fhf2w0EY3WihFjcfunXjm+/i2R3QVhvdsUutnwOXk0Oejy2MwHKzAfLUopPNSnb+b0X4hfdEJvh30NNXSRWpKnpYFCdoYjTvSQfUFAVlAEZ0wNXUlOJRcuGm7FI16KTK1VIKT2Gs5eWUVIuoa4AnSQCx2F7pT4+sLfLum/dit5XeRaZVwtPP9RbCfkwNljp/4PLxrawpdW3Y4EIajasfiyUhgoW8iCFyH1LMCanrieod90xmfJkTgvW3pXASqgOtybngTfgllU8J948zand8teo2jjU9G8l7UOs3yH+GeE9uE9reFiGoP4VDYqcHS6O641lPUxYhTGCP3M+dk7JSdw4Mlip8IGKNt/yQv7tnA/zjHfeSWCZfwth/Z5qapxrrF+TD5aPvmf32Vn1HRTbfBRfxJH1d5TfbedPIzbMN0vUr4wOYfVkHbPS5JFpiQnosjzzzTXDUWZubn0MZw3aEE6rcoQUJgV4ZXQMfGynm4MhexSHoSeI7kAVUbH2evBH58x6HQn9DOdgnTr5cdE9FhPCPCnRPTbZzrCxglN2kuQteB9HlIKbQcx9scfrqfsmj8UZfo2Hepq/CTe/KrTf5GJXC6whv3XYvkOiTimUqC8VL6yGfod0WmoQHf2Uv7wjFpg0yReVxaPOvK27hfuSfVsXN3zb9iKag78U5FF5tqL53qMOrM5VmZBNB8pqJTqCIQ/M5bLksfY/GXsUx9Tdr0MGedhvajYiHh97OUkCfgvjwhy0LSvhXriFKg/8s4tlQvmVM0aewj61vBlHCfGwp+MUZB43S+DKO+/0R+cyMuYyGSktiU2T0iOFJafUhA808UL5oCZLOL2ZUgoHeziCjIgEMoAtKc+YOM95YulO9PmIel8cN9fWjElU2c6ZHqhH2zrVi0iou6NFgt3RymewoWRIWuDfEx9/rwm/aFLzT/G/jwjN1Qg4Ir4D33FbeF+d8QT/MjG4ZCptE+zPAFczRbedbhLxr6jpagpQEsVN9aFVHPekTch+BNg3CptHyhR7Sz3Bd/LAnOOGqzvCFVjoYQXW7Zpmg3dEIXhUTJXs5wjI5/NueK1F1mDTlVggKJKkUpe1fSnVaFTUltyxiMTIL18juKqpbZVPcEFIi0/O1CyoDYlZmMCyXQZ8FU1gVeJ0Jf5rwjGhvzLdGqGesseh4q6QsFE3mr8gsitXVjh1dbqQdvVwSQqGg7CjRwJD3bFDf7AEas3HsKw1FIs0hruIH1bKGP/K2YUQMcwt3qgsVhK71eL0K0lGnnOodzeP7G+mzJ0ir3iuFmd0q7gwz8tkjKyUd4FnT3eW2+GRY38tDTMctcwV0NtqU5PSGLAH50kozr2KSUQnU/TeJyUkYbzq7PR164pXbuo/hxL1pv9KvWXW7I818/71CJnjDZgO6DSGjcUSvNpTOV1HBmyoe2DAmp4YjjjsltjjlIy5cbA/TB5sciinJAp93tXXN1yWRlwN3HcFD6gB4bG7oGmuGY1VtcXTX0YXm5vBn9VRDdyvybIYES+qn/sH5Rqxphx/ygLqAM88J2BSB7iNX1aNhYzmwB63jHVyMEp8cpNPSmQXkPulcRWoc6qaH+OQkUUi/qf3Anb+9+X+LQ2oa83pGn0PMhDzjta9rJamg/8WgTo3ekNDO+zq8eOvzjx0Wv/p9YMQw7oYE3j8PHCTHvJbB6genhj2oiVZE1gzfdaVF9yX5ifTd2rctNUuBZq9w/Wek+HcKc3S7u3umglA8EN+3k0HT2f/C1BLAwQUAAIACACDUzNKKwvAbUoAAABrAAAAGwAAAHVuaXZlcnNhbC91bml2ZXJzYWwucG5nLnhtbLOxr8jNUShLLSrOzM+zVTLUM1Cyt+PlsikoSi3LTC1XqACKGekZQICSQiUqtzwzpSQDKGRgbowQzEjNTM8osVWyMDCFC+oDzQQAUEsBAgAAFAACAAgAg1MzShUOrShkBAAABxEAAB0AAAAAAAAAAQAAAAAAAAAAAHVuaXZlcnNhbC9jb21tb25fbWVzc2FnZXMubG5nUEsBAgAAFAACAAgAg1MzShl6axwpAwAAhgwAACcAAAAAAAAAAQAAAAAAnwQAAHVuaXZlcnNhbC9mbGFzaF9wdWJsaXNoaW5nX3NldHRpbmdzLnhtbFBLAQIAABQAAgAIAINTM0pGy4+4tgIAAFUKAAAhAAAAAAAAAAEAAAAAAA0IAAB1bml2ZXJzYWwvZmxhc2hfc2tpbl9zZXR0aW5ncy54bWxQSwECAAAUAAIACACDUzNKy/6H//4CAACXCwAAJgAAAAAAAAABAAAAAAACCwAAdW5pdmVyc2FsL2h0bWxfcHVibGlzaGluZ19zZXR0aW5ncy54bWxQSwECAAAUAAIACACDUzNKZwaSaJYBAAAfBgAAHwAAAAAAAAABAAAAAABEDgAAdW5pdmVyc2FsL2h0bWxfc2tpbl9zZXR0aW5ncy5qc1BLAQIAABQAAgAIAINTM0o9PC/RwQAAAOUBAAAaAAAAAAAAAAEAAAAAABcQAAB1bml2ZXJzYWwvaTE4bl9wcmVzZXRzLnhtbFBLAQIAABQAAgAIAINTM0qw7V1XbgAAAHYAAAAcAAAAAAAAAAEAAAAAABARAAB1bml2ZXJzYWwvbG9jYWxfc2V0dGluZ3MueG1sUEsBAgAAFAACAAgARJRXRyO0Tvv7AgAAsAgAABQAAAAAAAAAAQAAAAAAuBEAAHVuaXZlcnNhbC9wbGF5ZXIueG1sUEsBAgAAFAACAAgAg1MzShep4UFvAQAA+wIAACkAAAAAAAAAAQAAAAAA5RQAAHVuaXZlcnNhbC9za2luX2N1c3RvbWl6YXRpb25fc2V0dGluZ3MueG1sUEsBAgAAFAACAAgAg1MzSs0jeq1eDQAA1CEAABcAAAAAAAAAAAAAAAAAmxYAAHVuaXZlcnNhbC91bml2ZXJzYWwucG5nUEsBAgAAFAACAAgAg1MzSisLwG1KAAAAawAAABsAAAAAAAAAAQAAAAAALiQAAHVuaXZlcnNhbC91bml2ZXJzYWwucG5nLnhtbFBLBQYAAAAACwALAEkDAACxJAAAAAA="/>
  <p:tag name="ISPRING_PRESENTATION_TITLE" val="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896CD662-C5E8-4AB3-9E48-9028DCECF60B"/>
  <p:tag name="ISPRINGCLOUDFOLDERID" val="0"/>
  <p:tag name="ISPRINGCLOUDFOLDERPATH" val="资源库"/>
  <p:tag name="ISPRINGONLINEFOLDERID" val="0"/>
  <p:tag name="ISPRINGONLINEFOLDERPATH" val="内容列表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33PPT">
  <a:themeElements>
    <a:clrScheme name="10-蓝紫色">
      <a:dk1>
        <a:sysClr val="windowText" lastClr="000000"/>
      </a:dk1>
      <a:lt1>
        <a:srgbClr val="FFFFFF"/>
      </a:lt1>
      <a:dk2>
        <a:srgbClr val="262626"/>
      </a:dk2>
      <a:lt2>
        <a:srgbClr val="E7E6E6"/>
      </a:lt2>
      <a:accent1>
        <a:srgbClr val="45279F"/>
      </a:accent1>
      <a:accent2>
        <a:srgbClr val="502CA7"/>
      </a:accent2>
      <a:accent3>
        <a:srgbClr val="683CB7"/>
      </a:accent3>
      <a:accent4>
        <a:srgbClr val="7958B3"/>
      </a:accent4>
      <a:accent5>
        <a:srgbClr val="9673CC"/>
      </a:accent5>
      <a:accent6>
        <a:srgbClr val="B29CDC"/>
      </a:accent6>
      <a:hlink>
        <a:srgbClr val="7030A0"/>
      </a:hlink>
      <a:folHlink>
        <a:srgbClr val="7958B3"/>
      </a:folHlink>
    </a:clrScheme>
    <a:fontScheme name="Temp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www.515ppt.com</Template>
  <TotalTime>0</TotalTime>
  <Words>1674</Words>
  <Application>Microsoft Office PowerPoint</Application>
  <PresentationFormat>全屏显示(16:9)</PresentationFormat>
  <Paragraphs>228</Paragraphs>
  <Slides>21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Swis721 BlkCn BT</vt:lpstr>
      <vt:lpstr>微软雅黑</vt:lpstr>
      <vt:lpstr>Arial</vt:lpstr>
      <vt:lpstr>Calibri</vt:lpstr>
      <vt:lpstr>Lao UI</vt:lpstr>
      <vt:lpstr>Wingdings</vt:lpstr>
      <vt:lpstr>33PPT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subject>www.515ppt.com</dc:subject>
  <dc:creator/>
  <cp:keywords>更多精品文档，请访问www.515ppt.com</cp:keywords>
  <dc:description>更多精品文档，请访问www.515ppt.com</dc:description>
  <cp:lastModifiedBy/>
  <cp:revision>1</cp:revision>
  <dcterms:created xsi:type="dcterms:W3CDTF">2016-07-03T18:52:04Z</dcterms:created>
  <dcterms:modified xsi:type="dcterms:W3CDTF">2019-07-12T01:54:14Z</dcterms:modified>
  <cp:category>www.515ppt.com</cp:category>
</cp:coreProperties>
</file>