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2" r:id="rId3"/>
    <p:sldId id="283" r:id="rId5"/>
    <p:sldId id="260" r:id="rId6"/>
    <p:sldId id="259" r:id="rId7"/>
    <p:sldId id="305" r:id="rId8"/>
    <p:sldId id="324" r:id="rId9"/>
    <p:sldId id="325" r:id="rId10"/>
    <p:sldId id="326" r:id="rId11"/>
    <p:sldId id="327" r:id="rId12"/>
    <p:sldId id="329" r:id="rId13"/>
    <p:sldId id="330" r:id="rId14"/>
    <p:sldId id="331" r:id="rId15"/>
    <p:sldId id="333" r:id="rId16"/>
    <p:sldId id="28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D5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p:scale>
          <a:sx n="100" d="100"/>
          <a:sy n="100" d="100"/>
        </p:scale>
        <p:origin x="822" y="390"/>
      </p:cViewPr>
      <p:guideLst/>
    </p:cSldViewPr>
  </p:slideViewPr>
  <p:notesTextViewPr>
    <p:cViewPr>
      <p:scale>
        <a:sx n="1" d="1"/>
        <a:sy n="1" d="1"/>
      </p:scale>
      <p:origin x="0" y="0"/>
    </p:cViewPr>
  </p:notesTextViewPr>
  <p:sorterViewPr>
    <p:cViewPr>
      <p:scale>
        <a:sx n="200" d="100"/>
        <a:sy n="200" d="100"/>
      </p:scale>
      <p:origin x="0" y="0"/>
    </p:cViewPr>
  </p:sorterViewPr>
  <p:notesViewPr>
    <p:cSldViewPr>
      <p:cViewPr>
        <p:scale>
          <a:sx n="1" d="1"/>
          <a:sy n="1" d="1"/>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C226D7-3F70-4EF1-BE68-14AB56B2186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0F354-B102-40CD-AC5C-4356E9FF801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2A40F354-B102-40CD-AC5C-4356E9FF801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2A40F354-B102-40CD-AC5C-4356E9FF801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867B40E5-825E-4637-A7B5-A2748EC368F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380467-223B-4A69-AC1E-4BE5696E14A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67B40E5-825E-4637-A7B5-A2748EC368F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380467-223B-4A69-AC1E-4BE5696E14A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67B40E5-825E-4637-A7B5-A2748EC368F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380467-223B-4A69-AC1E-4BE5696E14A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983432" y="406315"/>
            <a:ext cx="5040560" cy="504055"/>
          </a:xfrm>
        </p:spPr>
        <p:txBody>
          <a:bodyPr lIns="0" tIns="0" rIns="0" bIns="0" anchor="t"/>
          <a:lstStyle>
            <a:lvl1pPr algn="l">
              <a:defRPr sz="3200" b="0" cap="a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AF102D13-023C-493B-946F-6334B155020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B027665-4685-4CFB-A4DF-574C5BBB6387}" type="slidenum">
              <a:rPr lang="zh-CN" altLang="en-US"/>
            </a:fld>
            <a:endParaRPr lang="zh-CN" altLang="en-US"/>
          </a:p>
        </p:txBody>
      </p:sp>
      <p:sp>
        <p:nvSpPr>
          <p:cNvPr id="10" name="五边形 9"/>
          <p:cNvSpPr/>
          <p:nvPr userDrawn="1"/>
        </p:nvSpPr>
        <p:spPr>
          <a:xfrm>
            <a:off x="336806" y="319231"/>
            <a:ext cx="573964" cy="564366"/>
          </a:xfrm>
          <a:prstGeom prst="homePlate">
            <a:avLst>
              <a:gd name="adj" fmla="val 38242"/>
            </a:avLst>
          </a:prstGeom>
          <a:solidFill>
            <a:srgbClr val="6BD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userDrawn="1"/>
        </p:nvCxnSpPr>
        <p:spPr>
          <a:xfrm flipH="1">
            <a:off x="68526" y="319231"/>
            <a:ext cx="0" cy="551543"/>
          </a:xfrm>
          <a:prstGeom prst="line">
            <a:avLst/>
          </a:prstGeom>
          <a:ln>
            <a:solidFill>
              <a:srgbClr val="6BD5B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flipH="1">
            <a:off x="148354" y="319231"/>
            <a:ext cx="0" cy="551543"/>
          </a:xfrm>
          <a:prstGeom prst="line">
            <a:avLst/>
          </a:prstGeom>
          <a:ln>
            <a:solidFill>
              <a:srgbClr val="6BD5B2"/>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H="1">
            <a:off x="228183" y="319231"/>
            <a:ext cx="0" cy="551543"/>
          </a:xfrm>
          <a:prstGeom prst="line">
            <a:avLst/>
          </a:prstGeom>
          <a:ln>
            <a:solidFill>
              <a:srgbClr val="6BD5B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67B40E5-825E-4637-A7B5-A2748EC368F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380467-223B-4A69-AC1E-4BE5696E14A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67B40E5-825E-4637-A7B5-A2748EC368F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380467-223B-4A69-AC1E-4BE5696E14A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67B40E5-825E-4637-A7B5-A2748EC368F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380467-223B-4A69-AC1E-4BE5696E14A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67B40E5-825E-4637-A7B5-A2748EC368F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7380467-223B-4A69-AC1E-4BE5696E14A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67B40E5-825E-4637-A7B5-A2748EC368F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7380467-223B-4A69-AC1E-4BE5696E14A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7B40E5-825E-4637-A7B5-A2748EC368F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7380467-223B-4A69-AC1E-4BE5696E14A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67B40E5-825E-4637-A7B5-A2748EC368F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380467-223B-4A69-AC1E-4BE5696E14A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67B40E5-825E-4637-A7B5-A2748EC368F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380467-223B-4A69-AC1E-4BE5696E14A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7B40E5-825E-4637-A7B5-A2748EC368F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380467-223B-4A69-AC1E-4BE5696E14A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6.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6" Type="http://schemas.openxmlformats.org/officeDocument/2006/relationships/notesSlide" Target="../notesSlides/notesSlide10.xml"/><Relationship Id="rId15" Type="http://schemas.openxmlformats.org/officeDocument/2006/relationships/slideLayout" Target="../slideLayouts/slideLayout12.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tags" Target="../tags/tag48.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2.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4" Type="http://schemas.openxmlformats.org/officeDocument/2006/relationships/notesSlide" Target="../notesSlides/notesSlide12.xml"/><Relationship Id="rId13" Type="http://schemas.openxmlformats.org/officeDocument/2006/relationships/slideLayout" Target="../slideLayouts/slideLayout12.xml"/><Relationship Id="rId12" Type="http://schemas.openxmlformats.org/officeDocument/2006/relationships/tags" Target="../tags/tag76.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tags" Target="../tags/tag65.xml"/></Relationships>
</file>

<file path=ppt/slides/_rels/slide13.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image" Target="../media/image6.png"/><Relationship Id="rId2" Type="http://schemas.openxmlformats.org/officeDocument/2006/relationships/tags" Target="../tags/tag78.xml"/><Relationship Id="rId13" Type="http://schemas.openxmlformats.org/officeDocument/2006/relationships/notesSlide" Target="../notesSlides/notesSlide13.xml"/><Relationship Id="rId12" Type="http://schemas.openxmlformats.org/officeDocument/2006/relationships/slideLayout" Target="../slideLayouts/slideLayout12.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tags" Target="../tags/tag7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4" Type="http://schemas.openxmlformats.org/officeDocument/2006/relationships/notesSlide" Target="../notesSlides/notesSlide4.xml"/><Relationship Id="rId23" Type="http://schemas.openxmlformats.org/officeDocument/2006/relationships/slideLayout" Target="../slideLayouts/slideLayout12.xml"/><Relationship Id="rId22" Type="http://schemas.openxmlformats.org/officeDocument/2006/relationships/tags" Target="../tags/tag25.xml"/><Relationship Id="rId21" Type="http://schemas.openxmlformats.org/officeDocument/2006/relationships/tags" Target="../tags/tag24.xml"/><Relationship Id="rId20" Type="http://schemas.openxmlformats.org/officeDocument/2006/relationships/tags" Target="../tags/tag23.xml"/><Relationship Id="rId2" Type="http://schemas.openxmlformats.org/officeDocument/2006/relationships/tags" Target="../tags/tag5.xml"/><Relationship Id="rId19" Type="http://schemas.openxmlformats.org/officeDocument/2006/relationships/tags" Target="../tags/tag22.xml"/><Relationship Id="rId18" Type="http://schemas.openxmlformats.org/officeDocument/2006/relationships/tags" Target="../tags/tag21.xml"/><Relationship Id="rId17" Type="http://schemas.openxmlformats.org/officeDocument/2006/relationships/tags" Target="../tags/tag20.xml"/><Relationship Id="rId16" Type="http://schemas.openxmlformats.org/officeDocument/2006/relationships/tags" Target="../tags/tag19.xml"/><Relationship Id="rId15" Type="http://schemas.openxmlformats.org/officeDocument/2006/relationships/tags" Target="../tags/tag18.xml"/><Relationship Id="rId14" Type="http://schemas.openxmlformats.org/officeDocument/2006/relationships/tags" Target="../tags/tag17.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2.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image" Target="../media/image3.png"/><Relationship Id="rId2" Type="http://schemas.openxmlformats.org/officeDocument/2006/relationships/tags" Target="../tags/tag27.xml"/><Relationship Id="rId1" Type="http://schemas.openxmlformats.org/officeDocument/2006/relationships/tags" Target="../tags/tag26.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2.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2.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l="20344" b="4762"/>
          <a:stretch>
            <a:fillRect/>
          </a:stretch>
        </p:blipFill>
        <p:spPr>
          <a:xfrm flipH="1" flipV="1">
            <a:off x="4625767" y="-4"/>
            <a:ext cx="7566232" cy="6858004"/>
          </a:xfrm>
          <a:prstGeom prst="rect">
            <a:avLst/>
          </a:prstGeom>
        </p:spPr>
      </p:pic>
      <p:sp>
        <p:nvSpPr>
          <p:cNvPr id="5" name="任意多边形: 形状 4"/>
          <p:cNvSpPr>
            <a:spLocks noChangeAspect="1" noAdjustHandles="1"/>
          </p:cNvSpPr>
          <p:nvPr/>
        </p:nvSpPr>
        <p:spPr>
          <a:xfrm flipV="1">
            <a:off x="-7621" y="-2"/>
            <a:ext cx="7845796" cy="6858000"/>
          </a:xfrm>
          <a:custGeom>
            <a:avLst/>
            <a:gdLst>
              <a:gd name="connsiteX0" fmla="*/ 4511825 w 7248129"/>
              <a:gd name="connsiteY0" fmla="*/ 0 h 6858000"/>
              <a:gd name="connsiteX1" fmla="*/ 0 w 7248129"/>
              <a:gd name="connsiteY1" fmla="*/ 0 h 6858000"/>
              <a:gd name="connsiteX2" fmla="*/ 0 w 7248129"/>
              <a:gd name="connsiteY2" fmla="*/ 6858000 h 6858000"/>
              <a:gd name="connsiteX3" fmla="*/ 4511825 w 7248129"/>
              <a:gd name="connsiteY3" fmla="*/ 6858000 h 6858000"/>
              <a:gd name="connsiteX4" fmla="*/ 4511825 w 7248129"/>
              <a:gd name="connsiteY4" fmla="*/ 6857999 h 6858000"/>
              <a:gd name="connsiteX5" fmla="*/ 7248129 w 7248129"/>
              <a:gd name="connsiteY5" fmla="*/ 68579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8129" h="6858000">
                <a:moveTo>
                  <a:pt x="4511825" y="0"/>
                </a:moveTo>
                <a:lnTo>
                  <a:pt x="0" y="0"/>
                </a:lnTo>
                <a:lnTo>
                  <a:pt x="0" y="6858000"/>
                </a:lnTo>
                <a:lnTo>
                  <a:pt x="4511825" y="6858000"/>
                </a:lnTo>
                <a:lnTo>
                  <a:pt x="4511825" y="6857999"/>
                </a:lnTo>
                <a:lnTo>
                  <a:pt x="7248129" y="6857999"/>
                </a:lnTo>
                <a:close/>
              </a:path>
            </a:pathLst>
          </a:custGeom>
          <a:solidFill>
            <a:schemeClr val="bg1"/>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cs typeface="+mn-ea"/>
              <a:sym typeface="+mn-lt"/>
            </a:endParaRPr>
          </a:p>
        </p:txBody>
      </p:sp>
      <p:sp>
        <p:nvSpPr>
          <p:cNvPr id="6" name="平行四边形 5"/>
          <p:cNvSpPr/>
          <p:nvPr/>
        </p:nvSpPr>
        <p:spPr>
          <a:xfrm flipH="1" flipV="1">
            <a:off x="5741262" y="1124741"/>
            <a:ext cx="3039880" cy="5733258"/>
          </a:xfrm>
          <a:prstGeom prst="parallelogram">
            <a:avLst>
              <a:gd name="adj" fmla="val 82751"/>
            </a:avLst>
          </a:prstGeom>
          <a:solidFill>
            <a:srgbClr val="6BD5B2"/>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cs typeface="+mn-ea"/>
              <a:sym typeface="+mn-lt"/>
            </a:endParaRPr>
          </a:p>
        </p:txBody>
      </p:sp>
      <p:sp>
        <p:nvSpPr>
          <p:cNvPr id="7" name="平行四边形 6"/>
          <p:cNvSpPr/>
          <p:nvPr/>
        </p:nvSpPr>
        <p:spPr>
          <a:xfrm flipH="1" flipV="1">
            <a:off x="6363760" y="-3"/>
            <a:ext cx="1794884" cy="2924943"/>
          </a:xfrm>
          <a:prstGeom prst="parallelogram">
            <a:avLst>
              <a:gd name="adj" fmla="val 71397"/>
            </a:avLst>
          </a:prstGeom>
          <a:solidFill>
            <a:schemeClr val="accent3">
              <a:lumMod val="50000"/>
            </a:schemeClr>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cs typeface="+mn-ea"/>
              <a:sym typeface="+mn-lt"/>
            </a:endParaRPr>
          </a:p>
        </p:txBody>
      </p:sp>
      <p:sp>
        <p:nvSpPr>
          <p:cNvPr id="24" name="矩形 23"/>
          <p:cNvSpPr/>
          <p:nvPr/>
        </p:nvSpPr>
        <p:spPr>
          <a:xfrm>
            <a:off x="-7685" y="2523129"/>
            <a:ext cx="7680853" cy="8489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5865"/>
              </a:lnSpc>
            </a:pPr>
            <a:r>
              <a:rPr lang="zh-CN" altLang="en-US" sz="5335" b="1">
                <a:solidFill>
                  <a:srgbClr val="6BD5B2"/>
                </a:solidFill>
                <a:latin typeface="微软雅黑" panose="020B0503020204020204" pitchFamily="34" charset="-122"/>
                <a:ea typeface="微软雅黑" panose="020B0503020204020204" pitchFamily="34" charset="-122"/>
              </a:rPr>
              <a:t>年中工作总结</a:t>
            </a:r>
            <a:endParaRPr lang="en-US" altLang="zh-CN" sz="4265" b="1">
              <a:solidFill>
                <a:srgbClr val="6BD5B2"/>
              </a:solidFill>
              <a:latin typeface="微软雅黑" panose="020B0503020204020204" pitchFamily="34" charset="-122"/>
              <a:ea typeface="微软雅黑" panose="020B0503020204020204" pitchFamily="34" charset="-122"/>
            </a:endParaRPr>
          </a:p>
        </p:txBody>
      </p:sp>
      <p:sp>
        <p:nvSpPr>
          <p:cNvPr id="25" name="TextBox 31"/>
          <p:cNvSpPr txBox="1"/>
          <p:nvPr/>
        </p:nvSpPr>
        <p:spPr>
          <a:xfrm>
            <a:off x="808946" y="3392889"/>
            <a:ext cx="3555688" cy="848950"/>
          </a:xfrm>
          <a:prstGeom prst="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5865"/>
              </a:lnSpc>
            </a:pPr>
            <a:r>
              <a:rPr lang="zh-CN" altLang="en-US" sz="2135" b="1">
                <a:solidFill>
                  <a:schemeClr val="tx1">
                    <a:lumMod val="75000"/>
                    <a:lumOff val="25000"/>
                  </a:schemeClr>
                </a:solidFill>
                <a:latin typeface="微软雅黑" panose="020B0503020204020204" pitchFamily="34" charset="-122"/>
                <a:ea typeface="微软雅黑" panose="020B0503020204020204" pitchFamily="34" charset="-122"/>
              </a:rPr>
              <a:t>诚信铸就品质 创新引领未来</a:t>
            </a:r>
            <a:endParaRPr lang="zh-CN" altLang="en-US" sz="2135"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TextBox 31"/>
          <p:cNvSpPr txBox="1"/>
          <p:nvPr/>
        </p:nvSpPr>
        <p:spPr>
          <a:xfrm>
            <a:off x="808725" y="4200218"/>
            <a:ext cx="5316304" cy="3067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400">
              <a:solidFill>
                <a:schemeClr val="tx1">
                  <a:lumMod val="75000"/>
                  <a:lumOff val="25000"/>
                </a:schemeClr>
              </a:solidFill>
            </a:endParaRPr>
          </a:p>
        </p:txBody>
      </p:sp>
      <p:sp>
        <p:nvSpPr>
          <p:cNvPr id="27" name="矩形 26"/>
          <p:cNvSpPr/>
          <p:nvPr/>
        </p:nvSpPr>
        <p:spPr>
          <a:xfrm>
            <a:off x="189996" y="1541976"/>
            <a:ext cx="3484311" cy="84328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5865"/>
              </a:lnSpc>
            </a:pPr>
            <a:r>
              <a:rPr lang="en-US" altLang="zh-CN" sz="6000" b="1">
                <a:solidFill>
                  <a:srgbClr val="6BD5B2"/>
                </a:solidFill>
                <a:latin typeface="微软雅黑" panose="020B0503020204020204" pitchFamily="34" charset="-122"/>
                <a:ea typeface="微软雅黑" panose="020B0503020204020204" pitchFamily="34" charset="-122"/>
              </a:rPr>
              <a:t>2019</a:t>
            </a:r>
            <a:endParaRPr lang="en-US" altLang="zh-CN" sz="4800" b="1">
              <a:solidFill>
                <a:srgbClr val="6BD5B2"/>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891720" y="2668576"/>
            <a:ext cx="704591" cy="498233"/>
            <a:chOff x="4681372" y="217956"/>
            <a:chExt cx="1080799" cy="764260"/>
          </a:xfrm>
          <a:solidFill>
            <a:schemeClr val="tx1">
              <a:lumMod val="65000"/>
              <a:lumOff val="35000"/>
            </a:schemeClr>
          </a:solidFill>
        </p:grpSpPr>
        <p:sp>
          <p:nvSpPr>
            <p:cNvPr id="29" name="等腰三角形 28"/>
            <p:cNvSpPr/>
            <p:nvPr/>
          </p:nvSpPr>
          <p:spPr>
            <a:xfrm>
              <a:off x="5043714" y="362857"/>
              <a:ext cx="718457" cy="61935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 name="等腰三角形 29"/>
            <p:cNvSpPr/>
            <p:nvPr/>
          </p:nvSpPr>
          <p:spPr>
            <a:xfrm flipV="1">
              <a:off x="4681372" y="217956"/>
              <a:ext cx="718457" cy="619359"/>
            </a:xfrm>
            <a:prstGeom prst="triangle">
              <a:avLst/>
            </a:prstGeom>
            <a:solidFill>
              <a:srgbClr val="6BD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31" name="组合 30"/>
          <p:cNvGrpSpPr/>
          <p:nvPr/>
        </p:nvGrpSpPr>
        <p:grpSpPr>
          <a:xfrm flipV="1">
            <a:off x="891716" y="3475760"/>
            <a:ext cx="3037237" cy="74078"/>
            <a:chOff x="2002629" y="2785309"/>
            <a:chExt cx="5022628" cy="122502"/>
          </a:xfrm>
          <a:solidFill>
            <a:srgbClr val="6BD5B2"/>
          </a:solidFill>
        </p:grpSpPr>
        <p:sp>
          <p:nvSpPr>
            <p:cNvPr id="32" name="矩形 31"/>
            <p:cNvSpPr/>
            <p:nvPr/>
          </p:nvSpPr>
          <p:spPr>
            <a:xfrm>
              <a:off x="2002629" y="2785309"/>
              <a:ext cx="2511315" cy="117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 name="矩形 32"/>
            <p:cNvSpPr/>
            <p:nvPr/>
          </p:nvSpPr>
          <p:spPr>
            <a:xfrm>
              <a:off x="4513943" y="2785309"/>
              <a:ext cx="2511314" cy="12250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1" fill="hold" grpId="1" nodeType="withEffec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49" presetClass="entr" presetSubtype="0" decel="100000" fill="hold" grpId="5" nodeType="afterEffect">
                                  <p:childTnLst>
                                    <p:set>
                                      <p:cBhvr>
                                        <p:cTn id="19" dur="1" fill="hold">
                                          <p:stCondLst>
                                            <p:cond delay="0"/>
                                          </p:stCondLst>
                                        </p:cTn>
                                        <p:tgtEl>
                                          <p:spTgt spid="27"/>
                                        </p:tgtEl>
                                        <p:attrNameLst>
                                          <p:attrName>style.visibility</p:attrName>
                                        </p:attrNameLst>
                                      </p:cBhvr>
                                      <p:to>
                                        <p:strVal val="visible"/>
                                      </p:to>
                                    </p:set>
                                    <p:anim calcmode="lin" valueType="num">
                                      <p:cBhvr>
                                        <p:cTn id="20" dur="500" fill="hold"/>
                                        <p:tgtEl>
                                          <p:spTgt spid="27"/>
                                        </p:tgtEl>
                                        <p:attrNameLst>
                                          <p:attrName>ppt_w</p:attrName>
                                        </p:attrNameLst>
                                      </p:cBhvr>
                                      <p:tavLst>
                                        <p:tav tm="0">
                                          <p:val>
                                            <p:fltVal val="0"/>
                                          </p:val>
                                        </p:tav>
                                        <p:tav tm="100000">
                                          <p:val>
                                            <p:strVal val="#ppt_w"/>
                                          </p:val>
                                        </p:tav>
                                      </p:tavLst>
                                    </p:anim>
                                    <p:anim calcmode="lin" valueType="num">
                                      <p:cBhvr>
                                        <p:cTn id="21" dur="500" fill="hold"/>
                                        <p:tgtEl>
                                          <p:spTgt spid="27"/>
                                        </p:tgtEl>
                                        <p:attrNameLst>
                                          <p:attrName>ppt_h</p:attrName>
                                        </p:attrNameLst>
                                      </p:cBhvr>
                                      <p:tavLst>
                                        <p:tav tm="0">
                                          <p:val>
                                            <p:fltVal val="0"/>
                                          </p:val>
                                        </p:tav>
                                        <p:tav tm="100000">
                                          <p:val>
                                            <p:strVal val="#ppt_h"/>
                                          </p:val>
                                        </p:tav>
                                      </p:tavLst>
                                    </p:anim>
                                    <p:anim calcmode="lin" valueType="num">
                                      <p:cBhvr>
                                        <p:cTn id="22" dur="500" fill="hold"/>
                                        <p:tgtEl>
                                          <p:spTgt spid="27"/>
                                        </p:tgtEl>
                                        <p:attrNameLst>
                                          <p:attrName>style.rotation</p:attrName>
                                        </p:attrNameLst>
                                      </p:cBhvr>
                                      <p:tavLst>
                                        <p:tav tm="0">
                                          <p:val>
                                            <p:fltVal val="360"/>
                                          </p:val>
                                        </p:tav>
                                        <p:tav tm="100000">
                                          <p:val>
                                            <p:fltVal val="0"/>
                                          </p:val>
                                        </p:tav>
                                      </p:tavLst>
                                    </p:anim>
                                    <p:animEffect transition="in" filter="fade">
                                      <p:cBhvr>
                                        <p:cTn id="23" dur="500"/>
                                        <p:tgtEl>
                                          <p:spTgt spid="27"/>
                                        </p:tgtEl>
                                      </p:cBhvr>
                                    </p:animEffect>
                                  </p:childTnLst>
                                </p:cTn>
                              </p:par>
                            </p:childTnLst>
                          </p:cTn>
                        </p:par>
                        <p:par>
                          <p:cTn id="24" fill="hold">
                            <p:stCondLst>
                              <p:cond delay="1000"/>
                            </p:stCondLst>
                            <p:childTnLst>
                              <p:par>
                                <p:cTn id="25" presetID="53" presetClass="entr" presetSubtype="16" fill="hold" nodeType="afterEffect">
                                  <p:childTnLst>
                                    <p:set>
                                      <p:cBhvr>
                                        <p:cTn id="26" dur="1" fill="hold">
                                          <p:stCondLst>
                                            <p:cond delay="0"/>
                                          </p:stCondLst>
                                        </p:cTn>
                                        <p:tgtEl>
                                          <p:spTgt spid="28"/>
                                        </p:tgtEl>
                                        <p:attrNameLst>
                                          <p:attrName>style.visibility</p:attrName>
                                        </p:attrNameLst>
                                      </p:cBhvr>
                                      <p:to>
                                        <p:strVal val="visible"/>
                                      </p:to>
                                    </p:set>
                                    <p:anim calcmode="lin" valueType="num">
                                      <p:cBhvr>
                                        <p:cTn id="27" dur="500" fill="hold"/>
                                        <p:tgtEl>
                                          <p:spTgt spid="28"/>
                                        </p:tgtEl>
                                        <p:attrNameLst>
                                          <p:attrName>ppt_w</p:attrName>
                                        </p:attrNameLst>
                                      </p:cBhvr>
                                      <p:tavLst>
                                        <p:tav tm="0">
                                          <p:val>
                                            <p:fltVal val="0"/>
                                          </p:val>
                                        </p:tav>
                                        <p:tav tm="100000">
                                          <p:val>
                                            <p:strVal val="#ppt_w"/>
                                          </p:val>
                                        </p:tav>
                                      </p:tavLst>
                                    </p:anim>
                                    <p:anim calcmode="lin" valueType="num">
                                      <p:cBhvr>
                                        <p:cTn id="28" dur="500" fill="hold"/>
                                        <p:tgtEl>
                                          <p:spTgt spid="28"/>
                                        </p:tgtEl>
                                        <p:attrNameLst>
                                          <p:attrName>ppt_h</p:attrName>
                                        </p:attrNameLst>
                                      </p:cBhvr>
                                      <p:tavLst>
                                        <p:tav tm="0">
                                          <p:val>
                                            <p:fltVal val="0"/>
                                          </p:val>
                                        </p:tav>
                                        <p:tav tm="100000">
                                          <p:val>
                                            <p:strVal val="#ppt_h"/>
                                          </p:val>
                                        </p:tav>
                                      </p:tavLst>
                                    </p:anim>
                                    <p:animEffect transition="in" filter="fade">
                                      <p:cBhvr>
                                        <p:cTn id="29" dur="500"/>
                                        <p:tgtEl>
                                          <p:spTgt spid="28"/>
                                        </p:tgtEl>
                                      </p:cBhvr>
                                    </p:animEffect>
                                  </p:childTnLst>
                                </p:cTn>
                              </p:par>
                            </p:childTnLst>
                          </p:cTn>
                        </p:par>
                        <p:par>
                          <p:cTn id="30" fill="hold">
                            <p:stCondLst>
                              <p:cond delay="1500"/>
                            </p:stCondLst>
                            <p:childTnLst>
                              <p:par>
                                <p:cTn id="31" presetID="56" presetClass="entr" presetSubtype="0" fill="hold" grpId="2" nodeType="afterEffect">
                                  <p:iterate type="lt">
                                    <p:tmPct val="10000"/>
                                  </p:iterate>
                                  <p:childTnLst>
                                    <p:set>
                                      <p:cBhvr>
                                        <p:cTn id="32" dur="1" fill="hold">
                                          <p:stCondLst>
                                            <p:cond delay="0"/>
                                          </p:stCondLst>
                                        </p:cTn>
                                        <p:tgtEl>
                                          <p:spTgt spid="24"/>
                                        </p:tgtEl>
                                        <p:attrNameLst>
                                          <p:attrName>style.visibility</p:attrName>
                                        </p:attrNameLst>
                                      </p:cBhvr>
                                      <p:to>
                                        <p:strVal val="visible"/>
                                      </p:to>
                                    </p:set>
                                    <p:anim by="(-#ppt_w*2)" calcmode="lin" valueType="num">
                                      <p:cBhvr rctx="PPT">
                                        <p:cTn id="33" dur="500" autoRev="1" fill="hold">
                                          <p:stCondLst>
                                            <p:cond delay="0"/>
                                          </p:stCondLst>
                                        </p:cTn>
                                        <p:tgtEl>
                                          <p:spTgt spid="24"/>
                                        </p:tgtEl>
                                        <p:attrNameLst>
                                          <p:attrName>ppt_w</p:attrName>
                                        </p:attrNameLst>
                                      </p:cBhvr>
                                    </p:anim>
                                    <p:anim by="(#ppt_w*0.50)" calcmode="lin" valueType="num">
                                      <p:cBhvr>
                                        <p:cTn id="34" dur="500" decel="50000" autoRev="1" fill="hold">
                                          <p:stCondLst>
                                            <p:cond delay="0"/>
                                          </p:stCondLst>
                                        </p:cTn>
                                        <p:tgtEl>
                                          <p:spTgt spid="24"/>
                                        </p:tgtEl>
                                        <p:attrNameLst>
                                          <p:attrName>ppt_x</p:attrName>
                                        </p:attrNameLst>
                                      </p:cBhvr>
                                    </p:anim>
                                    <p:anim from="(-#ppt_h/2)" to="(#ppt_y)" calcmode="lin" valueType="num">
                                      <p:cBhvr>
                                        <p:cTn id="35" dur="1000" fill="hold">
                                          <p:stCondLst>
                                            <p:cond delay="0"/>
                                          </p:stCondLst>
                                        </p:cTn>
                                        <p:tgtEl>
                                          <p:spTgt spid="24"/>
                                        </p:tgtEl>
                                        <p:attrNameLst>
                                          <p:attrName>ppt_y</p:attrName>
                                        </p:attrNameLst>
                                      </p:cBhvr>
                                    </p:anim>
                                    <p:animRot by="21600000">
                                      <p:cBhvr>
                                        <p:cTn id="36" dur="1000" fill="hold">
                                          <p:stCondLst>
                                            <p:cond delay="0"/>
                                          </p:stCondLst>
                                        </p:cTn>
                                        <p:tgtEl>
                                          <p:spTgt spid="24"/>
                                        </p:tgtEl>
                                        <p:attrNameLst>
                                          <p:attrName>r</p:attrName>
                                        </p:attrNameLst>
                                      </p:cBhvr>
                                    </p:animRot>
                                  </p:childTnLst>
                                </p:cTn>
                              </p:par>
                            </p:childTnLst>
                          </p:cTn>
                        </p:par>
                        <p:par>
                          <p:cTn id="37" fill="hold">
                            <p:stCondLst>
                              <p:cond delay="3000"/>
                            </p:stCondLst>
                            <p:childTnLst>
                              <p:par>
                                <p:cTn id="38" presetID="6" presetClass="entr" presetSubtype="32" fill="hold" nodeType="afterEffect">
                                  <p:childTnLst>
                                    <p:set>
                                      <p:cBhvr>
                                        <p:cTn id="39" dur="1" fill="hold">
                                          <p:stCondLst>
                                            <p:cond delay="0"/>
                                          </p:stCondLst>
                                        </p:cTn>
                                        <p:tgtEl>
                                          <p:spTgt spid="31"/>
                                        </p:tgtEl>
                                        <p:attrNameLst>
                                          <p:attrName>style.visibility</p:attrName>
                                        </p:attrNameLst>
                                      </p:cBhvr>
                                      <p:to>
                                        <p:strVal val="visible"/>
                                      </p:to>
                                    </p:set>
                                    <p:animEffect transition="in" filter="circle(out)">
                                      <p:cBhvr>
                                        <p:cTn id="40" dur="2000"/>
                                        <p:tgtEl>
                                          <p:spTgt spid="31"/>
                                        </p:tgtEl>
                                      </p:cBhvr>
                                    </p:animEffect>
                                  </p:childTnLst>
                                </p:cTn>
                              </p:par>
                            </p:childTnLst>
                          </p:cTn>
                        </p:par>
                        <p:par>
                          <p:cTn id="41" fill="hold">
                            <p:stCondLst>
                              <p:cond delay="5000"/>
                            </p:stCondLst>
                            <p:childTnLst>
                              <p:par>
                                <p:cTn id="42" presetID="2" presetClass="entr" presetSubtype="12" fill="hold" grpId="3" nodeType="afterEffec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1+#ppt_h/2"/>
                                          </p:val>
                                        </p:tav>
                                        <p:tav tm="100000">
                                          <p:val>
                                            <p:strVal val="#ppt_y"/>
                                          </p:val>
                                        </p:tav>
                                      </p:tavLst>
                                    </p:anim>
                                  </p:childTnLst>
                                </p:cTn>
                              </p:par>
                            </p:childTnLst>
                          </p:cTn>
                        </p:par>
                        <p:par>
                          <p:cTn id="46" fill="hold">
                            <p:stCondLst>
                              <p:cond delay="5500"/>
                            </p:stCondLst>
                            <p:childTnLst>
                              <p:par>
                                <p:cTn id="47" presetID="2" presetClass="entr" presetSubtype="12" fill="hold" grpId="4" nodeType="afterEffec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fill="hold"/>
                                        <p:tgtEl>
                                          <p:spTgt spid="26"/>
                                        </p:tgtEl>
                                        <p:attrNameLst>
                                          <p:attrName>ppt_x</p:attrName>
                                        </p:attrNameLst>
                                      </p:cBhvr>
                                      <p:tavLst>
                                        <p:tav tm="0">
                                          <p:val>
                                            <p:strVal val="0-#ppt_w/2"/>
                                          </p:val>
                                        </p:tav>
                                        <p:tav tm="100000">
                                          <p:val>
                                            <p:strVal val="#ppt_x"/>
                                          </p:val>
                                        </p:tav>
                                      </p:tavLst>
                                    </p:anim>
                                    <p:anim calcmode="lin" valueType="num">
                                      <p:cBhvr additive="base">
                                        <p:cTn id="5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1"/>
      <p:bldP spid="24" grpId="2"/>
      <p:bldP spid="25" grpId="3"/>
      <p:bldP spid="26" grpId="4"/>
      <p:bldP spid="27" grpId="5"/>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title"/>
            <p:custDataLst>
              <p:tags r:id="rId1"/>
            </p:custDataLst>
          </p:nvPr>
        </p:nvSpPr>
        <p:spPr/>
        <p:txBody>
          <a:bodyPr>
            <a:normAutofit fontScale="90000"/>
          </a:bodyPr>
          <a:lstStyle/>
          <a:p>
            <a:r>
              <a:rPr lang="zh-CN" altLang="en-US">
                <a:latin typeface="+mn-lt"/>
                <a:ea typeface="+mn-ea"/>
                <a:cs typeface="+mn-ea"/>
                <a:sym typeface="+mn-lt"/>
              </a:rPr>
              <a:t>自我评价</a:t>
            </a:r>
            <a:endParaRPr lang="zh-CN" altLang="en-US">
              <a:latin typeface="+mn-lt"/>
              <a:ea typeface="+mn-ea"/>
              <a:cs typeface="+mn-ea"/>
              <a:sym typeface="+mn-lt"/>
            </a:endParaRPr>
          </a:p>
        </p:txBody>
      </p:sp>
      <p:sp>
        <p:nvSpPr>
          <p:cNvPr id="6" name="PA_任意多边形 5"/>
          <p:cNvSpPr>
            <a:spLocks noEditPoints="1"/>
          </p:cNvSpPr>
          <p:nvPr>
            <p:custDataLst>
              <p:tags r:id="rId2"/>
            </p:custDataLst>
          </p:nvPr>
        </p:nvSpPr>
        <p:spPr bwMode="auto">
          <a:xfrm>
            <a:off x="3808413" y="1601788"/>
            <a:ext cx="4554538" cy="4198938"/>
          </a:xfrm>
          <a:custGeom>
            <a:avLst/>
            <a:gdLst>
              <a:gd name="T0" fmla="*/ 3254 w 6460"/>
              <a:gd name="T1" fmla="*/ 2615 h 5945"/>
              <a:gd name="T2" fmla="*/ 3254 w 6460"/>
              <a:gd name="T3" fmla="*/ 2615 h 5945"/>
              <a:gd name="T4" fmla="*/ 3254 w 6460"/>
              <a:gd name="T5" fmla="*/ 2615 h 5945"/>
              <a:gd name="T6" fmla="*/ 3271 w 6460"/>
              <a:gd name="T7" fmla="*/ 2615 h 5945"/>
              <a:gd name="T8" fmla="*/ 4159 w 6460"/>
              <a:gd name="T9" fmla="*/ 3503 h 5945"/>
              <a:gd name="T10" fmla="*/ 4029 w 6460"/>
              <a:gd name="T11" fmla="*/ 3966 h 5945"/>
              <a:gd name="T12" fmla="*/ 4029 w 6460"/>
              <a:gd name="T13" fmla="*/ 3967 h 5945"/>
              <a:gd name="T14" fmla="*/ 4032 w 6460"/>
              <a:gd name="T15" fmla="*/ 3964 h 5945"/>
              <a:gd name="T16" fmla="*/ 3999 w 6460"/>
              <a:gd name="T17" fmla="*/ 4021 h 5945"/>
              <a:gd name="T18" fmla="*/ 3675 w 6460"/>
              <a:gd name="T19" fmla="*/ 4345 h 5945"/>
              <a:gd name="T20" fmla="*/ 2461 w 6460"/>
              <a:gd name="T21" fmla="*/ 4020 h 5945"/>
              <a:gd name="T22" fmla="*/ 2462 w 6460"/>
              <a:gd name="T23" fmla="*/ 4024 h 5945"/>
              <a:gd name="T24" fmla="*/ 2429 w 6460"/>
              <a:gd name="T25" fmla="*/ 3965 h 5945"/>
              <a:gd name="T26" fmla="*/ 2431 w 6460"/>
              <a:gd name="T27" fmla="*/ 3967 h 5945"/>
              <a:gd name="T28" fmla="*/ 2431 w 6460"/>
              <a:gd name="T29" fmla="*/ 3966 h 5945"/>
              <a:gd name="T30" fmla="*/ 2300 w 6460"/>
              <a:gd name="T31" fmla="*/ 3503 h 5945"/>
              <a:gd name="T32" fmla="*/ 3189 w 6460"/>
              <a:gd name="T33" fmla="*/ 2615 h 5945"/>
              <a:gd name="T34" fmla="*/ 3206 w 6460"/>
              <a:gd name="T35" fmla="*/ 2615 h 5945"/>
              <a:gd name="T36" fmla="*/ 3206 w 6460"/>
              <a:gd name="T37" fmla="*/ 2615 h 5945"/>
              <a:gd name="T38" fmla="*/ 3205 w 6460"/>
              <a:gd name="T39" fmla="*/ 2615 h 5945"/>
              <a:gd name="T40" fmla="*/ 3230 w 6460"/>
              <a:gd name="T41" fmla="*/ 2615 h 5945"/>
              <a:gd name="T42" fmla="*/ 3254 w 6460"/>
              <a:gd name="T43" fmla="*/ 2615 h 5945"/>
              <a:gd name="T44" fmla="*/ 5109 w 6460"/>
              <a:gd name="T45" fmla="*/ 3331 h 5945"/>
              <a:gd name="T46" fmla="*/ 5110 w 6460"/>
              <a:gd name="T47" fmla="*/ 3330 h 5945"/>
              <a:gd name="T48" fmla="*/ 4221 w 6460"/>
              <a:gd name="T49" fmla="*/ 2442 h 5945"/>
              <a:gd name="T50" fmla="*/ 4338 w 6460"/>
              <a:gd name="T51" fmla="*/ 2002 h 5945"/>
              <a:gd name="T52" fmla="*/ 4538 w 6460"/>
              <a:gd name="T53" fmla="*/ 1307 h 5945"/>
              <a:gd name="T54" fmla="*/ 3230 w 6460"/>
              <a:gd name="T55" fmla="*/ 0 h 5945"/>
              <a:gd name="T56" fmla="*/ 1923 w 6460"/>
              <a:gd name="T57" fmla="*/ 1307 h 5945"/>
              <a:gd name="T58" fmla="*/ 2119 w 6460"/>
              <a:gd name="T59" fmla="*/ 1997 h 5945"/>
              <a:gd name="T60" fmla="*/ 2118 w 6460"/>
              <a:gd name="T61" fmla="*/ 1996 h 5945"/>
              <a:gd name="T62" fmla="*/ 2118 w 6460"/>
              <a:gd name="T63" fmla="*/ 1996 h 5945"/>
              <a:gd name="T64" fmla="*/ 2238 w 6460"/>
              <a:gd name="T65" fmla="*/ 2442 h 5945"/>
              <a:gd name="T66" fmla="*/ 1350 w 6460"/>
              <a:gd name="T67" fmla="*/ 3330 h 5945"/>
              <a:gd name="T68" fmla="*/ 1351 w 6460"/>
              <a:gd name="T69" fmla="*/ 3331 h 5945"/>
              <a:gd name="T70" fmla="*/ 1307 w 6460"/>
              <a:gd name="T71" fmla="*/ 3330 h 5945"/>
              <a:gd name="T72" fmla="*/ 0 w 6460"/>
              <a:gd name="T73" fmla="*/ 4637 h 5945"/>
              <a:gd name="T74" fmla="*/ 1307 w 6460"/>
              <a:gd name="T75" fmla="*/ 5945 h 5945"/>
              <a:gd name="T76" fmla="*/ 2452 w 6460"/>
              <a:gd name="T77" fmla="*/ 5271 h 5945"/>
              <a:gd name="T78" fmla="*/ 2451 w 6460"/>
              <a:gd name="T79" fmla="*/ 5274 h 5945"/>
              <a:gd name="T80" fmla="*/ 2451 w 6460"/>
              <a:gd name="T81" fmla="*/ 5274 h 5945"/>
              <a:gd name="T82" fmla="*/ 2787 w 6460"/>
              <a:gd name="T83" fmla="*/ 4929 h 5945"/>
              <a:gd name="T84" fmla="*/ 3992 w 6460"/>
              <a:gd name="T85" fmla="*/ 5241 h 5945"/>
              <a:gd name="T86" fmla="*/ 5153 w 6460"/>
              <a:gd name="T87" fmla="*/ 5945 h 5945"/>
              <a:gd name="T88" fmla="*/ 6460 w 6460"/>
              <a:gd name="T89" fmla="*/ 4637 h 5945"/>
              <a:gd name="T90" fmla="*/ 5153 w 6460"/>
              <a:gd name="T91" fmla="*/ 3330 h 5945"/>
              <a:gd name="T92" fmla="*/ 5109 w 6460"/>
              <a:gd name="T93" fmla="*/ 3331 h 5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460" h="5945">
                <a:moveTo>
                  <a:pt x="3254" y="2615"/>
                </a:moveTo>
                <a:lnTo>
                  <a:pt x="3254" y="2615"/>
                </a:lnTo>
                <a:lnTo>
                  <a:pt x="3254" y="2615"/>
                </a:lnTo>
                <a:cubicBezTo>
                  <a:pt x="3259" y="2615"/>
                  <a:pt x="3265" y="2615"/>
                  <a:pt x="3271" y="2615"/>
                </a:cubicBezTo>
                <a:cubicBezTo>
                  <a:pt x="3761" y="2615"/>
                  <a:pt x="4159" y="3013"/>
                  <a:pt x="4159" y="3503"/>
                </a:cubicBezTo>
                <a:cubicBezTo>
                  <a:pt x="4159" y="3673"/>
                  <a:pt x="4111" y="3832"/>
                  <a:pt x="4029" y="3966"/>
                </a:cubicBezTo>
                <a:lnTo>
                  <a:pt x="4029" y="3967"/>
                </a:lnTo>
                <a:lnTo>
                  <a:pt x="4032" y="3964"/>
                </a:lnTo>
                <a:cubicBezTo>
                  <a:pt x="4021" y="3983"/>
                  <a:pt x="4010" y="4002"/>
                  <a:pt x="3999" y="4021"/>
                </a:cubicBezTo>
                <a:cubicBezTo>
                  <a:pt x="3924" y="4151"/>
                  <a:pt x="3815" y="4264"/>
                  <a:pt x="3675" y="4345"/>
                </a:cubicBezTo>
                <a:cubicBezTo>
                  <a:pt x="3250" y="4590"/>
                  <a:pt x="2707" y="4444"/>
                  <a:pt x="2461" y="4020"/>
                </a:cubicBezTo>
                <a:lnTo>
                  <a:pt x="2462" y="4024"/>
                </a:lnTo>
                <a:cubicBezTo>
                  <a:pt x="2451" y="4004"/>
                  <a:pt x="2440" y="3984"/>
                  <a:pt x="2429" y="3965"/>
                </a:cubicBezTo>
                <a:lnTo>
                  <a:pt x="2431" y="3967"/>
                </a:lnTo>
                <a:lnTo>
                  <a:pt x="2431" y="3966"/>
                </a:lnTo>
                <a:cubicBezTo>
                  <a:pt x="2348" y="3832"/>
                  <a:pt x="2300" y="3673"/>
                  <a:pt x="2300" y="3503"/>
                </a:cubicBezTo>
                <a:cubicBezTo>
                  <a:pt x="2300" y="3013"/>
                  <a:pt x="2698" y="2615"/>
                  <a:pt x="3189" y="2615"/>
                </a:cubicBezTo>
                <a:cubicBezTo>
                  <a:pt x="3194" y="2615"/>
                  <a:pt x="3200" y="2615"/>
                  <a:pt x="3206" y="2615"/>
                </a:cubicBezTo>
                <a:lnTo>
                  <a:pt x="3206" y="2615"/>
                </a:lnTo>
                <a:lnTo>
                  <a:pt x="3205" y="2615"/>
                </a:lnTo>
                <a:cubicBezTo>
                  <a:pt x="3213" y="2615"/>
                  <a:pt x="3222" y="2615"/>
                  <a:pt x="3230" y="2615"/>
                </a:cubicBezTo>
                <a:cubicBezTo>
                  <a:pt x="3238" y="2615"/>
                  <a:pt x="3246" y="2615"/>
                  <a:pt x="3254" y="2615"/>
                </a:cubicBezTo>
                <a:close/>
                <a:moveTo>
                  <a:pt x="5109" y="3331"/>
                </a:moveTo>
                <a:lnTo>
                  <a:pt x="5110" y="3330"/>
                </a:lnTo>
                <a:cubicBezTo>
                  <a:pt x="4619" y="3330"/>
                  <a:pt x="4221" y="2933"/>
                  <a:pt x="4221" y="2442"/>
                </a:cubicBezTo>
                <a:cubicBezTo>
                  <a:pt x="4221" y="2282"/>
                  <a:pt x="4264" y="2132"/>
                  <a:pt x="4338" y="2002"/>
                </a:cubicBezTo>
                <a:cubicBezTo>
                  <a:pt x="4464" y="1801"/>
                  <a:pt x="4538" y="1563"/>
                  <a:pt x="4538" y="1307"/>
                </a:cubicBezTo>
                <a:cubicBezTo>
                  <a:pt x="4538" y="585"/>
                  <a:pt x="3952" y="0"/>
                  <a:pt x="3230" y="0"/>
                </a:cubicBezTo>
                <a:cubicBezTo>
                  <a:pt x="2508" y="0"/>
                  <a:pt x="1923" y="585"/>
                  <a:pt x="1923" y="1307"/>
                </a:cubicBezTo>
                <a:cubicBezTo>
                  <a:pt x="1923" y="1560"/>
                  <a:pt x="1995" y="1797"/>
                  <a:pt x="2119" y="1997"/>
                </a:cubicBezTo>
                <a:lnTo>
                  <a:pt x="2118" y="1996"/>
                </a:lnTo>
                <a:lnTo>
                  <a:pt x="2118" y="1996"/>
                </a:lnTo>
                <a:cubicBezTo>
                  <a:pt x="2194" y="2127"/>
                  <a:pt x="2238" y="2279"/>
                  <a:pt x="2238" y="2442"/>
                </a:cubicBezTo>
                <a:cubicBezTo>
                  <a:pt x="2238" y="2933"/>
                  <a:pt x="1840" y="3330"/>
                  <a:pt x="1350" y="3330"/>
                </a:cubicBezTo>
                <a:lnTo>
                  <a:pt x="1351" y="3331"/>
                </a:lnTo>
                <a:cubicBezTo>
                  <a:pt x="1336" y="3330"/>
                  <a:pt x="1322" y="3330"/>
                  <a:pt x="1307" y="3330"/>
                </a:cubicBezTo>
                <a:cubicBezTo>
                  <a:pt x="585" y="3330"/>
                  <a:pt x="0" y="3915"/>
                  <a:pt x="0" y="4637"/>
                </a:cubicBezTo>
                <a:cubicBezTo>
                  <a:pt x="0" y="5359"/>
                  <a:pt x="585" y="5945"/>
                  <a:pt x="1307" y="5945"/>
                </a:cubicBezTo>
                <a:cubicBezTo>
                  <a:pt x="1800" y="5945"/>
                  <a:pt x="2228" y="5673"/>
                  <a:pt x="2452" y="5271"/>
                </a:cubicBezTo>
                <a:lnTo>
                  <a:pt x="2451" y="5274"/>
                </a:lnTo>
                <a:lnTo>
                  <a:pt x="2451" y="5274"/>
                </a:lnTo>
                <a:cubicBezTo>
                  <a:pt x="2527" y="5135"/>
                  <a:pt x="2640" y="5014"/>
                  <a:pt x="2787" y="4929"/>
                </a:cubicBezTo>
                <a:cubicBezTo>
                  <a:pt x="3207" y="4687"/>
                  <a:pt x="3743" y="4827"/>
                  <a:pt x="3992" y="5241"/>
                </a:cubicBezTo>
                <a:cubicBezTo>
                  <a:pt x="4210" y="5659"/>
                  <a:pt x="4648" y="5945"/>
                  <a:pt x="5153" y="5945"/>
                </a:cubicBezTo>
                <a:cubicBezTo>
                  <a:pt x="5875" y="5945"/>
                  <a:pt x="6460" y="5359"/>
                  <a:pt x="6460" y="4637"/>
                </a:cubicBezTo>
                <a:cubicBezTo>
                  <a:pt x="6460" y="3915"/>
                  <a:pt x="5875" y="3330"/>
                  <a:pt x="5153" y="3330"/>
                </a:cubicBezTo>
                <a:cubicBezTo>
                  <a:pt x="5138" y="3330"/>
                  <a:pt x="5123" y="3330"/>
                  <a:pt x="5109" y="3331"/>
                </a:cubicBezTo>
                <a:close/>
              </a:path>
            </a:pathLst>
          </a:custGeom>
          <a:solidFill>
            <a:schemeClr val="tx1">
              <a:lumMod val="65000"/>
              <a:lumOff val="35000"/>
            </a:schemeClr>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46" name="PA_文本框 29"/>
          <p:cNvSpPr txBox="1"/>
          <p:nvPr>
            <p:custDataLst>
              <p:tags r:id="rId3"/>
            </p:custDataLst>
          </p:nvPr>
        </p:nvSpPr>
        <p:spPr>
          <a:xfrm>
            <a:off x="7536160" y="1764742"/>
            <a:ext cx="3029006" cy="1025525"/>
          </a:xfrm>
          <a:prstGeom prst="rect">
            <a:avLst/>
          </a:prstGeom>
          <a:noFill/>
        </p:spPr>
        <p:txBody>
          <a:bodyPr wrap="square" lIns="0" tIns="0" rIns="0" bIns="0" rtlCol="0">
            <a:spAutoFit/>
          </a:bodyPr>
          <a:lstStyle/>
          <a:p>
            <a:pPr algn="just">
              <a:lnSpc>
                <a:spcPts val="2000"/>
              </a:lnSpc>
            </a:pPr>
            <a:r>
              <a:rPr lang="en-US" altLang="zh-CN" sz="1600">
                <a:solidFill>
                  <a:schemeClr val="tx1">
                    <a:lumMod val="75000"/>
                    <a:lumOff val="25000"/>
                  </a:schemeClr>
                </a:solidFill>
                <a:cs typeface="+mn-ea"/>
                <a:sym typeface="+mn-lt"/>
              </a:rPr>
              <a:t>       </a:t>
            </a:r>
            <a:r>
              <a:rPr lang="zh-CN" altLang="en-US" sz="1600">
                <a:solidFill>
                  <a:schemeClr val="tx1">
                    <a:lumMod val="75000"/>
                    <a:lumOff val="25000"/>
                  </a:schemeClr>
                </a:solidFill>
                <a:cs typeface="+mn-ea"/>
                <a:sym typeface="+mn-lt"/>
              </a:rPr>
              <a:t>工作上态度认真，能够完成本职各项工作，遇到解决不了的问题也会及时向同事们请教。</a:t>
            </a:r>
            <a:endParaRPr lang="zh-CN" altLang="en-US" sz="1600">
              <a:solidFill>
                <a:schemeClr val="tx1">
                  <a:lumMod val="75000"/>
                  <a:lumOff val="25000"/>
                </a:schemeClr>
              </a:solidFill>
              <a:cs typeface="+mn-ea"/>
              <a:sym typeface="+mn-lt"/>
            </a:endParaRPr>
          </a:p>
          <a:p>
            <a:pPr algn="just">
              <a:lnSpc>
                <a:spcPts val="2000"/>
              </a:lnSpc>
            </a:pPr>
            <a:endParaRPr lang="en-US" altLang="zh-CN" sz="1600">
              <a:cs typeface="+mn-ea"/>
              <a:sym typeface="+mn-lt"/>
            </a:endParaRPr>
          </a:p>
        </p:txBody>
      </p:sp>
      <p:sp>
        <p:nvSpPr>
          <p:cNvPr id="47" name="PA_文本框 29"/>
          <p:cNvSpPr txBox="1"/>
          <p:nvPr>
            <p:custDataLst>
              <p:tags r:id="rId4"/>
            </p:custDataLst>
          </p:nvPr>
        </p:nvSpPr>
        <p:spPr>
          <a:xfrm>
            <a:off x="8832303" y="4581128"/>
            <a:ext cx="2664371" cy="738505"/>
          </a:xfrm>
          <a:prstGeom prst="rect">
            <a:avLst/>
          </a:prstGeom>
          <a:noFill/>
        </p:spPr>
        <p:txBody>
          <a:bodyPr wrap="square" lIns="0" tIns="0" rIns="0" bIns="0" rtlCol="0">
            <a:spAutoFit/>
          </a:bodyPr>
          <a:lstStyle/>
          <a:p>
            <a:r>
              <a:rPr lang="en-US" altLang="zh-CN" sz="1600">
                <a:cs typeface="+mn-ea"/>
                <a:sym typeface="+mn-lt"/>
              </a:rPr>
              <a:t>        </a:t>
            </a:r>
            <a:r>
              <a:rPr lang="zh-CN" altLang="en-US" sz="1600">
                <a:cs typeface="+mn-ea"/>
                <a:sym typeface="+mn-lt"/>
              </a:rPr>
              <a:t>跟同事们之间保持着友好的关系，有时也会互相讨论技术难点，分享一些新知识</a:t>
            </a:r>
            <a:endParaRPr lang="zh-CN" altLang="en-US" sz="1600">
              <a:cs typeface="+mn-ea"/>
              <a:sym typeface="+mn-lt"/>
            </a:endParaRPr>
          </a:p>
        </p:txBody>
      </p:sp>
      <p:sp>
        <p:nvSpPr>
          <p:cNvPr id="48" name="PA_文本框 29"/>
          <p:cNvSpPr txBox="1"/>
          <p:nvPr>
            <p:custDataLst>
              <p:tags r:id="rId5"/>
            </p:custDataLst>
          </p:nvPr>
        </p:nvSpPr>
        <p:spPr>
          <a:xfrm>
            <a:off x="695325" y="3044279"/>
            <a:ext cx="3029006" cy="768985"/>
          </a:xfrm>
          <a:prstGeom prst="rect">
            <a:avLst/>
          </a:prstGeom>
          <a:noFill/>
        </p:spPr>
        <p:txBody>
          <a:bodyPr wrap="square" lIns="0" tIns="0" rIns="0" bIns="0" rtlCol="0">
            <a:spAutoFit/>
          </a:bodyPr>
          <a:lstStyle/>
          <a:p>
            <a:pPr algn="just">
              <a:lnSpc>
                <a:spcPts val="2000"/>
              </a:lnSpc>
            </a:pPr>
            <a:r>
              <a:rPr lang="en-US" altLang="zh-CN" sz="1600">
                <a:solidFill>
                  <a:schemeClr val="tx1">
                    <a:lumMod val="75000"/>
                    <a:lumOff val="25000"/>
                  </a:schemeClr>
                </a:solidFill>
                <a:cs typeface="+mn-ea"/>
                <a:sym typeface="+mn-lt"/>
              </a:rPr>
              <a:t>        </a:t>
            </a:r>
            <a:r>
              <a:rPr lang="zh-CN" altLang="en-US" sz="1600">
                <a:solidFill>
                  <a:schemeClr val="tx1">
                    <a:lumMod val="75000"/>
                    <a:lumOff val="25000"/>
                  </a:schemeClr>
                </a:solidFill>
                <a:cs typeface="+mn-ea"/>
                <a:sym typeface="+mn-lt"/>
              </a:rPr>
              <a:t>专业技能比较薄弱还需加强，有时遇到棘手的问题还需请教同事</a:t>
            </a:r>
            <a:endParaRPr lang="en-US" altLang="zh-CN" sz="1600">
              <a:cs typeface="+mn-ea"/>
              <a:sym typeface="+mn-lt"/>
            </a:endParaRPr>
          </a:p>
        </p:txBody>
      </p:sp>
      <p:sp>
        <p:nvSpPr>
          <p:cNvPr id="12" name="PA_等腰三角形 11"/>
          <p:cNvSpPr/>
          <p:nvPr>
            <p:custDataLst>
              <p:tags r:id="rId6"/>
            </p:custDataLst>
          </p:nvPr>
        </p:nvSpPr>
        <p:spPr>
          <a:xfrm rot="18781070">
            <a:off x="3776149" y="4009321"/>
            <a:ext cx="239969" cy="206870"/>
          </a:xfrm>
          <a:prstGeom prst="triangle">
            <a:avLst/>
          </a:prstGeom>
          <a:solidFill>
            <a:srgbClr val="6AD4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PA_等腰三角形 52"/>
          <p:cNvSpPr/>
          <p:nvPr>
            <p:custDataLst>
              <p:tags r:id="rId7"/>
            </p:custDataLst>
          </p:nvPr>
        </p:nvSpPr>
        <p:spPr>
          <a:xfrm rot="4492239">
            <a:off x="7051522" y="2122972"/>
            <a:ext cx="239969" cy="206870"/>
          </a:xfrm>
          <a:prstGeom prst="triangle">
            <a:avLst/>
          </a:prstGeom>
          <a:solidFill>
            <a:srgbClr val="6AD4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PA_等腰三角形 53"/>
          <p:cNvSpPr/>
          <p:nvPr>
            <p:custDataLst>
              <p:tags r:id="rId8"/>
            </p:custDataLst>
          </p:nvPr>
        </p:nvSpPr>
        <p:spPr>
          <a:xfrm rot="5996743">
            <a:off x="8449653" y="4949793"/>
            <a:ext cx="239969" cy="206870"/>
          </a:xfrm>
          <a:prstGeom prst="triangle">
            <a:avLst/>
          </a:prstGeom>
          <a:solidFill>
            <a:srgbClr val="6AD4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PA_椭圆 6"/>
          <p:cNvSpPr>
            <a:spLocks noChangeArrowheads="1"/>
          </p:cNvSpPr>
          <p:nvPr>
            <p:custDataLst>
              <p:tags r:id="rId9"/>
            </p:custDataLst>
          </p:nvPr>
        </p:nvSpPr>
        <p:spPr bwMode="auto">
          <a:xfrm>
            <a:off x="5295901" y="1733551"/>
            <a:ext cx="1579563" cy="1582738"/>
          </a:xfrm>
          <a:prstGeom prst="ellipse">
            <a:avLst/>
          </a:prstGeom>
          <a:solidFill>
            <a:srgbClr val="6AD4B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 name="PA_椭圆 7"/>
          <p:cNvSpPr>
            <a:spLocks noChangeArrowheads="1"/>
          </p:cNvSpPr>
          <p:nvPr>
            <p:custDataLst>
              <p:tags r:id="rId10"/>
            </p:custDataLst>
          </p:nvPr>
        </p:nvSpPr>
        <p:spPr bwMode="auto">
          <a:xfrm>
            <a:off x="3940176" y="4086226"/>
            <a:ext cx="1579563" cy="1582738"/>
          </a:xfrm>
          <a:prstGeom prst="ellipse">
            <a:avLst/>
          </a:prstGeom>
          <a:solidFill>
            <a:srgbClr val="6AD4B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PA_椭圆 8"/>
          <p:cNvSpPr>
            <a:spLocks noChangeArrowheads="1"/>
          </p:cNvSpPr>
          <p:nvPr>
            <p:custDataLst>
              <p:tags r:id="rId11"/>
            </p:custDataLst>
          </p:nvPr>
        </p:nvSpPr>
        <p:spPr bwMode="auto">
          <a:xfrm>
            <a:off x="6650038" y="4086226"/>
            <a:ext cx="1581150" cy="1582738"/>
          </a:xfrm>
          <a:prstGeom prst="ellipse">
            <a:avLst/>
          </a:prstGeom>
          <a:solidFill>
            <a:srgbClr val="6AD4B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PA_文本框 30"/>
          <p:cNvSpPr txBox="1"/>
          <p:nvPr>
            <p:custDataLst>
              <p:tags r:id="rId12"/>
            </p:custDataLst>
          </p:nvPr>
        </p:nvSpPr>
        <p:spPr>
          <a:xfrm>
            <a:off x="5664429" y="2309933"/>
            <a:ext cx="864096" cy="430530"/>
          </a:xfrm>
          <a:prstGeom prst="rect">
            <a:avLst/>
          </a:prstGeom>
          <a:noFill/>
        </p:spPr>
        <p:txBody>
          <a:bodyPr wrap="square" lIns="0" tIns="0" rIns="0" bIns="0" rtlCol="0">
            <a:spAutoFit/>
          </a:bodyPr>
          <a:lstStyle/>
          <a:p>
            <a:pPr algn="ctr"/>
            <a:r>
              <a:rPr lang="zh-CN" altLang="en-US" sz="2800">
                <a:solidFill>
                  <a:schemeClr val="bg1"/>
                </a:solidFill>
                <a:cs typeface="+mn-ea"/>
                <a:sym typeface="+mn-lt"/>
              </a:rPr>
              <a:t>工作</a:t>
            </a:r>
            <a:endParaRPr lang="zh-CN" altLang="en-US" sz="2800" b="1">
              <a:solidFill>
                <a:schemeClr val="bg1"/>
              </a:solidFill>
              <a:cs typeface="+mn-ea"/>
              <a:sym typeface="+mn-lt"/>
            </a:endParaRPr>
          </a:p>
        </p:txBody>
      </p:sp>
      <p:sp>
        <p:nvSpPr>
          <p:cNvPr id="49" name="PA_文本框 30"/>
          <p:cNvSpPr txBox="1"/>
          <p:nvPr>
            <p:custDataLst>
              <p:tags r:id="rId13"/>
            </p:custDataLst>
          </p:nvPr>
        </p:nvSpPr>
        <p:spPr>
          <a:xfrm>
            <a:off x="7040315" y="4662608"/>
            <a:ext cx="864096" cy="430530"/>
          </a:xfrm>
          <a:prstGeom prst="rect">
            <a:avLst/>
          </a:prstGeom>
          <a:noFill/>
        </p:spPr>
        <p:txBody>
          <a:bodyPr wrap="square" lIns="0" tIns="0" rIns="0" bIns="0" rtlCol="0">
            <a:spAutoFit/>
          </a:bodyPr>
          <a:lstStyle/>
          <a:p>
            <a:pPr algn="ctr"/>
            <a:r>
              <a:rPr lang="zh-CN" altLang="en-US" sz="2800" b="1">
                <a:solidFill>
                  <a:schemeClr val="bg1"/>
                </a:solidFill>
                <a:cs typeface="+mn-ea"/>
                <a:sym typeface="+mn-lt"/>
              </a:rPr>
              <a:t>同事</a:t>
            </a:r>
            <a:endParaRPr lang="zh-CN" altLang="en-US" sz="2800" b="1">
              <a:solidFill>
                <a:schemeClr val="bg1"/>
              </a:solidFill>
              <a:cs typeface="+mn-ea"/>
              <a:sym typeface="+mn-lt"/>
            </a:endParaRPr>
          </a:p>
        </p:txBody>
      </p:sp>
      <p:sp>
        <p:nvSpPr>
          <p:cNvPr id="50" name="PA_文本框 30"/>
          <p:cNvSpPr txBox="1"/>
          <p:nvPr>
            <p:custDataLst>
              <p:tags r:id="rId14"/>
            </p:custDataLst>
          </p:nvPr>
        </p:nvSpPr>
        <p:spPr>
          <a:xfrm>
            <a:off x="4298544" y="4662608"/>
            <a:ext cx="864096" cy="430530"/>
          </a:xfrm>
          <a:prstGeom prst="rect">
            <a:avLst/>
          </a:prstGeom>
          <a:noFill/>
        </p:spPr>
        <p:txBody>
          <a:bodyPr wrap="square" lIns="0" tIns="0" rIns="0" bIns="0" rtlCol="0">
            <a:spAutoFit/>
          </a:bodyPr>
          <a:lstStyle/>
          <a:p>
            <a:pPr algn="ctr"/>
            <a:r>
              <a:rPr lang="zh-CN" altLang="en-US" sz="2800">
                <a:solidFill>
                  <a:schemeClr val="bg1"/>
                </a:solidFill>
                <a:cs typeface="+mn-ea"/>
                <a:sym typeface="+mn-lt"/>
              </a:rPr>
              <a:t>专业</a:t>
            </a:r>
            <a:endParaRPr lang="zh-CN" altLang="en-US" sz="2800" b="1">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Effect transition="in" filter="fade">
                                      <p:cBhvr>
                                        <p:cTn id="9" dur="1000"/>
                                        <p:tgtEl>
                                          <p:spTgt spid="6"/>
                                        </p:tgtEl>
                                      </p:cBhvr>
                                    </p:animEffect>
                                  </p:childTnLst>
                                </p:cTn>
                              </p:par>
                              <p:par>
                                <p:cTn id="10" presetID="8" presetClass="emph" presetSubtype="0" repeatCount="2000" fill="hold" grpId="1" nodeType="withEffect">
                                  <p:childTnLst>
                                    <p:animRot by="21600000">
                                      <p:cBhvr>
                                        <p:cTn id="11" dur="500" fill="hold"/>
                                        <p:tgtEl>
                                          <p:spTgt spid="6"/>
                                        </p:tgtEl>
                                        <p:attrNameLst>
                                          <p:attrName>r</p:attrName>
                                        </p:attrNameLst>
                                      </p:cBhvr>
                                    </p:animRot>
                                  </p:childTnLst>
                                </p:cTn>
                              </p:par>
                            </p:childTnLst>
                          </p:cTn>
                        </p:par>
                        <p:par>
                          <p:cTn id="12" fill="hold">
                            <p:stCondLst>
                              <p:cond delay="1000"/>
                            </p:stCondLst>
                            <p:childTnLst>
                              <p:par>
                                <p:cTn id="13" presetID="53" presetClass="entr" presetSubtype="16" fill="hold" grpId="14" nodeType="afterEffect">
                                  <p:childTnLst>
                                    <p:set>
                                      <p:cBhvr>
                                        <p:cTn id="14" dur="1" fill="hold">
                                          <p:stCondLst>
                                            <p:cond delay="0"/>
                                          </p:stCondLst>
                                        </p:cTn>
                                        <p:tgtEl>
                                          <p:spTgt spid="41"/>
                                        </p:tgtEl>
                                        <p:attrNameLst>
                                          <p:attrName>style.visibility</p:attrName>
                                        </p:attrNameLst>
                                      </p:cBhvr>
                                      <p:to>
                                        <p:strVal val="visible"/>
                                      </p:to>
                                    </p:set>
                                    <p:anim calcmode="lin" valueType="num">
                                      <p:cBhvr>
                                        <p:cTn id="15" dur="500" fill="hold"/>
                                        <p:tgtEl>
                                          <p:spTgt spid="41"/>
                                        </p:tgtEl>
                                        <p:attrNameLst>
                                          <p:attrName>ppt_w</p:attrName>
                                        </p:attrNameLst>
                                      </p:cBhvr>
                                      <p:tavLst>
                                        <p:tav tm="0">
                                          <p:val>
                                            <p:fltVal val="0"/>
                                          </p:val>
                                        </p:tav>
                                        <p:tav tm="100000">
                                          <p:val>
                                            <p:strVal val="#ppt_w"/>
                                          </p:val>
                                        </p:tav>
                                      </p:tavLst>
                                    </p:anim>
                                    <p:anim calcmode="lin" valueType="num">
                                      <p:cBhvr>
                                        <p:cTn id="16" dur="500" fill="hold"/>
                                        <p:tgtEl>
                                          <p:spTgt spid="41"/>
                                        </p:tgtEl>
                                        <p:attrNameLst>
                                          <p:attrName>ppt_h</p:attrName>
                                        </p:attrNameLst>
                                      </p:cBhvr>
                                      <p:tavLst>
                                        <p:tav tm="0">
                                          <p:val>
                                            <p:fltVal val="0"/>
                                          </p:val>
                                        </p:tav>
                                        <p:tav tm="100000">
                                          <p:val>
                                            <p:strVal val="#ppt_h"/>
                                          </p:val>
                                        </p:tav>
                                      </p:tavLst>
                                    </p:anim>
                                    <p:animEffect transition="in" filter="fade">
                                      <p:cBhvr>
                                        <p:cTn id="17" dur="500"/>
                                        <p:tgtEl>
                                          <p:spTgt spid="41"/>
                                        </p:tgtEl>
                                      </p:cBhvr>
                                    </p:animEffect>
                                  </p:childTnLst>
                                </p:cTn>
                              </p:par>
                              <p:par>
                                <p:cTn id="18" presetID="53" presetClass="entr" presetSubtype="16" fill="hold" grpId="11" nodeType="withEffec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15" nodeType="withEffect">
                                  <p:childTnLst>
                                    <p:set>
                                      <p:cBhvr>
                                        <p:cTn id="24" dur="1" fill="hold">
                                          <p:stCondLst>
                                            <p:cond delay="0"/>
                                          </p:stCondLst>
                                        </p:cTn>
                                        <p:tgtEl>
                                          <p:spTgt spid="49"/>
                                        </p:tgtEl>
                                        <p:attrNameLst>
                                          <p:attrName>style.visibility</p:attrName>
                                        </p:attrNameLst>
                                      </p:cBhvr>
                                      <p:to>
                                        <p:strVal val="visible"/>
                                      </p:to>
                                    </p:set>
                                    <p:anim calcmode="lin" valueType="num">
                                      <p:cBhvr>
                                        <p:cTn id="25" dur="500" fill="hold"/>
                                        <p:tgtEl>
                                          <p:spTgt spid="49"/>
                                        </p:tgtEl>
                                        <p:attrNameLst>
                                          <p:attrName>ppt_w</p:attrName>
                                        </p:attrNameLst>
                                      </p:cBhvr>
                                      <p:tavLst>
                                        <p:tav tm="0">
                                          <p:val>
                                            <p:fltVal val="0"/>
                                          </p:val>
                                        </p:tav>
                                        <p:tav tm="100000">
                                          <p:val>
                                            <p:strVal val="#ppt_w"/>
                                          </p:val>
                                        </p:tav>
                                      </p:tavLst>
                                    </p:anim>
                                    <p:anim calcmode="lin" valueType="num">
                                      <p:cBhvr>
                                        <p:cTn id="26" dur="500" fill="hold"/>
                                        <p:tgtEl>
                                          <p:spTgt spid="49"/>
                                        </p:tgtEl>
                                        <p:attrNameLst>
                                          <p:attrName>ppt_h</p:attrName>
                                        </p:attrNameLst>
                                      </p:cBhvr>
                                      <p:tavLst>
                                        <p:tav tm="0">
                                          <p:val>
                                            <p:fltVal val="0"/>
                                          </p:val>
                                        </p:tav>
                                        <p:tav tm="100000">
                                          <p:val>
                                            <p:strVal val="#ppt_h"/>
                                          </p:val>
                                        </p:tav>
                                      </p:tavLst>
                                    </p:anim>
                                    <p:animEffect transition="in" filter="fade">
                                      <p:cBhvr>
                                        <p:cTn id="27" dur="500"/>
                                        <p:tgtEl>
                                          <p:spTgt spid="49"/>
                                        </p:tgtEl>
                                      </p:cBhvr>
                                    </p:animEffect>
                                  </p:childTnLst>
                                </p:cTn>
                              </p:par>
                              <p:par>
                                <p:cTn id="28" presetID="53" presetClass="entr" presetSubtype="16" fill="hold" grpId="13" nodeType="withEffec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fltVal val="0"/>
                                          </p:val>
                                        </p:tav>
                                        <p:tav tm="100000">
                                          <p:val>
                                            <p:strVal val="#ppt_w"/>
                                          </p:val>
                                        </p:tav>
                                      </p:tavLst>
                                    </p:anim>
                                    <p:anim calcmode="lin" valueType="num">
                                      <p:cBhvr>
                                        <p:cTn id="31" dur="500" fill="hold"/>
                                        <p:tgtEl>
                                          <p:spTgt spid="9"/>
                                        </p:tgtEl>
                                        <p:attrNameLst>
                                          <p:attrName>ppt_h</p:attrName>
                                        </p:attrNameLst>
                                      </p:cBhvr>
                                      <p:tavLst>
                                        <p:tav tm="0">
                                          <p:val>
                                            <p:fltVal val="0"/>
                                          </p:val>
                                        </p:tav>
                                        <p:tav tm="100000">
                                          <p:val>
                                            <p:strVal val="#ppt_h"/>
                                          </p:val>
                                        </p:tav>
                                      </p:tavLst>
                                    </p:anim>
                                    <p:animEffect transition="in" filter="fade">
                                      <p:cBhvr>
                                        <p:cTn id="32" dur="500"/>
                                        <p:tgtEl>
                                          <p:spTgt spid="9"/>
                                        </p:tgtEl>
                                      </p:cBhvr>
                                    </p:animEffect>
                                  </p:childTnLst>
                                </p:cTn>
                              </p:par>
                              <p:par>
                                <p:cTn id="33" presetID="53" presetClass="entr" presetSubtype="16" fill="hold" grpId="16" nodeType="withEffect">
                                  <p:childTnLst>
                                    <p:set>
                                      <p:cBhvr>
                                        <p:cTn id="34" dur="1" fill="hold">
                                          <p:stCondLst>
                                            <p:cond delay="0"/>
                                          </p:stCondLst>
                                        </p:cTn>
                                        <p:tgtEl>
                                          <p:spTgt spid="50"/>
                                        </p:tgtEl>
                                        <p:attrNameLst>
                                          <p:attrName>style.visibility</p:attrName>
                                        </p:attrNameLst>
                                      </p:cBhvr>
                                      <p:to>
                                        <p:strVal val="visible"/>
                                      </p:to>
                                    </p:set>
                                    <p:anim calcmode="lin" valueType="num">
                                      <p:cBhvr>
                                        <p:cTn id="35" dur="500" fill="hold"/>
                                        <p:tgtEl>
                                          <p:spTgt spid="50"/>
                                        </p:tgtEl>
                                        <p:attrNameLst>
                                          <p:attrName>ppt_w</p:attrName>
                                        </p:attrNameLst>
                                      </p:cBhvr>
                                      <p:tavLst>
                                        <p:tav tm="0">
                                          <p:val>
                                            <p:fltVal val="0"/>
                                          </p:val>
                                        </p:tav>
                                        <p:tav tm="100000">
                                          <p:val>
                                            <p:strVal val="#ppt_w"/>
                                          </p:val>
                                        </p:tav>
                                      </p:tavLst>
                                    </p:anim>
                                    <p:anim calcmode="lin" valueType="num">
                                      <p:cBhvr>
                                        <p:cTn id="36" dur="500" fill="hold"/>
                                        <p:tgtEl>
                                          <p:spTgt spid="50"/>
                                        </p:tgtEl>
                                        <p:attrNameLst>
                                          <p:attrName>ppt_h</p:attrName>
                                        </p:attrNameLst>
                                      </p:cBhvr>
                                      <p:tavLst>
                                        <p:tav tm="0">
                                          <p:val>
                                            <p:fltVal val="0"/>
                                          </p:val>
                                        </p:tav>
                                        <p:tav tm="100000">
                                          <p:val>
                                            <p:strVal val="#ppt_h"/>
                                          </p:val>
                                        </p:tav>
                                      </p:tavLst>
                                    </p:anim>
                                    <p:animEffect transition="in" filter="fade">
                                      <p:cBhvr>
                                        <p:cTn id="37" dur="500"/>
                                        <p:tgtEl>
                                          <p:spTgt spid="50"/>
                                        </p:tgtEl>
                                      </p:cBhvr>
                                    </p:animEffect>
                                  </p:childTnLst>
                                </p:cTn>
                              </p:par>
                              <p:par>
                                <p:cTn id="38" presetID="53" presetClass="entr" presetSubtype="16" fill="hold" grpId="12" nodeType="withEffect">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ppt_w</p:attrName>
                                        </p:attrNameLst>
                                      </p:cBhvr>
                                      <p:tavLst>
                                        <p:tav tm="0">
                                          <p:val>
                                            <p:fltVal val="0"/>
                                          </p:val>
                                        </p:tav>
                                        <p:tav tm="100000">
                                          <p:val>
                                            <p:strVal val="#ppt_w"/>
                                          </p:val>
                                        </p:tav>
                                      </p:tavLst>
                                    </p:anim>
                                    <p:anim calcmode="lin" valueType="num">
                                      <p:cBhvr>
                                        <p:cTn id="41" dur="500" fill="hold"/>
                                        <p:tgtEl>
                                          <p:spTgt spid="8"/>
                                        </p:tgtEl>
                                        <p:attrNameLst>
                                          <p:attrName>ppt_h</p:attrName>
                                        </p:attrNameLst>
                                      </p:cBhvr>
                                      <p:tavLst>
                                        <p:tav tm="0">
                                          <p:val>
                                            <p:fltVal val="0"/>
                                          </p:val>
                                        </p:tav>
                                        <p:tav tm="100000">
                                          <p:val>
                                            <p:strVal val="#ppt_h"/>
                                          </p:val>
                                        </p:tav>
                                      </p:tavLst>
                                    </p:anim>
                                    <p:animEffect transition="in" filter="fade">
                                      <p:cBhvr>
                                        <p:cTn id="42" dur="500"/>
                                        <p:tgtEl>
                                          <p:spTgt spid="8"/>
                                        </p:tgtEl>
                                      </p:cBhvr>
                                    </p:animEffect>
                                  </p:childTnLst>
                                </p:cTn>
                              </p:par>
                            </p:childTnLst>
                          </p:cTn>
                        </p:par>
                        <p:par>
                          <p:cTn id="43" fill="hold">
                            <p:stCondLst>
                              <p:cond delay="1500"/>
                            </p:stCondLst>
                            <p:childTnLst>
                              <p:par>
                                <p:cTn id="44" presetID="1" presetClass="entr" presetSubtype="0" fill="hold" grpId="8" nodeType="afterEffect">
                                  <p:childTnLst>
                                    <p:set>
                                      <p:cBhvr>
                                        <p:cTn id="45" dur="1" fill="hold">
                                          <p:stCondLst>
                                            <p:cond delay="0"/>
                                          </p:stCondLst>
                                        </p:cTn>
                                        <p:tgtEl>
                                          <p:spTgt spid="53"/>
                                        </p:tgtEl>
                                        <p:attrNameLst>
                                          <p:attrName>style.visibility</p:attrName>
                                        </p:attrNameLst>
                                      </p:cBhvr>
                                      <p:to>
                                        <p:strVal val="visible"/>
                                      </p:to>
                                    </p:set>
                                  </p:childTnLst>
                                </p:cTn>
                              </p:par>
                              <p:par>
                                <p:cTn id="46" presetID="35" presetClass="path" presetSubtype="0" accel="50000" decel="50000" fill="hold" grpId="7" nodeType="withEffect">
                                  <p:childTnLst>
                                    <p:animMotion origin="layout" path="M -1.04167E-06 2.96296E-06 L -0.04922 0.02083" pathEditMode="relative" rAng="0" ptsTypes="AA">
                                      <p:cBhvr>
                                        <p:cTn id="47" dur="1000" spd="-100000" fill="hold"/>
                                        <p:tgtEl>
                                          <p:spTgt spid="53"/>
                                        </p:tgtEl>
                                        <p:attrNameLst>
                                          <p:attrName>ppt_x</p:attrName>
                                          <p:attrName>ppt_y</p:attrName>
                                        </p:attrNameLst>
                                      </p:cBhvr>
                                      <p:rCtr x="-2461" y="1042"/>
                                    </p:animMotion>
                                  </p:childTnLst>
                                </p:cTn>
                              </p:par>
                            </p:childTnLst>
                          </p:cTn>
                        </p:par>
                        <p:par>
                          <p:cTn id="48" fill="hold">
                            <p:stCondLst>
                              <p:cond delay="1500"/>
                            </p:stCondLst>
                            <p:childTnLst>
                              <p:par>
                                <p:cTn id="49" presetID="22" presetClass="entr" presetSubtype="8" fill="hold" grpId="2" nodeType="afterEffect">
                                  <p:childTnLst>
                                    <p:set>
                                      <p:cBhvr>
                                        <p:cTn id="50" dur="1" fill="hold">
                                          <p:stCondLst>
                                            <p:cond delay="0"/>
                                          </p:stCondLst>
                                        </p:cTn>
                                        <p:tgtEl>
                                          <p:spTgt spid="46"/>
                                        </p:tgtEl>
                                        <p:attrNameLst>
                                          <p:attrName>style.visibility</p:attrName>
                                        </p:attrNameLst>
                                      </p:cBhvr>
                                      <p:to>
                                        <p:strVal val="visible"/>
                                      </p:to>
                                    </p:set>
                                    <p:animEffect transition="in" filter="wipe(left)">
                                      <p:cBhvr>
                                        <p:cTn id="51" dur="500"/>
                                        <p:tgtEl>
                                          <p:spTgt spid="46"/>
                                        </p:tgtEl>
                                      </p:cBhvr>
                                    </p:animEffect>
                                  </p:childTnLst>
                                </p:cTn>
                              </p:par>
                            </p:childTnLst>
                          </p:cTn>
                        </p:par>
                        <p:par>
                          <p:cTn id="52" fill="hold">
                            <p:stCondLst>
                              <p:cond delay="2000"/>
                            </p:stCondLst>
                            <p:childTnLst>
                              <p:par>
                                <p:cTn id="53" presetID="1" presetClass="entr" presetSubtype="0" fill="hold" grpId="10" nodeType="afterEffect">
                                  <p:childTnLst>
                                    <p:set>
                                      <p:cBhvr>
                                        <p:cTn id="54" dur="1" fill="hold">
                                          <p:stCondLst>
                                            <p:cond delay="0"/>
                                          </p:stCondLst>
                                        </p:cTn>
                                        <p:tgtEl>
                                          <p:spTgt spid="54"/>
                                        </p:tgtEl>
                                        <p:attrNameLst>
                                          <p:attrName>style.visibility</p:attrName>
                                        </p:attrNameLst>
                                      </p:cBhvr>
                                      <p:to>
                                        <p:strVal val="visible"/>
                                      </p:to>
                                    </p:set>
                                  </p:childTnLst>
                                </p:cTn>
                              </p:par>
                              <p:par>
                                <p:cTn id="55" presetID="35" presetClass="path" presetSubtype="0" accel="50000" decel="50000" fill="hold" grpId="9" nodeType="withEffect">
                                  <p:childTnLst>
                                    <p:animMotion origin="layout" path="M -4.58333E-06 4.44444E-06 L -0.05716 -0.01991" pathEditMode="relative" rAng="0" ptsTypes="AA">
                                      <p:cBhvr>
                                        <p:cTn id="56" dur="1000" spd="-100000" fill="hold"/>
                                        <p:tgtEl>
                                          <p:spTgt spid="54"/>
                                        </p:tgtEl>
                                        <p:attrNameLst>
                                          <p:attrName>ppt_x</p:attrName>
                                          <p:attrName>ppt_y</p:attrName>
                                        </p:attrNameLst>
                                      </p:cBhvr>
                                      <p:rCtr x="-2865" y="-995"/>
                                    </p:animMotion>
                                  </p:childTnLst>
                                </p:cTn>
                              </p:par>
                            </p:childTnLst>
                          </p:cTn>
                        </p:par>
                        <p:par>
                          <p:cTn id="57" fill="hold">
                            <p:stCondLst>
                              <p:cond delay="2000"/>
                            </p:stCondLst>
                            <p:childTnLst>
                              <p:par>
                                <p:cTn id="58" presetID="22" presetClass="entr" presetSubtype="8" fill="hold" grpId="3" nodeType="afterEffect">
                                  <p:childTnLst>
                                    <p:set>
                                      <p:cBhvr>
                                        <p:cTn id="59" dur="1" fill="hold">
                                          <p:stCondLst>
                                            <p:cond delay="0"/>
                                          </p:stCondLst>
                                        </p:cTn>
                                        <p:tgtEl>
                                          <p:spTgt spid="47"/>
                                        </p:tgtEl>
                                        <p:attrNameLst>
                                          <p:attrName>style.visibility</p:attrName>
                                        </p:attrNameLst>
                                      </p:cBhvr>
                                      <p:to>
                                        <p:strVal val="visible"/>
                                      </p:to>
                                    </p:set>
                                    <p:animEffect transition="in" filter="wipe(left)">
                                      <p:cBhvr>
                                        <p:cTn id="60" dur="500"/>
                                        <p:tgtEl>
                                          <p:spTgt spid="47"/>
                                        </p:tgtEl>
                                      </p:cBhvr>
                                    </p:animEffect>
                                  </p:childTnLst>
                                </p:cTn>
                              </p:par>
                            </p:childTnLst>
                          </p:cTn>
                        </p:par>
                        <p:par>
                          <p:cTn id="61" fill="hold">
                            <p:stCondLst>
                              <p:cond delay="2500"/>
                            </p:stCondLst>
                            <p:childTnLst>
                              <p:par>
                                <p:cTn id="62" presetID="1" presetClass="entr" presetSubtype="0" fill="hold" grpId="6" nodeType="afterEffect">
                                  <p:childTnLst>
                                    <p:set>
                                      <p:cBhvr>
                                        <p:cTn id="63" dur="1" fill="hold">
                                          <p:stCondLst>
                                            <p:cond delay="0"/>
                                          </p:stCondLst>
                                        </p:cTn>
                                        <p:tgtEl>
                                          <p:spTgt spid="12"/>
                                        </p:tgtEl>
                                        <p:attrNameLst>
                                          <p:attrName>style.visibility</p:attrName>
                                        </p:attrNameLst>
                                      </p:cBhvr>
                                      <p:to>
                                        <p:strVal val="visible"/>
                                      </p:to>
                                    </p:set>
                                  </p:childTnLst>
                                </p:cTn>
                              </p:par>
                              <p:par>
                                <p:cTn id="64" presetID="42" presetClass="path" presetSubtype="0" accel="50000" decel="50000" fill="hold" grpId="5" nodeType="withEffect">
                                  <p:childTnLst>
                                    <p:animMotion origin="layout" path="M -1.25E-06 1.48148E-06 L 0.03867 0.05764" pathEditMode="relative" rAng="0" ptsTypes="AA">
                                      <p:cBhvr>
                                        <p:cTn id="65" dur="1000" spd="-100000" fill="hold"/>
                                        <p:tgtEl>
                                          <p:spTgt spid="12"/>
                                        </p:tgtEl>
                                        <p:attrNameLst>
                                          <p:attrName>ppt_x</p:attrName>
                                          <p:attrName>ppt_y</p:attrName>
                                        </p:attrNameLst>
                                      </p:cBhvr>
                                      <p:rCtr x="1927" y="2870"/>
                                    </p:animMotion>
                                  </p:childTnLst>
                                </p:cTn>
                              </p:par>
                            </p:childTnLst>
                          </p:cTn>
                        </p:par>
                        <p:par>
                          <p:cTn id="66" fill="hold">
                            <p:stCondLst>
                              <p:cond delay="2500"/>
                            </p:stCondLst>
                            <p:childTnLst>
                              <p:par>
                                <p:cTn id="67" presetID="22" presetClass="entr" presetSubtype="8" fill="hold" grpId="4" nodeType="afterEffect">
                                  <p:childTnLst>
                                    <p:set>
                                      <p:cBhvr>
                                        <p:cTn id="68" dur="1" fill="hold">
                                          <p:stCondLst>
                                            <p:cond delay="0"/>
                                          </p:stCondLst>
                                        </p:cTn>
                                        <p:tgtEl>
                                          <p:spTgt spid="48"/>
                                        </p:tgtEl>
                                        <p:attrNameLst>
                                          <p:attrName>style.visibility</p:attrName>
                                        </p:attrNameLst>
                                      </p:cBhvr>
                                      <p:to>
                                        <p:strVal val="visible"/>
                                      </p:to>
                                    </p:set>
                                    <p:animEffect transition="in" filter="wipe(left)">
                                      <p:cBhvr>
                                        <p:cTn id="6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bldLvl="0" animBg="1"/>
      <p:bldP spid="46" grpId="2"/>
      <p:bldP spid="47" grpId="3"/>
      <p:bldP spid="48" grpId="4"/>
      <p:bldP spid="12" grpId="5" bldLvl="0" animBg="1"/>
      <p:bldP spid="12" grpId="6" bldLvl="0" animBg="1"/>
      <p:bldP spid="53" grpId="7" bldLvl="0" animBg="1"/>
      <p:bldP spid="53" grpId="8" bldLvl="0" animBg="1"/>
      <p:bldP spid="54" grpId="9" bldLvl="0" animBg="1"/>
      <p:bldP spid="54" grpId="10" bldLvl="0" animBg="1"/>
      <p:bldP spid="7" grpId="11" bldLvl="0" animBg="1"/>
      <p:bldP spid="8" grpId="12" bldLvl="0" animBg="1"/>
      <p:bldP spid="9" grpId="13" bldLvl="0" animBg="1"/>
      <p:bldP spid="41" grpId="14"/>
      <p:bldP spid="49" grpId="15"/>
      <p:bldP spid="50" grpId="16"/>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PA_圆角矩形 25"/>
          <p:cNvSpPr/>
          <p:nvPr>
            <p:custDataLst>
              <p:tags r:id="rId1"/>
            </p:custDataLst>
          </p:nvPr>
        </p:nvSpPr>
        <p:spPr>
          <a:xfrm>
            <a:off x="3370249" y="2724575"/>
            <a:ext cx="1408850" cy="1408850"/>
          </a:xfrm>
          <a:prstGeom prst="roundRect">
            <a:avLst/>
          </a:prstGeom>
          <a:noFill/>
          <a:ln w="38100" cap="flat" cmpd="sng" algn="ctr">
            <a:solidFill>
              <a:srgbClr val="6AD4B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33" name="PA_文本框 9"/>
          <p:cNvSpPr txBox="1"/>
          <p:nvPr>
            <p:custDataLst>
              <p:tags r:id="rId2"/>
            </p:custDataLst>
          </p:nvPr>
        </p:nvSpPr>
        <p:spPr>
          <a:xfrm>
            <a:off x="5069232" y="3059868"/>
            <a:ext cx="4309926" cy="738505"/>
          </a:xfrm>
          <a:prstGeom prst="rect">
            <a:avLst/>
          </a:prstGeom>
          <a:noFill/>
        </p:spPr>
        <p:txBody>
          <a:bodyPr wrap="square" lIns="0" tIns="0" rIns="0" bIns="0" rtlCol="0">
            <a:spAutoFit/>
          </a:bodyPr>
          <a:lstStyle/>
          <a:p>
            <a:pPr marL="0" lvl="1"/>
            <a:r>
              <a:rPr lang="zh-CN" altLang="en-US" sz="4800" b="1">
                <a:solidFill>
                  <a:schemeClr val="tx1">
                    <a:lumMod val="75000"/>
                    <a:lumOff val="25000"/>
                  </a:schemeClr>
                </a:solidFill>
                <a:cs typeface="+mn-ea"/>
                <a:sym typeface="+mn-lt"/>
              </a:rPr>
              <a:t>工作规划与展望</a:t>
            </a:r>
            <a:endParaRPr lang="zh-CN" altLang="en-US" sz="4800" b="1">
              <a:solidFill>
                <a:schemeClr val="tx1">
                  <a:lumMod val="75000"/>
                  <a:lumOff val="25000"/>
                </a:schemeClr>
              </a:solidFill>
              <a:cs typeface="+mn-ea"/>
              <a:sym typeface="+mn-lt"/>
            </a:endParaRPr>
          </a:p>
        </p:txBody>
      </p:sp>
      <p:sp>
        <p:nvSpPr>
          <p:cNvPr id="34" name="PA_文本框 20"/>
          <p:cNvSpPr txBox="1"/>
          <p:nvPr>
            <p:custDataLst>
              <p:tags r:id="rId3"/>
            </p:custDataLst>
          </p:nvPr>
        </p:nvSpPr>
        <p:spPr>
          <a:xfrm>
            <a:off x="3613009" y="2936557"/>
            <a:ext cx="923330" cy="984885"/>
          </a:xfrm>
          <a:prstGeom prst="rect">
            <a:avLst/>
          </a:prstGeom>
          <a:noFill/>
        </p:spPr>
        <p:txBody>
          <a:bodyPr wrap="none" lIns="0" tIns="0" rIns="0" bIns="0" rtlCol="0">
            <a:spAutoFit/>
          </a:bodyPr>
          <a:lstStyle/>
          <a:p>
            <a:pPr algn="ctr"/>
            <a:r>
              <a:rPr lang="zh-CN" altLang="en-US" sz="3200" spc="400">
                <a:solidFill>
                  <a:schemeClr val="tx1">
                    <a:lumMod val="75000"/>
                    <a:lumOff val="25000"/>
                  </a:schemeClr>
                </a:solidFill>
                <a:cs typeface="+mn-ea"/>
                <a:sym typeface="+mn-lt"/>
              </a:rPr>
              <a:t>第三</a:t>
            </a:r>
            <a:endParaRPr lang="en-US" altLang="zh-CN" sz="3200" spc="400">
              <a:solidFill>
                <a:schemeClr val="tx1">
                  <a:lumMod val="75000"/>
                  <a:lumOff val="25000"/>
                </a:schemeClr>
              </a:solidFill>
              <a:cs typeface="+mn-ea"/>
              <a:sym typeface="+mn-lt"/>
            </a:endParaRPr>
          </a:p>
          <a:p>
            <a:pPr algn="ctr"/>
            <a:r>
              <a:rPr lang="zh-CN" altLang="en-US" sz="3200" spc="400">
                <a:solidFill>
                  <a:schemeClr val="tx1">
                    <a:lumMod val="75000"/>
                    <a:lumOff val="25000"/>
                  </a:schemeClr>
                </a:solidFill>
                <a:cs typeface="+mn-ea"/>
                <a:sym typeface="+mn-lt"/>
              </a:rPr>
              <a:t>部分</a:t>
            </a:r>
            <a:endParaRPr lang="zh-CN" altLang="en-US" sz="3200" spc="40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6" nodeType="afterEffec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grpId="0" nodeType="withEffec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childTnLst>
                          </p:cTn>
                        </p:par>
                        <p:par>
                          <p:cTn id="15" fill="hold">
                            <p:stCondLst>
                              <p:cond delay="500"/>
                            </p:stCondLst>
                            <p:childTnLst>
                              <p:par>
                                <p:cTn id="16" presetID="22" presetClass="entr" presetSubtype="8" fill="hold" grpId="5" nodeType="afterEffect">
                                  <p:childTnLst>
                                    <p:set>
                                      <p:cBhvr>
                                        <p:cTn id="17" dur="1" fill="hold">
                                          <p:stCondLst>
                                            <p:cond delay="0"/>
                                          </p:stCondLst>
                                        </p:cTn>
                                        <p:tgtEl>
                                          <p:spTgt spid="33"/>
                                        </p:tgtEl>
                                        <p:attrNameLst>
                                          <p:attrName>style.visibility</p:attrName>
                                        </p:attrNameLst>
                                      </p:cBhvr>
                                      <p:to>
                                        <p:strVal val="visible"/>
                                      </p:to>
                                    </p:set>
                                    <p:animEffect transition="in" filter="wipe(left)">
                                      <p:cBhvr>
                                        <p:cTn id="18" dur="3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33" grpId="5"/>
      <p:bldP spid="34" grpId="6"/>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title"/>
            <p:custDataLst>
              <p:tags r:id="rId1"/>
            </p:custDataLst>
          </p:nvPr>
        </p:nvSpPr>
        <p:spPr/>
        <p:txBody>
          <a:bodyPr>
            <a:normAutofit fontScale="90000"/>
          </a:bodyPr>
          <a:lstStyle/>
          <a:p>
            <a:r>
              <a:rPr lang="zh-CN" altLang="en-US" b="1">
                <a:solidFill>
                  <a:schemeClr val="tx1">
                    <a:lumMod val="75000"/>
                    <a:lumOff val="25000"/>
                  </a:schemeClr>
                </a:solidFill>
                <a:cs typeface="+mn-ea"/>
                <a:sym typeface="+mn-lt"/>
              </a:rPr>
              <a:t>工作规划</a:t>
            </a:r>
            <a:endParaRPr lang="zh-CN" altLang="en-US">
              <a:latin typeface="+mn-lt"/>
              <a:ea typeface="+mn-ea"/>
              <a:cs typeface="+mn-ea"/>
              <a:sym typeface="+mn-lt"/>
            </a:endParaRPr>
          </a:p>
        </p:txBody>
      </p:sp>
      <p:sp>
        <p:nvSpPr>
          <p:cNvPr id="29" name="PA_文本框 30"/>
          <p:cNvSpPr txBox="1"/>
          <p:nvPr>
            <p:custDataLst>
              <p:tags r:id="rId2"/>
            </p:custDataLst>
          </p:nvPr>
        </p:nvSpPr>
        <p:spPr>
          <a:xfrm>
            <a:off x="690811" y="3636061"/>
            <a:ext cx="2829389" cy="430530"/>
          </a:xfrm>
          <a:prstGeom prst="rect">
            <a:avLst/>
          </a:prstGeom>
          <a:noFill/>
        </p:spPr>
        <p:txBody>
          <a:bodyPr wrap="square" lIns="0" tIns="0" rIns="0" bIns="0" rtlCol="0">
            <a:spAutoFit/>
          </a:bodyPr>
          <a:lstStyle/>
          <a:p>
            <a:pPr algn="ctr"/>
            <a:r>
              <a:rPr lang="zh-CN" altLang="en-US" sz="2800" b="1">
                <a:solidFill>
                  <a:srgbClr val="6AD4B2"/>
                </a:solidFill>
                <a:cs typeface="+mn-ea"/>
                <a:sym typeface="+mn-lt"/>
              </a:rPr>
              <a:t>影像云平台</a:t>
            </a:r>
            <a:endParaRPr lang="zh-CN" altLang="en-US" sz="2800" b="1">
              <a:solidFill>
                <a:srgbClr val="6AD4B2"/>
              </a:solidFill>
              <a:cs typeface="+mn-ea"/>
              <a:sym typeface="+mn-lt"/>
            </a:endParaRPr>
          </a:p>
        </p:txBody>
      </p:sp>
      <p:sp>
        <p:nvSpPr>
          <p:cNvPr id="31" name="PA_文本框 30"/>
          <p:cNvSpPr txBox="1"/>
          <p:nvPr>
            <p:custDataLst>
              <p:tags r:id="rId3"/>
            </p:custDataLst>
          </p:nvPr>
        </p:nvSpPr>
        <p:spPr>
          <a:xfrm>
            <a:off x="2861214" y="1609020"/>
            <a:ext cx="2308616" cy="430530"/>
          </a:xfrm>
          <a:prstGeom prst="rect">
            <a:avLst/>
          </a:prstGeom>
          <a:noFill/>
        </p:spPr>
        <p:txBody>
          <a:bodyPr wrap="square" lIns="0" tIns="0" rIns="0" bIns="0" rtlCol="0">
            <a:spAutoFit/>
          </a:bodyPr>
          <a:lstStyle/>
          <a:p>
            <a:pPr algn="ctr"/>
            <a:r>
              <a:rPr lang="zh-CN" altLang="en-US" sz="2800" b="1">
                <a:solidFill>
                  <a:srgbClr val="6AD4B2"/>
                </a:solidFill>
                <a:cs typeface="+mn-ea"/>
                <a:sym typeface="+mn-lt"/>
              </a:rPr>
              <a:t>高清视频门诊</a:t>
            </a:r>
            <a:endParaRPr lang="zh-CN" altLang="en-US" sz="2800" b="1">
              <a:solidFill>
                <a:srgbClr val="6AD4B2"/>
              </a:solidFill>
              <a:cs typeface="+mn-ea"/>
              <a:sym typeface="+mn-lt"/>
            </a:endParaRPr>
          </a:p>
        </p:txBody>
      </p:sp>
      <p:sp>
        <p:nvSpPr>
          <p:cNvPr id="33" name="PA_文本框 30"/>
          <p:cNvSpPr txBox="1"/>
          <p:nvPr>
            <p:custDataLst>
              <p:tags r:id="rId4"/>
            </p:custDataLst>
          </p:nvPr>
        </p:nvSpPr>
        <p:spPr>
          <a:xfrm>
            <a:off x="7301707" y="1609020"/>
            <a:ext cx="2308616" cy="430530"/>
          </a:xfrm>
          <a:prstGeom prst="rect">
            <a:avLst/>
          </a:prstGeom>
          <a:noFill/>
        </p:spPr>
        <p:txBody>
          <a:bodyPr wrap="square" lIns="0" tIns="0" rIns="0" bIns="0" rtlCol="0">
            <a:spAutoFit/>
          </a:bodyPr>
          <a:lstStyle/>
          <a:p>
            <a:pPr algn="ctr"/>
            <a:r>
              <a:rPr lang="zh-CN" altLang="en-US" sz="2800" b="1">
                <a:solidFill>
                  <a:srgbClr val="6AD4B2"/>
                </a:solidFill>
                <a:cs typeface="+mn-ea"/>
                <a:sym typeface="+mn-lt"/>
              </a:rPr>
              <a:t>智康云问诊</a:t>
            </a:r>
            <a:endParaRPr lang="zh-CN" altLang="en-US" sz="2800" b="1">
              <a:solidFill>
                <a:srgbClr val="6AD4B2"/>
              </a:solidFill>
              <a:cs typeface="+mn-ea"/>
              <a:sym typeface="+mn-lt"/>
            </a:endParaRPr>
          </a:p>
        </p:txBody>
      </p:sp>
      <p:sp>
        <p:nvSpPr>
          <p:cNvPr id="35" name="PA_文本框 30"/>
          <p:cNvSpPr txBox="1"/>
          <p:nvPr>
            <p:custDataLst>
              <p:tags r:id="rId5"/>
            </p:custDataLst>
          </p:nvPr>
        </p:nvSpPr>
        <p:spPr>
          <a:xfrm>
            <a:off x="9083308" y="3636061"/>
            <a:ext cx="2229856" cy="430530"/>
          </a:xfrm>
          <a:prstGeom prst="rect">
            <a:avLst/>
          </a:prstGeom>
          <a:noFill/>
        </p:spPr>
        <p:txBody>
          <a:bodyPr wrap="square" lIns="0" tIns="0" rIns="0" bIns="0" rtlCol="0">
            <a:spAutoFit/>
          </a:bodyPr>
          <a:lstStyle/>
          <a:p>
            <a:pPr algn="ctr"/>
            <a:r>
              <a:rPr lang="zh-CN" altLang="en-US" sz="2800" b="1">
                <a:solidFill>
                  <a:srgbClr val="6AD4B2"/>
                </a:solidFill>
                <a:cs typeface="+mn-ea"/>
                <a:sym typeface="+mn-lt"/>
              </a:rPr>
              <a:t>其他项目</a:t>
            </a:r>
            <a:endParaRPr lang="zh-CN" altLang="en-US" sz="2800" b="1">
              <a:solidFill>
                <a:srgbClr val="6AD4B2"/>
              </a:solidFill>
              <a:cs typeface="+mn-ea"/>
              <a:sym typeface="+mn-lt"/>
            </a:endParaRPr>
          </a:p>
        </p:txBody>
      </p:sp>
      <p:sp>
        <p:nvSpPr>
          <p:cNvPr id="22" name="PA_任意多边形 12"/>
          <p:cNvSpPr/>
          <p:nvPr>
            <p:custDataLst>
              <p:tags r:id="rId6"/>
            </p:custDataLst>
          </p:nvPr>
        </p:nvSpPr>
        <p:spPr bwMode="auto">
          <a:xfrm>
            <a:off x="3623688" y="4138613"/>
            <a:ext cx="1935163" cy="2719387"/>
          </a:xfrm>
          <a:custGeom>
            <a:avLst/>
            <a:gdLst>
              <a:gd name="T0" fmla="*/ 2757 w 2757"/>
              <a:gd name="T1" fmla="*/ 3864 h 3864"/>
              <a:gd name="T2" fmla="*/ 2757 w 2757"/>
              <a:gd name="T3" fmla="*/ 3056 h 3864"/>
              <a:gd name="T4" fmla="*/ 1462 w 2757"/>
              <a:gd name="T5" fmla="*/ 661 h 3864"/>
              <a:gd name="T6" fmla="*/ 722 w 2757"/>
              <a:gd name="T7" fmla="*/ 202 h 3864"/>
              <a:gd name="T8" fmla="*/ 805 w 2757"/>
              <a:gd name="T9" fmla="*/ 67 h 3864"/>
              <a:gd name="T10" fmla="*/ 759 w 2757"/>
              <a:gd name="T11" fmla="*/ 2 h 3864"/>
              <a:gd name="T12" fmla="*/ 51 w 2757"/>
              <a:gd name="T13" fmla="*/ 34 h 3864"/>
              <a:gd name="T14" fmla="*/ 12 w 2757"/>
              <a:gd name="T15" fmla="*/ 97 h 3864"/>
              <a:gd name="T16" fmla="*/ 307 w 2757"/>
              <a:gd name="T17" fmla="*/ 737 h 3864"/>
              <a:gd name="T18" fmla="*/ 384 w 2757"/>
              <a:gd name="T19" fmla="*/ 752 h 3864"/>
              <a:gd name="T20" fmla="*/ 480 w 2757"/>
              <a:gd name="T21" fmla="*/ 595 h 3864"/>
              <a:gd name="T22" fmla="*/ 1161 w 2757"/>
              <a:gd name="T23" fmla="*/ 1018 h 3864"/>
              <a:gd name="T24" fmla="*/ 2295 w 2757"/>
              <a:gd name="T25" fmla="*/ 3002 h 3864"/>
              <a:gd name="T26" fmla="*/ 2295 w 2757"/>
              <a:gd name="T27" fmla="*/ 3864 h 3864"/>
              <a:gd name="T28" fmla="*/ 2757 w 2757"/>
              <a:gd name="T29" fmla="*/ 3864 h 3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57" h="3863">
                <a:moveTo>
                  <a:pt x="2757" y="3864"/>
                </a:moveTo>
                <a:lnTo>
                  <a:pt x="2757" y="3056"/>
                </a:lnTo>
                <a:cubicBezTo>
                  <a:pt x="2757" y="2031"/>
                  <a:pt x="2444" y="1270"/>
                  <a:pt x="1462" y="661"/>
                </a:cubicBezTo>
                <a:lnTo>
                  <a:pt x="722" y="202"/>
                </a:lnTo>
                <a:lnTo>
                  <a:pt x="805" y="67"/>
                </a:lnTo>
                <a:cubicBezTo>
                  <a:pt x="825" y="36"/>
                  <a:pt x="802" y="0"/>
                  <a:pt x="759" y="2"/>
                </a:cubicBezTo>
                <a:lnTo>
                  <a:pt x="51" y="34"/>
                </a:lnTo>
                <a:cubicBezTo>
                  <a:pt x="22" y="35"/>
                  <a:pt x="0" y="71"/>
                  <a:pt x="12" y="97"/>
                </a:cubicBezTo>
                <a:lnTo>
                  <a:pt x="307" y="737"/>
                </a:lnTo>
                <a:cubicBezTo>
                  <a:pt x="322" y="770"/>
                  <a:pt x="364" y="785"/>
                  <a:pt x="384" y="752"/>
                </a:cubicBezTo>
                <a:lnTo>
                  <a:pt x="480" y="595"/>
                </a:lnTo>
                <a:lnTo>
                  <a:pt x="1161" y="1018"/>
                </a:lnTo>
                <a:cubicBezTo>
                  <a:pt x="1976" y="1522"/>
                  <a:pt x="2295" y="2037"/>
                  <a:pt x="2295" y="3002"/>
                </a:cubicBezTo>
                <a:lnTo>
                  <a:pt x="2295" y="3864"/>
                </a:lnTo>
                <a:lnTo>
                  <a:pt x="2757" y="3864"/>
                </a:lnTo>
                <a:close/>
              </a:path>
            </a:pathLst>
          </a:custGeom>
          <a:solidFill>
            <a:srgbClr val="6AD4B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 name="PA_任意多边形 13"/>
          <p:cNvSpPr/>
          <p:nvPr>
            <p:custDataLst>
              <p:tags r:id="rId7"/>
            </p:custDataLst>
          </p:nvPr>
        </p:nvSpPr>
        <p:spPr bwMode="auto">
          <a:xfrm>
            <a:off x="4811138" y="3084513"/>
            <a:ext cx="1216025" cy="3773487"/>
          </a:xfrm>
          <a:custGeom>
            <a:avLst/>
            <a:gdLst>
              <a:gd name="T0" fmla="*/ 1270 w 1732"/>
              <a:gd name="T1" fmla="*/ 5362 h 5362"/>
              <a:gd name="T2" fmla="*/ 1732 w 1732"/>
              <a:gd name="T3" fmla="*/ 5362 h 5362"/>
              <a:gd name="T4" fmla="*/ 1732 w 1732"/>
              <a:gd name="T5" fmla="*/ 4676 h 5362"/>
              <a:gd name="T6" fmla="*/ 1128 w 1732"/>
              <a:gd name="T7" fmla="*/ 1513 h 5362"/>
              <a:gd name="T8" fmla="*/ 647 w 1732"/>
              <a:gd name="T9" fmla="*/ 526 h 5362"/>
              <a:gd name="T10" fmla="*/ 791 w 1732"/>
              <a:gd name="T11" fmla="*/ 459 h 5362"/>
              <a:gd name="T12" fmla="*/ 789 w 1732"/>
              <a:gd name="T13" fmla="*/ 379 h 5362"/>
              <a:gd name="T14" fmla="*/ 181 w 1732"/>
              <a:gd name="T15" fmla="*/ 14 h 5362"/>
              <a:gd name="T16" fmla="*/ 114 w 1732"/>
              <a:gd name="T17" fmla="*/ 45 h 5362"/>
              <a:gd name="T18" fmla="*/ 5 w 1732"/>
              <a:gd name="T19" fmla="*/ 742 h 5362"/>
              <a:gd name="T20" fmla="*/ 61 w 1732"/>
              <a:gd name="T21" fmla="*/ 797 h 5362"/>
              <a:gd name="T22" fmla="*/ 227 w 1732"/>
              <a:gd name="T23" fmla="*/ 720 h 5362"/>
              <a:gd name="T24" fmla="*/ 734 w 1732"/>
              <a:gd name="T25" fmla="*/ 1758 h 5362"/>
              <a:gd name="T26" fmla="*/ 1270 w 1732"/>
              <a:gd name="T27" fmla="*/ 4472 h 5362"/>
              <a:gd name="T28" fmla="*/ 1270 w 1732"/>
              <a:gd name="T29" fmla="*/ 5362 h 5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31" h="5362">
                <a:moveTo>
                  <a:pt x="1270" y="5362"/>
                </a:moveTo>
                <a:lnTo>
                  <a:pt x="1732" y="5362"/>
                </a:lnTo>
                <a:lnTo>
                  <a:pt x="1732" y="4676"/>
                </a:lnTo>
                <a:cubicBezTo>
                  <a:pt x="1732" y="3345"/>
                  <a:pt x="1631" y="2545"/>
                  <a:pt x="1128" y="1513"/>
                </a:cubicBezTo>
                <a:lnTo>
                  <a:pt x="647" y="526"/>
                </a:lnTo>
                <a:lnTo>
                  <a:pt x="791" y="459"/>
                </a:lnTo>
                <a:cubicBezTo>
                  <a:pt x="825" y="443"/>
                  <a:pt x="825" y="401"/>
                  <a:pt x="789" y="379"/>
                </a:cubicBezTo>
                <a:lnTo>
                  <a:pt x="181" y="14"/>
                </a:lnTo>
                <a:cubicBezTo>
                  <a:pt x="156" y="0"/>
                  <a:pt x="118" y="17"/>
                  <a:pt x="114" y="45"/>
                </a:cubicBezTo>
                <a:lnTo>
                  <a:pt x="5" y="742"/>
                </a:lnTo>
                <a:cubicBezTo>
                  <a:pt x="0" y="777"/>
                  <a:pt x="26" y="813"/>
                  <a:pt x="61" y="797"/>
                </a:cubicBezTo>
                <a:lnTo>
                  <a:pt x="227" y="720"/>
                </a:lnTo>
                <a:lnTo>
                  <a:pt x="734" y="1758"/>
                </a:lnTo>
                <a:cubicBezTo>
                  <a:pt x="1167" y="2647"/>
                  <a:pt x="1270" y="3321"/>
                  <a:pt x="1270" y="4472"/>
                </a:cubicBezTo>
                <a:lnTo>
                  <a:pt x="1270" y="5362"/>
                </a:ln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PA_任意多边形 14"/>
          <p:cNvSpPr/>
          <p:nvPr>
            <p:custDataLst>
              <p:tags r:id="rId8"/>
            </p:custDataLst>
          </p:nvPr>
        </p:nvSpPr>
        <p:spPr bwMode="auto">
          <a:xfrm>
            <a:off x="6676451" y="4138613"/>
            <a:ext cx="1933575" cy="2719387"/>
          </a:xfrm>
          <a:custGeom>
            <a:avLst/>
            <a:gdLst>
              <a:gd name="T0" fmla="*/ 0 w 2757"/>
              <a:gd name="T1" fmla="*/ 3864 h 3864"/>
              <a:gd name="T2" fmla="*/ 0 w 2757"/>
              <a:gd name="T3" fmla="*/ 3056 h 3864"/>
              <a:gd name="T4" fmla="*/ 1295 w 2757"/>
              <a:gd name="T5" fmla="*/ 661 h 3864"/>
              <a:gd name="T6" fmla="*/ 2035 w 2757"/>
              <a:gd name="T7" fmla="*/ 202 h 3864"/>
              <a:gd name="T8" fmla="*/ 1952 w 2757"/>
              <a:gd name="T9" fmla="*/ 67 h 3864"/>
              <a:gd name="T10" fmla="*/ 1998 w 2757"/>
              <a:gd name="T11" fmla="*/ 2 h 3864"/>
              <a:gd name="T12" fmla="*/ 2706 w 2757"/>
              <a:gd name="T13" fmla="*/ 34 h 3864"/>
              <a:gd name="T14" fmla="*/ 2745 w 2757"/>
              <a:gd name="T15" fmla="*/ 97 h 3864"/>
              <a:gd name="T16" fmla="*/ 2450 w 2757"/>
              <a:gd name="T17" fmla="*/ 737 h 3864"/>
              <a:gd name="T18" fmla="*/ 2373 w 2757"/>
              <a:gd name="T19" fmla="*/ 752 h 3864"/>
              <a:gd name="T20" fmla="*/ 2277 w 2757"/>
              <a:gd name="T21" fmla="*/ 595 h 3864"/>
              <a:gd name="T22" fmla="*/ 1596 w 2757"/>
              <a:gd name="T23" fmla="*/ 1018 h 3864"/>
              <a:gd name="T24" fmla="*/ 462 w 2757"/>
              <a:gd name="T25" fmla="*/ 3002 h 3864"/>
              <a:gd name="T26" fmla="*/ 462 w 2757"/>
              <a:gd name="T27" fmla="*/ 3864 h 3864"/>
              <a:gd name="T28" fmla="*/ 0 w 2757"/>
              <a:gd name="T29" fmla="*/ 3864 h 3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57" h="3863">
                <a:moveTo>
                  <a:pt x="0" y="3864"/>
                </a:moveTo>
                <a:lnTo>
                  <a:pt x="0" y="3056"/>
                </a:lnTo>
                <a:cubicBezTo>
                  <a:pt x="0" y="2031"/>
                  <a:pt x="313" y="1270"/>
                  <a:pt x="1295" y="661"/>
                </a:cubicBezTo>
                <a:lnTo>
                  <a:pt x="2035" y="202"/>
                </a:lnTo>
                <a:lnTo>
                  <a:pt x="1952" y="67"/>
                </a:lnTo>
                <a:cubicBezTo>
                  <a:pt x="1933" y="36"/>
                  <a:pt x="1955" y="0"/>
                  <a:pt x="1998" y="2"/>
                </a:cubicBezTo>
                <a:lnTo>
                  <a:pt x="2706" y="34"/>
                </a:lnTo>
                <a:cubicBezTo>
                  <a:pt x="2735" y="35"/>
                  <a:pt x="2757" y="71"/>
                  <a:pt x="2745" y="97"/>
                </a:cubicBezTo>
                <a:lnTo>
                  <a:pt x="2450" y="737"/>
                </a:lnTo>
                <a:cubicBezTo>
                  <a:pt x="2435" y="770"/>
                  <a:pt x="2394" y="785"/>
                  <a:pt x="2373" y="752"/>
                </a:cubicBezTo>
                <a:lnTo>
                  <a:pt x="2277" y="595"/>
                </a:lnTo>
                <a:lnTo>
                  <a:pt x="1596" y="1018"/>
                </a:lnTo>
                <a:cubicBezTo>
                  <a:pt x="781" y="1522"/>
                  <a:pt x="462" y="2037"/>
                  <a:pt x="462" y="3002"/>
                </a:cubicBezTo>
                <a:lnTo>
                  <a:pt x="462" y="3864"/>
                </a:lnTo>
                <a:lnTo>
                  <a:pt x="0" y="3864"/>
                </a:lnTo>
                <a:close/>
              </a:path>
            </a:pathLst>
          </a:custGeom>
          <a:solidFill>
            <a:srgbClr val="6AD4B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6" name="PA_任意多边形 15"/>
          <p:cNvSpPr/>
          <p:nvPr>
            <p:custDataLst>
              <p:tags r:id="rId9"/>
            </p:custDataLst>
          </p:nvPr>
        </p:nvSpPr>
        <p:spPr bwMode="auto">
          <a:xfrm>
            <a:off x="6208138" y="3084513"/>
            <a:ext cx="1214438" cy="3773487"/>
          </a:xfrm>
          <a:custGeom>
            <a:avLst/>
            <a:gdLst>
              <a:gd name="T0" fmla="*/ 462 w 1732"/>
              <a:gd name="T1" fmla="*/ 5362 h 5362"/>
              <a:gd name="T2" fmla="*/ 0 w 1732"/>
              <a:gd name="T3" fmla="*/ 5362 h 5362"/>
              <a:gd name="T4" fmla="*/ 0 w 1732"/>
              <a:gd name="T5" fmla="*/ 4676 h 5362"/>
              <a:gd name="T6" fmla="*/ 604 w 1732"/>
              <a:gd name="T7" fmla="*/ 1513 h 5362"/>
              <a:gd name="T8" fmla="*/ 1086 w 1732"/>
              <a:gd name="T9" fmla="*/ 526 h 5362"/>
              <a:gd name="T10" fmla="*/ 941 w 1732"/>
              <a:gd name="T11" fmla="*/ 459 h 5362"/>
              <a:gd name="T12" fmla="*/ 944 w 1732"/>
              <a:gd name="T13" fmla="*/ 379 h 5362"/>
              <a:gd name="T14" fmla="*/ 1552 w 1732"/>
              <a:gd name="T15" fmla="*/ 14 h 5362"/>
              <a:gd name="T16" fmla="*/ 1618 w 1732"/>
              <a:gd name="T17" fmla="*/ 45 h 5362"/>
              <a:gd name="T18" fmla="*/ 1727 w 1732"/>
              <a:gd name="T19" fmla="*/ 742 h 5362"/>
              <a:gd name="T20" fmla="*/ 1671 w 1732"/>
              <a:gd name="T21" fmla="*/ 797 h 5362"/>
              <a:gd name="T22" fmla="*/ 1505 w 1732"/>
              <a:gd name="T23" fmla="*/ 720 h 5362"/>
              <a:gd name="T24" fmla="*/ 999 w 1732"/>
              <a:gd name="T25" fmla="*/ 1758 h 5362"/>
              <a:gd name="T26" fmla="*/ 462 w 1732"/>
              <a:gd name="T27" fmla="*/ 4472 h 5362"/>
              <a:gd name="T28" fmla="*/ 462 w 1732"/>
              <a:gd name="T29" fmla="*/ 5362 h 5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31" h="5362">
                <a:moveTo>
                  <a:pt x="462" y="5362"/>
                </a:moveTo>
                <a:lnTo>
                  <a:pt x="0" y="5362"/>
                </a:lnTo>
                <a:lnTo>
                  <a:pt x="0" y="4676"/>
                </a:lnTo>
                <a:cubicBezTo>
                  <a:pt x="0" y="3345"/>
                  <a:pt x="101" y="2545"/>
                  <a:pt x="604" y="1513"/>
                </a:cubicBezTo>
                <a:lnTo>
                  <a:pt x="1086" y="526"/>
                </a:lnTo>
                <a:lnTo>
                  <a:pt x="941" y="459"/>
                </a:lnTo>
                <a:cubicBezTo>
                  <a:pt x="908" y="443"/>
                  <a:pt x="907" y="401"/>
                  <a:pt x="944" y="379"/>
                </a:cubicBezTo>
                <a:lnTo>
                  <a:pt x="1552" y="14"/>
                </a:lnTo>
                <a:cubicBezTo>
                  <a:pt x="1576" y="0"/>
                  <a:pt x="1614" y="17"/>
                  <a:pt x="1618" y="45"/>
                </a:cubicBezTo>
                <a:lnTo>
                  <a:pt x="1727" y="742"/>
                </a:lnTo>
                <a:cubicBezTo>
                  <a:pt x="1732" y="777"/>
                  <a:pt x="1706" y="813"/>
                  <a:pt x="1671" y="797"/>
                </a:cubicBezTo>
                <a:lnTo>
                  <a:pt x="1505" y="720"/>
                </a:lnTo>
                <a:lnTo>
                  <a:pt x="999" y="1758"/>
                </a:lnTo>
                <a:cubicBezTo>
                  <a:pt x="565" y="2647"/>
                  <a:pt x="462" y="3321"/>
                  <a:pt x="462" y="4472"/>
                </a:cubicBezTo>
                <a:lnTo>
                  <a:pt x="462" y="5362"/>
                </a:ln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3" name="PA_文本框 29"/>
          <p:cNvSpPr txBox="1"/>
          <p:nvPr>
            <p:custDataLst>
              <p:tags r:id="rId10"/>
            </p:custDataLst>
          </p:nvPr>
        </p:nvSpPr>
        <p:spPr>
          <a:xfrm>
            <a:off x="690811" y="4195010"/>
            <a:ext cx="2596877" cy="738505"/>
          </a:xfrm>
          <a:prstGeom prst="rect">
            <a:avLst/>
          </a:prstGeom>
          <a:noFill/>
        </p:spPr>
        <p:txBody>
          <a:bodyPr wrap="square" lIns="0" tIns="0" rIns="0" bIns="0" rtlCol="0">
            <a:spAutoFit/>
          </a:bodyPr>
          <a:lstStyle/>
          <a:p>
            <a:r>
              <a:rPr lang="en-US" altLang="zh-CN" sz="1600">
                <a:solidFill>
                  <a:schemeClr val="tx1">
                    <a:lumMod val="65000"/>
                    <a:lumOff val="35000"/>
                  </a:schemeClr>
                </a:solidFill>
                <a:cs typeface="+mn-ea"/>
                <a:sym typeface="+mn-lt"/>
              </a:rPr>
              <a:t>       </a:t>
            </a:r>
            <a:r>
              <a:rPr lang="zh-CN" altLang="en-US" sz="1600">
                <a:solidFill>
                  <a:schemeClr val="tx1">
                    <a:lumMod val="65000"/>
                    <a:lumOff val="35000"/>
                  </a:schemeClr>
                </a:solidFill>
                <a:cs typeface="+mn-ea"/>
                <a:sym typeface="+mn-lt"/>
              </a:rPr>
              <a:t>在线教学模块添加教学视频，剩下根据后续需求完成项目</a:t>
            </a:r>
            <a:endParaRPr lang="zh-CN" altLang="en-US" sz="1600">
              <a:solidFill>
                <a:schemeClr val="tx1">
                  <a:lumMod val="65000"/>
                  <a:lumOff val="35000"/>
                </a:schemeClr>
              </a:solidFill>
              <a:cs typeface="+mn-ea"/>
              <a:sym typeface="+mn-lt"/>
            </a:endParaRPr>
          </a:p>
        </p:txBody>
      </p:sp>
      <p:sp>
        <p:nvSpPr>
          <p:cNvPr id="45" name="PA_文本框 29"/>
          <p:cNvSpPr txBox="1"/>
          <p:nvPr>
            <p:custDataLst>
              <p:tags r:id="rId11"/>
            </p:custDataLst>
          </p:nvPr>
        </p:nvSpPr>
        <p:spPr>
          <a:xfrm>
            <a:off x="2340237" y="2167969"/>
            <a:ext cx="3218614" cy="245745"/>
          </a:xfrm>
          <a:prstGeom prst="rect">
            <a:avLst/>
          </a:prstGeom>
          <a:noFill/>
        </p:spPr>
        <p:txBody>
          <a:bodyPr wrap="square" lIns="0" tIns="0" rIns="0" bIns="0" rtlCol="0">
            <a:spAutoFit/>
          </a:bodyPr>
          <a:lstStyle/>
          <a:p>
            <a:r>
              <a:rPr lang="en-US" altLang="zh-CN" sz="1600">
                <a:solidFill>
                  <a:schemeClr val="tx1">
                    <a:lumMod val="65000"/>
                    <a:lumOff val="35000"/>
                  </a:schemeClr>
                </a:solidFill>
                <a:cs typeface="+mn-ea"/>
                <a:sym typeface="+mn-lt"/>
              </a:rPr>
              <a:t>            </a:t>
            </a:r>
            <a:r>
              <a:rPr lang="zh-CN" altLang="en-US" sz="1600">
                <a:solidFill>
                  <a:schemeClr val="tx1">
                    <a:lumMod val="65000"/>
                    <a:lumOff val="35000"/>
                  </a:schemeClr>
                </a:solidFill>
                <a:cs typeface="+mn-ea"/>
                <a:sym typeface="+mn-lt"/>
              </a:rPr>
              <a:t>根据后续需求完成项目</a:t>
            </a:r>
            <a:endParaRPr lang="zh-CN" altLang="en-US" sz="1600">
              <a:solidFill>
                <a:schemeClr val="tx1">
                  <a:lumMod val="65000"/>
                  <a:lumOff val="35000"/>
                </a:schemeClr>
              </a:solidFill>
              <a:cs typeface="+mn-ea"/>
              <a:sym typeface="+mn-lt"/>
            </a:endParaRPr>
          </a:p>
        </p:txBody>
      </p:sp>
      <p:sp>
        <p:nvSpPr>
          <p:cNvPr id="46" name="PA_文本框 29"/>
          <p:cNvSpPr txBox="1"/>
          <p:nvPr>
            <p:custDataLst>
              <p:tags r:id="rId12"/>
            </p:custDataLst>
          </p:nvPr>
        </p:nvSpPr>
        <p:spPr>
          <a:xfrm>
            <a:off x="6780730" y="2167969"/>
            <a:ext cx="3218614" cy="245745"/>
          </a:xfrm>
          <a:prstGeom prst="rect">
            <a:avLst/>
          </a:prstGeom>
          <a:noFill/>
        </p:spPr>
        <p:txBody>
          <a:bodyPr wrap="square" lIns="0" tIns="0" rIns="0" bIns="0" rtlCol="0">
            <a:spAutoFit/>
          </a:bodyPr>
          <a:lstStyle/>
          <a:p>
            <a:r>
              <a:rPr lang="en-US" altLang="zh-CN" sz="1600">
                <a:solidFill>
                  <a:schemeClr val="tx1">
                    <a:lumMod val="65000"/>
                    <a:lumOff val="35000"/>
                  </a:schemeClr>
                </a:solidFill>
                <a:cs typeface="+mn-ea"/>
                <a:sym typeface="+mn-lt"/>
              </a:rPr>
              <a:t>            </a:t>
            </a:r>
            <a:r>
              <a:rPr lang="zh-CN" altLang="en-US" sz="1600">
                <a:solidFill>
                  <a:schemeClr val="tx1">
                    <a:lumMod val="65000"/>
                    <a:lumOff val="35000"/>
                  </a:schemeClr>
                </a:solidFill>
                <a:cs typeface="+mn-ea"/>
                <a:sym typeface="+mn-lt"/>
              </a:rPr>
              <a:t>根据后续需求完成项目</a:t>
            </a:r>
            <a:endParaRPr lang="en-US" altLang="zh-CN" sz="160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par>
                                <p:cTn id="8" presetID="16" presetClass="entr" presetSubtype="21" fill="hold" grpId="1" nodeType="withEffect">
                                  <p:childTnLst>
                                    <p:set>
                                      <p:cBhvr>
                                        <p:cTn id="9" dur="1" fill="hold">
                                          <p:stCondLst>
                                            <p:cond delay="0"/>
                                          </p:stCondLst>
                                        </p:cTn>
                                        <p:tgtEl>
                                          <p:spTgt spid="31"/>
                                        </p:tgtEl>
                                        <p:attrNameLst>
                                          <p:attrName>style.visibility</p:attrName>
                                        </p:attrNameLst>
                                      </p:cBhvr>
                                      <p:to>
                                        <p:strVal val="visible"/>
                                      </p:to>
                                    </p:set>
                                    <p:animEffect transition="in" filter="barn(inVertical)">
                                      <p:cBhvr>
                                        <p:cTn id="10" dur="500"/>
                                        <p:tgtEl>
                                          <p:spTgt spid="31"/>
                                        </p:tgtEl>
                                      </p:cBhvr>
                                    </p:animEffect>
                                  </p:childTnLst>
                                </p:cTn>
                              </p:par>
                              <p:par>
                                <p:cTn id="11" presetID="16" presetClass="entr" presetSubtype="21" fill="hold" grpId="2" nodeType="withEffect">
                                  <p:childTnLst>
                                    <p:set>
                                      <p:cBhvr>
                                        <p:cTn id="12" dur="1" fill="hold">
                                          <p:stCondLst>
                                            <p:cond delay="0"/>
                                          </p:stCondLst>
                                        </p:cTn>
                                        <p:tgtEl>
                                          <p:spTgt spid="33"/>
                                        </p:tgtEl>
                                        <p:attrNameLst>
                                          <p:attrName>style.visibility</p:attrName>
                                        </p:attrNameLst>
                                      </p:cBhvr>
                                      <p:to>
                                        <p:strVal val="visible"/>
                                      </p:to>
                                    </p:set>
                                    <p:animEffect transition="in" filter="barn(inVertical)">
                                      <p:cBhvr>
                                        <p:cTn id="13" dur="500"/>
                                        <p:tgtEl>
                                          <p:spTgt spid="33"/>
                                        </p:tgtEl>
                                      </p:cBhvr>
                                    </p:animEffect>
                                  </p:childTnLst>
                                </p:cTn>
                              </p:par>
                              <p:par>
                                <p:cTn id="14" presetID="16" presetClass="entr" presetSubtype="21" fill="hold" grpId="3" nodeType="withEffect">
                                  <p:childTnLst>
                                    <p:set>
                                      <p:cBhvr>
                                        <p:cTn id="15" dur="1" fill="hold">
                                          <p:stCondLst>
                                            <p:cond delay="0"/>
                                          </p:stCondLst>
                                        </p:cTn>
                                        <p:tgtEl>
                                          <p:spTgt spid="35"/>
                                        </p:tgtEl>
                                        <p:attrNameLst>
                                          <p:attrName>style.visibility</p:attrName>
                                        </p:attrNameLst>
                                      </p:cBhvr>
                                      <p:to>
                                        <p:strVal val="visible"/>
                                      </p:to>
                                    </p:set>
                                    <p:animEffect transition="in" filter="barn(inVertical)">
                                      <p:cBhvr>
                                        <p:cTn id="16" dur="500"/>
                                        <p:tgtEl>
                                          <p:spTgt spid="35"/>
                                        </p:tgtEl>
                                      </p:cBhvr>
                                    </p:animEffect>
                                  </p:childTnLst>
                                </p:cTn>
                              </p:par>
                              <p:par>
                                <p:cTn id="17" presetID="22" presetClass="entr" presetSubtype="8" fill="hold" grpId="4" nodeType="withEffec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par>
                                <p:cTn id="20" presetID="22" presetClass="entr" presetSubtype="8" fill="hold" grpId="6" nodeType="withEffect">
                                  <p:childTnLst>
                                    <p:set>
                                      <p:cBhvr>
                                        <p:cTn id="21" dur="1" fill="hold">
                                          <p:stCondLst>
                                            <p:cond delay="0"/>
                                          </p:stCondLst>
                                        </p:cTn>
                                        <p:tgtEl>
                                          <p:spTgt spid="45"/>
                                        </p:tgtEl>
                                        <p:attrNameLst>
                                          <p:attrName>style.visibility</p:attrName>
                                        </p:attrNameLst>
                                      </p:cBhvr>
                                      <p:to>
                                        <p:strVal val="visible"/>
                                      </p:to>
                                    </p:set>
                                    <p:animEffect transition="in" filter="wipe(left)">
                                      <p:cBhvr>
                                        <p:cTn id="22" dur="500"/>
                                        <p:tgtEl>
                                          <p:spTgt spid="45"/>
                                        </p:tgtEl>
                                      </p:cBhvr>
                                    </p:animEffect>
                                  </p:childTnLst>
                                </p:cTn>
                              </p:par>
                              <p:par>
                                <p:cTn id="23" presetID="22" presetClass="entr" presetSubtype="8" fill="hold" grpId="7" nodeType="withEffect">
                                  <p:childTnLst>
                                    <p:set>
                                      <p:cBhvr>
                                        <p:cTn id="24" dur="1" fill="hold">
                                          <p:stCondLst>
                                            <p:cond delay="0"/>
                                          </p:stCondLst>
                                        </p:cTn>
                                        <p:tgtEl>
                                          <p:spTgt spid="46"/>
                                        </p:tgtEl>
                                        <p:attrNameLst>
                                          <p:attrName>style.visibility</p:attrName>
                                        </p:attrNameLst>
                                      </p:cBhvr>
                                      <p:to>
                                        <p:strVal val="visible"/>
                                      </p:to>
                                    </p:set>
                                    <p:animEffect transition="in" filter="wipe(left)">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1"/>
      <p:bldP spid="33" grpId="2"/>
      <p:bldP spid="35" grpId="3"/>
      <p:bldP spid="43" grpId="4"/>
      <p:bldP spid="45" grpId="6"/>
      <p:bldP spid="46" grpId="7"/>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title"/>
            <p:custDataLst>
              <p:tags r:id="rId1"/>
            </p:custDataLst>
          </p:nvPr>
        </p:nvSpPr>
        <p:spPr/>
        <p:txBody>
          <a:bodyPr>
            <a:normAutofit fontScale="90000"/>
          </a:bodyPr>
          <a:lstStyle/>
          <a:p>
            <a:r>
              <a:rPr lang="zh-CN" altLang="en-US">
                <a:latin typeface="+mn-lt"/>
                <a:ea typeface="+mn-ea"/>
                <a:cs typeface="+mn-ea"/>
                <a:sym typeface="+mn-lt"/>
              </a:rPr>
              <a:t>目标实现</a:t>
            </a:r>
            <a:endParaRPr lang="zh-CN" altLang="en-US">
              <a:latin typeface="+mn-lt"/>
              <a:ea typeface="+mn-ea"/>
              <a:cs typeface="+mn-ea"/>
              <a:sym typeface="+mn-lt"/>
            </a:endParaRPr>
          </a:p>
        </p:txBody>
      </p:sp>
      <p:sp>
        <p:nvSpPr>
          <p:cNvPr id="10" name="PA_任意多边形 9"/>
          <p:cNvSpPr/>
          <p:nvPr>
            <p:custDataLst>
              <p:tags r:id="rId2"/>
            </p:custDataLst>
          </p:nvPr>
        </p:nvSpPr>
        <p:spPr>
          <a:xfrm>
            <a:off x="0" y="1484784"/>
            <a:ext cx="6327503" cy="4516309"/>
          </a:xfrm>
          <a:custGeom>
            <a:avLst/>
            <a:gdLst>
              <a:gd name="connsiteX0" fmla="*/ 0 w 5632177"/>
              <a:gd name="connsiteY0" fmla="*/ 0 h 4020014"/>
              <a:gd name="connsiteX1" fmla="*/ 983854 w 5632177"/>
              <a:gd name="connsiteY1" fmla="*/ 0 h 4020014"/>
              <a:gd name="connsiteX2" fmla="*/ 1008187 w 5632177"/>
              <a:gd name="connsiteY2" fmla="*/ 0 h 4020014"/>
              <a:gd name="connsiteX3" fmla="*/ 5632177 w 5632177"/>
              <a:gd name="connsiteY3" fmla="*/ 0 h 4020014"/>
              <a:gd name="connsiteX4" fmla="*/ 4663876 w 5632177"/>
              <a:gd name="connsiteY4" fmla="*/ 4020014 h 4020014"/>
              <a:gd name="connsiteX5" fmla="*/ 1008187 w 5632177"/>
              <a:gd name="connsiteY5" fmla="*/ 4020014 h 4020014"/>
              <a:gd name="connsiteX6" fmla="*/ 15553 w 5632177"/>
              <a:gd name="connsiteY6" fmla="*/ 4020014 h 4020014"/>
              <a:gd name="connsiteX7" fmla="*/ 0 w 5632177"/>
              <a:gd name="connsiteY7" fmla="*/ 4020014 h 4020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32177" h="4020014">
                <a:moveTo>
                  <a:pt x="0" y="0"/>
                </a:moveTo>
                <a:lnTo>
                  <a:pt x="983854" y="0"/>
                </a:lnTo>
                <a:lnTo>
                  <a:pt x="1008187" y="0"/>
                </a:lnTo>
                <a:lnTo>
                  <a:pt x="5632177" y="0"/>
                </a:lnTo>
                <a:lnTo>
                  <a:pt x="4663876" y="4020014"/>
                </a:lnTo>
                <a:lnTo>
                  <a:pt x="1008187" y="4020014"/>
                </a:lnTo>
                <a:lnTo>
                  <a:pt x="15553" y="4020014"/>
                </a:lnTo>
                <a:lnTo>
                  <a:pt x="0" y="4020014"/>
                </a:lnTo>
                <a:close/>
              </a:path>
            </a:pathLst>
          </a:custGeom>
          <a:blipFill dpi="0" rotWithShape="1">
            <a:blip r:embed="rId3">
              <a:extLst>
                <a:ext uri="{28A0092B-C50C-407E-A947-70E740481C1C}">
                  <a14:useLocalDpi xmlns:a14="http://schemas.microsoft.com/office/drawing/2010/main" val="0"/>
                </a:ext>
              </a:extLst>
            </a:blip>
            <a:stretch>
              <a:fillRect t="-5891" b="-589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8" name="PA_组合 17"/>
          <p:cNvGrpSpPr/>
          <p:nvPr>
            <p:custDataLst>
              <p:tags r:id="rId4"/>
            </p:custDataLst>
          </p:nvPr>
        </p:nvGrpSpPr>
        <p:grpSpPr>
          <a:xfrm>
            <a:off x="5290461" y="2588914"/>
            <a:ext cx="2074081" cy="1107977"/>
            <a:chOff x="5290461" y="1931689"/>
            <a:chExt cx="2074081" cy="1107977"/>
          </a:xfrm>
        </p:grpSpPr>
        <p:sp>
          <p:nvSpPr>
            <p:cNvPr id="6" name="PA_平行四边形 5"/>
            <p:cNvSpPr/>
            <p:nvPr>
              <p:custDataLst>
                <p:tags r:id="rId5"/>
              </p:custDataLst>
            </p:nvPr>
          </p:nvSpPr>
          <p:spPr>
            <a:xfrm>
              <a:off x="5290461" y="1931689"/>
              <a:ext cx="2074081" cy="1107977"/>
            </a:xfrm>
            <a:prstGeom prst="parallelogram">
              <a:avLst>
                <a:gd name="adj" fmla="val 24087"/>
              </a:avLst>
            </a:prstGeom>
            <a:solidFill>
              <a:srgbClr val="6AD4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PA_文本框 30"/>
            <p:cNvSpPr txBox="1"/>
            <p:nvPr>
              <p:custDataLst>
                <p:tags r:id="rId6"/>
              </p:custDataLst>
            </p:nvPr>
          </p:nvSpPr>
          <p:spPr>
            <a:xfrm>
              <a:off x="5644297" y="2270234"/>
              <a:ext cx="1417603" cy="430530"/>
            </a:xfrm>
            <a:prstGeom prst="rect">
              <a:avLst/>
            </a:prstGeom>
            <a:noFill/>
          </p:spPr>
          <p:txBody>
            <a:bodyPr wrap="square" lIns="0" tIns="0" rIns="0" bIns="0" rtlCol="0">
              <a:spAutoFit/>
            </a:bodyPr>
            <a:lstStyle/>
            <a:p>
              <a:pPr algn="ctr"/>
              <a:r>
                <a:rPr lang="zh-CN" altLang="en-US" sz="2800" b="1">
                  <a:solidFill>
                    <a:schemeClr val="bg1"/>
                  </a:solidFill>
                  <a:cs typeface="+mn-ea"/>
                  <a:sym typeface="+mn-lt"/>
                </a:rPr>
                <a:t>学习</a:t>
              </a:r>
              <a:endParaRPr lang="zh-CN" altLang="en-US" sz="2800" b="1">
                <a:solidFill>
                  <a:schemeClr val="bg1"/>
                </a:solidFill>
                <a:cs typeface="+mn-ea"/>
                <a:sym typeface="+mn-lt"/>
              </a:endParaRPr>
            </a:p>
          </p:txBody>
        </p:sp>
      </p:grpSp>
      <p:sp>
        <p:nvSpPr>
          <p:cNvPr id="12" name="PA_文本框 29"/>
          <p:cNvSpPr txBox="1"/>
          <p:nvPr>
            <p:custDataLst>
              <p:tags r:id="rId7"/>
            </p:custDataLst>
          </p:nvPr>
        </p:nvSpPr>
        <p:spPr>
          <a:xfrm>
            <a:off x="7617059" y="3111877"/>
            <a:ext cx="3879652" cy="245745"/>
          </a:xfrm>
          <a:prstGeom prst="rect">
            <a:avLst/>
          </a:prstGeom>
          <a:noFill/>
        </p:spPr>
        <p:txBody>
          <a:bodyPr wrap="square" lIns="0" tIns="0" rIns="0" bIns="0" rtlCol="0">
            <a:spAutoFit/>
          </a:bodyPr>
          <a:lstStyle/>
          <a:p>
            <a:r>
              <a:rPr lang="zh-CN" altLang="en-US" sz="1600">
                <a:solidFill>
                  <a:schemeClr val="tx1">
                    <a:lumMod val="65000"/>
                    <a:lumOff val="35000"/>
                  </a:schemeClr>
                </a:solidFill>
                <a:cs typeface="+mn-ea"/>
                <a:sym typeface="+mn-lt"/>
              </a:rPr>
              <a:t>补专业知识，学习新技能</a:t>
            </a:r>
            <a:r>
              <a:rPr lang="en-US" altLang="zh-CN" sz="1600">
                <a:solidFill>
                  <a:schemeClr val="tx1">
                    <a:lumMod val="65000"/>
                    <a:lumOff val="35000"/>
                  </a:schemeClr>
                </a:solidFill>
                <a:cs typeface="+mn-ea"/>
                <a:sym typeface="+mn-lt"/>
              </a:rPr>
              <a:t>vue</a:t>
            </a:r>
            <a:r>
              <a:rPr lang="zh-CN" altLang="en-US" sz="1600">
                <a:solidFill>
                  <a:schemeClr val="tx1">
                    <a:lumMod val="65000"/>
                    <a:lumOff val="35000"/>
                  </a:schemeClr>
                </a:solidFill>
                <a:cs typeface="+mn-ea"/>
                <a:sym typeface="+mn-lt"/>
              </a:rPr>
              <a:t>，</a:t>
            </a:r>
            <a:r>
              <a:rPr lang="en-US" altLang="zh-CN" sz="1600">
                <a:solidFill>
                  <a:schemeClr val="tx1">
                    <a:lumMod val="65000"/>
                    <a:lumOff val="35000"/>
                  </a:schemeClr>
                </a:solidFill>
                <a:cs typeface="+mn-ea"/>
                <a:sym typeface="+mn-lt"/>
              </a:rPr>
              <a:t>node</a:t>
            </a:r>
            <a:r>
              <a:rPr lang="zh-CN" altLang="en-US" sz="1600">
                <a:solidFill>
                  <a:schemeClr val="tx1">
                    <a:lumMod val="65000"/>
                    <a:lumOff val="35000"/>
                  </a:schemeClr>
                </a:solidFill>
                <a:cs typeface="+mn-ea"/>
                <a:sym typeface="+mn-lt"/>
              </a:rPr>
              <a:t>等</a:t>
            </a:r>
            <a:endParaRPr lang="zh-CN" altLang="en-US" sz="1600">
              <a:solidFill>
                <a:schemeClr val="tx1">
                  <a:lumMod val="65000"/>
                  <a:lumOff val="35000"/>
                </a:schemeClr>
              </a:solidFill>
              <a:cs typeface="+mn-ea"/>
              <a:sym typeface="+mn-lt"/>
            </a:endParaRPr>
          </a:p>
        </p:txBody>
      </p:sp>
      <p:sp>
        <p:nvSpPr>
          <p:cNvPr id="13" name="PA_文本框 29"/>
          <p:cNvSpPr txBox="1"/>
          <p:nvPr>
            <p:custDataLst>
              <p:tags r:id="rId8"/>
            </p:custDataLst>
          </p:nvPr>
        </p:nvSpPr>
        <p:spPr>
          <a:xfrm>
            <a:off x="7363908" y="4252633"/>
            <a:ext cx="4123278" cy="245745"/>
          </a:xfrm>
          <a:prstGeom prst="rect">
            <a:avLst/>
          </a:prstGeom>
          <a:noFill/>
        </p:spPr>
        <p:txBody>
          <a:bodyPr wrap="square" lIns="0" tIns="0" rIns="0" bIns="0" rtlCol="0">
            <a:spAutoFit/>
          </a:bodyPr>
          <a:lstStyle/>
          <a:p>
            <a:r>
              <a:rPr lang="zh-CN" altLang="en-US" sz="1600">
                <a:solidFill>
                  <a:schemeClr val="tx1">
                    <a:lumMod val="65000"/>
                    <a:lumOff val="35000"/>
                  </a:schemeClr>
                </a:solidFill>
                <a:cs typeface="+mn-ea"/>
                <a:sym typeface="+mn-lt"/>
              </a:rPr>
              <a:t>研究并使用新技术，学会复盘，反思不足之处</a:t>
            </a:r>
            <a:endParaRPr lang="zh-CN" altLang="en-US" sz="1600">
              <a:solidFill>
                <a:schemeClr val="tx1">
                  <a:lumMod val="65000"/>
                  <a:lumOff val="35000"/>
                </a:schemeClr>
              </a:solidFill>
              <a:cs typeface="+mn-ea"/>
              <a:sym typeface="+mn-lt"/>
            </a:endParaRPr>
          </a:p>
        </p:txBody>
      </p:sp>
      <p:grpSp>
        <p:nvGrpSpPr>
          <p:cNvPr id="19" name="PA_组合 18"/>
          <p:cNvGrpSpPr/>
          <p:nvPr>
            <p:custDataLst>
              <p:tags r:id="rId9"/>
            </p:custDataLst>
          </p:nvPr>
        </p:nvGrpSpPr>
        <p:grpSpPr>
          <a:xfrm>
            <a:off x="5002336" y="3821110"/>
            <a:ext cx="2074081" cy="1107977"/>
            <a:chOff x="5002336" y="3163885"/>
            <a:chExt cx="2074081" cy="1107977"/>
          </a:xfrm>
        </p:grpSpPr>
        <p:sp>
          <p:nvSpPr>
            <p:cNvPr id="7" name="PA_平行四边形 6"/>
            <p:cNvSpPr/>
            <p:nvPr>
              <p:custDataLst>
                <p:tags r:id="rId10"/>
              </p:custDataLst>
            </p:nvPr>
          </p:nvSpPr>
          <p:spPr>
            <a:xfrm>
              <a:off x="5002336" y="3163885"/>
              <a:ext cx="2074081" cy="1107977"/>
            </a:xfrm>
            <a:prstGeom prst="parallelogram">
              <a:avLst>
                <a:gd name="adj" fmla="val 24087"/>
              </a:avLst>
            </a:prstGeom>
            <a:solidFill>
              <a:srgbClr val="6AD4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PA_文本框 30"/>
            <p:cNvSpPr txBox="1"/>
            <p:nvPr>
              <p:custDataLst>
                <p:tags r:id="rId11"/>
              </p:custDataLst>
            </p:nvPr>
          </p:nvSpPr>
          <p:spPr>
            <a:xfrm>
              <a:off x="5342309" y="3502430"/>
              <a:ext cx="1417603" cy="430887"/>
            </a:xfrm>
            <a:prstGeom prst="rect">
              <a:avLst/>
            </a:prstGeom>
            <a:noFill/>
          </p:spPr>
          <p:txBody>
            <a:bodyPr wrap="square" lIns="0" tIns="0" rIns="0" bIns="0" rtlCol="0">
              <a:spAutoFit/>
            </a:bodyPr>
            <a:lstStyle/>
            <a:p>
              <a:pPr algn="ctr"/>
              <a:r>
                <a:rPr lang="zh-CN" altLang="en-US" sz="2800" b="1">
                  <a:solidFill>
                    <a:schemeClr val="bg1"/>
                  </a:solidFill>
                  <a:cs typeface="+mn-ea"/>
                  <a:sym typeface="+mn-lt"/>
                </a:rPr>
                <a:t>突破</a:t>
              </a:r>
              <a:endParaRPr lang="zh-CN" altLang="en-US" sz="2800" b="1">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 presetClass="entr" presetSubtype="2" fill="hold" nodeType="afterEffec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grpId="1" nodeType="afterEffec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par>
                                <p:cTn id="21" presetID="22" presetClass="entr" presetSubtype="8" fill="hold" grpId="2" nodeType="withEffec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2" grpId="1"/>
      <p:bldP spid="13" grpId="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4213418" y="2208405"/>
            <a:ext cx="3866764" cy="1323439"/>
          </a:xfrm>
          <a:prstGeom prst="rect">
            <a:avLst/>
          </a:prstGeom>
          <a:noFill/>
        </p:spPr>
        <p:txBody>
          <a:bodyPr wrap="none" rtlCol="0">
            <a:spAutoFit/>
          </a:bodyPr>
          <a:lstStyle/>
          <a:p>
            <a:pPr algn="ctr"/>
            <a:r>
              <a:rPr lang="en-US" altLang="zh-CN" sz="8000" spc="30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Thanks</a:t>
            </a:r>
            <a:endParaRPr lang="zh-CN" altLang="en-US" sz="8000" spc="30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24" name="文本框 23"/>
          <p:cNvSpPr txBox="1"/>
          <p:nvPr/>
        </p:nvSpPr>
        <p:spPr>
          <a:xfrm>
            <a:off x="4343788" y="3848554"/>
            <a:ext cx="3877985" cy="523220"/>
          </a:xfrm>
          <a:prstGeom prst="rect">
            <a:avLst/>
          </a:prstGeom>
          <a:noFill/>
        </p:spPr>
        <p:txBody>
          <a:bodyPr wrap="none" rtlCol="0">
            <a:spAutoFit/>
          </a:bodyPr>
          <a:lstStyle/>
          <a:p>
            <a:pPr algn="ctr"/>
            <a:r>
              <a:rPr lang="zh-CN" altLang="en-US" sz="2800" spc="200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谢谢您的观看</a:t>
            </a:r>
            <a:endParaRPr lang="zh-CN" altLang="en-US" sz="2800" spc="200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nvGrpSpPr>
          <p:cNvPr id="25" name="组合 24"/>
          <p:cNvGrpSpPr/>
          <p:nvPr/>
        </p:nvGrpSpPr>
        <p:grpSpPr>
          <a:xfrm>
            <a:off x="4464051" y="3345730"/>
            <a:ext cx="3365500" cy="186114"/>
            <a:chOff x="3674825" y="4038512"/>
            <a:chExt cx="4842351" cy="267784"/>
          </a:xfrm>
        </p:grpSpPr>
        <p:sp>
          <p:nvSpPr>
            <p:cNvPr id="27" name="任意多边形 20"/>
            <p:cNvSpPr/>
            <p:nvPr/>
          </p:nvSpPr>
          <p:spPr>
            <a:xfrm>
              <a:off x="6026598" y="4038512"/>
              <a:ext cx="138804" cy="267784"/>
            </a:xfrm>
            <a:custGeom>
              <a:avLst/>
              <a:gdLst>
                <a:gd name="connsiteX0" fmla="*/ 69402 w 138804"/>
                <a:gd name="connsiteY0" fmla="*/ 0 h 267784"/>
                <a:gd name="connsiteX1" fmla="*/ 138804 w 138804"/>
                <a:gd name="connsiteY1" fmla="*/ 78286 h 267784"/>
                <a:gd name="connsiteX2" fmla="*/ 69402 w 138804"/>
                <a:gd name="connsiteY2" fmla="*/ 267784 h 267784"/>
                <a:gd name="connsiteX3" fmla="*/ 0 w 138804"/>
                <a:gd name="connsiteY3" fmla="*/ 78286 h 267784"/>
              </a:gdLst>
              <a:ahLst/>
              <a:cxnLst>
                <a:cxn ang="0">
                  <a:pos x="connsiteX0" y="connsiteY0"/>
                </a:cxn>
                <a:cxn ang="0">
                  <a:pos x="connsiteX1" y="connsiteY1"/>
                </a:cxn>
                <a:cxn ang="0">
                  <a:pos x="connsiteX2" y="connsiteY2"/>
                </a:cxn>
                <a:cxn ang="0">
                  <a:pos x="connsiteX3" y="connsiteY3"/>
                </a:cxn>
              </a:cxnLst>
              <a:rect l="l" t="t" r="r" b="b"/>
              <a:pathLst>
                <a:path w="138804" h="267784">
                  <a:moveTo>
                    <a:pt x="69402" y="0"/>
                  </a:moveTo>
                  <a:lnTo>
                    <a:pt x="138804" y="78286"/>
                  </a:lnTo>
                  <a:lnTo>
                    <a:pt x="69402" y="267784"/>
                  </a:lnTo>
                  <a:lnTo>
                    <a:pt x="0" y="78286"/>
                  </a:lnTo>
                  <a:close/>
                </a:path>
              </a:pathLst>
            </a:cu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nvGrpSpPr>
            <p:cNvPr id="30" name="组合 29"/>
            <p:cNvGrpSpPr/>
            <p:nvPr/>
          </p:nvGrpSpPr>
          <p:grpSpPr>
            <a:xfrm flipV="1">
              <a:off x="3674825" y="4074839"/>
              <a:ext cx="4842351" cy="45719"/>
              <a:chOff x="3394710" y="4250530"/>
              <a:chExt cx="5392103" cy="0"/>
            </a:xfrm>
          </p:grpSpPr>
          <p:cxnSp>
            <p:nvCxnSpPr>
              <p:cNvPr id="35" name="直接连接符 34"/>
              <p:cNvCxnSpPr/>
              <p:nvPr/>
            </p:nvCxnSpPr>
            <p:spPr>
              <a:xfrm>
                <a:off x="6267450" y="4250530"/>
                <a:ext cx="251936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394710" y="4250530"/>
                <a:ext cx="251936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37" name="直角三角形 36"/>
          <p:cNvSpPr/>
          <p:nvPr/>
        </p:nvSpPr>
        <p:spPr>
          <a:xfrm>
            <a:off x="0" y="4467084"/>
            <a:ext cx="5600700" cy="2390916"/>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直角三角形 37"/>
          <p:cNvSpPr/>
          <p:nvPr/>
        </p:nvSpPr>
        <p:spPr>
          <a:xfrm>
            <a:off x="0" y="4938931"/>
            <a:ext cx="5600700" cy="1919069"/>
          </a:xfrm>
          <a:prstGeom prst="rtTriangle">
            <a:avLst/>
          </a:prstGeom>
          <a:solidFill>
            <a:srgbClr val="6BD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直角三角形 49"/>
          <p:cNvSpPr/>
          <p:nvPr/>
        </p:nvSpPr>
        <p:spPr>
          <a:xfrm flipH="1" flipV="1">
            <a:off x="4409405" y="-1"/>
            <a:ext cx="7782595" cy="3085489"/>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直角三角形 50"/>
          <p:cNvSpPr/>
          <p:nvPr/>
        </p:nvSpPr>
        <p:spPr>
          <a:xfrm flipH="1" flipV="1">
            <a:off x="4394200" y="-1"/>
            <a:ext cx="7782595" cy="2476568"/>
          </a:xfrm>
          <a:prstGeom prst="rtTriangle">
            <a:avLst/>
          </a:prstGeom>
          <a:solidFill>
            <a:srgbClr val="6BD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2" nodeType="withEffec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grpId="3" nodeType="withEffec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7" presetClass="entr" presetSubtype="0" fill="hold" grpId="5" nodeType="withEffect">
                                  <p:childTnLst>
                                    <p:set>
                                      <p:cBhvr>
                                        <p:cTn id="16" dur="1" fill="hold">
                                          <p:stCondLst>
                                            <p:cond delay="0"/>
                                          </p:stCondLst>
                                        </p:cTn>
                                        <p:tgtEl>
                                          <p:spTgt spid="51"/>
                                        </p:tgtEl>
                                        <p:attrNameLst>
                                          <p:attrName>style.visibility</p:attrName>
                                        </p:attrNameLst>
                                      </p:cBhvr>
                                      <p:to>
                                        <p:strVal val="visible"/>
                                      </p:to>
                                    </p:set>
                                    <p:animEffect transition="in" filter="fade">
                                      <p:cBhvr>
                                        <p:cTn id="17" dur="1000"/>
                                        <p:tgtEl>
                                          <p:spTgt spid="51"/>
                                        </p:tgtEl>
                                      </p:cBhvr>
                                    </p:animEffect>
                                    <p:anim calcmode="lin" valueType="num">
                                      <p:cBhvr>
                                        <p:cTn id="18" dur="1000" fill="hold"/>
                                        <p:tgtEl>
                                          <p:spTgt spid="51"/>
                                        </p:tgtEl>
                                        <p:attrNameLst>
                                          <p:attrName>ppt_x</p:attrName>
                                        </p:attrNameLst>
                                      </p:cBhvr>
                                      <p:tavLst>
                                        <p:tav tm="0">
                                          <p:val>
                                            <p:strVal val="#ppt_x"/>
                                          </p:val>
                                        </p:tav>
                                        <p:tav tm="100000">
                                          <p:val>
                                            <p:strVal val="#ppt_x"/>
                                          </p:val>
                                        </p:tav>
                                      </p:tavLst>
                                    </p:anim>
                                    <p:anim calcmode="lin" valueType="num">
                                      <p:cBhvr>
                                        <p:cTn id="19" dur="1000" fill="hold"/>
                                        <p:tgtEl>
                                          <p:spTgt spid="51"/>
                                        </p:tgtEl>
                                        <p:attrNameLst>
                                          <p:attrName>ppt_y</p:attrName>
                                        </p:attrNameLst>
                                      </p:cBhvr>
                                      <p:tavLst>
                                        <p:tav tm="0">
                                          <p:val>
                                            <p:strVal val="#ppt_y-.1"/>
                                          </p:val>
                                        </p:tav>
                                        <p:tav tm="100000">
                                          <p:val>
                                            <p:strVal val="#ppt_y"/>
                                          </p:val>
                                        </p:tav>
                                      </p:tavLst>
                                    </p:anim>
                                  </p:childTnLst>
                                </p:cTn>
                              </p:par>
                              <p:par>
                                <p:cTn id="20" presetID="47" presetClass="entr" presetSubtype="0" fill="hold" grpId="4" nodeType="withEffect">
                                  <p:childTnLst>
                                    <p:set>
                                      <p:cBhvr>
                                        <p:cTn id="21" dur="1" fill="hold">
                                          <p:stCondLst>
                                            <p:cond delay="0"/>
                                          </p:stCondLst>
                                        </p:cTn>
                                        <p:tgtEl>
                                          <p:spTgt spid="50"/>
                                        </p:tgtEl>
                                        <p:attrNameLst>
                                          <p:attrName>style.visibility</p:attrName>
                                        </p:attrNameLst>
                                      </p:cBhvr>
                                      <p:to>
                                        <p:strVal val="visible"/>
                                      </p:to>
                                    </p:set>
                                    <p:animEffect transition="in" filter="fade">
                                      <p:cBhvr>
                                        <p:cTn id="22" dur="1000"/>
                                        <p:tgtEl>
                                          <p:spTgt spid="50"/>
                                        </p:tgtEl>
                                      </p:cBhvr>
                                    </p:animEffect>
                                    <p:anim calcmode="lin" valueType="num">
                                      <p:cBhvr>
                                        <p:cTn id="23" dur="1000" fill="hold"/>
                                        <p:tgtEl>
                                          <p:spTgt spid="50"/>
                                        </p:tgtEl>
                                        <p:attrNameLst>
                                          <p:attrName>ppt_x</p:attrName>
                                        </p:attrNameLst>
                                      </p:cBhvr>
                                      <p:tavLst>
                                        <p:tav tm="0">
                                          <p:val>
                                            <p:strVal val="#ppt_x"/>
                                          </p:val>
                                        </p:tav>
                                        <p:tav tm="100000">
                                          <p:val>
                                            <p:strVal val="#ppt_x"/>
                                          </p:val>
                                        </p:tav>
                                      </p:tavLst>
                                    </p:anim>
                                    <p:anim calcmode="lin" valueType="num">
                                      <p:cBhvr>
                                        <p:cTn id="24" dur="1000" fill="hold"/>
                                        <p:tgtEl>
                                          <p:spTgt spid="50"/>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53" presetClass="entr" presetSubtype="16" fill="hold" grpId="0" nodeType="afterEffect">
                                  <p:childTnLst>
                                    <p:set>
                                      <p:cBhvr>
                                        <p:cTn id="27" dur="1" fill="hold">
                                          <p:stCondLst>
                                            <p:cond delay="0"/>
                                          </p:stCondLst>
                                        </p:cTn>
                                        <p:tgtEl>
                                          <p:spTgt spid="22"/>
                                        </p:tgtEl>
                                        <p:attrNameLst>
                                          <p:attrName>style.visibility</p:attrName>
                                        </p:attrNameLst>
                                      </p:cBhvr>
                                      <p:to>
                                        <p:strVal val="visible"/>
                                      </p:to>
                                    </p:set>
                                    <p:anim calcmode="lin" valueType="num">
                                      <p:cBhvr>
                                        <p:cTn id="28" dur="1000" fill="hold"/>
                                        <p:tgtEl>
                                          <p:spTgt spid="22"/>
                                        </p:tgtEl>
                                        <p:attrNameLst>
                                          <p:attrName>ppt_w</p:attrName>
                                        </p:attrNameLst>
                                      </p:cBhvr>
                                      <p:tavLst>
                                        <p:tav tm="0">
                                          <p:val>
                                            <p:fltVal val="0"/>
                                          </p:val>
                                        </p:tav>
                                        <p:tav tm="100000">
                                          <p:val>
                                            <p:strVal val="#ppt_w"/>
                                          </p:val>
                                        </p:tav>
                                      </p:tavLst>
                                    </p:anim>
                                    <p:anim calcmode="lin" valueType="num">
                                      <p:cBhvr>
                                        <p:cTn id="29" dur="1000" fill="hold"/>
                                        <p:tgtEl>
                                          <p:spTgt spid="22"/>
                                        </p:tgtEl>
                                        <p:attrNameLst>
                                          <p:attrName>ppt_h</p:attrName>
                                        </p:attrNameLst>
                                      </p:cBhvr>
                                      <p:tavLst>
                                        <p:tav tm="0">
                                          <p:val>
                                            <p:fltVal val="0"/>
                                          </p:val>
                                        </p:tav>
                                        <p:tav tm="100000">
                                          <p:val>
                                            <p:strVal val="#ppt_h"/>
                                          </p:val>
                                        </p:tav>
                                      </p:tavLst>
                                    </p:anim>
                                    <p:animEffect transition="in" filter="fade">
                                      <p:cBhvr>
                                        <p:cTn id="30" dur="1000"/>
                                        <p:tgtEl>
                                          <p:spTgt spid="22"/>
                                        </p:tgtEl>
                                      </p:cBhvr>
                                    </p:animEffect>
                                  </p:childTnLst>
                                </p:cTn>
                              </p:par>
                            </p:childTnLst>
                          </p:cTn>
                        </p:par>
                        <p:par>
                          <p:cTn id="31" fill="hold">
                            <p:stCondLst>
                              <p:cond delay="2000"/>
                            </p:stCondLst>
                            <p:childTnLst>
                              <p:par>
                                <p:cTn id="32" presetID="55" presetClass="entr" presetSubtype="0" fill="hold" nodeType="afterEffect">
                                  <p:childTnLst>
                                    <p:set>
                                      <p:cBhvr>
                                        <p:cTn id="33" dur="1" fill="hold">
                                          <p:stCondLst>
                                            <p:cond delay="0"/>
                                          </p:stCondLst>
                                        </p:cTn>
                                        <p:tgtEl>
                                          <p:spTgt spid="25"/>
                                        </p:tgtEl>
                                        <p:attrNameLst>
                                          <p:attrName>style.visibility</p:attrName>
                                        </p:attrNameLst>
                                      </p:cBhvr>
                                      <p:to>
                                        <p:strVal val="visible"/>
                                      </p:to>
                                    </p:set>
                                    <p:anim calcmode="lin" valueType="num">
                                      <p:cBhvr>
                                        <p:cTn id="34" dur="1000" fill="hold"/>
                                        <p:tgtEl>
                                          <p:spTgt spid="25"/>
                                        </p:tgtEl>
                                        <p:attrNameLst>
                                          <p:attrName>ppt_w</p:attrName>
                                        </p:attrNameLst>
                                      </p:cBhvr>
                                      <p:tavLst>
                                        <p:tav tm="0">
                                          <p:val>
                                            <p:strVal val="#ppt_w*0.70"/>
                                          </p:val>
                                        </p:tav>
                                        <p:tav tm="100000">
                                          <p:val>
                                            <p:strVal val="#ppt_w"/>
                                          </p:val>
                                        </p:tav>
                                      </p:tavLst>
                                    </p:anim>
                                    <p:anim calcmode="lin" valueType="num">
                                      <p:cBhvr>
                                        <p:cTn id="35" dur="1000" fill="hold"/>
                                        <p:tgtEl>
                                          <p:spTgt spid="25"/>
                                        </p:tgtEl>
                                        <p:attrNameLst>
                                          <p:attrName>ppt_h</p:attrName>
                                        </p:attrNameLst>
                                      </p:cBhvr>
                                      <p:tavLst>
                                        <p:tav tm="0">
                                          <p:val>
                                            <p:strVal val="#ppt_h"/>
                                          </p:val>
                                        </p:tav>
                                        <p:tav tm="100000">
                                          <p:val>
                                            <p:strVal val="#ppt_h"/>
                                          </p:val>
                                        </p:tav>
                                      </p:tavLst>
                                    </p:anim>
                                    <p:animEffect transition="in" filter="fade">
                                      <p:cBhvr>
                                        <p:cTn id="36" dur="1000"/>
                                        <p:tgtEl>
                                          <p:spTgt spid="25"/>
                                        </p:tgtEl>
                                      </p:cBhvr>
                                    </p:animEffect>
                                  </p:childTnLst>
                                </p:cTn>
                              </p:par>
                              <p:par>
                                <p:cTn id="37" presetID="55" presetClass="entr" presetSubtype="0" fill="hold" grpId="1" nodeType="withEffect">
                                  <p:iterate type="lt">
                                    <p:tmPct val="10000"/>
                                  </p:iterate>
                                  <p:childTnLst>
                                    <p:set>
                                      <p:cBhvr>
                                        <p:cTn id="38" dur="1" fill="hold">
                                          <p:stCondLst>
                                            <p:cond delay="0"/>
                                          </p:stCondLst>
                                        </p:cTn>
                                        <p:tgtEl>
                                          <p:spTgt spid="24"/>
                                        </p:tgtEl>
                                        <p:attrNameLst>
                                          <p:attrName>style.visibility</p:attrName>
                                        </p:attrNameLst>
                                      </p:cBhvr>
                                      <p:to>
                                        <p:strVal val="visible"/>
                                      </p:to>
                                    </p:set>
                                    <p:anim calcmode="lin" valueType="num">
                                      <p:cBhvr>
                                        <p:cTn id="39" dur="1000" fill="hold"/>
                                        <p:tgtEl>
                                          <p:spTgt spid="24"/>
                                        </p:tgtEl>
                                        <p:attrNameLst>
                                          <p:attrName>ppt_w</p:attrName>
                                        </p:attrNameLst>
                                      </p:cBhvr>
                                      <p:tavLst>
                                        <p:tav tm="0">
                                          <p:val>
                                            <p:strVal val="#ppt_w*0.70"/>
                                          </p:val>
                                        </p:tav>
                                        <p:tav tm="100000">
                                          <p:val>
                                            <p:strVal val="#ppt_w"/>
                                          </p:val>
                                        </p:tav>
                                      </p:tavLst>
                                    </p:anim>
                                    <p:anim calcmode="lin" valueType="num">
                                      <p:cBhvr>
                                        <p:cTn id="40" dur="1000" fill="hold"/>
                                        <p:tgtEl>
                                          <p:spTgt spid="24"/>
                                        </p:tgtEl>
                                        <p:attrNameLst>
                                          <p:attrName>ppt_h</p:attrName>
                                        </p:attrNameLst>
                                      </p:cBhvr>
                                      <p:tavLst>
                                        <p:tav tm="0">
                                          <p:val>
                                            <p:strVal val="#ppt_h"/>
                                          </p:val>
                                        </p:tav>
                                        <p:tav tm="100000">
                                          <p:val>
                                            <p:strVal val="#ppt_h"/>
                                          </p:val>
                                        </p:tav>
                                      </p:tavLst>
                                    </p:anim>
                                    <p:animEffect transition="in" filter="fade">
                                      <p:cBhvr>
                                        <p:cTn id="41"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1"/>
      <p:bldP spid="37" grpId="2"/>
      <p:bldP spid="38" grpId="3"/>
      <p:bldP spid="50" grpId="4"/>
      <p:bldP spid="51" grpId="5"/>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888262" y="2638857"/>
            <a:ext cx="9740737" cy="2463271"/>
            <a:chOff x="698272" y="2591232"/>
            <a:chExt cx="9740737" cy="2463271"/>
          </a:xfrm>
        </p:grpSpPr>
        <p:sp>
          <p:nvSpPr>
            <p:cNvPr id="5" name="Rectangle 5"/>
            <p:cNvSpPr/>
            <p:nvPr/>
          </p:nvSpPr>
          <p:spPr>
            <a:xfrm>
              <a:off x="698272" y="2591232"/>
              <a:ext cx="2358085" cy="2463271"/>
            </a:xfrm>
            <a:prstGeom prst="rect">
              <a:avLst/>
            </a:prstGeom>
            <a:solidFill>
              <a:srgbClr val="6BD5B2"/>
            </a:solidFill>
            <a:ln w="6350" cmpd="sng">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p>
              <a:pPr algn="ctr"/>
              <a:endParaRPr lang="en-US" altLang="zh-CN" sz="2000" b="1">
                <a:solidFill>
                  <a:schemeClr val="bg1"/>
                </a:solidFill>
                <a:cs typeface="+mn-ea"/>
                <a:sym typeface="+mn-lt"/>
              </a:endParaRPr>
            </a:p>
            <a:p>
              <a:pPr algn="ctr"/>
              <a:endParaRPr lang="en-US" altLang="zh-CN" sz="2000" b="1">
                <a:solidFill>
                  <a:schemeClr val="bg1"/>
                </a:solidFill>
                <a:cs typeface="+mn-ea"/>
                <a:sym typeface="+mn-lt"/>
              </a:endParaRPr>
            </a:p>
            <a:p>
              <a:pPr algn="ctr"/>
              <a:endParaRPr lang="en-US" altLang="zh-CN" sz="2000" b="1">
                <a:solidFill>
                  <a:schemeClr val="bg1"/>
                </a:solidFill>
                <a:cs typeface="+mn-ea"/>
                <a:sym typeface="+mn-lt"/>
              </a:endParaRPr>
            </a:p>
            <a:p>
              <a:pPr algn="ctr"/>
              <a:r>
                <a:rPr lang="zh-CN" altLang="en-US" sz="2000" b="1">
                  <a:solidFill>
                    <a:schemeClr val="bg1"/>
                  </a:solidFill>
                  <a:cs typeface="+mn-ea"/>
                  <a:sym typeface="+mn-lt"/>
                </a:rPr>
                <a:t>个人工作总结</a:t>
              </a:r>
              <a:endParaRPr lang="zh-CN" altLang="en-US" sz="2000" b="1">
                <a:solidFill>
                  <a:schemeClr val="bg1"/>
                </a:solidFill>
                <a:cs typeface="+mn-ea"/>
                <a:sym typeface="+mn-lt"/>
              </a:endParaRPr>
            </a:p>
          </p:txBody>
        </p:sp>
        <p:sp>
          <p:nvSpPr>
            <p:cNvPr id="6" name="Rectangle 6"/>
            <p:cNvSpPr/>
            <p:nvPr/>
          </p:nvSpPr>
          <p:spPr>
            <a:xfrm>
              <a:off x="6921449" y="2591232"/>
              <a:ext cx="2358085" cy="2463271"/>
            </a:xfrm>
            <a:prstGeom prst="rect">
              <a:avLst/>
            </a:prstGeom>
            <a:solidFill>
              <a:srgbClr val="6BD5B2"/>
            </a:solidFill>
            <a:ln w="6350" cmpd="sng">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p>
              <a:pPr algn="ctr"/>
              <a:endParaRPr lang="en-US" altLang="zh-CN" sz="2000" b="1">
                <a:solidFill>
                  <a:schemeClr val="bg1"/>
                </a:solidFill>
                <a:cs typeface="+mn-ea"/>
                <a:sym typeface="+mn-lt"/>
              </a:endParaRPr>
            </a:p>
            <a:p>
              <a:pPr algn="ctr"/>
              <a:endParaRPr lang="en-US" altLang="zh-CN" sz="2000" b="1">
                <a:solidFill>
                  <a:schemeClr val="bg1"/>
                </a:solidFill>
                <a:cs typeface="+mn-ea"/>
                <a:sym typeface="+mn-lt"/>
              </a:endParaRPr>
            </a:p>
            <a:p>
              <a:pPr algn="ctr"/>
              <a:endParaRPr lang="en-US" altLang="zh-CN" sz="2000" b="1">
                <a:solidFill>
                  <a:schemeClr val="bg1"/>
                </a:solidFill>
                <a:cs typeface="+mn-ea"/>
                <a:sym typeface="+mn-lt"/>
              </a:endParaRPr>
            </a:p>
            <a:p>
              <a:pPr algn="ctr"/>
              <a:r>
                <a:rPr lang="zh-CN" altLang="en-US" sz="2000" b="1">
                  <a:solidFill>
                    <a:schemeClr val="bg1"/>
                  </a:solidFill>
                  <a:cs typeface="+mn-ea"/>
                  <a:sym typeface="+mn-lt"/>
                </a:rPr>
                <a:t>工作规划与展望</a:t>
              </a:r>
              <a:endParaRPr lang="zh-CN" altLang="en-US" sz="2000" b="1">
                <a:solidFill>
                  <a:schemeClr val="bg1"/>
                </a:solidFill>
                <a:cs typeface="+mn-ea"/>
                <a:sym typeface="+mn-lt"/>
              </a:endParaRPr>
            </a:p>
          </p:txBody>
        </p:sp>
        <p:sp>
          <p:nvSpPr>
            <p:cNvPr id="7" name="Rectangle 7"/>
            <p:cNvSpPr/>
            <p:nvPr/>
          </p:nvSpPr>
          <p:spPr>
            <a:xfrm>
              <a:off x="3814623" y="2591232"/>
              <a:ext cx="2358085" cy="2463271"/>
            </a:xfrm>
            <a:prstGeom prst="rect">
              <a:avLst/>
            </a:prstGeom>
            <a:solidFill>
              <a:schemeClr val="tx1">
                <a:lumMod val="65000"/>
                <a:lumOff val="35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p>
              <a:pPr algn="ctr"/>
              <a:endParaRPr lang="en-US" altLang="zh-CN" sz="2000" b="1">
                <a:solidFill>
                  <a:schemeClr val="bg1"/>
                </a:solidFill>
                <a:cs typeface="+mn-ea"/>
                <a:sym typeface="+mn-lt"/>
              </a:endParaRPr>
            </a:p>
            <a:p>
              <a:pPr algn="ctr"/>
              <a:endParaRPr lang="en-US" altLang="zh-CN" sz="2000" b="1">
                <a:solidFill>
                  <a:schemeClr val="bg1"/>
                </a:solidFill>
                <a:cs typeface="+mn-ea"/>
                <a:sym typeface="+mn-lt"/>
              </a:endParaRPr>
            </a:p>
            <a:p>
              <a:pPr algn="ctr"/>
              <a:endParaRPr lang="en-US" altLang="zh-CN" sz="2000" b="1">
                <a:solidFill>
                  <a:schemeClr val="bg1"/>
                </a:solidFill>
                <a:cs typeface="+mn-ea"/>
                <a:sym typeface="+mn-lt"/>
              </a:endParaRPr>
            </a:p>
            <a:p>
              <a:pPr algn="ctr"/>
              <a:r>
                <a:rPr lang="zh-CN" altLang="en-US" sz="2000" b="1">
                  <a:solidFill>
                    <a:schemeClr val="bg1"/>
                  </a:solidFill>
                  <a:cs typeface="+mn-ea"/>
                  <a:sym typeface="+mn-lt"/>
                </a:rPr>
                <a:t>自我评价</a:t>
              </a:r>
              <a:endParaRPr lang="zh-CN" altLang="en-US" sz="2000" b="1">
                <a:solidFill>
                  <a:schemeClr val="bg1"/>
                </a:solidFill>
                <a:cs typeface="+mn-ea"/>
                <a:sym typeface="+mn-lt"/>
              </a:endParaRPr>
            </a:p>
          </p:txBody>
        </p:sp>
        <p:sp>
          <p:nvSpPr>
            <p:cNvPr id="8" name="Freeform: Shape 8"/>
            <p:cNvSpPr/>
            <p:nvPr/>
          </p:nvSpPr>
          <p:spPr bwMode="auto">
            <a:xfrm>
              <a:off x="1592045" y="3259393"/>
              <a:ext cx="595023" cy="596783"/>
            </a:xfrm>
            <a:custGeom>
              <a:avLst/>
              <a:gdLst>
                <a:gd name="T0" fmla="*/ 186 w 186"/>
                <a:gd name="T1" fmla="*/ 55 h 186"/>
                <a:gd name="T2" fmla="*/ 185 w 186"/>
                <a:gd name="T3" fmla="*/ 53 h 186"/>
                <a:gd name="T4" fmla="*/ 185 w 186"/>
                <a:gd name="T5" fmla="*/ 53 h 186"/>
                <a:gd name="T6" fmla="*/ 185 w 186"/>
                <a:gd name="T7" fmla="*/ 52 h 186"/>
                <a:gd name="T8" fmla="*/ 184 w 186"/>
                <a:gd name="T9" fmla="*/ 52 h 186"/>
                <a:gd name="T10" fmla="*/ 134 w 186"/>
                <a:gd name="T11" fmla="*/ 2 h 186"/>
                <a:gd name="T12" fmla="*/ 134 w 186"/>
                <a:gd name="T13" fmla="*/ 2 h 186"/>
                <a:gd name="T14" fmla="*/ 131 w 186"/>
                <a:gd name="T15" fmla="*/ 0 h 186"/>
                <a:gd name="T16" fmla="*/ 55 w 186"/>
                <a:gd name="T17" fmla="*/ 0 h 186"/>
                <a:gd name="T18" fmla="*/ 52 w 186"/>
                <a:gd name="T19" fmla="*/ 2 h 186"/>
                <a:gd name="T20" fmla="*/ 52 w 186"/>
                <a:gd name="T21" fmla="*/ 2 h 186"/>
                <a:gd name="T22" fmla="*/ 2 w 186"/>
                <a:gd name="T23" fmla="*/ 52 h 186"/>
                <a:gd name="T24" fmla="*/ 1 w 186"/>
                <a:gd name="T25" fmla="*/ 52 h 186"/>
                <a:gd name="T26" fmla="*/ 1 w 186"/>
                <a:gd name="T27" fmla="*/ 53 h 186"/>
                <a:gd name="T28" fmla="*/ 1 w 186"/>
                <a:gd name="T29" fmla="*/ 53 h 186"/>
                <a:gd name="T30" fmla="*/ 0 w 186"/>
                <a:gd name="T31" fmla="*/ 55 h 186"/>
                <a:gd name="T32" fmla="*/ 1 w 186"/>
                <a:gd name="T33" fmla="*/ 58 h 186"/>
                <a:gd name="T34" fmla="*/ 1 w 186"/>
                <a:gd name="T35" fmla="*/ 58 h 186"/>
                <a:gd name="T36" fmla="*/ 90 w 186"/>
                <a:gd name="T37" fmla="*/ 184 h 186"/>
                <a:gd name="T38" fmla="*/ 90 w 186"/>
                <a:gd name="T39" fmla="*/ 184 h 186"/>
                <a:gd name="T40" fmla="*/ 93 w 186"/>
                <a:gd name="T41" fmla="*/ 186 h 186"/>
                <a:gd name="T42" fmla="*/ 96 w 186"/>
                <a:gd name="T43" fmla="*/ 184 h 186"/>
                <a:gd name="T44" fmla="*/ 96 w 186"/>
                <a:gd name="T45" fmla="*/ 184 h 186"/>
                <a:gd name="T46" fmla="*/ 185 w 186"/>
                <a:gd name="T47" fmla="*/ 58 h 186"/>
                <a:gd name="T48" fmla="*/ 185 w 186"/>
                <a:gd name="T49" fmla="*/ 58 h 186"/>
                <a:gd name="T50" fmla="*/ 186 w 186"/>
                <a:gd name="T51" fmla="*/ 55 h 186"/>
                <a:gd name="T52" fmla="*/ 129 w 186"/>
                <a:gd name="T53" fmla="*/ 9 h 186"/>
                <a:gd name="T54" fmla="*/ 171 w 186"/>
                <a:gd name="T55" fmla="*/ 51 h 186"/>
                <a:gd name="T56" fmla="*/ 134 w 186"/>
                <a:gd name="T57" fmla="*/ 51 h 186"/>
                <a:gd name="T58" fmla="*/ 112 w 186"/>
                <a:gd name="T59" fmla="*/ 9 h 186"/>
                <a:gd name="T60" fmla="*/ 129 w 186"/>
                <a:gd name="T61" fmla="*/ 9 h 186"/>
                <a:gd name="T62" fmla="*/ 103 w 186"/>
                <a:gd name="T63" fmla="*/ 9 h 186"/>
                <a:gd name="T64" fmla="*/ 124 w 186"/>
                <a:gd name="T65" fmla="*/ 51 h 186"/>
                <a:gd name="T66" fmla="*/ 62 w 186"/>
                <a:gd name="T67" fmla="*/ 51 h 186"/>
                <a:gd name="T68" fmla="*/ 83 w 186"/>
                <a:gd name="T69" fmla="*/ 9 h 186"/>
                <a:gd name="T70" fmla="*/ 103 w 186"/>
                <a:gd name="T71" fmla="*/ 9 h 186"/>
                <a:gd name="T72" fmla="*/ 57 w 186"/>
                <a:gd name="T73" fmla="*/ 9 h 186"/>
                <a:gd name="T74" fmla="*/ 74 w 186"/>
                <a:gd name="T75" fmla="*/ 9 h 186"/>
                <a:gd name="T76" fmla="*/ 52 w 186"/>
                <a:gd name="T77" fmla="*/ 51 h 186"/>
                <a:gd name="T78" fmla="*/ 14 w 186"/>
                <a:gd name="T79" fmla="*/ 51 h 186"/>
                <a:gd name="T80" fmla="*/ 57 w 186"/>
                <a:gd name="T81" fmla="*/ 9 h 186"/>
                <a:gd name="T82" fmla="*/ 12 w 186"/>
                <a:gd name="T83" fmla="*/ 59 h 186"/>
                <a:gd name="T84" fmla="*/ 52 w 186"/>
                <a:gd name="T85" fmla="*/ 59 h 186"/>
                <a:gd name="T86" fmla="*/ 81 w 186"/>
                <a:gd name="T87" fmla="*/ 158 h 186"/>
                <a:gd name="T88" fmla="*/ 12 w 186"/>
                <a:gd name="T89" fmla="*/ 59 h 186"/>
                <a:gd name="T90" fmla="*/ 93 w 186"/>
                <a:gd name="T91" fmla="*/ 167 h 186"/>
                <a:gd name="T92" fmla="*/ 61 w 186"/>
                <a:gd name="T93" fmla="*/ 59 h 186"/>
                <a:gd name="T94" fmla="*/ 125 w 186"/>
                <a:gd name="T95" fmla="*/ 59 h 186"/>
                <a:gd name="T96" fmla="*/ 93 w 186"/>
                <a:gd name="T97" fmla="*/ 167 h 186"/>
                <a:gd name="T98" fmla="*/ 105 w 186"/>
                <a:gd name="T99" fmla="*/ 158 h 186"/>
                <a:gd name="T100" fmla="*/ 134 w 186"/>
                <a:gd name="T101" fmla="*/ 59 h 186"/>
                <a:gd name="T102" fmla="*/ 173 w 186"/>
                <a:gd name="T103" fmla="*/ 59 h 186"/>
                <a:gd name="T104" fmla="*/ 105 w 186"/>
                <a:gd name="T105" fmla="*/ 15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6" h="186">
                  <a:moveTo>
                    <a:pt x="186" y="55"/>
                  </a:moveTo>
                  <a:cubicBezTo>
                    <a:pt x="186" y="54"/>
                    <a:pt x="185" y="53"/>
                    <a:pt x="185" y="53"/>
                  </a:cubicBezTo>
                  <a:cubicBezTo>
                    <a:pt x="185" y="53"/>
                    <a:pt x="185" y="53"/>
                    <a:pt x="185" y="53"/>
                  </a:cubicBezTo>
                  <a:cubicBezTo>
                    <a:pt x="185" y="52"/>
                    <a:pt x="185" y="52"/>
                    <a:pt x="185" y="52"/>
                  </a:cubicBezTo>
                  <a:cubicBezTo>
                    <a:pt x="185" y="52"/>
                    <a:pt x="184" y="52"/>
                    <a:pt x="184" y="52"/>
                  </a:cubicBezTo>
                  <a:cubicBezTo>
                    <a:pt x="134" y="2"/>
                    <a:pt x="134" y="2"/>
                    <a:pt x="134" y="2"/>
                  </a:cubicBezTo>
                  <a:cubicBezTo>
                    <a:pt x="134" y="2"/>
                    <a:pt x="134" y="2"/>
                    <a:pt x="134" y="2"/>
                  </a:cubicBezTo>
                  <a:cubicBezTo>
                    <a:pt x="133" y="1"/>
                    <a:pt x="132" y="0"/>
                    <a:pt x="131" y="0"/>
                  </a:cubicBezTo>
                  <a:cubicBezTo>
                    <a:pt x="55" y="0"/>
                    <a:pt x="55" y="0"/>
                    <a:pt x="55" y="0"/>
                  </a:cubicBezTo>
                  <a:cubicBezTo>
                    <a:pt x="54" y="0"/>
                    <a:pt x="52" y="1"/>
                    <a:pt x="52" y="2"/>
                  </a:cubicBezTo>
                  <a:cubicBezTo>
                    <a:pt x="52" y="2"/>
                    <a:pt x="52" y="2"/>
                    <a:pt x="52" y="2"/>
                  </a:cubicBezTo>
                  <a:cubicBezTo>
                    <a:pt x="2" y="52"/>
                    <a:pt x="2" y="52"/>
                    <a:pt x="2" y="52"/>
                  </a:cubicBezTo>
                  <a:cubicBezTo>
                    <a:pt x="1" y="52"/>
                    <a:pt x="1" y="52"/>
                    <a:pt x="1" y="52"/>
                  </a:cubicBezTo>
                  <a:cubicBezTo>
                    <a:pt x="1" y="53"/>
                    <a:pt x="1" y="53"/>
                    <a:pt x="1" y="53"/>
                  </a:cubicBezTo>
                  <a:cubicBezTo>
                    <a:pt x="1" y="53"/>
                    <a:pt x="1" y="53"/>
                    <a:pt x="1" y="53"/>
                  </a:cubicBezTo>
                  <a:cubicBezTo>
                    <a:pt x="1" y="53"/>
                    <a:pt x="0" y="54"/>
                    <a:pt x="0" y="55"/>
                  </a:cubicBezTo>
                  <a:cubicBezTo>
                    <a:pt x="0" y="56"/>
                    <a:pt x="1" y="57"/>
                    <a:pt x="1" y="58"/>
                  </a:cubicBezTo>
                  <a:cubicBezTo>
                    <a:pt x="1" y="58"/>
                    <a:pt x="1" y="58"/>
                    <a:pt x="1" y="58"/>
                  </a:cubicBezTo>
                  <a:cubicBezTo>
                    <a:pt x="90" y="184"/>
                    <a:pt x="90" y="184"/>
                    <a:pt x="90" y="184"/>
                  </a:cubicBezTo>
                  <a:cubicBezTo>
                    <a:pt x="90" y="184"/>
                    <a:pt x="90" y="184"/>
                    <a:pt x="90" y="184"/>
                  </a:cubicBezTo>
                  <a:cubicBezTo>
                    <a:pt x="90" y="185"/>
                    <a:pt x="92" y="186"/>
                    <a:pt x="93" y="186"/>
                  </a:cubicBezTo>
                  <a:cubicBezTo>
                    <a:pt x="94" y="186"/>
                    <a:pt x="95" y="185"/>
                    <a:pt x="96" y="184"/>
                  </a:cubicBezTo>
                  <a:cubicBezTo>
                    <a:pt x="96" y="184"/>
                    <a:pt x="96" y="184"/>
                    <a:pt x="96" y="184"/>
                  </a:cubicBezTo>
                  <a:cubicBezTo>
                    <a:pt x="185" y="58"/>
                    <a:pt x="185" y="58"/>
                    <a:pt x="185" y="58"/>
                  </a:cubicBezTo>
                  <a:cubicBezTo>
                    <a:pt x="185" y="58"/>
                    <a:pt x="185" y="58"/>
                    <a:pt x="185" y="58"/>
                  </a:cubicBezTo>
                  <a:cubicBezTo>
                    <a:pt x="185" y="57"/>
                    <a:pt x="186" y="56"/>
                    <a:pt x="186" y="55"/>
                  </a:cubicBezTo>
                  <a:close/>
                  <a:moveTo>
                    <a:pt x="129" y="9"/>
                  </a:moveTo>
                  <a:cubicBezTo>
                    <a:pt x="171" y="51"/>
                    <a:pt x="171" y="51"/>
                    <a:pt x="171" y="51"/>
                  </a:cubicBezTo>
                  <a:cubicBezTo>
                    <a:pt x="134" y="51"/>
                    <a:pt x="134" y="51"/>
                    <a:pt x="134" y="51"/>
                  </a:cubicBezTo>
                  <a:cubicBezTo>
                    <a:pt x="112" y="9"/>
                    <a:pt x="112" y="9"/>
                    <a:pt x="112" y="9"/>
                  </a:cubicBezTo>
                  <a:lnTo>
                    <a:pt x="129" y="9"/>
                  </a:lnTo>
                  <a:close/>
                  <a:moveTo>
                    <a:pt x="103" y="9"/>
                  </a:moveTo>
                  <a:cubicBezTo>
                    <a:pt x="124" y="51"/>
                    <a:pt x="124" y="51"/>
                    <a:pt x="124" y="51"/>
                  </a:cubicBezTo>
                  <a:cubicBezTo>
                    <a:pt x="62" y="51"/>
                    <a:pt x="62" y="51"/>
                    <a:pt x="62" y="51"/>
                  </a:cubicBezTo>
                  <a:cubicBezTo>
                    <a:pt x="83" y="9"/>
                    <a:pt x="83" y="9"/>
                    <a:pt x="83" y="9"/>
                  </a:cubicBezTo>
                  <a:lnTo>
                    <a:pt x="103" y="9"/>
                  </a:lnTo>
                  <a:close/>
                  <a:moveTo>
                    <a:pt x="57" y="9"/>
                  </a:moveTo>
                  <a:cubicBezTo>
                    <a:pt x="74" y="9"/>
                    <a:pt x="74" y="9"/>
                    <a:pt x="74" y="9"/>
                  </a:cubicBezTo>
                  <a:cubicBezTo>
                    <a:pt x="52" y="51"/>
                    <a:pt x="52" y="51"/>
                    <a:pt x="52" y="51"/>
                  </a:cubicBezTo>
                  <a:cubicBezTo>
                    <a:pt x="14" y="51"/>
                    <a:pt x="14" y="51"/>
                    <a:pt x="14" y="51"/>
                  </a:cubicBezTo>
                  <a:lnTo>
                    <a:pt x="57" y="9"/>
                  </a:lnTo>
                  <a:close/>
                  <a:moveTo>
                    <a:pt x="12" y="59"/>
                  </a:moveTo>
                  <a:cubicBezTo>
                    <a:pt x="52" y="59"/>
                    <a:pt x="52" y="59"/>
                    <a:pt x="52" y="59"/>
                  </a:cubicBezTo>
                  <a:cubicBezTo>
                    <a:pt x="81" y="158"/>
                    <a:pt x="81" y="158"/>
                    <a:pt x="81" y="158"/>
                  </a:cubicBezTo>
                  <a:lnTo>
                    <a:pt x="12" y="59"/>
                  </a:lnTo>
                  <a:close/>
                  <a:moveTo>
                    <a:pt x="93" y="167"/>
                  </a:moveTo>
                  <a:cubicBezTo>
                    <a:pt x="61" y="59"/>
                    <a:pt x="61" y="59"/>
                    <a:pt x="61" y="59"/>
                  </a:cubicBezTo>
                  <a:cubicBezTo>
                    <a:pt x="125" y="59"/>
                    <a:pt x="125" y="59"/>
                    <a:pt x="125" y="59"/>
                  </a:cubicBezTo>
                  <a:lnTo>
                    <a:pt x="93" y="167"/>
                  </a:lnTo>
                  <a:close/>
                  <a:moveTo>
                    <a:pt x="105" y="158"/>
                  </a:moveTo>
                  <a:cubicBezTo>
                    <a:pt x="134" y="59"/>
                    <a:pt x="134" y="59"/>
                    <a:pt x="134" y="59"/>
                  </a:cubicBezTo>
                  <a:cubicBezTo>
                    <a:pt x="173" y="59"/>
                    <a:pt x="173" y="59"/>
                    <a:pt x="173" y="59"/>
                  </a:cubicBezTo>
                  <a:lnTo>
                    <a:pt x="105" y="158"/>
                  </a:lnTo>
                  <a:close/>
                </a:path>
              </a:pathLst>
            </a:custGeom>
            <a:solidFill>
              <a:schemeClr val="bg1"/>
            </a:solidFill>
            <a:ln>
              <a:noFill/>
            </a:ln>
          </p:spPr>
          <p:txBody>
            <a:bodyPr anchor="ctr"/>
            <a:lstStyle/>
            <a:p>
              <a:pPr algn="ctr"/>
              <a:endParaRPr>
                <a:cs typeface="+mn-ea"/>
                <a:sym typeface="+mn-lt"/>
              </a:endParaRPr>
            </a:p>
          </p:txBody>
        </p:sp>
        <p:sp>
          <p:nvSpPr>
            <p:cNvPr id="9" name="Freeform: Shape 9"/>
            <p:cNvSpPr/>
            <p:nvPr/>
          </p:nvSpPr>
          <p:spPr bwMode="auto">
            <a:xfrm>
              <a:off x="4696055" y="3259393"/>
              <a:ext cx="595220" cy="596981"/>
            </a:xfrm>
            <a:custGeom>
              <a:avLst/>
              <a:gdLst>
                <a:gd name="T0" fmla="*/ 186 w 186"/>
                <a:gd name="T1" fmla="*/ 55 h 186"/>
                <a:gd name="T2" fmla="*/ 131 w 186"/>
                <a:gd name="T3" fmla="*/ 0 h 186"/>
                <a:gd name="T4" fmla="*/ 93 w 186"/>
                <a:gd name="T5" fmla="*/ 15 h 186"/>
                <a:gd name="T6" fmla="*/ 55 w 186"/>
                <a:gd name="T7" fmla="*/ 0 h 186"/>
                <a:gd name="T8" fmla="*/ 0 w 186"/>
                <a:gd name="T9" fmla="*/ 55 h 186"/>
                <a:gd name="T10" fmla="*/ 0 w 186"/>
                <a:gd name="T11" fmla="*/ 61 h 186"/>
                <a:gd name="T12" fmla="*/ 93 w 186"/>
                <a:gd name="T13" fmla="*/ 186 h 186"/>
                <a:gd name="T14" fmla="*/ 185 w 186"/>
                <a:gd name="T15" fmla="*/ 61 h 186"/>
                <a:gd name="T16" fmla="*/ 186 w 186"/>
                <a:gd name="T17" fmla="*/ 55 h 186"/>
                <a:gd name="T18" fmla="*/ 177 w 186"/>
                <a:gd name="T19" fmla="*/ 60 h 186"/>
                <a:gd name="T20" fmla="*/ 93 w 186"/>
                <a:gd name="T21" fmla="*/ 177 h 186"/>
                <a:gd name="T22" fmla="*/ 9 w 186"/>
                <a:gd name="T23" fmla="*/ 60 h 186"/>
                <a:gd name="T24" fmla="*/ 8 w 186"/>
                <a:gd name="T25" fmla="*/ 55 h 186"/>
                <a:gd name="T26" fmla="*/ 55 w 186"/>
                <a:gd name="T27" fmla="*/ 9 h 186"/>
                <a:gd name="T28" fmla="*/ 87 w 186"/>
                <a:gd name="T29" fmla="*/ 22 h 186"/>
                <a:gd name="T30" fmla="*/ 91 w 186"/>
                <a:gd name="T31" fmla="*/ 25 h 186"/>
                <a:gd name="T32" fmla="*/ 76 w 186"/>
                <a:gd name="T33" fmla="*/ 59 h 186"/>
                <a:gd name="T34" fmla="*/ 97 w 186"/>
                <a:gd name="T35" fmla="*/ 84 h 186"/>
                <a:gd name="T36" fmla="*/ 80 w 186"/>
                <a:gd name="T37" fmla="*/ 122 h 186"/>
                <a:gd name="T38" fmla="*/ 93 w 186"/>
                <a:gd name="T39" fmla="*/ 144 h 186"/>
                <a:gd name="T40" fmla="*/ 90 w 186"/>
                <a:gd name="T41" fmla="*/ 122 h 186"/>
                <a:gd name="T42" fmla="*/ 106 w 186"/>
                <a:gd name="T43" fmla="*/ 82 h 186"/>
                <a:gd name="T44" fmla="*/ 86 w 186"/>
                <a:gd name="T45" fmla="*/ 58 h 186"/>
                <a:gd name="T46" fmla="*/ 104 w 186"/>
                <a:gd name="T47" fmla="*/ 17 h 186"/>
                <a:gd name="T48" fmla="*/ 131 w 186"/>
                <a:gd name="T49" fmla="*/ 9 h 186"/>
                <a:gd name="T50" fmla="*/ 177 w 186"/>
                <a:gd name="T51" fmla="*/ 55 h 186"/>
                <a:gd name="T52" fmla="*/ 177 w 186"/>
                <a:gd name="T53" fmla="*/ 6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186">
                  <a:moveTo>
                    <a:pt x="186" y="55"/>
                  </a:moveTo>
                  <a:cubicBezTo>
                    <a:pt x="186" y="25"/>
                    <a:pt x="161" y="0"/>
                    <a:pt x="131" y="0"/>
                  </a:cubicBezTo>
                  <a:cubicBezTo>
                    <a:pt x="116" y="0"/>
                    <a:pt x="103" y="6"/>
                    <a:pt x="93" y="15"/>
                  </a:cubicBezTo>
                  <a:cubicBezTo>
                    <a:pt x="83" y="6"/>
                    <a:pt x="70" y="0"/>
                    <a:pt x="55" y="0"/>
                  </a:cubicBezTo>
                  <a:cubicBezTo>
                    <a:pt x="25" y="0"/>
                    <a:pt x="0" y="25"/>
                    <a:pt x="0" y="55"/>
                  </a:cubicBezTo>
                  <a:cubicBezTo>
                    <a:pt x="0" y="58"/>
                    <a:pt x="1" y="63"/>
                    <a:pt x="0" y="61"/>
                  </a:cubicBezTo>
                  <a:cubicBezTo>
                    <a:pt x="6" y="115"/>
                    <a:pt x="85" y="186"/>
                    <a:pt x="93" y="186"/>
                  </a:cubicBezTo>
                  <a:cubicBezTo>
                    <a:pt x="101" y="186"/>
                    <a:pt x="179" y="115"/>
                    <a:pt x="185" y="61"/>
                  </a:cubicBezTo>
                  <a:cubicBezTo>
                    <a:pt x="185" y="63"/>
                    <a:pt x="186" y="58"/>
                    <a:pt x="186" y="55"/>
                  </a:cubicBezTo>
                  <a:close/>
                  <a:moveTo>
                    <a:pt x="177" y="60"/>
                  </a:moveTo>
                  <a:cubicBezTo>
                    <a:pt x="172" y="105"/>
                    <a:pt x="109" y="167"/>
                    <a:pt x="93" y="177"/>
                  </a:cubicBezTo>
                  <a:cubicBezTo>
                    <a:pt x="77" y="167"/>
                    <a:pt x="14" y="105"/>
                    <a:pt x="9" y="60"/>
                  </a:cubicBezTo>
                  <a:cubicBezTo>
                    <a:pt x="9" y="60"/>
                    <a:pt x="8" y="58"/>
                    <a:pt x="8" y="55"/>
                  </a:cubicBezTo>
                  <a:cubicBezTo>
                    <a:pt x="8" y="29"/>
                    <a:pt x="29" y="9"/>
                    <a:pt x="55" y="9"/>
                  </a:cubicBezTo>
                  <a:cubicBezTo>
                    <a:pt x="67" y="9"/>
                    <a:pt x="78" y="13"/>
                    <a:pt x="87" y="22"/>
                  </a:cubicBezTo>
                  <a:cubicBezTo>
                    <a:pt x="91" y="25"/>
                    <a:pt x="91" y="25"/>
                    <a:pt x="91" y="25"/>
                  </a:cubicBezTo>
                  <a:cubicBezTo>
                    <a:pt x="76" y="59"/>
                    <a:pt x="76" y="59"/>
                    <a:pt x="76" y="59"/>
                  </a:cubicBezTo>
                  <a:cubicBezTo>
                    <a:pt x="97" y="84"/>
                    <a:pt x="97" y="84"/>
                    <a:pt x="97" y="84"/>
                  </a:cubicBezTo>
                  <a:cubicBezTo>
                    <a:pt x="80" y="122"/>
                    <a:pt x="80" y="122"/>
                    <a:pt x="80" y="122"/>
                  </a:cubicBezTo>
                  <a:cubicBezTo>
                    <a:pt x="93" y="144"/>
                    <a:pt x="93" y="144"/>
                    <a:pt x="93" y="144"/>
                  </a:cubicBezTo>
                  <a:cubicBezTo>
                    <a:pt x="90" y="122"/>
                    <a:pt x="90" y="122"/>
                    <a:pt x="90" y="122"/>
                  </a:cubicBezTo>
                  <a:cubicBezTo>
                    <a:pt x="106" y="82"/>
                    <a:pt x="106" y="82"/>
                    <a:pt x="106" y="82"/>
                  </a:cubicBezTo>
                  <a:cubicBezTo>
                    <a:pt x="86" y="58"/>
                    <a:pt x="86" y="58"/>
                    <a:pt x="86" y="58"/>
                  </a:cubicBezTo>
                  <a:cubicBezTo>
                    <a:pt x="104" y="17"/>
                    <a:pt x="104" y="17"/>
                    <a:pt x="104" y="17"/>
                  </a:cubicBezTo>
                  <a:cubicBezTo>
                    <a:pt x="112" y="12"/>
                    <a:pt x="121" y="9"/>
                    <a:pt x="131" y="9"/>
                  </a:cubicBezTo>
                  <a:cubicBezTo>
                    <a:pt x="156" y="9"/>
                    <a:pt x="177" y="29"/>
                    <a:pt x="177" y="55"/>
                  </a:cubicBezTo>
                  <a:cubicBezTo>
                    <a:pt x="177" y="58"/>
                    <a:pt x="177" y="60"/>
                    <a:pt x="177" y="60"/>
                  </a:cubicBezTo>
                  <a:close/>
                </a:path>
              </a:pathLst>
            </a:custGeom>
            <a:solidFill>
              <a:schemeClr val="bg1"/>
            </a:solidFill>
            <a:ln>
              <a:noFill/>
            </a:ln>
          </p:spPr>
          <p:txBody>
            <a:bodyPr anchor="ctr"/>
            <a:lstStyle/>
            <a:p>
              <a:pPr algn="ctr"/>
              <a:endParaRPr>
                <a:cs typeface="+mn-ea"/>
                <a:sym typeface="+mn-lt"/>
              </a:endParaRPr>
            </a:p>
          </p:txBody>
        </p:sp>
        <p:sp>
          <p:nvSpPr>
            <p:cNvPr id="10" name="Freeform: Shape 10"/>
            <p:cNvSpPr/>
            <p:nvPr/>
          </p:nvSpPr>
          <p:spPr bwMode="auto">
            <a:xfrm>
              <a:off x="9842028" y="3264478"/>
              <a:ext cx="596981" cy="591698"/>
            </a:xfrm>
            <a:custGeom>
              <a:avLst/>
              <a:gdLst>
                <a:gd name="T0" fmla="*/ 157 w 186"/>
                <a:gd name="T1" fmla="*/ 159 h 185"/>
                <a:gd name="T2" fmla="*/ 186 w 186"/>
                <a:gd name="T3" fmla="*/ 93 h 185"/>
                <a:gd name="T4" fmla="*/ 93 w 186"/>
                <a:gd name="T5" fmla="*/ 0 h 185"/>
                <a:gd name="T6" fmla="*/ 0 w 186"/>
                <a:gd name="T7" fmla="*/ 93 h 185"/>
                <a:gd name="T8" fmla="*/ 29 w 186"/>
                <a:gd name="T9" fmla="*/ 159 h 185"/>
                <a:gd name="T10" fmla="*/ 18 w 186"/>
                <a:gd name="T11" fmla="*/ 178 h 185"/>
                <a:gd name="T12" fmla="*/ 17 w 186"/>
                <a:gd name="T13" fmla="*/ 181 h 185"/>
                <a:gd name="T14" fmla="*/ 21 w 186"/>
                <a:gd name="T15" fmla="*/ 185 h 185"/>
                <a:gd name="T16" fmla="*/ 24 w 186"/>
                <a:gd name="T17" fmla="*/ 184 h 185"/>
                <a:gd name="T18" fmla="*/ 25 w 186"/>
                <a:gd name="T19" fmla="*/ 182 h 185"/>
                <a:gd name="T20" fmla="*/ 35 w 186"/>
                <a:gd name="T21" fmla="*/ 165 h 185"/>
                <a:gd name="T22" fmla="*/ 93 w 186"/>
                <a:gd name="T23" fmla="*/ 185 h 185"/>
                <a:gd name="T24" fmla="*/ 151 w 186"/>
                <a:gd name="T25" fmla="*/ 165 h 185"/>
                <a:gd name="T26" fmla="*/ 161 w 186"/>
                <a:gd name="T27" fmla="*/ 182 h 185"/>
                <a:gd name="T28" fmla="*/ 165 w 186"/>
                <a:gd name="T29" fmla="*/ 185 h 185"/>
                <a:gd name="T30" fmla="*/ 169 w 186"/>
                <a:gd name="T31" fmla="*/ 181 h 185"/>
                <a:gd name="T32" fmla="*/ 168 w 186"/>
                <a:gd name="T33" fmla="*/ 178 h 185"/>
                <a:gd name="T34" fmla="*/ 157 w 186"/>
                <a:gd name="T35" fmla="*/ 159 h 185"/>
                <a:gd name="T36" fmla="*/ 93 w 186"/>
                <a:gd name="T37" fmla="*/ 177 h 185"/>
                <a:gd name="T38" fmla="*/ 9 w 186"/>
                <a:gd name="T39" fmla="*/ 93 h 185"/>
                <a:gd name="T40" fmla="*/ 93 w 186"/>
                <a:gd name="T41" fmla="*/ 8 h 185"/>
                <a:gd name="T42" fmla="*/ 177 w 186"/>
                <a:gd name="T43" fmla="*/ 93 h 185"/>
                <a:gd name="T44" fmla="*/ 93 w 186"/>
                <a:gd name="T45" fmla="*/ 177 h 185"/>
                <a:gd name="T46" fmla="*/ 93 w 186"/>
                <a:gd name="T47" fmla="*/ 34 h 185"/>
                <a:gd name="T48" fmla="*/ 34 w 186"/>
                <a:gd name="T49" fmla="*/ 93 h 185"/>
                <a:gd name="T50" fmla="*/ 93 w 186"/>
                <a:gd name="T51" fmla="*/ 152 h 185"/>
                <a:gd name="T52" fmla="*/ 152 w 186"/>
                <a:gd name="T53" fmla="*/ 93 h 185"/>
                <a:gd name="T54" fmla="*/ 93 w 186"/>
                <a:gd name="T55" fmla="*/ 34 h 185"/>
                <a:gd name="T56" fmla="*/ 93 w 186"/>
                <a:gd name="T57" fmla="*/ 143 h 185"/>
                <a:gd name="T58" fmla="*/ 42 w 186"/>
                <a:gd name="T59" fmla="*/ 93 h 185"/>
                <a:gd name="T60" fmla="*/ 93 w 186"/>
                <a:gd name="T61" fmla="*/ 42 h 185"/>
                <a:gd name="T62" fmla="*/ 144 w 186"/>
                <a:gd name="T63" fmla="*/ 93 h 185"/>
                <a:gd name="T64" fmla="*/ 93 w 186"/>
                <a:gd name="T65" fmla="*/ 143 h 185"/>
                <a:gd name="T66" fmla="*/ 93 w 186"/>
                <a:gd name="T67" fmla="*/ 67 h 185"/>
                <a:gd name="T68" fmla="*/ 68 w 186"/>
                <a:gd name="T69" fmla="*/ 93 h 185"/>
                <a:gd name="T70" fmla="*/ 93 w 186"/>
                <a:gd name="T71" fmla="*/ 118 h 185"/>
                <a:gd name="T72" fmla="*/ 118 w 186"/>
                <a:gd name="T73" fmla="*/ 93 h 185"/>
                <a:gd name="T74" fmla="*/ 93 w 186"/>
                <a:gd name="T75" fmla="*/ 67 h 185"/>
                <a:gd name="T76" fmla="*/ 93 w 186"/>
                <a:gd name="T77" fmla="*/ 109 h 185"/>
                <a:gd name="T78" fmla="*/ 76 w 186"/>
                <a:gd name="T79" fmla="*/ 93 h 185"/>
                <a:gd name="T80" fmla="*/ 93 w 186"/>
                <a:gd name="T81" fmla="*/ 76 h 185"/>
                <a:gd name="T82" fmla="*/ 110 w 186"/>
                <a:gd name="T83" fmla="*/ 93 h 185"/>
                <a:gd name="T84" fmla="*/ 93 w 186"/>
                <a:gd name="T85" fmla="*/ 10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6" h="185">
                  <a:moveTo>
                    <a:pt x="157" y="159"/>
                  </a:moveTo>
                  <a:cubicBezTo>
                    <a:pt x="175" y="143"/>
                    <a:pt x="186" y="119"/>
                    <a:pt x="186" y="93"/>
                  </a:cubicBezTo>
                  <a:cubicBezTo>
                    <a:pt x="186" y="41"/>
                    <a:pt x="144" y="0"/>
                    <a:pt x="93" y="0"/>
                  </a:cubicBezTo>
                  <a:cubicBezTo>
                    <a:pt x="42" y="0"/>
                    <a:pt x="0" y="41"/>
                    <a:pt x="0" y="93"/>
                  </a:cubicBezTo>
                  <a:cubicBezTo>
                    <a:pt x="0" y="119"/>
                    <a:pt x="11" y="143"/>
                    <a:pt x="29" y="159"/>
                  </a:cubicBezTo>
                  <a:cubicBezTo>
                    <a:pt x="18" y="178"/>
                    <a:pt x="18" y="178"/>
                    <a:pt x="18" y="178"/>
                  </a:cubicBezTo>
                  <a:cubicBezTo>
                    <a:pt x="18" y="179"/>
                    <a:pt x="17" y="180"/>
                    <a:pt x="17" y="181"/>
                  </a:cubicBezTo>
                  <a:cubicBezTo>
                    <a:pt x="17" y="183"/>
                    <a:pt x="19" y="185"/>
                    <a:pt x="21" y="185"/>
                  </a:cubicBezTo>
                  <a:cubicBezTo>
                    <a:pt x="22" y="185"/>
                    <a:pt x="24" y="185"/>
                    <a:pt x="24" y="184"/>
                  </a:cubicBezTo>
                  <a:cubicBezTo>
                    <a:pt x="25" y="184"/>
                    <a:pt x="25" y="183"/>
                    <a:pt x="25" y="182"/>
                  </a:cubicBezTo>
                  <a:cubicBezTo>
                    <a:pt x="35" y="165"/>
                    <a:pt x="35" y="165"/>
                    <a:pt x="35" y="165"/>
                  </a:cubicBezTo>
                  <a:cubicBezTo>
                    <a:pt x="51" y="178"/>
                    <a:pt x="71" y="185"/>
                    <a:pt x="93" y="185"/>
                  </a:cubicBezTo>
                  <a:cubicBezTo>
                    <a:pt x="115" y="185"/>
                    <a:pt x="135" y="178"/>
                    <a:pt x="151" y="165"/>
                  </a:cubicBezTo>
                  <a:cubicBezTo>
                    <a:pt x="161" y="182"/>
                    <a:pt x="161" y="182"/>
                    <a:pt x="161" y="182"/>
                  </a:cubicBezTo>
                  <a:cubicBezTo>
                    <a:pt x="161" y="184"/>
                    <a:pt x="163" y="185"/>
                    <a:pt x="165" y="185"/>
                  </a:cubicBezTo>
                  <a:cubicBezTo>
                    <a:pt x="167" y="185"/>
                    <a:pt x="169" y="183"/>
                    <a:pt x="169" y="181"/>
                  </a:cubicBezTo>
                  <a:cubicBezTo>
                    <a:pt x="169" y="180"/>
                    <a:pt x="168" y="179"/>
                    <a:pt x="168" y="178"/>
                  </a:cubicBezTo>
                  <a:lnTo>
                    <a:pt x="157" y="159"/>
                  </a:lnTo>
                  <a:close/>
                  <a:moveTo>
                    <a:pt x="93" y="177"/>
                  </a:moveTo>
                  <a:cubicBezTo>
                    <a:pt x="46" y="177"/>
                    <a:pt x="9" y="139"/>
                    <a:pt x="9" y="93"/>
                  </a:cubicBezTo>
                  <a:cubicBezTo>
                    <a:pt x="9" y="46"/>
                    <a:pt x="46" y="8"/>
                    <a:pt x="93" y="8"/>
                  </a:cubicBezTo>
                  <a:cubicBezTo>
                    <a:pt x="140" y="8"/>
                    <a:pt x="177" y="46"/>
                    <a:pt x="177" y="93"/>
                  </a:cubicBezTo>
                  <a:cubicBezTo>
                    <a:pt x="177" y="139"/>
                    <a:pt x="140" y="177"/>
                    <a:pt x="93" y="177"/>
                  </a:cubicBezTo>
                  <a:close/>
                  <a:moveTo>
                    <a:pt x="93" y="34"/>
                  </a:moveTo>
                  <a:cubicBezTo>
                    <a:pt x="60" y="34"/>
                    <a:pt x="34" y="60"/>
                    <a:pt x="34" y="93"/>
                  </a:cubicBezTo>
                  <a:cubicBezTo>
                    <a:pt x="34" y="125"/>
                    <a:pt x="60" y="152"/>
                    <a:pt x="93" y="152"/>
                  </a:cubicBezTo>
                  <a:cubicBezTo>
                    <a:pt x="126" y="152"/>
                    <a:pt x="152" y="125"/>
                    <a:pt x="152" y="93"/>
                  </a:cubicBezTo>
                  <a:cubicBezTo>
                    <a:pt x="152" y="60"/>
                    <a:pt x="126" y="34"/>
                    <a:pt x="93" y="34"/>
                  </a:cubicBezTo>
                  <a:close/>
                  <a:moveTo>
                    <a:pt x="93" y="143"/>
                  </a:moveTo>
                  <a:cubicBezTo>
                    <a:pt x="65" y="143"/>
                    <a:pt x="42" y="121"/>
                    <a:pt x="42" y="93"/>
                  </a:cubicBezTo>
                  <a:cubicBezTo>
                    <a:pt x="42" y="65"/>
                    <a:pt x="65" y="42"/>
                    <a:pt x="93" y="42"/>
                  </a:cubicBezTo>
                  <a:cubicBezTo>
                    <a:pt x="121" y="42"/>
                    <a:pt x="144" y="65"/>
                    <a:pt x="144" y="93"/>
                  </a:cubicBezTo>
                  <a:cubicBezTo>
                    <a:pt x="144" y="121"/>
                    <a:pt x="121" y="143"/>
                    <a:pt x="93" y="143"/>
                  </a:cubicBezTo>
                  <a:close/>
                  <a:moveTo>
                    <a:pt x="93" y="67"/>
                  </a:moveTo>
                  <a:cubicBezTo>
                    <a:pt x="79" y="67"/>
                    <a:pt x="68" y="79"/>
                    <a:pt x="68" y="93"/>
                  </a:cubicBezTo>
                  <a:cubicBezTo>
                    <a:pt x="68" y="107"/>
                    <a:pt x="79" y="118"/>
                    <a:pt x="93" y="118"/>
                  </a:cubicBezTo>
                  <a:cubicBezTo>
                    <a:pt x="107" y="118"/>
                    <a:pt x="118" y="107"/>
                    <a:pt x="118" y="93"/>
                  </a:cubicBezTo>
                  <a:cubicBezTo>
                    <a:pt x="118" y="79"/>
                    <a:pt x="107" y="67"/>
                    <a:pt x="93" y="67"/>
                  </a:cubicBezTo>
                  <a:close/>
                  <a:moveTo>
                    <a:pt x="93" y="109"/>
                  </a:moveTo>
                  <a:cubicBezTo>
                    <a:pt x="84" y="109"/>
                    <a:pt x="76" y="102"/>
                    <a:pt x="76" y="93"/>
                  </a:cubicBezTo>
                  <a:cubicBezTo>
                    <a:pt x="76" y="83"/>
                    <a:pt x="84" y="76"/>
                    <a:pt x="93" y="76"/>
                  </a:cubicBezTo>
                  <a:cubicBezTo>
                    <a:pt x="102" y="76"/>
                    <a:pt x="110" y="83"/>
                    <a:pt x="110" y="93"/>
                  </a:cubicBezTo>
                  <a:cubicBezTo>
                    <a:pt x="110" y="102"/>
                    <a:pt x="102" y="109"/>
                    <a:pt x="93" y="109"/>
                  </a:cubicBezTo>
                  <a:close/>
                </a:path>
              </a:pathLst>
            </a:custGeom>
            <a:solidFill>
              <a:schemeClr val="bg1"/>
            </a:solidFill>
            <a:ln>
              <a:noFill/>
            </a:ln>
          </p:spPr>
          <p:txBody>
            <a:bodyPr anchor="ctr"/>
            <a:lstStyle/>
            <a:p>
              <a:pPr algn="ctr"/>
              <a:endParaRPr>
                <a:cs typeface="+mn-ea"/>
                <a:sym typeface="+mn-lt"/>
              </a:endParaRPr>
            </a:p>
          </p:txBody>
        </p:sp>
        <p:sp>
          <p:nvSpPr>
            <p:cNvPr id="11" name="Freeform: Shape 11"/>
            <p:cNvSpPr/>
            <p:nvPr/>
          </p:nvSpPr>
          <p:spPr bwMode="auto">
            <a:xfrm>
              <a:off x="7795837" y="3262913"/>
              <a:ext cx="609309" cy="593460"/>
            </a:xfrm>
            <a:custGeom>
              <a:avLst/>
              <a:gdLst>
                <a:gd name="T0" fmla="*/ 0 w 190"/>
                <a:gd name="T1" fmla="*/ 185 h 185"/>
                <a:gd name="T2" fmla="*/ 77 w 190"/>
                <a:gd name="T3" fmla="*/ 153 h 185"/>
                <a:gd name="T4" fmla="*/ 15 w 190"/>
                <a:gd name="T5" fmla="*/ 170 h 185"/>
                <a:gd name="T6" fmla="*/ 38 w 190"/>
                <a:gd name="T7" fmla="*/ 143 h 185"/>
                <a:gd name="T8" fmla="*/ 15 w 190"/>
                <a:gd name="T9" fmla="*/ 170 h 185"/>
                <a:gd name="T10" fmla="*/ 118 w 190"/>
                <a:gd name="T11" fmla="*/ 97 h 185"/>
                <a:gd name="T12" fmla="*/ 109 w 190"/>
                <a:gd name="T13" fmla="*/ 97 h 185"/>
                <a:gd name="T14" fmla="*/ 184 w 190"/>
                <a:gd name="T15" fmla="*/ 1 h 185"/>
                <a:gd name="T16" fmla="*/ 88 w 190"/>
                <a:gd name="T17" fmla="*/ 38 h 185"/>
                <a:gd name="T18" fmla="*/ 10 w 190"/>
                <a:gd name="T19" fmla="*/ 91 h 185"/>
                <a:gd name="T20" fmla="*/ 52 w 190"/>
                <a:gd name="T21" fmla="*/ 133 h 185"/>
                <a:gd name="T22" fmla="*/ 82 w 190"/>
                <a:gd name="T23" fmla="*/ 143 h 185"/>
                <a:gd name="T24" fmla="*/ 117 w 190"/>
                <a:gd name="T25" fmla="*/ 127 h 185"/>
                <a:gd name="T26" fmla="*/ 184 w 190"/>
                <a:gd name="T27" fmla="*/ 1 h 185"/>
                <a:gd name="T28" fmla="*/ 98 w 190"/>
                <a:gd name="T29" fmla="*/ 155 h 185"/>
                <a:gd name="T30" fmla="*/ 82 w 190"/>
                <a:gd name="T31" fmla="*/ 134 h 185"/>
                <a:gd name="T32" fmla="*/ 75 w 190"/>
                <a:gd name="T33" fmla="*/ 135 h 185"/>
                <a:gd name="T34" fmla="*/ 50 w 190"/>
                <a:gd name="T35" fmla="*/ 105 h 185"/>
                <a:gd name="T36" fmla="*/ 30 w 190"/>
                <a:gd name="T37" fmla="*/ 87 h 185"/>
                <a:gd name="T38" fmla="*/ 61 w 190"/>
                <a:gd name="T39" fmla="*/ 75 h 185"/>
                <a:gd name="T40" fmla="*/ 109 w 190"/>
                <a:gd name="T41" fmla="*/ 125 h 185"/>
                <a:gd name="T42" fmla="*/ 134 w 190"/>
                <a:gd name="T43" fmla="*/ 99 h 185"/>
                <a:gd name="T44" fmla="*/ 67 w 190"/>
                <a:gd name="T45" fmla="*/ 70 h 185"/>
                <a:gd name="T46" fmla="*/ 94 w 190"/>
                <a:gd name="T47" fmla="*/ 44 h 185"/>
                <a:gd name="T48" fmla="*/ 141 w 190"/>
                <a:gd name="T49" fmla="*/ 91 h 185"/>
                <a:gd name="T50" fmla="*/ 84 w 190"/>
                <a:gd name="T51" fmla="*/ 72 h 185"/>
                <a:gd name="T52" fmla="*/ 92 w 190"/>
                <a:gd name="T53" fmla="*/ 72 h 185"/>
                <a:gd name="T54" fmla="*/ 139 w 190"/>
                <a:gd name="T55" fmla="*/ 59 h 185"/>
                <a:gd name="T56" fmla="*/ 139 w 190"/>
                <a:gd name="T57" fmla="*/ 34 h 185"/>
                <a:gd name="T58" fmla="*/ 139 w 190"/>
                <a:gd name="T59" fmla="*/ 59 h 185"/>
                <a:gd name="T60" fmla="*/ 143 w 190"/>
                <a:gd name="T61" fmla="*/ 46 h 185"/>
                <a:gd name="T62" fmla="*/ 135 w 190"/>
                <a:gd name="T63" fmla="*/ 46 h 185"/>
                <a:gd name="T64" fmla="*/ 101 w 190"/>
                <a:gd name="T65" fmla="*/ 88 h 185"/>
                <a:gd name="T66" fmla="*/ 101 w 190"/>
                <a:gd name="T67" fmla="*/ 80 h 185"/>
                <a:gd name="T68" fmla="*/ 101 w 190"/>
                <a:gd name="T69"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0" h="185">
                  <a:moveTo>
                    <a:pt x="32" y="104"/>
                  </a:moveTo>
                  <a:cubicBezTo>
                    <a:pt x="0" y="185"/>
                    <a:pt x="0" y="185"/>
                    <a:pt x="0" y="185"/>
                  </a:cubicBezTo>
                  <a:cubicBezTo>
                    <a:pt x="82" y="153"/>
                    <a:pt x="82" y="153"/>
                    <a:pt x="82" y="153"/>
                  </a:cubicBezTo>
                  <a:cubicBezTo>
                    <a:pt x="80" y="153"/>
                    <a:pt x="79" y="153"/>
                    <a:pt x="77" y="153"/>
                  </a:cubicBezTo>
                  <a:cubicBezTo>
                    <a:pt x="52" y="153"/>
                    <a:pt x="29" y="129"/>
                    <a:pt x="32" y="104"/>
                  </a:cubicBezTo>
                  <a:close/>
                  <a:moveTo>
                    <a:pt x="15" y="170"/>
                  </a:moveTo>
                  <a:cubicBezTo>
                    <a:pt x="30" y="132"/>
                    <a:pt x="30" y="132"/>
                    <a:pt x="30" y="132"/>
                  </a:cubicBezTo>
                  <a:cubicBezTo>
                    <a:pt x="32" y="136"/>
                    <a:pt x="35" y="140"/>
                    <a:pt x="38" y="143"/>
                  </a:cubicBezTo>
                  <a:cubicBezTo>
                    <a:pt x="42" y="148"/>
                    <a:pt x="47" y="152"/>
                    <a:pt x="53" y="155"/>
                  </a:cubicBezTo>
                  <a:lnTo>
                    <a:pt x="15" y="170"/>
                  </a:lnTo>
                  <a:close/>
                  <a:moveTo>
                    <a:pt x="113" y="101"/>
                  </a:moveTo>
                  <a:cubicBezTo>
                    <a:pt x="116" y="101"/>
                    <a:pt x="118" y="99"/>
                    <a:pt x="118" y="97"/>
                  </a:cubicBezTo>
                  <a:cubicBezTo>
                    <a:pt x="118" y="95"/>
                    <a:pt x="116" y="93"/>
                    <a:pt x="113" y="93"/>
                  </a:cubicBezTo>
                  <a:cubicBezTo>
                    <a:pt x="111" y="93"/>
                    <a:pt x="109" y="95"/>
                    <a:pt x="109" y="97"/>
                  </a:cubicBezTo>
                  <a:cubicBezTo>
                    <a:pt x="109" y="99"/>
                    <a:pt x="111" y="101"/>
                    <a:pt x="113" y="101"/>
                  </a:cubicBezTo>
                  <a:close/>
                  <a:moveTo>
                    <a:pt x="184" y="1"/>
                  </a:moveTo>
                  <a:cubicBezTo>
                    <a:pt x="183" y="0"/>
                    <a:pt x="180" y="0"/>
                    <a:pt x="177" y="0"/>
                  </a:cubicBezTo>
                  <a:cubicBezTo>
                    <a:pt x="159" y="0"/>
                    <a:pt x="113" y="13"/>
                    <a:pt x="88" y="38"/>
                  </a:cubicBezTo>
                  <a:cubicBezTo>
                    <a:pt x="82" y="44"/>
                    <a:pt x="62" y="62"/>
                    <a:pt x="58" y="68"/>
                  </a:cubicBezTo>
                  <a:cubicBezTo>
                    <a:pt x="43" y="72"/>
                    <a:pt x="22" y="80"/>
                    <a:pt x="10" y="91"/>
                  </a:cubicBezTo>
                  <a:cubicBezTo>
                    <a:pt x="10" y="91"/>
                    <a:pt x="25" y="91"/>
                    <a:pt x="42" y="103"/>
                  </a:cubicBezTo>
                  <a:cubicBezTo>
                    <a:pt x="40" y="113"/>
                    <a:pt x="43" y="124"/>
                    <a:pt x="52" y="133"/>
                  </a:cubicBezTo>
                  <a:cubicBezTo>
                    <a:pt x="59" y="140"/>
                    <a:pt x="67" y="144"/>
                    <a:pt x="75" y="144"/>
                  </a:cubicBezTo>
                  <a:cubicBezTo>
                    <a:pt x="78" y="144"/>
                    <a:pt x="80" y="143"/>
                    <a:pt x="82" y="143"/>
                  </a:cubicBezTo>
                  <a:cubicBezTo>
                    <a:pt x="94" y="160"/>
                    <a:pt x="94" y="175"/>
                    <a:pt x="94" y="175"/>
                  </a:cubicBezTo>
                  <a:cubicBezTo>
                    <a:pt x="105" y="163"/>
                    <a:pt x="113" y="142"/>
                    <a:pt x="117" y="127"/>
                  </a:cubicBezTo>
                  <a:cubicBezTo>
                    <a:pt x="124" y="123"/>
                    <a:pt x="141" y="103"/>
                    <a:pt x="147" y="97"/>
                  </a:cubicBezTo>
                  <a:cubicBezTo>
                    <a:pt x="177" y="68"/>
                    <a:pt x="190" y="7"/>
                    <a:pt x="184" y="1"/>
                  </a:cubicBezTo>
                  <a:close/>
                  <a:moveTo>
                    <a:pt x="109" y="125"/>
                  </a:moveTo>
                  <a:cubicBezTo>
                    <a:pt x="106" y="136"/>
                    <a:pt x="102" y="147"/>
                    <a:pt x="98" y="155"/>
                  </a:cubicBezTo>
                  <a:cubicBezTo>
                    <a:pt x="96" y="150"/>
                    <a:pt x="93" y="144"/>
                    <a:pt x="89" y="138"/>
                  </a:cubicBezTo>
                  <a:cubicBezTo>
                    <a:pt x="88" y="136"/>
                    <a:pt x="85" y="134"/>
                    <a:pt x="82" y="134"/>
                  </a:cubicBezTo>
                  <a:cubicBezTo>
                    <a:pt x="82" y="134"/>
                    <a:pt x="81" y="134"/>
                    <a:pt x="80" y="135"/>
                  </a:cubicBezTo>
                  <a:cubicBezTo>
                    <a:pt x="79" y="135"/>
                    <a:pt x="77" y="135"/>
                    <a:pt x="75" y="135"/>
                  </a:cubicBezTo>
                  <a:cubicBezTo>
                    <a:pt x="69" y="135"/>
                    <a:pt x="63" y="132"/>
                    <a:pt x="58" y="127"/>
                  </a:cubicBezTo>
                  <a:cubicBezTo>
                    <a:pt x="51" y="121"/>
                    <a:pt x="48" y="113"/>
                    <a:pt x="50" y="105"/>
                  </a:cubicBezTo>
                  <a:cubicBezTo>
                    <a:pt x="51" y="101"/>
                    <a:pt x="50" y="98"/>
                    <a:pt x="47" y="96"/>
                  </a:cubicBezTo>
                  <a:cubicBezTo>
                    <a:pt x="41" y="92"/>
                    <a:pt x="35" y="89"/>
                    <a:pt x="30" y="87"/>
                  </a:cubicBezTo>
                  <a:cubicBezTo>
                    <a:pt x="38" y="83"/>
                    <a:pt x="49" y="79"/>
                    <a:pt x="60" y="76"/>
                  </a:cubicBezTo>
                  <a:cubicBezTo>
                    <a:pt x="60" y="76"/>
                    <a:pt x="60" y="76"/>
                    <a:pt x="61" y="75"/>
                  </a:cubicBezTo>
                  <a:cubicBezTo>
                    <a:pt x="110" y="124"/>
                    <a:pt x="110" y="124"/>
                    <a:pt x="110" y="124"/>
                  </a:cubicBezTo>
                  <a:cubicBezTo>
                    <a:pt x="110" y="125"/>
                    <a:pt x="109" y="125"/>
                    <a:pt x="109" y="125"/>
                  </a:cubicBezTo>
                  <a:close/>
                  <a:moveTo>
                    <a:pt x="141" y="91"/>
                  </a:moveTo>
                  <a:cubicBezTo>
                    <a:pt x="140" y="93"/>
                    <a:pt x="137" y="96"/>
                    <a:pt x="134" y="99"/>
                  </a:cubicBezTo>
                  <a:cubicBezTo>
                    <a:pt x="129" y="105"/>
                    <a:pt x="120" y="113"/>
                    <a:pt x="115" y="118"/>
                  </a:cubicBezTo>
                  <a:cubicBezTo>
                    <a:pt x="67" y="70"/>
                    <a:pt x="67" y="70"/>
                    <a:pt x="67" y="70"/>
                  </a:cubicBezTo>
                  <a:cubicBezTo>
                    <a:pt x="72" y="65"/>
                    <a:pt x="80" y="56"/>
                    <a:pt x="86" y="51"/>
                  </a:cubicBezTo>
                  <a:cubicBezTo>
                    <a:pt x="89" y="48"/>
                    <a:pt x="92" y="45"/>
                    <a:pt x="94" y="44"/>
                  </a:cubicBezTo>
                  <a:cubicBezTo>
                    <a:pt x="116" y="21"/>
                    <a:pt x="160" y="8"/>
                    <a:pt x="177" y="8"/>
                  </a:cubicBezTo>
                  <a:cubicBezTo>
                    <a:pt x="177" y="22"/>
                    <a:pt x="165" y="68"/>
                    <a:pt x="141" y="91"/>
                  </a:cubicBezTo>
                  <a:close/>
                  <a:moveTo>
                    <a:pt x="88" y="67"/>
                  </a:moveTo>
                  <a:cubicBezTo>
                    <a:pt x="86" y="67"/>
                    <a:pt x="84" y="69"/>
                    <a:pt x="84" y="72"/>
                  </a:cubicBezTo>
                  <a:cubicBezTo>
                    <a:pt x="84" y="74"/>
                    <a:pt x="86" y="76"/>
                    <a:pt x="88" y="76"/>
                  </a:cubicBezTo>
                  <a:cubicBezTo>
                    <a:pt x="90" y="76"/>
                    <a:pt x="92" y="74"/>
                    <a:pt x="92" y="72"/>
                  </a:cubicBezTo>
                  <a:cubicBezTo>
                    <a:pt x="92" y="69"/>
                    <a:pt x="90" y="67"/>
                    <a:pt x="88" y="67"/>
                  </a:cubicBezTo>
                  <a:close/>
                  <a:moveTo>
                    <a:pt x="139" y="59"/>
                  </a:moveTo>
                  <a:cubicBezTo>
                    <a:pt x="146" y="59"/>
                    <a:pt x="151" y="53"/>
                    <a:pt x="151" y="46"/>
                  </a:cubicBezTo>
                  <a:cubicBezTo>
                    <a:pt x="151" y="39"/>
                    <a:pt x="146" y="34"/>
                    <a:pt x="139" y="34"/>
                  </a:cubicBezTo>
                  <a:cubicBezTo>
                    <a:pt x="132" y="34"/>
                    <a:pt x="126" y="39"/>
                    <a:pt x="126" y="46"/>
                  </a:cubicBezTo>
                  <a:cubicBezTo>
                    <a:pt x="126" y="53"/>
                    <a:pt x="132" y="59"/>
                    <a:pt x="139" y="59"/>
                  </a:cubicBezTo>
                  <a:close/>
                  <a:moveTo>
                    <a:pt x="139" y="42"/>
                  </a:moveTo>
                  <a:cubicBezTo>
                    <a:pt x="141" y="42"/>
                    <a:pt x="143" y="44"/>
                    <a:pt x="143" y="46"/>
                  </a:cubicBezTo>
                  <a:cubicBezTo>
                    <a:pt x="143" y="49"/>
                    <a:pt x="141" y="50"/>
                    <a:pt x="139" y="50"/>
                  </a:cubicBezTo>
                  <a:cubicBezTo>
                    <a:pt x="136" y="50"/>
                    <a:pt x="135" y="49"/>
                    <a:pt x="135" y="46"/>
                  </a:cubicBezTo>
                  <a:cubicBezTo>
                    <a:pt x="135" y="44"/>
                    <a:pt x="136" y="42"/>
                    <a:pt x="139" y="42"/>
                  </a:cubicBezTo>
                  <a:close/>
                  <a:moveTo>
                    <a:pt x="101" y="88"/>
                  </a:moveTo>
                  <a:cubicBezTo>
                    <a:pt x="103" y="88"/>
                    <a:pt x="105" y="87"/>
                    <a:pt x="105" y="84"/>
                  </a:cubicBezTo>
                  <a:cubicBezTo>
                    <a:pt x="105" y="82"/>
                    <a:pt x="103" y="80"/>
                    <a:pt x="101" y="80"/>
                  </a:cubicBezTo>
                  <a:cubicBezTo>
                    <a:pt x="98" y="80"/>
                    <a:pt x="97" y="82"/>
                    <a:pt x="97" y="84"/>
                  </a:cubicBezTo>
                  <a:cubicBezTo>
                    <a:pt x="97" y="87"/>
                    <a:pt x="98" y="88"/>
                    <a:pt x="101" y="88"/>
                  </a:cubicBezTo>
                  <a:close/>
                </a:path>
              </a:pathLst>
            </a:custGeom>
            <a:solidFill>
              <a:schemeClr val="bg1"/>
            </a:solidFill>
            <a:ln>
              <a:noFill/>
            </a:ln>
          </p:spPr>
          <p:txBody>
            <a:bodyPr anchor="ctr"/>
            <a:lstStyle/>
            <a:p>
              <a:pPr algn="ctr"/>
              <a:endParaRPr>
                <a:cs typeface="+mn-ea"/>
                <a:sym typeface="+mn-lt"/>
              </a:endParaRPr>
            </a:p>
          </p:txBody>
        </p:sp>
      </p:grpSp>
      <p:sp>
        <p:nvSpPr>
          <p:cNvPr id="24" name="TextBox 49"/>
          <p:cNvSpPr txBox="1"/>
          <p:nvPr/>
        </p:nvSpPr>
        <p:spPr>
          <a:xfrm>
            <a:off x="5244244" y="619749"/>
            <a:ext cx="1877437" cy="769441"/>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4400">
                <a:solidFill>
                  <a:srgbClr val="6BD5B2"/>
                </a:solidFill>
              </a:rPr>
              <a:t>目录页</a:t>
            </a:r>
            <a:endParaRPr lang="zh-CN" altLang="en-US" sz="4400">
              <a:solidFill>
                <a:srgbClr val="6BD5B2"/>
              </a:solidFill>
            </a:endParaRPr>
          </a:p>
        </p:txBody>
      </p:sp>
      <p:sp>
        <p:nvSpPr>
          <p:cNvPr id="25" name="TextBox 54"/>
          <p:cNvSpPr txBox="1"/>
          <p:nvPr/>
        </p:nvSpPr>
        <p:spPr>
          <a:xfrm rot="21560070">
            <a:off x="4761891" y="1406803"/>
            <a:ext cx="3035506" cy="4337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algn="l"/>
            <a:r>
              <a:rPr lang="en-US" altLang="zh-CN" sz="2400">
                <a:solidFill>
                  <a:schemeClr val="tx1">
                    <a:lumMod val="65000"/>
                    <a:lumOff val="35000"/>
                  </a:schemeClr>
                </a:solidFill>
              </a:rPr>
              <a:t>CONTENTS   PAGE</a:t>
            </a:r>
            <a:endParaRPr lang="en-US" altLang="zh-CN" sz="2400">
              <a:solidFill>
                <a:schemeClr val="tx1">
                  <a:lumMod val="65000"/>
                  <a:lumOff val="35000"/>
                </a:schemeClr>
              </a:solidFill>
            </a:endParaRPr>
          </a:p>
        </p:txBody>
      </p:sp>
      <p:sp>
        <p:nvSpPr>
          <p:cNvPr id="26" name="矩形 25"/>
          <p:cNvSpPr/>
          <p:nvPr/>
        </p:nvSpPr>
        <p:spPr>
          <a:xfrm>
            <a:off x="0" y="6197600"/>
            <a:ext cx="12192000" cy="660400"/>
          </a:xfrm>
          <a:prstGeom prst="rect">
            <a:avLst/>
          </a:prstGeom>
          <a:solidFill>
            <a:srgbClr val="6BD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childTnLst>
                          </p:cTn>
                        </p:par>
                        <p:par>
                          <p:cTn id="9" fill="hold">
                            <p:stCondLst>
                              <p:cond delay="600"/>
                            </p:stCondLst>
                            <p:childTnLst>
                              <p:par>
                                <p:cTn id="10" presetID="2" presetClass="entr" presetSubtype="9" fill="hold" grpId="1" nodeType="afterEffect">
                                  <p:iterate type="lt">
                                    <p:tmPct val="10000"/>
                                  </p:iterate>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0-#ppt_w/2"/>
                                          </p:val>
                                        </p:tav>
                                        <p:tav tm="100000">
                                          <p:val>
                                            <p:strVal val="#ppt_x"/>
                                          </p:val>
                                        </p:tav>
                                      </p:tavLst>
                                    </p:anim>
                                    <p:anim calcmode="lin" valueType="num">
                                      <p:cBhvr additive="base">
                                        <p:cTn id="13" dur="500" fill="hold"/>
                                        <p:tgtEl>
                                          <p:spTgt spid="25"/>
                                        </p:tgtEl>
                                        <p:attrNameLst>
                                          <p:attrName>ppt_y</p:attrName>
                                        </p:attrNameLst>
                                      </p:cBhvr>
                                      <p:tavLst>
                                        <p:tav tm="0">
                                          <p:val>
                                            <p:strVal val="0-#ppt_h/2"/>
                                          </p:val>
                                        </p:tav>
                                        <p:tav tm="100000">
                                          <p:val>
                                            <p:strVal val="#ppt_y"/>
                                          </p:val>
                                        </p:tav>
                                      </p:tavLst>
                                    </p:anim>
                                  </p:childTnLst>
                                </p:cTn>
                              </p:par>
                            </p:childTnLst>
                          </p:cTn>
                        </p:par>
                        <p:par>
                          <p:cTn id="14" fill="hold">
                            <p:stCondLst>
                              <p:cond delay="1800"/>
                            </p:stCondLst>
                            <p:childTnLst>
                              <p:par>
                                <p:cTn id="15" presetID="22" presetClass="entr" presetSubtype="8" fill="hold" nodeType="afterEffect">
                                  <p:childTnLst>
                                    <p:set>
                                      <p:cBhvr>
                                        <p:cTn id="16" dur="1" fill="hold">
                                          <p:stCondLst>
                                            <p:cond delay="0"/>
                                          </p:stCondLst>
                                        </p:cTn>
                                        <p:tgtEl>
                                          <p:spTgt spid="28"/>
                                        </p:tgtEl>
                                        <p:attrNameLst>
                                          <p:attrName>style.visibility</p:attrName>
                                        </p:attrNameLst>
                                      </p:cBhvr>
                                      <p:to>
                                        <p:strVal val="visible"/>
                                      </p:to>
                                    </p:set>
                                    <p:animEffect transition="in" filter="wipe(left)">
                                      <p:cBhvr>
                                        <p:cTn id="17" dur="1500"/>
                                        <p:tgtEl>
                                          <p:spTgt spid="28"/>
                                        </p:tgtEl>
                                      </p:cBhvr>
                                    </p:animEffect>
                                  </p:childTnLst>
                                </p:cTn>
                              </p:par>
                            </p:childTnLst>
                          </p:cTn>
                        </p:par>
                        <p:par>
                          <p:cTn id="18" fill="hold">
                            <p:stCondLst>
                              <p:cond delay="3300"/>
                            </p:stCondLst>
                            <p:childTnLst>
                              <p:par>
                                <p:cTn id="19" presetID="14" presetClass="entr" presetSubtype="10" fill="hold" grpId="2" nodeType="afterEffect">
                                  <p:childTnLst>
                                    <p:set>
                                      <p:cBhvr>
                                        <p:cTn id="20" dur="1" fill="hold">
                                          <p:stCondLst>
                                            <p:cond delay="0"/>
                                          </p:stCondLst>
                                        </p:cTn>
                                        <p:tgtEl>
                                          <p:spTgt spid="26"/>
                                        </p:tgtEl>
                                        <p:attrNameLst>
                                          <p:attrName>style.visibility</p:attrName>
                                        </p:attrNameLst>
                                      </p:cBhvr>
                                      <p:to>
                                        <p:strVal val="visible"/>
                                      </p:to>
                                    </p:set>
                                    <p:animEffect transition="in" filter="randombar(horizontal)">
                                      <p:cBhvr>
                                        <p:cTn id="2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1"/>
      <p:bldP spid="26"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PA_圆角矩形 25"/>
          <p:cNvSpPr/>
          <p:nvPr>
            <p:custDataLst>
              <p:tags r:id="rId1"/>
            </p:custDataLst>
          </p:nvPr>
        </p:nvSpPr>
        <p:spPr>
          <a:xfrm>
            <a:off x="3370249" y="2724575"/>
            <a:ext cx="1408850" cy="1408850"/>
          </a:xfrm>
          <a:prstGeom prst="roundRect">
            <a:avLst/>
          </a:prstGeom>
          <a:noFill/>
          <a:ln w="38100" cap="flat" cmpd="sng" algn="ctr">
            <a:solidFill>
              <a:srgbClr val="6AD4B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3" name="PA_文本框 9"/>
          <p:cNvSpPr txBox="1"/>
          <p:nvPr>
            <p:custDataLst>
              <p:tags r:id="rId2"/>
            </p:custDataLst>
          </p:nvPr>
        </p:nvSpPr>
        <p:spPr>
          <a:xfrm>
            <a:off x="5107967" y="3059868"/>
            <a:ext cx="4309926" cy="738505"/>
          </a:xfrm>
          <a:prstGeom prst="rect">
            <a:avLst/>
          </a:prstGeom>
          <a:noFill/>
        </p:spPr>
        <p:txBody>
          <a:bodyPr wrap="square" lIns="0" tIns="0" rIns="0" bIns="0" rtlCol="0">
            <a:spAutoFit/>
          </a:bodyPr>
          <a:lstStyle/>
          <a:p>
            <a:pPr marL="0" lvl="1"/>
            <a:r>
              <a:rPr lang="zh-CN" altLang="en-US" sz="4800" b="1">
                <a:solidFill>
                  <a:schemeClr val="tx1">
                    <a:lumMod val="75000"/>
                    <a:lumOff val="25000"/>
                  </a:schemeClr>
                </a:solidFill>
                <a:cs typeface="+mn-ea"/>
                <a:sym typeface="+mn-lt"/>
              </a:rPr>
              <a:t>个人工作总结</a:t>
            </a:r>
            <a:endParaRPr lang="zh-CN" altLang="en-US" sz="4800" b="1">
              <a:solidFill>
                <a:schemeClr val="tx1">
                  <a:lumMod val="75000"/>
                  <a:lumOff val="25000"/>
                </a:schemeClr>
              </a:solidFill>
              <a:cs typeface="+mn-ea"/>
              <a:sym typeface="+mn-lt"/>
            </a:endParaRPr>
          </a:p>
        </p:txBody>
      </p:sp>
      <p:sp>
        <p:nvSpPr>
          <p:cNvPr id="34" name="PA_文本框 20"/>
          <p:cNvSpPr txBox="1"/>
          <p:nvPr>
            <p:custDataLst>
              <p:tags r:id="rId3"/>
            </p:custDataLst>
          </p:nvPr>
        </p:nvSpPr>
        <p:spPr>
          <a:xfrm>
            <a:off x="3693871" y="2936557"/>
            <a:ext cx="923330" cy="984885"/>
          </a:xfrm>
          <a:prstGeom prst="rect">
            <a:avLst/>
          </a:prstGeom>
          <a:noFill/>
        </p:spPr>
        <p:txBody>
          <a:bodyPr wrap="none" lIns="0" tIns="0" rIns="0" bIns="0" rtlCol="0">
            <a:spAutoFit/>
          </a:bodyPr>
          <a:lstStyle/>
          <a:p>
            <a:pPr algn="ctr"/>
            <a:r>
              <a:rPr lang="zh-CN" altLang="en-US" sz="3200" spc="400">
                <a:solidFill>
                  <a:srgbClr val="6BD5B2"/>
                </a:solidFill>
                <a:cs typeface="+mn-ea"/>
                <a:sym typeface="+mn-lt"/>
              </a:rPr>
              <a:t>第一</a:t>
            </a:r>
            <a:endParaRPr lang="en-US" altLang="zh-CN" sz="3200" spc="400">
              <a:solidFill>
                <a:srgbClr val="6BD5B2"/>
              </a:solidFill>
              <a:cs typeface="+mn-ea"/>
              <a:sym typeface="+mn-lt"/>
            </a:endParaRPr>
          </a:p>
          <a:p>
            <a:pPr algn="ctr"/>
            <a:r>
              <a:rPr lang="zh-CN" altLang="en-US" sz="3200" spc="400">
                <a:solidFill>
                  <a:srgbClr val="6BD5B2"/>
                </a:solidFill>
                <a:cs typeface="+mn-ea"/>
                <a:sym typeface="+mn-lt"/>
              </a:rPr>
              <a:t>部分</a:t>
            </a:r>
            <a:endParaRPr lang="zh-CN" altLang="en-US" sz="3200" spc="400">
              <a:solidFill>
                <a:srgbClr val="6BD5B2"/>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6" nodeType="afterEffec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grpId="0" nodeType="withEffec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childTnLst>
                          </p:cTn>
                        </p:par>
                        <p:par>
                          <p:cTn id="15" fill="hold">
                            <p:stCondLst>
                              <p:cond delay="500"/>
                            </p:stCondLst>
                            <p:childTnLst>
                              <p:par>
                                <p:cTn id="16" presetID="22" presetClass="entr" presetSubtype="8" fill="hold" grpId="5" nodeType="afterEffect">
                                  <p:childTnLst>
                                    <p:set>
                                      <p:cBhvr>
                                        <p:cTn id="17" dur="1" fill="hold">
                                          <p:stCondLst>
                                            <p:cond delay="0"/>
                                          </p:stCondLst>
                                        </p:cTn>
                                        <p:tgtEl>
                                          <p:spTgt spid="33"/>
                                        </p:tgtEl>
                                        <p:attrNameLst>
                                          <p:attrName>style.visibility</p:attrName>
                                        </p:attrNameLst>
                                      </p:cBhvr>
                                      <p:to>
                                        <p:strVal val="visible"/>
                                      </p:to>
                                    </p:set>
                                    <p:animEffect transition="in" filter="wipe(left)">
                                      <p:cBhvr>
                                        <p:cTn id="18" dur="3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3" grpId="5"/>
      <p:bldP spid="34" grpId="6"/>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title"/>
            <p:custDataLst>
              <p:tags r:id="rId1"/>
            </p:custDataLst>
          </p:nvPr>
        </p:nvSpPr>
        <p:spPr/>
        <p:txBody>
          <a:bodyPr>
            <a:normAutofit fontScale="90000"/>
          </a:bodyPr>
          <a:lstStyle/>
          <a:p>
            <a:r>
              <a:rPr lang="zh-CN" altLang="en-US">
                <a:latin typeface="+mn-lt"/>
                <a:ea typeface="+mn-ea"/>
                <a:cs typeface="+mn-ea"/>
                <a:sym typeface="+mn-lt"/>
              </a:rPr>
              <a:t>个人工作回顾</a:t>
            </a:r>
            <a:endParaRPr lang="zh-CN" altLang="en-US">
              <a:latin typeface="+mn-lt"/>
              <a:ea typeface="+mn-ea"/>
              <a:cs typeface="+mn-ea"/>
              <a:sym typeface="+mn-lt"/>
            </a:endParaRPr>
          </a:p>
        </p:txBody>
      </p:sp>
      <p:grpSp>
        <p:nvGrpSpPr>
          <p:cNvPr id="80" name="PA_组合 79"/>
          <p:cNvGrpSpPr/>
          <p:nvPr>
            <p:custDataLst>
              <p:tags r:id="rId2"/>
            </p:custDataLst>
          </p:nvPr>
        </p:nvGrpSpPr>
        <p:grpSpPr>
          <a:xfrm>
            <a:off x="2953376" y="4412444"/>
            <a:ext cx="910376" cy="910376"/>
            <a:chOff x="2953376" y="4412444"/>
            <a:chExt cx="910376" cy="910376"/>
          </a:xfrm>
        </p:grpSpPr>
        <p:sp>
          <p:nvSpPr>
            <p:cNvPr id="25" name="PA_椭圆 24"/>
            <p:cNvSpPr/>
            <p:nvPr>
              <p:custDataLst>
                <p:tags r:id="rId3"/>
              </p:custDataLst>
            </p:nvPr>
          </p:nvSpPr>
          <p:spPr>
            <a:xfrm>
              <a:off x="2953376" y="4412444"/>
              <a:ext cx="910376" cy="910376"/>
            </a:xfrm>
            <a:prstGeom prst="ellipse">
              <a:avLst/>
            </a:prstGeom>
            <a:solidFill>
              <a:srgbClr val="6AD4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PA_文本框 20"/>
            <p:cNvSpPr txBox="1"/>
            <p:nvPr>
              <p:custDataLst>
                <p:tags r:id="rId4"/>
              </p:custDataLst>
            </p:nvPr>
          </p:nvSpPr>
          <p:spPr>
            <a:xfrm>
              <a:off x="3100788" y="4590633"/>
              <a:ext cx="615554" cy="553998"/>
            </a:xfrm>
            <a:prstGeom prst="rect">
              <a:avLst/>
            </a:prstGeom>
            <a:noFill/>
          </p:spPr>
          <p:txBody>
            <a:bodyPr wrap="none" lIns="0" tIns="0" rIns="0" bIns="0" rtlCol="0">
              <a:spAutoFit/>
            </a:bodyPr>
            <a:lstStyle/>
            <a:p>
              <a:pPr algn="ctr"/>
              <a:r>
                <a:rPr lang="en-US" altLang="zh-CN" sz="3600" spc="400">
                  <a:solidFill>
                    <a:schemeClr val="bg1">
                      <a:lumMod val="95000"/>
                    </a:schemeClr>
                  </a:solidFill>
                  <a:cs typeface="+mn-ea"/>
                  <a:sym typeface="+mn-lt"/>
                </a:rPr>
                <a:t>01</a:t>
              </a:r>
              <a:endParaRPr lang="zh-CN" altLang="en-US" sz="3600" spc="400">
                <a:solidFill>
                  <a:schemeClr val="bg1">
                    <a:lumMod val="95000"/>
                  </a:schemeClr>
                </a:solidFill>
                <a:cs typeface="+mn-ea"/>
                <a:sym typeface="+mn-lt"/>
              </a:endParaRPr>
            </a:p>
          </p:txBody>
        </p:sp>
      </p:grpSp>
      <p:grpSp>
        <p:nvGrpSpPr>
          <p:cNvPr id="81" name="PA_组合 80"/>
          <p:cNvGrpSpPr/>
          <p:nvPr>
            <p:custDataLst>
              <p:tags r:id="rId5"/>
            </p:custDataLst>
          </p:nvPr>
        </p:nvGrpSpPr>
        <p:grpSpPr>
          <a:xfrm>
            <a:off x="4033496" y="2972418"/>
            <a:ext cx="910376" cy="910376"/>
            <a:chOff x="4033496" y="2972418"/>
            <a:chExt cx="910376" cy="910376"/>
          </a:xfrm>
        </p:grpSpPr>
        <p:sp>
          <p:nvSpPr>
            <p:cNvPr id="30" name="PA_椭圆 29"/>
            <p:cNvSpPr/>
            <p:nvPr>
              <p:custDataLst>
                <p:tags r:id="rId6"/>
              </p:custDataLst>
            </p:nvPr>
          </p:nvSpPr>
          <p:spPr>
            <a:xfrm>
              <a:off x="4033496" y="2972418"/>
              <a:ext cx="910376" cy="910376"/>
            </a:xfrm>
            <a:prstGeom prst="ellipse">
              <a:avLst/>
            </a:prstGeom>
            <a:solidFill>
              <a:srgbClr val="6AD4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PA_文本框 20"/>
            <p:cNvSpPr txBox="1"/>
            <p:nvPr>
              <p:custDataLst>
                <p:tags r:id="rId7"/>
              </p:custDataLst>
            </p:nvPr>
          </p:nvSpPr>
          <p:spPr>
            <a:xfrm>
              <a:off x="4232204" y="3152001"/>
              <a:ext cx="512961" cy="553998"/>
            </a:xfrm>
            <a:prstGeom prst="rect">
              <a:avLst/>
            </a:prstGeom>
            <a:noFill/>
          </p:spPr>
          <p:txBody>
            <a:bodyPr wrap="none" lIns="0" tIns="0" rIns="0" bIns="0" rtlCol="0">
              <a:spAutoFit/>
            </a:bodyPr>
            <a:lstStyle/>
            <a:p>
              <a:pPr algn="ctr"/>
              <a:r>
                <a:rPr lang="en-US" altLang="zh-CN" sz="3600">
                  <a:solidFill>
                    <a:schemeClr val="bg1">
                      <a:lumMod val="95000"/>
                    </a:schemeClr>
                  </a:solidFill>
                  <a:cs typeface="+mn-ea"/>
                  <a:sym typeface="+mn-lt"/>
                </a:rPr>
                <a:t>02</a:t>
              </a:r>
              <a:endParaRPr lang="zh-CN" altLang="en-US" sz="3600">
                <a:solidFill>
                  <a:schemeClr val="bg1">
                    <a:lumMod val="95000"/>
                  </a:schemeClr>
                </a:solidFill>
                <a:cs typeface="+mn-ea"/>
                <a:sym typeface="+mn-lt"/>
              </a:endParaRPr>
            </a:p>
          </p:txBody>
        </p:sp>
      </p:grpSp>
      <p:grpSp>
        <p:nvGrpSpPr>
          <p:cNvPr id="82" name="PA_组合 81"/>
          <p:cNvGrpSpPr/>
          <p:nvPr>
            <p:custDataLst>
              <p:tags r:id="rId8"/>
            </p:custDataLst>
          </p:nvPr>
        </p:nvGrpSpPr>
        <p:grpSpPr>
          <a:xfrm>
            <a:off x="5628792" y="2361805"/>
            <a:ext cx="910376" cy="910376"/>
            <a:chOff x="5628792" y="2361805"/>
            <a:chExt cx="910376" cy="910376"/>
          </a:xfrm>
        </p:grpSpPr>
        <p:sp>
          <p:nvSpPr>
            <p:cNvPr id="27" name="PA_椭圆 26"/>
            <p:cNvSpPr/>
            <p:nvPr>
              <p:custDataLst>
                <p:tags r:id="rId9"/>
              </p:custDataLst>
            </p:nvPr>
          </p:nvSpPr>
          <p:spPr>
            <a:xfrm>
              <a:off x="5628792" y="2361805"/>
              <a:ext cx="910376" cy="910376"/>
            </a:xfrm>
            <a:prstGeom prst="ellipse">
              <a:avLst/>
            </a:prstGeom>
            <a:solidFill>
              <a:srgbClr val="6AD4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PA_文本框 20"/>
            <p:cNvSpPr txBox="1"/>
            <p:nvPr>
              <p:custDataLst>
                <p:tags r:id="rId10"/>
              </p:custDataLst>
            </p:nvPr>
          </p:nvSpPr>
          <p:spPr>
            <a:xfrm>
              <a:off x="5827499" y="2559728"/>
              <a:ext cx="512962" cy="553998"/>
            </a:xfrm>
            <a:prstGeom prst="rect">
              <a:avLst/>
            </a:prstGeom>
            <a:noFill/>
          </p:spPr>
          <p:txBody>
            <a:bodyPr wrap="none" lIns="0" tIns="0" rIns="0" bIns="0" rtlCol="0">
              <a:spAutoFit/>
            </a:bodyPr>
            <a:lstStyle/>
            <a:p>
              <a:pPr algn="ctr"/>
              <a:r>
                <a:rPr lang="en-US" altLang="zh-CN" sz="3600">
                  <a:solidFill>
                    <a:schemeClr val="bg1">
                      <a:lumMod val="95000"/>
                    </a:schemeClr>
                  </a:solidFill>
                  <a:cs typeface="+mn-ea"/>
                  <a:sym typeface="+mn-lt"/>
                </a:rPr>
                <a:t>03</a:t>
              </a:r>
              <a:endParaRPr lang="zh-CN" altLang="en-US" sz="3600">
                <a:solidFill>
                  <a:schemeClr val="bg1">
                    <a:lumMod val="95000"/>
                  </a:schemeClr>
                </a:solidFill>
                <a:cs typeface="+mn-ea"/>
                <a:sym typeface="+mn-lt"/>
              </a:endParaRPr>
            </a:p>
          </p:txBody>
        </p:sp>
      </p:grpSp>
      <p:grpSp>
        <p:nvGrpSpPr>
          <p:cNvPr id="83" name="PA_组合 82"/>
          <p:cNvGrpSpPr/>
          <p:nvPr>
            <p:custDataLst>
              <p:tags r:id="rId11"/>
            </p:custDataLst>
          </p:nvPr>
        </p:nvGrpSpPr>
        <p:grpSpPr>
          <a:xfrm>
            <a:off x="7320136" y="2972418"/>
            <a:ext cx="910376" cy="910376"/>
            <a:chOff x="7320136" y="2972418"/>
            <a:chExt cx="910376" cy="910376"/>
          </a:xfrm>
        </p:grpSpPr>
        <p:sp>
          <p:nvSpPr>
            <p:cNvPr id="28" name="PA_椭圆 27"/>
            <p:cNvSpPr/>
            <p:nvPr>
              <p:custDataLst>
                <p:tags r:id="rId12"/>
              </p:custDataLst>
            </p:nvPr>
          </p:nvSpPr>
          <p:spPr>
            <a:xfrm>
              <a:off x="7320136" y="2972418"/>
              <a:ext cx="910376" cy="910376"/>
            </a:xfrm>
            <a:prstGeom prst="ellipse">
              <a:avLst/>
            </a:prstGeom>
            <a:solidFill>
              <a:srgbClr val="6AD4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PA_文本框 20"/>
            <p:cNvSpPr txBox="1"/>
            <p:nvPr>
              <p:custDataLst>
                <p:tags r:id="rId13"/>
              </p:custDataLst>
            </p:nvPr>
          </p:nvSpPr>
          <p:spPr>
            <a:xfrm>
              <a:off x="7518843" y="3152001"/>
              <a:ext cx="512962" cy="553998"/>
            </a:xfrm>
            <a:prstGeom prst="rect">
              <a:avLst/>
            </a:prstGeom>
            <a:noFill/>
          </p:spPr>
          <p:txBody>
            <a:bodyPr wrap="none" lIns="0" tIns="0" rIns="0" bIns="0" rtlCol="0">
              <a:spAutoFit/>
            </a:bodyPr>
            <a:lstStyle/>
            <a:p>
              <a:pPr algn="ctr"/>
              <a:r>
                <a:rPr lang="en-US" altLang="zh-CN" sz="3600">
                  <a:solidFill>
                    <a:schemeClr val="bg1">
                      <a:lumMod val="95000"/>
                    </a:schemeClr>
                  </a:solidFill>
                  <a:cs typeface="+mn-ea"/>
                  <a:sym typeface="+mn-lt"/>
                </a:rPr>
                <a:t>04</a:t>
              </a:r>
              <a:endParaRPr lang="zh-CN" altLang="en-US" sz="3600">
                <a:solidFill>
                  <a:schemeClr val="bg1">
                    <a:lumMod val="95000"/>
                  </a:schemeClr>
                </a:solidFill>
                <a:cs typeface="+mn-ea"/>
                <a:sym typeface="+mn-lt"/>
              </a:endParaRPr>
            </a:p>
          </p:txBody>
        </p:sp>
      </p:grpSp>
      <p:grpSp>
        <p:nvGrpSpPr>
          <p:cNvPr id="84" name="PA_组合 83"/>
          <p:cNvGrpSpPr/>
          <p:nvPr>
            <p:custDataLst>
              <p:tags r:id="rId14"/>
            </p:custDataLst>
          </p:nvPr>
        </p:nvGrpSpPr>
        <p:grpSpPr>
          <a:xfrm>
            <a:off x="8256240" y="4462840"/>
            <a:ext cx="910376" cy="910376"/>
            <a:chOff x="8256240" y="4462840"/>
            <a:chExt cx="910376" cy="910376"/>
          </a:xfrm>
        </p:grpSpPr>
        <p:sp>
          <p:nvSpPr>
            <p:cNvPr id="29" name="PA_椭圆 28"/>
            <p:cNvSpPr/>
            <p:nvPr>
              <p:custDataLst>
                <p:tags r:id="rId15"/>
              </p:custDataLst>
            </p:nvPr>
          </p:nvSpPr>
          <p:spPr>
            <a:xfrm>
              <a:off x="8256240" y="4462840"/>
              <a:ext cx="910376" cy="910376"/>
            </a:xfrm>
            <a:prstGeom prst="ellipse">
              <a:avLst/>
            </a:prstGeom>
            <a:solidFill>
              <a:srgbClr val="6AD4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PA_文本框 20"/>
            <p:cNvSpPr txBox="1"/>
            <p:nvPr>
              <p:custDataLst>
                <p:tags r:id="rId16"/>
              </p:custDataLst>
            </p:nvPr>
          </p:nvSpPr>
          <p:spPr>
            <a:xfrm>
              <a:off x="8454947" y="4651687"/>
              <a:ext cx="512962" cy="553998"/>
            </a:xfrm>
            <a:prstGeom prst="rect">
              <a:avLst/>
            </a:prstGeom>
            <a:noFill/>
          </p:spPr>
          <p:txBody>
            <a:bodyPr wrap="none" lIns="0" tIns="0" rIns="0" bIns="0" rtlCol="0">
              <a:spAutoFit/>
            </a:bodyPr>
            <a:lstStyle/>
            <a:p>
              <a:pPr algn="ctr"/>
              <a:r>
                <a:rPr lang="en-US" altLang="zh-CN" sz="3600">
                  <a:solidFill>
                    <a:schemeClr val="bg1">
                      <a:lumMod val="95000"/>
                    </a:schemeClr>
                  </a:solidFill>
                  <a:cs typeface="+mn-ea"/>
                  <a:sym typeface="+mn-lt"/>
                </a:rPr>
                <a:t>05</a:t>
              </a:r>
              <a:endParaRPr lang="zh-CN" altLang="en-US" sz="3600">
                <a:solidFill>
                  <a:schemeClr val="bg1">
                    <a:lumMod val="95000"/>
                  </a:schemeClr>
                </a:solidFill>
                <a:cs typeface="+mn-ea"/>
                <a:sym typeface="+mn-lt"/>
              </a:endParaRPr>
            </a:p>
          </p:txBody>
        </p:sp>
      </p:grpSp>
      <p:sp>
        <p:nvSpPr>
          <p:cNvPr id="68" name="PA_文本框 30"/>
          <p:cNvSpPr txBox="1"/>
          <p:nvPr>
            <p:custDataLst>
              <p:tags r:id="rId17"/>
            </p:custDataLst>
          </p:nvPr>
        </p:nvSpPr>
        <p:spPr>
          <a:xfrm>
            <a:off x="587373" y="4601291"/>
            <a:ext cx="1862834" cy="368935"/>
          </a:xfrm>
          <a:prstGeom prst="rect">
            <a:avLst/>
          </a:prstGeom>
          <a:noFill/>
        </p:spPr>
        <p:txBody>
          <a:bodyPr wrap="square" lIns="0" tIns="0" rIns="0" bIns="0" rtlCol="0">
            <a:spAutoFit/>
          </a:bodyPr>
          <a:lstStyle/>
          <a:p>
            <a:pPr algn="ctr"/>
            <a:r>
              <a:rPr lang="zh-CN" altLang="en-US" sz="2400" b="1">
                <a:solidFill>
                  <a:srgbClr val="6AD4B2"/>
                </a:solidFill>
                <a:cs typeface="+mn-ea"/>
                <a:sym typeface="+mn-lt"/>
              </a:rPr>
              <a:t>高清视频门诊</a:t>
            </a:r>
            <a:endParaRPr lang="zh-CN" altLang="en-US" sz="2400" b="1">
              <a:solidFill>
                <a:srgbClr val="6AD4B2"/>
              </a:solidFill>
              <a:cs typeface="+mn-ea"/>
              <a:sym typeface="+mn-lt"/>
            </a:endParaRPr>
          </a:p>
        </p:txBody>
      </p:sp>
      <p:sp>
        <p:nvSpPr>
          <p:cNvPr id="71" name="PA_文本框 30"/>
          <p:cNvSpPr txBox="1"/>
          <p:nvPr>
            <p:custDataLst>
              <p:tags r:id="rId18"/>
            </p:custDataLst>
          </p:nvPr>
        </p:nvSpPr>
        <p:spPr>
          <a:xfrm>
            <a:off x="1852987" y="2972131"/>
            <a:ext cx="1862834" cy="368935"/>
          </a:xfrm>
          <a:prstGeom prst="rect">
            <a:avLst/>
          </a:prstGeom>
          <a:noFill/>
        </p:spPr>
        <p:txBody>
          <a:bodyPr wrap="square" lIns="0" tIns="0" rIns="0" bIns="0" rtlCol="0">
            <a:spAutoFit/>
          </a:bodyPr>
          <a:lstStyle/>
          <a:p>
            <a:pPr algn="ctr"/>
            <a:r>
              <a:rPr lang="zh-CN" altLang="en-US" sz="2400" b="1">
                <a:solidFill>
                  <a:srgbClr val="6AD4B2"/>
                </a:solidFill>
                <a:cs typeface="+mn-ea"/>
                <a:sym typeface="+mn-lt"/>
              </a:rPr>
              <a:t>智康云问诊</a:t>
            </a:r>
            <a:endParaRPr lang="zh-CN" altLang="en-US" sz="2400" b="1">
              <a:solidFill>
                <a:srgbClr val="6AD4B2"/>
              </a:solidFill>
              <a:cs typeface="+mn-ea"/>
              <a:sym typeface="+mn-lt"/>
            </a:endParaRPr>
          </a:p>
        </p:txBody>
      </p:sp>
      <p:sp>
        <p:nvSpPr>
          <p:cNvPr id="75" name="PA_文本框 30"/>
          <p:cNvSpPr txBox="1"/>
          <p:nvPr>
            <p:custDataLst>
              <p:tags r:id="rId19"/>
            </p:custDataLst>
          </p:nvPr>
        </p:nvSpPr>
        <p:spPr>
          <a:xfrm>
            <a:off x="5164583" y="1665668"/>
            <a:ext cx="1862834" cy="368935"/>
          </a:xfrm>
          <a:prstGeom prst="rect">
            <a:avLst/>
          </a:prstGeom>
          <a:noFill/>
        </p:spPr>
        <p:txBody>
          <a:bodyPr wrap="square" lIns="0" tIns="0" rIns="0" bIns="0" rtlCol="0">
            <a:spAutoFit/>
          </a:bodyPr>
          <a:lstStyle/>
          <a:p>
            <a:pPr algn="ctr"/>
            <a:r>
              <a:rPr lang="zh-CN" altLang="en-US" sz="2400" b="1">
                <a:solidFill>
                  <a:srgbClr val="6AD4B2"/>
                </a:solidFill>
                <a:cs typeface="+mn-ea"/>
                <a:sym typeface="+mn-lt"/>
              </a:rPr>
              <a:t>掌上医院</a:t>
            </a:r>
            <a:endParaRPr lang="zh-CN" altLang="en-US" sz="2400" b="1">
              <a:solidFill>
                <a:srgbClr val="6AD4B2"/>
              </a:solidFill>
              <a:cs typeface="+mn-ea"/>
              <a:sym typeface="+mn-lt"/>
            </a:endParaRPr>
          </a:p>
        </p:txBody>
      </p:sp>
      <p:sp>
        <p:nvSpPr>
          <p:cNvPr id="77" name="PA_文本框 30"/>
          <p:cNvSpPr txBox="1"/>
          <p:nvPr>
            <p:custDataLst>
              <p:tags r:id="rId20"/>
            </p:custDataLst>
          </p:nvPr>
        </p:nvSpPr>
        <p:spPr>
          <a:xfrm>
            <a:off x="8542077" y="2972131"/>
            <a:ext cx="1862834" cy="368935"/>
          </a:xfrm>
          <a:prstGeom prst="rect">
            <a:avLst/>
          </a:prstGeom>
          <a:noFill/>
        </p:spPr>
        <p:txBody>
          <a:bodyPr wrap="square" lIns="0" tIns="0" rIns="0" bIns="0" rtlCol="0">
            <a:spAutoFit/>
          </a:bodyPr>
          <a:lstStyle/>
          <a:p>
            <a:pPr algn="ctr"/>
            <a:r>
              <a:rPr lang="zh-CN" altLang="en-US" sz="2400" b="1">
                <a:solidFill>
                  <a:srgbClr val="6AD4B2"/>
                </a:solidFill>
                <a:cs typeface="+mn-ea"/>
                <a:sym typeface="+mn-lt"/>
              </a:rPr>
              <a:t>影像云平台</a:t>
            </a:r>
            <a:endParaRPr lang="zh-CN" altLang="en-US" sz="2400" b="1">
              <a:solidFill>
                <a:srgbClr val="6AD4B2"/>
              </a:solidFill>
              <a:cs typeface="+mn-ea"/>
              <a:sym typeface="+mn-lt"/>
            </a:endParaRPr>
          </a:p>
        </p:txBody>
      </p:sp>
      <p:sp>
        <p:nvSpPr>
          <p:cNvPr id="79" name="PA_文本框 30"/>
          <p:cNvSpPr txBox="1"/>
          <p:nvPr>
            <p:custDataLst>
              <p:tags r:id="rId21"/>
            </p:custDataLst>
          </p:nvPr>
        </p:nvSpPr>
        <p:spPr>
          <a:xfrm>
            <a:off x="9341874" y="4601291"/>
            <a:ext cx="1862834" cy="368935"/>
          </a:xfrm>
          <a:prstGeom prst="rect">
            <a:avLst/>
          </a:prstGeom>
          <a:noFill/>
        </p:spPr>
        <p:txBody>
          <a:bodyPr wrap="square" lIns="0" tIns="0" rIns="0" bIns="0" rtlCol="0">
            <a:spAutoFit/>
          </a:bodyPr>
          <a:lstStyle/>
          <a:p>
            <a:pPr algn="ctr"/>
            <a:r>
              <a:rPr lang="zh-CN" altLang="en-US" sz="2400" b="1">
                <a:solidFill>
                  <a:srgbClr val="6AD4B2"/>
                </a:solidFill>
                <a:cs typeface="+mn-ea"/>
                <a:sym typeface="+mn-lt"/>
              </a:rPr>
              <a:t>云pacs</a:t>
            </a:r>
            <a:endParaRPr lang="zh-CN" altLang="en-US" sz="2400" b="1">
              <a:solidFill>
                <a:srgbClr val="6AD4B2"/>
              </a:solidFill>
              <a:cs typeface="+mn-ea"/>
              <a:sym typeface="+mn-lt"/>
            </a:endParaRPr>
          </a:p>
        </p:txBody>
      </p:sp>
      <p:sp>
        <p:nvSpPr>
          <p:cNvPr id="53" name="PA_任意多边形 52"/>
          <p:cNvSpPr/>
          <p:nvPr>
            <p:custDataLst>
              <p:tags r:id="rId22"/>
            </p:custDataLst>
          </p:nvPr>
        </p:nvSpPr>
        <p:spPr bwMode="auto">
          <a:xfrm>
            <a:off x="4540688" y="3595208"/>
            <a:ext cx="3067480" cy="3289781"/>
          </a:xfrm>
          <a:custGeom>
            <a:avLst/>
            <a:gdLst>
              <a:gd name="connsiteX0" fmla="*/ 2273319 w 4114465"/>
              <a:gd name="connsiteY0" fmla="*/ 3058 h 4412641"/>
              <a:gd name="connsiteX1" fmla="*/ 2468913 w 4114465"/>
              <a:gd name="connsiteY1" fmla="*/ 540587 h 4412641"/>
              <a:gd name="connsiteX2" fmla="*/ 2378639 w 4114465"/>
              <a:gd name="connsiteY2" fmla="*/ 1536705 h 4412641"/>
              <a:gd name="connsiteX3" fmla="*/ 2574233 w 4114465"/>
              <a:gd name="connsiteY3" fmla="*/ 1585572 h 4412641"/>
              <a:gd name="connsiteX4" fmla="*/ 2837533 w 4114465"/>
              <a:gd name="connsiteY4" fmla="*/ 1025490 h 4412641"/>
              <a:gd name="connsiteX5" fmla="*/ 3311472 w 4114465"/>
              <a:gd name="connsiteY5" fmla="*/ 514274 h 4412641"/>
              <a:gd name="connsiteX6" fmla="*/ 3247528 w 4114465"/>
              <a:gd name="connsiteY6" fmla="*/ 1228472 h 4412641"/>
              <a:gd name="connsiteX7" fmla="*/ 2999274 w 4114465"/>
              <a:gd name="connsiteY7" fmla="*/ 1762242 h 4412641"/>
              <a:gd name="connsiteX8" fmla="*/ 3206152 w 4114465"/>
              <a:gd name="connsiteY8" fmla="*/ 1984019 h 4412641"/>
              <a:gd name="connsiteX9" fmla="*/ 3582294 w 4114465"/>
              <a:gd name="connsiteY9" fmla="*/ 1660750 h 4412641"/>
              <a:gd name="connsiteX10" fmla="*/ 4052472 w 4114465"/>
              <a:gd name="connsiteY10" fmla="*/ 1397625 h 4412641"/>
              <a:gd name="connsiteX11" fmla="*/ 3691376 w 4114465"/>
              <a:gd name="connsiteY11" fmla="*/ 2104305 h 4412641"/>
              <a:gd name="connsiteX12" fmla="*/ 3315233 w 4114465"/>
              <a:gd name="connsiteY12" fmla="*/ 3092906 h 4412641"/>
              <a:gd name="connsiteX13" fmla="*/ 3054593 w 4114465"/>
              <a:gd name="connsiteY13" fmla="*/ 3765485 h 4412641"/>
              <a:gd name="connsiteX14" fmla="*/ 3051010 w 4114465"/>
              <a:gd name="connsiteY14" fmla="*/ 3769741 h 4412641"/>
              <a:gd name="connsiteX15" fmla="*/ 3051516 w 4114465"/>
              <a:gd name="connsiteY15" fmla="*/ 3769703 h 4412641"/>
              <a:gd name="connsiteX16" fmla="*/ 3066551 w 4114465"/>
              <a:gd name="connsiteY16" fmla="*/ 4412641 h 4412641"/>
              <a:gd name="connsiteX17" fmla="*/ 1773527 w 4114465"/>
              <a:gd name="connsiteY17" fmla="*/ 4412641 h 4412641"/>
              <a:gd name="connsiteX18" fmla="*/ 1455322 w 4114465"/>
              <a:gd name="connsiteY18" fmla="*/ 4021380 h 4412641"/>
              <a:gd name="connsiteX19" fmla="*/ 1349499 w 4114465"/>
              <a:gd name="connsiteY19" fmla="*/ 3942923 h 4412641"/>
              <a:gd name="connsiteX20" fmla="*/ 1344471 w 4114465"/>
              <a:gd name="connsiteY20" fmla="*/ 3939882 h 4412641"/>
              <a:gd name="connsiteX21" fmla="*/ 1336849 w 4114465"/>
              <a:gd name="connsiteY21" fmla="*/ 3933544 h 4412641"/>
              <a:gd name="connsiteX22" fmla="*/ 1318713 w 4114465"/>
              <a:gd name="connsiteY22" fmla="*/ 3920098 h 4412641"/>
              <a:gd name="connsiteX23" fmla="*/ 1320637 w 4114465"/>
              <a:gd name="connsiteY23" fmla="*/ 3920084 h 4412641"/>
              <a:gd name="connsiteX24" fmla="*/ 1320661 w 4114465"/>
              <a:gd name="connsiteY24" fmla="*/ 3920083 h 4412641"/>
              <a:gd name="connsiteX25" fmla="*/ 1242572 w 4114465"/>
              <a:gd name="connsiteY25" fmla="*/ 3855149 h 4412641"/>
              <a:gd name="connsiteX26" fmla="*/ 151877 w 4114465"/>
              <a:gd name="connsiteY26" fmla="*/ 2653111 h 4412641"/>
              <a:gd name="connsiteX27" fmla="*/ 373801 w 4114465"/>
              <a:gd name="connsiteY27" fmla="*/ 2209556 h 4412641"/>
              <a:gd name="connsiteX28" fmla="*/ 1148654 w 4114465"/>
              <a:gd name="connsiteY28" fmla="*/ 2784673 h 4412641"/>
              <a:gd name="connsiteX29" fmla="*/ 1468375 w 4114465"/>
              <a:gd name="connsiteY29" fmla="*/ 3224469 h 4412641"/>
              <a:gd name="connsiteX30" fmla="*/ 1776812 w 4114465"/>
              <a:gd name="connsiteY30" fmla="*/ 3562774 h 4412641"/>
              <a:gd name="connsiteX31" fmla="*/ 1983690 w 4114465"/>
              <a:gd name="connsiteY31" fmla="*/ 3807105 h 4412641"/>
              <a:gd name="connsiteX32" fmla="*/ 1938553 w 4114465"/>
              <a:gd name="connsiteY32" fmla="*/ 3589086 h 4412641"/>
              <a:gd name="connsiteX33" fmla="*/ 1897177 w 4114465"/>
              <a:gd name="connsiteY33" fmla="*/ 3453765 h 4412641"/>
              <a:gd name="connsiteX34" fmla="*/ 2006258 w 4114465"/>
              <a:gd name="connsiteY34" fmla="*/ 3393622 h 4412641"/>
              <a:gd name="connsiteX35" fmla="*/ 2134147 w 4114465"/>
              <a:gd name="connsiteY35" fmla="*/ 3574051 h 4412641"/>
              <a:gd name="connsiteX36" fmla="*/ 2359832 w 4114465"/>
              <a:gd name="connsiteY36" fmla="*/ 3761998 h 4412641"/>
              <a:gd name="connsiteX37" fmla="*/ 2262035 w 4114465"/>
              <a:gd name="connsiteY37" fmla="*/ 3465041 h 4412641"/>
              <a:gd name="connsiteX38" fmla="*/ 2149192 w 4114465"/>
              <a:gd name="connsiteY38" fmla="*/ 3273335 h 4412641"/>
              <a:gd name="connsiteX39" fmla="*/ 2224421 w 4114465"/>
              <a:gd name="connsiteY39" fmla="*/ 3201916 h 4412641"/>
              <a:gd name="connsiteX40" fmla="*/ 2517812 w 4114465"/>
              <a:gd name="connsiteY40" fmla="*/ 3404898 h 4412641"/>
              <a:gd name="connsiteX41" fmla="*/ 2766066 w 4114465"/>
              <a:gd name="connsiteY41" fmla="*/ 3442488 h 4412641"/>
              <a:gd name="connsiteX42" fmla="*/ 2593040 w 4114465"/>
              <a:gd name="connsiteY42" fmla="*/ 3231987 h 4412641"/>
              <a:gd name="connsiteX43" fmla="*/ 2307172 w 4114465"/>
              <a:gd name="connsiteY43" fmla="*/ 3032763 h 4412641"/>
              <a:gd name="connsiteX44" fmla="*/ 2344786 w 4114465"/>
              <a:gd name="connsiteY44" fmla="*/ 2935031 h 4412641"/>
              <a:gd name="connsiteX45" fmla="*/ 2608086 w 4114465"/>
              <a:gd name="connsiteY45" fmla="*/ 2987656 h 4412641"/>
              <a:gd name="connsiteX46" fmla="*/ 2852578 w 4114465"/>
              <a:gd name="connsiteY46" fmla="*/ 2938790 h 4412641"/>
              <a:gd name="connsiteX47" fmla="*/ 2502766 w 4114465"/>
              <a:gd name="connsiteY47" fmla="*/ 2765879 h 4412641"/>
              <a:gd name="connsiteX48" fmla="*/ 2145431 w 4114465"/>
              <a:gd name="connsiteY48" fmla="*/ 2656869 h 4412641"/>
              <a:gd name="connsiteX49" fmla="*/ 2036350 w 4114465"/>
              <a:gd name="connsiteY49" fmla="*/ 2487717 h 4412641"/>
              <a:gd name="connsiteX50" fmla="*/ 2352309 w 4114465"/>
              <a:gd name="connsiteY50" fmla="*/ 2446369 h 4412641"/>
              <a:gd name="connsiteX51" fmla="*/ 2299649 w 4114465"/>
              <a:gd name="connsiteY51" fmla="*/ 2262181 h 4412641"/>
              <a:gd name="connsiteX52" fmla="*/ 1863324 w 4114465"/>
              <a:gd name="connsiteY52" fmla="*/ 2288493 h 4412641"/>
              <a:gd name="connsiteX53" fmla="*/ 1543603 w 4114465"/>
              <a:gd name="connsiteY53" fmla="*/ 2262181 h 4412641"/>
              <a:gd name="connsiteX54" fmla="*/ 1231405 w 4114465"/>
              <a:gd name="connsiteY54" fmla="*/ 1923876 h 4412641"/>
              <a:gd name="connsiteX55" fmla="*/ 1024527 w 4114465"/>
              <a:gd name="connsiteY55" fmla="*/ 1033008 h 4412641"/>
              <a:gd name="connsiteX56" fmla="*/ 1077187 w 4114465"/>
              <a:gd name="connsiteY56" fmla="*/ 393988 h 4412641"/>
              <a:gd name="connsiteX57" fmla="*/ 1457091 w 4114465"/>
              <a:gd name="connsiteY57" fmla="*/ 833784 h 4412641"/>
              <a:gd name="connsiteX58" fmla="*/ 1645162 w 4114465"/>
              <a:gd name="connsiteY58" fmla="*/ 1506634 h 4412641"/>
              <a:gd name="connsiteX59" fmla="*/ 1855802 w 4114465"/>
              <a:gd name="connsiteY59" fmla="*/ 1547982 h 4412641"/>
              <a:gd name="connsiteX60" fmla="*/ 1976167 w 4114465"/>
              <a:gd name="connsiteY60" fmla="*/ 510515 h 4412641"/>
              <a:gd name="connsiteX61" fmla="*/ 2273319 w 4114465"/>
              <a:gd name="connsiteY61" fmla="*/ 3058 h 4412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114465" h="4412641">
                <a:moveTo>
                  <a:pt x="2273319" y="3058"/>
                </a:moveTo>
                <a:cubicBezTo>
                  <a:pt x="2499005" y="36889"/>
                  <a:pt x="2495243" y="251148"/>
                  <a:pt x="2468913" y="540587"/>
                </a:cubicBezTo>
                <a:cubicBezTo>
                  <a:pt x="2435061" y="905204"/>
                  <a:pt x="2401208" y="1160812"/>
                  <a:pt x="2378639" y="1536705"/>
                </a:cubicBezTo>
                <a:cubicBezTo>
                  <a:pt x="2359832" y="1912599"/>
                  <a:pt x="2442583" y="1799831"/>
                  <a:pt x="2574233" y="1585572"/>
                </a:cubicBezTo>
                <a:cubicBezTo>
                  <a:pt x="2705883" y="1371312"/>
                  <a:pt x="2694599" y="1341241"/>
                  <a:pt x="2837533" y="1025490"/>
                </a:cubicBezTo>
                <a:cubicBezTo>
                  <a:pt x="2976705" y="713498"/>
                  <a:pt x="3059457" y="367675"/>
                  <a:pt x="3311472" y="514274"/>
                </a:cubicBezTo>
                <a:cubicBezTo>
                  <a:pt x="3563487" y="664632"/>
                  <a:pt x="3371655" y="961588"/>
                  <a:pt x="3247528" y="1228472"/>
                </a:cubicBezTo>
                <a:cubicBezTo>
                  <a:pt x="3123401" y="1495357"/>
                  <a:pt x="3108355" y="1517911"/>
                  <a:pt x="2999274" y="1762242"/>
                </a:cubicBezTo>
                <a:cubicBezTo>
                  <a:pt x="2882670" y="2017850"/>
                  <a:pt x="2961660" y="2187002"/>
                  <a:pt x="3206152" y="1984019"/>
                </a:cubicBezTo>
                <a:cubicBezTo>
                  <a:pt x="3424315" y="1799831"/>
                  <a:pt x="3416792" y="1811108"/>
                  <a:pt x="3582294" y="1660750"/>
                </a:cubicBezTo>
                <a:cubicBezTo>
                  <a:pt x="3747797" y="1514152"/>
                  <a:pt x="3947152" y="1288615"/>
                  <a:pt x="4052472" y="1397625"/>
                </a:cubicBezTo>
                <a:cubicBezTo>
                  <a:pt x="4255589" y="1608125"/>
                  <a:pt x="3913300" y="1882528"/>
                  <a:pt x="3691376" y="2104305"/>
                </a:cubicBezTo>
                <a:cubicBezTo>
                  <a:pt x="3469452" y="2322324"/>
                  <a:pt x="3371655" y="2630557"/>
                  <a:pt x="3315233" y="3092906"/>
                </a:cubicBezTo>
                <a:cubicBezTo>
                  <a:pt x="3285612" y="3333948"/>
                  <a:pt x="3199922" y="3572876"/>
                  <a:pt x="3054593" y="3765485"/>
                </a:cubicBezTo>
                <a:lnTo>
                  <a:pt x="3051010" y="3769741"/>
                </a:lnTo>
                <a:lnTo>
                  <a:pt x="3051516" y="3769703"/>
                </a:lnTo>
                <a:cubicBezTo>
                  <a:pt x="2953787" y="3968976"/>
                  <a:pt x="3028963" y="4281046"/>
                  <a:pt x="3066551" y="4412641"/>
                </a:cubicBezTo>
                <a:cubicBezTo>
                  <a:pt x="3066551" y="4412641"/>
                  <a:pt x="3066551" y="4412641"/>
                  <a:pt x="1773527" y="4412641"/>
                </a:cubicBezTo>
                <a:cubicBezTo>
                  <a:pt x="1725603" y="4229348"/>
                  <a:pt x="1593105" y="4122191"/>
                  <a:pt x="1455322" y="4021380"/>
                </a:cubicBezTo>
                <a:lnTo>
                  <a:pt x="1349499" y="3942923"/>
                </a:lnTo>
                <a:lnTo>
                  <a:pt x="1344471" y="3939882"/>
                </a:lnTo>
                <a:lnTo>
                  <a:pt x="1336849" y="3933544"/>
                </a:lnTo>
                <a:lnTo>
                  <a:pt x="1318713" y="3920098"/>
                </a:lnTo>
                <a:cubicBezTo>
                  <a:pt x="1318713" y="3920098"/>
                  <a:pt x="1318713" y="3920098"/>
                  <a:pt x="1320637" y="3920084"/>
                </a:cubicBezTo>
                <a:lnTo>
                  <a:pt x="1320661" y="3920083"/>
                </a:lnTo>
                <a:lnTo>
                  <a:pt x="1242572" y="3855149"/>
                </a:lnTo>
                <a:cubicBezTo>
                  <a:pt x="876891" y="3500986"/>
                  <a:pt x="975628" y="2974500"/>
                  <a:pt x="151877" y="2653111"/>
                </a:cubicBezTo>
                <a:cubicBezTo>
                  <a:pt x="-194174" y="2517789"/>
                  <a:pt x="125547" y="2239627"/>
                  <a:pt x="373801" y="2209556"/>
                </a:cubicBezTo>
                <a:cubicBezTo>
                  <a:pt x="768750" y="2153172"/>
                  <a:pt x="1035811" y="2468922"/>
                  <a:pt x="1148654" y="2784673"/>
                </a:cubicBezTo>
                <a:cubicBezTo>
                  <a:pt x="1231405" y="3013969"/>
                  <a:pt x="1310395" y="3138014"/>
                  <a:pt x="1468375" y="3224469"/>
                </a:cubicBezTo>
                <a:cubicBezTo>
                  <a:pt x="1633878" y="3318443"/>
                  <a:pt x="1727913" y="3442488"/>
                  <a:pt x="1776812" y="3562774"/>
                </a:cubicBezTo>
                <a:cubicBezTo>
                  <a:pt x="1825710" y="3679301"/>
                  <a:pt x="1889654" y="3814623"/>
                  <a:pt x="1983690" y="3807105"/>
                </a:cubicBezTo>
                <a:cubicBezTo>
                  <a:pt x="2066441" y="3799587"/>
                  <a:pt x="1968644" y="3675542"/>
                  <a:pt x="1938553" y="3589086"/>
                </a:cubicBezTo>
                <a:cubicBezTo>
                  <a:pt x="1908461" y="3506390"/>
                  <a:pt x="1934791" y="3566533"/>
                  <a:pt x="1897177" y="3453765"/>
                </a:cubicBezTo>
                <a:cubicBezTo>
                  <a:pt x="1863324" y="3344755"/>
                  <a:pt x="1934791" y="3310925"/>
                  <a:pt x="2006258" y="3393622"/>
                </a:cubicBezTo>
                <a:cubicBezTo>
                  <a:pt x="2070203" y="3465041"/>
                  <a:pt x="2085248" y="3480077"/>
                  <a:pt x="2134147" y="3574051"/>
                </a:cubicBezTo>
                <a:cubicBezTo>
                  <a:pt x="2194330" y="3679301"/>
                  <a:pt x="2280842" y="3807105"/>
                  <a:pt x="2359832" y="3761998"/>
                </a:cubicBezTo>
                <a:cubicBezTo>
                  <a:pt x="2450106" y="3713131"/>
                  <a:pt x="2329741" y="3570292"/>
                  <a:pt x="2262035" y="3465041"/>
                </a:cubicBezTo>
                <a:cubicBezTo>
                  <a:pt x="2205614" y="3374827"/>
                  <a:pt x="2186807" y="3367309"/>
                  <a:pt x="2149192" y="3273335"/>
                </a:cubicBezTo>
                <a:cubicBezTo>
                  <a:pt x="2107817" y="3175603"/>
                  <a:pt x="2149192" y="3168085"/>
                  <a:pt x="2224421" y="3201916"/>
                </a:cubicBezTo>
                <a:cubicBezTo>
                  <a:pt x="2363594" y="3269577"/>
                  <a:pt x="2401208" y="3337237"/>
                  <a:pt x="2517812" y="3404898"/>
                </a:cubicBezTo>
                <a:cubicBezTo>
                  <a:pt x="2630655" y="3472559"/>
                  <a:pt x="2724690" y="3502631"/>
                  <a:pt x="2766066" y="3442488"/>
                </a:cubicBezTo>
                <a:cubicBezTo>
                  <a:pt x="2811203" y="3374827"/>
                  <a:pt x="2709644" y="3310925"/>
                  <a:pt x="2593040" y="3231987"/>
                </a:cubicBezTo>
                <a:cubicBezTo>
                  <a:pt x="2487720" y="3164326"/>
                  <a:pt x="2404969" y="3115460"/>
                  <a:pt x="2307172" y="3032763"/>
                </a:cubicBezTo>
                <a:cubicBezTo>
                  <a:pt x="2220659" y="2961344"/>
                  <a:pt x="2307172" y="2927513"/>
                  <a:pt x="2344786" y="2935031"/>
                </a:cubicBezTo>
                <a:cubicBezTo>
                  <a:pt x="2446345" y="2957585"/>
                  <a:pt x="2510289" y="2968861"/>
                  <a:pt x="2608086" y="2987656"/>
                </a:cubicBezTo>
                <a:cubicBezTo>
                  <a:pt x="2705883" y="3010210"/>
                  <a:pt x="2852578" y="3021487"/>
                  <a:pt x="2852578" y="2938790"/>
                </a:cubicBezTo>
                <a:cubicBezTo>
                  <a:pt x="2852578" y="2848575"/>
                  <a:pt x="2679553" y="2795950"/>
                  <a:pt x="2502766" y="2765879"/>
                </a:cubicBezTo>
                <a:cubicBezTo>
                  <a:pt x="2382401" y="2743325"/>
                  <a:pt x="2318456" y="2743325"/>
                  <a:pt x="2145431" y="2656869"/>
                </a:cubicBezTo>
                <a:cubicBezTo>
                  <a:pt x="2089010" y="2626798"/>
                  <a:pt x="1957360" y="2547860"/>
                  <a:pt x="2036350" y="2487717"/>
                </a:cubicBezTo>
                <a:cubicBezTo>
                  <a:pt x="2096533" y="2442610"/>
                  <a:pt x="2216898" y="2514030"/>
                  <a:pt x="2352309" y="2446369"/>
                </a:cubicBezTo>
                <a:cubicBezTo>
                  <a:pt x="2457629" y="2389985"/>
                  <a:pt x="2544142" y="2171966"/>
                  <a:pt x="2299649" y="2262181"/>
                </a:cubicBezTo>
                <a:cubicBezTo>
                  <a:pt x="2149192" y="2318565"/>
                  <a:pt x="2006258" y="2337360"/>
                  <a:pt x="1863324" y="2288493"/>
                </a:cubicBezTo>
                <a:cubicBezTo>
                  <a:pt x="1784335" y="2258422"/>
                  <a:pt x="1709106" y="2250904"/>
                  <a:pt x="1543603" y="2262181"/>
                </a:cubicBezTo>
                <a:cubicBezTo>
                  <a:pt x="1385624" y="2269699"/>
                  <a:pt x="1287826" y="2153172"/>
                  <a:pt x="1231405" y="1923876"/>
                </a:cubicBezTo>
                <a:cubicBezTo>
                  <a:pt x="1114801" y="1457768"/>
                  <a:pt x="1095994" y="1322446"/>
                  <a:pt x="1024527" y="1033008"/>
                </a:cubicBezTo>
                <a:cubicBezTo>
                  <a:pt x="945537" y="709739"/>
                  <a:pt x="862786" y="480444"/>
                  <a:pt x="1077187" y="393988"/>
                </a:cubicBezTo>
                <a:cubicBezTo>
                  <a:pt x="1340487" y="292497"/>
                  <a:pt x="1419477" y="653355"/>
                  <a:pt x="1457091" y="833784"/>
                </a:cubicBezTo>
                <a:cubicBezTo>
                  <a:pt x="1490944" y="1014213"/>
                  <a:pt x="1554888" y="1269821"/>
                  <a:pt x="1645162" y="1506634"/>
                </a:cubicBezTo>
                <a:cubicBezTo>
                  <a:pt x="1739197" y="1743447"/>
                  <a:pt x="1806903" y="1807349"/>
                  <a:pt x="1855802" y="1547982"/>
                </a:cubicBezTo>
                <a:cubicBezTo>
                  <a:pt x="1904700" y="1284857"/>
                  <a:pt x="1946076" y="848820"/>
                  <a:pt x="1976167" y="510515"/>
                </a:cubicBezTo>
                <a:cubicBezTo>
                  <a:pt x="2002497" y="221077"/>
                  <a:pt x="2047634" y="-30772"/>
                  <a:pt x="2273319" y="3058"/>
                </a:cubicBezTo>
                <a:close/>
              </a:path>
            </a:pathLst>
          </a:custGeom>
          <a:solidFill>
            <a:schemeClr val="accent3"/>
          </a:solidFill>
          <a:ln>
            <a:noFill/>
          </a:ln>
        </p:spPr>
        <p:txBody>
          <a:bodyPr vert="horz" wrap="square" lIns="91440" tIns="45720" rIns="91440" bIns="45720" numCol="1" anchor="t" anchorCtr="0" compatLnSpc="1">
            <a:noAutofit/>
          </a:bodyPr>
          <a:lstStyle/>
          <a:p>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0" nodeType="withEffec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nodeType="afterEffect">
                                  <p:childTnLst>
                                    <p:set>
                                      <p:cBhvr>
                                        <p:cTn id="11" dur="1" fill="hold">
                                          <p:stCondLst>
                                            <p:cond delay="0"/>
                                          </p:stCondLst>
                                        </p:cTn>
                                        <p:tgtEl>
                                          <p:spTgt spid="80"/>
                                        </p:tgtEl>
                                        <p:attrNameLst>
                                          <p:attrName>style.visibility</p:attrName>
                                        </p:attrNameLst>
                                      </p:cBhvr>
                                      <p:to>
                                        <p:strVal val="visible"/>
                                      </p:to>
                                    </p:set>
                                  </p:childTnLst>
                                </p:cTn>
                              </p:par>
                              <p:par>
                                <p:cTn id="12" presetID="42" presetClass="path" presetSubtype="0" accel="50000" decel="50000" fill="hold" nodeType="withEffect">
                                  <p:childTnLst>
                                    <p:animMotion origin="layout" path="M 2.70833E-06 -2.22222E-06 L 0.23997 0.28889" pathEditMode="relative" rAng="0" ptsTypes="AA">
                                      <p:cBhvr>
                                        <p:cTn id="13" dur="650" spd="-100000" fill="hold"/>
                                        <p:tgtEl>
                                          <p:spTgt spid="80"/>
                                        </p:tgtEl>
                                        <p:attrNameLst>
                                          <p:attrName>ppt_x</p:attrName>
                                          <p:attrName>ppt_y</p:attrName>
                                        </p:attrNameLst>
                                      </p:cBhvr>
                                      <p:rCtr x="11992" y="14444"/>
                                    </p:animMotion>
                                  </p:childTnLst>
                                </p:cTn>
                              </p:par>
                              <p:par>
                                <p:cTn id="14" presetID="1" presetClass="entr" presetSubtype="0" fill="hold" nodeType="withEffect">
                                  <p:childTnLst>
                                    <p:set>
                                      <p:cBhvr>
                                        <p:cTn id="15" dur="1" fill="hold">
                                          <p:stCondLst>
                                            <p:cond delay="0"/>
                                          </p:stCondLst>
                                        </p:cTn>
                                        <p:tgtEl>
                                          <p:spTgt spid="81"/>
                                        </p:tgtEl>
                                        <p:attrNameLst>
                                          <p:attrName>style.visibility</p:attrName>
                                        </p:attrNameLst>
                                      </p:cBhvr>
                                      <p:to>
                                        <p:strVal val="visible"/>
                                      </p:to>
                                    </p:set>
                                  </p:childTnLst>
                                </p:cTn>
                              </p:par>
                              <p:par>
                                <p:cTn id="16" presetID="42" presetClass="path" presetSubtype="0" accel="50000" decel="50000" fill="hold" nodeType="withEffect">
                                  <p:childTnLst>
                                    <p:animMotion origin="layout" path="M 1.04167E-06 1.48148E-06 L 0.15143 0.50023" pathEditMode="relative" rAng="0" ptsTypes="AA">
                                      <p:cBhvr>
                                        <p:cTn id="17" dur="650" spd="-100000" fill="hold"/>
                                        <p:tgtEl>
                                          <p:spTgt spid="81"/>
                                        </p:tgtEl>
                                        <p:attrNameLst>
                                          <p:attrName>ppt_x</p:attrName>
                                          <p:attrName>ppt_y</p:attrName>
                                        </p:attrNameLst>
                                      </p:cBhvr>
                                      <p:rCtr x="7565" y="25000"/>
                                    </p:animMotion>
                                  </p:childTnLst>
                                </p:cTn>
                              </p:par>
                              <p:par>
                                <p:cTn id="18" presetID="1" presetClass="entr" presetSubtype="0" fill="hold" nodeType="withEffect">
                                  <p:childTnLst>
                                    <p:set>
                                      <p:cBhvr>
                                        <p:cTn id="19" dur="1" fill="hold">
                                          <p:stCondLst>
                                            <p:cond delay="0"/>
                                          </p:stCondLst>
                                        </p:cTn>
                                        <p:tgtEl>
                                          <p:spTgt spid="82"/>
                                        </p:tgtEl>
                                        <p:attrNameLst>
                                          <p:attrName>style.visibility</p:attrName>
                                        </p:attrNameLst>
                                      </p:cBhvr>
                                      <p:to>
                                        <p:strVal val="visible"/>
                                      </p:to>
                                    </p:set>
                                  </p:childTnLst>
                                </p:cTn>
                              </p:par>
                              <p:par>
                                <p:cTn id="20" presetID="42" presetClass="path" presetSubtype="0" accel="50000" decel="50000" fill="hold" nodeType="withEffect">
                                  <p:childTnLst>
                                    <p:animMotion origin="layout" path="M 1.66667E-06 1.85185E-06 L 0.02057 0.58935" pathEditMode="relative" rAng="0" ptsTypes="AA">
                                      <p:cBhvr>
                                        <p:cTn id="21" dur="650" spd="-100000" fill="hold"/>
                                        <p:tgtEl>
                                          <p:spTgt spid="82"/>
                                        </p:tgtEl>
                                        <p:attrNameLst>
                                          <p:attrName>ppt_x</p:attrName>
                                          <p:attrName>ppt_y</p:attrName>
                                        </p:attrNameLst>
                                      </p:cBhvr>
                                      <p:rCtr x="1029" y="29468"/>
                                    </p:animMotion>
                                  </p:childTnLst>
                                </p:cTn>
                              </p:par>
                              <p:par>
                                <p:cTn id="22" presetID="1" presetClass="entr" presetSubtype="0" fill="hold" nodeType="withEffect">
                                  <p:childTnLst>
                                    <p:set>
                                      <p:cBhvr>
                                        <p:cTn id="23" dur="1" fill="hold">
                                          <p:stCondLst>
                                            <p:cond delay="0"/>
                                          </p:stCondLst>
                                        </p:cTn>
                                        <p:tgtEl>
                                          <p:spTgt spid="83"/>
                                        </p:tgtEl>
                                        <p:attrNameLst>
                                          <p:attrName>style.visibility</p:attrName>
                                        </p:attrNameLst>
                                      </p:cBhvr>
                                      <p:to>
                                        <p:strVal val="visible"/>
                                      </p:to>
                                    </p:set>
                                  </p:childTnLst>
                                </p:cTn>
                              </p:par>
                              <p:par>
                                <p:cTn id="24" presetID="42" presetClass="path" presetSubtype="0" accel="50000" decel="50000" fill="hold" nodeType="withEffect">
                                  <p:childTnLst>
                                    <p:animMotion origin="layout" path="M -4.16667E-07 1.48148E-06 L -0.11823 0.50023" pathEditMode="relative" rAng="0" ptsTypes="AA">
                                      <p:cBhvr>
                                        <p:cTn id="25" dur="650" spd="-100000" fill="hold"/>
                                        <p:tgtEl>
                                          <p:spTgt spid="83"/>
                                        </p:tgtEl>
                                        <p:attrNameLst>
                                          <p:attrName>ppt_x</p:attrName>
                                          <p:attrName>ppt_y</p:attrName>
                                        </p:attrNameLst>
                                      </p:cBhvr>
                                      <p:rCtr x="-5911" y="25000"/>
                                    </p:animMotion>
                                  </p:childTnLst>
                                </p:cTn>
                              </p:par>
                              <p:par>
                                <p:cTn id="26" presetID="1" presetClass="entr" presetSubtype="0" fill="hold" nodeType="withEffect">
                                  <p:childTnLst>
                                    <p:set>
                                      <p:cBhvr>
                                        <p:cTn id="27" dur="1" fill="hold">
                                          <p:stCondLst>
                                            <p:cond delay="0"/>
                                          </p:stCondLst>
                                        </p:cTn>
                                        <p:tgtEl>
                                          <p:spTgt spid="84"/>
                                        </p:tgtEl>
                                        <p:attrNameLst>
                                          <p:attrName>style.visibility</p:attrName>
                                        </p:attrNameLst>
                                      </p:cBhvr>
                                      <p:to>
                                        <p:strVal val="visible"/>
                                      </p:to>
                                    </p:set>
                                  </p:childTnLst>
                                </p:cTn>
                              </p:par>
                              <p:par>
                                <p:cTn id="28" presetID="42" presetClass="path" presetSubtype="0" accel="50000" decel="50000" fill="hold" nodeType="withEffect">
                                  <p:childTnLst>
                                    <p:animMotion origin="layout" path="M -3.125E-06 3.7037E-07 L -0.19414 0.28426" pathEditMode="relative" rAng="0" ptsTypes="AA">
                                      <p:cBhvr>
                                        <p:cTn id="29" dur="650" spd="-100000" fill="hold"/>
                                        <p:tgtEl>
                                          <p:spTgt spid="84"/>
                                        </p:tgtEl>
                                        <p:attrNameLst>
                                          <p:attrName>ppt_x</p:attrName>
                                          <p:attrName>ppt_y</p:attrName>
                                        </p:attrNameLst>
                                      </p:cBhvr>
                                      <p:rCtr x="-9714" y="14213"/>
                                    </p:animMotion>
                                  </p:childTnLst>
                                </p:cTn>
                              </p:par>
                            </p:childTnLst>
                          </p:cTn>
                        </p:par>
                        <p:par>
                          <p:cTn id="30" fill="hold">
                            <p:stCondLst>
                              <p:cond delay="500"/>
                            </p:stCondLst>
                            <p:childTnLst>
                              <p:par>
                                <p:cTn id="31" presetID="16" presetClass="entr" presetSubtype="21" fill="hold" grpId="1" nodeType="afterEffect">
                                  <p:childTnLst>
                                    <p:set>
                                      <p:cBhvr>
                                        <p:cTn id="32" dur="1" fill="hold">
                                          <p:stCondLst>
                                            <p:cond delay="0"/>
                                          </p:stCondLst>
                                        </p:cTn>
                                        <p:tgtEl>
                                          <p:spTgt spid="68"/>
                                        </p:tgtEl>
                                        <p:attrNameLst>
                                          <p:attrName>style.visibility</p:attrName>
                                        </p:attrNameLst>
                                      </p:cBhvr>
                                      <p:to>
                                        <p:strVal val="visible"/>
                                      </p:to>
                                    </p:set>
                                    <p:animEffect transition="in" filter="barn(inVertical)">
                                      <p:cBhvr>
                                        <p:cTn id="33" dur="500"/>
                                        <p:tgtEl>
                                          <p:spTgt spid="68"/>
                                        </p:tgtEl>
                                      </p:cBhvr>
                                    </p:animEffect>
                                  </p:childTnLst>
                                </p:cTn>
                              </p:par>
                              <p:par>
                                <p:cTn id="34" presetID="16" presetClass="entr" presetSubtype="21" fill="hold" grpId="3" nodeType="withEffect">
                                  <p:childTnLst>
                                    <p:set>
                                      <p:cBhvr>
                                        <p:cTn id="35" dur="1" fill="hold">
                                          <p:stCondLst>
                                            <p:cond delay="0"/>
                                          </p:stCondLst>
                                        </p:cTn>
                                        <p:tgtEl>
                                          <p:spTgt spid="71"/>
                                        </p:tgtEl>
                                        <p:attrNameLst>
                                          <p:attrName>style.visibility</p:attrName>
                                        </p:attrNameLst>
                                      </p:cBhvr>
                                      <p:to>
                                        <p:strVal val="visible"/>
                                      </p:to>
                                    </p:set>
                                    <p:animEffect transition="in" filter="barn(inVertical)">
                                      <p:cBhvr>
                                        <p:cTn id="36" dur="500"/>
                                        <p:tgtEl>
                                          <p:spTgt spid="71"/>
                                        </p:tgtEl>
                                      </p:cBhvr>
                                    </p:animEffect>
                                  </p:childTnLst>
                                </p:cTn>
                              </p:par>
                              <p:par>
                                <p:cTn id="37" presetID="16" presetClass="entr" presetSubtype="21" fill="hold" grpId="5" nodeType="withEffect">
                                  <p:childTnLst>
                                    <p:set>
                                      <p:cBhvr>
                                        <p:cTn id="38" dur="1" fill="hold">
                                          <p:stCondLst>
                                            <p:cond delay="0"/>
                                          </p:stCondLst>
                                        </p:cTn>
                                        <p:tgtEl>
                                          <p:spTgt spid="75"/>
                                        </p:tgtEl>
                                        <p:attrNameLst>
                                          <p:attrName>style.visibility</p:attrName>
                                        </p:attrNameLst>
                                      </p:cBhvr>
                                      <p:to>
                                        <p:strVal val="visible"/>
                                      </p:to>
                                    </p:set>
                                    <p:animEffect transition="in" filter="barn(inVertical)">
                                      <p:cBhvr>
                                        <p:cTn id="39" dur="500"/>
                                        <p:tgtEl>
                                          <p:spTgt spid="75"/>
                                        </p:tgtEl>
                                      </p:cBhvr>
                                    </p:animEffect>
                                  </p:childTnLst>
                                </p:cTn>
                              </p:par>
                              <p:par>
                                <p:cTn id="40" presetID="16" presetClass="entr" presetSubtype="21" fill="hold" grpId="7" nodeType="withEffect">
                                  <p:childTnLst>
                                    <p:set>
                                      <p:cBhvr>
                                        <p:cTn id="41" dur="1" fill="hold">
                                          <p:stCondLst>
                                            <p:cond delay="0"/>
                                          </p:stCondLst>
                                        </p:cTn>
                                        <p:tgtEl>
                                          <p:spTgt spid="77"/>
                                        </p:tgtEl>
                                        <p:attrNameLst>
                                          <p:attrName>style.visibility</p:attrName>
                                        </p:attrNameLst>
                                      </p:cBhvr>
                                      <p:to>
                                        <p:strVal val="visible"/>
                                      </p:to>
                                    </p:set>
                                    <p:animEffect transition="in" filter="barn(inVertical)">
                                      <p:cBhvr>
                                        <p:cTn id="42" dur="500"/>
                                        <p:tgtEl>
                                          <p:spTgt spid="77"/>
                                        </p:tgtEl>
                                      </p:cBhvr>
                                    </p:animEffect>
                                  </p:childTnLst>
                                </p:cTn>
                              </p:par>
                              <p:par>
                                <p:cTn id="43" presetID="16" presetClass="entr" presetSubtype="21" fill="hold" grpId="9" nodeType="withEffect">
                                  <p:childTnLst>
                                    <p:set>
                                      <p:cBhvr>
                                        <p:cTn id="44" dur="1" fill="hold">
                                          <p:stCondLst>
                                            <p:cond delay="0"/>
                                          </p:stCondLst>
                                        </p:cTn>
                                        <p:tgtEl>
                                          <p:spTgt spid="79"/>
                                        </p:tgtEl>
                                        <p:attrNameLst>
                                          <p:attrName>style.visibility</p:attrName>
                                        </p:attrNameLst>
                                      </p:cBhvr>
                                      <p:to>
                                        <p:strVal val="visible"/>
                                      </p:to>
                                    </p:set>
                                    <p:animEffect transition="in" filter="barn(inVertical)">
                                      <p:cBhvr>
                                        <p:cTn id="45"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1"/>
      <p:bldP spid="71" grpId="3"/>
      <p:bldP spid="75" grpId="5"/>
      <p:bldP spid="77" grpId="7"/>
      <p:bldP spid="79" grpId="9"/>
      <p:bldP spid="53" grpId="1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title"/>
            <p:custDataLst>
              <p:tags r:id="rId1"/>
            </p:custDataLst>
          </p:nvPr>
        </p:nvSpPr>
        <p:spPr/>
        <p:txBody>
          <a:bodyPr>
            <a:normAutofit fontScale="90000"/>
          </a:bodyPr>
          <a:lstStyle/>
          <a:p>
            <a:r>
              <a:rPr lang="zh-CN" altLang="en-US">
                <a:latin typeface="+mn-lt"/>
                <a:ea typeface="+mn-ea"/>
                <a:cs typeface="+mn-ea"/>
                <a:sym typeface="+mn-lt"/>
              </a:rPr>
              <a:t>个人工作回顾</a:t>
            </a:r>
            <a:endParaRPr lang="zh-CN" altLang="en-US">
              <a:latin typeface="+mn-lt"/>
              <a:ea typeface="+mn-ea"/>
              <a:cs typeface="+mn-ea"/>
              <a:sym typeface="+mn-lt"/>
            </a:endParaRPr>
          </a:p>
        </p:txBody>
      </p:sp>
      <p:sp>
        <p:nvSpPr>
          <p:cNvPr id="68" name="PA_文本框 30"/>
          <p:cNvSpPr txBox="1"/>
          <p:nvPr>
            <p:custDataLst>
              <p:tags r:id="rId2"/>
            </p:custDataLst>
          </p:nvPr>
        </p:nvSpPr>
        <p:spPr>
          <a:xfrm>
            <a:off x="983613" y="1195786"/>
            <a:ext cx="1862834" cy="368935"/>
          </a:xfrm>
          <a:prstGeom prst="rect">
            <a:avLst/>
          </a:prstGeom>
          <a:noFill/>
        </p:spPr>
        <p:txBody>
          <a:bodyPr wrap="square" lIns="0" tIns="0" rIns="0" bIns="0" rtlCol="0">
            <a:spAutoFit/>
          </a:bodyPr>
          <a:lstStyle/>
          <a:p>
            <a:pPr algn="ctr"/>
            <a:r>
              <a:rPr lang="zh-CN" altLang="en-US" sz="2400" b="1">
                <a:solidFill>
                  <a:srgbClr val="6AD4B2"/>
                </a:solidFill>
                <a:cs typeface="+mn-ea"/>
                <a:sym typeface="+mn-lt"/>
              </a:rPr>
              <a:t>高清视频门诊</a:t>
            </a:r>
            <a:endParaRPr lang="zh-CN" altLang="en-US" sz="2400" b="1">
              <a:solidFill>
                <a:srgbClr val="6AD4B2"/>
              </a:solidFill>
              <a:cs typeface="+mn-ea"/>
              <a:sym typeface="+mn-lt"/>
            </a:endParaRPr>
          </a:p>
        </p:txBody>
      </p:sp>
      <p:pic>
        <p:nvPicPr>
          <p:cNvPr id="3" name="图片 2"/>
          <p:cNvPicPr>
            <a:picLocks noChangeAspect="1"/>
          </p:cNvPicPr>
          <p:nvPr/>
        </p:nvPicPr>
        <p:blipFill>
          <a:blip r:embed="rId3"/>
          <a:stretch>
            <a:fillRect/>
          </a:stretch>
        </p:blipFill>
        <p:spPr>
          <a:xfrm>
            <a:off x="983615" y="2326005"/>
            <a:ext cx="4897120" cy="2352040"/>
          </a:xfrm>
          <a:prstGeom prst="rect">
            <a:avLst/>
          </a:prstGeom>
        </p:spPr>
      </p:pic>
      <p:sp>
        <p:nvSpPr>
          <p:cNvPr id="5" name="PA_任意多边形 70"/>
          <p:cNvSpPr/>
          <p:nvPr>
            <p:custDataLst>
              <p:tags r:id="rId4"/>
            </p:custDataLst>
          </p:nvPr>
        </p:nvSpPr>
        <p:spPr bwMode="auto">
          <a:xfrm rot="5400000">
            <a:off x="6275705" y="713740"/>
            <a:ext cx="5513070" cy="5576570"/>
          </a:xfrm>
          <a:custGeom>
            <a:avLst/>
            <a:gdLst>
              <a:gd name="connsiteX0" fmla="*/ 135606 w 5137844"/>
              <a:gd name="connsiteY0" fmla="*/ 1261974 h 2523948"/>
              <a:gd name="connsiteX1" fmla="*/ 162467 w 5137844"/>
              <a:gd name="connsiteY1" fmla="*/ 1378906 h 2523948"/>
              <a:gd name="connsiteX2" fmla="*/ 690261 w 5137844"/>
              <a:gd name="connsiteY2" fmla="*/ 2293610 h 2523948"/>
              <a:gd name="connsiteX3" fmla="*/ 893838 w 5137844"/>
              <a:gd name="connsiteY3" fmla="*/ 2410541 h 2523948"/>
              <a:gd name="connsiteX4" fmla="*/ 1084338 w 5137844"/>
              <a:gd name="connsiteY4" fmla="*/ 2410541 h 2523948"/>
              <a:gd name="connsiteX5" fmla="*/ 1934122 w 5137844"/>
              <a:gd name="connsiteY5" fmla="*/ 2410541 h 2523948"/>
              <a:gd name="connsiteX6" fmla="*/ 1949425 w 5137844"/>
              <a:gd name="connsiteY6" fmla="*/ 2410541 h 2523948"/>
              <a:gd name="connsiteX7" fmla="*/ 1956221 w 5137844"/>
              <a:gd name="connsiteY7" fmla="*/ 2410541 h 2523948"/>
              <a:gd name="connsiteX8" fmla="*/ 2124622 w 5137844"/>
              <a:gd name="connsiteY8" fmla="*/ 2410541 h 2523948"/>
              <a:gd name="connsiteX9" fmla="*/ 2139925 w 5137844"/>
              <a:gd name="connsiteY9" fmla="*/ 2410541 h 2523948"/>
              <a:gd name="connsiteX10" fmla="*/ 2146721 w 5137844"/>
              <a:gd name="connsiteY10" fmla="*/ 2410541 h 2523948"/>
              <a:gd name="connsiteX11" fmla="*/ 2989710 w 5137844"/>
              <a:gd name="connsiteY11" fmla="*/ 2410541 h 2523948"/>
              <a:gd name="connsiteX12" fmla="*/ 2996506 w 5137844"/>
              <a:gd name="connsiteY12" fmla="*/ 2410541 h 2523948"/>
              <a:gd name="connsiteX13" fmla="*/ 3011809 w 5137844"/>
              <a:gd name="connsiteY13" fmla="*/ 2410541 h 2523948"/>
              <a:gd name="connsiteX14" fmla="*/ 3180210 w 5137844"/>
              <a:gd name="connsiteY14" fmla="*/ 2410541 h 2523948"/>
              <a:gd name="connsiteX15" fmla="*/ 3187006 w 5137844"/>
              <a:gd name="connsiteY15" fmla="*/ 2410541 h 2523948"/>
              <a:gd name="connsiteX16" fmla="*/ 3202309 w 5137844"/>
              <a:gd name="connsiteY16" fmla="*/ 2410541 h 2523948"/>
              <a:gd name="connsiteX17" fmla="*/ 4052093 w 5137844"/>
              <a:gd name="connsiteY17" fmla="*/ 2410541 h 2523948"/>
              <a:gd name="connsiteX18" fmla="*/ 4242593 w 5137844"/>
              <a:gd name="connsiteY18" fmla="*/ 2410541 h 2523948"/>
              <a:gd name="connsiteX19" fmla="*/ 4446171 w 5137844"/>
              <a:gd name="connsiteY19" fmla="*/ 2293610 h 2523948"/>
              <a:gd name="connsiteX20" fmla="*/ 4973965 w 5137844"/>
              <a:gd name="connsiteY20" fmla="*/ 1378906 h 2523948"/>
              <a:gd name="connsiteX21" fmla="*/ 4973965 w 5137844"/>
              <a:gd name="connsiteY21" fmla="*/ 1145043 h 2523948"/>
              <a:gd name="connsiteX22" fmla="*/ 4446171 w 5137844"/>
              <a:gd name="connsiteY22" fmla="*/ 230339 h 2523948"/>
              <a:gd name="connsiteX23" fmla="*/ 4242593 w 5137844"/>
              <a:gd name="connsiteY23" fmla="*/ 113407 h 2523948"/>
              <a:gd name="connsiteX24" fmla="*/ 4133871 w 5137844"/>
              <a:gd name="connsiteY24" fmla="*/ 113407 h 2523948"/>
              <a:gd name="connsiteX25" fmla="*/ 4052093 w 5137844"/>
              <a:gd name="connsiteY25" fmla="*/ 113407 h 2523948"/>
              <a:gd name="connsiteX26" fmla="*/ 4050394 w 5137844"/>
              <a:gd name="connsiteY26" fmla="*/ 113407 h 2523948"/>
              <a:gd name="connsiteX27" fmla="*/ 4038503 w 5137844"/>
              <a:gd name="connsiteY27" fmla="*/ 113407 h 2523948"/>
              <a:gd name="connsiteX28" fmla="*/ 4030245 w 5137844"/>
              <a:gd name="connsiteY28" fmla="*/ 113407 h 2523948"/>
              <a:gd name="connsiteX29" fmla="*/ 4006226 w 5137844"/>
              <a:gd name="connsiteY29" fmla="*/ 113407 h 2523948"/>
              <a:gd name="connsiteX30" fmla="*/ 3943371 w 5137844"/>
              <a:gd name="connsiteY30" fmla="*/ 113407 h 2523948"/>
              <a:gd name="connsiteX31" fmla="*/ 3875656 w 5137844"/>
              <a:gd name="connsiteY31" fmla="*/ 113407 h 2523948"/>
              <a:gd name="connsiteX32" fmla="*/ 3839745 w 5137844"/>
              <a:gd name="connsiteY32" fmla="*/ 113407 h 2523948"/>
              <a:gd name="connsiteX33" fmla="*/ 3776065 w 5137844"/>
              <a:gd name="connsiteY33" fmla="*/ 113407 h 2523948"/>
              <a:gd name="connsiteX34" fmla="*/ 3685156 w 5137844"/>
              <a:gd name="connsiteY34" fmla="*/ 113407 h 2523948"/>
              <a:gd name="connsiteX35" fmla="*/ 3659911 w 5137844"/>
              <a:gd name="connsiteY35" fmla="*/ 113407 h 2523948"/>
              <a:gd name="connsiteX36" fmla="*/ 3585565 w 5137844"/>
              <a:gd name="connsiteY36" fmla="*/ 113407 h 2523948"/>
              <a:gd name="connsiteX37" fmla="*/ 3525919 w 5137844"/>
              <a:gd name="connsiteY37" fmla="*/ 113407 h 2523948"/>
              <a:gd name="connsiteX38" fmla="*/ 3469411 w 5137844"/>
              <a:gd name="connsiteY38" fmla="*/ 113407 h 2523948"/>
              <a:gd name="connsiteX39" fmla="*/ 3372816 w 5137844"/>
              <a:gd name="connsiteY39" fmla="*/ 113407 h 2523948"/>
              <a:gd name="connsiteX40" fmla="*/ 3335419 w 5137844"/>
              <a:gd name="connsiteY40" fmla="*/ 113407 h 2523948"/>
              <a:gd name="connsiteX41" fmla="*/ 3202309 w 5137844"/>
              <a:gd name="connsiteY41" fmla="*/ 113407 h 2523948"/>
              <a:gd name="connsiteX42" fmla="*/ 3200246 w 5137844"/>
              <a:gd name="connsiteY42" fmla="*/ 113407 h 2523948"/>
              <a:gd name="connsiteX43" fmla="*/ 3187006 w 5137844"/>
              <a:gd name="connsiteY43" fmla="*/ 113407 h 2523948"/>
              <a:gd name="connsiteX44" fmla="*/ 3185815 w 5137844"/>
              <a:gd name="connsiteY44" fmla="*/ 113407 h 2523948"/>
              <a:gd name="connsiteX45" fmla="*/ 3182316 w 5137844"/>
              <a:gd name="connsiteY45" fmla="*/ 113407 h 2523948"/>
              <a:gd name="connsiteX46" fmla="*/ 3180210 w 5137844"/>
              <a:gd name="connsiteY46" fmla="*/ 113407 h 2523948"/>
              <a:gd name="connsiteX47" fmla="*/ 3163716 w 5137844"/>
              <a:gd name="connsiteY47" fmla="*/ 113407 h 2523948"/>
              <a:gd name="connsiteX48" fmla="*/ 3146643 w 5137844"/>
              <a:gd name="connsiteY48" fmla="*/ 113407 h 2523948"/>
              <a:gd name="connsiteX49" fmla="*/ 3124544 w 5137844"/>
              <a:gd name="connsiteY49" fmla="*/ 113407 h 2523948"/>
              <a:gd name="connsiteX50" fmla="*/ 3070360 w 5137844"/>
              <a:gd name="connsiteY50" fmla="*/ 113407 h 2523948"/>
              <a:gd name="connsiteX51" fmla="*/ 3048262 w 5137844"/>
              <a:gd name="connsiteY51" fmla="*/ 113407 h 2523948"/>
              <a:gd name="connsiteX52" fmla="*/ 3014437 w 5137844"/>
              <a:gd name="connsiteY52" fmla="*/ 113407 h 2523948"/>
              <a:gd name="connsiteX53" fmla="*/ 3011809 w 5137844"/>
              <a:gd name="connsiteY53" fmla="*/ 113407 h 2523948"/>
              <a:gd name="connsiteX54" fmla="*/ 3009746 w 5137844"/>
              <a:gd name="connsiteY54" fmla="*/ 113407 h 2523948"/>
              <a:gd name="connsiteX55" fmla="*/ 2996506 w 5137844"/>
              <a:gd name="connsiteY55" fmla="*/ 113407 h 2523948"/>
              <a:gd name="connsiteX56" fmla="*/ 2995315 w 5137844"/>
              <a:gd name="connsiteY56" fmla="*/ 113407 h 2523948"/>
              <a:gd name="connsiteX57" fmla="*/ 2992338 w 5137844"/>
              <a:gd name="connsiteY57" fmla="*/ 113407 h 2523948"/>
              <a:gd name="connsiteX58" fmla="*/ 2989710 w 5137844"/>
              <a:gd name="connsiteY58" fmla="*/ 113407 h 2523948"/>
              <a:gd name="connsiteX59" fmla="*/ 2987648 w 5137844"/>
              <a:gd name="connsiteY59" fmla="*/ 113407 h 2523948"/>
              <a:gd name="connsiteX60" fmla="*/ 2973216 w 5137844"/>
              <a:gd name="connsiteY60" fmla="*/ 113407 h 2523948"/>
              <a:gd name="connsiteX61" fmla="*/ 2956143 w 5137844"/>
              <a:gd name="connsiteY61" fmla="*/ 113407 h 2523948"/>
              <a:gd name="connsiteX62" fmla="*/ 2944597 w 5137844"/>
              <a:gd name="connsiteY62" fmla="*/ 113407 h 2523948"/>
              <a:gd name="connsiteX63" fmla="*/ 2934044 w 5137844"/>
              <a:gd name="connsiteY63" fmla="*/ 113407 h 2523948"/>
              <a:gd name="connsiteX64" fmla="*/ 2922498 w 5137844"/>
              <a:gd name="connsiteY64" fmla="*/ 113407 h 2523948"/>
              <a:gd name="connsiteX65" fmla="*/ 2879860 w 5137844"/>
              <a:gd name="connsiteY65" fmla="*/ 113407 h 2523948"/>
              <a:gd name="connsiteX66" fmla="*/ 2859294 w 5137844"/>
              <a:gd name="connsiteY66" fmla="*/ 113407 h 2523948"/>
              <a:gd name="connsiteX67" fmla="*/ 2857762 w 5137844"/>
              <a:gd name="connsiteY67" fmla="*/ 113407 h 2523948"/>
              <a:gd name="connsiteX68" fmla="*/ 2837195 w 5137844"/>
              <a:gd name="connsiteY68" fmla="*/ 113407 h 2523948"/>
              <a:gd name="connsiteX69" fmla="*/ 2823937 w 5137844"/>
              <a:gd name="connsiteY69" fmla="*/ 113407 h 2523948"/>
              <a:gd name="connsiteX70" fmla="*/ 2801838 w 5137844"/>
              <a:gd name="connsiteY70" fmla="*/ 113407 h 2523948"/>
              <a:gd name="connsiteX71" fmla="*/ 2756982 w 5137844"/>
              <a:gd name="connsiteY71" fmla="*/ 113407 h 2523948"/>
              <a:gd name="connsiteX72" fmla="*/ 2754097 w 5137844"/>
              <a:gd name="connsiteY72" fmla="*/ 113407 h 2523948"/>
              <a:gd name="connsiteX73" fmla="*/ 2734884 w 5137844"/>
              <a:gd name="connsiteY73" fmla="*/ 113407 h 2523948"/>
              <a:gd name="connsiteX74" fmla="*/ 2731998 w 5137844"/>
              <a:gd name="connsiteY74" fmla="*/ 113407 h 2523948"/>
              <a:gd name="connsiteX75" fmla="*/ 2668794 w 5137844"/>
              <a:gd name="connsiteY75" fmla="*/ 113407 h 2523948"/>
              <a:gd name="connsiteX76" fmla="*/ 2646695 w 5137844"/>
              <a:gd name="connsiteY76" fmla="*/ 113407 h 2523948"/>
              <a:gd name="connsiteX77" fmla="*/ 2636115 w 5137844"/>
              <a:gd name="connsiteY77" fmla="*/ 113407 h 2523948"/>
              <a:gd name="connsiteX78" fmla="*/ 2614017 w 5137844"/>
              <a:gd name="connsiteY78" fmla="*/ 113407 h 2523948"/>
              <a:gd name="connsiteX79" fmla="*/ 2566482 w 5137844"/>
              <a:gd name="connsiteY79" fmla="*/ 113407 h 2523948"/>
              <a:gd name="connsiteX80" fmla="*/ 2544384 w 5137844"/>
              <a:gd name="connsiteY80" fmla="*/ 113407 h 2523948"/>
              <a:gd name="connsiteX81" fmla="*/ 2495147 w 5137844"/>
              <a:gd name="connsiteY81" fmla="*/ 113407 h 2523948"/>
              <a:gd name="connsiteX82" fmla="*/ 2473049 w 5137844"/>
              <a:gd name="connsiteY82" fmla="*/ 113407 h 2523948"/>
              <a:gd name="connsiteX83" fmla="*/ 2445615 w 5137844"/>
              <a:gd name="connsiteY83" fmla="*/ 113407 h 2523948"/>
              <a:gd name="connsiteX84" fmla="*/ 2423517 w 5137844"/>
              <a:gd name="connsiteY84" fmla="*/ 113407 h 2523948"/>
              <a:gd name="connsiteX85" fmla="*/ 2332532 w 5137844"/>
              <a:gd name="connsiteY85" fmla="*/ 113407 h 2523948"/>
              <a:gd name="connsiteX86" fmla="*/ 2310433 w 5137844"/>
              <a:gd name="connsiteY86" fmla="*/ 113407 h 2523948"/>
              <a:gd name="connsiteX87" fmla="*/ 2304647 w 5137844"/>
              <a:gd name="connsiteY87" fmla="*/ 113407 h 2523948"/>
              <a:gd name="connsiteX88" fmla="*/ 2282549 w 5137844"/>
              <a:gd name="connsiteY88" fmla="*/ 113407 h 2523948"/>
              <a:gd name="connsiteX89" fmla="*/ 2146721 w 5137844"/>
              <a:gd name="connsiteY89" fmla="*/ 113407 h 2523948"/>
              <a:gd name="connsiteX90" fmla="*/ 2142032 w 5137844"/>
              <a:gd name="connsiteY90" fmla="*/ 113407 h 2523948"/>
              <a:gd name="connsiteX91" fmla="*/ 2139925 w 5137844"/>
              <a:gd name="connsiteY91" fmla="*/ 113407 h 2523948"/>
              <a:gd name="connsiteX92" fmla="*/ 2137864 w 5137844"/>
              <a:gd name="connsiteY92" fmla="*/ 113407 h 2523948"/>
              <a:gd name="connsiteX93" fmla="*/ 2124622 w 5137844"/>
              <a:gd name="connsiteY93" fmla="*/ 113407 h 2523948"/>
              <a:gd name="connsiteX94" fmla="*/ 2123432 w 5137844"/>
              <a:gd name="connsiteY94" fmla="*/ 113407 h 2523948"/>
              <a:gd name="connsiteX95" fmla="*/ 2119933 w 5137844"/>
              <a:gd name="connsiteY95" fmla="*/ 113407 h 2523948"/>
              <a:gd name="connsiteX96" fmla="*/ 2097049 w 5137844"/>
              <a:gd name="connsiteY96" fmla="*/ 113407 h 2523948"/>
              <a:gd name="connsiteX97" fmla="*/ 1981658 w 5137844"/>
              <a:gd name="connsiteY97" fmla="*/ 113407 h 2523948"/>
              <a:gd name="connsiteX98" fmla="*/ 1956221 w 5137844"/>
              <a:gd name="connsiteY98" fmla="*/ 113407 h 2523948"/>
              <a:gd name="connsiteX99" fmla="*/ 1949425 w 5137844"/>
              <a:gd name="connsiteY99" fmla="*/ 113407 h 2523948"/>
              <a:gd name="connsiteX100" fmla="*/ 1947364 w 5137844"/>
              <a:gd name="connsiteY100" fmla="*/ 113407 h 2523948"/>
              <a:gd name="connsiteX101" fmla="*/ 1934122 w 5137844"/>
              <a:gd name="connsiteY101" fmla="*/ 113407 h 2523948"/>
              <a:gd name="connsiteX102" fmla="*/ 1932932 w 5137844"/>
              <a:gd name="connsiteY102" fmla="*/ 113407 h 2523948"/>
              <a:gd name="connsiteX103" fmla="*/ 1906549 w 5137844"/>
              <a:gd name="connsiteY103" fmla="*/ 113407 h 2523948"/>
              <a:gd name="connsiteX104" fmla="*/ 1882214 w 5137844"/>
              <a:gd name="connsiteY104" fmla="*/ 113407 h 2523948"/>
              <a:gd name="connsiteX105" fmla="*/ 1861030 w 5137844"/>
              <a:gd name="connsiteY105" fmla="*/ 113407 h 2523948"/>
              <a:gd name="connsiteX106" fmla="*/ 1791158 w 5137844"/>
              <a:gd name="connsiteY106" fmla="*/ 113407 h 2523948"/>
              <a:gd name="connsiteX107" fmla="*/ 1747978 w 5137844"/>
              <a:gd name="connsiteY107" fmla="*/ 113407 h 2523948"/>
              <a:gd name="connsiteX108" fmla="*/ 1691714 w 5137844"/>
              <a:gd name="connsiteY108" fmla="*/ 113407 h 2523948"/>
              <a:gd name="connsiteX109" fmla="*/ 1573733 w 5137844"/>
              <a:gd name="connsiteY109" fmla="*/ 113407 h 2523948"/>
              <a:gd name="connsiteX110" fmla="*/ 1557478 w 5137844"/>
              <a:gd name="connsiteY110" fmla="*/ 113407 h 2523948"/>
              <a:gd name="connsiteX111" fmla="*/ 1383233 w 5137844"/>
              <a:gd name="connsiteY111" fmla="*/ 113407 h 2523948"/>
              <a:gd name="connsiteX112" fmla="*/ 1354259 w 5137844"/>
              <a:gd name="connsiteY112" fmla="*/ 113407 h 2523948"/>
              <a:gd name="connsiteX113" fmla="*/ 1163759 w 5137844"/>
              <a:gd name="connsiteY113" fmla="*/ 113407 h 2523948"/>
              <a:gd name="connsiteX114" fmla="*/ 1084338 w 5137844"/>
              <a:gd name="connsiteY114" fmla="*/ 113407 h 2523948"/>
              <a:gd name="connsiteX115" fmla="*/ 893838 w 5137844"/>
              <a:gd name="connsiteY115" fmla="*/ 113407 h 2523948"/>
              <a:gd name="connsiteX116" fmla="*/ 690261 w 5137844"/>
              <a:gd name="connsiteY116" fmla="*/ 230339 h 2523948"/>
              <a:gd name="connsiteX117" fmla="*/ 162467 w 5137844"/>
              <a:gd name="connsiteY117" fmla="*/ 1145043 h 2523948"/>
              <a:gd name="connsiteX118" fmla="*/ 135606 w 5137844"/>
              <a:gd name="connsiteY118" fmla="*/ 1261974 h 2523948"/>
              <a:gd name="connsiteX119" fmla="*/ 0 w 5137844"/>
              <a:gd name="connsiteY119" fmla="*/ 1261974 h 2523948"/>
              <a:gd name="connsiteX120" fmla="*/ 29513 w 5137844"/>
              <a:gd name="connsiteY120" fmla="*/ 1133497 h 2523948"/>
              <a:gd name="connsiteX121" fmla="*/ 609420 w 5137844"/>
              <a:gd name="connsiteY121" fmla="*/ 128477 h 2523948"/>
              <a:gd name="connsiteX122" fmla="*/ 833098 w 5137844"/>
              <a:gd name="connsiteY122" fmla="*/ 0 h 2523948"/>
              <a:gd name="connsiteX123" fmla="*/ 1974790 w 5137844"/>
              <a:gd name="connsiteY123" fmla="*/ 0 h 2523948"/>
              <a:gd name="connsiteX124" fmla="*/ 1976098 w 5137844"/>
              <a:gd name="connsiteY124" fmla="*/ 0 h 2523948"/>
              <a:gd name="connsiteX125" fmla="*/ 1990647 w 5137844"/>
              <a:gd name="connsiteY125" fmla="*/ 0 h 2523948"/>
              <a:gd name="connsiteX126" fmla="*/ 1992912 w 5137844"/>
              <a:gd name="connsiteY126" fmla="*/ 0 h 2523948"/>
              <a:gd name="connsiteX127" fmla="*/ 2000379 w 5137844"/>
              <a:gd name="connsiteY127" fmla="*/ 0 h 2523948"/>
              <a:gd name="connsiteX128" fmla="*/ 2180255 w 5137844"/>
              <a:gd name="connsiteY128" fmla="*/ 0 h 2523948"/>
              <a:gd name="connsiteX129" fmla="*/ 2204536 w 5137844"/>
              <a:gd name="connsiteY129" fmla="*/ 0 h 2523948"/>
              <a:gd name="connsiteX130" fmla="*/ 2358928 w 5137844"/>
              <a:gd name="connsiteY130" fmla="*/ 0 h 2523948"/>
              <a:gd name="connsiteX131" fmla="*/ 2383208 w 5137844"/>
              <a:gd name="connsiteY131" fmla="*/ 0 h 2523948"/>
              <a:gd name="connsiteX132" fmla="*/ 2513815 w 5137844"/>
              <a:gd name="connsiteY132" fmla="*/ 0 h 2523948"/>
              <a:gd name="connsiteX133" fmla="*/ 2538095 w 5137844"/>
              <a:gd name="connsiteY133" fmla="*/ 0 h 2523948"/>
              <a:gd name="connsiteX134" fmla="*/ 2646616 w 5137844"/>
              <a:gd name="connsiteY134" fmla="*/ 0 h 2523948"/>
              <a:gd name="connsiteX135" fmla="*/ 2670896 w 5137844"/>
              <a:gd name="connsiteY135" fmla="*/ 0 h 2523948"/>
              <a:gd name="connsiteX136" fmla="*/ 2759029 w 5137844"/>
              <a:gd name="connsiteY136" fmla="*/ 0 h 2523948"/>
              <a:gd name="connsiteX137" fmla="*/ 2783310 w 5137844"/>
              <a:gd name="connsiteY137" fmla="*/ 0 h 2523948"/>
              <a:gd name="connsiteX138" fmla="*/ 2852754 w 5137844"/>
              <a:gd name="connsiteY138" fmla="*/ 0 h 2523948"/>
              <a:gd name="connsiteX139" fmla="*/ 2877035 w 5137844"/>
              <a:gd name="connsiteY139" fmla="*/ 0 h 2523948"/>
              <a:gd name="connsiteX140" fmla="*/ 2929490 w 5137844"/>
              <a:gd name="connsiteY140" fmla="*/ 0 h 2523948"/>
              <a:gd name="connsiteX141" fmla="*/ 2953771 w 5137844"/>
              <a:gd name="connsiteY141" fmla="*/ 0 h 2523948"/>
              <a:gd name="connsiteX142" fmla="*/ 2990936 w 5137844"/>
              <a:gd name="connsiteY142" fmla="*/ 0 h 2523948"/>
              <a:gd name="connsiteX143" fmla="*/ 3015216 w 5137844"/>
              <a:gd name="connsiteY143" fmla="*/ 0 h 2523948"/>
              <a:gd name="connsiteX144" fmla="*/ 3074750 w 5137844"/>
              <a:gd name="connsiteY144" fmla="*/ 0 h 2523948"/>
              <a:gd name="connsiteX145" fmla="*/ 3099031 w 5137844"/>
              <a:gd name="connsiteY145" fmla="*/ 0 h 2523948"/>
              <a:gd name="connsiteX146" fmla="*/ 3117790 w 5137844"/>
              <a:gd name="connsiteY146" fmla="*/ 0 h 2523948"/>
              <a:gd name="connsiteX147" fmla="*/ 3135912 w 5137844"/>
              <a:gd name="connsiteY147" fmla="*/ 0 h 2523948"/>
              <a:gd name="connsiteX148" fmla="*/ 3142071 w 5137844"/>
              <a:gd name="connsiteY148" fmla="*/ 0 h 2523948"/>
              <a:gd name="connsiteX149" fmla="*/ 3143379 w 5137844"/>
              <a:gd name="connsiteY149" fmla="*/ 0 h 2523948"/>
              <a:gd name="connsiteX150" fmla="*/ 3157927 w 5137844"/>
              <a:gd name="connsiteY150" fmla="*/ 0 h 2523948"/>
              <a:gd name="connsiteX151" fmla="*/ 3160193 w 5137844"/>
              <a:gd name="connsiteY151" fmla="*/ 0 h 2523948"/>
              <a:gd name="connsiteX152" fmla="*/ 3347536 w 5137844"/>
              <a:gd name="connsiteY152" fmla="*/ 0 h 2523948"/>
              <a:gd name="connsiteX153" fmla="*/ 4303193 w 5137844"/>
              <a:gd name="connsiteY153" fmla="*/ 0 h 2523948"/>
              <a:gd name="connsiteX154" fmla="*/ 4526872 w 5137844"/>
              <a:gd name="connsiteY154" fmla="*/ 128477 h 2523948"/>
              <a:gd name="connsiteX155" fmla="*/ 5106779 w 5137844"/>
              <a:gd name="connsiteY155" fmla="*/ 1133497 h 2523948"/>
              <a:gd name="connsiteX156" fmla="*/ 5106779 w 5137844"/>
              <a:gd name="connsiteY156" fmla="*/ 1390451 h 2523948"/>
              <a:gd name="connsiteX157" fmla="*/ 4526872 w 5137844"/>
              <a:gd name="connsiteY157" fmla="*/ 2395471 h 2523948"/>
              <a:gd name="connsiteX158" fmla="*/ 4303193 w 5137844"/>
              <a:gd name="connsiteY158" fmla="*/ 2523948 h 2523948"/>
              <a:gd name="connsiteX159" fmla="*/ 3160193 w 5137844"/>
              <a:gd name="connsiteY159" fmla="*/ 2523948 h 2523948"/>
              <a:gd name="connsiteX160" fmla="*/ 3143379 w 5137844"/>
              <a:gd name="connsiteY160" fmla="*/ 2523948 h 2523948"/>
              <a:gd name="connsiteX161" fmla="*/ 3135912 w 5137844"/>
              <a:gd name="connsiteY161" fmla="*/ 2523948 h 2523948"/>
              <a:gd name="connsiteX162" fmla="*/ 2000379 w 5137844"/>
              <a:gd name="connsiteY162" fmla="*/ 2523948 h 2523948"/>
              <a:gd name="connsiteX163" fmla="*/ 1992912 w 5137844"/>
              <a:gd name="connsiteY163" fmla="*/ 2523948 h 2523948"/>
              <a:gd name="connsiteX164" fmla="*/ 1976098 w 5137844"/>
              <a:gd name="connsiteY164" fmla="*/ 2523948 h 2523948"/>
              <a:gd name="connsiteX165" fmla="*/ 833098 w 5137844"/>
              <a:gd name="connsiteY165" fmla="*/ 2523948 h 2523948"/>
              <a:gd name="connsiteX166" fmla="*/ 609420 w 5137844"/>
              <a:gd name="connsiteY166" fmla="*/ 2395471 h 2523948"/>
              <a:gd name="connsiteX167" fmla="*/ 29513 w 5137844"/>
              <a:gd name="connsiteY167" fmla="*/ 1390451 h 2523948"/>
              <a:gd name="connsiteX168" fmla="*/ 0 w 5137844"/>
              <a:gd name="connsiteY168" fmla="*/ 1261974 h 2523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5137844" h="2523948">
                <a:moveTo>
                  <a:pt x="135606" y="1261974"/>
                </a:moveTo>
                <a:cubicBezTo>
                  <a:pt x="135606" y="1304409"/>
                  <a:pt x="144559" y="1346843"/>
                  <a:pt x="162467" y="1378906"/>
                </a:cubicBezTo>
                <a:cubicBezTo>
                  <a:pt x="162467" y="1378906"/>
                  <a:pt x="162467" y="1378906"/>
                  <a:pt x="690261" y="2293610"/>
                </a:cubicBezTo>
                <a:cubicBezTo>
                  <a:pt x="727960" y="2357733"/>
                  <a:pt x="820324" y="2410541"/>
                  <a:pt x="893838" y="2410541"/>
                </a:cubicBezTo>
                <a:lnTo>
                  <a:pt x="1084338" y="2410541"/>
                </a:lnTo>
                <a:lnTo>
                  <a:pt x="1934122" y="2410541"/>
                </a:lnTo>
                <a:lnTo>
                  <a:pt x="1949425" y="2410541"/>
                </a:lnTo>
                <a:lnTo>
                  <a:pt x="1956221" y="2410541"/>
                </a:lnTo>
                <a:lnTo>
                  <a:pt x="2124622" y="2410541"/>
                </a:lnTo>
                <a:lnTo>
                  <a:pt x="2139925" y="2410541"/>
                </a:lnTo>
                <a:lnTo>
                  <a:pt x="2146721" y="2410541"/>
                </a:lnTo>
                <a:lnTo>
                  <a:pt x="2989710" y="2410541"/>
                </a:lnTo>
                <a:lnTo>
                  <a:pt x="2996506" y="2410541"/>
                </a:lnTo>
                <a:lnTo>
                  <a:pt x="3011809" y="2410541"/>
                </a:lnTo>
                <a:lnTo>
                  <a:pt x="3180210" y="2410541"/>
                </a:lnTo>
                <a:lnTo>
                  <a:pt x="3187006" y="2410541"/>
                </a:lnTo>
                <a:lnTo>
                  <a:pt x="3202309" y="2410541"/>
                </a:lnTo>
                <a:lnTo>
                  <a:pt x="4052093" y="2410541"/>
                </a:lnTo>
                <a:lnTo>
                  <a:pt x="4242593" y="2410541"/>
                </a:lnTo>
                <a:cubicBezTo>
                  <a:pt x="4317992" y="2410541"/>
                  <a:pt x="4408471" y="2357733"/>
                  <a:pt x="4446171" y="2293610"/>
                </a:cubicBezTo>
                <a:cubicBezTo>
                  <a:pt x="4446171" y="2293610"/>
                  <a:pt x="4446171" y="2293610"/>
                  <a:pt x="4973965" y="1378906"/>
                </a:cubicBezTo>
                <a:cubicBezTo>
                  <a:pt x="5011664" y="1314782"/>
                  <a:pt x="5011664" y="1209166"/>
                  <a:pt x="4973965" y="1145043"/>
                </a:cubicBezTo>
                <a:cubicBezTo>
                  <a:pt x="4973965" y="1145043"/>
                  <a:pt x="4973965" y="1145043"/>
                  <a:pt x="4446171" y="230339"/>
                </a:cubicBezTo>
                <a:cubicBezTo>
                  <a:pt x="4408471" y="166215"/>
                  <a:pt x="4317992" y="113407"/>
                  <a:pt x="4242593" y="113407"/>
                </a:cubicBezTo>
                <a:cubicBezTo>
                  <a:pt x="4242593" y="113407"/>
                  <a:pt x="4242593" y="113407"/>
                  <a:pt x="4133871" y="113407"/>
                </a:cubicBezTo>
                <a:lnTo>
                  <a:pt x="4052093" y="113407"/>
                </a:lnTo>
                <a:lnTo>
                  <a:pt x="4050394" y="113407"/>
                </a:lnTo>
                <a:lnTo>
                  <a:pt x="4038503" y="113407"/>
                </a:lnTo>
                <a:lnTo>
                  <a:pt x="4030245" y="113407"/>
                </a:lnTo>
                <a:lnTo>
                  <a:pt x="4006226" y="113407"/>
                </a:lnTo>
                <a:lnTo>
                  <a:pt x="3943371" y="113407"/>
                </a:lnTo>
                <a:lnTo>
                  <a:pt x="3875656" y="113407"/>
                </a:lnTo>
                <a:lnTo>
                  <a:pt x="3839745" y="113407"/>
                </a:lnTo>
                <a:lnTo>
                  <a:pt x="3776065" y="113407"/>
                </a:lnTo>
                <a:lnTo>
                  <a:pt x="3685156" y="113407"/>
                </a:lnTo>
                <a:lnTo>
                  <a:pt x="3659911" y="113407"/>
                </a:lnTo>
                <a:lnTo>
                  <a:pt x="3585565" y="113407"/>
                </a:lnTo>
                <a:lnTo>
                  <a:pt x="3525919" y="113407"/>
                </a:lnTo>
                <a:lnTo>
                  <a:pt x="3469411" y="113407"/>
                </a:lnTo>
                <a:lnTo>
                  <a:pt x="3372816" y="113407"/>
                </a:lnTo>
                <a:lnTo>
                  <a:pt x="3335419" y="113407"/>
                </a:lnTo>
                <a:lnTo>
                  <a:pt x="3202309" y="113407"/>
                </a:lnTo>
                <a:lnTo>
                  <a:pt x="3200246" y="113407"/>
                </a:lnTo>
                <a:lnTo>
                  <a:pt x="3187006" y="113407"/>
                </a:lnTo>
                <a:lnTo>
                  <a:pt x="3185815" y="113407"/>
                </a:lnTo>
                <a:lnTo>
                  <a:pt x="3182316" y="113407"/>
                </a:lnTo>
                <a:lnTo>
                  <a:pt x="3180210" y="113407"/>
                </a:lnTo>
                <a:cubicBezTo>
                  <a:pt x="3180210" y="113407"/>
                  <a:pt x="3180210" y="113407"/>
                  <a:pt x="3163716" y="113407"/>
                </a:cubicBezTo>
                <a:lnTo>
                  <a:pt x="3146643" y="113407"/>
                </a:lnTo>
                <a:lnTo>
                  <a:pt x="3124544" y="113407"/>
                </a:lnTo>
                <a:lnTo>
                  <a:pt x="3070360" y="113407"/>
                </a:lnTo>
                <a:lnTo>
                  <a:pt x="3048262" y="113407"/>
                </a:lnTo>
                <a:lnTo>
                  <a:pt x="3014437" y="113407"/>
                </a:lnTo>
                <a:lnTo>
                  <a:pt x="3011809" y="113407"/>
                </a:lnTo>
                <a:lnTo>
                  <a:pt x="3009746" y="113407"/>
                </a:lnTo>
                <a:lnTo>
                  <a:pt x="2996506" y="113407"/>
                </a:lnTo>
                <a:lnTo>
                  <a:pt x="2995315" y="113407"/>
                </a:lnTo>
                <a:lnTo>
                  <a:pt x="2992338" y="113407"/>
                </a:lnTo>
                <a:lnTo>
                  <a:pt x="2989710" y="113407"/>
                </a:lnTo>
                <a:lnTo>
                  <a:pt x="2987648" y="113407"/>
                </a:lnTo>
                <a:lnTo>
                  <a:pt x="2973216" y="113407"/>
                </a:lnTo>
                <a:lnTo>
                  <a:pt x="2956143" y="113407"/>
                </a:lnTo>
                <a:lnTo>
                  <a:pt x="2944597" y="113407"/>
                </a:lnTo>
                <a:lnTo>
                  <a:pt x="2934044" y="113407"/>
                </a:lnTo>
                <a:lnTo>
                  <a:pt x="2922498" y="113407"/>
                </a:lnTo>
                <a:lnTo>
                  <a:pt x="2879860" y="113407"/>
                </a:lnTo>
                <a:lnTo>
                  <a:pt x="2859294" y="113407"/>
                </a:lnTo>
                <a:lnTo>
                  <a:pt x="2857762" y="113407"/>
                </a:lnTo>
                <a:lnTo>
                  <a:pt x="2837195" y="113407"/>
                </a:lnTo>
                <a:lnTo>
                  <a:pt x="2823937" y="113407"/>
                </a:lnTo>
                <a:lnTo>
                  <a:pt x="2801838" y="113407"/>
                </a:lnTo>
                <a:lnTo>
                  <a:pt x="2756982" y="113407"/>
                </a:lnTo>
                <a:lnTo>
                  <a:pt x="2754097" y="113407"/>
                </a:lnTo>
                <a:lnTo>
                  <a:pt x="2734884" y="113407"/>
                </a:lnTo>
                <a:lnTo>
                  <a:pt x="2731998" y="113407"/>
                </a:lnTo>
                <a:lnTo>
                  <a:pt x="2668794" y="113407"/>
                </a:lnTo>
                <a:lnTo>
                  <a:pt x="2646695" y="113407"/>
                </a:lnTo>
                <a:lnTo>
                  <a:pt x="2636115" y="113407"/>
                </a:lnTo>
                <a:lnTo>
                  <a:pt x="2614017" y="113407"/>
                </a:lnTo>
                <a:lnTo>
                  <a:pt x="2566482" y="113407"/>
                </a:lnTo>
                <a:lnTo>
                  <a:pt x="2544384" y="113407"/>
                </a:lnTo>
                <a:lnTo>
                  <a:pt x="2495147" y="113407"/>
                </a:lnTo>
                <a:lnTo>
                  <a:pt x="2473049" y="113407"/>
                </a:lnTo>
                <a:lnTo>
                  <a:pt x="2445615" y="113407"/>
                </a:lnTo>
                <a:lnTo>
                  <a:pt x="2423517" y="113407"/>
                </a:lnTo>
                <a:lnTo>
                  <a:pt x="2332532" y="113407"/>
                </a:lnTo>
                <a:lnTo>
                  <a:pt x="2310433" y="113407"/>
                </a:lnTo>
                <a:lnTo>
                  <a:pt x="2304647" y="113407"/>
                </a:lnTo>
                <a:lnTo>
                  <a:pt x="2282549" y="113407"/>
                </a:lnTo>
                <a:lnTo>
                  <a:pt x="2146721" y="113407"/>
                </a:lnTo>
                <a:lnTo>
                  <a:pt x="2142032" y="113407"/>
                </a:lnTo>
                <a:lnTo>
                  <a:pt x="2139925" y="113407"/>
                </a:lnTo>
                <a:lnTo>
                  <a:pt x="2137864" y="113407"/>
                </a:lnTo>
                <a:lnTo>
                  <a:pt x="2124622" y="113407"/>
                </a:lnTo>
                <a:lnTo>
                  <a:pt x="2123432" y="113407"/>
                </a:lnTo>
                <a:lnTo>
                  <a:pt x="2119933" y="113407"/>
                </a:lnTo>
                <a:lnTo>
                  <a:pt x="2097049" y="113407"/>
                </a:lnTo>
                <a:cubicBezTo>
                  <a:pt x="2073661" y="113407"/>
                  <a:pt x="2037517" y="113407"/>
                  <a:pt x="1981658" y="113407"/>
                </a:cubicBezTo>
                <a:lnTo>
                  <a:pt x="1956221" y="113407"/>
                </a:lnTo>
                <a:lnTo>
                  <a:pt x="1949425" y="113407"/>
                </a:lnTo>
                <a:lnTo>
                  <a:pt x="1947364" y="113407"/>
                </a:lnTo>
                <a:lnTo>
                  <a:pt x="1934122" y="113407"/>
                </a:lnTo>
                <a:lnTo>
                  <a:pt x="1932932" y="113407"/>
                </a:lnTo>
                <a:lnTo>
                  <a:pt x="1906549" y="113407"/>
                </a:lnTo>
                <a:lnTo>
                  <a:pt x="1882214" y="113407"/>
                </a:lnTo>
                <a:lnTo>
                  <a:pt x="1861030" y="113407"/>
                </a:lnTo>
                <a:lnTo>
                  <a:pt x="1791158" y="113407"/>
                </a:lnTo>
                <a:lnTo>
                  <a:pt x="1747978" y="113407"/>
                </a:lnTo>
                <a:lnTo>
                  <a:pt x="1691714" y="113407"/>
                </a:lnTo>
                <a:lnTo>
                  <a:pt x="1573733" y="113407"/>
                </a:lnTo>
                <a:lnTo>
                  <a:pt x="1557478" y="113407"/>
                </a:lnTo>
                <a:lnTo>
                  <a:pt x="1383233" y="113407"/>
                </a:lnTo>
                <a:lnTo>
                  <a:pt x="1354259" y="113407"/>
                </a:lnTo>
                <a:lnTo>
                  <a:pt x="1163759" y="113407"/>
                </a:lnTo>
                <a:lnTo>
                  <a:pt x="1084338" y="113407"/>
                </a:lnTo>
                <a:lnTo>
                  <a:pt x="893838" y="113407"/>
                </a:lnTo>
                <a:cubicBezTo>
                  <a:pt x="820324" y="113407"/>
                  <a:pt x="727960" y="166215"/>
                  <a:pt x="690261" y="230339"/>
                </a:cubicBezTo>
                <a:cubicBezTo>
                  <a:pt x="690261" y="230339"/>
                  <a:pt x="690261" y="230339"/>
                  <a:pt x="162467" y="1145043"/>
                </a:cubicBezTo>
                <a:cubicBezTo>
                  <a:pt x="144559" y="1177105"/>
                  <a:pt x="135606" y="1219539"/>
                  <a:pt x="135606" y="1261974"/>
                </a:cubicBezTo>
                <a:close/>
                <a:moveTo>
                  <a:pt x="0" y="1261974"/>
                </a:moveTo>
                <a:cubicBezTo>
                  <a:pt x="0" y="1215349"/>
                  <a:pt x="9837" y="1168725"/>
                  <a:pt x="29513" y="1133497"/>
                </a:cubicBezTo>
                <a:cubicBezTo>
                  <a:pt x="609420" y="128477"/>
                  <a:pt x="609420" y="128477"/>
                  <a:pt x="609420" y="128477"/>
                </a:cubicBezTo>
                <a:cubicBezTo>
                  <a:pt x="650842" y="58022"/>
                  <a:pt x="752325" y="0"/>
                  <a:pt x="833098" y="0"/>
                </a:cubicBezTo>
                <a:cubicBezTo>
                  <a:pt x="1702959" y="0"/>
                  <a:pt x="1920424" y="0"/>
                  <a:pt x="1974790" y="0"/>
                </a:cubicBezTo>
                <a:lnTo>
                  <a:pt x="1976098" y="0"/>
                </a:lnTo>
                <a:lnTo>
                  <a:pt x="1990647" y="0"/>
                </a:lnTo>
                <a:lnTo>
                  <a:pt x="1992912" y="0"/>
                </a:lnTo>
                <a:lnTo>
                  <a:pt x="2000379" y="0"/>
                </a:lnTo>
                <a:lnTo>
                  <a:pt x="2180255" y="0"/>
                </a:lnTo>
                <a:lnTo>
                  <a:pt x="2204536" y="0"/>
                </a:lnTo>
                <a:lnTo>
                  <a:pt x="2358928" y="0"/>
                </a:lnTo>
                <a:lnTo>
                  <a:pt x="2383208" y="0"/>
                </a:lnTo>
                <a:lnTo>
                  <a:pt x="2513815" y="0"/>
                </a:lnTo>
                <a:lnTo>
                  <a:pt x="2538095" y="0"/>
                </a:lnTo>
                <a:lnTo>
                  <a:pt x="2646616" y="0"/>
                </a:lnTo>
                <a:lnTo>
                  <a:pt x="2670896" y="0"/>
                </a:lnTo>
                <a:lnTo>
                  <a:pt x="2759029" y="0"/>
                </a:lnTo>
                <a:lnTo>
                  <a:pt x="2783310" y="0"/>
                </a:lnTo>
                <a:lnTo>
                  <a:pt x="2852754" y="0"/>
                </a:lnTo>
                <a:lnTo>
                  <a:pt x="2877035" y="0"/>
                </a:lnTo>
                <a:lnTo>
                  <a:pt x="2929490" y="0"/>
                </a:lnTo>
                <a:lnTo>
                  <a:pt x="2953771" y="0"/>
                </a:lnTo>
                <a:lnTo>
                  <a:pt x="2990936" y="0"/>
                </a:lnTo>
                <a:lnTo>
                  <a:pt x="3015216" y="0"/>
                </a:lnTo>
                <a:lnTo>
                  <a:pt x="3074750" y="0"/>
                </a:lnTo>
                <a:lnTo>
                  <a:pt x="3099031" y="0"/>
                </a:lnTo>
                <a:lnTo>
                  <a:pt x="3117790" y="0"/>
                </a:lnTo>
                <a:cubicBezTo>
                  <a:pt x="3135912" y="0"/>
                  <a:pt x="3135912" y="0"/>
                  <a:pt x="3135912" y="0"/>
                </a:cubicBezTo>
                <a:lnTo>
                  <a:pt x="3142071" y="0"/>
                </a:lnTo>
                <a:lnTo>
                  <a:pt x="3143379" y="0"/>
                </a:lnTo>
                <a:lnTo>
                  <a:pt x="3157927" y="0"/>
                </a:lnTo>
                <a:lnTo>
                  <a:pt x="3160193" y="0"/>
                </a:lnTo>
                <a:lnTo>
                  <a:pt x="3347536" y="0"/>
                </a:lnTo>
                <a:cubicBezTo>
                  <a:pt x="4303193" y="0"/>
                  <a:pt x="4303193" y="0"/>
                  <a:pt x="4303193" y="0"/>
                </a:cubicBezTo>
                <a:cubicBezTo>
                  <a:pt x="4386037" y="0"/>
                  <a:pt x="4485449" y="58022"/>
                  <a:pt x="4526872" y="128477"/>
                </a:cubicBezTo>
                <a:cubicBezTo>
                  <a:pt x="5106779" y="1133497"/>
                  <a:pt x="5106779" y="1133497"/>
                  <a:pt x="5106779" y="1133497"/>
                </a:cubicBezTo>
                <a:cubicBezTo>
                  <a:pt x="5148200" y="1203952"/>
                  <a:pt x="5148200" y="1319996"/>
                  <a:pt x="5106779" y="1390451"/>
                </a:cubicBezTo>
                <a:cubicBezTo>
                  <a:pt x="4526872" y="2395471"/>
                  <a:pt x="4526872" y="2395471"/>
                  <a:pt x="4526872" y="2395471"/>
                </a:cubicBezTo>
                <a:cubicBezTo>
                  <a:pt x="4485449" y="2465926"/>
                  <a:pt x="4386037" y="2523948"/>
                  <a:pt x="4303193" y="2523948"/>
                </a:cubicBezTo>
                <a:lnTo>
                  <a:pt x="3160193" y="2523948"/>
                </a:lnTo>
                <a:lnTo>
                  <a:pt x="3143379" y="2523948"/>
                </a:lnTo>
                <a:lnTo>
                  <a:pt x="3135912" y="2523948"/>
                </a:lnTo>
                <a:lnTo>
                  <a:pt x="2000379" y="2523948"/>
                </a:lnTo>
                <a:lnTo>
                  <a:pt x="1992912" y="2523948"/>
                </a:lnTo>
                <a:lnTo>
                  <a:pt x="1976098" y="2523948"/>
                </a:lnTo>
                <a:lnTo>
                  <a:pt x="833098" y="2523948"/>
                </a:lnTo>
                <a:cubicBezTo>
                  <a:pt x="752325" y="2523948"/>
                  <a:pt x="650842" y="2465926"/>
                  <a:pt x="609420" y="2395471"/>
                </a:cubicBezTo>
                <a:cubicBezTo>
                  <a:pt x="29513" y="1390451"/>
                  <a:pt x="29513" y="1390451"/>
                  <a:pt x="29513" y="1390451"/>
                </a:cubicBezTo>
                <a:cubicBezTo>
                  <a:pt x="9837" y="1355223"/>
                  <a:pt x="0" y="1308599"/>
                  <a:pt x="0" y="1261974"/>
                </a:cubicBezTo>
                <a:close/>
              </a:path>
            </a:pathLst>
          </a:custGeom>
          <a:solidFill>
            <a:srgbClr val="6AD4B2"/>
          </a:solidFill>
          <a:ln w="25400">
            <a:noFill/>
          </a:ln>
          <a:effectLst/>
        </p:spPr>
        <p:txBody>
          <a:bodyPr vert="horz" wrap="square" lIns="91440" tIns="45720" rIns="91440" bIns="45720" numCol="1" anchor="t" anchorCtr="0" compatLnSpc="1">
            <a:noAutofit/>
          </a:bodyPr>
          <a:p>
            <a:endParaRPr lang="zh-CN" altLang="en-US">
              <a:solidFill>
                <a:prstClr val="black"/>
              </a:solidFill>
              <a:cs typeface="+mn-ea"/>
              <a:sym typeface="+mn-lt"/>
            </a:endParaRPr>
          </a:p>
        </p:txBody>
      </p:sp>
      <p:sp>
        <p:nvSpPr>
          <p:cNvPr id="66" name="PA_文本框 29"/>
          <p:cNvSpPr txBox="1"/>
          <p:nvPr>
            <p:custDataLst>
              <p:tags r:id="rId5"/>
            </p:custDataLst>
          </p:nvPr>
        </p:nvSpPr>
        <p:spPr>
          <a:xfrm>
            <a:off x="6878955" y="1564640"/>
            <a:ext cx="4551680" cy="4103370"/>
          </a:xfrm>
          <a:prstGeom prst="rect">
            <a:avLst/>
          </a:prstGeom>
          <a:noFill/>
        </p:spPr>
        <p:txBody>
          <a:bodyPr wrap="square" lIns="0" tIns="0" rIns="0" bIns="0" rtlCol="0">
            <a:spAutoFit/>
          </a:bodyPr>
          <a:p>
            <a:pPr algn="just">
              <a:lnSpc>
                <a:spcPts val="2000"/>
              </a:lnSpc>
            </a:pPr>
            <a:r>
              <a:rPr lang="zh-CN" altLang="en-US" sz="1600">
                <a:solidFill>
                  <a:schemeClr val="tx1">
                    <a:lumMod val="75000"/>
                    <a:lumOff val="25000"/>
                  </a:schemeClr>
                </a:solidFill>
                <a:cs typeface="+mn-ea"/>
                <a:sym typeface="+mn-lt"/>
              </a:rPr>
              <a:t>1、村所在线咨询上级医师，进行视频通话；可利用高拍仪拍照上传患者病历图给上级医师；</a:t>
            </a:r>
            <a:endParaRPr lang="zh-CN" altLang="en-US" sz="1600">
              <a:solidFill>
                <a:schemeClr val="tx1">
                  <a:lumMod val="75000"/>
                  <a:lumOff val="25000"/>
                </a:schemeClr>
              </a:solidFill>
              <a:cs typeface="+mn-ea"/>
              <a:sym typeface="+mn-lt"/>
            </a:endParaRPr>
          </a:p>
          <a:p>
            <a:pPr algn="just">
              <a:lnSpc>
                <a:spcPts val="2000"/>
              </a:lnSpc>
            </a:pPr>
            <a:r>
              <a:rPr lang="zh-CN" altLang="en-US" sz="1600">
                <a:solidFill>
                  <a:schemeClr val="tx1">
                    <a:lumMod val="75000"/>
                    <a:lumOff val="25000"/>
                  </a:schemeClr>
                </a:solidFill>
                <a:cs typeface="+mn-ea"/>
                <a:sym typeface="+mn-lt"/>
              </a:rPr>
              <a:t>2、患者可以在卫生医务人员的帮助下进行预约登记操作</a:t>
            </a:r>
            <a:endParaRPr lang="zh-CN" altLang="en-US" sz="1600">
              <a:solidFill>
                <a:schemeClr val="tx1">
                  <a:lumMod val="75000"/>
                  <a:lumOff val="25000"/>
                </a:schemeClr>
              </a:solidFill>
              <a:cs typeface="+mn-ea"/>
              <a:sym typeface="+mn-lt"/>
            </a:endParaRPr>
          </a:p>
          <a:p>
            <a:pPr algn="just">
              <a:lnSpc>
                <a:spcPts val="2000"/>
              </a:lnSpc>
            </a:pPr>
            <a:r>
              <a:rPr lang="zh-CN" altLang="en-US" sz="1600">
                <a:solidFill>
                  <a:schemeClr val="tx1">
                    <a:lumMod val="75000"/>
                    <a:lumOff val="25000"/>
                  </a:schemeClr>
                </a:solidFill>
                <a:cs typeface="+mn-ea"/>
                <a:sym typeface="+mn-lt"/>
              </a:rPr>
              <a:t>3、上级医师通过远程门诊的医疗数据，更好的把握患者的病情，做出更针对性的诊疗计划；</a:t>
            </a:r>
            <a:endParaRPr lang="zh-CN" altLang="en-US" sz="1600">
              <a:solidFill>
                <a:schemeClr val="tx1">
                  <a:lumMod val="75000"/>
                  <a:lumOff val="25000"/>
                </a:schemeClr>
              </a:solidFill>
              <a:cs typeface="+mn-ea"/>
              <a:sym typeface="+mn-lt"/>
            </a:endParaRPr>
          </a:p>
          <a:p>
            <a:pPr algn="just">
              <a:lnSpc>
                <a:spcPts val="2000"/>
              </a:lnSpc>
            </a:pPr>
            <a:r>
              <a:rPr lang="zh-CN" altLang="en-US" sz="1600">
                <a:solidFill>
                  <a:schemeClr val="tx1">
                    <a:lumMod val="75000"/>
                    <a:lumOff val="25000"/>
                  </a:schemeClr>
                </a:solidFill>
                <a:cs typeface="+mn-ea"/>
                <a:sym typeface="+mn-lt"/>
              </a:rPr>
              <a:t>4、上级医师可为村所开具处方，全程录音录屏，全流程做到全程可追溯，解决监管难题，保障各方权益；</a:t>
            </a:r>
            <a:endParaRPr lang="zh-CN" altLang="en-US" sz="1600">
              <a:solidFill>
                <a:schemeClr val="tx1">
                  <a:lumMod val="75000"/>
                  <a:lumOff val="25000"/>
                </a:schemeClr>
              </a:solidFill>
              <a:cs typeface="+mn-ea"/>
              <a:sym typeface="+mn-lt"/>
            </a:endParaRPr>
          </a:p>
          <a:p>
            <a:pPr algn="just">
              <a:lnSpc>
                <a:spcPts val="2000"/>
              </a:lnSpc>
            </a:pPr>
            <a:r>
              <a:rPr lang="zh-CN" altLang="en-US" sz="1600">
                <a:solidFill>
                  <a:schemeClr val="tx1">
                    <a:lumMod val="75000"/>
                    <a:lumOff val="25000"/>
                  </a:schemeClr>
                </a:solidFill>
                <a:cs typeface="+mn-ea"/>
                <a:sym typeface="+mn-lt"/>
              </a:rPr>
              <a:t>5、建立视频通话，村医及上级医师，看查看健康档案，检验检查视图以及患者历史问诊记录，更好的了解患者卫生情况</a:t>
            </a:r>
            <a:endParaRPr lang="zh-CN" altLang="en-US" sz="1600">
              <a:solidFill>
                <a:schemeClr val="tx1">
                  <a:lumMod val="75000"/>
                  <a:lumOff val="25000"/>
                </a:schemeClr>
              </a:solidFill>
              <a:cs typeface="+mn-ea"/>
              <a:sym typeface="+mn-lt"/>
            </a:endParaRPr>
          </a:p>
          <a:p>
            <a:pPr algn="just">
              <a:lnSpc>
                <a:spcPts val="2000"/>
              </a:lnSpc>
            </a:pPr>
            <a:r>
              <a:rPr lang="en-US" altLang="zh-CN" sz="1600">
                <a:solidFill>
                  <a:schemeClr val="tx1">
                    <a:lumMod val="75000"/>
                    <a:lumOff val="25000"/>
                  </a:schemeClr>
                </a:solidFill>
                <a:cs typeface="+mn-ea"/>
                <a:sym typeface="+mn-lt"/>
              </a:rPr>
              <a:t>6</a:t>
            </a:r>
            <a:r>
              <a:rPr lang="zh-CN" altLang="en-US" sz="1600">
                <a:solidFill>
                  <a:schemeClr val="tx1">
                    <a:lumMod val="75000"/>
                    <a:lumOff val="25000"/>
                  </a:schemeClr>
                </a:solidFill>
                <a:cs typeface="+mn-ea"/>
                <a:sym typeface="+mn-lt"/>
              </a:rPr>
              <a:t>、后台管理统计报表，监管平台可根据大数据分析结果来监督全市卫生状况；同时卫生所能够高效地接收及执行其所属部门下达的各项卫生工作任务</a:t>
            </a:r>
            <a:endParaRPr lang="zh-CN" altLang="en-US" sz="1600">
              <a:solidFill>
                <a:schemeClr val="tx1">
                  <a:lumMod val="75000"/>
                  <a:lumOff val="25000"/>
                </a:schemeClr>
              </a:solidFill>
              <a:cs typeface="+mn-ea"/>
              <a:sym typeface="+mn-lt"/>
            </a:endParaRPr>
          </a:p>
          <a:p>
            <a:pPr algn="just">
              <a:lnSpc>
                <a:spcPts val="2000"/>
              </a:lnSpc>
            </a:pPr>
            <a:endParaRPr lang="zh-CN" altLang="zh-CN" sz="160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1" nodeType="afterEffect">
                                  <p:childTnLst>
                                    <p:set>
                                      <p:cBhvr>
                                        <p:cTn id="6" dur="1" fill="hold">
                                          <p:stCondLst>
                                            <p:cond delay="0"/>
                                          </p:stCondLst>
                                        </p:cTn>
                                        <p:tgtEl>
                                          <p:spTgt spid="68"/>
                                        </p:tgtEl>
                                        <p:attrNameLst>
                                          <p:attrName>style.visibility</p:attrName>
                                        </p:attrNameLst>
                                      </p:cBhvr>
                                      <p:to>
                                        <p:strVal val="visible"/>
                                      </p:to>
                                    </p:set>
                                    <p:animEffect transition="in" filter="barn(inVertical)">
                                      <p:cBhvr>
                                        <p:cTn id="7" dur="500"/>
                                        <p:tgtEl>
                                          <p:spTgt spid="68"/>
                                        </p:tgtEl>
                                      </p:cBhvr>
                                    </p:animEffect>
                                  </p:childTnLst>
                                </p:cTn>
                              </p:par>
                              <p:par>
                                <p:cTn id="8" presetID="42" presetClass="entr" presetSubtype="0" fill="hold" grpId="0" nodeType="withEffect">
                                  <p:childTnLst>
                                    <p:set>
                                      <p:cBhvr>
                                        <p:cTn id="9" dur="1" fill="hold">
                                          <p:stCondLst>
                                            <p:cond delay="0"/>
                                          </p:stCondLst>
                                        </p:cTn>
                                        <p:tgtEl>
                                          <p:spTgt spid="66"/>
                                        </p:tgtEl>
                                        <p:attrNameLst>
                                          <p:attrName>style.visibility</p:attrName>
                                        </p:attrNameLst>
                                      </p:cBhvr>
                                      <p:to>
                                        <p:strVal val="visible"/>
                                      </p:to>
                                    </p:set>
                                    <p:animEffect transition="in" filter="fade">
                                      <p:cBhvr>
                                        <p:cTn id="10" dur="1000"/>
                                        <p:tgtEl>
                                          <p:spTgt spid="66"/>
                                        </p:tgtEl>
                                      </p:cBhvr>
                                    </p:animEffect>
                                    <p:anim calcmode="lin" valueType="num">
                                      <p:cBhvr>
                                        <p:cTn id="11" dur="1000" fill="hold"/>
                                        <p:tgtEl>
                                          <p:spTgt spid="66"/>
                                        </p:tgtEl>
                                        <p:attrNameLst>
                                          <p:attrName>ppt_x</p:attrName>
                                        </p:attrNameLst>
                                      </p:cBhvr>
                                      <p:tavLst>
                                        <p:tav tm="0">
                                          <p:val>
                                            <p:strVal val="#ppt_x"/>
                                          </p:val>
                                        </p:tav>
                                        <p:tav tm="100000">
                                          <p:val>
                                            <p:strVal val="#ppt_x"/>
                                          </p:val>
                                        </p:tav>
                                      </p:tavLst>
                                    </p:anim>
                                    <p:anim calcmode="lin" valueType="num">
                                      <p:cBhvr>
                                        <p:cTn id="12"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1"/>
      <p:bldP spid="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title"/>
            <p:custDataLst>
              <p:tags r:id="rId1"/>
            </p:custDataLst>
          </p:nvPr>
        </p:nvSpPr>
        <p:spPr/>
        <p:txBody>
          <a:bodyPr>
            <a:normAutofit fontScale="90000"/>
          </a:bodyPr>
          <a:lstStyle/>
          <a:p>
            <a:r>
              <a:rPr lang="zh-CN" altLang="en-US">
                <a:latin typeface="+mn-lt"/>
                <a:ea typeface="+mn-ea"/>
                <a:cs typeface="+mn-ea"/>
                <a:sym typeface="+mn-lt"/>
              </a:rPr>
              <a:t>个人工作回顾</a:t>
            </a:r>
            <a:endParaRPr lang="zh-CN" altLang="en-US">
              <a:latin typeface="+mn-lt"/>
              <a:ea typeface="+mn-ea"/>
              <a:cs typeface="+mn-ea"/>
              <a:sym typeface="+mn-lt"/>
            </a:endParaRPr>
          </a:p>
        </p:txBody>
      </p:sp>
      <p:sp>
        <p:nvSpPr>
          <p:cNvPr id="68" name="PA_文本框 30"/>
          <p:cNvSpPr txBox="1"/>
          <p:nvPr>
            <p:custDataLst>
              <p:tags r:id="rId2"/>
            </p:custDataLst>
          </p:nvPr>
        </p:nvSpPr>
        <p:spPr>
          <a:xfrm>
            <a:off x="983613" y="1195786"/>
            <a:ext cx="1862834" cy="368935"/>
          </a:xfrm>
          <a:prstGeom prst="rect">
            <a:avLst/>
          </a:prstGeom>
          <a:noFill/>
        </p:spPr>
        <p:txBody>
          <a:bodyPr wrap="square" lIns="0" tIns="0" rIns="0" bIns="0" rtlCol="0">
            <a:spAutoFit/>
          </a:bodyPr>
          <a:lstStyle/>
          <a:p>
            <a:pPr algn="ctr"/>
            <a:r>
              <a:rPr lang="zh-CN" altLang="en-US" sz="2400" b="1">
                <a:solidFill>
                  <a:srgbClr val="6AD4B2"/>
                </a:solidFill>
                <a:cs typeface="+mn-ea"/>
                <a:sym typeface="+mn-lt"/>
              </a:rPr>
              <a:t>智康云问诊</a:t>
            </a:r>
            <a:endParaRPr lang="zh-CN" altLang="en-US" sz="2400" b="1">
              <a:solidFill>
                <a:srgbClr val="6AD4B2"/>
              </a:solidFill>
              <a:cs typeface="+mn-ea"/>
              <a:sym typeface="+mn-lt"/>
            </a:endParaRPr>
          </a:p>
        </p:txBody>
      </p:sp>
      <p:sp>
        <p:nvSpPr>
          <p:cNvPr id="5" name="PA_任意多边形 70"/>
          <p:cNvSpPr/>
          <p:nvPr>
            <p:custDataLst>
              <p:tags r:id="rId3"/>
            </p:custDataLst>
          </p:nvPr>
        </p:nvSpPr>
        <p:spPr bwMode="auto">
          <a:xfrm rot="5400000">
            <a:off x="6693535" y="1238885"/>
            <a:ext cx="4705350" cy="5576570"/>
          </a:xfrm>
          <a:custGeom>
            <a:avLst/>
            <a:gdLst>
              <a:gd name="connsiteX0" fmla="*/ 135606 w 5137844"/>
              <a:gd name="connsiteY0" fmla="*/ 1261974 h 2523948"/>
              <a:gd name="connsiteX1" fmla="*/ 162467 w 5137844"/>
              <a:gd name="connsiteY1" fmla="*/ 1378906 h 2523948"/>
              <a:gd name="connsiteX2" fmla="*/ 690261 w 5137844"/>
              <a:gd name="connsiteY2" fmla="*/ 2293610 h 2523948"/>
              <a:gd name="connsiteX3" fmla="*/ 893838 w 5137844"/>
              <a:gd name="connsiteY3" fmla="*/ 2410541 h 2523948"/>
              <a:gd name="connsiteX4" fmla="*/ 1084338 w 5137844"/>
              <a:gd name="connsiteY4" fmla="*/ 2410541 h 2523948"/>
              <a:gd name="connsiteX5" fmla="*/ 1934122 w 5137844"/>
              <a:gd name="connsiteY5" fmla="*/ 2410541 h 2523948"/>
              <a:gd name="connsiteX6" fmla="*/ 1949425 w 5137844"/>
              <a:gd name="connsiteY6" fmla="*/ 2410541 h 2523948"/>
              <a:gd name="connsiteX7" fmla="*/ 1956221 w 5137844"/>
              <a:gd name="connsiteY7" fmla="*/ 2410541 h 2523948"/>
              <a:gd name="connsiteX8" fmla="*/ 2124622 w 5137844"/>
              <a:gd name="connsiteY8" fmla="*/ 2410541 h 2523948"/>
              <a:gd name="connsiteX9" fmla="*/ 2139925 w 5137844"/>
              <a:gd name="connsiteY9" fmla="*/ 2410541 h 2523948"/>
              <a:gd name="connsiteX10" fmla="*/ 2146721 w 5137844"/>
              <a:gd name="connsiteY10" fmla="*/ 2410541 h 2523948"/>
              <a:gd name="connsiteX11" fmla="*/ 2989710 w 5137844"/>
              <a:gd name="connsiteY11" fmla="*/ 2410541 h 2523948"/>
              <a:gd name="connsiteX12" fmla="*/ 2996506 w 5137844"/>
              <a:gd name="connsiteY12" fmla="*/ 2410541 h 2523948"/>
              <a:gd name="connsiteX13" fmla="*/ 3011809 w 5137844"/>
              <a:gd name="connsiteY13" fmla="*/ 2410541 h 2523948"/>
              <a:gd name="connsiteX14" fmla="*/ 3180210 w 5137844"/>
              <a:gd name="connsiteY14" fmla="*/ 2410541 h 2523948"/>
              <a:gd name="connsiteX15" fmla="*/ 3187006 w 5137844"/>
              <a:gd name="connsiteY15" fmla="*/ 2410541 h 2523948"/>
              <a:gd name="connsiteX16" fmla="*/ 3202309 w 5137844"/>
              <a:gd name="connsiteY16" fmla="*/ 2410541 h 2523948"/>
              <a:gd name="connsiteX17" fmla="*/ 4052093 w 5137844"/>
              <a:gd name="connsiteY17" fmla="*/ 2410541 h 2523948"/>
              <a:gd name="connsiteX18" fmla="*/ 4242593 w 5137844"/>
              <a:gd name="connsiteY18" fmla="*/ 2410541 h 2523948"/>
              <a:gd name="connsiteX19" fmla="*/ 4446171 w 5137844"/>
              <a:gd name="connsiteY19" fmla="*/ 2293610 h 2523948"/>
              <a:gd name="connsiteX20" fmla="*/ 4973965 w 5137844"/>
              <a:gd name="connsiteY20" fmla="*/ 1378906 h 2523948"/>
              <a:gd name="connsiteX21" fmla="*/ 4973965 w 5137844"/>
              <a:gd name="connsiteY21" fmla="*/ 1145043 h 2523948"/>
              <a:gd name="connsiteX22" fmla="*/ 4446171 w 5137844"/>
              <a:gd name="connsiteY22" fmla="*/ 230339 h 2523948"/>
              <a:gd name="connsiteX23" fmla="*/ 4242593 w 5137844"/>
              <a:gd name="connsiteY23" fmla="*/ 113407 h 2523948"/>
              <a:gd name="connsiteX24" fmla="*/ 4133871 w 5137844"/>
              <a:gd name="connsiteY24" fmla="*/ 113407 h 2523948"/>
              <a:gd name="connsiteX25" fmla="*/ 4052093 w 5137844"/>
              <a:gd name="connsiteY25" fmla="*/ 113407 h 2523948"/>
              <a:gd name="connsiteX26" fmla="*/ 4050394 w 5137844"/>
              <a:gd name="connsiteY26" fmla="*/ 113407 h 2523948"/>
              <a:gd name="connsiteX27" fmla="*/ 4038503 w 5137844"/>
              <a:gd name="connsiteY27" fmla="*/ 113407 h 2523948"/>
              <a:gd name="connsiteX28" fmla="*/ 4030245 w 5137844"/>
              <a:gd name="connsiteY28" fmla="*/ 113407 h 2523948"/>
              <a:gd name="connsiteX29" fmla="*/ 4006226 w 5137844"/>
              <a:gd name="connsiteY29" fmla="*/ 113407 h 2523948"/>
              <a:gd name="connsiteX30" fmla="*/ 3943371 w 5137844"/>
              <a:gd name="connsiteY30" fmla="*/ 113407 h 2523948"/>
              <a:gd name="connsiteX31" fmla="*/ 3875656 w 5137844"/>
              <a:gd name="connsiteY31" fmla="*/ 113407 h 2523948"/>
              <a:gd name="connsiteX32" fmla="*/ 3839745 w 5137844"/>
              <a:gd name="connsiteY32" fmla="*/ 113407 h 2523948"/>
              <a:gd name="connsiteX33" fmla="*/ 3776065 w 5137844"/>
              <a:gd name="connsiteY33" fmla="*/ 113407 h 2523948"/>
              <a:gd name="connsiteX34" fmla="*/ 3685156 w 5137844"/>
              <a:gd name="connsiteY34" fmla="*/ 113407 h 2523948"/>
              <a:gd name="connsiteX35" fmla="*/ 3659911 w 5137844"/>
              <a:gd name="connsiteY35" fmla="*/ 113407 h 2523948"/>
              <a:gd name="connsiteX36" fmla="*/ 3585565 w 5137844"/>
              <a:gd name="connsiteY36" fmla="*/ 113407 h 2523948"/>
              <a:gd name="connsiteX37" fmla="*/ 3525919 w 5137844"/>
              <a:gd name="connsiteY37" fmla="*/ 113407 h 2523948"/>
              <a:gd name="connsiteX38" fmla="*/ 3469411 w 5137844"/>
              <a:gd name="connsiteY38" fmla="*/ 113407 h 2523948"/>
              <a:gd name="connsiteX39" fmla="*/ 3372816 w 5137844"/>
              <a:gd name="connsiteY39" fmla="*/ 113407 h 2523948"/>
              <a:gd name="connsiteX40" fmla="*/ 3335419 w 5137844"/>
              <a:gd name="connsiteY40" fmla="*/ 113407 h 2523948"/>
              <a:gd name="connsiteX41" fmla="*/ 3202309 w 5137844"/>
              <a:gd name="connsiteY41" fmla="*/ 113407 h 2523948"/>
              <a:gd name="connsiteX42" fmla="*/ 3200246 w 5137844"/>
              <a:gd name="connsiteY42" fmla="*/ 113407 h 2523948"/>
              <a:gd name="connsiteX43" fmla="*/ 3187006 w 5137844"/>
              <a:gd name="connsiteY43" fmla="*/ 113407 h 2523948"/>
              <a:gd name="connsiteX44" fmla="*/ 3185815 w 5137844"/>
              <a:gd name="connsiteY44" fmla="*/ 113407 h 2523948"/>
              <a:gd name="connsiteX45" fmla="*/ 3182316 w 5137844"/>
              <a:gd name="connsiteY45" fmla="*/ 113407 h 2523948"/>
              <a:gd name="connsiteX46" fmla="*/ 3180210 w 5137844"/>
              <a:gd name="connsiteY46" fmla="*/ 113407 h 2523948"/>
              <a:gd name="connsiteX47" fmla="*/ 3163716 w 5137844"/>
              <a:gd name="connsiteY47" fmla="*/ 113407 h 2523948"/>
              <a:gd name="connsiteX48" fmla="*/ 3146643 w 5137844"/>
              <a:gd name="connsiteY48" fmla="*/ 113407 h 2523948"/>
              <a:gd name="connsiteX49" fmla="*/ 3124544 w 5137844"/>
              <a:gd name="connsiteY49" fmla="*/ 113407 h 2523948"/>
              <a:gd name="connsiteX50" fmla="*/ 3070360 w 5137844"/>
              <a:gd name="connsiteY50" fmla="*/ 113407 h 2523948"/>
              <a:gd name="connsiteX51" fmla="*/ 3048262 w 5137844"/>
              <a:gd name="connsiteY51" fmla="*/ 113407 h 2523948"/>
              <a:gd name="connsiteX52" fmla="*/ 3014437 w 5137844"/>
              <a:gd name="connsiteY52" fmla="*/ 113407 h 2523948"/>
              <a:gd name="connsiteX53" fmla="*/ 3011809 w 5137844"/>
              <a:gd name="connsiteY53" fmla="*/ 113407 h 2523948"/>
              <a:gd name="connsiteX54" fmla="*/ 3009746 w 5137844"/>
              <a:gd name="connsiteY54" fmla="*/ 113407 h 2523948"/>
              <a:gd name="connsiteX55" fmla="*/ 2996506 w 5137844"/>
              <a:gd name="connsiteY55" fmla="*/ 113407 h 2523948"/>
              <a:gd name="connsiteX56" fmla="*/ 2995315 w 5137844"/>
              <a:gd name="connsiteY56" fmla="*/ 113407 h 2523948"/>
              <a:gd name="connsiteX57" fmla="*/ 2992338 w 5137844"/>
              <a:gd name="connsiteY57" fmla="*/ 113407 h 2523948"/>
              <a:gd name="connsiteX58" fmla="*/ 2989710 w 5137844"/>
              <a:gd name="connsiteY58" fmla="*/ 113407 h 2523948"/>
              <a:gd name="connsiteX59" fmla="*/ 2987648 w 5137844"/>
              <a:gd name="connsiteY59" fmla="*/ 113407 h 2523948"/>
              <a:gd name="connsiteX60" fmla="*/ 2973216 w 5137844"/>
              <a:gd name="connsiteY60" fmla="*/ 113407 h 2523948"/>
              <a:gd name="connsiteX61" fmla="*/ 2956143 w 5137844"/>
              <a:gd name="connsiteY61" fmla="*/ 113407 h 2523948"/>
              <a:gd name="connsiteX62" fmla="*/ 2944597 w 5137844"/>
              <a:gd name="connsiteY62" fmla="*/ 113407 h 2523948"/>
              <a:gd name="connsiteX63" fmla="*/ 2934044 w 5137844"/>
              <a:gd name="connsiteY63" fmla="*/ 113407 h 2523948"/>
              <a:gd name="connsiteX64" fmla="*/ 2922498 w 5137844"/>
              <a:gd name="connsiteY64" fmla="*/ 113407 h 2523948"/>
              <a:gd name="connsiteX65" fmla="*/ 2879860 w 5137844"/>
              <a:gd name="connsiteY65" fmla="*/ 113407 h 2523948"/>
              <a:gd name="connsiteX66" fmla="*/ 2859294 w 5137844"/>
              <a:gd name="connsiteY66" fmla="*/ 113407 h 2523948"/>
              <a:gd name="connsiteX67" fmla="*/ 2857762 w 5137844"/>
              <a:gd name="connsiteY67" fmla="*/ 113407 h 2523948"/>
              <a:gd name="connsiteX68" fmla="*/ 2837195 w 5137844"/>
              <a:gd name="connsiteY68" fmla="*/ 113407 h 2523948"/>
              <a:gd name="connsiteX69" fmla="*/ 2823937 w 5137844"/>
              <a:gd name="connsiteY69" fmla="*/ 113407 h 2523948"/>
              <a:gd name="connsiteX70" fmla="*/ 2801838 w 5137844"/>
              <a:gd name="connsiteY70" fmla="*/ 113407 h 2523948"/>
              <a:gd name="connsiteX71" fmla="*/ 2756982 w 5137844"/>
              <a:gd name="connsiteY71" fmla="*/ 113407 h 2523948"/>
              <a:gd name="connsiteX72" fmla="*/ 2754097 w 5137844"/>
              <a:gd name="connsiteY72" fmla="*/ 113407 h 2523948"/>
              <a:gd name="connsiteX73" fmla="*/ 2734884 w 5137844"/>
              <a:gd name="connsiteY73" fmla="*/ 113407 h 2523948"/>
              <a:gd name="connsiteX74" fmla="*/ 2731998 w 5137844"/>
              <a:gd name="connsiteY74" fmla="*/ 113407 h 2523948"/>
              <a:gd name="connsiteX75" fmla="*/ 2668794 w 5137844"/>
              <a:gd name="connsiteY75" fmla="*/ 113407 h 2523948"/>
              <a:gd name="connsiteX76" fmla="*/ 2646695 w 5137844"/>
              <a:gd name="connsiteY76" fmla="*/ 113407 h 2523948"/>
              <a:gd name="connsiteX77" fmla="*/ 2636115 w 5137844"/>
              <a:gd name="connsiteY77" fmla="*/ 113407 h 2523948"/>
              <a:gd name="connsiteX78" fmla="*/ 2614017 w 5137844"/>
              <a:gd name="connsiteY78" fmla="*/ 113407 h 2523948"/>
              <a:gd name="connsiteX79" fmla="*/ 2566482 w 5137844"/>
              <a:gd name="connsiteY79" fmla="*/ 113407 h 2523948"/>
              <a:gd name="connsiteX80" fmla="*/ 2544384 w 5137844"/>
              <a:gd name="connsiteY80" fmla="*/ 113407 h 2523948"/>
              <a:gd name="connsiteX81" fmla="*/ 2495147 w 5137844"/>
              <a:gd name="connsiteY81" fmla="*/ 113407 h 2523948"/>
              <a:gd name="connsiteX82" fmla="*/ 2473049 w 5137844"/>
              <a:gd name="connsiteY82" fmla="*/ 113407 h 2523948"/>
              <a:gd name="connsiteX83" fmla="*/ 2445615 w 5137844"/>
              <a:gd name="connsiteY83" fmla="*/ 113407 h 2523948"/>
              <a:gd name="connsiteX84" fmla="*/ 2423517 w 5137844"/>
              <a:gd name="connsiteY84" fmla="*/ 113407 h 2523948"/>
              <a:gd name="connsiteX85" fmla="*/ 2332532 w 5137844"/>
              <a:gd name="connsiteY85" fmla="*/ 113407 h 2523948"/>
              <a:gd name="connsiteX86" fmla="*/ 2310433 w 5137844"/>
              <a:gd name="connsiteY86" fmla="*/ 113407 h 2523948"/>
              <a:gd name="connsiteX87" fmla="*/ 2304647 w 5137844"/>
              <a:gd name="connsiteY87" fmla="*/ 113407 h 2523948"/>
              <a:gd name="connsiteX88" fmla="*/ 2282549 w 5137844"/>
              <a:gd name="connsiteY88" fmla="*/ 113407 h 2523948"/>
              <a:gd name="connsiteX89" fmla="*/ 2146721 w 5137844"/>
              <a:gd name="connsiteY89" fmla="*/ 113407 h 2523948"/>
              <a:gd name="connsiteX90" fmla="*/ 2142032 w 5137844"/>
              <a:gd name="connsiteY90" fmla="*/ 113407 h 2523948"/>
              <a:gd name="connsiteX91" fmla="*/ 2139925 w 5137844"/>
              <a:gd name="connsiteY91" fmla="*/ 113407 h 2523948"/>
              <a:gd name="connsiteX92" fmla="*/ 2137864 w 5137844"/>
              <a:gd name="connsiteY92" fmla="*/ 113407 h 2523948"/>
              <a:gd name="connsiteX93" fmla="*/ 2124622 w 5137844"/>
              <a:gd name="connsiteY93" fmla="*/ 113407 h 2523948"/>
              <a:gd name="connsiteX94" fmla="*/ 2123432 w 5137844"/>
              <a:gd name="connsiteY94" fmla="*/ 113407 h 2523948"/>
              <a:gd name="connsiteX95" fmla="*/ 2119933 w 5137844"/>
              <a:gd name="connsiteY95" fmla="*/ 113407 h 2523948"/>
              <a:gd name="connsiteX96" fmla="*/ 2097049 w 5137844"/>
              <a:gd name="connsiteY96" fmla="*/ 113407 h 2523948"/>
              <a:gd name="connsiteX97" fmla="*/ 1981658 w 5137844"/>
              <a:gd name="connsiteY97" fmla="*/ 113407 h 2523948"/>
              <a:gd name="connsiteX98" fmla="*/ 1956221 w 5137844"/>
              <a:gd name="connsiteY98" fmla="*/ 113407 h 2523948"/>
              <a:gd name="connsiteX99" fmla="*/ 1949425 w 5137844"/>
              <a:gd name="connsiteY99" fmla="*/ 113407 h 2523948"/>
              <a:gd name="connsiteX100" fmla="*/ 1947364 w 5137844"/>
              <a:gd name="connsiteY100" fmla="*/ 113407 h 2523948"/>
              <a:gd name="connsiteX101" fmla="*/ 1934122 w 5137844"/>
              <a:gd name="connsiteY101" fmla="*/ 113407 h 2523948"/>
              <a:gd name="connsiteX102" fmla="*/ 1932932 w 5137844"/>
              <a:gd name="connsiteY102" fmla="*/ 113407 h 2523948"/>
              <a:gd name="connsiteX103" fmla="*/ 1906549 w 5137844"/>
              <a:gd name="connsiteY103" fmla="*/ 113407 h 2523948"/>
              <a:gd name="connsiteX104" fmla="*/ 1882214 w 5137844"/>
              <a:gd name="connsiteY104" fmla="*/ 113407 h 2523948"/>
              <a:gd name="connsiteX105" fmla="*/ 1861030 w 5137844"/>
              <a:gd name="connsiteY105" fmla="*/ 113407 h 2523948"/>
              <a:gd name="connsiteX106" fmla="*/ 1791158 w 5137844"/>
              <a:gd name="connsiteY106" fmla="*/ 113407 h 2523948"/>
              <a:gd name="connsiteX107" fmla="*/ 1747978 w 5137844"/>
              <a:gd name="connsiteY107" fmla="*/ 113407 h 2523948"/>
              <a:gd name="connsiteX108" fmla="*/ 1691714 w 5137844"/>
              <a:gd name="connsiteY108" fmla="*/ 113407 h 2523948"/>
              <a:gd name="connsiteX109" fmla="*/ 1573733 w 5137844"/>
              <a:gd name="connsiteY109" fmla="*/ 113407 h 2523948"/>
              <a:gd name="connsiteX110" fmla="*/ 1557478 w 5137844"/>
              <a:gd name="connsiteY110" fmla="*/ 113407 h 2523948"/>
              <a:gd name="connsiteX111" fmla="*/ 1383233 w 5137844"/>
              <a:gd name="connsiteY111" fmla="*/ 113407 h 2523948"/>
              <a:gd name="connsiteX112" fmla="*/ 1354259 w 5137844"/>
              <a:gd name="connsiteY112" fmla="*/ 113407 h 2523948"/>
              <a:gd name="connsiteX113" fmla="*/ 1163759 w 5137844"/>
              <a:gd name="connsiteY113" fmla="*/ 113407 h 2523948"/>
              <a:gd name="connsiteX114" fmla="*/ 1084338 w 5137844"/>
              <a:gd name="connsiteY114" fmla="*/ 113407 h 2523948"/>
              <a:gd name="connsiteX115" fmla="*/ 893838 w 5137844"/>
              <a:gd name="connsiteY115" fmla="*/ 113407 h 2523948"/>
              <a:gd name="connsiteX116" fmla="*/ 690261 w 5137844"/>
              <a:gd name="connsiteY116" fmla="*/ 230339 h 2523948"/>
              <a:gd name="connsiteX117" fmla="*/ 162467 w 5137844"/>
              <a:gd name="connsiteY117" fmla="*/ 1145043 h 2523948"/>
              <a:gd name="connsiteX118" fmla="*/ 135606 w 5137844"/>
              <a:gd name="connsiteY118" fmla="*/ 1261974 h 2523948"/>
              <a:gd name="connsiteX119" fmla="*/ 0 w 5137844"/>
              <a:gd name="connsiteY119" fmla="*/ 1261974 h 2523948"/>
              <a:gd name="connsiteX120" fmla="*/ 29513 w 5137844"/>
              <a:gd name="connsiteY120" fmla="*/ 1133497 h 2523948"/>
              <a:gd name="connsiteX121" fmla="*/ 609420 w 5137844"/>
              <a:gd name="connsiteY121" fmla="*/ 128477 h 2523948"/>
              <a:gd name="connsiteX122" fmla="*/ 833098 w 5137844"/>
              <a:gd name="connsiteY122" fmla="*/ 0 h 2523948"/>
              <a:gd name="connsiteX123" fmla="*/ 1974790 w 5137844"/>
              <a:gd name="connsiteY123" fmla="*/ 0 h 2523948"/>
              <a:gd name="connsiteX124" fmla="*/ 1976098 w 5137844"/>
              <a:gd name="connsiteY124" fmla="*/ 0 h 2523948"/>
              <a:gd name="connsiteX125" fmla="*/ 1990647 w 5137844"/>
              <a:gd name="connsiteY125" fmla="*/ 0 h 2523948"/>
              <a:gd name="connsiteX126" fmla="*/ 1992912 w 5137844"/>
              <a:gd name="connsiteY126" fmla="*/ 0 h 2523948"/>
              <a:gd name="connsiteX127" fmla="*/ 2000379 w 5137844"/>
              <a:gd name="connsiteY127" fmla="*/ 0 h 2523948"/>
              <a:gd name="connsiteX128" fmla="*/ 2180255 w 5137844"/>
              <a:gd name="connsiteY128" fmla="*/ 0 h 2523948"/>
              <a:gd name="connsiteX129" fmla="*/ 2204536 w 5137844"/>
              <a:gd name="connsiteY129" fmla="*/ 0 h 2523948"/>
              <a:gd name="connsiteX130" fmla="*/ 2358928 w 5137844"/>
              <a:gd name="connsiteY130" fmla="*/ 0 h 2523948"/>
              <a:gd name="connsiteX131" fmla="*/ 2383208 w 5137844"/>
              <a:gd name="connsiteY131" fmla="*/ 0 h 2523948"/>
              <a:gd name="connsiteX132" fmla="*/ 2513815 w 5137844"/>
              <a:gd name="connsiteY132" fmla="*/ 0 h 2523948"/>
              <a:gd name="connsiteX133" fmla="*/ 2538095 w 5137844"/>
              <a:gd name="connsiteY133" fmla="*/ 0 h 2523948"/>
              <a:gd name="connsiteX134" fmla="*/ 2646616 w 5137844"/>
              <a:gd name="connsiteY134" fmla="*/ 0 h 2523948"/>
              <a:gd name="connsiteX135" fmla="*/ 2670896 w 5137844"/>
              <a:gd name="connsiteY135" fmla="*/ 0 h 2523948"/>
              <a:gd name="connsiteX136" fmla="*/ 2759029 w 5137844"/>
              <a:gd name="connsiteY136" fmla="*/ 0 h 2523948"/>
              <a:gd name="connsiteX137" fmla="*/ 2783310 w 5137844"/>
              <a:gd name="connsiteY137" fmla="*/ 0 h 2523948"/>
              <a:gd name="connsiteX138" fmla="*/ 2852754 w 5137844"/>
              <a:gd name="connsiteY138" fmla="*/ 0 h 2523948"/>
              <a:gd name="connsiteX139" fmla="*/ 2877035 w 5137844"/>
              <a:gd name="connsiteY139" fmla="*/ 0 h 2523948"/>
              <a:gd name="connsiteX140" fmla="*/ 2929490 w 5137844"/>
              <a:gd name="connsiteY140" fmla="*/ 0 h 2523948"/>
              <a:gd name="connsiteX141" fmla="*/ 2953771 w 5137844"/>
              <a:gd name="connsiteY141" fmla="*/ 0 h 2523948"/>
              <a:gd name="connsiteX142" fmla="*/ 2990936 w 5137844"/>
              <a:gd name="connsiteY142" fmla="*/ 0 h 2523948"/>
              <a:gd name="connsiteX143" fmla="*/ 3015216 w 5137844"/>
              <a:gd name="connsiteY143" fmla="*/ 0 h 2523948"/>
              <a:gd name="connsiteX144" fmla="*/ 3074750 w 5137844"/>
              <a:gd name="connsiteY144" fmla="*/ 0 h 2523948"/>
              <a:gd name="connsiteX145" fmla="*/ 3099031 w 5137844"/>
              <a:gd name="connsiteY145" fmla="*/ 0 h 2523948"/>
              <a:gd name="connsiteX146" fmla="*/ 3117790 w 5137844"/>
              <a:gd name="connsiteY146" fmla="*/ 0 h 2523948"/>
              <a:gd name="connsiteX147" fmla="*/ 3135912 w 5137844"/>
              <a:gd name="connsiteY147" fmla="*/ 0 h 2523948"/>
              <a:gd name="connsiteX148" fmla="*/ 3142071 w 5137844"/>
              <a:gd name="connsiteY148" fmla="*/ 0 h 2523948"/>
              <a:gd name="connsiteX149" fmla="*/ 3143379 w 5137844"/>
              <a:gd name="connsiteY149" fmla="*/ 0 h 2523948"/>
              <a:gd name="connsiteX150" fmla="*/ 3157927 w 5137844"/>
              <a:gd name="connsiteY150" fmla="*/ 0 h 2523948"/>
              <a:gd name="connsiteX151" fmla="*/ 3160193 w 5137844"/>
              <a:gd name="connsiteY151" fmla="*/ 0 h 2523948"/>
              <a:gd name="connsiteX152" fmla="*/ 3347536 w 5137844"/>
              <a:gd name="connsiteY152" fmla="*/ 0 h 2523948"/>
              <a:gd name="connsiteX153" fmla="*/ 4303193 w 5137844"/>
              <a:gd name="connsiteY153" fmla="*/ 0 h 2523948"/>
              <a:gd name="connsiteX154" fmla="*/ 4526872 w 5137844"/>
              <a:gd name="connsiteY154" fmla="*/ 128477 h 2523948"/>
              <a:gd name="connsiteX155" fmla="*/ 5106779 w 5137844"/>
              <a:gd name="connsiteY155" fmla="*/ 1133497 h 2523948"/>
              <a:gd name="connsiteX156" fmla="*/ 5106779 w 5137844"/>
              <a:gd name="connsiteY156" fmla="*/ 1390451 h 2523948"/>
              <a:gd name="connsiteX157" fmla="*/ 4526872 w 5137844"/>
              <a:gd name="connsiteY157" fmla="*/ 2395471 h 2523948"/>
              <a:gd name="connsiteX158" fmla="*/ 4303193 w 5137844"/>
              <a:gd name="connsiteY158" fmla="*/ 2523948 h 2523948"/>
              <a:gd name="connsiteX159" fmla="*/ 3160193 w 5137844"/>
              <a:gd name="connsiteY159" fmla="*/ 2523948 h 2523948"/>
              <a:gd name="connsiteX160" fmla="*/ 3143379 w 5137844"/>
              <a:gd name="connsiteY160" fmla="*/ 2523948 h 2523948"/>
              <a:gd name="connsiteX161" fmla="*/ 3135912 w 5137844"/>
              <a:gd name="connsiteY161" fmla="*/ 2523948 h 2523948"/>
              <a:gd name="connsiteX162" fmla="*/ 2000379 w 5137844"/>
              <a:gd name="connsiteY162" fmla="*/ 2523948 h 2523948"/>
              <a:gd name="connsiteX163" fmla="*/ 1992912 w 5137844"/>
              <a:gd name="connsiteY163" fmla="*/ 2523948 h 2523948"/>
              <a:gd name="connsiteX164" fmla="*/ 1976098 w 5137844"/>
              <a:gd name="connsiteY164" fmla="*/ 2523948 h 2523948"/>
              <a:gd name="connsiteX165" fmla="*/ 833098 w 5137844"/>
              <a:gd name="connsiteY165" fmla="*/ 2523948 h 2523948"/>
              <a:gd name="connsiteX166" fmla="*/ 609420 w 5137844"/>
              <a:gd name="connsiteY166" fmla="*/ 2395471 h 2523948"/>
              <a:gd name="connsiteX167" fmla="*/ 29513 w 5137844"/>
              <a:gd name="connsiteY167" fmla="*/ 1390451 h 2523948"/>
              <a:gd name="connsiteX168" fmla="*/ 0 w 5137844"/>
              <a:gd name="connsiteY168" fmla="*/ 1261974 h 2523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5137844" h="2523948">
                <a:moveTo>
                  <a:pt x="135606" y="1261974"/>
                </a:moveTo>
                <a:cubicBezTo>
                  <a:pt x="135606" y="1304409"/>
                  <a:pt x="144559" y="1346843"/>
                  <a:pt x="162467" y="1378906"/>
                </a:cubicBezTo>
                <a:cubicBezTo>
                  <a:pt x="162467" y="1378906"/>
                  <a:pt x="162467" y="1378906"/>
                  <a:pt x="690261" y="2293610"/>
                </a:cubicBezTo>
                <a:cubicBezTo>
                  <a:pt x="727960" y="2357733"/>
                  <a:pt x="820324" y="2410541"/>
                  <a:pt x="893838" y="2410541"/>
                </a:cubicBezTo>
                <a:lnTo>
                  <a:pt x="1084338" y="2410541"/>
                </a:lnTo>
                <a:lnTo>
                  <a:pt x="1934122" y="2410541"/>
                </a:lnTo>
                <a:lnTo>
                  <a:pt x="1949425" y="2410541"/>
                </a:lnTo>
                <a:lnTo>
                  <a:pt x="1956221" y="2410541"/>
                </a:lnTo>
                <a:lnTo>
                  <a:pt x="2124622" y="2410541"/>
                </a:lnTo>
                <a:lnTo>
                  <a:pt x="2139925" y="2410541"/>
                </a:lnTo>
                <a:lnTo>
                  <a:pt x="2146721" y="2410541"/>
                </a:lnTo>
                <a:lnTo>
                  <a:pt x="2989710" y="2410541"/>
                </a:lnTo>
                <a:lnTo>
                  <a:pt x="2996506" y="2410541"/>
                </a:lnTo>
                <a:lnTo>
                  <a:pt x="3011809" y="2410541"/>
                </a:lnTo>
                <a:lnTo>
                  <a:pt x="3180210" y="2410541"/>
                </a:lnTo>
                <a:lnTo>
                  <a:pt x="3187006" y="2410541"/>
                </a:lnTo>
                <a:lnTo>
                  <a:pt x="3202309" y="2410541"/>
                </a:lnTo>
                <a:lnTo>
                  <a:pt x="4052093" y="2410541"/>
                </a:lnTo>
                <a:lnTo>
                  <a:pt x="4242593" y="2410541"/>
                </a:lnTo>
                <a:cubicBezTo>
                  <a:pt x="4317992" y="2410541"/>
                  <a:pt x="4408471" y="2357733"/>
                  <a:pt x="4446171" y="2293610"/>
                </a:cubicBezTo>
                <a:cubicBezTo>
                  <a:pt x="4446171" y="2293610"/>
                  <a:pt x="4446171" y="2293610"/>
                  <a:pt x="4973965" y="1378906"/>
                </a:cubicBezTo>
                <a:cubicBezTo>
                  <a:pt x="5011664" y="1314782"/>
                  <a:pt x="5011664" y="1209166"/>
                  <a:pt x="4973965" y="1145043"/>
                </a:cubicBezTo>
                <a:cubicBezTo>
                  <a:pt x="4973965" y="1145043"/>
                  <a:pt x="4973965" y="1145043"/>
                  <a:pt x="4446171" y="230339"/>
                </a:cubicBezTo>
                <a:cubicBezTo>
                  <a:pt x="4408471" y="166215"/>
                  <a:pt x="4317992" y="113407"/>
                  <a:pt x="4242593" y="113407"/>
                </a:cubicBezTo>
                <a:cubicBezTo>
                  <a:pt x="4242593" y="113407"/>
                  <a:pt x="4242593" y="113407"/>
                  <a:pt x="4133871" y="113407"/>
                </a:cubicBezTo>
                <a:lnTo>
                  <a:pt x="4052093" y="113407"/>
                </a:lnTo>
                <a:lnTo>
                  <a:pt x="4050394" y="113407"/>
                </a:lnTo>
                <a:lnTo>
                  <a:pt x="4038503" y="113407"/>
                </a:lnTo>
                <a:lnTo>
                  <a:pt x="4030245" y="113407"/>
                </a:lnTo>
                <a:lnTo>
                  <a:pt x="4006226" y="113407"/>
                </a:lnTo>
                <a:lnTo>
                  <a:pt x="3943371" y="113407"/>
                </a:lnTo>
                <a:lnTo>
                  <a:pt x="3875656" y="113407"/>
                </a:lnTo>
                <a:lnTo>
                  <a:pt x="3839745" y="113407"/>
                </a:lnTo>
                <a:lnTo>
                  <a:pt x="3776065" y="113407"/>
                </a:lnTo>
                <a:lnTo>
                  <a:pt x="3685156" y="113407"/>
                </a:lnTo>
                <a:lnTo>
                  <a:pt x="3659911" y="113407"/>
                </a:lnTo>
                <a:lnTo>
                  <a:pt x="3585565" y="113407"/>
                </a:lnTo>
                <a:lnTo>
                  <a:pt x="3525919" y="113407"/>
                </a:lnTo>
                <a:lnTo>
                  <a:pt x="3469411" y="113407"/>
                </a:lnTo>
                <a:lnTo>
                  <a:pt x="3372816" y="113407"/>
                </a:lnTo>
                <a:lnTo>
                  <a:pt x="3335419" y="113407"/>
                </a:lnTo>
                <a:lnTo>
                  <a:pt x="3202309" y="113407"/>
                </a:lnTo>
                <a:lnTo>
                  <a:pt x="3200246" y="113407"/>
                </a:lnTo>
                <a:lnTo>
                  <a:pt x="3187006" y="113407"/>
                </a:lnTo>
                <a:lnTo>
                  <a:pt x="3185815" y="113407"/>
                </a:lnTo>
                <a:lnTo>
                  <a:pt x="3182316" y="113407"/>
                </a:lnTo>
                <a:lnTo>
                  <a:pt x="3180210" y="113407"/>
                </a:lnTo>
                <a:cubicBezTo>
                  <a:pt x="3180210" y="113407"/>
                  <a:pt x="3180210" y="113407"/>
                  <a:pt x="3163716" y="113407"/>
                </a:cubicBezTo>
                <a:lnTo>
                  <a:pt x="3146643" y="113407"/>
                </a:lnTo>
                <a:lnTo>
                  <a:pt x="3124544" y="113407"/>
                </a:lnTo>
                <a:lnTo>
                  <a:pt x="3070360" y="113407"/>
                </a:lnTo>
                <a:lnTo>
                  <a:pt x="3048262" y="113407"/>
                </a:lnTo>
                <a:lnTo>
                  <a:pt x="3014437" y="113407"/>
                </a:lnTo>
                <a:lnTo>
                  <a:pt x="3011809" y="113407"/>
                </a:lnTo>
                <a:lnTo>
                  <a:pt x="3009746" y="113407"/>
                </a:lnTo>
                <a:lnTo>
                  <a:pt x="2996506" y="113407"/>
                </a:lnTo>
                <a:lnTo>
                  <a:pt x="2995315" y="113407"/>
                </a:lnTo>
                <a:lnTo>
                  <a:pt x="2992338" y="113407"/>
                </a:lnTo>
                <a:lnTo>
                  <a:pt x="2989710" y="113407"/>
                </a:lnTo>
                <a:lnTo>
                  <a:pt x="2987648" y="113407"/>
                </a:lnTo>
                <a:lnTo>
                  <a:pt x="2973216" y="113407"/>
                </a:lnTo>
                <a:lnTo>
                  <a:pt x="2956143" y="113407"/>
                </a:lnTo>
                <a:lnTo>
                  <a:pt x="2944597" y="113407"/>
                </a:lnTo>
                <a:lnTo>
                  <a:pt x="2934044" y="113407"/>
                </a:lnTo>
                <a:lnTo>
                  <a:pt x="2922498" y="113407"/>
                </a:lnTo>
                <a:lnTo>
                  <a:pt x="2879860" y="113407"/>
                </a:lnTo>
                <a:lnTo>
                  <a:pt x="2859294" y="113407"/>
                </a:lnTo>
                <a:lnTo>
                  <a:pt x="2857762" y="113407"/>
                </a:lnTo>
                <a:lnTo>
                  <a:pt x="2837195" y="113407"/>
                </a:lnTo>
                <a:lnTo>
                  <a:pt x="2823937" y="113407"/>
                </a:lnTo>
                <a:lnTo>
                  <a:pt x="2801838" y="113407"/>
                </a:lnTo>
                <a:lnTo>
                  <a:pt x="2756982" y="113407"/>
                </a:lnTo>
                <a:lnTo>
                  <a:pt x="2754097" y="113407"/>
                </a:lnTo>
                <a:lnTo>
                  <a:pt x="2734884" y="113407"/>
                </a:lnTo>
                <a:lnTo>
                  <a:pt x="2731998" y="113407"/>
                </a:lnTo>
                <a:lnTo>
                  <a:pt x="2668794" y="113407"/>
                </a:lnTo>
                <a:lnTo>
                  <a:pt x="2646695" y="113407"/>
                </a:lnTo>
                <a:lnTo>
                  <a:pt x="2636115" y="113407"/>
                </a:lnTo>
                <a:lnTo>
                  <a:pt x="2614017" y="113407"/>
                </a:lnTo>
                <a:lnTo>
                  <a:pt x="2566482" y="113407"/>
                </a:lnTo>
                <a:lnTo>
                  <a:pt x="2544384" y="113407"/>
                </a:lnTo>
                <a:lnTo>
                  <a:pt x="2495147" y="113407"/>
                </a:lnTo>
                <a:lnTo>
                  <a:pt x="2473049" y="113407"/>
                </a:lnTo>
                <a:lnTo>
                  <a:pt x="2445615" y="113407"/>
                </a:lnTo>
                <a:lnTo>
                  <a:pt x="2423517" y="113407"/>
                </a:lnTo>
                <a:lnTo>
                  <a:pt x="2332532" y="113407"/>
                </a:lnTo>
                <a:lnTo>
                  <a:pt x="2310433" y="113407"/>
                </a:lnTo>
                <a:lnTo>
                  <a:pt x="2304647" y="113407"/>
                </a:lnTo>
                <a:lnTo>
                  <a:pt x="2282549" y="113407"/>
                </a:lnTo>
                <a:lnTo>
                  <a:pt x="2146721" y="113407"/>
                </a:lnTo>
                <a:lnTo>
                  <a:pt x="2142032" y="113407"/>
                </a:lnTo>
                <a:lnTo>
                  <a:pt x="2139925" y="113407"/>
                </a:lnTo>
                <a:lnTo>
                  <a:pt x="2137864" y="113407"/>
                </a:lnTo>
                <a:lnTo>
                  <a:pt x="2124622" y="113407"/>
                </a:lnTo>
                <a:lnTo>
                  <a:pt x="2123432" y="113407"/>
                </a:lnTo>
                <a:lnTo>
                  <a:pt x="2119933" y="113407"/>
                </a:lnTo>
                <a:lnTo>
                  <a:pt x="2097049" y="113407"/>
                </a:lnTo>
                <a:cubicBezTo>
                  <a:pt x="2073661" y="113407"/>
                  <a:pt x="2037517" y="113407"/>
                  <a:pt x="1981658" y="113407"/>
                </a:cubicBezTo>
                <a:lnTo>
                  <a:pt x="1956221" y="113407"/>
                </a:lnTo>
                <a:lnTo>
                  <a:pt x="1949425" y="113407"/>
                </a:lnTo>
                <a:lnTo>
                  <a:pt x="1947364" y="113407"/>
                </a:lnTo>
                <a:lnTo>
                  <a:pt x="1934122" y="113407"/>
                </a:lnTo>
                <a:lnTo>
                  <a:pt x="1932932" y="113407"/>
                </a:lnTo>
                <a:lnTo>
                  <a:pt x="1906549" y="113407"/>
                </a:lnTo>
                <a:lnTo>
                  <a:pt x="1882214" y="113407"/>
                </a:lnTo>
                <a:lnTo>
                  <a:pt x="1861030" y="113407"/>
                </a:lnTo>
                <a:lnTo>
                  <a:pt x="1791158" y="113407"/>
                </a:lnTo>
                <a:lnTo>
                  <a:pt x="1747978" y="113407"/>
                </a:lnTo>
                <a:lnTo>
                  <a:pt x="1691714" y="113407"/>
                </a:lnTo>
                <a:lnTo>
                  <a:pt x="1573733" y="113407"/>
                </a:lnTo>
                <a:lnTo>
                  <a:pt x="1557478" y="113407"/>
                </a:lnTo>
                <a:lnTo>
                  <a:pt x="1383233" y="113407"/>
                </a:lnTo>
                <a:lnTo>
                  <a:pt x="1354259" y="113407"/>
                </a:lnTo>
                <a:lnTo>
                  <a:pt x="1163759" y="113407"/>
                </a:lnTo>
                <a:lnTo>
                  <a:pt x="1084338" y="113407"/>
                </a:lnTo>
                <a:lnTo>
                  <a:pt x="893838" y="113407"/>
                </a:lnTo>
                <a:cubicBezTo>
                  <a:pt x="820324" y="113407"/>
                  <a:pt x="727960" y="166215"/>
                  <a:pt x="690261" y="230339"/>
                </a:cubicBezTo>
                <a:cubicBezTo>
                  <a:pt x="690261" y="230339"/>
                  <a:pt x="690261" y="230339"/>
                  <a:pt x="162467" y="1145043"/>
                </a:cubicBezTo>
                <a:cubicBezTo>
                  <a:pt x="144559" y="1177105"/>
                  <a:pt x="135606" y="1219539"/>
                  <a:pt x="135606" y="1261974"/>
                </a:cubicBezTo>
                <a:close/>
                <a:moveTo>
                  <a:pt x="0" y="1261974"/>
                </a:moveTo>
                <a:cubicBezTo>
                  <a:pt x="0" y="1215349"/>
                  <a:pt x="9837" y="1168725"/>
                  <a:pt x="29513" y="1133497"/>
                </a:cubicBezTo>
                <a:cubicBezTo>
                  <a:pt x="609420" y="128477"/>
                  <a:pt x="609420" y="128477"/>
                  <a:pt x="609420" y="128477"/>
                </a:cubicBezTo>
                <a:cubicBezTo>
                  <a:pt x="650842" y="58022"/>
                  <a:pt x="752325" y="0"/>
                  <a:pt x="833098" y="0"/>
                </a:cubicBezTo>
                <a:cubicBezTo>
                  <a:pt x="1702959" y="0"/>
                  <a:pt x="1920424" y="0"/>
                  <a:pt x="1974790" y="0"/>
                </a:cubicBezTo>
                <a:lnTo>
                  <a:pt x="1976098" y="0"/>
                </a:lnTo>
                <a:lnTo>
                  <a:pt x="1990647" y="0"/>
                </a:lnTo>
                <a:lnTo>
                  <a:pt x="1992912" y="0"/>
                </a:lnTo>
                <a:lnTo>
                  <a:pt x="2000379" y="0"/>
                </a:lnTo>
                <a:lnTo>
                  <a:pt x="2180255" y="0"/>
                </a:lnTo>
                <a:lnTo>
                  <a:pt x="2204536" y="0"/>
                </a:lnTo>
                <a:lnTo>
                  <a:pt x="2358928" y="0"/>
                </a:lnTo>
                <a:lnTo>
                  <a:pt x="2383208" y="0"/>
                </a:lnTo>
                <a:lnTo>
                  <a:pt x="2513815" y="0"/>
                </a:lnTo>
                <a:lnTo>
                  <a:pt x="2538095" y="0"/>
                </a:lnTo>
                <a:lnTo>
                  <a:pt x="2646616" y="0"/>
                </a:lnTo>
                <a:lnTo>
                  <a:pt x="2670896" y="0"/>
                </a:lnTo>
                <a:lnTo>
                  <a:pt x="2759029" y="0"/>
                </a:lnTo>
                <a:lnTo>
                  <a:pt x="2783310" y="0"/>
                </a:lnTo>
                <a:lnTo>
                  <a:pt x="2852754" y="0"/>
                </a:lnTo>
                <a:lnTo>
                  <a:pt x="2877035" y="0"/>
                </a:lnTo>
                <a:lnTo>
                  <a:pt x="2929490" y="0"/>
                </a:lnTo>
                <a:lnTo>
                  <a:pt x="2953771" y="0"/>
                </a:lnTo>
                <a:lnTo>
                  <a:pt x="2990936" y="0"/>
                </a:lnTo>
                <a:lnTo>
                  <a:pt x="3015216" y="0"/>
                </a:lnTo>
                <a:lnTo>
                  <a:pt x="3074750" y="0"/>
                </a:lnTo>
                <a:lnTo>
                  <a:pt x="3099031" y="0"/>
                </a:lnTo>
                <a:lnTo>
                  <a:pt x="3117790" y="0"/>
                </a:lnTo>
                <a:cubicBezTo>
                  <a:pt x="3135912" y="0"/>
                  <a:pt x="3135912" y="0"/>
                  <a:pt x="3135912" y="0"/>
                </a:cubicBezTo>
                <a:lnTo>
                  <a:pt x="3142071" y="0"/>
                </a:lnTo>
                <a:lnTo>
                  <a:pt x="3143379" y="0"/>
                </a:lnTo>
                <a:lnTo>
                  <a:pt x="3157927" y="0"/>
                </a:lnTo>
                <a:lnTo>
                  <a:pt x="3160193" y="0"/>
                </a:lnTo>
                <a:lnTo>
                  <a:pt x="3347536" y="0"/>
                </a:lnTo>
                <a:cubicBezTo>
                  <a:pt x="4303193" y="0"/>
                  <a:pt x="4303193" y="0"/>
                  <a:pt x="4303193" y="0"/>
                </a:cubicBezTo>
                <a:cubicBezTo>
                  <a:pt x="4386037" y="0"/>
                  <a:pt x="4485449" y="58022"/>
                  <a:pt x="4526872" y="128477"/>
                </a:cubicBezTo>
                <a:cubicBezTo>
                  <a:pt x="5106779" y="1133497"/>
                  <a:pt x="5106779" y="1133497"/>
                  <a:pt x="5106779" y="1133497"/>
                </a:cubicBezTo>
                <a:cubicBezTo>
                  <a:pt x="5148200" y="1203952"/>
                  <a:pt x="5148200" y="1319996"/>
                  <a:pt x="5106779" y="1390451"/>
                </a:cubicBezTo>
                <a:cubicBezTo>
                  <a:pt x="4526872" y="2395471"/>
                  <a:pt x="4526872" y="2395471"/>
                  <a:pt x="4526872" y="2395471"/>
                </a:cubicBezTo>
                <a:cubicBezTo>
                  <a:pt x="4485449" y="2465926"/>
                  <a:pt x="4386037" y="2523948"/>
                  <a:pt x="4303193" y="2523948"/>
                </a:cubicBezTo>
                <a:lnTo>
                  <a:pt x="3160193" y="2523948"/>
                </a:lnTo>
                <a:lnTo>
                  <a:pt x="3143379" y="2523948"/>
                </a:lnTo>
                <a:lnTo>
                  <a:pt x="3135912" y="2523948"/>
                </a:lnTo>
                <a:lnTo>
                  <a:pt x="2000379" y="2523948"/>
                </a:lnTo>
                <a:lnTo>
                  <a:pt x="1992912" y="2523948"/>
                </a:lnTo>
                <a:lnTo>
                  <a:pt x="1976098" y="2523948"/>
                </a:lnTo>
                <a:lnTo>
                  <a:pt x="833098" y="2523948"/>
                </a:lnTo>
                <a:cubicBezTo>
                  <a:pt x="752325" y="2523948"/>
                  <a:pt x="650842" y="2465926"/>
                  <a:pt x="609420" y="2395471"/>
                </a:cubicBezTo>
                <a:cubicBezTo>
                  <a:pt x="29513" y="1390451"/>
                  <a:pt x="29513" y="1390451"/>
                  <a:pt x="29513" y="1390451"/>
                </a:cubicBezTo>
                <a:cubicBezTo>
                  <a:pt x="9837" y="1355223"/>
                  <a:pt x="0" y="1308599"/>
                  <a:pt x="0" y="1261974"/>
                </a:cubicBezTo>
                <a:close/>
              </a:path>
            </a:pathLst>
          </a:custGeom>
          <a:solidFill>
            <a:srgbClr val="6AD4B2"/>
          </a:solidFill>
          <a:ln w="25400">
            <a:noFill/>
          </a:ln>
          <a:effectLst/>
        </p:spPr>
        <p:txBody>
          <a:bodyPr vert="horz" wrap="square" lIns="91440" tIns="45720" rIns="91440" bIns="45720" numCol="1" anchor="t" anchorCtr="0" compatLnSpc="1">
            <a:noAutofit/>
          </a:bodyPr>
          <a:p>
            <a:endParaRPr lang="zh-CN" altLang="en-US">
              <a:solidFill>
                <a:prstClr val="black"/>
              </a:solidFill>
              <a:cs typeface="+mn-ea"/>
              <a:sym typeface="+mn-lt"/>
            </a:endParaRPr>
          </a:p>
        </p:txBody>
      </p:sp>
      <p:sp>
        <p:nvSpPr>
          <p:cNvPr id="66" name="PA_文本框 29"/>
          <p:cNvSpPr txBox="1"/>
          <p:nvPr>
            <p:custDataLst>
              <p:tags r:id="rId4"/>
            </p:custDataLst>
          </p:nvPr>
        </p:nvSpPr>
        <p:spPr>
          <a:xfrm>
            <a:off x="6880860" y="2586355"/>
            <a:ext cx="4551680" cy="3077845"/>
          </a:xfrm>
          <a:prstGeom prst="rect">
            <a:avLst/>
          </a:prstGeom>
          <a:noFill/>
        </p:spPr>
        <p:txBody>
          <a:bodyPr wrap="square" lIns="0" tIns="0" rIns="0" bIns="0" rtlCol="0">
            <a:spAutoFit/>
          </a:bodyPr>
          <a:p>
            <a:pPr algn="just">
              <a:lnSpc>
                <a:spcPts val="2000"/>
              </a:lnSpc>
            </a:pPr>
            <a:r>
              <a:rPr lang="zh-CN" altLang="en-US" sz="1600">
                <a:solidFill>
                  <a:schemeClr val="tx1">
                    <a:lumMod val="75000"/>
                    <a:lumOff val="25000"/>
                  </a:schemeClr>
                </a:solidFill>
                <a:cs typeface="+mn-ea"/>
                <a:sym typeface="+mn-lt"/>
              </a:rPr>
              <a:t>1、药店患者在线咨询医生，进行视频通话；可利用高拍仪拍照上传患者病历图给医生；</a:t>
            </a:r>
            <a:endParaRPr lang="zh-CN" altLang="en-US" sz="1600">
              <a:solidFill>
                <a:schemeClr val="tx1">
                  <a:lumMod val="75000"/>
                  <a:lumOff val="25000"/>
                </a:schemeClr>
              </a:solidFill>
              <a:cs typeface="+mn-ea"/>
              <a:sym typeface="+mn-lt"/>
            </a:endParaRPr>
          </a:p>
          <a:p>
            <a:pPr algn="just">
              <a:lnSpc>
                <a:spcPts val="2000"/>
              </a:lnSpc>
            </a:pPr>
            <a:endParaRPr lang="zh-CN" altLang="en-US" sz="1600">
              <a:solidFill>
                <a:schemeClr val="tx1">
                  <a:lumMod val="75000"/>
                  <a:lumOff val="25000"/>
                </a:schemeClr>
              </a:solidFill>
              <a:cs typeface="+mn-ea"/>
              <a:sym typeface="+mn-lt"/>
            </a:endParaRPr>
          </a:p>
          <a:p>
            <a:pPr algn="just">
              <a:lnSpc>
                <a:spcPts val="2000"/>
              </a:lnSpc>
            </a:pPr>
            <a:r>
              <a:rPr lang="zh-CN" altLang="en-US" sz="1600">
                <a:solidFill>
                  <a:schemeClr val="tx1">
                    <a:lumMod val="75000"/>
                    <a:lumOff val="25000"/>
                  </a:schemeClr>
                </a:solidFill>
                <a:cs typeface="+mn-ea"/>
                <a:sym typeface="+mn-lt"/>
              </a:rPr>
              <a:t>2、医生为用户开具处方，全程录音录屏，全流程做到全程可追溯，解决监管难题，保障各方权益；</a:t>
            </a:r>
            <a:endParaRPr lang="zh-CN" altLang="en-US" sz="1600">
              <a:solidFill>
                <a:schemeClr val="tx1">
                  <a:lumMod val="75000"/>
                  <a:lumOff val="25000"/>
                </a:schemeClr>
              </a:solidFill>
              <a:cs typeface="+mn-ea"/>
              <a:sym typeface="+mn-lt"/>
            </a:endParaRPr>
          </a:p>
          <a:p>
            <a:pPr algn="just">
              <a:lnSpc>
                <a:spcPts val="2000"/>
              </a:lnSpc>
            </a:pPr>
            <a:endParaRPr lang="zh-CN" altLang="en-US" sz="1600">
              <a:solidFill>
                <a:schemeClr val="tx1">
                  <a:lumMod val="75000"/>
                  <a:lumOff val="25000"/>
                </a:schemeClr>
              </a:solidFill>
              <a:cs typeface="+mn-ea"/>
              <a:sym typeface="+mn-lt"/>
            </a:endParaRPr>
          </a:p>
          <a:p>
            <a:pPr algn="just">
              <a:lnSpc>
                <a:spcPts val="2000"/>
              </a:lnSpc>
            </a:pPr>
            <a:r>
              <a:rPr lang="zh-CN" altLang="en-US" sz="1600">
                <a:solidFill>
                  <a:schemeClr val="tx1">
                    <a:lumMod val="75000"/>
                    <a:lumOff val="25000"/>
                  </a:schemeClr>
                </a:solidFill>
                <a:cs typeface="+mn-ea"/>
                <a:sym typeface="+mn-lt"/>
              </a:rPr>
              <a:t>3、问诊结束，患者可以给医生进行评分，还可以扫二维码获取处方信息；</a:t>
            </a:r>
            <a:endParaRPr lang="zh-CN" altLang="en-US" sz="1600">
              <a:solidFill>
                <a:schemeClr val="tx1">
                  <a:lumMod val="75000"/>
                  <a:lumOff val="25000"/>
                </a:schemeClr>
              </a:solidFill>
              <a:cs typeface="+mn-ea"/>
              <a:sym typeface="+mn-lt"/>
            </a:endParaRPr>
          </a:p>
          <a:p>
            <a:pPr algn="just">
              <a:lnSpc>
                <a:spcPts val="2000"/>
              </a:lnSpc>
            </a:pPr>
            <a:endParaRPr lang="zh-CN" altLang="en-US" sz="1600">
              <a:solidFill>
                <a:schemeClr val="tx1">
                  <a:lumMod val="75000"/>
                  <a:lumOff val="25000"/>
                </a:schemeClr>
              </a:solidFill>
              <a:cs typeface="+mn-ea"/>
              <a:sym typeface="+mn-lt"/>
            </a:endParaRPr>
          </a:p>
          <a:p>
            <a:pPr algn="just">
              <a:lnSpc>
                <a:spcPts val="2000"/>
              </a:lnSpc>
            </a:pPr>
            <a:r>
              <a:rPr lang="zh-CN" altLang="en-US" sz="1600">
                <a:solidFill>
                  <a:schemeClr val="tx1">
                    <a:lumMod val="75000"/>
                    <a:lumOff val="25000"/>
                  </a:schemeClr>
                </a:solidFill>
                <a:cs typeface="+mn-ea"/>
                <a:sym typeface="+mn-lt"/>
              </a:rPr>
              <a:t>4、药师审核处方；</a:t>
            </a:r>
            <a:endParaRPr lang="zh-CN" altLang="en-US" sz="1600">
              <a:solidFill>
                <a:schemeClr val="tx1">
                  <a:lumMod val="75000"/>
                  <a:lumOff val="25000"/>
                </a:schemeClr>
              </a:solidFill>
              <a:cs typeface="+mn-ea"/>
              <a:sym typeface="+mn-lt"/>
            </a:endParaRPr>
          </a:p>
          <a:p>
            <a:pPr algn="just">
              <a:lnSpc>
                <a:spcPts val="2000"/>
              </a:lnSpc>
            </a:pPr>
            <a:endParaRPr lang="zh-CN" altLang="en-US" sz="1600">
              <a:solidFill>
                <a:schemeClr val="tx1">
                  <a:lumMod val="75000"/>
                  <a:lumOff val="25000"/>
                </a:schemeClr>
              </a:solidFill>
              <a:cs typeface="+mn-ea"/>
              <a:sym typeface="+mn-lt"/>
            </a:endParaRPr>
          </a:p>
          <a:p>
            <a:pPr algn="just">
              <a:lnSpc>
                <a:spcPts val="2000"/>
              </a:lnSpc>
            </a:pPr>
            <a:r>
              <a:rPr lang="zh-CN" altLang="en-US" sz="1600">
                <a:solidFill>
                  <a:schemeClr val="tx1">
                    <a:lumMod val="75000"/>
                    <a:lumOff val="25000"/>
                  </a:schemeClr>
                </a:solidFill>
                <a:cs typeface="+mn-ea"/>
                <a:sym typeface="+mn-lt"/>
              </a:rPr>
              <a:t>5、药店给审核通过的处方进行处方打印和发药。</a:t>
            </a:r>
            <a:endParaRPr lang="zh-CN" altLang="en-US" sz="1600">
              <a:solidFill>
                <a:schemeClr val="tx1">
                  <a:lumMod val="75000"/>
                  <a:lumOff val="25000"/>
                </a:schemeClr>
              </a:solidFill>
              <a:cs typeface="+mn-ea"/>
              <a:sym typeface="+mn-lt"/>
            </a:endParaRPr>
          </a:p>
        </p:txBody>
      </p:sp>
      <p:pic>
        <p:nvPicPr>
          <p:cNvPr id="11" name="图片 1"/>
          <p:cNvPicPr>
            <a:picLocks noChangeAspect="1"/>
          </p:cNvPicPr>
          <p:nvPr/>
        </p:nvPicPr>
        <p:blipFill>
          <a:blip r:embed="rId5"/>
          <a:stretch>
            <a:fillRect/>
          </a:stretch>
        </p:blipFill>
        <p:spPr>
          <a:xfrm>
            <a:off x="870585" y="1674495"/>
            <a:ext cx="4794250" cy="2409825"/>
          </a:xfrm>
          <a:prstGeom prst="rect">
            <a:avLst/>
          </a:prstGeom>
          <a:noFill/>
          <a:ln w="9525">
            <a:noFill/>
          </a:ln>
        </p:spPr>
      </p:pic>
      <p:pic>
        <p:nvPicPr>
          <p:cNvPr id="7" name="图片 6" descr="1556438307(1)"/>
          <p:cNvPicPr>
            <a:picLocks noChangeAspect="1"/>
          </p:cNvPicPr>
          <p:nvPr/>
        </p:nvPicPr>
        <p:blipFill>
          <a:blip r:embed="rId6"/>
          <a:stretch>
            <a:fillRect/>
          </a:stretch>
        </p:blipFill>
        <p:spPr>
          <a:xfrm>
            <a:off x="870585" y="4215765"/>
            <a:ext cx="4793615" cy="2417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1" nodeType="afterEffect">
                                  <p:childTnLst>
                                    <p:set>
                                      <p:cBhvr>
                                        <p:cTn id="6" dur="1" fill="hold">
                                          <p:stCondLst>
                                            <p:cond delay="0"/>
                                          </p:stCondLst>
                                        </p:cTn>
                                        <p:tgtEl>
                                          <p:spTgt spid="68"/>
                                        </p:tgtEl>
                                        <p:attrNameLst>
                                          <p:attrName>style.visibility</p:attrName>
                                        </p:attrNameLst>
                                      </p:cBhvr>
                                      <p:to>
                                        <p:strVal val="visible"/>
                                      </p:to>
                                    </p:set>
                                    <p:animEffect transition="in" filter="barn(inVertical)">
                                      <p:cBhvr>
                                        <p:cTn id="7" dur="500"/>
                                        <p:tgtEl>
                                          <p:spTgt spid="68"/>
                                        </p:tgtEl>
                                      </p:cBhvr>
                                    </p:animEffect>
                                  </p:childTnLst>
                                </p:cTn>
                              </p:par>
                              <p:par>
                                <p:cTn id="8" presetID="42" presetClass="entr" presetSubtype="0" fill="hold" grpId="0" nodeType="withEffect">
                                  <p:childTnLst>
                                    <p:set>
                                      <p:cBhvr>
                                        <p:cTn id="9" dur="1" fill="hold">
                                          <p:stCondLst>
                                            <p:cond delay="0"/>
                                          </p:stCondLst>
                                        </p:cTn>
                                        <p:tgtEl>
                                          <p:spTgt spid="66"/>
                                        </p:tgtEl>
                                        <p:attrNameLst>
                                          <p:attrName>style.visibility</p:attrName>
                                        </p:attrNameLst>
                                      </p:cBhvr>
                                      <p:to>
                                        <p:strVal val="visible"/>
                                      </p:to>
                                    </p:set>
                                    <p:animEffect transition="in" filter="fade">
                                      <p:cBhvr>
                                        <p:cTn id="10" dur="1000"/>
                                        <p:tgtEl>
                                          <p:spTgt spid="66"/>
                                        </p:tgtEl>
                                      </p:cBhvr>
                                    </p:animEffect>
                                    <p:anim calcmode="lin" valueType="num">
                                      <p:cBhvr>
                                        <p:cTn id="11" dur="1000" fill="hold"/>
                                        <p:tgtEl>
                                          <p:spTgt spid="66"/>
                                        </p:tgtEl>
                                        <p:attrNameLst>
                                          <p:attrName>ppt_x</p:attrName>
                                        </p:attrNameLst>
                                      </p:cBhvr>
                                      <p:tavLst>
                                        <p:tav tm="0">
                                          <p:val>
                                            <p:strVal val="#ppt_x"/>
                                          </p:val>
                                        </p:tav>
                                        <p:tav tm="100000">
                                          <p:val>
                                            <p:strVal val="#ppt_x"/>
                                          </p:val>
                                        </p:tav>
                                      </p:tavLst>
                                    </p:anim>
                                    <p:anim calcmode="lin" valueType="num">
                                      <p:cBhvr>
                                        <p:cTn id="12"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1"/>
      <p:bldP spid="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title"/>
            <p:custDataLst>
              <p:tags r:id="rId1"/>
            </p:custDataLst>
          </p:nvPr>
        </p:nvSpPr>
        <p:spPr/>
        <p:txBody>
          <a:bodyPr>
            <a:normAutofit fontScale="90000"/>
          </a:bodyPr>
          <a:lstStyle/>
          <a:p>
            <a:r>
              <a:rPr lang="zh-CN" altLang="en-US">
                <a:latin typeface="+mn-lt"/>
                <a:ea typeface="+mn-ea"/>
                <a:cs typeface="+mn-ea"/>
                <a:sym typeface="+mn-lt"/>
              </a:rPr>
              <a:t>个人工作回顾</a:t>
            </a:r>
            <a:endParaRPr lang="zh-CN" altLang="en-US">
              <a:latin typeface="+mn-lt"/>
              <a:ea typeface="+mn-ea"/>
              <a:cs typeface="+mn-ea"/>
              <a:sym typeface="+mn-lt"/>
            </a:endParaRPr>
          </a:p>
        </p:txBody>
      </p:sp>
      <p:sp>
        <p:nvSpPr>
          <p:cNvPr id="68" name="PA_文本框 30"/>
          <p:cNvSpPr txBox="1"/>
          <p:nvPr>
            <p:custDataLst>
              <p:tags r:id="rId2"/>
            </p:custDataLst>
          </p:nvPr>
        </p:nvSpPr>
        <p:spPr>
          <a:xfrm>
            <a:off x="983613" y="1195786"/>
            <a:ext cx="1862834" cy="368935"/>
          </a:xfrm>
          <a:prstGeom prst="rect">
            <a:avLst/>
          </a:prstGeom>
          <a:noFill/>
        </p:spPr>
        <p:txBody>
          <a:bodyPr wrap="square" lIns="0" tIns="0" rIns="0" bIns="0" rtlCol="0">
            <a:spAutoFit/>
          </a:bodyPr>
          <a:lstStyle/>
          <a:p>
            <a:pPr algn="ctr"/>
            <a:r>
              <a:rPr lang="zh-CN" altLang="en-US" sz="2400" b="1">
                <a:solidFill>
                  <a:srgbClr val="6AD4B2"/>
                </a:solidFill>
                <a:cs typeface="+mn-ea"/>
                <a:sym typeface="+mn-lt"/>
              </a:rPr>
              <a:t>掌上医院</a:t>
            </a:r>
            <a:endParaRPr lang="zh-CN" altLang="en-US" sz="2400" b="1">
              <a:solidFill>
                <a:srgbClr val="6AD4B2"/>
              </a:solidFill>
              <a:cs typeface="+mn-ea"/>
              <a:sym typeface="+mn-lt"/>
            </a:endParaRPr>
          </a:p>
        </p:txBody>
      </p:sp>
      <p:sp>
        <p:nvSpPr>
          <p:cNvPr id="5" name="PA_任意多边形 70"/>
          <p:cNvSpPr/>
          <p:nvPr>
            <p:custDataLst>
              <p:tags r:id="rId3"/>
            </p:custDataLst>
          </p:nvPr>
        </p:nvSpPr>
        <p:spPr bwMode="auto">
          <a:xfrm rot="5400000">
            <a:off x="3282315" y="1129030"/>
            <a:ext cx="4705350" cy="5576570"/>
          </a:xfrm>
          <a:custGeom>
            <a:avLst/>
            <a:gdLst>
              <a:gd name="connsiteX0" fmla="*/ 135606 w 5137844"/>
              <a:gd name="connsiteY0" fmla="*/ 1261974 h 2523948"/>
              <a:gd name="connsiteX1" fmla="*/ 162467 w 5137844"/>
              <a:gd name="connsiteY1" fmla="*/ 1378906 h 2523948"/>
              <a:gd name="connsiteX2" fmla="*/ 690261 w 5137844"/>
              <a:gd name="connsiteY2" fmla="*/ 2293610 h 2523948"/>
              <a:gd name="connsiteX3" fmla="*/ 893838 w 5137844"/>
              <a:gd name="connsiteY3" fmla="*/ 2410541 h 2523948"/>
              <a:gd name="connsiteX4" fmla="*/ 1084338 w 5137844"/>
              <a:gd name="connsiteY4" fmla="*/ 2410541 h 2523948"/>
              <a:gd name="connsiteX5" fmla="*/ 1934122 w 5137844"/>
              <a:gd name="connsiteY5" fmla="*/ 2410541 h 2523948"/>
              <a:gd name="connsiteX6" fmla="*/ 1949425 w 5137844"/>
              <a:gd name="connsiteY6" fmla="*/ 2410541 h 2523948"/>
              <a:gd name="connsiteX7" fmla="*/ 1956221 w 5137844"/>
              <a:gd name="connsiteY7" fmla="*/ 2410541 h 2523948"/>
              <a:gd name="connsiteX8" fmla="*/ 2124622 w 5137844"/>
              <a:gd name="connsiteY8" fmla="*/ 2410541 h 2523948"/>
              <a:gd name="connsiteX9" fmla="*/ 2139925 w 5137844"/>
              <a:gd name="connsiteY9" fmla="*/ 2410541 h 2523948"/>
              <a:gd name="connsiteX10" fmla="*/ 2146721 w 5137844"/>
              <a:gd name="connsiteY10" fmla="*/ 2410541 h 2523948"/>
              <a:gd name="connsiteX11" fmla="*/ 2989710 w 5137844"/>
              <a:gd name="connsiteY11" fmla="*/ 2410541 h 2523948"/>
              <a:gd name="connsiteX12" fmla="*/ 2996506 w 5137844"/>
              <a:gd name="connsiteY12" fmla="*/ 2410541 h 2523948"/>
              <a:gd name="connsiteX13" fmla="*/ 3011809 w 5137844"/>
              <a:gd name="connsiteY13" fmla="*/ 2410541 h 2523948"/>
              <a:gd name="connsiteX14" fmla="*/ 3180210 w 5137844"/>
              <a:gd name="connsiteY14" fmla="*/ 2410541 h 2523948"/>
              <a:gd name="connsiteX15" fmla="*/ 3187006 w 5137844"/>
              <a:gd name="connsiteY15" fmla="*/ 2410541 h 2523948"/>
              <a:gd name="connsiteX16" fmla="*/ 3202309 w 5137844"/>
              <a:gd name="connsiteY16" fmla="*/ 2410541 h 2523948"/>
              <a:gd name="connsiteX17" fmla="*/ 4052093 w 5137844"/>
              <a:gd name="connsiteY17" fmla="*/ 2410541 h 2523948"/>
              <a:gd name="connsiteX18" fmla="*/ 4242593 w 5137844"/>
              <a:gd name="connsiteY18" fmla="*/ 2410541 h 2523948"/>
              <a:gd name="connsiteX19" fmla="*/ 4446171 w 5137844"/>
              <a:gd name="connsiteY19" fmla="*/ 2293610 h 2523948"/>
              <a:gd name="connsiteX20" fmla="*/ 4973965 w 5137844"/>
              <a:gd name="connsiteY20" fmla="*/ 1378906 h 2523948"/>
              <a:gd name="connsiteX21" fmla="*/ 4973965 w 5137844"/>
              <a:gd name="connsiteY21" fmla="*/ 1145043 h 2523948"/>
              <a:gd name="connsiteX22" fmla="*/ 4446171 w 5137844"/>
              <a:gd name="connsiteY22" fmla="*/ 230339 h 2523948"/>
              <a:gd name="connsiteX23" fmla="*/ 4242593 w 5137844"/>
              <a:gd name="connsiteY23" fmla="*/ 113407 h 2523948"/>
              <a:gd name="connsiteX24" fmla="*/ 4133871 w 5137844"/>
              <a:gd name="connsiteY24" fmla="*/ 113407 h 2523948"/>
              <a:gd name="connsiteX25" fmla="*/ 4052093 w 5137844"/>
              <a:gd name="connsiteY25" fmla="*/ 113407 h 2523948"/>
              <a:gd name="connsiteX26" fmla="*/ 4050394 w 5137844"/>
              <a:gd name="connsiteY26" fmla="*/ 113407 h 2523948"/>
              <a:gd name="connsiteX27" fmla="*/ 4038503 w 5137844"/>
              <a:gd name="connsiteY27" fmla="*/ 113407 h 2523948"/>
              <a:gd name="connsiteX28" fmla="*/ 4030245 w 5137844"/>
              <a:gd name="connsiteY28" fmla="*/ 113407 h 2523948"/>
              <a:gd name="connsiteX29" fmla="*/ 4006226 w 5137844"/>
              <a:gd name="connsiteY29" fmla="*/ 113407 h 2523948"/>
              <a:gd name="connsiteX30" fmla="*/ 3943371 w 5137844"/>
              <a:gd name="connsiteY30" fmla="*/ 113407 h 2523948"/>
              <a:gd name="connsiteX31" fmla="*/ 3875656 w 5137844"/>
              <a:gd name="connsiteY31" fmla="*/ 113407 h 2523948"/>
              <a:gd name="connsiteX32" fmla="*/ 3839745 w 5137844"/>
              <a:gd name="connsiteY32" fmla="*/ 113407 h 2523948"/>
              <a:gd name="connsiteX33" fmla="*/ 3776065 w 5137844"/>
              <a:gd name="connsiteY33" fmla="*/ 113407 h 2523948"/>
              <a:gd name="connsiteX34" fmla="*/ 3685156 w 5137844"/>
              <a:gd name="connsiteY34" fmla="*/ 113407 h 2523948"/>
              <a:gd name="connsiteX35" fmla="*/ 3659911 w 5137844"/>
              <a:gd name="connsiteY35" fmla="*/ 113407 h 2523948"/>
              <a:gd name="connsiteX36" fmla="*/ 3585565 w 5137844"/>
              <a:gd name="connsiteY36" fmla="*/ 113407 h 2523948"/>
              <a:gd name="connsiteX37" fmla="*/ 3525919 w 5137844"/>
              <a:gd name="connsiteY37" fmla="*/ 113407 h 2523948"/>
              <a:gd name="connsiteX38" fmla="*/ 3469411 w 5137844"/>
              <a:gd name="connsiteY38" fmla="*/ 113407 h 2523948"/>
              <a:gd name="connsiteX39" fmla="*/ 3372816 w 5137844"/>
              <a:gd name="connsiteY39" fmla="*/ 113407 h 2523948"/>
              <a:gd name="connsiteX40" fmla="*/ 3335419 w 5137844"/>
              <a:gd name="connsiteY40" fmla="*/ 113407 h 2523948"/>
              <a:gd name="connsiteX41" fmla="*/ 3202309 w 5137844"/>
              <a:gd name="connsiteY41" fmla="*/ 113407 h 2523948"/>
              <a:gd name="connsiteX42" fmla="*/ 3200246 w 5137844"/>
              <a:gd name="connsiteY42" fmla="*/ 113407 h 2523948"/>
              <a:gd name="connsiteX43" fmla="*/ 3187006 w 5137844"/>
              <a:gd name="connsiteY43" fmla="*/ 113407 h 2523948"/>
              <a:gd name="connsiteX44" fmla="*/ 3185815 w 5137844"/>
              <a:gd name="connsiteY44" fmla="*/ 113407 h 2523948"/>
              <a:gd name="connsiteX45" fmla="*/ 3182316 w 5137844"/>
              <a:gd name="connsiteY45" fmla="*/ 113407 h 2523948"/>
              <a:gd name="connsiteX46" fmla="*/ 3180210 w 5137844"/>
              <a:gd name="connsiteY46" fmla="*/ 113407 h 2523948"/>
              <a:gd name="connsiteX47" fmla="*/ 3163716 w 5137844"/>
              <a:gd name="connsiteY47" fmla="*/ 113407 h 2523948"/>
              <a:gd name="connsiteX48" fmla="*/ 3146643 w 5137844"/>
              <a:gd name="connsiteY48" fmla="*/ 113407 h 2523948"/>
              <a:gd name="connsiteX49" fmla="*/ 3124544 w 5137844"/>
              <a:gd name="connsiteY49" fmla="*/ 113407 h 2523948"/>
              <a:gd name="connsiteX50" fmla="*/ 3070360 w 5137844"/>
              <a:gd name="connsiteY50" fmla="*/ 113407 h 2523948"/>
              <a:gd name="connsiteX51" fmla="*/ 3048262 w 5137844"/>
              <a:gd name="connsiteY51" fmla="*/ 113407 h 2523948"/>
              <a:gd name="connsiteX52" fmla="*/ 3014437 w 5137844"/>
              <a:gd name="connsiteY52" fmla="*/ 113407 h 2523948"/>
              <a:gd name="connsiteX53" fmla="*/ 3011809 w 5137844"/>
              <a:gd name="connsiteY53" fmla="*/ 113407 h 2523948"/>
              <a:gd name="connsiteX54" fmla="*/ 3009746 w 5137844"/>
              <a:gd name="connsiteY54" fmla="*/ 113407 h 2523948"/>
              <a:gd name="connsiteX55" fmla="*/ 2996506 w 5137844"/>
              <a:gd name="connsiteY55" fmla="*/ 113407 h 2523948"/>
              <a:gd name="connsiteX56" fmla="*/ 2995315 w 5137844"/>
              <a:gd name="connsiteY56" fmla="*/ 113407 h 2523948"/>
              <a:gd name="connsiteX57" fmla="*/ 2992338 w 5137844"/>
              <a:gd name="connsiteY57" fmla="*/ 113407 h 2523948"/>
              <a:gd name="connsiteX58" fmla="*/ 2989710 w 5137844"/>
              <a:gd name="connsiteY58" fmla="*/ 113407 h 2523948"/>
              <a:gd name="connsiteX59" fmla="*/ 2987648 w 5137844"/>
              <a:gd name="connsiteY59" fmla="*/ 113407 h 2523948"/>
              <a:gd name="connsiteX60" fmla="*/ 2973216 w 5137844"/>
              <a:gd name="connsiteY60" fmla="*/ 113407 h 2523948"/>
              <a:gd name="connsiteX61" fmla="*/ 2956143 w 5137844"/>
              <a:gd name="connsiteY61" fmla="*/ 113407 h 2523948"/>
              <a:gd name="connsiteX62" fmla="*/ 2944597 w 5137844"/>
              <a:gd name="connsiteY62" fmla="*/ 113407 h 2523948"/>
              <a:gd name="connsiteX63" fmla="*/ 2934044 w 5137844"/>
              <a:gd name="connsiteY63" fmla="*/ 113407 h 2523948"/>
              <a:gd name="connsiteX64" fmla="*/ 2922498 w 5137844"/>
              <a:gd name="connsiteY64" fmla="*/ 113407 h 2523948"/>
              <a:gd name="connsiteX65" fmla="*/ 2879860 w 5137844"/>
              <a:gd name="connsiteY65" fmla="*/ 113407 h 2523948"/>
              <a:gd name="connsiteX66" fmla="*/ 2859294 w 5137844"/>
              <a:gd name="connsiteY66" fmla="*/ 113407 h 2523948"/>
              <a:gd name="connsiteX67" fmla="*/ 2857762 w 5137844"/>
              <a:gd name="connsiteY67" fmla="*/ 113407 h 2523948"/>
              <a:gd name="connsiteX68" fmla="*/ 2837195 w 5137844"/>
              <a:gd name="connsiteY68" fmla="*/ 113407 h 2523948"/>
              <a:gd name="connsiteX69" fmla="*/ 2823937 w 5137844"/>
              <a:gd name="connsiteY69" fmla="*/ 113407 h 2523948"/>
              <a:gd name="connsiteX70" fmla="*/ 2801838 w 5137844"/>
              <a:gd name="connsiteY70" fmla="*/ 113407 h 2523948"/>
              <a:gd name="connsiteX71" fmla="*/ 2756982 w 5137844"/>
              <a:gd name="connsiteY71" fmla="*/ 113407 h 2523948"/>
              <a:gd name="connsiteX72" fmla="*/ 2754097 w 5137844"/>
              <a:gd name="connsiteY72" fmla="*/ 113407 h 2523948"/>
              <a:gd name="connsiteX73" fmla="*/ 2734884 w 5137844"/>
              <a:gd name="connsiteY73" fmla="*/ 113407 h 2523948"/>
              <a:gd name="connsiteX74" fmla="*/ 2731998 w 5137844"/>
              <a:gd name="connsiteY74" fmla="*/ 113407 h 2523948"/>
              <a:gd name="connsiteX75" fmla="*/ 2668794 w 5137844"/>
              <a:gd name="connsiteY75" fmla="*/ 113407 h 2523948"/>
              <a:gd name="connsiteX76" fmla="*/ 2646695 w 5137844"/>
              <a:gd name="connsiteY76" fmla="*/ 113407 h 2523948"/>
              <a:gd name="connsiteX77" fmla="*/ 2636115 w 5137844"/>
              <a:gd name="connsiteY77" fmla="*/ 113407 h 2523948"/>
              <a:gd name="connsiteX78" fmla="*/ 2614017 w 5137844"/>
              <a:gd name="connsiteY78" fmla="*/ 113407 h 2523948"/>
              <a:gd name="connsiteX79" fmla="*/ 2566482 w 5137844"/>
              <a:gd name="connsiteY79" fmla="*/ 113407 h 2523948"/>
              <a:gd name="connsiteX80" fmla="*/ 2544384 w 5137844"/>
              <a:gd name="connsiteY80" fmla="*/ 113407 h 2523948"/>
              <a:gd name="connsiteX81" fmla="*/ 2495147 w 5137844"/>
              <a:gd name="connsiteY81" fmla="*/ 113407 h 2523948"/>
              <a:gd name="connsiteX82" fmla="*/ 2473049 w 5137844"/>
              <a:gd name="connsiteY82" fmla="*/ 113407 h 2523948"/>
              <a:gd name="connsiteX83" fmla="*/ 2445615 w 5137844"/>
              <a:gd name="connsiteY83" fmla="*/ 113407 h 2523948"/>
              <a:gd name="connsiteX84" fmla="*/ 2423517 w 5137844"/>
              <a:gd name="connsiteY84" fmla="*/ 113407 h 2523948"/>
              <a:gd name="connsiteX85" fmla="*/ 2332532 w 5137844"/>
              <a:gd name="connsiteY85" fmla="*/ 113407 h 2523948"/>
              <a:gd name="connsiteX86" fmla="*/ 2310433 w 5137844"/>
              <a:gd name="connsiteY86" fmla="*/ 113407 h 2523948"/>
              <a:gd name="connsiteX87" fmla="*/ 2304647 w 5137844"/>
              <a:gd name="connsiteY87" fmla="*/ 113407 h 2523948"/>
              <a:gd name="connsiteX88" fmla="*/ 2282549 w 5137844"/>
              <a:gd name="connsiteY88" fmla="*/ 113407 h 2523948"/>
              <a:gd name="connsiteX89" fmla="*/ 2146721 w 5137844"/>
              <a:gd name="connsiteY89" fmla="*/ 113407 h 2523948"/>
              <a:gd name="connsiteX90" fmla="*/ 2142032 w 5137844"/>
              <a:gd name="connsiteY90" fmla="*/ 113407 h 2523948"/>
              <a:gd name="connsiteX91" fmla="*/ 2139925 w 5137844"/>
              <a:gd name="connsiteY91" fmla="*/ 113407 h 2523948"/>
              <a:gd name="connsiteX92" fmla="*/ 2137864 w 5137844"/>
              <a:gd name="connsiteY92" fmla="*/ 113407 h 2523948"/>
              <a:gd name="connsiteX93" fmla="*/ 2124622 w 5137844"/>
              <a:gd name="connsiteY93" fmla="*/ 113407 h 2523948"/>
              <a:gd name="connsiteX94" fmla="*/ 2123432 w 5137844"/>
              <a:gd name="connsiteY94" fmla="*/ 113407 h 2523948"/>
              <a:gd name="connsiteX95" fmla="*/ 2119933 w 5137844"/>
              <a:gd name="connsiteY95" fmla="*/ 113407 h 2523948"/>
              <a:gd name="connsiteX96" fmla="*/ 2097049 w 5137844"/>
              <a:gd name="connsiteY96" fmla="*/ 113407 h 2523948"/>
              <a:gd name="connsiteX97" fmla="*/ 1981658 w 5137844"/>
              <a:gd name="connsiteY97" fmla="*/ 113407 h 2523948"/>
              <a:gd name="connsiteX98" fmla="*/ 1956221 w 5137844"/>
              <a:gd name="connsiteY98" fmla="*/ 113407 h 2523948"/>
              <a:gd name="connsiteX99" fmla="*/ 1949425 w 5137844"/>
              <a:gd name="connsiteY99" fmla="*/ 113407 h 2523948"/>
              <a:gd name="connsiteX100" fmla="*/ 1947364 w 5137844"/>
              <a:gd name="connsiteY100" fmla="*/ 113407 h 2523948"/>
              <a:gd name="connsiteX101" fmla="*/ 1934122 w 5137844"/>
              <a:gd name="connsiteY101" fmla="*/ 113407 h 2523948"/>
              <a:gd name="connsiteX102" fmla="*/ 1932932 w 5137844"/>
              <a:gd name="connsiteY102" fmla="*/ 113407 h 2523948"/>
              <a:gd name="connsiteX103" fmla="*/ 1906549 w 5137844"/>
              <a:gd name="connsiteY103" fmla="*/ 113407 h 2523948"/>
              <a:gd name="connsiteX104" fmla="*/ 1882214 w 5137844"/>
              <a:gd name="connsiteY104" fmla="*/ 113407 h 2523948"/>
              <a:gd name="connsiteX105" fmla="*/ 1861030 w 5137844"/>
              <a:gd name="connsiteY105" fmla="*/ 113407 h 2523948"/>
              <a:gd name="connsiteX106" fmla="*/ 1791158 w 5137844"/>
              <a:gd name="connsiteY106" fmla="*/ 113407 h 2523948"/>
              <a:gd name="connsiteX107" fmla="*/ 1747978 w 5137844"/>
              <a:gd name="connsiteY107" fmla="*/ 113407 h 2523948"/>
              <a:gd name="connsiteX108" fmla="*/ 1691714 w 5137844"/>
              <a:gd name="connsiteY108" fmla="*/ 113407 h 2523948"/>
              <a:gd name="connsiteX109" fmla="*/ 1573733 w 5137844"/>
              <a:gd name="connsiteY109" fmla="*/ 113407 h 2523948"/>
              <a:gd name="connsiteX110" fmla="*/ 1557478 w 5137844"/>
              <a:gd name="connsiteY110" fmla="*/ 113407 h 2523948"/>
              <a:gd name="connsiteX111" fmla="*/ 1383233 w 5137844"/>
              <a:gd name="connsiteY111" fmla="*/ 113407 h 2523948"/>
              <a:gd name="connsiteX112" fmla="*/ 1354259 w 5137844"/>
              <a:gd name="connsiteY112" fmla="*/ 113407 h 2523948"/>
              <a:gd name="connsiteX113" fmla="*/ 1163759 w 5137844"/>
              <a:gd name="connsiteY113" fmla="*/ 113407 h 2523948"/>
              <a:gd name="connsiteX114" fmla="*/ 1084338 w 5137844"/>
              <a:gd name="connsiteY114" fmla="*/ 113407 h 2523948"/>
              <a:gd name="connsiteX115" fmla="*/ 893838 w 5137844"/>
              <a:gd name="connsiteY115" fmla="*/ 113407 h 2523948"/>
              <a:gd name="connsiteX116" fmla="*/ 690261 w 5137844"/>
              <a:gd name="connsiteY116" fmla="*/ 230339 h 2523948"/>
              <a:gd name="connsiteX117" fmla="*/ 162467 w 5137844"/>
              <a:gd name="connsiteY117" fmla="*/ 1145043 h 2523948"/>
              <a:gd name="connsiteX118" fmla="*/ 135606 w 5137844"/>
              <a:gd name="connsiteY118" fmla="*/ 1261974 h 2523948"/>
              <a:gd name="connsiteX119" fmla="*/ 0 w 5137844"/>
              <a:gd name="connsiteY119" fmla="*/ 1261974 h 2523948"/>
              <a:gd name="connsiteX120" fmla="*/ 29513 w 5137844"/>
              <a:gd name="connsiteY120" fmla="*/ 1133497 h 2523948"/>
              <a:gd name="connsiteX121" fmla="*/ 609420 w 5137844"/>
              <a:gd name="connsiteY121" fmla="*/ 128477 h 2523948"/>
              <a:gd name="connsiteX122" fmla="*/ 833098 w 5137844"/>
              <a:gd name="connsiteY122" fmla="*/ 0 h 2523948"/>
              <a:gd name="connsiteX123" fmla="*/ 1974790 w 5137844"/>
              <a:gd name="connsiteY123" fmla="*/ 0 h 2523948"/>
              <a:gd name="connsiteX124" fmla="*/ 1976098 w 5137844"/>
              <a:gd name="connsiteY124" fmla="*/ 0 h 2523948"/>
              <a:gd name="connsiteX125" fmla="*/ 1990647 w 5137844"/>
              <a:gd name="connsiteY125" fmla="*/ 0 h 2523948"/>
              <a:gd name="connsiteX126" fmla="*/ 1992912 w 5137844"/>
              <a:gd name="connsiteY126" fmla="*/ 0 h 2523948"/>
              <a:gd name="connsiteX127" fmla="*/ 2000379 w 5137844"/>
              <a:gd name="connsiteY127" fmla="*/ 0 h 2523948"/>
              <a:gd name="connsiteX128" fmla="*/ 2180255 w 5137844"/>
              <a:gd name="connsiteY128" fmla="*/ 0 h 2523948"/>
              <a:gd name="connsiteX129" fmla="*/ 2204536 w 5137844"/>
              <a:gd name="connsiteY129" fmla="*/ 0 h 2523948"/>
              <a:gd name="connsiteX130" fmla="*/ 2358928 w 5137844"/>
              <a:gd name="connsiteY130" fmla="*/ 0 h 2523948"/>
              <a:gd name="connsiteX131" fmla="*/ 2383208 w 5137844"/>
              <a:gd name="connsiteY131" fmla="*/ 0 h 2523948"/>
              <a:gd name="connsiteX132" fmla="*/ 2513815 w 5137844"/>
              <a:gd name="connsiteY132" fmla="*/ 0 h 2523948"/>
              <a:gd name="connsiteX133" fmla="*/ 2538095 w 5137844"/>
              <a:gd name="connsiteY133" fmla="*/ 0 h 2523948"/>
              <a:gd name="connsiteX134" fmla="*/ 2646616 w 5137844"/>
              <a:gd name="connsiteY134" fmla="*/ 0 h 2523948"/>
              <a:gd name="connsiteX135" fmla="*/ 2670896 w 5137844"/>
              <a:gd name="connsiteY135" fmla="*/ 0 h 2523948"/>
              <a:gd name="connsiteX136" fmla="*/ 2759029 w 5137844"/>
              <a:gd name="connsiteY136" fmla="*/ 0 h 2523948"/>
              <a:gd name="connsiteX137" fmla="*/ 2783310 w 5137844"/>
              <a:gd name="connsiteY137" fmla="*/ 0 h 2523948"/>
              <a:gd name="connsiteX138" fmla="*/ 2852754 w 5137844"/>
              <a:gd name="connsiteY138" fmla="*/ 0 h 2523948"/>
              <a:gd name="connsiteX139" fmla="*/ 2877035 w 5137844"/>
              <a:gd name="connsiteY139" fmla="*/ 0 h 2523948"/>
              <a:gd name="connsiteX140" fmla="*/ 2929490 w 5137844"/>
              <a:gd name="connsiteY140" fmla="*/ 0 h 2523948"/>
              <a:gd name="connsiteX141" fmla="*/ 2953771 w 5137844"/>
              <a:gd name="connsiteY141" fmla="*/ 0 h 2523948"/>
              <a:gd name="connsiteX142" fmla="*/ 2990936 w 5137844"/>
              <a:gd name="connsiteY142" fmla="*/ 0 h 2523948"/>
              <a:gd name="connsiteX143" fmla="*/ 3015216 w 5137844"/>
              <a:gd name="connsiteY143" fmla="*/ 0 h 2523948"/>
              <a:gd name="connsiteX144" fmla="*/ 3074750 w 5137844"/>
              <a:gd name="connsiteY144" fmla="*/ 0 h 2523948"/>
              <a:gd name="connsiteX145" fmla="*/ 3099031 w 5137844"/>
              <a:gd name="connsiteY145" fmla="*/ 0 h 2523948"/>
              <a:gd name="connsiteX146" fmla="*/ 3117790 w 5137844"/>
              <a:gd name="connsiteY146" fmla="*/ 0 h 2523948"/>
              <a:gd name="connsiteX147" fmla="*/ 3135912 w 5137844"/>
              <a:gd name="connsiteY147" fmla="*/ 0 h 2523948"/>
              <a:gd name="connsiteX148" fmla="*/ 3142071 w 5137844"/>
              <a:gd name="connsiteY148" fmla="*/ 0 h 2523948"/>
              <a:gd name="connsiteX149" fmla="*/ 3143379 w 5137844"/>
              <a:gd name="connsiteY149" fmla="*/ 0 h 2523948"/>
              <a:gd name="connsiteX150" fmla="*/ 3157927 w 5137844"/>
              <a:gd name="connsiteY150" fmla="*/ 0 h 2523948"/>
              <a:gd name="connsiteX151" fmla="*/ 3160193 w 5137844"/>
              <a:gd name="connsiteY151" fmla="*/ 0 h 2523948"/>
              <a:gd name="connsiteX152" fmla="*/ 3347536 w 5137844"/>
              <a:gd name="connsiteY152" fmla="*/ 0 h 2523948"/>
              <a:gd name="connsiteX153" fmla="*/ 4303193 w 5137844"/>
              <a:gd name="connsiteY153" fmla="*/ 0 h 2523948"/>
              <a:gd name="connsiteX154" fmla="*/ 4526872 w 5137844"/>
              <a:gd name="connsiteY154" fmla="*/ 128477 h 2523948"/>
              <a:gd name="connsiteX155" fmla="*/ 5106779 w 5137844"/>
              <a:gd name="connsiteY155" fmla="*/ 1133497 h 2523948"/>
              <a:gd name="connsiteX156" fmla="*/ 5106779 w 5137844"/>
              <a:gd name="connsiteY156" fmla="*/ 1390451 h 2523948"/>
              <a:gd name="connsiteX157" fmla="*/ 4526872 w 5137844"/>
              <a:gd name="connsiteY157" fmla="*/ 2395471 h 2523948"/>
              <a:gd name="connsiteX158" fmla="*/ 4303193 w 5137844"/>
              <a:gd name="connsiteY158" fmla="*/ 2523948 h 2523948"/>
              <a:gd name="connsiteX159" fmla="*/ 3160193 w 5137844"/>
              <a:gd name="connsiteY159" fmla="*/ 2523948 h 2523948"/>
              <a:gd name="connsiteX160" fmla="*/ 3143379 w 5137844"/>
              <a:gd name="connsiteY160" fmla="*/ 2523948 h 2523948"/>
              <a:gd name="connsiteX161" fmla="*/ 3135912 w 5137844"/>
              <a:gd name="connsiteY161" fmla="*/ 2523948 h 2523948"/>
              <a:gd name="connsiteX162" fmla="*/ 2000379 w 5137844"/>
              <a:gd name="connsiteY162" fmla="*/ 2523948 h 2523948"/>
              <a:gd name="connsiteX163" fmla="*/ 1992912 w 5137844"/>
              <a:gd name="connsiteY163" fmla="*/ 2523948 h 2523948"/>
              <a:gd name="connsiteX164" fmla="*/ 1976098 w 5137844"/>
              <a:gd name="connsiteY164" fmla="*/ 2523948 h 2523948"/>
              <a:gd name="connsiteX165" fmla="*/ 833098 w 5137844"/>
              <a:gd name="connsiteY165" fmla="*/ 2523948 h 2523948"/>
              <a:gd name="connsiteX166" fmla="*/ 609420 w 5137844"/>
              <a:gd name="connsiteY166" fmla="*/ 2395471 h 2523948"/>
              <a:gd name="connsiteX167" fmla="*/ 29513 w 5137844"/>
              <a:gd name="connsiteY167" fmla="*/ 1390451 h 2523948"/>
              <a:gd name="connsiteX168" fmla="*/ 0 w 5137844"/>
              <a:gd name="connsiteY168" fmla="*/ 1261974 h 2523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5137844" h="2523948">
                <a:moveTo>
                  <a:pt x="135606" y="1261974"/>
                </a:moveTo>
                <a:cubicBezTo>
                  <a:pt x="135606" y="1304409"/>
                  <a:pt x="144559" y="1346843"/>
                  <a:pt x="162467" y="1378906"/>
                </a:cubicBezTo>
                <a:cubicBezTo>
                  <a:pt x="162467" y="1378906"/>
                  <a:pt x="162467" y="1378906"/>
                  <a:pt x="690261" y="2293610"/>
                </a:cubicBezTo>
                <a:cubicBezTo>
                  <a:pt x="727960" y="2357733"/>
                  <a:pt x="820324" y="2410541"/>
                  <a:pt x="893838" y="2410541"/>
                </a:cubicBezTo>
                <a:lnTo>
                  <a:pt x="1084338" y="2410541"/>
                </a:lnTo>
                <a:lnTo>
                  <a:pt x="1934122" y="2410541"/>
                </a:lnTo>
                <a:lnTo>
                  <a:pt x="1949425" y="2410541"/>
                </a:lnTo>
                <a:lnTo>
                  <a:pt x="1956221" y="2410541"/>
                </a:lnTo>
                <a:lnTo>
                  <a:pt x="2124622" y="2410541"/>
                </a:lnTo>
                <a:lnTo>
                  <a:pt x="2139925" y="2410541"/>
                </a:lnTo>
                <a:lnTo>
                  <a:pt x="2146721" y="2410541"/>
                </a:lnTo>
                <a:lnTo>
                  <a:pt x="2989710" y="2410541"/>
                </a:lnTo>
                <a:lnTo>
                  <a:pt x="2996506" y="2410541"/>
                </a:lnTo>
                <a:lnTo>
                  <a:pt x="3011809" y="2410541"/>
                </a:lnTo>
                <a:lnTo>
                  <a:pt x="3180210" y="2410541"/>
                </a:lnTo>
                <a:lnTo>
                  <a:pt x="3187006" y="2410541"/>
                </a:lnTo>
                <a:lnTo>
                  <a:pt x="3202309" y="2410541"/>
                </a:lnTo>
                <a:lnTo>
                  <a:pt x="4052093" y="2410541"/>
                </a:lnTo>
                <a:lnTo>
                  <a:pt x="4242593" y="2410541"/>
                </a:lnTo>
                <a:cubicBezTo>
                  <a:pt x="4317992" y="2410541"/>
                  <a:pt x="4408471" y="2357733"/>
                  <a:pt x="4446171" y="2293610"/>
                </a:cubicBezTo>
                <a:cubicBezTo>
                  <a:pt x="4446171" y="2293610"/>
                  <a:pt x="4446171" y="2293610"/>
                  <a:pt x="4973965" y="1378906"/>
                </a:cubicBezTo>
                <a:cubicBezTo>
                  <a:pt x="5011664" y="1314782"/>
                  <a:pt x="5011664" y="1209166"/>
                  <a:pt x="4973965" y="1145043"/>
                </a:cubicBezTo>
                <a:cubicBezTo>
                  <a:pt x="4973965" y="1145043"/>
                  <a:pt x="4973965" y="1145043"/>
                  <a:pt x="4446171" y="230339"/>
                </a:cubicBezTo>
                <a:cubicBezTo>
                  <a:pt x="4408471" y="166215"/>
                  <a:pt x="4317992" y="113407"/>
                  <a:pt x="4242593" y="113407"/>
                </a:cubicBezTo>
                <a:cubicBezTo>
                  <a:pt x="4242593" y="113407"/>
                  <a:pt x="4242593" y="113407"/>
                  <a:pt x="4133871" y="113407"/>
                </a:cubicBezTo>
                <a:lnTo>
                  <a:pt x="4052093" y="113407"/>
                </a:lnTo>
                <a:lnTo>
                  <a:pt x="4050394" y="113407"/>
                </a:lnTo>
                <a:lnTo>
                  <a:pt x="4038503" y="113407"/>
                </a:lnTo>
                <a:lnTo>
                  <a:pt x="4030245" y="113407"/>
                </a:lnTo>
                <a:lnTo>
                  <a:pt x="4006226" y="113407"/>
                </a:lnTo>
                <a:lnTo>
                  <a:pt x="3943371" y="113407"/>
                </a:lnTo>
                <a:lnTo>
                  <a:pt x="3875656" y="113407"/>
                </a:lnTo>
                <a:lnTo>
                  <a:pt x="3839745" y="113407"/>
                </a:lnTo>
                <a:lnTo>
                  <a:pt x="3776065" y="113407"/>
                </a:lnTo>
                <a:lnTo>
                  <a:pt x="3685156" y="113407"/>
                </a:lnTo>
                <a:lnTo>
                  <a:pt x="3659911" y="113407"/>
                </a:lnTo>
                <a:lnTo>
                  <a:pt x="3585565" y="113407"/>
                </a:lnTo>
                <a:lnTo>
                  <a:pt x="3525919" y="113407"/>
                </a:lnTo>
                <a:lnTo>
                  <a:pt x="3469411" y="113407"/>
                </a:lnTo>
                <a:lnTo>
                  <a:pt x="3372816" y="113407"/>
                </a:lnTo>
                <a:lnTo>
                  <a:pt x="3335419" y="113407"/>
                </a:lnTo>
                <a:lnTo>
                  <a:pt x="3202309" y="113407"/>
                </a:lnTo>
                <a:lnTo>
                  <a:pt x="3200246" y="113407"/>
                </a:lnTo>
                <a:lnTo>
                  <a:pt x="3187006" y="113407"/>
                </a:lnTo>
                <a:lnTo>
                  <a:pt x="3185815" y="113407"/>
                </a:lnTo>
                <a:lnTo>
                  <a:pt x="3182316" y="113407"/>
                </a:lnTo>
                <a:lnTo>
                  <a:pt x="3180210" y="113407"/>
                </a:lnTo>
                <a:cubicBezTo>
                  <a:pt x="3180210" y="113407"/>
                  <a:pt x="3180210" y="113407"/>
                  <a:pt x="3163716" y="113407"/>
                </a:cubicBezTo>
                <a:lnTo>
                  <a:pt x="3146643" y="113407"/>
                </a:lnTo>
                <a:lnTo>
                  <a:pt x="3124544" y="113407"/>
                </a:lnTo>
                <a:lnTo>
                  <a:pt x="3070360" y="113407"/>
                </a:lnTo>
                <a:lnTo>
                  <a:pt x="3048262" y="113407"/>
                </a:lnTo>
                <a:lnTo>
                  <a:pt x="3014437" y="113407"/>
                </a:lnTo>
                <a:lnTo>
                  <a:pt x="3011809" y="113407"/>
                </a:lnTo>
                <a:lnTo>
                  <a:pt x="3009746" y="113407"/>
                </a:lnTo>
                <a:lnTo>
                  <a:pt x="2996506" y="113407"/>
                </a:lnTo>
                <a:lnTo>
                  <a:pt x="2995315" y="113407"/>
                </a:lnTo>
                <a:lnTo>
                  <a:pt x="2992338" y="113407"/>
                </a:lnTo>
                <a:lnTo>
                  <a:pt x="2989710" y="113407"/>
                </a:lnTo>
                <a:lnTo>
                  <a:pt x="2987648" y="113407"/>
                </a:lnTo>
                <a:lnTo>
                  <a:pt x="2973216" y="113407"/>
                </a:lnTo>
                <a:lnTo>
                  <a:pt x="2956143" y="113407"/>
                </a:lnTo>
                <a:lnTo>
                  <a:pt x="2944597" y="113407"/>
                </a:lnTo>
                <a:lnTo>
                  <a:pt x="2934044" y="113407"/>
                </a:lnTo>
                <a:lnTo>
                  <a:pt x="2922498" y="113407"/>
                </a:lnTo>
                <a:lnTo>
                  <a:pt x="2879860" y="113407"/>
                </a:lnTo>
                <a:lnTo>
                  <a:pt x="2859294" y="113407"/>
                </a:lnTo>
                <a:lnTo>
                  <a:pt x="2857762" y="113407"/>
                </a:lnTo>
                <a:lnTo>
                  <a:pt x="2837195" y="113407"/>
                </a:lnTo>
                <a:lnTo>
                  <a:pt x="2823937" y="113407"/>
                </a:lnTo>
                <a:lnTo>
                  <a:pt x="2801838" y="113407"/>
                </a:lnTo>
                <a:lnTo>
                  <a:pt x="2756982" y="113407"/>
                </a:lnTo>
                <a:lnTo>
                  <a:pt x="2754097" y="113407"/>
                </a:lnTo>
                <a:lnTo>
                  <a:pt x="2734884" y="113407"/>
                </a:lnTo>
                <a:lnTo>
                  <a:pt x="2731998" y="113407"/>
                </a:lnTo>
                <a:lnTo>
                  <a:pt x="2668794" y="113407"/>
                </a:lnTo>
                <a:lnTo>
                  <a:pt x="2646695" y="113407"/>
                </a:lnTo>
                <a:lnTo>
                  <a:pt x="2636115" y="113407"/>
                </a:lnTo>
                <a:lnTo>
                  <a:pt x="2614017" y="113407"/>
                </a:lnTo>
                <a:lnTo>
                  <a:pt x="2566482" y="113407"/>
                </a:lnTo>
                <a:lnTo>
                  <a:pt x="2544384" y="113407"/>
                </a:lnTo>
                <a:lnTo>
                  <a:pt x="2495147" y="113407"/>
                </a:lnTo>
                <a:lnTo>
                  <a:pt x="2473049" y="113407"/>
                </a:lnTo>
                <a:lnTo>
                  <a:pt x="2445615" y="113407"/>
                </a:lnTo>
                <a:lnTo>
                  <a:pt x="2423517" y="113407"/>
                </a:lnTo>
                <a:lnTo>
                  <a:pt x="2332532" y="113407"/>
                </a:lnTo>
                <a:lnTo>
                  <a:pt x="2310433" y="113407"/>
                </a:lnTo>
                <a:lnTo>
                  <a:pt x="2304647" y="113407"/>
                </a:lnTo>
                <a:lnTo>
                  <a:pt x="2282549" y="113407"/>
                </a:lnTo>
                <a:lnTo>
                  <a:pt x="2146721" y="113407"/>
                </a:lnTo>
                <a:lnTo>
                  <a:pt x="2142032" y="113407"/>
                </a:lnTo>
                <a:lnTo>
                  <a:pt x="2139925" y="113407"/>
                </a:lnTo>
                <a:lnTo>
                  <a:pt x="2137864" y="113407"/>
                </a:lnTo>
                <a:lnTo>
                  <a:pt x="2124622" y="113407"/>
                </a:lnTo>
                <a:lnTo>
                  <a:pt x="2123432" y="113407"/>
                </a:lnTo>
                <a:lnTo>
                  <a:pt x="2119933" y="113407"/>
                </a:lnTo>
                <a:lnTo>
                  <a:pt x="2097049" y="113407"/>
                </a:lnTo>
                <a:cubicBezTo>
                  <a:pt x="2073661" y="113407"/>
                  <a:pt x="2037517" y="113407"/>
                  <a:pt x="1981658" y="113407"/>
                </a:cubicBezTo>
                <a:lnTo>
                  <a:pt x="1956221" y="113407"/>
                </a:lnTo>
                <a:lnTo>
                  <a:pt x="1949425" y="113407"/>
                </a:lnTo>
                <a:lnTo>
                  <a:pt x="1947364" y="113407"/>
                </a:lnTo>
                <a:lnTo>
                  <a:pt x="1934122" y="113407"/>
                </a:lnTo>
                <a:lnTo>
                  <a:pt x="1932932" y="113407"/>
                </a:lnTo>
                <a:lnTo>
                  <a:pt x="1906549" y="113407"/>
                </a:lnTo>
                <a:lnTo>
                  <a:pt x="1882214" y="113407"/>
                </a:lnTo>
                <a:lnTo>
                  <a:pt x="1861030" y="113407"/>
                </a:lnTo>
                <a:lnTo>
                  <a:pt x="1791158" y="113407"/>
                </a:lnTo>
                <a:lnTo>
                  <a:pt x="1747978" y="113407"/>
                </a:lnTo>
                <a:lnTo>
                  <a:pt x="1691714" y="113407"/>
                </a:lnTo>
                <a:lnTo>
                  <a:pt x="1573733" y="113407"/>
                </a:lnTo>
                <a:lnTo>
                  <a:pt x="1557478" y="113407"/>
                </a:lnTo>
                <a:lnTo>
                  <a:pt x="1383233" y="113407"/>
                </a:lnTo>
                <a:lnTo>
                  <a:pt x="1354259" y="113407"/>
                </a:lnTo>
                <a:lnTo>
                  <a:pt x="1163759" y="113407"/>
                </a:lnTo>
                <a:lnTo>
                  <a:pt x="1084338" y="113407"/>
                </a:lnTo>
                <a:lnTo>
                  <a:pt x="893838" y="113407"/>
                </a:lnTo>
                <a:cubicBezTo>
                  <a:pt x="820324" y="113407"/>
                  <a:pt x="727960" y="166215"/>
                  <a:pt x="690261" y="230339"/>
                </a:cubicBezTo>
                <a:cubicBezTo>
                  <a:pt x="690261" y="230339"/>
                  <a:pt x="690261" y="230339"/>
                  <a:pt x="162467" y="1145043"/>
                </a:cubicBezTo>
                <a:cubicBezTo>
                  <a:pt x="144559" y="1177105"/>
                  <a:pt x="135606" y="1219539"/>
                  <a:pt x="135606" y="1261974"/>
                </a:cubicBezTo>
                <a:close/>
                <a:moveTo>
                  <a:pt x="0" y="1261974"/>
                </a:moveTo>
                <a:cubicBezTo>
                  <a:pt x="0" y="1215349"/>
                  <a:pt x="9837" y="1168725"/>
                  <a:pt x="29513" y="1133497"/>
                </a:cubicBezTo>
                <a:cubicBezTo>
                  <a:pt x="609420" y="128477"/>
                  <a:pt x="609420" y="128477"/>
                  <a:pt x="609420" y="128477"/>
                </a:cubicBezTo>
                <a:cubicBezTo>
                  <a:pt x="650842" y="58022"/>
                  <a:pt x="752325" y="0"/>
                  <a:pt x="833098" y="0"/>
                </a:cubicBezTo>
                <a:cubicBezTo>
                  <a:pt x="1702959" y="0"/>
                  <a:pt x="1920424" y="0"/>
                  <a:pt x="1974790" y="0"/>
                </a:cubicBezTo>
                <a:lnTo>
                  <a:pt x="1976098" y="0"/>
                </a:lnTo>
                <a:lnTo>
                  <a:pt x="1990647" y="0"/>
                </a:lnTo>
                <a:lnTo>
                  <a:pt x="1992912" y="0"/>
                </a:lnTo>
                <a:lnTo>
                  <a:pt x="2000379" y="0"/>
                </a:lnTo>
                <a:lnTo>
                  <a:pt x="2180255" y="0"/>
                </a:lnTo>
                <a:lnTo>
                  <a:pt x="2204536" y="0"/>
                </a:lnTo>
                <a:lnTo>
                  <a:pt x="2358928" y="0"/>
                </a:lnTo>
                <a:lnTo>
                  <a:pt x="2383208" y="0"/>
                </a:lnTo>
                <a:lnTo>
                  <a:pt x="2513815" y="0"/>
                </a:lnTo>
                <a:lnTo>
                  <a:pt x="2538095" y="0"/>
                </a:lnTo>
                <a:lnTo>
                  <a:pt x="2646616" y="0"/>
                </a:lnTo>
                <a:lnTo>
                  <a:pt x="2670896" y="0"/>
                </a:lnTo>
                <a:lnTo>
                  <a:pt x="2759029" y="0"/>
                </a:lnTo>
                <a:lnTo>
                  <a:pt x="2783310" y="0"/>
                </a:lnTo>
                <a:lnTo>
                  <a:pt x="2852754" y="0"/>
                </a:lnTo>
                <a:lnTo>
                  <a:pt x="2877035" y="0"/>
                </a:lnTo>
                <a:lnTo>
                  <a:pt x="2929490" y="0"/>
                </a:lnTo>
                <a:lnTo>
                  <a:pt x="2953771" y="0"/>
                </a:lnTo>
                <a:lnTo>
                  <a:pt x="2990936" y="0"/>
                </a:lnTo>
                <a:lnTo>
                  <a:pt x="3015216" y="0"/>
                </a:lnTo>
                <a:lnTo>
                  <a:pt x="3074750" y="0"/>
                </a:lnTo>
                <a:lnTo>
                  <a:pt x="3099031" y="0"/>
                </a:lnTo>
                <a:lnTo>
                  <a:pt x="3117790" y="0"/>
                </a:lnTo>
                <a:cubicBezTo>
                  <a:pt x="3135912" y="0"/>
                  <a:pt x="3135912" y="0"/>
                  <a:pt x="3135912" y="0"/>
                </a:cubicBezTo>
                <a:lnTo>
                  <a:pt x="3142071" y="0"/>
                </a:lnTo>
                <a:lnTo>
                  <a:pt x="3143379" y="0"/>
                </a:lnTo>
                <a:lnTo>
                  <a:pt x="3157927" y="0"/>
                </a:lnTo>
                <a:lnTo>
                  <a:pt x="3160193" y="0"/>
                </a:lnTo>
                <a:lnTo>
                  <a:pt x="3347536" y="0"/>
                </a:lnTo>
                <a:cubicBezTo>
                  <a:pt x="4303193" y="0"/>
                  <a:pt x="4303193" y="0"/>
                  <a:pt x="4303193" y="0"/>
                </a:cubicBezTo>
                <a:cubicBezTo>
                  <a:pt x="4386037" y="0"/>
                  <a:pt x="4485449" y="58022"/>
                  <a:pt x="4526872" y="128477"/>
                </a:cubicBezTo>
                <a:cubicBezTo>
                  <a:pt x="5106779" y="1133497"/>
                  <a:pt x="5106779" y="1133497"/>
                  <a:pt x="5106779" y="1133497"/>
                </a:cubicBezTo>
                <a:cubicBezTo>
                  <a:pt x="5148200" y="1203952"/>
                  <a:pt x="5148200" y="1319996"/>
                  <a:pt x="5106779" y="1390451"/>
                </a:cubicBezTo>
                <a:cubicBezTo>
                  <a:pt x="4526872" y="2395471"/>
                  <a:pt x="4526872" y="2395471"/>
                  <a:pt x="4526872" y="2395471"/>
                </a:cubicBezTo>
                <a:cubicBezTo>
                  <a:pt x="4485449" y="2465926"/>
                  <a:pt x="4386037" y="2523948"/>
                  <a:pt x="4303193" y="2523948"/>
                </a:cubicBezTo>
                <a:lnTo>
                  <a:pt x="3160193" y="2523948"/>
                </a:lnTo>
                <a:lnTo>
                  <a:pt x="3143379" y="2523948"/>
                </a:lnTo>
                <a:lnTo>
                  <a:pt x="3135912" y="2523948"/>
                </a:lnTo>
                <a:lnTo>
                  <a:pt x="2000379" y="2523948"/>
                </a:lnTo>
                <a:lnTo>
                  <a:pt x="1992912" y="2523948"/>
                </a:lnTo>
                <a:lnTo>
                  <a:pt x="1976098" y="2523948"/>
                </a:lnTo>
                <a:lnTo>
                  <a:pt x="833098" y="2523948"/>
                </a:lnTo>
                <a:cubicBezTo>
                  <a:pt x="752325" y="2523948"/>
                  <a:pt x="650842" y="2465926"/>
                  <a:pt x="609420" y="2395471"/>
                </a:cubicBezTo>
                <a:cubicBezTo>
                  <a:pt x="29513" y="1390451"/>
                  <a:pt x="29513" y="1390451"/>
                  <a:pt x="29513" y="1390451"/>
                </a:cubicBezTo>
                <a:cubicBezTo>
                  <a:pt x="9837" y="1355223"/>
                  <a:pt x="0" y="1308599"/>
                  <a:pt x="0" y="1261974"/>
                </a:cubicBezTo>
                <a:close/>
              </a:path>
            </a:pathLst>
          </a:custGeom>
          <a:solidFill>
            <a:srgbClr val="6AD4B2"/>
          </a:solidFill>
          <a:ln w="25400">
            <a:noFill/>
          </a:ln>
          <a:effectLst/>
        </p:spPr>
        <p:txBody>
          <a:bodyPr vert="horz" wrap="square" lIns="91440" tIns="45720" rIns="91440" bIns="45720" numCol="1" anchor="t" anchorCtr="0" compatLnSpc="1">
            <a:noAutofit/>
          </a:bodyPr>
          <a:p>
            <a:endParaRPr lang="zh-CN" altLang="en-US">
              <a:solidFill>
                <a:prstClr val="black"/>
              </a:solidFill>
              <a:cs typeface="+mn-ea"/>
              <a:sym typeface="+mn-lt"/>
            </a:endParaRPr>
          </a:p>
        </p:txBody>
      </p:sp>
      <p:sp>
        <p:nvSpPr>
          <p:cNvPr id="66" name="PA_文本框 29"/>
          <p:cNvSpPr txBox="1"/>
          <p:nvPr>
            <p:custDataLst>
              <p:tags r:id="rId4"/>
            </p:custDataLst>
          </p:nvPr>
        </p:nvSpPr>
        <p:spPr>
          <a:xfrm>
            <a:off x="3486785" y="2439670"/>
            <a:ext cx="4551680" cy="2954655"/>
          </a:xfrm>
          <a:prstGeom prst="rect">
            <a:avLst/>
          </a:prstGeom>
          <a:noFill/>
        </p:spPr>
        <p:txBody>
          <a:bodyPr wrap="square" lIns="0" tIns="0" rIns="0" bIns="0" rtlCol="0">
            <a:spAutoFit/>
          </a:bodyPr>
          <a:p>
            <a:pPr defTabSz="683895">
              <a:lnSpc>
                <a:spcPct val="150000"/>
              </a:lnSpc>
            </a:pPr>
            <a:r>
              <a:rPr lang="en-US" altLang="zh-CN" sz="1600" dirty="0" smtClean="0">
                <a:solidFill>
                  <a:schemeClr val="tx1">
                    <a:lumMod val="75000"/>
                    <a:lumOff val="25000"/>
                  </a:schemeClr>
                </a:solidFill>
                <a:latin typeface="+mn-ea"/>
                <a:cs typeface="+mn-ea"/>
                <a:sym typeface="Arial" panose="020B0604020202020204" pitchFamily="34" charset="0"/>
              </a:rPr>
              <a:t>1.</a:t>
            </a:r>
            <a:r>
              <a:rPr lang="zh-CN" altLang="en-US" sz="1600" dirty="0" smtClean="0">
                <a:solidFill>
                  <a:schemeClr val="tx1">
                    <a:lumMod val="75000"/>
                    <a:lumOff val="25000"/>
                  </a:schemeClr>
                </a:solidFill>
                <a:latin typeface="+mn-ea"/>
                <a:cs typeface="+mn-ea"/>
                <a:sym typeface="Arial" panose="020B0604020202020204" pitchFamily="34" charset="0"/>
              </a:rPr>
              <a:t>医生</a:t>
            </a:r>
            <a:r>
              <a:rPr lang="zh-CN" altLang="en-US" sz="1600" dirty="0">
                <a:solidFill>
                  <a:schemeClr val="tx1">
                    <a:lumMod val="75000"/>
                    <a:lumOff val="25000"/>
                  </a:schemeClr>
                </a:solidFill>
                <a:latin typeface="+mn-ea"/>
                <a:cs typeface="+mn-ea"/>
                <a:sym typeface="Arial" panose="020B0604020202020204" pitchFamily="34" charset="0"/>
              </a:rPr>
              <a:t>版工作量</a:t>
            </a:r>
            <a:r>
              <a:rPr lang="zh-CN" altLang="en-US" sz="1600" dirty="0" smtClean="0">
                <a:solidFill>
                  <a:schemeClr val="tx1">
                    <a:lumMod val="75000"/>
                    <a:lumOff val="25000"/>
                  </a:schemeClr>
                </a:solidFill>
                <a:latin typeface="+mn-ea"/>
                <a:cs typeface="+mn-ea"/>
                <a:sym typeface="Arial" panose="020B0604020202020204" pitchFamily="34" charset="0"/>
              </a:rPr>
              <a:t>统计</a:t>
            </a:r>
            <a:endParaRPr lang="en-US" altLang="zh-CN" sz="1600" dirty="0">
              <a:solidFill>
                <a:schemeClr val="tx1">
                  <a:lumMod val="75000"/>
                  <a:lumOff val="25000"/>
                </a:schemeClr>
              </a:solidFill>
              <a:latin typeface="+mn-ea"/>
              <a:ea typeface="+mn-ea"/>
              <a:cs typeface="+mn-ea"/>
              <a:sym typeface="Arial" panose="020B0604020202020204" pitchFamily="34" charset="0"/>
            </a:endParaRPr>
          </a:p>
          <a:p>
            <a:pPr defTabSz="683895">
              <a:lnSpc>
                <a:spcPct val="150000"/>
              </a:lnSpc>
            </a:pPr>
            <a:r>
              <a:rPr lang="en-US" altLang="zh-CN" sz="1600" dirty="0" smtClean="0">
                <a:solidFill>
                  <a:schemeClr val="tx1">
                    <a:lumMod val="75000"/>
                    <a:lumOff val="25000"/>
                  </a:schemeClr>
                </a:solidFill>
                <a:latin typeface="+mn-ea"/>
                <a:cs typeface="+mn-ea"/>
                <a:sym typeface="Arial" panose="020B0604020202020204" pitchFamily="34" charset="0"/>
              </a:rPr>
              <a:t>2.</a:t>
            </a:r>
            <a:r>
              <a:rPr lang="zh-CN" altLang="en-US" sz="1600" dirty="0" smtClean="0">
                <a:solidFill>
                  <a:schemeClr val="tx1">
                    <a:lumMod val="75000"/>
                    <a:lumOff val="25000"/>
                  </a:schemeClr>
                </a:solidFill>
                <a:latin typeface="+mn-ea"/>
                <a:cs typeface="+mn-ea"/>
                <a:sym typeface="Arial" panose="020B0604020202020204" pitchFamily="34" charset="0"/>
              </a:rPr>
              <a:t>影像</a:t>
            </a:r>
            <a:r>
              <a:rPr lang="zh-CN" altLang="en-US" sz="1600" dirty="0">
                <a:solidFill>
                  <a:schemeClr val="tx1">
                    <a:lumMod val="75000"/>
                    <a:lumOff val="25000"/>
                  </a:schemeClr>
                </a:solidFill>
                <a:latin typeface="+mn-ea"/>
                <a:cs typeface="+mn-ea"/>
                <a:sym typeface="Arial" panose="020B0604020202020204" pitchFamily="34" charset="0"/>
              </a:rPr>
              <a:t>下载列表</a:t>
            </a:r>
            <a:r>
              <a:rPr lang="zh-CN" altLang="en-US" sz="1600" dirty="0" smtClean="0">
                <a:solidFill>
                  <a:schemeClr val="tx1">
                    <a:lumMod val="75000"/>
                    <a:lumOff val="25000"/>
                  </a:schemeClr>
                </a:solidFill>
                <a:latin typeface="+mn-ea"/>
                <a:cs typeface="+mn-ea"/>
                <a:sym typeface="Arial" panose="020B0604020202020204" pitchFamily="34" charset="0"/>
              </a:rPr>
              <a:t>页面</a:t>
            </a:r>
            <a:endParaRPr lang="en-US" altLang="zh-CN" sz="1600" dirty="0" smtClean="0">
              <a:solidFill>
                <a:schemeClr val="tx1">
                  <a:lumMod val="75000"/>
                  <a:lumOff val="25000"/>
                </a:schemeClr>
              </a:solidFill>
              <a:latin typeface="+mn-ea"/>
              <a:ea typeface="+mn-ea"/>
              <a:cs typeface="+mn-ea"/>
              <a:sym typeface="Arial" panose="020B0604020202020204" pitchFamily="34" charset="0"/>
            </a:endParaRPr>
          </a:p>
          <a:p>
            <a:pPr defTabSz="683895">
              <a:lnSpc>
                <a:spcPct val="150000"/>
              </a:lnSpc>
            </a:pPr>
            <a:r>
              <a:rPr lang="en-US" altLang="zh-CN" sz="1600" dirty="0" smtClean="0">
                <a:solidFill>
                  <a:schemeClr val="tx1">
                    <a:lumMod val="75000"/>
                    <a:lumOff val="25000"/>
                  </a:schemeClr>
                </a:solidFill>
                <a:latin typeface="+mn-ea"/>
                <a:cs typeface="+mn-ea"/>
                <a:sym typeface="Arial" panose="020B0604020202020204" pitchFamily="34" charset="0"/>
              </a:rPr>
              <a:t>3.</a:t>
            </a:r>
            <a:r>
              <a:rPr lang="zh-CN" altLang="en-US" sz="1600" dirty="0" smtClean="0">
                <a:solidFill>
                  <a:schemeClr val="tx1">
                    <a:lumMod val="75000"/>
                    <a:lumOff val="25000"/>
                  </a:schemeClr>
                </a:solidFill>
                <a:latin typeface="+mn-ea"/>
                <a:cs typeface="+mn-ea"/>
                <a:sym typeface="Arial" panose="020B0604020202020204" pitchFamily="34" charset="0"/>
              </a:rPr>
              <a:t>添加</a:t>
            </a:r>
            <a:r>
              <a:rPr lang="zh-CN" altLang="en-US" sz="1600" dirty="0">
                <a:solidFill>
                  <a:schemeClr val="tx1">
                    <a:lumMod val="75000"/>
                    <a:lumOff val="25000"/>
                  </a:schemeClr>
                </a:solidFill>
                <a:latin typeface="+mn-ea"/>
                <a:cs typeface="+mn-ea"/>
                <a:sym typeface="Arial" panose="020B0604020202020204" pitchFamily="34" charset="0"/>
              </a:rPr>
              <a:t>就诊卡这块</a:t>
            </a:r>
            <a:r>
              <a:rPr lang="zh-CN" altLang="en-US" sz="1600" dirty="0" smtClean="0">
                <a:solidFill>
                  <a:schemeClr val="tx1">
                    <a:lumMod val="75000"/>
                    <a:lumOff val="25000"/>
                  </a:schemeClr>
                </a:solidFill>
                <a:latin typeface="+mn-ea"/>
                <a:cs typeface="+mn-ea"/>
                <a:sym typeface="Arial" panose="020B0604020202020204" pitchFamily="34" charset="0"/>
              </a:rPr>
              <a:t>页面</a:t>
            </a:r>
            <a:endParaRPr lang="en-US" altLang="zh-CN" sz="1600" dirty="0" smtClean="0">
              <a:solidFill>
                <a:schemeClr val="tx1">
                  <a:lumMod val="75000"/>
                  <a:lumOff val="25000"/>
                </a:schemeClr>
              </a:solidFill>
              <a:latin typeface="+mn-ea"/>
              <a:ea typeface="+mn-ea"/>
              <a:cs typeface="+mn-ea"/>
              <a:sym typeface="Arial" panose="020B0604020202020204" pitchFamily="34" charset="0"/>
            </a:endParaRPr>
          </a:p>
          <a:p>
            <a:pPr defTabSz="683895">
              <a:lnSpc>
                <a:spcPct val="150000"/>
              </a:lnSpc>
            </a:pPr>
            <a:r>
              <a:rPr lang="en-US" altLang="zh-CN" sz="1600" dirty="0" smtClean="0">
                <a:solidFill>
                  <a:schemeClr val="tx1">
                    <a:lumMod val="75000"/>
                    <a:lumOff val="25000"/>
                  </a:schemeClr>
                </a:solidFill>
                <a:latin typeface="+mn-ea"/>
                <a:cs typeface="+mn-ea"/>
                <a:sym typeface="Arial" panose="020B0604020202020204" pitchFamily="34" charset="0"/>
              </a:rPr>
              <a:t>4.</a:t>
            </a:r>
            <a:r>
              <a:rPr lang="zh-CN" altLang="en-US" sz="1600" dirty="0" smtClean="0">
                <a:solidFill>
                  <a:schemeClr val="tx1">
                    <a:lumMod val="75000"/>
                    <a:lumOff val="25000"/>
                  </a:schemeClr>
                </a:solidFill>
                <a:latin typeface="+mn-ea"/>
                <a:cs typeface="+mn-ea"/>
                <a:sym typeface="Arial" panose="020B0604020202020204" pitchFamily="34" charset="0"/>
              </a:rPr>
              <a:t>取消</a:t>
            </a:r>
            <a:r>
              <a:rPr lang="zh-CN" altLang="en-US" sz="1600" dirty="0">
                <a:solidFill>
                  <a:schemeClr val="tx1">
                    <a:lumMod val="75000"/>
                    <a:lumOff val="25000"/>
                  </a:schemeClr>
                </a:solidFill>
                <a:latin typeface="+mn-ea"/>
                <a:cs typeface="+mn-ea"/>
                <a:sym typeface="Arial" panose="020B0604020202020204" pitchFamily="34" charset="0"/>
              </a:rPr>
              <a:t>报告查询和就诊卡中的认证</a:t>
            </a:r>
            <a:r>
              <a:rPr lang="zh-CN" altLang="en-US" sz="1600" dirty="0" smtClean="0">
                <a:solidFill>
                  <a:schemeClr val="tx1">
                    <a:lumMod val="75000"/>
                    <a:lumOff val="25000"/>
                  </a:schemeClr>
                </a:solidFill>
                <a:latin typeface="+mn-ea"/>
                <a:cs typeface="+mn-ea"/>
                <a:sym typeface="Arial" panose="020B0604020202020204" pitchFamily="34" charset="0"/>
              </a:rPr>
              <a:t>信息</a:t>
            </a:r>
            <a:endParaRPr lang="en-US" altLang="zh-CN" sz="1600" dirty="0" smtClean="0">
              <a:solidFill>
                <a:schemeClr val="tx1">
                  <a:lumMod val="75000"/>
                  <a:lumOff val="25000"/>
                </a:schemeClr>
              </a:solidFill>
              <a:latin typeface="+mn-ea"/>
              <a:ea typeface="+mn-ea"/>
              <a:cs typeface="+mn-ea"/>
              <a:sym typeface="Arial" panose="020B0604020202020204" pitchFamily="34" charset="0"/>
            </a:endParaRPr>
          </a:p>
          <a:p>
            <a:pPr defTabSz="683895">
              <a:lnSpc>
                <a:spcPct val="150000"/>
              </a:lnSpc>
            </a:pPr>
            <a:r>
              <a:rPr lang="en-US" altLang="zh-CN" sz="1600" dirty="0" smtClean="0">
                <a:solidFill>
                  <a:schemeClr val="tx1">
                    <a:lumMod val="75000"/>
                    <a:lumOff val="25000"/>
                  </a:schemeClr>
                </a:solidFill>
                <a:latin typeface="+mn-ea"/>
                <a:cs typeface="+mn-ea"/>
                <a:sym typeface="Arial" panose="020B0604020202020204" pitchFamily="34" charset="0"/>
              </a:rPr>
              <a:t>5.</a:t>
            </a:r>
            <a:r>
              <a:rPr lang="zh-CN" altLang="en-US" sz="1600" dirty="0" smtClean="0">
                <a:solidFill>
                  <a:schemeClr val="tx1">
                    <a:lumMod val="75000"/>
                    <a:lumOff val="25000"/>
                  </a:schemeClr>
                </a:solidFill>
                <a:latin typeface="+mn-ea"/>
                <a:cs typeface="+mn-ea"/>
                <a:sym typeface="Arial" panose="020B0604020202020204" pitchFamily="34" charset="0"/>
              </a:rPr>
              <a:t>修改</a:t>
            </a:r>
            <a:r>
              <a:rPr lang="zh-CN" altLang="en-US" sz="1600" dirty="0">
                <a:solidFill>
                  <a:schemeClr val="tx1">
                    <a:lumMod val="75000"/>
                    <a:lumOff val="25000"/>
                  </a:schemeClr>
                </a:solidFill>
                <a:latin typeface="+mn-ea"/>
                <a:cs typeface="+mn-ea"/>
                <a:sym typeface="Arial" panose="020B0604020202020204" pitchFamily="34" charset="0"/>
              </a:rPr>
              <a:t>掌上医院统计工作站</a:t>
            </a:r>
            <a:r>
              <a:rPr lang="zh-CN" altLang="en-US" sz="1600" dirty="0" smtClean="0">
                <a:solidFill>
                  <a:schemeClr val="tx1">
                    <a:lumMod val="75000"/>
                    <a:lumOff val="25000"/>
                  </a:schemeClr>
                </a:solidFill>
                <a:latin typeface="+mn-ea"/>
                <a:cs typeface="+mn-ea"/>
                <a:sym typeface="Arial" panose="020B0604020202020204" pitchFamily="34" charset="0"/>
              </a:rPr>
              <a:t>样式</a:t>
            </a:r>
            <a:endParaRPr lang="en-US" altLang="zh-CN" sz="1600" dirty="0" smtClean="0">
              <a:solidFill>
                <a:schemeClr val="tx1">
                  <a:lumMod val="75000"/>
                  <a:lumOff val="25000"/>
                </a:schemeClr>
              </a:solidFill>
              <a:latin typeface="+mn-ea"/>
              <a:ea typeface="+mn-ea"/>
              <a:cs typeface="+mn-ea"/>
              <a:sym typeface="Arial" panose="020B0604020202020204" pitchFamily="34" charset="0"/>
            </a:endParaRPr>
          </a:p>
          <a:p>
            <a:pPr defTabSz="683895">
              <a:lnSpc>
                <a:spcPct val="150000"/>
              </a:lnSpc>
            </a:pPr>
            <a:r>
              <a:rPr lang="en-US" altLang="zh-CN" sz="1600" dirty="0" smtClean="0">
                <a:solidFill>
                  <a:schemeClr val="tx1">
                    <a:lumMod val="75000"/>
                    <a:lumOff val="25000"/>
                  </a:schemeClr>
                </a:solidFill>
                <a:latin typeface="+mn-ea"/>
                <a:cs typeface="+mn-ea"/>
                <a:sym typeface="Arial" panose="020B0604020202020204" pitchFamily="34" charset="0"/>
              </a:rPr>
              <a:t>6.</a:t>
            </a:r>
            <a:r>
              <a:rPr lang="zh-CN" altLang="en-US" sz="1600" dirty="0" smtClean="0">
                <a:solidFill>
                  <a:schemeClr val="tx1">
                    <a:lumMod val="75000"/>
                    <a:lumOff val="25000"/>
                  </a:schemeClr>
                </a:solidFill>
                <a:latin typeface="+mn-ea"/>
                <a:cs typeface="+mn-ea"/>
                <a:sym typeface="Arial" panose="020B0604020202020204" pitchFamily="34" charset="0"/>
              </a:rPr>
              <a:t>医生</a:t>
            </a:r>
            <a:r>
              <a:rPr lang="zh-CN" altLang="en-US" sz="1600" dirty="0">
                <a:solidFill>
                  <a:schemeClr val="tx1">
                    <a:lumMod val="75000"/>
                    <a:lumOff val="25000"/>
                  </a:schemeClr>
                </a:solidFill>
                <a:latin typeface="+mn-ea"/>
                <a:cs typeface="+mn-ea"/>
                <a:sym typeface="Arial" panose="020B0604020202020204" pitchFamily="34" charset="0"/>
              </a:rPr>
              <a:t>排队</a:t>
            </a:r>
            <a:r>
              <a:rPr lang="zh-CN" altLang="en-US" sz="1600" dirty="0" smtClean="0">
                <a:solidFill>
                  <a:schemeClr val="tx1">
                    <a:lumMod val="75000"/>
                    <a:lumOff val="25000"/>
                  </a:schemeClr>
                </a:solidFill>
                <a:latin typeface="+mn-ea"/>
                <a:cs typeface="+mn-ea"/>
                <a:sym typeface="Arial" panose="020B0604020202020204" pitchFamily="34" charset="0"/>
              </a:rPr>
              <a:t>页面</a:t>
            </a:r>
            <a:endParaRPr lang="en-US" altLang="zh-CN" sz="1600" dirty="0" smtClean="0">
              <a:solidFill>
                <a:schemeClr val="tx1">
                  <a:lumMod val="75000"/>
                  <a:lumOff val="25000"/>
                </a:schemeClr>
              </a:solidFill>
              <a:latin typeface="+mn-ea"/>
              <a:ea typeface="+mn-ea"/>
              <a:cs typeface="+mn-ea"/>
              <a:sym typeface="Arial" panose="020B0604020202020204" pitchFamily="34" charset="0"/>
            </a:endParaRPr>
          </a:p>
          <a:p>
            <a:pPr defTabSz="683895">
              <a:lnSpc>
                <a:spcPct val="150000"/>
              </a:lnSpc>
            </a:pPr>
            <a:r>
              <a:rPr lang="en-US" altLang="zh-CN" sz="1600" dirty="0" smtClean="0">
                <a:solidFill>
                  <a:schemeClr val="tx1">
                    <a:lumMod val="75000"/>
                    <a:lumOff val="25000"/>
                  </a:schemeClr>
                </a:solidFill>
                <a:latin typeface="+mn-ea"/>
                <a:cs typeface="+mn-ea"/>
                <a:sym typeface="Arial" panose="020B0604020202020204" pitchFamily="34" charset="0"/>
              </a:rPr>
              <a:t>7.</a:t>
            </a:r>
            <a:r>
              <a:rPr lang="zh-CN" altLang="en-US" sz="1600" dirty="0">
                <a:solidFill>
                  <a:schemeClr val="tx1">
                    <a:lumMod val="75000"/>
                    <a:lumOff val="25000"/>
                  </a:schemeClr>
                </a:solidFill>
                <a:latin typeface="+mn-ea"/>
                <a:cs typeface="+mn-ea"/>
                <a:sym typeface="Arial" panose="020B0604020202020204" pitchFamily="34" charset="0"/>
              </a:rPr>
              <a:t>为掌上医院做视频通话的页面（给视频添加提示、铃声等）</a:t>
            </a:r>
            <a:endParaRPr lang="zh-CN" altLang="en-US" sz="160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1" nodeType="afterEffect">
                                  <p:childTnLst>
                                    <p:set>
                                      <p:cBhvr>
                                        <p:cTn id="6" dur="1" fill="hold">
                                          <p:stCondLst>
                                            <p:cond delay="0"/>
                                          </p:stCondLst>
                                        </p:cTn>
                                        <p:tgtEl>
                                          <p:spTgt spid="68"/>
                                        </p:tgtEl>
                                        <p:attrNameLst>
                                          <p:attrName>style.visibility</p:attrName>
                                        </p:attrNameLst>
                                      </p:cBhvr>
                                      <p:to>
                                        <p:strVal val="visible"/>
                                      </p:to>
                                    </p:set>
                                    <p:animEffect transition="in" filter="barn(inVertical)">
                                      <p:cBhvr>
                                        <p:cTn id="7" dur="500"/>
                                        <p:tgtEl>
                                          <p:spTgt spid="68"/>
                                        </p:tgtEl>
                                      </p:cBhvr>
                                    </p:animEffect>
                                  </p:childTnLst>
                                </p:cTn>
                              </p:par>
                              <p:par>
                                <p:cTn id="8" presetID="42" presetClass="entr" presetSubtype="0" fill="hold" grpId="0" nodeType="withEffect">
                                  <p:childTnLst>
                                    <p:set>
                                      <p:cBhvr>
                                        <p:cTn id="9" dur="1" fill="hold">
                                          <p:stCondLst>
                                            <p:cond delay="0"/>
                                          </p:stCondLst>
                                        </p:cTn>
                                        <p:tgtEl>
                                          <p:spTgt spid="66"/>
                                        </p:tgtEl>
                                        <p:attrNameLst>
                                          <p:attrName>style.visibility</p:attrName>
                                        </p:attrNameLst>
                                      </p:cBhvr>
                                      <p:to>
                                        <p:strVal val="visible"/>
                                      </p:to>
                                    </p:set>
                                    <p:animEffect transition="in" filter="fade">
                                      <p:cBhvr>
                                        <p:cTn id="10" dur="1000"/>
                                        <p:tgtEl>
                                          <p:spTgt spid="66"/>
                                        </p:tgtEl>
                                      </p:cBhvr>
                                    </p:animEffect>
                                    <p:anim calcmode="lin" valueType="num">
                                      <p:cBhvr>
                                        <p:cTn id="11" dur="1000" fill="hold"/>
                                        <p:tgtEl>
                                          <p:spTgt spid="66"/>
                                        </p:tgtEl>
                                        <p:attrNameLst>
                                          <p:attrName>ppt_x</p:attrName>
                                        </p:attrNameLst>
                                      </p:cBhvr>
                                      <p:tavLst>
                                        <p:tav tm="0">
                                          <p:val>
                                            <p:strVal val="#ppt_x"/>
                                          </p:val>
                                        </p:tav>
                                        <p:tav tm="100000">
                                          <p:val>
                                            <p:strVal val="#ppt_x"/>
                                          </p:val>
                                        </p:tav>
                                      </p:tavLst>
                                    </p:anim>
                                    <p:anim calcmode="lin" valueType="num">
                                      <p:cBhvr>
                                        <p:cTn id="12"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1"/>
      <p:bldP spid="6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title"/>
            <p:custDataLst>
              <p:tags r:id="rId1"/>
            </p:custDataLst>
          </p:nvPr>
        </p:nvSpPr>
        <p:spPr/>
        <p:txBody>
          <a:bodyPr>
            <a:normAutofit fontScale="90000"/>
          </a:bodyPr>
          <a:lstStyle/>
          <a:p>
            <a:r>
              <a:rPr lang="zh-CN" altLang="en-US">
                <a:latin typeface="+mn-lt"/>
                <a:ea typeface="+mn-ea"/>
                <a:cs typeface="+mn-ea"/>
                <a:sym typeface="+mn-lt"/>
              </a:rPr>
              <a:t>个人工作回顾</a:t>
            </a:r>
            <a:endParaRPr lang="zh-CN" altLang="en-US">
              <a:latin typeface="+mn-lt"/>
              <a:ea typeface="+mn-ea"/>
              <a:cs typeface="+mn-ea"/>
              <a:sym typeface="+mn-lt"/>
            </a:endParaRPr>
          </a:p>
        </p:txBody>
      </p:sp>
      <p:sp>
        <p:nvSpPr>
          <p:cNvPr id="68" name="PA_文本框 30"/>
          <p:cNvSpPr txBox="1"/>
          <p:nvPr>
            <p:custDataLst>
              <p:tags r:id="rId2"/>
            </p:custDataLst>
          </p:nvPr>
        </p:nvSpPr>
        <p:spPr>
          <a:xfrm>
            <a:off x="983613" y="1195786"/>
            <a:ext cx="1862834" cy="368935"/>
          </a:xfrm>
          <a:prstGeom prst="rect">
            <a:avLst/>
          </a:prstGeom>
          <a:noFill/>
        </p:spPr>
        <p:txBody>
          <a:bodyPr wrap="square" lIns="0" tIns="0" rIns="0" bIns="0" rtlCol="0">
            <a:spAutoFit/>
          </a:bodyPr>
          <a:lstStyle/>
          <a:p>
            <a:pPr algn="ctr"/>
            <a:r>
              <a:rPr lang="zh-CN" altLang="en-US" sz="2400" b="1">
                <a:solidFill>
                  <a:srgbClr val="6AD4B2"/>
                </a:solidFill>
                <a:cs typeface="+mn-ea"/>
                <a:sym typeface="+mn-lt"/>
              </a:rPr>
              <a:t>影像云平台</a:t>
            </a:r>
            <a:endParaRPr lang="zh-CN" altLang="en-US" sz="2400" b="1">
              <a:solidFill>
                <a:srgbClr val="6AD4B2"/>
              </a:solidFill>
              <a:cs typeface="+mn-ea"/>
              <a:sym typeface="+mn-lt"/>
            </a:endParaRPr>
          </a:p>
        </p:txBody>
      </p:sp>
      <p:sp>
        <p:nvSpPr>
          <p:cNvPr id="5" name="PA_任意多边形 70"/>
          <p:cNvSpPr/>
          <p:nvPr>
            <p:custDataLst>
              <p:tags r:id="rId3"/>
            </p:custDataLst>
          </p:nvPr>
        </p:nvSpPr>
        <p:spPr bwMode="auto">
          <a:xfrm rot="5400000">
            <a:off x="925195" y="2110740"/>
            <a:ext cx="4580890" cy="3879850"/>
          </a:xfrm>
          <a:custGeom>
            <a:avLst/>
            <a:gdLst>
              <a:gd name="connsiteX0" fmla="*/ 135606 w 5137844"/>
              <a:gd name="connsiteY0" fmla="*/ 1261974 h 2523948"/>
              <a:gd name="connsiteX1" fmla="*/ 162467 w 5137844"/>
              <a:gd name="connsiteY1" fmla="*/ 1378906 h 2523948"/>
              <a:gd name="connsiteX2" fmla="*/ 690261 w 5137844"/>
              <a:gd name="connsiteY2" fmla="*/ 2293610 h 2523948"/>
              <a:gd name="connsiteX3" fmla="*/ 893838 w 5137844"/>
              <a:gd name="connsiteY3" fmla="*/ 2410541 h 2523948"/>
              <a:gd name="connsiteX4" fmla="*/ 1084338 w 5137844"/>
              <a:gd name="connsiteY4" fmla="*/ 2410541 h 2523948"/>
              <a:gd name="connsiteX5" fmla="*/ 1934122 w 5137844"/>
              <a:gd name="connsiteY5" fmla="*/ 2410541 h 2523948"/>
              <a:gd name="connsiteX6" fmla="*/ 1949425 w 5137844"/>
              <a:gd name="connsiteY6" fmla="*/ 2410541 h 2523948"/>
              <a:gd name="connsiteX7" fmla="*/ 1956221 w 5137844"/>
              <a:gd name="connsiteY7" fmla="*/ 2410541 h 2523948"/>
              <a:gd name="connsiteX8" fmla="*/ 2124622 w 5137844"/>
              <a:gd name="connsiteY8" fmla="*/ 2410541 h 2523948"/>
              <a:gd name="connsiteX9" fmla="*/ 2139925 w 5137844"/>
              <a:gd name="connsiteY9" fmla="*/ 2410541 h 2523948"/>
              <a:gd name="connsiteX10" fmla="*/ 2146721 w 5137844"/>
              <a:gd name="connsiteY10" fmla="*/ 2410541 h 2523948"/>
              <a:gd name="connsiteX11" fmla="*/ 2989710 w 5137844"/>
              <a:gd name="connsiteY11" fmla="*/ 2410541 h 2523948"/>
              <a:gd name="connsiteX12" fmla="*/ 2996506 w 5137844"/>
              <a:gd name="connsiteY12" fmla="*/ 2410541 h 2523948"/>
              <a:gd name="connsiteX13" fmla="*/ 3011809 w 5137844"/>
              <a:gd name="connsiteY13" fmla="*/ 2410541 h 2523948"/>
              <a:gd name="connsiteX14" fmla="*/ 3180210 w 5137844"/>
              <a:gd name="connsiteY14" fmla="*/ 2410541 h 2523948"/>
              <a:gd name="connsiteX15" fmla="*/ 3187006 w 5137844"/>
              <a:gd name="connsiteY15" fmla="*/ 2410541 h 2523948"/>
              <a:gd name="connsiteX16" fmla="*/ 3202309 w 5137844"/>
              <a:gd name="connsiteY16" fmla="*/ 2410541 h 2523948"/>
              <a:gd name="connsiteX17" fmla="*/ 4052093 w 5137844"/>
              <a:gd name="connsiteY17" fmla="*/ 2410541 h 2523948"/>
              <a:gd name="connsiteX18" fmla="*/ 4242593 w 5137844"/>
              <a:gd name="connsiteY18" fmla="*/ 2410541 h 2523948"/>
              <a:gd name="connsiteX19" fmla="*/ 4446171 w 5137844"/>
              <a:gd name="connsiteY19" fmla="*/ 2293610 h 2523948"/>
              <a:gd name="connsiteX20" fmla="*/ 4973965 w 5137844"/>
              <a:gd name="connsiteY20" fmla="*/ 1378906 h 2523948"/>
              <a:gd name="connsiteX21" fmla="*/ 4973965 w 5137844"/>
              <a:gd name="connsiteY21" fmla="*/ 1145043 h 2523948"/>
              <a:gd name="connsiteX22" fmla="*/ 4446171 w 5137844"/>
              <a:gd name="connsiteY22" fmla="*/ 230339 h 2523948"/>
              <a:gd name="connsiteX23" fmla="*/ 4242593 w 5137844"/>
              <a:gd name="connsiteY23" fmla="*/ 113407 h 2523948"/>
              <a:gd name="connsiteX24" fmla="*/ 4133871 w 5137844"/>
              <a:gd name="connsiteY24" fmla="*/ 113407 h 2523948"/>
              <a:gd name="connsiteX25" fmla="*/ 4052093 w 5137844"/>
              <a:gd name="connsiteY25" fmla="*/ 113407 h 2523948"/>
              <a:gd name="connsiteX26" fmla="*/ 4050394 w 5137844"/>
              <a:gd name="connsiteY26" fmla="*/ 113407 h 2523948"/>
              <a:gd name="connsiteX27" fmla="*/ 4038503 w 5137844"/>
              <a:gd name="connsiteY27" fmla="*/ 113407 h 2523948"/>
              <a:gd name="connsiteX28" fmla="*/ 4030245 w 5137844"/>
              <a:gd name="connsiteY28" fmla="*/ 113407 h 2523948"/>
              <a:gd name="connsiteX29" fmla="*/ 4006226 w 5137844"/>
              <a:gd name="connsiteY29" fmla="*/ 113407 h 2523948"/>
              <a:gd name="connsiteX30" fmla="*/ 3943371 w 5137844"/>
              <a:gd name="connsiteY30" fmla="*/ 113407 h 2523948"/>
              <a:gd name="connsiteX31" fmla="*/ 3875656 w 5137844"/>
              <a:gd name="connsiteY31" fmla="*/ 113407 h 2523948"/>
              <a:gd name="connsiteX32" fmla="*/ 3839745 w 5137844"/>
              <a:gd name="connsiteY32" fmla="*/ 113407 h 2523948"/>
              <a:gd name="connsiteX33" fmla="*/ 3776065 w 5137844"/>
              <a:gd name="connsiteY33" fmla="*/ 113407 h 2523948"/>
              <a:gd name="connsiteX34" fmla="*/ 3685156 w 5137844"/>
              <a:gd name="connsiteY34" fmla="*/ 113407 h 2523948"/>
              <a:gd name="connsiteX35" fmla="*/ 3659911 w 5137844"/>
              <a:gd name="connsiteY35" fmla="*/ 113407 h 2523948"/>
              <a:gd name="connsiteX36" fmla="*/ 3585565 w 5137844"/>
              <a:gd name="connsiteY36" fmla="*/ 113407 h 2523948"/>
              <a:gd name="connsiteX37" fmla="*/ 3525919 w 5137844"/>
              <a:gd name="connsiteY37" fmla="*/ 113407 h 2523948"/>
              <a:gd name="connsiteX38" fmla="*/ 3469411 w 5137844"/>
              <a:gd name="connsiteY38" fmla="*/ 113407 h 2523948"/>
              <a:gd name="connsiteX39" fmla="*/ 3372816 w 5137844"/>
              <a:gd name="connsiteY39" fmla="*/ 113407 h 2523948"/>
              <a:gd name="connsiteX40" fmla="*/ 3335419 w 5137844"/>
              <a:gd name="connsiteY40" fmla="*/ 113407 h 2523948"/>
              <a:gd name="connsiteX41" fmla="*/ 3202309 w 5137844"/>
              <a:gd name="connsiteY41" fmla="*/ 113407 h 2523948"/>
              <a:gd name="connsiteX42" fmla="*/ 3200246 w 5137844"/>
              <a:gd name="connsiteY42" fmla="*/ 113407 h 2523948"/>
              <a:gd name="connsiteX43" fmla="*/ 3187006 w 5137844"/>
              <a:gd name="connsiteY43" fmla="*/ 113407 h 2523948"/>
              <a:gd name="connsiteX44" fmla="*/ 3185815 w 5137844"/>
              <a:gd name="connsiteY44" fmla="*/ 113407 h 2523948"/>
              <a:gd name="connsiteX45" fmla="*/ 3182316 w 5137844"/>
              <a:gd name="connsiteY45" fmla="*/ 113407 h 2523948"/>
              <a:gd name="connsiteX46" fmla="*/ 3180210 w 5137844"/>
              <a:gd name="connsiteY46" fmla="*/ 113407 h 2523948"/>
              <a:gd name="connsiteX47" fmla="*/ 3163716 w 5137844"/>
              <a:gd name="connsiteY47" fmla="*/ 113407 h 2523948"/>
              <a:gd name="connsiteX48" fmla="*/ 3146643 w 5137844"/>
              <a:gd name="connsiteY48" fmla="*/ 113407 h 2523948"/>
              <a:gd name="connsiteX49" fmla="*/ 3124544 w 5137844"/>
              <a:gd name="connsiteY49" fmla="*/ 113407 h 2523948"/>
              <a:gd name="connsiteX50" fmla="*/ 3070360 w 5137844"/>
              <a:gd name="connsiteY50" fmla="*/ 113407 h 2523948"/>
              <a:gd name="connsiteX51" fmla="*/ 3048262 w 5137844"/>
              <a:gd name="connsiteY51" fmla="*/ 113407 h 2523948"/>
              <a:gd name="connsiteX52" fmla="*/ 3014437 w 5137844"/>
              <a:gd name="connsiteY52" fmla="*/ 113407 h 2523948"/>
              <a:gd name="connsiteX53" fmla="*/ 3011809 w 5137844"/>
              <a:gd name="connsiteY53" fmla="*/ 113407 h 2523948"/>
              <a:gd name="connsiteX54" fmla="*/ 3009746 w 5137844"/>
              <a:gd name="connsiteY54" fmla="*/ 113407 h 2523948"/>
              <a:gd name="connsiteX55" fmla="*/ 2996506 w 5137844"/>
              <a:gd name="connsiteY55" fmla="*/ 113407 h 2523948"/>
              <a:gd name="connsiteX56" fmla="*/ 2995315 w 5137844"/>
              <a:gd name="connsiteY56" fmla="*/ 113407 h 2523948"/>
              <a:gd name="connsiteX57" fmla="*/ 2992338 w 5137844"/>
              <a:gd name="connsiteY57" fmla="*/ 113407 h 2523948"/>
              <a:gd name="connsiteX58" fmla="*/ 2989710 w 5137844"/>
              <a:gd name="connsiteY58" fmla="*/ 113407 h 2523948"/>
              <a:gd name="connsiteX59" fmla="*/ 2987648 w 5137844"/>
              <a:gd name="connsiteY59" fmla="*/ 113407 h 2523948"/>
              <a:gd name="connsiteX60" fmla="*/ 2973216 w 5137844"/>
              <a:gd name="connsiteY60" fmla="*/ 113407 h 2523948"/>
              <a:gd name="connsiteX61" fmla="*/ 2956143 w 5137844"/>
              <a:gd name="connsiteY61" fmla="*/ 113407 h 2523948"/>
              <a:gd name="connsiteX62" fmla="*/ 2944597 w 5137844"/>
              <a:gd name="connsiteY62" fmla="*/ 113407 h 2523948"/>
              <a:gd name="connsiteX63" fmla="*/ 2934044 w 5137844"/>
              <a:gd name="connsiteY63" fmla="*/ 113407 h 2523948"/>
              <a:gd name="connsiteX64" fmla="*/ 2922498 w 5137844"/>
              <a:gd name="connsiteY64" fmla="*/ 113407 h 2523948"/>
              <a:gd name="connsiteX65" fmla="*/ 2879860 w 5137844"/>
              <a:gd name="connsiteY65" fmla="*/ 113407 h 2523948"/>
              <a:gd name="connsiteX66" fmla="*/ 2859294 w 5137844"/>
              <a:gd name="connsiteY66" fmla="*/ 113407 h 2523948"/>
              <a:gd name="connsiteX67" fmla="*/ 2857762 w 5137844"/>
              <a:gd name="connsiteY67" fmla="*/ 113407 h 2523948"/>
              <a:gd name="connsiteX68" fmla="*/ 2837195 w 5137844"/>
              <a:gd name="connsiteY68" fmla="*/ 113407 h 2523948"/>
              <a:gd name="connsiteX69" fmla="*/ 2823937 w 5137844"/>
              <a:gd name="connsiteY69" fmla="*/ 113407 h 2523948"/>
              <a:gd name="connsiteX70" fmla="*/ 2801838 w 5137844"/>
              <a:gd name="connsiteY70" fmla="*/ 113407 h 2523948"/>
              <a:gd name="connsiteX71" fmla="*/ 2756982 w 5137844"/>
              <a:gd name="connsiteY71" fmla="*/ 113407 h 2523948"/>
              <a:gd name="connsiteX72" fmla="*/ 2754097 w 5137844"/>
              <a:gd name="connsiteY72" fmla="*/ 113407 h 2523948"/>
              <a:gd name="connsiteX73" fmla="*/ 2734884 w 5137844"/>
              <a:gd name="connsiteY73" fmla="*/ 113407 h 2523948"/>
              <a:gd name="connsiteX74" fmla="*/ 2731998 w 5137844"/>
              <a:gd name="connsiteY74" fmla="*/ 113407 h 2523948"/>
              <a:gd name="connsiteX75" fmla="*/ 2668794 w 5137844"/>
              <a:gd name="connsiteY75" fmla="*/ 113407 h 2523948"/>
              <a:gd name="connsiteX76" fmla="*/ 2646695 w 5137844"/>
              <a:gd name="connsiteY76" fmla="*/ 113407 h 2523948"/>
              <a:gd name="connsiteX77" fmla="*/ 2636115 w 5137844"/>
              <a:gd name="connsiteY77" fmla="*/ 113407 h 2523948"/>
              <a:gd name="connsiteX78" fmla="*/ 2614017 w 5137844"/>
              <a:gd name="connsiteY78" fmla="*/ 113407 h 2523948"/>
              <a:gd name="connsiteX79" fmla="*/ 2566482 w 5137844"/>
              <a:gd name="connsiteY79" fmla="*/ 113407 h 2523948"/>
              <a:gd name="connsiteX80" fmla="*/ 2544384 w 5137844"/>
              <a:gd name="connsiteY80" fmla="*/ 113407 h 2523948"/>
              <a:gd name="connsiteX81" fmla="*/ 2495147 w 5137844"/>
              <a:gd name="connsiteY81" fmla="*/ 113407 h 2523948"/>
              <a:gd name="connsiteX82" fmla="*/ 2473049 w 5137844"/>
              <a:gd name="connsiteY82" fmla="*/ 113407 h 2523948"/>
              <a:gd name="connsiteX83" fmla="*/ 2445615 w 5137844"/>
              <a:gd name="connsiteY83" fmla="*/ 113407 h 2523948"/>
              <a:gd name="connsiteX84" fmla="*/ 2423517 w 5137844"/>
              <a:gd name="connsiteY84" fmla="*/ 113407 h 2523948"/>
              <a:gd name="connsiteX85" fmla="*/ 2332532 w 5137844"/>
              <a:gd name="connsiteY85" fmla="*/ 113407 h 2523948"/>
              <a:gd name="connsiteX86" fmla="*/ 2310433 w 5137844"/>
              <a:gd name="connsiteY86" fmla="*/ 113407 h 2523948"/>
              <a:gd name="connsiteX87" fmla="*/ 2304647 w 5137844"/>
              <a:gd name="connsiteY87" fmla="*/ 113407 h 2523948"/>
              <a:gd name="connsiteX88" fmla="*/ 2282549 w 5137844"/>
              <a:gd name="connsiteY88" fmla="*/ 113407 h 2523948"/>
              <a:gd name="connsiteX89" fmla="*/ 2146721 w 5137844"/>
              <a:gd name="connsiteY89" fmla="*/ 113407 h 2523948"/>
              <a:gd name="connsiteX90" fmla="*/ 2142032 w 5137844"/>
              <a:gd name="connsiteY90" fmla="*/ 113407 h 2523948"/>
              <a:gd name="connsiteX91" fmla="*/ 2139925 w 5137844"/>
              <a:gd name="connsiteY91" fmla="*/ 113407 h 2523948"/>
              <a:gd name="connsiteX92" fmla="*/ 2137864 w 5137844"/>
              <a:gd name="connsiteY92" fmla="*/ 113407 h 2523948"/>
              <a:gd name="connsiteX93" fmla="*/ 2124622 w 5137844"/>
              <a:gd name="connsiteY93" fmla="*/ 113407 h 2523948"/>
              <a:gd name="connsiteX94" fmla="*/ 2123432 w 5137844"/>
              <a:gd name="connsiteY94" fmla="*/ 113407 h 2523948"/>
              <a:gd name="connsiteX95" fmla="*/ 2119933 w 5137844"/>
              <a:gd name="connsiteY95" fmla="*/ 113407 h 2523948"/>
              <a:gd name="connsiteX96" fmla="*/ 2097049 w 5137844"/>
              <a:gd name="connsiteY96" fmla="*/ 113407 h 2523948"/>
              <a:gd name="connsiteX97" fmla="*/ 1981658 w 5137844"/>
              <a:gd name="connsiteY97" fmla="*/ 113407 h 2523948"/>
              <a:gd name="connsiteX98" fmla="*/ 1956221 w 5137844"/>
              <a:gd name="connsiteY98" fmla="*/ 113407 h 2523948"/>
              <a:gd name="connsiteX99" fmla="*/ 1949425 w 5137844"/>
              <a:gd name="connsiteY99" fmla="*/ 113407 h 2523948"/>
              <a:gd name="connsiteX100" fmla="*/ 1947364 w 5137844"/>
              <a:gd name="connsiteY100" fmla="*/ 113407 h 2523948"/>
              <a:gd name="connsiteX101" fmla="*/ 1934122 w 5137844"/>
              <a:gd name="connsiteY101" fmla="*/ 113407 h 2523948"/>
              <a:gd name="connsiteX102" fmla="*/ 1932932 w 5137844"/>
              <a:gd name="connsiteY102" fmla="*/ 113407 h 2523948"/>
              <a:gd name="connsiteX103" fmla="*/ 1906549 w 5137844"/>
              <a:gd name="connsiteY103" fmla="*/ 113407 h 2523948"/>
              <a:gd name="connsiteX104" fmla="*/ 1882214 w 5137844"/>
              <a:gd name="connsiteY104" fmla="*/ 113407 h 2523948"/>
              <a:gd name="connsiteX105" fmla="*/ 1861030 w 5137844"/>
              <a:gd name="connsiteY105" fmla="*/ 113407 h 2523948"/>
              <a:gd name="connsiteX106" fmla="*/ 1791158 w 5137844"/>
              <a:gd name="connsiteY106" fmla="*/ 113407 h 2523948"/>
              <a:gd name="connsiteX107" fmla="*/ 1747978 w 5137844"/>
              <a:gd name="connsiteY107" fmla="*/ 113407 h 2523948"/>
              <a:gd name="connsiteX108" fmla="*/ 1691714 w 5137844"/>
              <a:gd name="connsiteY108" fmla="*/ 113407 h 2523948"/>
              <a:gd name="connsiteX109" fmla="*/ 1573733 w 5137844"/>
              <a:gd name="connsiteY109" fmla="*/ 113407 h 2523948"/>
              <a:gd name="connsiteX110" fmla="*/ 1557478 w 5137844"/>
              <a:gd name="connsiteY110" fmla="*/ 113407 h 2523948"/>
              <a:gd name="connsiteX111" fmla="*/ 1383233 w 5137844"/>
              <a:gd name="connsiteY111" fmla="*/ 113407 h 2523948"/>
              <a:gd name="connsiteX112" fmla="*/ 1354259 w 5137844"/>
              <a:gd name="connsiteY112" fmla="*/ 113407 h 2523948"/>
              <a:gd name="connsiteX113" fmla="*/ 1163759 w 5137844"/>
              <a:gd name="connsiteY113" fmla="*/ 113407 h 2523948"/>
              <a:gd name="connsiteX114" fmla="*/ 1084338 w 5137844"/>
              <a:gd name="connsiteY114" fmla="*/ 113407 h 2523948"/>
              <a:gd name="connsiteX115" fmla="*/ 893838 w 5137844"/>
              <a:gd name="connsiteY115" fmla="*/ 113407 h 2523948"/>
              <a:gd name="connsiteX116" fmla="*/ 690261 w 5137844"/>
              <a:gd name="connsiteY116" fmla="*/ 230339 h 2523948"/>
              <a:gd name="connsiteX117" fmla="*/ 162467 w 5137844"/>
              <a:gd name="connsiteY117" fmla="*/ 1145043 h 2523948"/>
              <a:gd name="connsiteX118" fmla="*/ 135606 w 5137844"/>
              <a:gd name="connsiteY118" fmla="*/ 1261974 h 2523948"/>
              <a:gd name="connsiteX119" fmla="*/ 0 w 5137844"/>
              <a:gd name="connsiteY119" fmla="*/ 1261974 h 2523948"/>
              <a:gd name="connsiteX120" fmla="*/ 29513 w 5137844"/>
              <a:gd name="connsiteY120" fmla="*/ 1133497 h 2523948"/>
              <a:gd name="connsiteX121" fmla="*/ 609420 w 5137844"/>
              <a:gd name="connsiteY121" fmla="*/ 128477 h 2523948"/>
              <a:gd name="connsiteX122" fmla="*/ 833098 w 5137844"/>
              <a:gd name="connsiteY122" fmla="*/ 0 h 2523948"/>
              <a:gd name="connsiteX123" fmla="*/ 1974790 w 5137844"/>
              <a:gd name="connsiteY123" fmla="*/ 0 h 2523948"/>
              <a:gd name="connsiteX124" fmla="*/ 1976098 w 5137844"/>
              <a:gd name="connsiteY124" fmla="*/ 0 h 2523948"/>
              <a:gd name="connsiteX125" fmla="*/ 1990647 w 5137844"/>
              <a:gd name="connsiteY125" fmla="*/ 0 h 2523948"/>
              <a:gd name="connsiteX126" fmla="*/ 1992912 w 5137844"/>
              <a:gd name="connsiteY126" fmla="*/ 0 h 2523948"/>
              <a:gd name="connsiteX127" fmla="*/ 2000379 w 5137844"/>
              <a:gd name="connsiteY127" fmla="*/ 0 h 2523948"/>
              <a:gd name="connsiteX128" fmla="*/ 2180255 w 5137844"/>
              <a:gd name="connsiteY128" fmla="*/ 0 h 2523948"/>
              <a:gd name="connsiteX129" fmla="*/ 2204536 w 5137844"/>
              <a:gd name="connsiteY129" fmla="*/ 0 h 2523948"/>
              <a:gd name="connsiteX130" fmla="*/ 2358928 w 5137844"/>
              <a:gd name="connsiteY130" fmla="*/ 0 h 2523948"/>
              <a:gd name="connsiteX131" fmla="*/ 2383208 w 5137844"/>
              <a:gd name="connsiteY131" fmla="*/ 0 h 2523948"/>
              <a:gd name="connsiteX132" fmla="*/ 2513815 w 5137844"/>
              <a:gd name="connsiteY132" fmla="*/ 0 h 2523948"/>
              <a:gd name="connsiteX133" fmla="*/ 2538095 w 5137844"/>
              <a:gd name="connsiteY133" fmla="*/ 0 h 2523948"/>
              <a:gd name="connsiteX134" fmla="*/ 2646616 w 5137844"/>
              <a:gd name="connsiteY134" fmla="*/ 0 h 2523948"/>
              <a:gd name="connsiteX135" fmla="*/ 2670896 w 5137844"/>
              <a:gd name="connsiteY135" fmla="*/ 0 h 2523948"/>
              <a:gd name="connsiteX136" fmla="*/ 2759029 w 5137844"/>
              <a:gd name="connsiteY136" fmla="*/ 0 h 2523948"/>
              <a:gd name="connsiteX137" fmla="*/ 2783310 w 5137844"/>
              <a:gd name="connsiteY137" fmla="*/ 0 h 2523948"/>
              <a:gd name="connsiteX138" fmla="*/ 2852754 w 5137844"/>
              <a:gd name="connsiteY138" fmla="*/ 0 h 2523948"/>
              <a:gd name="connsiteX139" fmla="*/ 2877035 w 5137844"/>
              <a:gd name="connsiteY139" fmla="*/ 0 h 2523948"/>
              <a:gd name="connsiteX140" fmla="*/ 2929490 w 5137844"/>
              <a:gd name="connsiteY140" fmla="*/ 0 h 2523948"/>
              <a:gd name="connsiteX141" fmla="*/ 2953771 w 5137844"/>
              <a:gd name="connsiteY141" fmla="*/ 0 h 2523948"/>
              <a:gd name="connsiteX142" fmla="*/ 2990936 w 5137844"/>
              <a:gd name="connsiteY142" fmla="*/ 0 h 2523948"/>
              <a:gd name="connsiteX143" fmla="*/ 3015216 w 5137844"/>
              <a:gd name="connsiteY143" fmla="*/ 0 h 2523948"/>
              <a:gd name="connsiteX144" fmla="*/ 3074750 w 5137844"/>
              <a:gd name="connsiteY144" fmla="*/ 0 h 2523948"/>
              <a:gd name="connsiteX145" fmla="*/ 3099031 w 5137844"/>
              <a:gd name="connsiteY145" fmla="*/ 0 h 2523948"/>
              <a:gd name="connsiteX146" fmla="*/ 3117790 w 5137844"/>
              <a:gd name="connsiteY146" fmla="*/ 0 h 2523948"/>
              <a:gd name="connsiteX147" fmla="*/ 3135912 w 5137844"/>
              <a:gd name="connsiteY147" fmla="*/ 0 h 2523948"/>
              <a:gd name="connsiteX148" fmla="*/ 3142071 w 5137844"/>
              <a:gd name="connsiteY148" fmla="*/ 0 h 2523948"/>
              <a:gd name="connsiteX149" fmla="*/ 3143379 w 5137844"/>
              <a:gd name="connsiteY149" fmla="*/ 0 h 2523948"/>
              <a:gd name="connsiteX150" fmla="*/ 3157927 w 5137844"/>
              <a:gd name="connsiteY150" fmla="*/ 0 h 2523948"/>
              <a:gd name="connsiteX151" fmla="*/ 3160193 w 5137844"/>
              <a:gd name="connsiteY151" fmla="*/ 0 h 2523948"/>
              <a:gd name="connsiteX152" fmla="*/ 3347536 w 5137844"/>
              <a:gd name="connsiteY152" fmla="*/ 0 h 2523948"/>
              <a:gd name="connsiteX153" fmla="*/ 4303193 w 5137844"/>
              <a:gd name="connsiteY153" fmla="*/ 0 h 2523948"/>
              <a:gd name="connsiteX154" fmla="*/ 4526872 w 5137844"/>
              <a:gd name="connsiteY154" fmla="*/ 128477 h 2523948"/>
              <a:gd name="connsiteX155" fmla="*/ 5106779 w 5137844"/>
              <a:gd name="connsiteY155" fmla="*/ 1133497 h 2523948"/>
              <a:gd name="connsiteX156" fmla="*/ 5106779 w 5137844"/>
              <a:gd name="connsiteY156" fmla="*/ 1390451 h 2523948"/>
              <a:gd name="connsiteX157" fmla="*/ 4526872 w 5137844"/>
              <a:gd name="connsiteY157" fmla="*/ 2395471 h 2523948"/>
              <a:gd name="connsiteX158" fmla="*/ 4303193 w 5137844"/>
              <a:gd name="connsiteY158" fmla="*/ 2523948 h 2523948"/>
              <a:gd name="connsiteX159" fmla="*/ 3160193 w 5137844"/>
              <a:gd name="connsiteY159" fmla="*/ 2523948 h 2523948"/>
              <a:gd name="connsiteX160" fmla="*/ 3143379 w 5137844"/>
              <a:gd name="connsiteY160" fmla="*/ 2523948 h 2523948"/>
              <a:gd name="connsiteX161" fmla="*/ 3135912 w 5137844"/>
              <a:gd name="connsiteY161" fmla="*/ 2523948 h 2523948"/>
              <a:gd name="connsiteX162" fmla="*/ 2000379 w 5137844"/>
              <a:gd name="connsiteY162" fmla="*/ 2523948 h 2523948"/>
              <a:gd name="connsiteX163" fmla="*/ 1992912 w 5137844"/>
              <a:gd name="connsiteY163" fmla="*/ 2523948 h 2523948"/>
              <a:gd name="connsiteX164" fmla="*/ 1976098 w 5137844"/>
              <a:gd name="connsiteY164" fmla="*/ 2523948 h 2523948"/>
              <a:gd name="connsiteX165" fmla="*/ 833098 w 5137844"/>
              <a:gd name="connsiteY165" fmla="*/ 2523948 h 2523948"/>
              <a:gd name="connsiteX166" fmla="*/ 609420 w 5137844"/>
              <a:gd name="connsiteY166" fmla="*/ 2395471 h 2523948"/>
              <a:gd name="connsiteX167" fmla="*/ 29513 w 5137844"/>
              <a:gd name="connsiteY167" fmla="*/ 1390451 h 2523948"/>
              <a:gd name="connsiteX168" fmla="*/ 0 w 5137844"/>
              <a:gd name="connsiteY168" fmla="*/ 1261974 h 2523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5137844" h="2523948">
                <a:moveTo>
                  <a:pt x="135606" y="1261974"/>
                </a:moveTo>
                <a:cubicBezTo>
                  <a:pt x="135606" y="1304409"/>
                  <a:pt x="144559" y="1346843"/>
                  <a:pt x="162467" y="1378906"/>
                </a:cubicBezTo>
                <a:cubicBezTo>
                  <a:pt x="162467" y="1378906"/>
                  <a:pt x="162467" y="1378906"/>
                  <a:pt x="690261" y="2293610"/>
                </a:cubicBezTo>
                <a:cubicBezTo>
                  <a:pt x="727960" y="2357733"/>
                  <a:pt x="820324" y="2410541"/>
                  <a:pt x="893838" y="2410541"/>
                </a:cubicBezTo>
                <a:lnTo>
                  <a:pt x="1084338" y="2410541"/>
                </a:lnTo>
                <a:lnTo>
                  <a:pt x="1934122" y="2410541"/>
                </a:lnTo>
                <a:lnTo>
                  <a:pt x="1949425" y="2410541"/>
                </a:lnTo>
                <a:lnTo>
                  <a:pt x="1956221" y="2410541"/>
                </a:lnTo>
                <a:lnTo>
                  <a:pt x="2124622" y="2410541"/>
                </a:lnTo>
                <a:lnTo>
                  <a:pt x="2139925" y="2410541"/>
                </a:lnTo>
                <a:lnTo>
                  <a:pt x="2146721" y="2410541"/>
                </a:lnTo>
                <a:lnTo>
                  <a:pt x="2989710" y="2410541"/>
                </a:lnTo>
                <a:lnTo>
                  <a:pt x="2996506" y="2410541"/>
                </a:lnTo>
                <a:lnTo>
                  <a:pt x="3011809" y="2410541"/>
                </a:lnTo>
                <a:lnTo>
                  <a:pt x="3180210" y="2410541"/>
                </a:lnTo>
                <a:lnTo>
                  <a:pt x="3187006" y="2410541"/>
                </a:lnTo>
                <a:lnTo>
                  <a:pt x="3202309" y="2410541"/>
                </a:lnTo>
                <a:lnTo>
                  <a:pt x="4052093" y="2410541"/>
                </a:lnTo>
                <a:lnTo>
                  <a:pt x="4242593" y="2410541"/>
                </a:lnTo>
                <a:cubicBezTo>
                  <a:pt x="4317992" y="2410541"/>
                  <a:pt x="4408471" y="2357733"/>
                  <a:pt x="4446171" y="2293610"/>
                </a:cubicBezTo>
                <a:cubicBezTo>
                  <a:pt x="4446171" y="2293610"/>
                  <a:pt x="4446171" y="2293610"/>
                  <a:pt x="4973965" y="1378906"/>
                </a:cubicBezTo>
                <a:cubicBezTo>
                  <a:pt x="5011664" y="1314782"/>
                  <a:pt x="5011664" y="1209166"/>
                  <a:pt x="4973965" y="1145043"/>
                </a:cubicBezTo>
                <a:cubicBezTo>
                  <a:pt x="4973965" y="1145043"/>
                  <a:pt x="4973965" y="1145043"/>
                  <a:pt x="4446171" y="230339"/>
                </a:cubicBezTo>
                <a:cubicBezTo>
                  <a:pt x="4408471" y="166215"/>
                  <a:pt x="4317992" y="113407"/>
                  <a:pt x="4242593" y="113407"/>
                </a:cubicBezTo>
                <a:cubicBezTo>
                  <a:pt x="4242593" y="113407"/>
                  <a:pt x="4242593" y="113407"/>
                  <a:pt x="4133871" y="113407"/>
                </a:cubicBezTo>
                <a:lnTo>
                  <a:pt x="4052093" y="113407"/>
                </a:lnTo>
                <a:lnTo>
                  <a:pt x="4050394" y="113407"/>
                </a:lnTo>
                <a:lnTo>
                  <a:pt x="4038503" y="113407"/>
                </a:lnTo>
                <a:lnTo>
                  <a:pt x="4030245" y="113407"/>
                </a:lnTo>
                <a:lnTo>
                  <a:pt x="4006226" y="113407"/>
                </a:lnTo>
                <a:lnTo>
                  <a:pt x="3943371" y="113407"/>
                </a:lnTo>
                <a:lnTo>
                  <a:pt x="3875656" y="113407"/>
                </a:lnTo>
                <a:lnTo>
                  <a:pt x="3839745" y="113407"/>
                </a:lnTo>
                <a:lnTo>
                  <a:pt x="3776065" y="113407"/>
                </a:lnTo>
                <a:lnTo>
                  <a:pt x="3685156" y="113407"/>
                </a:lnTo>
                <a:lnTo>
                  <a:pt x="3659911" y="113407"/>
                </a:lnTo>
                <a:lnTo>
                  <a:pt x="3585565" y="113407"/>
                </a:lnTo>
                <a:lnTo>
                  <a:pt x="3525919" y="113407"/>
                </a:lnTo>
                <a:lnTo>
                  <a:pt x="3469411" y="113407"/>
                </a:lnTo>
                <a:lnTo>
                  <a:pt x="3372816" y="113407"/>
                </a:lnTo>
                <a:lnTo>
                  <a:pt x="3335419" y="113407"/>
                </a:lnTo>
                <a:lnTo>
                  <a:pt x="3202309" y="113407"/>
                </a:lnTo>
                <a:lnTo>
                  <a:pt x="3200246" y="113407"/>
                </a:lnTo>
                <a:lnTo>
                  <a:pt x="3187006" y="113407"/>
                </a:lnTo>
                <a:lnTo>
                  <a:pt x="3185815" y="113407"/>
                </a:lnTo>
                <a:lnTo>
                  <a:pt x="3182316" y="113407"/>
                </a:lnTo>
                <a:lnTo>
                  <a:pt x="3180210" y="113407"/>
                </a:lnTo>
                <a:cubicBezTo>
                  <a:pt x="3180210" y="113407"/>
                  <a:pt x="3180210" y="113407"/>
                  <a:pt x="3163716" y="113407"/>
                </a:cubicBezTo>
                <a:lnTo>
                  <a:pt x="3146643" y="113407"/>
                </a:lnTo>
                <a:lnTo>
                  <a:pt x="3124544" y="113407"/>
                </a:lnTo>
                <a:lnTo>
                  <a:pt x="3070360" y="113407"/>
                </a:lnTo>
                <a:lnTo>
                  <a:pt x="3048262" y="113407"/>
                </a:lnTo>
                <a:lnTo>
                  <a:pt x="3014437" y="113407"/>
                </a:lnTo>
                <a:lnTo>
                  <a:pt x="3011809" y="113407"/>
                </a:lnTo>
                <a:lnTo>
                  <a:pt x="3009746" y="113407"/>
                </a:lnTo>
                <a:lnTo>
                  <a:pt x="2996506" y="113407"/>
                </a:lnTo>
                <a:lnTo>
                  <a:pt x="2995315" y="113407"/>
                </a:lnTo>
                <a:lnTo>
                  <a:pt x="2992338" y="113407"/>
                </a:lnTo>
                <a:lnTo>
                  <a:pt x="2989710" y="113407"/>
                </a:lnTo>
                <a:lnTo>
                  <a:pt x="2987648" y="113407"/>
                </a:lnTo>
                <a:lnTo>
                  <a:pt x="2973216" y="113407"/>
                </a:lnTo>
                <a:lnTo>
                  <a:pt x="2956143" y="113407"/>
                </a:lnTo>
                <a:lnTo>
                  <a:pt x="2944597" y="113407"/>
                </a:lnTo>
                <a:lnTo>
                  <a:pt x="2934044" y="113407"/>
                </a:lnTo>
                <a:lnTo>
                  <a:pt x="2922498" y="113407"/>
                </a:lnTo>
                <a:lnTo>
                  <a:pt x="2879860" y="113407"/>
                </a:lnTo>
                <a:lnTo>
                  <a:pt x="2859294" y="113407"/>
                </a:lnTo>
                <a:lnTo>
                  <a:pt x="2857762" y="113407"/>
                </a:lnTo>
                <a:lnTo>
                  <a:pt x="2837195" y="113407"/>
                </a:lnTo>
                <a:lnTo>
                  <a:pt x="2823937" y="113407"/>
                </a:lnTo>
                <a:lnTo>
                  <a:pt x="2801838" y="113407"/>
                </a:lnTo>
                <a:lnTo>
                  <a:pt x="2756982" y="113407"/>
                </a:lnTo>
                <a:lnTo>
                  <a:pt x="2754097" y="113407"/>
                </a:lnTo>
                <a:lnTo>
                  <a:pt x="2734884" y="113407"/>
                </a:lnTo>
                <a:lnTo>
                  <a:pt x="2731998" y="113407"/>
                </a:lnTo>
                <a:lnTo>
                  <a:pt x="2668794" y="113407"/>
                </a:lnTo>
                <a:lnTo>
                  <a:pt x="2646695" y="113407"/>
                </a:lnTo>
                <a:lnTo>
                  <a:pt x="2636115" y="113407"/>
                </a:lnTo>
                <a:lnTo>
                  <a:pt x="2614017" y="113407"/>
                </a:lnTo>
                <a:lnTo>
                  <a:pt x="2566482" y="113407"/>
                </a:lnTo>
                <a:lnTo>
                  <a:pt x="2544384" y="113407"/>
                </a:lnTo>
                <a:lnTo>
                  <a:pt x="2495147" y="113407"/>
                </a:lnTo>
                <a:lnTo>
                  <a:pt x="2473049" y="113407"/>
                </a:lnTo>
                <a:lnTo>
                  <a:pt x="2445615" y="113407"/>
                </a:lnTo>
                <a:lnTo>
                  <a:pt x="2423517" y="113407"/>
                </a:lnTo>
                <a:lnTo>
                  <a:pt x="2332532" y="113407"/>
                </a:lnTo>
                <a:lnTo>
                  <a:pt x="2310433" y="113407"/>
                </a:lnTo>
                <a:lnTo>
                  <a:pt x="2304647" y="113407"/>
                </a:lnTo>
                <a:lnTo>
                  <a:pt x="2282549" y="113407"/>
                </a:lnTo>
                <a:lnTo>
                  <a:pt x="2146721" y="113407"/>
                </a:lnTo>
                <a:lnTo>
                  <a:pt x="2142032" y="113407"/>
                </a:lnTo>
                <a:lnTo>
                  <a:pt x="2139925" y="113407"/>
                </a:lnTo>
                <a:lnTo>
                  <a:pt x="2137864" y="113407"/>
                </a:lnTo>
                <a:lnTo>
                  <a:pt x="2124622" y="113407"/>
                </a:lnTo>
                <a:lnTo>
                  <a:pt x="2123432" y="113407"/>
                </a:lnTo>
                <a:lnTo>
                  <a:pt x="2119933" y="113407"/>
                </a:lnTo>
                <a:lnTo>
                  <a:pt x="2097049" y="113407"/>
                </a:lnTo>
                <a:cubicBezTo>
                  <a:pt x="2073661" y="113407"/>
                  <a:pt x="2037517" y="113407"/>
                  <a:pt x="1981658" y="113407"/>
                </a:cubicBezTo>
                <a:lnTo>
                  <a:pt x="1956221" y="113407"/>
                </a:lnTo>
                <a:lnTo>
                  <a:pt x="1949425" y="113407"/>
                </a:lnTo>
                <a:lnTo>
                  <a:pt x="1947364" y="113407"/>
                </a:lnTo>
                <a:lnTo>
                  <a:pt x="1934122" y="113407"/>
                </a:lnTo>
                <a:lnTo>
                  <a:pt x="1932932" y="113407"/>
                </a:lnTo>
                <a:lnTo>
                  <a:pt x="1906549" y="113407"/>
                </a:lnTo>
                <a:lnTo>
                  <a:pt x="1882214" y="113407"/>
                </a:lnTo>
                <a:lnTo>
                  <a:pt x="1861030" y="113407"/>
                </a:lnTo>
                <a:lnTo>
                  <a:pt x="1791158" y="113407"/>
                </a:lnTo>
                <a:lnTo>
                  <a:pt x="1747978" y="113407"/>
                </a:lnTo>
                <a:lnTo>
                  <a:pt x="1691714" y="113407"/>
                </a:lnTo>
                <a:lnTo>
                  <a:pt x="1573733" y="113407"/>
                </a:lnTo>
                <a:lnTo>
                  <a:pt x="1557478" y="113407"/>
                </a:lnTo>
                <a:lnTo>
                  <a:pt x="1383233" y="113407"/>
                </a:lnTo>
                <a:lnTo>
                  <a:pt x="1354259" y="113407"/>
                </a:lnTo>
                <a:lnTo>
                  <a:pt x="1163759" y="113407"/>
                </a:lnTo>
                <a:lnTo>
                  <a:pt x="1084338" y="113407"/>
                </a:lnTo>
                <a:lnTo>
                  <a:pt x="893838" y="113407"/>
                </a:lnTo>
                <a:cubicBezTo>
                  <a:pt x="820324" y="113407"/>
                  <a:pt x="727960" y="166215"/>
                  <a:pt x="690261" y="230339"/>
                </a:cubicBezTo>
                <a:cubicBezTo>
                  <a:pt x="690261" y="230339"/>
                  <a:pt x="690261" y="230339"/>
                  <a:pt x="162467" y="1145043"/>
                </a:cubicBezTo>
                <a:cubicBezTo>
                  <a:pt x="144559" y="1177105"/>
                  <a:pt x="135606" y="1219539"/>
                  <a:pt x="135606" y="1261974"/>
                </a:cubicBezTo>
                <a:close/>
                <a:moveTo>
                  <a:pt x="0" y="1261974"/>
                </a:moveTo>
                <a:cubicBezTo>
                  <a:pt x="0" y="1215349"/>
                  <a:pt x="9837" y="1168725"/>
                  <a:pt x="29513" y="1133497"/>
                </a:cubicBezTo>
                <a:cubicBezTo>
                  <a:pt x="609420" y="128477"/>
                  <a:pt x="609420" y="128477"/>
                  <a:pt x="609420" y="128477"/>
                </a:cubicBezTo>
                <a:cubicBezTo>
                  <a:pt x="650842" y="58022"/>
                  <a:pt x="752325" y="0"/>
                  <a:pt x="833098" y="0"/>
                </a:cubicBezTo>
                <a:cubicBezTo>
                  <a:pt x="1702959" y="0"/>
                  <a:pt x="1920424" y="0"/>
                  <a:pt x="1974790" y="0"/>
                </a:cubicBezTo>
                <a:lnTo>
                  <a:pt x="1976098" y="0"/>
                </a:lnTo>
                <a:lnTo>
                  <a:pt x="1990647" y="0"/>
                </a:lnTo>
                <a:lnTo>
                  <a:pt x="1992912" y="0"/>
                </a:lnTo>
                <a:lnTo>
                  <a:pt x="2000379" y="0"/>
                </a:lnTo>
                <a:lnTo>
                  <a:pt x="2180255" y="0"/>
                </a:lnTo>
                <a:lnTo>
                  <a:pt x="2204536" y="0"/>
                </a:lnTo>
                <a:lnTo>
                  <a:pt x="2358928" y="0"/>
                </a:lnTo>
                <a:lnTo>
                  <a:pt x="2383208" y="0"/>
                </a:lnTo>
                <a:lnTo>
                  <a:pt x="2513815" y="0"/>
                </a:lnTo>
                <a:lnTo>
                  <a:pt x="2538095" y="0"/>
                </a:lnTo>
                <a:lnTo>
                  <a:pt x="2646616" y="0"/>
                </a:lnTo>
                <a:lnTo>
                  <a:pt x="2670896" y="0"/>
                </a:lnTo>
                <a:lnTo>
                  <a:pt x="2759029" y="0"/>
                </a:lnTo>
                <a:lnTo>
                  <a:pt x="2783310" y="0"/>
                </a:lnTo>
                <a:lnTo>
                  <a:pt x="2852754" y="0"/>
                </a:lnTo>
                <a:lnTo>
                  <a:pt x="2877035" y="0"/>
                </a:lnTo>
                <a:lnTo>
                  <a:pt x="2929490" y="0"/>
                </a:lnTo>
                <a:lnTo>
                  <a:pt x="2953771" y="0"/>
                </a:lnTo>
                <a:lnTo>
                  <a:pt x="2990936" y="0"/>
                </a:lnTo>
                <a:lnTo>
                  <a:pt x="3015216" y="0"/>
                </a:lnTo>
                <a:lnTo>
                  <a:pt x="3074750" y="0"/>
                </a:lnTo>
                <a:lnTo>
                  <a:pt x="3099031" y="0"/>
                </a:lnTo>
                <a:lnTo>
                  <a:pt x="3117790" y="0"/>
                </a:lnTo>
                <a:cubicBezTo>
                  <a:pt x="3135912" y="0"/>
                  <a:pt x="3135912" y="0"/>
                  <a:pt x="3135912" y="0"/>
                </a:cubicBezTo>
                <a:lnTo>
                  <a:pt x="3142071" y="0"/>
                </a:lnTo>
                <a:lnTo>
                  <a:pt x="3143379" y="0"/>
                </a:lnTo>
                <a:lnTo>
                  <a:pt x="3157927" y="0"/>
                </a:lnTo>
                <a:lnTo>
                  <a:pt x="3160193" y="0"/>
                </a:lnTo>
                <a:lnTo>
                  <a:pt x="3347536" y="0"/>
                </a:lnTo>
                <a:cubicBezTo>
                  <a:pt x="4303193" y="0"/>
                  <a:pt x="4303193" y="0"/>
                  <a:pt x="4303193" y="0"/>
                </a:cubicBezTo>
                <a:cubicBezTo>
                  <a:pt x="4386037" y="0"/>
                  <a:pt x="4485449" y="58022"/>
                  <a:pt x="4526872" y="128477"/>
                </a:cubicBezTo>
                <a:cubicBezTo>
                  <a:pt x="5106779" y="1133497"/>
                  <a:pt x="5106779" y="1133497"/>
                  <a:pt x="5106779" y="1133497"/>
                </a:cubicBezTo>
                <a:cubicBezTo>
                  <a:pt x="5148200" y="1203952"/>
                  <a:pt x="5148200" y="1319996"/>
                  <a:pt x="5106779" y="1390451"/>
                </a:cubicBezTo>
                <a:cubicBezTo>
                  <a:pt x="4526872" y="2395471"/>
                  <a:pt x="4526872" y="2395471"/>
                  <a:pt x="4526872" y="2395471"/>
                </a:cubicBezTo>
                <a:cubicBezTo>
                  <a:pt x="4485449" y="2465926"/>
                  <a:pt x="4386037" y="2523948"/>
                  <a:pt x="4303193" y="2523948"/>
                </a:cubicBezTo>
                <a:lnTo>
                  <a:pt x="3160193" y="2523948"/>
                </a:lnTo>
                <a:lnTo>
                  <a:pt x="3143379" y="2523948"/>
                </a:lnTo>
                <a:lnTo>
                  <a:pt x="3135912" y="2523948"/>
                </a:lnTo>
                <a:lnTo>
                  <a:pt x="2000379" y="2523948"/>
                </a:lnTo>
                <a:lnTo>
                  <a:pt x="1992912" y="2523948"/>
                </a:lnTo>
                <a:lnTo>
                  <a:pt x="1976098" y="2523948"/>
                </a:lnTo>
                <a:lnTo>
                  <a:pt x="833098" y="2523948"/>
                </a:lnTo>
                <a:cubicBezTo>
                  <a:pt x="752325" y="2523948"/>
                  <a:pt x="650842" y="2465926"/>
                  <a:pt x="609420" y="2395471"/>
                </a:cubicBezTo>
                <a:cubicBezTo>
                  <a:pt x="29513" y="1390451"/>
                  <a:pt x="29513" y="1390451"/>
                  <a:pt x="29513" y="1390451"/>
                </a:cubicBezTo>
                <a:cubicBezTo>
                  <a:pt x="9837" y="1355223"/>
                  <a:pt x="0" y="1308599"/>
                  <a:pt x="0" y="1261974"/>
                </a:cubicBezTo>
                <a:close/>
              </a:path>
            </a:pathLst>
          </a:custGeom>
          <a:solidFill>
            <a:srgbClr val="6AD4B2"/>
          </a:solidFill>
          <a:ln w="25400">
            <a:noFill/>
          </a:ln>
          <a:effectLst/>
        </p:spPr>
        <p:txBody>
          <a:bodyPr vert="horz" wrap="square" lIns="91440" tIns="45720" rIns="91440" bIns="45720" numCol="1" anchor="t" anchorCtr="0" compatLnSpc="1">
            <a:noAutofit/>
          </a:bodyPr>
          <a:p>
            <a:endParaRPr lang="zh-CN" altLang="en-US">
              <a:solidFill>
                <a:prstClr val="black"/>
              </a:solidFill>
              <a:cs typeface="+mn-ea"/>
              <a:sym typeface="+mn-lt"/>
            </a:endParaRPr>
          </a:p>
        </p:txBody>
      </p:sp>
      <p:sp>
        <p:nvSpPr>
          <p:cNvPr id="66" name="PA_文本框 29"/>
          <p:cNvSpPr txBox="1"/>
          <p:nvPr>
            <p:custDataLst>
              <p:tags r:id="rId4"/>
            </p:custDataLst>
          </p:nvPr>
        </p:nvSpPr>
        <p:spPr>
          <a:xfrm>
            <a:off x="1781810" y="2967990"/>
            <a:ext cx="2868295" cy="1846580"/>
          </a:xfrm>
          <a:prstGeom prst="rect">
            <a:avLst/>
          </a:prstGeom>
          <a:noFill/>
        </p:spPr>
        <p:txBody>
          <a:bodyPr wrap="square" lIns="0" tIns="0" rIns="0" bIns="0" rtlCol="0">
            <a:spAutoFit/>
          </a:bodyPr>
          <a:p>
            <a:pPr defTabSz="683895">
              <a:lnSpc>
                <a:spcPct val="150000"/>
              </a:lnSpc>
            </a:pPr>
            <a:r>
              <a:rPr lang="en-US" altLang="zh-CN" sz="1600" dirty="0" smtClean="0">
                <a:solidFill>
                  <a:schemeClr val="tx1">
                    <a:lumMod val="75000"/>
                    <a:lumOff val="25000"/>
                  </a:schemeClr>
                </a:solidFill>
                <a:latin typeface="+mn-ea"/>
                <a:cs typeface="+mn-ea"/>
                <a:sym typeface="Arial" panose="020B0604020202020204" pitchFamily="34" charset="0"/>
              </a:rPr>
              <a:t>1.</a:t>
            </a:r>
            <a:r>
              <a:rPr lang="zh-CN" altLang="en-US" sz="1600" dirty="0" smtClean="0">
                <a:solidFill>
                  <a:schemeClr val="tx1">
                    <a:lumMod val="75000"/>
                    <a:lumOff val="25000"/>
                  </a:schemeClr>
                </a:solidFill>
                <a:latin typeface="+mn-ea"/>
                <a:cs typeface="+mn-ea"/>
                <a:sym typeface="Arial" panose="020B0604020202020204" pitchFamily="34" charset="0"/>
              </a:rPr>
              <a:t>新增分账管理模块。</a:t>
            </a:r>
            <a:endParaRPr lang="en-US" altLang="zh-CN" sz="1600" dirty="0" smtClean="0">
              <a:solidFill>
                <a:schemeClr val="tx1">
                  <a:lumMod val="75000"/>
                  <a:lumOff val="25000"/>
                </a:schemeClr>
              </a:solidFill>
              <a:latin typeface="+mn-ea"/>
              <a:ea typeface="+mn-ea"/>
              <a:cs typeface="+mn-ea"/>
              <a:sym typeface="Arial" panose="020B0604020202020204" pitchFamily="34" charset="0"/>
            </a:endParaRPr>
          </a:p>
          <a:p>
            <a:pPr defTabSz="683895">
              <a:lnSpc>
                <a:spcPct val="150000"/>
              </a:lnSpc>
            </a:pPr>
            <a:r>
              <a:rPr lang="en-US" altLang="zh-CN" sz="1600" dirty="0" smtClean="0">
                <a:solidFill>
                  <a:schemeClr val="tx1">
                    <a:lumMod val="75000"/>
                    <a:lumOff val="25000"/>
                  </a:schemeClr>
                </a:solidFill>
                <a:latin typeface="+mn-ea"/>
                <a:cs typeface="+mn-ea"/>
                <a:sym typeface="Arial" panose="020B0604020202020204" pitchFamily="34" charset="0"/>
              </a:rPr>
              <a:t>2.</a:t>
            </a:r>
            <a:r>
              <a:rPr lang="zh-CN" altLang="en-US" sz="1600" dirty="0" smtClean="0">
                <a:solidFill>
                  <a:schemeClr val="tx1">
                    <a:lumMod val="75000"/>
                    <a:lumOff val="25000"/>
                  </a:schemeClr>
                </a:solidFill>
                <a:latin typeface="+mn-ea"/>
                <a:cs typeface="+mn-ea"/>
                <a:sym typeface="Arial" panose="020B0604020202020204" pitchFamily="34" charset="0"/>
              </a:rPr>
              <a:t>新增</a:t>
            </a:r>
            <a:r>
              <a:rPr lang="en-US" altLang="zh-CN" sz="1600" dirty="0" smtClean="0">
                <a:solidFill>
                  <a:schemeClr val="tx1">
                    <a:lumMod val="75000"/>
                    <a:lumOff val="25000"/>
                  </a:schemeClr>
                </a:solidFill>
                <a:latin typeface="+mn-ea"/>
                <a:cs typeface="+mn-ea"/>
                <a:sym typeface="Arial" panose="020B0604020202020204" pitchFamily="34" charset="0"/>
              </a:rPr>
              <a:t>前置机管理模块</a:t>
            </a:r>
            <a:endParaRPr lang="zh-CN" altLang="en-US" sz="1600" dirty="0" smtClean="0">
              <a:solidFill>
                <a:schemeClr val="tx1">
                  <a:lumMod val="75000"/>
                  <a:lumOff val="25000"/>
                </a:schemeClr>
              </a:solidFill>
              <a:latin typeface="+mn-ea"/>
              <a:cs typeface="+mn-ea"/>
              <a:sym typeface="Arial" panose="020B0604020202020204" pitchFamily="34" charset="0"/>
            </a:endParaRPr>
          </a:p>
          <a:p>
            <a:pPr defTabSz="683895">
              <a:lnSpc>
                <a:spcPct val="150000"/>
              </a:lnSpc>
            </a:pPr>
            <a:r>
              <a:rPr lang="en-US" altLang="zh-CN" sz="1600" dirty="0" smtClean="0">
                <a:solidFill>
                  <a:schemeClr val="tx1">
                    <a:lumMod val="75000"/>
                    <a:lumOff val="25000"/>
                  </a:schemeClr>
                </a:solidFill>
                <a:latin typeface="+mn-ea"/>
                <a:cs typeface="+mn-ea"/>
                <a:sym typeface="Arial" panose="020B0604020202020204" pitchFamily="34" charset="0"/>
              </a:rPr>
              <a:t>3.</a:t>
            </a:r>
            <a:r>
              <a:rPr lang="zh-CN" altLang="en-US" sz="1600" dirty="0" smtClean="0">
                <a:solidFill>
                  <a:schemeClr val="tx1">
                    <a:lumMod val="75000"/>
                    <a:lumOff val="25000"/>
                  </a:schemeClr>
                </a:solidFill>
                <a:latin typeface="+mn-ea"/>
                <a:cs typeface="+mn-ea"/>
                <a:sym typeface="Arial" panose="020B0604020202020204" pitchFamily="34" charset="0"/>
              </a:rPr>
              <a:t>完善在线教学。</a:t>
            </a:r>
            <a:endParaRPr lang="en-US" altLang="zh-CN" sz="1600" dirty="0" smtClean="0">
              <a:solidFill>
                <a:schemeClr val="tx1">
                  <a:lumMod val="75000"/>
                  <a:lumOff val="25000"/>
                </a:schemeClr>
              </a:solidFill>
              <a:latin typeface="+mn-ea"/>
              <a:cs typeface="+mn-ea"/>
              <a:sym typeface="Arial" panose="020B0604020202020204" pitchFamily="34" charset="0"/>
            </a:endParaRPr>
          </a:p>
          <a:p>
            <a:pPr defTabSz="683895">
              <a:lnSpc>
                <a:spcPct val="150000"/>
              </a:lnSpc>
            </a:pPr>
            <a:r>
              <a:rPr lang="en-US" altLang="zh-CN" sz="1600" dirty="0" smtClean="0">
                <a:solidFill>
                  <a:schemeClr val="tx1">
                    <a:lumMod val="75000"/>
                    <a:lumOff val="25000"/>
                  </a:schemeClr>
                </a:solidFill>
                <a:latin typeface="+mn-ea"/>
                <a:cs typeface="+mn-ea"/>
                <a:sym typeface="Arial" panose="020B0604020202020204" pitchFamily="34" charset="0"/>
              </a:rPr>
              <a:t>4.</a:t>
            </a:r>
            <a:r>
              <a:rPr lang="zh-CN" altLang="en-US" sz="1600" dirty="0" smtClean="0">
                <a:solidFill>
                  <a:schemeClr val="tx1">
                    <a:lumMod val="75000"/>
                    <a:lumOff val="25000"/>
                  </a:schemeClr>
                </a:solidFill>
                <a:latin typeface="+mn-ea"/>
                <a:cs typeface="+mn-ea"/>
                <a:sym typeface="Arial" panose="020B0604020202020204" pitchFamily="34" charset="0"/>
              </a:rPr>
              <a:t>完善</a:t>
            </a:r>
            <a:r>
              <a:rPr lang="en-US" altLang="zh-CN" sz="1600" dirty="0" smtClean="0">
                <a:solidFill>
                  <a:schemeClr val="tx1">
                    <a:lumMod val="75000"/>
                    <a:lumOff val="25000"/>
                  </a:schemeClr>
                </a:solidFill>
                <a:latin typeface="+mn-ea"/>
                <a:cs typeface="+mn-ea"/>
                <a:sym typeface="Arial" panose="020B0604020202020204" pitchFamily="34" charset="0"/>
              </a:rPr>
              <a:t>医院管理模块</a:t>
            </a:r>
            <a:endParaRPr lang="en-US" altLang="zh-CN" sz="1600" dirty="0" smtClean="0">
              <a:solidFill>
                <a:schemeClr val="tx1">
                  <a:lumMod val="75000"/>
                  <a:lumOff val="25000"/>
                </a:schemeClr>
              </a:solidFill>
              <a:latin typeface="+mn-ea"/>
              <a:ea typeface="+mn-ea"/>
              <a:cs typeface="+mn-ea"/>
              <a:sym typeface="Arial" panose="020B0604020202020204" pitchFamily="34" charset="0"/>
            </a:endParaRPr>
          </a:p>
          <a:p>
            <a:pPr defTabSz="683895">
              <a:lnSpc>
                <a:spcPct val="150000"/>
              </a:lnSpc>
            </a:pPr>
            <a:r>
              <a:rPr lang="en-US" altLang="zh-CN" sz="1600" dirty="0" smtClean="0">
                <a:solidFill>
                  <a:schemeClr val="tx1">
                    <a:lumMod val="75000"/>
                    <a:lumOff val="25000"/>
                  </a:schemeClr>
                </a:solidFill>
                <a:latin typeface="+mn-ea"/>
                <a:cs typeface="+mn-ea"/>
                <a:sym typeface="Arial" panose="020B0604020202020204" pitchFamily="34" charset="0"/>
              </a:rPr>
              <a:t>3.</a:t>
            </a:r>
            <a:r>
              <a:rPr lang="zh-CN" altLang="en-US" sz="1600" dirty="0" smtClean="0">
                <a:solidFill>
                  <a:schemeClr val="tx1">
                    <a:lumMod val="75000"/>
                    <a:lumOff val="25000"/>
                  </a:schemeClr>
                </a:solidFill>
                <a:latin typeface="+mn-ea"/>
                <a:cs typeface="+mn-ea"/>
                <a:sym typeface="Arial" panose="020B0604020202020204" pitchFamily="34" charset="0"/>
              </a:rPr>
              <a:t>优化用户体验及修复</a:t>
            </a:r>
            <a:r>
              <a:rPr lang="en-US" altLang="zh-CN" sz="1600" dirty="0" smtClean="0">
                <a:solidFill>
                  <a:schemeClr val="tx1">
                    <a:lumMod val="75000"/>
                    <a:lumOff val="25000"/>
                  </a:schemeClr>
                </a:solidFill>
                <a:latin typeface="+mn-ea"/>
                <a:cs typeface="+mn-ea"/>
                <a:sym typeface="Arial" panose="020B0604020202020204" pitchFamily="34" charset="0"/>
              </a:rPr>
              <a:t>bug</a:t>
            </a:r>
            <a:endParaRPr lang="zh-CN" altLang="en-US" sz="1600">
              <a:solidFill>
                <a:schemeClr val="tx1">
                  <a:lumMod val="75000"/>
                  <a:lumOff val="25000"/>
                </a:schemeClr>
              </a:solidFill>
              <a:cs typeface="+mn-ea"/>
              <a:sym typeface="+mn-lt"/>
            </a:endParaRPr>
          </a:p>
        </p:txBody>
      </p:sp>
      <p:sp>
        <p:nvSpPr>
          <p:cNvPr id="3" name="PA_文本框 30"/>
          <p:cNvSpPr txBox="1"/>
          <p:nvPr>
            <p:custDataLst>
              <p:tags r:id="rId5"/>
            </p:custDataLst>
          </p:nvPr>
        </p:nvSpPr>
        <p:spPr>
          <a:xfrm>
            <a:off x="6744333" y="1195786"/>
            <a:ext cx="1862834" cy="368935"/>
          </a:xfrm>
          <a:prstGeom prst="rect">
            <a:avLst/>
          </a:prstGeom>
          <a:noFill/>
        </p:spPr>
        <p:txBody>
          <a:bodyPr wrap="square" lIns="0" tIns="0" rIns="0" bIns="0" rtlCol="0">
            <a:spAutoFit/>
          </a:bodyPr>
          <a:p>
            <a:pPr algn="ctr"/>
            <a:r>
              <a:rPr lang="zh-CN" altLang="en-US" sz="2400" b="1">
                <a:solidFill>
                  <a:srgbClr val="6AD4B2"/>
                </a:solidFill>
                <a:cs typeface="+mn-ea"/>
                <a:sym typeface="+mn-lt"/>
              </a:rPr>
              <a:t>云pacs</a:t>
            </a:r>
            <a:endParaRPr lang="zh-CN" altLang="en-US" sz="2400" b="1">
              <a:solidFill>
                <a:srgbClr val="6AD4B2"/>
              </a:solidFill>
              <a:cs typeface="+mn-ea"/>
              <a:sym typeface="+mn-lt"/>
            </a:endParaRPr>
          </a:p>
        </p:txBody>
      </p:sp>
      <p:sp>
        <p:nvSpPr>
          <p:cNvPr id="4" name="PA_任意多边形 70"/>
          <p:cNvSpPr/>
          <p:nvPr>
            <p:custDataLst>
              <p:tags r:id="rId6"/>
            </p:custDataLst>
          </p:nvPr>
        </p:nvSpPr>
        <p:spPr bwMode="auto">
          <a:xfrm rot="5400000">
            <a:off x="6741160" y="2110740"/>
            <a:ext cx="4580890" cy="3879850"/>
          </a:xfrm>
          <a:custGeom>
            <a:avLst/>
            <a:gdLst>
              <a:gd name="connsiteX0" fmla="*/ 135606 w 5137844"/>
              <a:gd name="connsiteY0" fmla="*/ 1261974 h 2523948"/>
              <a:gd name="connsiteX1" fmla="*/ 162467 w 5137844"/>
              <a:gd name="connsiteY1" fmla="*/ 1378906 h 2523948"/>
              <a:gd name="connsiteX2" fmla="*/ 690261 w 5137844"/>
              <a:gd name="connsiteY2" fmla="*/ 2293610 h 2523948"/>
              <a:gd name="connsiteX3" fmla="*/ 893838 w 5137844"/>
              <a:gd name="connsiteY3" fmla="*/ 2410541 h 2523948"/>
              <a:gd name="connsiteX4" fmla="*/ 1084338 w 5137844"/>
              <a:gd name="connsiteY4" fmla="*/ 2410541 h 2523948"/>
              <a:gd name="connsiteX5" fmla="*/ 1934122 w 5137844"/>
              <a:gd name="connsiteY5" fmla="*/ 2410541 h 2523948"/>
              <a:gd name="connsiteX6" fmla="*/ 1949425 w 5137844"/>
              <a:gd name="connsiteY6" fmla="*/ 2410541 h 2523948"/>
              <a:gd name="connsiteX7" fmla="*/ 1956221 w 5137844"/>
              <a:gd name="connsiteY7" fmla="*/ 2410541 h 2523948"/>
              <a:gd name="connsiteX8" fmla="*/ 2124622 w 5137844"/>
              <a:gd name="connsiteY8" fmla="*/ 2410541 h 2523948"/>
              <a:gd name="connsiteX9" fmla="*/ 2139925 w 5137844"/>
              <a:gd name="connsiteY9" fmla="*/ 2410541 h 2523948"/>
              <a:gd name="connsiteX10" fmla="*/ 2146721 w 5137844"/>
              <a:gd name="connsiteY10" fmla="*/ 2410541 h 2523948"/>
              <a:gd name="connsiteX11" fmla="*/ 2989710 w 5137844"/>
              <a:gd name="connsiteY11" fmla="*/ 2410541 h 2523948"/>
              <a:gd name="connsiteX12" fmla="*/ 2996506 w 5137844"/>
              <a:gd name="connsiteY12" fmla="*/ 2410541 h 2523948"/>
              <a:gd name="connsiteX13" fmla="*/ 3011809 w 5137844"/>
              <a:gd name="connsiteY13" fmla="*/ 2410541 h 2523948"/>
              <a:gd name="connsiteX14" fmla="*/ 3180210 w 5137844"/>
              <a:gd name="connsiteY14" fmla="*/ 2410541 h 2523948"/>
              <a:gd name="connsiteX15" fmla="*/ 3187006 w 5137844"/>
              <a:gd name="connsiteY15" fmla="*/ 2410541 h 2523948"/>
              <a:gd name="connsiteX16" fmla="*/ 3202309 w 5137844"/>
              <a:gd name="connsiteY16" fmla="*/ 2410541 h 2523948"/>
              <a:gd name="connsiteX17" fmla="*/ 4052093 w 5137844"/>
              <a:gd name="connsiteY17" fmla="*/ 2410541 h 2523948"/>
              <a:gd name="connsiteX18" fmla="*/ 4242593 w 5137844"/>
              <a:gd name="connsiteY18" fmla="*/ 2410541 h 2523948"/>
              <a:gd name="connsiteX19" fmla="*/ 4446171 w 5137844"/>
              <a:gd name="connsiteY19" fmla="*/ 2293610 h 2523948"/>
              <a:gd name="connsiteX20" fmla="*/ 4973965 w 5137844"/>
              <a:gd name="connsiteY20" fmla="*/ 1378906 h 2523948"/>
              <a:gd name="connsiteX21" fmla="*/ 4973965 w 5137844"/>
              <a:gd name="connsiteY21" fmla="*/ 1145043 h 2523948"/>
              <a:gd name="connsiteX22" fmla="*/ 4446171 w 5137844"/>
              <a:gd name="connsiteY22" fmla="*/ 230339 h 2523948"/>
              <a:gd name="connsiteX23" fmla="*/ 4242593 w 5137844"/>
              <a:gd name="connsiteY23" fmla="*/ 113407 h 2523948"/>
              <a:gd name="connsiteX24" fmla="*/ 4133871 w 5137844"/>
              <a:gd name="connsiteY24" fmla="*/ 113407 h 2523948"/>
              <a:gd name="connsiteX25" fmla="*/ 4052093 w 5137844"/>
              <a:gd name="connsiteY25" fmla="*/ 113407 h 2523948"/>
              <a:gd name="connsiteX26" fmla="*/ 4050394 w 5137844"/>
              <a:gd name="connsiteY26" fmla="*/ 113407 h 2523948"/>
              <a:gd name="connsiteX27" fmla="*/ 4038503 w 5137844"/>
              <a:gd name="connsiteY27" fmla="*/ 113407 h 2523948"/>
              <a:gd name="connsiteX28" fmla="*/ 4030245 w 5137844"/>
              <a:gd name="connsiteY28" fmla="*/ 113407 h 2523948"/>
              <a:gd name="connsiteX29" fmla="*/ 4006226 w 5137844"/>
              <a:gd name="connsiteY29" fmla="*/ 113407 h 2523948"/>
              <a:gd name="connsiteX30" fmla="*/ 3943371 w 5137844"/>
              <a:gd name="connsiteY30" fmla="*/ 113407 h 2523948"/>
              <a:gd name="connsiteX31" fmla="*/ 3875656 w 5137844"/>
              <a:gd name="connsiteY31" fmla="*/ 113407 h 2523948"/>
              <a:gd name="connsiteX32" fmla="*/ 3839745 w 5137844"/>
              <a:gd name="connsiteY32" fmla="*/ 113407 h 2523948"/>
              <a:gd name="connsiteX33" fmla="*/ 3776065 w 5137844"/>
              <a:gd name="connsiteY33" fmla="*/ 113407 h 2523948"/>
              <a:gd name="connsiteX34" fmla="*/ 3685156 w 5137844"/>
              <a:gd name="connsiteY34" fmla="*/ 113407 h 2523948"/>
              <a:gd name="connsiteX35" fmla="*/ 3659911 w 5137844"/>
              <a:gd name="connsiteY35" fmla="*/ 113407 h 2523948"/>
              <a:gd name="connsiteX36" fmla="*/ 3585565 w 5137844"/>
              <a:gd name="connsiteY36" fmla="*/ 113407 h 2523948"/>
              <a:gd name="connsiteX37" fmla="*/ 3525919 w 5137844"/>
              <a:gd name="connsiteY37" fmla="*/ 113407 h 2523948"/>
              <a:gd name="connsiteX38" fmla="*/ 3469411 w 5137844"/>
              <a:gd name="connsiteY38" fmla="*/ 113407 h 2523948"/>
              <a:gd name="connsiteX39" fmla="*/ 3372816 w 5137844"/>
              <a:gd name="connsiteY39" fmla="*/ 113407 h 2523948"/>
              <a:gd name="connsiteX40" fmla="*/ 3335419 w 5137844"/>
              <a:gd name="connsiteY40" fmla="*/ 113407 h 2523948"/>
              <a:gd name="connsiteX41" fmla="*/ 3202309 w 5137844"/>
              <a:gd name="connsiteY41" fmla="*/ 113407 h 2523948"/>
              <a:gd name="connsiteX42" fmla="*/ 3200246 w 5137844"/>
              <a:gd name="connsiteY42" fmla="*/ 113407 h 2523948"/>
              <a:gd name="connsiteX43" fmla="*/ 3187006 w 5137844"/>
              <a:gd name="connsiteY43" fmla="*/ 113407 h 2523948"/>
              <a:gd name="connsiteX44" fmla="*/ 3185815 w 5137844"/>
              <a:gd name="connsiteY44" fmla="*/ 113407 h 2523948"/>
              <a:gd name="connsiteX45" fmla="*/ 3182316 w 5137844"/>
              <a:gd name="connsiteY45" fmla="*/ 113407 h 2523948"/>
              <a:gd name="connsiteX46" fmla="*/ 3180210 w 5137844"/>
              <a:gd name="connsiteY46" fmla="*/ 113407 h 2523948"/>
              <a:gd name="connsiteX47" fmla="*/ 3163716 w 5137844"/>
              <a:gd name="connsiteY47" fmla="*/ 113407 h 2523948"/>
              <a:gd name="connsiteX48" fmla="*/ 3146643 w 5137844"/>
              <a:gd name="connsiteY48" fmla="*/ 113407 h 2523948"/>
              <a:gd name="connsiteX49" fmla="*/ 3124544 w 5137844"/>
              <a:gd name="connsiteY49" fmla="*/ 113407 h 2523948"/>
              <a:gd name="connsiteX50" fmla="*/ 3070360 w 5137844"/>
              <a:gd name="connsiteY50" fmla="*/ 113407 h 2523948"/>
              <a:gd name="connsiteX51" fmla="*/ 3048262 w 5137844"/>
              <a:gd name="connsiteY51" fmla="*/ 113407 h 2523948"/>
              <a:gd name="connsiteX52" fmla="*/ 3014437 w 5137844"/>
              <a:gd name="connsiteY52" fmla="*/ 113407 h 2523948"/>
              <a:gd name="connsiteX53" fmla="*/ 3011809 w 5137844"/>
              <a:gd name="connsiteY53" fmla="*/ 113407 h 2523948"/>
              <a:gd name="connsiteX54" fmla="*/ 3009746 w 5137844"/>
              <a:gd name="connsiteY54" fmla="*/ 113407 h 2523948"/>
              <a:gd name="connsiteX55" fmla="*/ 2996506 w 5137844"/>
              <a:gd name="connsiteY55" fmla="*/ 113407 h 2523948"/>
              <a:gd name="connsiteX56" fmla="*/ 2995315 w 5137844"/>
              <a:gd name="connsiteY56" fmla="*/ 113407 h 2523948"/>
              <a:gd name="connsiteX57" fmla="*/ 2992338 w 5137844"/>
              <a:gd name="connsiteY57" fmla="*/ 113407 h 2523948"/>
              <a:gd name="connsiteX58" fmla="*/ 2989710 w 5137844"/>
              <a:gd name="connsiteY58" fmla="*/ 113407 h 2523948"/>
              <a:gd name="connsiteX59" fmla="*/ 2987648 w 5137844"/>
              <a:gd name="connsiteY59" fmla="*/ 113407 h 2523948"/>
              <a:gd name="connsiteX60" fmla="*/ 2973216 w 5137844"/>
              <a:gd name="connsiteY60" fmla="*/ 113407 h 2523948"/>
              <a:gd name="connsiteX61" fmla="*/ 2956143 w 5137844"/>
              <a:gd name="connsiteY61" fmla="*/ 113407 h 2523948"/>
              <a:gd name="connsiteX62" fmla="*/ 2944597 w 5137844"/>
              <a:gd name="connsiteY62" fmla="*/ 113407 h 2523948"/>
              <a:gd name="connsiteX63" fmla="*/ 2934044 w 5137844"/>
              <a:gd name="connsiteY63" fmla="*/ 113407 h 2523948"/>
              <a:gd name="connsiteX64" fmla="*/ 2922498 w 5137844"/>
              <a:gd name="connsiteY64" fmla="*/ 113407 h 2523948"/>
              <a:gd name="connsiteX65" fmla="*/ 2879860 w 5137844"/>
              <a:gd name="connsiteY65" fmla="*/ 113407 h 2523948"/>
              <a:gd name="connsiteX66" fmla="*/ 2859294 w 5137844"/>
              <a:gd name="connsiteY66" fmla="*/ 113407 h 2523948"/>
              <a:gd name="connsiteX67" fmla="*/ 2857762 w 5137844"/>
              <a:gd name="connsiteY67" fmla="*/ 113407 h 2523948"/>
              <a:gd name="connsiteX68" fmla="*/ 2837195 w 5137844"/>
              <a:gd name="connsiteY68" fmla="*/ 113407 h 2523948"/>
              <a:gd name="connsiteX69" fmla="*/ 2823937 w 5137844"/>
              <a:gd name="connsiteY69" fmla="*/ 113407 h 2523948"/>
              <a:gd name="connsiteX70" fmla="*/ 2801838 w 5137844"/>
              <a:gd name="connsiteY70" fmla="*/ 113407 h 2523948"/>
              <a:gd name="connsiteX71" fmla="*/ 2756982 w 5137844"/>
              <a:gd name="connsiteY71" fmla="*/ 113407 h 2523948"/>
              <a:gd name="connsiteX72" fmla="*/ 2754097 w 5137844"/>
              <a:gd name="connsiteY72" fmla="*/ 113407 h 2523948"/>
              <a:gd name="connsiteX73" fmla="*/ 2734884 w 5137844"/>
              <a:gd name="connsiteY73" fmla="*/ 113407 h 2523948"/>
              <a:gd name="connsiteX74" fmla="*/ 2731998 w 5137844"/>
              <a:gd name="connsiteY74" fmla="*/ 113407 h 2523948"/>
              <a:gd name="connsiteX75" fmla="*/ 2668794 w 5137844"/>
              <a:gd name="connsiteY75" fmla="*/ 113407 h 2523948"/>
              <a:gd name="connsiteX76" fmla="*/ 2646695 w 5137844"/>
              <a:gd name="connsiteY76" fmla="*/ 113407 h 2523948"/>
              <a:gd name="connsiteX77" fmla="*/ 2636115 w 5137844"/>
              <a:gd name="connsiteY77" fmla="*/ 113407 h 2523948"/>
              <a:gd name="connsiteX78" fmla="*/ 2614017 w 5137844"/>
              <a:gd name="connsiteY78" fmla="*/ 113407 h 2523948"/>
              <a:gd name="connsiteX79" fmla="*/ 2566482 w 5137844"/>
              <a:gd name="connsiteY79" fmla="*/ 113407 h 2523948"/>
              <a:gd name="connsiteX80" fmla="*/ 2544384 w 5137844"/>
              <a:gd name="connsiteY80" fmla="*/ 113407 h 2523948"/>
              <a:gd name="connsiteX81" fmla="*/ 2495147 w 5137844"/>
              <a:gd name="connsiteY81" fmla="*/ 113407 h 2523948"/>
              <a:gd name="connsiteX82" fmla="*/ 2473049 w 5137844"/>
              <a:gd name="connsiteY82" fmla="*/ 113407 h 2523948"/>
              <a:gd name="connsiteX83" fmla="*/ 2445615 w 5137844"/>
              <a:gd name="connsiteY83" fmla="*/ 113407 h 2523948"/>
              <a:gd name="connsiteX84" fmla="*/ 2423517 w 5137844"/>
              <a:gd name="connsiteY84" fmla="*/ 113407 h 2523948"/>
              <a:gd name="connsiteX85" fmla="*/ 2332532 w 5137844"/>
              <a:gd name="connsiteY85" fmla="*/ 113407 h 2523948"/>
              <a:gd name="connsiteX86" fmla="*/ 2310433 w 5137844"/>
              <a:gd name="connsiteY86" fmla="*/ 113407 h 2523948"/>
              <a:gd name="connsiteX87" fmla="*/ 2304647 w 5137844"/>
              <a:gd name="connsiteY87" fmla="*/ 113407 h 2523948"/>
              <a:gd name="connsiteX88" fmla="*/ 2282549 w 5137844"/>
              <a:gd name="connsiteY88" fmla="*/ 113407 h 2523948"/>
              <a:gd name="connsiteX89" fmla="*/ 2146721 w 5137844"/>
              <a:gd name="connsiteY89" fmla="*/ 113407 h 2523948"/>
              <a:gd name="connsiteX90" fmla="*/ 2142032 w 5137844"/>
              <a:gd name="connsiteY90" fmla="*/ 113407 h 2523948"/>
              <a:gd name="connsiteX91" fmla="*/ 2139925 w 5137844"/>
              <a:gd name="connsiteY91" fmla="*/ 113407 h 2523948"/>
              <a:gd name="connsiteX92" fmla="*/ 2137864 w 5137844"/>
              <a:gd name="connsiteY92" fmla="*/ 113407 h 2523948"/>
              <a:gd name="connsiteX93" fmla="*/ 2124622 w 5137844"/>
              <a:gd name="connsiteY93" fmla="*/ 113407 h 2523948"/>
              <a:gd name="connsiteX94" fmla="*/ 2123432 w 5137844"/>
              <a:gd name="connsiteY94" fmla="*/ 113407 h 2523948"/>
              <a:gd name="connsiteX95" fmla="*/ 2119933 w 5137844"/>
              <a:gd name="connsiteY95" fmla="*/ 113407 h 2523948"/>
              <a:gd name="connsiteX96" fmla="*/ 2097049 w 5137844"/>
              <a:gd name="connsiteY96" fmla="*/ 113407 h 2523948"/>
              <a:gd name="connsiteX97" fmla="*/ 1981658 w 5137844"/>
              <a:gd name="connsiteY97" fmla="*/ 113407 h 2523948"/>
              <a:gd name="connsiteX98" fmla="*/ 1956221 w 5137844"/>
              <a:gd name="connsiteY98" fmla="*/ 113407 h 2523948"/>
              <a:gd name="connsiteX99" fmla="*/ 1949425 w 5137844"/>
              <a:gd name="connsiteY99" fmla="*/ 113407 h 2523948"/>
              <a:gd name="connsiteX100" fmla="*/ 1947364 w 5137844"/>
              <a:gd name="connsiteY100" fmla="*/ 113407 h 2523948"/>
              <a:gd name="connsiteX101" fmla="*/ 1934122 w 5137844"/>
              <a:gd name="connsiteY101" fmla="*/ 113407 h 2523948"/>
              <a:gd name="connsiteX102" fmla="*/ 1932932 w 5137844"/>
              <a:gd name="connsiteY102" fmla="*/ 113407 h 2523948"/>
              <a:gd name="connsiteX103" fmla="*/ 1906549 w 5137844"/>
              <a:gd name="connsiteY103" fmla="*/ 113407 h 2523948"/>
              <a:gd name="connsiteX104" fmla="*/ 1882214 w 5137844"/>
              <a:gd name="connsiteY104" fmla="*/ 113407 h 2523948"/>
              <a:gd name="connsiteX105" fmla="*/ 1861030 w 5137844"/>
              <a:gd name="connsiteY105" fmla="*/ 113407 h 2523948"/>
              <a:gd name="connsiteX106" fmla="*/ 1791158 w 5137844"/>
              <a:gd name="connsiteY106" fmla="*/ 113407 h 2523948"/>
              <a:gd name="connsiteX107" fmla="*/ 1747978 w 5137844"/>
              <a:gd name="connsiteY107" fmla="*/ 113407 h 2523948"/>
              <a:gd name="connsiteX108" fmla="*/ 1691714 w 5137844"/>
              <a:gd name="connsiteY108" fmla="*/ 113407 h 2523948"/>
              <a:gd name="connsiteX109" fmla="*/ 1573733 w 5137844"/>
              <a:gd name="connsiteY109" fmla="*/ 113407 h 2523948"/>
              <a:gd name="connsiteX110" fmla="*/ 1557478 w 5137844"/>
              <a:gd name="connsiteY110" fmla="*/ 113407 h 2523948"/>
              <a:gd name="connsiteX111" fmla="*/ 1383233 w 5137844"/>
              <a:gd name="connsiteY111" fmla="*/ 113407 h 2523948"/>
              <a:gd name="connsiteX112" fmla="*/ 1354259 w 5137844"/>
              <a:gd name="connsiteY112" fmla="*/ 113407 h 2523948"/>
              <a:gd name="connsiteX113" fmla="*/ 1163759 w 5137844"/>
              <a:gd name="connsiteY113" fmla="*/ 113407 h 2523948"/>
              <a:gd name="connsiteX114" fmla="*/ 1084338 w 5137844"/>
              <a:gd name="connsiteY114" fmla="*/ 113407 h 2523948"/>
              <a:gd name="connsiteX115" fmla="*/ 893838 w 5137844"/>
              <a:gd name="connsiteY115" fmla="*/ 113407 h 2523948"/>
              <a:gd name="connsiteX116" fmla="*/ 690261 w 5137844"/>
              <a:gd name="connsiteY116" fmla="*/ 230339 h 2523948"/>
              <a:gd name="connsiteX117" fmla="*/ 162467 w 5137844"/>
              <a:gd name="connsiteY117" fmla="*/ 1145043 h 2523948"/>
              <a:gd name="connsiteX118" fmla="*/ 135606 w 5137844"/>
              <a:gd name="connsiteY118" fmla="*/ 1261974 h 2523948"/>
              <a:gd name="connsiteX119" fmla="*/ 0 w 5137844"/>
              <a:gd name="connsiteY119" fmla="*/ 1261974 h 2523948"/>
              <a:gd name="connsiteX120" fmla="*/ 29513 w 5137844"/>
              <a:gd name="connsiteY120" fmla="*/ 1133497 h 2523948"/>
              <a:gd name="connsiteX121" fmla="*/ 609420 w 5137844"/>
              <a:gd name="connsiteY121" fmla="*/ 128477 h 2523948"/>
              <a:gd name="connsiteX122" fmla="*/ 833098 w 5137844"/>
              <a:gd name="connsiteY122" fmla="*/ 0 h 2523948"/>
              <a:gd name="connsiteX123" fmla="*/ 1974790 w 5137844"/>
              <a:gd name="connsiteY123" fmla="*/ 0 h 2523948"/>
              <a:gd name="connsiteX124" fmla="*/ 1976098 w 5137844"/>
              <a:gd name="connsiteY124" fmla="*/ 0 h 2523948"/>
              <a:gd name="connsiteX125" fmla="*/ 1990647 w 5137844"/>
              <a:gd name="connsiteY125" fmla="*/ 0 h 2523948"/>
              <a:gd name="connsiteX126" fmla="*/ 1992912 w 5137844"/>
              <a:gd name="connsiteY126" fmla="*/ 0 h 2523948"/>
              <a:gd name="connsiteX127" fmla="*/ 2000379 w 5137844"/>
              <a:gd name="connsiteY127" fmla="*/ 0 h 2523948"/>
              <a:gd name="connsiteX128" fmla="*/ 2180255 w 5137844"/>
              <a:gd name="connsiteY128" fmla="*/ 0 h 2523948"/>
              <a:gd name="connsiteX129" fmla="*/ 2204536 w 5137844"/>
              <a:gd name="connsiteY129" fmla="*/ 0 h 2523948"/>
              <a:gd name="connsiteX130" fmla="*/ 2358928 w 5137844"/>
              <a:gd name="connsiteY130" fmla="*/ 0 h 2523948"/>
              <a:gd name="connsiteX131" fmla="*/ 2383208 w 5137844"/>
              <a:gd name="connsiteY131" fmla="*/ 0 h 2523948"/>
              <a:gd name="connsiteX132" fmla="*/ 2513815 w 5137844"/>
              <a:gd name="connsiteY132" fmla="*/ 0 h 2523948"/>
              <a:gd name="connsiteX133" fmla="*/ 2538095 w 5137844"/>
              <a:gd name="connsiteY133" fmla="*/ 0 h 2523948"/>
              <a:gd name="connsiteX134" fmla="*/ 2646616 w 5137844"/>
              <a:gd name="connsiteY134" fmla="*/ 0 h 2523948"/>
              <a:gd name="connsiteX135" fmla="*/ 2670896 w 5137844"/>
              <a:gd name="connsiteY135" fmla="*/ 0 h 2523948"/>
              <a:gd name="connsiteX136" fmla="*/ 2759029 w 5137844"/>
              <a:gd name="connsiteY136" fmla="*/ 0 h 2523948"/>
              <a:gd name="connsiteX137" fmla="*/ 2783310 w 5137844"/>
              <a:gd name="connsiteY137" fmla="*/ 0 h 2523948"/>
              <a:gd name="connsiteX138" fmla="*/ 2852754 w 5137844"/>
              <a:gd name="connsiteY138" fmla="*/ 0 h 2523948"/>
              <a:gd name="connsiteX139" fmla="*/ 2877035 w 5137844"/>
              <a:gd name="connsiteY139" fmla="*/ 0 h 2523948"/>
              <a:gd name="connsiteX140" fmla="*/ 2929490 w 5137844"/>
              <a:gd name="connsiteY140" fmla="*/ 0 h 2523948"/>
              <a:gd name="connsiteX141" fmla="*/ 2953771 w 5137844"/>
              <a:gd name="connsiteY141" fmla="*/ 0 h 2523948"/>
              <a:gd name="connsiteX142" fmla="*/ 2990936 w 5137844"/>
              <a:gd name="connsiteY142" fmla="*/ 0 h 2523948"/>
              <a:gd name="connsiteX143" fmla="*/ 3015216 w 5137844"/>
              <a:gd name="connsiteY143" fmla="*/ 0 h 2523948"/>
              <a:gd name="connsiteX144" fmla="*/ 3074750 w 5137844"/>
              <a:gd name="connsiteY144" fmla="*/ 0 h 2523948"/>
              <a:gd name="connsiteX145" fmla="*/ 3099031 w 5137844"/>
              <a:gd name="connsiteY145" fmla="*/ 0 h 2523948"/>
              <a:gd name="connsiteX146" fmla="*/ 3117790 w 5137844"/>
              <a:gd name="connsiteY146" fmla="*/ 0 h 2523948"/>
              <a:gd name="connsiteX147" fmla="*/ 3135912 w 5137844"/>
              <a:gd name="connsiteY147" fmla="*/ 0 h 2523948"/>
              <a:gd name="connsiteX148" fmla="*/ 3142071 w 5137844"/>
              <a:gd name="connsiteY148" fmla="*/ 0 h 2523948"/>
              <a:gd name="connsiteX149" fmla="*/ 3143379 w 5137844"/>
              <a:gd name="connsiteY149" fmla="*/ 0 h 2523948"/>
              <a:gd name="connsiteX150" fmla="*/ 3157927 w 5137844"/>
              <a:gd name="connsiteY150" fmla="*/ 0 h 2523948"/>
              <a:gd name="connsiteX151" fmla="*/ 3160193 w 5137844"/>
              <a:gd name="connsiteY151" fmla="*/ 0 h 2523948"/>
              <a:gd name="connsiteX152" fmla="*/ 3347536 w 5137844"/>
              <a:gd name="connsiteY152" fmla="*/ 0 h 2523948"/>
              <a:gd name="connsiteX153" fmla="*/ 4303193 w 5137844"/>
              <a:gd name="connsiteY153" fmla="*/ 0 h 2523948"/>
              <a:gd name="connsiteX154" fmla="*/ 4526872 w 5137844"/>
              <a:gd name="connsiteY154" fmla="*/ 128477 h 2523948"/>
              <a:gd name="connsiteX155" fmla="*/ 5106779 w 5137844"/>
              <a:gd name="connsiteY155" fmla="*/ 1133497 h 2523948"/>
              <a:gd name="connsiteX156" fmla="*/ 5106779 w 5137844"/>
              <a:gd name="connsiteY156" fmla="*/ 1390451 h 2523948"/>
              <a:gd name="connsiteX157" fmla="*/ 4526872 w 5137844"/>
              <a:gd name="connsiteY157" fmla="*/ 2395471 h 2523948"/>
              <a:gd name="connsiteX158" fmla="*/ 4303193 w 5137844"/>
              <a:gd name="connsiteY158" fmla="*/ 2523948 h 2523948"/>
              <a:gd name="connsiteX159" fmla="*/ 3160193 w 5137844"/>
              <a:gd name="connsiteY159" fmla="*/ 2523948 h 2523948"/>
              <a:gd name="connsiteX160" fmla="*/ 3143379 w 5137844"/>
              <a:gd name="connsiteY160" fmla="*/ 2523948 h 2523948"/>
              <a:gd name="connsiteX161" fmla="*/ 3135912 w 5137844"/>
              <a:gd name="connsiteY161" fmla="*/ 2523948 h 2523948"/>
              <a:gd name="connsiteX162" fmla="*/ 2000379 w 5137844"/>
              <a:gd name="connsiteY162" fmla="*/ 2523948 h 2523948"/>
              <a:gd name="connsiteX163" fmla="*/ 1992912 w 5137844"/>
              <a:gd name="connsiteY163" fmla="*/ 2523948 h 2523948"/>
              <a:gd name="connsiteX164" fmla="*/ 1976098 w 5137844"/>
              <a:gd name="connsiteY164" fmla="*/ 2523948 h 2523948"/>
              <a:gd name="connsiteX165" fmla="*/ 833098 w 5137844"/>
              <a:gd name="connsiteY165" fmla="*/ 2523948 h 2523948"/>
              <a:gd name="connsiteX166" fmla="*/ 609420 w 5137844"/>
              <a:gd name="connsiteY166" fmla="*/ 2395471 h 2523948"/>
              <a:gd name="connsiteX167" fmla="*/ 29513 w 5137844"/>
              <a:gd name="connsiteY167" fmla="*/ 1390451 h 2523948"/>
              <a:gd name="connsiteX168" fmla="*/ 0 w 5137844"/>
              <a:gd name="connsiteY168" fmla="*/ 1261974 h 2523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5137844" h="2523948">
                <a:moveTo>
                  <a:pt x="135606" y="1261974"/>
                </a:moveTo>
                <a:cubicBezTo>
                  <a:pt x="135606" y="1304409"/>
                  <a:pt x="144559" y="1346843"/>
                  <a:pt x="162467" y="1378906"/>
                </a:cubicBezTo>
                <a:cubicBezTo>
                  <a:pt x="162467" y="1378906"/>
                  <a:pt x="162467" y="1378906"/>
                  <a:pt x="690261" y="2293610"/>
                </a:cubicBezTo>
                <a:cubicBezTo>
                  <a:pt x="727960" y="2357733"/>
                  <a:pt x="820324" y="2410541"/>
                  <a:pt x="893838" y="2410541"/>
                </a:cubicBezTo>
                <a:lnTo>
                  <a:pt x="1084338" y="2410541"/>
                </a:lnTo>
                <a:lnTo>
                  <a:pt x="1934122" y="2410541"/>
                </a:lnTo>
                <a:lnTo>
                  <a:pt x="1949425" y="2410541"/>
                </a:lnTo>
                <a:lnTo>
                  <a:pt x="1956221" y="2410541"/>
                </a:lnTo>
                <a:lnTo>
                  <a:pt x="2124622" y="2410541"/>
                </a:lnTo>
                <a:lnTo>
                  <a:pt x="2139925" y="2410541"/>
                </a:lnTo>
                <a:lnTo>
                  <a:pt x="2146721" y="2410541"/>
                </a:lnTo>
                <a:lnTo>
                  <a:pt x="2989710" y="2410541"/>
                </a:lnTo>
                <a:lnTo>
                  <a:pt x="2996506" y="2410541"/>
                </a:lnTo>
                <a:lnTo>
                  <a:pt x="3011809" y="2410541"/>
                </a:lnTo>
                <a:lnTo>
                  <a:pt x="3180210" y="2410541"/>
                </a:lnTo>
                <a:lnTo>
                  <a:pt x="3187006" y="2410541"/>
                </a:lnTo>
                <a:lnTo>
                  <a:pt x="3202309" y="2410541"/>
                </a:lnTo>
                <a:lnTo>
                  <a:pt x="4052093" y="2410541"/>
                </a:lnTo>
                <a:lnTo>
                  <a:pt x="4242593" y="2410541"/>
                </a:lnTo>
                <a:cubicBezTo>
                  <a:pt x="4317992" y="2410541"/>
                  <a:pt x="4408471" y="2357733"/>
                  <a:pt x="4446171" y="2293610"/>
                </a:cubicBezTo>
                <a:cubicBezTo>
                  <a:pt x="4446171" y="2293610"/>
                  <a:pt x="4446171" y="2293610"/>
                  <a:pt x="4973965" y="1378906"/>
                </a:cubicBezTo>
                <a:cubicBezTo>
                  <a:pt x="5011664" y="1314782"/>
                  <a:pt x="5011664" y="1209166"/>
                  <a:pt x="4973965" y="1145043"/>
                </a:cubicBezTo>
                <a:cubicBezTo>
                  <a:pt x="4973965" y="1145043"/>
                  <a:pt x="4973965" y="1145043"/>
                  <a:pt x="4446171" y="230339"/>
                </a:cubicBezTo>
                <a:cubicBezTo>
                  <a:pt x="4408471" y="166215"/>
                  <a:pt x="4317992" y="113407"/>
                  <a:pt x="4242593" y="113407"/>
                </a:cubicBezTo>
                <a:cubicBezTo>
                  <a:pt x="4242593" y="113407"/>
                  <a:pt x="4242593" y="113407"/>
                  <a:pt x="4133871" y="113407"/>
                </a:cubicBezTo>
                <a:lnTo>
                  <a:pt x="4052093" y="113407"/>
                </a:lnTo>
                <a:lnTo>
                  <a:pt x="4050394" y="113407"/>
                </a:lnTo>
                <a:lnTo>
                  <a:pt x="4038503" y="113407"/>
                </a:lnTo>
                <a:lnTo>
                  <a:pt x="4030245" y="113407"/>
                </a:lnTo>
                <a:lnTo>
                  <a:pt x="4006226" y="113407"/>
                </a:lnTo>
                <a:lnTo>
                  <a:pt x="3943371" y="113407"/>
                </a:lnTo>
                <a:lnTo>
                  <a:pt x="3875656" y="113407"/>
                </a:lnTo>
                <a:lnTo>
                  <a:pt x="3839745" y="113407"/>
                </a:lnTo>
                <a:lnTo>
                  <a:pt x="3776065" y="113407"/>
                </a:lnTo>
                <a:lnTo>
                  <a:pt x="3685156" y="113407"/>
                </a:lnTo>
                <a:lnTo>
                  <a:pt x="3659911" y="113407"/>
                </a:lnTo>
                <a:lnTo>
                  <a:pt x="3585565" y="113407"/>
                </a:lnTo>
                <a:lnTo>
                  <a:pt x="3525919" y="113407"/>
                </a:lnTo>
                <a:lnTo>
                  <a:pt x="3469411" y="113407"/>
                </a:lnTo>
                <a:lnTo>
                  <a:pt x="3372816" y="113407"/>
                </a:lnTo>
                <a:lnTo>
                  <a:pt x="3335419" y="113407"/>
                </a:lnTo>
                <a:lnTo>
                  <a:pt x="3202309" y="113407"/>
                </a:lnTo>
                <a:lnTo>
                  <a:pt x="3200246" y="113407"/>
                </a:lnTo>
                <a:lnTo>
                  <a:pt x="3187006" y="113407"/>
                </a:lnTo>
                <a:lnTo>
                  <a:pt x="3185815" y="113407"/>
                </a:lnTo>
                <a:lnTo>
                  <a:pt x="3182316" y="113407"/>
                </a:lnTo>
                <a:lnTo>
                  <a:pt x="3180210" y="113407"/>
                </a:lnTo>
                <a:cubicBezTo>
                  <a:pt x="3180210" y="113407"/>
                  <a:pt x="3180210" y="113407"/>
                  <a:pt x="3163716" y="113407"/>
                </a:cubicBezTo>
                <a:lnTo>
                  <a:pt x="3146643" y="113407"/>
                </a:lnTo>
                <a:lnTo>
                  <a:pt x="3124544" y="113407"/>
                </a:lnTo>
                <a:lnTo>
                  <a:pt x="3070360" y="113407"/>
                </a:lnTo>
                <a:lnTo>
                  <a:pt x="3048262" y="113407"/>
                </a:lnTo>
                <a:lnTo>
                  <a:pt x="3014437" y="113407"/>
                </a:lnTo>
                <a:lnTo>
                  <a:pt x="3011809" y="113407"/>
                </a:lnTo>
                <a:lnTo>
                  <a:pt x="3009746" y="113407"/>
                </a:lnTo>
                <a:lnTo>
                  <a:pt x="2996506" y="113407"/>
                </a:lnTo>
                <a:lnTo>
                  <a:pt x="2995315" y="113407"/>
                </a:lnTo>
                <a:lnTo>
                  <a:pt x="2992338" y="113407"/>
                </a:lnTo>
                <a:lnTo>
                  <a:pt x="2989710" y="113407"/>
                </a:lnTo>
                <a:lnTo>
                  <a:pt x="2987648" y="113407"/>
                </a:lnTo>
                <a:lnTo>
                  <a:pt x="2973216" y="113407"/>
                </a:lnTo>
                <a:lnTo>
                  <a:pt x="2956143" y="113407"/>
                </a:lnTo>
                <a:lnTo>
                  <a:pt x="2944597" y="113407"/>
                </a:lnTo>
                <a:lnTo>
                  <a:pt x="2934044" y="113407"/>
                </a:lnTo>
                <a:lnTo>
                  <a:pt x="2922498" y="113407"/>
                </a:lnTo>
                <a:lnTo>
                  <a:pt x="2879860" y="113407"/>
                </a:lnTo>
                <a:lnTo>
                  <a:pt x="2859294" y="113407"/>
                </a:lnTo>
                <a:lnTo>
                  <a:pt x="2857762" y="113407"/>
                </a:lnTo>
                <a:lnTo>
                  <a:pt x="2837195" y="113407"/>
                </a:lnTo>
                <a:lnTo>
                  <a:pt x="2823937" y="113407"/>
                </a:lnTo>
                <a:lnTo>
                  <a:pt x="2801838" y="113407"/>
                </a:lnTo>
                <a:lnTo>
                  <a:pt x="2756982" y="113407"/>
                </a:lnTo>
                <a:lnTo>
                  <a:pt x="2754097" y="113407"/>
                </a:lnTo>
                <a:lnTo>
                  <a:pt x="2734884" y="113407"/>
                </a:lnTo>
                <a:lnTo>
                  <a:pt x="2731998" y="113407"/>
                </a:lnTo>
                <a:lnTo>
                  <a:pt x="2668794" y="113407"/>
                </a:lnTo>
                <a:lnTo>
                  <a:pt x="2646695" y="113407"/>
                </a:lnTo>
                <a:lnTo>
                  <a:pt x="2636115" y="113407"/>
                </a:lnTo>
                <a:lnTo>
                  <a:pt x="2614017" y="113407"/>
                </a:lnTo>
                <a:lnTo>
                  <a:pt x="2566482" y="113407"/>
                </a:lnTo>
                <a:lnTo>
                  <a:pt x="2544384" y="113407"/>
                </a:lnTo>
                <a:lnTo>
                  <a:pt x="2495147" y="113407"/>
                </a:lnTo>
                <a:lnTo>
                  <a:pt x="2473049" y="113407"/>
                </a:lnTo>
                <a:lnTo>
                  <a:pt x="2445615" y="113407"/>
                </a:lnTo>
                <a:lnTo>
                  <a:pt x="2423517" y="113407"/>
                </a:lnTo>
                <a:lnTo>
                  <a:pt x="2332532" y="113407"/>
                </a:lnTo>
                <a:lnTo>
                  <a:pt x="2310433" y="113407"/>
                </a:lnTo>
                <a:lnTo>
                  <a:pt x="2304647" y="113407"/>
                </a:lnTo>
                <a:lnTo>
                  <a:pt x="2282549" y="113407"/>
                </a:lnTo>
                <a:lnTo>
                  <a:pt x="2146721" y="113407"/>
                </a:lnTo>
                <a:lnTo>
                  <a:pt x="2142032" y="113407"/>
                </a:lnTo>
                <a:lnTo>
                  <a:pt x="2139925" y="113407"/>
                </a:lnTo>
                <a:lnTo>
                  <a:pt x="2137864" y="113407"/>
                </a:lnTo>
                <a:lnTo>
                  <a:pt x="2124622" y="113407"/>
                </a:lnTo>
                <a:lnTo>
                  <a:pt x="2123432" y="113407"/>
                </a:lnTo>
                <a:lnTo>
                  <a:pt x="2119933" y="113407"/>
                </a:lnTo>
                <a:lnTo>
                  <a:pt x="2097049" y="113407"/>
                </a:lnTo>
                <a:cubicBezTo>
                  <a:pt x="2073661" y="113407"/>
                  <a:pt x="2037517" y="113407"/>
                  <a:pt x="1981658" y="113407"/>
                </a:cubicBezTo>
                <a:lnTo>
                  <a:pt x="1956221" y="113407"/>
                </a:lnTo>
                <a:lnTo>
                  <a:pt x="1949425" y="113407"/>
                </a:lnTo>
                <a:lnTo>
                  <a:pt x="1947364" y="113407"/>
                </a:lnTo>
                <a:lnTo>
                  <a:pt x="1934122" y="113407"/>
                </a:lnTo>
                <a:lnTo>
                  <a:pt x="1932932" y="113407"/>
                </a:lnTo>
                <a:lnTo>
                  <a:pt x="1906549" y="113407"/>
                </a:lnTo>
                <a:lnTo>
                  <a:pt x="1882214" y="113407"/>
                </a:lnTo>
                <a:lnTo>
                  <a:pt x="1861030" y="113407"/>
                </a:lnTo>
                <a:lnTo>
                  <a:pt x="1791158" y="113407"/>
                </a:lnTo>
                <a:lnTo>
                  <a:pt x="1747978" y="113407"/>
                </a:lnTo>
                <a:lnTo>
                  <a:pt x="1691714" y="113407"/>
                </a:lnTo>
                <a:lnTo>
                  <a:pt x="1573733" y="113407"/>
                </a:lnTo>
                <a:lnTo>
                  <a:pt x="1557478" y="113407"/>
                </a:lnTo>
                <a:lnTo>
                  <a:pt x="1383233" y="113407"/>
                </a:lnTo>
                <a:lnTo>
                  <a:pt x="1354259" y="113407"/>
                </a:lnTo>
                <a:lnTo>
                  <a:pt x="1163759" y="113407"/>
                </a:lnTo>
                <a:lnTo>
                  <a:pt x="1084338" y="113407"/>
                </a:lnTo>
                <a:lnTo>
                  <a:pt x="893838" y="113407"/>
                </a:lnTo>
                <a:cubicBezTo>
                  <a:pt x="820324" y="113407"/>
                  <a:pt x="727960" y="166215"/>
                  <a:pt x="690261" y="230339"/>
                </a:cubicBezTo>
                <a:cubicBezTo>
                  <a:pt x="690261" y="230339"/>
                  <a:pt x="690261" y="230339"/>
                  <a:pt x="162467" y="1145043"/>
                </a:cubicBezTo>
                <a:cubicBezTo>
                  <a:pt x="144559" y="1177105"/>
                  <a:pt x="135606" y="1219539"/>
                  <a:pt x="135606" y="1261974"/>
                </a:cubicBezTo>
                <a:close/>
                <a:moveTo>
                  <a:pt x="0" y="1261974"/>
                </a:moveTo>
                <a:cubicBezTo>
                  <a:pt x="0" y="1215349"/>
                  <a:pt x="9837" y="1168725"/>
                  <a:pt x="29513" y="1133497"/>
                </a:cubicBezTo>
                <a:cubicBezTo>
                  <a:pt x="609420" y="128477"/>
                  <a:pt x="609420" y="128477"/>
                  <a:pt x="609420" y="128477"/>
                </a:cubicBezTo>
                <a:cubicBezTo>
                  <a:pt x="650842" y="58022"/>
                  <a:pt x="752325" y="0"/>
                  <a:pt x="833098" y="0"/>
                </a:cubicBezTo>
                <a:cubicBezTo>
                  <a:pt x="1702959" y="0"/>
                  <a:pt x="1920424" y="0"/>
                  <a:pt x="1974790" y="0"/>
                </a:cubicBezTo>
                <a:lnTo>
                  <a:pt x="1976098" y="0"/>
                </a:lnTo>
                <a:lnTo>
                  <a:pt x="1990647" y="0"/>
                </a:lnTo>
                <a:lnTo>
                  <a:pt x="1992912" y="0"/>
                </a:lnTo>
                <a:lnTo>
                  <a:pt x="2000379" y="0"/>
                </a:lnTo>
                <a:lnTo>
                  <a:pt x="2180255" y="0"/>
                </a:lnTo>
                <a:lnTo>
                  <a:pt x="2204536" y="0"/>
                </a:lnTo>
                <a:lnTo>
                  <a:pt x="2358928" y="0"/>
                </a:lnTo>
                <a:lnTo>
                  <a:pt x="2383208" y="0"/>
                </a:lnTo>
                <a:lnTo>
                  <a:pt x="2513815" y="0"/>
                </a:lnTo>
                <a:lnTo>
                  <a:pt x="2538095" y="0"/>
                </a:lnTo>
                <a:lnTo>
                  <a:pt x="2646616" y="0"/>
                </a:lnTo>
                <a:lnTo>
                  <a:pt x="2670896" y="0"/>
                </a:lnTo>
                <a:lnTo>
                  <a:pt x="2759029" y="0"/>
                </a:lnTo>
                <a:lnTo>
                  <a:pt x="2783310" y="0"/>
                </a:lnTo>
                <a:lnTo>
                  <a:pt x="2852754" y="0"/>
                </a:lnTo>
                <a:lnTo>
                  <a:pt x="2877035" y="0"/>
                </a:lnTo>
                <a:lnTo>
                  <a:pt x="2929490" y="0"/>
                </a:lnTo>
                <a:lnTo>
                  <a:pt x="2953771" y="0"/>
                </a:lnTo>
                <a:lnTo>
                  <a:pt x="2990936" y="0"/>
                </a:lnTo>
                <a:lnTo>
                  <a:pt x="3015216" y="0"/>
                </a:lnTo>
                <a:lnTo>
                  <a:pt x="3074750" y="0"/>
                </a:lnTo>
                <a:lnTo>
                  <a:pt x="3099031" y="0"/>
                </a:lnTo>
                <a:lnTo>
                  <a:pt x="3117790" y="0"/>
                </a:lnTo>
                <a:cubicBezTo>
                  <a:pt x="3135912" y="0"/>
                  <a:pt x="3135912" y="0"/>
                  <a:pt x="3135912" y="0"/>
                </a:cubicBezTo>
                <a:lnTo>
                  <a:pt x="3142071" y="0"/>
                </a:lnTo>
                <a:lnTo>
                  <a:pt x="3143379" y="0"/>
                </a:lnTo>
                <a:lnTo>
                  <a:pt x="3157927" y="0"/>
                </a:lnTo>
                <a:lnTo>
                  <a:pt x="3160193" y="0"/>
                </a:lnTo>
                <a:lnTo>
                  <a:pt x="3347536" y="0"/>
                </a:lnTo>
                <a:cubicBezTo>
                  <a:pt x="4303193" y="0"/>
                  <a:pt x="4303193" y="0"/>
                  <a:pt x="4303193" y="0"/>
                </a:cubicBezTo>
                <a:cubicBezTo>
                  <a:pt x="4386037" y="0"/>
                  <a:pt x="4485449" y="58022"/>
                  <a:pt x="4526872" y="128477"/>
                </a:cubicBezTo>
                <a:cubicBezTo>
                  <a:pt x="5106779" y="1133497"/>
                  <a:pt x="5106779" y="1133497"/>
                  <a:pt x="5106779" y="1133497"/>
                </a:cubicBezTo>
                <a:cubicBezTo>
                  <a:pt x="5148200" y="1203952"/>
                  <a:pt x="5148200" y="1319996"/>
                  <a:pt x="5106779" y="1390451"/>
                </a:cubicBezTo>
                <a:cubicBezTo>
                  <a:pt x="4526872" y="2395471"/>
                  <a:pt x="4526872" y="2395471"/>
                  <a:pt x="4526872" y="2395471"/>
                </a:cubicBezTo>
                <a:cubicBezTo>
                  <a:pt x="4485449" y="2465926"/>
                  <a:pt x="4386037" y="2523948"/>
                  <a:pt x="4303193" y="2523948"/>
                </a:cubicBezTo>
                <a:lnTo>
                  <a:pt x="3160193" y="2523948"/>
                </a:lnTo>
                <a:lnTo>
                  <a:pt x="3143379" y="2523948"/>
                </a:lnTo>
                <a:lnTo>
                  <a:pt x="3135912" y="2523948"/>
                </a:lnTo>
                <a:lnTo>
                  <a:pt x="2000379" y="2523948"/>
                </a:lnTo>
                <a:lnTo>
                  <a:pt x="1992912" y="2523948"/>
                </a:lnTo>
                <a:lnTo>
                  <a:pt x="1976098" y="2523948"/>
                </a:lnTo>
                <a:lnTo>
                  <a:pt x="833098" y="2523948"/>
                </a:lnTo>
                <a:cubicBezTo>
                  <a:pt x="752325" y="2523948"/>
                  <a:pt x="650842" y="2465926"/>
                  <a:pt x="609420" y="2395471"/>
                </a:cubicBezTo>
                <a:cubicBezTo>
                  <a:pt x="29513" y="1390451"/>
                  <a:pt x="29513" y="1390451"/>
                  <a:pt x="29513" y="1390451"/>
                </a:cubicBezTo>
                <a:cubicBezTo>
                  <a:pt x="9837" y="1355223"/>
                  <a:pt x="0" y="1308599"/>
                  <a:pt x="0" y="1261974"/>
                </a:cubicBezTo>
                <a:close/>
              </a:path>
            </a:pathLst>
          </a:custGeom>
          <a:solidFill>
            <a:srgbClr val="6AD4B2"/>
          </a:solidFill>
          <a:ln w="25400">
            <a:noFill/>
          </a:ln>
          <a:effectLst/>
        </p:spPr>
        <p:txBody>
          <a:bodyPr vert="horz" wrap="square" lIns="91440" tIns="45720" rIns="91440" bIns="45720" numCol="1" anchor="t" anchorCtr="0" compatLnSpc="1">
            <a:noAutofit/>
          </a:bodyPr>
          <a:p>
            <a:endParaRPr lang="zh-CN" altLang="en-US">
              <a:solidFill>
                <a:prstClr val="black"/>
              </a:solidFill>
              <a:cs typeface="+mn-ea"/>
              <a:sym typeface="+mn-lt"/>
            </a:endParaRPr>
          </a:p>
        </p:txBody>
      </p:sp>
      <p:sp>
        <p:nvSpPr>
          <p:cNvPr id="6" name="PA_文本框 29"/>
          <p:cNvSpPr txBox="1"/>
          <p:nvPr>
            <p:custDataLst>
              <p:tags r:id="rId7"/>
            </p:custDataLst>
          </p:nvPr>
        </p:nvSpPr>
        <p:spPr>
          <a:xfrm>
            <a:off x="7597775" y="2783840"/>
            <a:ext cx="2868295" cy="2215515"/>
          </a:xfrm>
          <a:prstGeom prst="rect">
            <a:avLst/>
          </a:prstGeom>
          <a:noFill/>
        </p:spPr>
        <p:txBody>
          <a:bodyPr wrap="square" lIns="0" tIns="0" rIns="0" bIns="0" rtlCol="0">
            <a:spAutoFit/>
          </a:bodyPr>
          <a:p>
            <a:pPr defTabSz="683895">
              <a:lnSpc>
                <a:spcPct val="150000"/>
              </a:lnSpc>
            </a:pPr>
            <a:r>
              <a:rPr sz="1600" dirty="0" smtClean="0">
                <a:solidFill>
                  <a:schemeClr val="tx1">
                    <a:lumMod val="75000"/>
                    <a:lumOff val="25000"/>
                  </a:schemeClr>
                </a:solidFill>
                <a:latin typeface="+mn-ea"/>
                <a:cs typeface="+mn-ea"/>
                <a:sym typeface="Arial" panose="020B0604020202020204" pitchFamily="34" charset="0"/>
              </a:rPr>
              <a:t>从影像云后台剥离独立的云pacs项目。</a:t>
            </a:r>
            <a:endParaRPr sz="1600" dirty="0" smtClean="0">
              <a:solidFill>
                <a:schemeClr val="tx1">
                  <a:lumMod val="75000"/>
                  <a:lumOff val="25000"/>
                </a:schemeClr>
              </a:solidFill>
              <a:latin typeface="+mn-ea"/>
              <a:cs typeface="+mn-ea"/>
              <a:sym typeface="Arial" panose="020B0604020202020204" pitchFamily="34" charset="0"/>
            </a:endParaRPr>
          </a:p>
          <a:p>
            <a:pPr defTabSz="683895">
              <a:lnSpc>
                <a:spcPct val="150000"/>
              </a:lnSpc>
            </a:pPr>
            <a:r>
              <a:rPr sz="1600" dirty="0" smtClean="0">
                <a:solidFill>
                  <a:schemeClr val="tx1">
                    <a:lumMod val="75000"/>
                    <a:lumOff val="25000"/>
                  </a:schemeClr>
                </a:solidFill>
                <a:latin typeface="+mn-ea"/>
                <a:cs typeface="+mn-ea"/>
                <a:sym typeface="Arial" panose="020B0604020202020204" pitchFamily="34" charset="0"/>
              </a:rPr>
              <a:t>模块：</a:t>
            </a:r>
            <a:endParaRPr sz="1600" dirty="0" smtClean="0">
              <a:solidFill>
                <a:schemeClr val="tx1">
                  <a:lumMod val="75000"/>
                  <a:lumOff val="25000"/>
                </a:schemeClr>
              </a:solidFill>
              <a:latin typeface="+mn-ea"/>
              <a:cs typeface="+mn-ea"/>
              <a:sym typeface="Arial" panose="020B0604020202020204" pitchFamily="34" charset="0"/>
            </a:endParaRPr>
          </a:p>
          <a:p>
            <a:pPr defTabSz="683895">
              <a:lnSpc>
                <a:spcPct val="150000"/>
              </a:lnSpc>
            </a:pPr>
            <a:r>
              <a:rPr sz="1600" dirty="0" smtClean="0">
                <a:solidFill>
                  <a:schemeClr val="tx1">
                    <a:lumMod val="75000"/>
                    <a:lumOff val="25000"/>
                  </a:schemeClr>
                </a:solidFill>
                <a:latin typeface="+mn-ea"/>
                <a:cs typeface="+mn-ea"/>
                <a:sym typeface="Arial" panose="020B0604020202020204" pitchFamily="34" charset="0"/>
              </a:rPr>
              <a:t>1.预约登记</a:t>
            </a:r>
            <a:endParaRPr sz="1600" dirty="0" smtClean="0">
              <a:solidFill>
                <a:schemeClr val="tx1">
                  <a:lumMod val="75000"/>
                  <a:lumOff val="25000"/>
                </a:schemeClr>
              </a:solidFill>
              <a:latin typeface="+mn-ea"/>
              <a:cs typeface="+mn-ea"/>
              <a:sym typeface="Arial" panose="020B0604020202020204" pitchFamily="34" charset="0"/>
            </a:endParaRPr>
          </a:p>
          <a:p>
            <a:pPr defTabSz="683895">
              <a:lnSpc>
                <a:spcPct val="150000"/>
              </a:lnSpc>
            </a:pPr>
            <a:r>
              <a:rPr sz="1600" dirty="0" smtClean="0">
                <a:solidFill>
                  <a:schemeClr val="tx1">
                    <a:lumMod val="75000"/>
                    <a:lumOff val="25000"/>
                  </a:schemeClr>
                </a:solidFill>
                <a:latin typeface="+mn-ea"/>
                <a:cs typeface="+mn-ea"/>
                <a:sym typeface="Arial" panose="020B0604020202020204" pitchFamily="34" charset="0"/>
              </a:rPr>
              <a:t>2.影像诊断</a:t>
            </a:r>
            <a:endParaRPr sz="1600" dirty="0" smtClean="0">
              <a:solidFill>
                <a:schemeClr val="tx1">
                  <a:lumMod val="75000"/>
                  <a:lumOff val="25000"/>
                </a:schemeClr>
              </a:solidFill>
              <a:latin typeface="+mn-ea"/>
              <a:cs typeface="+mn-ea"/>
              <a:sym typeface="Arial" panose="020B0604020202020204" pitchFamily="34" charset="0"/>
            </a:endParaRPr>
          </a:p>
          <a:p>
            <a:pPr defTabSz="683895">
              <a:lnSpc>
                <a:spcPct val="150000"/>
              </a:lnSpc>
            </a:pPr>
            <a:r>
              <a:rPr sz="1600" dirty="0" smtClean="0">
                <a:solidFill>
                  <a:schemeClr val="tx1">
                    <a:lumMod val="75000"/>
                    <a:lumOff val="25000"/>
                  </a:schemeClr>
                </a:solidFill>
                <a:latin typeface="+mn-ea"/>
                <a:cs typeface="+mn-ea"/>
                <a:sym typeface="Arial" panose="020B0604020202020204" pitchFamily="34" charset="0"/>
              </a:rPr>
              <a:t>3.终审报告</a:t>
            </a:r>
            <a:endParaRPr sz="1600" dirty="0" smtClean="0">
              <a:solidFill>
                <a:schemeClr val="tx1">
                  <a:lumMod val="75000"/>
                  <a:lumOff val="25000"/>
                </a:schemeClr>
              </a:solidFill>
              <a:latin typeface="+mn-ea"/>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1" nodeType="afterEffect">
                                  <p:childTnLst>
                                    <p:set>
                                      <p:cBhvr>
                                        <p:cTn id="6" dur="1" fill="hold">
                                          <p:stCondLst>
                                            <p:cond delay="0"/>
                                          </p:stCondLst>
                                        </p:cTn>
                                        <p:tgtEl>
                                          <p:spTgt spid="68"/>
                                        </p:tgtEl>
                                        <p:attrNameLst>
                                          <p:attrName>style.visibility</p:attrName>
                                        </p:attrNameLst>
                                      </p:cBhvr>
                                      <p:to>
                                        <p:strVal val="visible"/>
                                      </p:to>
                                    </p:set>
                                    <p:animEffect transition="in" filter="barn(inVertical)">
                                      <p:cBhvr>
                                        <p:cTn id="7" dur="500"/>
                                        <p:tgtEl>
                                          <p:spTgt spid="68"/>
                                        </p:tgtEl>
                                      </p:cBhvr>
                                    </p:animEffect>
                                  </p:childTnLst>
                                </p:cTn>
                              </p:par>
                              <p:par>
                                <p:cTn id="8" presetID="42" presetClass="entr" presetSubtype="0" fill="hold" grpId="0" nodeType="withEffect">
                                  <p:childTnLst>
                                    <p:set>
                                      <p:cBhvr>
                                        <p:cTn id="9" dur="1" fill="hold">
                                          <p:stCondLst>
                                            <p:cond delay="0"/>
                                          </p:stCondLst>
                                        </p:cTn>
                                        <p:tgtEl>
                                          <p:spTgt spid="66"/>
                                        </p:tgtEl>
                                        <p:attrNameLst>
                                          <p:attrName>style.visibility</p:attrName>
                                        </p:attrNameLst>
                                      </p:cBhvr>
                                      <p:to>
                                        <p:strVal val="visible"/>
                                      </p:to>
                                    </p:set>
                                    <p:animEffect transition="in" filter="fade">
                                      <p:cBhvr>
                                        <p:cTn id="10" dur="1000"/>
                                        <p:tgtEl>
                                          <p:spTgt spid="66"/>
                                        </p:tgtEl>
                                      </p:cBhvr>
                                    </p:animEffect>
                                    <p:anim calcmode="lin" valueType="num">
                                      <p:cBhvr>
                                        <p:cTn id="11" dur="1000" fill="hold"/>
                                        <p:tgtEl>
                                          <p:spTgt spid="66"/>
                                        </p:tgtEl>
                                        <p:attrNameLst>
                                          <p:attrName>ppt_x</p:attrName>
                                        </p:attrNameLst>
                                      </p:cBhvr>
                                      <p:tavLst>
                                        <p:tav tm="0">
                                          <p:val>
                                            <p:strVal val="#ppt_x"/>
                                          </p:val>
                                        </p:tav>
                                        <p:tav tm="100000">
                                          <p:val>
                                            <p:strVal val="#ppt_x"/>
                                          </p:val>
                                        </p:tav>
                                      </p:tavLst>
                                    </p:anim>
                                    <p:anim calcmode="lin" valueType="num">
                                      <p:cBhvr>
                                        <p:cTn id="12" dur="1000" fill="hold"/>
                                        <p:tgtEl>
                                          <p:spTgt spid="66"/>
                                        </p:tgtEl>
                                        <p:attrNameLst>
                                          <p:attrName>ppt_y</p:attrName>
                                        </p:attrNameLst>
                                      </p:cBhvr>
                                      <p:tavLst>
                                        <p:tav tm="0">
                                          <p:val>
                                            <p:strVal val="#ppt_y+.1"/>
                                          </p:val>
                                        </p:tav>
                                        <p:tav tm="100000">
                                          <p:val>
                                            <p:strVal val="#ppt_y"/>
                                          </p:val>
                                        </p:tav>
                                      </p:tavLst>
                                    </p:anim>
                                  </p:childTnLst>
                                </p:cTn>
                              </p:par>
                            </p:childTnLst>
                          </p:cTn>
                        </p:par>
                        <p:par>
                          <p:cTn id="13" fill="hold">
                            <p:stCondLst>
                              <p:cond delay="500"/>
                            </p:stCondLst>
                            <p:childTnLst>
                              <p:par>
                                <p:cTn id="14" presetID="16" presetClass="entr" presetSubtype="21" fill="hold" grpId="1" nodeType="afterEffec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par>
                                <p:cTn id="17" presetID="42" presetClass="entr" presetSubtype="0" fill="hold" grpId="0" nodeType="withEffec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1"/>
      <p:bldP spid="66" grpId="0"/>
      <p:bldP spid="3" grpId="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PA_圆角矩形 25"/>
          <p:cNvSpPr/>
          <p:nvPr>
            <p:custDataLst>
              <p:tags r:id="rId1"/>
            </p:custDataLst>
          </p:nvPr>
        </p:nvSpPr>
        <p:spPr>
          <a:xfrm>
            <a:off x="3370249" y="2724575"/>
            <a:ext cx="1408850" cy="1408850"/>
          </a:xfrm>
          <a:prstGeom prst="roundRect">
            <a:avLst/>
          </a:prstGeom>
          <a:noFill/>
          <a:ln w="38100" cap="flat" cmpd="sng" algn="ctr">
            <a:solidFill>
              <a:srgbClr val="6AD4B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33" name="PA_文本框 9"/>
          <p:cNvSpPr txBox="1"/>
          <p:nvPr>
            <p:custDataLst>
              <p:tags r:id="rId2"/>
            </p:custDataLst>
          </p:nvPr>
        </p:nvSpPr>
        <p:spPr>
          <a:xfrm>
            <a:off x="5084472" y="3059233"/>
            <a:ext cx="4309926" cy="738505"/>
          </a:xfrm>
          <a:prstGeom prst="rect">
            <a:avLst/>
          </a:prstGeom>
          <a:noFill/>
        </p:spPr>
        <p:txBody>
          <a:bodyPr wrap="square" lIns="0" tIns="0" rIns="0" bIns="0" rtlCol="0">
            <a:spAutoFit/>
          </a:bodyPr>
          <a:lstStyle/>
          <a:p>
            <a:pPr marL="0" lvl="1"/>
            <a:r>
              <a:rPr lang="zh-CN" altLang="en-US" sz="4800" b="1">
                <a:solidFill>
                  <a:schemeClr val="tx1">
                    <a:lumMod val="75000"/>
                    <a:lumOff val="25000"/>
                  </a:schemeClr>
                </a:solidFill>
                <a:cs typeface="+mn-ea"/>
                <a:sym typeface="+mn-lt"/>
              </a:rPr>
              <a:t>自我评价</a:t>
            </a:r>
            <a:endParaRPr lang="zh-CN" altLang="en-US" sz="4800" b="1">
              <a:solidFill>
                <a:schemeClr val="tx1">
                  <a:lumMod val="75000"/>
                  <a:lumOff val="25000"/>
                </a:schemeClr>
              </a:solidFill>
              <a:cs typeface="+mn-ea"/>
              <a:sym typeface="+mn-lt"/>
            </a:endParaRPr>
          </a:p>
        </p:txBody>
      </p:sp>
      <p:sp>
        <p:nvSpPr>
          <p:cNvPr id="34" name="PA_文本框 20"/>
          <p:cNvSpPr txBox="1"/>
          <p:nvPr>
            <p:custDataLst>
              <p:tags r:id="rId3"/>
            </p:custDataLst>
          </p:nvPr>
        </p:nvSpPr>
        <p:spPr>
          <a:xfrm>
            <a:off x="3575777" y="2936557"/>
            <a:ext cx="923330" cy="984885"/>
          </a:xfrm>
          <a:prstGeom prst="rect">
            <a:avLst/>
          </a:prstGeom>
          <a:noFill/>
        </p:spPr>
        <p:txBody>
          <a:bodyPr wrap="none" lIns="0" tIns="0" rIns="0" bIns="0" rtlCol="0">
            <a:spAutoFit/>
          </a:bodyPr>
          <a:lstStyle/>
          <a:p>
            <a:pPr algn="ctr"/>
            <a:r>
              <a:rPr lang="zh-CN" altLang="en-US" sz="3200" spc="400">
                <a:solidFill>
                  <a:schemeClr val="tx1">
                    <a:lumMod val="75000"/>
                    <a:lumOff val="25000"/>
                  </a:schemeClr>
                </a:solidFill>
                <a:cs typeface="+mn-ea"/>
                <a:sym typeface="+mn-lt"/>
              </a:rPr>
              <a:t>第二</a:t>
            </a:r>
            <a:endParaRPr lang="en-US" altLang="zh-CN" sz="3200" spc="400">
              <a:solidFill>
                <a:schemeClr val="tx1">
                  <a:lumMod val="75000"/>
                  <a:lumOff val="25000"/>
                </a:schemeClr>
              </a:solidFill>
              <a:cs typeface="+mn-ea"/>
              <a:sym typeface="+mn-lt"/>
            </a:endParaRPr>
          </a:p>
          <a:p>
            <a:pPr algn="ctr"/>
            <a:r>
              <a:rPr lang="zh-CN" altLang="en-US" sz="3200" spc="400">
                <a:solidFill>
                  <a:schemeClr val="tx1">
                    <a:lumMod val="75000"/>
                    <a:lumOff val="25000"/>
                  </a:schemeClr>
                </a:solidFill>
                <a:cs typeface="+mn-ea"/>
                <a:sym typeface="+mn-lt"/>
              </a:rPr>
              <a:t>部分</a:t>
            </a:r>
            <a:endParaRPr lang="zh-CN" altLang="en-US" sz="3200" spc="40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6" nodeType="afterEffec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grpId="0" nodeType="withEffec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childTnLst>
                          </p:cTn>
                        </p:par>
                        <p:par>
                          <p:cTn id="15" fill="hold">
                            <p:stCondLst>
                              <p:cond delay="500"/>
                            </p:stCondLst>
                            <p:childTnLst>
                              <p:par>
                                <p:cTn id="16" presetID="22" presetClass="entr" presetSubtype="8" fill="hold" grpId="5" nodeType="afterEffect">
                                  <p:childTnLst>
                                    <p:set>
                                      <p:cBhvr>
                                        <p:cTn id="17" dur="1" fill="hold">
                                          <p:stCondLst>
                                            <p:cond delay="0"/>
                                          </p:stCondLst>
                                        </p:cTn>
                                        <p:tgtEl>
                                          <p:spTgt spid="33"/>
                                        </p:tgtEl>
                                        <p:attrNameLst>
                                          <p:attrName>style.visibility</p:attrName>
                                        </p:attrNameLst>
                                      </p:cBhvr>
                                      <p:to>
                                        <p:strVal val="visible"/>
                                      </p:to>
                                    </p:set>
                                    <p:animEffect transition="in" filter="wipe(left)">
                                      <p:cBhvr>
                                        <p:cTn id="18" dur="3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33" grpId="5"/>
      <p:bldP spid="34" grpId="6"/>
    </p:bldLst>
  </p:timing>
</p:sld>
</file>

<file path=ppt/tags/tag1.xml><?xml version="1.0" encoding="utf-8"?>
<p:tagLst xmlns:p="http://schemas.openxmlformats.org/presentationml/2006/main">
  <p:tag name="PA" val="v3.2.0"/>
</p:tagLst>
</file>

<file path=ppt/tags/tag10.xml><?xml version="1.0" encoding="utf-8"?>
<p:tagLst xmlns:p="http://schemas.openxmlformats.org/presentationml/2006/main">
  <p:tag name="PA" val="v3.2.0"/>
</p:tagLst>
</file>

<file path=ppt/tags/tag11.xml><?xml version="1.0" encoding="utf-8"?>
<p:tagLst xmlns:p="http://schemas.openxmlformats.org/presentationml/2006/main">
  <p:tag name="PA" val="v3.2.0"/>
</p:tagLst>
</file>

<file path=ppt/tags/tag12.xml><?xml version="1.0" encoding="utf-8"?>
<p:tagLst xmlns:p="http://schemas.openxmlformats.org/presentationml/2006/main">
  <p:tag name="PA" val="v3.2.0"/>
</p:tagLst>
</file>

<file path=ppt/tags/tag13.xml><?xml version="1.0" encoding="utf-8"?>
<p:tagLst xmlns:p="http://schemas.openxmlformats.org/presentationml/2006/main">
  <p:tag name="PA" val="v3.2.0"/>
</p:tagLst>
</file>

<file path=ppt/tags/tag14.xml><?xml version="1.0" encoding="utf-8"?>
<p:tagLst xmlns:p="http://schemas.openxmlformats.org/presentationml/2006/main">
  <p:tag name="PA" val="v3.2.0"/>
</p:tagLst>
</file>

<file path=ppt/tags/tag15.xml><?xml version="1.0" encoding="utf-8"?>
<p:tagLst xmlns:p="http://schemas.openxmlformats.org/presentationml/2006/main">
  <p:tag name="PA" val="v3.2.0"/>
</p:tagLst>
</file>

<file path=ppt/tags/tag16.xml><?xml version="1.0" encoding="utf-8"?>
<p:tagLst xmlns:p="http://schemas.openxmlformats.org/presentationml/2006/main">
  <p:tag name="PA" val="v3.2.0"/>
</p:tagLst>
</file>

<file path=ppt/tags/tag17.xml><?xml version="1.0" encoding="utf-8"?>
<p:tagLst xmlns:p="http://schemas.openxmlformats.org/presentationml/2006/main">
  <p:tag name="PA" val="v3.2.0"/>
</p:tagLst>
</file>

<file path=ppt/tags/tag18.xml><?xml version="1.0" encoding="utf-8"?>
<p:tagLst xmlns:p="http://schemas.openxmlformats.org/presentationml/2006/main">
  <p:tag name="PA" val="v3.2.0"/>
</p:tagLst>
</file>

<file path=ppt/tags/tag19.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20.xml><?xml version="1.0" encoding="utf-8"?>
<p:tagLst xmlns:p="http://schemas.openxmlformats.org/presentationml/2006/main">
  <p:tag name="PA" val="v3.2.0"/>
</p:tagLst>
</file>

<file path=ppt/tags/tag21.xml><?xml version="1.0" encoding="utf-8"?>
<p:tagLst xmlns:p="http://schemas.openxmlformats.org/presentationml/2006/main">
  <p:tag name="PA" val="v3.2.0"/>
</p:tagLst>
</file>

<file path=ppt/tags/tag22.xml><?xml version="1.0" encoding="utf-8"?>
<p:tagLst xmlns:p="http://schemas.openxmlformats.org/presentationml/2006/main">
  <p:tag name="PA" val="v3.2.0"/>
</p:tagLst>
</file>

<file path=ppt/tags/tag23.xml><?xml version="1.0" encoding="utf-8"?>
<p:tagLst xmlns:p="http://schemas.openxmlformats.org/presentationml/2006/main">
  <p:tag name="PA" val="v3.2.0"/>
</p:tagLst>
</file>

<file path=ppt/tags/tag24.xml><?xml version="1.0" encoding="utf-8"?>
<p:tagLst xmlns:p="http://schemas.openxmlformats.org/presentationml/2006/main">
  <p:tag name="PA" val="v3.2.0"/>
</p:tagLst>
</file>

<file path=ppt/tags/tag25.xml><?xml version="1.0" encoding="utf-8"?>
<p:tagLst xmlns:p="http://schemas.openxmlformats.org/presentationml/2006/main">
  <p:tag name="PA" val="v3.2.0"/>
</p:tagLst>
</file>

<file path=ppt/tags/tag26.xml><?xml version="1.0" encoding="utf-8"?>
<p:tagLst xmlns:p="http://schemas.openxmlformats.org/presentationml/2006/main">
  <p:tag name="PA" val="v3.2.0"/>
</p:tagLst>
</file>

<file path=ppt/tags/tag27.xml><?xml version="1.0" encoding="utf-8"?>
<p:tagLst xmlns:p="http://schemas.openxmlformats.org/presentationml/2006/main">
  <p:tag name="PA" val="v3.2.0"/>
</p:tagLst>
</file>

<file path=ppt/tags/tag28.xml><?xml version="1.0" encoding="utf-8"?>
<p:tagLst xmlns:p="http://schemas.openxmlformats.org/presentationml/2006/main">
  <p:tag name="PA" val="v3.2.0"/>
</p:tagLst>
</file>

<file path=ppt/tags/tag29.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30.xml><?xml version="1.0" encoding="utf-8"?>
<p:tagLst xmlns:p="http://schemas.openxmlformats.org/presentationml/2006/main">
  <p:tag name="PA" val="v3.2.0"/>
</p:tagLst>
</file>

<file path=ppt/tags/tag31.xml><?xml version="1.0" encoding="utf-8"?>
<p:tagLst xmlns:p="http://schemas.openxmlformats.org/presentationml/2006/main">
  <p:tag name="PA" val="v3.2.0"/>
</p:tagLst>
</file>

<file path=ppt/tags/tag32.xml><?xml version="1.0" encoding="utf-8"?>
<p:tagLst xmlns:p="http://schemas.openxmlformats.org/presentationml/2006/main">
  <p:tag name="PA" val="v3.2.0"/>
</p:tagLst>
</file>

<file path=ppt/tags/tag33.xml><?xml version="1.0" encoding="utf-8"?>
<p:tagLst xmlns:p="http://schemas.openxmlformats.org/presentationml/2006/main">
  <p:tag name="PA" val="v3.2.0"/>
</p:tagLst>
</file>

<file path=ppt/tags/tag34.xml><?xml version="1.0" encoding="utf-8"?>
<p:tagLst xmlns:p="http://schemas.openxmlformats.org/presentationml/2006/main">
  <p:tag name="PA" val="v3.2.0"/>
</p:tagLst>
</file>

<file path=ppt/tags/tag35.xml><?xml version="1.0" encoding="utf-8"?>
<p:tagLst xmlns:p="http://schemas.openxmlformats.org/presentationml/2006/main">
  <p:tag name="PA" val="v3.2.0"/>
</p:tagLst>
</file>

<file path=ppt/tags/tag36.xml><?xml version="1.0" encoding="utf-8"?>
<p:tagLst xmlns:p="http://schemas.openxmlformats.org/presentationml/2006/main">
  <p:tag name="PA" val="v3.2.0"/>
</p:tagLst>
</file>

<file path=ppt/tags/tag37.xml><?xml version="1.0" encoding="utf-8"?>
<p:tagLst xmlns:p="http://schemas.openxmlformats.org/presentationml/2006/main">
  <p:tag name="PA" val="v3.2.0"/>
</p:tagLst>
</file>

<file path=ppt/tags/tag38.xml><?xml version="1.0" encoding="utf-8"?>
<p:tagLst xmlns:p="http://schemas.openxmlformats.org/presentationml/2006/main">
  <p:tag name="PA" val="v3.2.0"/>
</p:tagLst>
</file>

<file path=ppt/tags/tag39.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40.xml><?xml version="1.0" encoding="utf-8"?>
<p:tagLst xmlns:p="http://schemas.openxmlformats.org/presentationml/2006/main">
  <p:tag name="PA" val="v3.2.0"/>
</p:tagLst>
</file>

<file path=ppt/tags/tag41.xml><?xml version="1.0" encoding="utf-8"?>
<p:tagLst xmlns:p="http://schemas.openxmlformats.org/presentationml/2006/main">
  <p:tag name="PA" val="v3.2.0"/>
</p:tagLst>
</file>

<file path=ppt/tags/tag42.xml><?xml version="1.0" encoding="utf-8"?>
<p:tagLst xmlns:p="http://schemas.openxmlformats.org/presentationml/2006/main">
  <p:tag name="PA" val="v3.2.0"/>
</p:tagLst>
</file>

<file path=ppt/tags/tag43.xml><?xml version="1.0" encoding="utf-8"?>
<p:tagLst xmlns:p="http://schemas.openxmlformats.org/presentationml/2006/main">
  <p:tag name="PA" val="v3.2.0"/>
</p:tagLst>
</file>

<file path=ppt/tags/tag44.xml><?xml version="1.0" encoding="utf-8"?>
<p:tagLst xmlns:p="http://schemas.openxmlformats.org/presentationml/2006/main">
  <p:tag name="PA" val="v3.2.0"/>
</p:tagLst>
</file>

<file path=ppt/tags/tag45.xml><?xml version="1.0" encoding="utf-8"?>
<p:tagLst xmlns:p="http://schemas.openxmlformats.org/presentationml/2006/main">
  <p:tag name="PA" val="v3.2.0"/>
</p:tagLst>
</file>

<file path=ppt/tags/tag46.xml><?xml version="1.0" encoding="utf-8"?>
<p:tagLst xmlns:p="http://schemas.openxmlformats.org/presentationml/2006/main">
  <p:tag name="PA" val="v3.2.0"/>
</p:tagLst>
</file>

<file path=ppt/tags/tag47.xml><?xml version="1.0" encoding="utf-8"?>
<p:tagLst xmlns:p="http://schemas.openxmlformats.org/presentationml/2006/main">
  <p:tag name="PA" val="v3.2.0"/>
</p:tagLst>
</file>

<file path=ppt/tags/tag48.xml><?xml version="1.0" encoding="utf-8"?>
<p:tagLst xmlns:p="http://schemas.openxmlformats.org/presentationml/2006/main">
  <p:tag name="PA" val="v3.2.0"/>
</p:tagLst>
</file>

<file path=ppt/tags/tag49.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50.xml><?xml version="1.0" encoding="utf-8"?>
<p:tagLst xmlns:p="http://schemas.openxmlformats.org/presentationml/2006/main">
  <p:tag name="PA" val="v3.2.0"/>
</p:tagLst>
</file>

<file path=ppt/tags/tag51.xml><?xml version="1.0" encoding="utf-8"?>
<p:tagLst xmlns:p="http://schemas.openxmlformats.org/presentationml/2006/main">
  <p:tag name="PA" val="v3.2.0"/>
</p:tagLst>
</file>

<file path=ppt/tags/tag52.xml><?xml version="1.0" encoding="utf-8"?>
<p:tagLst xmlns:p="http://schemas.openxmlformats.org/presentationml/2006/main">
  <p:tag name="PA" val="v3.2.0"/>
</p:tagLst>
</file>

<file path=ppt/tags/tag53.xml><?xml version="1.0" encoding="utf-8"?>
<p:tagLst xmlns:p="http://schemas.openxmlformats.org/presentationml/2006/main">
  <p:tag name="PA" val="v3.2.0"/>
</p:tagLst>
</file>

<file path=ppt/tags/tag54.xml><?xml version="1.0" encoding="utf-8"?>
<p:tagLst xmlns:p="http://schemas.openxmlformats.org/presentationml/2006/main">
  <p:tag name="PA" val="v3.2.0"/>
</p:tagLst>
</file>

<file path=ppt/tags/tag55.xml><?xml version="1.0" encoding="utf-8"?>
<p:tagLst xmlns:p="http://schemas.openxmlformats.org/presentationml/2006/main">
  <p:tag name="PA" val="v3.2.0"/>
</p:tagLst>
</file>

<file path=ppt/tags/tag56.xml><?xml version="1.0" encoding="utf-8"?>
<p:tagLst xmlns:p="http://schemas.openxmlformats.org/presentationml/2006/main">
  <p:tag name="PA" val="v3.2.0"/>
</p:tagLst>
</file>

<file path=ppt/tags/tag57.xml><?xml version="1.0" encoding="utf-8"?>
<p:tagLst xmlns:p="http://schemas.openxmlformats.org/presentationml/2006/main">
  <p:tag name="PA" val="v3.2.0"/>
</p:tagLst>
</file>

<file path=ppt/tags/tag58.xml><?xml version="1.0" encoding="utf-8"?>
<p:tagLst xmlns:p="http://schemas.openxmlformats.org/presentationml/2006/main">
  <p:tag name="PA" val="v3.2.0"/>
</p:tagLst>
</file>

<file path=ppt/tags/tag59.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60.xml><?xml version="1.0" encoding="utf-8"?>
<p:tagLst xmlns:p="http://schemas.openxmlformats.org/presentationml/2006/main">
  <p:tag name="PA" val="v3.2.0"/>
</p:tagLst>
</file>

<file path=ppt/tags/tag61.xml><?xml version="1.0" encoding="utf-8"?>
<p:tagLst xmlns:p="http://schemas.openxmlformats.org/presentationml/2006/main">
  <p:tag name="PA" val="v3.2.0"/>
</p:tagLst>
</file>

<file path=ppt/tags/tag62.xml><?xml version="1.0" encoding="utf-8"?>
<p:tagLst xmlns:p="http://schemas.openxmlformats.org/presentationml/2006/main">
  <p:tag name="PA" val="v3.2.0"/>
</p:tagLst>
</file>

<file path=ppt/tags/tag63.xml><?xml version="1.0" encoding="utf-8"?>
<p:tagLst xmlns:p="http://schemas.openxmlformats.org/presentationml/2006/main">
  <p:tag name="PA" val="v3.2.0"/>
</p:tagLst>
</file>

<file path=ppt/tags/tag64.xml><?xml version="1.0" encoding="utf-8"?>
<p:tagLst xmlns:p="http://schemas.openxmlformats.org/presentationml/2006/main">
  <p:tag name="PA" val="v3.2.0"/>
</p:tagLst>
</file>

<file path=ppt/tags/tag65.xml><?xml version="1.0" encoding="utf-8"?>
<p:tagLst xmlns:p="http://schemas.openxmlformats.org/presentationml/2006/main">
  <p:tag name="PA" val="v3.2.0"/>
</p:tagLst>
</file>

<file path=ppt/tags/tag66.xml><?xml version="1.0" encoding="utf-8"?>
<p:tagLst xmlns:p="http://schemas.openxmlformats.org/presentationml/2006/main">
  <p:tag name="PA" val="v3.2.0"/>
</p:tagLst>
</file>

<file path=ppt/tags/tag67.xml><?xml version="1.0" encoding="utf-8"?>
<p:tagLst xmlns:p="http://schemas.openxmlformats.org/presentationml/2006/main">
  <p:tag name="PA" val="v3.2.0"/>
</p:tagLst>
</file>

<file path=ppt/tags/tag68.xml><?xml version="1.0" encoding="utf-8"?>
<p:tagLst xmlns:p="http://schemas.openxmlformats.org/presentationml/2006/main">
  <p:tag name="PA" val="v3.2.0"/>
</p:tagLst>
</file>

<file path=ppt/tags/tag69.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ags/tag70.xml><?xml version="1.0" encoding="utf-8"?>
<p:tagLst xmlns:p="http://schemas.openxmlformats.org/presentationml/2006/main">
  <p:tag name="PA" val="v3.2.0"/>
</p:tagLst>
</file>

<file path=ppt/tags/tag71.xml><?xml version="1.0" encoding="utf-8"?>
<p:tagLst xmlns:p="http://schemas.openxmlformats.org/presentationml/2006/main">
  <p:tag name="PA" val="v3.2.0"/>
</p:tagLst>
</file>

<file path=ppt/tags/tag72.xml><?xml version="1.0" encoding="utf-8"?>
<p:tagLst xmlns:p="http://schemas.openxmlformats.org/presentationml/2006/main">
  <p:tag name="PA" val="v3.2.0"/>
</p:tagLst>
</file>

<file path=ppt/tags/tag73.xml><?xml version="1.0" encoding="utf-8"?>
<p:tagLst xmlns:p="http://schemas.openxmlformats.org/presentationml/2006/main">
  <p:tag name="PA" val="v3.2.0"/>
</p:tagLst>
</file>

<file path=ppt/tags/tag74.xml><?xml version="1.0" encoding="utf-8"?>
<p:tagLst xmlns:p="http://schemas.openxmlformats.org/presentationml/2006/main">
  <p:tag name="PA" val="v3.2.0"/>
</p:tagLst>
</file>

<file path=ppt/tags/tag75.xml><?xml version="1.0" encoding="utf-8"?>
<p:tagLst xmlns:p="http://schemas.openxmlformats.org/presentationml/2006/main">
  <p:tag name="PA" val="v3.2.0"/>
</p:tagLst>
</file>

<file path=ppt/tags/tag76.xml><?xml version="1.0" encoding="utf-8"?>
<p:tagLst xmlns:p="http://schemas.openxmlformats.org/presentationml/2006/main">
  <p:tag name="PA" val="v3.2.0"/>
</p:tagLst>
</file>

<file path=ppt/tags/tag77.xml><?xml version="1.0" encoding="utf-8"?>
<p:tagLst xmlns:p="http://schemas.openxmlformats.org/presentationml/2006/main">
  <p:tag name="PA" val="v3.2.0"/>
</p:tagLst>
</file>

<file path=ppt/tags/tag78.xml><?xml version="1.0" encoding="utf-8"?>
<p:tagLst xmlns:p="http://schemas.openxmlformats.org/presentationml/2006/main">
  <p:tag name="PA" val="v3.2.0"/>
</p:tagLst>
</file>

<file path=ppt/tags/tag79.xml><?xml version="1.0" encoding="utf-8"?>
<p:tagLst xmlns:p="http://schemas.openxmlformats.org/presentationml/2006/main">
  <p:tag name="PA" val="v3.2.0"/>
</p:tagLst>
</file>

<file path=ppt/tags/tag8.xml><?xml version="1.0" encoding="utf-8"?>
<p:tagLst xmlns:p="http://schemas.openxmlformats.org/presentationml/2006/main">
  <p:tag name="PA" val="v3.2.0"/>
</p:tagLst>
</file>

<file path=ppt/tags/tag80.xml><?xml version="1.0" encoding="utf-8"?>
<p:tagLst xmlns:p="http://schemas.openxmlformats.org/presentationml/2006/main">
  <p:tag name="PA" val="v3.2.0"/>
</p:tagLst>
</file>

<file path=ppt/tags/tag81.xml><?xml version="1.0" encoding="utf-8"?>
<p:tagLst xmlns:p="http://schemas.openxmlformats.org/presentationml/2006/main">
  <p:tag name="PA" val="v3.2.0"/>
</p:tagLst>
</file>

<file path=ppt/tags/tag82.xml><?xml version="1.0" encoding="utf-8"?>
<p:tagLst xmlns:p="http://schemas.openxmlformats.org/presentationml/2006/main">
  <p:tag name="PA" val="v3.2.0"/>
</p:tagLst>
</file>

<file path=ppt/tags/tag83.xml><?xml version="1.0" encoding="utf-8"?>
<p:tagLst xmlns:p="http://schemas.openxmlformats.org/presentationml/2006/main">
  <p:tag name="PA" val="v3.2.0"/>
</p:tagLst>
</file>

<file path=ppt/tags/tag84.xml><?xml version="1.0" encoding="utf-8"?>
<p:tagLst xmlns:p="http://schemas.openxmlformats.org/presentationml/2006/main">
  <p:tag name="PA" val="v3.2.0"/>
</p:tagLst>
</file>

<file path=ppt/tags/tag85.xml><?xml version="1.0" encoding="utf-8"?>
<p:tagLst xmlns:p="http://schemas.openxmlformats.org/presentationml/2006/main">
  <p:tag name="PA" val="v3.2.0"/>
</p:tagLst>
</file>

<file path=ppt/tags/tag86.xml><?xml version="1.0" encoding="utf-8"?>
<p:tagLst xmlns:p="http://schemas.openxmlformats.org/presentationml/2006/main">
  <p:tag name="PA" val="v3.2.0"/>
</p:tagLst>
</file>

<file path=ppt/tags/tag9.xml><?xml version="1.0" encoding="utf-8"?>
<p:tagLst xmlns:p="http://schemas.openxmlformats.org/presentationml/2006/main">
  <p:tag name="PA" val="v3.2.0"/>
</p:tagLst>
</file>

<file path=ppt/theme/theme1.xml><?xml version="1.0" encoding="utf-8"?>
<a:theme xmlns:a="http://schemas.openxmlformats.org/drawingml/2006/main" name="www.33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p">
      <a:majorFont>
        <a:latin typeface="Arial"/>
        <a:ea typeface="微软雅黑"/>
        <a:cs typeface="Arial"/>
      </a:majorFont>
      <a:minorFont>
        <a:latin typeface="Arial"/>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1090</Words>
  <Application>WPS 演示</Application>
  <PresentationFormat>宽屏</PresentationFormat>
  <Paragraphs>160</Paragraphs>
  <Slides>14</Slides>
  <Notes>23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宋体</vt:lpstr>
      <vt:lpstr>Wingdings</vt:lpstr>
      <vt:lpstr>微软雅黑</vt:lpstr>
      <vt:lpstr>Arial Unicode MS</vt:lpstr>
      <vt:lpstr>等线</vt:lpstr>
      <vt:lpstr>Calibri</vt:lpstr>
      <vt:lpstr>www.33ppt.com​​</vt:lpstr>
      <vt:lpstr>PowerPoint 演示文稿</vt:lpstr>
      <vt:lpstr>PowerPoint 演示文稿</vt:lpstr>
      <vt:lpstr>PowerPoint 演示文稿</vt:lpstr>
      <vt:lpstr>个人工作回顾</vt:lpstr>
      <vt:lpstr>个人工作回顾</vt:lpstr>
      <vt:lpstr>个人工作回顾</vt:lpstr>
      <vt:lpstr>个人工作回顾</vt:lpstr>
      <vt:lpstr>个人工作回顾</vt:lpstr>
      <vt:lpstr>PowerPoint 演示文稿</vt:lpstr>
      <vt:lpstr>存在的问题</vt:lpstr>
      <vt:lpstr>PowerPoint 演示文稿</vt:lpstr>
      <vt:lpstr>工作规划</vt:lpstr>
      <vt:lpstr>存在的问题</vt:lpstr>
      <vt:lpstr>PowerPoint 演示文稿</vt:lpstr>
    </vt:vector>
  </TitlesOfParts>
  <Company>苏州珀菲科特网络科技有限公司</Company>
  <LinksUpToDate>false</LinksUpToDate>
  <SharedDoc>false</SharedDoc>
  <HyperlinksChanged>false</HyperlinksChanged>
  <AppVersion>14.0000</AppVersion>
  <Manager>www.515ppt.com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www.515ppt.com</dc:title>
  <dc:creator>www.515ppt.com</dc:creator>
  <cp:keywords>更多精品文档，请访问www.515ppt.com</cp:keywords>
  <dc:description>更多精品文档，请访问www.515ppt.com</dc:description>
  <dc:subject>www.515ppt.com</dc:subject>
  <cp:category>www.515ppt.com</cp:category>
  <cp:lastModifiedBy>Mr. Li</cp:lastModifiedBy>
  <cp:revision>5</cp:revision>
  <dcterms:created xsi:type="dcterms:W3CDTF">2017-07-10T08:34:00Z</dcterms:created>
  <dcterms:modified xsi:type="dcterms:W3CDTF">2019-07-11T17:13:19Z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2052-11.1.0.8888</vt:lpwstr>
  </property>
</Properties>
</file>