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60" r:id="rId3"/>
    <p:sldId id="264" r:id="rId4"/>
    <p:sldId id="284" r:id="rId5"/>
    <p:sldId id="309" r:id="rId6"/>
    <p:sldId id="294" r:id="rId7"/>
    <p:sldId id="310" r:id="rId8"/>
    <p:sldId id="295" r:id="rId9"/>
    <p:sldId id="311" r:id="rId10"/>
    <p:sldId id="298" r:id="rId11"/>
    <p:sldId id="30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351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093AD-7C06-486F-9754-D5B73F7C37DE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DE87-FC43-4F0C-9C51-E666AB0AC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4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0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82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5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4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8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0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3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11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www.515ppt.com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8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27025"/>
            <a:ext cx="152400" cy="565150"/>
          </a:xfrm>
          <a:prstGeom prst="rect">
            <a:avLst/>
          </a:prstGeom>
          <a:solidFill>
            <a:srgbClr val="3D7351"/>
          </a:solidFill>
          <a:ln>
            <a:solidFill>
              <a:srgbClr val="3D7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chemeClr val="bg1"/>
              </a:solidFill>
              <a:ea typeface="华文细黑" pitchFamily="2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45745" y="327660"/>
            <a:ext cx="563880" cy="563880"/>
            <a:chOff x="276225" y="213360"/>
            <a:chExt cx="563880" cy="563880"/>
          </a:xfrm>
          <a:solidFill>
            <a:srgbClr val="3D7351"/>
          </a:solidFill>
        </p:grpSpPr>
        <p:sp>
          <p:nvSpPr>
            <p:cNvPr id="7" name="矩形 6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3D73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华文细黑" pitchFamily="2" charset="-122"/>
              </a:endParaRPr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02970" y="259080"/>
            <a:ext cx="7886700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华文细黑" panose="02010600040101010101" pitchFamily="2" charset="-122"/>
                <a:ea typeface="华文细黑" pitchFamily="2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02970" y="614680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itchFamily="2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00E00-5D83-46E2-B18B-6027595511C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288FD-FF8E-4205-8603-C8BB8BCBC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microsoft.com/office/2007/relationships/hdphoto" Target="../media/hdphoto1.wdp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136579" y="2236116"/>
            <a:ext cx="5918837" cy="2454003"/>
            <a:chOff x="3136580" y="2298870"/>
            <a:chExt cx="5918837" cy="2234644"/>
          </a:xfrm>
        </p:grpSpPr>
        <p:grpSp>
          <p:nvGrpSpPr>
            <p:cNvPr id="4" name="组合 3"/>
            <p:cNvGrpSpPr/>
            <p:nvPr/>
          </p:nvGrpSpPr>
          <p:grpSpPr>
            <a:xfrm>
              <a:off x="3136582" y="2298870"/>
              <a:ext cx="5784408" cy="1986730"/>
              <a:chOff x="2863748" y="2323646"/>
              <a:chExt cx="5784408" cy="198673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863748" y="2323646"/>
                <a:ext cx="5784408" cy="105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2019</a:t>
                </a:r>
                <a:r>
                  <a:rPr lang="zh-CN" altLang="en-US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年中总结</a:t>
                </a:r>
                <a:br>
                  <a:rPr lang="en-US" altLang="zh-CN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</a:br>
                <a:r>
                  <a:rPr lang="en-US" altLang="zh-CN" sz="14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Review the past half year  of 2019</a:t>
                </a:r>
                <a:endParaRPr lang="zh-CN" altLang="en-US" sz="55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998176" y="3501869"/>
                <a:ext cx="5649979" cy="808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柯丽红</a:t>
                </a:r>
                <a:endParaRPr lang="en-US" altLang="zh-CN" sz="28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itchFamily="2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zh-CN" sz="14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From May. 9 to June. 30</a:t>
                </a:r>
                <a:endParaRPr lang="zh-CN" altLang="en-US" sz="1200" dirty="0">
                  <a:solidFill>
                    <a:srgbClr val="3D7351"/>
                  </a:solidFill>
                  <a:latin typeface="华文细黑" panose="02010600040101010101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8" name="文本占位符 2"/>
            <p:cNvSpPr txBox="1"/>
            <p:nvPr/>
          </p:nvSpPr>
          <p:spPr>
            <a:xfrm>
              <a:off x="3136580" y="4318528"/>
              <a:ext cx="5918837" cy="21498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8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I will talk about what I did in the past two months since I came here. And show my plan of the next half year. </a:t>
              </a:r>
            </a:p>
          </p:txBody>
        </p:sp>
      </p:grpSp>
      <p:pic>
        <p:nvPicPr>
          <p:cNvPr id="21" name="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588875" y="616267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自我提升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I can be better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자유형 88"/>
          <p:cNvSpPr/>
          <p:nvPr/>
        </p:nvSpPr>
        <p:spPr bwMode="auto">
          <a:xfrm>
            <a:off x="1290480" y="2718655"/>
            <a:ext cx="2557935" cy="3729770"/>
          </a:xfrm>
          <a:custGeom>
            <a:avLst/>
            <a:gdLst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자유형 87"/>
          <p:cNvSpPr/>
          <p:nvPr/>
        </p:nvSpPr>
        <p:spPr bwMode="auto">
          <a:xfrm>
            <a:off x="2696979" y="5580620"/>
            <a:ext cx="841975" cy="686711"/>
          </a:xfrm>
          <a:custGeom>
            <a:avLst/>
            <a:gdLst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자유형 200"/>
          <p:cNvSpPr/>
          <p:nvPr/>
        </p:nvSpPr>
        <p:spPr bwMode="auto">
          <a:xfrm>
            <a:off x="1512011" y="2795365"/>
            <a:ext cx="2299557" cy="460091"/>
          </a:xfrm>
          <a:custGeom>
            <a:avLst/>
            <a:gdLst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4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자유형 124"/>
          <p:cNvSpPr/>
          <p:nvPr/>
        </p:nvSpPr>
        <p:spPr bwMode="auto">
          <a:xfrm>
            <a:off x="2608165" y="2569819"/>
            <a:ext cx="156445" cy="332634"/>
          </a:xfrm>
          <a:custGeom>
            <a:avLst/>
            <a:gdLst>
              <a:gd name="connsiteX0" fmla="*/ 65881 w 108012"/>
              <a:gd name="connsiteY0" fmla="*/ 0 h 229667"/>
              <a:gd name="connsiteX1" fmla="*/ 0 w 108012"/>
              <a:gd name="connsiteY1" fmla="*/ 229667 h 229667"/>
              <a:gd name="connsiteX2" fmla="*/ 108012 w 108012"/>
              <a:gd name="connsiteY2" fmla="*/ 3535 h 229667"/>
              <a:gd name="connsiteX3" fmla="*/ 65881 w 108012"/>
              <a:gd name="connsiteY3" fmla="*/ 0 h 2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2" h="229667">
                <a:moveTo>
                  <a:pt x="65881" y="0"/>
                </a:moveTo>
                <a:cubicBezTo>
                  <a:pt x="13989" y="170218"/>
                  <a:pt x="14807" y="145050"/>
                  <a:pt x="0" y="229667"/>
                </a:cubicBezTo>
                <a:cubicBezTo>
                  <a:pt x="60212" y="160858"/>
                  <a:pt x="80727" y="78247"/>
                  <a:pt x="108012" y="3535"/>
                </a:cubicBezTo>
                <a:lnTo>
                  <a:pt x="65881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타원 113"/>
          <p:cNvSpPr/>
          <p:nvPr/>
        </p:nvSpPr>
        <p:spPr bwMode="auto">
          <a:xfrm>
            <a:off x="2579162" y="2238462"/>
            <a:ext cx="357188" cy="357188"/>
          </a:xfrm>
          <a:prstGeom prst="ellipse">
            <a:avLst/>
          </a:pr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  <a:cs typeface="+mn-ea"/>
                <a:sym typeface="Arial" panose="020B0604020202020204" pitchFamily="34" charset="0"/>
              </a:rPr>
              <a:t>1</a:t>
            </a:r>
            <a:endParaRPr lang="ko-KR" altLang="en-US" sz="2000">
              <a:solidFill>
                <a:schemeClr val="bg1"/>
              </a:solidFill>
              <a:latin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자유형 88"/>
          <p:cNvSpPr/>
          <p:nvPr/>
        </p:nvSpPr>
        <p:spPr bwMode="auto">
          <a:xfrm>
            <a:off x="4817033" y="2795365"/>
            <a:ext cx="2557935" cy="3653060"/>
          </a:xfrm>
          <a:custGeom>
            <a:avLst/>
            <a:gdLst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자유형 200"/>
          <p:cNvSpPr/>
          <p:nvPr/>
        </p:nvSpPr>
        <p:spPr bwMode="auto">
          <a:xfrm>
            <a:off x="5038564" y="2872075"/>
            <a:ext cx="2299557" cy="460091"/>
          </a:xfrm>
          <a:custGeom>
            <a:avLst/>
            <a:gdLst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4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자유형 124"/>
          <p:cNvSpPr/>
          <p:nvPr/>
        </p:nvSpPr>
        <p:spPr bwMode="auto">
          <a:xfrm>
            <a:off x="6134718" y="2646529"/>
            <a:ext cx="156445" cy="332634"/>
          </a:xfrm>
          <a:custGeom>
            <a:avLst/>
            <a:gdLst>
              <a:gd name="connsiteX0" fmla="*/ 65881 w 108012"/>
              <a:gd name="connsiteY0" fmla="*/ 0 h 229667"/>
              <a:gd name="connsiteX1" fmla="*/ 0 w 108012"/>
              <a:gd name="connsiteY1" fmla="*/ 229667 h 229667"/>
              <a:gd name="connsiteX2" fmla="*/ 108012 w 108012"/>
              <a:gd name="connsiteY2" fmla="*/ 3535 h 229667"/>
              <a:gd name="connsiteX3" fmla="*/ 65881 w 108012"/>
              <a:gd name="connsiteY3" fmla="*/ 0 h 2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2" h="229667">
                <a:moveTo>
                  <a:pt x="65881" y="0"/>
                </a:moveTo>
                <a:cubicBezTo>
                  <a:pt x="13989" y="170218"/>
                  <a:pt x="14807" y="145050"/>
                  <a:pt x="0" y="229667"/>
                </a:cubicBezTo>
                <a:cubicBezTo>
                  <a:pt x="60212" y="160858"/>
                  <a:pt x="80727" y="78247"/>
                  <a:pt x="108012" y="3535"/>
                </a:cubicBezTo>
                <a:lnTo>
                  <a:pt x="65881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타원 113"/>
          <p:cNvSpPr/>
          <p:nvPr/>
        </p:nvSpPr>
        <p:spPr bwMode="auto">
          <a:xfrm>
            <a:off x="6105715" y="2315172"/>
            <a:ext cx="357188" cy="357188"/>
          </a:xfrm>
          <a:prstGeom prst="ellipse">
            <a:avLst/>
          </a:pr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  <a:cs typeface="+mn-ea"/>
                <a:sym typeface="Arial" panose="020B0604020202020204" pitchFamily="34" charset="0"/>
              </a:rPr>
              <a:t>2</a:t>
            </a:r>
            <a:endParaRPr lang="ko-KR" altLang="en-US" sz="2000">
              <a:solidFill>
                <a:schemeClr val="bg1"/>
              </a:solidFill>
              <a:latin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자유형 88"/>
          <p:cNvSpPr/>
          <p:nvPr/>
        </p:nvSpPr>
        <p:spPr bwMode="auto">
          <a:xfrm>
            <a:off x="8343586" y="2773912"/>
            <a:ext cx="2557935" cy="3674513"/>
          </a:xfrm>
          <a:custGeom>
            <a:avLst/>
            <a:gdLst>
              <a:gd name="connsiteX0" fmla="*/ 180020 w 2196244"/>
              <a:gd name="connsiteY0" fmla="*/ 0 h 2302394"/>
              <a:gd name="connsiteX1" fmla="*/ 2196244 w 2196244"/>
              <a:gd name="connsiteY1" fmla="*/ 36004 h 2302394"/>
              <a:gd name="connsiteX2" fmla="*/ 2049780 w 2196244"/>
              <a:gd name="connsiteY2" fmla="*/ 1893952 h 2302394"/>
              <a:gd name="connsiteX3" fmla="*/ 1116124 w 2196244"/>
              <a:gd name="connsiteY3" fmla="*/ 2232248 h 2302394"/>
              <a:gd name="connsiteX4" fmla="*/ 0 w 2196244"/>
              <a:gd name="connsiteY4" fmla="*/ 2160240 h 2302394"/>
              <a:gd name="connsiteX5" fmla="*/ 180020 w 2196244"/>
              <a:gd name="connsiteY5" fmla="*/ 0 h 23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244" h="2302394">
                <a:moveTo>
                  <a:pt x="180020" y="0"/>
                </a:moveTo>
                <a:cubicBezTo>
                  <a:pt x="857309" y="70607"/>
                  <a:pt x="1482827" y="69527"/>
                  <a:pt x="2196244" y="36004"/>
                </a:cubicBezTo>
                <a:cubicBezTo>
                  <a:pt x="2181324" y="633028"/>
                  <a:pt x="2129347" y="1853427"/>
                  <a:pt x="2049780" y="1893952"/>
                </a:cubicBezTo>
                <a:cubicBezTo>
                  <a:pt x="1651000" y="2031112"/>
                  <a:pt x="1551293" y="2137976"/>
                  <a:pt x="1116124" y="2232248"/>
                </a:cubicBezTo>
                <a:cubicBezTo>
                  <a:pt x="697811" y="2302394"/>
                  <a:pt x="386738" y="2168927"/>
                  <a:pt x="0" y="2160240"/>
                </a:cubicBezTo>
                <a:cubicBezTo>
                  <a:pt x="112494" y="1412821"/>
                  <a:pt x="149009" y="847792"/>
                  <a:pt x="180020" y="0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자유형 200"/>
          <p:cNvSpPr/>
          <p:nvPr/>
        </p:nvSpPr>
        <p:spPr bwMode="auto">
          <a:xfrm>
            <a:off x="8565117" y="2828601"/>
            <a:ext cx="2299557" cy="460091"/>
          </a:xfrm>
          <a:custGeom>
            <a:avLst/>
            <a:gdLst>
              <a:gd name="connsiteX0" fmla="*/ 16942 w 2180357"/>
              <a:gd name="connsiteY0" fmla="*/ 0 h 436265"/>
              <a:gd name="connsiteX1" fmla="*/ 2180357 w 2180357"/>
              <a:gd name="connsiteY1" fmla="*/ 39180 h 436265"/>
              <a:gd name="connsiteX2" fmla="*/ 2172929 w 2180357"/>
              <a:gd name="connsiteY2" fmla="*/ 381249 h 436265"/>
              <a:gd name="connsiteX3" fmla="*/ 0 w 2180357"/>
              <a:gd name="connsiteY3" fmla="*/ 338745 h 436265"/>
              <a:gd name="connsiteX4" fmla="*/ 16942 w 2180357"/>
              <a:gd name="connsiteY4" fmla="*/ 0 h 4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0357" h="436264">
                <a:moveTo>
                  <a:pt x="16942" y="0"/>
                </a:moveTo>
                <a:cubicBezTo>
                  <a:pt x="639962" y="54762"/>
                  <a:pt x="1398909" y="66757"/>
                  <a:pt x="2180357" y="39180"/>
                </a:cubicBezTo>
                <a:cubicBezTo>
                  <a:pt x="2178939" y="158495"/>
                  <a:pt x="2174347" y="261934"/>
                  <a:pt x="2172929" y="381249"/>
                </a:cubicBezTo>
                <a:cubicBezTo>
                  <a:pt x="1395033" y="436265"/>
                  <a:pt x="414147" y="370198"/>
                  <a:pt x="0" y="338745"/>
                </a:cubicBezTo>
                <a:lnTo>
                  <a:pt x="16942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자유형 124"/>
          <p:cNvSpPr/>
          <p:nvPr/>
        </p:nvSpPr>
        <p:spPr bwMode="auto">
          <a:xfrm>
            <a:off x="9661271" y="2603055"/>
            <a:ext cx="156445" cy="332634"/>
          </a:xfrm>
          <a:custGeom>
            <a:avLst/>
            <a:gdLst>
              <a:gd name="connsiteX0" fmla="*/ 65881 w 108012"/>
              <a:gd name="connsiteY0" fmla="*/ 0 h 229667"/>
              <a:gd name="connsiteX1" fmla="*/ 0 w 108012"/>
              <a:gd name="connsiteY1" fmla="*/ 229667 h 229667"/>
              <a:gd name="connsiteX2" fmla="*/ 108012 w 108012"/>
              <a:gd name="connsiteY2" fmla="*/ 3535 h 229667"/>
              <a:gd name="connsiteX3" fmla="*/ 65881 w 108012"/>
              <a:gd name="connsiteY3" fmla="*/ 0 h 22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2" h="229667">
                <a:moveTo>
                  <a:pt x="65881" y="0"/>
                </a:moveTo>
                <a:cubicBezTo>
                  <a:pt x="13989" y="170218"/>
                  <a:pt x="14807" y="145050"/>
                  <a:pt x="0" y="229667"/>
                </a:cubicBezTo>
                <a:cubicBezTo>
                  <a:pt x="60212" y="160858"/>
                  <a:pt x="80727" y="78247"/>
                  <a:pt x="108012" y="3535"/>
                </a:cubicBezTo>
                <a:lnTo>
                  <a:pt x="65881" y="0"/>
                </a:lnTo>
                <a:close/>
              </a:path>
            </a:pathLst>
          </a:cu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타원 113"/>
          <p:cNvSpPr/>
          <p:nvPr/>
        </p:nvSpPr>
        <p:spPr bwMode="auto">
          <a:xfrm>
            <a:off x="9632268" y="2271698"/>
            <a:ext cx="357188" cy="357188"/>
          </a:xfrm>
          <a:prstGeom prst="ellipse">
            <a:avLst/>
          </a:prstGeom>
          <a:solidFill>
            <a:srgbClr val="3D7351"/>
          </a:solidFill>
          <a:ln w="50800">
            <a:noFill/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  <a:cs typeface="+mn-ea"/>
                <a:sym typeface="Arial" panose="020B0604020202020204" pitchFamily="34" charset="0"/>
              </a:rPr>
              <a:t>3</a:t>
            </a:r>
            <a:endParaRPr lang="ko-KR" altLang="en-US" sz="2000">
              <a:solidFill>
                <a:schemeClr val="bg1"/>
              </a:solidFill>
              <a:latin typeface="华文细黑" panose="0201060004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142034" y="3300650"/>
            <a:ext cx="2092614" cy="279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① 多学习底层基础知识。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② 遇到不懂得问题多看文档和视频，知识关联学习。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③ 积累总结，写知识总结文档，踩过的坑坚决不再踩进去。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8668587" y="3300650"/>
            <a:ext cx="2092614" cy="224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 from others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① 公司隐藏了很多大佬。 寻找合适的时间， 去向大佬学习。提高自己的水平。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② 请教大佬之后，多实践，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相信：实践出真知。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1567347" y="3231169"/>
            <a:ext cx="2092614" cy="227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efficiency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① 提高效率。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     不纠结于小问题做无用功，提高工作效率。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② 注重沟通。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            项目进行中多与同事沟通项目细节。减少做无用功。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5"/>
          <p:cNvSpPr txBox="1">
            <a:spLocks noChangeArrowheads="1"/>
          </p:cNvSpPr>
          <p:nvPr/>
        </p:nvSpPr>
        <p:spPr bwMode="auto">
          <a:xfrm>
            <a:off x="1887795" y="2828601"/>
            <a:ext cx="154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</a:rPr>
              <a:t>工作方法</a:t>
            </a:r>
          </a:p>
        </p:txBody>
      </p:sp>
      <p:sp>
        <p:nvSpPr>
          <p:cNvPr id="33" name="文本框 5"/>
          <p:cNvSpPr txBox="1">
            <a:spLocks noChangeArrowheads="1"/>
          </p:cNvSpPr>
          <p:nvPr/>
        </p:nvSpPr>
        <p:spPr bwMode="auto">
          <a:xfrm>
            <a:off x="5414348" y="2922611"/>
            <a:ext cx="154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</a:rPr>
              <a:t>学习方法</a:t>
            </a:r>
          </a:p>
        </p:txBody>
      </p:sp>
      <p:sp>
        <p:nvSpPr>
          <p:cNvPr id="34" name="文本框 5"/>
          <p:cNvSpPr txBox="1">
            <a:spLocks noChangeArrowheads="1"/>
          </p:cNvSpPr>
          <p:nvPr/>
        </p:nvSpPr>
        <p:spPr bwMode="auto">
          <a:xfrm>
            <a:off x="8940901" y="2874064"/>
            <a:ext cx="154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itchFamily="2" charset="-122"/>
              </a:rPr>
              <a:t>向大佬学习</a:t>
            </a:r>
          </a:p>
        </p:txBody>
      </p:sp>
      <p:sp>
        <p:nvSpPr>
          <p:cNvPr id="28" name="자유형 87">
            <a:extLst>
              <a:ext uri="{FF2B5EF4-FFF2-40B4-BE49-F238E27FC236}">
                <a16:creationId xmlns:a16="http://schemas.microsoft.com/office/drawing/2014/main" id="{3FA246C1-F811-4989-B6B3-F5B1FF2BB230}"/>
              </a:ext>
            </a:extLst>
          </p:cNvPr>
          <p:cNvSpPr/>
          <p:nvPr/>
        </p:nvSpPr>
        <p:spPr bwMode="auto">
          <a:xfrm>
            <a:off x="6212940" y="5580620"/>
            <a:ext cx="841975" cy="686711"/>
          </a:xfrm>
          <a:custGeom>
            <a:avLst/>
            <a:gdLst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자유형 87">
            <a:extLst>
              <a:ext uri="{FF2B5EF4-FFF2-40B4-BE49-F238E27FC236}">
                <a16:creationId xmlns:a16="http://schemas.microsoft.com/office/drawing/2014/main" id="{475FA5D0-2F20-46BD-91E3-9FC7A69602FC}"/>
              </a:ext>
            </a:extLst>
          </p:cNvPr>
          <p:cNvSpPr/>
          <p:nvPr/>
        </p:nvSpPr>
        <p:spPr bwMode="auto">
          <a:xfrm>
            <a:off x="9739493" y="5580620"/>
            <a:ext cx="841975" cy="686711"/>
          </a:xfrm>
          <a:custGeom>
            <a:avLst/>
            <a:gdLst>
              <a:gd name="connsiteX0" fmla="*/ 0 w 1117265"/>
              <a:gd name="connsiteY0" fmla="*/ 684497 h 684497"/>
              <a:gd name="connsiteX1" fmla="*/ 827007 w 1117265"/>
              <a:gd name="connsiteY1" fmla="*/ 0 h 684497"/>
              <a:gd name="connsiteX2" fmla="*/ 1117265 w 1117265"/>
              <a:gd name="connsiteY2" fmla="*/ 283547 h 684497"/>
              <a:gd name="connsiteX3" fmla="*/ 0 w 1117265"/>
              <a:gd name="connsiteY3" fmla="*/ 684497 h 6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5" h="684497">
                <a:moveTo>
                  <a:pt x="0" y="684497"/>
                </a:moveTo>
                <a:cubicBezTo>
                  <a:pt x="281310" y="578055"/>
                  <a:pt x="563915" y="445084"/>
                  <a:pt x="827007" y="0"/>
                </a:cubicBezTo>
                <a:cubicBezTo>
                  <a:pt x="830800" y="112603"/>
                  <a:pt x="947335" y="344380"/>
                  <a:pt x="1117265" y="283547"/>
                </a:cubicBezTo>
                <a:cubicBezTo>
                  <a:pt x="779033" y="454015"/>
                  <a:pt x="330704" y="612949"/>
                  <a:pt x="0" y="684497"/>
                </a:cubicBezTo>
                <a:close/>
              </a:path>
            </a:pathLst>
          </a:custGeom>
          <a:noFill/>
          <a:ln w="50800">
            <a:solidFill>
              <a:srgbClr val="3D735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>
              <a:solidFill>
                <a:prstClr val="black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5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69004" y="2429217"/>
            <a:ext cx="6253989" cy="2082921"/>
            <a:chOff x="2969005" y="2298870"/>
            <a:chExt cx="6253989" cy="2082921"/>
          </a:xfrm>
        </p:grpSpPr>
        <p:grpSp>
          <p:nvGrpSpPr>
            <p:cNvPr id="4" name="组合 3"/>
            <p:cNvGrpSpPr/>
            <p:nvPr/>
          </p:nvGrpSpPr>
          <p:grpSpPr>
            <a:xfrm>
              <a:off x="2969005" y="2298870"/>
              <a:ext cx="6253989" cy="1512902"/>
              <a:chOff x="2696171" y="2323646"/>
              <a:chExt cx="6253989" cy="151290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4268177" y="2323646"/>
                <a:ext cx="310997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5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谢谢观看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96171" y="3251773"/>
                <a:ext cx="62539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dirty="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Thank you for watching</a:t>
                </a:r>
              </a:p>
            </p:txBody>
          </p:sp>
        </p:grpSp>
        <p:sp>
          <p:nvSpPr>
            <p:cNvPr id="18" name="文本占位符 2"/>
            <p:cNvSpPr txBox="1"/>
            <p:nvPr/>
          </p:nvSpPr>
          <p:spPr>
            <a:xfrm>
              <a:off x="3136582" y="3842669"/>
              <a:ext cx="5918837" cy="53912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I hope everything goes well in the next half year. To be more </a:t>
              </a:r>
              <a:r>
                <a:rPr lang="en-US" altLang="zh-CN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excellent.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sz="9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And best wishes to our company.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1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00276" y="2048669"/>
            <a:ext cx="7953374" cy="2713831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6294233" y="239764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回顾</a:t>
            </a: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6294233" y="294696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总结</a:t>
            </a:r>
          </a:p>
        </p:txBody>
      </p:sp>
      <p:sp>
        <p:nvSpPr>
          <p:cNvPr id="18" name="文本框 15"/>
          <p:cNvSpPr txBox="1">
            <a:spLocks noChangeArrowheads="1"/>
          </p:cNvSpPr>
          <p:nvPr/>
        </p:nvSpPr>
        <p:spPr bwMode="auto">
          <a:xfrm>
            <a:off x="6678953" y="349628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计划</a:t>
            </a:r>
          </a:p>
        </p:txBody>
      </p:sp>
      <p:sp>
        <p:nvSpPr>
          <p:cNvPr id="19" name="文本框 16"/>
          <p:cNvSpPr txBox="1">
            <a:spLocks noChangeArrowheads="1"/>
          </p:cNvSpPr>
          <p:nvPr/>
        </p:nvSpPr>
        <p:spPr bwMode="auto">
          <a:xfrm>
            <a:off x="6294233" y="4045603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595959"/>
                </a:solidFill>
                <a:latin typeface="华文细黑" panose="02010600040101010101" pitchFamily="2" charset="-122"/>
                <a:ea typeface="华文细黑" pitchFamily="2" charset="-122"/>
              </a:rPr>
              <a:t>自我提升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842123" y="2374188"/>
            <a:ext cx="60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01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42124" y="2923508"/>
            <a:ext cx="64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02</a:t>
            </a:r>
            <a:endParaRPr lang="zh-CN" altLang="en-US" sz="240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42123" y="3472828"/>
            <a:ext cx="6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03</a:t>
            </a:r>
            <a:endParaRPr lang="zh-CN" altLang="en-US" sz="240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42123" y="4022148"/>
            <a:ext cx="64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8265"/>
                </a:solidFill>
                <a:latin typeface="华文细黑" panose="02010600040101010101" pitchFamily="2" charset="-122"/>
                <a:ea typeface="华文细黑" pitchFamily="2" charset="-122"/>
              </a:rPr>
              <a:t>04</a:t>
            </a:r>
            <a:endParaRPr lang="zh-CN" altLang="en-US" sz="2400" dirty="0">
              <a:solidFill>
                <a:srgbClr val="708265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34508" y="2994897"/>
            <a:ext cx="1537452" cy="992892"/>
            <a:chOff x="3376970" y="2938055"/>
            <a:chExt cx="1537452" cy="992892"/>
          </a:xfrm>
        </p:grpSpPr>
        <p:grpSp>
          <p:nvGrpSpPr>
            <p:cNvPr id="25" name="组合 24"/>
            <p:cNvGrpSpPr/>
            <p:nvPr/>
          </p:nvGrpSpPr>
          <p:grpSpPr>
            <a:xfrm>
              <a:off x="3376970" y="2938055"/>
              <a:ext cx="1537452" cy="992892"/>
              <a:chOff x="3435102" y="2938055"/>
              <a:chExt cx="1537452" cy="992892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435102" y="3469282"/>
                <a:ext cx="15374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3D7351"/>
                    </a:solidFill>
                    <a:latin typeface="Comic Sans MS" panose="030F0702030302020204" pitchFamily="66" charset="0"/>
                    <a:ea typeface="华文细黑" pitchFamily="2" charset="-122"/>
                  </a:rPr>
                  <a:t>catalogue</a:t>
                </a:r>
                <a:endParaRPr lang="zh-CN" altLang="en-US" sz="2400" dirty="0">
                  <a:solidFill>
                    <a:srgbClr val="3D7351"/>
                  </a:solidFill>
                  <a:latin typeface="Comic Sans MS" panose="030F0702030302020204" pitchFamily="66" charset="0"/>
                  <a:ea typeface="华文细黑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561850" y="2938055"/>
                <a:ext cx="1410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>
                    <a:solidFill>
                      <a:srgbClr val="3D7351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目录</a:t>
                </a: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575036" y="3364836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rgbClr val="7082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D7351"/>
                </a:solidFill>
                <a:ea typeface="华文细黑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649233" y="3364836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rgbClr val="7082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D7351"/>
                </a:solidFill>
                <a:ea typeface="华文细黑" pitchFamily="2" charset="-122"/>
              </a:endParaRPr>
            </a:p>
          </p:txBody>
        </p:sp>
      </p:grpSp>
      <p:sp>
        <p:nvSpPr>
          <p:cNvPr id="30" name="文本框 13">
            <a:extLst>
              <a:ext uri="{FF2B5EF4-FFF2-40B4-BE49-F238E27FC236}">
                <a16:creationId xmlns:a16="http://schemas.microsoft.com/office/drawing/2014/main" id="{75695FAC-FEF0-454A-862A-0F281ABBA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84" y="2451131"/>
            <a:ext cx="1013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Review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  <p:sp>
        <p:nvSpPr>
          <p:cNvPr id="31" name="文本框 13">
            <a:extLst>
              <a:ext uri="{FF2B5EF4-FFF2-40B4-BE49-F238E27FC236}">
                <a16:creationId xmlns:a16="http://schemas.microsoft.com/office/drawing/2014/main" id="{057B9E4F-5AC7-4C02-A8B4-EF74A40A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84" y="3015840"/>
            <a:ext cx="1013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Summary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  <p:sp>
        <p:nvSpPr>
          <p:cNvPr id="32" name="文本框 13">
            <a:extLst>
              <a:ext uri="{FF2B5EF4-FFF2-40B4-BE49-F238E27FC236}">
                <a16:creationId xmlns:a16="http://schemas.microsoft.com/office/drawing/2014/main" id="{BCEB6B6A-4C45-4544-92B3-0740FF3BF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394" y="3569129"/>
            <a:ext cx="10133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Plans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  <p:sp>
        <p:nvSpPr>
          <p:cNvPr id="33" name="文本框 13">
            <a:extLst>
              <a:ext uri="{FF2B5EF4-FFF2-40B4-BE49-F238E27FC236}">
                <a16:creationId xmlns:a16="http://schemas.microsoft.com/office/drawing/2014/main" id="{98532447-328D-4BBF-AC92-D87A82F5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83" y="4114480"/>
            <a:ext cx="1724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595959"/>
                </a:solidFill>
                <a:latin typeface="Comic Sans MS" panose="030F0702030302020204" pitchFamily="66" charset="0"/>
                <a:ea typeface="华文细黑" pitchFamily="2" charset="-122"/>
              </a:rPr>
              <a:t>-- what can do better</a:t>
            </a:r>
            <a:endParaRPr lang="zh-CN" altLang="en-US" sz="1200" dirty="0">
              <a:solidFill>
                <a:srgbClr val="595959"/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90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734874"/>
            <a:chOff x="3136581" y="2620011"/>
            <a:chExt cx="5918837" cy="1734874"/>
          </a:xfrm>
        </p:grpSpPr>
        <p:grpSp>
          <p:nvGrpSpPr>
            <p:cNvPr id="5" name="组合 4"/>
            <p:cNvGrpSpPr/>
            <p:nvPr/>
          </p:nvGrpSpPr>
          <p:grpSpPr>
            <a:xfrm>
              <a:off x="5234225" y="2620011"/>
              <a:ext cx="1723549" cy="1199901"/>
              <a:chOff x="5247858" y="2848925"/>
              <a:chExt cx="1723549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247858" y="3648716"/>
                <a:ext cx="17235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工作内容回顾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01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882768"/>
              <a:ext cx="5918837" cy="4721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I get a new job as a programmer two months ago. Which is my </a:t>
              </a:r>
              <a:r>
                <a: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favorite. Here shows what I did in the past two months. I worked not for so long time but so much I did.</a:t>
              </a:r>
              <a:endPara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itchFamily="2" charset="-122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参与项目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973309" y="662256"/>
            <a:ext cx="7886700" cy="304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Participation</a:t>
            </a:r>
            <a:endParaRPr lang="zh-CN" altLang="en-US" dirty="0"/>
          </a:p>
        </p:txBody>
      </p:sp>
      <p:sp>
        <p:nvSpPr>
          <p:cNvPr id="39" name="新月形 5"/>
          <p:cNvSpPr>
            <a:spLocks noChangeArrowheads="1"/>
          </p:cNvSpPr>
          <p:nvPr/>
        </p:nvSpPr>
        <p:spPr bwMode="auto">
          <a:xfrm rot="4551297">
            <a:off x="5208362" y="729354"/>
            <a:ext cx="1589088" cy="3176587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新月形 4"/>
          <p:cNvSpPr>
            <a:spLocks noChangeArrowheads="1"/>
          </p:cNvSpPr>
          <p:nvPr/>
        </p:nvSpPr>
        <p:spPr bwMode="auto">
          <a:xfrm rot="20751296">
            <a:off x="4238529" y="1704249"/>
            <a:ext cx="1589087" cy="3178175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新月形 6"/>
          <p:cNvSpPr>
            <a:spLocks noChangeArrowheads="1"/>
          </p:cNvSpPr>
          <p:nvPr/>
        </p:nvSpPr>
        <p:spPr bwMode="auto">
          <a:xfrm rot="9951297">
            <a:off x="6297483" y="1748657"/>
            <a:ext cx="1589088" cy="3178175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新月形 7"/>
          <p:cNvSpPr>
            <a:spLocks noChangeArrowheads="1"/>
          </p:cNvSpPr>
          <p:nvPr/>
        </p:nvSpPr>
        <p:spPr bwMode="auto">
          <a:xfrm rot="15351297">
            <a:off x="5397320" y="2725140"/>
            <a:ext cx="1589088" cy="3176588"/>
          </a:xfrm>
          <a:prstGeom prst="moon">
            <a:avLst>
              <a:gd name="adj" fmla="val 15190"/>
            </a:avLst>
          </a:prstGeom>
          <a:solidFill>
            <a:srgbClr val="3D7351"/>
          </a:solidFill>
          <a:ln w="3175" cmpd="sng">
            <a:solidFill>
              <a:schemeClr val="bg1"/>
            </a:solidFill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kern="0">
              <a:solidFill>
                <a:srgbClr val="FFFFFF"/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11"/>
          <p:cNvSpPr>
            <a:spLocks noChangeArrowheads="1"/>
          </p:cNvSpPr>
          <p:nvPr/>
        </p:nvSpPr>
        <p:spPr bwMode="auto">
          <a:xfrm flipH="1">
            <a:off x="5011740" y="2584489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华文细黑" pitchFamily="2" charset="-122"/>
                <a:cs typeface="+mn-ea"/>
                <a:sym typeface="Arial" panose="020B0604020202020204" pitchFamily="34" charset="0"/>
              </a:rPr>
              <a:t>What I did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ea typeface="华文细黑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054485" y="5579646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影像云平台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莆田分站首页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7456936" y="1296303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健康商城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后台页面</a:t>
            </a: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1381826" y="4143526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视频制作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①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6.18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宣传视频 ② 竞标展示视频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93671" y="2816268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影像云公众号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查询报告模块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91D9AAB5-FB13-45D8-BD2F-76A931D0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877" y="4368436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云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打印模块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25D4055B-263F-4F40-BF98-6D2AF0A2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90" y="595039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影像浏览器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OHIF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浏览器打包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4C9D7ADD-8227-4D28-ADC3-A443C075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02" y="2401040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会议纪要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部门开会的会议纪要整理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CA653CE7-A1E5-4FA0-87EB-A643166E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068" y="1052290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部门周报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整理部门周报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AB8B7F30-A64C-4F86-BD37-E599FCB6B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906" y="5595644"/>
            <a:ext cx="2806145" cy="61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远程会诊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分账模块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233EF1-F719-4252-9F74-D1BB11AA5D4F}"/>
              </a:ext>
            </a:extLst>
          </p:cNvPr>
          <p:cNvSpPr txBox="1"/>
          <p:nvPr/>
        </p:nvSpPr>
        <p:spPr bwMode="auto">
          <a:xfrm>
            <a:off x="5010201" y="3160407"/>
            <a:ext cx="23175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itchFamily="2" charset="-122"/>
              </a:rPr>
              <a:t> About what I did in the past two months since I came here.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ea typeface="华文细黑" pitchFamily="2" charset="-122"/>
              </a:rPr>
              <a:t>These are all what I tried my best to do.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634846"/>
            <a:chOff x="3136581" y="2620011"/>
            <a:chExt cx="5918837" cy="1634846"/>
          </a:xfrm>
        </p:grpSpPr>
        <p:grpSp>
          <p:nvGrpSpPr>
            <p:cNvPr id="5" name="组合 4"/>
            <p:cNvGrpSpPr/>
            <p:nvPr/>
          </p:nvGrpSpPr>
          <p:grpSpPr>
            <a:xfrm>
              <a:off x="5490705" y="2620011"/>
              <a:ext cx="1210588" cy="1199901"/>
              <a:chOff x="5504338" y="2848925"/>
              <a:chExt cx="1210588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504338" y="3648716"/>
                <a:ext cx="12105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工作总结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02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982795"/>
              <a:ext cx="5918837" cy="2720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Summary</a:t>
              </a: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半年总结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95002" y="915162"/>
            <a:ext cx="8276988" cy="2762960"/>
            <a:chOff x="1865" y="1977"/>
            <a:chExt cx="2437" cy="814"/>
          </a:xfrm>
        </p:grpSpPr>
        <p:sp>
          <p:nvSpPr>
            <p:cNvPr id="5" name="Freeform 4"/>
            <p:cNvSpPr/>
            <p:nvPr/>
          </p:nvSpPr>
          <p:spPr>
            <a:xfrm>
              <a:off x="1865" y="1977"/>
              <a:ext cx="1558" cy="814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0" b="0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3D735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Freeform 5"/>
            <p:cNvSpPr/>
            <p:nvPr/>
          </p:nvSpPr>
          <p:spPr>
            <a:xfrm flipH="1" flipV="1">
              <a:off x="2744" y="1977"/>
              <a:ext cx="1558" cy="814"/>
            </a:xfrm>
            <a:custGeom>
              <a:avLst/>
              <a:gdLst/>
              <a:ahLst/>
              <a:cxnLst>
                <a:cxn ang="0">
                  <a:pos x="1558" y="337"/>
                </a:cxn>
                <a:cxn ang="0">
                  <a:pos x="1221" y="0"/>
                </a:cxn>
                <a:cxn ang="0">
                  <a:pos x="407" y="814"/>
                </a:cxn>
                <a:cxn ang="0">
                  <a:pos x="0" y="407"/>
                </a:cxn>
                <a:cxn ang="0">
                  <a:pos x="402" y="5"/>
                </a:cxn>
                <a:cxn ang="0">
                  <a:pos x="734" y="337"/>
                </a:cxn>
              </a:cxnLst>
              <a:rect l="0" t="0" r="0" b="0"/>
              <a:pathLst>
                <a:path w="1558" h="814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w="25400" cap="flat" cmpd="sng">
              <a:solidFill>
                <a:srgbClr val="3D735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" name="Rectangle 6"/>
          <p:cNvSpPr/>
          <p:nvPr/>
        </p:nvSpPr>
        <p:spPr>
          <a:xfrm rot="18900000">
            <a:off x="2762948" y="1636624"/>
            <a:ext cx="1325984" cy="1325982"/>
          </a:xfrm>
          <a:prstGeom prst="rect">
            <a:avLst/>
          </a:prstGeom>
          <a:solidFill>
            <a:srgbClr val="3D735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>
              <a:latin typeface="Arial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 rot="18900000">
            <a:off x="5563567" y="1636624"/>
            <a:ext cx="1325982" cy="1325982"/>
          </a:xfrm>
          <a:prstGeom prst="rect">
            <a:avLst/>
          </a:prstGeom>
          <a:solidFill>
            <a:srgbClr val="3D735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>
              <a:latin typeface="Arial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 rot="18900000">
            <a:off x="8338420" y="1636624"/>
            <a:ext cx="1325982" cy="1325982"/>
          </a:xfrm>
          <a:prstGeom prst="rect">
            <a:avLst/>
          </a:prstGeom>
          <a:solidFill>
            <a:srgbClr val="3D7351"/>
          </a:solidFill>
          <a:ln w="6350">
            <a:noFill/>
            <a:miter/>
          </a:ln>
        </p:spPr>
        <p:txBody>
          <a:bodyPr wrap="none"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>
              <a:latin typeface="Arial"/>
              <a:ea typeface="宋体" pitchFamily="2" charset="-122"/>
            </a:endParaRPr>
          </a:p>
        </p:txBody>
      </p:sp>
      <p:sp>
        <p:nvSpPr>
          <p:cNvPr id="10" name="Text Box 16"/>
          <p:cNvSpPr txBox="1"/>
          <p:nvPr/>
        </p:nvSpPr>
        <p:spPr>
          <a:xfrm>
            <a:off x="6207696" y="1552630"/>
            <a:ext cx="65" cy="277000"/>
          </a:xfrm>
          <a:prstGeom prst="rect">
            <a:avLst/>
          </a:prstGeom>
          <a:noFill/>
          <a:ln w="6350">
            <a:noFill/>
            <a:miter/>
          </a:ln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olidFill>
                <a:schemeClr val="tx1"/>
              </a:solidFill>
              <a:latin typeface="Arial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3130" y="2074572"/>
            <a:ext cx="166562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技能提升</a:t>
            </a:r>
          </a:p>
        </p:txBody>
      </p:sp>
      <p:sp>
        <p:nvSpPr>
          <p:cNvPr id="12" name="矩形 11"/>
          <p:cNvSpPr/>
          <p:nvPr/>
        </p:nvSpPr>
        <p:spPr>
          <a:xfrm>
            <a:off x="5374886" y="2067486"/>
            <a:ext cx="166562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人际关系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78031" y="2074572"/>
            <a:ext cx="166562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个人品格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2095002" y="3949796"/>
            <a:ext cx="2368452" cy="224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在公司两个月，所学习到的知识，超过了此前一整年的学习量。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新学习及巩固的技能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Meteor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Webpack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Layui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svn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5018116" y="4031969"/>
            <a:ext cx="2368452" cy="212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部门的同事都乐于助人，且都幽默风趣，时常能在紧张的工作压力下感受到轻松的工作氛围。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和部分同事建立起了深厚的友谊，业余生活一起进行户外活动。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7817185" y="4035489"/>
            <a:ext cx="2368452" cy="212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由于此前自学，因此很多知识不懂，在同事和总监的鼓励下，能坚持把遇到的难点攻克。 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坚持着不做完当天任务不休息的原则，尽最大努力，学更多的东西，把工作做更好。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9628A1-453F-453F-A967-E644D7846E26}"/>
              </a:ext>
            </a:extLst>
          </p:cNvPr>
          <p:cNvSpPr/>
          <p:nvPr/>
        </p:nvSpPr>
        <p:spPr>
          <a:xfrm>
            <a:off x="2593130" y="2521981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skills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2534E0-BDBD-4F08-A062-67BBBADFF48D}"/>
              </a:ext>
            </a:extLst>
          </p:cNvPr>
          <p:cNvSpPr/>
          <p:nvPr/>
        </p:nvSpPr>
        <p:spPr>
          <a:xfrm>
            <a:off x="5393748" y="2523442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relationship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FF2016-2DFF-4B37-8483-0776D471ED80}"/>
              </a:ext>
            </a:extLst>
          </p:cNvPr>
          <p:cNvSpPr/>
          <p:nvPr/>
        </p:nvSpPr>
        <p:spPr>
          <a:xfrm>
            <a:off x="8168601" y="2473944"/>
            <a:ext cx="1665620" cy="29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ctr">
              <a:lnSpc>
                <a:spcPct val="120000"/>
              </a:lnSpc>
              <a:spcBef>
                <a:spcPct val="15000"/>
              </a:spcBef>
              <a:buClr>
                <a:srgbClr val="1C1C1C"/>
              </a:buClr>
              <a:buFont typeface="Wingdings" pitchFamily="2" charset="2"/>
              <a:buNone/>
            </a:pPr>
            <a:r>
              <a:rPr lang="en-US" altLang="zh-CN" sz="1200" dirty="0">
                <a:solidFill>
                  <a:srgbClr val="FFFFFF"/>
                </a:solidFill>
                <a:latin typeface="华文细黑" panose="02010600040101010101" pitchFamily="2" charset="-122"/>
                <a:ea typeface="华文细黑" pitchFamily="2" charset="-122"/>
              </a:rPr>
              <a:t>character</a:t>
            </a:r>
            <a:endParaRPr lang="zh-CN" altLang="en-US" sz="1200" dirty="0">
              <a:solidFill>
                <a:srgbClr val="FFFFFF"/>
              </a:solidFill>
              <a:latin typeface="华文细黑" panose="02010600040101010101" pitchFamily="2" charset="-122"/>
              <a:ea typeface="华文细黑" pitchFamily="2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6C92E07-76C6-4BED-8C8F-B995F8428DEC}"/>
              </a:ext>
            </a:extLst>
          </p:cNvPr>
          <p:cNvCxnSpPr/>
          <p:nvPr/>
        </p:nvCxnSpPr>
        <p:spPr>
          <a:xfrm>
            <a:off x="7704492" y="4031969"/>
            <a:ext cx="0" cy="2498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DAC1D0A-3B36-476F-B93E-1C51DD39DFCE}"/>
              </a:ext>
            </a:extLst>
          </p:cNvPr>
          <p:cNvCxnSpPr/>
          <p:nvPr/>
        </p:nvCxnSpPr>
        <p:spPr>
          <a:xfrm>
            <a:off x="4740785" y="3949796"/>
            <a:ext cx="0" cy="2498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634846"/>
            <a:chOff x="3136581" y="2620011"/>
            <a:chExt cx="5918837" cy="1634846"/>
          </a:xfrm>
        </p:grpSpPr>
        <p:grpSp>
          <p:nvGrpSpPr>
            <p:cNvPr id="5" name="组合 4"/>
            <p:cNvGrpSpPr/>
            <p:nvPr/>
          </p:nvGrpSpPr>
          <p:grpSpPr>
            <a:xfrm>
              <a:off x="5362464" y="2620011"/>
              <a:ext cx="1467069" cy="1199901"/>
              <a:chOff x="5376097" y="2848925"/>
              <a:chExt cx="1467069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376097" y="3648716"/>
                <a:ext cx="146706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下半年计划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03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982795"/>
              <a:ext cx="5918837" cy="2720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Plans of the next half year. I believe I can do better.</a:t>
              </a:r>
              <a:endPara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itchFamily="2" charset="-122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工作、学习计划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Plans of work and study</a:t>
            </a:r>
            <a:endParaRPr lang="zh-CN" altLang="en-US" dirty="0"/>
          </a:p>
        </p:txBody>
      </p:sp>
      <p:sp>
        <p:nvSpPr>
          <p:cNvPr id="4" name="Shape 799"/>
          <p:cNvSpPr/>
          <p:nvPr/>
        </p:nvSpPr>
        <p:spPr>
          <a:xfrm flipV="1">
            <a:off x="2570860" y="2697241"/>
            <a:ext cx="2320640" cy="1190072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5" name="Shape 800"/>
          <p:cNvSpPr/>
          <p:nvPr/>
        </p:nvSpPr>
        <p:spPr>
          <a:xfrm>
            <a:off x="2578073" y="3894526"/>
            <a:ext cx="2284577" cy="1319898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6" name="Shape 801"/>
          <p:cNvSpPr/>
          <p:nvPr/>
        </p:nvSpPr>
        <p:spPr>
          <a:xfrm>
            <a:off x="2567255" y="3890920"/>
            <a:ext cx="2821913" cy="605855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7" name="Shape 802"/>
          <p:cNvSpPr/>
          <p:nvPr/>
        </p:nvSpPr>
        <p:spPr>
          <a:xfrm flipV="1">
            <a:off x="2576269" y="3474395"/>
            <a:ext cx="2798473" cy="416525"/>
          </a:xfrm>
          <a:prstGeom prst="line">
            <a:avLst/>
          </a:prstGeom>
          <a:ln w="12700">
            <a:solidFill>
              <a:srgbClr val="A6AAA9"/>
            </a:solidFill>
            <a:miter lim="400000"/>
            <a:tailEnd type="triangle"/>
          </a:ln>
        </p:spPr>
        <p:txBody>
          <a:bodyPr lIns="25393" tIns="25393" rIns="25393" bIns="25393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8" name="Shape 806"/>
          <p:cNvSpPr/>
          <p:nvPr/>
        </p:nvSpPr>
        <p:spPr bwMode="auto">
          <a:xfrm rot="10800000">
            <a:off x="1737811" y="3304900"/>
            <a:ext cx="1011561" cy="1009758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9" name="Shape 807"/>
          <p:cNvSpPr/>
          <p:nvPr/>
        </p:nvSpPr>
        <p:spPr>
          <a:xfrm>
            <a:off x="1995661" y="3657357"/>
            <a:ext cx="499469" cy="40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5996830" y="2126732"/>
            <a:ext cx="4687001" cy="4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项目计划：  健康莆田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使用框架：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It is a new challenge to me of my work. I’ll try my best.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6546783" y="3179623"/>
            <a:ext cx="4687001" cy="4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框架学习：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layui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/ant design/element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I will learn anything can help me improve my skills.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941296" y="4446073"/>
            <a:ext cx="4687001" cy="48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理论知识学习： 计算机组成原理、计算机网络、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Only the have good theoretical knowledge can make me more excellent.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345734" y="5706644"/>
            <a:ext cx="5282563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其他公司项目： 任何时间任何项目，尽最大努力即使做好。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 that has been specifically designed.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Shape 806">
            <a:extLst>
              <a:ext uri="{FF2B5EF4-FFF2-40B4-BE49-F238E27FC236}">
                <a16:creationId xmlns:a16="http://schemas.microsoft.com/office/drawing/2014/main" id="{64207D31-94C1-4999-8F6C-18A361F291F9}"/>
              </a:ext>
            </a:extLst>
          </p:cNvPr>
          <p:cNvSpPr/>
          <p:nvPr/>
        </p:nvSpPr>
        <p:spPr bwMode="auto">
          <a:xfrm rot="10800000">
            <a:off x="4969033" y="1900321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1" name="Shape 807">
            <a:extLst>
              <a:ext uri="{FF2B5EF4-FFF2-40B4-BE49-F238E27FC236}">
                <a16:creationId xmlns:a16="http://schemas.microsoft.com/office/drawing/2014/main" id="{CFA86931-CB51-4C5A-8F8A-10BCD82AA3DC}"/>
              </a:ext>
            </a:extLst>
          </p:cNvPr>
          <p:cNvSpPr/>
          <p:nvPr/>
        </p:nvSpPr>
        <p:spPr>
          <a:xfrm>
            <a:off x="5225080" y="2203248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2" name="Shape 806">
            <a:extLst>
              <a:ext uri="{FF2B5EF4-FFF2-40B4-BE49-F238E27FC236}">
                <a16:creationId xmlns:a16="http://schemas.microsoft.com/office/drawing/2014/main" id="{A8110245-2CDF-4E6C-9ED3-853D2815276E}"/>
              </a:ext>
            </a:extLst>
          </p:cNvPr>
          <p:cNvSpPr/>
          <p:nvPr/>
        </p:nvSpPr>
        <p:spPr bwMode="auto">
          <a:xfrm rot="10800000">
            <a:off x="5535221" y="2930583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3" name="Shape 807">
            <a:extLst>
              <a:ext uri="{FF2B5EF4-FFF2-40B4-BE49-F238E27FC236}">
                <a16:creationId xmlns:a16="http://schemas.microsoft.com/office/drawing/2014/main" id="{2B4A2A77-8358-4066-B26F-901FB86EAAC3}"/>
              </a:ext>
            </a:extLst>
          </p:cNvPr>
          <p:cNvSpPr/>
          <p:nvPr/>
        </p:nvSpPr>
        <p:spPr>
          <a:xfrm>
            <a:off x="5791268" y="3233510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4" name="Shape 806">
            <a:extLst>
              <a:ext uri="{FF2B5EF4-FFF2-40B4-BE49-F238E27FC236}">
                <a16:creationId xmlns:a16="http://schemas.microsoft.com/office/drawing/2014/main" id="{3FEAFEFB-701A-4180-A2EB-3F76D04CA9F8}"/>
              </a:ext>
            </a:extLst>
          </p:cNvPr>
          <p:cNvSpPr/>
          <p:nvPr/>
        </p:nvSpPr>
        <p:spPr bwMode="auto">
          <a:xfrm rot="10800000">
            <a:off x="5590218" y="4125288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5" name="Shape 807">
            <a:extLst>
              <a:ext uri="{FF2B5EF4-FFF2-40B4-BE49-F238E27FC236}">
                <a16:creationId xmlns:a16="http://schemas.microsoft.com/office/drawing/2014/main" id="{F0712F63-BCBC-4F55-B870-3372B3390F8C}"/>
              </a:ext>
            </a:extLst>
          </p:cNvPr>
          <p:cNvSpPr/>
          <p:nvPr/>
        </p:nvSpPr>
        <p:spPr>
          <a:xfrm>
            <a:off x="5846265" y="4428215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6" name="Shape 806">
            <a:extLst>
              <a:ext uri="{FF2B5EF4-FFF2-40B4-BE49-F238E27FC236}">
                <a16:creationId xmlns:a16="http://schemas.microsoft.com/office/drawing/2014/main" id="{8A389C2A-7E14-4A6A-AA10-C3513CEC1427}"/>
              </a:ext>
            </a:extLst>
          </p:cNvPr>
          <p:cNvSpPr/>
          <p:nvPr/>
        </p:nvSpPr>
        <p:spPr bwMode="auto">
          <a:xfrm rot="10800000">
            <a:off x="4985268" y="5197022"/>
            <a:ext cx="915263" cy="913632"/>
          </a:xfrm>
          <a:custGeom>
            <a:avLst/>
            <a:gdLst>
              <a:gd name="T0" fmla="*/ 756243600 w 21600"/>
              <a:gd name="T1" fmla="*/ 753571139 h 21600"/>
              <a:gd name="T2" fmla="*/ 756243600 w 21600"/>
              <a:gd name="T3" fmla="*/ 753571139 h 21600"/>
              <a:gd name="T4" fmla="*/ 756243600 w 21600"/>
              <a:gd name="T5" fmla="*/ 753571139 h 21600"/>
              <a:gd name="T6" fmla="*/ 756243600 w 21600"/>
              <a:gd name="T7" fmla="*/ 75357113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lose/>
              </a:path>
            </a:pathLst>
          </a:custGeom>
          <a:solidFill>
            <a:srgbClr val="3D7351"/>
          </a:solidFill>
          <a:ln>
            <a:noFill/>
          </a:ln>
        </p:spPr>
        <p:txBody>
          <a:bodyPr lIns="22854" tIns="22854" rIns="22854" bIns="22854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7" name="Shape 807">
            <a:extLst>
              <a:ext uri="{FF2B5EF4-FFF2-40B4-BE49-F238E27FC236}">
                <a16:creationId xmlns:a16="http://schemas.microsoft.com/office/drawing/2014/main" id="{AD750212-CDA5-4126-A5D2-C97F1681AC75}"/>
              </a:ext>
            </a:extLst>
          </p:cNvPr>
          <p:cNvSpPr/>
          <p:nvPr/>
        </p:nvSpPr>
        <p:spPr>
          <a:xfrm>
            <a:off x="5241315" y="5499949"/>
            <a:ext cx="451921" cy="365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600" extrusionOk="0">
                <a:moveTo>
                  <a:pt x="15834" y="6647"/>
                </a:moveTo>
                <a:lnTo>
                  <a:pt x="13695" y="1662"/>
                </a:lnTo>
                <a:lnTo>
                  <a:pt x="16442" y="1662"/>
                </a:lnTo>
                <a:lnTo>
                  <a:pt x="19462" y="6647"/>
                </a:lnTo>
                <a:cubicBezTo>
                  <a:pt x="19462" y="6647"/>
                  <a:pt x="15834" y="6647"/>
                  <a:pt x="15834" y="6647"/>
                </a:cubicBezTo>
                <a:close/>
                <a:moveTo>
                  <a:pt x="12719" y="16941"/>
                </a:moveTo>
                <a:lnTo>
                  <a:pt x="15865" y="8306"/>
                </a:lnTo>
                <a:lnTo>
                  <a:pt x="19253" y="8306"/>
                </a:lnTo>
                <a:cubicBezTo>
                  <a:pt x="19253" y="8306"/>
                  <a:pt x="12719" y="16941"/>
                  <a:pt x="12719" y="16941"/>
                </a:cubicBezTo>
                <a:close/>
                <a:moveTo>
                  <a:pt x="10737" y="18328"/>
                </a:moveTo>
                <a:lnTo>
                  <a:pt x="7079" y="8306"/>
                </a:lnTo>
                <a:lnTo>
                  <a:pt x="14397" y="8306"/>
                </a:lnTo>
                <a:cubicBezTo>
                  <a:pt x="14397" y="8306"/>
                  <a:pt x="10737" y="18328"/>
                  <a:pt x="10737" y="18328"/>
                </a:cubicBezTo>
                <a:close/>
                <a:moveTo>
                  <a:pt x="2224" y="8306"/>
                </a:moveTo>
                <a:lnTo>
                  <a:pt x="5610" y="8306"/>
                </a:lnTo>
                <a:lnTo>
                  <a:pt x="8757" y="16941"/>
                </a:lnTo>
                <a:cubicBezTo>
                  <a:pt x="8757" y="16941"/>
                  <a:pt x="2224" y="8306"/>
                  <a:pt x="2224" y="8306"/>
                </a:cubicBezTo>
                <a:close/>
                <a:moveTo>
                  <a:pt x="5034" y="1662"/>
                </a:moveTo>
                <a:lnTo>
                  <a:pt x="7780" y="1662"/>
                </a:lnTo>
                <a:lnTo>
                  <a:pt x="5642" y="6647"/>
                </a:lnTo>
                <a:lnTo>
                  <a:pt x="2013" y="6647"/>
                </a:lnTo>
                <a:cubicBezTo>
                  <a:pt x="2013" y="6647"/>
                  <a:pt x="5034" y="1662"/>
                  <a:pt x="5034" y="1662"/>
                </a:cubicBezTo>
                <a:close/>
                <a:moveTo>
                  <a:pt x="12174" y="1662"/>
                </a:moveTo>
                <a:lnTo>
                  <a:pt x="14313" y="6647"/>
                </a:lnTo>
                <a:lnTo>
                  <a:pt x="7163" y="6647"/>
                </a:lnTo>
                <a:lnTo>
                  <a:pt x="9301" y="1662"/>
                </a:lnTo>
                <a:cubicBezTo>
                  <a:pt x="9301" y="1662"/>
                  <a:pt x="12174" y="1662"/>
                  <a:pt x="12174" y="1662"/>
                </a:cubicBezTo>
                <a:close/>
                <a:moveTo>
                  <a:pt x="17312" y="338"/>
                </a:moveTo>
                <a:cubicBezTo>
                  <a:pt x="17185" y="116"/>
                  <a:pt x="16987" y="0"/>
                  <a:pt x="16778" y="0"/>
                </a:cubicBezTo>
                <a:lnTo>
                  <a:pt x="4698" y="0"/>
                </a:lnTo>
                <a:cubicBezTo>
                  <a:pt x="4489" y="0"/>
                  <a:pt x="4289" y="116"/>
                  <a:pt x="4163" y="338"/>
                </a:cubicBezTo>
                <a:lnTo>
                  <a:pt x="137" y="6985"/>
                </a:lnTo>
                <a:cubicBezTo>
                  <a:pt x="-62" y="7296"/>
                  <a:pt x="-41" y="7751"/>
                  <a:pt x="179" y="8048"/>
                </a:cubicBezTo>
                <a:lnTo>
                  <a:pt x="10245" y="21341"/>
                </a:lnTo>
                <a:cubicBezTo>
                  <a:pt x="10371" y="21509"/>
                  <a:pt x="10549" y="21600"/>
                  <a:pt x="10737" y="21600"/>
                </a:cubicBezTo>
                <a:cubicBezTo>
                  <a:pt x="10927" y="21600"/>
                  <a:pt x="11105" y="21509"/>
                  <a:pt x="11230" y="21341"/>
                </a:cubicBezTo>
                <a:lnTo>
                  <a:pt x="21297" y="8048"/>
                </a:lnTo>
                <a:cubicBezTo>
                  <a:pt x="21517" y="7751"/>
                  <a:pt x="21538" y="7296"/>
                  <a:pt x="21338" y="6985"/>
                </a:cubicBezTo>
                <a:cubicBezTo>
                  <a:pt x="21338" y="6985"/>
                  <a:pt x="17312" y="338"/>
                  <a:pt x="17312" y="33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19045" tIns="19045" rIns="19045" bIns="19045" anchor="ctr"/>
          <a:lstStyle/>
          <a:p>
            <a:pPr defTabSz="9128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sz="2224">
              <a:latin typeface="Lato Light"/>
              <a:ea typeface="MS PGothic" panose="020B0600070205080204" pitchFamily="34" charset="-128"/>
            </a:endParaRP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00EB9BFB-8D99-4785-BB63-0A90FB32DF70}"/>
              </a:ext>
            </a:extLst>
          </p:cNvPr>
          <p:cNvSpPr txBox="1">
            <a:spLocks/>
          </p:cNvSpPr>
          <p:nvPr/>
        </p:nvSpPr>
        <p:spPr>
          <a:xfrm>
            <a:off x="1275463" y="4537169"/>
            <a:ext cx="1936255" cy="30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Plans of the next half year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5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6581" y="2586490"/>
            <a:ext cx="5918837" cy="1634846"/>
            <a:chOff x="3136581" y="2620011"/>
            <a:chExt cx="5918837" cy="1634846"/>
          </a:xfrm>
        </p:grpSpPr>
        <p:grpSp>
          <p:nvGrpSpPr>
            <p:cNvPr id="5" name="组合 4"/>
            <p:cNvGrpSpPr/>
            <p:nvPr/>
          </p:nvGrpSpPr>
          <p:grpSpPr>
            <a:xfrm>
              <a:off x="5490705" y="2620011"/>
              <a:ext cx="1210588" cy="1199901"/>
              <a:chOff x="5504338" y="2848925"/>
              <a:chExt cx="1210588" cy="1199901"/>
            </a:xfrm>
          </p:grpSpPr>
          <p:sp>
            <p:nvSpPr>
              <p:cNvPr id="18" name="文本框 13"/>
              <p:cNvSpPr txBox="1">
                <a:spLocks noChangeArrowheads="1"/>
              </p:cNvSpPr>
              <p:nvPr/>
            </p:nvSpPr>
            <p:spPr bwMode="auto">
              <a:xfrm>
                <a:off x="5504338" y="3648716"/>
                <a:ext cx="12105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595959"/>
                    </a:solidFill>
                    <a:latin typeface="华文细黑" panose="02010600040101010101" pitchFamily="2" charset="-122"/>
                    <a:ea typeface="华文细黑" pitchFamily="2" charset="-122"/>
                  </a:rPr>
                  <a:t>自我提升</a:t>
                </a: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5766091" y="2848925"/>
                <a:ext cx="687082" cy="687082"/>
                <a:chOff x="5797609" y="2848925"/>
                <a:chExt cx="687082" cy="687082"/>
              </a:xfrm>
            </p:grpSpPr>
            <p:sp>
              <p:nvSpPr>
                <p:cNvPr id="3" name="椭圆 2"/>
                <p:cNvSpPr/>
                <p:nvPr/>
              </p:nvSpPr>
              <p:spPr>
                <a:xfrm>
                  <a:off x="5797609" y="2848925"/>
                  <a:ext cx="687082" cy="687082"/>
                </a:xfrm>
                <a:prstGeom prst="ellipse">
                  <a:avLst/>
                </a:prstGeom>
                <a:noFill/>
                <a:ln>
                  <a:solidFill>
                    <a:srgbClr val="3D735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5838007" y="2961634"/>
                  <a:ext cx="606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708265"/>
                      </a:solidFill>
                      <a:latin typeface="华文细黑" panose="02010600040101010101" pitchFamily="2" charset="-122"/>
                      <a:ea typeface="华文细黑" pitchFamily="2" charset="-122"/>
                    </a:rPr>
                    <a:t>04</a:t>
                  </a:r>
                  <a:endParaRPr lang="zh-CN" altLang="en-US" sz="2400" dirty="0">
                    <a:solidFill>
                      <a:srgbClr val="708265"/>
                    </a:solidFill>
                    <a:latin typeface="华文细黑" panose="02010600040101010101" pitchFamily="2" charset="-122"/>
                    <a:ea typeface="华文细黑" pitchFamily="2" charset="-122"/>
                  </a:endParaRPr>
                </a:p>
              </p:txBody>
            </p:sp>
          </p:grpSp>
        </p:grpSp>
        <p:sp>
          <p:nvSpPr>
            <p:cNvPr id="22" name="文本占位符 2"/>
            <p:cNvSpPr txBox="1"/>
            <p:nvPr/>
          </p:nvSpPr>
          <p:spPr>
            <a:xfrm>
              <a:off x="3136581" y="3982795"/>
              <a:ext cx="5918837" cy="2720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228600" indent="-22860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zh-CN" altLang="en-US" sz="1800" b="1" i="0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en-US" altLang="zh-CN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细黑" panose="02010600040101010101" pitchFamily="2" charset="-122"/>
                  <a:ea typeface="华文细黑" pitchFamily="2" charset="-122"/>
                  <a:sym typeface="+mn-lt"/>
                </a:rPr>
                <a:t>To know what I can do better. And improve myself.</a:t>
              </a:r>
              <a:endParaRPr 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细黑" panose="02010600040101010101" pitchFamily="2" charset="-122"/>
                <a:ea typeface="华文细黑" pitchFamily="2" charset="-122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42146" b="48018"/>
          <a:stretch>
            <a:fillRect/>
          </a:stretch>
        </p:blipFill>
        <p:spPr>
          <a:xfrm>
            <a:off x="7346063" y="2511276"/>
            <a:ext cx="4845938" cy="4346724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72862" y="2048669"/>
            <a:ext cx="7246275" cy="2760663"/>
          </a:xfrm>
          <a:prstGeom prst="rect">
            <a:avLst/>
          </a:prstGeom>
          <a:noFill/>
          <a:ln w="38100" cap="flat">
            <a:solidFill>
              <a:srgbClr val="3D735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938" y1="46310" x2="41938" y2="46310"/>
                        <a14:foregroundMark x1="26672" y1="41021" x2="26672" y2="41021"/>
                        <a14:foregroundMark x1="31389" y1="39422" x2="31389" y2="39422"/>
                        <a14:backgroundMark x1="70755" y1="56581" x2="70755" y2="56581"/>
                        <a14:backgroundMark x1="68696" y1="52583" x2="65266" y2="51415"/>
                        <a14:backgroundMark x1="49914" y1="48032" x2="49314" y2="47909"/>
                        <a14:backgroundMark x1="49314" y1="54674" x2="48714" y2="54674"/>
                        <a14:backgroundMark x1="47513" y1="54490" x2="50772" y2="56827"/>
                        <a14:backgroundMark x1="67067" y1="62116" x2="67667" y2="61501"/>
                        <a14:backgroundMark x1="68525" y1="56396" x2="68525" y2="55351"/>
                        <a14:backgroundMark x1="70154" y1="50861" x2="70154" y2="50861"/>
                        <a14:backgroundMark x1="71184" y1="50431" x2="71184" y2="50431"/>
                        <a14:backgroundMark x1="38508" y1="41451" x2="38508" y2="41451"/>
                        <a14:backgroundMark x1="44254" y1="36470" x2="44254" y2="36470"/>
                        <a14:backgroundMark x1="42796" y1="43235" x2="42796" y2="43235"/>
                        <a14:backgroundMark x1="67067" y1="42927" x2="67067" y2="42927"/>
                        <a14:backgroundMark x1="58062" y1="45449" x2="57461" y2="45572"/>
                        <a14:backgroundMark x1="59091" y1="52768" x2="59520" y2="53321"/>
                        <a14:backgroundMark x1="59520" y1="54182" x2="59777" y2="55843"/>
                        <a14:backgroundMark x1="59777" y1="59164" x2="59777" y2="59164"/>
                        <a14:backgroundMark x1="78902" y1="35609" x2="78902" y2="35609"/>
                        <a14:backgroundMark x1="26415" y1="39729" x2="26415" y2="39729"/>
                        <a14:backgroundMark x1="25472" y1="42189" x2="25472" y2="42189"/>
                        <a14:backgroundMark x1="25214" y1="41636" x2="25214" y2="41636"/>
                        <a14:backgroundMark x1="46055" y1="56704" x2="46055" y2="56704"/>
                        <a14:backgroundMark x1="56690" y1="49508" x2="56690" y2="49508"/>
                        <a14:backgroundMark x1="56861" y1="49262" x2="60720" y2="48770"/>
                        <a14:backgroundMark x1="66295" y1="47601" x2="66895" y2="47601"/>
                        <a14:backgroundMark x1="71184" y1="46617" x2="76672" y2="45449"/>
                        <a14:backgroundMark x1="81389" y1="43973" x2="81389" y2="43973"/>
                      </a14:backgroundRemoval>
                    </a14:imgEffect>
                  </a14:imgLayer>
                </a14:imgProps>
              </a:ext>
            </a:extLst>
          </a:blip>
          <a:srcRect l="17878" t="35012" b="43146"/>
          <a:stretch>
            <a:fillRect/>
          </a:stretch>
        </p:blipFill>
        <p:spPr>
          <a:xfrm>
            <a:off x="-1" y="0"/>
            <a:ext cx="5837731" cy="2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p15="http://schemas.microsoft.com/office/powerpoint/2012/main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RESENTATION_TITLE" val="www.33ppt.com"/>
</p:tagLst>
</file>

<file path=ppt/theme/theme1.xml><?xml version="1.0" encoding="utf-8"?>
<a:theme xmlns:a="http://schemas.openxmlformats.org/drawingml/2006/main" name="www.33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100000"/>
          </a:lnSpc>
          <a:spcBef>
            <a:spcPct val="0"/>
          </a:spcBef>
          <a:buFontTx/>
          <a:buNone/>
          <a:defRPr sz="1200" dirty="0" smtClean="0">
            <a:solidFill>
              <a:srgbClr val="595959"/>
            </a:solidFill>
            <a:latin typeface="Comic Sans MS" panose="030F0702030302020204" pitchFamily="66" charset="0"/>
            <a:ea typeface="华文细黑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773</Words>
  <Application>Microsoft Office PowerPoint</Application>
  <PresentationFormat>宽屏</PresentationFormat>
  <Paragraphs>131</Paragraphs>
  <Slides>11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Lato Light</vt:lpstr>
      <vt:lpstr>等线</vt:lpstr>
      <vt:lpstr>等线 Light</vt:lpstr>
      <vt:lpstr>华文细黑</vt:lpstr>
      <vt:lpstr>Arial</vt:lpstr>
      <vt:lpstr>Comic Sans MS</vt:lpstr>
      <vt:lpstr>Wingdings</vt:lpstr>
      <vt:lpstr>www.33ppt.com​​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www.515ppt.com</Manager>
  <Company>苏州珀菲科特网络科技有限公司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www.515ppt.com</dc:title>
  <dc:subject>www.515ppt.com</dc:subject>
  <dc:creator>www.515ppt.com</dc:creator>
  <cp:keywords>更多精品文档，请访问www.515ppt.com</cp:keywords>
  <dc:description>更多精品文档，请访问www.515ppt.com</dc:description>
  <cp:lastModifiedBy>1 22</cp:lastModifiedBy>
  <cp:revision>87</cp:revision>
  <dcterms:created xsi:type="dcterms:W3CDTF">2016-05-18T19:05:46Z</dcterms:created>
  <dcterms:modified xsi:type="dcterms:W3CDTF">2019-07-18T02:48:03Z</dcterms:modified>
  <cp:category>www.515ppt.com</cp:category>
</cp:coreProperties>
</file>