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60" r:id="rId6"/>
    <p:sldId id="352" r:id="rId7"/>
    <p:sldId id="369" r:id="rId8"/>
    <p:sldId id="367" r:id="rId9"/>
    <p:sldId id="353" r:id="rId10"/>
    <p:sldId id="357" r:id="rId11"/>
    <p:sldId id="381" r:id="rId12"/>
    <p:sldId id="360" r:id="rId13"/>
    <p:sldId id="368" r:id="rId14"/>
    <p:sldId id="361" r:id="rId15"/>
    <p:sldId id="362" r:id="rId16"/>
    <p:sldId id="365" r:id="rId17"/>
    <p:sldId id="305" r:id="rId18"/>
    <p:sldId id="33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29E"/>
    <a:srgbClr val="4093DA"/>
    <a:srgbClr val="E292C0"/>
    <a:srgbClr val="D3509B"/>
    <a:srgbClr val="CF318B"/>
    <a:srgbClr val="D04F99"/>
    <a:srgbClr val="E7F1FA"/>
    <a:srgbClr val="DC66A9"/>
    <a:srgbClr val="2987D5"/>
    <a:srgbClr val="5EA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6"/>
      </p:cViewPr>
      <p:guideLst>
        <p:guide orient="horz" pos="201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explosion val="16"/>
            <c:spPr>
              <a:solidFill>
                <a:srgbClr val="D7529E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4093DA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198502639602194"/>
                  <c:y val="-0.22461351714129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defTabSz="914400">
                      <a:defRPr lang="zh-CN"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80%</a:t>
                    </a:r>
                    <a:endParaRPr lang="en-US" altLang="zh-CN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explosion val="16"/>
            <c:spPr>
              <a:solidFill>
                <a:srgbClr val="D7529E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4093DA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413920313521077"/>
                  <c:y val="-0.53066038497954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defTabSz="914400">
                      <a:defRPr lang="zh-CN"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90%</a:t>
                    </a:r>
                    <a:endParaRPr lang="en-US" altLang="zh-CN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9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explosion val="16"/>
            <c:spPr>
              <a:solidFill>
                <a:srgbClr val="D7529E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4093DA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413920313521077"/>
                  <c:y val="-0.53066038497954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defTabSz="914400">
                      <a:defRPr lang="zh-CN" sz="2800" b="0" i="0" u="none" strike="noStrike" kern="1200" baseline="0">
                        <a:solidFill>
                          <a:schemeClr val="bg1"/>
                        </a:solidFill>
                        <a:latin typeface="Impact" panose="020B0806030902050204" pitchFamily="34" charset="0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60%</a:t>
                    </a:r>
                    <a:endParaRPr lang="en-US" altLang="zh-CN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2800" b="0" i="0" u="none" strike="noStrike" kern="1200" baseline="0">
                      <a:solidFill>
                        <a:schemeClr val="bg1"/>
                      </a:solidFill>
                      <a:latin typeface="Impact" panose="020B0806030902050204" pitchFamily="34" charset="0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9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EF12-7AF1-42E8-B44C-7A8CFDDC77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胜之不无我理解是 项目完成后能复盘、能总结、有沉淀出自己的标准。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A9AE-2F5F-4437-BDF6-3524E3761A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862D-6DB7-47BA-BB5F-DF7298275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22C5-E0F4-4D5E-AC9C-C3A3FF142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3557270" y="5357495"/>
            <a:ext cx="5078095" cy="5708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汇报人：陈铭炼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75069" y="3869128"/>
            <a:ext cx="71729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4093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2019</a:t>
            </a:r>
            <a:r>
              <a:rPr lang="zh-CN" altLang="en-US" sz="4800" b="1" dirty="0" smtClean="0">
                <a:solidFill>
                  <a:srgbClr val="4093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上半年年中总结汇报</a:t>
            </a:r>
            <a:endParaRPr lang="zh-CN" altLang="en-US" sz="4800" b="1" dirty="0" smtClean="0">
              <a:solidFill>
                <a:srgbClr val="4093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918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sz="9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彩云" panose="02010800040101010101" charset="-122"/>
                <a:ea typeface="华文彩云" panose="02010800040101010101" charset="-122"/>
              </a:rPr>
              <a:t>年</a:t>
            </a:r>
            <a:endParaRPr lang="zh-CN" sz="9600" b="1" dirty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0936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sz="9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彩云" panose="02010800040101010101" charset="-122"/>
                <a:ea typeface="华文彩云" panose="02010800040101010101" charset="-122"/>
              </a:rPr>
              <a:t>中</a:t>
            </a:r>
            <a:endParaRPr lang="zh-CN" sz="9600" b="1" dirty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7954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sz="9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彩云" panose="02010800040101010101" charset="-122"/>
                <a:ea typeface="华文彩云" panose="02010800040101010101" charset="-122"/>
              </a:rPr>
              <a:t>总</a:t>
            </a:r>
            <a:endParaRPr lang="zh-CN" sz="9600" b="1" dirty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4972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9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彩云" panose="02010800040101010101" charset="-122"/>
                <a:ea typeface="华文彩云" panose="02010800040101010101" charset="-122"/>
              </a:rPr>
              <a:t>结</a:t>
            </a:r>
            <a:endParaRPr lang="zh-CN" altLang="en-US" sz="9600" b="1" dirty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 flipV="1">
            <a:off x="3858798" y="2979215"/>
            <a:ext cx="576000" cy="57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 flipV="1">
            <a:off x="8908695" y="1369628"/>
            <a:ext cx="576000" cy="57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 flipV="1">
            <a:off x="2447734" y="3197136"/>
            <a:ext cx="576000" cy="57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 flipV="1">
            <a:off x="7684586" y="1165071"/>
            <a:ext cx="576000" cy="57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 flipV="1">
            <a:off x="8343107" y="1039395"/>
            <a:ext cx="396000" cy="39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 flipV="1">
            <a:off x="2422996" y="2256147"/>
            <a:ext cx="360000" cy="360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 flipV="1">
            <a:off x="9507219" y="1741071"/>
            <a:ext cx="360000" cy="360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 flipV="1">
            <a:off x="2541666" y="2741144"/>
            <a:ext cx="360000" cy="360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 flipV="1">
            <a:off x="3034479" y="2949480"/>
            <a:ext cx="432000" cy="432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 flipV="1">
            <a:off x="9205742" y="2047409"/>
            <a:ext cx="324000" cy="324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 flipV="1">
            <a:off x="9291219" y="1117665"/>
            <a:ext cx="216000" cy="21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 flipV="1">
            <a:off x="8859954" y="1086806"/>
            <a:ext cx="216000" cy="21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 flipV="1">
            <a:off x="2211958" y="3698098"/>
            <a:ext cx="216000" cy="21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 flipV="1">
            <a:off x="2096765" y="3123215"/>
            <a:ext cx="144000" cy="144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 flipV="1">
            <a:off x="2228356" y="2741144"/>
            <a:ext cx="108000" cy="108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85280" y="3537585"/>
            <a:ext cx="4006215" cy="956310"/>
            <a:chOff x="10528" y="5624"/>
            <a:chExt cx="6309" cy="1506"/>
          </a:xfrm>
        </p:grpSpPr>
        <p:grpSp>
          <p:nvGrpSpPr>
            <p:cNvPr id="37" name="组合 36"/>
            <p:cNvGrpSpPr/>
            <p:nvPr/>
          </p:nvGrpSpPr>
          <p:grpSpPr>
            <a:xfrm>
              <a:off x="11359" y="5790"/>
              <a:ext cx="5479" cy="1077"/>
              <a:chOff x="7314113" y="1331622"/>
              <a:chExt cx="3479325" cy="684000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7314113" y="1331622"/>
                <a:ext cx="3479325" cy="68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7968910" y="1407086"/>
                <a:ext cx="2490101" cy="52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计划与</a:t>
                </a:r>
                <a:r>
                  <a:rPr lang="zh-CN" altLang="en-US" sz="2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展望</a:t>
                </a:r>
                <a:endParaRPr lang="zh-CN" altLang="en-US" sz="2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528" y="5624"/>
              <a:ext cx="1507" cy="1507"/>
              <a:chOff x="4827922" y="1186802"/>
              <a:chExt cx="576000" cy="576076"/>
            </a:xfrm>
          </p:grpSpPr>
          <p:sp>
            <p:nvSpPr>
              <p:cNvPr id="61" name="椭圆 60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组合 2"/>
          <p:cNvGrpSpPr/>
          <p:nvPr/>
        </p:nvGrpSpPr>
        <p:grpSpPr>
          <a:xfrm>
            <a:off x="6685280" y="2204720"/>
            <a:ext cx="4006215" cy="956310"/>
            <a:chOff x="10528" y="3558"/>
            <a:chExt cx="6309" cy="1506"/>
          </a:xfrm>
        </p:grpSpPr>
        <p:grpSp>
          <p:nvGrpSpPr>
            <p:cNvPr id="42" name="组合 41"/>
            <p:cNvGrpSpPr/>
            <p:nvPr/>
          </p:nvGrpSpPr>
          <p:grpSpPr>
            <a:xfrm>
              <a:off x="11359" y="3718"/>
              <a:ext cx="5479" cy="1077"/>
              <a:chOff x="7314112" y="2632865"/>
              <a:chExt cx="3479325" cy="684000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7314112" y="2632865"/>
                <a:ext cx="3479325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6200000" scaled="0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36"/>
              <p:cNvSpPr txBox="1"/>
              <p:nvPr/>
            </p:nvSpPr>
            <p:spPr>
              <a:xfrm>
                <a:off x="7989593" y="2713255"/>
                <a:ext cx="2418152" cy="52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ysClr val="window" lastClr="FFFFFF">
                        <a:lumMod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工作总结</a:t>
                </a:r>
                <a:endPara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0528" y="3558"/>
              <a:ext cx="1507" cy="1507"/>
              <a:chOff x="4827922" y="1186802"/>
              <a:chExt cx="576000" cy="576076"/>
            </a:xfrm>
          </p:grpSpPr>
          <p:sp>
            <p:nvSpPr>
              <p:cNvPr id="68" name="椭圆 67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D7529E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71" name="直接连接符 70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组合 1"/>
          <p:cNvGrpSpPr/>
          <p:nvPr/>
        </p:nvGrpSpPr>
        <p:grpSpPr>
          <a:xfrm>
            <a:off x="6685280" y="871855"/>
            <a:ext cx="4006850" cy="956945"/>
            <a:chOff x="10528" y="1373"/>
            <a:chExt cx="6310" cy="1507"/>
          </a:xfrm>
        </p:grpSpPr>
        <p:grpSp>
          <p:nvGrpSpPr>
            <p:cNvPr id="45" name="组合 44"/>
            <p:cNvGrpSpPr/>
            <p:nvPr/>
          </p:nvGrpSpPr>
          <p:grpSpPr>
            <a:xfrm>
              <a:off x="11359" y="1610"/>
              <a:ext cx="5479" cy="1077"/>
              <a:chOff x="7314111" y="3987137"/>
              <a:chExt cx="3479325" cy="684000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7314111" y="3987137"/>
                <a:ext cx="3479325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6200000" scaled="0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37"/>
              <p:cNvSpPr txBox="1"/>
              <p:nvPr/>
            </p:nvSpPr>
            <p:spPr>
              <a:xfrm>
                <a:off x="8014933" y="4063552"/>
                <a:ext cx="2444076" cy="52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ysClr val="window" lastClr="FFFFFF">
                        <a:lumMod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项目总结</a:t>
                </a:r>
                <a:endPara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0528" y="1373"/>
              <a:ext cx="1507" cy="1507"/>
              <a:chOff x="4827922" y="1186802"/>
              <a:chExt cx="576000" cy="576076"/>
            </a:xfrm>
          </p:grpSpPr>
          <p:sp>
            <p:nvSpPr>
              <p:cNvPr id="75" name="椭圆 74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78" name="直接连接符 77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组合 4"/>
          <p:cNvGrpSpPr/>
          <p:nvPr/>
        </p:nvGrpSpPr>
        <p:grpSpPr>
          <a:xfrm>
            <a:off x="6685280" y="4870450"/>
            <a:ext cx="4002405" cy="956945"/>
            <a:chOff x="10528" y="7669"/>
            <a:chExt cx="6303" cy="1507"/>
          </a:xfrm>
        </p:grpSpPr>
        <p:grpSp>
          <p:nvGrpSpPr>
            <p:cNvPr id="55" name="组合 54"/>
            <p:cNvGrpSpPr/>
            <p:nvPr/>
          </p:nvGrpSpPr>
          <p:grpSpPr>
            <a:xfrm>
              <a:off x="11352" y="7884"/>
              <a:ext cx="5479" cy="1077"/>
              <a:chOff x="7309605" y="5278390"/>
              <a:chExt cx="3479325" cy="68400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7309605" y="5278390"/>
                <a:ext cx="3479325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6200000" scaled="0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38"/>
              <p:cNvSpPr txBox="1"/>
              <p:nvPr/>
            </p:nvSpPr>
            <p:spPr>
              <a:xfrm>
                <a:off x="7989721" y="5363493"/>
                <a:ext cx="2798574" cy="52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ysClr val="window" lastClr="FFFFFF">
                        <a:lumMod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总结与建议</a:t>
                </a:r>
                <a:endPara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528" y="7669"/>
              <a:ext cx="1507" cy="1507"/>
              <a:chOff x="4827922" y="1186802"/>
              <a:chExt cx="576000" cy="576076"/>
            </a:xfrm>
          </p:grpSpPr>
          <p:sp>
            <p:nvSpPr>
              <p:cNvPr id="82" name="椭圆 81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D7529E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8" name="椭圆 87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0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1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2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3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4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95" name="组合 94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96" name="椭圆 95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99" name="组合 98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101" name="椭圆 100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843413" y="2713255"/>
              <a:ext cx="2246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目录</a:t>
              </a:r>
              <a:endParaRPr lang="zh-CN" altLang="en-US" sz="80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45920" y="-1083212"/>
            <a:ext cx="647114" cy="97067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93034" y="-1083212"/>
            <a:ext cx="647114" cy="97067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40148" y="-1083212"/>
            <a:ext cx="647114" cy="9706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87262" y="-1083213"/>
            <a:ext cx="647114" cy="970671"/>
          </a:xfrm>
          <a:prstGeom prst="rect">
            <a:avLst/>
          </a:prstGeom>
          <a:solidFill>
            <a:srgbClr val="41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0002" y="218179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计划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156524" y="1537976"/>
            <a:ext cx="8424390" cy="4232961"/>
            <a:chOff x="3650968" y="2196025"/>
            <a:chExt cx="4890106" cy="2457106"/>
          </a:xfrm>
          <a:scene3d>
            <a:camera prst="perspectiveRelaxedModerately">
              <a:rot lat="17390632" lon="0" rev="0"/>
            </a:camera>
            <a:lightRig rig="flat" dir="t">
              <a:rot lat="0" lon="0" rev="4200000"/>
            </a:lightRig>
          </a:scene3d>
        </p:grpSpPr>
        <p:grpSp>
          <p:nvGrpSpPr>
            <p:cNvPr id="87" name="组合 86"/>
            <p:cNvGrpSpPr/>
            <p:nvPr/>
          </p:nvGrpSpPr>
          <p:grpSpPr>
            <a:xfrm rot="16200000">
              <a:off x="4867468" y="979525"/>
              <a:ext cx="2457106" cy="4890106"/>
              <a:chOff x="1910354" y="1548938"/>
              <a:chExt cx="1697887" cy="3379127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577013" y="2171625"/>
                <a:ext cx="31228" cy="2658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  <a:alpha val="99000"/>
                </a:schemeClr>
              </a:solidFill>
              <a:ln>
                <a:noFill/>
              </a:ln>
              <a:sp3d extrusionH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1910364" y="2318762"/>
                <a:ext cx="23463" cy="21975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175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1910354" y="2054578"/>
                <a:ext cx="23463" cy="21975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175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1958085" y="1548938"/>
                <a:ext cx="1617852" cy="3379127"/>
                <a:chOff x="1958085" y="1548938"/>
                <a:chExt cx="1617852" cy="3379127"/>
              </a:xfrm>
            </p:grpSpPr>
            <p:sp>
              <p:nvSpPr>
                <p:cNvPr id="97" name="圆角矩形 96"/>
                <p:cNvSpPr/>
                <p:nvPr/>
              </p:nvSpPr>
              <p:spPr>
                <a:xfrm>
                  <a:off x="1958085" y="1548938"/>
                  <a:ext cx="1617852" cy="3379127"/>
                </a:xfrm>
                <a:prstGeom prst="roundRect">
                  <a:avLst>
                    <a:gd name="adj" fmla="val 17218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rgbClr val="E8E8E8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71500" dist="444500" dir="5400000" algn="t" rotWithShape="0">
                    <a:prstClr val="black">
                      <a:alpha val="13000"/>
                    </a:prstClr>
                  </a:outerShdw>
                </a:effectLst>
                <a:sp3d extrusionH="88900" prstMaterial="flat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-简" panose="02010600040101010101" charset="-122"/>
                    <a:ea typeface="宋体-简" panose="02010600040101010101" charset="-122"/>
                  </a:endParaRPr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>
                  <a:off x="1962728" y="1548938"/>
                  <a:ext cx="1608572" cy="3379127"/>
                </a:xfrm>
                <a:prstGeom prst="roundRect">
                  <a:avLst>
                    <a:gd name="adj" fmla="val 1602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38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-简" panose="02010600040101010101" charset="-122"/>
                    <a:ea typeface="宋体-简" panose="02010600040101010101" charset="-122"/>
                  </a:endParaRPr>
                </a:p>
              </p:txBody>
            </p:sp>
          </p:grpSp>
          <p:sp>
            <p:nvSpPr>
              <p:cNvPr id="93" name="矩形 92"/>
              <p:cNvSpPr/>
              <p:nvPr/>
            </p:nvSpPr>
            <p:spPr>
              <a:xfrm>
                <a:off x="2047874" y="1933575"/>
                <a:ext cx="1438275" cy="26098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575729" y="1717911"/>
                <a:ext cx="382562" cy="399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018677" y="1708183"/>
                <a:ext cx="57765" cy="577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648931" y="4620359"/>
                <a:ext cx="236160" cy="23616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183898" y="2353443"/>
              <a:ext cx="3824204" cy="2151114"/>
            </a:xfrm>
            <a:prstGeom prst="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grpSp>
        <p:nvGrpSpPr>
          <p:cNvPr id="99" name="组合 98"/>
          <p:cNvGrpSpPr/>
          <p:nvPr/>
        </p:nvGrpSpPr>
        <p:grpSpPr>
          <a:xfrm>
            <a:off x="3536286" y="3183353"/>
            <a:ext cx="1187062" cy="691153"/>
            <a:chOff x="3536286" y="3183353"/>
            <a:chExt cx="1187062" cy="691153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3612544" y="3183353"/>
              <a:ext cx="1034548" cy="691153"/>
            </a:xfrm>
            <a:prstGeom prst="rect">
              <a:avLst/>
            </a:prstGeom>
            <a:solidFill>
              <a:srgbClr val="4093DA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536286" y="3304214"/>
              <a:ext cx="1187062" cy="56070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2019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年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07-09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月份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948401" y="2832254"/>
            <a:ext cx="1187062" cy="1042251"/>
            <a:chOff x="4948401" y="2832254"/>
            <a:chExt cx="1187062" cy="1042251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5017311" y="2832254"/>
              <a:ext cx="1049244" cy="1042251"/>
            </a:xfrm>
            <a:prstGeom prst="rect">
              <a:avLst/>
            </a:prstGeom>
            <a:solidFill>
              <a:srgbClr val="D7529E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948401" y="3304214"/>
              <a:ext cx="1187062" cy="56070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2019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年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10-12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月份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354785" y="2481158"/>
            <a:ext cx="1187062" cy="1393348"/>
            <a:chOff x="6354785" y="2481158"/>
            <a:chExt cx="1187062" cy="1393348"/>
          </a:xfrm>
        </p:grpSpPr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6423907" y="2481158"/>
              <a:ext cx="1049244" cy="1393348"/>
            </a:xfrm>
            <a:prstGeom prst="rect">
              <a:avLst/>
            </a:prstGeom>
            <a:solidFill>
              <a:srgbClr val="4093DA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354785" y="3304214"/>
              <a:ext cx="1187062" cy="56070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2020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年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01-03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月份</a:t>
              </a:r>
              <a:endParaRPr lang="en-US" altLang="zh-CN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767112" y="2141102"/>
            <a:ext cx="1187062" cy="1733404"/>
            <a:chOff x="7767112" y="2141102"/>
            <a:chExt cx="1187062" cy="1733404"/>
          </a:xfrm>
        </p:grpSpPr>
        <p:sp>
          <p:nvSpPr>
            <p:cNvPr id="109" name="Rectangle 7"/>
            <p:cNvSpPr>
              <a:spLocks noChangeArrowheads="1"/>
            </p:cNvSpPr>
            <p:nvPr/>
          </p:nvSpPr>
          <p:spPr bwMode="auto">
            <a:xfrm>
              <a:off x="7843370" y="2141102"/>
              <a:ext cx="1034548" cy="1733404"/>
            </a:xfrm>
            <a:prstGeom prst="rect">
              <a:avLst/>
            </a:prstGeom>
            <a:solidFill>
              <a:srgbClr val="D7529E"/>
            </a:solidFill>
            <a:ln>
              <a:noFill/>
            </a:ln>
            <a:effectLst>
              <a:outerShdw blurRad="190500" dist="63500" dir="18900000" algn="b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767112" y="3304214"/>
              <a:ext cx="1187062" cy="56070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68580" tIns="34290" rIns="68580" bIns="34290" rtlCol="0">
              <a:spAutoFit/>
              <a:sp3d prstMaterial="softEdge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2020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年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03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月份</a:t>
              </a:r>
              <a:r>
                <a:rPr lang="zh-CN" altLang="en-US" sz="16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后</a:t>
              </a:r>
              <a:endParaRPr lang="zh-CN" altLang="en-US" sz="16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111" name="Group 4"/>
          <p:cNvGrpSpPr>
            <a:grpSpLocks noChangeAspect="1"/>
          </p:cNvGrpSpPr>
          <p:nvPr/>
        </p:nvGrpSpPr>
        <p:grpSpPr bwMode="auto">
          <a:xfrm flipH="1">
            <a:off x="3834049" y="2655079"/>
            <a:ext cx="592714" cy="526033"/>
            <a:chOff x="330" y="1320"/>
            <a:chExt cx="560" cy="497"/>
          </a:xfrm>
        </p:grpSpPr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413" y="1320"/>
              <a:ext cx="116" cy="116"/>
            </a:xfrm>
            <a:prstGeom prst="ellipse">
              <a:avLst/>
            </a:pr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3" name="Freeform 8"/>
            <p:cNvSpPr/>
            <p:nvPr/>
          </p:nvSpPr>
          <p:spPr bwMode="auto">
            <a:xfrm>
              <a:off x="402" y="1420"/>
              <a:ext cx="212" cy="397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4" name="Freeform 9"/>
            <p:cNvSpPr/>
            <p:nvPr/>
          </p:nvSpPr>
          <p:spPr bwMode="auto">
            <a:xfrm>
              <a:off x="330" y="1456"/>
              <a:ext cx="134" cy="94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5" name="Freeform 10"/>
            <p:cNvSpPr/>
            <p:nvPr/>
          </p:nvSpPr>
          <p:spPr bwMode="auto">
            <a:xfrm>
              <a:off x="512" y="1421"/>
              <a:ext cx="217" cy="96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6" name="Freeform 11"/>
            <p:cNvSpPr/>
            <p:nvPr/>
          </p:nvSpPr>
          <p:spPr bwMode="auto">
            <a:xfrm>
              <a:off x="541" y="1556"/>
              <a:ext cx="153" cy="181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7" name="Freeform 12"/>
            <p:cNvSpPr/>
            <p:nvPr/>
          </p:nvSpPr>
          <p:spPr bwMode="auto">
            <a:xfrm>
              <a:off x="635" y="1682"/>
              <a:ext cx="172" cy="68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8" name="Freeform 13"/>
            <p:cNvSpPr>
              <a:spLocks noEditPoints="1"/>
            </p:cNvSpPr>
            <p:nvPr/>
          </p:nvSpPr>
          <p:spPr bwMode="auto">
            <a:xfrm>
              <a:off x="685" y="1452"/>
              <a:ext cx="205" cy="216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19" name="Freeform 15"/>
            <p:cNvSpPr/>
            <p:nvPr/>
          </p:nvSpPr>
          <p:spPr bwMode="auto">
            <a:xfrm>
              <a:off x="522" y="1377"/>
              <a:ext cx="179" cy="55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1636239" y="5173479"/>
            <a:ext cx="1897380" cy="16452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201</a:t>
            </a:r>
            <a:r>
              <a:rPr lang="en-US" altLang="zh-CN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9</a:t>
            </a:r>
            <a:r>
              <a:rPr lang="zh-CN" altLang="en-US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年</a:t>
            </a:r>
            <a:r>
              <a:rPr lang="en-US" altLang="zh-CN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07-09</a:t>
            </a:r>
            <a:r>
              <a:rPr lang="zh-CN" altLang="en-US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月份</a:t>
            </a:r>
            <a:endParaRPr lang="zh-CN" altLang="en-US" dirty="0">
              <a:solidFill>
                <a:srgbClr val="4093DA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健康商城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2.1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健康商城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2.2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健康商城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2.3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健康莆田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深入熟悉影像云平台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906265" y="5171944"/>
            <a:ext cx="1897380" cy="16452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201</a:t>
            </a:r>
            <a:r>
              <a:rPr lang="en-US" altLang="zh-CN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9</a:t>
            </a:r>
            <a:r>
              <a:rPr lang="zh-CN" altLang="en-US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年1</a:t>
            </a:r>
            <a:r>
              <a:rPr lang="en-US" altLang="zh-CN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0</a:t>
            </a:r>
            <a:r>
              <a:rPr lang="zh-CN" altLang="en-US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-12月份</a:t>
            </a:r>
            <a:endParaRPr lang="zh-CN" altLang="en-US" dirty="0">
              <a:solidFill>
                <a:srgbClr val="D7529E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健康商城后续迭代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健康莆田后续迭代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熟悉公司其他产品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整理产品开发标准规范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提升产品思维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292926" y="5179807"/>
            <a:ext cx="1897380" cy="10452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20</a:t>
            </a:r>
            <a:r>
              <a:rPr lang="en-US" altLang="zh-CN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20</a:t>
            </a:r>
            <a:r>
              <a:rPr lang="zh-CN" altLang="en-US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年01-03月份</a:t>
            </a:r>
            <a:endParaRPr lang="zh-CN" altLang="en-US" dirty="0">
              <a:solidFill>
                <a:srgbClr val="4093DA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健康商城后续迭代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健康莆田后续迭代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负责公司其他产品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53678" y="5179806"/>
            <a:ext cx="2837180" cy="968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20</a:t>
            </a:r>
            <a:r>
              <a:rPr lang="en-US" altLang="zh-CN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20</a:t>
            </a:r>
            <a:r>
              <a:rPr lang="zh-CN" altLang="en-US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年03月份后</a:t>
            </a:r>
            <a:endParaRPr lang="zh-CN" altLang="en-US" dirty="0">
              <a:solidFill>
                <a:srgbClr val="D7529E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思考公司产品的商业逻辑，为公司开疆辟土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510002" y="218179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展望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3742006" y="2813275"/>
            <a:ext cx="5237664" cy="1191491"/>
          </a:xfrm>
          <a:prstGeom prst="rect">
            <a:avLst/>
          </a:prstGeom>
          <a:solidFill>
            <a:srgbClr val="D7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0" y="2813275"/>
            <a:ext cx="3131127" cy="119149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E9F8E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9390850" y="2813275"/>
            <a:ext cx="2801150" cy="1191491"/>
          </a:xfrm>
          <a:prstGeom prst="rect">
            <a:avLst/>
          </a:pr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E9F8E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59015" y="2089042"/>
            <a:ext cx="2428875" cy="2639957"/>
            <a:chOff x="5247403" y="2369350"/>
            <a:chExt cx="2429052" cy="2639957"/>
          </a:xfrm>
        </p:grpSpPr>
        <p:sp>
          <p:nvSpPr>
            <p:cNvPr id="8" name="Freeform 5"/>
            <p:cNvSpPr/>
            <p:nvPr/>
          </p:nvSpPr>
          <p:spPr bwMode="auto">
            <a:xfrm rot="5400000">
              <a:off x="5142097" y="2519441"/>
              <a:ext cx="2639957" cy="233977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5400000">
              <a:off x="5500150" y="2836781"/>
              <a:ext cx="1923850" cy="170509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7529E"/>
            </a:solidFill>
            <a:ln w="15875">
              <a:noFill/>
            </a:ln>
            <a:effectLst>
              <a:innerShdw blurRad="635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5247403" y="3156205"/>
              <a:ext cx="2429052" cy="10839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独当</a:t>
              </a:r>
              <a:endParaRPr lang="zh-CN" altLang="en-US" sz="33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一面</a:t>
              </a:r>
              <a:endParaRPr lang="zh-CN" altLang="en-US" sz="33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21633" y="2336982"/>
            <a:ext cx="2429052" cy="2144077"/>
            <a:chOff x="8219283" y="2884025"/>
            <a:chExt cx="2429052" cy="2144077"/>
          </a:xfrm>
        </p:grpSpPr>
        <p:sp>
          <p:nvSpPr>
            <p:cNvPr id="12" name="Freeform 5"/>
            <p:cNvSpPr/>
            <p:nvPr/>
          </p:nvSpPr>
          <p:spPr bwMode="auto">
            <a:xfrm rot="5400000">
              <a:off x="8361771" y="3005923"/>
              <a:ext cx="2144077" cy="190028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3" name="Freeform 5"/>
            <p:cNvSpPr/>
            <p:nvPr/>
          </p:nvSpPr>
          <p:spPr bwMode="auto">
            <a:xfrm rot="5400000">
              <a:off x="8652568" y="3263654"/>
              <a:ext cx="1562481" cy="138481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4093DA"/>
            </a:solidFill>
            <a:ln w="15875">
              <a:noFill/>
            </a:ln>
            <a:effectLst>
              <a:innerShdw blurRad="635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8219283" y="3423234"/>
              <a:ext cx="2429052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做好</a:t>
              </a:r>
              <a:endParaRPr lang="zh-CN" altLang="en-US" sz="33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当下</a:t>
              </a:r>
              <a:endParaRPr lang="zh-CN" altLang="en-US" sz="33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13390" y="1909234"/>
            <a:ext cx="2657475" cy="2999573"/>
            <a:chOff x="1744395" y="2056321"/>
            <a:chExt cx="2658501" cy="2999573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1573859" y="2226857"/>
              <a:ext cx="2999573" cy="265850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 rot="5400000">
              <a:off x="1980686" y="2587425"/>
              <a:ext cx="2185918" cy="193736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4093DA"/>
            </a:solidFill>
            <a:ln w="15875">
              <a:noFill/>
            </a:ln>
            <a:effectLst>
              <a:innerShdw blurRad="635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sp>
          <p:nvSpPr>
            <p:cNvPr id="19" name="文本框 7"/>
            <p:cNvSpPr txBox="1"/>
            <p:nvPr/>
          </p:nvSpPr>
          <p:spPr>
            <a:xfrm>
              <a:off x="1858483" y="3022889"/>
              <a:ext cx="2429052" cy="10839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未来</a:t>
              </a:r>
              <a:endParaRPr lang="zh-CN" altLang="en-US" sz="33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  <a:p>
              <a:pPr algn="ctr"/>
              <a:r>
                <a:rPr lang="zh-CN" altLang="en-US" sz="3300" dirty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无限</a:t>
              </a:r>
              <a:endParaRPr lang="zh-CN" altLang="en-US" sz="3300" dirty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 rot="18900000" flipH="1">
            <a:off x="4116725" y="3286673"/>
            <a:ext cx="244475" cy="244695"/>
          </a:xfrm>
          <a:custGeom>
            <a:avLst/>
            <a:gdLst>
              <a:gd name="connsiteX0" fmla="*/ 0 w 1192530"/>
              <a:gd name="connsiteY0" fmla="*/ 1192530 h 1192530"/>
              <a:gd name="connsiteX1" fmla="*/ 0 w 1192530"/>
              <a:gd name="connsiteY1" fmla="*/ 0 h 1192530"/>
              <a:gd name="connsiteX2" fmla="*/ 369742 w 1192530"/>
              <a:gd name="connsiteY2" fmla="*/ 0 h 1192530"/>
              <a:gd name="connsiteX3" fmla="*/ 369742 w 1192530"/>
              <a:gd name="connsiteY3" fmla="*/ 826009 h 1192530"/>
              <a:gd name="connsiteX4" fmla="*/ 1192530 w 1192530"/>
              <a:gd name="connsiteY4" fmla="*/ 826009 h 1192530"/>
              <a:gd name="connsiteX5" fmla="*/ 1192530 w 1192530"/>
              <a:gd name="connsiteY5" fmla="*/ 1192530 h 11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530" h="1192530">
                <a:moveTo>
                  <a:pt x="0" y="1192530"/>
                </a:moveTo>
                <a:lnTo>
                  <a:pt x="0" y="0"/>
                </a:lnTo>
                <a:lnTo>
                  <a:pt x="369742" y="0"/>
                </a:lnTo>
                <a:lnTo>
                  <a:pt x="369742" y="826009"/>
                </a:lnTo>
                <a:lnTo>
                  <a:pt x="1192530" y="826009"/>
                </a:lnTo>
                <a:lnTo>
                  <a:pt x="1192530" y="1192530"/>
                </a:lnTo>
                <a:close/>
              </a:path>
            </a:pathLst>
          </a:cu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8900000" flipH="1">
            <a:off x="7328555" y="3286673"/>
            <a:ext cx="244475" cy="244695"/>
          </a:xfrm>
          <a:custGeom>
            <a:avLst/>
            <a:gdLst>
              <a:gd name="connsiteX0" fmla="*/ 0 w 1192530"/>
              <a:gd name="connsiteY0" fmla="*/ 1192530 h 1192530"/>
              <a:gd name="connsiteX1" fmla="*/ 0 w 1192530"/>
              <a:gd name="connsiteY1" fmla="*/ 0 h 1192530"/>
              <a:gd name="connsiteX2" fmla="*/ 369742 w 1192530"/>
              <a:gd name="connsiteY2" fmla="*/ 0 h 1192530"/>
              <a:gd name="connsiteX3" fmla="*/ 369742 w 1192530"/>
              <a:gd name="connsiteY3" fmla="*/ 826009 h 1192530"/>
              <a:gd name="connsiteX4" fmla="*/ 1192530 w 1192530"/>
              <a:gd name="connsiteY4" fmla="*/ 826009 h 1192530"/>
              <a:gd name="connsiteX5" fmla="*/ 1192530 w 1192530"/>
              <a:gd name="connsiteY5" fmla="*/ 1192530 h 11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530" h="1192530">
                <a:moveTo>
                  <a:pt x="0" y="1192530"/>
                </a:moveTo>
                <a:lnTo>
                  <a:pt x="0" y="0"/>
                </a:lnTo>
                <a:lnTo>
                  <a:pt x="369742" y="0"/>
                </a:lnTo>
                <a:lnTo>
                  <a:pt x="369742" y="826009"/>
                </a:lnTo>
                <a:lnTo>
                  <a:pt x="1192530" y="826009"/>
                </a:lnTo>
                <a:lnTo>
                  <a:pt x="1192530" y="1192530"/>
                </a:lnTo>
                <a:close/>
              </a:path>
            </a:pathLst>
          </a:custGeom>
          <a:solidFill>
            <a:srgbClr val="409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91" name="Oval 67"/>
          <p:cNvSpPr/>
          <p:nvPr/>
        </p:nvSpPr>
        <p:spPr>
          <a:xfrm>
            <a:off x="11205871" y="3254379"/>
            <a:ext cx="309245" cy="30928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 dirty="0"/>
          </a:p>
        </p:txBody>
      </p:sp>
      <p:sp>
        <p:nvSpPr>
          <p:cNvPr id="6" name="Oval 67"/>
          <p:cNvSpPr/>
          <p:nvPr/>
        </p:nvSpPr>
        <p:spPr>
          <a:xfrm>
            <a:off x="10730218" y="3254379"/>
            <a:ext cx="309283" cy="30928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 dirty="0"/>
          </a:p>
        </p:txBody>
      </p:sp>
      <p:sp>
        <p:nvSpPr>
          <p:cNvPr id="22" name="Oval 67"/>
          <p:cNvSpPr/>
          <p:nvPr/>
        </p:nvSpPr>
        <p:spPr>
          <a:xfrm>
            <a:off x="11681486" y="3254379"/>
            <a:ext cx="309245" cy="30928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87756" y="4841107"/>
            <a:ext cx="4006881" cy="956778"/>
            <a:chOff x="10528" y="3558"/>
            <a:chExt cx="6310" cy="1507"/>
          </a:xfrm>
        </p:grpSpPr>
        <p:grpSp>
          <p:nvGrpSpPr>
            <p:cNvPr id="42" name="组合 41"/>
            <p:cNvGrpSpPr/>
            <p:nvPr/>
          </p:nvGrpSpPr>
          <p:grpSpPr>
            <a:xfrm>
              <a:off x="11359" y="3718"/>
              <a:ext cx="5479" cy="1077"/>
              <a:chOff x="7314112" y="2632865"/>
              <a:chExt cx="3479325" cy="684000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7314112" y="2632865"/>
                <a:ext cx="3479325" cy="684000"/>
              </a:xfrm>
              <a:prstGeom prst="roundRect">
                <a:avLst>
                  <a:gd name="adj" fmla="val 50000"/>
                </a:avLst>
              </a:prstGeom>
              <a:solidFill>
                <a:srgbClr val="E292C0"/>
              </a:soli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36"/>
              <p:cNvSpPr txBox="1"/>
              <p:nvPr/>
            </p:nvSpPr>
            <p:spPr>
              <a:xfrm>
                <a:off x="7989778" y="2713536"/>
                <a:ext cx="2798552" cy="522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E292C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总结与建议</a:t>
                </a:r>
                <a:endParaRPr lang="zh-CN" altLang="en-US" sz="2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0528" y="3558"/>
              <a:ext cx="1507" cy="1507"/>
              <a:chOff x="4827922" y="1186802"/>
              <a:chExt cx="576000" cy="576076"/>
            </a:xfrm>
          </p:grpSpPr>
          <p:sp>
            <p:nvSpPr>
              <p:cNvPr id="68" name="椭圆 67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D7529E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71" name="直接连接符 70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组合 3"/>
          <p:cNvGrpSpPr/>
          <p:nvPr/>
        </p:nvGrpSpPr>
        <p:grpSpPr>
          <a:xfrm>
            <a:off x="6687820" y="3518535"/>
            <a:ext cx="4006215" cy="956310"/>
            <a:chOff x="10528" y="5613"/>
            <a:chExt cx="6309" cy="1506"/>
          </a:xfrm>
        </p:grpSpPr>
        <p:grpSp>
          <p:nvGrpSpPr>
            <p:cNvPr id="45" name="组合 44"/>
            <p:cNvGrpSpPr/>
            <p:nvPr/>
          </p:nvGrpSpPr>
          <p:grpSpPr>
            <a:xfrm>
              <a:off x="11359" y="5850"/>
              <a:ext cx="5479" cy="1077"/>
              <a:chOff x="7314111" y="3987137"/>
              <a:chExt cx="3479325" cy="684000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7314111" y="3987137"/>
                <a:ext cx="3479325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6200000" scaled="0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37"/>
              <p:cNvSpPr txBox="1"/>
              <p:nvPr/>
            </p:nvSpPr>
            <p:spPr>
              <a:xfrm>
                <a:off x="8014933" y="4063552"/>
                <a:ext cx="2444076" cy="52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ysClr val="window" lastClr="FFFFFF">
                        <a:lumMod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计划于展望</a:t>
                </a:r>
                <a:endPara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0528" y="5613"/>
              <a:ext cx="1507" cy="1507"/>
              <a:chOff x="4827922" y="1186802"/>
              <a:chExt cx="576000" cy="576076"/>
            </a:xfrm>
          </p:grpSpPr>
          <p:sp>
            <p:nvSpPr>
              <p:cNvPr id="75" name="椭圆 74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78" name="直接连接符 77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组合 4"/>
          <p:cNvGrpSpPr/>
          <p:nvPr/>
        </p:nvGrpSpPr>
        <p:grpSpPr>
          <a:xfrm>
            <a:off x="6687754" y="2195892"/>
            <a:ext cx="4002376" cy="956778"/>
            <a:chOff x="10528" y="7669"/>
            <a:chExt cx="6303" cy="1507"/>
          </a:xfrm>
        </p:grpSpPr>
        <p:grpSp>
          <p:nvGrpSpPr>
            <p:cNvPr id="55" name="组合 54"/>
            <p:cNvGrpSpPr/>
            <p:nvPr/>
          </p:nvGrpSpPr>
          <p:grpSpPr>
            <a:xfrm>
              <a:off x="11352" y="7884"/>
              <a:ext cx="5479" cy="1077"/>
              <a:chOff x="7309605" y="5278390"/>
              <a:chExt cx="3479325" cy="68400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7309605" y="5278390"/>
                <a:ext cx="3479325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6200000" scaled="0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38"/>
              <p:cNvSpPr txBox="1"/>
              <p:nvPr/>
            </p:nvSpPr>
            <p:spPr>
              <a:xfrm>
                <a:off x="7989593" y="5363259"/>
                <a:ext cx="2469416" cy="522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ysClr val="window" lastClr="FFFFFF">
                        <a:lumMod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工作总结</a:t>
                </a:r>
                <a:endPara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528" y="7669"/>
              <a:ext cx="1507" cy="1507"/>
              <a:chOff x="4827922" y="1186802"/>
              <a:chExt cx="576000" cy="576076"/>
            </a:xfrm>
          </p:grpSpPr>
          <p:sp>
            <p:nvSpPr>
              <p:cNvPr id="82" name="椭圆 81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D7529E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D7529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8" name="椭圆 87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0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1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2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3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4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95" name="组合 94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96" name="椭圆 95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99" name="组合 98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101" name="椭圆 100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843413" y="2713255"/>
              <a:ext cx="2246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目录</a:t>
              </a:r>
              <a:endParaRPr lang="zh-CN" altLang="en-US" sz="80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87820" y="873125"/>
            <a:ext cx="4006215" cy="956310"/>
            <a:chOff x="10532" y="1375"/>
            <a:chExt cx="6309" cy="1506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63" y="1612"/>
              <a:ext cx="5479" cy="1077"/>
              <a:chOff x="7314111" y="3987137"/>
              <a:chExt cx="3479325" cy="68400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7314111" y="3987137"/>
                <a:ext cx="3479325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6200000" scaled="0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outerShdw blurRad="1524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37"/>
              <p:cNvSpPr txBox="1"/>
              <p:nvPr/>
            </p:nvSpPr>
            <p:spPr>
              <a:xfrm>
                <a:off x="8014933" y="4063552"/>
                <a:ext cx="2444076" cy="52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2800" kern="0" dirty="0">
                    <a:solidFill>
                      <a:sysClr val="window" lastClr="FFFFFF">
                        <a:lumMod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项目总结</a:t>
                </a:r>
                <a:endPara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0532" y="1375"/>
              <a:ext cx="1507" cy="1507"/>
              <a:chOff x="4827922" y="1186802"/>
              <a:chExt cx="576000" cy="576076"/>
            </a:xfrm>
          </p:grpSpPr>
          <p:sp>
            <p:nvSpPr>
              <p:cNvPr id="18" name="椭圆 17"/>
              <p:cNvSpPr/>
              <p:nvPr/>
            </p:nvSpPr>
            <p:spPr>
              <a:xfrm flipH="1">
                <a:off x="4827922" y="1186802"/>
                <a:ext cx="576000" cy="576076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flipH="1">
                <a:off x="4904940" y="1263829"/>
                <a:ext cx="421965" cy="42202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254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127000" dist="635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5009668" y="1381292"/>
                <a:ext cx="212507" cy="187095"/>
                <a:chOff x="1510550" y="1427018"/>
                <a:chExt cx="567223" cy="499395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1510550" y="1527037"/>
                  <a:ext cx="567223" cy="301763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 flipV="1">
                  <a:off x="1970592" y="1427018"/>
                  <a:ext cx="107181" cy="399376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1702466" y="1826394"/>
                  <a:ext cx="375307" cy="100019"/>
                </a:xfrm>
                <a:prstGeom prst="line">
                  <a:avLst/>
                </a:prstGeom>
                <a:ln w="25400">
                  <a:solidFill>
                    <a:srgbClr val="4093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6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41652" y="218179"/>
            <a:ext cx="273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总结与建议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74465" y="3392170"/>
            <a:ext cx="5082540" cy="920750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/>
              </a:gs>
            </a:gsLst>
            <a:lin ang="0" scaled="1"/>
            <a:tileRect/>
          </a:gradFill>
          <a:ln w="254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txBody>
          <a:bodyPr lIns="91424" tIns="45713" rIns="91424" bIns="45713" anchor="ctr"/>
          <a:lstStyle/>
          <a:p>
            <a:pPr algn="ctr" defTabSz="1218565"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55060" y="3461385"/>
            <a:ext cx="1228725" cy="851535"/>
          </a:xfrm>
          <a:prstGeom prst="roundRect">
            <a:avLst>
              <a:gd name="adj" fmla="val 10215"/>
            </a:avLst>
          </a:prstGeom>
          <a:solidFill>
            <a:srgbClr val="4093DA"/>
          </a:solidFill>
          <a:ln w="25400" cap="flat" cmpd="sng" algn="ctr">
            <a:noFill/>
            <a:prstDash val="solid"/>
          </a:ln>
          <a:effectLst/>
        </p:spPr>
        <p:txBody>
          <a:bodyPr lIns="91424" tIns="45713" rIns="91424" bIns="45713" anchor="ctr"/>
          <a:lstStyle/>
          <a:p>
            <a:pPr algn="ctr" defTabSz="1218565"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9"/>
          <p:cNvGrpSpPr/>
          <p:nvPr/>
        </p:nvGrpSpPr>
        <p:grpSpPr bwMode="auto">
          <a:xfrm>
            <a:off x="3419475" y="3105150"/>
            <a:ext cx="1579245" cy="1579880"/>
            <a:chOff x="3733576" y="3930057"/>
            <a:chExt cx="1800000" cy="1800000"/>
          </a:xfrm>
        </p:grpSpPr>
        <p:sp>
          <p:nvSpPr>
            <p:cNvPr id="18" name="椭圆 17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100000">
                    <a:sysClr val="window" lastClr="FFFFFF"/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BDBDB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732530" y="3553460"/>
            <a:ext cx="931545" cy="643890"/>
          </a:xfrm>
          <a:prstGeom prst="rect">
            <a:avLst/>
          </a:prstGeom>
        </p:spPr>
        <p:txBody>
          <a:bodyPr wrap="square" lIns="91424" tIns="45713" rIns="91424" bIns="45713">
            <a:spAutoFit/>
          </a:bodyPr>
          <a:lstStyle/>
          <a:p>
            <a:pPr algn="ctr" defTabSz="1218565">
              <a:defRPr/>
            </a:pPr>
            <a:r>
              <a:rPr lang="en-US" altLang="zh-CN" sz="3600" b="1" kern="1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1600" b="1" kern="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139055" y="3461385"/>
            <a:ext cx="3759200" cy="761365"/>
          </a:xfrm>
          <a:prstGeom prst="roundRect">
            <a:avLst>
              <a:gd name="adj" fmla="val 50000"/>
            </a:avLst>
          </a:prstGeom>
          <a:solidFill>
            <a:srgbClr val="4093DA"/>
          </a:solidFill>
          <a:ln w="2857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24" tIns="45713" rIns="91424" bIns="45713" numCol="1" anchor="t" anchorCtr="0" compatLnSpc="1"/>
          <a:lstStyle/>
          <a:p>
            <a:pPr defTabSz="1218565"/>
            <a:endParaRPr lang="zh-CN" altLang="en-US" sz="2400" kern="0">
              <a:solidFill>
                <a:prstClr val="black"/>
              </a:solidFill>
            </a:endParaRPr>
          </a:p>
        </p:txBody>
      </p:sp>
      <p:sp>
        <p:nvSpPr>
          <p:cNvPr id="34" name="矩形 34"/>
          <p:cNvSpPr>
            <a:spLocks noChangeArrowheads="1"/>
          </p:cNvSpPr>
          <p:nvPr/>
        </p:nvSpPr>
        <p:spPr bwMode="auto">
          <a:xfrm>
            <a:off x="5327650" y="3684270"/>
            <a:ext cx="357124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3" rIns="91424" bIns="45713">
            <a:spAutoFit/>
          </a:bodyPr>
          <a:lstStyle/>
          <a:p>
            <a:pPr defTabSz="1218565">
              <a:lnSpc>
                <a:spcPct val="120000"/>
              </a:lnSpc>
              <a:defRPr/>
            </a:pPr>
            <a:r>
              <a:rPr lang="zh-CN" altLang="en-US" sz="1335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完善产品规范、开发规范、开发环境的标准</a:t>
            </a:r>
            <a:endParaRPr lang="zh-CN" altLang="en-US" sz="1335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64940" y="5106035"/>
            <a:ext cx="5082540" cy="920750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/>
              </a:gs>
            </a:gsLst>
            <a:lin ang="0" scaled="1"/>
            <a:tileRect/>
          </a:gradFill>
          <a:ln w="254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txBody>
          <a:bodyPr lIns="91424" tIns="45713" rIns="91424" bIns="45713" anchor="ctr"/>
          <a:p>
            <a:pPr algn="ctr" defTabSz="1218565"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80130" y="5266690"/>
            <a:ext cx="1303655" cy="760095"/>
          </a:xfrm>
          <a:prstGeom prst="roundRect">
            <a:avLst>
              <a:gd name="adj" fmla="val 10215"/>
            </a:avLst>
          </a:prstGeom>
          <a:solidFill>
            <a:srgbClr val="D7529E"/>
          </a:solidFill>
          <a:ln w="25400" cap="flat" cmpd="sng" algn="ctr">
            <a:noFill/>
            <a:prstDash val="solid"/>
          </a:ln>
          <a:effectLst/>
        </p:spPr>
        <p:txBody>
          <a:bodyPr lIns="91424" tIns="45713" rIns="91424" bIns="45713" anchor="ctr"/>
          <a:p>
            <a:pPr algn="ctr" defTabSz="1218565"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3419475" y="4819015"/>
            <a:ext cx="1579245" cy="1579880"/>
            <a:chOff x="3733576" y="3930057"/>
            <a:chExt cx="1800000" cy="1800000"/>
          </a:xfrm>
        </p:grpSpPr>
        <p:sp>
          <p:nvSpPr>
            <p:cNvPr id="5" name="椭圆 4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100000">
                    <a:sysClr val="window" lastClr="FFFFFF"/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DBDBDB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anchor="ctr"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732530" y="5267325"/>
            <a:ext cx="931545" cy="643890"/>
          </a:xfrm>
          <a:prstGeom prst="rect">
            <a:avLst/>
          </a:prstGeom>
        </p:spPr>
        <p:txBody>
          <a:bodyPr wrap="square" lIns="91424" tIns="45713" rIns="91424" bIns="45713">
            <a:spAutoFit/>
          </a:bodyPr>
          <a:p>
            <a:pPr algn="ctr" defTabSz="1218565">
              <a:defRPr/>
            </a:pPr>
            <a:r>
              <a:rPr lang="en-US" altLang="zh-CN" sz="3600" b="1" kern="1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1600" b="1" kern="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97145" y="5149850"/>
            <a:ext cx="3792220" cy="761365"/>
          </a:xfrm>
          <a:prstGeom prst="roundRect">
            <a:avLst>
              <a:gd name="adj" fmla="val 50000"/>
            </a:avLst>
          </a:prstGeom>
          <a:solidFill>
            <a:srgbClr val="D7529E"/>
          </a:solidFill>
          <a:ln w="2857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24" tIns="45713" rIns="91424" bIns="45713" numCol="1" anchor="t" anchorCtr="0" compatLnSpc="1"/>
          <a:p>
            <a:pPr defTabSz="1218565"/>
            <a:endParaRPr lang="zh-CN" altLang="en-US" sz="2400" kern="0">
              <a:solidFill>
                <a:prstClr val="black"/>
              </a:solidFill>
            </a:endParaRPr>
          </a:p>
        </p:txBody>
      </p:sp>
      <p:sp>
        <p:nvSpPr>
          <p:cNvPr id="10" name="矩形 34"/>
          <p:cNvSpPr>
            <a:spLocks noChangeArrowheads="1"/>
          </p:cNvSpPr>
          <p:nvPr/>
        </p:nvSpPr>
        <p:spPr bwMode="auto">
          <a:xfrm>
            <a:off x="5337175" y="5376545"/>
            <a:ext cx="357124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3" rIns="91424" bIns="45713">
            <a:spAutoFit/>
          </a:bodyPr>
          <a:p>
            <a:pPr defTabSz="1218565">
              <a:lnSpc>
                <a:spcPct val="120000"/>
              </a:lnSpc>
              <a:defRPr/>
            </a:pPr>
            <a:r>
              <a:rPr lang="zh-CN" altLang="en-US" sz="1335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丰富团建，劳逸结合</a:t>
            </a:r>
            <a:endParaRPr lang="zh-CN" altLang="en-US" sz="1335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3275" y="1675130"/>
            <a:ext cx="8455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</a:t>
            </a:r>
            <a:r>
              <a:rPr lang="zh-CN" altLang="en-US"/>
              <a:t>医疗行业我认为是属于</a:t>
            </a:r>
            <a:r>
              <a:rPr lang="en-US" altLang="zh-CN"/>
              <a:t>“</a:t>
            </a:r>
            <a:r>
              <a:rPr lang="zh-CN" altLang="en-US"/>
              <a:t>民生行业</a:t>
            </a:r>
            <a:r>
              <a:rPr lang="en-US" altLang="zh-CN"/>
              <a:t>”</a:t>
            </a:r>
            <a:r>
              <a:rPr lang="zh-CN" altLang="en-US"/>
              <a:t>， 前景无限，咱们公司的种种产品为医患提供的高效便利的就医体验。能进入这样的行业、这样的公司是我的荣幸，非常</a:t>
            </a:r>
            <a:r>
              <a:rPr lang="zh-CN" altLang="en-US">
                <a:sym typeface="+mn-ea"/>
              </a:rPr>
              <a:t>感谢公司能给我展示才能、实现自身价值的机会。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r>
              <a:rPr lang="zh-CN" altLang="en-US"/>
              <a:t>以下是我对公司两个建议</a:t>
            </a:r>
            <a:r>
              <a:rPr lang="zh-CN" altLang="en-US"/>
              <a:t>，如有唐突，还望谅解！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996922" y="218179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ea"/>
              </a:rPr>
              <a:t>鸡汤金句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598144" y="2170066"/>
            <a:ext cx="3006383" cy="4416446"/>
          </a:xfrm>
          <a:custGeom>
            <a:avLst/>
            <a:gdLst>
              <a:gd name="connsiteX0" fmla="*/ 1702525 w 3405050"/>
              <a:gd name="connsiteY0" fmla="*/ 0 h 5002097"/>
              <a:gd name="connsiteX1" fmla="*/ 3405050 w 3405050"/>
              <a:gd name="connsiteY1" fmla="*/ 1702525 h 5002097"/>
              <a:gd name="connsiteX2" fmla="*/ 2045644 w 3405050"/>
              <a:gd name="connsiteY2" fmla="*/ 3370461 h 5002097"/>
              <a:gd name="connsiteX3" fmla="*/ 1888857 w 3405050"/>
              <a:gd name="connsiteY3" fmla="*/ 3394389 h 5002097"/>
              <a:gd name="connsiteX4" fmla="*/ 1968137 w 3405050"/>
              <a:gd name="connsiteY4" fmla="*/ 4789713 h 5002097"/>
              <a:gd name="connsiteX5" fmla="*/ 1471748 w 3405050"/>
              <a:gd name="connsiteY5" fmla="*/ 4789713 h 5002097"/>
              <a:gd name="connsiteX6" fmla="*/ 1549536 w 3405050"/>
              <a:gd name="connsiteY6" fmla="*/ 3397325 h 5002097"/>
              <a:gd name="connsiteX7" fmla="*/ 1528452 w 3405050"/>
              <a:gd name="connsiteY7" fmla="*/ 3396260 h 5002097"/>
              <a:gd name="connsiteX8" fmla="*/ 0 w 3405050"/>
              <a:gd name="connsiteY8" fmla="*/ 1702525 h 5002097"/>
              <a:gd name="connsiteX9" fmla="*/ 1702525 w 3405050"/>
              <a:gd name="connsiteY9" fmla="*/ 0 h 50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5050" h="5002097">
                <a:moveTo>
                  <a:pt x="1702525" y="0"/>
                </a:moveTo>
                <a:cubicBezTo>
                  <a:pt x="2642804" y="0"/>
                  <a:pt x="3405050" y="762246"/>
                  <a:pt x="3405050" y="1702525"/>
                </a:cubicBezTo>
                <a:cubicBezTo>
                  <a:pt x="3405050" y="2525269"/>
                  <a:pt x="2821456" y="3211707"/>
                  <a:pt x="2045644" y="3370461"/>
                </a:cubicBezTo>
                <a:lnTo>
                  <a:pt x="1888857" y="3394389"/>
                </a:lnTo>
                <a:lnTo>
                  <a:pt x="1968137" y="4789713"/>
                </a:lnTo>
                <a:cubicBezTo>
                  <a:pt x="1976846" y="5085805"/>
                  <a:pt x="1463039" y="5059679"/>
                  <a:pt x="1471748" y="4789713"/>
                </a:cubicBezTo>
                <a:lnTo>
                  <a:pt x="1549536" y="3397325"/>
                </a:lnTo>
                <a:lnTo>
                  <a:pt x="1528452" y="3396260"/>
                </a:lnTo>
                <a:cubicBezTo>
                  <a:pt x="669943" y="3309074"/>
                  <a:pt x="0" y="2584037"/>
                  <a:pt x="0" y="1702525"/>
                </a:cubicBezTo>
                <a:cubicBezTo>
                  <a:pt x="0" y="762246"/>
                  <a:pt x="762246" y="0"/>
                  <a:pt x="1702525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12960" y="2606414"/>
            <a:ext cx="2133687" cy="2133687"/>
            <a:chOff x="5012960" y="2606414"/>
            <a:chExt cx="2133687" cy="2133687"/>
          </a:xfrm>
        </p:grpSpPr>
        <p:sp>
          <p:nvSpPr>
            <p:cNvPr id="9" name="椭圆 8"/>
            <p:cNvSpPr/>
            <p:nvPr/>
          </p:nvSpPr>
          <p:spPr>
            <a:xfrm>
              <a:off x="5012960" y="2606414"/>
              <a:ext cx="2133687" cy="2133687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75155" y="3364298"/>
              <a:ext cx="601441" cy="572617"/>
              <a:chOff x="5628515" y="3773131"/>
              <a:chExt cx="895089" cy="852192"/>
            </a:xfrm>
          </p:grpSpPr>
          <p:sp>
            <p:nvSpPr>
              <p:cNvPr id="12" name="Oval 131"/>
              <p:cNvSpPr>
                <a:spLocks noChangeArrowheads="1"/>
              </p:cNvSpPr>
              <p:nvPr/>
            </p:nvSpPr>
            <p:spPr bwMode="auto">
              <a:xfrm>
                <a:off x="5901124" y="3773131"/>
                <a:ext cx="402790" cy="40794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4"/>
              <p:cNvSpPr/>
              <p:nvPr/>
            </p:nvSpPr>
            <p:spPr bwMode="auto">
              <a:xfrm>
                <a:off x="5628515" y="4236094"/>
                <a:ext cx="895089" cy="389229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764301" y="2135702"/>
            <a:ext cx="1617273" cy="1204832"/>
            <a:chOff x="3764301" y="2135702"/>
            <a:chExt cx="1617273" cy="1204832"/>
          </a:xfrm>
        </p:grpSpPr>
        <p:sp>
          <p:nvSpPr>
            <p:cNvPr id="16" name="任意多边形 15"/>
            <p:cNvSpPr/>
            <p:nvPr/>
          </p:nvSpPr>
          <p:spPr>
            <a:xfrm>
              <a:off x="5087851" y="3248056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-1" fmla="*/ 73865 w 73865"/>
                <a:gd name="connsiteY0-2" fmla="*/ 76412 h 94720"/>
                <a:gd name="connsiteX1-3" fmla="*/ 0 w 73865"/>
                <a:gd name="connsiteY1-4" fmla="*/ 89147 h 94720"/>
                <a:gd name="connsiteX2-5" fmla="*/ 45847 w 73865"/>
                <a:gd name="connsiteY2-6" fmla="*/ 0 h 94720"/>
                <a:gd name="connsiteX3-7" fmla="*/ 73865 w 73865"/>
                <a:gd name="connsiteY3-8" fmla="*/ 76412 h 94720"/>
                <a:gd name="connsiteX0-9" fmla="*/ 73865 w 73865"/>
                <a:gd name="connsiteY0-10" fmla="*/ 76412 h 99978"/>
                <a:gd name="connsiteX1-11" fmla="*/ 0 w 73865"/>
                <a:gd name="connsiteY1-12" fmla="*/ 89147 h 99978"/>
                <a:gd name="connsiteX2-13" fmla="*/ 45847 w 73865"/>
                <a:gd name="connsiteY2-14" fmla="*/ 0 h 99978"/>
                <a:gd name="connsiteX3-15" fmla="*/ 73865 w 73865"/>
                <a:gd name="connsiteY3-16" fmla="*/ 76412 h 99978"/>
                <a:gd name="connsiteX0-17" fmla="*/ 73865 w 75163"/>
                <a:gd name="connsiteY0-18" fmla="*/ 76412 h 99978"/>
                <a:gd name="connsiteX1-19" fmla="*/ 0 w 75163"/>
                <a:gd name="connsiteY1-20" fmla="*/ 89147 h 99978"/>
                <a:gd name="connsiteX2-21" fmla="*/ 45847 w 75163"/>
                <a:gd name="connsiteY2-22" fmla="*/ 0 h 99978"/>
                <a:gd name="connsiteX3-23" fmla="*/ 73865 w 75163"/>
                <a:gd name="connsiteY3-24" fmla="*/ 76412 h 99978"/>
                <a:gd name="connsiteX0-25" fmla="*/ 73865 w 85408"/>
                <a:gd name="connsiteY0-26" fmla="*/ 76412 h 99978"/>
                <a:gd name="connsiteX1-27" fmla="*/ 0 w 85408"/>
                <a:gd name="connsiteY1-28" fmla="*/ 89147 h 99978"/>
                <a:gd name="connsiteX2-29" fmla="*/ 45847 w 85408"/>
                <a:gd name="connsiteY2-30" fmla="*/ 0 h 99978"/>
                <a:gd name="connsiteX3-31" fmla="*/ 73865 w 85408"/>
                <a:gd name="connsiteY3-32" fmla="*/ 76412 h 99978"/>
                <a:gd name="connsiteX0-33" fmla="*/ 73865 w 85408"/>
                <a:gd name="connsiteY0-34" fmla="*/ 76412 h 99978"/>
                <a:gd name="connsiteX1-35" fmla="*/ 0 w 85408"/>
                <a:gd name="connsiteY1-36" fmla="*/ 89147 h 99978"/>
                <a:gd name="connsiteX2-37" fmla="*/ 45847 w 85408"/>
                <a:gd name="connsiteY2-38" fmla="*/ 0 h 99978"/>
                <a:gd name="connsiteX3-39" fmla="*/ 73865 w 85408"/>
                <a:gd name="connsiteY3-40" fmla="*/ 76412 h 99978"/>
                <a:gd name="connsiteX0-41" fmla="*/ 73865 w 85408"/>
                <a:gd name="connsiteY0-42" fmla="*/ 76412 h 99978"/>
                <a:gd name="connsiteX1-43" fmla="*/ 0 w 85408"/>
                <a:gd name="connsiteY1-44" fmla="*/ 89147 h 99978"/>
                <a:gd name="connsiteX2-45" fmla="*/ 45847 w 85408"/>
                <a:gd name="connsiteY2-46" fmla="*/ 0 h 99978"/>
                <a:gd name="connsiteX3-47" fmla="*/ 73865 w 85408"/>
                <a:gd name="connsiteY3-48" fmla="*/ 76412 h 99978"/>
                <a:gd name="connsiteX0-49" fmla="*/ 73865 w 85408"/>
                <a:gd name="connsiteY0-50" fmla="*/ 76412 h 99978"/>
                <a:gd name="connsiteX1-51" fmla="*/ 0 w 85408"/>
                <a:gd name="connsiteY1-52" fmla="*/ 89147 h 99978"/>
                <a:gd name="connsiteX2-53" fmla="*/ 45847 w 85408"/>
                <a:gd name="connsiteY2-54" fmla="*/ 0 h 99978"/>
                <a:gd name="connsiteX3-55" fmla="*/ 73865 w 85408"/>
                <a:gd name="connsiteY3-56" fmla="*/ 76412 h 99978"/>
                <a:gd name="connsiteX0-57" fmla="*/ 73865 w 85408"/>
                <a:gd name="connsiteY0-58" fmla="*/ 76412 h 99978"/>
                <a:gd name="connsiteX1-59" fmla="*/ 0 w 85408"/>
                <a:gd name="connsiteY1-60" fmla="*/ 89147 h 99978"/>
                <a:gd name="connsiteX2-61" fmla="*/ 45847 w 85408"/>
                <a:gd name="connsiteY2-62" fmla="*/ 0 h 99978"/>
                <a:gd name="connsiteX3-63" fmla="*/ 73865 w 85408"/>
                <a:gd name="connsiteY3-64" fmla="*/ 76412 h 99978"/>
                <a:gd name="connsiteX0-65" fmla="*/ 73865 w 85408"/>
                <a:gd name="connsiteY0-66" fmla="*/ 76412 h 99978"/>
                <a:gd name="connsiteX1-67" fmla="*/ 0 w 85408"/>
                <a:gd name="connsiteY1-68" fmla="*/ 89147 h 99978"/>
                <a:gd name="connsiteX2-69" fmla="*/ 45847 w 85408"/>
                <a:gd name="connsiteY2-70" fmla="*/ 0 h 99978"/>
                <a:gd name="connsiteX3-71" fmla="*/ 73865 w 85408"/>
                <a:gd name="connsiteY3-72" fmla="*/ 76412 h 99978"/>
                <a:gd name="connsiteX0-73" fmla="*/ 73865 w 83790"/>
                <a:gd name="connsiteY0-74" fmla="*/ 81175 h 104741"/>
                <a:gd name="connsiteX1-75" fmla="*/ 0 w 83790"/>
                <a:gd name="connsiteY1-76" fmla="*/ 93910 h 104741"/>
                <a:gd name="connsiteX2-77" fmla="*/ 41085 w 83790"/>
                <a:gd name="connsiteY2-78" fmla="*/ 0 h 104741"/>
                <a:gd name="connsiteX3-79" fmla="*/ 73865 w 83790"/>
                <a:gd name="connsiteY3-80" fmla="*/ 81175 h 104741"/>
                <a:gd name="connsiteX0-81" fmla="*/ 73865 w 83790"/>
                <a:gd name="connsiteY0-82" fmla="*/ 81175 h 104741"/>
                <a:gd name="connsiteX1-83" fmla="*/ 0 w 83790"/>
                <a:gd name="connsiteY1-84" fmla="*/ 93910 h 104741"/>
                <a:gd name="connsiteX2-85" fmla="*/ 41085 w 83790"/>
                <a:gd name="connsiteY2-86" fmla="*/ 0 h 104741"/>
                <a:gd name="connsiteX3-87" fmla="*/ 73865 w 83790"/>
                <a:gd name="connsiteY3-88" fmla="*/ 81175 h 1047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764301" y="2135702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-1" fmla="*/ 1571385 w 1828800"/>
                <a:gd name="connsiteY0-2" fmla="*/ 1344706 h 1344706"/>
                <a:gd name="connsiteX1-3" fmla="*/ 1536807 w 1828800"/>
                <a:gd name="connsiteY1-4" fmla="*/ 1264024 h 1344706"/>
                <a:gd name="connsiteX2-5" fmla="*/ 172891 w 1828800"/>
                <a:gd name="connsiteY2-6" fmla="*/ 480252 h 1344706"/>
                <a:gd name="connsiteX3-7" fmla="*/ 115260 w 1828800"/>
                <a:gd name="connsiteY3-8" fmla="*/ 537882 h 1344706"/>
                <a:gd name="connsiteX4-9" fmla="*/ 0 w 1828800"/>
                <a:gd name="connsiteY4-10" fmla="*/ 111418 h 1344706"/>
                <a:gd name="connsiteX5-11" fmla="*/ 426464 w 1828800"/>
                <a:gd name="connsiteY5-12" fmla="*/ 0 h 1344706"/>
                <a:gd name="connsiteX6-13" fmla="*/ 391886 w 1828800"/>
                <a:gd name="connsiteY6-14" fmla="*/ 53788 h 1344706"/>
                <a:gd name="connsiteX7-15" fmla="*/ 1782696 w 1828800"/>
                <a:gd name="connsiteY7-16" fmla="*/ 860612 h 1344706"/>
                <a:gd name="connsiteX8-17" fmla="*/ 1828800 w 1828800"/>
                <a:gd name="connsiteY8-18" fmla="*/ 929768 h 1344706"/>
                <a:gd name="connsiteX9-19" fmla="*/ 1571385 w 1828800"/>
                <a:gd name="connsiteY9-20" fmla="*/ 1344706 h 1344706"/>
                <a:gd name="connsiteX0-21" fmla="*/ 1571385 w 1828800"/>
                <a:gd name="connsiteY0-22" fmla="*/ 1344706 h 1344706"/>
                <a:gd name="connsiteX1-23" fmla="*/ 1536807 w 1828800"/>
                <a:gd name="connsiteY1-24" fmla="*/ 1264024 h 1344706"/>
                <a:gd name="connsiteX2-25" fmla="*/ 172891 w 1828800"/>
                <a:gd name="connsiteY2-26" fmla="*/ 480252 h 1344706"/>
                <a:gd name="connsiteX3-27" fmla="*/ 115260 w 1828800"/>
                <a:gd name="connsiteY3-28" fmla="*/ 537882 h 1344706"/>
                <a:gd name="connsiteX4-29" fmla="*/ 0 w 1828800"/>
                <a:gd name="connsiteY4-30" fmla="*/ 111418 h 1344706"/>
                <a:gd name="connsiteX5-31" fmla="*/ 426464 w 1828800"/>
                <a:gd name="connsiteY5-32" fmla="*/ 0 h 1344706"/>
                <a:gd name="connsiteX6-33" fmla="*/ 391886 w 1828800"/>
                <a:gd name="connsiteY6-34" fmla="*/ 53788 h 1344706"/>
                <a:gd name="connsiteX7-35" fmla="*/ 1782696 w 1828800"/>
                <a:gd name="connsiteY7-36" fmla="*/ 860612 h 1344706"/>
                <a:gd name="connsiteX8-37" fmla="*/ 1828800 w 1828800"/>
                <a:gd name="connsiteY8-38" fmla="*/ 929768 h 1344706"/>
                <a:gd name="connsiteX9-39" fmla="*/ 1571385 w 1828800"/>
                <a:gd name="connsiteY9-40" fmla="*/ 1344706 h 1344706"/>
                <a:gd name="connsiteX0-41" fmla="*/ 1571385 w 1831081"/>
                <a:gd name="connsiteY0-42" fmla="*/ 1344706 h 1344706"/>
                <a:gd name="connsiteX1-43" fmla="*/ 1536807 w 1831081"/>
                <a:gd name="connsiteY1-44" fmla="*/ 1264024 h 1344706"/>
                <a:gd name="connsiteX2-45" fmla="*/ 172891 w 1831081"/>
                <a:gd name="connsiteY2-46" fmla="*/ 480252 h 1344706"/>
                <a:gd name="connsiteX3-47" fmla="*/ 115260 w 1831081"/>
                <a:gd name="connsiteY3-48" fmla="*/ 537882 h 1344706"/>
                <a:gd name="connsiteX4-49" fmla="*/ 0 w 1831081"/>
                <a:gd name="connsiteY4-50" fmla="*/ 111418 h 1344706"/>
                <a:gd name="connsiteX5-51" fmla="*/ 426464 w 1831081"/>
                <a:gd name="connsiteY5-52" fmla="*/ 0 h 1344706"/>
                <a:gd name="connsiteX6-53" fmla="*/ 391886 w 1831081"/>
                <a:gd name="connsiteY6-54" fmla="*/ 53788 h 1344706"/>
                <a:gd name="connsiteX7-55" fmla="*/ 1782696 w 1831081"/>
                <a:gd name="connsiteY7-56" fmla="*/ 860612 h 1344706"/>
                <a:gd name="connsiteX8-57" fmla="*/ 1828800 w 1831081"/>
                <a:gd name="connsiteY8-58" fmla="*/ 929768 h 1344706"/>
                <a:gd name="connsiteX9-59" fmla="*/ 1571385 w 1831081"/>
                <a:gd name="connsiteY9-60" fmla="*/ 1344706 h 1344706"/>
                <a:gd name="connsiteX0-61" fmla="*/ 1571385 w 1831734"/>
                <a:gd name="connsiteY0-62" fmla="*/ 1344706 h 1344706"/>
                <a:gd name="connsiteX1-63" fmla="*/ 1536807 w 1831734"/>
                <a:gd name="connsiteY1-64" fmla="*/ 1264024 h 1344706"/>
                <a:gd name="connsiteX2-65" fmla="*/ 172891 w 1831734"/>
                <a:gd name="connsiteY2-66" fmla="*/ 480252 h 1344706"/>
                <a:gd name="connsiteX3-67" fmla="*/ 115260 w 1831734"/>
                <a:gd name="connsiteY3-68" fmla="*/ 537882 h 1344706"/>
                <a:gd name="connsiteX4-69" fmla="*/ 0 w 1831734"/>
                <a:gd name="connsiteY4-70" fmla="*/ 111418 h 1344706"/>
                <a:gd name="connsiteX5-71" fmla="*/ 426464 w 1831734"/>
                <a:gd name="connsiteY5-72" fmla="*/ 0 h 1344706"/>
                <a:gd name="connsiteX6-73" fmla="*/ 391886 w 1831734"/>
                <a:gd name="connsiteY6-74" fmla="*/ 53788 h 1344706"/>
                <a:gd name="connsiteX7-75" fmla="*/ 1782696 w 1831734"/>
                <a:gd name="connsiteY7-76" fmla="*/ 860612 h 1344706"/>
                <a:gd name="connsiteX8-77" fmla="*/ 1828800 w 1831734"/>
                <a:gd name="connsiteY8-78" fmla="*/ 929768 h 1344706"/>
                <a:gd name="connsiteX9-79" fmla="*/ 1571385 w 1831734"/>
                <a:gd name="connsiteY9-80" fmla="*/ 1344706 h 13447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00000">
              <a:off x="3967530" y="2490033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+mn-ea"/>
                </a:rPr>
                <a:t>挥之即来</a:t>
              </a:r>
              <a:endParaRPr lang="zh-CN" altLang="en-US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24042" y="3836337"/>
            <a:ext cx="1451801" cy="1617273"/>
            <a:chOff x="3984037" y="3823002"/>
            <a:chExt cx="1451801" cy="1617273"/>
          </a:xfrm>
        </p:grpSpPr>
        <p:sp>
          <p:nvSpPr>
            <p:cNvPr id="24" name="任意多边形 23"/>
            <p:cNvSpPr/>
            <p:nvPr/>
          </p:nvSpPr>
          <p:spPr>
            <a:xfrm rot="18000000">
              <a:off x="5352609" y="4389918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-1" fmla="*/ 73865 w 73865"/>
                <a:gd name="connsiteY0-2" fmla="*/ 76412 h 94720"/>
                <a:gd name="connsiteX1-3" fmla="*/ 0 w 73865"/>
                <a:gd name="connsiteY1-4" fmla="*/ 89147 h 94720"/>
                <a:gd name="connsiteX2-5" fmla="*/ 45847 w 73865"/>
                <a:gd name="connsiteY2-6" fmla="*/ 0 h 94720"/>
                <a:gd name="connsiteX3-7" fmla="*/ 73865 w 73865"/>
                <a:gd name="connsiteY3-8" fmla="*/ 76412 h 94720"/>
                <a:gd name="connsiteX0-9" fmla="*/ 73865 w 73865"/>
                <a:gd name="connsiteY0-10" fmla="*/ 76412 h 99978"/>
                <a:gd name="connsiteX1-11" fmla="*/ 0 w 73865"/>
                <a:gd name="connsiteY1-12" fmla="*/ 89147 h 99978"/>
                <a:gd name="connsiteX2-13" fmla="*/ 45847 w 73865"/>
                <a:gd name="connsiteY2-14" fmla="*/ 0 h 99978"/>
                <a:gd name="connsiteX3-15" fmla="*/ 73865 w 73865"/>
                <a:gd name="connsiteY3-16" fmla="*/ 76412 h 99978"/>
                <a:gd name="connsiteX0-17" fmla="*/ 73865 w 75163"/>
                <a:gd name="connsiteY0-18" fmla="*/ 76412 h 99978"/>
                <a:gd name="connsiteX1-19" fmla="*/ 0 w 75163"/>
                <a:gd name="connsiteY1-20" fmla="*/ 89147 h 99978"/>
                <a:gd name="connsiteX2-21" fmla="*/ 45847 w 75163"/>
                <a:gd name="connsiteY2-22" fmla="*/ 0 h 99978"/>
                <a:gd name="connsiteX3-23" fmla="*/ 73865 w 75163"/>
                <a:gd name="connsiteY3-24" fmla="*/ 76412 h 99978"/>
                <a:gd name="connsiteX0-25" fmla="*/ 73865 w 85408"/>
                <a:gd name="connsiteY0-26" fmla="*/ 76412 h 99978"/>
                <a:gd name="connsiteX1-27" fmla="*/ 0 w 85408"/>
                <a:gd name="connsiteY1-28" fmla="*/ 89147 h 99978"/>
                <a:gd name="connsiteX2-29" fmla="*/ 45847 w 85408"/>
                <a:gd name="connsiteY2-30" fmla="*/ 0 h 99978"/>
                <a:gd name="connsiteX3-31" fmla="*/ 73865 w 85408"/>
                <a:gd name="connsiteY3-32" fmla="*/ 76412 h 99978"/>
                <a:gd name="connsiteX0-33" fmla="*/ 73865 w 85408"/>
                <a:gd name="connsiteY0-34" fmla="*/ 76412 h 99978"/>
                <a:gd name="connsiteX1-35" fmla="*/ 0 w 85408"/>
                <a:gd name="connsiteY1-36" fmla="*/ 89147 h 99978"/>
                <a:gd name="connsiteX2-37" fmla="*/ 45847 w 85408"/>
                <a:gd name="connsiteY2-38" fmla="*/ 0 h 99978"/>
                <a:gd name="connsiteX3-39" fmla="*/ 73865 w 85408"/>
                <a:gd name="connsiteY3-40" fmla="*/ 76412 h 99978"/>
                <a:gd name="connsiteX0-41" fmla="*/ 73865 w 85408"/>
                <a:gd name="connsiteY0-42" fmla="*/ 76412 h 99978"/>
                <a:gd name="connsiteX1-43" fmla="*/ 0 w 85408"/>
                <a:gd name="connsiteY1-44" fmla="*/ 89147 h 99978"/>
                <a:gd name="connsiteX2-45" fmla="*/ 45847 w 85408"/>
                <a:gd name="connsiteY2-46" fmla="*/ 0 h 99978"/>
                <a:gd name="connsiteX3-47" fmla="*/ 73865 w 85408"/>
                <a:gd name="connsiteY3-48" fmla="*/ 76412 h 99978"/>
                <a:gd name="connsiteX0-49" fmla="*/ 73865 w 85408"/>
                <a:gd name="connsiteY0-50" fmla="*/ 76412 h 99978"/>
                <a:gd name="connsiteX1-51" fmla="*/ 0 w 85408"/>
                <a:gd name="connsiteY1-52" fmla="*/ 89147 h 99978"/>
                <a:gd name="connsiteX2-53" fmla="*/ 45847 w 85408"/>
                <a:gd name="connsiteY2-54" fmla="*/ 0 h 99978"/>
                <a:gd name="connsiteX3-55" fmla="*/ 73865 w 85408"/>
                <a:gd name="connsiteY3-56" fmla="*/ 76412 h 99978"/>
                <a:gd name="connsiteX0-57" fmla="*/ 73865 w 85408"/>
                <a:gd name="connsiteY0-58" fmla="*/ 76412 h 99978"/>
                <a:gd name="connsiteX1-59" fmla="*/ 0 w 85408"/>
                <a:gd name="connsiteY1-60" fmla="*/ 89147 h 99978"/>
                <a:gd name="connsiteX2-61" fmla="*/ 45847 w 85408"/>
                <a:gd name="connsiteY2-62" fmla="*/ 0 h 99978"/>
                <a:gd name="connsiteX3-63" fmla="*/ 73865 w 85408"/>
                <a:gd name="connsiteY3-64" fmla="*/ 76412 h 99978"/>
                <a:gd name="connsiteX0-65" fmla="*/ 73865 w 85408"/>
                <a:gd name="connsiteY0-66" fmla="*/ 76412 h 99978"/>
                <a:gd name="connsiteX1-67" fmla="*/ 0 w 85408"/>
                <a:gd name="connsiteY1-68" fmla="*/ 89147 h 99978"/>
                <a:gd name="connsiteX2-69" fmla="*/ 45847 w 85408"/>
                <a:gd name="connsiteY2-70" fmla="*/ 0 h 99978"/>
                <a:gd name="connsiteX3-71" fmla="*/ 73865 w 85408"/>
                <a:gd name="connsiteY3-72" fmla="*/ 76412 h 99978"/>
                <a:gd name="connsiteX0-73" fmla="*/ 73865 w 83790"/>
                <a:gd name="connsiteY0-74" fmla="*/ 81175 h 104741"/>
                <a:gd name="connsiteX1-75" fmla="*/ 0 w 83790"/>
                <a:gd name="connsiteY1-76" fmla="*/ 93910 h 104741"/>
                <a:gd name="connsiteX2-77" fmla="*/ 41085 w 83790"/>
                <a:gd name="connsiteY2-78" fmla="*/ 0 h 104741"/>
                <a:gd name="connsiteX3-79" fmla="*/ 73865 w 83790"/>
                <a:gd name="connsiteY3-80" fmla="*/ 81175 h 104741"/>
                <a:gd name="connsiteX0-81" fmla="*/ 73865 w 83790"/>
                <a:gd name="connsiteY0-82" fmla="*/ 81175 h 104741"/>
                <a:gd name="connsiteX1-83" fmla="*/ 0 w 83790"/>
                <a:gd name="connsiteY1-84" fmla="*/ 93910 h 104741"/>
                <a:gd name="connsiteX2-85" fmla="*/ 41085 w 83790"/>
                <a:gd name="connsiteY2-86" fmla="*/ 0 h 104741"/>
                <a:gd name="connsiteX3-87" fmla="*/ 73865 w 83790"/>
                <a:gd name="connsiteY3-88" fmla="*/ 81175 h 1047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4093D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18000000">
              <a:off x="3815741" y="4038005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-1" fmla="*/ 1571385 w 1828800"/>
                <a:gd name="connsiteY0-2" fmla="*/ 1344706 h 1344706"/>
                <a:gd name="connsiteX1-3" fmla="*/ 1536807 w 1828800"/>
                <a:gd name="connsiteY1-4" fmla="*/ 1264024 h 1344706"/>
                <a:gd name="connsiteX2-5" fmla="*/ 172891 w 1828800"/>
                <a:gd name="connsiteY2-6" fmla="*/ 480252 h 1344706"/>
                <a:gd name="connsiteX3-7" fmla="*/ 115260 w 1828800"/>
                <a:gd name="connsiteY3-8" fmla="*/ 537882 h 1344706"/>
                <a:gd name="connsiteX4-9" fmla="*/ 0 w 1828800"/>
                <a:gd name="connsiteY4-10" fmla="*/ 111418 h 1344706"/>
                <a:gd name="connsiteX5-11" fmla="*/ 426464 w 1828800"/>
                <a:gd name="connsiteY5-12" fmla="*/ 0 h 1344706"/>
                <a:gd name="connsiteX6-13" fmla="*/ 391886 w 1828800"/>
                <a:gd name="connsiteY6-14" fmla="*/ 53788 h 1344706"/>
                <a:gd name="connsiteX7-15" fmla="*/ 1782696 w 1828800"/>
                <a:gd name="connsiteY7-16" fmla="*/ 860612 h 1344706"/>
                <a:gd name="connsiteX8-17" fmla="*/ 1828800 w 1828800"/>
                <a:gd name="connsiteY8-18" fmla="*/ 929768 h 1344706"/>
                <a:gd name="connsiteX9-19" fmla="*/ 1571385 w 1828800"/>
                <a:gd name="connsiteY9-20" fmla="*/ 1344706 h 1344706"/>
                <a:gd name="connsiteX0-21" fmla="*/ 1571385 w 1828800"/>
                <a:gd name="connsiteY0-22" fmla="*/ 1344706 h 1344706"/>
                <a:gd name="connsiteX1-23" fmla="*/ 1536807 w 1828800"/>
                <a:gd name="connsiteY1-24" fmla="*/ 1264024 h 1344706"/>
                <a:gd name="connsiteX2-25" fmla="*/ 172891 w 1828800"/>
                <a:gd name="connsiteY2-26" fmla="*/ 480252 h 1344706"/>
                <a:gd name="connsiteX3-27" fmla="*/ 115260 w 1828800"/>
                <a:gd name="connsiteY3-28" fmla="*/ 537882 h 1344706"/>
                <a:gd name="connsiteX4-29" fmla="*/ 0 w 1828800"/>
                <a:gd name="connsiteY4-30" fmla="*/ 111418 h 1344706"/>
                <a:gd name="connsiteX5-31" fmla="*/ 426464 w 1828800"/>
                <a:gd name="connsiteY5-32" fmla="*/ 0 h 1344706"/>
                <a:gd name="connsiteX6-33" fmla="*/ 391886 w 1828800"/>
                <a:gd name="connsiteY6-34" fmla="*/ 53788 h 1344706"/>
                <a:gd name="connsiteX7-35" fmla="*/ 1782696 w 1828800"/>
                <a:gd name="connsiteY7-36" fmla="*/ 860612 h 1344706"/>
                <a:gd name="connsiteX8-37" fmla="*/ 1828800 w 1828800"/>
                <a:gd name="connsiteY8-38" fmla="*/ 929768 h 1344706"/>
                <a:gd name="connsiteX9-39" fmla="*/ 1571385 w 1828800"/>
                <a:gd name="connsiteY9-40" fmla="*/ 1344706 h 1344706"/>
                <a:gd name="connsiteX0-41" fmla="*/ 1571385 w 1831081"/>
                <a:gd name="connsiteY0-42" fmla="*/ 1344706 h 1344706"/>
                <a:gd name="connsiteX1-43" fmla="*/ 1536807 w 1831081"/>
                <a:gd name="connsiteY1-44" fmla="*/ 1264024 h 1344706"/>
                <a:gd name="connsiteX2-45" fmla="*/ 172891 w 1831081"/>
                <a:gd name="connsiteY2-46" fmla="*/ 480252 h 1344706"/>
                <a:gd name="connsiteX3-47" fmla="*/ 115260 w 1831081"/>
                <a:gd name="connsiteY3-48" fmla="*/ 537882 h 1344706"/>
                <a:gd name="connsiteX4-49" fmla="*/ 0 w 1831081"/>
                <a:gd name="connsiteY4-50" fmla="*/ 111418 h 1344706"/>
                <a:gd name="connsiteX5-51" fmla="*/ 426464 w 1831081"/>
                <a:gd name="connsiteY5-52" fmla="*/ 0 h 1344706"/>
                <a:gd name="connsiteX6-53" fmla="*/ 391886 w 1831081"/>
                <a:gd name="connsiteY6-54" fmla="*/ 53788 h 1344706"/>
                <a:gd name="connsiteX7-55" fmla="*/ 1782696 w 1831081"/>
                <a:gd name="connsiteY7-56" fmla="*/ 860612 h 1344706"/>
                <a:gd name="connsiteX8-57" fmla="*/ 1828800 w 1831081"/>
                <a:gd name="connsiteY8-58" fmla="*/ 929768 h 1344706"/>
                <a:gd name="connsiteX9-59" fmla="*/ 1571385 w 1831081"/>
                <a:gd name="connsiteY9-60" fmla="*/ 1344706 h 1344706"/>
                <a:gd name="connsiteX0-61" fmla="*/ 1571385 w 1831734"/>
                <a:gd name="connsiteY0-62" fmla="*/ 1344706 h 1344706"/>
                <a:gd name="connsiteX1-63" fmla="*/ 1536807 w 1831734"/>
                <a:gd name="connsiteY1-64" fmla="*/ 1264024 h 1344706"/>
                <a:gd name="connsiteX2-65" fmla="*/ 172891 w 1831734"/>
                <a:gd name="connsiteY2-66" fmla="*/ 480252 h 1344706"/>
                <a:gd name="connsiteX3-67" fmla="*/ 115260 w 1831734"/>
                <a:gd name="connsiteY3-68" fmla="*/ 537882 h 1344706"/>
                <a:gd name="connsiteX4-69" fmla="*/ 0 w 1831734"/>
                <a:gd name="connsiteY4-70" fmla="*/ 111418 h 1344706"/>
                <a:gd name="connsiteX5-71" fmla="*/ 426464 w 1831734"/>
                <a:gd name="connsiteY5-72" fmla="*/ 0 h 1344706"/>
                <a:gd name="connsiteX6-73" fmla="*/ 391886 w 1831734"/>
                <a:gd name="connsiteY6-74" fmla="*/ 53788 h 1344706"/>
                <a:gd name="connsiteX7-75" fmla="*/ 1782696 w 1831734"/>
                <a:gd name="connsiteY7-76" fmla="*/ 860612 h 1344706"/>
                <a:gd name="connsiteX8-77" fmla="*/ 1828800 w 1831734"/>
                <a:gd name="connsiteY8-78" fmla="*/ 929768 h 1344706"/>
                <a:gd name="connsiteX9-79" fmla="*/ 1571385 w 1831734"/>
                <a:gd name="connsiteY9-80" fmla="*/ 1344706 h 13447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4093D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9800000">
              <a:off x="3984037" y="447554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来之能战</a:t>
              </a:r>
              <a:endParaRPr lang="zh-CN" altLang="en-US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62352" y="2135702"/>
            <a:ext cx="1617273" cy="1204832"/>
            <a:chOff x="6762352" y="2135702"/>
            <a:chExt cx="1617273" cy="1204832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6982096" y="3248056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-1" fmla="*/ 73865 w 73865"/>
                <a:gd name="connsiteY0-2" fmla="*/ 76412 h 94720"/>
                <a:gd name="connsiteX1-3" fmla="*/ 0 w 73865"/>
                <a:gd name="connsiteY1-4" fmla="*/ 89147 h 94720"/>
                <a:gd name="connsiteX2-5" fmla="*/ 45847 w 73865"/>
                <a:gd name="connsiteY2-6" fmla="*/ 0 h 94720"/>
                <a:gd name="connsiteX3-7" fmla="*/ 73865 w 73865"/>
                <a:gd name="connsiteY3-8" fmla="*/ 76412 h 94720"/>
                <a:gd name="connsiteX0-9" fmla="*/ 73865 w 73865"/>
                <a:gd name="connsiteY0-10" fmla="*/ 76412 h 99978"/>
                <a:gd name="connsiteX1-11" fmla="*/ 0 w 73865"/>
                <a:gd name="connsiteY1-12" fmla="*/ 89147 h 99978"/>
                <a:gd name="connsiteX2-13" fmla="*/ 45847 w 73865"/>
                <a:gd name="connsiteY2-14" fmla="*/ 0 h 99978"/>
                <a:gd name="connsiteX3-15" fmla="*/ 73865 w 73865"/>
                <a:gd name="connsiteY3-16" fmla="*/ 76412 h 99978"/>
                <a:gd name="connsiteX0-17" fmla="*/ 73865 w 75163"/>
                <a:gd name="connsiteY0-18" fmla="*/ 76412 h 99978"/>
                <a:gd name="connsiteX1-19" fmla="*/ 0 w 75163"/>
                <a:gd name="connsiteY1-20" fmla="*/ 89147 h 99978"/>
                <a:gd name="connsiteX2-21" fmla="*/ 45847 w 75163"/>
                <a:gd name="connsiteY2-22" fmla="*/ 0 h 99978"/>
                <a:gd name="connsiteX3-23" fmla="*/ 73865 w 75163"/>
                <a:gd name="connsiteY3-24" fmla="*/ 76412 h 99978"/>
                <a:gd name="connsiteX0-25" fmla="*/ 73865 w 85408"/>
                <a:gd name="connsiteY0-26" fmla="*/ 76412 h 99978"/>
                <a:gd name="connsiteX1-27" fmla="*/ 0 w 85408"/>
                <a:gd name="connsiteY1-28" fmla="*/ 89147 h 99978"/>
                <a:gd name="connsiteX2-29" fmla="*/ 45847 w 85408"/>
                <a:gd name="connsiteY2-30" fmla="*/ 0 h 99978"/>
                <a:gd name="connsiteX3-31" fmla="*/ 73865 w 85408"/>
                <a:gd name="connsiteY3-32" fmla="*/ 76412 h 99978"/>
                <a:gd name="connsiteX0-33" fmla="*/ 73865 w 85408"/>
                <a:gd name="connsiteY0-34" fmla="*/ 76412 h 99978"/>
                <a:gd name="connsiteX1-35" fmla="*/ 0 w 85408"/>
                <a:gd name="connsiteY1-36" fmla="*/ 89147 h 99978"/>
                <a:gd name="connsiteX2-37" fmla="*/ 45847 w 85408"/>
                <a:gd name="connsiteY2-38" fmla="*/ 0 h 99978"/>
                <a:gd name="connsiteX3-39" fmla="*/ 73865 w 85408"/>
                <a:gd name="connsiteY3-40" fmla="*/ 76412 h 99978"/>
                <a:gd name="connsiteX0-41" fmla="*/ 73865 w 85408"/>
                <a:gd name="connsiteY0-42" fmla="*/ 76412 h 99978"/>
                <a:gd name="connsiteX1-43" fmla="*/ 0 w 85408"/>
                <a:gd name="connsiteY1-44" fmla="*/ 89147 h 99978"/>
                <a:gd name="connsiteX2-45" fmla="*/ 45847 w 85408"/>
                <a:gd name="connsiteY2-46" fmla="*/ 0 h 99978"/>
                <a:gd name="connsiteX3-47" fmla="*/ 73865 w 85408"/>
                <a:gd name="connsiteY3-48" fmla="*/ 76412 h 99978"/>
                <a:gd name="connsiteX0-49" fmla="*/ 73865 w 85408"/>
                <a:gd name="connsiteY0-50" fmla="*/ 76412 h 99978"/>
                <a:gd name="connsiteX1-51" fmla="*/ 0 w 85408"/>
                <a:gd name="connsiteY1-52" fmla="*/ 89147 h 99978"/>
                <a:gd name="connsiteX2-53" fmla="*/ 45847 w 85408"/>
                <a:gd name="connsiteY2-54" fmla="*/ 0 h 99978"/>
                <a:gd name="connsiteX3-55" fmla="*/ 73865 w 85408"/>
                <a:gd name="connsiteY3-56" fmla="*/ 76412 h 99978"/>
                <a:gd name="connsiteX0-57" fmla="*/ 73865 w 85408"/>
                <a:gd name="connsiteY0-58" fmla="*/ 76412 h 99978"/>
                <a:gd name="connsiteX1-59" fmla="*/ 0 w 85408"/>
                <a:gd name="connsiteY1-60" fmla="*/ 89147 h 99978"/>
                <a:gd name="connsiteX2-61" fmla="*/ 45847 w 85408"/>
                <a:gd name="connsiteY2-62" fmla="*/ 0 h 99978"/>
                <a:gd name="connsiteX3-63" fmla="*/ 73865 w 85408"/>
                <a:gd name="connsiteY3-64" fmla="*/ 76412 h 99978"/>
                <a:gd name="connsiteX0-65" fmla="*/ 73865 w 85408"/>
                <a:gd name="connsiteY0-66" fmla="*/ 76412 h 99978"/>
                <a:gd name="connsiteX1-67" fmla="*/ 0 w 85408"/>
                <a:gd name="connsiteY1-68" fmla="*/ 89147 h 99978"/>
                <a:gd name="connsiteX2-69" fmla="*/ 45847 w 85408"/>
                <a:gd name="connsiteY2-70" fmla="*/ 0 h 99978"/>
                <a:gd name="connsiteX3-71" fmla="*/ 73865 w 85408"/>
                <a:gd name="connsiteY3-72" fmla="*/ 76412 h 99978"/>
                <a:gd name="connsiteX0-73" fmla="*/ 73865 w 83790"/>
                <a:gd name="connsiteY0-74" fmla="*/ 81175 h 104741"/>
                <a:gd name="connsiteX1-75" fmla="*/ 0 w 83790"/>
                <a:gd name="connsiteY1-76" fmla="*/ 93910 h 104741"/>
                <a:gd name="connsiteX2-77" fmla="*/ 41085 w 83790"/>
                <a:gd name="connsiteY2-78" fmla="*/ 0 h 104741"/>
                <a:gd name="connsiteX3-79" fmla="*/ 73865 w 83790"/>
                <a:gd name="connsiteY3-80" fmla="*/ 81175 h 104741"/>
                <a:gd name="connsiteX0-81" fmla="*/ 73865 w 83790"/>
                <a:gd name="connsiteY0-82" fmla="*/ 81175 h 104741"/>
                <a:gd name="connsiteX1-83" fmla="*/ 0 w 83790"/>
                <a:gd name="connsiteY1-84" fmla="*/ 93910 h 104741"/>
                <a:gd name="connsiteX2-85" fmla="*/ 41085 w 83790"/>
                <a:gd name="connsiteY2-86" fmla="*/ 0 h 104741"/>
                <a:gd name="connsiteX3-87" fmla="*/ 73865 w 83790"/>
                <a:gd name="connsiteY3-88" fmla="*/ 81175 h 1047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6762352" y="2135702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-1" fmla="*/ 1571385 w 1828800"/>
                <a:gd name="connsiteY0-2" fmla="*/ 1344706 h 1344706"/>
                <a:gd name="connsiteX1-3" fmla="*/ 1536807 w 1828800"/>
                <a:gd name="connsiteY1-4" fmla="*/ 1264024 h 1344706"/>
                <a:gd name="connsiteX2-5" fmla="*/ 172891 w 1828800"/>
                <a:gd name="connsiteY2-6" fmla="*/ 480252 h 1344706"/>
                <a:gd name="connsiteX3-7" fmla="*/ 115260 w 1828800"/>
                <a:gd name="connsiteY3-8" fmla="*/ 537882 h 1344706"/>
                <a:gd name="connsiteX4-9" fmla="*/ 0 w 1828800"/>
                <a:gd name="connsiteY4-10" fmla="*/ 111418 h 1344706"/>
                <a:gd name="connsiteX5-11" fmla="*/ 426464 w 1828800"/>
                <a:gd name="connsiteY5-12" fmla="*/ 0 h 1344706"/>
                <a:gd name="connsiteX6-13" fmla="*/ 391886 w 1828800"/>
                <a:gd name="connsiteY6-14" fmla="*/ 53788 h 1344706"/>
                <a:gd name="connsiteX7-15" fmla="*/ 1782696 w 1828800"/>
                <a:gd name="connsiteY7-16" fmla="*/ 860612 h 1344706"/>
                <a:gd name="connsiteX8-17" fmla="*/ 1828800 w 1828800"/>
                <a:gd name="connsiteY8-18" fmla="*/ 929768 h 1344706"/>
                <a:gd name="connsiteX9-19" fmla="*/ 1571385 w 1828800"/>
                <a:gd name="connsiteY9-20" fmla="*/ 1344706 h 1344706"/>
                <a:gd name="connsiteX0-21" fmla="*/ 1571385 w 1828800"/>
                <a:gd name="connsiteY0-22" fmla="*/ 1344706 h 1344706"/>
                <a:gd name="connsiteX1-23" fmla="*/ 1536807 w 1828800"/>
                <a:gd name="connsiteY1-24" fmla="*/ 1264024 h 1344706"/>
                <a:gd name="connsiteX2-25" fmla="*/ 172891 w 1828800"/>
                <a:gd name="connsiteY2-26" fmla="*/ 480252 h 1344706"/>
                <a:gd name="connsiteX3-27" fmla="*/ 115260 w 1828800"/>
                <a:gd name="connsiteY3-28" fmla="*/ 537882 h 1344706"/>
                <a:gd name="connsiteX4-29" fmla="*/ 0 w 1828800"/>
                <a:gd name="connsiteY4-30" fmla="*/ 111418 h 1344706"/>
                <a:gd name="connsiteX5-31" fmla="*/ 426464 w 1828800"/>
                <a:gd name="connsiteY5-32" fmla="*/ 0 h 1344706"/>
                <a:gd name="connsiteX6-33" fmla="*/ 391886 w 1828800"/>
                <a:gd name="connsiteY6-34" fmla="*/ 53788 h 1344706"/>
                <a:gd name="connsiteX7-35" fmla="*/ 1782696 w 1828800"/>
                <a:gd name="connsiteY7-36" fmla="*/ 860612 h 1344706"/>
                <a:gd name="connsiteX8-37" fmla="*/ 1828800 w 1828800"/>
                <a:gd name="connsiteY8-38" fmla="*/ 929768 h 1344706"/>
                <a:gd name="connsiteX9-39" fmla="*/ 1571385 w 1828800"/>
                <a:gd name="connsiteY9-40" fmla="*/ 1344706 h 1344706"/>
                <a:gd name="connsiteX0-41" fmla="*/ 1571385 w 1831081"/>
                <a:gd name="connsiteY0-42" fmla="*/ 1344706 h 1344706"/>
                <a:gd name="connsiteX1-43" fmla="*/ 1536807 w 1831081"/>
                <a:gd name="connsiteY1-44" fmla="*/ 1264024 h 1344706"/>
                <a:gd name="connsiteX2-45" fmla="*/ 172891 w 1831081"/>
                <a:gd name="connsiteY2-46" fmla="*/ 480252 h 1344706"/>
                <a:gd name="connsiteX3-47" fmla="*/ 115260 w 1831081"/>
                <a:gd name="connsiteY3-48" fmla="*/ 537882 h 1344706"/>
                <a:gd name="connsiteX4-49" fmla="*/ 0 w 1831081"/>
                <a:gd name="connsiteY4-50" fmla="*/ 111418 h 1344706"/>
                <a:gd name="connsiteX5-51" fmla="*/ 426464 w 1831081"/>
                <a:gd name="connsiteY5-52" fmla="*/ 0 h 1344706"/>
                <a:gd name="connsiteX6-53" fmla="*/ 391886 w 1831081"/>
                <a:gd name="connsiteY6-54" fmla="*/ 53788 h 1344706"/>
                <a:gd name="connsiteX7-55" fmla="*/ 1782696 w 1831081"/>
                <a:gd name="connsiteY7-56" fmla="*/ 860612 h 1344706"/>
                <a:gd name="connsiteX8-57" fmla="*/ 1828800 w 1831081"/>
                <a:gd name="connsiteY8-58" fmla="*/ 929768 h 1344706"/>
                <a:gd name="connsiteX9-59" fmla="*/ 1571385 w 1831081"/>
                <a:gd name="connsiteY9-60" fmla="*/ 1344706 h 1344706"/>
                <a:gd name="connsiteX0-61" fmla="*/ 1571385 w 1831734"/>
                <a:gd name="connsiteY0-62" fmla="*/ 1344706 h 1344706"/>
                <a:gd name="connsiteX1-63" fmla="*/ 1536807 w 1831734"/>
                <a:gd name="connsiteY1-64" fmla="*/ 1264024 h 1344706"/>
                <a:gd name="connsiteX2-65" fmla="*/ 172891 w 1831734"/>
                <a:gd name="connsiteY2-66" fmla="*/ 480252 h 1344706"/>
                <a:gd name="connsiteX3-67" fmla="*/ 115260 w 1831734"/>
                <a:gd name="connsiteY3-68" fmla="*/ 537882 h 1344706"/>
                <a:gd name="connsiteX4-69" fmla="*/ 0 w 1831734"/>
                <a:gd name="connsiteY4-70" fmla="*/ 111418 h 1344706"/>
                <a:gd name="connsiteX5-71" fmla="*/ 426464 w 1831734"/>
                <a:gd name="connsiteY5-72" fmla="*/ 0 h 1344706"/>
                <a:gd name="connsiteX6-73" fmla="*/ 391886 w 1831734"/>
                <a:gd name="connsiteY6-74" fmla="*/ 53788 h 1344706"/>
                <a:gd name="connsiteX7-75" fmla="*/ 1782696 w 1831734"/>
                <a:gd name="connsiteY7-76" fmla="*/ 860612 h 1344706"/>
                <a:gd name="connsiteX8-77" fmla="*/ 1828800 w 1831734"/>
                <a:gd name="connsiteY8-78" fmla="*/ 929768 h 1344706"/>
                <a:gd name="connsiteX9-79" fmla="*/ 1571385 w 1831734"/>
                <a:gd name="connsiteY9-80" fmla="*/ 1344706 h 13447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D75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800000">
              <a:off x="7053709" y="250843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战之能胜</a:t>
              </a:r>
              <a:endParaRPr lang="zh-CN" altLang="en-US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714549" y="3823002"/>
            <a:ext cx="1405093" cy="1617273"/>
            <a:chOff x="6714549" y="3823002"/>
            <a:chExt cx="1405093" cy="1617273"/>
          </a:xfrm>
        </p:grpSpPr>
        <p:sp>
          <p:nvSpPr>
            <p:cNvPr id="36" name="任意多边形 35"/>
            <p:cNvSpPr/>
            <p:nvPr/>
          </p:nvSpPr>
          <p:spPr>
            <a:xfrm rot="3600000" flipH="1">
              <a:off x="6723798" y="4389918"/>
              <a:ext cx="73980" cy="92478"/>
            </a:xfrm>
            <a:custGeom>
              <a:avLst/>
              <a:gdLst>
                <a:gd name="connsiteX0" fmla="*/ 73865 w 73865"/>
                <a:gd name="connsiteY0" fmla="*/ 76412 h 89147"/>
                <a:gd name="connsiteX1" fmla="*/ 0 w 73865"/>
                <a:gd name="connsiteY1" fmla="*/ 89147 h 89147"/>
                <a:gd name="connsiteX2" fmla="*/ 45847 w 73865"/>
                <a:gd name="connsiteY2" fmla="*/ 0 h 89147"/>
                <a:gd name="connsiteX3" fmla="*/ 73865 w 73865"/>
                <a:gd name="connsiteY3" fmla="*/ 76412 h 89147"/>
                <a:gd name="connsiteX0-1" fmla="*/ 73865 w 73865"/>
                <a:gd name="connsiteY0-2" fmla="*/ 76412 h 94720"/>
                <a:gd name="connsiteX1-3" fmla="*/ 0 w 73865"/>
                <a:gd name="connsiteY1-4" fmla="*/ 89147 h 94720"/>
                <a:gd name="connsiteX2-5" fmla="*/ 45847 w 73865"/>
                <a:gd name="connsiteY2-6" fmla="*/ 0 h 94720"/>
                <a:gd name="connsiteX3-7" fmla="*/ 73865 w 73865"/>
                <a:gd name="connsiteY3-8" fmla="*/ 76412 h 94720"/>
                <a:gd name="connsiteX0-9" fmla="*/ 73865 w 73865"/>
                <a:gd name="connsiteY0-10" fmla="*/ 76412 h 99978"/>
                <a:gd name="connsiteX1-11" fmla="*/ 0 w 73865"/>
                <a:gd name="connsiteY1-12" fmla="*/ 89147 h 99978"/>
                <a:gd name="connsiteX2-13" fmla="*/ 45847 w 73865"/>
                <a:gd name="connsiteY2-14" fmla="*/ 0 h 99978"/>
                <a:gd name="connsiteX3-15" fmla="*/ 73865 w 73865"/>
                <a:gd name="connsiteY3-16" fmla="*/ 76412 h 99978"/>
                <a:gd name="connsiteX0-17" fmla="*/ 73865 w 75163"/>
                <a:gd name="connsiteY0-18" fmla="*/ 76412 h 99978"/>
                <a:gd name="connsiteX1-19" fmla="*/ 0 w 75163"/>
                <a:gd name="connsiteY1-20" fmla="*/ 89147 h 99978"/>
                <a:gd name="connsiteX2-21" fmla="*/ 45847 w 75163"/>
                <a:gd name="connsiteY2-22" fmla="*/ 0 h 99978"/>
                <a:gd name="connsiteX3-23" fmla="*/ 73865 w 75163"/>
                <a:gd name="connsiteY3-24" fmla="*/ 76412 h 99978"/>
                <a:gd name="connsiteX0-25" fmla="*/ 73865 w 85408"/>
                <a:gd name="connsiteY0-26" fmla="*/ 76412 h 99978"/>
                <a:gd name="connsiteX1-27" fmla="*/ 0 w 85408"/>
                <a:gd name="connsiteY1-28" fmla="*/ 89147 h 99978"/>
                <a:gd name="connsiteX2-29" fmla="*/ 45847 w 85408"/>
                <a:gd name="connsiteY2-30" fmla="*/ 0 h 99978"/>
                <a:gd name="connsiteX3-31" fmla="*/ 73865 w 85408"/>
                <a:gd name="connsiteY3-32" fmla="*/ 76412 h 99978"/>
                <a:gd name="connsiteX0-33" fmla="*/ 73865 w 85408"/>
                <a:gd name="connsiteY0-34" fmla="*/ 76412 h 99978"/>
                <a:gd name="connsiteX1-35" fmla="*/ 0 w 85408"/>
                <a:gd name="connsiteY1-36" fmla="*/ 89147 h 99978"/>
                <a:gd name="connsiteX2-37" fmla="*/ 45847 w 85408"/>
                <a:gd name="connsiteY2-38" fmla="*/ 0 h 99978"/>
                <a:gd name="connsiteX3-39" fmla="*/ 73865 w 85408"/>
                <a:gd name="connsiteY3-40" fmla="*/ 76412 h 99978"/>
                <a:gd name="connsiteX0-41" fmla="*/ 73865 w 85408"/>
                <a:gd name="connsiteY0-42" fmla="*/ 76412 h 99978"/>
                <a:gd name="connsiteX1-43" fmla="*/ 0 w 85408"/>
                <a:gd name="connsiteY1-44" fmla="*/ 89147 h 99978"/>
                <a:gd name="connsiteX2-45" fmla="*/ 45847 w 85408"/>
                <a:gd name="connsiteY2-46" fmla="*/ 0 h 99978"/>
                <a:gd name="connsiteX3-47" fmla="*/ 73865 w 85408"/>
                <a:gd name="connsiteY3-48" fmla="*/ 76412 h 99978"/>
                <a:gd name="connsiteX0-49" fmla="*/ 73865 w 85408"/>
                <a:gd name="connsiteY0-50" fmla="*/ 76412 h 99978"/>
                <a:gd name="connsiteX1-51" fmla="*/ 0 w 85408"/>
                <a:gd name="connsiteY1-52" fmla="*/ 89147 h 99978"/>
                <a:gd name="connsiteX2-53" fmla="*/ 45847 w 85408"/>
                <a:gd name="connsiteY2-54" fmla="*/ 0 h 99978"/>
                <a:gd name="connsiteX3-55" fmla="*/ 73865 w 85408"/>
                <a:gd name="connsiteY3-56" fmla="*/ 76412 h 99978"/>
                <a:gd name="connsiteX0-57" fmla="*/ 73865 w 85408"/>
                <a:gd name="connsiteY0-58" fmla="*/ 76412 h 99978"/>
                <a:gd name="connsiteX1-59" fmla="*/ 0 w 85408"/>
                <a:gd name="connsiteY1-60" fmla="*/ 89147 h 99978"/>
                <a:gd name="connsiteX2-61" fmla="*/ 45847 w 85408"/>
                <a:gd name="connsiteY2-62" fmla="*/ 0 h 99978"/>
                <a:gd name="connsiteX3-63" fmla="*/ 73865 w 85408"/>
                <a:gd name="connsiteY3-64" fmla="*/ 76412 h 99978"/>
                <a:gd name="connsiteX0-65" fmla="*/ 73865 w 85408"/>
                <a:gd name="connsiteY0-66" fmla="*/ 76412 h 99978"/>
                <a:gd name="connsiteX1-67" fmla="*/ 0 w 85408"/>
                <a:gd name="connsiteY1-68" fmla="*/ 89147 h 99978"/>
                <a:gd name="connsiteX2-69" fmla="*/ 45847 w 85408"/>
                <a:gd name="connsiteY2-70" fmla="*/ 0 h 99978"/>
                <a:gd name="connsiteX3-71" fmla="*/ 73865 w 85408"/>
                <a:gd name="connsiteY3-72" fmla="*/ 76412 h 99978"/>
                <a:gd name="connsiteX0-73" fmla="*/ 73865 w 83790"/>
                <a:gd name="connsiteY0-74" fmla="*/ 81175 h 104741"/>
                <a:gd name="connsiteX1-75" fmla="*/ 0 w 83790"/>
                <a:gd name="connsiteY1-76" fmla="*/ 93910 h 104741"/>
                <a:gd name="connsiteX2-77" fmla="*/ 41085 w 83790"/>
                <a:gd name="connsiteY2-78" fmla="*/ 0 h 104741"/>
                <a:gd name="connsiteX3-79" fmla="*/ 73865 w 83790"/>
                <a:gd name="connsiteY3-80" fmla="*/ 81175 h 104741"/>
                <a:gd name="connsiteX0-81" fmla="*/ 73865 w 83790"/>
                <a:gd name="connsiteY0-82" fmla="*/ 81175 h 104741"/>
                <a:gd name="connsiteX1-83" fmla="*/ 0 w 83790"/>
                <a:gd name="connsiteY1-84" fmla="*/ 93910 h 104741"/>
                <a:gd name="connsiteX2-85" fmla="*/ 41085 w 83790"/>
                <a:gd name="connsiteY2-86" fmla="*/ 0 h 104741"/>
                <a:gd name="connsiteX3-87" fmla="*/ 73865 w 83790"/>
                <a:gd name="connsiteY3-88" fmla="*/ 81175 h 1047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3790" h="104741">
                  <a:moveTo>
                    <a:pt x="73865" y="81175"/>
                  </a:moveTo>
                  <a:cubicBezTo>
                    <a:pt x="59431" y="115985"/>
                    <a:pt x="32264" y="104947"/>
                    <a:pt x="0" y="93910"/>
                  </a:cubicBezTo>
                  <a:cubicBezTo>
                    <a:pt x="13563" y="62145"/>
                    <a:pt x="19157" y="27832"/>
                    <a:pt x="41085" y="0"/>
                  </a:cubicBezTo>
                  <a:cubicBezTo>
                    <a:pt x="91177" y="5094"/>
                    <a:pt x="89996" y="50610"/>
                    <a:pt x="73865" y="81175"/>
                  </a:cubicBezTo>
                  <a:close/>
                </a:path>
              </a:pathLst>
            </a:custGeom>
            <a:solidFill>
              <a:srgbClr val="D7529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3600000" flipH="1">
              <a:off x="6717372" y="4038005"/>
              <a:ext cx="1617273" cy="1187266"/>
            </a:xfrm>
            <a:custGeom>
              <a:avLst/>
              <a:gdLst>
                <a:gd name="connsiteX0" fmla="*/ 1571385 w 1828800"/>
                <a:gd name="connsiteY0" fmla="*/ 1344706 h 1344706"/>
                <a:gd name="connsiteX1" fmla="*/ 1536807 w 1828800"/>
                <a:gd name="connsiteY1" fmla="*/ 1264024 h 1344706"/>
                <a:gd name="connsiteX2" fmla="*/ 172891 w 1828800"/>
                <a:gd name="connsiteY2" fmla="*/ 480252 h 1344706"/>
                <a:gd name="connsiteX3" fmla="*/ 115260 w 1828800"/>
                <a:gd name="connsiteY3" fmla="*/ 537882 h 1344706"/>
                <a:gd name="connsiteX4" fmla="*/ 0 w 1828800"/>
                <a:gd name="connsiteY4" fmla="*/ 111418 h 1344706"/>
                <a:gd name="connsiteX5" fmla="*/ 426464 w 1828800"/>
                <a:gd name="connsiteY5" fmla="*/ 0 h 1344706"/>
                <a:gd name="connsiteX6" fmla="*/ 391886 w 1828800"/>
                <a:gd name="connsiteY6" fmla="*/ 53788 h 1344706"/>
                <a:gd name="connsiteX7" fmla="*/ 1782696 w 1828800"/>
                <a:gd name="connsiteY7" fmla="*/ 860612 h 1344706"/>
                <a:gd name="connsiteX8" fmla="*/ 1828800 w 1828800"/>
                <a:gd name="connsiteY8" fmla="*/ 929768 h 1344706"/>
                <a:gd name="connsiteX9" fmla="*/ 1571385 w 1828800"/>
                <a:gd name="connsiteY9" fmla="*/ 1344706 h 1344706"/>
                <a:gd name="connsiteX0-1" fmla="*/ 1571385 w 1828800"/>
                <a:gd name="connsiteY0-2" fmla="*/ 1344706 h 1344706"/>
                <a:gd name="connsiteX1-3" fmla="*/ 1536807 w 1828800"/>
                <a:gd name="connsiteY1-4" fmla="*/ 1264024 h 1344706"/>
                <a:gd name="connsiteX2-5" fmla="*/ 172891 w 1828800"/>
                <a:gd name="connsiteY2-6" fmla="*/ 480252 h 1344706"/>
                <a:gd name="connsiteX3-7" fmla="*/ 115260 w 1828800"/>
                <a:gd name="connsiteY3-8" fmla="*/ 537882 h 1344706"/>
                <a:gd name="connsiteX4-9" fmla="*/ 0 w 1828800"/>
                <a:gd name="connsiteY4-10" fmla="*/ 111418 h 1344706"/>
                <a:gd name="connsiteX5-11" fmla="*/ 426464 w 1828800"/>
                <a:gd name="connsiteY5-12" fmla="*/ 0 h 1344706"/>
                <a:gd name="connsiteX6-13" fmla="*/ 391886 w 1828800"/>
                <a:gd name="connsiteY6-14" fmla="*/ 53788 h 1344706"/>
                <a:gd name="connsiteX7-15" fmla="*/ 1782696 w 1828800"/>
                <a:gd name="connsiteY7-16" fmla="*/ 860612 h 1344706"/>
                <a:gd name="connsiteX8-17" fmla="*/ 1828800 w 1828800"/>
                <a:gd name="connsiteY8-18" fmla="*/ 929768 h 1344706"/>
                <a:gd name="connsiteX9-19" fmla="*/ 1571385 w 1828800"/>
                <a:gd name="connsiteY9-20" fmla="*/ 1344706 h 1344706"/>
                <a:gd name="connsiteX0-21" fmla="*/ 1571385 w 1828800"/>
                <a:gd name="connsiteY0-22" fmla="*/ 1344706 h 1344706"/>
                <a:gd name="connsiteX1-23" fmla="*/ 1536807 w 1828800"/>
                <a:gd name="connsiteY1-24" fmla="*/ 1264024 h 1344706"/>
                <a:gd name="connsiteX2-25" fmla="*/ 172891 w 1828800"/>
                <a:gd name="connsiteY2-26" fmla="*/ 480252 h 1344706"/>
                <a:gd name="connsiteX3-27" fmla="*/ 115260 w 1828800"/>
                <a:gd name="connsiteY3-28" fmla="*/ 537882 h 1344706"/>
                <a:gd name="connsiteX4-29" fmla="*/ 0 w 1828800"/>
                <a:gd name="connsiteY4-30" fmla="*/ 111418 h 1344706"/>
                <a:gd name="connsiteX5-31" fmla="*/ 426464 w 1828800"/>
                <a:gd name="connsiteY5-32" fmla="*/ 0 h 1344706"/>
                <a:gd name="connsiteX6-33" fmla="*/ 391886 w 1828800"/>
                <a:gd name="connsiteY6-34" fmla="*/ 53788 h 1344706"/>
                <a:gd name="connsiteX7-35" fmla="*/ 1782696 w 1828800"/>
                <a:gd name="connsiteY7-36" fmla="*/ 860612 h 1344706"/>
                <a:gd name="connsiteX8-37" fmla="*/ 1828800 w 1828800"/>
                <a:gd name="connsiteY8-38" fmla="*/ 929768 h 1344706"/>
                <a:gd name="connsiteX9-39" fmla="*/ 1571385 w 1828800"/>
                <a:gd name="connsiteY9-40" fmla="*/ 1344706 h 1344706"/>
                <a:gd name="connsiteX0-41" fmla="*/ 1571385 w 1831081"/>
                <a:gd name="connsiteY0-42" fmla="*/ 1344706 h 1344706"/>
                <a:gd name="connsiteX1-43" fmla="*/ 1536807 w 1831081"/>
                <a:gd name="connsiteY1-44" fmla="*/ 1264024 h 1344706"/>
                <a:gd name="connsiteX2-45" fmla="*/ 172891 w 1831081"/>
                <a:gd name="connsiteY2-46" fmla="*/ 480252 h 1344706"/>
                <a:gd name="connsiteX3-47" fmla="*/ 115260 w 1831081"/>
                <a:gd name="connsiteY3-48" fmla="*/ 537882 h 1344706"/>
                <a:gd name="connsiteX4-49" fmla="*/ 0 w 1831081"/>
                <a:gd name="connsiteY4-50" fmla="*/ 111418 h 1344706"/>
                <a:gd name="connsiteX5-51" fmla="*/ 426464 w 1831081"/>
                <a:gd name="connsiteY5-52" fmla="*/ 0 h 1344706"/>
                <a:gd name="connsiteX6-53" fmla="*/ 391886 w 1831081"/>
                <a:gd name="connsiteY6-54" fmla="*/ 53788 h 1344706"/>
                <a:gd name="connsiteX7-55" fmla="*/ 1782696 w 1831081"/>
                <a:gd name="connsiteY7-56" fmla="*/ 860612 h 1344706"/>
                <a:gd name="connsiteX8-57" fmla="*/ 1828800 w 1831081"/>
                <a:gd name="connsiteY8-58" fmla="*/ 929768 h 1344706"/>
                <a:gd name="connsiteX9-59" fmla="*/ 1571385 w 1831081"/>
                <a:gd name="connsiteY9-60" fmla="*/ 1344706 h 1344706"/>
                <a:gd name="connsiteX0-61" fmla="*/ 1571385 w 1831734"/>
                <a:gd name="connsiteY0-62" fmla="*/ 1344706 h 1344706"/>
                <a:gd name="connsiteX1-63" fmla="*/ 1536807 w 1831734"/>
                <a:gd name="connsiteY1-64" fmla="*/ 1264024 h 1344706"/>
                <a:gd name="connsiteX2-65" fmla="*/ 172891 w 1831734"/>
                <a:gd name="connsiteY2-66" fmla="*/ 480252 h 1344706"/>
                <a:gd name="connsiteX3-67" fmla="*/ 115260 w 1831734"/>
                <a:gd name="connsiteY3-68" fmla="*/ 537882 h 1344706"/>
                <a:gd name="connsiteX4-69" fmla="*/ 0 w 1831734"/>
                <a:gd name="connsiteY4-70" fmla="*/ 111418 h 1344706"/>
                <a:gd name="connsiteX5-71" fmla="*/ 426464 w 1831734"/>
                <a:gd name="connsiteY5-72" fmla="*/ 0 h 1344706"/>
                <a:gd name="connsiteX6-73" fmla="*/ 391886 w 1831734"/>
                <a:gd name="connsiteY6-74" fmla="*/ 53788 h 1344706"/>
                <a:gd name="connsiteX7-75" fmla="*/ 1782696 w 1831734"/>
                <a:gd name="connsiteY7-76" fmla="*/ 860612 h 1344706"/>
                <a:gd name="connsiteX8-77" fmla="*/ 1828800 w 1831734"/>
                <a:gd name="connsiteY8-78" fmla="*/ 929768 h 1344706"/>
                <a:gd name="connsiteX9-79" fmla="*/ 1571385 w 1831734"/>
                <a:gd name="connsiteY9-80" fmla="*/ 1344706 h 13447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31734" h="1344706">
                  <a:moveTo>
                    <a:pt x="1571385" y="1344706"/>
                  </a:moveTo>
                  <a:cubicBezTo>
                    <a:pt x="1575142" y="1297436"/>
                    <a:pt x="1561069" y="1283276"/>
                    <a:pt x="1536807" y="1264024"/>
                  </a:cubicBezTo>
                  <a:lnTo>
                    <a:pt x="172891" y="480252"/>
                  </a:lnTo>
                  <a:lnTo>
                    <a:pt x="115260" y="537882"/>
                  </a:lnTo>
                  <a:lnTo>
                    <a:pt x="0" y="111418"/>
                  </a:lnTo>
                  <a:lnTo>
                    <a:pt x="426464" y="0"/>
                  </a:lnTo>
                  <a:lnTo>
                    <a:pt x="391886" y="53788"/>
                  </a:lnTo>
                  <a:lnTo>
                    <a:pt x="1782696" y="860612"/>
                  </a:lnTo>
                  <a:cubicBezTo>
                    <a:pt x="1810799" y="878570"/>
                    <a:pt x="1841450" y="914357"/>
                    <a:pt x="1828800" y="929768"/>
                  </a:cubicBezTo>
                  <a:lnTo>
                    <a:pt x="1571385" y="1344706"/>
                  </a:lnTo>
                  <a:close/>
                </a:path>
              </a:pathLst>
            </a:custGeom>
            <a:solidFill>
              <a:srgbClr val="D7529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00000">
              <a:off x="7020752" y="4426300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胜之不无</a:t>
              </a:r>
              <a:endParaRPr lang="zh-CN" altLang="en-US" sz="1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3606800" y="5368290"/>
            <a:ext cx="4978400" cy="5708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汇报人：陈铭炼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07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918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谢</a:t>
            </a:r>
            <a:endParaRPr lang="zh-CN" altLang="en-US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0936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谢</a:t>
            </a:r>
            <a:endParaRPr lang="zh-CN" altLang="en-US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7954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聆</a:t>
            </a:r>
            <a:endParaRPr lang="zh-CN" altLang="en-US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497259" y="1225665"/>
            <a:ext cx="1987436" cy="1987436"/>
          </a:xfrm>
          <a:prstGeom prst="roundRect">
            <a:avLst>
              <a:gd name="adj" fmla="val 18315"/>
            </a:avLst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 w="66675">
            <a:solidFill>
              <a:schemeClr val="bg1"/>
            </a:solidFill>
          </a:ln>
          <a:effectLst>
            <a:outerShdw blurRad="317500" dist="190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听</a:t>
            </a:r>
            <a:endParaRPr lang="zh-CN" altLang="en-US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 flipV="1">
            <a:off x="3858798" y="2979215"/>
            <a:ext cx="576000" cy="57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 flipV="1">
            <a:off x="8908695" y="1369628"/>
            <a:ext cx="576000" cy="57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 flipV="1">
            <a:off x="2447734" y="3197136"/>
            <a:ext cx="576000" cy="57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 flipV="1">
            <a:off x="7684586" y="1165071"/>
            <a:ext cx="576000" cy="57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 flipV="1">
            <a:off x="8343107" y="1039395"/>
            <a:ext cx="396000" cy="39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 flipV="1">
            <a:off x="2422996" y="2256147"/>
            <a:ext cx="360000" cy="360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 flipV="1">
            <a:off x="9507219" y="1741071"/>
            <a:ext cx="360000" cy="360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 flipV="1">
            <a:off x="2541666" y="2741144"/>
            <a:ext cx="360000" cy="360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 flipV="1">
            <a:off x="3034479" y="2949480"/>
            <a:ext cx="432000" cy="432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 flipV="1">
            <a:off x="9205742" y="2047409"/>
            <a:ext cx="324000" cy="324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 flipV="1">
            <a:off x="9291219" y="1117665"/>
            <a:ext cx="216000" cy="21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 flipV="1">
            <a:off x="8859954" y="1086806"/>
            <a:ext cx="216000" cy="216000"/>
          </a:xfrm>
          <a:prstGeom prst="ellipse">
            <a:avLst/>
          </a:prstGeom>
          <a:solidFill>
            <a:srgbClr val="D7529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 flipV="1">
            <a:off x="2211958" y="3698098"/>
            <a:ext cx="216000" cy="216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 flipV="1">
            <a:off x="2096765" y="3123215"/>
            <a:ext cx="144000" cy="144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 flipV="1">
            <a:off x="2228356" y="2741144"/>
            <a:ext cx="108000" cy="108000"/>
          </a:xfrm>
          <a:prstGeom prst="ellipse">
            <a:avLst/>
          </a:prstGeom>
          <a:solidFill>
            <a:srgbClr val="4093D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212773" y="1059497"/>
            <a:ext cx="3479325" cy="684000"/>
            <a:chOff x="7314113" y="1331622"/>
            <a:chExt cx="3479325" cy="684000"/>
          </a:xfrm>
        </p:grpSpPr>
        <p:sp>
          <p:nvSpPr>
            <p:cNvPr id="40" name="圆角矩形 39"/>
            <p:cNvSpPr/>
            <p:nvPr/>
          </p:nvSpPr>
          <p:spPr>
            <a:xfrm>
              <a:off x="7314113" y="1331622"/>
              <a:ext cx="3479325" cy="68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7968798" y="1407187"/>
              <a:ext cx="274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212772" y="2360740"/>
            <a:ext cx="3479325" cy="684000"/>
            <a:chOff x="7314112" y="2632865"/>
            <a:chExt cx="3479325" cy="684000"/>
          </a:xfrm>
        </p:grpSpPr>
        <p:sp>
          <p:nvSpPr>
            <p:cNvPr id="43" name="圆角矩形 42"/>
            <p:cNvSpPr/>
            <p:nvPr/>
          </p:nvSpPr>
          <p:spPr>
            <a:xfrm>
              <a:off x="7314112" y="2632865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7989752" y="2713510"/>
              <a:ext cx="27216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altLang="en-US" sz="28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212771" y="3715012"/>
            <a:ext cx="3479325" cy="684000"/>
            <a:chOff x="7314111" y="3987137"/>
            <a:chExt cx="3479325" cy="684000"/>
          </a:xfrm>
        </p:grpSpPr>
        <p:sp>
          <p:nvSpPr>
            <p:cNvPr id="48" name="圆角矩形 47"/>
            <p:cNvSpPr/>
            <p:nvPr/>
          </p:nvSpPr>
          <p:spPr>
            <a:xfrm>
              <a:off x="7314111" y="3987137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8015151" y="4063337"/>
              <a:ext cx="26962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计划与展望</a:t>
              </a:r>
              <a:endParaRPr lang="zh-CN" altLang="en-US" sz="28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08265" y="5006265"/>
            <a:ext cx="3479325" cy="684000"/>
            <a:chOff x="7309605" y="5278390"/>
            <a:chExt cx="3479325" cy="684000"/>
          </a:xfrm>
        </p:grpSpPr>
        <p:sp>
          <p:nvSpPr>
            <p:cNvPr id="56" name="圆角矩形 55"/>
            <p:cNvSpPr/>
            <p:nvPr/>
          </p:nvSpPr>
          <p:spPr>
            <a:xfrm>
              <a:off x="7309605" y="5278390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38"/>
            <p:cNvSpPr txBox="1"/>
            <p:nvPr/>
          </p:nvSpPr>
          <p:spPr>
            <a:xfrm>
              <a:off x="7989690" y="5363480"/>
              <a:ext cx="27216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总结与建议</a:t>
              </a:r>
              <a:endParaRPr lang="zh-CN" altLang="en-US" sz="28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85216" y="953857"/>
            <a:ext cx="956652" cy="956778"/>
            <a:chOff x="4827922" y="1186802"/>
            <a:chExt cx="576000" cy="576076"/>
          </a:xfrm>
        </p:grpSpPr>
        <p:sp>
          <p:nvSpPr>
            <p:cNvPr id="61" name="椭圆 60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组合 66"/>
          <p:cNvGrpSpPr/>
          <p:nvPr/>
        </p:nvGrpSpPr>
        <p:grpSpPr>
          <a:xfrm>
            <a:off x="6685216" y="2259197"/>
            <a:ext cx="956652" cy="956778"/>
            <a:chOff x="4827922" y="1186802"/>
            <a:chExt cx="576000" cy="576076"/>
          </a:xfrm>
        </p:grpSpPr>
        <p:sp>
          <p:nvSpPr>
            <p:cNvPr id="68" name="椭圆 67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组合 73"/>
          <p:cNvGrpSpPr/>
          <p:nvPr/>
        </p:nvGrpSpPr>
        <p:grpSpPr>
          <a:xfrm>
            <a:off x="6685214" y="3564537"/>
            <a:ext cx="956652" cy="956778"/>
            <a:chOff x="4827922" y="1186802"/>
            <a:chExt cx="576000" cy="576076"/>
          </a:xfrm>
        </p:grpSpPr>
        <p:sp>
          <p:nvSpPr>
            <p:cNvPr id="75" name="椭圆 74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/>
          <p:cNvGrpSpPr/>
          <p:nvPr/>
        </p:nvGrpSpPr>
        <p:grpSpPr>
          <a:xfrm>
            <a:off x="6685214" y="4869877"/>
            <a:ext cx="956652" cy="956778"/>
            <a:chOff x="4827922" y="1186802"/>
            <a:chExt cx="576000" cy="576076"/>
          </a:xfrm>
        </p:grpSpPr>
        <p:sp>
          <p:nvSpPr>
            <p:cNvPr id="82" name="椭圆 81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椭圆 87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0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1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2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3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4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95" name="组合 94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96" name="椭圆 95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99" name="组合 98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101" name="椭圆 100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843413" y="2713255"/>
              <a:ext cx="2246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目录</a:t>
              </a:r>
              <a:endParaRPr lang="zh-CN" altLang="en-US" sz="80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231112" y="218179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上半年项目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474546" y="2501788"/>
            <a:ext cx="1854671" cy="1854671"/>
            <a:chOff x="1364566" y="2529093"/>
            <a:chExt cx="1854671" cy="1854671"/>
          </a:xfrm>
        </p:grpSpPr>
        <p:grpSp>
          <p:nvGrpSpPr>
            <p:cNvPr id="65" name="组合 64"/>
            <p:cNvGrpSpPr/>
            <p:nvPr/>
          </p:nvGrpSpPr>
          <p:grpSpPr>
            <a:xfrm>
              <a:off x="1364566" y="2529093"/>
              <a:ext cx="1854671" cy="1854671"/>
              <a:chOff x="1364566" y="2633667"/>
              <a:chExt cx="2369075" cy="2369075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4093DA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934270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01</a:t>
              </a:r>
              <a:endParaRPr lang="en-US" altLang="zh-CN" sz="3200" b="1" dirty="0" smtClean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016864" y="2500357"/>
            <a:ext cx="1854671" cy="1854671"/>
            <a:chOff x="3906884" y="2527662"/>
            <a:chExt cx="1854671" cy="1854671"/>
          </a:xfrm>
        </p:grpSpPr>
        <p:grpSp>
          <p:nvGrpSpPr>
            <p:cNvPr id="76" name="组合 75"/>
            <p:cNvGrpSpPr/>
            <p:nvPr/>
          </p:nvGrpSpPr>
          <p:grpSpPr>
            <a:xfrm>
              <a:off x="3906884" y="2527662"/>
              <a:ext cx="1854671" cy="1854671"/>
              <a:chOff x="1364566" y="2633667"/>
              <a:chExt cx="2369075" cy="2369075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D7529E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4476588" y="3170364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02</a:t>
              </a:r>
              <a:endParaRPr lang="en-US" altLang="zh-CN" sz="3200" b="1" dirty="0" smtClean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559182" y="2500357"/>
            <a:ext cx="1854671" cy="1854671"/>
            <a:chOff x="6449202" y="2527662"/>
            <a:chExt cx="1854671" cy="1854671"/>
          </a:xfrm>
        </p:grpSpPr>
        <p:grpSp>
          <p:nvGrpSpPr>
            <p:cNvPr id="87" name="组合 86"/>
            <p:cNvGrpSpPr/>
            <p:nvPr/>
          </p:nvGrpSpPr>
          <p:grpSpPr>
            <a:xfrm>
              <a:off x="6449202" y="2527662"/>
              <a:ext cx="1854671" cy="1854671"/>
              <a:chOff x="1364566" y="2633667"/>
              <a:chExt cx="2369075" cy="2369075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solidFill>
                <a:srgbClr val="4093DA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3" name="等腰三角形 92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5" name="等腰三角形 94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7018906" y="3167338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宋体-简" panose="02010600040101010101" charset="-122"/>
                  <a:ea typeface="宋体-简" panose="02010600040101010101" charset="-122"/>
                </a:rPr>
                <a:t>03</a:t>
              </a:r>
              <a:endParaRPr lang="en-US" altLang="zh-CN" sz="3200" b="1" dirty="0" smtClean="0">
                <a:solidFill>
                  <a:schemeClr val="bg1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2774185" y="4656473"/>
            <a:ext cx="1255395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健康商城</a:t>
            </a:r>
            <a:endParaRPr lang="en-US" altLang="zh-CN" sz="2000" b="1" dirty="0">
              <a:solidFill>
                <a:srgbClr val="4093DA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￭健康商城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V2.0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￭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健康商城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V2.1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316503" y="4723151"/>
            <a:ext cx="125539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BF498C"/>
                </a:solidFill>
                <a:latin typeface="宋体-简" panose="02010600040101010101" charset="-122"/>
                <a:ea typeface="宋体-简" panose="02010600040101010101" charset="-122"/>
              </a:rPr>
              <a:t>健康莆田</a:t>
            </a:r>
            <a:endParaRPr lang="en-US" altLang="zh-CN" sz="2000" b="1" dirty="0">
              <a:solidFill>
                <a:srgbClr val="BF498C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￭健康莆田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V1.1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2245" y="4657108"/>
            <a:ext cx="1790065" cy="9531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其他</a:t>
            </a:r>
            <a:endParaRPr lang="en-US" altLang="zh-CN" sz="2000" b="1" dirty="0">
              <a:solidFill>
                <a:srgbClr val="4093DA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￭智康云问诊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药师端    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￭影像云平台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-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分账业务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￭天马四季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-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装修平台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7212772" y="2360740"/>
            <a:ext cx="3479325" cy="684000"/>
            <a:chOff x="7314112" y="2632865"/>
            <a:chExt cx="3479325" cy="684000"/>
          </a:xfrm>
        </p:grpSpPr>
        <p:sp>
          <p:nvSpPr>
            <p:cNvPr id="43" name="圆角矩形 42"/>
            <p:cNvSpPr/>
            <p:nvPr/>
          </p:nvSpPr>
          <p:spPr>
            <a:xfrm>
              <a:off x="7314112" y="2632865"/>
              <a:ext cx="3479325" cy="684000"/>
            </a:xfrm>
            <a:prstGeom prst="roundRect">
              <a:avLst>
                <a:gd name="adj" fmla="val 50000"/>
              </a:avLst>
            </a:prstGeom>
            <a:solidFill>
              <a:srgbClr val="E292C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7989593" y="2713255"/>
              <a:ext cx="2418152" cy="521970"/>
            </a:xfrm>
            <a:prstGeom prst="rect">
              <a:avLst/>
            </a:prstGeom>
            <a:solidFill>
              <a:srgbClr val="E292C0"/>
            </a:solidFill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212771" y="3715012"/>
            <a:ext cx="3479325" cy="684000"/>
            <a:chOff x="7314111" y="3987137"/>
            <a:chExt cx="3479325" cy="684000"/>
          </a:xfrm>
        </p:grpSpPr>
        <p:sp>
          <p:nvSpPr>
            <p:cNvPr id="48" name="圆角矩形 47"/>
            <p:cNvSpPr/>
            <p:nvPr/>
          </p:nvSpPr>
          <p:spPr>
            <a:xfrm>
              <a:off x="7314111" y="3987137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8014933" y="4063552"/>
              <a:ext cx="244407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计划与展望</a:t>
              </a:r>
              <a:endParaRPr lang="zh-CN" altLang="en-US" sz="28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08265" y="5006265"/>
            <a:ext cx="3485515" cy="684000"/>
            <a:chOff x="7309605" y="5278390"/>
            <a:chExt cx="3485515" cy="684000"/>
          </a:xfrm>
        </p:grpSpPr>
        <p:sp>
          <p:nvSpPr>
            <p:cNvPr id="56" name="圆角矩形 55"/>
            <p:cNvSpPr/>
            <p:nvPr/>
          </p:nvSpPr>
          <p:spPr>
            <a:xfrm>
              <a:off x="7309605" y="5278390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38"/>
            <p:cNvSpPr txBox="1"/>
            <p:nvPr/>
          </p:nvSpPr>
          <p:spPr>
            <a:xfrm>
              <a:off x="7989690" y="5363480"/>
              <a:ext cx="280543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总结与建议</a:t>
              </a:r>
              <a:endParaRPr lang="zh-CN" altLang="en-US" sz="28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685216" y="2259197"/>
            <a:ext cx="956652" cy="956778"/>
            <a:chOff x="4827922" y="1186802"/>
            <a:chExt cx="576000" cy="576076"/>
          </a:xfrm>
        </p:grpSpPr>
        <p:sp>
          <p:nvSpPr>
            <p:cNvPr id="68" name="椭圆 67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组合 73"/>
          <p:cNvGrpSpPr/>
          <p:nvPr/>
        </p:nvGrpSpPr>
        <p:grpSpPr>
          <a:xfrm>
            <a:off x="6685214" y="3564537"/>
            <a:ext cx="956652" cy="956778"/>
            <a:chOff x="4827922" y="1186802"/>
            <a:chExt cx="576000" cy="576076"/>
          </a:xfrm>
        </p:grpSpPr>
        <p:sp>
          <p:nvSpPr>
            <p:cNvPr id="75" name="椭圆 74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/>
          <p:cNvGrpSpPr/>
          <p:nvPr/>
        </p:nvGrpSpPr>
        <p:grpSpPr>
          <a:xfrm>
            <a:off x="6685214" y="4869877"/>
            <a:ext cx="956652" cy="956778"/>
            <a:chOff x="4827922" y="1186802"/>
            <a:chExt cx="576000" cy="576076"/>
          </a:xfrm>
        </p:grpSpPr>
        <p:sp>
          <p:nvSpPr>
            <p:cNvPr id="82" name="椭圆 81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D752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椭圆 87"/>
          <p:cNvSpPr/>
          <p:nvPr/>
        </p:nvSpPr>
        <p:spPr>
          <a:xfrm>
            <a:off x="1232826" y="4267644"/>
            <a:ext cx="631691" cy="631691"/>
          </a:xfrm>
          <a:prstGeom prst="ellipse">
            <a:avLst/>
          </a:prstGeom>
          <a:solidFill>
            <a:srgbClr val="4093DA">
              <a:alpha val="70000"/>
            </a:srgb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65"/>
          <p:cNvSpPr/>
          <p:nvPr/>
        </p:nvSpPr>
        <p:spPr>
          <a:xfrm>
            <a:off x="3587600" y="1235807"/>
            <a:ext cx="555501" cy="555501"/>
          </a:xfrm>
          <a:prstGeom prst="ellipse">
            <a:avLst/>
          </a:prstGeom>
          <a:solidFill>
            <a:srgbClr val="D7529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0" name="Oval 66"/>
          <p:cNvSpPr/>
          <p:nvPr/>
        </p:nvSpPr>
        <p:spPr>
          <a:xfrm>
            <a:off x="2207660" y="1634376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1" name="Oval 67"/>
          <p:cNvSpPr/>
          <p:nvPr/>
        </p:nvSpPr>
        <p:spPr>
          <a:xfrm>
            <a:off x="4961243" y="4941574"/>
            <a:ext cx="309283" cy="309283"/>
          </a:xfrm>
          <a:prstGeom prst="ellipse">
            <a:avLst/>
          </a:prstGeom>
          <a:solidFill>
            <a:srgbClr val="D7529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2" name="Oval 68"/>
          <p:cNvSpPr/>
          <p:nvPr/>
        </p:nvSpPr>
        <p:spPr>
          <a:xfrm>
            <a:off x="4234376" y="4733846"/>
            <a:ext cx="566373" cy="566372"/>
          </a:xfrm>
          <a:prstGeom prst="ellipse">
            <a:avLst/>
          </a:prstGeom>
          <a:solidFill>
            <a:srgbClr val="4093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3" name="Oval 69"/>
          <p:cNvSpPr/>
          <p:nvPr/>
        </p:nvSpPr>
        <p:spPr>
          <a:xfrm>
            <a:off x="2930150" y="4907012"/>
            <a:ext cx="198819" cy="198819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94" name="Oval 70"/>
          <p:cNvSpPr/>
          <p:nvPr/>
        </p:nvSpPr>
        <p:spPr>
          <a:xfrm>
            <a:off x="4916914" y="4679939"/>
            <a:ext cx="164257" cy="164257"/>
          </a:xfrm>
          <a:prstGeom prst="ellipse">
            <a:avLst/>
          </a:prstGeom>
          <a:solidFill>
            <a:srgbClr val="D752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95" name="组合 94"/>
          <p:cNvGrpSpPr/>
          <p:nvPr/>
        </p:nvGrpSpPr>
        <p:grpSpPr>
          <a:xfrm>
            <a:off x="4197934" y="1400227"/>
            <a:ext cx="1072592" cy="1072737"/>
            <a:chOff x="6807815" y="1566934"/>
            <a:chExt cx="1603507" cy="1603723"/>
          </a:xfrm>
        </p:grpSpPr>
        <p:sp>
          <p:nvSpPr>
            <p:cNvPr id="96" name="椭圆 95"/>
            <p:cNvSpPr/>
            <p:nvPr/>
          </p:nvSpPr>
          <p:spPr>
            <a:xfrm flipH="1">
              <a:off x="6807815" y="1566934"/>
              <a:ext cx="1603507" cy="160372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508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6983619" y="1742763"/>
              <a:ext cx="1251895" cy="1252065"/>
            </a:xfrm>
            <a:prstGeom prst="ellipse">
              <a:avLst/>
            </a:prstGeom>
            <a:solidFill>
              <a:srgbClr val="D7529E"/>
            </a:solidFill>
            <a:ln w="50800" cap="flat" cmpd="sng" algn="ctr">
              <a:noFill/>
              <a:prstDash val="solid"/>
              <a:miter lim="800000"/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602261" y="1882574"/>
            <a:ext cx="2915301" cy="2915695"/>
            <a:chOff x="1602261" y="1882574"/>
            <a:chExt cx="2915301" cy="2915695"/>
          </a:xfrm>
        </p:grpSpPr>
        <p:grpSp>
          <p:nvGrpSpPr>
            <p:cNvPr id="99" name="组合 98"/>
            <p:cNvGrpSpPr/>
            <p:nvPr/>
          </p:nvGrpSpPr>
          <p:grpSpPr>
            <a:xfrm>
              <a:off x="1602261" y="1882574"/>
              <a:ext cx="2915301" cy="2915695"/>
              <a:chOff x="5290260" y="1211495"/>
              <a:chExt cx="1836113" cy="1836361"/>
            </a:xfrm>
          </p:grpSpPr>
          <p:sp>
            <p:nvSpPr>
              <p:cNvPr id="101" name="椭圆 100"/>
              <p:cNvSpPr/>
              <p:nvPr/>
            </p:nvSpPr>
            <p:spPr>
              <a:xfrm flipH="1">
                <a:off x="5290260" y="1211495"/>
                <a:ext cx="1836113" cy="18363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4D4D4"/>
                  </a:gs>
                </a:gsLst>
                <a:lin ang="13200000" scaled="0"/>
                <a:tileRect/>
              </a:gradFill>
              <a:ln w="50800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9E9E9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5080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 flipH="1">
                <a:off x="5491568" y="1412829"/>
                <a:ext cx="1433497" cy="1433691"/>
              </a:xfrm>
              <a:prstGeom prst="ellipse">
                <a:avLst/>
              </a:prstGeom>
              <a:solidFill>
                <a:srgbClr val="4093DA"/>
              </a:solidFill>
              <a:ln w="50800" cap="flat" cmpd="sng" algn="ctr">
                <a:noFill/>
                <a:prstDash val="solid"/>
                <a:miter lim="800000"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6665" kern="0">
                  <a:solidFill>
                    <a:sysClr val="window" lastClr="FFFFFF"/>
                  </a:solidFill>
                  <a:latin typeface="Agency FB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1843413" y="2713255"/>
              <a:ext cx="2246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b="1" dirty="0" smtClean="0">
                  <a:solidFill>
                    <a:srgbClr val="EFF6FC"/>
                  </a:solidFill>
                  <a:latin typeface="Kartika" panose="02020503030404060203" pitchFamily="18" charset="0"/>
                  <a:cs typeface="Kartika" panose="02020503030404060203" pitchFamily="18" charset="0"/>
                </a:rPr>
                <a:t>目录</a:t>
              </a:r>
              <a:endParaRPr lang="zh-CN" altLang="en-US" sz="8000" b="1" dirty="0">
                <a:solidFill>
                  <a:srgbClr val="EFF6FC"/>
                </a:solidFill>
                <a:latin typeface="Kartika" panose="02020503030404060203" pitchFamily="18" charset="0"/>
                <a:cs typeface="Kartika" panose="02020503030404060203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15311" y="1023882"/>
            <a:ext cx="3479325" cy="684000"/>
            <a:chOff x="7314111" y="3987137"/>
            <a:chExt cx="3479325" cy="684000"/>
          </a:xfrm>
        </p:grpSpPr>
        <p:sp>
          <p:nvSpPr>
            <p:cNvPr id="15" name="圆角矩形 14"/>
            <p:cNvSpPr/>
            <p:nvPr/>
          </p:nvSpPr>
          <p:spPr>
            <a:xfrm>
              <a:off x="7314111" y="3987137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37"/>
            <p:cNvSpPr txBox="1"/>
            <p:nvPr/>
          </p:nvSpPr>
          <p:spPr>
            <a:xfrm>
              <a:off x="8014933" y="4063552"/>
              <a:ext cx="244407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800" kern="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28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87754" y="873407"/>
            <a:ext cx="956652" cy="956778"/>
            <a:chOff x="4827922" y="1186802"/>
            <a:chExt cx="576000" cy="576076"/>
          </a:xfrm>
        </p:grpSpPr>
        <p:sp>
          <p:nvSpPr>
            <p:cNvPr id="18" name="椭圆 17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solidFill>
              <a:srgbClr val="4093DA"/>
            </a:soli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solidFill>
                  <a:srgbClr val="4093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02002" y="21817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工作总结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98839" y="2808453"/>
            <a:ext cx="1366053" cy="1618288"/>
            <a:chOff x="6198839" y="2808453"/>
            <a:chExt cx="1366053" cy="1618288"/>
          </a:xfrm>
        </p:grpSpPr>
        <p:sp>
          <p:nvSpPr>
            <p:cNvPr id="8" name="椭圆 7"/>
            <p:cNvSpPr/>
            <p:nvPr/>
          </p:nvSpPr>
          <p:spPr>
            <a:xfrm>
              <a:off x="6245841" y="2847124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198839" y="2808453"/>
              <a:ext cx="1314044" cy="794842"/>
              <a:chOff x="6198839" y="2808453"/>
              <a:chExt cx="1314044" cy="794842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7" name="任意多边形 16"/>
              <p:cNvSpPr/>
              <p:nvPr/>
            </p:nvSpPr>
            <p:spPr>
              <a:xfrm>
                <a:off x="6198851" y="3451154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6198839" y="2808453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50848" y="3631897"/>
              <a:ext cx="1314044" cy="794844"/>
              <a:chOff x="6250848" y="3631897"/>
              <a:chExt cx="1314044" cy="794844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4" name="任意多边形 13"/>
              <p:cNvSpPr/>
              <p:nvPr/>
            </p:nvSpPr>
            <p:spPr>
              <a:xfrm rot="10800000">
                <a:off x="7504681" y="3631897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10800000">
                <a:off x="6250848" y="3674450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739089" y="3428431"/>
              <a:ext cx="320591" cy="317286"/>
              <a:chOff x="6739089" y="3428431"/>
              <a:chExt cx="320591" cy="317286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12" name="Freeform 136"/>
              <p:cNvSpPr/>
              <p:nvPr/>
            </p:nvSpPr>
            <p:spPr bwMode="auto">
              <a:xfrm>
                <a:off x="6739089" y="3606243"/>
                <a:ext cx="320591" cy="13947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13" name="Freeform 137"/>
              <p:cNvSpPr>
                <a:spLocks noEditPoints="1"/>
              </p:cNvSpPr>
              <p:nvPr/>
            </p:nvSpPr>
            <p:spPr bwMode="auto">
              <a:xfrm>
                <a:off x="6739089" y="3428431"/>
                <a:ext cx="320591" cy="18442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617439" y="3889109"/>
            <a:ext cx="1366053" cy="1618288"/>
            <a:chOff x="4617439" y="3889109"/>
            <a:chExt cx="1366053" cy="1618288"/>
          </a:xfrm>
        </p:grpSpPr>
        <p:sp>
          <p:nvSpPr>
            <p:cNvPr id="20" name="椭圆 19"/>
            <p:cNvSpPr/>
            <p:nvPr/>
          </p:nvSpPr>
          <p:spPr>
            <a:xfrm>
              <a:off x="4664441" y="3927780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17439" y="3889109"/>
              <a:ext cx="1314044" cy="794842"/>
              <a:chOff x="4617439" y="3889109"/>
              <a:chExt cx="1314044" cy="794842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26" name="任意多边形 25"/>
              <p:cNvSpPr/>
              <p:nvPr/>
            </p:nvSpPr>
            <p:spPr>
              <a:xfrm>
                <a:off x="4617451" y="4531810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4617439" y="3889109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669448" y="4712553"/>
              <a:ext cx="1314044" cy="794844"/>
              <a:chOff x="4669448" y="4712553"/>
              <a:chExt cx="1314044" cy="794844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24" name="任意多边形 23"/>
              <p:cNvSpPr/>
              <p:nvPr/>
            </p:nvSpPr>
            <p:spPr>
              <a:xfrm rot="10800000">
                <a:off x="5923281" y="4712553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0800000">
                <a:off x="4669448" y="4755106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5152050" y="4489369"/>
              <a:ext cx="305032" cy="304062"/>
            </a:xfrm>
            <a:custGeom>
              <a:avLst/>
              <a:gdLst>
                <a:gd name="T0" fmla="*/ 52 w 341"/>
                <a:gd name="T1" fmla="*/ 0 h 340"/>
                <a:gd name="T2" fmla="*/ 289 w 341"/>
                <a:gd name="T3" fmla="*/ 0 h 340"/>
                <a:gd name="T4" fmla="*/ 341 w 341"/>
                <a:gd name="T5" fmla="*/ 51 h 340"/>
                <a:gd name="T6" fmla="*/ 341 w 341"/>
                <a:gd name="T7" fmla="*/ 289 h 340"/>
                <a:gd name="T8" fmla="*/ 289 w 341"/>
                <a:gd name="T9" fmla="*/ 340 h 340"/>
                <a:gd name="T10" fmla="*/ 52 w 341"/>
                <a:gd name="T11" fmla="*/ 340 h 340"/>
                <a:gd name="T12" fmla="*/ 0 w 341"/>
                <a:gd name="T13" fmla="*/ 289 h 340"/>
                <a:gd name="T14" fmla="*/ 0 w 341"/>
                <a:gd name="T15" fmla="*/ 51 h 340"/>
                <a:gd name="T16" fmla="*/ 52 w 341"/>
                <a:gd name="T17" fmla="*/ 0 h 340"/>
                <a:gd name="T18" fmla="*/ 71 w 341"/>
                <a:gd name="T19" fmla="*/ 37 h 340"/>
                <a:gd name="T20" fmla="*/ 38 w 341"/>
                <a:gd name="T21" fmla="*/ 70 h 340"/>
                <a:gd name="T22" fmla="*/ 38 w 341"/>
                <a:gd name="T23" fmla="*/ 269 h 340"/>
                <a:gd name="T24" fmla="*/ 71 w 341"/>
                <a:gd name="T25" fmla="*/ 302 h 340"/>
                <a:gd name="T26" fmla="*/ 270 w 341"/>
                <a:gd name="T27" fmla="*/ 302 h 340"/>
                <a:gd name="T28" fmla="*/ 303 w 341"/>
                <a:gd name="T29" fmla="*/ 269 h 340"/>
                <a:gd name="T30" fmla="*/ 303 w 341"/>
                <a:gd name="T31" fmla="*/ 70 h 340"/>
                <a:gd name="T32" fmla="*/ 270 w 341"/>
                <a:gd name="T33" fmla="*/ 37 h 340"/>
                <a:gd name="T34" fmla="*/ 71 w 341"/>
                <a:gd name="T35" fmla="*/ 37 h 340"/>
                <a:gd name="T36" fmla="*/ 170 w 341"/>
                <a:gd name="T37" fmla="*/ 244 h 340"/>
                <a:gd name="T38" fmla="*/ 157 w 341"/>
                <a:gd name="T39" fmla="*/ 258 h 340"/>
                <a:gd name="T40" fmla="*/ 157 w 341"/>
                <a:gd name="T41" fmla="*/ 283 h 340"/>
                <a:gd name="T42" fmla="*/ 170 w 341"/>
                <a:gd name="T43" fmla="*/ 296 h 340"/>
                <a:gd name="T44" fmla="*/ 184 w 341"/>
                <a:gd name="T45" fmla="*/ 283 h 340"/>
                <a:gd name="T46" fmla="*/ 184 w 341"/>
                <a:gd name="T47" fmla="*/ 258 h 340"/>
                <a:gd name="T48" fmla="*/ 170 w 341"/>
                <a:gd name="T49" fmla="*/ 244 h 340"/>
                <a:gd name="T50" fmla="*/ 245 w 341"/>
                <a:gd name="T51" fmla="*/ 170 h 340"/>
                <a:gd name="T52" fmla="*/ 259 w 341"/>
                <a:gd name="T53" fmla="*/ 183 h 340"/>
                <a:gd name="T54" fmla="*/ 284 w 341"/>
                <a:gd name="T55" fmla="*/ 183 h 340"/>
                <a:gd name="T56" fmla="*/ 297 w 341"/>
                <a:gd name="T57" fmla="*/ 170 h 340"/>
                <a:gd name="T58" fmla="*/ 284 w 341"/>
                <a:gd name="T59" fmla="*/ 156 h 340"/>
                <a:gd name="T60" fmla="*/ 259 w 341"/>
                <a:gd name="T61" fmla="*/ 156 h 340"/>
                <a:gd name="T62" fmla="*/ 245 w 341"/>
                <a:gd name="T63" fmla="*/ 170 h 340"/>
                <a:gd name="T64" fmla="*/ 170 w 341"/>
                <a:gd name="T65" fmla="*/ 43 h 340"/>
                <a:gd name="T66" fmla="*/ 157 w 341"/>
                <a:gd name="T67" fmla="*/ 57 h 340"/>
                <a:gd name="T68" fmla="*/ 157 w 341"/>
                <a:gd name="T69" fmla="*/ 82 h 340"/>
                <a:gd name="T70" fmla="*/ 170 w 341"/>
                <a:gd name="T71" fmla="*/ 95 h 340"/>
                <a:gd name="T72" fmla="*/ 184 w 341"/>
                <a:gd name="T73" fmla="*/ 82 h 340"/>
                <a:gd name="T74" fmla="*/ 184 w 341"/>
                <a:gd name="T75" fmla="*/ 57 h 340"/>
                <a:gd name="T76" fmla="*/ 170 w 341"/>
                <a:gd name="T77" fmla="*/ 43 h 340"/>
                <a:gd name="T78" fmla="*/ 189 w 341"/>
                <a:gd name="T79" fmla="*/ 172 h 340"/>
                <a:gd name="T80" fmla="*/ 217 w 341"/>
                <a:gd name="T81" fmla="*/ 143 h 340"/>
                <a:gd name="T82" fmla="*/ 217 w 341"/>
                <a:gd name="T83" fmla="*/ 125 h 340"/>
                <a:gd name="T84" fmla="*/ 199 w 341"/>
                <a:gd name="T85" fmla="*/ 125 h 340"/>
                <a:gd name="T86" fmla="*/ 173 w 341"/>
                <a:gd name="T87" fmla="*/ 152 h 340"/>
                <a:gd name="T88" fmla="*/ 170 w 341"/>
                <a:gd name="T89" fmla="*/ 152 h 340"/>
                <a:gd name="T90" fmla="*/ 166 w 341"/>
                <a:gd name="T91" fmla="*/ 152 h 340"/>
                <a:gd name="T92" fmla="*/ 114 w 341"/>
                <a:gd name="T93" fmla="*/ 98 h 340"/>
                <a:gd name="T94" fmla="*/ 101 w 341"/>
                <a:gd name="T95" fmla="*/ 98 h 340"/>
                <a:gd name="T96" fmla="*/ 100 w 341"/>
                <a:gd name="T97" fmla="*/ 111 h 340"/>
                <a:gd name="T98" fmla="*/ 153 w 341"/>
                <a:gd name="T99" fmla="*/ 165 h 340"/>
                <a:gd name="T100" fmla="*/ 152 w 341"/>
                <a:gd name="T101" fmla="*/ 170 h 340"/>
                <a:gd name="T102" fmla="*/ 170 w 341"/>
                <a:gd name="T103" fmla="*/ 188 h 340"/>
                <a:gd name="T104" fmla="*/ 189 w 341"/>
                <a:gd name="T105" fmla="*/ 172 h 340"/>
                <a:gd name="T106" fmla="*/ 44 w 341"/>
                <a:gd name="T107" fmla="*/ 170 h 340"/>
                <a:gd name="T108" fmla="*/ 57 w 341"/>
                <a:gd name="T109" fmla="*/ 183 h 340"/>
                <a:gd name="T110" fmla="*/ 82 w 341"/>
                <a:gd name="T111" fmla="*/ 183 h 340"/>
                <a:gd name="T112" fmla="*/ 96 w 341"/>
                <a:gd name="T113" fmla="*/ 170 h 340"/>
                <a:gd name="T114" fmla="*/ 82 w 341"/>
                <a:gd name="T115" fmla="*/ 156 h 340"/>
                <a:gd name="T116" fmla="*/ 57 w 341"/>
                <a:gd name="T117" fmla="*/ 156 h 340"/>
                <a:gd name="T118" fmla="*/ 44 w 341"/>
                <a:gd name="T1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1" h="340">
                  <a:moveTo>
                    <a:pt x="52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318" y="0"/>
                    <a:pt x="341" y="23"/>
                    <a:pt x="341" y="51"/>
                  </a:cubicBezTo>
                  <a:cubicBezTo>
                    <a:pt x="341" y="289"/>
                    <a:pt x="341" y="289"/>
                    <a:pt x="341" y="289"/>
                  </a:cubicBezTo>
                  <a:cubicBezTo>
                    <a:pt x="341" y="317"/>
                    <a:pt x="318" y="340"/>
                    <a:pt x="289" y="340"/>
                  </a:cubicBezTo>
                  <a:cubicBezTo>
                    <a:pt x="52" y="340"/>
                    <a:pt x="52" y="340"/>
                    <a:pt x="52" y="340"/>
                  </a:cubicBezTo>
                  <a:cubicBezTo>
                    <a:pt x="23" y="340"/>
                    <a:pt x="0" y="317"/>
                    <a:pt x="0" y="28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lose/>
                  <a:moveTo>
                    <a:pt x="71" y="37"/>
                  </a:moveTo>
                  <a:cubicBezTo>
                    <a:pt x="53" y="37"/>
                    <a:pt x="38" y="52"/>
                    <a:pt x="38" y="70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8" y="288"/>
                    <a:pt x="53" y="302"/>
                    <a:pt x="71" y="302"/>
                  </a:cubicBezTo>
                  <a:cubicBezTo>
                    <a:pt x="270" y="302"/>
                    <a:pt x="270" y="302"/>
                    <a:pt x="270" y="302"/>
                  </a:cubicBezTo>
                  <a:cubicBezTo>
                    <a:pt x="288" y="302"/>
                    <a:pt x="303" y="288"/>
                    <a:pt x="303" y="269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3" y="52"/>
                    <a:pt x="288" y="37"/>
                    <a:pt x="270" y="37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170" y="244"/>
                  </a:moveTo>
                  <a:cubicBezTo>
                    <a:pt x="163" y="244"/>
                    <a:pt x="157" y="251"/>
                    <a:pt x="157" y="258"/>
                  </a:cubicBezTo>
                  <a:cubicBezTo>
                    <a:pt x="157" y="283"/>
                    <a:pt x="157" y="283"/>
                    <a:pt x="157" y="283"/>
                  </a:cubicBezTo>
                  <a:cubicBezTo>
                    <a:pt x="157" y="290"/>
                    <a:pt x="163" y="296"/>
                    <a:pt x="170" y="296"/>
                  </a:cubicBezTo>
                  <a:cubicBezTo>
                    <a:pt x="178" y="296"/>
                    <a:pt x="184" y="290"/>
                    <a:pt x="184" y="283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4" y="251"/>
                    <a:pt x="178" y="244"/>
                    <a:pt x="170" y="244"/>
                  </a:cubicBezTo>
                  <a:close/>
                  <a:moveTo>
                    <a:pt x="245" y="170"/>
                  </a:moveTo>
                  <a:cubicBezTo>
                    <a:pt x="245" y="177"/>
                    <a:pt x="251" y="183"/>
                    <a:pt x="259" y="183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91" y="183"/>
                    <a:pt x="297" y="177"/>
                    <a:pt x="297" y="170"/>
                  </a:cubicBezTo>
                  <a:cubicBezTo>
                    <a:pt x="297" y="162"/>
                    <a:pt x="291" y="156"/>
                    <a:pt x="284" y="156"/>
                  </a:cubicBezTo>
                  <a:cubicBezTo>
                    <a:pt x="259" y="156"/>
                    <a:pt x="259" y="156"/>
                    <a:pt x="259" y="156"/>
                  </a:cubicBezTo>
                  <a:cubicBezTo>
                    <a:pt x="251" y="156"/>
                    <a:pt x="245" y="162"/>
                    <a:pt x="245" y="170"/>
                  </a:cubicBezTo>
                  <a:close/>
                  <a:moveTo>
                    <a:pt x="170" y="43"/>
                  </a:moveTo>
                  <a:cubicBezTo>
                    <a:pt x="163" y="43"/>
                    <a:pt x="157" y="49"/>
                    <a:pt x="157" y="57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7" y="89"/>
                    <a:pt x="163" y="95"/>
                    <a:pt x="170" y="95"/>
                  </a:cubicBezTo>
                  <a:cubicBezTo>
                    <a:pt x="178" y="95"/>
                    <a:pt x="184" y="89"/>
                    <a:pt x="184" y="82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4" y="49"/>
                    <a:pt x="178" y="43"/>
                    <a:pt x="170" y="43"/>
                  </a:cubicBezTo>
                  <a:close/>
                  <a:moveTo>
                    <a:pt x="189" y="172"/>
                  </a:moveTo>
                  <a:cubicBezTo>
                    <a:pt x="217" y="143"/>
                    <a:pt x="217" y="143"/>
                    <a:pt x="217" y="143"/>
                  </a:cubicBezTo>
                  <a:cubicBezTo>
                    <a:pt x="222" y="138"/>
                    <a:pt x="222" y="130"/>
                    <a:pt x="217" y="125"/>
                  </a:cubicBezTo>
                  <a:cubicBezTo>
                    <a:pt x="212" y="120"/>
                    <a:pt x="204" y="120"/>
                    <a:pt x="199" y="125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2" y="152"/>
                    <a:pt x="171" y="152"/>
                    <a:pt x="170" y="152"/>
                  </a:cubicBezTo>
                  <a:cubicBezTo>
                    <a:pt x="169" y="152"/>
                    <a:pt x="168" y="152"/>
                    <a:pt x="166" y="152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0" y="94"/>
                    <a:pt x="104" y="94"/>
                    <a:pt x="101" y="98"/>
                  </a:cubicBezTo>
                  <a:cubicBezTo>
                    <a:pt x="97" y="101"/>
                    <a:pt x="97" y="107"/>
                    <a:pt x="100" y="111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2" y="167"/>
                    <a:pt x="152" y="168"/>
                    <a:pt x="152" y="170"/>
                  </a:cubicBezTo>
                  <a:cubicBezTo>
                    <a:pt x="152" y="180"/>
                    <a:pt x="160" y="188"/>
                    <a:pt x="170" y="188"/>
                  </a:cubicBezTo>
                  <a:cubicBezTo>
                    <a:pt x="180" y="188"/>
                    <a:pt x="188" y="181"/>
                    <a:pt x="189" y="172"/>
                  </a:cubicBezTo>
                  <a:close/>
                  <a:moveTo>
                    <a:pt x="44" y="170"/>
                  </a:moveTo>
                  <a:cubicBezTo>
                    <a:pt x="44" y="177"/>
                    <a:pt x="50" y="183"/>
                    <a:pt x="57" y="183"/>
                  </a:cubicBezTo>
                  <a:cubicBezTo>
                    <a:pt x="82" y="183"/>
                    <a:pt x="82" y="183"/>
                    <a:pt x="82" y="183"/>
                  </a:cubicBezTo>
                  <a:cubicBezTo>
                    <a:pt x="90" y="183"/>
                    <a:pt x="96" y="177"/>
                    <a:pt x="96" y="170"/>
                  </a:cubicBezTo>
                  <a:cubicBezTo>
                    <a:pt x="96" y="162"/>
                    <a:pt x="90" y="156"/>
                    <a:pt x="82" y="156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50" y="156"/>
                    <a:pt x="44" y="162"/>
                    <a:pt x="44" y="170"/>
                  </a:cubicBezTo>
                  <a:close/>
                </a:path>
              </a:pathLst>
            </a:custGeom>
            <a:solidFill>
              <a:srgbClr val="4093D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17451" y="1981127"/>
            <a:ext cx="1366053" cy="1618288"/>
            <a:chOff x="4617451" y="1981127"/>
            <a:chExt cx="1366053" cy="1618288"/>
          </a:xfrm>
        </p:grpSpPr>
        <p:sp>
          <p:nvSpPr>
            <p:cNvPr id="33" name="椭圆 32"/>
            <p:cNvSpPr/>
            <p:nvPr/>
          </p:nvSpPr>
          <p:spPr>
            <a:xfrm>
              <a:off x="4664453" y="2019799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617451" y="1981127"/>
              <a:ext cx="1314044" cy="794843"/>
              <a:chOff x="4617451" y="1981127"/>
              <a:chExt cx="1314044" cy="79484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41" name="任意多边形 40"/>
              <p:cNvSpPr/>
              <p:nvPr/>
            </p:nvSpPr>
            <p:spPr>
              <a:xfrm>
                <a:off x="4617462" y="2623829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4617451" y="1981127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669460" y="2804572"/>
              <a:ext cx="1314044" cy="794843"/>
              <a:chOff x="4669460" y="2804572"/>
              <a:chExt cx="1314044" cy="79484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39" name="任意多边形 38"/>
              <p:cNvSpPr/>
              <p:nvPr/>
            </p:nvSpPr>
            <p:spPr>
              <a:xfrm rot="10800000">
                <a:off x="5923293" y="2804572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10800000">
                <a:off x="4669460" y="2847124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114770" y="2563854"/>
              <a:ext cx="349568" cy="336175"/>
              <a:chOff x="5114770" y="2563854"/>
              <a:chExt cx="349568" cy="336175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37" name="Oval 131"/>
              <p:cNvSpPr>
                <a:spLocks noChangeArrowheads="1"/>
              </p:cNvSpPr>
              <p:nvPr/>
            </p:nvSpPr>
            <p:spPr bwMode="auto">
              <a:xfrm>
                <a:off x="5210901" y="2563854"/>
                <a:ext cx="157305" cy="159318"/>
              </a:xfrm>
              <a:prstGeom prst="ellipse">
                <a:avLst/>
              </a:prstGeom>
              <a:solidFill>
                <a:srgbClr val="409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38" name="Freeform 134"/>
              <p:cNvSpPr/>
              <p:nvPr/>
            </p:nvSpPr>
            <p:spPr bwMode="auto">
              <a:xfrm>
                <a:off x="5114770" y="2748020"/>
                <a:ext cx="349568" cy="152009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409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6198827" y="4716435"/>
            <a:ext cx="1366053" cy="1618287"/>
            <a:chOff x="6198827" y="4716435"/>
            <a:chExt cx="1366053" cy="1618287"/>
          </a:xfrm>
        </p:grpSpPr>
        <p:sp>
          <p:nvSpPr>
            <p:cNvPr id="44" name="椭圆 43"/>
            <p:cNvSpPr/>
            <p:nvPr/>
          </p:nvSpPr>
          <p:spPr>
            <a:xfrm>
              <a:off x="6245830" y="4755106"/>
              <a:ext cx="1293879" cy="1293879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rgbClr val="FEFEFE"/>
                </a:gs>
              </a:gsLst>
              <a:lin ang="3600000" scaled="0"/>
            </a:gradFill>
            <a:ln w="15875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198827" y="4716435"/>
              <a:ext cx="1314044" cy="794842"/>
              <a:chOff x="6198827" y="4716435"/>
              <a:chExt cx="1314044" cy="794842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54" name="任意多边形 53"/>
              <p:cNvSpPr/>
              <p:nvPr/>
            </p:nvSpPr>
            <p:spPr>
              <a:xfrm>
                <a:off x="6198839" y="5359136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6198827" y="4716435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0836" y="5539879"/>
              <a:ext cx="1314044" cy="794843"/>
              <a:chOff x="6250836" y="5539879"/>
              <a:chExt cx="1314044" cy="794843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52" name="任意多边形 51"/>
              <p:cNvSpPr/>
              <p:nvPr/>
            </p:nvSpPr>
            <p:spPr>
              <a:xfrm rot="10800000">
                <a:off x="7504670" y="5539879"/>
                <a:ext cx="60199" cy="152141"/>
              </a:xfrm>
              <a:custGeom>
                <a:avLst/>
                <a:gdLst>
                  <a:gd name="connsiteX0" fmla="*/ 71437 w 71437"/>
                  <a:gd name="connsiteY0" fmla="*/ 16669 h 176212"/>
                  <a:gd name="connsiteX1" fmla="*/ 47625 w 71437"/>
                  <a:gd name="connsiteY1" fmla="*/ 176212 h 176212"/>
                  <a:gd name="connsiteX2" fmla="*/ 0 w 71437"/>
                  <a:gd name="connsiteY2" fmla="*/ 109537 h 176212"/>
                  <a:gd name="connsiteX3" fmla="*/ 11906 w 71437"/>
                  <a:gd name="connsiteY3" fmla="*/ 0 h 176212"/>
                  <a:gd name="connsiteX4" fmla="*/ 71437 w 71437"/>
                  <a:gd name="connsiteY4" fmla="*/ 16669 h 176212"/>
                  <a:gd name="connsiteX0-1" fmla="*/ 71639 w 71639"/>
                  <a:gd name="connsiteY0-2" fmla="*/ 16669 h 176212"/>
                  <a:gd name="connsiteX1-3" fmla="*/ 47827 w 71639"/>
                  <a:gd name="connsiteY1-4" fmla="*/ 176212 h 176212"/>
                  <a:gd name="connsiteX2-5" fmla="*/ 202 w 71639"/>
                  <a:gd name="connsiteY2-6" fmla="*/ 109537 h 176212"/>
                  <a:gd name="connsiteX3-7" fmla="*/ 12108 w 71639"/>
                  <a:gd name="connsiteY3-8" fmla="*/ 0 h 176212"/>
                  <a:gd name="connsiteX4-9" fmla="*/ 71639 w 71639"/>
                  <a:gd name="connsiteY4-10" fmla="*/ 16669 h 176212"/>
                  <a:gd name="connsiteX0-11" fmla="*/ 71639 w 71639"/>
                  <a:gd name="connsiteY0-12" fmla="*/ 16669 h 176212"/>
                  <a:gd name="connsiteX1-13" fmla="*/ 47827 w 71639"/>
                  <a:gd name="connsiteY1-14" fmla="*/ 176212 h 176212"/>
                  <a:gd name="connsiteX2-15" fmla="*/ 202 w 71639"/>
                  <a:gd name="connsiteY2-16" fmla="*/ 109537 h 176212"/>
                  <a:gd name="connsiteX3-17" fmla="*/ 12108 w 71639"/>
                  <a:gd name="connsiteY3-18" fmla="*/ 0 h 176212"/>
                  <a:gd name="connsiteX4-19" fmla="*/ 71639 w 71639"/>
                  <a:gd name="connsiteY4-20" fmla="*/ 16669 h 176212"/>
                  <a:gd name="connsiteX0-21" fmla="*/ 71639 w 71639"/>
                  <a:gd name="connsiteY0-22" fmla="*/ 16669 h 176212"/>
                  <a:gd name="connsiteX1-23" fmla="*/ 47827 w 71639"/>
                  <a:gd name="connsiteY1-24" fmla="*/ 176212 h 176212"/>
                  <a:gd name="connsiteX2-25" fmla="*/ 202 w 71639"/>
                  <a:gd name="connsiteY2-26" fmla="*/ 109537 h 176212"/>
                  <a:gd name="connsiteX3-27" fmla="*/ 12108 w 71639"/>
                  <a:gd name="connsiteY3-28" fmla="*/ 0 h 176212"/>
                  <a:gd name="connsiteX4-29" fmla="*/ 71639 w 71639"/>
                  <a:gd name="connsiteY4-30" fmla="*/ 16669 h 176212"/>
                  <a:gd name="connsiteX0-31" fmla="*/ 71608 w 71608"/>
                  <a:gd name="connsiteY0-32" fmla="*/ 16669 h 180975"/>
                  <a:gd name="connsiteX1-33" fmla="*/ 54939 w 71608"/>
                  <a:gd name="connsiteY1-34" fmla="*/ 180975 h 180975"/>
                  <a:gd name="connsiteX2-35" fmla="*/ 171 w 71608"/>
                  <a:gd name="connsiteY2-36" fmla="*/ 109537 h 180975"/>
                  <a:gd name="connsiteX3-37" fmla="*/ 12077 w 71608"/>
                  <a:gd name="connsiteY3-38" fmla="*/ 0 h 180975"/>
                  <a:gd name="connsiteX4-39" fmla="*/ 71608 w 71608"/>
                  <a:gd name="connsiteY4-40" fmla="*/ 16669 h 180975"/>
                  <a:gd name="connsiteX0-41" fmla="*/ 71608 w 71608"/>
                  <a:gd name="connsiteY0-42" fmla="*/ 16669 h 180975"/>
                  <a:gd name="connsiteX1-43" fmla="*/ 54939 w 71608"/>
                  <a:gd name="connsiteY1-44" fmla="*/ 180975 h 180975"/>
                  <a:gd name="connsiteX2-45" fmla="*/ 171 w 71608"/>
                  <a:gd name="connsiteY2-46" fmla="*/ 109537 h 180975"/>
                  <a:gd name="connsiteX3-47" fmla="*/ 12077 w 71608"/>
                  <a:gd name="connsiteY3-48" fmla="*/ 0 h 180975"/>
                  <a:gd name="connsiteX4-49" fmla="*/ 71608 w 71608"/>
                  <a:gd name="connsiteY4-50" fmla="*/ 16669 h 1809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1608" h="180975">
                    <a:moveTo>
                      <a:pt x="71608" y="16669"/>
                    </a:moveTo>
                    <a:cubicBezTo>
                      <a:pt x="61290" y="67469"/>
                      <a:pt x="50970" y="127794"/>
                      <a:pt x="54939" y="180975"/>
                    </a:cubicBezTo>
                    <a:cubicBezTo>
                      <a:pt x="39064" y="173037"/>
                      <a:pt x="-3004" y="157956"/>
                      <a:pt x="171" y="109537"/>
                    </a:cubicBezTo>
                    <a:lnTo>
                      <a:pt x="12077" y="0"/>
                    </a:lnTo>
                    <a:lnTo>
                      <a:pt x="71608" y="166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0800000">
                <a:off x="6250836" y="5582431"/>
                <a:ext cx="1314044" cy="752291"/>
              </a:xfrm>
              <a:custGeom>
                <a:avLst/>
                <a:gdLst>
                  <a:gd name="connsiteX0" fmla="*/ 1563077 w 1563077"/>
                  <a:gd name="connsiteY0" fmla="*/ 242277 h 894862"/>
                  <a:gd name="connsiteX1" fmla="*/ 1563077 w 1563077"/>
                  <a:gd name="connsiteY1" fmla="*/ 0 h 894862"/>
                  <a:gd name="connsiteX2" fmla="*/ 62523 w 1563077"/>
                  <a:gd name="connsiteY2" fmla="*/ 558800 h 894862"/>
                  <a:gd name="connsiteX3" fmla="*/ 0 w 1563077"/>
                  <a:gd name="connsiteY3" fmla="*/ 625231 h 894862"/>
                  <a:gd name="connsiteX4" fmla="*/ 0 w 1563077"/>
                  <a:gd name="connsiteY4" fmla="*/ 894862 h 894862"/>
                  <a:gd name="connsiteX5" fmla="*/ 85969 w 1563077"/>
                  <a:gd name="connsiteY5" fmla="*/ 777631 h 894862"/>
                  <a:gd name="connsiteX6" fmla="*/ 1563077 w 1563077"/>
                  <a:gd name="connsiteY6" fmla="*/ 242277 h 894862"/>
                  <a:gd name="connsiteX0-1" fmla="*/ 1563077 w 1563077"/>
                  <a:gd name="connsiteY0-2" fmla="*/ 242277 h 894862"/>
                  <a:gd name="connsiteX1-3" fmla="*/ 1563077 w 1563077"/>
                  <a:gd name="connsiteY1-4" fmla="*/ 0 h 894862"/>
                  <a:gd name="connsiteX2-5" fmla="*/ 62523 w 1563077"/>
                  <a:gd name="connsiteY2-6" fmla="*/ 558800 h 894862"/>
                  <a:gd name="connsiteX3-7" fmla="*/ 0 w 1563077"/>
                  <a:gd name="connsiteY3-8" fmla="*/ 625231 h 894862"/>
                  <a:gd name="connsiteX4-9" fmla="*/ 0 w 1563077"/>
                  <a:gd name="connsiteY4-10" fmla="*/ 894862 h 894862"/>
                  <a:gd name="connsiteX5-11" fmla="*/ 85969 w 1563077"/>
                  <a:gd name="connsiteY5-12" fmla="*/ 777631 h 894862"/>
                  <a:gd name="connsiteX6-13" fmla="*/ 1563077 w 1563077"/>
                  <a:gd name="connsiteY6-14" fmla="*/ 242277 h 894862"/>
                  <a:gd name="connsiteX0-15" fmla="*/ 1563077 w 1563077"/>
                  <a:gd name="connsiteY0-16" fmla="*/ 242277 h 894862"/>
                  <a:gd name="connsiteX1-17" fmla="*/ 1563077 w 1563077"/>
                  <a:gd name="connsiteY1-18" fmla="*/ 0 h 894862"/>
                  <a:gd name="connsiteX2-19" fmla="*/ 62523 w 1563077"/>
                  <a:gd name="connsiteY2-20" fmla="*/ 558800 h 894862"/>
                  <a:gd name="connsiteX3-21" fmla="*/ 0 w 1563077"/>
                  <a:gd name="connsiteY3-22" fmla="*/ 625231 h 894862"/>
                  <a:gd name="connsiteX4-23" fmla="*/ 0 w 1563077"/>
                  <a:gd name="connsiteY4-24" fmla="*/ 894862 h 894862"/>
                  <a:gd name="connsiteX5-25" fmla="*/ 85969 w 1563077"/>
                  <a:gd name="connsiteY5-26" fmla="*/ 777631 h 894862"/>
                  <a:gd name="connsiteX6-27" fmla="*/ 1563077 w 1563077"/>
                  <a:gd name="connsiteY6-28" fmla="*/ 242277 h 894862"/>
                  <a:gd name="connsiteX0-29" fmla="*/ 1563077 w 1563077"/>
                  <a:gd name="connsiteY0-30" fmla="*/ 242277 h 894862"/>
                  <a:gd name="connsiteX1-31" fmla="*/ 1563077 w 1563077"/>
                  <a:gd name="connsiteY1-32" fmla="*/ 0 h 894862"/>
                  <a:gd name="connsiteX2-33" fmla="*/ 62523 w 1563077"/>
                  <a:gd name="connsiteY2-34" fmla="*/ 558800 h 894862"/>
                  <a:gd name="connsiteX3-35" fmla="*/ 0 w 1563077"/>
                  <a:gd name="connsiteY3-36" fmla="*/ 625231 h 894862"/>
                  <a:gd name="connsiteX4-37" fmla="*/ 0 w 1563077"/>
                  <a:gd name="connsiteY4-38" fmla="*/ 894862 h 894862"/>
                  <a:gd name="connsiteX5-39" fmla="*/ 85969 w 1563077"/>
                  <a:gd name="connsiteY5-40" fmla="*/ 777631 h 894862"/>
                  <a:gd name="connsiteX6-41" fmla="*/ 1563077 w 1563077"/>
                  <a:gd name="connsiteY6-42" fmla="*/ 242277 h 894862"/>
                  <a:gd name="connsiteX0-43" fmla="*/ 1563077 w 1563077"/>
                  <a:gd name="connsiteY0-44" fmla="*/ 242277 h 894862"/>
                  <a:gd name="connsiteX1-45" fmla="*/ 1563077 w 1563077"/>
                  <a:gd name="connsiteY1-46" fmla="*/ 0 h 894862"/>
                  <a:gd name="connsiteX2-47" fmla="*/ 62523 w 1563077"/>
                  <a:gd name="connsiteY2-48" fmla="*/ 558800 h 894862"/>
                  <a:gd name="connsiteX3-49" fmla="*/ 0 w 1563077"/>
                  <a:gd name="connsiteY3-50" fmla="*/ 625231 h 894862"/>
                  <a:gd name="connsiteX4-51" fmla="*/ 0 w 1563077"/>
                  <a:gd name="connsiteY4-52" fmla="*/ 894862 h 894862"/>
                  <a:gd name="connsiteX5-53" fmla="*/ 85969 w 1563077"/>
                  <a:gd name="connsiteY5-54" fmla="*/ 777631 h 894862"/>
                  <a:gd name="connsiteX6-55" fmla="*/ 1563077 w 1563077"/>
                  <a:gd name="connsiteY6-56" fmla="*/ 242277 h 894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63077" h="894862">
                    <a:moveTo>
                      <a:pt x="1563077" y="242277"/>
                    </a:moveTo>
                    <a:lnTo>
                      <a:pt x="1563077" y="0"/>
                    </a:lnTo>
                    <a:lnTo>
                      <a:pt x="62523" y="558800"/>
                    </a:lnTo>
                    <a:cubicBezTo>
                      <a:pt x="29959" y="573129"/>
                      <a:pt x="1303" y="579641"/>
                      <a:pt x="0" y="625231"/>
                    </a:cubicBezTo>
                    <a:lnTo>
                      <a:pt x="0" y="894862"/>
                    </a:lnTo>
                    <a:cubicBezTo>
                      <a:pt x="28656" y="808893"/>
                      <a:pt x="57313" y="793262"/>
                      <a:pt x="85969" y="777631"/>
                    </a:cubicBezTo>
                    <a:lnTo>
                      <a:pt x="1563077" y="242277"/>
                    </a:ln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734771" y="5308567"/>
              <a:ext cx="315996" cy="273864"/>
              <a:chOff x="6734771" y="5308567"/>
              <a:chExt cx="315996" cy="273864"/>
            </a:xfr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</p:grpSpPr>
          <p:sp>
            <p:nvSpPr>
              <p:cNvPr id="48" name="Freeform 19"/>
              <p:cNvSpPr/>
              <p:nvPr/>
            </p:nvSpPr>
            <p:spPr bwMode="auto">
              <a:xfrm>
                <a:off x="6783925" y="5423931"/>
                <a:ext cx="64704" cy="113860"/>
              </a:xfrm>
              <a:custGeom>
                <a:avLst/>
                <a:gdLst>
                  <a:gd name="T0" fmla="*/ 4 w 54"/>
                  <a:gd name="T1" fmla="*/ 95 h 95"/>
                  <a:gd name="T2" fmla="*/ 49 w 54"/>
                  <a:gd name="T3" fmla="*/ 95 h 95"/>
                  <a:gd name="T4" fmla="*/ 54 w 54"/>
                  <a:gd name="T5" fmla="*/ 90 h 95"/>
                  <a:gd name="T6" fmla="*/ 54 w 54"/>
                  <a:gd name="T7" fmla="*/ 4 h 95"/>
                  <a:gd name="T8" fmla="*/ 49 w 54"/>
                  <a:gd name="T9" fmla="*/ 0 h 95"/>
                  <a:gd name="T10" fmla="*/ 4 w 54"/>
                  <a:gd name="T11" fmla="*/ 0 h 95"/>
                  <a:gd name="T12" fmla="*/ 0 w 54"/>
                  <a:gd name="T13" fmla="*/ 4 h 95"/>
                  <a:gd name="T14" fmla="*/ 0 w 54"/>
                  <a:gd name="T15" fmla="*/ 90 h 95"/>
                  <a:gd name="T16" fmla="*/ 4 w 54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95">
                    <a:moveTo>
                      <a:pt x="4" y="95"/>
                    </a:moveTo>
                    <a:cubicBezTo>
                      <a:pt x="49" y="95"/>
                      <a:pt x="49" y="95"/>
                      <a:pt x="49" y="95"/>
                    </a:cubicBezTo>
                    <a:cubicBezTo>
                      <a:pt x="52" y="95"/>
                      <a:pt x="54" y="93"/>
                      <a:pt x="54" y="9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2"/>
                      <a:pt x="52" y="0"/>
                      <a:pt x="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2" y="95"/>
                      <a:pt x="4" y="95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49" name="Freeform 20"/>
              <p:cNvSpPr/>
              <p:nvPr/>
            </p:nvSpPr>
            <p:spPr bwMode="auto">
              <a:xfrm>
                <a:off x="6877220" y="5381799"/>
                <a:ext cx="64704" cy="155992"/>
              </a:xfrm>
              <a:custGeom>
                <a:avLst/>
                <a:gdLst>
                  <a:gd name="T0" fmla="*/ 5 w 54"/>
                  <a:gd name="T1" fmla="*/ 130 h 130"/>
                  <a:gd name="T2" fmla="*/ 50 w 54"/>
                  <a:gd name="T3" fmla="*/ 130 h 130"/>
                  <a:gd name="T4" fmla="*/ 54 w 54"/>
                  <a:gd name="T5" fmla="*/ 125 h 130"/>
                  <a:gd name="T6" fmla="*/ 54 w 54"/>
                  <a:gd name="T7" fmla="*/ 5 h 130"/>
                  <a:gd name="T8" fmla="*/ 50 w 54"/>
                  <a:gd name="T9" fmla="*/ 0 h 130"/>
                  <a:gd name="T10" fmla="*/ 5 w 54"/>
                  <a:gd name="T11" fmla="*/ 0 h 130"/>
                  <a:gd name="T12" fmla="*/ 0 w 54"/>
                  <a:gd name="T13" fmla="*/ 5 h 130"/>
                  <a:gd name="T14" fmla="*/ 0 w 54"/>
                  <a:gd name="T15" fmla="*/ 125 h 130"/>
                  <a:gd name="T16" fmla="*/ 5 w 54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30">
                    <a:moveTo>
                      <a:pt x="5" y="130"/>
                    </a:moveTo>
                    <a:cubicBezTo>
                      <a:pt x="50" y="130"/>
                      <a:pt x="50" y="130"/>
                      <a:pt x="50" y="130"/>
                    </a:cubicBezTo>
                    <a:cubicBezTo>
                      <a:pt x="52" y="130"/>
                      <a:pt x="54" y="128"/>
                      <a:pt x="54" y="12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8"/>
                      <a:pt x="2" y="130"/>
                      <a:pt x="5" y="130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50" name="Freeform 21"/>
              <p:cNvSpPr/>
              <p:nvPr/>
            </p:nvSpPr>
            <p:spPr bwMode="auto">
              <a:xfrm>
                <a:off x="6971517" y="5347189"/>
                <a:ext cx="64704" cy="190602"/>
              </a:xfrm>
              <a:custGeom>
                <a:avLst/>
                <a:gdLst>
                  <a:gd name="T0" fmla="*/ 4 w 54"/>
                  <a:gd name="T1" fmla="*/ 159 h 159"/>
                  <a:gd name="T2" fmla="*/ 49 w 54"/>
                  <a:gd name="T3" fmla="*/ 159 h 159"/>
                  <a:gd name="T4" fmla="*/ 54 w 54"/>
                  <a:gd name="T5" fmla="*/ 154 h 159"/>
                  <a:gd name="T6" fmla="*/ 54 w 54"/>
                  <a:gd name="T7" fmla="*/ 5 h 159"/>
                  <a:gd name="T8" fmla="*/ 49 w 54"/>
                  <a:gd name="T9" fmla="*/ 0 h 159"/>
                  <a:gd name="T10" fmla="*/ 4 w 54"/>
                  <a:gd name="T11" fmla="*/ 0 h 159"/>
                  <a:gd name="T12" fmla="*/ 0 w 54"/>
                  <a:gd name="T13" fmla="*/ 5 h 159"/>
                  <a:gd name="T14" fmla="*/ 0 w 54"/>
                  <a:gd name="T15" fmla="*/ 154 h 159"/>
                  <a:gd name="T16" fmla="*/ 4 w 54"/>
                  <a:gd name="T1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59">
                    <a:moveTo>
                      <a:pt x="4" y="159"/>
                    </a:moveTo>
                    <a:cubicBezTo>
                      <a:pt x="49" y="159"/>
                      <a:pt x="49" y="159"/>
                      <a:pt x="49" y="159"/>
                    </a:cubicBezTo>
                    <a:cubicBezTo>
                      <a:pt x="52" y="159"/>
                      <a:pt x="54" y="157"/>
                      <a:pt x="54" y="15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7"/>
                      <a:pt x="2" y="159"/>
                      <a:pt x="4" y="159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  <p:sp>
            <p:nvSpPr>
              <p:cNvPr id="51" name="Freeform 22"/>
              <p:cNvSpPr/>
              <p:nvPr/>
            </p:nvSpPr>
            <p:spPr bwMode="auto">
              <a:xfrm>
                <a:off x="6734771" y="5308567"/>
                <a:ext cx="315996" cy="273864"/>
              </a:xfrm>
              <a:custGeom>
                <a:avLst/>
                <a:gdLst>
                  <a:gd name="T0" fmla="*/ 253 w 264"/>
                  <a:gd name="T1" fmla="*/ 206 h 228"/>
                  <a:gd name="T2" fmla="*/ 23 w 264"/>
                  <a:gd name="T3" fmla="*/ 206 h 228"/>
                  <a:gd name="T4" fmla="*/ 22 w 264"/>
                  <a:gd name="T5" fmla="*/ 206 h 228"/>
                  <a:gd name="T6" fmla="*/ 22 w 264"/>
                  <a:gd name="T7" fmla="*/ 11 h 228"/>
                  <a:gd name="T8" fmla="*/ 11 w 264"/>
                  <a:gd name="T9" fmla="*/ 0 h 228"/>
                  <a:gd name="T10" fmla="*/ 0 w 264"/>
                  <a:gd name="T11" fmla="*/ 11 h 228"/>
                  <a:gd name="T12" fmla="*/ 0 w 264"/>
                  <a:gd name="T13" fmla="*/ 206 h 228"/>
                  <a:gd name="T14" fmla="*/ 23 w 264"/>
                  <a:gd name="T15" fmla="*/ 228 h 228"/>
                  <a:gd name="T16" fmla="*/ 253 w 264"/>
                  <a:gd name="T17" fmla="*/ 228 h 228"/>
                  <a:gd name="T18" fmla="*/ 264 w 264"/>
                  <a:gd name="T19" fmla="*/ 217 h 228"/>
                  <a:gd name="T20" fmla="*/ 253 w 264"/>
                  <a:gd name="T21" fmla="*/ 20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228">
                    <a:moveTo>
                      <a:pt x="253" y="206"/>
                    </a:moveTo>
                    <a:cubicBezTo>
                      <a:pt x="23" y="206"/>
                      <a:pt x="23" y="206"/>
                      <a:pt x="23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18"/>
                      <a:pt x="10" y="228"/>
                      <a:pt x="23" y="228"/>
                    </a:cubicBezTo>
                    <a:cubicBezTo>
                      <a:pt x="253" y="228"/>
                      <a:pt x="253" y="228"/>
                      <a:pt x="253" y="228"/>
                    </a:cubicBezTo>
                    <a:cubicBezTo>
                      <a:pt x="259" y="228"/>
                      <a:pt x="264" y="223"/>
                      <a:pt x="264" y="217"/>
                    </a:cubicBezTo>
                    <a:cubicBezTo>
                      <a:pt x="264" y="211"/>
                      <a:pt x="259" y="206"/>
                      <a:pt x="253" y="206"/>
                    </a:cubicBezTo>
                    <a:close/>
                  </a:path>
                </a:pathLst>
              </a:custGeom>
              <a:solidFill>
                <a:srgbClr val="D752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宋体-简" panose="02010600040101010101" charset="-122"/>
                  <a:ea typeface="宋体-简" panose="02010600040101010101" charset="-122"/>
                </a:endParaRPr>
              </a:p>
            </p:txBody>
          </p:sp>
        </p:grpSp>
      </p:grpSp>
      <p:sp>
        <p:nvSpPr>
          <p:cNvPr id="56" name="任意多边形 55"/>
          <p:cNvSpPr/>
          <p:nvPr/>
        </p:nvSpPr>
        <p:spPr>
          <a:xfrm>
            <a:off x="1298622" y="2637283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4093DA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1298622" y="4531810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4093DA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520580" y="3788374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D7529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7520580" y="5682901"/>
            <a:ext cx="3345707" cy="0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rgbClr val="D7529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327513" y="2861645"/>
            <a:ext cx="3249930" cy="9531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沟通</a:t>
            </a:r>
            <a:r>
              <a:rPr lang="en-US" altLang="zh-CN" sz="2000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/</a:t>
            </a:r>
            <a:r>
              <a:rPr lang="zh-CN" altLang="en-US" sz="2000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分析</a:t>
            </a:r>
            <a:r>
              <a:rPr lang="en-US" altLang="zh-CN" sz="2000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设计</a:t>
            </a:r>
            <a:endParaRPr lang="en-US" altLang="zh-CN" sz="2000" dirty="0">
              <a:solidFill>
                <a:srgbClr val="4093DA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与运营、领导、客户、研发、测试沟通需求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C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端用户的心理、行为、需求进行分析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对产品进行业务设计、商业设计、交互设计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27513" y="4823969"/>
            <a:ext cx="279273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rPr>
              <a:t>会议沟通</a:t>
            </a:r>
            <a:endParaRPr lang="en-US" altLang="zh-CN" sz="2000" dirty="0">
              <a:solidFill>
                <a:srgbClr val="4093DA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主持与参与各个项目会议、部门会议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019759" y="2721549"/>
            <a:ext cx="17259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制定规范</a:t>
            </a:r>
            <a:endParaRPr lang="zh-CN" sz="2000" dirty="0">
              <a:solidFill>
                <a:srgbClr val="D7529E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优化产品开发的规范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6860" y="4755106"/>
            <a:ext cx="15735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7529E"/>
                </a:solidFill>
                <a:latin typeface="宋体-简" panose="02010600040101010101" charset="-122"/>
                <a:ea typeface="宋体-简" panose="02010600040101010101" charset="-122"/>
              </a:rPr>
              <a:t>学习业务</a:t>
            </a:r>
            <a:endParaRPr lang="en-US" altLang="zh-CN" sz="2000" dirty="0">
              <a:solidFill>
                <a:srgbClr val="D7529E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</a:rPr>
              <a:t>学习熟悉公司产品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 rot="2700000">
            <a:off x="4575507" y="2408468"/>
            <a:ext cx="3093962" cy="3093544"/>
          </a:xfrm>
          <a:custGeom>
            <a:avLst/>
            <a:gdLst>
              <a:gd name="connsiteX0" fmla="*/ 1102132 w 2204265"/>
              <a:gd name="connsiteY0" fmla="*/ 321083 h 2204265"/>
              <a:gd name="connsiteX1" fmla="*/ 311557 w 2204265"/>
              <a:gd name="connsiteY1" fmla="*/ 1111658 h 2204265"/>
              <a:gd name="connsiteX2" fmla="*/ 1102132 w 2204265"/>
              <a:gd name="connsiteY2" fmla="*/ 1902233 h 2204265"/>
              <a:gd name="connsiteX3" fmla="*/ 1892707 w 2204265"/>
              <a:gd name="connsiteY3" fmla="*/ 1111658 h 2204265"/>
              <a:gd name="connsiteX4" fmla="*/ 1102132 w 2204265"/>
              <a:gd name="connsiteY4" fmla="*/ 321083 h 2204265"/>
              <a:gd name="connsiteX5" fmla="*/ 977042 w 2204265"/>
              <a:gd name="connsiteY5" fmla="*/ 0 h 2204265"/>
              <a:gd name="connsiteX6" fmla="*/ 1227224 w 2204265"/>
              <a:gd name="connsiteY6" fmla="*/ 0 h 2204265"/>
              <a:gd name="connsiteX7" fmla="*/ 1276006 w 2204265"/>
              <a:gd name="connsiteY7" fmla="*/ 227584 h 2204265"/>
              <a:gd name="connsiteX8" fmla="*/ 1287791 w 2204265"/>
              <a:gd name="connsiteY8" fmla="*/ 229382 h 2204265"/>
              <a:gd name="connsiteX9" fmla="*/ 1387705 w 2204265"/>
              <a:gd name="connsiteY9" fmla="*/ 259057 h 2204265"/>
              <a:gd name="connsiteX10" fmla="*/ 1544868 w 2204265"/>
              <a:gd name="connsiteY10" fmla="*/ 85113 h 2204265"/>
              <a:gd name="connsiteX11" fmla="*/ 1761531 w 2204265"/>
              <a:gd name="connsiteY11" fmla="*/ 210203 h 2204265"/>
              <a:gd name="connsiteX12" fmla="*/ 1691902 w 2204265"/>
              <a:gd name="connsiteY12" fmla="*/ 425756 h 2204265"/>
              <a:gd name="connsiteX13" fmla="*/ 1705003 w 2204265"/>
              <a:gd name="connsiteY13" fmla="*/ 435309 h 2204265"/>
              <a:gd name="connsiteX14" fmla="*/ 1774668 w 2204265"/>
              <a:gd name="connsiteY14" fmla="*/ 502325 h 2204265"/>
              <a:gd name="connsiteX15" fmla="*/ 1782142 w 2204265"/>
              <a:gd name="connsiteY15" fmla="*/ 511190 h 2204265"/>
              <a:gd name="connsiteX16" fmla="*/ 1994063 w 2204265"/>
              <a:gd name="connsiteY16" fmla="*/ 442735 h 2204265"/>
              <a:gd name="connsiteX17" fmla="*/ 2119154 w 2204265"/>
              <a:gd name="connsiteY17" fmla="*/ 659399 h 2204265"/>
              <a:gd name="connsiteX18" fmla="*/ 1961265 w 2204265"/>
              <a:gd name="connsiteY18" fmla="*/ 802053 h 2204265"/>
              <a:gd name="connsiteX19" fmla="*/ 1974042 w 2204265"/>
              <a:gd name="connsiteY19" fmla="*/ 833752 h 2204265"/>
              <a:gd name="connsiteX20" fmla="*/ 1999140 w 2204265"/>
              <a:gd name="connsiteY20" fmla="*/ 933073 h 2204265"/>
              <a:gd name="connsiteX21" fmla="*/ 2204265 w 2204265"/>
              <a:gd name="connsiteY21" fmla="*/ 977042 h 2204265"/>
              <a:gd name="connsiteX22" fmla="*/ 2204265 w 2204265"/>
              <a:gd name="connsiteY22" fmla="*/ 1227224 h 2204265"/>
              <a:gd name="connsiteX23" fmla="*/ 2012137 w 2204265"/>
              <a:gd name="connsiteY23" fmla="*/ 1268406 h 2204265"/>
              <a:gd name="connsiteX24" fmla="*/ 2004638 w 2204265"/>
              <a:gd name="connsiteY24" fmla="*/ 1317545 h 2204265"/>
              <a:gd name="connsiteX25" fmla="*/ 1985237 w 2204265"/>
              <a:gd name="connsiteY25" fmla="*/ 1394985 h 2204265"/>
              <a:gd name="connsiteX26" fmla="*/ 1977636 w 2204265"/>
              <a:gd name="connsiteY26" fmla="*/ 1417004 h 2204265"/>
              <a:gd name="connsiteX27" fmla="*/ 2119154 w 2204265"/>
              <a:gd name="connsiteY27" fmla="*/ 1544868 h 2204265"/>
              <a:gd name="connsiteX28" fmla="*/ 1994063 w 2204265"/>
              <a:gd name="connsiteY28" fmla="*/ 1761531 h 2204265"/>
              <a:gd name="connsiteX29" fmla="*/ 1820151 w 2204265"/>
              <a:gd name="connsiteY29" fmla="*/ 1705353 h 2204265"/>
              <a:gd name="connsiteX30" fmla="*/ 1798711 w 2204265"/>
              <a:gd name="connsiteY30" fmla="*/ 1734758 h 2204265"/>
              <a:gd name="connsiteX31" fmla="*/ 1731696 w 2204265"/>
              <a:gd name="connsiteY31" fmla="*/ 1804423 h 2204265"/>
              <a:gd name="connsiteX32" fmla="*/ 1706998 w 2204265"/>
              <a:gd name="connsiteY32" fmla="*/ 1825242 h 2204265"/>
              <a:gd name="connsiteX33" fmla="*/ 1761531 w 2204265"/>
              <a:gd name="connsiteY33" fmla="*/ 1994062 h 2204265"/>
              <a:gd name="connsiteX34" fmla="*/ 1544868 w 2204265"/>
              <a:gd name="connsiteY34" fmla="*/ 2119153 h 2204265"/>
              <a:gd name="connsiteX35" fmla="*/ 1429863 w 2204265"/>
              <a:gd name="connsiteY35" fmla="*/ 1991868 h 2204265"/>
              <a:gd name="connsiteX36" fmla="*/ 1400268 w 2204265"/>
              <a:gd name="connsiteY36" fmla="*/ 2003797 h 2204265"/>
              <a:gd name="connsiteX37" fmla="*/ 1262745 w 2204265"/>
              <a:gd name="connsiteY37" fmla="*/ 2038549 h 2204265"/>
              <a:gd name="connsiteX38" fmla="*/ 1227224 w 2204265"/>
              <a:gd name="connsiteY38" fmla="*/ 2204265 h 2204265"/>
              <a:gd name="connsiteX39" fmla="*/ 977042 w 2204265"/>
              <a:gd name="connsiteY39" fmla="*/ 2204265 h 2204265"/>
              <a:gd name="connsiteX40" fmla="*/ 941447 w 2204265"/>
              <a:gd name="connsiteY40" fmla="*/ 2038203 h 2204265"/>
              <a:gd name="connsiteX41" fmla="*/ 916475 w 2204265"/>
              <a:gd name="connsiteY41" fmla="*/ 2034392 h 2204265"/>
              <a:gd name="connsiteX42" fmla="*/ 774169 w 2204265"/>
              <a:gd name="connsiteY42" fmla="*/ 1992127 h 2204265"/>
              <a:gd name="connsiteX43" fmla="*/ 659399 w 2204265"/>
              <a:gd name="connsiteY43" fmla="*/ 2119153 h 2204265"/>
              <a:gd name="connsiteX44" fmla="*/ 442735 w 2204265"/>
              <a:gd name="connsiteY44" fmla="*/ 1994062 h 2204265"/>
              <a:gd name="connsiteX45" fmla="*/ 496981 w 2204265"/>
              <a:gd name="connsiteY45" fmla="*/ 1826130 h 2204265"/>
              <a:gd name="connsiteX46" fmla="*/ 391274 w 2204265"/>
              <a:gd name="connsiteY46" fmla="*/ 1717869 h 2204265"/>
              <a:gd name="connsiteX47" fmla="*/ 382878 w 2204265"/>
              <a:gd name="connsiteY47" fmla="*/ 1705753 h 2204265"/>
              <a:gd name="connsiteX48" fmla="*/ 210204 w 2204265"/>
              <a:gd name="connsiteY48" fmla="*/ 1761531 h 2204265"/>
              <a:gd name="connsiteX49" fmla="*/ 85113 w 2204265"/>
              <a:gd name="connsiteY49" fmla="*/ 1544868 h 2204265"/>
              <a:gd name="connsiteX50" fmla="*/ 226733 w 2204265"/>
              <a:gd name="connsiteY50" fmla="*/ 1416912 h 2204265"/>
              <a:gd name="connsiteX51" fmla="*/ 212821 w 2204265"/>
              <a:gd name="connsiteY51" fmla="*/ 1373126 h 2204265"/>
              <a:gd name="connsiteX52" fmla="*/ 191748 w 2204265"/>
              <a:gd name="connsiteY52" fmla="*/ 1268325 h 2204265"/>
              <a:gd name="connsiteX53" fmla="*/ 0 w 2204265"/>
              <a:gd name="connsiteY53" fmla="*/ 1227224 h 2204265"/>
              <a:gd name="connsiteX54" fmla="*/ 0 w 2204265"/>
              <a:gd name="connsiteY54" fmla="*/ 977042 h 2204265"/>
              <a:gd name="connsiteX55" fmla="*/ 203220 w 2204265"/>
              <a:gd name="connsiteY55" fmla="*/ 933481 h 2204265"/>
              <a:gd name="connsiteX56" fmla="*/ 212821 w 2204265"/>
              <a:gd name="connsiteY56" fmla="*/ 890649 h 2204265"/>
              <a:gd name="connsiteX57" fmla="*/ 243470 w 2204265"/>
              <a:gd name="connsiteY57" fmla="*/ 802476 h 2204265"/>
              <a:gd name="connsiteX58" fmla="*/ 85113 w 2204265"/>
              <a:gd name="connsiteY58" fmla="*/ 659399 h 2204265"/>
              <a:gd name="connsiteX59" fmla="*/ 210204 w 2204265"/>
              <a:gd name="connsiteY59" fmla="*/ 442735 h 2204265"/>
              <a:gd name="connsiteX60" fmla="*/ 423776 w 2204265"/>
              <a:gd name="connsiteY60" fmla="*/ 511723 h 2204265"/>
              <a:gd name="connsiteX61" fmla="*/ 470557 w 2204265"/>
              <a:gd name="connsiteY61" fmla="*/ 461243 h 2204265"/>
              <a:gd name="connsiteX62" fmla="*/ 512656 w 2204265"/>
              <a:gd name="connsiteY62" fmla="*/ 426662 h 2204265"/>
              <a:gd name="connsiteX63" fmla="*/ 442735 w 2204265"/>
              <a:gd name="connsiteY63" fmla="*/ 210203 h 2204265"/>
              <a:gd name="connsiteX64" fmla="*/ 659399 w 2204265"/>
              <a:gd name="connsiteY64" fmla="*/ 85113 h 2204265"/>
              <a:gd name="connsiteX65" fmla="*/ 815299 w 2204265"/>
              <a:gd name="connsiteY65" fmla="*/ 257661 h 2204265"/>
              <a:gd name="connsiteX66" fmla="*/ 916475 w 2204265"/>
              <a:gd name="connsiteY66" fmla="*/ 229382 h 2204265"/>
              <a:gd name="connsiteX67" fmla="*/ 928259 w 2204265"/>
              <a:gd name="connsiteY67" fmla="*/ 227584 h 22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grpSp>
        <p:nvGrpSpPr>
          <p:cNvPr id="41" name="Group 181"/>
          <p:cNvGrpSpPr>
            <a:grpSpLocks noChangeAspect="1"/>
          </p:cNvGrpSpPr>
          <p:nvPr/>
        </p:nvGrpSpPr>
        <p:grpSpPr bwMode="auto">
          <a:xfrm>
            <a:off x="5797521" y="3216992"/>
            <a:ext cx="667147" cy="662368"/>
            <a:chOff x="2160" y="2262"/>
            <a:chExt cx="411" cy="408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42" name="Freeform 189"/>
            <p:cNvSpPr/>
            <p:nvPr/>
          </p:nvSpPr>
          <p:spPr bwMode="auto">
            <a:xfrm>
              <a:off x="2280" y="2262"/>
              <a:ext cx="163" cy="163"/>
            </a:xfrm>
            <a:custGeom>
              <a:avLst/>
              <a:gdLst>
                <a:gd name="T0" fmla="*/ 6 w 68"/>
                <a:gd name="T1" fmla="*/ 44 h 68"/>
                <a:gd name="T2" fmla="*/ 34 w 68"/>
                <a:gd name="T3" fmla="*/ 68 h 68"/>
                <a:gd name="T4" fmla="*/ 62 w 68"/>
                <a:gd name="T5" fmla="*/ 44 h 68"/>
                <a:gd name="T6" fmla="*/ 68 w 68"/>
                <a:gd name="T7" fmla="*/ 33 h 68"/>
                <a:gd name="T8" fmla="*/ 63 w 68"/>
                <a:gd name="T9" fmla="*/ 28 h 68"/>
                <a:gd name="T10" fmla="*/ 34 w 68"/>
                <a:gd name="T11" fmla="*/ 0 h 68"/>
                <a:gd name="T12" fmla="*/ 5 w 68"/>
                <a:gd name="T13" fmla="*/ 28 h 68"/>
                <a:gd name="T14" fmla="*/ 0 w 68"/>
                <a:gd name="T15" fmla="*/ 33 h 68"/>
                <a:gd name="T16" fmla="*/ 6 w 68"/>
                <a:gd name="T17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" y="44"/>
                  </a:moveTo>
                  <a:cubicBezTo>
                    <a:pt x="9" y="57"/>
                    <a:pt x="16" y="68"/>
                    <a:pt x="34" y="68"/>
                  </a:cubicBezTo>
                  <a:cubicBezTo>
                    <a:pt x="53" y="68"/>
                    <a:pt x="60" y="57"/>
                    <a:pt x="62" y="44"/>
                  </a:cubicBezTo>
                  <a:cubicBezTo>
                    <a:pt x="66" y="42"/>
                    <a:pt x="68" y="37"/>
                    <a:pt x="68" y="33"/>
                  </a:cubicBezTo>
                  <a:cubicBezTo>
                    <a:pt x="67" y="31"/>
                    <a:pt x="66" y="29"/>
                    <a:pt x="63" y="28"/>
                  </a:cubicBezTo>
                  <a:cubicBezTo>
                    <a:pt x="63" y="13"/>
                    <a:pt x="51" y="0"/>
                    <a:pt x="34" y="0"/>
                  </a:cubicBezTo>
                  <a:cubicBezTo>
                    <a:pt x="17" y="0"/>
                    <a:pt x="6" y="13"/>
                    <a:pt x="5" y="28"/>
                  </a:cubicBezTo>
                  <a:cubicBezTo>
                    <a:pt x="2" y="29"/>
                    <a:pt x="0" y="30"/>
                    <a:pt x="0" y="33"/>
                  </a:cubicBezTo>
                  <a:cubicBezTo>
                    <a:pt x="0" y="37"/>
                    <a:pt x="2" y="43"/>
                    <a:pt x="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3" name="Freeform 190"/>
            <p:cNvSpPr/>
            <p:nvPr/>
          </p:nvSpPr>
          <p:spPr bwMode="auto">
            <a:xfrm>
              <a:off x="2258" y="2437"/>
              <a:ext cx="214" cy="62"/>
            </a:xfrm>
            <a:custGeom>
              <a:avLst/>
              <a:gdLst>
                <a:gd name="T0" fmla="*/ 42 w 89"/>
                <a:gd name="T1" fmla="*/ 26 h 26"/>
                <a:gd name="T2" fmla="*/ 48 w 89"/>
                <a:gd name="T3" fmla="*/ 26 h 26"/>
                <a:gd name="T4" fmla="*/ 52 w 89"/>
                <a:gd name="T5" fmla="*/ 26 h 26"/>
                <a:gd name="T6" fmla="*/ 89 w 89"/>
                <a:gd name="T7" fmla="*/ 9 h 26"/>
                <a:gd name="T8" fmla="*/ 66 w 89"/>
                <a:gd name="T9" fmla="*/ 0 h 26"/>
                <a:gd name="T10" fmla="*/ 56 w 89"/>
                <a:gd name="T11" fmla="*/ 0 h 26"/>
                <a:gd name="T12" fmla="*/ 48 w 89"/>
                <a:gd name="T13" fmla="*/ 0 h 26"/>
                <a:gd name="T14" fmla="*/ 42 w 89"/>
                <a:gd name="T15" fmla="*/ 0 h 26"/>
                <a:gd name="T16" fmla="*/ 33 w 89"/>
                <a:gd name="T17" fmla="*/ 0 h 26"/>
                <a:gd name="T18" fmla="*/ 24 w 89"/>
                <a:gd name="T19" fmla="*/ 0 h 26"/>
                <a:gd name="T20" fmla="*/ 0 w 89"/>
                <a:gd name="T21" fmla="*/ 9 h 26"/>
                <a:gd name="T22" fmla="*/ 38 w 89"/>
                <a:gd name="T23" fmla="*/ 26 h 26"/>
                <a:gd name="T24" fmla="*/ 42 w 89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6">
                  <a:moveTo>
                    <a:pt x="42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8" y="8"/>
                    <a:pt x="76" y="2"/>
                    <a:pt x="66" y="0"/>
                  </a:cubicBezTo>
                  <a:cubicBezTo>
                    <a:pt x="65" y="0"/>
                    <a:pt x="58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5" y="0"/>
                    <a:pt x="24" y="0"/>
                  </a:cubicBezTo>
                  <a:cubicBezTo>
                    <a:pt x="14" y="2"/>
                    <a:pt x="1" y="8"/>
                    <a:pt x="0" y="9"/>
                  </a:cubicBezTo>
                  <a:cubicBezTo>
                    <a:pt x="38" y="26"/>
                    <a:pt x="38" y="26"/>
                    <a:pt x="38" y="26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191"/>
            <p:cNvSpPr/>
            <p:nvPr/>
          </p:nvSpPr>
          <p:spPr bwMode="auto">
            <a:xfrm>
              <a:off x="2354" y="2513"/>
              <a:ext cx="22" cy="157"/>
            </a:xfrm>
            <a:custGeom>
              <a:avLst/>
              <a:gdLst>
                <a:gd name="T0" fmla="*/ 3 w 22"/>
                <a:gd name="T1" fmla="*/ 157 h 157"/>
                <a:gd name="T2" fmla="*/ 20 w 22"/>
                <a:gd name="T3" fmla="*/ 157 h 157"/>
                <a:gd name="T4" fmla="*/ 22 w 22"/>
                <a:gd name="T5" fmla="*/ 0 h 157"/>
                <a:gd name="T6" fmla="*/ 0 w 22"/>
                <a:gd name="T7" fmla="*/ 0 h 157"/>
                <a:gd name="T8" fmla="*/ 3 w 2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7">
                  <a:moveTo>
                    <a:pt x="3" y="157"/>
                  </a:moveTo>
                  <a:lnTo>
                    <a:pt x="20" y="15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192"/>
            <p:cNvSpPr/>
            <p:nvPr/>
          </p:nvSpPr>
          <p:spPr bwMode="auto">
            <a:xfrm>
              <a:off x="2210" y="2470"/>
              <a:ext cx="139" cy="200"/>
            </a:xfrm>
            <a:custGeom>
              <a:avLst/>
              <a:gdLst>
                <a:gd name="T0" fmla="*/ 0 w 58"/>
                <a:gd name="T1" fmla="*/ 0 h 84"/>
                <a:gd name="T2" fmla="*/ 2 w 58"/>
                <a:gd name="T3" fmla="*/ 20 h 84"/>
                <a:gd name="T4" fmla="*/ 9 w 58"/>
                <a:gd name="T5" fmla="*/ 23 h 84"/>
                <a:gd name="T6" fmla="*/ 18 w 58"/>
                <a:gd name="T7" fmla="*/ 32 h 84"/>
                <a:gd name="T8" fmla="*/ 17 w 58"/>
                <a:gd name="T9" fmla="*/ 44 h 84"/>
                <a:gd name="T10" fmla="*/ 5 w 58"/>
                <a:gd name="T11" fmla="*/ 53 h 84"/>
                <a:gd name="T12" fmla="*/ 6 w 58"/>
                <a:gd name="T13" fmla="*/ 66 h 84"/>
                <a:gd name="T14" fmla="*/ 58 w 58"/>
                <a:gd name="T15" fmla="*/ 84 h 84"/>
                <a:gd name="T16" fmla="*/ 57 w 58"/>
                <a:gd name="T17" fmla="*/ 18 h 84"/>
                <a:gd name="T18" fmla="*/ 0 w 58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0" y="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25"/>
                    <a:pt x="16" y="28"/>
                    <a:pt x="18" y="32"/>
                  </a:cubicBezTo>
                  <a:cubicBezTo>
                    <a:pt x="19" y="36"/>
                    <a:pt x="19" y="40"/>
                    <a:pt x="17" y="44"/>
                  </a:cubicBezTo>
                  <a:cubicBezTo>
                    <a:pt x="15" y="49"/>
                    <a:pt x="10" y="52"/>
                    <a:pt x="5" y="53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7" y="18"/>
                    <a:pt x="57" y="18"/>
                    <a:pt x="57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193"/>
            <p:cNvSpPr/>
            <p:nvPr/>
          </p:nvSpPr>
          <p:spPr bwMode="auto">
            <a:xfrm>
              <a:off x="2160" y="2496"/>
              <a:ext cx="86" cy="93"/>
            </a:xfrm>
            <a:custGeom>
              <a:avLst/>
              <a:gdLst>
                <a:gd name="T0" fmla="*/ 33 w 36"/>
                <a:gd name="T1" fmla="*/ 31 h 39"/>
                <a:gd name="T2" fmla="*/ 28 w 36"/>
                <a:gd name="T3" fmla="*/ 17 h 39"/>
                <a:gd name="T4" fmla="*/ 20 w 36"/>
                <a:gd name="T5" fmla="*/ 14 h 39"/>
                <a:gd name="T6" fmla="*/ 19 w 36"/>
                <a:gd name="T7" fmla="*/ 0 h 39"/>
                <a:gd name="T8" fmla="*/ 3 w 36"/>
                <a:gd name="T9" fmla="*/ 18 h 39"/>
                <a:gd name="T10" fmla="*/ 8 w 36"/>
                <a:gd name="T11" fmla="*/ 32 h 39"/>
                <a:gd name="T12" fmla="*/ 19 w 36"/>
                <a:gd name="T13" fmla="*/ 36 h 39"/>
                <a:gd name="T14" fmla="*/ 33 w 36"/>
                <a:gd name="T15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cubicBezTo>
                    <a:pt x="36" y="26"/>
                    <a:pt x="33" y="19"/>
                    <a:pt x="28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4" y="16"/>
                    <a:pt x="3" y="18"/>
                  </a:cubicBezTo>
                  <a:cubicBezTo>
                    <a:pt x="0" y="24"/>
                    <a:pt x="3" y="30"/>
                    <a:pt x="8" y="3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4" y="39"/>
                    <a:pt x="31" y="36"/>
                    <a:pt x="3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194"/>
            <p:cNvSpPr/>
            <p:nvPr/>
          </p:nvSpPr>
          <p:spPr bwMode="auto">
            <a:xfrm>
              <a:off x="2381" y="2470"/>
              <a:ext cx="139" cy="200"/>
            </a:xfrm>
            <a:custGeom>
              <a:avLst/>
              <a:gdLst>
                <a:gd name="T0" fmla="*/ 41 w 58"/>
                <a:gd name="T1" fmla="*/ 44 h 84"/>
                <a:gd name="T2" fmla="*/ 41 w 58"/>
                <a:gd name="T3" fmla="*/ 32 h 84"/>
                <a:gd name="T4" fmla="*/ 50 w 58"/>
                <a:gd name="T5" fmla="*/ 23 h 84"/>
                <a:gd name="T6" fmla="*/ 57 w 58"/>
                <a:gd name="T7" fmla="*/ 20 h 84"/>
                <a:gd name="T8" fmla="*/ 58 w 58"/>
                <a:gd name="T9" fmla="*/ 0 h 84"/>
                <a:gd name="T10" fmla="*/ 2 w 58"/>
                <a:gd name="T11" fmla="*/ 18 h 84"/>
                <a:gd name="T12" fmla="*/ 0 w 58"/>
                <a:gd name="T13" fmla="*/ 84 h 84"/>
                <a:gd name="T14" fmla="*/ 53 w 58"/>
                <a:gd name="T15" fmla="*/ 66 h 84"/>
                <a:gd name="T16" fmla="*/ 54 w 58"/>
                <a:gd name="T17" fmla="*/ 53 h 84"/>
                <a:gd name="T18" fmla="*/ 41 w 58"/>
                <a:gd name="T19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41" y="44"/>
                  </a:moveTo>
                  <a:cubicBezTo>
                    <a:pt x="39" y="40"/>
                    <a:pt x="39" y="36"/>
                    <a:pt x="41" y="32"/>
                  </a:cubicBezTo>
                  <a:cubicBezTo>
                    <a:pt x="43" y="28"/>
                    <a:pt x="46" y="25"/>
                    <a:pt x="50" y="2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8" y="52"/>
                    <a:pt x="43" y="49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8" name="Freeform 195"/>
            <p:cNvSpPr/>
            <p:nvPr/>
          </p:nvSpPr>
          <p:spPr bwMode="auto">
            <a:xfrm>
              <a:off x="2487" y="2496"/>
              <a:ext cx="84" cy="93"/>
            </a:xfrm>
            <a:custGeom>
              <a:avLst/>
              <a:gdLst>
                <a:gd name="T0" fmla="*/ 33 w 35"/>
                <a:gd name="T1" fmla="*/ 18 h 39"/>
                <a:gd name="T2" fmla="*/ 17 w 35"/>
                <a:gd name="T3" fmla="*/ 0 h 39"/>
                <a:gd name="T4" fmla="*/ 16 w 35"/>
                <a:gd name="T5" fmla="*/ 14 h 39"/>
                <a:gd name="T6" fmla="*/ 8 w 35"/>
                <a:gd name="T7" fmla="*/ 17 h 39"/>
                <a:gd name="T8" fmla="*/ 2 w 35"/>
                <a:gd name="T9" fmla="*/ 31 h 39"/>
                <a:gd name="T10" fmla="*/ 17 w 35"/>
                <a:gd name="T11" fmla="*/ 36 h 39"/>
                <a:gd name="T12" fmla="*/ 27 w 35"/>
                <a:gd name="T13" fmla="*/ 32 h 39"/>
                <a:gd name="T14" fmla="*/ 33 w 35"/>
                <a:gd name="T1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3" y="18"/>
                  </a:moveTo>
                  <a:cubicBezTo>
                    <a:pt x="32" y="16"/>
                    <a:pt x="17" y="0"/>
                    <a:pt x="17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2" y="19"/>
                    <a:pt x="0" y="26"/>
                    <a:pt x="2" y="31"/>
                  </a:cubicBezTo>
                  <a:cubicBezTo>
                    <a:pt x="5" y="36"/>
                    <a:pt x="11" y="39"/>
                    <a:pt x="1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3" y="30"/>
                    <a:pt x="35" y="24"/>
                    <a:pt x="3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113"/>
          <p:cNvSpPr txBox="1"/>
          <p:nvPr/>
        </p:nvSpPr>
        <p:spPr>
          <a:xfrm>
            <a:off x="5218881" y="3884488"/>
            <a:ext cx="1794422" cy="45910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工作工具</a:t>
            </a:r>
            <a:endParaRPr lang="zh-CN" altLang="en-US" sz="2400" b="1" u="sng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942132" y="1929578"/>
            <a:ext cx="2164528" cy="715330"/>
            <a:chOff x="4504186" y="3198627"/>
            <a:chExt cx="1767184" cy="715329"/>
          </a:xfrm>
        </p:grpSpPr>
        <p:sp>
          <p:nvSpPr>
            <p:cNvPr id="54" name="文本框 118"/>
            <p:cNvSpPr txBox="1"/>
            <p:nvPr/>
          </p:nvSpPr>
          <p:spPr>
            <a:xfrm>
              <a:off x="4504186" y="3198627"/>
              <a:ext cx="1767184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Axuer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55" name="文本框 119"/>
            <p:cNvSpPr txBox="1"/>
            <p:nvPr/>
          </p:nvSpPr>
          <p:spPr>
            <a:xfrm>
              <a:off x="4521185" y="3658686"/>
              <a:ext cx="1537469" cy="25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原型工具</a:t>
              </a:r>
              <a:endParaRPr lang="zh-CN" altLang="en-US" sz="10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15438" y="5070475"/>
            <a:ext cx="2016189" cy="731770"/>
            <a:chOff x="4504186" y="3198627"/>
            <a:chExt cx="1702936" cy="731769"/>
          </a:xfrm>
        </p:grpSpPr>
        <p:sp>
          <p:nvSpPr>
            <p:cNvPr id="60" name="文本框 124"/>
            <p:cNvSpPr txBox="1"/>
            <p:nvPr/>
          </p:nvSpPr>
          <p:spPr>
            <a:xfrm>
              <a:off x="4504186" y="3198627"/>
              <a:ext cx="1702936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蓝湖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61" name="文本框 125"/>
            <p:cNvSpPr txBox="1"/>
            <p:nvPr/>
          </p:nvSpPr>
          <p:spPr>
            <a:xfrm>
              <a:off x="4522381" y="3675126"/>
              <a:ext cx="1537469" cy="25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产品设计协助平台</a:t>
              </a:r>
              <a:endParaRPr lang="zh-CN" altLang="en-US" sz="10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97422" y="3504476"/>
            <a:ext cx="2122818" cy="685023"/>
            <a:chOff x="4504185" y="3198627"/>
            <a:chExt cx="1814091" cy="685022"/>
          </a:xfrm>
        </p:grpSpPr>
        <p:sp>
          <p:nvSpPr>
            <p:cNvPr id="66" name="文本框 130"/>
            <p:cNvSpPr txBox="1"/>
            <p:nvPr/>
          </p:nvSpPr>
          <p:spPr>
            <a:xfrm>
              <a:off x="4504185" y="3198627"/>
              <a:ext cx="1814091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Visio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67" name="文本框 131"/>
            <p:cNvSpPr txBox="1"/>
            <p:nvPr/>
          </p:nvSpPr>
          <p:spPr>
            <a:xfrm>
              <a:off x="4534200" y="3628379"/>
              <a:ext cx="1537468" cy="25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流程图工具</a:t>
              </a:r>
              <a:endParaRPr lang="zh-CN" altLang="en-US" sz="10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1918" y="1929578"/>
            <a:ext cx="2226363" cy="701243"/>
            <a:chOff x="4504185" y="3198627"/>
            <a:chExt cx="1746343" cy="701242"/>
          </a:xfrm>
        </p:grpSpPr>
        <p:sp>
          <p:nvSpPr>
            <p:cNvPr id="78" name="文本框 160"/>
            <p:cNvSpPr txBox="1"/>
            <p:nvPr/>
          </p:nvSpPr>
          <p:spPr>
            <a:xfrm>
              <a:off x="4504185" y="3198627"/>
              <a:ext cx="1746343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XMind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9" name="文本框 161"/>
            <p:cNvSpPr txBox="1"/>
            <p:nvPr/>
          </p:nvSpPr>
          <p:spPr>
            <a:xfrm>
              <a:off x="4527485" y="3644599"/>
              <a:ext cx="1537469" cy="25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思维导图</a:t>
              </a:r>
              <a:endParaRPr lang="zh-CN" altLang="en-US" sz="10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930877" y="3504476"/>
            <a:ext cx="2236795" cy="685024"/>
            <a:chOff x="4504186" y="3198627"/>
            <a:chExt cx="1772452" cy="685023"/>
          </a:xfrm>
        </p:grpSpPr>
        <p:sp>
          <p:nvSpPr>
            <p:cNvPr id="81" name="文本框 163"/>
            <p:cNvSpPr txBox="1"/>
            <p:nvPr/>
          </p:nvSpPr>
          <p:spPr>
            <a:xfrm>
              <a:off x="4504186" y="3198627"/>
              <a:ext cx="1772452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Office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2" name="文本框 164"/>
            <p:cNvSpPr txBox="1"/>
            <p:nvPr/>
          </p:nvSpPr>
          <p:spPr>
            <a:xfrm>
              <a:off x="4517531" y="3628380"/>
              <a:ext cx="1537469" cy="25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办公软件</a:t>
              </a:r>
              <a:endParaRPr lang="zh-CN" altLang="en-US" sz="10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000702" y="5070475"/>
            <a:ext cx="2387482" cy="682251"/>
            <a:chOff x="4504186" y="3198627"/>
            <a:chExt cx="1757561" cy="682250"/>
          </a:xfrm>
        </p:grpSpPr>
        <p:sp>
          <p:nvSpPr>
            <p:cNvPr id="84" name="文本框 166"/>
            <p:cNvSpPr txBox="1"/>
            <p:nvPr/>
          </p:nvSpPr>
          <p:spPr>
            <a:xfrm>
              <a:off x="4504186" y="3198627"/>
              <a:ext cx="1757561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.........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5" name="文本框 167"/>
            <p:cNvSpPr txBox="1"/>
            <p:nvPr/>
          </p:nvSpPr>
          <p:spPr>
            <a:xfrm>
              <a:off x="4512443" y="3625607"/>
              <a:ext cx="1464790" cy="25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更多需要学习</a:t>
              </a:r>
              <a:endParaRPr lang="zh-CN" altLang="en-US" sz="10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0067" y="1803233"/>
            <a:ext cx="1127405" cy="1133036"/>
            <a:chOff x="3450497" y="1117023"/>
            <a:chExt cx="845815" cy="850039"/>
          </a:xfrm>
        </p:grpSpPr>
        <p:grpSp>
          <p:nvGrpSpPr>
            <p:cNvPr id="87" name="组合 86"/>
            <p:cNvGrpSpPr/>
            <p:nvPr/>
          </p:nvGrpSpPr>
          <p:grpSpPr>
            <a:xfrm>
              <a:off x="3450497" y="1117023"/>
              <a:ext cx="845815" cy="850039"/>
              <a:chOff x="5413827" y="2743515"/>
              <a:chExt cx="1364344" cy="1370972"/>
            </a:xfrm>
          </p:grpSpPr>
          <p:sp>
            <p:nvSpPr>
              <p:cNvPr id="93" name="任意多边形 92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4093DA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A8640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FFB850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88" name="Group 909"/>
            <p:cNvGrpSpPr>
              <a:grpSpLocks noChangeAspect="1"/>
            </p:cNvGrpSpPr>
            <p:nvPr/>
          </p:nvGrpSpPr>
          <p:grpSpPr bwMode="auto">
            <a:xfrm>
              <a:off x="3748242" y="1416567"/>
              <a:ext cx="265296" cy="226283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89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3692139" y="3376022"/>
            <a:ext cx="1127405" cy="1133036"/>
            <a:chOff x="2769341" y="2296979"/>
            <a:chExt cx="845815" cy="850039"/>
          </a:xfrm>
        </p:grpSpPr>
        <p:grpSp>
          <p:nvGrpSpPr>
            <p:cNvPr id="97" name="组合 96"/>
            <p:cNvGrpSpPr/>
            <p:nvPr/>
          </p:nvGrpSpPr>
          <p:grpSpPr>
            <a:xfrm>
              <a:off x="2769341" y="2296979"/>
              <a:ext cx="845815" cy="850039"/>
              <a:chOff x="5413827" y="2743515"/>
              <a:chExt cx="1364344" cy="1370972"/>
            </a:xfrm>
          </p:grpSpPr>
          <p:sp>
            <p:nvSpPr>
              <p:cNvPr id="99" name="任意多边形 98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D7529E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B31D1D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E87071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98" name="Freeform 19"/>
            <p:cNvSpPr/>
            <p:nvPr/>
          </p:nvSpPr>
          <p:spPr bwMode="auto">
            <a:xfrm>
              <a:off x="3116323" y="2563963"/>
              <a:ext cx="157293" cy="307906"/>
            </a:xfrm>
            <a:custGeom>
              <a:avLst/>
              <a:gdLst>
                <a:gd name="T0" fmla="*/ 38 w 96"/>
                <a:gd name="T1" fmla="*/ 191 h 191"/>
                <a:gd name="T2" fmla="*/ 38 w 96"/>
                <a:gd name="T3" fmla="*/ 168 h 191"/>
                <a:gd name="T4" fmla="*/ 0 w 96"/>
                <a:gd name="T5" fmla="*/ 158 h 191"/>
                <a:gd name="T6" fmla="*/ 6 w 96"/>
                <a:gd name="T7" fmla="*/ 136 h 191"/>
                <a:gd name="T8" fmla="*/ 43 w 96"/>
                <a:gd name="T9" fmla="*/ 146 h 191"/>
                <a:gd name="T10" fmla="*/ 67 w 96"/>
                <a:gd name="T11" fmla="*/ 128 h 191"/>
                <a:gd name="T12" fmla="*/ 42 w 96"/>
                <a:gd name="T13" fmla="*/ 104 h 191"/>
                <a:gd name="T14" fmla="*/ 2 w 96"/>
                <a:gd name="T15" fmla="*/ 63 h 191"/>
                <a:gd name="T16" fmla="*/ 39 w 96"/>
                <a:gd name="T17" fmla="*/ 23 h 191"/>
                <a:gd name="T18" fmla="*/ 39 w 96"/>
                <a:gd name="T19" fmla="*/ 0 h 191"/>
                <a:gd name="T20" fmla="*/ 58 w 96"/>
                <a:gd name="T21" fmla="*/ 0 h 191"/>
                <a:gd name="T22" fmla="*/ 58 w 96"/>
                <a:gd name="T23" fmla="*/ 22 h 191"/>
                <a:gd name="T24" fmla="*/ 90 w 96"/>
                <a:gd name="T25" fmla="*/ 30 h 191"/>
                <a:gd name="T26" fmla="*/ 84 w 96"/>
                <a:gd name="T27" fmla="*/ 51 h 191"/>
                <a:gd name="T28" fmla="*/ 52 w 96"/>
                <a:gd name="T29" fmla="*/ 43 h 191"/>
                <a:gd name="T30" fmla="*/ 30 w 96"/>
                <a:gd name="T31" fmla="*/ 59 h 191"/>
                <a:gd name="T32" fmla="*/ 59 w 96"/>
                <a:gd name="T33" fmla="*/ 82 h 191"/>
                <a:gd name="T34" fmla="*/ 96 w 96"/>
                <a:gd name="T35" fmla="*/ 125 h 191"/>
                <a:gd name="T36" fmla="*/ 57 w 96"/>
                <a:gd name="T37" fmla="*/ 167 h 191"/>
                <a:gd name="T38" fmla="*/ 57 w 96"/>
                <a:gd name="T39" fmla="*/ 191 h 191"/>
                <a:gd name="T40" fmla="*/ 38 w 96"/>
                <a:gd name="T4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91">
                  <a:moveTo>
                    <a:pt x="38" y="191"/>
                  </a:moveTo>
                  <a:cubicBezTo>
                    <a:pt x="38" y="168"/>
                    <a:pt x="38" y="168"/>
                    <a:pt x="38" y="168"/>
                  </a:cubicBezTo>
                  <a:cubicBezTo>
                    <a:pt x="23" y="168"/>
                    <a:pt x="9" y="163"/>
                    <a:pt x="0" y="158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16" y="141"/>
                    <a:pt x="29" y="146"/>
                    <a:pt x="43" y="146"/>
                  </a:cubicBezTo>
                  <a:cubicBezTo>
                    <a:pt x="57" y="146"/>
                    <a:pt x="67" y="139"/>
                    <a:pt x="67" y="128"/>
                  </a:cubicBezTo>
                  <a:cubicBezTo>
                    <a:pt x="67" y="117"/>
                    <a:pt x="59" y="111"/>
                    <a:pt x="42" y="104"/>
                  </a:cubicBezTo>
                  <a:cubicBezTo>
                    <a:pt x="18" y="95"/>
                    <a:pt x="2" y="84"/>
                    <a:pt x="2" y="63"/>
                  </a:cubicBezTo>
                  <a:cubicBezTo>
                    <a:pt x="2" y="43"/>
                    <a:pt x="16" y="27"/>
                    <a:pt x="39" y="2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73" y="22"/>
                    <a:pt x="83" y="26"/>
                    <a:pt x="90" y="30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79" y="49"/>
                    <a:pt x="68" y="43"/>
                    <a:pt x="52" y="43"/>
                  </a:cubicBezTo>
                  <a:cubicBezTo>
                    <a:pt x="36" y="43"/>
                    <a:pt x="30" y="52"/>
                    <a:pt x="30" y="59"/>
                  </a:cubicBezTo>
                  <a:cubicBezTo>
                    <a:pt x="30" y="69"/>
                    <a:pt x="39" y="74"/>
                    <a:pt x="59" y="82"/>
                  </a:cubicBezTo>
                  <a:cubicBezTo>
                    <a:pt x="85" y="92"/>
                    <a:pt x="96" y="105"/>
                    <a:pt x="96" y="125"/>
                  </a:cubicBezTo>
                  <a:cubicBezTo>
                    <a:pt x="96" y="145"/>
                    <a:pt x="83" y="162"/>
                    <a:pt x="57" y="167"/>
                  </a:cubicBezTo>
                  <a:cubicBezTo>
                    <a:pt x="57" y="191"/>
                    <a:pt x="57" y="191"/>
                    <a:pt x="57" y="191"/>
                  </a:cubicBezTo>
                  <a:lnTo>
                    <a:pt x="38" y="1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600067" y="4948811"/>
            <a:ext cx="1127405" cy="1133036"/>
            <a:chOff x="3450497" y="3476935"/>
            <a:chExt cx="845815" cy="850039"/>
          </a:xfrm>
        </p:grpSpPr>
        <p:grpSp>
          <p:nvGrpSpPr>
            <p:cNvPr id="103" name="组合 102"/>
            <p:cNvGrpSpPr/>
            <p:nvPr/>
          </p:nvGrpSpPr>
          <p:grpSpPr>
            <a:xfrm>
              <a:off x="3450497" y="3476935"/>
              <a:ext cx="845815" cy="850039"/>
              <a:chOff x="5413827" y="2743515"/>
              <a:chExt cx="1364344" cy="1370972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4093DA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00705D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00AF92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04" name="Group 22"/>
            <p:cNvGrpSpPr>
              <a:grpSpLocks noChangeAspect="1"/>
            </p:cNvGrpSpPr>
            <p:nvPr/>
          </p:nvGrpSpPr>
          <p:grpSpPr bwMode="auto">
            <a:xfrm>
              <a:off x="3757005" y="3782223"/>
              <a:ext cx="247767" cy="247801"/>
              <a:chOff x="3617" y="1935"/>
              <a:chExt cx="446" cy="446"/>
            </a:xfrm>
            <a:solidFill>
              <a:schemeClr val="bg1"/>
            </a:solidFill>
            <a:effectLst/>
          </p:grpSpPr>
          <p:sp>
            <p:nvSpPr>
              <p:cNvPr id="105" name="Freeform 23"/>
              <p:cNvSpPr>
                <a:spLocks noEditPoints="1"/>
              </p:cNvSpPr>
              <p:nvPr/>
            </p:nvSpPr>
            <p:spPr bwMode="auto">
              <a:xfrm>
                <a:off x="3617" y="1935"/>
                <a:ext cx="446" cy="446"/>
              </a:xfrm>
              <a:custGeom>
                <a:avLst/>
                <a:gdLst>
                  <a:gd name="T0" fmla="*/ 93 w 186"/>
                  <a:gd name="T1" fmla="*/ 0 h 186"/>
                  <a:gd name="T2" fmla="*/ 0 w 186"/>
                  <a:gd name="T3" fmla="*/ 93 h 186"/>
                  <a:gd name="T4" fmla="*/ 93 w 186"/>
                  <a:gd name="T5" fmla="*/ 186 h 186"/>
                  <a:gd name="T6" fmla="*/ 186 w 186"/>
                  <a:gd name="T7" fmla="*/ 93 h 186"/>
                  <a:gd name="T8" fmla="*/ 93 w 186"/>
                  <a:gd name="T9" fmla="*/ 0 h 186"/>
                  <a:gd name="T10" fmla="*/ 93 w 186"/>
                  <a:gd name="T11" fmla="*/ 169 h 186"/>
                  <a:gd name="T12" fmla="*/ 18 w 186"/>
                  <a:gd name="T13" fmla="*/ 93 h 186"/>
                  <a:gd name="T14" fmla="*/ 93 w 186"/>
                  <a:gd name="T15" fmla="*/ 18 h 186"/>
                  <a:gd name="T16" fmla="*/ 169 w 186"/>
                  <a:gd name="T17" fmla="*/ 93 h 186"/>
                  <a:gd name="T18" fmla="*/ 93 w 186"/>
                  <a:gd name="T19" fmla="*/ 16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86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6"/>
                      <a:pt x="93" y="186"/>
                    </a:cubicBezTo>
                    <a:cubicBezTo>
                      <a:pt x="144" y="186"/>
                      <a:pt x="186" y="145"/>
                      <a:pt x="186" y="93"/>
                    </a:cubicBezTo>
                    <a:cubicBezTo>
                      <a:pt x="186" y="42"/>
                      <a:pt x="144" y="0"/>
                      <a:pt x="93" y="0"/>
                    </a:cubicBezTo>
                    <a:close/>
                    <a:moveTo>
                      <a:pt x="93" y="169"/>
                    </a:moveTo>
                    <a:cubicBezTo>
                      <a:pt x="52" y="169"/>
                      <a:pt x="18" y="135"/>
                      <a:pt x="18" y="93"/>
                    </a:cubicBezTo>
                    <a:cubicBezTo>
                      <a:pt x="18" y="52"/>
                      <a:pt x="52" y="18"/>
                      <a:pt x="93" y="18"/>
                    </a:cubicBezTo>
                    <a:cubicBezTo>
                      <a:pt x="135" y="18"/>
                      <a:pt x="169" y="52"/>
                      <a:pt x="169" y="93"/>
                    </a:cubicBezTo>
                    <a:cubicBezTo>
                      <a:pt x="169" y="135"/>
                      <a:pt x="135" y="169"/>
                      <a:pt x="93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6" name="Freeform 24"/>
              <p:cNvSpPr/>
              <p:nvPr/>
            </p:nvSpPr>
            <p:spPr bwMode="auto">
              <a:xfrm>
                <a:off x="3823" y="1990"/>
                <a:ext cx="175" cy="184"/>
              </a:xfrm>
              <a:custGeom>
                <a:avLst/>
                <a:gdLst>
                  <a:gd name="T0" fmla="*/ 34 w 175"/>
                  <a:gd name="T1" fmla="*/ 151 h 184"/>
                  <a:gd name="T2" fmla="*/ 34 w 175"/>
                  <a:gd name="T3" fmla="*/ 0 h 184"/>
                  <a:gd name="T4" fmla="*/ 0 w 175"/>
                  <a:gd name="T5" fmla="*/ 0 h 184"/>
                  <a:gd name="T6" fmla="*/ 0 w 175"/>
                  <a:gd name="T7" fmla="*/ 184 h 184"/>
                  <a:gd name="T8" fmla="*/ 22 w 175"/>
                  <a:gd name="T9" fmla="*/ 184 h 184"/>
                  <a:gd name="T10" fmla="*/ 34 w 175"/>
                  <a:gd name="T11" fmla="*/ 184 h 184"/>
                  <a:gd name="T12" fmla="*/ 175 w 175"/>
                  <a:gd name="T13" fmla="*/ 184 h 184"/>
                  <a:gd name="T14" fmla="*/ 175 w 175"/>
                  <a:gd name="T15" fmla="*/ 151 h 184"/>
                  <a:gd name="T16" fmla="*/ 34 w 175"/>
                  <a:gd name="T17" fmla="*/ 15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184">
                    <a:moveTo>
                      <a:pt x="34" y="151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2" y="184"/>
                    </a:lnTo>
                    <a:lnTo>
                      <a:pt x="34" y="184"/>
                    </a:lnTo>
                    <a:lnTo>
                      <a:pt x="175" y="184"/>
                    </a:lnTo>
                    <a:lnTo>
                      <a:pt x="175" y="151"/>
                    </a:lnTo>
                    <a:lnTo>
                      <a:pt x="34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6415921" y="1803233"/>
            <a:ext cx="1127405" cy="1133036"/>
            <a:chOff x="4812808" y="1117023"/>
            <a:chExt cx="845815" cy="850039"/>
          </a:xfrm>
        </p:grpSpPr>
        <p:grpSp>
          <p:nvGrpSpPr>
            <p:cNvPr id="111" name="组合 110"/>
            <p:cNvGrpSpPr/>
            <p:nvPr/>
          </p:nvGrpSpPr>
          <p:grpSpPr>
            <a:xfrm>
              <a:off x="4812808" y="1117023"/>
              <a:ext cx="845815" cy="850039"/>
              <a:chOff x="5413827" y="2743515"/>
              <a:chExt cx="1364344" cy="1370972"/>
            </a:xfrm>
          </p:grpSpPr>
          <p:sp>
            <p:nvSpPr>
              <p:cNvPr id="113" name="任意多边形 112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624512" y="2957516"/>
                <a:ext cx="942974" cy="942974"/>
              </a:xfrm>
              <a:prstGeom prst="ellipse">
                <a:avLst/>
              </a:prstGeom>
              <a:solidFill>
                <a:srgbClr val="D7529E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017581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01ACBE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12" name="Freeform 28"/>
            <p:cNvSpPr>
              <a:spLocks noEditPoints="1"/>
            </p:cNvSpPr>
            <p:nvPr/>
          </p:nvSpPr>
          <p:spPr bwMode="auto">
            <a:xfrm>
              <a:off x="5106372" y="1411142"/>
              <a:ext cx="292711" cy="237133"/>
            </a:xfrm>
            <a:custGeom>
              <a:avLst/>
              <a:gdLst>
                <a:gd name="T0" fmla="*/ 114 w 200"/>
                <a:gd name="T1" fmla="*/ 17 h 161"/>
                <a:gd name="T2" fmla="*/ 18 w 200"/>
                <a:gd name="T3" fmla="*/ 50 h 161"/>
                <a:gd name="T4" fmla="*/ 51 w 200"/>
                <a:gd name="T5" fmla="*/ 146 h 161"/>
                <a:gd name="T6" fmla="*/ 138 w 200"/>
                <a:gd name="T7" fmla="*/ 127 h 161"/>
                <a:gd name="T8" fmla="*/ 186 w 200"/>
                <a:gd name="T9" fmla="*/ 150 h 161"/>
                <a:gd name="T10" fmla="*/ 200 w 200"/>
                <a:gd name="T11" fmla="*/ 122 h 161"/>
                <a:gd name="T12" fmla="*/ 152 w 200"/>
                <a:gd name="T13" fmla="*/ 98 h 161"/>
                <a:gd name="T14" fmla="*/ 114 w 200"/>
                <a:gd name="T15" fmla="*/ 17 h 161"/>
                <a:gd name="T16" fmla="*/ 127 w 200"/>
                <a:gd name="T17" fmla="*/ 103 h 161"/>
                <a:gd name="T18" fmla="*/ 61 w 200"/>
                <a:gd name="T19" fmla="*/ 126 h 161"/>
                <a:gd name="T20" fmla="*/ 38 w 200"/>
                <a:gd name="T21" fmla="*/ 60 h 161"/>
                <a:gd name="T22" fmla="*/ 104 w 200"/>
                <a:gd name="T23" fmla="*/ 37 h 161"/>
                <a:gd name="T24" fmla="*/ 127 w 200"/>
                <a:gd name="T25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61">
                  <a:moveTo>
                    <a:pt x="114" y="17"/>
                  </a:moveTo>
                  <a:cubicBezTo>
                    <a:pt x="78" y="0"/>
                    <a:pt x="35" y="15"/>
                    <a:pt x="18" y="50"/>
                  </a:cubicBezTo>
                  <a:cubicBezTo>
                    <a:pt x="0" y="86"/>
                    <a:pt x="15" y="129"/>
                    <a:pt x="51" y="146"/>
                  </a:cubicBezTo>
                  <a:cubicBezTo>
                    <a:pt x="81" y="161"/>
                    <a:pt x="118" y="152"/>
                    <a:pt x="138" y="127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60" y="66"/>
                    <a:pt x="145" y="32"/>
                    <a:pt x="114" y="17"/>
                  </a:cubicBezTo>
                  <a:close/>
                  <a:moveTo>
                    <a:pt x="127" y="103"/>
                  </a:moveTo>
                  <a:cubicBezTo>
                    <a:pt x="115" y="128"/>
                    <a:pt x="85" y="138"/>
                    <a:pt x="61" y="126"/>
                  </a:cubicBezTo>
                  <a:cubicBezTo>
                    <a:pt x="36" y="114"/>
                    <a:pt x="26" y="84"/>
                    <a:pt x="38" y="60"/>
                  </a:cubicBezTo>
                  <a:cubicBezTo>
                    <a:pt x="50" y="35"/>
                    <a:pt x="80" y="25"/>
                    <a:pt x="104" y="37"/>
                  </a:cubicBezTo>
                  <a:cubicBezTo>
                    <a:pt x="129" y="49"/>
                    <a:pt x="139" y="79"/>
                    <a:pt x="127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323847" y="3376022"/>
            <a:ext cx="1127405" cy="1133036"/>
            <a:chOff x="5493963" y="2296979"/>
            <a:chExt cx="845815" cy="850039"/>
          </a:xfrm>
        </p:grpSpPr>
        <p:grpSp>
          <p:nvGrpSpPr>
            <p:cNvPr id="117" name="组合 116"/>
            <p:cNvGrpSpPr/>
            <p:nvPr/>
          </p:nvGrpSpPr>
          <p:grpSpPr>
            <a:xfrm>
              <a:off x="5493963" y="2296979"/>
              <a:ext cx="845815" cy="850039"/>
              <a:chOff x="5413827" y="2743515"/>
              <a:chExt cx="1364344" cy="1370972"/>
            </a:xfrm>
          </p:grpSpPr>
          <p:sp>
            <p:nvSpPr>
              <p:cNvPr id="123" name="任意多边形 122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5624509" y="2957514"/>
                <a:ext cx="942974" cy="942974"/>
              </a:xfrm>
              <a:prstGeom prst="ellipse">
                <a:avLst/>
              </a:prstGeom>
              <a:solidFill>
                <a:srgbClr val="4093DA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5D356D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894EA0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18" name="Group 36"/>
            <p:cNvGrpSpPr>
              <a:grpSpLocks noChangeAspect="1"/>
            </p:cNvGrpSpPr>
            <p:nvPr/>
          </p:nvGrpSpPr>
          <p:grpSpPr bwMode="auto">
            <a:xfrm>
              <a:off x="5803625" y="2601278"/>
              <a:ext cx="270043" cy="233275"/>
              <a:chOff x="3321" y="1710"/>
              <a:chExt cx="1042" cy="900"/>
            </a:xfrm>
            <a:solidFill>
              <a:schemeClr val="bg1"/>
            </a:solidFill>
          </p:grpSpPr>
          <p:sp>
            <p:nvSpPr>
              <p:cNvPr id="119" name="Freeform 37"/>
              <p:cNvSpPr>
                <a:spLocks noEditPoints="1"/>
              </p:cNvSpPr>
              <p:nvPr/>
            </p:nvSpPr>
            <p:spPr bwMode="auto">
              <a:xfrm>
                <a:off x="3321" y="1710"/>
                <a:ext cx="1042" cy="745"/>
              </a:xfrm>
              <a:custGeom>
                <a:avLst/>
                <a:gdLst>
                  <a:gd name="T0" fmla="*/ 37 w 438"/>
                  <a:gd name="T1" fmla="*/ 255 h 313"/>
                  <a:gd name="T2" fmla="*/ 20 w 438"/>
                  <a:gd name="T3" fmla="*/ 237 h 313"/>
                  <a:gd name="T4" fmla="*/ 20 w 438"/>
                  <a:gd name="T5" fmla="*/ 42 h 313"/>
                  <a:gd name="T6" fmla="*/ 37 w 438"/>
                  <a:gd name="T7" fmla="*/ 25 h 313"/>
                  <a:gd name="T8" fmla="*/ 401 w 438"/>
                  <a:gd name="T9" fmla="*/ 25 h 313"/>
                  <a:gd name="T10" fmla="*/ 418 w 438"/>
                  <a:gd name="T11" fmla="*/ 42 h 313"/>
                  <a:gd name="T12" fmla="*/ 418 w 438"/>
                  <a:gd name="T13" fmla="*/ 237 h 313"/>
                  <a:gd name="T14" fmla="*/ 401 w 438"/>
                  <a:gd name="T15" fmla="*/ 255 h 313"/>
                  <a:gd name="T16" fmla="*/ 37 w 438"/>
                  <a:gd name="T17" fmla="*/ 255 h 313"/>
                  <a:gd name="T18" fmla="*/ 424 w 438"/>
                  <a:gd name="T19" fmla="*/ 0 h 313"/>
                  <a:gd name="T20" fmla="*/ 14 w 438"/>
                  <a:gd name="T21" fmla="*/ 0 h 313"/>
                  <a:gd name="T22" fmla="*/ 0 w 438"/>
                  <a:gd name="T23" fmla="*/ 14 h 313"/>
                  <a:gd name="T24" fmla="*/ 0 w 438"/>
                  <a:gd name="T25" fmla="*/ 298 h 313"/>
                  <a:gd name="T26" fmla="*/ 14 w 438"/>
                  <a:gd name="T27" fmla="*/ 313 h 313"/>
                  <a:gd name="T28" fmla="*/ 424 w 438"/>
                  <a:gd name="T29" fmla="*/ 313 h 313"/>
                  <a:gd name="T30" fmla="*/ 438 w 438"/>
                  <a:gd name="T31" fmla="*/ 298 h 313"/>
                  <a:gd name="T32" fmla="*/ 438 w 438"/>
                  <a:gd name="T33" fmla="*/ 14 h 313"/>
                  <a:gd name="T34" fmla="*/ 424 w 438"/>
                  <a:gd name="T3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8" h="313">
                    <a:moveTo>
                      <a:pt x="37" y="255"/>
                    </a:moveTo>
                    <a:cubicBezTo>
                      <a:pt x="28" y="255"/>
                      <a:pt x="20" y="247"/>
                      <a:pt x="20" y="237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33"/>
                      <a:pt x="28" y="25"/>
                      <a:pt x="37" y="25"/>
                    </a:cubicBezTo>
                    <a:cubicBezTo>
                      <a:pt x="401" y="25"/>
                      <a:pt x="401" y="25"/>
                      <a:pt x="401" y="25"/>
                    </a:cubicBezTo>
                    <a:cubicBezTo>
                      <a:pt x="410" y="25"/>
                      <a:pt x="418" y="33"/>
                      <a:pt x="418" y="42"/>
                    </a:cubicBezTo>
                    <a:cubicBezTo>
                      <a:pt x="418" y="237"/>
                      <a:pt x="418" y="237"/>
                      <a:pt x="418" y="237"/>
                    </a:cubicBezTo>
                    <a:cubicBezTo>
                      <a:pt x="418" y="247"/>
                      <a:pt x="410" y="255"/>
                      <a:pt x="401" y="255"/>
                    </a:cubicBezTo>
                    <a:cubicBezTo>
                      <a:pt x="37" y="255"/>
                      <a:pt x="37" y="255"/>
                      <a:pt x="37" y="255"/>
                    </a:cubicBezTo>
                    <a:moveTo>
                      <a:pt x="42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98"/>
                      <a:pt x="0" y="298"/>
                      <a:pt x="0" y="298"/>
                    </a:cubicBezTo>
                    <a:cubicBezTo>
                      <a:pt x="0" y="306"/>
                      <a:pt x="6" y="313"/>
                      <a:pt x="14" y="313"/>
                    </a:cubicBezTo>
                    <a:cubicBezTo>
                      <a:pt x="424" y="313"/>
                      <a:pt x="424" y="313"/>
                      <a:pt x="424" y="313"/>
                    </a:cubicBezTo>
                    <a:cubicBezTo>
                      <a:pt x="432" y="313"/>
                      <a:pt x="438" y="306"/>
                      <a:pt x="438" y="298"/>
                    </a:cubicBezTo>
                    <a:cubicBezTo>
                      <a:pt x="438" y="14"/>
                      <a:pt x="438" y="14"/>
                      <a:pt x="438" y="14"/>
                    </a:cubicBezTo>
                    <a:cubicBezTo>
                      <a:pt x="438" y="6"/>
                      <a:pt x="432" y="0"/>
                      <a:pt x="42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0" name="Rectangle 38"/>
              <p:cNvSpPr>
                <a:spLocks noChangeArrowheads="1"/>
              </p:cNvSpPr>
              <p:nvPr/>
            </p:nvSpPr>
            <p:spPr bwMode="auto">
              <a:xfrm>
                <a:off x="3716" y="2465"/>
                <a:ext cx="252" cy="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Rectangle 40"/>
              <p:cNvSpPr>
                <a:spLocks noChangeArrowheads="1"/>
              </p:cNvSpPr>
              <p:nvPr/>
            </p:nvSpPr>
            <p:spPr bwMode="auto">
              <a:xfrm>
                <a:off x="3595" y="2570"/>
                <a:ext cx="495" cy="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42"/>
              <p:cNvSpPr/>
              <p:nvPr/>
            </p:nvSpPr>
            <p:spPr bwMode="auto">
              <a:xfrm>
                <a:off x="3433" y="1853"/>
                <a:ext cx="771" cy="400"/>
              </a:xfrm>
              <a:custGeom>
                <a:avLst/>
                <a:gdLst>
                  <a:gd name="T0" fmla="*/ 761 w 771"/>
                  <a:gd name="T1" fmla="*/ 0 h 400"/>
                  <a:gd name="T2" fmla="*/ 657 w 771"/>
                  <a:gd name="T3" fmla="*/ 9 h 400"/>
                  <a:gd name="T4" fmla="*/ 697 w 771"/>
                  <a:gd name="T5" fmla="*/ 43 h 400"/>
                  <a:gd name="T6" fmla="*/ 557 w 771"/>
                  <a:gd name="T7" fmla="*/ 212 h 400"/>
                  <a:gd name="T8" fmla="*/ 419 w 771"/>
                  <a:gd name="T9" fmla="*/ 105 h 400"/>
                  <a:gd name="T10" fmla="*/ 286 w 771"/>
                  <a:gd name="T11" fmla="*/ 278 h 400"/>
                  <a:gd name="T12" fmla="*/ 152 w 771"/>
                  <a:gd name="T13" fmla="*/ 190 h 400"/>
                  <a:gd name="T14" fmla="*/ 0 w 771"/>
                  <a:gd name="T15" fmla="*/ 369 h 400"/>
                  <a:gd name="T16" fmla="*/ 36 w 771"/>
                  <a:gd name="T17" fmla="*/ 400 h 400"/>
                  <a:gd name="T18" fmla="*/ 162 w 771"/>
                  <a:gd name="T19" fmla="*/ 252 h 400"/>
                  <a:gd name="T20" fmla="*/ 298 w 771"/>
                  <a:gd name="T21" fmla="*/ 343 h 400"/>
                  <a:gd name="T22" fmla="*/ 428 w 771"/>
                  <a:gd name="T23" fmla="*/ 171 h 400"/>
                  <a:gd name="T24" fmla="*/ 564 w 771"/>
                  <a:gd name="T25" fmla="*/ 278 h 400"/>
                  <a:gd name="T26" fmla="*/ 733 w 771"/>
                  <a:gd name="T27" fmla="*/ 71 h 400"/>
                  <a:gd name="T28" fmla="*/ 771 w 771"/>
                  <a:gd name="T29" fmla="*/ 105 h 400"/>
                  <a:gd name="T30" fmla="*/ 761 w 771"/>
                  <a:gd name="T31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1" h="400">
                    <a:moveTo>
                      <a:pt x="761" y="0"/>
                    </a:moveTo>
                    <a:lnTo>
                      <a:pt x="657" y="9"/>
                    </a:lnTo>
                    <a:lnTo>
                      <a:pt x="697" y="43"/>
                    </a:lnTo>
                    <a:lnTo>
                      <a:pt x="557" y="212"/>
                    </a:lnTo>
                    <a:lnTo>
                      <a:pt x="419" y="105"/>
                    </a:lnTo>
                    <a:lnTo>
                      <a:pt x="286" y="278"/>
                    </a:lnTo>
                    <a:lnTo>
                      <a:pt x="152" y="190"/>
                    </a:lnTo>
                    <a:lnTo>
                      <a:pt x="0" y="369"/>
                    </a:lnTo>
                    <a:lnTo>
                      <a:pt x="36" y="400"/>
                    </a:lnTo>
                    <a:lnTo>
                      <a:pt x="162" y="252"/>
                    </a:lnTo>
                    <a:lnTo>
                      <a:pt x="298" y="343"/>
                    </a:lnTo>
                    <a:lnTo>
                      <a:pt x="428" y="171"/>
                    </a:lnTo>
                    <a:lnTo>
                      <a:pt x="564" y="278"/>
                    </a:lnTo>
                    <a:lnTo>
                      <a:pt x="733" y="71"/>
                    </a:lnTo>
                    <a:lnTo>
                      <a:pt x="771" y="105"/>
                    </a:lnTo>
                    <a:lnTo>
                      <a:pt x="7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6415921" y="4948811"/>
            <a:ext cx="1127405" cy="1133036"/>
            <a:chOff x="4812808" y="3476935"/>
            <a:chExt cx="845815" cy="850039"/>
          </a:xfrm>
        </p:grpSpPr>
        <p:grpSp>
          <p:nvGrpSpPr>
            <p:cNvPr id="127" name="组合 126"/>
            <p:cNvGrpSpPr/>
            <p:nvPr/>
          </p:nvGrpSpPr>
          <p:grpSpPr>
            <a:xfrm>
              <a:off x="4812808" y="3476935"/>
              <a:ext cx="845815" cy="850039"/>
              <a:chOff x="5413827" y="2743515"/>
              <a:chExt cx="1364344" cy="1370972"/>
            </a:xfrm>
          </p:grpSpPr>
          <p:sp>
            <p:nvSpPr>
              <p:cNvPr id="129" name="任意多边形 128"/>
              <p:cNvSpPr/>
              <p:nvPr/>
            </p:nvSpPr>
            <p:spPr>
              <a:xfrm>
                <a:off x="5413827" y="2743515"/>
                <a:ext cx="1364344" cy="1370972"/>
              </a:xfrm>
              <a:custGeom>
                <a:avLst/>
                <a:gdLst>
                  <a:gd name="connsiteX0" fmla="*/ 2318457 w 4818756"/>
                  <a:gd name="connsiteY0" fmla="*/ 0 h 4842163"/>
                  <a:gd name="connsiteX1" fmla="*/ 2500298 w 4818756"/>
                  <a:gd name="connsiteY1" fmla="*/ 0 h 4842163"/>
                  <a:gd name="connsiteX2" fmla="*/ 2584898 w 4818756"/>
                  <a:gd name="connsiteY2" fmla="*/ 338401 h 4842163"/>
                  <a:gd name="connsiteX3" fmla="*/ 2623226 w 4818756"/>
                  <a:gd name="connsiteY3" fmla="*/ 340337 h 4842163"/>
                  <a:gd name="connsiteX4" fmla="*/ 2828678 w 4818756"/>
                  <a:gd name="connsiteY4" fmla="*/ 371692 h 4842163"/>
                  <a:gd name="connsiteX5" fmla="*/ 3004238 w 4818756"/>
                  <a:gd name="connsiteY5" fmla="*/ 72457 h 4842163"/>
                  <a:gd name="connsiteX6" fmla="*/ 3178713 w 4818756"/>
                  <a:gd name="connsiteY6" fmla="*/ 123687 h 4842163"/>
                  <a:gd name="connsiteX7" fmla="*/ 3164544 w 4818756"/>
                  <a:gd name="connsiteY7" fmla="*/ 472323 h 4842163"/>
                  <a:gd name="connsiteX8" fmla="*/ 3223501 w 4818756"/>
                  <a:gd name="connsiteY8" fmla="*/ 493902 h 4842163"/>
                  <a:gd name="connsiteX9" fmla="*/ 3388493 w 4818756"/>
                  <a:gd name="connsiteY9" fmla="*/ 573383 h 4842163"/>
                  <a:gd name="connsiteX10" fmla="*/ 3641827 w 4818756"/>
                  <a:gd name="connsiteY10" fmla="*/ 335183 h 4842163"/>
                  <a:gd name="connsiteX11" fmla="*/ 3794801 w 4818756"/>
                  <a:gd name="connsiteY11" fmla="*/ 433494 h 4842163"/>
                  <a:gd name="connsiteX12" fmla="*/ 3682809 w 4818756"/>
                  <a:gd name="connsiteY12" fmla="*/ 764532 h 4842163"/>
                  <a:gd name="connsiteX13" fmla="*/ 3739794 w 4818756"/>
                  <a:gd name="connsiteY13" fmla="*/ 807145 h 4842163"/>
                  <a:gd name="connsiteX14" fmla="*/ 3868787 w 4818756"/>
                  <a:gd name="connsiteY14" fmla="*/ 924382 h 4842163"/>
                  <a:gd name="connsiteX15" fmla="*/ 4179570 w 4818756"/>
                  <a:gd name="connsiteY15" fmla="*/ 766897 h 4842163"/>
                  <a:gd name="connsiteX16" fmla="*/ 4298650 w 4818756"/>
                  <a:gd name="connsiteY16" fmla="*/ 904323 h 4842163"/>
                  <a:gd name="connsiteX17" fmla="*/ 4097912 w 4818756"/>
                  <a:gd name="connsiteY17" fmla="*/ 1190424 h 4842163"/>
                  <a:gd name="connsiteX18" fmla="*/ 4143718 w 4818756"/>
                  <a:gd name="connsiteY18" fmla="*/ 1251680 h 4842163"/>
                  <a:gd name="connsiteX19" fmla="*/ 4231483 w 4818756"/>
                  <a:gd name="connsiteY19" fmla="*/ 1396144 h 4842163"/>
                  <a:gd name="connsiteX20" fmla="*/ 4573902 w 4818756"/>
                  <a:gd name="connsiteY20" fmla="*/ 1332624 h 4842163"/>
                  <a:gd name="connsiteX21" fmla="*/ 4649441 w 4818756"/>
                  <a:gd name="connsiteY21" fmla="*/ 1498032 h 4842163"/>
                  <a:gd name="connsiteX22" fmla="*/ 4376411 w 4818756"/>
                  <a:gd name="connsiteY22" fmla="*/ 1715846 h 4842163"/>
                  <a:gd name="connsiteX23" fmla="*/ 4406890 w 4818756"/>
                  <a:gd name="connsiteY23" fmla="*/ 1799120 h 4842163"/>
                  <a:gd name="connsiteX24" fmla="*/ 4445930 w 4818756"/>
                  <a:gd name="connsiteY24" fmla="*/ 1950955 h 4842163"/>
                  <a:gd name="connsiteX25" fmla="*/ 4792877 w 4818756"/>
                  <a:gd name="connsiteY25" fmla="*/ 1986530 h 4842163"/>
                  <a:gd name="connsiteX26" fmla="*/ 4818756 w 4818756"/>
                  <a:gd name="connsiteY26" fmla="*/ 2166520 h 4842163"/>
                  <a:gd name="connsiteX27" fmla="*/ 4494750 w 4818756"/>
                  <a:gd name="connsiteY27" fmla="*/ 2298864 h 4842163"/>
                  <a:gd name="connsiteX28" fmla="*/ 4500921 w 4818756"/>
                  <a:gd name="connsiteY28" fmla="*/ 2421081 h 4842163"/>
                  <a:gd name="connsiteX29" fmla="*/ 4494750 w 4818756"/>
                  <a:gd name="connsiteY29" fmla="*/ 2543299 h 4842163"/>
                  <a:gd name="connsiteX30" fmla="*/ 4818756 w 4818756"/>
                  <a:gd name="connsiteY30" fmla="*/ 2675642 h 4842163"/>
                  <a:gd name="connsiteX31" fmla="*/ 4792877 w 4818756"/>
                  <a:gd name="connsiteY31" fmla="*/ 2855633 h 4842163"/>
                  <a:gd name="connsiteX32" fmla="*/ 4445930 w 4818756"/>
                  <a:gd name="connsiteY32" fmla="*/ 2891207 h 4842163"/>
                  <a:gd name="connsiteX33" fmla="*/ 4406890 w 4818756"/>
                  <a:gd name="connsiteY33" fmla="*/ 3043042 h 4842163"/>
                  <a:gd name="connsiteX34" fmla="*/ 4376411 w 4818756"/>
                  <a:gd name="connsiteY34" fmla="*/ 3126316 h 4842163"/>
                  <a:gd name="connsiteX35" fmla="*/ 4649441 w 4818756"/>
                  <a:gd name="connsiteY35" fmla="*/ 3344130 h 4842163"/>
                  <a:gd name="connsiteX36" fmla="*/ 4573902 w 4818756"/>
                  <a:gd name="connsiteY36" fmla="*/ 3509539 h 4842163"/>
                  <a:gd name="connsiteX37" fmla="*/ 4231483 w 4818756"/>
                  <a:gd name="connsiteY37" fmla="*/ 3446019 h 4842163"/>
                  <a:gd name="connsiteX38" fmla="*/ 4143718 w 4818756"/>
                  <a:gd name="connsiteY38" fmla="*/ 3590483 h 4842163"/>
                  <a:gd name="connsiteX39" fmla="*/ 4097913 w 4818756"/>
                  <a:gd name="connsiteY39" fmla="*/ 3651738 h 4842163"/>
                  <a:gd name="connsiteX40" fmla="*/ 4298650 w 4818756"/>
                  <a:gd name="connsiteY40" fmla="*/ 3937839 h 4842163"/>
                  <a:gd name="connsiteX41" fmla="*/ 4179570 w 4818756"/>
                  <a:gd name="connsiteY41" fmla="*/ 4075265 h 4842163"/>
                  <a:gd name="connsiteX42" fmla="*/ 3868786 w 4818756"/>
                  <a:gd name="connsiteY42" fmla="*/ 3917781 h 4842163"/>
                  <a:gd name="connsiteX43" fmla="*/ 3739794 w 4818756"/>
                  <a:gd name="connsiteY43" fmla="*/ 4035017 h 4842163"/>
                  <a:gd name="connsiteX44" fmla="*/ 3682808 w 4818756"/>
                  <a:gd name="connsiteY44" fmla="*/ 4077630 h 4842163"/>
                  <a:gd name="connsiteX45" fmla="*/ 3794801 w 4818756"/>
                  <a:gd name="connsiteY45" fmla="*/ 4408670 h 4842163"/>
                  <a:gd name="connsiteX46" fmla="*/ 3641827 w 4818756"/>
                  <a:gd name="connsiteY46" fmla="*/ 4506981 h 4842163"/>
                  <a:gd name="connsiteX47" fmla="*/ 3388492 w 4818756"/>
                  <a:gd name="connsiteY47" fmla="*/ 4268780 h 4842163"/>
                  <a:gd name="connsiteX48" fmla="*/ 3223501 w 4818756"/>
                  <a:gd name="connsiteY48" fmla="*/ 4348260 h 4842163"/>
                  <a:gd name="connsiteX49" fmla="*/ 3164544 w 4818756"/>
                  <a:gd name="connsiteY49" fmla="*/ 4369839 h 4842163"/>
                  <a:gd name="connsiteX50" fmla="*/ 3178713 w 4818756"/>
                  <a:gd name="connsiteY50" fmla="*/ 4718477 h 4842163"/>
                  <a:gd name="connsiteX51" fmla="*/ 3004238 w 4818756"/>
                  <a:gd name="connsiteY51" fmla="*/ 4769707 h 4842163"/>
                  <a:gd name="connsiteX52" fmla="*/ 2828678 w 4818756"/>
                  <a:gd name="connsiteY52" fmla="*/ 4470470 h 4842163"/>
                  <a:gd name="connsiteX53" fmla="*/ 2623226 w 4818756"/>
                  <a:gd name="connsiteY53" fmla="*/ 4501826 h 4842163"/>
                  <a:gd name="connsiteX54" fmla="*/ 2584899 w 4818756"/>
                  <a:gd name="connsiteY54" fmla="*/ 4503761 h 4842163"/>
                  <a:gd name="connsiteX55" fmla="*/ 2500298 w 4818756"/>
                  <a:gd name="connsiteY55" fmla="*/ 4842163 h 4842163"/>
                  <a:gd name="connsiteX56" fmla="*/ 2318457 w 4818756"/>
                  <a:gd name="connsiteY56" fmla="*/ 4842163 h 4842163"/>
                  <a:gd name="connsiteX57" fmla="*/ 2233857 w 4818756"/>
                  <a:gd name="connsiteY57" fmla="*/ 4503761 h 4842163"/>
                  <a:gd name="connsiteX58" fmla="*/ 2195530 w 4818756"/>
                  <a:gd name="connsiteY58" fmla="*/ 4501826 h 4842163"/>
                  <a:gd name="connsiteX59" fmla="*/ 1990078 w 4818756"/>
                  <a:gd name="connsiteY59" fmla="*/ 4470470 h 4842163"/>
                  <a:gd name="connsiteX60" fmla="*/ 1814518 w 4818756"/>
                  <a:gd name="connsiteY60" fmla="*/ 4769707 h 4842163"/>
                  <a:gd name="connsiteX61" fmla="*/ 1640043 w 4818756"/>
                  <a:gd name="connsiteY61" fmla="*/ 4718477 h 4842163"/>
                  <a:gd name="connsiteX62" fmla="*/ 1654212 w 4818756"/>
                  <a:gd name="connsiteY62" fmla="*/ 4369839 h 4842163"/>
                  <a:gd name="connsiteX63" fmla="*/ 1595255 w 4818756"/>
                  <a:gd name="connsiteY63" fmla="*/ 4348260 h 4842163"/>
                  <a:gd name="connsiteX64" fmla="*/ 1430264 w 4818756"/>
                  <a:gd name="connsiteY64" fmla="*/ 4268780 h 4842163"/>
                  <a:gd name="connsiteX65" fmla="*/ 1176929 w 4818756"/>
                  <a:gd name="connsiteY65" fmla="*/ 4506981 h 4842163"/>
                  <a:gd name="connsiteX66" fmla="*/ 1023955 w 4818756"/>
                  <a:gd name="connsiteY66" fmla="*/ 4408670 h 4842163"/>
                  <a:gd name="connsiteX67" fmla="*/ 1135948 w 4818756"/>
                  <a:gd name="connsiteY67" fmla="*/ 4077630 h 4842163"/>
                  <a:gd name="connsiteX68" fmla="*/ 1078962 w 4818756"/>
                  <a:gd name="connsiteY68" fmla="*/ 4035017 h 4842163"/>
                  <a:gd name="connsiteX69" fmla="*/ 949970 w 4818756"/>
                  <a:gd name="connsiteY69" fmla="*/ 3917781 h 4842163"/>
                  <a:gd name="connsiteX70" fmla="*/ 639186 w 4818756"/>
                  <a:gd name="connsiteY70" fmla="*/ 4075265 h 4842163"/>
                  <a:gd name="connsiteX71" fmla="*/ 520106 w 4818756"/>
                  <a:gd name="connsiteY71" fmla="*/ 3937839 h 4842163"/>
                  <a:gd name="connsiteX72" fmla="*/ 720843 w 4818756"/>
                  <a:gd name="connsiteY72" fmla="*/ 3651738 h 4842163"/>
                  <a:gd name="connsiteX73" fmla="*/ 675038 w 4818756"/>
                  <a:gd name="connsiteY73" fmla="*/ 3590483 h 4842163"/>
                  <a:gd name="connsiteX74" fmla="*/ 587273 w 4818756"/>
                  <a:gd name="connsiteY74" fmla="*/ 3446019 h 4842163"/>
                  <a:gd name="connsiteX75" fmla="*/ 244854 w 4818756"/>
                  <a:gd name="connsiteY75" fmla="*/ 3509539 h 4842163"/>
                  <a:gd name="connsiteX76" fmla="*/ 169315 w 4818756"/>
                  <a:gd name="connsiteY76" fmla="*/ 3344130 h 4842163"/>
                  <a:gd name="connsiteX77" fmla="*/ 442345 w 4818756"/>
                  <a:gd name="connsiteY77" fmla="*/ 3126316 h 4842163"/>
                  <a:gd name="connsiteX78" fmla="*/ 411867 w 4818756"/>
                  <a:gd name="connsiteY78" fmla="*/ 3043042 h 4842163"/>
                  <a:gd name="connsiteX79" fmla="*/ 372826 w 4818756"/>
                  <a:gd name="connsiteY79" fmla="*/ 2891207 h 4842163"/>
                  <a:gd name="connsiteX80" fmla="*/ 25878 w 4818756"/>
                  <a:gd name="connsiteY80" fmla="*/ 2855633 h 4842163"/>
                  <a:gd name="connsiteX81" fmla="*/ 0 w 4818756"/>
                  <a:gd name="connsiteY81" fmla="*/ 2675642 h 4842163"/>
                  <a:gd name="connsiteX82" fmla="*/ 324006 w 4818756"/>
                  <a:gd name="connsiteY82" fmla="*/ 2543299 h 4842163"/>
                  <a:gd name="connsiteX83" fmla="*/ 317835 w 4818756"/>
                  <a:gd name="connsiteY83" fmla="*/ 2421081 h 4842163"/>
                  <a:gd name="connsiteX84" fmla="*/ 324006 w 4818756"/>
                  <a:gd name="connsiteY84" fmla="*/ 2298864 h 4842163"/>
                  <a:gd name="connsiteX85" fmla="*/ 0 w 4818756"/>
                  <a:gd name="connsiteY85" fmla="*/ 2166520 h 4842163"/>
                  <a:gd name="connsiteX86" fmla="*/ 25878 w 4818756"/>
                  <a:gd name="connsiteY86" fmla="*/ 1986530 h 4842163"/>
                  <a:gd name="connsiteX87" fmla="*/ 372826 w 4818756"/>
                  <a:gd name="connsiteY87" fmla="*/ 1950955 h 4842163"/>
                  <a:gd name="connsiteX88" fmla="*/ 411867 w 4818756"/>
                  <a:gd name="connsiteY88" fmla="*/ 1799120 h 4842163"/>
                  <a:gd name="connsiteX89" fmla="*/ 442345 w 4818756"/>
                  <a:gd name="connsiteY89" fmla="*/ 1715846 h 4842163"/>
                  <a:gd name="connsiteX90" fmla="*/ 169315 w 4818756"/>
                  <a:gd name="connsiteY90" fmla="*/ 1498032 h 4842163"/>
                  <a:gd name="connsiteX91" fmla="*/ 244854 w 4818756"/>
                  <a:gd name="connsiteY91" fmla="*/ 1332624 h 4842163"/>
                  <a:gd name="connsiteX92" fmla="*/ 587273 w 4818756"/>
                  <a:gd name="connsiteY92" fmla="*/ 1396144 h 4842163"/>
                  <a:gd name="connsiteX93" fmla="*/ 675038 w 4818756"/>
                  <a:gd name="connsiteY93" fmla="*/ 1251680 h 4842163"/>
                  <a:gd name="connsiteX94" fmla="*/ 720844 w 4818756"/>
                  <a:gd name="connsiteY94" fmla="*/ 1190424 h 4842163"/>
                  <a:gd name="connsiteX95" fmla="*/ 520106 w 4818756"/>
                  <a:gd name="connsiteY95" fmla="*/ 904323 h 4842163"/>
                  <a:gd name="connsiteX96" fmla="*/ 639186 w 4818756"/>
                  <a:gd name="connsiteY96" fmla="*/ 766896 h 4842163"/>
                  <a:gd name="connsiteX97" fmla="*/ 949970 w 4818756"/>
                  <a:gd name="connsiteY97" fmla="*/ 924381 h 4842163"/>
                  <a:gd name="connsiteX98" fmla="*/ 1078962 w 4818756"/>
                  <a:gd name="connsiteY98" fmla="*/ 807145 h 4842163"/>
                  <a:gd name="connsiteX99" fmla="*/ 1135948 w 4818756"/>
                  <a:gd name="connsiteY99" fmla="*/ 764532 h 4842163"/>
                  <a:gd name="connsiteX100" fmla="*/ 1023955 w 4818756"/>
                  <a:gd name="connsiteY100" fmla="*/ 433493 h 4842163"/>
                  <a:gd name="connsiteX101" fmla="*/ 1176929 w 4818756"/>
                  <a:gd name="connsiteY101" fmla="*/ 335182 h 4842163"/>
                  <a:gd name="connsiteX102" fmla="*/ 1430264 w 4818756"/>
                  <a:gd name="connsiteY102" fmla="*/ 573383 h 4842163"/>
                  <a:gd name="connsiteX103" fmla="*/ 1595255 w 4818756"/>
                  <a:gd name="connsiteY103" fmla="*/ 493902 h 4842163"/>
                  <a:gd name="connsiteX104" fmla="*/ 1654212 w 4818756"/>
                  <a:gd name="connsiteY104" fmla="*/ 472323 h 4842163"/>
                  <a:gd name="connsiteX105" fmla="*/ 1640043 w 4818756"/>
                  <a:gd name="connsiteY105" fmla="*/ 123686 h 4842163"/>
                  <a:gd name="connsiteX106" fmla="*/ 1814518 w 4818756"/>
                  <a:gd name="connsiteY106" fmla="*/ 72455 h 4842163"/>
                  <a:gd name="connsiteX107" fmla="*/ 1990078 w 4818756"/>
                  <a:gd name="connsiteY107" fmla="*/ 371692 h 4842163"/>
                  <a:gd name="connsiteX108" fmla="*/ 2195530 w 4818756"/>
                  <a:gd name="connsiteY108" fmla="*/ 340337 h 4842163"/>
                  <a:gd name="connsiteX109" fmla="*/ 2233857 w 4818756"/>
                  <a:gd name="connsiteY109" fmla="*/ 338401 h 484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4818756" h="4842163">
                    <a:moveTo>
                      <a:pt x="2318457" y="0"/>
                    </a:moveTo>
                    <a:lnTo>
                      <a:pt x="2500298" y="0"/>
                    </a:lnTo>
                    <a:lnTo>
                      <a:pt x="2584898" y="338401"/>
                    </a:lnTo>
                    <a:lnTo>
                      <a:pt x="2623226" y="340337"/>
                    </a:lnTo>
                    <a:lnTo>
                      <a:pt x="2828678" y="371692"/>
                    </a:lnTo>
                    <a:lnTo>
                      <a:pt x="3004238" y="72457"/>
                    </a:lnTo>
                    <a:lnTo>
                      <a:pt x="3178713" y="123687"/>
                    </a:lnTo>
                    <a:lnTo>
                      <a:pt x="3164544" y="472323"/>
                    </a:lnTo>
                    <a:lnTo>
                      <a:pt x="3223501" y="493902"/>
                    </a:lnTo>
                    <a:lnTo>
                      <a:pt x="3388493" y="573383"/>
                    </a:lnTo>
                    <a:lnTo>
                      <a:pt x="3641827" y="335183"/>
                    </a:lnTo>
                    <a:lnTo>
                      <a:pt x="3794801" y="433494"/>
                    </a:lnTo>
                    <a:lnTo>
                      <a:pt x="3682809" y="764532"/>
                    </a:lnTo>
                    <a:lnTo>
                      <a:pt x="3739794" y="807145"/>
                    </a:lnTo>
                    <a:lnTo>
                      <a:pt x="3868787" y="924382"/>
                    </a:lnTo>
                    <a:lnTo>
                      <a:pt x="4179570" y="766897"/>
                    </a:lnTo>
                    <a:lnTo>
                      <a:pt x="4298650" y="904323"/>
                    </a:lnTo>
                    <a:lnTo>
                      <a:pt x="4097912" y="1190424"/>
                    </a:lnTo>
                    <a:lnTo>
                      <a:pt x="4143718" y="1251680"/>
                    </a:lnTo>
                    <a:lnTo>
                      <a:pt x="4231483" y="1396144"/>
                    </a:lnTo>
                    <a:lnTo>
                      <a:pt x="4573902" y="1332624"/>
                    </a:lnTo>
                    <a:lnTo>
                      <a:pt x="4649441" y="1498032"/>
                    </a:lnTo>
                    <a:lnTo>
                      <a:pt x="4376411" y="1715846"/>
                    </a:lnTo>
                    <a:lnTo>
                      <a:pt x="4406890" y="1799120"/>
                    </a:lnTo>
                    <a:lnTo>
                      <a:pt x="4445930" y="1950955"/>
                    </a:lnTo>
                    <a:lnTo>
                      <a:pt x="4792877" y="1986530"/>
                    </a:lnTo>
                    <a:lnTo>
                      <a:pt x="4818756" y="2166520"/>
                    </a:lnTo>
                    <a:lnTo>
                      <a:pt x="4494750" y="2298864"/>
                    </a:lnTo>
                    <a:lnTo>
                      <a:pt x="4500921" y="2421081"/>
                    </a:lnTo>
                    <a:lnTo>
                      <a:pt x="4494750" y="2543299"/>
                    </a:lnTo>
                    <a:lnTo>
                      <a:pt x="4818756" y="2675642"/>
                    </a:lnTo>
                    <a:lnTo>
                      <a:pt x="4792877" y="2855633"/>
                    </a:lnTo>
                    <a:lnTo>
                      <a:pt x="4445930" y="2891207"/>
                    </a:lnTo>
                    <a:lnTo>
                      <a:pt x="4406890" y="3043042"/>
                    </a:lnTo>
                    <a:lnTo>
                      <a:pt x="4376411" y="3126316"/>
                    </a:lnTo>
                    <a:lnTo>
                      <a:pt x="4649441" y="3344130"/>
                    </a:lnTo>
                    <a:lnTo>
                      <a:pt x="4573902" y="3509539"/>
                    </a:lnTo>
                    <a:lnTo>
                      <a:pt x="4231483" y="3446019"/>
                    </a:lnTo>
                    <a:lnTo>
                      <a:pt x="4143718" y="3590483"/>
                    </a:lnTo>
                    <a:lnTo>
                      <a:pt x="4097913" y="3651738"/>
                    </a:lnTo>
                    <a:lnTo>
                      <a:pt x="4298650" y="3937839"/>
                    </a:lnTo>
                    <a:lnTo>
                      <a:pt x="4179570" y="4075265"/>
                    </a:lnTo>
                    <a:lnTo>
                      <a:pt x="3868786" y="3917781"/>
                    </a:lnTo>
                    <a:lnTo>
                      <a:pt x="3739794" y="4035017"/>
                    </a:lnTo>
                    <a:lnTo>
                      <a:pt x="3682808" y="4077630"/>
                    </a:lnTo>
                    <a:lnTo>
                      <a:pt x="3794801" y="4408670"/>
                    </a:lnTo>
                    <a:lnTo>
                      <a:pt x="3641827" y="4506981"/>
                    </a:lnTo>
                    <a:lnTo>
                      <a:pt x="3388492" y="4268780"/>
                    </a:lnTo>
                    <a:lnTo>
                      <a:pt x="3223501" y="4348260"/>
                    </a:lnTo>
                    <a:lnTo>
                      <a:pt x="3164544" y="4369839"/>
                    </a:lnTo>
                    <a:lnTo>
                      <a:pt x="3178713" y="4718477"/>
                    </a:lnTo>
                    <a:lnTo>
                      <a:pt x="3004238" y="4769707"/>
                    </a:lnTo>
                    <a:lnTo>
                      <a:pt x="2828678" y="4470470"/>
                    </a:lnTo>
                    <a:lnTo>
                      <a:pt x="2623226" y="4501826"/>
                    </a:lnTo>
                    <a:lnTo>
                      <a:pt x="2584899" y="4503761"/>
                    </a:lnTo>
                    <a:lnTo>
                      <a:pt x="2500298" y="4842163"/>
                    </a:lnTo>
                    <a:lnTo>
                      <a:pt x="2318457" y="4842163"/>
                    </a:lnTo>
                    <a:lnTo>
                      <a:pt x="2233857" y="4503761"/>
                    </a:lnTo>
                    <a:lnTo>
                      <a:pt x="2195530" y="4501826"/>
                    </a:lnTo>
                    <a:lnTo>
                      <a:pt x="1990078" y="4470470"/>
                    </a:lnTo>
                    <a:lnTo>
                      <a:pt x="1814518" y="4769707"/>
                    </a:lnTo>
                    <a:lnTo>
                      <a:pt x="1640043" y="4718477"/>
                    </a:lnTo>
                    <a:lnTo>
                      <a:pt x="1654212" y="4369839"/>
                    </a:lnTo>
                    <a:lnTo>
                      <a:pt x="1595255" y="4348260"/>
                    </a:lnTo>
                    <a:lnTo>
                      <a:pt x="1430264" y="4268780"/>
                    </a:lnTo>
                    <a:lnTo>
                      <a:pt x="1176929" y="4506981"/>
                    </a:lnTo>
                    <a:lnTo>
                      <a:pt x="1023955" y="4408670"/>
                    </a:lnTo>
                    <a:lnTo>
                      <a:pt x="1135948" y="4077630"/>
                    </a:lnTo>
                    <a:lnTo>
                      <a:pt x="1078962" y="4035017"/>
                    </a:lnTo>
                    <a:lnTo>
                      <a:pt x="949970" y="3917781"/>
                    </a:lnTo>
                    <a:lnTo>
                      <a:pt x="639186" y="4075265"/>
                    </a:lnTo>
                    <a:lnTo>
                      <a:pt x="520106" y="3937839"/>
                    </a:lnTo>
                    <a:lnTo>
                      <a:pt x="720843" y="3651738"/>
                    </a:lnTo>
                    <a:lnTo>
                      <a:pt x="675038" y="3590483"/>
                    </a:lnTo>
                    <a:lnTo>
                      <a:pt x="587273" y="3446019"/>
                    </a:lnTo>
                    <a:lnTo>
                      <a:pt x="244854" y="3509539"/>
                    </a:lnTo>
                    <a:lnTo>
                      <a:pt x="169315" y="3344130"/>
                    </a:lnTo>
                    <a:lnTo>
                      <a:pt x="442345" y="3126316"/>
                    </a:lnTo>
                    <a:lnTo>
                      <a:pt x="411867" y="3043042"/>
                    </a:lnTo>
                    <a:lnTo>
                      <a:pt x="372826" y="2891207"/>
                    </a:lnTo>
                    <a:lnTo>
                      <a:pt x="25878" y="2855633"/>
                    </a:lnTo>
                    <a:lnTo>
                      <a:pt x="0" y="2675642"/>
                    </a:lnTo>
                    <a:lnTo>
                      <a:pt x="324006" y="2543299"/>
                    </a:lnTo>
                    <a:lnTo>
                      <a:pt x="317835" y="2421081"/>
                    </a:lnTo>
                    <a:lnTo>
                      <a:pt x="324006" y="2298864"/>
                    </a:lnTo>
                    <a:lnTo>
                      <a:pt x="0" y="2166520"/>
                    </a:lnTo>
                    <a:lnTo>
                      <a:pt x="25878" y="1986530"/>
                    </a:lnTo>
                    <a:lnTo>
                      <a:pt x="372826" y="1950955"/>
                    </a:lnTo>
                    <a:lnTo>
                      <a:pt x="411867" y="1799120"/>
                    </a:lnTo>
                    <a:lnTo>
                      <a:pt x="442345" y="1715846"/>
                    </a:lnTo>
                    <a:lnTo>
                      <a:pt x="169315" y="1498032"/>
                    </a:lnTo>
                    <a:lnTo>
                      <a:pt x="244854" y="1332624"/>
                    </a:lnTo>
                    <a:lnTo>
                      <a:pt x="587273" y="1396144"/>
                    </a:lnTo>
                    <a:lnTo>
                      <a:pt x="675038" y="1251680"/>
                    </a:lnTo>
                    <a:lnTo>
                      <a:pt x="720844" y="1190424"/>
                    </a:lnTo>
                    <a:lnTo>
                      <a:pt x="520106" y="904323"/>
                    </a:lnTo>
                    <a:lnTo>
                      <a:pt x="639186" y="766896"/>
                    </a:lnTo>
                    <a:lnTo>
                      <a:pt x="949970" y="924381"/>
                    </a:lnTo>
                    <a:lnTo>
                      <a:pt x="1078962" y="807145"/>
                    </a:lnTo>
                    <a:lnTo>
                      <a:pt x="1135948" y="764532"/>
                    </a:lnTo>
                    <a:lnTo>
                      <a:pt x="1023955" y="433493"/>
                    </a:lnTo>
                    <a:lnTo>
                      <a:pt x="1176929" y="335182"/>
                    </a:lnTo>
                    <a:lnTo>
                      <a:pt x="1430264" y="573383"/>
                    </a:lnTo>
                    <a:lnTo>
                      <a:pt x="1595255" y="493902"/>
                    </a:lnTo>
                    <a:lnTo>
                      <a:pt x="1654212" y="472323"/>
                    </a:lnTo>
                    <a:lnTo>
                      <a:pt x="1640043" y="123686"/>
                    </a:lnTo>
                    <a:lnTo>
                      <a:pt x="1814518" y="72455"/>
                    </a:lnTo>
                    <a:lnTo>
                      <a:pt x="1990078" y="371692"/>
                    </a:lnTo>
                    <a:lnTo>
                      <a:pt x="2195530" y="340337"/>
                    </a:lnTo>
                    <a:lnTo>
                      <a:pt x="2233857" y="33840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624512" y="2957514"/>
                <a:ext cx="942974" cy="942974"/>
              </a:xfrm>
              <a:prstGeom prst="ellipse">
                <a:avLst/>
              </a:prstGeom>
              <a:solidFill>
                <a:srgbClr val="D7529E"/>
              </a:solidFill>
              <a:ln w="22225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srgbClr val="7D2B4C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761338" y="3013184"/>
                <a:ext cx="674085" cy="48873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rgbClr val="C65885">
                      <a:alpha val="0"/>
                    </a:srgbClr>
                  </a:gs>
                </a:gsLst>
                <a:lin ang="5400000" scaled="0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28" name="Freeform 53"/>
            <p:cNvSpPr>
              <a:spLocks noEditPoints="1"/>
            </p:cNvSpPr>
            <p:nvPr/>
          </p:nvSpPr>
          <p:spPr bwMode="auto">
            <a:xfrm>
              <a:off x="5114336" y="3767713"/>
              <a:ext cx="276782" cy="276820"/>
            </a:xfrm>
            <a:custGeom>
              <a:avLst/>
              <a:gdLst>
                <a:gd name="T0" fmla="*/ 166 w 449"/>
                <a:gd name="T1" fmla="*/ 362 h 449"/>
                <a:gd name="T2" fmla="*/ 211 w 449"/>
                <a:gd name="T3" fmla="*/ 317 h 449"/>
                <a:gd name="T4" fmla="*/ 237 w 449"/>
                <a:gd name="T5" fmla="*/ 407 h 449"/>
                <a:gd name="T6" fmla="*/ 302 w 449"/>
                <a:gd name="T7" fmla="*/ 313 h 449"/>
                <a:gd name="T8" fmla="*/ 294 w 449"/>
                <a:gd name="T9" fmla="*/ 393 h 449"/>
                <a:gd name="T10" fmla="*/ 395 w 449"/>
                <a:gd name="T11" fmla="*/ 289 h 449"/>
                <a:gd name="T12" fmla="*/ 294 w 449"/>
                <a:gd name="T13" fmla="*/ 393 h 449"/>
                <a:gd name="T14" fmla="*/ 95 w 449"/>
                <a:gd name="T15" fmla="*/ 353 h 449"/>
                <a:gd name="T16" fmla="*/ 121 w 449"/>
                <a:gd name="T17" fmla="*/ 309 h 449"/>
                <a:gd name="T18" fmla="*/ 237 w 449"/>
                <a:gd name="T19" fmla="*/ 293 h 449"/>
                <a:gd name="T20" fmla="*/ 311 w 449"/>
                <a:gd name="T21" fmla="*/ 191 h 449"/>
                <a:gd name="T22" fmla="*/ 307 w 449"/>
                <a:gd name="T23" fmla="*/ 287 h 449"/>
                <a:gd name="T24" fmla="*/ 211 w 449"/>
                <a:gd name="T25" fmla="*/ 293 h 449"/>
                <a:gd name="T26" fmla="*/ 137 w 449"/>
                <a:gd name="T27" fmla="*/ 226 h 449"/>
                <a:gd name="T28" fmla="*/ 211 w 449"/>
                <a:gd name="T29" fmla="*/ 196 h 449"/>
                <a:gd name="T30" fmla="*/ 333 w 449"/>
                <a:gd name="T31" fmla="*/ 282 h 449"/>
                <a:gd name="T32" fmla="*/ 335 w 449"/>
                <a:gd name="T33" fmla="*/ 188 h 449"/>
                <a:gd name="T34" fmla="*/ 407 w 449"/>
                <a:gd name="T35" fmla="*/ 224 h 449"/>
                <a:gd name="T36" fmla="*/ 116 w 449"/>
                <a:gd name="T37" fmla="*/ 281 h 449"/>
                <a:gd name="T38" fmla="*/ 41 w 449"/>
                <a:gd name="T39" fmla="*/ 224 h 449"/>
                <a:gd name="T40" fmla="*/ 114 w 449"/>
                <a:gd name="T41" fmla="*/ 188 h 449"/>
                <a:gd name="T42" fmla="*/ 116 w 449"/>
                <a:gd name="T43" fmla="*/ 281 h 449"/>
                <a:gd name="T44" fmla="*/ 59 w 449"/>
                <a:gd name="T45" fmla="*/ 146 h 449"/>
                <a:gd name="T46" fmla="*/ 158 w 449"/>
                <a:gd name="T47" fmla="*/ 55 h 449"/>
                <a:gd name="T48" fmla="*/ 331 w 449"/>
                <a:gd name="T49" fmla="*/ 164 h 449"/>
                <a:gd name="T50" fmla="*/ 390 w 449"/>
                <a:gd name="T51" fmla="*/ 147 h 449"/>
                <a:gd name="T52" fmla="*/ 211 w 449"/>
                <a:gd name="T53" fmla="*/ 171 h 449"/>
                <a:gd name="T54" fmla="*/ 210 w 449"/>
                <a:gd name="T55" fmla="*/ 43 h 449"/>
                <a:gd name="T56" fmla="*/ 211 w 449"/>
                <a:gd name="T57" fmla="*/ 171 h 449"/>
                <a:gd name="T58" fmla="*/ 237 w 449"/>
                <a:gd name="T59" fmla="*/ 43 h 449"/>
                <a:gd name="T60" fmla="*/ 308 w 449"/>
                <a:gd name="T61" fmla="*/ 167 h 449"/>
                <a:gd name="T62" fmla="*/ 225 w 449"/>
                <a:gd name="T63" fmla="*/ 0 h 449"/>
                <a:gd name="T64" fmla="*/ 225 w 449"/>
                <a:gd name="T65" fmla="*/ 449 h 449"/>
                <a:gd name="T66" fmla="*/ 225 w 449"/>
                <a:gd name="T6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9" h="449">
                  <a:moveTo>
                    <a:pt x="211" y="407"/>
                  </a:moveTo>
                  <a:cubicBezTo>
                    <a:pt x="192" y="407"/>
                    <a:pt x="176" y="387"/>
                    <a:pt x="166" y="362"/>
                  </a:cubicBezTo>
                  <a:cubicBezTo>
                    <a:pt x="158" y="347"/>
                    <a:pt x="151" y="331"/>
                    <a:pt x="147" y="313"/>
                  </a:cubicBezTo>
                  <a:cubicBezTo>
                    <a:pt x="168" y="315"/>
                    <a:pt x="189" y="317"/>
                    <a:pt x="211" y="317"/>
                  </a:cubicBezTo>
                  <a:cubicBezTo>
                    <a:pt x="211" y="407"/>
                    <a:pt x="211" y="407"/>
                    <a:pt x="211" y="407"/>
                  </a:cubicBezTo>
                  <a:moveTo>
                    <a:pt x="237" y="407"/>
                  </a:moveTo>
                  <a:cubicBezTo>
                    <a:pt x="237" y="317"/>
                    <a:pt x="237" y="317"/>
                    <a:pt x="237" y="317"/>
                  </a:cubicBezTo>
                  <a:cubicBezTo>
                    <a:pt x="259" y="317"/>
                    <a:pt x="280" y="315"/>
                    <a:pt x="302" y="313"/>
                  </a:cubicBezTo>
                  <a:cubicBezTo>
                    <a:pt x="293" y="344"/>
                    <a:pt x="273" y="407"/>
                    <a:pt x="237" y="407"/>
                  </a:cubicBezTo>
                  <a:moveTo>
                    <a:pt x="294" y="393"/>
                  </a:moveTo>
                  <a:cubicBezTo>
                    <a:pt x="311" y="370"/>
                    <a:pt x="320" y="343"/>
                    <a:pt x="328" y="310"/>
                  </a:cubicBezTo>
                  <a:cubicBezTo>
                    <a:pt x="354" y="304"/>
                    <a:pt x="377" y="297"/>
                    <a:pt x="395" y="289"/>
                  </a:cubicBezTo>
                  <a:cubicBezTo>
                    <a:pt x="386" y="313"/>
                    <a:pt x="373" y="335"/>
                    <a:pt x="354" y="353"/>
                  </a:cubicBezTo>
                  <a:cubicBezTo>
                    <a:pt x="337" y="371"/>
                    <a:pt x="315" y="384"/>
                    <a:pt x="294" y="393"/>
                  </a:cubicBezTo>
                  <a:moveTo>
                    <a:pt x="154" y="393"/>
                  </a:moveTo>
                  <a:cubicBezTo>
                    <a:pt x="133" y="384"/>
                    <a:pt x="112" y="371"/>
                    <a:pt x="95" y="353"/>
                  </a:cubicBezTo>
                  <a:cubicBezTo>
                    <a:pt x="75" y="335"/>
                    <a:pt x="62" y="312"/>
                    <a:pt x="52" y="286"/>
                  </a:cubicBezTo>
                  <a:cubicBezTo>
                    <a:pt x="68" y="295"/>
                    <a:pt x="93" y="303"/>
                    <a:pt x="121" y="309"/>
                  </a:cubicBezTo>
                  <a:cubicBezTo>
                    <a:pt x="128" y="342"/>
                    <a:pt x="138" y="371"/>
                    <a:pt x="154" y="393"/>
                  </a:cubicBezTo>
                  <a:moveTo>
                    <a:pt x="237" y="293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63" y="195"/>
                    <a:pt x="287" y="193"/>
                    <a:pt x="311" y="191"/>
                  </a:cubicBezTo>
                  <a:cubicBezTo>
                    <a:pt x="311" y="203"/>
                    <a:pt x="311" y="214"/>
                    <a:pt x="311" y="226"/>
                  </a:cubicBezTo>
                  <a:cubicBezTo>
                    <a:pt x="311" y="247"/>
                    <a:pt x="311" y="268"/>
                    <a:pt x="307" y="287"/>
                  </a:cubicBezTo>
                  <a:cubicBezTo>
                    <a:pt x="284" y="290"/>
                    <a:pt x="261" y="292"/>
                    <a:pt x="237" y="293"/>
                  </a:cubicBezTo>
                  <a:moveTo>
                    <a:pt x="211" y="293"/>
                  </a:moveTo>
                  <a:cubicBezTo>
                    <a:pt x="187" y="292"/>
                    <a:pt x="165" y="290"/>
                    <a:pt x="141" y="286"/>
                  </a:cubicBezTo>
                  <a:cubicBezTo>
                    <a:pt x="138" y="268"/>
                    <a:pt x="137" y="246"/>
                    <a:pt x="137" y="226"/>
                  </a:cubicBezTo>
                  <a:cubicBezTo>
                    <a:pt x="137" y="214"/>
                    <a:pt x="138" y="203"/>
                    <a:pt x="138" y="191"/>
                  </a:cubicBezTo>
                  <a:cubicBezTo>
                    <a:pt x="161" y="193"/>
                    <a:pt x="186" y="195"/>
                    <a:pt x="211" y="196"/>
                  </a:cubicBezTo>
                  <a:cubicBezTo>
                    <a:pt x="211" y="293"/>
                    <a:pt x="211" y="293"/>
                    <a:pt x="211" y="293"/>
                  </a:cubicBezTo>
                  <a:moveTo>
                    <a:pt x="333" y="282"/>
                  </a:moveTo>
                  <a:cubicBezTo>
                    <a:pt x="335" y="265"/>
                    <a:pt x="336" y="245"/>
                    <a:pt x="336" y="226"/>
                  </a:cubicBezTo>
                  <a:cubicBezTo>
                    <a:pt x="336" y="212"/>
                    <a:pt x="336" y="201"/>
                    <a:pt x="335" y="188"/>
                  </a:cubicBezTo>
                  <a:cubicBezTo>
                    <a:pt x="363" y="185"/>
                    <a:pt x="386" y="177"/>
                    <a:pt x="399" y="171"/>
                  </a:cubicBezTo>
                  <a:cubicBezTo>
                    <a:pt x="405" y="188"/>
                    <a:pt x="407" y="207"/>
                    <a:pt x="407" y="224"/>
                  </a:cubicBezTo>
                  <a:cubicBezTo>
                    <a:pt x="407" y="254"/>
                    <a:pt x="405" y="270"/>
                    <a:pt x="333" y="282"/>
                  </a:cubicBezTo>
                  <a:moveTo>
                    <a:pt x="116" y="281"/>
                  </a:moveTo>
                  <a:cubicBezTo>
                    <a:pt x="75" y="274"/>
                    <a:pt x="52" y="260"/>
                    <a:pt x="43" y="250"/>
                  </a:cubicBezTo>
                  <a:cubicBezTo>
                    <a:pt x="41" y="242"/>
                    <a:pt x="41" y="233"/>
                    <a:pt x="41" y="224"/>
                  </a:cubicBezTo>
                  <a:cubicBezTo>
                    <a:pt x="41" y="206"/>
                    <a:pt x="44" y="187"/>
                    <a:pt x="49" y="171"/>
                  </a:cubicBezTo>
                  <a:cubicBezTo>
                    <a:pt x="64" y="177"/>
                    <a:pt x="82" y="182"/>
                    <a:pt x="114" y="188"/>
                  </a:cubicBezTo>
                  <a:cubicBezTo>
                    <a:pt x="113" y="201"/>
                    <a:pt x="112" y="212"/>
                    <a:pt x="112" y="226"/>
                  </a:cubicBezTo>
                  <a:cubicBezTo>
                    <a:pt x="112" y="245"/>
                    <a:pt x="113" y="264"/>
                    <a:pt x="116" y="281"/>
                  </a:cubicBezTo>
                  <a:moveTo>
                    <a:pt x="117" y="164"/>
                  </a:moveTo>
                  <a:cubicBezTo>
                    <a:pt x="76" y="153"/>
                    <a:pt x="65" y="152"/>
                    <a:pt x="59" y="146"/>
                  </a:cubicBezTo>
                  <a:cubicBezTo>
                    <a:pt x="68" y="128"/>
                    <a:pt x="79" y="110"/>
                    <a:pt x="95" y="96"/>
                  </a:cubicBezTo>
                  <a:cubicBezTo>
                    <a:pt x="114" y="76"/>
                    <a:pt x="135" y="66"/>
                    <a:pt x="158" y="55"/>
                  </a:cubicBezTo>
                  <a:cubicBezTo>
                    <a:pt x="138" y="83"/>
                    <a:pt x="124" y="119"/>
                    <a:pt x="117" y="164"/>
                  </a:cubicBezTo>
                  <a:moveTo>
                    <a:pt x="331" y="164"/>
                  </a:moveTo>
                  <a:cubicBezTo>
                    <a:pt x="324" y="119"/>
                    <a:pt x="311" y="81"/>
                    <a:pt x="291" y="54"/>
                  </a:cubicBezTo>
                  <a:cubicBezTo>
                    <a:pt x="333" y="69"/>
                    <a:pt x="370" y="104"/>
                    <a:pt x="390" y="147"/>
                  </a:cubicBezTo>
                  <a:cubicBezTo>
                    <a:pt x="384" y="151"/>
                    <a:pt x="369" y="157"/>
                    <a:pt x="331" y="164"/>
                  </a:cubicBezTo>
                  <a:moveTo>
                    <a:pt x="211" y="171"/>
                  </a:moveTo>
                  <a:cubicBezTo>
                    <a:pt x="187" y="171"/>
                    <a:pt x="164" y="169"/>
                    <a:pt x="141" y="167"/>
                  </a:cubicBezTo>
                  <a:cubicBezTo>
                    <a:pt x="152" y="104"/>
                    <a:pt x="178" y="55"/>
                    <a:pt x="210" y="43"/>
                  </a:cubicBezTo>
                  <a:cubicBezTo>
                    <a:pt x="210" y="43"/>
                    <a:pt x="211" y="43"/>
                    <a:pt x="211" y="43"/>
                  </a:cubicBezTo>
                  <a:cubicBezTo>
                    <a:pt x="211" y="171"/>
                    <a:pt x="211" y="171"/>
                    <a:pt x="211" y="171"/>
                  </a:cubicBezTo>
                  <a:moveTo>
                    <a:pt x="237" y="171"/>
                  </a:moveTo>
                  <a:cubicBezTo>
                    <a:pt x="237" y="43"/>
                    <a:pt x="237" y="43"/>
                    <a:pt x="237" y="43"/>
                  </a:cubicBezTo>
                  <a:cubicBezTo>
                    <a:pt x="242" y="43"/>
                    <a:pt x="249" y="48"/>
                    <a:pt x="255" y="52"/>
                  </a:cubicBezTo>
                  <a:cubicBezTo>
                    <a:pt x="279" y="74"/>
                    <a:pt x="299" y="117"/>
                    <a:pt x="308" y="167"/>
                  </a:cubicBezTo>
                  <a:cubicBezTo>
                    <a:pt x="284" y="169"/>
                    <a:pt x="261" y="171"/>
                    <a:pt x="237" y="171"/>
                  </a:cubicBezTo>
                  <a:moveTo>
                    <a:pt x="225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9"/>
                    <a:pt x="100" y="449"/>
                    <a:pt x="225" y="449"/>
                  </a:cubicBezTo>
                  <a:cubicBezTo>
                    <a:pt x="350" y="449"/>
                    <a:pt x="449" y="349"/>
                    <a:pt x="449" y="224"/>
                  </a:cubicBezTo>
                  <a:cubicBezTo>
                    <a:pt x="449" y="100"/>
                    <a:pt x="350" y="0"/>
                    <a:pt x="22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 sz="2400">
                <a:solidFill>
                  <a:srgbClr val="FFB850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996922" y="218179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工作工具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86382" y="218179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工作完成情况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45230" y="1922145"/>
            <a:ext cx="4728210" cy="3703321"/>
            <a:chOff x="156890" y="1814731"/>
            <a:chExt cx="3681445" cy="2588574"/>
          </a:xfrm>
        </p:grpSpPr>
        <p:graphicFrame>
          <p:nvGraphicFramePr>
            <p:cNvPr id="8" name="图表 7"/>
            <p:cNvGraphicFramePr/>
            <p:nvPr/>
          </p:nvGraphicFramePr>
          <p:xfrm>
            <a:off x="156890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831773" y="4054433"/>
              <a:ext cx="2331681" cy="3488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sz="2800" b="1" dirty="0" smtClean="0">
                  <a:solidFill>
                    <a:srgbClr val="4093DA"/>
                  </a:solidFill>
                  <a:latin typeface="宋体-简" panose="02010600040101010101" charset="-122"/>
                  <a:ea typeface="宋体-简" panose="02010600040101010101" charset="-122"/>
                </a:rPr>
                <a:t>健康商城</a:t>
              </a:r>
              <a:r>
                <a:rPr lang="en-US" altLang="zh-CN" sz="2800" b="1" dirty="0" smtClean="0">
                  <a:solidFill>
                    <a:srgbClr val="4093DA"/>
                  </a:solidFill>
                  <a:latin typeface="宋体-简" panose="02010600040101010101" charset="-122"/>
                  <a:ea typeface="宋体-简" panose="02010600040101010101" charset="-122"/>
                </a:rPr>
                <a:t>V</a:t>
              </a:r>
              <a:r>
                <a:rPr lang="en-US" altLang="zh-CN" sz="2800" b="1" dirty="0" smtClean="0">
                  <a:solidFill>
                    <a:srgbClr val="4093DA"/>
                  </a:solidFill>
                  <a:latin typeface="宋体-简" panose="02010600040101010101" charset="-122"/>
                  <a:ea typeface="宋体-简" panose="02010600040101010101" charset="-122"/>
                </a:rPr>
                <a:t>2.1</a:t>
              </a:r>
              <a:endParaRPr lang="en-US" altLang="zh-CN" sz="2800" b="1" dirty="0" smtClean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sp>
        <p:nvSpPr>
          <p:cNvPr id="160" name=" 160"/>
          <p:cNvSpPr/>
          <p:nvPr/>
        </p:nvSpPr>
        <p:spPr>
          <a:xfrm rot="17700000" flipH="1">
            <a:off x="4232275" y="4184650"/>
            <a:ext cx="575310" cy="5016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3" name=" 160"/>
          <p:cNvSpPr/>
          <p:nvPr/>
        </p:nvSpPr>
        <p:spPr>
          <a:xfrm rot="6900000" flipH="1">
            <a:off x="7373620" y="2149475"/>
            <a:ext cx="575310" cy="5016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D7529E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075" y="3836035"/>
            <a:ext cx="2992755" cy="1476375"/>
          </a:xfrm>
          <a:prstGeom prst="rect">
            <a:avLst/>
          </a:prstGeom>
          <a:solidFill>
            <a:srgbClr val="4093DA">
              <a:alpha val="50000"/>
            </a:srgbClr>
          </a:solidFill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已完成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、护士端已完成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、医生端注册、咨询流程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、用户的咨询流程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等等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...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3440" y="1922145"/>
            <a:ext cx="2992755" cy="1476375"/>
          </a:xfrm>
          <a:prstGeom prst="rect">
            <a:avLst/>
          </a:prstGeom>
          <a:solidFill>
            <a:srgbClr val="D7529E">
              <a:alpha val="50000"/>
            </a:srgbClr>
          </a:solidFill>
        </p:spPr>
        <p:txBody>
          <a:bodyPr wrap="square" rtlCol="0" anchor="t">
            <a:spAutoFit/>
          </a:bodyPr>
          <a:p>
            <a:pPr algn="l"/>
            <a:r>
              <a:rPr 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未完成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1、医生推荐流程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、分账业务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、咨询、推荐、分账模块测试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9840" y="2524125"/>
            <a:ext cx="798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华文彩云" panose="02010800040101010101" charset="-122"/>
                <a:cs typeface="Impact" panose="020B0806030902050204" pitchFamily="34" charset="0"/>
              </a:rPr>
              <a:t>20%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  <a:ea typeface="华文彩云" panose="02010800040101010101" charset="-122"/>
              <a:cs typeface="Impact" panose="020B080603090205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94002" y="21817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工作完成情况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45230" y="1922145"/>
            <a:ext cx="4728210" cy="3667761"/>
            <a:chOff x="156890" y="1814731"/>
            <a:chExt cx="3681445" cy="2563718"/>
          </a:xfrm>
        </p:grpSpPr>
        <p:graphicFrame>
          <p:nvGraphicFramePr>
            <p:cNvPr id="8" name="图表 7"/>
            <p:cNvGraphicFramePr/>
            <p:nvPr/>
          </p:nvGraphicFramePr>
          <p:xfrm>
            <a:off x="156890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755879" y="4029577"/>
              <a:ext cx="2483467" cy="3488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sz="2800" b="1" dirty="0" smtClean="0">
                  <a:solidFill>
                    <a:srgbClr val="4093DA"/>
                  </a:solidFill>
                  <a:latin typeface="宋体-简" panose="02010600040101010101" charset="-122"/>
                  <a:ea typeface="宋体-简" panose="02010600040101010101" charset="-122"/>
                </a:rPr>
                <a:t>健康莆田</a:t>
              </a:r>
              <a:endParaRPr lang="zh-CN" sz="2800" b="1" dirty="0" smtClean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sp>
        <p:nvSpPr>
          <p:cNvPr id="160" name=" 160"/>
          <p:cNvSpPr/>
          <p:nvPr/>
        </p:nvSpPr>
        <p:spPr>
          <a:xfrm rot="17700000" flipH="1">
            <a:off x="4232275" y="4184650"/>
            <a:ext cx="575310" cy="5016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3" name=" 160"/>
          <p:cNvSpPr/>
          <p:nvPr/>
        </p:nvSpPr>
        <p:spPr>
          <a:xfrm rot="6900000" flipH="1">
            <a:off x="7373620" y="2149475"/>
            <a:ext cx="575310" cy="5016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D7529E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075" y="3836035"/>
            <a:ext cx="2992755" cy="645160"/>
          </a:xfrm>
          <a:prstGeom prst="rect">
            <a:avLst/>
          </a:prstGeom>
          <a:solidFill>
            <a:srgbClr val="4093DA">
              <a:alpha val="50000"/>
            </a:srgbClr>
          </a:solidFill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已完成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</a:t>
            </a: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完成初版设计稿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3440" y="1922145"/>
            <a:ext cx="2992755" cy="922020"/>
          </a:xfrm>
          <a:prstGeom prst="rect">
            <a:avLst/>
          </a:prstGeom>
          <a:solidFill>
            <a:srgbClr val="D7529E">
              <a:alpha val="50000"/>
            </a:srgbClr>
          </a:solidFill>
        </p:spPr>
        <p:txBody>
          <a:bodyPr wrap="square" rtlCol="0" anchor="t">
            <a:spAutoFit/>
          </a:bodyPr>
          <a:p>
            <a:pPr algn="l"/>
            <a:r>
              <a:rPr 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未完成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1、客户未确认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、未进入开发阶段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2380" y="3836035"/>
            <a:ext cx="755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华文彩云" panose="02010800040101010101" charset="-122"/>
                <a:cs typeface="Impact" panose="020B0806030902050204" pitchFamily="34" charset="0"/>
              </a:rPr>
              <a:t>10%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  <a:ea typeface="华文彩云" panose="02010800040101010101" charset="-122"/>
              <a:cs typeface="Impact" panose="020B080603090205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94002" y="21817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-简" panose="02010600040101010101" charset="-122"/>
                <a:ea typeface="宋体-简" panose="02010600040101010101" charset="-122"/>
                <a:cs typeface="+mn-ea"/>
              </a:rPr>
              <a:t>工作完成情况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-简" panose="02010600040101010101" charset="-122"/>
              <a:ea typeface="宋体-简" panose="02010600040101010101" charset="-122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45230" y="1922145"/>
            <a:ext cx="4728210" cy="3667761"/>
            <a:chOff x="156890" y="1814731"/>
            <a:chExt cx="3681445" cy="2563718"/>
          </a:xfrm>
        </p:grpSpPr>
        <p:graphicFrame>
          <p:nvGraphicFramePr>
            <p:cNvPr id="8" name="图表 7"/>
            <p:cNvGraphicFramePr/>
            <p:nvPr/>
          </p:nvGraphicFramePr>
          <p:xfrm>
            <a:off x="156890" y="1814731"/>
            <a:ext cx="3681445" cy="2281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755879" y="4029577"/>
              <a:ext cx="2483467" cy="3488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sz="2800" b="1" dirty="0" smtClean="0">
                  <a:solidFill>
                    <a:srgbClr val="4093DA"/>
                  </a:solidFill>
                  <a:latin typeface="宋体-简" panose="02010600040101010101" charset="-122"/>
                  <a:ea typeface="宋体-简" panose="02010600040101010101" charset="-122"/>
                </a:rPr>
                <a:t>其他产品</a:t>
              </a:r>
              <a:endParaRPr lang="zh-CN" sz="2800" b="1" dirty="0" smtClean="0">
                <a:solidFill>
                  <a:srgbClr val="4093DA"/>
                </a:solidFill>
                <a:latin typeface="宋体-简" panose="02010600040101010101" charset="-122"/>
                <a:ea typeface="宋体-简" panose="02010600040101010101" charset="-122"/>
              </a:endParaRPr>
            </a:p>
          </p:txBody>
        </p:sp>
      </p:grpSp>
      <p:sp>
        <p:nvSpPr>
          <p:cNvPr id="160" name=" 160"/>
          <p:cNvSpPr/>
          <p:nvPr/>
        </p:nvSpPr>
        <p:spPr>
          <a:xfrm rot="17700000" flipH="1">
            <a:off x="4232275" y="4184650"/>
            <a:ext cx="575310" cy="5016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3" name=" 160"/>
          <p:cNvSpPr/>
          <p:nvPr/>
        </p:nvSpPr>
        <p:spPr>
          <a:xfrm rot="6900000" flipH="1">
            <a:off x="7373620" y="2149475"/>
            <a:ext cx="575310" cy="5016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D7529E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075" y="3836035"/>
            <a:ext cx="2992755" cy="1476375"/>
          </a:xfrm>
          <a:prstGeom prst="rect">
            <a:avLst/>
          </a:prstGeom>
          <a:solidFill>
            <a:srgbClr val="4093DA">
              <a:alpha val="50000"/>
            </a:srgbClr>
          </a:solidFill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已完成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、熟悉健康商城、健康莆田项目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、了解视频问诊、影像云平台等产品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3440" y="1922145"/>
            <a:ext cx="2992755" cy="1198880"/>
          </a:xfrm>
          <a:prstGeom prst="rect">
            <a:avLst/>
          </a:prstGeom>
          <a:solidFill>
            <a:srgbClr val="D7529E">
              <a:alpha val="50000"/>
            </a:srgbClr>
          </a:solidFill>
        </p:spPr>
        <p:txBody>
          <a:bodyPr wrap="square" rtlCol="0" anchor="t">
            <a:spAutoFit/>
          </a:bodyPr>
          <a:p>
            <a:pPr algn="l"/>
            <a:r>
              <a:rPr 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未完成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  <a:p>
            <a:pPr algn="l"/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1、未深入了解云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PACS</a:t>
            </a: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-简" panose="02010600040101010101" charset="-122"/>
                <a:ea typeface="宋体-简" panose="02010600040101010101" charset="-122"/>
                <a:sym typeface="+mn-ea"/>
              </a:rPr>
              <a:t>、自助打印、远程视频等其他产品</a:t>
            </a: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2380" y="3836035"/>
            <a:ext cx="797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华文彩云" panose="02010800040101010101" charset="-122"/>
                <a:cs typeface="Impact" panose="020B0806030902050204" pitchFamily="34" charset="0"/>
              </a:rPr>
              <a:t>40%</a:t>
            </a:r>
            <a:endParaRPr lang="en-US" altLang="zh-CN" sz="2800">
              <a:solidFill>
                <a:schemeClr val="bg1"/>
              </a:solidFill>
              <a:latin typeface="Impact" panose="020B0806030902050204" pitchFamily="34" charset="0"/>
              <a:ea typeface="华文彩云" panose="02010800040101010101" charset="-122"/>
              <a:cs typeface="Impact" panose="020B080603090205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SLIDE_MODEL_TYPE" val="numdgm"/>
</p:tagLst>
</file>

<file path=ppt/tags/tag3.xml><?xml version="1.0" encoding="utf-8"?>
<p:tagLst xmlns:p="http://schemas.openxmlformats.org/presentationml/2006/main">
  <p:tag name="KSO_WM_SLIDE_MODEL_TYPE" val="numdgm"/>
</p:tagLst>
</file>

<file path=ppt/tags/tag4.xml><?xml version="1.0" encoding="utf-8"?>
<p:tagLst xmlns:p="http://schemas.openxmlformats.org/presentationml/2006/main">
  <p:tag name="KSO_WM_SLIDE_MODEL_TYPE" val="numdgm"/>
</p:tagLst>
</file>

<file path=ppt/tags/tag5.xml><?xml version="1.0" encoding="utf-8"?>
<p:tagLst xmlns:p="http://schemas.openxmlformats.org/presentationml/2006/main">
  <p:tag name="KSO_WM_DOC_GUID" val="{38bebfa9-cd45-4387-af00-5f2e60b6c585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宽屏</PresentationFormat>
  <Paragraphs>244</Paragraphs>
  <Slides>16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微软雅黑 Light</vt:lpstr>
      <vt:lpstr>微软雅黑</vt:lpstr>
      <vt:lpstr>华文彩云</vt:lpstr>
      <vt:lpstr>Agency FB</vt:lpstr>
      <vt:lpstr>Kartika</vt:lpstr>
      <vt:lpstr>PMingLiU-ExtB</vt:lpstr>
      <vt:lpstr>宋体-简</vt:lpstr>
      <vt:lpstr>时尚中黑简体</vt:lpstr>
      <vt:lpstr>黑体</vt:lpstr>
      <vt:lpstr>Impact</vt:lpstr>
      <vt:lpstr>方正兰亭超细黑简体</vt:lpstr>
      <vt:lpstr>Times New Roman</vt:lpstr>
      <vt:lpstr>Calibri</vt:lpstr>
      <vt:lpstr>Arial Unicode MS</vt:lpstr>
      <vt:lpstr>Calibri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彩色气球</dc:title>
  <dc:creator>user</dc:creator>
  <cp:keywords>user</cp:keywords>
  <dc:description>www.1ppt.com</dc:description>
  <cp:lastModifiedBy>路人。</cp:lastModifiedBy>
  <cp:revision>319</cp:revision>
  <dcterms:created xsi:type="dcterms:W3CDTF">2018-10-15T06:35:00Z</dcterms:created>
  <dcterms:modified xsi:type="dcterms:W3CDTF">2019-07-12T03:06:24Z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  <property fmtid="{D5CDD505-2E9C-101B-9397-08002B2CF9AE}" pid="3" name="KSORubyTemplateID">
    <vt:lpwstr>2</vt:lpwstr>
  </property>
</Properties>
</file>