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4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3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8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9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7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9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EEAA-B373-4F11-94BD-25C9A9E0A42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E56F-EFB0-481F-AAE4-F98BB80F4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9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带你进入 </a:t>
            </a:r>
            <a:r>
              <a:rPr lang="en-US" altLang="zh-CN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Activiti</a:t>
            </a:r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工作</a:t>
            </a:r>
            <a:r>
              <a:rPr lang="zh-CN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流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演讲者：何兴     日期：</a:t>
            </a:r>
            <a:r>
              <a:rPr lang="en-US" altLang="zh-CN" dirty="0" smtClean="0">
                <a:solidFill>
                  <a:schemeClr val="bg1"/>
                </a:solidFill>
              </a:rPr>
              <a:t>2019-06-06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671"/>
            <a:ext cx="12192000" cy="58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398"/>
            <a:ext cx="12192000" cy="58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Activiti</a:t>
            </a:r>
            <a:r>
              <a:rPr lang="zh-CN" altLang="en-US" b="1" dirty="0" smtClean="0">
                <a:solidFill>
                  <a:schemeClr val="bg1"/>
                </a:solidFill>
              </a:rPr>
              <a:t>核心</a:t>
            </a:r>
            <a:r>
              <a:rPr lang="en-US" altLang="zh-CN" b="1" dirty="0">
                <a:solidFill>
                  <a:schemeClr val="bg1"/>
                </a:solidFill>
              </a:rPr>
              <a:t>7</a:t>
            </a:r>
            <a:r>
              <a:rPr lang="zh-CN" altLang="en-US" b="1" dirty="0">
                <a:solidFill>
                  <a:schemeClr val="bg1"/>
                </a:solidFill>
              </a:rPr>
              <a:t>大接口、</a:t>
            </a:r>
            <a:r>
              <a:rPr lang="en-US" altLang="zh-CN" b="1" dirty="0">
                <a:solidFill>
                  <a:schemeClr val="bg1"/>
                </a:solidFill>
              </a:rPr>
              <a:t>28</a:t>
            </a:r>
            <a:r>
              <a:rPr lang="zh-CN" altLang="en-US" b="1" dirty="0">
                <a:solidFill>
                  <a:schemeClr val="bg1"/>
                </a:solidFill>
              </a:rPr>
              <a:t>张</a:t>
            </a:r>
            <a:r>
              <a:rPr lang="zh-CN" altLang="en-US" b="1" dirty="0" smtClean="0">
                <a:solidFill>
                  <a:schemeClr val="bg1"/>
                </a:solidFill>
              </a:rPr>
              <a:t>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（一）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r>
              <a:rPr lang="zh-CN" altLang="en-US" b="1" dirty="0" smtClean="0">
                <a:solidFill>
                  <a:schemeClr val="bg1"/>
                </a:solidFill>
              </a:rPr>
              <a:t>大接口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en-US" altLang="zh-CN" dirty="0" err="1" smtClean="0">
                <a:solidFill>
                  <a:schemeClr val="bg1"/>
                </a:solidFill>
              </a:rPr>
              <a:t>RepositoryService</a:t>
            </a:r>
            <a:r>
              <a:rPr lang="zh-CN" altLang="en-US" dirty="0" smtClean="0">
                <a:solidFill>
                  <a:schemeClr val="bg1"/>
                </a:solidFill>
              </a:rPr>
              <a:t>：提供一系列管理流程部署和流程定义的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en-US" altLang="zh-CN" dirty="0" err="1" smtClean="0">
                <a:solidFill>
                  <a:schemeClr val="bg1"/>
                </a:solidFill>
              </a:rPr>
              <a:t>RuntimeService</a:t>
            </a:r>
            <a:r>
              <a:rPr lang="zh-CN" altLang="en-US" dirty="0" smtClean="0">
                <a:solidFill>
                  <a:schemeClr val="bg1"/>
                </a:solidFill>
              </a:rPr>
              <a:t>：在流程运行时对流程实例进行管理与控制。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en-US" altLang="zh-CN" dirty="0" err="1" smtClean="0">
                <a:solidFill>
                  <a:schemeClr val="bg1"/>
                </a:solidFill>
              </a:rPr>
              <a:t>TaskService</a:t>
            </a:r>
            <a:r>
              <a:rPr lang="zh-CN" altLang="en-US" dirty="0" smtClean="0">
                <a:solidFill>
                  <a:schemeClr val="bg1"/>
                </a:solidFill>
              </a:rPr>
              <a:t>：对流程任务进行管理，例如任务提醒、任务完成和创建任务等。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en-US" altLang="zh-CN" dirty="0" err="1" smtClean="0">
                <a:solidFill>
                  <a:schemeClr val="bg1"/>
                </a:solidFill>
              </a:rPr>
              <a:t>IdentityService</a:t>
            </a:r>
            <a:r>
              <a:rPr lang="zh-CN" altLang="en-US" dirty="0" smtClean="0">
                <a:solidFill>
                  <a:schemeClr val="bg1"/>
                </a:solidFill>
              </a:rPr>
              <a:t>：提供对流程角色数据进行管理的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，这些角色数据包括用户组、用户及它们之间的关系。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5. </a:t>
            </a:r>
            <a:r>
              <a:rPr lang="en-US" altLang="zh-CN" dirty="0" err="1" smtClean="0">
                <a:solidFill>
                  <a:schemeClr val="bg1"/>
                </a:solidFill>
              </a:rPr>
              <a:t>ManagementService</a:t>
            </a:r>
            <a:r>
              <a:rPr lang="zh-CN" altLang="en-US" dirty="0" smtClean="0">
                <a:solidFill>
                  <a:schemeClr val="bg1"/>
                </a:solidFill>
              </a:rPr>
              <a:t>：提供对流程引擎进行管理和维护的服务。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6. </a:t>
            </a:r>
            <a:r>
              <a:rPr lang="en-US" altLang="zh-CN" dirty="0" err="1" smtClean="0">
                <a:solidFill>
                  <a:schemeClr val="bg1"/>
                </a:solidFill>
              </a:rPr>
              <a:t>HistoryService</a:t>
            </a:r>
            <a:r>
              <a:rPr lang="zh-CN" altLang="en-US" dirty="0" smtClean="0">
                <a:solidFill>
                  <a:schemeClr val="bg1"/>
                </a:solidFill>
              </a:rPr>
              <a:t>：对流程的历史数据进行操作，包括查询、删除这些历史数据。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7. </a:t>
            </a:r>
            <a:r>
              <a:rPr lang="en-US" altLang="zh-CN" dirty="0" err="1" smtClean="0">
                <a:solidFill>
                  <a:schemeClr val="bg1"/>
                </a:solidFill>
              </a:rPr>
              <a:t>FormService</a:t>
            </a:r>
            <a:r>
              <a:rPr lang="zh-CN" altLang="en-US" dirty="0" smtClean="0">
                <a:solidFill>
                  <a:schemeClr val="bg1"/>
                </a:solidFill>
              </a:rPr>
              <a:t>：表单服务。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4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505" y="443620"/>
            <a:ext cx="10704968" cy="584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（二）</a:t>
            </a:r>
            <a:r>
              <a:rPr lang="en-US" altLang="zh-CN" b="1" dirty="0">
                <a:solidFill>
                  <a:schemeClr val="bg1"/>
                </a:solidFill>
              </a:rPr>
              <a:t>28</a:t>
            </a:r>
            <a:r>
              <a:rPr lang="zh-CN" altLang="en-US" b="1" dirty="0">
                <a:solidFill>
                  <a:schemeClr val="bg1"/>
                </a:solidFill>
              </a:rPr>
              <a:t>张</a:t>
            </a:r>
            <a:r>
              <a:rPr lang="zh-CN" altLang="en-US" b="1" dirty="0" smtClean="0">
                <a:solidFill>
                  <a:schemeClr val="bg1"/>
                </a:solidFill>
              </a:rPr>
              <a:t>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en-US" altLang="zh-CN" dirty="0" err="1" smtClean="0">
                <a:solidFill>
                  <a:schemeClr val="bg1"/>
                </a:solidFill>
              </a:rPr>
              <a:t>act_ge</a:t>
            </a:r>
            <a:r>
              <a:rPr lang="en-US" altLang="zh-CN" dirty="0" smtClean="0">
                <a:solidFill>
                  <a:schemeClr val="bg1"/>
                </a:solidFill>
              </a:rPr>
              <a:t>_ </a:t>
            </a:r>
            <a:r>
              <a:rPr lang="zh-CN" altLang="en-US" dirty="0" smtClean="0">
                <a:solidFill>
                  <a:schemeClr val="bg1"/>
                </a:solidFill>
              </a:rPr>
              <a:t>通用数据表，</a:t>
            </a:r>
            <a:r>
              <a:rPr lang="en-US" altLang="zh-CN" dirty="0" err="1" smtClean="0">
                <a:solidFill>
                  <a:schemeClr val="bg1"/>
                </a:solidFill>
              </a:rPr>
              <a:t>ge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general</a:t>
            </a:r>
            <a:r>
              <a:rPr lang="zh-CN" altLang="en-US" dirty="0" smtClean="0">
                <a:solidFill>
                  <a:schemeClr val="bg1"/>
                </a:solidFill>
              </a:rPr>
              <a:t>的缩写。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en-US" altLang="zh-CN" dirty="0" err="1" smtClean="0">
                <a:solidFill>
                  <a:schemeClr val="bg1"/>
                </a:solidFill>
              </a:rPr>
              <a:t>act_hi</a:t>
            </a:r>
            <a:r>
              <a:rPr lang="en-US" altLang="zh-CN" dirty="0" smtClean="0">
                <a:solidFill>
                  <a:schemeClr val="bg1"/>
                </a:solidFill>
              </a:rPr>
              <a:t>_ </a:t>
            </a:r>
            <a:r>
              <a:rPr lang="zh-CN" altLang="en-US" dirty="0" smtClean="0">
                <a:solidFill>
                  <a:schemeClr val="bg1"/>
                </a:solidFill>
              </a:rPr>
              <a:t>历史数据表，</a:t>
            </a:r>
            <a:r>
              <a:rPr lang="en-US" altLang="zh-CN" dirty="0" smtClean="0">
                <a:solidFill>
                  <a:schemeClr val="bg1"/>
                </a:solidFill>
              </a:rPr>
              <a:t>hi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history</a:t>
            </a:r>
            <a:r>
              <a:rPr lang="zh-CN" altLang="en-US" dirty="0" smtClean="0">
                <a:solidFill>
                  <a:schemeClr val="bg1"/>
                </a:solidFill>
              </a:rPr>
              <a:t>的缩写，对应</a:t>
            </a:r>
            <a:r>
              <a:rPr lang="en-US" altLang="zh-CN" dirty="0" err="1" smtClean="0">
                <a:solidFill>
                  <a:schemeClr val="bg1"/>
                </a:solidFill>
              </a:rPr>
              <a:t>HistoryService</a:t>
            </a:r>
            <a:r>
              <a:rPr lang="zh-CN" altLang="en-US" dirty="0" smtClean="0">
                <a:solidFill>
                  <a:schemeClr val="bg1"/>
                </a:solidFill>
              </a:rPr>
              <a:t>接口。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en-US" altLang="zh-CN" dirty="0" err="1" smtClean="0">
                <a:solidFill>
                  <a:schemeClr val="bg1"/>
                </a:solidFill>
              </a:rPr>
              <a:t>act_id</a:t>
            </a:r>
            <a:r>
              <a:rPr lang="en-US" altLang="zh-CN" dirty="0" smtClean="0">
                <a:solidFill>
                  <a:schemeClr val="bg1"/>
                </a:solidFill>
              </a:rPr>
              <a:t>_ </a:t>
            </a:r>
            <a:r>
              <a:rPr lang="zh-CN" altLang="en-US" dirty="0" smtClean="0">
                <a:solidFill>
                  <a:schemeClr val="bg1"/>
                </a:solidFill>
              </a:rPr>
              <a:t>身份数据表，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identity</a:t>
            </a:r>
            <a:r>
              <a:rPr lang="zh-CN" altLang="en-US" dirty="0" smtClean="0">
                <a:solidFill>
                  <a:schemeClr val="bg1"/>
                </a:solidFill>
              </a:rPr>
              <a:t>的缩写，对应</a:t>
            </a:r>
            <a:r>
              <a:rPr lang="en-US" altLang="zh-CN" dirty="0" err="1" smtClean="0">
                <a:solidFill>
                  <a:schemeClr val="bg1"/>
                </a:solidFill>
              </a:rPr>
              <a:t>IdentityService</a:t>
            </a:r>
            <a:r>
              <a:rPr lang="zh-CN" altLang="en-US" dirty="0" smtClean="0">
                <a:solidFill>
                  <a:schemeClr val="bg1"/>
                </a:solidFill>
              </a:rPr>
              <a:t>接口。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en-US" altLang="zh-CN" dirty="0" err="1" smtClean="0">
                <a:solidFill>
                  <a:schemeClr val="bg1"/>
                </a:solidFill>
              </a:rPr>
              <a:t>act_re</a:t>
            </a:r>
            <a:r>
              <a:rPr lang="en-US" altLang="zh-CN" dirty="0" smtClean="0">
                <a:solidFill>
                  <a:schemeClr val="bg1"/>
                </a:solidFill>
              </a:rPr>
              <a:t>_ </a:t>
            </a:r>
            <a:r>
              <a:rPr lang="zh-CN" altLang="en-US" dirty="0" smtClean="0">
                <a:solidFill>
                  <a:schemeClr val="bg1"/>
                </a:solidFill>
              </a:rPr>
              <a:t>流程存储表，</a:t>
            </a:r>
            <a:r>
              <a:rPr lang="en-US" altLang="zh-CN" dirty="0" smtClean="0">
                <a:solidFill>
                  <a:schemeClr val="bg1"/>
                </a:solidFill>
              </a:rPr>
              <a:t>re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repository</a:t>
            </a:r>
            <a:r>
              <a:rPr lang="zh-CN" altLang="en-US" dirty="0" smtClean="0">
                <a:solidFill>
                  <a:schemeClr val="bg1"/>
                </a:solidFill>
              </a:rPr>
              <a:t>的缩写，对应</a:t>
            </a:r>
            <a:r>
              <a:rPr lang="en-US" altLang="zh-CN" dirty="0" err="1" smtClean="0">
                <a:solidFill>
                  <a:schemeClr val="bg1"/>
                </a:solidFill>
              </a:rPr>
              <a:t>RepositoryService</a:t>
            </a:r>
            <a:r>
              <a:rPr lang="zh-CN" altLang="en-US" dirty="0" smtClean="0">
                <a:solidFill>
                  <a:schemeClr val="bg1"/>
                </a:solidFill>
              </a:rPr>
              <a:t>接口，存储流程部署和流程定义等静态数据。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5. </a:t>
            </a:r>
            <a:r>
              <a:rPr lang="en-US" altLang="zh-CN" dirty="0" err="1" smtClean="0">
                <a:solidFill>
                  <a:schemeClr val="bg1"/>
                </a:solidFill>
              </a:rPr>
              <a:t>act_ru</a:t>
            </a:r>
            <a:r>
              <a:rPr lang="en-US" altLang="zh-CN" dirty="0" smtClean="0">
                <a:solidFill>
                  <a:schemeClr val="bg1"/>
                </a:solidFill>
              </a:rPr>
              <a:t>_ </a:t>
            </a:r>
            <a:r>
              <a:rPr lang="zh-CN" altLang="en-US" dirty="0" smtClean="0">
                <a:solidFill>
                  <a:schemeClr val="bg1"/>
                </a:solidFill>
              </a:rPr>
              <a:t>运行时数据表，</a:t>
            </a:r>
            <a:r>
              <a:rPr lang="en-US" altLang="zh-CN" dirty="0" err="1" smtClean="0">
                <a:solidFill>
                  <a:schemeClr val="bg1"/>
                </a:solidFill>
              </a:rPr>
              <a:t>ru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runtime</a:t>
            </a:r>
            <a:r>
              <a:rPr lang="zh-CN" altLang="en-US" dirty="0" smtClean="0">
                <a:solidFill>
                  <a:schemeClr val="bg1"/>
                </a:solidFill>
              </a:rPr>
              <a:t>的缩写，对应</a:t>
            </a:r>
            <a:r>
              <a:rPr lang="en-US" altLang="zh-CN" dirty="0" err="1" smtClean="0">
                <a:solidFill>
                  <a:schemeClr val="bg1"/>
                </a:solidFill>
              </a:rPr>
              <a:t>RuntimeService</a:t>
            </a:r>
            <a:r>
              <a:rPr lang="zh-CN" altLang="en-US" dirty="0" smtClean="0">
                <a:solidFill>
                  <a:schemeClr val="bg1"/>
                </a:solidFill>
              </a:rPr>
              <a:t>接口和</a:t>
            </a:r>
            <a:r>
              <a:rPr lang="en-US" altLang="zh-CN" dirty="0" err="1" smtClean="0">
                <a:solidFill>
                  <a:schemeClr val="bg1"/>
                </a:solidFill>
              </a:rPr>
              <a:t>TaskService</a:t>
            </a:r>
            <a:r>
              <a:rPr lang="zh-CN" altLang="en-US" dirty="0" smtClean="0">
                <a:solidFill>
                  <a:schemeClr val="bg1"/>
                </a:solidFill>
              </a:rPr>
              <a:t>接口，存储流程实例和用户任务等动态数据。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" y="3775294"/>
            <a:ext cx="4879818" cy="3082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48127" y="3775294"/>
            <a:ext cx="6002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Activiti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的设计思想是简洁 、 快速 。 所以它选择了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MyBatis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作为数据持久层框架，从而可以通过最优的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SQL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语句执行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Command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，仅凭如此就能让引擎在速度上保持最高的性能 。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23" y="-344854"/>
            <a:ext cx="10515600" cy="1325563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Activiti</a:t>
            </a:r>
            <a:r>
              <a:rPr lang="zh-CN" altLang="en-US" b="1" dirty="0" smtClean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spring</a:t>
            </a:r>
            <a:r>
              <a:rPr lang="zh-CN" altLang="en-US" b="1" dirty="0" smtClean="0">
                <a:solidFill>
                  <a:schemeClr val="bg1"/>
                </a:solidFill>
              </a:rPr>
              <a:t>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662" y="675787"/>
            <a:ext cx="5369169" cy="6098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Maven</a:t>
            </a:r>
            <a:r>
              <a:rPr lang="zh-CN" altLang="en-US" dirty="0" smtClean="0">
                <a:solidFill>
                  <a:schemeClr val="bg1"/>
                </a:solidFill>
              </a:rPr>
              <a:t>引入</a:t>
            </a:r>
            <a:r>
              <a:rPr lang="en-US" altLang="zh-CN" b="1" dirty="0" err="1" smtClean="0">
                <a:solidFill>
                  <a:schemeClr val="bg1"/>
                </a:solidFill>
              </a:rPr>
              <a:t>Activiti</a:t>
            </a:r>
            <a:r>
              <a:rPr lang="zh-CN" altLang="en-US" b="1" dirty="0" smtClean="0">
                <a:solidFill>
                  <a:schemeClr val="bg1"/>
                </a:solidFill>
              </a:rPr>
              <a:t>所需的</a:t>
            </a:r>
            <a:r>
              <a:rPr lang="en-US" altLang="zh-CN" b="1" dirty="0" smtClean="0">
                <a:solidFill>
                  <a:schemeClr val="bg1"/>
                </a:solidFill>
              </a:rPr>
              <a:t>jar</a:t>
            </a:r>
            <a:r>
              <a:rPr lang="zh-CN" altLang="en-US" b="1" dirty="0" smtClean="0">
                <a:solidFill>
                  <a:schemeClr val="bg1"/>
                </a:solidFill>
              </a:rPr>
              <a:t>包：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030" y="1071801"/>
            <a:ext cx="5328140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工作流相关的jar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https://mvnrepository.com/artifact/javax.activation/activation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javax.activation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activation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1.1.1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https://mvnrepository.com/artifact/org.activiti/activiti-bpmn-converter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activiti-bpmn-converter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https://mvnrepository.com/artifact/org.activiti/activiti-bpmn-layout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activiti-bpmn-layout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https://mvnrepository.com/artifact/org.activiti/activiti-bpmn-model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activiti-bpmn-model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https://mvnrepository.com/artifact/org.activiti/activiti-diagram-rest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activiti-diagram-rest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https://mvnrepository.com/artifact/org.activiti/activiti-engine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activiti-engine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0654" y="1071801"/>
            <a:ext cx="5914292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https://mvnrepository.com/artifact/org.activiti/activiti-image-generator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activiti-image-generator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https://mvnrepository.com/artifact/org.activiti/activiti-json-converter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activiti-json-converter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https://mvnrepository.com/artifact/org.activiti/activiti-modeler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activiti-modeler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https://mvnrepository.com/artifact/org.activiti/activiti-process-validation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activiti-process-validation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https://mvnrepository.com/artifact/org.activiti/activiti-spring 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org.activiti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activiti-spring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${activiti.version}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9230" y="610136"/>
            <a:ext cx="9752861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使用系统数据源1 --&gt;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="processEngineConfiguration"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="org.activiti.spring.SpringProcessEngineConfiguration"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="dataSource"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="dataSource"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="transactionManager"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="transactionManager"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="activityFontName"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="宋体"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="labelFontName"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="宋体"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="annotationFontName"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="宋体"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="databaseSchemaUpdate"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="false"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true:表不存在就自动创建,false:不创建 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&lt;/bean&gt;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="org.activiti.spring.ProcessEngineFactoryBean"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="processEngineConfiguration"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="processEngineConfiguration"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&lt;/bean&gt;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="repositoryService"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="getRepositoryService"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="runtimeService"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="getRuntimeService"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="taskService"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="getTaskService"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="formService"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="getFormService"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="historyService"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="getHistoryService"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="managementService"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="getManagementService"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="identityService"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="processEngine"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factory-method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="getIdentityService"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170" y="0"/>
            <a:ext cx="31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Spring</a:t>
            </a:r>
            <a:r>
              <a:rPr lang="zh-CN" altLang="en-US" sz="3600" dirty="0" smtClean="0">
                <a:solidFill>
                  <a:schemeClr val="bg1"/>
                </a:solidFill>
              </a:rPr>
              <a:t>配置：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06" y="-8792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注入使用即可：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267389"/>
            <a:ext cx="121920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taskService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.createTaskQuery().singleResult()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查询单个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taskService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.createTaskQuery().list()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查询全部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taskService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.createTaskQuery().listPage(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分页查询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58408"/>
            <a:ext cx="121920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ProcessEngine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processEngine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//流程引擎对象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RepositoryService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repositoryService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//管理流程定义  与流程定义和部署对象相关的Service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RuntimeService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runtimeService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//与正在执行的流程实例和执行对象相关的Service(执行管理，包括启动、推进、删除流程实例等操作)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TaskService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taskService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//任务管理 与正在执行的任务管理相关的Service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HistoryService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historyService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//历史管理(执行完的数据的管理)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4"/>
                </a:solidFill>
              </a:rPr>
              <a:t>本作品纯属个人见解，如有偏差，请自行过滤。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8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感谢观赏。</a:t>
            </a:r>
            <a:endParaRPr lang="zh-CN" altLang="en-US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什么是</a:t>
            </a:r>
            <a:r>
              <a:rPr lang="en-US" altLang="zh-CN" b="1" dirty="0" err="1" smtClean="0">
                <a:solidFill>
                  <a:schemeClr val="bg1"/>
                </a:solidFill>
              </a:rPr>
              <a:t>Activiti</a:t>
            </a:r>
            <a:r>
              <a:rPr lang="en-US" altLang="zh-CN" b="1" dirty="0" smtClean="0">
                <a:solidFill>
                  <a:schemeClr val="bg1"/>
                </a:solidFill>
              </a:rPr>
              <a:t> </a:t>
            </a:r>
            <a:r>
              <a:rPr lang="zh-CN" altLang="en-US" b="1" dirty="0" smtClean="0">
                <a:solidFill>
                  <a:schemeClr val="bg1"/>
                </a:solidFill>
              </a:rPr>
              <a:t>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Activiti</a:t>
            </a:r>
            <a:r>
              <a:rPr lang="zh-CN" altLang="en-US" dirty="0">
                <a:solidFill>
                  <a:schemeClr val="bg1"/>
                </a:solidFill>
              </a:rPr>
              <a:t>是一个轻量级的工作流程和业务流程管理（</a:t>
            </a:r>
            <a:r>
              <a:rPr lang="en-US" altLang="zh-CN" dirty="0">
                <a:solidFill>
                  <a:schemeClr val="bg1"/>
                </a:solidFill>
              </a:rPr>
              <a:t>BPM</a:t>
            </a:r>
            <a:r>
              <a:rPr lang="zh-CN" altLang="en-US" dirty="0">
                <a:solidFill>
                  <a:schemeClr val="bg1"/>
                </a:solidFill>
              </a:rPr>
              <a:t>）平台，面向业务人员，开发人员和系统管理员。它的核心是用于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的超快速且坚如磐石的</a:t>
            </a:r>
            <a:r>
              <a:rPr lang="en-US" altLang="zh-CN" dirty="0">
                <a:solidFill>
                  <a:schemeClr val="accent4"/>
                </a:solidFill>
              </a:rPr>
              <a:t>BPMN </a:t>
            </a:r>
            <a:r>
              <a:rPr lang="en-US" altLang="zh-CN" dirty="0" smtClean="0">
                <a:solidFill>
                  <a:schemeClr val="accent4"/>
                </a:solidFill>
              </a:rPr>
              <a:t>2.0</a:t>
            </a:r>
            <a:r>
              <a:rPr lang="zh-CN" altLang="en-US" dirty="0" smtClean="0">
                <a:solidFill>
                  <a:schemeClr val="bg1"/>
                </a:solidFill>
              </a:rPr>
              <a:t>流程</a:t>
            </a:r>
            <a:r>
              <a:rPr lang="zh-CN" altLang="en-US" dirty="0">
                <a:solidFill>
                  <a:schemeClr val="bg1"/>
                </a:solidFill>
              </a:rPr>
              <a:t>引擎。它是开源的，并在</a:t>
            </a:r>
            <a:r>
              <a:rPr lang="en-US" altLang="zh-CN" dirty="0">
                <a:solidFill>
                  <a:schemeClr val="bg1"/>
                </a:solidFill>
              </a:rPr>
              <a:t>Apache</a:t>
            </a:r>
            <a:r>
              <a:rPr lang="zh-CN" altLang="en-US" dirty="0">
                <a:solidFill>
                  <a:schemeClr val="bg1"/>
                </a:solidFill>
              </a:rPr>
              <a:t>许可下分发。</a:t>
            </a:r>
            <a:r>
              <a:rPr lang="en-US" altLang="zh-CN" dirty="0" err="1">
                <a:solidFill>
                  <a:schemeClr val="bg1"/>
                </a:solidFill>
              </a:rPr>
              <a:t>Activiti</a:t>
            </a:r>
            <a:r>
              <a:rPr lang="zh-CN" altLang="en-US" dirty="0">
                <a:solidFill>
                  <a:schemeClr val="bg1"/>
                </a:solidFill>
              </a:rPr>
              <a:t>可在任何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应用程序，服务器，群集或云中运行。它与</a:t>
            </a:r>
            <a:r>
              <a:rPr lang="en-US" altLang="zh-CN" dirty="0">
                <a:solidFill>
                  <a:schemeClr val="bg1"/>
                </a:solidFill>
              </a:rPr>
              <a:t>Spring</a:t>
            </a:r>
            <a:r>
              <a:rPr lang="zh-CN" altLang="en-US" dirty="0">
                <a:solidFill>
                  <a:schemeClr val="bg1"/>
                </a:solidFill>
              </a:rPr>
              <a:t>完美集成，非常轻巧，基于简单的概念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accent4"/>
                </a:solidFill>
              </a:rPr>
              <a:t>BPMN</a:t>
            </a:r>
            <a:r>
              <a:rPr lang="zh-CN" altLang="en-US" dirty="0">
                <a:solidFill>
                  <a:schemeClr val="accent4"/>
                </a:solidFill>
              </a:rPr>
              <a:t>：业务流程建模与标注，包括这些图元如何组合成一</a:t>
            </a:r>
            <a:r>
              <a:rPr lang="zh-CN" altLang="en-US" dirty="0" smtClean="0">
                <a:solidFill>
                  <a:schemeClr val="accent4"/>
                </a:solidFill>
              </a:rPr>
              <a:t>个</a:t>
            </a:r>
            <a:r>
              <a:rPr lang="zh-CN" altLang="en-US" dirty="0">
                <a:solidFill>
                  <a:schemeClr val="accent4"/>
                </a:solidFill>
              </a:rPr>
              <a:t>业务流程图</a:t>
            </a:r>
            <a:r>
              <a:rPr lang="zh-CN" altLang="en-US" dirty="0" smtClean="0">
                <a:solidFill>
                  <a:schemeClr val="accent4"/>
                </a:solidFill>
              </a:rPr>
              <a:t>（</a:t>
            </a:r>
            <a:r>
              <a:rPr lang="en-US" altLang="zh-CN" dirty="0">
                <a:solidFill>
                  <a:schemeClr val="accent4"/>
                </a:solidFill>
              </a:rPr>
              <a:t>Business Process </a:t>
            </a:r>
            <a:r>
              <a:rPr lang="en-US" altLang="zh-CN" dirty="0" smtClean="0">
                <a:solidFill>
                  <a:schemeClr val="accent4"/>
                </a:solidFill>
              </a:rPr>
              <a:t>Diagram</a:t>
            </a:r>
            <a:r>
              <a:rPr lang="zh-CN" altLang="en-US" dirty="0" smtClean="0">
                <a:solidFill>
                  <a:schemeClr val="accent4"/>
                </a:solidFill>
              </a:rPr>
              <a:t>）。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Activiti</a:t>
            </a:r>
            <a:r>
              <a:rPr lang="zh-CN" altLang="en-US" b="1" dirty="0" smtClean="0">
                <a:solidFill>
                  <a:schemeClr val="bg1"/>
                </a:solidFill>
              </a:rPr>
              <a:t>的开发使用步骤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分析业务流程，确定工作</a:t>
            </a:r>
            <a:r>
              <a:rPr lang="zh-CN" altLang="en-US" dirty="0">
                <a:solidFill>
                  <a:schemeClr val="bg1"/>
                </a:solidFill>
              </a:rPr>
              <a:t>流管理的</a:t>
            </a:r>
            <a:r>
              <a:rPr lang="zh-CN" altLang="en-US" dirty="0" smtClean="0">
                <a:solidFill>
                  <a:schemeClr val="bg1"/>
                </a:solidFill>
              </a:rPr>
              <a:t>流程，然后进行</a:t>
            </a:r>
            <a:r>
              <a:rPr lang="zh-CN" altLang="en-US" dirty="0">
                <a:solidFill>
                  <a:schemeClr val="bg1"/>
                </a:solidFill>
              </a:rPr>
              <a:t>流程</a:t>
            </a:r>
            <a:r>
              <a:rPr lang="zh-CN" altLang="en-US" dirty="0" smtClean="0">
                <a:solidFill>
                  <a:schemeClr val="bg1"/>
                </a:solidFill>
              </a:rPr>
              <a:t>定义和功能设计。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698"/>
            <a:ext cx="12192000" cy="59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1" y="0"/>
            <a:ext cx="9587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7359162" cy="66511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08" y="791307"/>
            <a:ext cx="4771292" cy="44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285"/>
            <a:ext cx="12192000" cy="53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965"/>
            <a:ext cx="12235068" cy="5397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18" y="156416"/>
            <a:ext cx="6234243" cy="65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202"/>
            <a:ext cx="12192000" cy="58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445</Words>
  <Application>Microsoft Office PowerPoint</Application>
  <PresentationFormat>宽屏</PresentationFormat>
  <Paragraphs>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Arial Black</vt:lpstr>
      <vt:lpstr>Office 主题​​</vt:lpstr>
      <vt:lpstr>带你进入 Activiti 工作流 </vt:lpstr>
      <vt:lpstr>什么是Activiti ？</vt:lpstr>
      <vt:lpstr>Activiti的开发使用步骤: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Activiti核心7大接口、28张表</vt:lpstr>
      <vt:lpstr>PowerPoint 演示文稿</vt:lpstr>
      <vt:lpstr>Activiti和spring整合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</dc:creator>
  <cp:lastModifiedBy>hx</cp:lastModifiedBy>
  <cp:revision>28</cp:revision>
  <dcterms:created xsi:type="dcterms:W3CDTF">2019-06-05T01:07:01Z</dcterms:created>
  <dcterms:modified xsi:type="dcterms:W3CDTF">2019-06-05T06:27:42Z</dcterms:modified>
</cp:coreProperties>
</file>