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2" r:id="rId3"/>
    <p:sldId id="289" r:id="rId4"/>
    <p:sldId id="258" r:id="rId6"/>
    <p:sldId id="263" r:id="rId7"/>
    <p:sldId id="314" r:id="rId8"/>
    <p:sldId id="291" r:id="rId9"/>
    <p:sldId id="273" r:id="rId10"/>
    <p:sldId id="315" r:id="rId11"/>
    <p:sldId id="321" r:id="rId12"/>
    <p:sldId id="317" r:id="rId13"/>
    <p:sldId id="318" r:id="rId14"/>
    <p:sldId id="316" r:id="rId15"/>
    <p:sldId id="322" r:id="rId16"/>
    <p:sldId id="323" r:id="rId17"/>
    <p:sldId id="324" r:id="rId18"/>
    <p:sldId id="325" r:id="rId19"/>
    <p:sldId id="274" r:id="rId20"/>
    <p:sldId id="327" r:id="rId21"/>
    <p:sldId id="328" r:id="rId22"/>
    <p:sldId id="25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656564"/>
    <a:srgbClr val="828282"/>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00" autoAdjust="0"/>
  </p:normalViewPr>
  <p:slideViewPr>
    <p:cSldViewPr snapToGrid="0">
      <p:cViewPr varScale="1">
        <p:scale>
          <a:sx n="58" d="100"/>
          <a:sy n="58" d="100"/>
        </p:scale>
        <p:origin x="-102" y="-1578"/>
      </p:cViewPr>
      <p:guideLst>
        <p:guide orient="horz" pos="2196"/>
        <p:guide pos="385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8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endParaRPr lang="en-US"/>
          </a:p>
        </p:txBody>
      </p:sp>
    </p:spTree>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9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endParaRPr lang="en-US"/>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fld>
            <a:endParaRPr lang="zh-CN" altLang="en-US"/>
          </a:p>
        </p:txBody>
      </p:sp>
      <p:sp>
        <p:nvSpPr>
          <p:cNvPr id="9" name="矩形 8"/>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0FDEEE-E816-4B73-9581-D6CCF86A2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FDEEE-E816-4B73-9581-D6CCF86A27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9FFC-9389-4628-A6C5-D884E7A63C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8.png"/><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4.jpeg"/></Relationships>
</file>

<file path=ppt/slides/_rels/slide20.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4" Type="http://schemas.openxmlformats.org/officeDocument/2006/relationships/slideLayout" Target="../slideLayouts/slideLayout1.xml"/><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5" name="流程图: 接点 31"/>
          <p:cNvSpPr/>
          <p:nvPr/>
        </p:nvSpPr>
        <p:spPr>
          <a:xfrm>
            <a:off x="4469130" y="3037840"/>
            <a:ext cx="767080" cy="782955"/>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656564"/>
              </a:solidFill>
            </a:endParaRPr>
          </a:p>
        </p:txBody>
      </p:sp>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grpSp>
        <p:nvGrpSpPr>
          <p:cNvPr id="26" name="组合 25"/>
          <p:cNvGrpSpPr/>
          <p:nvPr/>
        </p:nvGrpSpPr>
        <p:grpSpPr>
          <a:xfrm>
            <a:off x="3146444" y="808523"/>
            <a:ext cx="3513362" cy="5607067"/>
            <a:chOff x="4562351" y="826142"/>
            <a:chExt cx="3192664" cy="5607067"/>
          </a:xfrm>
        </p:grpSpPr>
        <p:sp>
          <p:nvSpPr>
            <p:cNvPr id="27" name="文本框 26"/>
            <p:cNvSpPr txBox="1"/>
            <p:nvPr/>
          </p:nvSpPr>
          <p:spPr>
            <a:xfrm>
              <a:off x="4727226" y="1142500"/>
              <a:ext cx="1293255" cy="1861185"/>
            </a:xfrm>
            <a:prstGeom prst="rect">
              <a:avLst/>
            </a:prstGeom>
            <a:noFill/>
          </p:spPr>
          <p:txBody>
            <a:bodyPr wrap="square" rtlCol="0">
              <a:spAutoFit/>
            </a:bodyPr>
            <a:lstStyle/>
            <a:p>
              <a:r>
                <a:rPr lang="zh-CN" altLang="en-US" sz="11500" dirty="0">
                  <a:solidFill>
                    <a:srgbClr val="656564"/>
                  </a:solidFill>
                  <a:latin typeface="等线" panose="02010600030101010101" pitchFamily="2" charset="-122"/>
                  <a:ea typeface="等线" panose="02010600030101010101" pitchFamily="2" charset="-122"/>
                </a:rPr>
                <a:t>问</a:t>
              </a:r>
              <a:endParaRPr lang="zh-CN" altLang="en-US" sz="11500" dirty="0">
                <a:solidFill>
                  <a:srgbClr val="656564"/>
                </a:solidFill>
                <a:latin typeface="等线" panose="02010600030101010101" pitchFamily="2" charset="-122"/>
                <a:ea typeface="等线" panose="02010600030101010101" pitchFamily="2" charset="-122"/>
              </a:endParaRPr>
            </a:p>
          </p:txBody>
        </p:sp>
        <p:sp>
          <p:nvSpPr>
            <p:cNvPr id="28" name="文本框 27"/>
            <p:cNvSpPr txBox="1"/>
            <p:nvPr/>
          </p:nvSpPr>
          <p:spPr>
            <a:xfrm>
              <a:off x="6461760" y="2270848"/>
              <a:ext cx="1293255" cy="1322070"/>
            </a:xfrm>
            <a:prstGeom prst="rect">
              <a:avLst/>
            </a:prstGeom>
            <a:noFill/>
          </p:spPr>
          <p:txBody>
            <a:bodyPr wrap="square" rtlCol="0">
              <a:spAutoFit/>
            </a:bodyPr>
            <a:lstStyle/>
            <a:p>
              <a:r>
                <a:rPr lang="zh-CN" altLang="en-US" sz="8000" dirty="0">
                  <a:solidFill>
                    <a:srgbClr val="656564"/>
                  </a:solidFill>
                  <a:latin typeface="等线" panose="02010600030101010101" pitchFamily="2" charset="-122"/>
                  <a:ea typeface="等线" panose="02010600030101010101" pitchFamily="2" charset="-122"/>
                </a:rPr>
                <a:t>诊</a:t>
              </a:r>
              <a:endParaRPr lang="zh-CN" altLang="en-US" sz="8000" dirty="0">
                <a:solidFill>
                  <a:srgbClr val="656564"/>
                </a:solidFill>
                <a:latin typeface="等线" panose="02010600030101010101" pitchFamily="2" charset="-122"/>
                <a:ea typeface="等线" panose="02010600030101010101" pitchFamily="2" charset="-122"/>
              </a:endParaRPr>
            </a:p>
          </p:txBody>
        </p:sp>
        <p:cxnSp>
          <p:nvCxnSpPr>
            <p:cNvPr id="29" name="直接连接符 28"/>
            <p:cNvCxnSpPr/>
            <p:nvPr/>
          </p:nvCxnSpPr>
          <p:spPr>
            <a:xfrm flipH="1">
              <a:off x="5908467" y="826142"/>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562351" y="1483328"/>
              <a:ext cx="3012706" cy="28938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5400000">
              <a:off x="5624427" y="1804852"/>
              <a:ext cx="1496761" cy="475461"/>
            </a:xfrm>
            <a:prstGeom prst="rect">
              <a:avLst/>
            </a:prstGeom>
            <a:noFill/>
          </p:spPr>
          <p:txBody>
            <a:bodyPr wrap="square" rtlCol="0">
              <a:spAutoFit/>
            </a:bodyPr>
            <a:lstStyle/>
            <a:p>
              <a:r>
                <a:rPr lang="en-US" altLang="zh-CN" sz="1400" dirty="0">
                  <a:solidFill>
                    <a:srgbClr val="656564"/>
                  </a:solidFill>
                </a:rPr>
                <a:t>YOUTH GRADUATION</a:t>
              </a:r>
              <a:endParaRPr lang="zh-CN" altLang="en-US" sz="1400" dirty="0">
                <a:solidFill>
                  <a:srgbClr val="656564"/>
                </a:solidFill>
              </a:endParaRPr>
            </a:p>
          </p:txBody>
        </p:sp>
        <p:sp>
          <p:nvSpPr>
            <p:cNvPr id="40" name="矩形 39"/>
            <p:cNvSpPr/>
            <p:nvPr/>
          </p:nvSpPr>
          <p:spPr>
            <a:xfrm rot="5400000">
              <a:off x="5805192" y="4347396"/>
              <a:ext cx="2334604" cy="643271"/>
            </a:xfrm>
            <a:prstGeom prst="rect">
              <a:avLst/>
            </a:prstGeom>
          </p:spPr>
          <p:txBody>
            <a:bodyPr wrap="square">
              <a:spAutoFit/>
            </a:bodyPr>
            <a:lstStyle/>
            <a:p>
              <a:r>
                <a:rPr lang="zh-CN" altLang="en-US" sz="2000" dirty="0">
                  <a:solidFill>
                    <a:srgbClr val="656564"/>
                  </a:solidFill>
                  <a:latin typeface="+mn-ea"/>
                </a:rPr>
                <a:t>JAPANESE PURE AND FRESH</a:t>
              </a:r>
              <a:endParaRPr lang="zh-CN" altLang="en-US" sz="2000" dirty="0">
                <a:solidFill>
                  <a:srgbClr val="656564"/>
                </a:solidFill>
                <a:latin typeface="+mn-ea"/>
              </a:endParaRPr>
            </a:p>
          </p:txBody>
        </p:sp>
        <p:cxnSp>
          <p:nvCxnSpPr>
            <p:cNvPr id="41" name="直接连接符 40"/>
            <p:cNvCxnSpPr/>
            <p:nvPr/>
          </p:nvCxnSpPr>
          <p:spPr>
            <a:xfrm flipH="1">
              <a:off x="6191333" y="5287896"/>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rot="5400000">
              <a:off x="4019992" y="4944271"/>
              <a:ext cx="2334604" cy="643271"/>
            </a:xfrm>
            <a:prstGeom prst="rect">
              <a:avLst/>
            </a:prstGeom>
          </p:spPr>
          <p:txBody>
            <a:bodyPr wrap="square">
              <a:spAutoFit/>
            </a:bodyPr>
            <a:lstStyle/>
            <a:p>
              <a:r>
                <a:rPr lang="zh-CN" altLang="en-US" sz="2000" dirty="0">
                  <a:solidFill>
                    <a:srgbClr val="656564"/>
                  </a:solidFill>
                  <a:latin typeface="+mn-ea"/>
                </a:rPr>
                <a:t>JAPANESE PURE AND FRESH</a:t>
              </a:r>
              <a:endParaRPr lang="zh-CN" altLang="en-US" sz="2000" dirty="0">
                <a:solidFill>
                  <a:srgbClr val="656564"/>
                </a:solidFill>
                <a:latin typeface="+mn-ea"/>
              </a:endParaRPr>
            </a:p>
          </p:txBody>
        </p:sp>
        <p:sp>
          <p:nvSpPr>
            <p:cNvPr id="34" name="文本框 33"/>
            <p:cNvSpPr txBox="1"/>
            <p:nvPr/>
          </p:nvSpPr>
          <p:spPr>
            <a:xfrm>
              <a:off x="5816252" y="3140717"/>
              <a:ext cx="624355" cy="645160"/>
            </a:xfrm>
            <a:prstGeom prst="rect">
              <a:avLst/>
            </a:prstGeom>
            <a:noFill/>
          </p:spPr>
          <p:txBody>
            <a:bodyPr wrap="square" rtlCol="0">
              <a:spAutoFit/>
            </a:bodyPr>
            <a:lstStyle/>
            <a:p>
              <a:r>
                <a:rPr lang="zh-CN" altLang="en-US" sz="3600" dirty="0">
                  <a:solidFill>
                    <a:schemeClr val="bg1"/>
                  </a:solidFill>
                </a:rPr>
                <a:t>智</a:t>
              </a:r>
              <a:endParaRPr lang="zh-CN" altLang="en-US" sz="3600" dirty="0">
                <a:solidFill>
                  <a:schemeClr val="bg1"/>
                </a:solidFill>
              </a:endParaRPr>
            </a:p>
          </p:txBody>
        </p:sp>
      </p:grpSp>
      <p:sp>
        <p:nvSpPr>
          <p:cNvPr id="7" name="流程图: 接点 31"/>
          <p:cNvSpPr/>
          <p:nvPr/>
        </p:nvSpPr>
        <p:spPr>
          <a:xfrm>
            <a:off x="4469765" y="3993515"/>
            <a:ext cx="766445" cy="782955"/>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656564"/>
              </a:solidFill>
            </a:endParaRPr>
          </a:p>
        </p:txBody>
      </p:sp>
      <p:sp>
        <p:nvSpPr>
          <p:cNvPr id="14" name="流程图: 接点 31"/>
          <p:cNvSpPr/>
          <p:nvPr/>
        </p:nvSpPr>
        <p:spPr>
          <a:xfrm>
            <a:off x="4469765" y="4907915"/>
            <a:ext cx="767080" cy="782955"/>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656564"/>
              </a:solidFill>
            </a:endParaRPr>
          </a:p>
        </p:txBody>
      </p:sp>
      <p:sp>
        <p:nvSpPr>
          <p:cNvPr id="16" name="文本框 15"/>
          <p:cNvSpPr txBox="1"/>
          <p:nvPr/>
        </p:nvSpPr>
        <p:spPr>
          <a:xfrm>
            <a:off x="4517407" y="4068613"/>
            <a:ext cx="687070" cy="645160"/>
          </a:xfrm>
          <a:prstGeom prst="rect">
            <a:avLst/>
          </a:prstGeom>
          <a:noFill/>
        </p:spPr>
        <p:txBody>
          <a:bodyPr wrap="square" rtlCol="0">
            <a:spAutoFit/>
          </a:bodyPr>
          <a:p>
            <a:r>
              <a:rPr lang="zh-CN" altLang="en-US" sz="3600" dirty="0">
                <a:solidFill>
                  <a:schemeClr val="bg1"/>
                </a:solidFill>
              </a:rPr>
              <a:t>康</a:t>
            </a:r>
            <a:endParaRPr lang="zh-CN" altLang="en-US" sz="3600" dirty="0">
              <a:solidFill>
                <a:schemeClr val="bg1"/>
              </a:solidFill>
            </a:endParaRPr>
          </a:p>
        </p:txBody>
      </p:sp>
      <p:sp>
        <p:nvSpPr>
          <p:cNvPr id="17" name="文本框 16"/>
          <p:cNvSpPr txBox="1"/>
          <p:nvPr/>
        </p:nvSpPr>
        <p:spPr>
          <a:xfrm>
            <a:off x="4525662" y="4996348"/>
            <a:ext cx="687070" cy="645160"/>
          </a:xfrm>
          <a:prstGeom prst="rect">
            <a:avLst/>
          </a:prstGeom>
          <a:noFill/>
        </p:spPr>
        <p:txBody>
          <a:bodyPr wrap="square" rtlCol="0">
            <a:spAutoFit/>
          </a:bodyPr>
          <a:lstStyle/>
          <a:p>
            <a:r>
              <a:rPr lang="zh-CN" altLang="en-US" sz="3600" dirty="0">
                <a:solidFill>
                  <a:schemeClr val="bg1"/>
                </a:solidFill>
              </a:rPr>
              <a:t>云</a:t>
            </a:r>
            <a:endParaRPr lang="zh-CN" altLang="en-US"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应用场景</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12445" y="2319020"/>
            <a:ext cx="5779770" cy="2122805"/>
          </a:xfrm>
          <a:prstGeom prst="rect">
            <a:avLst/>
          </a:prstGeom>
          <a:noFill/>
          <a:ln w="9525">
            <a:noFill/>
          </a:ln>
        </p:spPr>
        <p:txBody>
          <a:bodyPr wrap="square">
            <a:spAutoFit/>
          </a:bodyPr>
          <a:p>
            <a:pPr indent="266700"/>
            <a:r>
              <a:rPr lang="en-US" altLang="zh-CN" sz="1200" b="0">
                <a:latin typeface="Calibri" panose="020F0502020204030204" pitchFamily="34" charset="0"/>
                <a:ea typeface="微软雅黑" panose="020B0503020204020204" pitchFamily="34" charset="-122"/>
              </a:rPr>
              <a:t>	</a:t>
            </a:r>
            <a:endParaRPr lang="en-US" altLang="zh-CN" sz="1200" b="0">
              <a:latin typeface="Calibri" panose="020F0502020204030204" pitchFamily="34" charset="0"/>
              <a:ea typeface="微软雅黑" panose="020B0503020204020204" pitchFamily="34" charset="-122"/>
            </a:endParaRPr>
          </a:p>
          <a:p>
            <a:pPr indent="266700"/>
            <a:endParaRPr lang="en-US" altLang="zh-CN" sz="1200" b="0">
              <a:latin typeface="Calibri" panose="020F0502020204030204" pitchFamily="34" charset="0"/>
              <a:ea typeface="微软雅黑" panose="020B0503020204020204" pitchFamily="34" charset="-122"/>
            </a:endParaRPr>
          </a:p>
          <a:p>
            <a:pPr indent="266700"/>
            <a:r>
              <a:rPr lang="en-US" altLang="zh-CN" sz="1200" b="0">
                <a:latin typeface="Calibri" panose="020F0502020204030204" pitchFamily="34" charset="0"/>
                <a:ea typeface="微软雅黑" panose="020B0503020204020204" pitchFamily="34" charset="-122"/>
              </a:rPr>
              <a:t>         </a:t>
            </a:r>
            <a:r>
              <a:rPr lang="zh-CN" sz="1200" b="0">
                <a:latin typeface="Calibri" panose="020F0502020204030204" pitchFamily="34" charset="0"/>
                <a:ea typeface="微软雅黑" panose="020B0503020204020204" pitchFamily="34" charset="-122"/>
              </a:rPr>
              <a:t>患者到村卫生所求医问诊</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村卫生所医生不能确定诊疗方案，为村民向在线的专家端申请远程门诊</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平台医生接受申请，开展远程会诊并出具诊断意见及诊疗建议的过程</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en-US" sz="1200" b="0">
                <a:latin typeface="Calibri" panose="020F0502020204030204" pitchFamily="34" charset="0"/>
                <a:ea typeface="微软雅黑" panose="020B0503020204020204" pitchFamily="34" charset="-122"/>
                <a:cs typeface="Times New Roman" panose="02020603050405020304" charset="0"/>
              </a:rPr>
              <a:t>         </a:t>
            </a:r>
            <a:r>
              <a:rPr lang="zh-CN" sz="1200" b="0">
                <a:latin typeface="Calibri" panose="020F0502020204030204" pitchFamily="34" charset="0"/>
                <a:ea typeface="微软雅黑" panose="020B0503020204020204" pitchFamily="34" charset="-122"/>
              </a:rPr>
              <a:t>村卫生所医生审核确认专家诊断意见</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村卫生所为村民提供治疗方案及诊疗处置</a:t>
            </a:r>
            <a:endParaRPr lang="zh-CN" altLang="en-US"/>
          </a:p>
        </p:txBody>
      </p:sp>
      <p:sp>
        <p:nvSpPr>
          <p:cNvPr id="4" name="椭圆 3"/>
          <p:cNvSpPr/>
          <p:nvPr>
            <p:custDataLst>
              <p:tags r:id="rId1"/>
            </p:custDataLst>
          </p:nvPr>
        </p:nvSpPr>
        <p:spPr>
          <a:xfrm>
            <a:off x="959567" y="272277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椭圆 4"/>
          <p:cNvSpPr/>
          <p:nvPr>
            <p:custDataLst>
              <p:tags r:id="rId2"/>
            </p:custDataLst>
          </p:nvPr>
        </p:nvSpPr>
        <p:spPr>
          <a:xfrm>
            <a:off x="959567" y="308853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7" name="椭圆 46"/>
          <p:cNvSpPr/>
          <p:nvPr>
            <p:custDataLst>
              <p:tags r:id="rId3"/>
            </p:custDataLst>
          </p:nvPr>
        </p:nvSpPr>
        <p:spPr>
          <a:xfrm>
            <a:off x="959567" y="346445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8" name="椭圆 47"/>
          <p:cNvSpPr/>
          <p:nvPr>
            <p:custDataLst>
              <p:tags r:id="rId4"/>
            </p:custDataLst>
          </p:nvPr>
        </p:nvSpPr>
        <p:spPr>
          <a:xfrm>
            <a:off x="959567" y="384037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9" name="椭圆 48"/>
          <p:cNvSpPr/>
          <p:nvPr>
            <p:custDataLst>
              <p:tags r:id="rId5"/>
            </p:custDataLst>
          </p:nvPr>
        </p:nvSpPr>
        <p:spPr>
          <a:xfrm>
            <a:off x="959567" y="4182641"/>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0" name="文本框 49"/>
          <p:cNvSpPr txBox="1"/>
          <p:nvPr/>
        </p:nvSpPr>
        <p:spPr>
          <a:xfrm>
            <a:off x="959485" y="2122805"/>
            <a:ext cx="4227830" cy="368300"/>
          </a:xfrm>
          <a:prstGeom prst="rect">
            <a:avLst/>
          </a:prstGeom>
          <a:noFill/>
        </p:spPr>
        <p:txBody>
          <a:bodyPr wrap="square" rtlCol="0" anchor="t">
            <a:spAutoFit/>
          </a:bodyPr>
          <a:p>
            <a:r>
              <a:rPr lang="zh-CN" altLang="en-US" b="1" dirty="0" smtClean="0">
                <a:solidFill>
                  <a:srgbClr val="309EDA"/>
                </a:solidFill>
                <a:latin typeface="+mn-ea"/>
                <a:cs typeface="仿宋" panose="02010609060101010101" charset="-122"/>
                <a:sym typeface="+mn-ea"/>
              </a:rPr>
              <a:t>诊所业务流程</a:t>
            </a:r>
            <a:endParaRPr lang="zh-CN" altLang="en-US"/>
          </a:p>
        </p:txBody>
      </p:sp>
      <p:pic>
        <p:nvPicPr>
          <p:cNvPr id="51" name="图片 -2147482547" descr="e075c5662d62a03ef95caeefb276b34"/>
          <p:cNvPicPr>
            <a:picLocks noChangeAspect="1"/>
          </p:cNvPicPr>
          <p:nvPr/>
        </p:nvPicPr>
        <p:blipFill>
          <a:blip r:embed="rId6"/>
          <a:stretch>
            <a:fillRect/>
          </a:stretch>
        </p:blipFill>
        <p:spPr>
          <a:xfrm>
            <a:off x="6404610" y="415290"/>
            <a:ext cx="4375785" cy="6027420"/>
          </a:xfrm>
          <a:prstGeom prst="rect">
            <a:avLst/>
          </a:prstGeom>
          <a:ln>
            <a:solidFill>
              <a:schemeClr val="bg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应用场景</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2445" y="2319020"/>
            <a:ext cx="6443980" cy="2122805"/>
          </a:xfrm>
          <a:prstGeom prst="rect">
            <a:avLst/>
          </a:prstGeom>
          <a:noFill/>
          <a:ln w="9525">
            <a:noFill/>
          </a:ln>
        </p:spPr>
        <p:txBody>
          <a:bodyPr wrap="square">
            <a:spAutoFit/>
          </a:bodyPr>
          <a:p>
            <a:pPr indent="266700"/>
            <a:r>
              <a:rPr lang="en-US" altLang="zh-CN" sz="1200" b="0">
                <a:latin typeface="Calibri" panose="020F0502020204030204" pitchFamily="34" charset="0"/>
                <a:ea typeface="微软雅黑" panose="020B0503020204020204" pitchFamily="34" charset="-122"/>
              </a:rPr>
              <a:t>	</a:t>
            </a:r>
            <a:endParaRPr lang="en-US" altLang="zh-CN" sz="1200" b="0">
              <a:latin typeface="Calibri" panose="020F0502020204030204" pitchFamily="34" charset="0"/>
              <a:ea typeface="微软雅黑" panose="020B0503020204020204" pitchFamily="34" charset="-122"/>
            </a:endParaRPr>
          </a:p>
          <a:p>
            <a:pPr indent="266700"/>
            <a:endParaRPr lang="en-US" altLang="zh-CN" sz="1200" b="0">
              <a:latin typeface="Calibri" panose="020F0502020204030204" pitchFamily="34" charset="0"/>
              <a:ea typeface="微软雅黑" panose="020B0503020204020204" pitchFamily="34" charset="-122"/>
            </a:endParaRPr>
          </a:p>
          <a:p>
            <a:pPr indent="266700"/>
            <a:r>
              <a:rPr lang="en-US" altLang="zh-CN" sz="1200" b="0">
                <a:latin typeface="Calibri" panose="020F0502020204030204" pitchFamily="34" charset="0"/>
                <a:ea typeface="微软雅黑" panose="020B0503020204020204" pitchFamily="34" charset="-122"/>
              </a:rPr>
              <a:t>         </a:t>
            </a:r>
            <a:r>
              <a:rPr lang="zh-CN" sz="1200" b="0">
                <a:latin typeface="Calibri" panose="020F0502020204030204" pitchFamily="34" charset="0"/>
                <a:ea typeface="微软雅黑" panose="020B0503020204020204" pitchFamily="34" charset="-122"/>
              </a:rPr>
              <a:t>消费者进店提出购药需求</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销售员引导消费者使用互联网电子处方平台，请医生及药师为其提供用药指导</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医生视咨询情况，为患者开立处方单或者推荐消费者使用非处方药</a:t>
            </a:r>
            <a:endParaRPr lang="zh-CN" sz="1200" b="0">
              <a:latin typeface="Calibri" panose="020F0502020204030204" pitchFamily="34" charset="0"/>
              <a:ea typeface="微软雅黑" panose="020B0503020204020204" pitchFamily="34" charset="-122"/>
            </a:endParaRPr>
          </a:p>
          <a:p>
            <a:pPr indent="266700"/>
            <a:endParaRPr lang="zh-CN" sz="1200" b="0">
              <a:latin typeface="Calibri" panose="020F0502020204030204" pitchFamily="34" charset="0"/>
              <a:ea typeface="微软雅黑" panose="020B0503020204020204" pitchFamily="34" charset="-122"/>
            </a:endParaRPr>
          </a:p>
          <a:p>
            <a:pPr indent="266700"/>
            <a:r>
              <a:rPr lang="en-US" sz="1200" b="0">
                <a:latin typeface="Calibri" panose="020F0502020204030204" pitchFamily="34" charset="0"/>
                <a:ea typeface="微软雅黑" panose="020B0503020204020204" pitchFamily="34" charset="-122"/>
                <a:cs typeface="Times New Roman" panose="02020603050405020304" charset="0"/>
              </a:rPr>
              <a:t>         </a:t>
            </a:r>
            <a:r>
              <a:rPr lang="zh-CN" sz="1200" b="0">
                <a:latin typeface="Calibri" panose="020F0502020204030204" pitchFamily="34" charset="0"/>
                <a:ea typeface="微软雅黑" panose="020B0503020204020204" pitchFamily="34" charset="-122"/>
              </a:rPr>
              <a:t>平台药师审核处方，或者药店的药师审核处方</a:t>
            </a:r>
            <a:endParaRPr lang="zh-CN" sz="1200" b="0">
              <a:latin typeface="Calibri" panose="020F0502020204030204" pitchFamily="34" charset="0"/>
              <a:ea typeface="微软雅黑" panose="020B0503020204020204" pitchFamily="34" charset="-122"/>
            </a:endParaRPr>
          </a:p>
          <a:p>
            <a:pPr indent="266700"/>
            <a:endParaRPr lang="en-US" sz="1200" b="0">
              <a:latin typeface="Calibri" panose="020F0502020204030204" pitchFamily="34" charset="0"/>
              <a:ea typeface="微软雅黑" panose="020B0503020204020204" pitchFamily="34" charset="-122"/>
              <a:cs typeface="Times New Roman" panose="02020603050405020304" charset="0"/>
            </a:endParaRPr>
          </a:p>
          <a:p>
            <a:pPr indent="266700"/>
            <a:r>
              <a:rPr lang="zh-CN" sz="1200" b="0">
                <a:latin typeface="Calibri" panose="020F0502020204030204" pitchFamily="34" charset="0"/>
                <a:ea typeface="微软雅黑" panose="020B0503020204020204" pitchFamily="34" charset="-122"/>
              </a:rPr>
              <a:t>         药店打印处方并配药，发药</a:t>
            </a:r>
            <a:endParaRPr lang="zh-CN" sz="1200" b="0">
              <a:latin typeface="Calibri" panose="020F0502020204030204" pitchFamily="34" charset="0"/>
              <a:ea typeface="微软雅黑" panose="020B0503020204020204" pitchFamily="34" charset="-122"/>
            </a:endParaRPr>
          </a:p>
        </p:txBody>
      </p:sp>
      <p:sp>
        <p:nvSpPr>
          <p:cNvPr id="25" name="椭圆 24"/>
          <p:cNvSpPr/>
          <p:nvPr>
            <p:custDataLst>
              <p:tags r:id="rId1"/>
            </p:custDataLst>
          </p:nvPr>
        </p:nvSpPr>
        <p:spPr>
          <a:xfrm>
            <a:off x="959567" y="272277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 name="椭圆 1"/>
          <p:cNvSpPr/>
          <p:nvPr>
            <p:custDataLst>
              <p:tags r:id="rId2"/>
            </p:custDataLst>
          </p:nvPr>
        </p:nvSpPr>
        <p:spPr>
          <a:xfrm>
            <a:off x="959567" y="308853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 name="椭圆 5"/>
          <p:cNvSpPr/>
          <p:nvPr>
            <p:custDataLst>
              <p:tags r:id="rId3"/>
            </p:custDataLst>
          </p:nvPr>
        </p:nvSpPr>
        <p:spPr>
          <a:xfrm>
            <a:off x="959567" y="346445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椭圆 40"/>
          <p:cNvSpPr/>
          <p:nvPr>
            <p:custDataLst>
              <p:tags r:id="rId4"/>
            </p:custDataLst>
          </p:nvPr>
        </p:nvSpPr>
        <p:spPr>
          <a:xfrm>
            <a:off x="959567" y="384037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5" name="椭圆 44"/>
          <p:cNvSpPr/>
          <p:nvPr>
            <p:custDataLst>
              <p:tags r:id="rId5"/>
            </p:custDataLst>
          </p:nvPr>
        </p:nvSpPr>
        <p:spPr>
          <a:xfrm>
            <a:off x="959567" y="4182641"/>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文本框 6"/>
          <p:cNvSpPr txBox="1"/>
          <p:nvPr/>
        </p:nvSpPr>
        <p:spPr>
          <a:xfrm>
            <a:off x="959485" y="2122805"/>
            <a:ext cx="4227830" cy="368300"/>
          </a:xfrm>
          <a:prstGeom prst="rect">
            <a:avLst/>
          </a:prstGeom>
          <a:noFill/>
        </p:spPr>
        <p:txBody>
          <a:bodyPr wrap="square" rtlCol="0" anchor="t">
            <a:spAutoFit/>
          </a:bodyPr>
          <a:p>
            <a:r>
              <a:rPr lang="zh-CN" altLang="en-US" b="1" dirty="0" smtClean="0">
                <a:solidFill>
                  <a:srgbClr val="309EDA"/>
                </a:solidFill>
                <a:latin typeface="+mn-ea"/>
                <a:cs typeface="仿宋" panose="02010609060101010101" charset="-122"/>
                <a:sym typeface="+mn-ea"/>
              </a:rPr>
              <a:t>药店业务流程</a:t>
            </a:r>
            <a:endParaRPr lang="zh-CN" altLang="en-US"/>
          </a:p>
        </p:txBody>
      </p:sp>
      <p:pic>
        <p:nvPicPr>
          <p:cNvPr id="8" name="图片 -2147482546" descr="7e22f4f14cc9fdef6c823fb57a72644"/>
          <p:cNvPicPr>
            <a:picLocks noChangeAspect="1"/>
          </p:cNvPicPr>
          <p:nvPr/>
        </p:nvPicPr>
        <p:blipFill>
          <a:blip r:embed="rId6"/>
          <a:srcRect t="9496"/>
          <a:stretch>
            <a:fillRect/>
          </a:stretch>
        </p:blipFill>
        <p:spPr>
          <a:xfrm>
            <a:off x="6353810" y="319405"/>
            <a:ext cx="4440555" cy="62636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sp>
        <p:nvSpPr>
          <p:cNvPr id="32" name="椭圆 31"/>
          <p:cNvSpPr/>
          <p:nvPr>
            <p:custDataLst>
              <p:tags r:id="rId5"/>
            </p:custDataLst>
          </p:nvPr>
        </p:nvSpPr>
        <p:spPr>
          <a:xfrm>
            <a:off x="8799277" y="178805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3" name="椭圆 32"/>
          <p:cNvSpPr/>
          <p:nvPr>
            <p:custDataLst>
              <p:tags r:id="rId6"/>
            </p:custDataLst>
          </p:nvPr>
        </p:nvSpPr>
        <p:spPr>
          <a:xfrm>
            <a:off x="8799005" y="2746271"/>
            <a:ext cx="193080" cy="193080"/>
          </a:xfrm>
          <a:prstGeom prst="ellipse">
            <a:avLst/>
          </a:prstGeom>
          <a:solidFill>
            <a:sysClr val="window" lastClr="FFFFFF">
              <a:lumMod val="7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4" name="椭圆 33"/>
          <p:cNvSpPr/>
          <p:nvPr>
            <p:custDataLst>
              <p:tags r:id="rId7"/>
            </p:custDataLst>
          </p:nvPr>
        </p:nvSpPr>
        <p:spPr>
          <a:xfrm>
            <a:off x="8799369" y="3705121"/>
            <a:ext cx="193080" cy="193080"/>
          </a:xfrm>
          <a:prstGeom prst="ellipse">
            <a:avLst/>
          </a:prstGeom>
          <a:solidFill>
            <a:sysClr val="window" lastClr="FFFFFF">
              <a:lumMod val="6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 name="文本框 2"/>
          <p:cNvSpPr txBox="1"/>
          <p:nvPr/>
        </p:nvSpPr>
        <p:spPr>
          <a:xfrm>
            <a:off x="8692515" y="1731645"/>
            <a:ext cx="2129790" cy="306705"/>
          </a:xfrm>
          <a:prstGeom prst="rect">
            <a:avLst/>
          </a:prstGeom>
          <a:noFill/>
          <a:ln w="9525">
            <a:noFill/>
          </a:ln>
        </p:spPr>
        <p:txBody>
          <a:bodyPr wrap="square">
            <a:spAutoFit/>
          </a:bodyPr>
          <a:p>
            <a:pPr indent="304800"/>
            <a:r>
              <a:rPr lang="en-US" sz="1200" b="0">
                <a:latin typeface="Calibri" panose="020F0502020204030204" pitchFamily="34" charset="0"/>
                <a:ea typeface="微软雅黑" panose="020B0503020204020204" pitchFamily="34" charset="-122"/>
                <a:cs typeface="Times New Roman" panose="02020603050405020304" charset="0"/>
              </a:rPr>
              <a:t> </a:t>
            </a:r>
            <a:r>
              <a:rPr lang="en-US" sz="1400" b="0">
                <a:latin typeface="+mn-ea"/>
                <a:cs typeface="+mn-ea"/>
              </a:rPr>
              <a:t>HIS</a:t>
            </a:r>
            <a:r>
              <a:rPr lang="zh-CN" sz="1400" b="0">
                <a:latin typeface="+mn-ea"/>
                <a:cs typeface="+mn-ea"/>
              </a:rPr>
              <a:t>（医院信息系统）</a:t>
            </a:r>
            <a:endParaRPr lang="zh-CN" altLang="en-US" sz="1400">
              <a:latin typeface="+mn-ea"/>
              <a:cs typeface="+mn-ea"/>
            </a:endParaRPr>
          </a:p>
        </p:txBody>
      </p:sp>
      <p:pic>
        <p:nvPicPr>
          <p:cNvPr id="2" name="图片 77" descr="未命名文件"/>
          <p:cNvPicPr>
            <a:picLocks noChangeAspect="1"/>
          </p:cNvPicPr>
          <p:nvPr/>
        </p:nvPicPr>
        <p:blipFill>
          <a:blip r:embed="rId8"/>
          <a:stretch>
            <a:fillRect/>
          </a:stretch>
        </p:blipFill>
        <p:spPr>
          <a:xfrm>
            <a:off x="1505585" y="1041400"/>
            <a:ext cx="7229475" cy="4878705"/>
          </a:xfrm>
          <a:prstGeom prst="rect">
            <a:avLst/>
          </a:prstGeom>
          <a:noFill/>
          <a:ln w="9525">
            <a:noFill/>
          </a:ln>
        </p:spPr>
      </p:pic>
      <p:sp>
        <p:nvSpPr>
          <p:cNvPr id="4" name="文本框 3"/>
          <p:cNvSpPr txBox="1"/>
          <p:nvPr/>
        </p:nvSpPr>
        <p:spPr>
          <a:xfrm>
            <a:off x="8692515" y="2689860"/>
            <a:ext cx="2484755" cy="521970"/>
          </a:xfrm>
          <a:prstGeom prst="rect">
            <a:avLst/>
          </a:prstGeom>
          <a:noFill/>
          <a:ln w="9525">
            <a:noFill/>
          </a:ln>
        </p:spPr>
        <p:txBody>
          <a:bodyPr wrap="square">
            <a:spAutoFit/>
          </a:bodyPr>
          <a:p>
            <a:pPr indent="304800"/>
            <a:r>
              <a:rPr lang="en-US" sz="1200" b="0">
                <a:latin typeface="Calibri" panose="020F0502020204030204" pitchFamily="34" charset="0"/>
                <a:ea typeface="微软雅黑" panose="020B0503020204020204" pitchFamily="34" charset="-122"/>
                <a:cs typeface="Times New Roman" panose="02020603050405020304" charset="0"/>
              </a:rPr>
              <a:t> </a:t>
            </a:r>
            <a:r>
              <a:rPr lang="en-US" sz="1400">
                <a:latin typeface="+mn-ea"/>
                <a:cs typeface="+mn-ea"/>
                <a:sym typeface="+mn-ea"/>
              </a:rPr>
              <a:t>PACS</a:t>
            </a:r>
            <a:r>
              <a:rPr lang="zh-CN" sz="1400">
                <a:latin typeface="+mn-ea"/>
                <a:cs typeface="+mn-ea"/>
                <a:sym typeface="+mn-ea"/>
              </a:rPr>
              <a:t>（影像归档和通信系统）</a:t>
            </a:r>
            <a:endParaRPr lang="zh-CN" altLang="en-US" sz="1400">
              <a:latin typeface="+mn-ea"/>
              <a:cs typeface="+mn-ea"/>
            </a:endParaRPr>
          </a:p>
        </p:txBody>
      </p:sp>
      <p:sp>
        <p:nvSpPr>
          <p:cNvPr id="7" name="文本框 6"/>
          <p:cNvSpPr txBox="1"/>
          <p:nvPr/>
        </p:nvSpPr>
        <p:spPr>
          <a:xfrm>
            <a:off x="8735060" y="3648710"/>
            <a:ext cx="2389505" cy="521970"/>
          </a:xfrm>
          <a:prstGeom prst="rect">
            <a:avLst/>
          </a:prstGeom>
          <a:noFill/>
          <a:ln w="9525">
            <a:noFill/>
          </a:ln>
        </p:spPr>
        <p:txBody>
          <a:bodyPr wrap="square">
            <a:spAutoFit/>
          </a:bodyPr>
          <a:p>
            <a:pPr indent="304800"/>
            <a:r>
              <a:rPr lang="en-US" sz="1200" b="0">
                <a:latin typeface="Calibri" panose="020F0502020204030204" pitchFamily="34" charset="0"/>
                <a:ea typeface="微软雅黑" panose="020B0503020204020204" pitchFamily="34" charset="-122"/>
                <a:cs typeface="Times New Roman" panose="02020603050405020304" charset="0"/>
              </a:rPr>
              <a:t> </a:t>
            </a:r>
            <a:r>
              <a:rPr lang="en-US" sz="1400">
                <a:latin typeface="+mn-ea"/>
                <a:cs typeface="+mn-ea"/>
                <a:sym typeface="+mn-ea"/>
              </a:rPr>
              <a:t>LIS(</a:t>
            </a:r>
            <a:r>
              <a:rPr lang="zh-CN" sz="1400">
                <a:latin typeface="+mn-ea"/>
                <a:cs typeface="+mn-ea"/>
                <a:sym typeface="+mn-ea"/>
              </a:rPr>
              <a:t>实验室</a:t>
            </a:r>
            <a:r>
              <a:rPr lang="en-US" sz="1400">
                <a:latin typeface="+mn-ea"/>
                <a:cs typeface="+mn-ea"/>
                <a:sym typeface="+mn-ea"/>
              </a:rPr>
              <a:t>(</a:t>
            </a:r>
            <a:r>
              <a:rPr lang="zh-CN" sz="1400">
                <a:latin typeface="+mn-ea"/>
                <a:cs typeface="+mn-ea"/>
                <a:sym typeface="+mn-ea"/>
              </a:rPr>
              <a:t>检验科</a:t>
            </a:r>
            <a:r>
              <a:rPr lang="en-US" sz="1400">
                <a:latin typeface="+mn-ea"/>
                <a:cs typeface="+mn-ea"/>
                <a:sym typeface="+mn-ea"/>
              </a:rPr>
              <a:t>)</a:t>
            </a:r>
            <a:r>
              <a:rPr lang="zh-CN" sz="1400">
                <a:latin typeface="+mn-ea"/>
                <a:cs typeface="+mn-ea"/>
                <a:sym typeface="+mn-ea"/>
              </a:rPr>
              <a:t>信息系统）</a:t>
            </a:r>
            <a:endParaRPr lang="zh-CN" altLang="en-US" sz="1400">
              <a:latin typeface="+mn-ea"/>
              <a:cs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2124"/>
            <a:chOff x="3994468" y="2438995"/>
            <a:chExt cx="4203065" cy="2312124"/>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04</a:t>
              </a:r>
              <a:endParaRPr lang="en-US" altLang="zh-CN" sz="7200" dirty="0">
                <a:solidFill>
                  <a:srgbClr val="656564"/>
                </a:solidFill>
                <a:latin typeface="Eras Bold ITC" panose="020B0907030504020204" pitchFamily="34" charset="0"/>
                <a:ea typeface="微软雅黑" panose="020B0503020204020204" pitchFamily="34" charset="-122"/>
              </a:endParaRPr>
            </a:p>
          </p:txBody>
        </p:sp>
        <p:sp>
          <p:nvSpPr>
            <p:cNvPr id="38" name="文本框 37"/>
            <p:cNvSpPr txBox="1"/>
            <p:nvPr/>
          </p:nvSpPr>
          <p:spPr>
            <a:xfrm>
              <a:off x="4351421" y="3552239"/>
              <a:ext cx="3489158" cy="1198880"/>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实例应用</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090479" y="4140514"/>
              <a:ext cx="2011045" cy="260350"/>
            </a:xfrm>
            <a:prstGeom prst="rect">
              <a:avLst/>
            </a:prstGeom>
          </p:spPr>
          <p:txBody>
            <a:bodyPr wrap="none">
              <a:spAutoFit/>
            </a:bodyPr>
            <a:lstStyle/>
            <a:p>
              <a:pPr algn="ctr"/>
              <a:r>
                <a:rPr lang="zh-CN" altLang="en-US" sz="1100" dirty="0">
                  <a:solidFill>
                    <a:srgbClr val="656564"/>
                  </a:solidFill>
                  <a:latin typeface="微软雅黑" panose="020B0503020204020204" pitchFamily="34" charset="-122"/>
                  <a:ea typeface="微软雅黑" panose="020B0503020204020204" pitchFamily="34" charset="-122"/>
                </a:rPr>
                <a:t>LIVING EXAMPLE、EXTEND</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14325" y="933450"/>
            <a:ext cx="10669905" cy="5788660"/>
          </a:xfrm>
          <a:prstGeom prst="rect">
            <a:avLst/>
          </a:prstGeom>
        </p:spPr>
      </p:pic>
      <p:pic>
        <p:nvPicPr>
          <p:cNvPr id="5" name="图片 4"/>
          <p:cNvPicPr>
            <a:picLocks noChangeAspect="1"/>
          </p:cNvPicPr>
          <p:nvPr/>
        </p:nvPicPr>
        <p:blipFill>
          <a:blip r:embed="rId2"/>
          <a:stretch>
            <a:fillRect/>
          </a:stretch>
        </p:blipFill>
        <p:spPr>
          <a:xfrm>
            <a:off x="4881245" y="3114040"/>
            <a:ext cx="5391150" cy="2933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7970" y="895350"/>
            <a:ext cx="11656060" cy="5688330"/>
          </a:xfrm>
          <a:prstGeom prst="rect">
            <a:avLst/>
          </a:prstGeom>
        </p:spPr>
      </p:pic>
      <p:pic>
        <p:nvPicPr>
          <p:cNvPr id="5" name="图片 4"/>
          <p:cNvPicPr>
            <a:picLocks noChangeAspect="1"/>
          </p:cNvPicPr>
          <p:nvPr/>
        </p:nvPicPr>
        <p:blipFill>
          <a:blip r:embed="rId2"/>
          <a:stretch>
            <a:fillRect/>
          </a:stretch>
        </p:blipFill>
        <p:spPr>
          <a:xfrm>
            <a:off x="-331470" y="2798445"/>
            <a:ext cx="3989705" cy="378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08100" y="841375"/>
            <a:ext cx="9869805" cy="57492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30530" y="841375"/>
            <a:ext cx="11086465" cy="5788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05</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9590" y="819785"/>
            <a:ext cx="11452225" cy="5753100"/>
          </a:xfrm>
          <a:prstGeom prst="rect">
            <a:avLst/>
          </a:prstGeom>
        </p:spPr>
      </p:pic>
      <p:pic>
        <p:nvPicPr>
          <p:cNvPr id="4" name="图片 3"/>
          <p:cNvPicPr>
            <a:picLocks noChangeAspect="1"/>
          </p:cNvPicPr>
          <p:nvPr/>
        </p:nvPicPr>
        <p:blipFill>
          <a:blip r:embed="rId2"/>
          <a:stretch>
            <a:fillRect/>
          </a:stretch>
        </p:blipFill>
        <p:spPr>
          <a:xfrm>
            <a:off x="529590" y="991235"/>
            <a:ext cx="4501515" cy="5540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197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06</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54050" y="841375"/>
            <a:ext cx="11115040" cy="5859145"/>
          </a:xfrm>
          <a:prstGeom prst="rect">
            <a:avLst/>
          </a:prstGeom>
        </p:spPr>
      </p:pic>
      <p:pic>
        <p:nvPicPr>
          <p:cNvPr id="5" name="图片 4"/>
          <p:cNvPicPr>
            <a:picLocks noChangeAspect="1"/>
          </p:cNvPicPr>
          <p:nvPr/>
        </p:nvPicPr>
        <p:blipFill>
          <a:blip r:embed="rId2"/>
          <a:stretch>
            <a:fillRect/>
          </a:stretch>
        </p:blipFill>
        <p:spPr>
          <a:xfrm>
            <a:off x="-109220" y="1285875"/>
            <a:ext cx="4830445" cy="5306060"/>
          </a:xfrm>
          <a:prstGeom prst="rect">
            <a:avLst/>
          </a:prstGeom>
        </p:spPr>
      </p:pic>
      <p:pic>
        <p:nvPicPr>
          <p:cNvPr id="6" name="图片 5"/>
          <p:cNvPicPr>
            <a:picLocks noChangeAspect="1"/>
          </p:cNvPicPr>
          <p:nvPr/>
        </p:nvPicPr>
        <p:blipFill>
          <a:blip r:embed="rId3"/>
          <a:stretch>
            <a:fillRect/>
          </a:stretch>
        </p:blipFill>
        <p:spPr>
          <a:xfrm>
            <a:off x="5172075" y="57785"/>
            <a:ext cx="6694170" cy="4344035"/>
          </a:xfrm>
          <a:prstGeom prst="rect">
            <a:avLst/>
          </a:prstGeom>
        </p:spPr>
      </p:pic>
      <p:pic>
        <p:nvPicPr>
          <p:cNvPr id="7" name="图片 6"/>
          <p:cNvPicPr>
            <a:picLocks noChangeAspect="1"/>
          </p:cNvPicPr>
          <p:nvPr/>
        </p:nvPicPr>
        <p:blipFill>
          <a:blip r:embed="rId4"/>
          <a:stretch>
            <a:fillRect/>
          </a:stretch>
        </p:blipFill>
        <p:spPr>
          <a:xfrm>
            <a:off x="5464175" y="4578985"/>
            <a:ext cx="6562725" cy="2705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52" name="Slide Number"/>
          <p:cNvSpPr txBox="1">
            <a:spLocks noGrp="1"/>
          </p:cNvSpPr>
          <p:nvPr>
            <p:ph type="sldNum" sz="quarter" idx="2"/>
          </p:nvPr>
        </p:nvSpPr>
        <p:spPr>
          <a:prstGeom prst="rect">
            <a:avLst/>
          </a:prstGeom>
        </p:spPr>
        <p:txBody>
          <a:bodyPr/>
          <a:lstStyle/>
          <a:p>
            <a:fld id="{86CB4B4D-7CA3-9044-876B-883B54F8677D}" type="slidenum">
              <a:rPr sz="600"/>
            </a:fld>
            <a:endParaRPr sz="600"/>
          </a:p>
        </p:txBody>
      </p:sp>
      <p:pic>
        <p:nvPicPr>
          <p:cNvPr id="8" name="图片占位符 7"/>
          <p:cNvPicPr>
            <a:picLocks noGrp="1" noChangeAspect="1"/>
          </p:cNvPicPr>
          <p:nvPr>
            <p:ph type="pic" sz="quarter" idx="10"/>
          </p:nvPr>
        </p:nvPicPr>
        <p:blipFill>
          <a:blip r:embed="rId1"/>
          <a:srcRect l="2642" r="2642"/>
          <a:stretch>
            <a:fillRect/>
          </a:stretch>
        </p:blipFill>
        <p:spPr>
          <a:xfrm>
            <a:off x="-5080" y="0"/>
            <a:ext cx="12192000" cy="3773805"/>
          </a:xfrm>
        </p:spPr>
      </p:pic>
      <p:sp>
        <p:nvSpPr>
          <p:cNvPr id="1053" name="PA_库_Special Price Tittle…"/>
          <p:cNvSpPr txBox="1"/>
          <p:nvPr>
            <p:custDataLst>
              <p:tags r:id="rId2"/>
            </p:custDataLst>
          </p:nvPr>
        </p:nvSpPr>
        <p:spPr>
          <a:xfrm>
            <a:off x="1074420" y="4826635"/>
            <a:ext cx="860425" cy="207645"/>
          </a:xfrm>
          <a:prstGeom prst="rect">
            <a:avLst/>
          </a:prstGeom>
          <a:ln w="12700">
            <a:miter lim="400000"/>
          </a:ln>
        </p:spPr>
        <p:txBody>
          <a:bodyPr wrap="square" lIns="0" tIns="0" rIns="0" bIns="0">
            <a:spAutoFit/>
          </a:bodyPr>
          <a:lstStyle/>
          <a:p>
            <a:pPr algn="l">
              <a:lnSpc>
                <a:spcPct val="150000"/>
              </a:lnSpc>
              <a:defRPr sz="1800">
                <a:solidFill>
                  <a:srgbClr val="677180"/>
                </a:solidFill>
                <a:latin typeface="Aileron"/>
                <a:ea typeface="Aileron"/>
                <a:cs typeface="Aileron"/>
                <a:sym typeface="Aileron"/>
              </a:defRPr>
            </a:pPr>
            <a:r>
              <a:rPr sz="900"/>
              <a:t>project brief.</a:t>
            </a:r>
            <a:endParaRPr sz="900"/>
          </a:p>
        </p:txBody>
      </p:sp>
      <p:sp>
        <p:nvSpPr>
          <p:cNvPr id="1054" name="PA_库_$30"/>
          <p:cNvSpPr txBox="1"/>
          <p:nvPr>
            <p:custDataLst>
              <p:tags r:id="rId3"/>
            </p:custDataLst>
          </p:nvPr>
        </p:nvSpPr>
        <p:spPr>
          <a:xfrm>
            <a:off x="206341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sz="6900" dirty="0">
                <a:latin typeface="汉仪清庭-55简" panose="00020600040101010101" pitchFamily="18" charset="-122"/>
                <a:ea typeface="汉仪清庭-55简" panose="00020600040101010101" pitchFamily="18" charset="-122"/>
              </a:rPr>
              <a:t>1</a:t>
            </a:r>
            <a:endParaRPr sz="6900" dirty="0">
              <a:latin typeface="汉仪清庭-55简" panose="00020600040101010101" pitchFamily="18" charset="-122"/>
              <a:ea typeface="汉仪清庭-55简" panose="00020600040101010101" pitchFamily="18" charset="-122"/>
            </a:endParaRPr>
          </a:p>
        </p:txBody>
      </p:sp>
      <p:sp>
        <p:nvSpPr>
          <p:cNvPr id="1055" name="PA_库_Special Price Tittle…"/>
          <p:cNvSpPr txBox="1"/>
          <p:nvPr>
            <p:custDataLst>
              <p:tags r:id="rId4"/>
            </p:custDataLst>
          </p:nvPr>
        </p:nvSpPr>
        <p:spPr>
          <a:xfrm>
            <a:off x="3725493" y="4810406"/>
            <a:ext cx="967105" cy="207645"/>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function module.</a:t>
            </a:r>
            <a:endParaRPr sz="900"/>
          </a:p>
        </p:txBody>
      </p:sp>
      <p:sp>
        <p:nvSpPr>
          <p:cNvPr id="1056" name="PA_库_$60"/>
          <p:cNvSpPr txBox="1"/>
          <p:nvPr>
            <p:custDataLst>
              <p:tags r:id="rId5"/>
            </p:custDataLst>
          </p:nvPr>
        </p:nvSpPr>
        <p:spPr>
          <a:xfrm>
            <a:off x="4801812"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smtClean="0">
                <a:latin typeface="汉仪清庭-55简" panose="00020600040101010101" pitchFamily="18" charset="-122"/>
                <a:ea typeface="汉仪清庭-55简" panose="00020600040101010101" pitchFamily="18" charset="-122"/>
              </a:rPr>
              <a:t>2</a:t>
            </a:r>
            <a:endParaRPr sz="6900" dirty="0">
              <a:latin typeface="汉仪清庭-55简" panose="00020600040101010101" pitchFamily="18" charset="-122"/>
              <a:ea typeface="汉仪清庭-55简" panose="00020600040101010101" pitchFamily="18" charset="-122"/>
            </a:endParaRPr>
          </a:p>
        </p:txBody>
      </p:sp>
      <p:sp>
        <p:nvSpPr>
          <p:cNvPr id="1057" name="PA_库_Special Price Tittle…"/>
          <p:cNvSpPr txBox="1"/>
          <p:nvPr>
            <p:custDataLst>
              <p:tags r:id="rId6"/>
            </p:custDataLst>
          </p:nvPr>
        </p:nvSpPr>
        <p:spPr>
          <a:xfrm>
            <a:off x="9020687" y="4810406"/>
            <a:ext cx="1348740" cy="207645"/>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living example</a:t>
            </a:r>
            <a:r>
              <a:rPr lang="zh-CN" sz="900">
                <a:ea typeface="宋体" panose="02010600030101010101" pitchFamily="2" charset="-122"/>
              </a:rPr>
              <a:t>、extend</a:t>
            </a:r>
            <a:r>
              <a:rPr sz="900"/>
              <a:t>.</a:t>
            </a:r>
            <a:endParaRPr sz="900"/>
          </a:p>
        </p:txBody>
      </p:sp>
      <p:sp>
        <p:nvSpPr>
          <p:cNvPr id="1058" name="PA_库_$90"/>
          <p:cNvSpPr txBox="1"/>
          <p:nvPr>
            <p:custDataLst>
              <p:tags r:id="rId7"/>
            </p:custDataLst>
          </p:nvPr>
        </p:nvSpPr>
        <p:spPr>
          <a:xfrm>
            <a:off x="1030338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smtClean="0">
                <a:latin typeface="汉仪清庭-55简" panose="00020600040101010101" pitchFamily="18" charset="-122"/>
                <a:ea typeface="汉仪清庭-55简" panose="00020600040101010101" pitchFamily="18" charset="-122"/>
              </a:rPr>
              <a:t>4</a:t>
            </a:r>
            <a:endParaRPr sz="6900" dirty="0">
              <a:latin typeface="汉仪清庭-55简" panose="00020600040101010101" pitchFamily="18" charset="-122"/>
              <a:ea typeface="汉仪清庭-55简" panose="00020600040101010101" pitchFamily="18" charset="-122"/>
            </a:endParaRPr>
          </a:p>
        </p:txBody>
      </p:sp>
      <p:sp>
        <p:nvSpPr>
          <p:cNvPr id="1059" name="PA_库_Special Price Tittle…"/>
          <p:cNvSpPr txBox="1"/>
          <p:nvPr>
            <p:custDataLst>
              <p:tags r:id="rId8"/>
            </p:custDataLst>
          </p:nvPr>
        </p:nvSpPr>
        <p:spPr>
          <a:xfrm>
            <a:off x="6373090" y="4810406"/>
            <a:ext cx="1191260" cy="207645"/>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application scenarios</a:t>
            </a:r>
            <a:endParaRPr sz="900"/>
          </a:p>
        </p:txBody>
      </p:sp>
      <p:sp>
        <p:nvSpPr>
          <p:cNvPr id="1060" name="PA_库_$80"/>
          <p:cNvSpPr txBox="1"/>
          <p:nvPr>
            <p:custDataLst>
              <p:tags r:id="rId9"/>
            </p:custDataLst>
          </p:nvPr>
        </p:nvSpPr>
        <p:spPr>
          <a:xfrm>
            <a:off x="7490685"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smtClean="0">
                <a:latin typeface="汉仪清庭-55简" panose="00020600040101010101" pitchFamily="18" charset="-122"/>
                <a:ea typeface="汉仪清庭-55简" panose="00020600040101010101" pitchFamily="18" charset="-122"/>
              </a:rPr>
              <a:t>3</a:t>
            </a:r>
            <a:endParaRPr sz="6900" dirty="0">
              <a:latin typeface="汉仪清庭-55简" panose="00020600040101010101" pitchFamily="18" charset="-122"/>
              <a:ea typeface="汉仪清庭-55简" panose="00020600040101010101" pitchFamily="18" charset="-122"/>
            </a:endParaRPr>
          </a:p>
        </p:txBody>
      </p:sp>
      <p:sp>
        <p:nvSpPr>
          <p:cNvPr id="1061" name="PA_库_Line "/>
          <p:cNvSpPr/>
          <p:nvPr>
            <p:custDataLst>
              <p:tags r:id="rId10"/>
            </p:custDataLst>
          </p:nvPr>
        </p:nvSpPr>
        <p:spPr>
          <a:xfrm>
            <a:off x="3725493"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2" name="PA_库_Line "/>
          <p:cNvSpPr/>
          <p:nvPr>
            <p:custDataLst>
              <p:tags r:id="rId11"/>
            </p:custDataLst>
          </p:nvPr>
        </p:nvSpPr>
        <p:spPr>
          <a:xfrm>
            <a:off x="6369915"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3" name="PA_库_Line "/>
          <p:cNvSpPr/>
          <p:nvPr>
            <p:custDataLst>
              <p:tags r:id="rId12"/>
            </p:custDataLst>
          </p:nvPr>
        </p:nvSpPr>
        <p:spPr>
          <a:xfrm>
            <a:off x="9023862"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4" name="PA_库_Line "/>
          <p:cNvSpPr/>
          <p:nvPr>
            <p:custDataLst>
              <p:tags r:id="rId13"/>
            </p:custDataLst>
          </p:nvPr>
        </p:nvSpPr>
        <p:spPr>
          <a:xfrm flipH="1">
            <a:off x="1074721"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22" name="文本框 21"/>
          <p:cNvSpPr txBox="1"/>
          <p:nvPr/>
        </p:nvSpPr>
        <p:spPr>
          <a:xfrm>
            <a:off x="6495748" y="2351258"/>
            <a:ext cx="3994150" cy="1112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rPr>
              <a:t>CATALOGUE</a:t>
            </a:r>
            <a:endParaRPr kumimoji="0" lang="zh-CN" altLang="en-US"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endParaRPr>
          </a:p>
        </p:txBody>
      </p:sp>
      <p:sp>
        <p:nvSpPr>
          <p:cNvPr id="2" name="文本框 1"/>
          <p:cNvSpPr txBox="1"/>
          <p:nvPr/>
        </p:nvSpPr>
        <p:spPr>
          <a:xfrm>
            <a:off x="954405" y="452056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项目简介</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636010" y="453580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功能模块</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293485" y="450405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应用场景</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31275" y="451929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实例应用</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1053">
                                            <p:txEl>
                                              <p:charRg st="4294967295" end="4294967295"/>
                                            </p:txEl>
                                          </p:spTgt>
                                        </p:tgtEl>
                                        <p:attrNameLst>
                                          <p:attrName>style.visibility</p:attrName>
                                        </p:attrNameLst>
                                      </p:cBhvr>
                                      <p:to>
                                        <p:strVal val="visible"/>
                                      </p:to>
                                    </p:set>
                                    <p:animEffect transition="in" filter="wipe(up)">
                                      <p:cBhvr>
                                        <p:cTn id="7" dur="1000"/>
                                        <p:tgtEl>
                                          <p:spTgt spid="1053">
                                            <p:txEl>
                                              <p:charRg st="4294967295" end="4294967295"/>
                                            </p:txEl>
                                          </p:spTgt>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054">
                                            <p:txEl>
                                              <p:charRg st="4294967295" end="4294967295"/>
                                            </p:txEl>
                                          </p:spTgt>
                                        </p:tgtEl>
                                        <p:attrNameLst>
                                          <p:attrName>style.visibility</p:attrName>
                                        </p:attrNameLst>
                                      </p:cBhvr>
                                      <p:to>
                                        <p:strVal val="visible"/>
                                      </p:to>
                                    </p:set>
                                    <p:animEffect transition="in" filter="wipe(up)">
                                      <p:cBhvr>
                                        <p:cTn id="10" dur="1000"/>
                                        <p:tgtEl>
                                          <p:spTgt spid="1054">
                                            <p:txEl>
                                              <p:charRg st="4294967295" end="4294967295"/>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055">
                                            <p:txEl>
                                              <p:charRg st="4294967295" end="4294967295"/>
                                            </p:txEl>
                                          </p:spTgt>
                                        </p:tgtEl>
                                        <p:attrNameLst>
                                          <p:attrName>style.visibility</p:attrName>
                                        </p:attrNameLst>
                                      </p:cBhvr>
                                      <p:to>
                                        <p:strVal val="visible"/>
                                      </p:to>
                                    </p:set>
                                    <p:animEffect transition="in" filter="wipe(up)">
                                      <p:cBhvr>
                                        <p:cTn id="13" dur="1000"/>
                                        <p:tgtEl>
                                          <p:spTgt spid="1055">
                                            <p:txEl>
                                              <p:charRg st="4294967295" end="4294967295"/>
                                            </p:txEl>
                                          </p:spTgt>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056">
                                            <p:txEl>
                                              <p:charRg st="4294967295" end="4294967295"/>
                                            </p:txEl>
                                          </p:spTgt>
                                        </p:tgtEl>
                                        <p:attrNameLst>
                                          <p:attrName>style.visibility</p:attrName>
                                        </p:attrNameLst>
                                      </p:cBhvr>
                                      <p:to>
                                        <p:strVal val="visible"/>
                                      </p:to>
                                    </p:set>
                                    <p:animEffect transition="in" filter="wipe(up)">
                                      <p:cBhvr>
                                        <p:cTn id="16" dur="1000"/>
                                        <p:tgtEl>
                                          <p:spTgt spid="1056">
                                            <p:txEl>
                                              <p:charRg st="4294967295" end="4294967295"/>
                                            </p:txEl>
                                          </p:spTgt>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057">
                                            <p:txEl>
                                              <p:charRg st="4294967295" end="4294967295"/>
                                            </p:txEl>
                                          </p:spTgt>
                                        </p:tgtEl>
                                        <p:attrNameLst>
                                          <p:attrName>style.visibility</p:attrName>
                                        </p:attrNameLst>
                                      </p:cBhvr>
                                      <p:to>
                                        <p:strVal val="visible"/>
                                      </p:to>
                                    </p:set>
                                    <p:animEffect transition="in" filter="wipe(up)">
                                      <p:cBhvr>
                                        <p:cTn id="19" dur="1000"/>
                                        <p:tgtEl>
                                          <p:spTgt spid="1057">
                                            <p:txEl>
                                              <p:charRg st="4294967295" end="4294967295"/>
                                            </p:txEl>
                                          </p:spTgt>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058">
                                            <p:txEl>
                                              <p:charRg st="4294967295" end="4294967295"/>
                                            </p:txEl>
                                          </p:spTgt>
                                        </p:tgtEl>
                                        <p:attrNameLst>
                                          <p:attrName>style.visibility</p:attrName>
                                        </p:attrNameLst>
                                      </p:cBhvr>
                                      <p:to>
                                        <p:strVal val="visible"/>
                                      </p:to>
                                    </p:set>
                                    <p:animEffect transition="in" filter="wipe(up)">
                                      <p:cBhvr>
                                        <p:cTn id="22" dur="1000"/>
                                        <p:tgtEl>
                                          <p:spTgt spid="1058">
                                            <p:txEl>
                                              <p:charRg st="4294967295" end="4294967295"/>
                                            </p:txEl>
                                          </p:spTgt>
                                        </p:tgtEl>
                                      </p:cBhvr>
                                    </p:animEffect>
                                  </p:childTnLst>
                                </p:cTn>
                              </p:par>
                              <p:par>
                                <p:cTn id="23" presetID="22" presetClass="entr" presetSubtype="1" fill="hold" grpId="0" nodeType="withEffect">
                                  <p:stCondLst>
                                    <p:cond delay="250"/>
                                  </p:stCondLst>
                                  <p:childTnLst>
                                    <p:set>
                                      <p:cBhvr>
                                        <p:cTn id="24" dur="1" fill="hold">
                                          <p:stCondLst>
                                            <p:cond delay="0"/>
                                          </p:stCondLst>
                                        </p:cTn>
                                        <p:tgtEl>
                                          <p:spTgt spid="1059">
                                            <p:txEl>
                                              <p:charRg st="4294967295" end="4294967295"/>
                                            </p:txEl>
                                          </p:spTgt>
                                        </p:tgtEl>
                                        <p:attrNameLst>
                                          <p:attrName>style.visibility</p:attrName>
                                        </p:attrNameLst>
                                      </p:cBhvr>
                                      <p:to>
                                        <p:strVal val="visible"/>
                                      </p:to>
                                    </p:set>
                                    <p:animEffect transition="in" filter="wipe(up)">
                                      <p:cBhvr>
                                        <p:cTn id="25" dur="1000"/>
                                        <p:tgtEl>
                                          <p:spTgt spid="1059">
                                            <p:txEl>
                                              <p:charRg st="4294967295" end="4294967295"/>
                                            </p:txEl>
                                          </p:spTgt>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060">
                                            <p:txEl>
                                              <p:charRg st="4294967295" end="4294967295"/>
                                            </p:txEl>
                                          </p:spTgt>
                                        </p:tgtEl>
                                        <p:attrNameLst>
                                          <p:attrName>style.visibility</p:attrName>
                                        </p:attrNameLst>
                                      </p:cBhvr>
                                      <p:to>
                                        <p:strVal val="visible"/>
                                      </p:to>
                                    </p:set>
                                    <p:animEffect transition="in" filter="wipe(up)">
                                      <p:cBhvr>
                                        <p:cTn id="28" dur="1000"/>
                                        <p:tgtEl>
                                          <p:spTgt spid="1060">
                                            <p:txEl>
                                              <p:charRg st="4294967295" end="4294967295"/>
                                            </p:txEl>
                                          </p:spTgt>
                                        </p:tgtEl>
                                      </p:cBhvr>
                                    </p:animEffect>
                                  </p:childTnLst>
                                </p:cTn>
                              </p:par>
                              <p:par>
                                <p:cTn id="29" presetID="22" presetClass="entr" presetSubtype="1" fill="hold" grpId="0" nodeType="withEffect" nodePh="1">
                                  <p:stCondLst>
                                    <p:cond delay="250"/>
                                  </p:stCondLst>
                                  <p:endCondLst>
                                    <p:cond evt="begin" delay="0">
                                      <p:tn val="29"/>
                                    </p:cond>
                                  </p:endCondLst>
                                  <p:childTnLst>
                                    <p:set>
                                      <p:cBhvr>
                                        <p:cTn id="30" dur="1" fill="hold">
                                          <p:stCondLst>
                                            <p:cond delay="0"/>
                                          </p:stCondLst>
                                        </p:cTn>
                                        <p:tgtEl>
                                          <p:spTgt spid="1061">
                                            <p:txEl>
                                              <p:charRg st="4294967295" end="4294967295"/>
                                            </p:txEl>
                                          </p:spTgt>
                                        </p:tgtEl>
                                        <p:attrNameLst>
                                          <p:attrName>style.visibility</p:attrName>
                                        </p:attrNameLst>
                                      </p:cBhvr>
                                      <p:to>
                                        <p:strVal val="visible"/>
                                      </p:to>
                                    </p:set>
                                    <p:animEffect transition="in" filter="wipe(up)">
                                      <p:cBhvr>
                                        <p:cTn id="31" dur="1000"/>
                                        <p:tgtEl>
                                          <p:spTgt spid="1061">
                                            <p:txEl>
                                              <p:charRg st="4294967295" end="4294967295"/>
                                            </p:txEl>
                                          </p:spTgt>
                                        </p:tgtEl>
                                      </p:cBhvr>
                                    </p:animEffect>
                                  </p:childTnLst>
                                </p:cTn>
                              </p:par>
                              <p:par>
                                <p:cTn id="32" presetID="22" presetClass="entr" presetSubtype="1" fill="hold" grpId="0" nodeType="withEffect" nodePh="1">
                                  <p:stCondLst>
                                    <p:cond delay="250"/>
                                  </p:stCondLst>
                                  <p:endCondLst>
                                    <p:cond evt="begin" delay="0">
                                      <p:tn val="32"/>
                                    </p:cond>
                                  </p:endCondLst>
                                  <p:childTnLst>
                                    <p:set>
                                      <p:cBhvr>
                                        <p:cTn id="33" dur="1" fill="hold">
                                          <p:stCondLst>
                                            <p:cond delay="0"/>
                                          </p:stCondLst>
                                        </p:cTn>
                                        <p:tgtEl>
                                          <p:spTgt spid="1062">
                                            <p:txEl>
                                              <p:charRg st="4294967295" end="4294967295"/>
                                            </p:txEl>
                                          </p:spTgt>
                                        </p:tgtEl>
                                        <p:attrNameLst>
                                          <p:attrName>style.visibility</p:attrName>
                                        </p:attrNameLst>
                                      </p:cBhvr>
                                      <p:to>
                                        <p:strVal val="visible"/>
                                      </p:to>
                                    </p:set>
                                    <p:animEffect transition="in" filter="wipe(up)">
                                      <p:cBhvr>
                                        <p:cTn id="34" dur="1000"/>
                                        <p:tgtEl>
                                          <p:spTgt spid="1062">
                                            <p:txEl>
                                              <p:charRg st="4294967295" end="4294967295"/>
                                            </p:txEl>
                                          </p:spTgt>
                                        </p:tgtEl>
                                      </p:cBhvr>
                                    </p:animEffect>
                                  </p:childTnLst>
                                </p:cTn>
                              </p:par>
                              <p:par>
                                <p:cTn id="35" presetID="22" presetClass="entr" presetSubtype="1" fill="hold" grpId="0" nodeType="withEffect" nodePh="1">
                                  <p:stCondLst>
                                    <p:cond delay="250"/>
                                  </p:stCondLst>
                                  <p:endCondLst>
                                    <p:cond evt="begin" delay="0">
                                      <p:tn val="35"/>
                                    </p:cond>
                                  </p:endCondLst>
                                  <p:childTnLst>
                                    <p:set>
                                      <p:cBhvr>
                                        <p:cTn id="36" dur="1" fill="hold">
                                          <p:stCondLst>
                                            <p:cond delay="0"/>
                                          </p:stCondLst>
                                        </p:cTn>
                                        <p:tgtEl>
                                          <p:spTgt spid="1063">
                                            <p:txEl>
                                              <p:charRg st="4294967295" end="4294967295"/>
                                            </p:txEl>
                                          </p:spTgt>
                                        </p:tgtEl>
                                        <p:attrNameLst>
                                          <p:attrName>style.visibility</p:attrName>
                                        </p:attrNameLst>
                                      </p:cBhvr>
                                      <p:to>
                                        <p:strVal val="visible"/>
                                      </p:to>
                                    </p:set>
                                    <p:animEffect transition="in" filter="wipe(up)">
                                      <p:cBhvr>
                                        <p:cTn id="37" dur="1000"/>
                                        <p:tgtEl>
                                          <p:spTgt spid="1063">
                                            <p:txEl>
                                              <p:charRg st="4294967295" end="4294967295"/>
                                            </p:txEl>
                                          </p:spTgt>
                                        </p:tgtEl>
                                      </p:cBhvr>
                                    </p:animEffect>
                                  </p:childTnLst>
                                </p:cTn>
                              </p:par>
                              <p:par>
                                <p:cTn id="38" presetID="22" presetClass="entr" presetSubtype="1" fill="hold" grpId="0" nodeType="withEffect" nodePh="1">
                                  <p:stCondLst>
                                    <p:cond delay="250"/>
                                  </p:stCondLst>
                                  <p:endCondLst>
                                    <p:cond evt="begin" delay="0">
                                      <p:tn val="38"/>
                                    </p:cond>
                                  </p:endCondLst>
                                  <p:childTnLst>
                                    <p:set>
                                      <p:cBhvr>
                                        <p:cTn id="39" dur="1" fill="hold">
                                          <p:stCondLst>
                                            <p:cond delay="0"/>
                                          </p:stCondLst>
                                        </p:cTn>
                                        <p:tgtEl>
                                          <p:spTgt spid="1064">
                                            <p:txEl>
                                              <p:charRg st="4294967295" end="4294967295"/>
                                            </p:txEl>
                                          </p:spTgt>
                                        </p:tgtEl>
                                        <p:attrNameLst>
                                          <p:attrName>style.visibility</p:attrName>
                                        </p:attrNameLst>
                                      </p:cBhvr>
                                      <p:to>
                                        <p:strVal val="visible"/>
                                      </p:to>
                                    </p:set>
                                    <p:animEffect transition="in" filter="wipe(up)">
                                      <p:cBhvr>
                                        <p:cTn id="40" dur="1000"/>
                                        <p:tgtEl>
                                          <p:spTgt spid="106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utoUpdateAnimBg="0"/>
      <p:bldP spid="1054" grpId="0" autoUpdateAnimBg="0"/>
      <p:bldP spid="1055" grpId="0" autoUpdateAnimBg="0"/>
      <p:bldP spid="1056" grpId="0" autoUpdateAnimBg="0"/>
      <p:bldP spid="1057" grpId="0" autoUpdateAnimBg="0"/>
      <p:bldP spid="1058" grpId="0" autoUpdateAnimBg="0"/>
      <p:bldP spid="1059" grpId="0" autoUpdateAnimBg="0"/>
      <p:bldP spid="1060" grpId="0" autoUpdateAnimBg="0"/>
      <p:bldP spid="1061" grpId="0" bldLvl="0" animBg="1" autoUpdateAnimBg="0"/>
      <p:bldP spid="1062" grpId="0" bldLvl="0" animBg="1" autoUpdateAnimBg="0"/>
      <p:bldP spid="1063" grpId="0" bldLvl="0" animBg="1" autoUpdateAnimBg="0"/>
      <p:bldP spid="106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sp>
        <p:nvSpPr>
          <p:cNvPr id="47" name="0"/>
          <p:cNvSpPr>
            <a:spLocks noChangeArrowheads="1"/>
          </p:cNvSpPr>
          <p:nvPr/>
        </p:nvSpPr>
        <p:spPr bwMode="auto">
          <a:xfrm>
            <a:off x="2415540" y="3107055"/>
            <a:ext cx="4429125" cy="83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5400" dirty="0">
                <a:solidFill>
                  <a:srgbClr val="656564"/>
                </a:solidFill>
                <a:latin typeface="Eras Bold ITC" panose="020B0907030504020204" pitchFamily="34" charset="0"/>
                <a:ea typeface="华文行楷" panose="02010800040101010101" pitchFamily="2" charset="-122"/>
                <a:cs typeface="hakuyoxingshu7000" panose="02000600000000000000" pitchFamily="2" charset="-122"/>
              </a:rPr>
              <a:t>THANK YOU</a:t>
            </a:r>
            <a:endParaRPr lang="en-US" altLang="zh-CN" sz="5400" dirty="0">
              <a:solidFill>
                <a:srgbClr val="656564"/>
              </a:solidFill>
              <a:latin typeface="Eras Bold ITC" panose="020B0907030504020204" pitchFamily="34" charset="0"/>
              <a:ea typeface="华文行楷" panose="02010800040101010101" pitchFamily="2" charset="-122"/>
              <a:cs typeface="hakuyoxingshu7000" panose="020006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038704"/>
            <a:chOff x="3994468" y="2438995"/>
            <a:chExt cx="4203065" cy="2038704"/>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01</a:t>
              </a:r>
              <a:endParaRPr lang="en-US" altLang="zh-CN" sz="7200" dirty="0">
                <a:solidFill>
                  <a:srgbClr val="656564"/>
                </a:solidFill>
                <a:latin typeface="Eras Bold ITC" panose="020B0907030504020204" pitchFamily="34" charset="0"/>
                <a:ea typeface="微软雅黑" panose="020B0503020204020204" pitchFamily="34" charset="-122"/>
              </a:endParaRPr>
            </a:p>
          </p:txBody>
        </p:sp>
        <p:sp>
          <p:nvSpPr>
            <p:cNvPr id="38" name="文本框 37"/>
            <p:cNvSpPr txBox="1"/>
            <p:nvPr/>
          </p:nvSpPr>
          <p:spPr>
            <a:xfrm>
              <a:off x="4351421" y="3552239"/>
              <a:ext cx="3489158" cy="645160"/>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项目简述</a:t>
              </a:r>
              <a:endParaRPr lang="zh-CN" altLang="en-US"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4870769" y="4140514"/>
              <a:ext cx="2450465" cy="337185"/>
            </a:xfrm>
            <a:prstGeom prst="rect">
              <a:avLst/>
            </a:prstGeom>
          </p:spPr>
          <p:txBody>
            <a:bodyPr wrap="none">
              <a:spAutoFit/>
            </a:bodyPr>
            <a:lstStyle/>
            <a:p>
              <a:pPr algn="ctr"/>
              <a:r>
                <a:rPr lang="zh-CN" altLang="en-US" sz="1600" dirty="0">
                  <a:solidFill>
                    <a:srgbClr val="656564"/>
                  </a:solidFill>
                  <a:latin typeface="微软雅黑" panose="020B0503020204020204" pitchFamily="34" charset="-122"/>
                  <a:ea typeface="微软雅黑" panose="020B0503020204020204" pitchFamily="34" charset="-122"/>
                </a:rPr>
                <a:t>PROJECT DESCRIPTION</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项目简述</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65555" y="2321560"/>
            <a:ext cx="4859020" cy="2644140"/>
            <a:chOff x="1957948" y="3392488"/>
            <a:chExt cx="4859337" cy="2997200"/>
          </a:xfrm>
          <a:solidFill>
            <a:srgbClr val="93BC6C"/>
          </a:solidFill>
        </p:grpSpPr>
        <p:sp>
          <p:nvSpPr>
            <p:cNvPr id="7" name="矩形 6"/>
            <p:cNvSpPr/>
            <p:nvPr/>
          </p:nvSpPr>
          <p:spPr>
            <a:xfrm>
              <a:off x="1957948" y="3392488"/>
              <a:ext cx="4859337" cy="2997200"/>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Placeholder 32"/>
            <p:cNvSpPr txBox="1"/>
            <p:nvPr/>
          </p:nvSpPr>
          <p:spPr>
            <a:xfrm>
              <a:off x="2379102" y="3857063"/>
              <a:ext cx="4017029" cy="2068050"/>
            </a:xfrm>
            <a:prstGeom prst="rect">
              <a:avLst/>
            </a:prstGeom>
            <a:noFill/>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altLang="zh-CN" sz="2400" dirty="0">
                  <a:solidFill>
                    <a:schemeClr val="bg1"/>
                  </a:solidFill>
                  <a:latin typeface="微软雅黑" panose="020B0503020204020204" pitchFamily="34" charset="-122"/>
                  <a:ea typeface="微软雅黑" panose="020B0503020204020204" pitchFamily="34" charset="-122"/>
                </a:rPr>
                <a:t> </a:t>
              </a:r>
              <a:endParaRPr lang="en-US" sz="2400" dirty="0">
                <a:solidFill>
                  <a:schemeClr val="bg1"/>
                </a:solidFill>
                <a:latin typeface="微软雅黑" panose="020B0503020204020204" pitchFamily="34" charset="-122"/>
                <a:ea typeface="微软雅黑" panose="020B0503020204020204" pitchFamily="34" charset="-122"/>
              </a:endParaRPr>
            </a:p>
            <a:p>
              <a:pPr marL="0" indent="0">
                <a:lnSpc>
                  <a:spcPct val="100000"/>
                </a:lnSpc>
                <a:buNone/>
              </a:pPr>
              <a:r>
                <a:rPr lang="zh-CN" altLang="en-US" sz="1200" spc="150" dirty="0">
                  <a:solidFill>
                    <a:schemeClr val="bg1"/>
                  </a:solidFill>
                  <a:latin typeface="微软雅黑" panose="020B0503020204020204" pitchFamily="34" charset="-122"/>
                  <a:ea typeface="微软雅黑" panose="020B0503020204020204" pitchFamily="34" charset="-122"/>
                  <a:sym typeface="+mn-ea"/>
                </a:rPr>
                <a:t>“问诊服务平台”是利用互联网技术，将上级医院专家问诊、购药咨询服务以远程高清音视频的形式接入基层村卫生所、零售药店及社区卫生服务中心等医疗终端实体机构，为基层机构提供诊疗辅助意见，为零售药店提供共享药师及电子处方流转，最终实现就近为患者提供高质便捷、安全有效的医疗服务。</a:t>
              </a:r>
              <a:endParaRPr lang="zh-CN" altLang="en-US" sz="1200" dirty="0">
                <a:solidFill>
                  <a:srgbClr val="656564"/>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1200" dirty="0">
                  <a:solidFill>
                    <a:schemeClr val="bg1"/>
                  </a:solidFill>
                  <a:latin typeface="微软雅黑" panose="020B0503020204020204" pitchFamily="34" charset="-122"/>
                  <a:ea typeface="微软雅黑" panose="020B0503020204020204" pitchFamily="34" charset="-122"/>
                </a:rPr>
                <a:t> </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lnSpc>
                  <a:spcPct val="100000"/>
                </a:lnSpc>
                <a:buNone/>
              </a:pPr>
              <a:endParaRPr lang="en-US" sz="1400"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5744798" y="1373571"/>
            <a:ext cx="4859336" cy="3002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2124"/>
            <a:chOff x="3994468" y="2438995"/>
            <a:chExt cx="4203065" cy="2312124"/>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02</a:t>
              </a:r>
              <a:endParaRPr lang="en-US" altLang="zh-CN" sz="7200" dirty="0">
                <a:solidFill>
                  <a:srgbClr val="656564"/>
                </a:solidFill>
                <a:latin typeface="Eras Bold ITC" panose="020B0907030504020204" pitchFamily="34" charset="0"/>
                <a:ea typeface="微软雅黑" panose="020B0503020204020204" pitchFamily="34" charset="-122"/>
              </a:endParaRPr>
            </a:p>
          </p:txBody>
        </p:sp>
        <p:sp>
          <p:nvSpPr>
            <p:cNvPr id="38" name="文本框 37"/>
            <p:cNvSpPr txBox="1"/>
            <p:nvPr/>
          </p:nvSpPr>
          <p:spPr>
            <a:xfrm>
              <a:off x="4351421" y="3552239"/>
              <a:ext cx="3489158" cy="1198880"/>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功能模块</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4997133" y="4140514"/>
              <a:ext cx="2197735" cy="337185"/>
            </a:xfrm>
            <a:prstGeom prst="rect">
              <a:avLst/>
            </a:prstGeom>
          </p:spPr>
          <p:txBody>
            <a:bodyPr wrap="none">
              <a:spAutoFit/>
            </a:bodyPr>
            <a:lstStyle/>
            <a:p>
              <a:pPr algn="ctr"/>
              <a:r>
                <a:rPr lang="zh-CN" altLang="en-US" sz="1600" dirty="0">
                  <a:solidFill>
                    <a:srgbClr val="656564"/>
                  </a:solidFill>
                  <a:latin typeface="微软雅黑" panose="020B0503020204020204" pitchFamily="34" charset="-122"/>
                  <a:ea typeface="微软雅黑" panose="020B0503020204020204" pitchFamily="34" charset="-122"/>
                </a:rPr>
                <a:t>FUNCTION MODULE</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zh-CN" sz="2800" dirty="0">
                <a:solidFill>
                  <a:schemeClr val="tx1">
                    <a:lumMod val="75000"/>
                    <a:lumOff val="25000"/>
                  </a:schemeClr>
                </a:solidFill>
                <a:latin typeface="微软雅黑" panose="020B0503020204020204" pitchFamily="34" charset="-122"/>
                <a:ea typeface="微软雅黑" panose="020B0503020204020204" pitchFamily="34" charset="-122"/>
              </a:rPr>
              <a:t>项目内容</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8" name="组合 13"/>
          <p:cNvGrpSpPr/>
          <p:nvPr/>
        </p:nvGrpSpPr>
        <p:grpSpPr>
          <a:xfrm rot="0">
            <a:off x="581025" y="2058035"/>
            <a:ext cx="1279525" cy="1355090"/>
            <a:chOff x="2029538" y="2261909"/>
            <a:chExt cx="959665" cy="1016144"/>
          </a:xfrm>
        </p:grpSpPr>
        <p:sp>
          <p:nvSpPr>
            <p:cNvPr id="62"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63"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村所</a:t>
              </a:r>
              <a:endParaRPr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59" name="Straight Connector 54"/>
          <p:cNvCxnSpPr/>
          <p:nvPr/>
        </p:nvCxnSpPr>
        <p:spPr>
          <a:xfrm>
            <a:off x="694055" y="3405505"/>
            <a:ext cx="0" cy="1465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9"/>
          <p:cNvSpPr txBox="1"/>
          <p:nvPr/>
        </p:nvSpPr>
        <p:spPr>
          <a:xfrm>
            <a:off x="690880" y="3990975"/>
            <a:ext cx="2559050" cy="1248410"/>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100" spc="150" dirty="0">
                <a:latin typeface="微软雅黑" panose="020B0503020204020204" pitchFamily="34" charset="-122"/>
                <a:ea typeface="微软雅黑" panose="020B0503020204020204" pitchFamily="34" charset="-122"/>
                <a:sym typeface="+mn-ea"/>
              </a:rPr>
              <a:t>诊所医生访问</a:t>
            </a:r>
            <a:r>
              <a:rPr lang="en-US" altLang="zh-CN" sz="1100" spc="150" dirty="0">
                <a:latin typeface="微软雅黑" panose="020B0503020204020204" pitchFamily="34" charset="-122"/>
                <a:ea typeface="微软雅黑" panose="020B0503020204020204" pitchFamily="34" charset="-122"/>
                <a:sym typeface="+mn-ea"/>
              </a:rPr>
              <a:t>PC</a:t>
            </a:r>
            <a:r>
              <a:rPr lang="zh-CN" altLang="en-US" sz="1100" spc="150" dirty="0">
                <a:latin typeface="微软雅黑" panose="020B0503020204020204" pitchFamily="34" charset="-122"/>
                <a:ea typeface="微软雅黑" panose="020B0503020204020204" pitchFamily="34" charset="-122"/>
                <a:sym typeface="+mn-ea"/>
              </a:rPr>
              <a:t>端，采集患者信息，记录，根据患者病症申请远程门诊</a:t>
            </a:r>
            <a:endParaRPr lang="en-US" altLang="zh-CN" sz="1100" dirty="0">
              <a:solidFill>
                <a:schemeClr val="tx1">
                  <a:lumMod val="65000"/>
                  <a:lumOff val="35000"/>
                </a:schemeClr>
              </a:solidFill>
              <a:latin typeface="Century Gothic" panose="020B0502020202020204" pitchFamily="34" charset="0"/>
            </a:endParaRPr>
          </a:p>
        </p:txBody>
      </p:sp>
      <p:sp>
        <p:nvSpPr>
          <p:cNvPr id="61" name="矩形 60"/>
          <p:cNvSpPr/>
          <p:nvPr/>
        </p:nvSpPr>
        <p:spPr>
          <a:xfrm>
            <a:off x="690880" y="3610610"/>
            <a:ext cx="1325245" cy="368300"/>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信息采集</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4" name="组 63"/>
          <p:cNvGrpSpPr/>
          <p:nvPr/>
        </p:nvGrpSpPr>
        <p:grpSpPr>
          <a:xfrm>
            <a:off x="6114744" y="1993882"/>
            <a:ext cx="2668507" cy="3181219"/>
            <a:chOff x="2440821" y="3254699"/>
            <a:chExt cx="2668507" cy="3181219"/>
          </a:xfrm>
        </p:grpSpPr>
        <p:grpSp>
          <p:nvGrpSpPr>
            <p:cNvPr id="65" name="组合 13"/>
            <p:cNvGrpSpPr/>
            <p:nvPr/>
          </p:nvGrpSpPr>
          <p:grpSpPr>
            <a:xfrm>
              <a:off x="2440821" y="3254699"/>
              <a:ext cx="1279553" cy="1354859"/>
              <a:chOff x="2029538" y="2261909"/>
              <a:chExt cx="959665" cy="1016144"/>
            </a:xfrm>
          </p:grpSpPr>
          <p:sp>
            <p:nvSpPr>
              <p:cNvPr id="69"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0"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药师</a:t>
                </a:r>
                <a:endParaRPr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66"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100" spc="150" dirty="0">
                  <a:latin typeface="微软雅黑" panose="020B0503020204020204" pitchFamily="34" charset="-122"/>
                  <a:ea typeface="微软雅黑" panose="020B0503020204020204" pitchFamily="34" charset="-122"/>
                  <a:sym typeface="+mn-ea"/>
                </a:rPr>
                <a:t>医生开立处方，药师处方审核，药店发药业务全流程没做到全程可追溯，解决监管难题，保障各方权益。</a:t>
              </a:r>
              <a:endParaRPr lang="en-US" altLang="zh-CN" sz="1100" dirty="0">
                <a:solidFill>
                  <a:schemeClr val="tx1">
                    <a:lumMod val="65000"/>
                    <a:lumOff val="35000"/>
                  </a:schemeClr>
                </a:solidFill>
                <a:latin typeface="Century Gothic" panose="020B0502020202020204" pitchFamily="34" charset="0"/>
              </a:endParaRPr>
            </a:p>
          </p:txBody>
        </p:sp>
        <p:sp>
          <p:nvSpPr>
            <p:cNvPr id="68" name="矩形 67"/>
            <p:cNvSpPr/>
            <p:nvPr/>
          </p:nvSpPr>
          <p:spPr>
            <a:xfrm>
              <a:off x="2550223" y="4807600"/>
              <a:ext cx="1325095" cy="368300"/>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处方审核</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71" name="组 70"/>
          <p:cNvGrpSpPr/>
          <p:nvPr/>
        </p:nvGrpSpPr>
        <p:grpSpPr>
          <a:xfrm>
            <a:off x="9129114" y="1930382"/>
            <a:ext cx="2559287" cy="3112639"/>
            <a:chOff x="2550041" y="3323279"/>
            <a:chExt cx="2559287" cy="3112639"/>
          </a:xfrm>
        </p:grpSpPr>
        <p:grpSp>
          <p:nvGrpSpPr>
            <p:cNvPr id="72" name="组合 13"/>
            <p:cNvGrpSpPr/>
            <p:nvPr/>
          </p:nvGrpSpPr>
          <p:grpSpPr>
            <a:xfrm>
              <a:off x="2550041" y="3323279"/>
              <a:ext cx="1033145" cy="1278890"/>
              <a:chOff x="2111453" y="2313344"/>
              <a:chExt cx="774859" cy="959167"/>
            </a:xfrm>
          </p:grpSpPr>
          <p:sp>
            <p:nvSpPr>
              <p:cNvPr id="76" name="Rectangle 13"/>
              <p:cNvSpPr>
                <a:spLocks noChangeArrowheads="1"/>
              </p:cNvSpPr>
              <p:nvPr userDrawn="1"/>
            </p:nvSpPr>
            <p:spPr bwMode="auto">
              <a:xfrm>
                <a:off x="2113834" y="2313344"/>
                <a:ext cx="772478" cy="959167"/>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7" name="Text Placeholder 59"/>
              <p:cNvSpPr txBox="1"/>
              <p:nvPr/>
            </p:nvSpPr>
            <p:spPr>
              <a:xfrm>
                <a:off x="2111453" y="2383353"/>
                <a:ext cx="732473" cy="62531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监管</a:t>
                </a:r>
                <a:endParaRPr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73"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100" spc="150" dirty="0">
                  <a:latin typeface="微软雅黑" panose="020B0503020204020204" pitchFamily="34" charset="-122"/>
                  <a:ea typeface="微软雅黑" panose="020B0503020204020204" pitchFamily="34" charset="-122"/>
                  <a:sym typeface="+mn-ea"/>
                </a:rPr>
                <a:t>远程门诊系统可记录各个卫生所每天的会诊情况，患者看病时长等数据统计，根据数据分析出各乡镇患者的疾病种类，预防情况等数据。指挥中心可根据数据分析结果来监督全是卫生状况，同事卫生所能够高效地接收及执行其所属部门下达的各项卫生工作任务。</a:t>
              </a:r>
              <a:endParaRPr lang="zh-CN" altLang="en-US" sz="1100" dirty="0">
                <a:solidFill>
                  <a:schemeClr val="tx1">
                    <a:lumMod val="65000"/>
                    <a:lumOff val="35000"/>
                  </a:schemeClr>
                </a:solidFill>
                <a:latin typeface="Century Gothic" panose="020B0502020202020204" pitchFamily="34" charset="0"/>
                <a:ea typeface="宋体" panose="02010600030101010101" pitchFamily="2" charset="-122"/>
              </a:endParaRPr>
            </a:p>
          </p:txBody>
        </p:sp>
        <p:sp>
          <p:nvSpPr>
            <p:cNvPr id="75" name="矩形 74"/>
            <p:cNvSpPr/>
            <p:nvPr/>
          </p:nvSpPr>
          <p:spPr>
            <a:xfrm>
              <a:off x="2550223" y="4807600"/>
              <a:ext cx="1325095" cy="368300"/>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数据统计</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 name="组 63"/>
          <p:cNvGrpSpPr/>
          <p:nvPr/>
        </p:nvGrpSpPr>
        <p:grpSpPr>
          <a:xfrm>
            <a:off x="3252164" y="2023727"/>
            <a:ext cx="2668507" cy="3181219"/>
            <a:chOff x="2440821" y="3254699"/>
            <a:chExt cx="2668507" cy="3181219"/>
          </a:xfrm>
        </p:grpSpPr>
        <p:grpSp>
          <p:nvGrpSpPr>
            <p:cNvPr id="3" name="组合 13"/>
            <p:cNvGrpSpPr/>
            <p:nvPr/>
          </p:nvGrpSpPr>
          <p:grpSpPr>
            <a:xfrm>
              <a:off x="2440821" y="3254699"/>
              <a:ext cx="1279553" cy="1354859"/>
              <a:chOff x="2029538" y="2261909"/>
              <a:chExt cx="959665" cy="1016144"/>
            </a:xfrm>
          </p:grpSpPr>
          <p:sp>
            <p:nvSpPr>
              <p:cNvPr id="4"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5"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机构</a:t>
                </a:r>
                <a:endParaRPr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6"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100" spc="150" dirty="0">
                  <a:latin typeface="微软雅黑" panose="020B0503020204020204" pitchFamily="34" charset="-122"/>
                  <a:ea typeface="微软雅黑" panose="020B0503020204020204" pitchFamily="34" charset="-122"/>
                  <a:sym typeface="+mn-ea"/>
                </a:rPr>
                <a:t>机构专家通过远程门诊的医疗数据，更好的把握患者的病情，做出更针对性的诊疗计划。</a:t>
              </a:r>
              <a:endParaRPr lang="en-US" altLang="zh-CN" sz="1100" dirty="0">
                <a:solidFill>
                  <a:schemeClr val="tx1">
                    <a:lumMod val="65000"/>
                    <a:lumOff val="35000"/>
                  </a:schemeClr>
                </a:solidFill>
                <a:latin typeface="Century Gothic" panose="020B0502020202020204" pitchFamily="34" charset="0"/>
              </a:endParaRPr>
            </a:p>
          </p:txBody>
        </p:sp>
        <p:sp>
          <p:nvSpPr>
            <p:cNvPr id="8" name="矩形 7"/>
            <p:cNvSpPr/>
            <p:nvPr/>
          </p:nvSpPr>
          <p:spPr>
            <a:xfrm>
              <a:off x="2550223" y="4807600"/>
              <a:ext cx="1325095" cy="368300"/>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电子处方</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197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特色功能</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27972" y="2072208"/>
            <a:ext cx="10675141" cy="3899548"/>
            <a:chOff x="1027972" y="2072208"/>
            <a:chExt cx="10675141" cy="3899548"/>
          </a:xfrm>
        </p:grpSpPr>
        <p:sp>
          <p:nvSpPr>
            <p:cNvPr id="7" name="Shape 995"/>
            <p:cNvSpPr/>
            <p:nvPr/>
          </p:nvSpPr>
          <p:spPr>
            <a:xfrm>
              <a:off x="3488184" y="2299776"/>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3358" y="7463"/>
                  </a:moveTo>
                  <a:lnTo>
                    <a:pt x="11735" y="7463"/>
                  </a:lnTo>
                  <a:cubicBezTo>
                    <a:pt x="11543" y="7463"/>
                    <a:pt x="11329" y="7716"/>
                    <a:pt x="11329" y="8053"/>
                  </a:cubicBezTo>
                  <a:lnTo>
                    <a:pt x="11329" y="9225"/>
                  </a:lnTo>
                  <a:lnTo>
                    <a:pt x="13359" y="9225"/>
                  </a:lnTo>
                  <a:lnTo>
                    <a:pt x="13052" y="10897"/>
                  </a:lnTo>
                  <a:lnTo>
                    <a:pt x="11329" y="10897"/>
                  </a:lnTo>
                  <a:lnTo>
                    <a:pt x="11329" y="15915"/>
                  </a:lnTo>
                  <a:lnTo>
                    <a:pt x="9413" y="15915"/>
                  </a:lnTo>
                  <a:lnTo>
                    <a:pt x="9413" y="10897"/>
                  </a:lnTo>
                  <a:lnTo>
                    <a:pt x="7675" y="10897"/>
                  </a:lnTo>
                  <a:lnTo>
                    <a:pt x="7675" y="9225"/>
                  </a:lnTo>
                  <a:lnTo>
                    <a:pt x="9413" y="9225"/>
                  </a:lnTo>
                  <a:lnTo>
                    <a:pt x="9413" y="8242"/>
                  </a:lnTo>
                  <a:cubicBezTo>
                    <a:pt x="9413" y="6831"/>
                    <a:pt x="10392" y="5685"/>
                    <a:pt x="11735" y="5685"/>
                  </a:cubicBezTo>
                  <a:lnTo>
                    <a:pt x="13358" y="5685"/>
                  </a:lnTo>
                  <a:cubicBezTo>
                    <a:pt x="13358" y="5685"/>
                    <a:pt x="13358" y="7463"/>
                    <a:pt x="13358" y="746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8" name="Shape 996"/>
            <p:cNvSpPr/>
            <p:nvPr/>
          </p:nvSpPr>
          <p:spPr>
            <a:xfrm>
              <a:off x="8644516" y="2299776"/>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0800" y="15188"/>
                  </a:moveTo>
                  <a:cubicBezTo>
                    <a:pt x="5272" y="15188"/>
                    <a:pt x="5175" y="14689"/>
                    <a:pt x="5175" y="10800"/>
                  </a:cubicBezTo>
                  <a:cubicBezTo>
                    <a:pt x="5175" y="6911"/>
                    <a:pt x="5272" y="6413"/>
                    <a:pt x="10800" y="6413"/>
                  </a:cubicBezTo>
                  <a:cubicBezTo>
                    <a:pt x="16328" y="6413"/>
                    <a:pt x="16425" y="6911"/>
                    <a:pt x="16425" y="10800"/>
                  </a:cubicBezTo>
                  <a:cubicBezTo>
                    <a:pt x="16425" y="14689"/>
                    <a:pt x="16328" y="15188"/>
                    <a:pt x="10800" y="1518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603" y="10612"/>
                  </a:moveTo>
                  <a:lnTo>
                    <a:pt x="10077" y="9433"/>
                  </a:lnTo>
                  <a:cubicBezTo>
                    <a:pt x="9856" y="9331"/>
                    <a:pt x="9675" y="9446"/>
                    <a:pt x="9675" y="9690"/>
                  </a:cubicBezTo>
                  <a:lnTo>
                    <a:pt x="9675" y="11910"/>
                  </a:lnTo>
                  <a:cubicBezTo>
                    <a:pt x="9675" y="12154"/>
                    <a:pt x="9856" y="12270"/>
                    <a:pt x="10077" y="12167"/>
                  </a:cubicBezTo>
                  <a:lnTo>
                    <a:pt x="12602" y="10988"/>
                  </a:lnTo>
                  <a:cubicBezTo>
                    <a:pt x="12824" y="10884"/>
                    <a:pt x="12824" y="10716"/>
                    <a:pt x="12603" y="10612"/>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0" name="Shape 998"/>
            <p:cNvSpPr/>
            <p:nvPr/>
          </p:nvSpPr>
          <p:spPr>
            <a:xfrm>
              <a:off x="3516479" y="4913059"/>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5193" y="8847"/>
                  </a:moveTo>
                  <a:cubicBezTo>
                    <a:pt x="15198" y="8939"/>
                    <a:pt x="15199" y="9031"/>
                    <a:pt x="15199" y="9121"/>
                  </a:cubicBezTo>
                  <a:cubicBezTo>
                    <a:pt x="15199" y="11934"/>
                    <a:pt x="13060" y="15175"/>
                    <a:pt x="9147" y="15175"/>
                  </a:cubicBezTo>
                  <a:cubicBezTo>
                    <a:pt x="7946" y="15175"/>
                    <a:pt x="6827" y="14824"/>
                    <a:pt x="5887" y="14219"/>
                  </a:cubicBezTo>
                  <a:cubicBezTo>
                    <a:pt x="6052" y="14239"/>
                    <a:pt x="6222" y="14247"/>
                    <a:pt x="6395" y="14247"/>
                  </a:cubicBezTo>
                  <a:cubicBezTo>
                    <a:pt x="7391" y="14247"/>
                    <a:pt x="8308" y="13908"/>
                    <a:pt x="9036" y="13337"/>
                  </a:cubicBezTo>
                  <a:cubicBezTo>
                    <a:pt x="8106" y="13319"/>
                    <a:pt x="7320" y="12705"/>
                    <a:pt x="7049" y="11861"/>
                  </a:cubicBezTo>
                  <a:cubicBezTo>
                    <a:pt x="7178" y="11884"/>
                    <a:pt x="7311" y="11898"/>
                    <a:pt x="7448" y="11898"/>
                  </a:cubicBezTo>
                  <a:cubicBezTo>
                    <a:pt x="7642" y="11898"/>
                    <a:pt x="7831" y="11872"/>
                    <a:pt x="8009" y="11824"/>
                  </a:cubicBezTo>
                  <a:cubicBezTo>
                    <a:pt x="7036" y="11628"/>
                    <a:pt x="6302" y="10768"/>
                    <a:pt x="6302" y="9738"/>
                  </a:cubicBezTo>
                  <a:lnTo>
                    <a:pt x="6302" y="9712"/>
                  </a:lnTo>
                  <a:cubicBezTo>
                    <a:pt x="6589" y="9871"/>
                    <a:pt x="6917" y="9968"/>
                    <a:pt x="7266" y="9979"/>
                  </a:cubicBezTo>
                  <a:cubicBezTo>
                    <a:pt x="6694" y="9596"/>
                    <a:pt x="6320" y="8946"/>
                    <a:pt x="6320" y="8207"/>
                  </a:cubicBezTo>
                  <a:cubicBezTo>
                    <a:pt x="6320" y="7817"/>
                    <a:pt x="6425" y="7451"/>
                    <a:pt x="6608" y="7137"/>
                  </a:cubicBezTo>
                  <a:cubicBezTo>
                    <a:pt x="7658" y="8424"/>
                    <a:pt x="9224" y="9270"/>
                    <a:pt x="10992" y="9361"/>
                  </a:cubicBezTo>
                  <a:cubicBezTo>
                    <a:pt x="10955" y="9205"/>
                    <a:pt x="10937" y="9043"/>
                    <a:pt x="10937" y="8875"/>
                  </a:cubicBezTo>
                  <a:cubicBezTo>
                    <a:pt x="10937" y="7701"/>
                    <a:pt x="11889" y="6747"/>
                    <a:pt x="13065" y="6747"/>
                  </a:cubicBezTo>
                  <a:cubicBezTo>
                    <a:pt x="13675" y="6747"/>
                    <a:pt x="14229" y="7006"/>
                    <a:pt x="14617" y="7421"/>
                  </a:cubicBezTo>
                  <a:cubicBezTo>
                    <a:pt x="15102" y="7324"/>
                    <a:pt x="15556" y="7148"/>
                    <a:pt x="15967" y="6904"/>
                  </a:cubicBezTo>
                  <a:cubicBezTo>
                    <a:pt x="15808" y="7400"/>
                    <a:pt x="15472" y="7817"/>
                    <a:pt x="15032" y="8082"/>
                  </a:cubicBezTo>
                  <a:cubicBezTo>
                    <a:pt x="15463" y="8029"/>
                    <a:pt x="15873" y="7915"/>
                    <a:pt x="16254" y="7745"/>
                  </a:cubicBezTo>
                  <a:cubicBezTo>
                    <a:pt x="15969" y="8172"/>
                    <a:pt x="15608" y="8548"/>
                    <a:pt x="15193" y="8847"/>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1" name="Shape 999"/>
            <p:cNvSpPr/>
            <p:nvPr/>
          </p:nvSpPr>
          <p:spPr>
            <a:xfrm>
              <a:off x="5037261" y="2724990"/>
              <a:ext cx="2477965" cy="24719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28282"/>
            </a:solidFill>
            <a:ln w="12700">
              <a:noFill/>
              <a:miter lim="400000"/>
            </a:ln>
          </p:spPr>
          <p:txBody>
            <a:bodyPr lIns="25395" tIns="25395" rIns="25395" bIns="25395"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2" name="Shape 1000"/>
            <p:cNvSpPr/>
            <p:nvPr/>
          </p:nvSpPr>
          <p:spPr>
            <a:xfrm rot="1241660">
              <a:off x="6476281" y="2798681"/>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3" name="Shape 1001"/>
            <p:cNvSpPr/>
            <p:nvPr/>
          </p:nvSpPr>
          <p:spPr>
            <a:xfrm rot="20231554" flipH="1">
              <a:off x="4333735" y="2801964"/>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grpSp>
          <p:nvGrpSpPr>
            <p:cNvPr id="14" name="组合 13"/>
            <p:cNvGrpSpPr/>
            <p:nvPr/>
          </p:nvGrpSpPr>
          <p:grpSpPr>
            <a:xfrm>
              <a:off x="1130842" y="2072208"/>
              <a:ext cx="2357342" cy="1356995"/>
              <a:chOff x="1250877" y="2438067"/>
              <a:chExt cx="2357342" cy="1356995"/>
            </a:xfrm>
          </p:grpSpPr>
          <p:sp>
            <p:nvSpPr>
              <p:cNvPr id="15" name="文本框 36"/>
              <p:cNvSpPr txBox="1"/>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预约专家</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16" name="Text Placeholder 32"/>
              <p:cNvSpPr txBox="1"/>
              <p:nvPr/>
            </p:nvSpPr>
            <p:spPr>
              <a:xfrm>
                <a:off x="1250877" y="2899077"/>
                <a:ext cx="2297430" cy="895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200" spc="150" dirty="0">
                    <a:solidFill>
                      <a:schemeClr val="tx1"/>
                    </a:solidFill>
                    <a:latin typeface="微软雅黑" panose="020B0503020204020204" pitchFamily="34" charset="-122"/>
                    <a:ea typeface="微软雅黑" panose="020B0503020204020204" pitchFamily="34" charset="-122"/>
                    <a:sym typeface="+mn-ea"/>
                  </a:rPr>
                  <a:t>患者可以在卫生医务人员的帮助下进行预约登记操作，填写选择所预约的科室、医生、就诊的时间、患者疾病、患者身份信息等基本情况。同时患者可以在卫生所查看专家的预约详情，如预约科室、患者数量等。可以更好的方便卫生所随时查看预约记录。</a:t>
                </a:r>
                <a:endParaRPr lang="zh-CN" altLang="en-US" sz="1200" spc="150" dirty="0">
                  <a:solidFill>
                    <a:schemeClr val="tx1"/>
                  </a:solidFill>
                  <a:latin typeface="微软雅黑" panose="020B0503020204020204" pitchFamily="34" charset="-122"/>
                  <a:ea typeface="微软雅黑" panose="020B0503020204020204" pitchFamily="34" charset="-122"/>
                  <a:sym typeface="+mn-ea"/>
                </a:endParaRPr>
              </a:p>
            </p:txBody>
          </p:sp>
        </p:grpSp>
        <p:grpSp>
          <p:nvGrpSpPr>
            <p:cNvPr id="17" name="组合 16"/>
            <p:cNvGrpSpPr/>
            <p:nvPr/>
          </p:nvGrpSpPr>
          <p:grpSpPr>
            <a:xfrm>
              <a:off x="1027972" y="4614964"/>
              <a:ext cx="2460212" cy="1356792"/>
              <a:chOff x="1148007" y="2438067"/>
              <a:chExt cx="2460212" cy="1356792"/>
            </a:xfrm>
          </p:grpSpPr>
          <p:sp>
            <p:nvSpPr>
              <p:cNvPr id="18" name="文本框 36"/>
              <p:cNvSpPr txBox="1"/>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健康档案</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19" name="Text Placeholder 32"/>
              <p:cNvSpPr txBox="1"/>
              <p:nvPr/>
            </p:nvSpPr>
            <p:spPr>
              <a:xfrm>
                <a:off x="1148007" y="2899732"/>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200" spc="150" dirty="0">
                    <a:solidFill>
                      <a:schemeClr val="tx1"/>
                    </a:solidFill>
                    <a:latin typeface="微软雅黑" panose="020B0503020204020204" pitchFamily="34" charset="-122"/>
                    <a:ea typeface="微软雅黑" panose="020B0503020204020204" pitchFamily="34" charset="-122"/>
                    <a:sym typeface="+mn-ea"/>
                  </a:rPr>
                  <a:t>平台实现居民健康档案的调阅与更新，实现信息多渠道动态收集、提供满足专家问诊需要和健康管理的相关信息资源。</a:t>
                </a:r>
                <a:endParaRPr lang="zh-CN" altLang="en-US" sz="1200" spc="150" dirty="0">
                  <a:solidFill>
                    <a:schemeClr val="tx1"/>
                  </a:solidFill>
                  <a:latin typeface="微软雅黑" panose="020B0503020204020204" pitchFamily="34" charset="-122"/>
                  <a:ea typeface="微软雅黑" panose="020B0503020204020204" pitchFamily="34" charset="-122"/>
                  <a:sym typeface="+mn-ea"/>
                </a:endParaRPr>
              </a:p>
            </p:txBody>
          </p:sp>
        </p:grpSp>
        <p:grpSp>
          <p:nvGrpSpPr>
            <p:cNvPr id="20" name="组合 19"/>
            <p:cNvGrpSpPr/>
            <p:nvPr/>
          </p:nvGrpSpPr>
          <p:grpSpPr>
            <a:xfrm>
              <a:off x="9152610" y="2072208"/>
              <a:ext cx="2550503" cy="1356792"/>
              <a:chOff x="8257916" y="1255818"/>
              <a:chExt cx="2550503" cy="1356792"/>
            </a:xfrm>
          </p:grpSpPr>
          <p:sp>
            <p:nvSpPr>
              <p:cNvPr id="21" name="文本框 20"/>
              <p:cNvSpPr txBox="1"/>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视频门诊</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200" spc="150" dirty="0">
                    <a:solidFill>
                      <a:schemeClr val="tx1"/>
                    </a:solidFill>
                    <a:latin typeface="微软雅黑" panose="020B0503020204020204" pitchFamily="34" charset="-122"/>
                    <a:ea typeface="微软雅黑" panose="020B0503020204020204" pitchFamily="34" charset="-122"/>
                    <a:sym typeface="+mn-ea"/>
                  </a:rPr>
                  <a:t>远程诊疗系统还可以实现多人同时在线进行远程诊疗服务。不仅支持多名患者同时在线咨询，市中心医院的专家也可同时多人进行远程视频问诊服务。双方进行在线诊疗时可以调用电脑摄像头等设备。</a:t>
                </a:r>
                <a:endParaRPr lang="zh-CN" altLang="en-US" sz="1200" spc="150" dirty="0">
                  <a:solidFill>
                    <a:schemeClr val="tx1"/>
                  </a:solidFill>
                  <a:latin typeface="微软雅黑" panose="020B0503020204020204" pitchFamily="34" charset="-122"/>
                  <a:ea typeface="微软雅黑" panose="020B0503020204020204" pitchFamily="34" charset="-122"/>
                  <a:sym typeface="+mn-ea"/>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2" cstate="screen"/>
            <a:stretch>
              <a:fillRect/>
            </a:stretch>
          </p:blipFill>
          <p:spPr>
            <a:xfrm>
              <a:off x="1107899" y="1630680"/>
              <a:ext cx="1258922" cy="3596640"/>
            </a:xfrm>
            <a:prstGeom prst="rect">
              <a:avLst/>
            </a:prstGeom>
          </p:spPr>
        </p:pic>
        <p:pic>
          <p:nvPicPr>
            <p:cNvPr id="6" name="图片 5"/>
            <p:cNvPicPr>
              <a:picLocks noChangeAspect="1"/>
            </p:cNvPicPr>
            <p:nvPr/>
          </p:nvPicPr>
          <p:blipFill>
            <a:blip r:embed="rId3" cstate="screen"/>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4" cstate="screen"/>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5" cstate="screen"/>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6" cstate="screen"/>
            <a:stretch>
              <a:fillRect/>
            </a:stretch>
          </p:blipFill>
          <p:spPr>
            <a:xfrm>
              <a:off x="9254411" y="1583064"/>
              <a:ext cx="777554" cy="780718"/>
            </a:xfrm>
            <a:prstGeom prst="rect">
              <a:avLst/>
            </a:prstGeom>
          </p:spPr>
        </p:pic>
        <p:pic>
          <p:nvPicPr>
            <p:cNvPr id="13" name="图片 12"/>
            <p:cNvPicPr>
              <a:picLocks noChangeAspect="1"/>
            </p:cNvPicPr>
            <p:nvPr/>
          </p:nvPicPr>
          <p:blipFill>
            <a:blip r:embed="rId7" cstate="screen"/>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8" cstate="screen"/>
            <a:stretch>
              <a:fillRect/>
            </a:stretch>
          </p:blipFill>
          <p:spPr>
            <a:xfrm>
              <a:off x="9063073" y="2838902"/>
              <a:ext cx="1160230" cy="1163228"/>
            </a:xfrm>
            <a:prstGeom prst="rect">
              <a:avLst/>
            </a:prstGeom>
          </p:spPr>
        </p:pic>
        <p:pic>
          <p:nvPicPr>
            <p:cNvPr id="12" name="图片 11"/>
            <p:cNvPicPr>
              <a:picLocks noChangeAspect="1"/>
            </p:cNvPicPr>
            <p:nvPr/>
          </p:nvPicPr>
          <p:blipFill>
            <a:blip r:embed="rId9" cstate="screen"/>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0" cstate="screen"/>
            <a:stretch>
              <a:fillRect/>
            </a:stretch>
          </p:blipFill>
          <p:spPr>
            <a:xfrm>
              <a:off x="7749446" y="3053605"/>
              <a:ext cx="994394" cy="996964"/>
            </a:xfrm>
            <a:prstGeom prst="rect">
              <a:avLst/>
            </a:prstGeom>
          </p:spPr>
        </p:pic>
        <p:pic>
          <p:nvPicPr>
            <p:cNvPr id="19" name="图片 18"/>
            <p:cNvPicPr>
              <a:picLocks noChangeAspect="1"/>
            </p:cNvPicPr>
            <p:nvPr/>
          </p:nvPicPr>
          <p:blipFill>
            <a:blip r:embed="rId11" cstate="screen"/>
            <a:stretch>
              <a:fillRect/>
            </a:stretch>
          </p:blipFill>
          <p:spPr>
            <a:xfrm>
              <a:off x="8246643" y="3552087"/>
              <a:ext cx="1515892" cy="840846"/>
            </a:xfrm>
            <a:prstGeom prst="rect">
              <a:avLst/>
            </a:prstGeom>
          </p:spPr>
        </p:pic>
        <p:pic>
          <p:nvPicPr>
            <p:cNvPr id="21" name="图片 20"/>
            <p:cNvPicPr>
              <a:picLocks noChangeAspect="1"/>
            </p:cNvPicPr>
            <p:nvPr/>
          </p:nvPicPr>
          <p:blipFill>
            <a:blip r:embed="rId12" cstate="screen"/>
            <a:stretch>
              <a:fillRect/>
            </a:stretch>
          </p:blipFill>
          <p:spPr>
            <a:xfrm>
              <a:off x="8126573" y="1945473"/>
              <a:ext cx="593790" cy="595324"/>
            </a:xfrm>
            <a:prstGeom prst="rect">
              <a:avLst/>
            </a:prstGeom>
          </p:spPr>
        </p:pic>
        <p:pic>
          <p:nvPicPr>
            <p:cNvPr id="22" name="图片 21"/>
            <p:cNvPicPr>
              <a:picLocks noChangeAspect="1"/>
            </p:cNvPicPr>
            <p:nvPr/>
          </p:nvPicPr>
          <p:blipFill>
            <a:blip r:embed="rId13" cstate="screen"/>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2124"/>
            <a:chOff x="3994468" y="2438995"/>
            <a:chExt cx="4203065" cy="2312124"/>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03</a:t>
              </a:r>
              <a:endParaRPr lang="en-US" altLang="zh-CN" sz="7200" dirty="0">
                <a:solidFill>
                  <a:srgbClr val="656564"/>
                </a:solidFill>
                <a:latin typeface="Eras Bold ITC" panose="020B0907030504020204" pitchFamily="34" charset="0"/>
                <a:ea typeface="微软雅黑" panose="020B0503020204020204" pitchFamily="34" charset="-122"/>
              </a:endParaRPr>
            </a:p>
          </p:txBody>
        </p:sp>
        <p:sp>
          <p:nvSpPr>
            <p:cNvPr id="38" name="文本框 37"/>
            <p:cNvSpPr txBox="1"/>
            <p:nvPr/>
          </p:nvSpPr>
          <p:spPr>
            <a:xfrm>
              <a:off x="4351421" y="3552239"/>
              <a:ext cx="3489158" cy="1198880"/>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应用场景</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127309" y="4140514"/>
              <a:ext cx="1937385" cy="260350"/>
            </a:xfrm>
            <a:prstGeom prst="rect">
              <a:avLst/>
            </a:prstGeom>
          </p:spPr>
          <p:txBody>
            <a:bodyPr wrap="none">
              <a:spAutoFit/>
            </a:bodyPr>
            <a:lstStyle/>
            <a:p>
              <a:pPr algn="ctr"/>
              <a:r>
                <a:rPr lang="zh-CN" altLang="en-US" sz="1100" dirty="0">
                  <a:solidFill>
                    <a:srgbClr val="656564"/>
                  </a:solidFill>
                  <a:latin typeface="微软雅黑" panose="020B0503020204020204" pitchFamily="34" charset="-122"/>
                  <a:ea typeface="微软雅黑" panose="020B0503020204020204" pitchFamily="34" charset="-122"/>
                </a:rPr>
                <a:t>APPLICATION SCENARIOS</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197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前置条件</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32873" y="2150102"/>
            <a:ext cx="9175665" cy="2187396"/>
            <a:chOff x="1212435" y="3927794"/>
            <a:chExt cx="20601013" cy="4911100"/>
          </a:xfrm>
        </p:grpSpPr>
        <p:grpSp>
          <p:nvGrpSpPr>
            <p:cNvPr id="8" name="Group 138"/>
            <p:cNvGrpSpPr/>
            <p:nvPr/>
          </p:nvGrpSpPr>
          <p:grpSpPr>
            <a:xfrm>
              <a:off x="1212435" y="3927794"/>
              <a:ext cx="4681703" cy="4911100"/>
              <a:chOff x="0" y="0"/>
              <a:chExt cx="4681701" cy="4911099"/>
            </a:xfrm>
          </p:grpSpPr>
          <p:sp>
            <p:nvSpPr>
              <p:cNvPr id="21" name="Shape 134"/>
              <p:cNvSpPr/>
              <p:nvPr/>
            </p:nvSpPr>
            <p:spPr>
              <a:xfrm>
                <a:off x="379249"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sz="1800"/>
              </a:p>
            </p:txBody>
          </p:sp>
          <p:sp>
            <p:nvSpPr>
              <p:cNvPr id="22" name="Shape 135"/>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sz="1800"/>
              </a:p>
            </p:txBody>
          </p:sp>
          <p:sp>
            <p:nvSpPr>
              <p:cNvPr id="23" name="Shape 136"/>
              <p:cNvSpPr/>
              <p:nvPr/>
            </p:nvSpPr>
            <p:spPr>
              <a:xfrm>
                <a:off x="1060128" y="1654609"/>
                <a:ext cx="1596371" cy="162264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sz="5000" dirty="0">
                    <a:solidFill>
                      <a:schemeClr val="bg1"/>
                    </a:solidFill>
                  </a:rPr>
                  <a:t>01</a:t>
                </a:r>
                <a:endParaRPr sz="5000" dirty="0">
                  <a:solidFill>
                    <a:schemeClr val="bg1"/>
                  </a:solidFill>
                </a:endParaRPr>
              </a:p>
            </p:txBody>
          </p:sp>
        </p:grpSp>
        <p:grpSp>
          <p:nvGrpSpPr>
            <p:cNvPr id="9" name="Group 143"/>
            <p:cNvGrpSpPr/>
            <p:nvPr/>
          </p:nvGrpSpPr>
          <p:grpSpPr>
            <a:xfrm>
              <a:off x="9422300" y="3927794"/>
              <a:ext cx="4718770" cy="4911100"/>
              <a:chOff x="2446488" y="0"/>
              <a:chExt cx="4718769" cy="4911099"/>
            </a:xfrm>
          </p:grpSpPr>
          <p:sp>
            <p:nvSpPr>
              <p:cNvPr id="18" name="Shape 139"/>
              <p:cNvSpPr/>
              <p:nvPr/>
            </p:nvSpPr>
            <p:spPr>
              <a:xfrm>
                <a:off x="2862805"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sz="1800"/>
              </a:p>
            </p:txBody>
          </p:sp>
          <p:sp>
            <p:nvSpPr>
              <p:cNvPr id="19" name="Shape 140"/>
              <p:cNvSpPr/>
              <p:nvPr/>
            </p:nvSpPr>
            <p:spPr>
              <a:xfrm>
                <a:off x="2446488"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sz="1800"/>
              </a:p>
            </p:txBody>
          </p:sp>
          <p:sp>
            <p:nvSpPr>
              <p:cNvPr id="20" name="Shape 141"/>
              <p:cNvSpPr/>
              <p:nvPr/>
            </p:nvSpPr>
            <p:spPr>
              <a:xfrm>
                <a:off x="3376313" y="1654609"/>
                <a:ext cx="1596372" cy="1622647"/>
              </a:xfrm>
              <a:prstGeom prst="rect">
                <a:avLst/>
              </a:prstGeom>
              <a:noFill/>
              <a:ln w="12700" cap="flat">
                <a:noFill/>
                <a:miter lim="400000"/>
              </a:ln>
              <a:effectLst/>
            </p:spPr>
            <p:txBody>
              <a:bodyPr wrap="square" lIns="0" tIns="0" rIns="0" bIns="0" numCol="1" anchor="ctr">
                <a:spAutoFit/>
              </a:bodyPr>
              <a:lstStyle>
                <a:lvl1pPr>
                  <a:defRPr>
                    <a:solidFill>
                      <a:srgbClr val="3A9A87"/>
                    </a:solidFill>
                    <a:latin typeface="STIXGeneral-Bold"/>
                    <a:ea typeface="STIXGeneral-Bold"/>
                    <a:cs typeface="STIXGeneral-Bold"/>
                    <a:sym typeface="STIXGeneral-Bold"/>
                  </a:defRPr>
                </a:lvl1pPr>
              </a:lstStyle>
              <a:p>
                <a:pPr lvl="0">
                  <a:defRPr sz="1800">
                    <a:solidFill>
                      <a:srgbClr val="000000"/>
                    </a:solidFill>
                  </a:defRPr>
                </a:pPr>
                <a:r>
                  <a:rPr sz="5000">
                    <a:solidFill>
                      <a:schemeClr val="bg1"/>
                    </a:solidFill>
                  </a:rPr>
                  <a:t>02</a:t>
                </a:r>
                <a:endParaRPr sz="5000">
                  <a:solidFill>
                    <a:schemeClr val="bg1"/>
                  </a:solidFill>
                </a:endParaRPr>
              </a:p>
            </p:txBody>
          </p:sp>
        </p:grpSp>
        <p:grpSp>
          <p:nvGrpSpPr>
            <p:cNvPr id="10" name="Group 148"/>
            <p:cNvGrpSpPr/>
            <p:nvPr/>
          </p:nvGrpSpPr>
          <p:grpSpPr>
            <a:xfrm>
              <a:off x="17150280" y="3927794"/>
              <a:ext cx="4663168" cy="4911100"/>
              <a:chOff x="4411092" y="0"/>
              <a:chExt cx="4663167" cy="4911099"/>
            </a:xfrm>
          </p:grpSpPr>
          <p:sp>
            <p:nvSpPr>
              <p:cNvPr id="15" name="Shape 144"/>
              <p:cNvSpPr/>
              <p:nvPr/>
            </p:nvSpPr>
            <p:spPr>
              <a:xfrm>
                <a:off x="4771806" y="0"/>
                <a:ext cx="4302453"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sz="1800"/>
              </a:p>
            </p:txBody>
          </p:sp>
          <p:sp>
            <p:nvSpPr>
              <p:cNvPr id="16" name="Shape 145"/>
              <p:cNvSpPr/>
              <p:nvPr/>
            </p:nvSpPr>
            <p:spPr>
              <a:xfrm>
                <a:off x="4411092"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sz="1800"/>
              </a:p>
            </p:txBody>
          </p:sp>
          <p:sp>
            <p:nvSpPr>
              <p:cNvPr id="17" name="Shape 146"/>
              <p:cNvSpPr/>
              <p:nvPr/>
            </p:nvSpPr>
            <p:spPr>
              <a:xfrm>
                <a:off x="5407125" y="1654609"/>
                <a:ext cx="1596372" cy="1622647"/>
              </a:xfrm>
              <a:prstGeom prst="rect">
                <a:avLst/>
              </a:prstGeom>
              <a:noFill/>
              <a:ln w="12700" cap="flat">
                <a:noFill/>
                <a:miter lim="400000"/>
              </a:ln>
              <a:effectLst/>
            </p:spPr>
            <p:txBody>
              <a:bodyPr wrap="square" lIns="0" tIns="0" rIns="0" bIns="0" numCol="1" anchor="ctr">
                <a:spAutoFit/>
              </a:bodyPr>
              <a:lstStyle>
                <a:lvl1pPr>
                  <a:defRPr>
                    <a:solidFill>
                      <a:srgbClr val="4A5E6C"/>
                    </a:solidFill>
                    <a:latin typeface="STIXGeneral-Bold"/>
                    <a:ea typeface="STIXGeneral-Bold"/>
                    <a:cs typeface="STIXGeneral-Bold"/>
                    <a:sym typeface="STIXGeneral-Bold"/>
                  </a:defRPr>
                </a:lvl1pPr>
              </a:lstStyle>
              <a:p>
                <a:pPr lvl="0">
                  <a:defRPr sz="1800">
                    <a:solidFill>
                      <a:srgbClr val="000000"/>
                    </a:solidFill>
                  </a:defRPr>
                </a:pPr>
                <a:r>
                  <a:rPr sz="5000">
                    <a:solidFill>
                      <a:schemeClr val="bg1"/>
                    </a:solidFill>
                  </a:rPr>
                  <a:t>03</a:t>
                </a:r>
                <a:endParaRPr sz="5000">
                  <a:solidFill>
                    <a:schemeClr val="bg1"/>
                  </a:solidFill>
                </a:endParaRPr>
              </a:p>
            </p:txBody>
          </p:sp>
        </p:grpSp>
      </p:grpSp>
      <p:grpSp>
        <p:nvGrpSpPr>
          <p:cNvPr id="24" name="组合 23"/>
          <p:cNvGrpSpPr/>
          <p:nvPr/>
        </p:nvGrpSpPr>
        <p:grpSpPr>
          <a:xfrm>
            <a:off x="1007491" y="4410652"/>
            <a:ext cx="8844421" cy="1327611"/>
            <a:chOff x="1022722" y="4086257"/>
            <a:chExt cx="8844421" cy="1327611"/>
          </a:xfrm>
        </p:grpSpPr>
        <p:sp>
          <p:nvSpPr>
            <p:cNvPr id="25" name="文本框 36"/>
            <p:cNvSpPr txBox="1"/>
            <p:nvPr/>
          </p:nvSpPr>
          <p:spPr>
            <a:xfrm>
              <a:off x="1170246" y="408625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spc="300" dirty="0">
                  <a:latin typeface="微软雅黑" panose="020B0503020204020204" pitchFamily="34" charset="-122"/>
                  <a:ea typeface="微软雅黑" panose="020B0503020204020204" pitchFamily="34" charset="-122"/>
                  <a:sym typeface="+mn-ea"/>
                </a:rPr>
                <a:t>零售药店</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9" name="Text Placeholder 32"/>
            <p:cNvSpPr txBox="1"/>
            <p:nvPr/>
          </p:nvSpPr>
          <p:spPr>
            <a:xfrm>
              <a:off x="1022722" y="4518741"/>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spc="150" dirty="0">
                  <a:latin typeface="微软雅黑" panose="020B0503020204020204" pitchFamily="34" charset="-122"/>
                  <a:ea typeface="微软雅黑" panose="020B0503020204020204" pitchFamily="34" charset="-122"/>
                  <a:sym typeface="+mn-ea"/>
                </a:rPr>
                <a:t>终端设备接入问诊平台实现患者进店咨询服务</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36"/>
            <p:cNvSpPr txBox="1"/>
            <p:nvPr/>
          </p:nvSpPr>
          <p:spPr>
            <a:xfrm>
              <a:off x="4006587" y="4086257"/>
              <a:ext cx="22352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spc="300" dirty="0">
                  <a:latin typeface="微软雅黑" panose="020B0503020204020204" pitchFamily="34" charset="-122"/>
                  <a:ea typeface="微软雅黑" panose="020B0503020204020204" pitchFamily="34" charset="-122"/>
                  <a:sym typeface="+mn-ea"/>
                </a:rPr>
                <a:t>基层诊所</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4047284" y="4518741"/>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spc="150" dirty="0">
                  <a:latin typeface="微软雅黑" panose="020B0503020204020204" pitchFamily="34" charset="-122"/>
                  <a:ea typeface="微软雅黑" panose="020B0503020204020204" pitchFamily="34" charset="-122"/>
                  <a:sym typeface="+mn-ea"/>
                </a:rPr>
                <a:t>诊所医生访问</a:t>
              </a:r>
              <a:r>
                <a:rPr lang="en-US" altLang="zh-CN" sz="1400" spc="150" dirty="0">
                  <a:latin typeface="微软雅黑" panose="020B0503020204020204" pitchFamily="34" charset="-122"/>
                  <a:ea typeface="微软雅黑" panose="020B0503020204020204" pitchFamily="34" charset="-122"/>
                  <a:sym typeface="+mn-ea"/>
                </a:rPr>
                <a:t>PC</a:t>
              </a:r>
              <a:r>
                <a:rPr lang="zh-CN" altLang="en-US" sz="1400" spc="150" dirty="0">
                  <a:latin typeface="微软雅黑" panose="020B0503020204020204" pitchFamily="34" charset="-122"/>
                  <a:ea typeface="微软雅黑" panose="020B0503020204020204" pitchFamily="34" charset="-122"/>
                  <a:sym typeface="+mn-ea"/>
                </a:rPr>
                <a:t>端，采集患者信息，记录，或者使用读卡机读取医保卡信息，记录页面上，申请远程门诊</a:t>
              </a:r>
              <a:endParaRPr lang="zh-CN" altLang="en-US" sz="1400" spc="150" dirty="0">
                <a:latin typeface="微软雅黑" panose="020B0503020204020204" pitchFamily="34" charset="-122"/>
                <a:ea typeface="微软雅黑" panose="020B0503020204020204" pitchFamily="34" charset="-122"/>
              </a:endParaRPr>
            </a:p>
            <a:p>
              <a:pPr marL="0" indent="0" algn="ctr">
                <a:lnSpc>
                  <a:spcPct val="100000"/>
                </a:lnSpc>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6"/>
            <p:cNvSpPr txBox="1"/>
            <p:nvPr/>
          </p:nvSpPr>
          <p:spPr>
            <a:xfrm>
              <a:off x="7581305" y="408625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上级医师</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3" name="Text Placeholder 32"/>
            <p:cNvSpPr txBox="1"/>
            <p:nvPr/>
          </p:nvSpPr>
          <p:spPr>
            <a:xfrm>
              <a:off x="7483311" y="4518741"/>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上级医师点击接受按钮，建立视频通讯，上级医师下诊断、开处方，点击结束按钮，完成就诊</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4"/>
  <p:tag name="KSO_WM_TEMPLATE_CATEGORY" val="diagram"/>
  <p:tag name="KSO_WM_TEMPLATE_INDEX" val="20198943"/>
  <p:tag name="KSO_WM_UNIT_LAYERLEVEL" val="1"/>
  <p:tag name="KSO_WM_TAG_VERSION" val="1.0"/>
  <p:tag name="KSO_WM_BEAUTIFY_FLAG" val="#wm#"/>
  <p:tag name="KSO_WM_UNIT_TYPE" val="i"/>
  <p:tag name="KSO_WM_UNIT_INDEX" val="4"/>
  <p:tag name="KSO_WM_UNIT_FILL_FORE_SCHEMECOLOR_INDEX" val="14"/>
  <p:tag name="KSO_WM_UNI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5"/>
  <p:tag name="KSO_WM_TEMPLATE_CATEGORY" val="diagram"/>
  <p:tag name="KSO_WM_TEMPLATE_INDEX" val="20198943"/>
  <p:tag name="KSO_WM_UNIT_LAYERLEVEL" val="1"/>
  <p:tag name="KSO_WM_TAG_VERSION" val="1.0"/>
  <p:tag name="KSO_WM_BEAUTIFY_FLAG" val="#wm#"/>
  <p:tag name="KSO_WM_UNIT_TYPE" val="i"/>
  <p:tag name="KSO_WM_UNIT_INDEX" val="5"/>
  <p:tag name="KSO_WM_UNIT_FILL_FORE_SCHEMECOLOR_INDEX" val="14"/>
  <p:tag name="KSO_WM_UNIT_FILL_TYPE" val="1"/>
  <p:tag name="KSO_WM_UNIT_USESOURCEFORMAT_APPLY" val="1"/>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Words>
  <Application>WPS 演示</Application>
  <PresentationFormat>自定义</PresentationFormat>
  <Paragraphs>215</Paragraphs>
  <Slides>20</Slides>
  <Notes>1</Notes>
  <HiddenSlides>0</HiddenSlides>
  <MMClips>0</MMClips>
  <ScaleCrop>false</ScaleCrop>
  <HeadingPairs>
    <vt:vector size="6" baseType="variant">
      <vt:variant>
        <vt:lpstr>已用的字体</vt:lpstr>
      </vt:variant>
      <vt:variant>
        <vt:i4>49</vt:i4>
      </vt:variant>
      <vt:variant>
        <vt:lpstr>主题</vt:lpstr>
      </vt:variant>
      <vt:variant>
        <vt:i4>1</vt:i4>
      </vt:variant>
      <vt:variant>
        <vt:lpstr>幻灯片标题</vt:lpstr>
      </vt:variant>
      <vt:variant>
        <vt:i4>20</vt:i4>
      </vt:variant>
    </vt:vector>
  </HeadingPairs>
  <TitlesOfParts>
    <vt:vector size="70" baseType="lpstr">
      <vt:lpstr>Arial</vt:lpstr>
      <vt:lpstr>宋体</vt:lpstr>
      <vt:lpstr>Wingdings</vt:lpstr>
      <vt:lpstr>Calibri</vt:lpstr>
      <vt:lpstr>等线</vt:lpstr>
      <vt:lpstr>Aileron</vt:lpstr>
      <vt:lpstr>Segoe Print</vt:lpstr>
      <vt:lpstr>Aileron Light</vt:lpstr>
      <vt:lpstr>Aileron Heavy</vt:lpstr>
      <vt:lpstr>汉仪清庭-55简</vt:lpstr>
      <vt:lpstr>Helvetica Neue Medium</vt:lpstr>
      <vt:lpstr>Helvetica Neue</vt:lpstr>
      <vt:lpstr>微软雅黑</vt:lpstr>
      <vt:lpstr>Eras Bold ITC</vt:lpstr>
      <vt:lpstr>Roboto Light</vt:lpstr>
      <vt:lpstr>Century Gothic</vt:lpstr>
      <vt:lpstr>Neris Thin</vt:lpstr>
      <vt:lpstr>Source Sans Pro Light</vt:lpstr>
      <vt:lpstr>Arial Unicode MS</vt:lpstr>
      <vt:lpstr>等线 Light</vt:lpstr>
      <vt:lpstr>FontAwesome</vt:lpstr>
      <vt:lpstr>Agency FB</vt:lpstr>
      <vt:lpstr>STIXGeneral-Bold</vt:lpstr>
      <vt:lpstr>U.S. 101</vt:lpstr>
      <vt:lpstr>Gill Sans</vt:lpstr>
      <vt:lpstr>华康俪金黑W8(P)</vt:lpstr>
      <vt:lpstr>黑体</vt:lpstr>
      <vt:lpstr>hakuyoxingshu7000</vt:lpstr>
      <vt:lpstr>华文行楷</vt:lpstr>
      <vt:lpstr>Arial</vt:lpstr>
      <vt:lpstr>Vrinda</vt:lpstr>
      <vt:lpstr>等线</vt:lpstr>
      <vt:lpstr>Malgun Gothic</vt:lpstr>
      <vt:lpstr>新宋体</vt:lpstr>
      <vt:lpstr>Gulim</vt:lpstr>
      <vt:lpstr>MingLiU-ExtB</vt:lpstr>
      <vt:lpstr>Aharoni</vt:lpstr>
      <vt:lpstr>Cambria Math</vt:lpstr>
      <vt:lpstr>DokChampa</vt:lpstr>
      <vt:lpstr>Lucida Console</vt:lpstr>
      <vt:lpstr>Trebuchet MS</vt:lpstr>
      <vt:lpstr>Vijaya</vt:lpstr>
      <vt:lpstr>Ebrima</vt:lpstr>
      <vt:lpstr>Courier New</vt:lpstr>
      <vt:lpstr>Batang</vt:lpstr>
      <vt:lpstr>楷体</vt:lpstr>
      <vt:lpstr>Calibri</vt:lpstr>
      <vt:lpstr>Times New Roman</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灰色工作总结</dc:title>
  <dc:creator>第一PPT</dc:creator>
  <cp:keywords>www.1ppt.com</cp:keywords>
  <dc:description>www.1ppt.com</dc:description>
  <cp:lastModifiedBy>   ＆g</cp:lastModifiedBy>
  <cp:revision>33</cp:revision>
  <dcterms:created xsi:type="dcterms:W3CDTF">2018-05-17T03:09:00Z</dcterms:created>
  <dcterms:modified xsi:type="dcterms:W3CDTF">2019-06-06T01:52:40Z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