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17" r:id="rId3"/>
    <p:sldId id="293" r:id="rId5"/>
    <p:sldId id="264" r:id="rId6"/>
    <p:sldId id="322" r:id="rId7"/>
    <p:sldId id="259" r:id="rId8"/>
    <p:sldId id="321" r:id="rId9"/>
    <p:sldId id="353" r:id="rId10"/>
    <p:sldId id="320" r:id="rId11"/>
    <p:sldId id="357" r:id="rId12"/>
    <p:sldId id="287" r:id="rId13"/>
    <p:sldId id="269" r:id="rId14"/>
    <p:sldId id="319" r:id="rId15"/>
    <p:sldId id="301" r:id="rId16"/>
    <p:sldId id="313" r:id="rId17"/>
    <p:sldId id="271" r:id="rId18"/>
    <p:sldId id="318" r:id="rId19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52" d="100"/>
          <a:sy n="152" d="100"/>
        </p:scale>
        <p:origin x="-594" y="-102"/>
      </p:cViewPr>
      <p:guideLst>
        <p:guide orient="horz" pos="1630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8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856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83215" y="1928630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年中工作总结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林晨旭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53032" y="551595"/>
            <a:ext cx="2891790" cy="142113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en-US" altLang="zh-CN" sz="8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6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71600" y="2211710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7155" y="2447923"/>
            <a:ext cx="908686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自助</a:t>
            </a:r>
            <a:r>
              <a:rPr lang="en-US" altLang="zh-CN" sz="2800" b="1" dirty="0"/>
              <a:t>V2.0</a:t>
            </a:r>
            <a:endParaRPr lang="en-US" altLang="zh-CN" sz="2800" b="1" dirty="0"/>
          </a:p>
        </p:txBody>
      </p:sp>
      <p:sp>
        <p:nvSpPr>
          <p:cNvPr id="4" name="圆角矩形 3"/>
          <p:cNvSpPr/>
          <p:nvPr/>
        </p:nvSpPr>
        <p:spPr>
          <a:xfrm>
            <a:off x="3356610" y="1254760"/>
            <a:ext cx="4705350" cy="4514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50968" y="1335678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56610" y="1936750"/>
            <a:ext cx="4705985" cy="4514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56610" y="2642870"/>
            <a:ext cx="4705985" cy="4514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56610" y="3355975"/>
            <a:ext cx="4706620" cy="4514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5004" y="1374966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Roberts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算法替换Google插件Tesseract的识别提取方式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5004" y="2051411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生成报告修改轮询机制。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5004" y="2757177"/>
            <a:ext cx="3758504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整合自助和自动打印客户端。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9815" y="3470275"/>
            <a:ext cx="4406265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自助系统监控服务和自助机及打印机状态，入库并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实时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钉钉推送。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68040" y="4064000"/>
            <a:ext cx="4693920" cy="451485"/>
          </a:xfrm>
          <a:prstGeom prst="roundRect">
            <a:avLst>
              <a:gd name="adj" fmla="val 268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6810" y="4178935"/>
            <a:ext cx="4319905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支持医院新设备的识别、增加新需求、解决上线项目遇到的问题。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工作完成具体情况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bldLvl="0" animBg="1"/>
      <p:bldP spid="5" grpId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/>
      <p:bldP spid="12" grpId="0"/>
      <p:bldP spid="13" grpId="0" bldLvl="0" animBg="1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559213" y="1525796"/>
            <a:ext cx="657143" cy="850359"/>
            <a:chOff x="6078950" y="2211813"/>
            <a:chExt cx="876190" cy="1133812"/>
          </a:xfrm>
        </p:grpSpPr>
        <p:sp>
          <p:nvSpPr>
            <p:cNvPr id="3" name="Shape 1585"/>
            <p:cNvSpPr/>
            <p:nvPr/>
          </p:nvSpPr>
          <p:spPr>
            <a:xfrm>
              <a:off x="6227601" y="2211813"/>
              <a:ext cx="617337" cy="106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118"/>
                  </a:moveTo>
                  <a:lnTo>
                    <a:pt x="9697" y="5751"/>
                  </a:lnTo>
                  <a:lnTo>
                    <a:pt x="7758" y="5277"/>
                  </a:lnTo>
                  <a:lnTo>
                    <a:pt x="19720" y="0"/>
                  </a:lnTo>
                  <a:lnTo>
                    <a:pt x="21600" y="8660"/>
                  </a:lnTo>
                  <a:lnTo>
                    <a:pt x="19824" y="8226"/>
                  </a:lnTo>
                  <a:lnTo>
                    <a:pt x="10122" y="21600"/>
                  </a:lnTo>
                  <a:cubicBezTo>
                    <a:pt x="10122" y="21600"/>
                    <a:pt x="0" y="19118"/>
                    <a:pt x="0" y="1911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Shape 1593"/>
            <p:cNvSpPr/>
            <p:nvPr/>
          </p:nvSpPr>
          <p:spPr>
            <a:xfrm>
              <a:off x="6078950" y="2588395"/>
              <a:ext cx="876190" cy="75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21600"/>
                  </a:moveTo>
                  <a:lnTo>
                    <a:pt x="21600" y="10353"/>
                  </a:lnTo>
                  <a:cubicBezTo>
                    <a:pt x="16072" y="3956"/>
                    <a:pt x="8435" y="0"/>
                    <a:pt x="0" y="0"/>
                  </a:cubicBezTo>
                  <a:lnTo>
                    <a:pt x="0" y="15906"/>
                  </a:lnTo>
                  <a:cubicBezTo>
                    <a:pt x="4639" y="15906"/>
                    <a:pt x="8839" y="18082"/>
                    <a:pt x="11880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23407" y="2083236"/>
            <a:ext cx="886571" cy="657146"/>
            <a:chOff x="6564542" y="2955067"/>
            <a:chExt cx="1182094" cy="876194"/>
          </a:xfrm>
        </p:grpSpPr>
        <p:sp>
          <p:nvSpPr>
            <p:cNvPr id="6" name="Shape 1588"/>
            <p:cNvSpPr/>
            <p:nvPr/>
          </p:nvSpPr>
          <p:spPr>
            <a:xfrm>
              <a:off x="6683463" y="3123538"/>
              <a:ext cx="1063173" cy="61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89"/>
                  </a:moveTo>
                  <a:lnTo>
                    <a:pt x="13424" y="1954"/>
                  </a:lnTo>
                  <a:lnTo>
                    <a:pt x="12962" y="0"/>
                  </a:lnTo>
                  <a:lnTo>
                    <a:pt x="21600" y="2047"/>
                  </a:lnTo>
                  <a:lnTo>
                    <a:pt x="16255" y="13950"/>
                  </a:lnTo>
                  <a:lnTo>
                    <a:pt x="15833" y="12161"/>
                  </a:lnTo>
                  <a:lnTo>
                    <a:pt x="2403" y="21600"/>
                  </a:lnTo>
                  <a:cubicBezTo>
                    <a:pt x="2403" y="21600"/>
                    <a:pt x="0" y="11389"/>
                    <a:pt x="0" y="1138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Shape 1596"/>
            <p:cNvSpPr/>
            <p:nvPr/>
          </p:nvSpPr>
          <p:spPr>
            <a:xfrm>
              <a:off x="6564542" y="2955067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4" y="21600"/>
                  </a:moveTo>
                  <a:lnTo>
                    <a:pt x="21600" y="21600"/>
                  </a:lnTo>
                  <a:cubicBezTo>
                    <a:pt x="21600" y="13165"/>
                    <a:pt x="17644" y="5528"/>
                    <a:pt x="11247" y="0"/>
                  </a:cubicBezTo>
                  <a:lnTo>
                    <a:pt x="0" y="9720"/>
                  </a:lnTo>
                  <a:cubicBezTo>
                    <a:pt x="3518" y="12760"/>
                    <a:pt x="5694" y="16960"/>
                    <a:pt x="5694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4923408" y="2737300"/>
            <a:ext cx="863367" cy="657146"/>
            <a:chOff x="6564542" y="3827152"/>
            <a:chExt cx="1151156" cy="876194"/>
          </a:xfrm>
        </p:grpSpPr>
        <p:sp>
          <p:nvSpPr>
            <p:cNvPr id="9" name="Shape 1586"/>
            <p:cNvSpPr/>
            <p:nvPr/>
          </p:nvSpPr>
          <p:spPr>
            <a:xfrm>
              <a:off x="6653734" y="3985712"/>
              <a:ext cx="1061964" cy="61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81" y="0"/>
                  </a:moveTo>
                  <a:lnTo>
                    <a:pt x="15849" y="9698"/>
                  </a:lnTo>
                  <a:lnTo>
                    <a:pt x="16323" y="7759"/>
                  </a:lnTo>
                  <a:lnTo>
                    <a:pt x="21600" y="19720"/>
                  </a:lnTo>
                  <a:lnTo>
                    <a:pt x="12940" y="21600"/>
                  </a:lnTo>
                  <a:lnTo>
                    <a:pt x="13374" y="19824"/>
                  </a:lnTo>
                  <a:lnTo>
                    <a:pt x="0" y="10123"/>
                  </a:lnTo>
                  <a:cubicBezTo>
                    <a:pt x="0" y="10123"/>
                    <a:pt x="2481" y="0"/>
                    <a:pt x="2481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599"/>
            <p:cNvSpPr/>
            <p:nvPr/>
          </p:nvSpPr>
          <p:spPr>
            <a:xfrm>
              <a:off x="6564542" y="3827152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4" y="0"/>
                  </a:moveTo>
                  <a:cubicBezTo>
                    <a:pt x="5694" y="4640"/>
                    <a:pt x="3518" y="8840"/>
                    <a:pt x="0" y="11880"/>
                  </a:cubicBezTo>
                  <a:lnTo>
                    <a:pt x="11247" y="21600"/>
                  </a:lnTo>
                  <a:cubicBezTo>
                    <a:pt x="17644" y="16072"/>
                    <a:pt x="21600" y="8435"/>
                    <a:pt x="21600" y="0"/>
                  </a:cubicBezTo>
                  <a:cubicBezTo>
                    <a:pt x="21600" y="0"/>
                    <a:pt x="5694" y="0"/>
                    <a:pt x="569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4559213" y="3101494"/>
            <a:ext cx="657143" cy="886571"/>
            <a:chOff x="6078950" y="4312744"/>
            <a:chExt cx="876190" cy="1182094"/>
          </a:xfrm>
        </p:grpSpPr>
        <p:sp>
          <p:nvSpPr>
            <p:cNvPr id="12" name="Shape 1587"/>
            <p:cNvSpPr/>
            <p:nvPr/>
          </p:nvSpPr>
          <p:spPr>
            <a:xfrm>
              <a:off x="6168141" y="4431665"/>
              <a:ext cx="615228" cy="106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1" y="0"/>
                  </a:moveTo>
                  <a:lnTo>
                    <a:pt x="19646" y="13424"/>
                  </a:lnTo>
                  <a:lnTo>
                    <a:pt x="21600" y="12962"/>
                  </a:lnTo>
                  <a:lnTo>
                    <a:pt x="19554" y="21600"/>
                  </a:lnTo>
                  <a:lnTo>
                    <a:pt x="7650" y="16255"/>
                  </a:lnTo>
                  <a:lnTo>
                    <a:pt x="9439" y="15833"/>
                  </a:lnTo>
                  <a:lnTo>
                    <a:pt x="0" y="2403"/>
                  </a:lnTo>
                  <a:cubicBezTo>
                    <a:pt x="0" y="2403"/>
                    <a:pt x="10211" y="0"/>
                    <a:pt x="10211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602"/>
            <p:cNvSpPr/>
            <p:nvPr/>
          </p:nvSpPr>
          <p:spPr>
            <a:xfrm>
              <a:off x="6078950" y="4312744"/>
              <a:ext cx="876190" cy="75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94"/>
                  </a:moveTo>
                  <a:lnTo>
                    <a:pt x="0" y="21600"/>
                  </a:lnTo>
                  <a:cubicBezTo>
                    <a:pt x="8435" y="21600"/>
                    <a:pt x="16072" y="17643"/>
                    <a:pt x="21600" y="11247"/>
                  </a:cubicBezTo>
                  <a:lnTo>
                    <a:pt x="11880" y="0"/>
                  </a:lnTo>
                  <a:cubicBezTo>
                    <a:pt x="8839" y="3518"/>
                    <a:pt x="4639" y="5694"/>
                    <a:pt x="0" y="56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8"/>
          <p:cNvGrpSpPr/>
          <p:nvPr/>
        </p:nvGrpSpPr>
        <p:grpSpPr>
          <a:xfrm>
            <a:off x="3905150" y="3101494"/>
            <a:ext cx="657146" cy="886571"/>
            <a:chOff x="5206865" y="4312744"/>
            <a:chExt cx="876194" cy="1182094"/>
          </a:xfrm>
        </p:grpSpPr>
        <p:sp>
          <p:nvSpPr>
            <p:cNvPr id="15" name="Shape 1591"/>
            <p:cNvSpPr/>
            <p:nvPr/>
          </p:nvSpPr>
          <p:spPr>
            <a:xfrm>
              <a:off x="5375337" y="4431665"/>
              <a:ext cx="615241" cy="106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89" y="0"/>
                  </a:moveTo>
                  <a:lnTo>
                    <a:pt x="1954" y="13424"/>
                  </a:lnTo>
                  <a:lnTo>
                    <a:pt x="0" y="12962"/>
                  </a:lnTo>
                  <a:lnTo>
                    <a:pt x="2046" y="21600"/>
                  </a:lnTo>
                  <a:lnTo>
                    <a:pt x="13950" y="16255"/>
                  </a:lnTo>
                  <a:lnTo>
                    <a:pt x="12161" y="15833"/>
                  </a:lnTo>
                  <a:lnTo>
                    <a:pt x="21600" y="2403"/>
                  </a:lnTo>
                  <a:cubicBezTo>
                    <a:pt x="21600" y="2403"/>
                    <a:pt x="11389" y="0"/>
                    <a:pt x="1138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605"/>
            <p:cNvSpPr/>
            <p:nvPr/>
          </p:nvSpPr>
          <p:spPr>
            <a:xfrm>
              <a:off x="5206865" y="4312744"/>
              <a:ext cx="876194" cy="75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0"/>
                  </a:moveTo>
                  <a:lnTo>
                    <a:pt x="0" y="11247"/>
                  </a:lnTo>
                  <a:cubicBezTo>
                    <a:pt x="5528" y="17643"/>
                    <a:pt x="13165" y="21600"/>
                    <a:pt x="21600" y="21600"/>
                  </a:cubicBezTo>
                  <a:lnTo>
                    <a:pt x="21600" y="5694"/>
                  </a:lnTo>
                  <a:cubicBezTo>
                    <a:pt x="16960" y="5694"/>
                    <a:pt x="12760" y="3518"/>
                    <a:pt x="972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3332845" y="2737300"/>
            <a:ext cx="865225" cy="657146"/>
            <a:chOff x="4443791" y="3827152"/>
            <a:chExt cx="1153633" cy="876194"/>
          </a:xfrm>
        </p:grpSpPr>
        <p:sp>
          <p:nvSpPr>
            <p:cNvPr id="18" name="Shape 1590"/>
            <p:cNvSpPr/>
            <p:nvPr/>
          </p:nvSpPr>
          <p:spPr>
            <a:xfrm>
              <a:off x="4443791" y="3985712"/>
              <a:ext cx="1061959" cy="61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18" y="0"/>
                  </a:moveTo>
                  <a:lnTo>
                    <a:pt x="5751" y="9698"/>
                  </a:lnTo>
                  <a:lnTo>
                    <a:pt x="5277" y="7759"/>
                  </a:lnTo>
                  <a:lnTo>
                    <a:pt x="0" y="19720"/>
                  </a:lnTo>
                  <a:lnTo>
                    <a:pt x="8660" y="21600"/>
                  </a:lnTo>
                  <a:lnTo>
                    <a:pt x="8226" y="19824"/>
                  </a:lnTo>
                  <a:lnTo>
                    <a:pt x="21600" y="10123"/>
                  </a:lnTo>
                  <a:cubicBezTo>
                    <a:pt x="21600" y="10123"/>
                    <a:pt x="19118" y="0"/>
                    <a:pt x="1911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Shape 1608"/>
            <p:cNvSpPr/>
            <p:nvPr/>
          </p:nvSpPr>
          <p:spPr>
            <a:xfrm>
              <a:off x="4840194" y="3827152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6" y="0"/>
                  </a:moveTo>
                  <a:lnTo>
                    <a:pt x="0" y="0"/>
                  </a:lnTo>
                  <a:cubicBezTo>
                    <a:pt x="0" y="8436"/>
                    <a:pt x="3956" y="16072"/>
                    <a:pt x="10353" y="21600"/>
                  </a:cubicBezTo>
                  <a:lnTo>
                    <a:pt x="21600" y="11880"/>
                  </a:lnTo>
                  <a:cubicBezTo>
                    <a:pt x="18082" y="8840"/>
                    <a:pt x="15906" y="4640"/>
                    <a:pt x="1590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3303115" y="2083236"/>
            <a:ext cx="894947" cy="657146"/>
            <a:chOff x="4404151" y="2955067"/>
            <a:chExt cx="1193263" cy="876194"/>
          </a:xfrm>
        </p:grpSpPr>
        <p:sp>
          <p:nvSpPr>
            <p:cNvPr id="21" name="Shape 1592"/>
            <p:cNvSpPr/>
            <p:nvPr/>
          </p:nvSpPr>
          <p:spPr>
            <a:xfrm>
              <a:off x="4404151" y="3123538"/>
              <a:ext cx="1063183" cy="61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89"/>
                  </a:moveTo>
                  <a:lnTo>
                    <a:pt x="8177" y="1954"/>
                  </a:lnTo>
                  <a:lnTo>
                    <a:pt x="8638" y="0"/>
                  </a:lnTo>
                  <a:lnTo>
                    <a:pt x="0" y="2047"/>
                  </a:lnTo>
                  <a:lnTo>
                    <a:pt x="5345" y="13950"/>
                  </a:lnTo>
                  <a:lnTo>
                    <a:pt x="5767" y="12161"/>
                  </a:lnTo>
                  <a:lnTo>
                    <a:pt x="19197" y="21600"/>
                  </a:lnTo>
                  <a:cubicBezTo>
                    <a:pt x="19197" y="21600"/>
                    <a:pt x="21600" y="11389"/>
                    <a:pt x="21600" y="1138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Shape 1611"/>
            <p:cNvSpPr/>
            <p:nvPr/>
          </p:nvSpPr>
          <p:spPr>
            <a:xfrm>
              <a:off x="4840194" y="2955067"/>
              <a:ext cx="75722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720"/>
                  </a:moveTo>
                  <a:lnTo>
                    <a:pt x="10353" y="0"/>
                  </a:lnTo>
                  <a:cubicBezTo>
                    <a:pt x="3956" y="5528"/>
                    <a:pt x="0" y="13165"/>
                    <a:pt x="0" y="21600"/>
                  </a:cubicBezTo>
                  <a:lnTo>
                    <a:pt x="15906" y="21600"/>
                  </a:lnTo>
                  <a:cubicBezTo>
                    <a:pt x="15906" y="16960"/>
                    <a:pt x="18082" y="12760"/>
                    <a:pt x="21600" y="972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2"/>
          <p:cNvGrpSpPr/>
          <p:nvPr/>
        </p:nvGrpSpPr>
        <p:grpSpPr>
          <a:xfrm>
            <a:off x="3905149" y="1525796"/>
            <a:ext cx="657146" cy="850357"/>
            <a:chOff x="5206865" y="2211813"/>
            <a:chExt cx="876194" cy="1133810"/>
          </a:xfrm>
        </p:grpSpPr>
        <p:sp>
          <p:nvSpPr>
            <p:cNvPr id="24" name="Shape 1589"/>
            <p:cNvSpPr/>
            <p:nvPr/>
          </p:nvSpPr>
          <p:spPr>
            <a:xfrm>
              <a:off x="5315876" y="2211813"/>
              <a:ext cx="617346" cy="106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18"/>
                  </a:moveTo>
                  <a:lnTo>
                    <a:pt x="11902" y="5751"/>
                  </a:lnTo>
                  <a:lnTo>
                    <a:pt x="13841" y="5277"/>
                  </a:lnTo>
                  <a:lnTo>
                    <a:pt x="1880" y="0"/>
                  </a:lnTo>
                  <a:lnTo>
                    <a:pt x="0" y="8660"/>
                  </a:lnTo>
                  <a:lnTo>
                    <a:pt x="1775" y="8226"/>
                  </a:lnTo>
                  <a:lnTo>
                    <a:pt x="11478" y="21600"/>
                  </a:lnTo>
                  <a:cubicBezTo>
                    <a:pt x="11478" y="21600"/>
                    <a:pt x="21600" y="19118"/>
                    <a:pt x="21600" y="1911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Shape 1614"/>
            <p:cNvSpPr/>
            <p:nvPr/>
          </p:nvSpPr>
          <p:spPr>
            <a:xfrm>
              <a:off x="5206865" y="2588396"/>
              <a:ext cx="876194" cy="75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906"/>
                  </a:moveTo>
                  <a:lnTo>
                    <a:pt x="21600" y="0"/>
                  </a:lnTo>
                  <a:cubicBezTo>
                    <a:pt x="13165" y="0"/>
                    <a:pt x="5528" y="3956"/>
                    <a:pt x="0" y="10353"/>
                  </a:cubicBezTo>
                  <a:lnTo>
                    <a:pt x="9720" y="21600"/>
                  </a:lnTo>
                  <a:cubicBezTo>
                    <a:pt x="12760" y="18082"/>
                    <a:pt x="16960" y="15906"/>
                    <a:pt x="21600" y="159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 Placeholder 4"/>
          <p:cNvSpPr txBox="1"/>
          <p:nvPr/>
        </p:nvSpPr>
        <p:spPr>
          <a:xfrm>
            <a:off x="5255374" y="1131590"/>
            <a:ext cx="2375039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磁盘策略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4"/>
          <p:cNvSpPr txBox="1"/>
          <p:nvPr/>
        </p:nvSpPr>
        <p:spPr>
          <a:xfrm>
            <a:off x="5969391" y="1954214"/>
            <a:ext cx="2439477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自动路由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Placeholder 4"/>
          <p:cNvSpPr txBox="1"/>
          <p:nvPr/>
        </p:nvSpPr>
        <p:spPr>
          <a:xfrm>
            <a:off x="5913988" y="3114035"/>
            <a:ext cx="2007429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自动归档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4"/>
          <p:cNvSpPr txBox="1"/>
          <p:nvPr/>
        </p:nvSpPr>
        <p:spPr>
          <a:xfrm>
            <a:off x="5133583" y="3928308"/>
            <a:ext cx="2177015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影像转发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4"/>
          <p:cNvSpPr txBox="1"/>
          <p:nvPr/>
        </p:nvSpPr>
        <p:spPr>
          <a:xfrm>
            <a:off x="1788407" y="1131590"/>
            <a:ext cx="1977411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OHIF影像浏览器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4"/>
          <p:cNvSpPr txBox="1"/>
          <p:nvPr/>
        </p:nvSpPr>
        <p:spPr>
          <a:xfrm>
            <a:off x="1167421" y="1954214"/>
            <a:ext cx="1977411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院内浏览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4"/>
          <p:cNvSpPr txBox="1"/>
          <p:nvPr/>
        </p:nvSpPr>
        <p:spPr>
          <a:xfrm>
            <a:off x="1231394" y="2983455"/>
            <a:ext cx="1977410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原始影像上传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4"/>
          <p:cNvSpPr txBox="1"/>
          <p:nvPr/>
        </p:nvSpPr>
        <p:spPr>
          <a:xfrm>
            <a:off x="2006138" y="3928308"/>
            <a:ext cx="2025363" cy="6328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Query/Retrieve demo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buNone/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4"/>
          <p:cNvSpPr txBox="1"/>
          <p:nvPr/>
        </p:nvSpPr>
        <p:spPr>
          <a:xfrm>
            <a:off x="4654460" y="1988830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/>
          <p:nvPr/>
        </p:nvSpPr>
        <p:spPr>
          <a:xfrm>
            <a:off x="5058953" y="2354379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4"/>
          <p:cNvSpPr txBox="1"/>
          <p:nvPr/>
        </p:nvSpPr>
        <p:spPr>
          <a:xfrm>
            <a:off x="5044666" y="2932676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4"/>
          <p:cNvSpPr txBox="1"/>
          <p:nvPr/>
        </p:nvSpPr>
        <p:spPr>
          <a:xfrm>
            <a:off x="4636082" y="3312608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4"/>
          <p:cNvSpPr txBox="1"/>
          <p:nvPr/>
        </p:nvSpPr>
        <p:spPr>
          <a:xfrm>
            <a:off x="4093446" y="3306471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4"/>
          <p:cNvSpPr txBox="1"/>
          <p:nvPr/>
        </p:nvSpPr>
        <p:spPr>
          <a:xfrm>
            <a:off x="3699976" y="2913629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4"/>
          <p:cNvSpPr txBox="1"/>
          <p:nvPr/>
        </p:nvSpPr>
        <p:spPr>
          <a:xfrm>
            <a:off x="3691333" y="2363563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4"/>
          <p:cNvSpPr txBox="1"/>
          <p:nvPr/>
        </p:nvSpPr>
        <p:spPr>
          <a:xfrm>
            <a:off x="4091488" y="1985884"/>
            <a:ext cx="364417" cy="2008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工作完成具体情况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"/>
          <p:cNvSpPr txBox="1"/>
          <p:nvPr/>
        </p:nvSpPr>
        <p:spPr>
          <a:xfrm>
            <a:off x="4064635" y="2502535"/>
            <a:ext cx="98171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PACS</a:t>
            </a:r>
            <a:endParaRPr lang="en-US"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5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5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85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3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5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3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850"/>
                            </p:stCondLst>
                            <p:childTnLst>
                              <p:par>
                                <p:cTn id="10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  <p:bldP spid="41" grpId="0" build="p"/>
      <p:bldP spid="42" grpId="0" build="p"/>
      <p:bldP spid="43" grpId="0" build="p"/>
      <p:bldP spid="44" grpId="0" build="p"/>
      <p:bldP spid="46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工作存在不足之处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工作存在不足之处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4"/>
          <p:cNvSpPr/>
          <p:nvPr/>
        </p:nvSpPr>
        <p:spPr>
          <a:xfrm flipV="1">
            <a:off x="976" y="2734541"/>
            <a:ext cx="3171816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0250" y="2735643"/>
            <a:ext cx="1339514" cy="1338488"/>
            <a:chOff x="3225639" y="4543565"/>
            <a:chExt cx="1735762" cy="1734334"/>
          </a:xfrm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100" b="1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1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976" y="2326775"/>
            <a:ext cx="5401154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32373" y="1180020"/>
            <a:ext cx="1339514" cy="1339591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100" b="1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4704739" y="2734540"/>
            <a:ext cx="4439261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4981" y="2735643"/>
            <a:ext cx="1339514" cy="1338488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100" b="1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935" y="1573308"/>
            <a:ext cx="2604477" cy="469900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代码命名不规范。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数据库列名不规范。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1698" y="1345207"/>
            <a:ext cx="902970" cy="254000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规范不统一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3300" y="4260850"/>
            <a:ext cx="2904490" cy="469900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自己会的东西，理所应当的觉得别人也要会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犯一些小错误感到不以为然。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8820" y="4032525"/>
            <a:ext cx="1512570" cy="254000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pPr algn="l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严以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待人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，宽以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律己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7923" y="3746403"/>
            <a:ext cx="2604477" cy="469900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有些事情没有按照自己的预期进行，就会产生负面情绪，抵触进一步沟通。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3686" y="3518302"/>
            <a:ext cx="750570" cy="254000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心态不稳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49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49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49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49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99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未来工作计划目标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1066251" y="1131590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4" name="Shape 3886"/>
          <p:cNvSpPr/>
          <p:nvPr/>
        </p:nvSpPr>
        <p:spPr>
          <a:xfrm>
            <a:off x="1066251" y="2362430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6" name="Shape 3889"/>
          <p:cNvSpPr/>
          <p:nvPr/>
        </p:nvSpPr>
        <p:spPr>
          <a:xfrm>
            <a:off x="1066251" y="3560829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8" name="Text Placeholder 5"/>
          <p:cNvSpPr txBox="1"/>
          <p:nvPr/>
        </p:nvSpPr>
        <p:spPr>
          <a:xfrm>
            <a:off x="3063648" y="1204261"/>
            <a:ext cx="3026229" cy="306559"/>
          </a:xfrm>
          <a:prstGeom prst="rect">
            <a:avLst/>
          </a:prstGeom>
        </p:spPr>
        <p:txBody>
          <a:bodyPr anchor="ctr">
            <a:normAutofit fontScale="95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重构并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PACS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3063648" y="3633500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电子病历、检验、心电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Placeholder 5"/>
          <p:cNvSpPr txBox="1"/>
          <p:nvPr/>
        </p:nvSpPr>
        <p:spPr>
          <a:xfrm>
            <a:off x="3063648" y="2435101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 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深入学习</a:t>
            </a:r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DICOM</a:t>
            </a:r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未来工作计划目标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/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感谢观看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49635" y="579030"/>
            <a:ext cx="2891790" cy="142113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en-US" altLang="zh-CN" sz="8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7224" y="915566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PREFACE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23678"/>
            <a:ext cx="5832648" cy="191516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岁月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流转，时光飞逝，转眼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间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的工作又接近年中。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回首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过去半年的工作，经过全体领导及员工的共同努力，公司经营业绩保持良好，行业地位、社会形象日渐提升，各项工作全面发展。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起点、新希望。站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2019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年中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的新起点，我们将继承和发扬过去工作中存在的优点，汲取经验，摒弃不足，满怀信心，以更清醒的头脑、更旺盛的斗志、更奋发的姿态和更充沛的干劲，向我们的既定目标进发！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44039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52189" y="1077866"/>
            <a:ext cx="341135" cy="341756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66969" y="1078093"/>
            <a:ext cx="341135" cy="341135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0405" y="1077866"/>
            <a:ext cx="341755" cy="341756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8237" y="1077866"/>
            <a:ext cx="341755" cy="341756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293" y="1077866"/>
            <a:ext cx="341755" cy="341756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5" grpId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年中工作内容概述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组内人员架构</a:t>
              </a:r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组成</a:t>
              </a:r>
              <a:endParaRPr lang="zh-CN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工作完成具体情况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工作存在不足之处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未来工作目标计划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年中工作内容概述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年中工作内容概述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远程高清门诊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智康云问诊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自助打印系统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PACS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影像云存储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660202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即时通讯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系统上线需求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问题处理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1500186" y="196567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录音录屏，并上传云存储。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1500185" y="303844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较大版本更新。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12"/>
          <p:cNvSpPr txBox="1"/>
          <p:nvPr/>
        </p:nvSpPr>
        <p:spPr>
          <a:xfrm>
            <a:off x="1500185" y="4176003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OHIF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影像浏览器、院内浏览等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2"/>
          <p:cNvSpPr txBox="1"/>
          <p:nvPr/>
        </p:nvSpPr>
        <p:spPr>
          <a:xfrm>
            <a:off x="5940153" y="196880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000" dirty="0">
                <a:sym typeface="+mn-ea"/>
              </a:rPr>
              <a:t>解决业务产生的代码BUG，</a:t>
            </a:r>
            <a:r>
              <a:rPr lang="zh-CN" sz="1000" dirty="0">
                <a:sym typeface="+mn-ea"/>
              </a:rPr>
              <a:t>提高</a:t>
            </a:r>
            <a:r>
              <a:rPr sz="1000" dirty="0">
                <a:sym typeface="+mn-ea"/>
              </a:rPr>
              <a:t>抓取同步效率</a:t>
            </a:r>
            <a:r>
              <a:rPr lang="zh-CN" sz="1000" dirty="0">
                <a:ea typeface="宋体" panose="02010600030101010101" pitchFamily="2" charset="-122"/>
                <a:sym typeface="+mn-ea"/>
              </a:rPr>
              <a:t>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Text Placeholder 12"/>
          <p:cNvSpPr txBox="1"/>
          <p:nvPr/>
        </p:nvSpPr>
        <p:spPr>
          <a:xfrm>
            <a:off x="5940152" y="312285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一对一视频通话在线录制，多人会议室、一对多直播平台以及相关衍生功能。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5940152" y="4179133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修改医院需求、对已上线项目存在的问题进行更新与修复。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67791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年中工作</a:t>
              </a:r>
              <a:endPara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内容概述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8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8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3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8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8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3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8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组内人员架构组成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组内人员架构组成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22029" y="3182938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78077" y="3182938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2700000" flipH="1">
            <a:off x="3079195" y="256208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8900000">
            <a:off x="4320911" y="256208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19672" y="2635403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08232" y="2966368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林晨旭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53144" y="1873863"/>
            <a:ext cx="2237712" cy="2948289"/>
            <a:chOff x="3815003" y="3087488"/>
            <a:chExt cx="2237712" cy="2948289"/>
          </a:xfrm>
        </p:grpSpPr>
        <p:sp>
          <p:nvSpPr>
            <p:cNvPr id="19" name="椭圆 18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21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3840501" y="2274942"/>
            <a:ext cx="1463708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endParaRPr 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PACS</a:t>
            </a:r>
            <a:endParaRPr 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自助打印</a:t>
            </a:r>
            <a:endParaRPr 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影像云存储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80408" y="918349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52120" y="918349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456872" y="2635403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68402" y="1275528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林杨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0638" y="1275728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黄志绅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4902" y="2965922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方龙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3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bldLvl="0" animBg="1"/>
      <p:bldP spid="17" grpId="0"/>
      <p:bldP spid="23" grpId="0"/>
      <p:bldP spid="24" grpId="0" bldLvl="0" animBg="1"/>
      <p:bldP spid="35" grpId="0" bldLvl="0" animBg="1"/>
      <p:bldP spid="36" grpId="0" bldLvl="0" animBg="1"/>
      <p:bldP spid="37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工作完成具体情况</a:t>
            </a:r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79512" y="12035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827584" y="1500501"/>
            <a:ext cx="1647323" cy="1077093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2113622" y="1208331"/>
              <a:ext cx="812799" cy="491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入门</a:t>
              </a:r>
              <a:endParaRPr lang="zh-CN" altLang="id-ID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2262318" y="1500501"/>
            <a:ext cx="1647323" cy="1077093"/>
            <a:chOff x="0" y="0"/>
            <a:chExt cx="4392859" cy="2872248"/>
          </a:xfrm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雏形</a:t>
              </a:r>
              <a:endParaRPr lang="zh-CN" alt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3732499" y="1500501"/>
            <a:ext cx="1647323" cy="1077093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应用</a:t>
              </a:r>
              <a:endParaRPr lang="zh-CN" altLang="id-ID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5190569" y="1500501"/>
            <a:ext cx="1647322" cy="1077093"/>
            <a:chOff x="0" y="0"/>
            <a:chExt cx="4392859" cy="2872248"/>
          </a:xfrm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困难</a:t>
              </a:r>
              <a:endParaRPr lang="zh-CN" alt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6669094" y="1500501"/>
            <a:ext cx="1647322" cy="1077093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解决</a:t>
              </a:r>
              <a:endParaRPr lang="zh-CN" altLang="id-ID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1491759" y="2423657"/>
            <a:ext cx="318973" cy="318973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2929521" y="2423657"/>
            <a:ext cx="318973" cy="318973"/>
            <a:chOff x="0" y="0"/>
            <a:chExt cx="850594" cy="850594"/>
          </a:xfrm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4396674" y="2423657"/>
            <a:ext cx="318973" cy="318973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5854743" y="2423657"/>
            <a:ext cx="318973" cy="318973"/>
            <a:chOff x="0" y="0"/>
            <a:chExt cx="850594" cy="850594"/>
          </a:xfrm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7333269" y="2423657"/>
            <a:ext cx="318973" cy="318973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Shape 373"/>
          <p:cNvSpPr/>
          <p:nvPr/>
        </p:nvSpPr>
        <p:spPr>
          <a:xfrm>
            <a:off x="1043608" y="3003798"/>
            <a:ext cx="1177714" cy="92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开源组件FFMPEG与screen-capture-recorder-to-video-windows-free初步实现录屏与录音。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76"/>
          <p:cNvSpPr/>
          <p:nvPr/>
        </p:nvSpPr>
        <p:spPr>
          <a:xfrm>
            <a:off x="2509354" y="3003798"/>
            <a:ext cx="1177713" cy="738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完成参数可配置的demo，实现录制桌面、音频，且支持麦克风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3949514" y="3003798"/>
            <a:ext cx="1177713" cy="738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以进程的方式运行执行文档，多线程跑动态库，整理安装与使用文档。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5436096" y="3003798"/>
            <a:ext cx="1177714" cy="553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占用过高，计算机需要很高的配置才能达到预期效果。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6901842" y="3003798"/>
            <a:ext cx="1177713" cy="36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更换开源项目，也是基于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FFMPEG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工作完成具体情况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indefinite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dvAuto="0"/>
      <p:bldP spid="7" grpId="0" bldLvl="0" animBg="1" advAuto="0"/>
      <p:bldP spid="12" grpId="0" bldLvl="0" animBg="1" advAuto="0"/>
      <p:bldP spid="17" grpId="0" bldLvl="0" animBg="1" advAuto="0"/>
      <p:bldP spid="22" grpId="0" bldLvl="0" animBg="1" advAuto="0"/>
      <p:bldP spid="27" grpId="0" bldLvl="0" animBg="1" advAuto="0"/>
      <p:bldP spid="30" grpId="0" bldLvl="0" animBg="1" advAuto="0"/>
      <p:bldP spid="33" grpId="0" bldLvl="0" animBg="1" advAuto="0"/>
      <p:bldP spid="36" grpId="0" bldLvl="0" animBg="1" advAuto="0"/>
      <p:bldP spid="39" grpId="0" bldLvl="0" animBg="1" advAuto="0"/>
      <p:bldP spid="43" grpId="0" bldLvl="0" animBg="1"/>
      <p:bldP spid="46" grpId="0" bldLvl="0" animBg="1"/>
      <p:bldP spid="49" grpId="0" bldLvl="0" animBg="1"/>
      <p:bldP spid="52" grpId="0" bldLvl="0" animBg="1"/>
      <p:bldP spid="55" grpId="0" bldLvl="0" animBg="1"/>
      <p:bldP spid="58" grpId="0"/>
    </p:bldLst>
  </p:timing>
</p:sld>
</file>

<file path=ppt/tags/tag1.xml><?xml version="1.0" encoding="utf-8"?>
<p:tagLst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1662</Words>
  <Application>WPS 演示</Application>
  <PresentationFormat>全屏显示(16:9)</PresentationFormat>
  <Paragraphs>234</Paragraphs>
  <Slides>16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微软雅黑 Light</vt:lpstr>
      <vt:lpstr>黑体</vt:lpstr>
      <vt:lpstr>Calibri</vt:lpstr>
      <vt:lpstr>Roboto Light</vt:lpstr>
      <vt:lpstr>Impact</vt:lpstr>
      <vt:lpstr>Aller Light</vt:lpstr>
      <vt:lpstr>U.S. 101</vt:lpstr>
      <vt:lpstr>Roboto</vt:lpstr>
      <vt:lpstr>Open Sans Light</vt:lpstr>
      <vt:lpstr>Aller Light</vt:lpstr>
      <vt:lpstr>Roboto Light</vt:lpstr>
      <vt:lpstr>Gill Sans</vt:lpstr>
      <vt:lpstr>Lato Light</vt:lpstr>
      <vt:lpstr>Helvetica Neue</vt:lpstr>
      <vt:lpstr>Calibri Light</vt:lpstr>
      <vt:lpstr>Segoe Print</vt:lpstr>
      <vt:lpstr>Arial Unicode MS</vt:lpstr>
      <vt:lpstr>华文黑体</vt:lpstr>
      <vt:lpstr>Arial</vt:lpstr>
      <vt:lpstr>Lato Regular</vt:lpstr>
      <vt:lpstr>Helvetica</vt:lpstr>
      <vt:lpstr>Open Sans</vt:lpstr>
      <vt:lpstr>Open Sans</vt:lpstr>
      <vt:lpstr>STIXGeneral-Bold</vt:lpstr>
      <vt:lpstr>Oxygen</vt:lpstr>
      <vt:lpstr>Swiss911 UCm BT</vt:lpstr>
      <vt:lpstr>Helvetica Light</vt:lpstr>
      <vt:lpstr>Roboto Regular</vt:lpstr>
      <vt:lpstr>Vrinda</vt:lpstr>
      <vt:lpstr>Corbel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upzed R</cp:lastModifiedBy>
  <cp:revision>181</cp:revision>
  <dcterms:created xsi:type="dcterms:W3CDTF">2015-12-11T17:46:00Z</dcterms:created>
  <dcterms:modified xsi:type="dcterms:W3CDTF">2019-07-12T03:17:00Z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2052-11.1.0.8863</vt:lpwstr>
  </property>
</Properties>
</file>