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8" r:id="rId4"/>
  </p:sldMasterIdLst>
  <p:notesMasterIdLst>
    <p:notesMasterId r:id="rId6"/>
  </p:notesMasterIdLst>
  <p:sldIdLst>
    <p:sldId id="292" r:id="rId5"/>
    <p:sldId id="339" r:id="rId7"/>
    <p:sldId id="340" r:id="rId8"/>
    <p:sldId id="342" r:id="rId9"/>
    <p:sldId id="365" r:id="rId10"/>
    <p:sldId id="368" r:id="rId11"/>
    <p:sldId id="369" r:id="rId12"/>
    <p:sldId id="370" r:id="rId13"/>
    <p:sldId id="371" r:id="rId14"/>
    <p:sldId id="372" r:id="rId15"/>
    <p:sldId id="373" r:id="rId16"/>
    <p:sldId id="374" r:id="rId17"/>
    <p:sldId id="343" r:id="rId18"/>
    <p:sldId id="375" r:id="rId19"/>
    <p:sldId id="355" r:id="rId20"/>
    <p:sldId id="338" r:id="rId21"/>
  </p:sldIdLst>
  <p:sldSz cx="9144000" cy="5143500" type="screen16x9"/>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B3AC"/>
    <a:srgbClr val="0B8679"/>
    <a:srgbClr val="2CDCD8"/>
    <a:srgbClr val="FFF0C1"/>
    <a:srgbClr val="FFFFE5"/>
    <a:srgbClr val="C8002D"/>
    <a:srgbClr val="FF1935"/>
    <a:srgbClr val="00789C"/>
    <a:srgbClr val="008F8F"/>
    <a:srgbClr val="FE9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94963" autoAdjust="0"/>
  </p:normalViewPr>
  <p:slideViewPr>
    <p:cSldViewPr>
      <p:cViewPr varScale="1">
        <p:scale>
          <a:sx n="117" d="100"/>
          <a:sy n="117" d="100"/>
        </p:scale>
        <p:origin x="120" y="504"/>
      </p:cViewPr>
      <p:guideLst>
        <p:guide orient="horz" pos="1684"/>
        <p:guide pos="2904"/>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 d="1"/>
          <a:sy n="1" d="1"/>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26.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EC8BF1-99E8-4848-B983-4C5DD8CF67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3FAFCE-DEB1-4518-9829-2403446EAE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ct val="0"/>
              </a:spcBef>
              <a:spcAft>
                <a:spcPct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a:t>www.515ppt.com</a:t>
            </a:r>
            <a:endParaRPr lang="zh-CN" altLang="en-US"/>
          </a:p>
        </p:txBody>
      </p:sp>
      <p:sp>
        <p:nvSpPr>
          <p:cNvPr id="56324"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67105" rtl="0" eaLnBrk="1" fontAlgn="base" latinLnBrk="0" hangingPunct="1">
              <a:lnSpc>
                <a:spcPct val="100000"/>
              </a:lnSpc>
              <a:spcBef>
                <a:spcPct val="0"/>
              </a:spcBef>
              <a:spcAft>
                <a:spcPct val="0"/>
              </a:spcAft>
              <a:buClrTx/>
              <a:buSzTx/>
              <a:buFontTx/>
              <a:buNone/>
              <a:defRPr/>
            </a:pPr>
            <a:fld id="{219B5F41-D3FF-4650-BB44-BB4BF6B8B65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ct val="0"/>
              </a:spcBef>
              <a:spcAft>
                <a:spcPct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endParaRPr lang="zh-CN" altLang="en-US"/>
          </a:p>
        </p:txBody>
      </p:sp>
      <p:sp>
        <p:nvSpPr>
          <p:cNvPr id="4" name="灯片编号占位符 3"/>
          <p:cNvSpPr>
            <a:spLocks noGrp="1"/>
          </p:cNvSpPr>
          <p:nvPr>
            <p:ph type="sldNum" sz="quarter" idx="10"/>
          </p:nvPr>
        </p:nvSpPr>
        <p:spPr/>
        <p:txBody>
          <a:bodyPr/>
          <a:lstStyle/>
          <a:p>
            <a:fld id="{B63FAFCE-DEB1-4518-9829-2403446EAE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36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472"/>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1631156"/>
            <a:ext cx="4041775"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82296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05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620"/>
            </a:lvl1pPr>
            <a:lvl2pPr marL="308610" indent="0" algn="ctr">
              <a:buNone/>
              <a:defRPr sz="135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5"/>
            <a:ext cx="7886700" cy="2139553"/>
          </a:xfrm>
        </p:spPr>
        <p:txBody>
          <a:bodyPr anchor="b"/>
          <a:lstStyle>
            <a:lvl1pPr>
              <a:defRPr sz="405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620">
                <a:solidFill>
                  <a:schemeClr val="tx1">
                    <a:tint val="75000"/>
                  </a:schemeClr>
                </a:solidFill>
              </a:defRPr>
            </a:lvl1pPr>
            <a:lvl2pPr marL="308610" indent="0">
              <a:buNone/>
              <a:defRPr sz="1350">
                <a:solidFill>
                  <a:schemeClr val="tx1">
                    <a:tint val="75000"/>
                  </a:schemeClr>
                </a:solidFill>
              </a:defRPr>
            </a:lvl2pPr>
            <a:lvl3pPr marL="617220" indent="0">
              <a:buNone/>
              <a:defRPr sz="1215">
                <a:solidFill>
                  <a:schemeClr val="tx1">
                    <a:tint val="75000"/>
                  </a:schemeClr>
                </a:solidFill>
              </a:defRPr>
            </a:lvl3pPr>
            <a:lvl4pPr marL="925830" indent="0">
              <a:buNone/>
              <a:defRPr sz="1080">
                <a:solidFill>
                  <a:schemeClr val="tx1">
                    <a:tint val="75000"/>
                  </a:schemeClr>
                </a:solidFill>
              </a:defRPr>
            </a:lvl4pPr>
            <a:lvl5pPr marL="1234440" indent="0">
              <a:buNone/>
              <a:defRPr sz="1080">
                <a:solidFill>
                  <a:schemeClr val="tx1">
                    <a:tint val="75000"/>
                  </a:schemeClr>
                </a:solidFill>
              </a:defRPr>
            </a:lvl5pPr>
            <a:lvl6pPr marL="1543050" indent="0">
              <a:buNone/>
              <a:defRPr sz="1080">
                <a:solidFill>
                  <a:schemeClr val="tx1">
                    <a:tint val="75000"/>
                  </a:schemeClr>
                </a:solidFill>
              </a:defRPr>
            </a:lvl6pPr>
            <a:lvl7pPr marL="1851660" indent="0">
              <a:buNone/>
              <a:defRPr sz="1080">
                <a:solidFill>
                  <a:schemeClr val="tx1">
                    <a:tint val="75000"/>
                  </a:schemeClr>
                </a:solidFill>
              </a:defRPr>
            </a:lvl7pPr>
            <a:lvl8pPr marL="2160270" indent="0">
              <a:buNone/>
              <a:defRPr sz="1080">
                <a:solidFill>
                  <a:schemeClr val="tx1">
                    <a:tint val="75000"/>
                  </a:schemeClr>
                </a:solidFill>
              </a:defRPr>
            </a:lvl8pPr>
            <a:lvl9pPr marL="2468880" indent="0">
              <a:buNone/>
              <a:defRPr sz="108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620" b="1"/>
            </a:lvl1pPr>
            <a:lvl2pPr marL="308610" indent="0">
              <a:buNone/>
              <a:defRPr sz="1350" b="1"/>
            </a:lvl2pPr>
            <a:lvl3pPr marL="617220" indent="0">
              <a:buNone/>
              <a:defRPr sz="1215" b="1"/>
            </a:lvl3pPr>
            <a:lvl4pPr marL="925830" indent="0">
              <a:buNone/>
              <a:defRPr sz="1080" b="1"/>
            </a:lvl4pPr>
            <a:lvl5pPr marL="1234440" indent="0">
              <a:buNone/>
              <a:defRPr sz="1080" b="1"/>
            </a:lvl5pPr>
            <a:lvl6pPr marL="1543050" indent="0">
              <a:buNone/>
              <a:defRPr sz="1080" b="1"/>
            </a:lvl6pPr>
            <a:lvl7pPr marL="1851660" indent="0">
              <a:buNone/>
              <a:defRPr sz="1080" b="1"/>
            </a:lvl7pPr>
            <a:lvl8pPr marL="2160270" indent="0">
              <a:buNone/>
              <a:defRPr sz="1080" b="1"/>
            </a:lvl8pPr>
            <a:lvl9pPr marL="2468880" indent="0">
              <a:buNone/>
              <a:defRPr sz="108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1878807"/>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2" y="1260872"/>
            <a:ext cx="3887391" cy="617934"/>
          </a:xfrm>
        </p:spPr>
        <p:txBody>
          <a:bodyPr anchor="b"/>
          <a:lstStyle>
            <a:lvl1pPr marL="0" indent="0">
              <a:buNone/>
              <a:defRPr sz="1620" b="1"/>
            </a:lvl1pPr>
            <a:lvl2pPr marL="308610" indent="0">
              <a:buNone/>
              <a:defRPr sz="1350" b="1"/>
            </a:lvl2pPr>
            <a:lvl3pPr marL="617220" indent="0">
              <a:buNone/>
              <a:defRPr sz="1215" b="1"/>
            </a:lvl3pPr>
            <a:lvl4pPr marL="925830" indent="0">
              <a:buNone/>
              <a:defRPr sz="1080" b="1"/>
            </a:lvl4pPr>
            <a:lvl5pPr marL="1234440" indent="0">
              <a:buNone/>
              <a:defRPr sz="1080" b="1"/>
            </a:lvl5pPr>
            <a:lvl6pPr marL="1543050" indent="0">
              <a:buNone/>
              <a:defRPr sz="1080" b="1"/>
            </a:lvl6pPr>
            <a:lvl7pPr marL="1851660" indent="0">
              <a:buNone/>
              <a:defRPr sz="1080" b="1"/>
            </a:lvl7pPr>
            <a:lvl8pPr marL="2160270" indent="0">
              <a:buNone/>
              <a:defRPr sz="1080" b="1"/>
            </a:lvl8pPr>
            <a:lvl9pPr marL="2468880" indent="0">
              <a:buNone/>
              <a:defRPr sz="108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2" y="1878807"/>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16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1"/>
            <a:ext cx="2949178" cy="2858691"/>
          </a:xfrm>
        </p:spPr>
        <p:txBody>
          <a:bodyPr/>
          <a:lstStyle>
            <a:lvl1pPr marL="0" indent="0">
              <a:buNone/>
              <a:defRPr sz="1080"/>
            </a:lvl1pPr>
            <a:lvl2pPr marL="308610" indent="0">
              <a:buNone/>
              <a:defRPr sz="945"/>
            </a:lvl2pPr>
            <a:lvl3pPr marL="617220" indent="0">
              <a:buNone/>
              <a:defRPr sz="810"/>
            </a:lvl3pPr>
            <a:lvl4pPr marL="925830" indent="0">
              <a:buNone/>
              <a:defRPr sz="675"/>
            </a:lvl4pPr>
            <a:lvl5pPr marL="1234440" indent="0">
              <a:buNone/>
              <a:defRPr sz="675"/>
            </a:lvl5pPr>
            <a:lvl6pPr marL="1543050" indent="0">
              <a:buNone/>
              <a:defRPr sz="675"/>
            </a:lvl6pPr>
            <a:lvl7pPr marL="1851660" indent="0">
              <a:buNone/>
              <a:defRPr sz="675"/>
            </a:lvl7pPr>
            <a:lvl8pPr marL="2160270" indent="0">
              <a:buNone/>
              <a:defRPr sz="675"/>
            </a:lvl8pPr>
            <a:lvl9pPr marL="2468880" indent="0">
              <a:buNone/>
              <a:defRPr sz="675"/>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16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160"/>
            </a:lvl1pPr>
            <a:lvl2pPr marL="308610" indent="0">
              <a:buNone/>
              <a:defRPr sz="1890"/>
            </a:lvl2pPr>
            <a:lvl3pPr marL="617220" indent="0">
              <a:buNone/>
              <a:defRPr sz="1620"/>
            </a:lvl3pPr>
            <a:lvl4pPr marL="925830" indent="0">
              <a:buNone/>
              <a:defRPr sz="1350"/>
            </a:lvl4pPr>
            <a:lvl5pPr marL="1234440" indent="0">
              <a:buNone/>
              <a:defRPr sz="1350"/>
            </a:lvl5pPr>
            <a:lvl6pPr marL="1543050" indent="0">
              <a:buNone/>
              <a:defRPr sz="1350"/>
            </a:lvl6pPr>
            <a:lvl7pPr marL="1851660" indent="0">
              <a:buNone/>
              <a:defRPr sz="1350"/>
            </a:lvl7pPr>
            <a:lvl8pPr marL="2160270" indent="0">
              <a:buNone/>
              <a:defRPr sz="1350"/>
            </a:lvl8pPr>
            <a:lvl9pPr marL="2468880" indent="0">
              <a:buNone/>
              <a:defRPr sz="1350"/>
            </a:lvl9pPr>
          </a:lstStyle>
          <a:p>
            <a:endParaRPr lang="zh-CN" altLang="en-US"/>
          </a:p>
        </p:txBody>
      </p:sp>
      <p:sp>
        <p:nvSpPr>
          <p:cNvPr id="4" name="文本占位符 3"/>
          <p:cNvSpPr>
            <a:spLocks noGrp="1"/>
          </p:cNvSpPr>
          <p:nvPr>
            <p:ph type="body" sz="half" idx="2" hasCustomPrompt="1"/>
          </p:nvPr>
        </p:nvSpPr>
        <p:spPr>
          <a:xfrm>
            <a:off x="629841" y="1543051"/>
            <a:ext cx="2949178" cy="2858691"/>
          </a:xfrm>
        </p:spPr>
        <p:txBody>
          <a:bodyPr/>
          <a:lstStyle>
            <a:lvl1pPr marL="0" indent="0">
              <a:buNone/>
              <a:defRPr sz="1080"/>
            </a:lvl1pPr>
            <a:lvl2pPr marL="308610" indent="0">
              <a:buNone/>
              <a:defRPr sz="945"/>
            </a:lvl2pPr>
            <a:lvl3pPr marL="617220" indent="0">
              <a:buNone/>
              <a:defRPr sz="810"/>
            </a:lvl3pPr>
            <a:lvl4pPr marL="925830" indent="0">
              <a:buNone/>
              <a:defRPr sz="675"/>
            </a:lvl4pPr>
            <a:lvl5pPr marL="1234440" indent="0">
              <a:buNone/>
              <a:defRPr sz="675"/>
            </a:lvl5pPr>
            <a:lvl6pPr marL="1543050" indent="0">
              <a:buNone/>
              <a:defRPr sz="675"/>
            </a:lvl6pPr>
            <a:lvl7pPr marL="1851660" indent="0">
              <a:buNone/>
              <a:defRPr sz="675"/>
            </a:lvl7pPr>
            <a:lvl8pPr marL="2160270" indent="0">
              <a:buNone/>
              <a:defRPr sz="675"/>
            </a:lvl8pPr>
            <a:lvl9pPr marL="2468880" indent="0">
              <a:buNone/>
              <a:defRPr sz="675"/>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5"/>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2" y="273845"/>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1722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3_两栏内容">
    <p:bg>
      <p:bgPr>
        <a:solidFill>
          <a:srgbClr val="F5F5F5"/>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372"/>
            <a:ext cx="9143999" cy="5140757"/>
          </a:xfrm>
          <a:prstGeom prst="rect">
            <a:avLst/>
          </a:prstGeom>
        </p:spPr>
      </p:pic>
      <p:sp>
        <p:nvSpPr>
          <p:cNvPr id="11" name="TextBox 3"/>
          <p:cNvSpPr txBox="1"/>
          <p:nvPr userDrawn="1"/>
        </p:nvSpPr>
        <p:spPr>
          <a:xfrm>
            <a:off x="251520" y="123533"/>
            <a:ext cx="3467616" cy="584775"/>
          </a:xfrm>
          <a:prstGeom prst="rect">
            <a:avLst/>
          </a:prstGeom>
          <a:noFill/>
        </p:spPr>
        <p:txBody>
          <a:bodyPr wrap="none" rtlCol="0">
            <a:spAutoFit/>
          </a:bodyPr>
          <a:lstStyle/>
          <a:p>
            <a:r>
              <a:rPr lang="zh-CN" altLang="en-US" sz="3200" b="1">
                <a:solidFill>
                  <a:schemeClr val="bg1"/>
                </a:solidFill>
                <a:latin typeface="微软雅黑" panose="020B0503020204020204" pitchFamily="34" charset="-122"/>
                <a:ea typeface="微软雅黑" panose="020B0503020204020204" pitchFamily="34" charset="-122"/>
              </a:rPr>
              <a:t>单击添加文字内容</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0" y="649830"/>
            <a:ext cx="9144000" cy="4254979"/>
          </a:xfrm>
          <a:prstGeom prst="rect">
            <a:avLst/>
          </a:prstGeom>
          <a:gradFill>
            <a:gsLst>
              <a:gs pos="0">
                <a:srgbClr val="FFF0C1"/>
              </a:gs>
              <a:gs pos="50000">
                <a:schemeClr val="bg1"/>
              </a:gs>
              <a:gs pos="100000">
                <a:srgbClr val="FFFFE5"/>
              </a:gs>
            </a:gsLst>
            <a:lin ang="8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500"/>
                            </p:stCondLst>
                            <p:childTnLst>
                              <p:par>
                                <p:cTn id="9" presetID="2" presetClass="entr" presetSubtype="1" decel="46000" fill="hold" grpId="0" nodeType="afterEffec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2" Type="http://schemas.openxmlformats.org/officeDocument/2006/relationships/theme" Target="../theme/theme2.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pPr defTabSz="82296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pPr defTabSz="82296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pPr defTabSz="82296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822960" rtl="0" eaLnBrk="1" latinLnBrk="0" hangingPunct="1">
        <a:spcBef>
          <a:spcPct val="0"/>
        </a:spcBef>
        <a:buNone/>
        <a:defRPr sz="3960" kern="1200">
          <a:solidFill>
            <a:schemeClr val="tx1"/>
          </a:solidFill>
          <a:latin typeface="+mj-lt"/>
          <a:ea typeface="+mj-ea"/>
          <a:cs typeface="+mj-cs"/>
        </a:defRPr>
      </a:lvl1pPr>
    </p:titleStyle>
    <p:bodyStyle>
      <a:lvl1pPr marL="308610" indent="-308610" algn="l" defTabSz="82296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1pPr>
      <a:lvl2pPr marL="668655" indent="-257175" algn="l" defTabSz="822960" rtl="0" eaLnBrk="1" latinLnBrk="0" hangingPunct="1">
        <a:spcBef>
          <a:spcPct val="20000"/>
        </a:spcBef>
        <a:buFont typeface="Arial" panose="020B0604020202020204" pitchFamily="34" charset="0"/>
        <a:buChar char="–"/>
        <a:defRPr sz="2520" kern="1200">
          <a:solidFill>
            <a:schemeClr val="tx1"/>
          </a:solidFill>
          <a:latin typeface="+mn-lt"/>
          <a:ea typeface="+mn-ea"/>
          <a:cs typeface="+mn-cs"/>
        </a:defRPr>
      </a:lvl2pPr>
      <a:lvl3pPr marL="1028700" indent="-205740" algn="l" defTabSz="822960" rtl="0" eaLnBrk="1" latinLnBrk="0" hangingPunct="1">
        <a:spcBef>
          <a:spcPct val="20000"/>
        </a:spcBef>
        <a:buFont typeface="Arial" panose="020B0604020202020204" pitchFamily="34" charset="0"/>
        <a:buChar char="•"/>
        <a:defRPr sz="2160" kern="1200">
          <a:solidFill>
            <a:schemeClr val="tx1"/>
          </a:solidFill>
          <a:latin typeface="+mn-lt"/>
          <a:ea typeface="+mn-ea"/>
          <a:cs typeface="+mn-cs"/>
        </a:defRPr>
      </a:lvl3pPr>
      <a:lvl4pPr marL="144018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5166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6314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810">
                <a:solidFill>
                  <a:schemeClr val="tx1">
                    <a:tint val="75000"/>
                  </a:schemeClr>
                </a:solidFill>
              </a:defRPr>
            </a:lvl1pPr>
          </a:lstStyle>
          <a:p>
            <a:pPr defTabSz="617220"/>
            <a:fld id="{9CE5B826-6809-49B3-9B4B-177D412235B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810">
                <a:solidFill>
                  <a:schemeClr val="tx1">
                    <a:tint val="75000"/>
                  </a:schemeClr>
                </a:solidFill>
              </a:defRPr>
            </a:lvl1pPr>
          </a:lstStyle>
          <a:p>
            <a:pPr defTabSz="61722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810">
                <a:solidFill>
                  <a:schemeClr val="tx1">
                    <a:tint val="75000"/>
                  </a:schemeClr>
                </a:solidFill>
              </a:defRPr>
            </a:lvl1pPr>
          </a:lstStyle>
          <a:p>
            <a:pPr defTabSz="617220"/>
            <a:fld id="{601AD0B5-09AD-499F-88BC-01FCE55CDA7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617220" rtl="0" eaLnBrk="1" latinLnBrk="0" hangingPunct="1">
        <a:lnSpc>
          <a:spcPct val="90000"/>
        </a:lnSpc>
        <a:spcBef>
          <a:spcPct val="0"/>
        </a:spcBef>
        <a:buNone/>
        <a:defRPr sz="2970" kern="1200">
          <a:solidFill>
            <a:schemeClr val="tx1"/>
          </a:solidFill>
          <a:latin typeface="+mj-lt"/>
          <a:ea typeface="+mj-ea"/>
          <a:cs typeface="+mj-cs"/>
        </a:defRPr>
      </a:lvl1pPr>
    </p:titleStyle>
    <p:bodyStyle>
      <a:lvl1pPr marL="154305" indent="-154305" algn="l" defTabSz="617220" rtl="0" eaLnBrk="1" latinLnBrk="0" hangingPunct="1">
        <a:lnSpc>
          <a:spcPct val="90000"/>
        </a:lnSpc>
        <a:spcBef>
          <a:spcPts val="675"/>
        </a:spcBef>
        <a:buFont typeface="Arial" panose="020B0604020202020204" pitchFamily="34" charset="0"/>
        <a:buChar char="•"/>
        <a:defRPr sz="1890" kern="1200">
          <a:solidFill>
            <a:schemeClr val="tx1"/>
          </a:solidFill>
          <a:latin typeface="+mn-lt"/>
          <a:ea typeface="+mn-ea"/>
          <a:cs typeface="+mn-cs"/>
        </a:defRPr>
      </a:lvl1pPr>
      <a:lvl2pPr marL="462915" indent="-154305" algn="l" defTabSz="617220" rtl="0" eaLnBrk="1" latinLnBrk="0" hangingPunct="1">
        <a:lnSpc>
          <a:spcPct val="90000"/>
        </a:lnSpc>
        <a:spcBef>
          <a:spcPts val="340"/>
        </a:spcBef>
        <a:buFont typeface="Arial" panose="020B0604020202020204" pitchFamily="34" charset="0"/>
        <a:buChar char="•"/>
        <a:defRPr sz="1620" kern="1200">
          <a:solidFill>
            <a:schemeClr val="tx1"/>
          </a:solidFill>
          <a:latin typeface="+mn-lt"/>
          <a:ea typeface="+mn-ea"/>
          <a:cs typeface="+mn-cs"/>
        </a:defRPr>
      </a:lvl2pPr>
      <a:lvl3pPr marL="771525" indent="-154305" algn="l" defTabSz="617220" rtl="0" eaLnBrk="1" latinLnBrk="0" hangingPunct="1">
        <a:lnSpc>
          <a:spcPct val="90000"/>
        </a:lnSpc>
        <a:spcBef>
          <a:spcPts val="340"/>
        </a:spcBef>
        <a:buFont typeface="Arial" panose="020B0604020202020204" pitchFamily="34" charset="0"/>
        <a:buChar char="•"/>
        <a:defRPr sz="1350" kern="1200">
          <a:solidFill>
            <a:schemeClr val="tx1"/>
          </a:solidFill>
          <a:latin typeface="+mn-lt"/>
          <a:ea typeface="+mn-ea"/>
          <a:cs typeface="+mn-cs"/>
        </a:defRPr>
      </a:lvl3pPr>
      <a:lvl4pPr marL="108013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4pPr>
      <a:lvl5pPr marL="138874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5pPr>
      <a:lvl6pPr marL="169735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6pPr>
      <a:lvl7pPr marL="200596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7pPr>
      <a:lvl8pPr marL="231457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40"/>
        </a:spcBef>
        <a:buFont typeface="Arial" panose="020B0604020202020204" pitchFamily="34" charset="0"/>
        <a:buChar char="•"/>
        <a:defRPr sz="1215" kern="1200">
          <a:solidFill>
            <a:schemeClr val="tx1"/>
          </a:solidFill>
          <a:latin typeface="+mn-lt"/>
          <a:ea typeface="+mn-ea"/>
          <a:cs typeface="+mn-cs"/>
        </a:defRPr>
      </a:lvl9pPr>
    </p:bodyStyle>
    <p:otherStyle>
      <a:defPPr>
        <a:defRPr lang="zh-CN"/>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slide" Target="slide1.xml"/><Relationship Id="rId2" Type="http://schemas.openxmlformats.org/officeDocument/2006/relationships/tags" Target="../tags/tag20.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slide" Target="slide1.xml"/><Relationship Id="rId2" Type="http://schemas.openxmlformats.org/officeDocument/2006/relationships/tags" Target="../tags/tag2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0.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slide" Target="slide1.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notesSlide" Target="../notesSlides/notesSlide2.xml"/><Relationship Id="rId18" Type="http://schemas.openxmlformats.org/officeDocument/2006/relationships/slideLayout" Target="../slideLayouts/slideLayout8.xml"/><Relationship Id="rId17" Type="http://schemas.openxmlformats.org/officeDocument/2006/relationships/image" Target="../media/image6.png"/><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slide" Target="slide16.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slide" Target="slide1.xml"/><Relationship Id="rId2" Type="http://schemas.openxmlformats.org/officeDocument/2006/relationships/tags" Target="../tags/tag1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slide" Target="slide1.xml"/><Relationship Id="rId2" Type="http://schemas.openxmlformats.org/officeDocument/2006/relationships/tags" Target="../tags/tag1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659" y="-1"/>
            <a:ext cx="5130097" cy="5143501"/>
          </a:xfrm>
          <a:prstGeom prst="rect">
            <a:avLst/>
          </a:prstGeom>
        </p:spPr>
      </p:pic>
      <p:grpSp>
        <p:nvGrpSpPr>
          <p:cNvPr id="15" name="组合 14"/>
          <p:cNvGrpSpPr/>
          <p:nvPr/>
        </p:nvGrpSpPr>
        <p:grpSpPr>
          <a:xfrm>
            <a:off x="323528" y="1315677"/>
            <a:ext cx="1128386" cy="1126921"/>
            <a:chOff x="3321560" y="3751502"/>
            <a:chExt cx="726076" cy="725134"/>
          </a:xfrm>
        </p:grpSpPr>
        <p:grpSp>
          <p:nvGrpSpPr>
            <p:cNvPr id="17" name="组合 16"/>
            <p:cNvGrpSpPr/>
            <p:nvPr/>
          </p:nvGrpSpPr>
          <p:grpSpPr>
            <a:xfrm>
              <a:off x="3321560" y="3751502"/>
              <a:ext cx="726076" cy="725134"/>
              <a:chOff x="2097688" y="3956966"/>
              <a:chExt cx="2446337" cy="2443163"/>
            </a:xfrm>
          </p:grpSpPr>
          <p:sp>
            <p:nvSpPr>
              <p:cNvPr id="19"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椭圆 17"/>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5400" b="1">
                  <a:latin typeface="Arial" panose="020B0604020202020204" pitchFamily="34" charset="0"/>
                  <a:ea typeface="微软雅黑" panose="020B0503020204020204" pitchFamily="34" charset="-122"/>
                  <a:sym typeface="Arial" panose="020B0604020202020204" pitchFamily="34" charset="0"/>
                </a:rPr>
                <a:t>年</a:t>
              </a:r>
              <a:endParaRPr lang="zh-CN" altLang="en-US" sz="5400" b="1">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20"/>
          <p:cNvGrpSpPr/>
          <p:nvPr/>
        </p:nvGrpSpPr>
        <p:grpSpPr>
          <a:xfrm>
            <a:off x="1535797" y="1315677"/>
            <a:ext cx="1128386" cy="1126921"/>
            <a:chOff x="3321560" y="3751502"/>
            <a:chExt cx="726076" cy="725134"/>
          </a:xfrm>
        </p:grpSpPr>
        <p:grpSp>
          <p:nvGrpSpPr>
            <p:cNvPr id="22" name="组合 21"/>
            <p:cNvGrpSpPr/>
            <p:nvPr/>
          </p:nvGrpSpPr>
          <p:grpSpPr>
            <a:xfrm>
              <a:off x="3321560" y="3751502"/>
              <a:ext cx="726076" cy="725134"/>
              <a:chOff x="2097688" y="3956966"/>
              <a:chExt cx="2446337" cy="2443163"/>
            </a:xfrm>
          </p:grpSpPr>
          <p:sp>
            <p:nvSpPr>
              <p:cNvPr id="24"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Oval 62"/>
              <p:cNvSpPr>
                <a:spLocks noChangeArrowheads="1"/>
              </p:cNvSpPr>
              <p:nvPr/>
            </p:nvSpPr>
            <p:spPr bwMode="auto">
              <a:xfrm>
                <a:off x="2184217" y="4033555"/>
                <a:ext cx="2284414" cy="2284413"/>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椭圆 22"/>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中</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2730286" y="1316947"/>
            <a:ext cx="1128386" cy="1126921"/>
            <a:chOff x="3321560" y="3751502"/>
            <a:chExt cx="726076" cy="725134"/>
          </a:xfrm>
        </p:grpSpPr>
        <p:grpSp>
          <p:nvGrpSpPr>
            <p:cNvPr id="27" name="组合 26"/>
            <p:cNvGrpSpPr/>
            <p:nvPr/>
          </p:nvGrpSpPr>
          <p:grpSpPr>
            <a:xfrm>
              <a:off x="3321560" y="3751502"/>
              <a:ext cx="726076" cy="725134"/>
              <a:chOff x="2097688" y="3956966"/>
              <a:chExt cx="2446337" cy="2443163"/>
            </a:xfrm>
          </p:grpSpPr>
          <p:sp>
            <p:nvSpPr>
              <p:cNvPr id="29"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总</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3960336" y="1315677"/>
            <a:ext cx="1128386" cy="1126921"/>
            <a:chOff x="3321560" y="3751502"/>
            <a:chExt cx="726076" cy="725134"/>
          </a:xfrm>
        </p:grpSpPr>
        <p:grpSp>
          <p:nvGrpSpPr>
            <p:cNvPr id="32" name="组合 31"/>
            <p:cNvGrpSpPr/>
            <p:nvPr/>
          </p:nvGrpSpPr>
          <p:grpSpPr>
            <a:xfrm>
              <a:off x="3321560" y="3751502"/>
              <a:ext cx="726076" cy="725134"/>
              <a:chOff x="2097688" y="3956966"/>
              <a:chExt cx="2446337" cy="2443163"/>
            </a:xfrm>
          </p:grpSpPr>
          <p:sp>
            <p:nvSpPr>
              <p:cNvPr id="34"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椭圆 32"/>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结</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2174895" y="2818476"/>
            <a:ext cx="944880" cy="245110"/>
          </a:xfrm>
          <a:prstGeom prst="rect">
            <a:avLst/>
          </a:prstGeom>
          <a:noFill/>
        </p:spPr>
        <p:txBody>
          <a:bodyPr wrap="none" rtlCol="0">
            <a:spAutoFit/>
          </a:bodyPr>
          <a:lstStyle/>
          <a:p>
            <a:pPr algn="ctr">
              <a:buNone/>
            </a:pPr>
            <a:r>
              <a:rPr lang="zh-CN" altLang="en-US" sz="100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汇报人：胡帅</a:t>
            </a:r>
            <a:endParaRPr lang="zh-CN" altLang="en-US" sz="100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914" y="1842829"/>
            <a:ext cx="2255313" cy="226022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24" y="373689"/>
            <a:ext cx="2260226" cy="22602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235585"/>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11629"/>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新增处方监管</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1912727"/>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高清视频门诊</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527050"/>
            <a:ext cx="836930" cy="138557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4" idx="5"/>
            <a:endCxn id="29" idx="1"/>
          </p:cNvCxnSpPr>
          <p:nvPr/>
        </p:nvCxnSpPr>
        <p:spPr>
          <a:xfrm flipV="1">
            <a:off x="1913890" y="1289685"/>
            <a:ext cx="836930" cy="62293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11" idx="1"/>
          </p:cNvCxnSpPr>
          <p:nvPr/>
        </p:nvCxnSpPr>
        <p:spPr>
          <a:xfrm>
            <a:off x="1913890" y="2835910"/>
            <a:ext cx="803910" cy="179832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451787"/>
            <a:ext cx="4381607"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上级医师开设处方实时监管</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100647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882724"/>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新增视频问诊</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1216175"/>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村医采集患者信息对在线专家发起视频问诊</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750820" y="2579370"/>
            <a:ext cx="4888865" cy="58991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25621" y="2451049"/>
            <a:ext cx="3578899" cy="303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新增健康档案</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061410" y="2788946"/>
            <a:ext cx="4389044"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建立视频问诊村医及医师可根据患者信息调用健康档案</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2734310" y="1779270"/>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309111" y="1655519"/>
            <a:ext cx="3578899" cy="303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新增排班预约</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0"/>
          <p:cNvSpPr txBox="1"/>
          <p:nvPr/>
        </p:nvSpPr>
        <p:spPr>
          <a:xfrm>
            <a:off x="3044901" y="1988970"/>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上级医师排班，村医可根据排班时间段预约</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a:stCxn id="24" idx="0"/>
            <a:endCxn id="32" idx="1"/>
          </p:cNvCxnSpPr>
          <p:nvPr/>
        </p:nvCxnSpPr>
        <p:spPr>
          <a:xfrm>
            <a:off x="2144395" y="2374265"/>
            <a:ext cx="606425" cy="5003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34310" y="3423920"/>
            <a:ext cx="4888865" cy="58991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309111" y="3295599"/>
            <a:ext cx="3578899" cy="303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新增检验检查</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33"/>
          <p:cNvSpPr txBox="1"/>
          <p:nvPr/>
        </p:nvSpPr>
        <p:spPr>
          <a:xfrm>
            <a:off x="3044900" y="3633496"/>
            <a:ext cx="4389044" cy="248285"/>
          </a:xfrm>
          <a:prstGeom prst="rect">
            <a:avLst/>
          </a:prstGeom>
          <a:noFill/>
        </p:spPr>
        <p:txBody>
          <a:bodyPr wrap="square" lIns="61729" tIns="30865" rIns="61729" bIns="30865" rtlCol="0">
            <a:spAutoFit/>
          </a:bodyPr>
          <a:p>
            <a:pPr defTabSz="617220">
              <a:lnSpc>
                <a:spcPct val="130000"/>
              </a:lnSpc>
            </a:pPr>
            <a:r>
              <a:rPr lang="zh-CN" altLang="en-US" sz="94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建立视频问诊村医及医师可根据患者信息调用检验检查视图</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2717800" y="4268470"/>
            <a:ext cx="4888865" cy="73152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3309111" y="4140149"/>
            <a:ext cx="3578899" cy="3033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新增统计报表</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33"/>
          <p:cNvSpPr txBox="1"/>
          <p:nvPr/>
        </p:nvSpPr>
        <p:spPr>
          <a:xfrm>
            <a:off x="3028390" y="4478046"/>
            <a:ext cx="4389044" cy="440055"/>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各个卫生所每天的会诊情况，患者看病时长等数据统计，根据数据分析出各乡镇患者的疾病种类，预防情况等数据</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直接箭头连接符 13"/>
          <p:cNvCxnSpPr>
            <a:stCxn id="24" idx="1"/>
            <a:endCxn id="8" idx="1"/>
          </p:cNvCxnSpPr>
          <p:nvPr/>
        </p:nvCxnSpPr>
        <p:spPr>
          <a:xfrm>
            <a:off x="1913890" y="2835910"/>
            <a:ext cx="820420" cy="88328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4" idx="0"/>
            <a:endCxn id="4" idx="1"/>
          </p:cNvCxnSpPr>
          <p:nvPr/>
        </p:nvCxnSpPr>
        <p:spPr>
          <a:xfrm flipV="1">
            <a:off x="2144395" y="2062480"/>
            <a:ext cx="589915" cy="31178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1168400"/>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044444"/>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新增处方监管</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2271502"/>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智康云问诊</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1459865"/>
            <a:ext cx="836930" cy="811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4" idx="0"/>
          </p:cNvCxnSpPr>
          <p:nvPr/>
        </p:nvCxnSpPr>
        <p:spPr>
          <a:xfrm flipV="1">
            <a:off x="2144395" y="2302510"/>
            <a:ext cx="606425" cy="430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32" idx="1"/>
          </p:cNvCxnSpPr>
          <p:nvPr/>
        </p:nvCxnSpPr>
        <p:spPr>
          <a:xfrm>
            <a:off x="1913997" y="3194370"/>
            <a:ext cx="836930" cy="66103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1384602"/>
            <a:ext cx="4381607" cy="248285"/>
          </a:xfrm>
          <a:prstGeom prst="rect">
            <a:avLst/>
          </a:prstGeom>
          <a:noFill/>
        </p:spPr>
        <p:txBody>
          <a:bodyPr wrap="square" lIns="61729" tIns="30865" rIns="61729" bIns="30865" rtlCol="0">
            <a:spAutoFit/>
          </a:bodyPr>
          <a:p>
            <a:pPr defTabSz="617220">
              <a:lnSpc>
                <a:spcPct val="130000"/>
              </a:lnSpc>
            </a:pPr>
            <a:r>
              <a:rPr lang="zh-CN" altLang="en-US" sz="94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上级医师开设处方实时监管</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1939290"/>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1815539"/>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新增视频问诊</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2148990"/>
            <a:ext cx="4426241" cy="248285"/>
          </a:xfrm>
          <a:prstGeom prst="rect">
            <a:avLst/>
          </a:prstGeom>
          <a:noFill/>
        </p:spPr>
        <p:txBody>
          <a:bodyPr wrap="square" lIns="61729" tIns="30865" rIns="61729" bIns="30865" rtlCol="0">
            <a:spAutoFit/>
          </a:bodyPr>
          <a:p>
            <a:pPr defTabSz="617220">
              <a:lnSpc>
                <a:spcPct val="130000"/>
              </a:lnSpc>
            </a:pPr>
            <a:r>
              <a:rPr lang="zh-CN" altLang="en-US" sz="94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村医采集患者信息对在线专家发起视频问诊</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750820" y="3512185"/>
            <a:ext cx="4888865" cy="68707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25621" y="3383864"/>
            <a:ext cx="3578899" cy="303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新增药师审核</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061410" y="3721761"/>
            <a:ext cx="4389044" cy="440055"/>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医生开立处方，药师处方审核，药店发药业务全流程没做到全程可追溯，解决监管难题，保障各方权益</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2734310" y="271208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309111" y="2588334"/>
            <a:ext cx="3578899" cy="303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新增健康档案</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0"/>
          <p:cNvSpPr txBox="1"/>
          <p:nvPr/>
        </p:nvSpPr>
        <p:spPr>
          <a:xfrm>
            <a:off x="3044901" y="2921785"/>
            <a:ext cx="4426241" cy="248285"/>
          </a:xfrm>
          <a:prstGeom prst="rect">
            <a:avLst/>
          </a:prstGeom>
          <a:noFill/>
        </p:spPr>
        <p:txBody>
          <a:bodyPr wrap="square" lIns="61729" tIns="30865" rIns="61729" bIns="30865" rtlCol="0">
            <a:spAutoFit/>
          </a:bodyPr>
          <a:p>
            <a:pPr defTabSz="617220">
              <a:lnSpc>
                <a:spcPct val="130000"/>
              </a:lnSpc>
            </a:pPr>
            <a:r>
              <a:rPr lang="zh-CN" altLang="en-US" sz="94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建立视频问诊村医及医师可根据患者信息调用健康档案</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a:stCxn id="24" idx="0"/>
          </p:cNvCxnSpPr>
          <p:nvPr/>
        </p:nvCxnSpPr>
        <p:spPr>
          <a:xfrm>
            <a:off x="2144395" y="2733040"/>
            <a:ext cx="589915" cy="19875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10" name="MH_Others_1"/>
          <p:cNvSpPr/>
          <p:nvPr>
            <p:custDataLst>
              <p:tags r:id="rId2"/>
            </p:custDataLst>
          </p:nvPr>
        </p:nvSpPr>
        <p:spPr>
          <a:xfrm>
            <a:off x="2822206" y="2118100"/>
            <a:ext cx="214313" cy="3324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25">
            <a:hlinkClick r:id="rId3" action="ppaction://hlinksldjump"/>
          </p:cNvPr>
          <p:cNvSpPr/>
          <p:nvPr>
            <p:custDataLst>
              <p:tags r:id="rId4"/>
            </p:custDataLst>
          </p:nvPr>
        </p:nvSpPr>
        <p:spPr>
          <a:xfrm>
            <a:off x="0" y="2118100"/>
            <a:ext cx="9144000" cy="781207"/>
          </a:xfrm>
          <a:custGeom>
            <a:avLst/>
            <a:gdLst>
              <a:gd name="connsiteX0" fmla="*/ 0 w 4343400"/>
              <a:gd name="connsiteY0" fmla="*/ 0 h 408460"/>
              <a:gd name="connsiteX1" fmla="*/ 3714750 w 4343400"/>
              <a:gd name="connsiteY1" fmla="*/ 0 h 408460"/>
              <a:gd name="connsiteX2" fmla="*/ 4343400 w 4343400"/>
              <a:gd name="connsiteY2" fmla="*/ 0 h 408460"/>
              <a:gd name="connsiteX3" fmla="*/ 4343400 w 4343400"/>
              <a:gd name="connsiteY3" fmla="*/ 408460 h 408460"/>
              <a:gd name="connsiteX4" fmla="*/ 3714750 w 4343400"/>
              <a:gd name="connsiteY4" fmla="*/ 408460 h 408460"/>
              <a:gd name="connsiteX5" fmla="*/ 0 w 4343400"/>
              <a:gd name="connsiteY5" fmla="*/ 408460 h 40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408460">
                <a:moveTo>
                  <a:pt x="0" y="0"/>
                </a:moveTo>
                <a:lnTo>
                  <a:pt x="3714750" y="0"/>
                </a:lnTo>
                <a:lnTo>
                  <a:pt x="4343400" y="0"/>
                </a:lnTo>
                <a:lnTo>
                  <a:pt x="4343400" y="408460"/>
                </a:lnTo>
                <a:lnTo>
                  <a:pt x="3714750" y="408460"/>
                </a:lnTo>
                <a:lnTo>
                  <a:pt x="0" y="408460"/>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Autofit/>
          </a:bodyPr>
          <a:lstStyle/>
          <a:p>
            <a:pPr algn="ctr" defTabSz="822960"/>
            <a:r>
              <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rPr>
              <a:t>                存在的问题</a:t>
            </a:r>
            <a:endPar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1">
            <a:hlinkClick r:id="rId3" action="ppaction://hlinksldjump"/>
          </p:cNvPr>
          <p:cNvSpPr/>
          <p:nvPr>
            <p:custDataLst>
              <p:tags r:id="rId5"/>
            </p:custDataLst>
          </p:nvPr>
        </p:nvSpPr>
        <p:spPr>
          <a:xfrm>
            <a:off x="3123784" y="1511928"/>
            <a:ext cx="2896432" cy="367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22960"/>
            <a:r>
              <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第三部分</a:t>
            </a:r>
            <a:endPar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644" y="1640985"/>
            <a:ext cx="1802648" cy="1735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Freeform 105"/>
          <p:cNvSpPr/>
          <p:nvPr/>
        </p:nvSpPr>
        <p:spPr bwMode="auto">
          <a:xfrm>
            <a:off x="4621233" y="3196757"/>
            <a:ext cx="777060" cy="8441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Freeform 107"/>
          <p:cNvSpPr/>
          <p:nvPr/>
        </p:nvSpPr>
        <p:spPr bwMode="auto">
          <a:xfrm>
            <a:off x="3715615" y="3196757"/>
            <a:ext cx="779917" cy="8441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defTabSz="617220" fontAlgn="base">
              <a:spcBef>
                <a:spcPct val="0"/>
              </a:spcBef>
              <a:spcAft>
                <a:spcPct val="0"/>
              </a:spcAft>
              <a:defRPr/>
            </a:pPr>
            <a:endParaRPr lang="zh-CN" altLang="en-US" sz="1620">
              <a:solidFill>
                <a:prstClr val="black"/>
              </a:solidFill>
              <a:effectLst>
                <a:outerShdw blurRad="60007" dist="310007" dir="7680000" sy="30000" kx="1300200" algn="ctr" rotWithShape="0">
                  <a:prstClr val="black">
                    <a:alpha val="32000"/>
                  </a:prstClr>
                </a:outerShdw>
              </a:effectLst>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3197098" y="1454085"/>
            <a:ext cx="2719711" cy="2586868"/>
            <a:chOff x="3748193" y="2000673"/>
            <a:chExt cx="4030134" cy="3833285"/>
          </a:xfrm>
        </p:grpSpPr>
        <p:sp>
          <p:nvSpPr>
            <p:cNvPr id="5" name="Freeform 104"/>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06"/>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4"/>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108"/>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109"/>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3"/>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21"/>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3"/>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22"/>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1"/>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23"/>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4"/>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24"/>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a:off x="6025370" y="1474083"/>
            <a:ext cx="1761242" cy="372745"/>
            <a:chOff x="7939194" y="2030307"/>
            <a:chExt cx="2609851" cy="552343"/>
          </a:xfrm>
        </p:grpSpPr>
        <p:sp>
          <p:nvSpPr>
            <p:cNvPr id="14" name="矩形 1"/>
            <p:cNvSpPr>
              <a:spLocks noChangeArrowheads="1"/>
            </p:cNvSpPr>
            <p:nvPr/>
          </p:nvSpPr>
          <p:spPr bwMode="auto">
            <a:xfrm>
              <a:off x="8250344" y="2030307"/>
              <a:ext cx="2298701" cy="55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defTabSz="617220" eaLnBrk="1" fontAlgn="base" hangingPunct="1">
                <a:lnSpc>
                  <a:spcPct val="150000"/>
                </a:lnSpc>
                <a:spcBef>
                  <a:spcPct val="0"/>
                </a:spcBef>
                <a:spcAft>
                  <a:spcPct val="0"/>
                </a:spcAft>
              </a:pPr>
              <a:r>
                <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rPr>
                <a:t>测试</a:t>
              </a:r>
              <a:endPar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1"/>
            <p:cNvSpPr/>
            <p:nvPr/>
          </p:nvSpPr>
          <p:spPr bwMode="auto">
            <a:xfrm>
              <a:off x="7939194" y="2163657"/>
              <a:ext cx="357717" cy="313267"/>
            </a:xfrm>
            <a:custGeom>
              <a:avLst/>
              <a:gdLst>
                <a:gd name="T0" fmla="*/ 2147483647 w 478"/>
                <a:gd name="T1" fmla="*/ 2147483647 h 420"/>
                <a:gd name="T2" fmla="*/ 2147483647 w 478"/>
                <a:gd name="T3" fmla="*/ 2147483647 h 420"/>
                <a:gd name="T4" fmla="*/ 2147483647 w 478"/>
                <a:gd name="T5" fmla="*/ 2147483647 h 420"/>
                <a:gd name="T6" fmla="*/ 2147483647 w 478"/>
                <a:gd name="T7" fmla="*/ 2147483647 h 420"/>
                <a:gd name="T8" fmla="*/ 2147483647 w 478"/>
                <a:gd name="T9" fmla="*/ 0 h 420"/>
                <a:gd name="T10" fmla="*/ 2147483647 w 478"/>
                <a:gd name="T11" fmla="*/ 0 h 420"/>
                <a:gd name="T12" fmla="*/ 2147483647 w 478"/>
                <a:gd name="T13" fmla="*/ 2147483647 h 420"/>
                <a:gd name="T14" fmla="*/ 2147483647 w 478"/>
                <a:gd name="T15" fmla="*/ 2147483647 h 420"/>
                <a:gd name="T16" fmla="*/ 2147483647 w 478"/>
                <a:gd name="T17" fmla="*/ 2147483647 h 420"/>
                <a:gd name="T18" fmla="*/ 2147483647 w 478"/>
                <a:gd name="T19" fmla="*/ 2147483647 h 420"/>
                <a:gd name="T20" fmla="*/ 2147483647 w 478"/>
                <a:gd name="T21" fmla="*/ 2147483647 h 420"/>
                <a:gd name="T22" fmla="*/ 2147483647 w 478"/>
                <a:gd name="T23" fmla="*/ 2147483647 h 420"/>
                <a:gd name="T24" fmla="*/ 2147483647 w 478"/>
                <a:gd name="T25" fmla="*/ 2147483647 h 420"/>
                <a:gd name="T26" fmla="*/ 2147483647 w 478"/>
                <a:gd name="T27" fmla="*/ 2147483647 h 420"/>
                <a:gd name="T28" fmla="*/ 2147483647 w 478"/>
                <a:gd name="T29" fmla="*/ 2147483647 h 420"/>
                <a:gd name="T30" fmla="*/ 2147483647 w 478"/>
                <a:gd name="T31" fmla="*/ 2147483647 h 420"/>
                <a:gd name="T32" fmla="*/ 2147483647 w 478"/>
                <a:gd name="T33" fmla="*/ 2147483647 h 420"/>
                <a:gd name="T34" fmla="*/ 2147483647 w 478"/>
                <a:gd name="T35" fmla="*/ 2147483647 h 420"/>
                <a:gd name="T36" fmla="*/ 2147483647 w 478"/>
                <a:gd name="T37" fmla="*/ 2147483647 h 420"/>
                <a:gd name="T38" fmla="*/ 0 w 478"/>
                <a:gd name="T39" fmla="*/ 2147483647 h 420"/>
                <a:gd name="T40" fmla="*/ 2147483647 w 478"/>
                <a:gd name="T41" fmla="*/ 2147483647 h 420"/>
                <a:gd name="T42" fmla="*/ 2147483647 w 478"/>
                <a:gd name="T43" fmla="*/ 2147483647 h 420"/>
                <a:gd name="T44" fmla="*/ 2147483647 w 478"/>
                <a:gd name="T45" fmla="*/ 2147483647 h 420"/>
                <a:gd name="T46" fmla="*/ 2147483647 w 478"/>
                <a:gd name="T47" fmla="*/ 2147483647 h 420"/>
                <a:gd name="T48" fmla="*/ 2147483647 w 478"/>
                <a:gd name="T49" fmla="*/ 2147483647 h 420"/>
                <a:gd name="T50" fmla="*/ 2147483647 w 478"/>
                <a:gd name="T51" fmla="*/ 2147483647 h 420"/>
                <a:gd name="T52" fmla="*/ 2147483647 w 478"/>
                <a:gd name="T53" fmla="*/ 2147483647 h 420"/>
                <a:gd name="T54" fmla="*/ 2147483647 w 478"/>
                <a:gd name="T55" fmla="*/ 2147483647 h 420"/>
                <a:gd name="T56" fmla="*/ 2147483647 w 478"/>
                <a:gd name="T57" fmla="*/ 2147483647 h 420"/>
                <a:gd name="T58" fmla="*/ 2147483647 w 478"/>
                <a:gd name="T59" fmla="*/ 2147483647 h 420"/>
                <a:gd name="T60" fmla="*/ 2147483647 w 478"/>
                <a:gd name="T61" fmla="*/ 2147483647 h 420"/>
                <a:gd name="T62" fmla="*/ 2147483647 w 478"/>
                <a:gd name="T63" fmla="*/ 2147483647 h 420"/>
                <a:gd name="T64" fmla="*/ 2147483647 w 478"/>
                <a:gd name="T65" fmla="*/ 2147483647 h 420"/>
                <a:gd name="T66" fmla="*/ 2147483647 w 478"/>
                <a:gd name="T67" fmla="*/ 2147483647 h 420"/>
                <a:gd name="T68" fmla="*/ 2147483647 w 478"/>
                <a:gd name="T69" fmla="*/ 2147483647 h 420"/>
                <a:gd name="T70" fmla="*/ 2147483647 w 478"/>
                <a:gd name="T71" fmla="*/ 2147483647 h 420"/>
                <a:gd name="T72" fmla="*/ 2147483647 w 478"/>
                <a:gd name="T73" fmla="*/ 214748364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tx2"/>
            </a:solidFill>
            <a:ln>
              <a:noFill/>
            </a:ln>
          </p:spPr>
          <p:txBody>
            <a:bodyPr/>
            <a:lstStyle/>
            <a:p>
              <a:pPr defTabSz="617220" fontAlgn="base">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a:off x="1569697" y="1474082"/>
            <a:ext cx="1788381" cy="372745"/>
            <a:chOff x="1336673" y="2030307"/>
            <a:chExt cx="2650066" cy="552344"/>
          </a:xfrm>
        </p:grpSpPr>
        <p:sp>
          <p:nvSpPr>
            <p:cNvPr id="17" name="矩形 1"/>
            <p:cNvSpPr>
              <a:spLocks noChangeArrowheads="1"/>
            </p:cNvSpPr>
            <p:nvPr/>
          </p:nvSpPr>
          <p:spPr bwMode="auto">
            <a:xfrm>
              <a:off x="1688040" y="2030307"/>
              <a:ext cx="2298699" cy="55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defTabSz="617220" eaLnBrk="1" fontAlgn="base" hangingPunct="1">
                <a:lnSpc>
                  <a:spcPct val="150000"/>
                </a:lnSpc>
                <a:spcBef>
                  <a:spcPct val="0"/>
                </a:spcBef>
                <a:spcAft>
                  <a:spcPct val="0"/>
                </a:spcAft>
              </a:pPr>
              <a:r>
                <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rPr>
                <a:t>代码编程</a:t>
              </a:r>
              <a:endPar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22"/>
            <p:cNvGrpSpPr/>
            <p:nvPr/>
          </p:nvGrpSpPr>
          <p:grpSpPr>
            <a:xfrm>
              <a:off x="1336673" y="2178474"/>
              <a:ext cx="256116" cy="258233"/>
              <a:chOff x="3889445" y="2973091"/>
              <a:chExt cx="319708" cy="324921"/>
            </a:xfrm>
            <a:solidFill>
              <a:schemeClr val="tx2"/>
            </a:solidFill>
          </p:grpSpPr>
          <p:sp>
            <p:nvSpPr>
              <p:cNvPr id="19"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3" name="组合 22"/>
          <p:cNvGrpSpPr/>
          <p:nvPr/>
        </p:nvGrpSpPr>
        <p:grpSpPr>
          <a:xfrm>
            <a:off x="6051081" y="2841076"/>
            <a:ext cx="1735530" cy="372745"/>
            <a:chOff x="7977294" y="4055958"/>
            <a:chExt cx="2571751" cy="552343"/>
          </a:xfrm>
        </p:grpSpPr>
        <p:sp>
          <p:nvSpPr>
            <p:cNvPr id="24" name="矩形 1"/>
            <p:cNvSpPr>
              <a:spLocks noChangeArrowheads="1"/>
            </p:cNvSpPr>
            <p:nvPr/>
          </p:nvSpPr>
          <p:spPr bwMode="auto">
            <a:xfrm>
              <a:off x="8250345" y="4055958"/>
              <a:ext cx="2298700" cy="55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defTabSz="617220" eaLnBrk="1" fontAlgn="base" hangingPunct="1">
                <a:lnSpc>
                  <a:spcPct val="150000"/>
                </a:lnSpc>
                <a:spcBef>
                  <a:spcPct val="0"/>
                </a:spcBef>
                <a:spcAft>
                  <a:spcPct val="0"/>
                </a:spcAft>
              </a:pPr>
              <a:r>
                <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rPr>
                <a:t>沟通能力</a:t>
              </a:r>
              <a:endPar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13321"/>
            <p:cNvGrpSpPr/>
            <p:nvPr/>
          </p:nvGrpSpPr>
          <p:grpSpPr>
            <a:xfrm>
              <a:off x="7977294" y="4233757"/>
              <a:ext cx="281517" cy="279400"/>
              <a:chOff x="1057275" y="3008313"/>
              <a:chExt cx="368300" cy="368300"/>
            </a:xfrm>
            <a:solidFill>
              <a:schemeClr val="accent2"/>
            </a:solidFill>
          </p:grpSpPr>
          <p:sp>
            <p:nvSpPr>
              <p:cNvPr id="26" name="Freeform 11"/>
              <p:cNvSpPr/>
              <p:nvPr/>
            </p:nvSpPr>
            <p:spPr bwMode="auto">
              <a:xfrm>
                <a:off x="1057275" y="3033713"/>
                <a:ext cx="342900" cy="342900"/>
              </a:xfrm>
              <a:custGeom>
                <a:avLst/>
                <a:gdLst>
                  <a:gd name="T0" fmla="*/ 2147483647 w 216"/>
                  <a:gd name="T1" fmla="*/ 0 h 216"/>
                  <a:gd name="T2" fmla="*/ 2147483647 w 216"/>
                  <a:gd name="T3" fmla="*/ 0 h 216"/>
                  <a:gd name="T4" fmla="*/ 2147483647 w 216"/>
                  <a:gd name="T5" fmla="*/ 2147483647 h 216"/>
                  <a:gd name="T6" fmla="*/ 2147483647 w 216"/>
                  <a:gd name="T7" fmla="*/ 2147483647 h 216"/>
                  <a:gd name="T8" fmla="*/ 2147483647 w 216"/>
                  <a:gd name="T9" fmla="*/ 2147483647 h 216"/>
                  <a:gd name="T10" fmla="*/ 2147483647 w 216"/>
                  <a:gd name="T11" fmla="*/ 2147483647 h 216"/>
                  <a:gd name="T12" fmla="*/ 2147483647 w 216"/>
                  <a:gd name="T13" fmla="*/ 2147483647 h 216"/>
                  <a:gd name="T14" fmla="*/ 2147483647 w 216"/>
                  <a:gd name="T15" fmla="*/ 2147483647 h 216"/>
                  <a:gd name="T16" fmla="*/ 2147483647 w 216"/>
                  <a:gd name="T17" fmla="*/ 2147483647 h 216"/>
                  <a:gd name="T18" fmla="*/ 0 w 216"/>
                  <a:gd name="T19" fmla="*/ 2147483647 h 216"/>
                  <a:gd name="T20" fmla="*/ 0 w 216"/>
                  <a:gd name="T21" fmla="*/ 2147483647 h 216"/>
                  <a:gd name="T22" fmla="*/ 0 w 216"/>
                  <a:gd name="T23" fmla="*/ 2147483647 h 216"/>
                  <a:gd name="T24" fmla="*/ 2147483647 w 216"/>
                  <a:gd name="T25" fmla="*/ 2147483647 h 216"/>
                  <a:gd name="T26" fmla="*/ 2147483647 w 216"/>
                  <a:gd name="T27" fmla="*/ 2147483647 h 216"/>
                  <a:gd name="T28" fmla="*/ 2147483647 w 216"/>
                  <a:gd name="T29" fmla="*/ 2147483647 h 216"/>
                  <a:gd name="T30" fmla="*/ 2147483647 w 216"/>
                  <a:gd name="T31" fmla="*/ 2147483647 h 216"/>
                  <a:gd name="T32" fmla="*/ 2147483647 w 216"/>
                  <a:gd name="T33" fmla="*/ 2147483647 h 216"/>
                  <a:gd name="T34" fmla="*/ 2147483647 w 216"/>
                  <a:gd name="T35" fmla="*/ 2147483647 h 216"/>
                  <a:gd name="T36" fmla="*/ 2147483647 w 216"/>
                  <a:gd name="T37" fmla="*/ 2147483647 h 216"/>
                  <a:gd name="T38" fmla="*/ 2147483647 w 216"/>
                  <a:gd name="T39" fmla="*/ 2147483647 h 216"/>
                  <a:gd name="T40" fmla="*/ 2147483647 w 216"/>
                  <a:gd name="T41" fmla="*/ 2147483647 h 216"/>
                  <a:gd name="T42" fmla="*/ 2147483647 w 216"/>
                  <a:gd name="T43" fmla="*/ 2147483647 h 216"/>
                  <a:gd name="T44" fmla="*/ 2147483647 w 216"/>
                  <a:gd name="T45" fmla="*/ 2147483647 h 216"/>
                  <a:gd name="T46" fmla="*/ 2147483647 w 216"/>
                  <a:gd name="T47" fmla="*/ 2147483647 h 216"/>
                  <a:gd name="T48" fmla="*/ 2147483647 w 216"/>
                  <a:gd name="T49" fmla="*/ 2147483647 h 216"/>
                  <a:gd name="T50" fmla="*/ 2147483647 w 216"/>
                  <a:gd name="T51" fmla="*/ 2147483647 h 216"/>
                  <a:gd name="T52" fmla="*/ 2147483647 w 216"/>
                  <a:gd name="T53" fmla="*/ 2147483647 h 216"/>
                  <a:gd name="T54" fmla="*/ 2147483647 w 216"/>
                  <a:gd name="T55" fmla="*/ 2147483647 h 216"/>
                  <a:gd name="T56" fmla="*/ 2147483647 w 216"/>
                  <a:gd name="T57" fmla="*/ 2147483647 h 216"/>
                  <a:gd name="T58" fmla="*/ 2147483647 w 216"/>
                  <a:gd name="T59" fmla="*/ 2147483647 h 216"/>
                  <a:gd name="T60" fmla="*/ 2147483647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defTabSz="617220" fontAlgn="base">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2"/>
              <p:cNvSpPr/>
              <p:nvPr/>
            </p:nvSpPr>
            <p:spPr bwMode="auto">
              <a:xfrm>
                <a:off x="1238250" y="3008313"/>
                <a:ext cx="187325" cy="184150"/>
              </a:xfrm>
              <a:custGeom>
                <a:avLst/>
                <a:gdLst>
                  <a:gd name="T0" fmla="*/ 2147483647 w 118"/>
                  <a:gd name="T1" fmla="*/ 2147483647 h 116"/>
                  <a:gd name="T2" fmla="*/ 2147483647 w 118"/>
                  <a:gd name="T3" fmla="*/ 2147483647 h 116"/>
                  <a:gd name="T4" fmla="*/ 2147483647 w 118"/>
                  <a:gd name="T5" fmla="*/ 2147483647 h 116"/>
                  <a:gd name="T6" fmla="*/ 2147483647 w 118"/>
                  <a:gd name="T7" fmla="*/ 2147483647 h 116"/>
                  <a:gd name="T8" fmla="*/ 2147483647 w 118"/>
                  <a:gd name="T9" fmla="*/ 2147483647 h 116"/>
                  <a:gd name="T10" fmla="*/ 2147483647 w 118"/>
                  <a:gd name="T11" fmla="*/ 2147483647 h 116"/>
                  <a:gd name="T12" fmla="*/ 2147483647 w 118"/>
                  <a:gd name="T13" fmla="*/ 2147483647 h 116"/>
                  <a:gd name="T14" fmla="*/ 2147483647 w 118"/>
                  <a:gd name="T15" fmla="*/ 0 h 116"/>
                  <a:gd name="T16" fmla="*/ 2147483647 w 118"/>
                  <a:gd name="T17" fmla="*/ 0 h 116"/>
                  <a:gd name="T18" fmla="*/ 0 w 118"/>
                  <a:gd name="T19" fmla="*/ 0 h 116"/>
                  <a:gd name="T20" fmla="*/ 0 w 118"/>
                  <a:gd name="T21" fmla="*/ 2147483647 h 116"/>
                  <a:gd name="T22" fmla="*/ 2147483647 w 118"/>
                  <a:gd name="T23" fmla="*/ 2147483647 h 116"/>
                  <a:gd name="T24" fmla="*/ 2147483647 w 118"/>
                  <a:gd name="T25" fmla="*/ 2147483647 h 116"/>
                  <a:gd name="T26" fmla="*/ 2147483647 w 118"/>
                  <a:gd name="T27" fmla="*/ 2147483647 h 116"/>
                  <a:gd name="T28" fmla="*/ 2147483647 w 118"/>
                  <a:gd name="T29" fmla="*/ 2147483647 h 116"/>
                  <a:gd name="T30" fmla="*/ 2147483647 w 118"/>
                  <a:gd name="T31" fmla="*/ 2147483647 h 116"/>
                  <a:gd name="T32" fmla="*/ 2147483647 w 118"/>
                  <a:gd name="T33" fmla="*/ 2147483647 h 116"/>
                  <a:gd name="T34" fmla="*/ 2147483647 w 118"/>
                  <a:gd name="T35" fmla="*/ 2147483647 h 116"/>
                  <a:gd name="T36" fmla="*/ 2147483647 w 118"/>
                  <a:gd name="T37" fmla="*/ 2147483647 h 116"/>
                  <a:gd name="T38" fmla="*/ 2147483647 w 118"/>
                  <a:gd name="T39" fmla="*/ 2147483647 h 116"/>
                  <a:gd name="T40" fmla="*/ 2147483647 w 118"/>
                  <a:gd name="T41" fmla="*/ 2147483647 h 116"/>
                  <a:gd name="T42" fmla="*/ 2147483647 w 118"/>
                  <a:gd name="T43" fmla="*/ 2147483647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5">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17220" fontAlgn="base">
                  <a:spcBef>
                    <a:spcPct val="0"/>
                  </a:spcBef>
                  <a:spcAft>
                    <a:spcPct val="0"/>
                  </a:spcAft>
                </a:pPr>
                <a:endParaRPr lang="zh-CN" altLang="en-US" sz="162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8" name="组合 27"/>
          <p:cNvGrpSpPr/>
          <p:nvPr/>
        </p:nvGrpSpPr>
        <p:grpSpPr>
          <a:xfrm>
            <a:off x="1561735" y="2842508"/>
            <a:ext cx="1763520" cy="372745"/>
            <a:chOff x="1324871" y="4058074"/>
            <a:chExt cx="2613228" cy="552342"/>
          </a:xfrm>
        </p:grpSpPr>
        <p:sp>
          <p:nvSpPr>
            <p:cNvPr id="29" name="矩形 1"/>
            <p:cNvSpPr>
              <a:spLocks noChangeArrowheads="1"/>
            </p:cNvSpPr>
            <p:nvPr/>
          </p:nvSpPr>
          <p:spPr bwMode="auto">
            <a:xfrm>
              <a:off x="1639399" y="4058074"/>
              <a:ext cx="2298700" cy="55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defTabSz="617220" eaLnBrk="1" fontAlgn="base" hangingPunct="1">
                <a:lnSpc>
                  <a:spcPct val="150000"/>
                </a:lnSpc>
                <a:spcBef>
                  <a:spcPct val="0"/>
                </a:spcBef>
                <a:spcAft>
                  <a:spcPct val="0"/>
                </a:spcAft>
              </a:pPr>
              <a:r>
                <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rPr>
                <a:t>技术</a:t>
              </a:r>
              <a:endParaRPr lang="zh-CN" altLang="en-US" sz="1215" b="1">
                <a:solidFill>
                  <a:srgbClr val="455F5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13322"/>
            <p:cNvGrpSpPr/>
            <p:nvPr/>
          </p:nvGrpSpPr>
          <p:grpSpPr>
            <a:xfrm>
              <a:off x="1324871" y="4185073"/>
              <a:ext cx="279400" cy="298451"/>
              <a:chOff x="1946500" y="2659080"/>
              <a:chExt cx="249236" cy="264850"/>
            </a:xfrm>
            <a:solidFill>
              <a:schemeClr val="accent3"/>
            </a:solidFill>
          </p:grpSpPr>
          <p:sp>
            <p:nvSpPr>
              <p:cNvPr id="31" name="Rectangle 13"/>
              <p:cNvSpPr>
                <a:spLocks noChangeArrowheads="1"/>
              </p:cNvSpPr>
              <p:nvPr/>
            </p:nvSpPr>
            <p:spPr bwMode="auto">
              <a:xfrm>
                <a:off x="1946500" y="2712050"/>
                <a:ext cx="40474" cy="211880"/>
              </a:xfrm>
              <a:prstGeom prst="rect">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14"/>
              <p:cNvSpPr>
                <a:spLocks noChangeArrowheads="1"/>
              </p:cNvSpPr>
              <p:nvPr/>
            </p:nvSpPr>
            <p:spPr bwMode="auto">
              <a:xfrm>
                <a:off x="2016797" y="2679947"/>
                <a:ext cx="40474" cy="243983"/>
              </a:xfrm>
              <a:prstGeom prst="rect">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Rectangle 15"/>
              <p:cNvSpPr>
                <a:spLocks noChangeArrowheads="1"/>
              </p:cNvSpPr>
              <p:nvPr/>
            </p:nvSpPr>
            <p:spPr bwMode="auto">
              <a:xfrm>
                <a:off x="2084964" y="2659080"/>
                <a:ext cx="42604" cy="264850"/>
              </a:xfrm>
              <a:prstGeom prst="rect">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16"/>
              <p:cNvSpPr>
                <a:spLocks noChangeArrowheads="1"/>
              </p:cNvSpPr>
              <p:nvPr/>
            </p:nvSpPr>
            <p:spPr bwMode="auto">
              <a:xfrm>
                <a:off x="2155262" y="2790702"/>
                <a:ext cx="40474" cy="133228"/>
              </a:xfrm>
              <a:prstGeom prst="rect">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17220" eaLnBrk="1" fontAlgn="base" hangingPunct="1">
                  <a:spcBef>
                    <a:spcPct val="0"/>
                  </a:spcBef>
                  <a:spcAft>
                    <a:spcPct val="0"/>
                  </a:spcAft>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5" name="组合 34"/>
          <p:cNvGrpSpPr/>
          <p:nvPr/>
        </p:nvGrpSpPr>
        <p:grpSpPr>
          <a:xfrm>
            <a:off x="1461977" y="1818332"/>
            <a:ext cx="2712162" cy="595651"/>
            <a:chOff x="1177047" y="2540424"/>
            <a:chExt cx="4018947" cy="882650"/>
          </a:xfrm>
        </p:grpSpPr>
        <p:sp>
          <p:nvSpPr>
            <p:cNvPr id="36" name="任意多边形 35"/>
            <p:cNvSpPr/>
            <p:nvPr/>
          </p:nvSpPr>
          <p:spPr>
            <a:xfrm flipH="1">
              <a:off x="1177047" y="2540424"/>
              <a:ext cx="3966030" cy="821267"/>
            </a:xfrm>
            <a:custGeom>
              <a:avLst/>
              <a:gdLst>
                <a:gd name="connsiteX0" fmla="*/ 0 w 2896333"/>
                <a:gd name="connsiteY0" fmla="*/ 581025 h 581025"/>
                <a:gd name="connsiteX1" fmla="*/ 333375 w 2896333"/>
                <a:gd name="connsiteY1" fmla="*/ 0 h 581025"/>
                <a:gd name="connsiteX2" fmla="*/ 2896333 w 2896333"/>
                <a:gd name="connsiteY2" fmla="*/ 0 h 581025"/>
                <a:gd name="connsiteX3" fmla="*/ 1495425 w 1495425"/>
                <a:gd name="connsiteY3"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7220" fontAlgn="base">
                <a:spcBef>
                  <a:spcPct val="0"/>
                </a:spcBef>
                <a:spcAft>
                  <a:spcPct val="0"/>
                </a:spcAft>
                <a:defRPr/>
              </a:pPr>
              <a:endParaRPr lang="zh-CN" altLang="en-US" sz="162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Oval 54"/>
            <p:cNvSpPr>
              <a:spLocks noChangeArrowheads="1"/>
            </p:cNvSpPr>
            <p:nvPr/>
          </p:nvSpPr>
          <p:spPr bwMode="auto">
            <a:xfrm>
              <a:off x="5085927" y="3313007"/>
              <a:ext cx="110067" cy="110067"/>
            </a:xfrm>
            <a:prstGeom prst="ellipse">
              <a:avLst/>
            </a:prstGeom>
            <a:ln>
              <a:solidFill>
                <a:schemeClr val="bg1">
                  <a:lumMod val="50000"/>
                </a:schemeClr>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617220" fontAlgn="base">
                <a:spcBef>
                  <a:spcPct val="0"/>
                </a:spcBef>
                <a:spcAft>
                  <a:spcPct val="0"/>
                </a:spcAft>
                <a:defRPr/>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5096895" y="1847223"/>
            <a:ext cx="2505074" cy="572474"/>
            <a:chOff x="6563360" y="2583235"/>
            <a:chExt cx="3712081" cy="848305"/>
          </a:xfrm>
        </p:grpSpPr>
        <p:sp>
          <p:nvSpPr>
            <p:cNvPr id="39" name="任意多边形 38"/>
            <p:cNvSpPr/>
            <p:nvPr/>
          </p:nvSpPr>
          <p:spPr>
            <a:xfrm>
              <a:off x="6625463" y="2583235"/>
              <a:ext cx="3649978" cy="791346"/>
            </a:xfrm>
            <a:custGeom>
              <a:avLst/>
              <a:gdLst>
                <a:gd name="connsiteX0" fmla="*/ 0 w 2896333"/>
                <a:gd name="connsiteY0" fmla="*/ 581025 h 581025"/>
                <a:gd name="connsiteX1" fmla="*/ 333375 w 2896333"/>
                <a:gd name="connsiteY1" fmla="*/ 0 h 581025"/>
                <a:gd name="connsiteX2" fmla="*/ 2896333 w 2896333"/>
                <a:gd name="connsiteY2" fmla="*/ 0 h 581025"/>
                <a:gd name="connsiteX3" fmla="*/ 1495425 w 1495425"/>
                <a:gd name="connsiteY3"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7220" fontAlgn="base">
                <a:spcBef>
                  <a:spcPct val="0"/>
                </a:spcBef>
                <a:spcAft>
                  <a:spcPct val="0"/>
                </a:spcAft>
                <a:defRPr/>
              </a:pPr>
              <a:endParaRPr lang="zh-CN" altLang="en-US" sz="162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Oval 54"/>
            <p:cNvSpPr>
              <a:spLocks noChangeArrowheads="1"/>
            </p:cNvSpPr>
            <p:nvPr/>
          </p:nvSpPr>
          <p:spPr bwMode="auto">
            <a:xfrm>
              <a:off x="6563360" y="3321473"/>
              <a:ext cx="110067" cy="110067"/>
            </a:xfrm>
            <a:prstGeom prst="ellipse">
              <a:avLst/>
            </a:prstGeom>
            <a:ln>
              <a:solidFill>
                <a:schemeClr val="bg1">
                  <a:lumMod val="50000"/>
                </a:schemeClr>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617220" fontAlgn="base">
                <a:spcBef>
                  <a:spcPct val="0"/>
                </a:spcBef>
                <a:spcAft>
                  <a:spcPct val="0"/>
                </a:spcAft>
                <a:defRPr/>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组合 40"/>
          <p:cNvGrpSpPr/>
          <p:nvPr/>
        </p:nvGrpSpPr>
        <p:grpSpPr>
          <a:xfrm>
            <a:off x="5139748" y="3191043"/>
            <a:ext cx="2481165" cy="595651"/>
            <a:chOff x="6626860" y="4574541"/>
            <a:chExt cx="3676651" cy="882650"/>
          </a:xfrm>
        </p:grpSpPr>
        <p:sp>
          <p:nvSpPr>
            <p:cNvPr id="42" name="任意多边形 41"/>
            <p:cNvSpPr/>
            <p:nvPr/>
          </p:nvSpPr>
          <p:spPr>
            <a:xfrm>
              <a:off x="6686127" y="4574541"/>
              <a:ext cx="3617384" cy="827617"/>
            </a:xfrm>
            <a:custGeom>
              <a:avLst/>
              <a:gdLst>
                <a:gd name="connsiteX0" fmla="*/ 0 w 2528430"/>
                <a:gd name="connsiteY0" fmla="*/ 587027 h 587027"/>
                <a:gd name="connsiteX1" fmla="*/ 333375 w 2528430"/>
                <a:gd name="connsiteY1" fmla="*/ 6002 h 587027"/>
                <a:gd name="connsiteX2" fmla="*/ 2528430 w 2528430"/>
                <a:gd name="connsiteY2" fmla="*/ 0 h 587027"/>
                <a:gd name="connsiteX3" fmla="*/ 1495425 w 1495425"/>
                <a:gd name="connsiteY3" fmla="*/ 0 h 581025"/>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7220" fontAlgn="base">
                <a:spcBef>
                  <a:spcPct val="0"/>
                </a:spcBef>
                <a:spcAft>
                  <a:spcPct val="0"/>
                </a:spcAft>
                <a:defRPr/>
              </a:pPr>
              <a:endParaRPr lang="zh-CN" altLang="en-US" sz="162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Oval 54"/>
            <p:cNvSpPr>
              <a:spLocks noChangeArrowheads="1"/>
            </p:cNvSpPr>
            <p:nvPr/>
          </p:nvSpPr>
          <p:spPr bwMode="auto">
            <a:xfrm>
              <a:off x="6626860" y="5347124"/>
              <a:ext cx="110067" cy="110067"/>
            </a:xfrm>
            <a:prstGeom prst="ellipse">
              <a:avLst/>
            </a:prstGeom>
            <a:ln>
              <a:solidFill>
                <a:schemeClr val="bg1">
                  <a:lumMod val="50000"/>
                </a:schemeClr>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617220" fontAlgn="base">
                <a:spcBef>
                  <a:spcPct val="0"/>
                </a:spcBef>
                <a:spcAft>
                  <a:spcPct val="0"/>
                </a:spcAft>
                <a:defRPr/>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1461976" y="3191043"/>
            <a:ext cx="2456475" cy="595651"/>
            <a:chOff x="1177046" y="4574541"/>
            <a:chExt cx="3640065" cy="882650"/>
          </a:xfrm>
        </p:grpSpPr>
        <p:sp>
          <p:nvSpPr>
            <p:cNvPr id="45" name="任意多边形 44"/>
            <p:cNvSpPr/>
            <p:nvPr/>
          </p:nvSpPr>
          <p:spPr>
            <a:xfrm flipH="1">
              <a:off x="1177046" y="4574541"/>
              <a:ext cx="3574447" cy="827617"/>
            </a:xfrm>
            <a:custGeom>
              <a:avLst/>
              <a:gdLst>
                <a:gd name="connsiteX0" fmla="*/ 0 w 2528430"/>
                <a:gd name="connsiteY0" fmla="*/ 587027 h 587027"/>
                <a:gd name="connsiteX1" fmla="*/ 333375 w 2528430"/>
                <a:gd name="connsiteY1" fmla="*/ 6002 h 587027"/>
                <a:gd name="connsiteX2" fmla="*/ 2528430 w 2528430"/>
                <a:gd name="connsiteY2" fmla="*/ 0 h 587027"/>
                <a:gd name="connsiteX3" fmla="*/ 1495425 w 1495425"/>
                <a:gd name="connsiteY3" fmla="*/ 0 h 581025"/>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7220" fontAlgn="base">
                <a:spcBef>
                  <a:spcPct val="0"/>
                </a:spcBef>
                <a:spcAft>
                  <a:spcPct val="0"/>
                </a:spcAft>
                <a:defRPr/>
              </a:pPr>
              <a:endParaRPr lang="zh-CN" altLang="en-US" sz="162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Oval 54"/>
            <p:cNvSpPr>
              <a:spLocks noChangeArrowheads="1"/>
            </p:cNvSpPr>
            <p:nvPr/>
          </p:nvSpPr>
          <p:spPr bwMode="auto">
            <a:xfrm>
              <a:off x="4707044" y="5347124"/>
              <a:ext cx="110067" cy="110067"/>
            </a:xfrm>
            <a:prstGeom prst="ellipse">
              <a:avLst/>
            </a:prstGeom>
            <a:ln>
              <a:solidFill>
                <a:schemeClr val="bg1">
                  <a:lumMod val="50000"/>
                </a:schemeClr>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617220" fontAlgn="base">
                <a:spcBef>
                  <a:spcPct val="0"/>
                </a:spcBef>
                <a:spcAft>
                  <a:spcPct val="0"/>
                </a:spcAft>
                <a:defRPr/>
              </a:pPr>
              <a:endParaRPr lang="zh-CN" altLang="en-US" sz="162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矩形 1"/>
          <p:cNvSpPr>
            <a:spLocks noChangeArrowheads="1"/>
          </p:cNvSpPr>
          <p:nvPr/>
        </p:nvSpPr>
        <p:spPr bwMode="auto">
          <a:xfrm>
            <a:off x="1501914" y="1878635"/>
            <a:ext cx="1830984"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617220"/>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代码还可以有更好的方式和可拓展性</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1"/>
          <p:cNvSpPr>
            <a:spLocks noChangeArrowheads="1"/>
          </p:cNvSpPr>
          <p:nvPr/>
        </p:nvSpPr>
        <p:spPr bwMode="auto">
          <a:xfrm>
            <a:off x="1524525" y="3246758"/>
            <a:ext cx="1830984"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617220"/>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提高自身的编程技能，学习新知识</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1"/>
          <p:cNvSpPr>
            <a:spLocks noChangeArrowheads="1"/>
          </p:cNvSpPr>
          <p:nvPr/>
        </p:nvSpPr>
        <p:spPr bwMode="auto">
          <a:xfrm>
            <a:off x="6044517" y="1888389"/>
            <a:ext cx="1830984" cy="52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617220"/>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缺少测试严谨性，需要提高测试严谨性，提高项目的质量，使其更加流畅</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1"/>
          <p:cNvSpPr>
            <a:spLocks noChangeArrowheads="1"/>
          </p:cNvSpPr>
          <p:nvPr/>
        </p:nvSpPr>
        <p:spPr bwMode="auto">
          <a:xfrm>
            <a:off x="6095487" y="3258010"/>
            <a:ext cx="1830984"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617220"/>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提高与人沟通，促进项目研发进度</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10" name="MH_Others_1"/>
          <p:cNvSpPr/>
          <p:nvPr>
            <p:custDataLst>
              <p:tags r:id="rId2"/>
            </p:custDataLst>
          </p:nvPr>
        </p:nvSpPr>
        <p:spPr>
          <a:xfrm>
            <a:off x="2822206" y="2118100"/>
            <a:ext cx="214313" cy="3324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25">
            <a:hlinkClick r:id="rId3" action="ppaction://hlinksldjump"/>
          </p:cNvPr>
          <p:cNvSpPr/>
          <p:nvPr>
            <p:custDataLst>
              <p:tags r:id="rId4"/>
            </p:custDataLst>
          </p:nvPr>
        </p:nvSpPr>
        <p:spPr>
          <a:xfrm>
            <a:off x="0" y="2118100"/>
            <a:ext cx="9144000" cy="781207"/>
          </a:xfrm>
          <a:custGeom>
            <a:avLst/>
            <a:gdLst>
              <a:gd name="connsiteX0" fmla="*/ 0 w 4343400"/>
              <a:gd name="connsiteY0" fmla="*/ 0 h 408460"/>
              <a:gd name="connsiteX1" fmla="*/ 3714750 w 4343400"/>
              <a:gd name="connsiteY1" fmla="*/ 0 h 408460"/>
              <a:gd name="connsiteX2" fmla="*/ 4343400 w 4343400"/>
              <a:gd name="connsiteY2" fmla="*/ 0 h 408460"/>
              <a:gd name="connsiteX3" fmla="*/ 4343400 w 4343400"/>
              <a:gd name="connsiteY3" fmla="*/ 408460 h 408460"/>
              <a:gd name="connsiteX4" fmla="*/ 3714750 w 4343400"/>
              <a:gd name="connsiteY4" fmla="*/ 408460 h 408460"/>
              <a:gd name="connsiteX5" fmla="*/ 0 w 4343400"/>
              <a:gd name="connsiteY5" fmla="*/ 408460 h 40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408460">
                <a:moveTo>
                  <a:pt x="0" y="0"/>
                </a:moveTo>
                <a:lnTo>
                  <a:pt x="3714750" y="0"/>
                </a:lnTo>
                <a:lnTo>
                  <a:pt x="4343400" y="0"/>
                </a:lnTo>
                <a:lnTo>
                  <a:pt x="4343400" y="408460"/>
                </a:lnTo>
                <a:lnTo>
                  <a:pt x="3714750" y="408460"/>
                </a:lnTo>
                <a:lnTo>
                  <a:pt x="0" y="408460"/>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Autofit/>
          </a:bodyPr>
          <a:lstStyle/>
          <a:p>
            <a:pPr algn="ctr" defTabSz="822960"/>
            <a:r>
              <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rPr>
              <a:t>                下一步工作计划</a:t>
            </a:r>
            <a:endPar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1">
            <a:hlinkClick r:id="rId3" action="ppaction://hlinksldjump"/>
          </p:cNvPr>
          <p:cNvSpPr/>
          <p:nvPr>
            <p:custDataLst>
              <p:tags r:id="rId5"/>
            </p:custDataLst>
          </p:nvPr>
        </p:nvSpPr>
        <p:spPr>
          <a:xfrm>
            <a:off x="3123784" y="1511928"/>
            <a:ext cx="2896432" cy="367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22960"/>
            <a:r>
              <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第四部分</a:t>
            </a:r>
            <a:endPar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644" y="1640985"/>
            <a:ext cx="1802648" cy="1735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36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16" presetClass="entr" presetSubtype="42" fill="hold" grpId="1" nodeType="afterEffect">
                                  <p:childTnLst>
                                    <p:set>
                                      <p:cBhvr>
                                        <p:cTn id="13" dur="1" fill="hold">
                                          <p:stCondLst>
                                            <p:cond delay="0"/>
                                          </p:stCondLst>
                                        </p:cTn>
                                        <p:tgtEl>
                                          <p:spTgt spid="26"/>
                                        </p:tgtEl>
                                        <p:attrNameLst>
                                          <p:attrName>style.visibility</p:attrName>
                                        </p:attrNameLst>
                                      </p:cBhvr>
                                      <p:to>
                                        <p:strVal val="visible"/>
                                      </p:to>
                                    </p:set>
                                    <p:animEffect transition="in" filter="barn(outHorizontal)">
                                      <p:cBhvr>
                                        <p:cTn id="14" dur="500"/>
                                        <p:tgtEl>
                                          <p:spTgt spid="26"/>
                                        </p:tgtEl>
                                      </p:cBhvr>
                                    </p:animEffect>
                                  </p:childTnLst>
                                </p:cTn>
                              </p:par>
                            </p:childTnLst>
                          </p:cTn>
                        </p:par>
                        <p:par>
                          <p:cTn id="15" fill="hold">
                            <p:stCondLst>
                              <p:cond delay="1500"/>
                            </p:stCondLst>
                            <p:childTnLst>
                              <p:par>
                                <p:cTn id="16" presetID="50" presetClass="entr" presetSubtype="0" decel="100000" fill="hold" grpId="2" nodeType="afterEffect">
                                  <p:childTnLst>
                                    <p:set>
                                      <p:cBhvr>
                                        <p:cTn id="17" dur="1" fill="hold">
                                          <p:stCondLst>
                                            <p:cond delay="0"/>
                                          </p:stCondLst>
                                        </p:cTn>
                                        <p:tgtEl>
                                          <p:spTgt spid="15"/>
                                        </p:tgtEl>
                                        <p:attrNameLst>
                                          <p:attrName>style.visibility</p:attrName>
                                        </p:attrNameLst>
                                      </p:cBhvr>
                                      <p:to>
                                        <p:strVal val="visible"/>
                                      </p:to>
                                    </p:set>
                                    <p:anim calcmode="lin" valueType="num">
                                      <p:cBhvr>
                                        <p:cTn id="18" dur="1000" fill="hold"/>
                                        <p:tgtEl>
                                          <p:spTgt spid="15"/>
                                        </p:tgtEl>
                                        <p:attrNameLst>
                                          <p:attrName>ppt_w</p:attrName>
                                        </p:attrNameLst>
                                      </p:cBhvr>
                                      <p:tavLst>
                                        <p:tav tm="0">
                                          <p:val>
                                            <p:strVal val="#ppt_w+.3"/>
                                          </p:val>
                                        </p:tav>
                                        <p:tav tm="100000">
                                          <p:val>
                                            <p:strVal val="#ppt_w"/>
                                          </p:val>
                                        </p:tav>
                                      </p:tavLst>
                                    </p:anim>
                                    <p:anim calcmode="lin" valueType="num">
                                      <p:cBhvr>
                                        <p:cTn id="19" dur="1000" fill="hold"/>
                                        <p:tgtEl>
                                          <p:spTgt spid="15"/>
                                        </p:tgtEl>
                                        <p:attrNameLst>
                                          <p:attrName>ppt_h</p:attrName>
                                        </p:attrNameLst>
                                      </p:cBhvr>
                                      <p:tavLst>
                                        <p:tav tm="0">
                                          <p:val>
                                            <p:strVal val="#ppt_h"/>
                                          </p:val>
                                        </p:tav>
                                        <p:tav tm="100000">
                                          <p:val>
                                            <p:strVal val="#ppt_h"/>
                                          </p:val>
                                        </p:tav>
                                      </p:tavLst>
                                    </p:anim>
                                    <p:animEffect transition="in" filter="fade">
                                      <p:cBhvr>
                                        <p:cTn id="2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1" bldLvl="0" animBg="1"/>
      <p:bldP spid="15" grpId="2"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grpSp>
        <p:nvGrpSpPr>
          <p:cNvPr id="80" name="组合 79"/>
          <p:cNvGrpSpPr/>
          <p:nvPr/>
        </p:nvGrpSpPr>
        <p:grpSpPr>
          <a:xfrm>
            <a:off x="1489075" y="1230630"/>
            <a:ext cx="6035675" cy="358739"/>
            <a:chOff x="439196" y="420756"/>
            <a:chExt cx="8612670" cy="423939"/>
          </a:xfrm>
        </p:grpSpPr>
        <p:sp>
          <p:nvSpPr>
            <p:cNvPr id="81" name="矩形 80"/>
            <p:cNvSpPr/>
            <p:nvPr/>
          </p:nvSpPr>
          <p:spPr>
            <a:xfrm>
              <a:off x="439196" y="420756"/>
              <a:ext cx="8612670" cy="422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9150">
                <a:defRPr/>
              </a:pPr>
              <a:endParaRPr lang="zh-CN" altLang="en-US" sz="203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6" name="TextBox 81"/>
            <p:cNvSpPr txBox="1">
              <a:spLocks noChangeArrowheads="1"/>
            </p:cNvSpPr>
            <p:nvPr/>
          </p:nvSpPr>
          <p:spPr bwMode="auto">
            <a:xfrm>
              <a:off x="3275856" y="428218"/>
              <a:ext cx="2664296" cy="416477"/>
            </a:xfrm>
            <a:prstGeom prst="rect">
              <a:avLst/>
            </a:prstGeom>
            <a:noFill/>
            <a:ln w="9525">
              <a:noFill/>
              <a:miter lim="800000"/>
            </a:ln>
          </p:spPr>
          <p:txBody>
            <a:bodyPr>
              <a:spAutoFit/>
            </a:bodyPr>
            <a:lstStyle/>
            <a:p>
              <a:pPr algn="ctr" defTabSz="617220"/>
              <a:r>
                <a:rPr lang="zh-CN" altLang="en-US" sz="1695" b="1">
                  <a:solidFill>
                    <a:prstClr val="white"/>
                  </a:solidFill>
                  <a:latin typeface="Arial" panose="020B0604020202020204" pitchFamily="34" charset="0"/>
                  <a:ea typeface="微软雅黑" panose="020B0503020204020204" pitchFamily="34" charset="-122"/>
                  <a:sym typeface="Arial" panose="020B0604020202020204" pitchFamily="34" charset="0"/>
                </a:rPr>
                <a:t>工作计划</a:t>
              </a:r>
              <a:endParaRPr lang="zh-CN" altLang="en-US" sz="1695"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3" name="Rectangle 2"/>
          <p:cNvSpPr>
            <a:spLocks noChangeArrowheads="1"/>
          </p:cNvSpPr>
          <p:nvPr/>
        </p:nvSpPr>
        <p:spPr bwMode="auto">
          <a:xfrm>
            <a:off x="1488956" y="3007152"/>
            <a:ext cx="1695911" cy="1028700"/>
          </a:xfrm>
          <a:prstGeom prst="rect">
            <a:avLst/>
          </a:prstGeom>
          <a:noFill/>
          <a:ln w="9525">
            <a:noFill/>
            <a:miter lim="800000"/>
          </a:ln>
        </p:spPr>
        <p:txBody>
          <a:bodyPr lIns="0" tIns="38643" rIns="77287" bIns="38643">
            <a:spAutoFit/>
          </a:bodyPr>
          <a:lstStyle/>
          <a:p>
            <a:pPr indent="-2540" algn="ctr" defTabSz="617220"/>
            <a:r>
              <a:rPr lang="zh-CN" altLang="en-US"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rPr>
              <a:t>莆田项目</a:t>
            </a:r>
            <a:endParaRPr lang="en-US" altLang="zh-CN"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endParaRPr lang="en-US" altLang="zh-CN" sz="930">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r>
              <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rPr>
              <a:t>完成远程会诊模块（影像诊断、终审报告、影像调阅等）</a:t>
            </a:r>
            <a:endPar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endParaRPr>
          </a:p>
        </p:txBody>
      </p:sp>
      <p:sp>
        <p:nvSpPr>
          <p:cNvPr id="85" name="Rectangle 7"/>
          <p:cNvSpPr>
            <a:spLocks noChangeArrowheads="1"/>
          </p:cNvSpPr>
          <p:nvPr/>
        </p:nvSpPr>
        <p:spPr bwMode="auto">
          <a:xfrm>
            <a:off x="3706245" y="3007152"/>
            <a:ext cx="1601843" cy="845820"/>
          </a:xfrm>
          <a:prstGeom prst="rect">
            <a:avLst/>
          </a:prstGeom>
          <a:noFill/>
          <a:ln w="9525">
            <a:noFill/>
            <a:miter lim="800000"/>
          </a:ln>
        </p:spPr>
        <p:txBody>
          <a:bodyPr lIns="0" tIns="38643" rIns="77287" bIns="38643">
            <a:spAutoFit/>
          </a:bodyPr>
          <a:lstStyle/>
          <a:p>
            <a:pPr indent="-2540" algn="ctr" defTabSz="617220"/>
            <a:r>
              <a:rPr lang="zh-CN" altLang="en-US"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rPr>
              <a:t>项目完善</a:t>
            </a:r>
            <a:endParaRPr lang="en-US" altLang="zh-CN"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endParaRPr lang="en-US" altLang="zh-CN" sz="930">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r>
              <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rPr>
              <a:t>完善远程会诊、云</a:t>
            </a:r>
            <a:r>
              <a:rPr lang="en-US" altLang="zh-CN"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rPr>
              <a:t>PACS</a:t>
            </a:r>
            <a:r>
              <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rPr>
              <a:t>等模块及优化</a:t>
            </a:r>
            <a:endPar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endParaRPr>
          </a:p>
        </p:txBody>
      </p:sp>
      <p:grpSp>
        <p:nvGrpSpPr>
          <p:cNvPr id="86" name="组合 85"/>
          <p:cNvGrpSpPr/>
          <p:nvPr/>
        </p:nvGrpSpPr>
        <p:grpSpPr>
          <a:xfrm>
            <a:off x="1488956" y="1761422"/>
            <a:ext cx="1695911" cy="1190632"/>
            <a:chOff x="383983" y="1134458"/>
            <a:chExt cx="2003232" cy="1405904"/>
          </a:xfrm>
        </p:grpSpPr>
        <p:sp>
          <p:nvSpPr>
            <p:cNvPr id="87" name="Rectangle 5"/>
            <p:cNvSpPr/>
            <p:nvPr/>
          </p:nvSpPr>
          <p:spPr>
            <a:xfrm>
              <a:off x="383983" y="1134458"/>
              <a:ext cx="2003232" cy="1405904"/>
            </a:xfrm>
            <a:prstGeom prst="rect">
              <a:avLst/>
            </a:prstGeom>
            <a:solidFill>
              <a:schemeClr val="accent1"/>
            </a:solidFill>
            <a:ln w="9525" cap="flat" cmpd="sng" algn="ctr">
              <a:noFill/>
              <a:prstDash val="solid"/>
            </a:ln>
            <a:effectLst/>
          </p:spPr>
          <p:txBody>
            <a:bodyPr lIns="232194" tIns="232194" rIns="77397" bIns="38699"/>
            <a:lstStyle/>
            <a:p>
              <a:pPr defTabSz="774065">
                <a:defRPr/>
              </a:pPr>
              <a:endParaRPr lang="en-US" sz="1525" b="1"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474" name="Picture 4" descr="\\MAGNUM\Projects\Microsoft\Journey to the Cloud Campaign\Design\Assets\PrivateCloud.png"/>
            <p:cNvPicPr>
              <a:picLocks noChangeAspect="1" noChangeArrowheads="1"/>
            </p:cNvPicPr>
            <p:nvPr/>
          </p:nvPicPr>
          <p:blipFill>
            <a:blip r:embed="rId2">
              <a:lum bright="100000"/>
            </a:blip>
            <a:stretch>
              <a:fillRect/>
            </a:stretch>
          </p:blipFill>
          <p:spPr bwMode="auto">
            <a:xfrm>
              <a:off x="578350" y="1498147"/>
              <a:ext cx="1565973" cy="785218"/>
            </a:xfrm>
            <a:prstGeom prst="rect">
              <a:avLst/>
            </a:prstGeom>
            <a:noFill/>
            <a:ln w="9525">
              <a:noFill/>
              <a:miter lim="800000"/>
              <a:headEnd/>
              <a:tailEnd/>
            </a:ln>
          </p:spPr>
        </p:pic>
      </p:grpSp>
      <p:sp>
        <p:nvSpPr>
          <p:cNvPr id="89" name="Rectangle 11"/>
          <p:cNvSpPr>
            <a:spLocks noChangeArrowheads="1"/>
          </p:cNvSpPr>
          <p:nvPr/>
        </p:nvSpPr>
        <p:spPr bwMode="auto">
          <a:xfrm>
            <a:off x="5830809" y="3007152"/>
            <a:ext cx="1789979" cy="845820"/>
          </a:xfrm>
          <a:prstGeom prst="rect">
            <a:avLst/>
          </a:prstGeom>
          <a:noFill/>
          <a:ln w="9525">
            <a:noFill/>
            <a:miter lim="800000"/>
          </a:ln>
        </p:spPr>
        <p:txBody>
          <a:bodyPr lIns="0" tIns="38643" rIns="77287" bIns="38643">
            <a:spAutoFit/>
          </a:bodyPr>
          <a:lstStyle/>
          <a:p>
            <a:pPr indent="-2540" algn="ctr" defTabSz="617220"/>
            <a:r>
              <a:rPr lang="zh-CN" altLang="en-US"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rPr>
              <a:t>技术</a:t>
            </a:r>
            <a:endParaRPr lang="en-US" altLang="zh-CN" sz="1695" b="1">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endParaRPr lang="en-US" altLang="zh-CN" sz="930">
              <a:solidFill>
                <a:prstClr val="white">
                  <a:lumMod val="50000"/>
                </a:prstClr>
              </a:solidFill>
              <a:latin typeface="Arial" panose="020B0604020202020204" pitchFamily="34" charset="0"/>
              <a:ea typeface="微软雅黑" panose="020B0503020204020204" pitchFamily="34" charset="-122"/>
              <a:cs typeface="Segoe"/>
              <a:sym typeface="Arial" panose="020B0604020202020204" pitchFamily="34" charset="0"/>
            </a:endParaRPr>
          </a:p>
          <a:p>
            <a:pPr indent="-2540" algn="ctr" defTabSz="617220"/>
            <a:r>
              <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rPr>
              <a:t>学习新技能知识，可应用项目中</a:t>
            </a:r>
            <a:endParaRPr lang="zh-CN" altLang="en-US" sz="1185">
              <a:solidFill>
                <a:prstClr val="white">
                  <a:lumMod val="50000"/>
                </a:prstClr>
              </a:solidFill>
              <a:latin typeface="Arial" panose="020B0604020202020204" pitchFamily="34" charset="0"/>
              <a:ea typeface="微软雅黑" panose="020B0503020204020204" pitchFamily="34" charset="-122"/>
              <a:cs typeface="Arial" panose="020B0604020202020204"/>
              <a:sym typeface="Arial" panose="020B0604020202020204" pitchFamily="34" charset="0"/>
            </a:endParaRPr>
          </a:p>
        </p:txBody>
      </p:sp>
      <p:grpSp>
        <p:nvGrpSpPr>
          <p:cNvPr id="93" name="组合 92"/>
          <p:cNvGrpSpPr/>
          <p:nvPr/>
        </p:nvGrpSpPr>
        <p:grpSpPr>
          <a:xfrm>
            <a:off x="3665931" y="1758735"/>
            <a:ext cx="1694566" cy="1190632"/>
            <a:chOff x="2505416" y="1131590"/>
            <a:chExt cx="2003232" cy="1405904"/>
          </a:xfrm>
        </p:grpSpPr>
        <p:sp>
          <p:nvSpPr>
            <p:cNvPr id="94" name="Rectangle 15"/>
            <p:cNvSpPr/>
            <p:nvPr/>
          </p:nvSpPr>
          <p:spPr>
            <a:xfrm>
              <a:off x="2505416" y="1131590"/>
              <a:ext cx="2003232" cy="1405904"/>
            </a:xfrm>
            <a:prstGeom prst="rect">
              <a:avLst/>
            </a:prstGeom>
            <a:solidFill>
              <a:schemeClr val="accent2"/>
            </a:solidFill>
            <a:ln w="9525" cap="flat" cmpd="sng" algn="ctr">
              <a:noFill/>
              <a:prstDash val="solid"/>
            </a:ln>
            <a:effectLst/>
          </p:spPr>
          <p:txBody>
            <a:bodyPr lIns="232194" tIns="232194" rIns="77397" bIns="38699"/>
            <a:lstStyle/>
            <a:p>
              <a:pPr defTabSz="774065">
                <a:defRPr/>
              </a:pPr>
              <a:endParaRPr lang="en-US" sz="1525" b="1"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470" name="Picture 34" descr="Efficiency.png"/>
            <p:cNvPicPr>
              <a:picLocks noChangeAspect="1"/>
            </p:cNvPicPr>
            <p:nvPr/>
          </p:nvPicPr>
          <p:blipFill>
            <a:blip r:embed="rId3"/>
            <a:stretch>
              <a:fillRect/>
            </a:stretch>
          </p:blipFill>
          <p:spPr bwMode="auto">
            <a:xfrm>
              <a:off x="2856838" y="1246598"/>
              <a:ext cx="1311028" cy="1226804"/>
            </a:xfrm>
            <a:prstGeom prst="rect">
              <a:avLst/>
            </a:prstGeom>
            <a:noFill/>
            <a:ln w="9525">
              <a:noFill/>
              <a:miter lim="800000"/>
              <a:headEnd/>
              <a:tailEnd/>
            </a:ln>
          </p:spPr>
        </p:pic>
      </p:grpSp>
      <p:grpSp>
        <p:nvGrpSpPr>
          <p:cNvPr id="96" name="组合 95"/>
          <p:cNvGrpSpPr/>
          <p:nvPr/>
        </p:nvGrpSpPr>
        <p:grpSpPr>
          <a:xfrm>
            <a:off x="5829465" y="1761422"/>
            <a:ext cx="1695911" cy="1190632"/>
            <a:chOff x="4611875" y="1134458"/>
            <a:chExt cx="2003232" cy="1405904"/>
          </a:xfrm>
        </p:grpSpPr>
        <p:sp>
          <p:nvSpPr>
            <p:cNvPr id="97" name="Rectangle 16"/>
            <p:cNvSpPr/>
            <p:nvPr/>
          </p:nvSpPr>
          <p:spPr>
            <a:xfrm>
              <a:off x="4611875" y="1134458"/>
              <a:ext cx="2003232" cy="1405904"/>
            </a:xfrm>
            <a:prstGeom prst="rect">
              <a:avLst/>
            </a:prstGeom>
            <a:solidFill>
              <a:schemeClr val="accent3"/>
            </a:solidFill>
            <a:ln w="9525" cap="flat" cmpd="sng" algn="ctr">
              <a:noFill/>
              <a:prstDash val="solid"/>
            </a:ln>
            <a:effectLst/>
          </p:spPr>
          <p:txBody>
            <a:bodyPr lIns="232194" tIns="232194" rIns="77397" bIns="38699"/>
            <a:lstStyle/>
            <a:p>
              <a:pPr defTabSz="774065">
                <a:defRPr/>
              </a:pPr>
              <a:endParaRPr lang="en-US" sz="1525" b="1" ker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468" name="Picture 2" descr="\\MAGNUM\Projects\Microsoft\Journey to the Cloud Campaign\Design\Assets\App_web.png"/>
            <p:cNvPicPr>
              <a:picLocks noChangeAspect="1" noChangeArrowheads="1"/>
            </p:cNvPicPr>
            <p:nvPr/>
          </p:nvPicPr>
          <p:blipFill>
            <a:blip r:embed="rId4">
              <a:lum bright="100000"/>
            </a:blip>
            <a:stretch>
              <a:fillRect/>
            </a:stretch>
          </p:blipFill>
          <p:spPr bwMode="auto">
            <a:xfrm>
              <a:off x="5075912" y="1472020"/>
              <a:ext cx="1095185" cy="807805"/>
            </a:xfrm>
            <a:prstGeom prst="rect">
              <a:avLst/>
            </a:prstGeom>
            <a:noFill/>
            <a:ln w="9525">
              <a:noFill/>
              <a:miter lim="800000"/>
              <a:headEnd/>
              <a:tailEnd/>
            </a:ln>
          </p:spPr>
        </p:pic>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659" y="1"/>
            <a:ext cx="5130097" cy="5143500"/>
          </a:xfrm>
          <a:prstGeom prst="rect">
            <a:avLst/>
          </a:prstGeom>
        </p:spPr>
      </p:pic>
      <p:grpSp>
        <p:nvGrpSpPr>
          <p:cNvPr id="31" name="组合 30"/>
          <p:cNvGrpSpPr/>
          <p:nvPr/>
        </p:nvGrpSpPr>
        <p:grpSpPr>
          <a:xfrm>
            <a:off x="323528" y="1315677"/>
            <a:ext cx="1128386" cy="1126921"/>
            <a:chOff x="3321560" y="3751502"/>
            <a:chExt cx="726076" cy="725134"/>
          </a:xfrm>
        </p:grpSpPr>
        <p:grpSp>
          <p:nvGrpSpPr>
            <p:cNvPr id="32" name="组合 31"/>
            <p:cNvGrpSpPr/>
            <p:nvPr/>
          </p:nvGrpSpPr>
          <p:grpSpPr>
            <a:xfrm>
              <a:off x="3321560" y="3751502"/>
              <a:ext cx="726076" cy="725134"/>
              <a:chOff x="2097688" y="3956966"/>
              <a:chExt cx="2446337" cy="2443163"/>
            </a:xfrm>
          </p:grpSpPr>
          <p:sp>
            <p:nvSpPr>
              <p:cNvPr id="34"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椭圆 32"/>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5400" b="1">
                  <a:latin typeface="Arial" panose="020B0604020202020204" pitchFamily="34" charset="0"/>
                  <a:ea typeface="微软雅黑" panose="020B0503020204020204" pitchFamily="34" charset="-122"/>
                  <a:sym typeface="Arial" panose="020B0604020202020204" pitchFamily="34" charset="0"/>
                </a:rPr>
                <a:t>谢</a:t>
              </a:r>
              <a:endParaRPr lang="zh-CN" altLang="en-US" sz="5400" b="1">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1535797" y="1315677"/>
            <a:ext cx="1128386" cy="1126921"/>
            <a:chOff x="3321560" y="3751502"/>
            <a:chExt cx="726076" cy="725134"/>
          </a:xfrm>
        </p:grpSpPr>
        <p:grpSp>
          <p:nvGrpSpPr>
            <p:cNvPr id="37" name="组合 36"/>
            <p:cNvGrpSpPr/>
            <p:nvPr/>
          </p:nvGrpSpPr>
          <p:grpSpPr>
            <a:xfrm>
              <a:off x="3321560" y="3751502"/>
              <a:ext cx="726076" cy="725134"/>
              <a:chOff x="2097688" y="3956966"/>
              <a:chExt cx="2446337" cy="2443163"/>
            </a:xfrm>
          </p:grpSpPr>
          <p:sp>
            <p:nvSpPr>
              <p:cNvPr id="39"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Oval 62"/>
              <p:cNvSpPr>
                <a:spLocks noChangeArrowheads="1"/>
              </p:cNvSpPr>
              <p:nvPr/>
            </p:nvSpPr>
            <p:spPr bwMode="auto">
              <a:xfrm>
                <a:off x="2184217" y="4033555"/>
                <a:ext cx="2284414" cy="2284413"/>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椭圆 37"/>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谢</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组合 40"/>
          <p:cNvGrpSpPr/>
          <p:nvPr/>
        </p:nvGrpSpPr>
        <p:grpSpPr>
          <a:xfrm>
            <a:off x="2748066" y="1315677"/>
            <a:ext cx="1128386" cy="1126921"/>
            <a:chOff x="3321560" y="3751502"/>
            <a:chExt cx="726076" cy="725134"/>
          </a:xfrm>
        </p:grpSpPr>
        <p:grpSp>
          <p:nvGrpSpPr>
            <p:cNvPr id="43" name="组合 42"/>
            <p:cNvGrpSpPr/>
            <p:nvPr/>
          </p:nvGrpSpPr>
          <p:grpSpPr>
            <a:xfrm>
              <a:off x="3321560" y="3751502"/>
              <a:ext cx="726076" cy="725134"/>
              <a:chOff x="2097688" y="3956966"/>
              <a:chExt cx="2446337" cy="2443163"/>
            </a:xfrm>
          </p:grpSpPr>
          <p:sp>
            <p:nvSpPr>
              <p:cNvPr id="45"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椭圆 43"/>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观</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960336" y="1315677"/>
            <a:ext cx="1128386" cy="1126921"/>
            <a:chOff x="3321560" y="3751502"/>
            <a:chExt cx="726076" cy="725134"/>
          </a:xfrm>
        </p:grpSpPr>
        <p:grpSp>
          <p:nvGrpSpPr>
            <p:cNvPr id="74" name="组合 73"/>
            <p:cNvGrpSpPr/>
            <p:nvPr/>
          </p:nvGrpSpPr>
          <p:grpSpPr>
            <a:xfrm>
              <a:off x="3321560" y="3751502"/>
              <a:ext cx="726076" cy="725134"/>
              <a:chOff x="2097688" y="3956966"/>
              <a:chExt cx="2446337" cy="2443163"/>
            </a:xfrm>
          </p:grpSpPr>
          <p:sp>
            <p:nvSpPr>
              <p:cNvPr id="76"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Oval 62"/>
              <p:cNvSpPr>
                <a:spLocks noChangeArrowheads="1"/>
              </p:cNvSpPr>
              <p:nvPr/>
            </p:nvSpPr>
            <p:spPr bwMode="auto">
              <a:xfrm>
                <a:off x="2184214" y="4033556"/>
                <a:ext cx="2284414" cy="2284414"/>
              </a:xfrm>
              <a:prstGeom prst="ellipse">
                <a:avLst/>
              </a:prstGeom>
              <a:solidFill>
                <a:srgbClr val="0B8679"/>
              </a:solidFill>
              <a:ln w="31750">
                <a:gradFill flip="none" rotWithShape="1">
                  <a:gsLst>
                    <a:gs pos="0">
                      <a:schemeClr val="bg1">
                        <a:lumMod val="75000"/>
                      </a:schemeClr>
                    </a:gs>
                    <a:gs pos="100000">
                      <a:schemeClr val="bg1"/>
                    </a:gs>
                  </a:gsLst>
                  <a:lin ang="2700000" scaled="1"/>
                </a:gradFill>
              </a:ln>
              <a:effectLst>
                <a:innerShdw blurRad="114300" dist="63500" dir="13500000">
                  <a:prstClr val="black">
                    <a:alpha val="50000"/>
                  </a:prstClr>
                </a:innerShdw>
              </a:effectLst>
            </p:spPr>
            <p:txBody>
              <a:bodyPr vert="horz" wrap="square" lIns="91440" tIns="45720" rIns="91440" bIns="45720" numCol="1" anchor="t" anchorCtr="0" compatLnSpc="1"/>
              <a:lstStyle/>
              <a:p>
                <a:endParaRPr lang="zh-CN" altLang="en-US" sz="20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椭圆 74"/>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lvl="0" algn="ctr"/>
              <a:r>
                <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rPr>
                <a:t>看</a:t>
              </a:r>
              <a:endParaRPr lang="zh-CN" altLang="en-US" sz="540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80" name="图片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914" y="1842829"/>
            <a:ext cx="2255313" cy="2260226"/>
          </a:xfrm>
          <a:prstGeom prst="rect">
            <a:avLst/>
          </a:prstGeom>
        </p:spPr>
      </p:pic>
      <p:pic>
        <p:nvPicPr>
          <p:cNvPr id="81" name="图片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24" y="373689"/>
            <a:ext cx="2260226" cy="22602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9" name="MH_Others_10"/>
          <p:cNvSpPr txBox="1"/>
          <p:nvPr>
            <p:custDataLst>
              <p:tags r:id="rId2"/>
            </p:custDataLst>
          </p:nvPr>
        </p:nvSpPr>
        <p:spPr>
          <a:xfrm>
            <a:off x="1394851" y="1261662"/>
            <a:ext cx="985838" cy="436273"/>
          </a:xfrm>
          <a:prstGeom prst="rect">
            <a:avLst/>
          </a:prstGeom>
          <a:noFill/>
          <a:ln>
            <a:noFill/>
          </a:ln>
        </p:spPr>
        <p:txBody>
          <a:bodyPr wrap="square" lIns="0" tIns="0" rIns="0" bIns="0" rtlCol="0" anchor="ctr" anchorCtr="0">
            <a:noAutofit/>
          </a:bodyPr>
          <a:lstStyle/>
          <a:p>
            <a:pPr algn="ctr" defTabSz="822960"/>
            <a:r>
              <a:rPr lang="zh-CN" altLang="en-US" sz="3240" b="1">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24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p:cNvGrpSpPr/>
          <p:nvPr/>
        </p:nvGrpSpPr>
        <p:grpSpPr>
          <a:xfrm>
            <a:off x="3102402" y="1149608"/>
            <a:ext cx="4534853" cy="367616"/>
            <a:chOff x="2872437" y="1498935"/>
            <a:chExt cx="5038726" cy="408462"/>
          </a:xfrm>
        </p:grpSpPr>
        <p:sp>
          <p:nvSpPr>
            <p:cNvPr id="10" name="MH_Others_1"/>
            <p:cNvSpPr/>
            <p:nvPr>
              <p:custDataLst>
                <p:tags r:id="rId3"/>
              </p:custDataLst>
            </p:nvPr>
          </p:nvSpPr>
          <p:spPr>
            <a:xfrm>
              <a:off x="2872437" y="1538001"/>
              <a:ext cx="238125" cy="36939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hlinkClick r:id="rId4" action="ppaction://hlinksldjump"/>
            </p:cNvPr>
            <p:cNvSpPr/>
            <p:nvPr>
              <p:custDataLst>
                <p:tags r:id="rId5"/>
              </p:custDataLst>
            </p:nvPr>
          </p:nvSpPr>
          <p:spPr>
            <a:xfrm>
              <a:off x="2939113" y="1498935"/>
              <a:ext cx="4972050" cy="40846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rmAutofit/>
            </a:bodyPr>
            <a:lstStyle/>
            <a:p>
              <a:pPr defTabSz="822960"/>
              <a:r>
                <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1">
              <a:hlinkClick r:id="rId4" action="ppaction://hlinksldjump"/>
            </p:cNvPr>
            <p:cNvSpPr/>
            <p:nvPr>
              <p:custDataLst>
                <p:tags r:id="rId6"/>
              </p:custDataLst>
            </p:nvPr>
          </p:nvSpPr>
          <p:spPr>
            <a:xfrm>
              <a:off x="3110563" y="1498935"/>
              <a:ext cx="457201" cy="408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822960"/>
              <a:r>
                <a:rPr lang="en-US" altLang="zh-CN"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01</a:t>
              </a:r>
              <a:endParaRPr lang="zh-CN" altLang="en-US"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24" name="组合 23"/>
          <p:cNvGrpSpPr/>
          <p:nvPr/>
        </p:nvGrpSpPr>
        <p:grpSpPr>
          <a:xfrm>
            <a:off x="3102402" y="1958034"/>
            <a:ext cx="4534853" cy="367615"/>
            <a:chOff x="2872437" y="2443116"/>
            <a:chExt cx="5038726" cy="408461"/>
          </a:xfrm>
        </p:grpSpPr>
        <p:sp>
          <p:nvSpPr>
            <p:cNvPr id="11" name="MH_Others_2"/>
            <p:cNvSpPr/>
            <p:nvPr>
              <p:custDataLst>
                <p:tags r:id="rId7"/>
              </p:custDataLst>
            </p:nvPr>
          </p:nvSpPr>
          <p:spPr>
            <a:xfrm>
              <a:off x="2872437" y="2482181"/>
              <a:ext cx="238125" cy="36939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Entry_2">
              <a:hlinkClick r:id="rId4" action="ppaction://hlinksldjump"/>
            </p:cNvPr>
            <p:cNvSpPr/>
            <p:nvPr>
              <p:custDataLst>
                <p:tags r:id="rId8"/>
              </p:custDataLst>
            </p:nvPr>
          </p:nvSpPr>
          <p:spPr>
            <a:xfrm>
              <a:off x="2939113" y="2443116"/>
              <a:ext cx="4972050" cy="40846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rmAutofit/>
            </a:bodyPr>
            <a:lstStyle/>
            <a:p>
              <a:pPr defTabSz="822960"/>
              <a:r>
                <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rPr>
                <a:t>工作完成情况</a:t>
              </a:r>
              <a:endPar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Number_2">
              <a:hlinkClick r:id="rId4" action="ppaction://hlinksldjump"/>
            </p:cNvPr>
            <p:cNvSpPr/>
            <p:nvPr>
              <p:custDataLst>
                <p:tags r:id="rId9"/>
              </p:custDataLst>
            </p:nvPr>
          </p:nvSpPr>
          <p:spPr>
            <a:xfrm>
              <a:off x="3110563" y="2443116"/>
              <a:ext cx="457201" cy="408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822960"/>
              <a:r>
                <a:rPr lang="en-US" altLang="zh-CN"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02</a:t>
              </a:r>
              <a:endParaRPr lang="zh-CN" altLang="en-US"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23" name="组合 22"/>
          <p:cNvGrpSpPr/>
          <p:nvPr/>
        </p:nvGrpSpPr>
        <p:grpSpPr>
          <a:xfrm>
            <a:off x="3102402" y="2766458"/>
            <a:ext cx="4534853" cy="367616"/>
            <a:chOff x="2872437" y="3082355"/>
            <a:chExt cx="5038726" cy="408462"/>
          </a:xfrm>
        </p:grpSpPr>
        <p:sp>
          <p:nvSpPr>
            <p:cNvPr id="12" name="MH_Others_3"/>
            <p:cNvSpPr/>
            <p:nvPr>
              <p:custDataLst>
                <p:tags r:id="rId10"/>
              </p:custDataLst>
            </p:nvPr>
          </p:nvSpPr>
          <p:spPr>
            <a:xfrm>
              <a:off x="2872437" y="3121421"/>
              <a:ext cx="238125" cy="36939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Entry_3">
              <a:hlinkClick r:id="rId4" action="ppaction://hlinksldjump"/>
            </p:cNvPr>
            <p:cNvSpPr/>
            <p:nvPr>
              <p:custDataLst>
                <p:tags r:id="rId11"/>
              </p:custDataLst>
            </p:nvPr>
          </p:nvSpPr>
          <p:spPr>
            <a:xfrm>
              <a:off x="2939113" y="3082356"/>
              <a:ext cx="4972050" cy="40846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rmAutofit/>
            </a:bodyPr>
            <a:lstStyle/>
            <a:p>
              <a:pPr defTabSz="822960"/>
              <a:r>
                <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rPr>
                <a:t>存在的问题</a:t>
              </a:r>
              <a:endPar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Number_3">
              <a:hlinkClick r:id="rId4" action="ppaction://hlinksldjump"/>
            </p:cNvPr>
            <p:cNvSpPr/>
            <p:nvPr>
              <p:custDataLst>
                <p:tags r:id="rId12"/>
              </p:custDataLst>
            </p:nvPr>
          </p:nvSpPr>
          <p:spPr>
            <a:xfrm>
              <a:off x="3110563" y="3082355"/>
              <a:ext cx="457201" cy="408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822960"/>
              <a:r>
                <a:rPr lang="en-US" altLang="zh-CN"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03</a:t>
              </a:r>
              <a:endParaRPr lang="zh-CN" altLang="en-US"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5" name="组合 4"/>
          <p:cNvGrpSpPr/>
          <p:nvPr/>
        </p:nvGrpSpPr>
        <p:grpSpPr>
          <a:xfrm>
            <a:off x="3102402" y="3574883"/>
            <a:ext cx="4534853" cy="367615"/>
            <a:chOff x="2872437" y="4193684"/>
            <a:chExt cx="5038726" cy="408461"/>
          </a:xfrm>
        </p:grpSpPr>
        <p:sp>
          <p:nvSpPr>
            <p:cNvPr id="13" name="MH_Others_4"/>
            <p:cNvSpPr/>
            <p:nvPr>
              <p:custDataLst>
                <p:tags r:id="rId13"/>
              </p:custDataLst>
            </p:nvPr>
          </p:nvSpPr>
          <p:spPr>
            <a:xfrm>
              <a:off x="2872437" y="4232749"/>
              <a:ext cx="238125" cy="36939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4">
              <a:hlinkClick r:id="rId14" action="ppaction://hlinksldjump"/>
            </p:cNvPr>
            <p:cNvSpPr/>
            <p:nvPr>
              <p:custDataLst>
                <p:tags r:id="rId15"/>
              </p:custDataLst>
            </p:nvPr>
          </p:nvSpPr>
          <p:spPr>
            <a:xfrm>
              <a:off x="2939113" y="4193685"/>
              <a:ext cx="4972050" cy="40846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rmAutofit/>
            </a:bodyPr>
            <a:lstStyle/>
            <a:p>
              <a:pPr defTabSz="822960"/>
              <a:r>
                <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rPr>
                <a:t>下一步工作计划</a:t>
              </a:r>
              <a:endParaRPr lang="zh-CN" altLang="en-US" sz="1620"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Number_4">
              <a:hlinkClick r:id="rId14" action="ppaction://hlinksldjump"/>
            </p:cNvPr>
            <p:cNvSpPr/>
            <p:nvPr>
              <p:custDataLst>
                <p:tags r:id="rId16"/>
              </p:custDataLst>
            </p:nvPr>
          </p:nvSpPr>
          <p:spPr>
            <a:xfrm>
              <a:off x="3110563" y="4193684"/>
              <a:ext cx="457201" cy="408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defTabSz="822960"/>
              <a:r>
                <a:rPr lang="en-US" altLang="zh-CN"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04</a:t>
              </a:r>
              <a:endParaRPr lang="zh-CN" altLang="en-US" sz="1890">
                <a:solidFill>
                  <a:prstClr val="black"/>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grpSp>
      <p:pic>
        <p:nvPicPr>
          <p:cNvPr id="22" name="图片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37906" y="2029380"/>
            <a:ext cx="1227559" cy="11817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10" name="MH_Others_1"/>
          <p:cNvSpPr/>
          <p:nvPr>
            <p:custDataLst>
              <p:tags r:id="rId2"/>
            </p:custDataLst>
          </p:nvPr>
        </p:nvSpPr>
        <p:spPr>
          <a:xfrm>
            <a:off x="2822206" y="2118100"/>
            <a:ext cx="214313" cy="3324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25">
            <a:hlinkClick r:id="rId3" action="ppaction://hlinksldjump"/>
          </p:cNvPr>
          <p:cNvSpPr/>
          <p:nvPr>
            <p:custDataLst>
              <p:tags r:id="rId4"/>
            </p:custDataLst>
          </p:nvPr>
        </p:nvSpPr>
        <p:spPr>
          <a:xfrm>
            <a:off x="0" y="2118100"/>
            <a:ext cx="9144000" cy="781207"/>
          </a:xfrm>
          <a:custGeom>
            <a:avLst/>
            <a:gdLst>
              <a:gd name="connsiteX0" fmla="*/ 0 w 4343400"/>
              <a:gd name="connsiteY0" fmla="*/ 0 h 408460"/>
              <a:gd name="connsiteX1" fmla="*/ 3714750 w 4343400"/>
              <a:gd name="connsiteY1" fmla="*/ 0 h 408460"/>
              <a:gd name="connsiteX2" fmla="*/ 4343400 w 4343400"/>
              <a:gd name="connsiteY2" fmla="*/ 0 h 408460"/>
              <a:gd name="connsiteX3" fmla="*/ 4343400 w 4343400"/>
              <a:gd name="connsiteY3" fmla="*/ 408460 h 408460"/>
              <a:gd name="connsiteX4" fmla="*/ 3714750 w 4343400"/>
              <a:gd name="connsiteY4" fmla="*/ 408460 h 408460"/>
              <a:gd name="connsiteX5" fmla="*/ 0 w 4343400"/>
              <a:gd name="connsiteY5" fmla="*/ 408460 h 40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408460">
                <a:moveTo>
                  <a:pt x="0" y="0"/>
                </a:moveTo>
                <a:lnTo>
                  <a:pt x="3714750" y="0"/>
                </a:lnTo>
                <a:lnTo>
                  <a:pt x="4343400" y="0"/>
                </a:lnTo>
                <a:lnTo>
                  <a:pt x="4343400" y="408460"/>
                </a:lnTo>
                <a:lnTo>
                  <a:pt x="3714750" y="408460"/>
                </a:lnTo>
                <a:lnTo>
                  <a:pt x="0" y="408460"/>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Autofit/>
          </a:bodyPr>
          <a:lstStyle/>
          <a:p>
            <a:pPr algn="ctr" defTabSz="822960"/>
            <a:r>
              <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rPr>
              <a:t>                项目概述</a:t>
            </a:r>
            <a:endPar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1">
            <a:hlinkClick r:id="rId3" action="ppaction://hlinksldjump"/>
          </p:cNvPr>
          <p:cNvSpPr/>
          <p:nvPr>
            <p:custDataLst>
              <p:tags r:id="rId5"/>
            </p:custDataLst>
          </p:nvPr>
        </p:nvSpPr>
        <p:spPr>
          <a:xfrm>
            <a:off x="3123784" y="1511928"/>
            <a:ext cx="2896432" cy="367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22960"/>
            <a:r>
              <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第一部分</a:t>
            </a:r>
            <a:endPar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644" y="1640985"/>
            <a:ext cx="1802648" cy="1735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椭圆 1"/>
          <p:cNvSpPr/>
          <p:nvPr/>
        </p:nvSpPr>
        <p:spPr>
          <a:xfrm>
            <a:off x="3341109" y="1489866"/>
            <a:ext cx="2461783" cy="2462674"/>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275" tIns="41137" rIns="82275" bIns="41137"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等腰三角形 22"/>
          <p:cNvSpPr/>
          <p:nvPr/>
        </p:nvSpPr>
        <p:spPr>
          <a:xfrm rot="16200000" flipH="1">
            <a:off x="4626386" y="1784142"/>
            <a:ext cx="1321817" cy="187413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75" tIns="41137" rIns="82275" bIns="41137"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5721815" y="1834720"/>
            <a:ext cx="453487" cy="453650"/>
            <a:chOff x="5850034" y="1848492"/>
            <a:chExt cx="504056" cy="504056"/>
          </a:xfrm>
        </p:grpSpPr>
        <p:sp>
          <p:nvSpPr>
            <p:cNvPr id="5" name="椭圆 4"/>
            <p:cNvSpPr/>
            <p:nvPr/>
          </p:nvSpPr>
          <p:spPr>
            <a:xfrm>
              <a:off x="5850034" y="1848492"/>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5"/>
            <p:cNvSpPr txBox="1"/>
            <p:nvPr/>
          </p:nvSpPr>
          <p:spPr>
            <a:xfrm>
              <a:off x="5889504" y="1931243"/>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6"/>
          <p:cNvGrpSpPr/>
          <p:nvPr/>
        </p:nvGrpSpPr>
        <p:grpSpPr>
          <a:xfrm>
            <a:off x="5721815" y="3163603"/>
            <a:ext cx="453487" cy="453650"/>
            <a:chOff x="5850034" y="3325028"/>
            <a:chExt cx="504056" cy="504056"/>
          </a:xfrm>
        </p:grpSpPr>
        <p:sp>
          <p:nvSpPr>
            <p:cNvPr id="8" name="椭圆 7"/>
            <p:cNvSpPr/>
            <p:nvPr/>
          </p:nvSpPr>
          <p:spPr>
            <a:xfrm>
              <a:off x="5850034" y="3325028"/>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5889504" y="3407779"/>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p:cNvGrpSpPr/>
          <p:nvPr/>
        </p:nvGrpSpPr>
        <p:grpSpPr>
          <a:xfrm>
            <a:off x="5997615" y="2499162"/>
            <a:ext cx="453487" cy="453650"/>
            <a:chOff x="6156589" y="2586760"/>
            <a:chExt cx="504056" cy="504056"/>
          </a:xfrm>
        </p:grpSpPr>
        <p:sp>
          <p:nvSpPr>
            <p:cNvPr id="11" name="椭圆 10"/>
            <p:cNvSpPr/>
            <p:nvPr/>
          </p:nvSpPr>
          <p:spPr>
            <a:xfrm>
              <a:off x="6156589" y="2586760"/>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6196059" y="2669511"/>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TextBox 12"/>
          <p:cNvSpPr txBox="1"/>
          <p:nvPr/>
        </p:nvSpPr>
        <p:spPr>
          <a:xfrm>
            <a:off x="1365367" y="1542782"/>
            <a:ext cx="1455139" cy="738505"/>
          </a:xfrm>
          <a:prstGeom prst="rect">
            <a:avLst/>
          </a:prstGeom>
          <a:noFill/>
        </p:spPr>
        <p:txBody>
          <a:bodyPr wrap="square" lIns="0" tIns="0" rIns="0" bIns="0" rtlCol="0">
            <a:spAutoFit/>
          </a:bodyPr>
          <a:lstStyle/>
          <a:p>
            <a:pPr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李学兴、傅小峰、胡帅</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、权限分配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、签约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、会诊登记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、影像诊断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5</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、终审报告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6</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、分账管理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7</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、影像质控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8</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、数据监管</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22"/>
          <p:cNvSpPr/>
          <p:nvPr/>
        </p:nvSpPr>
        <p:spPr>
          <a:xfrm rot="5400000">
            <a:off x="3155204" y="1784141"/>
            <a:ext cx="1321817" cy="187413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75" tIns="41137" rIns="82275" bIns="41137"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p:nvPr/>
        </p:nvGrpSpPr>
        <p:grpSpPr>
          <a:xfrm>
            <a:off x="2949994" y="1834720"/>
            <a:ext cx="453487" cy="453650"/>
            <a:chOff x="2769119" y="1848492"/>
            <a:chExt cx="504056" cy="504056"/>
          </a:xfrm>
        </p:grpSpPr>
        <p:sp>
          <p:nvSpPr>
            <p:cNvPr id="16" name="椭圆 15"/>
            <p:cNvSpPr/>
            <p:nvPr/>
          </p:nvSpPr>
          <p:spPr>
            <a:xfrm>
              <a:off x="2769119" y="1848492"/>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2808589" y="1931244"/>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2681912" y="2499162"/>
            <a:ext cx="453487" cy="453650"/>
            <a:chOff x="2471142" y="2586760"/>
            <a:chExt cx="504056" cy="504056"/>
          </a:xfrm>
        </p:grpSpPr>
        <p:sp>
          <p:nvSpPr>
            <p:cNvPr id="19" name="椭圆 18"/>
            <p:cNvSpPr/>
            <p:nvPr/>
          </p:nvSpPr>
          <p:spPr>
            <a:xfrm>
              <a:off x="2471142" y="2586760"/>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9"/>
            <p:cNvSpPr txBox="1"/>
            <p:nvPr/>
          </p:nvSpPr>
          <p:spPr>
            <a:xfrm>
              <a:off x="2510612" y="2669510"/>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20"/>
          <p:cNvGrpSpPr/>
          <p:nvPr/>
        </p:nvGrpSpPr>
        <p:grpSpPr>
          <a:xfrm>
            <a:off x="2949994" y="3163603"/>
            <a:ext cx="453487" cy="453650"/>
            <a:chOff x="2769119" y="3325028"/>
            <a:chExt cx="504056" cy="504056"/>
          </a:xfrm>
          <a:solidFill>
            <a:schemeClr val="accent3"/>
          </a:solidFill>
        </p:grpSpPr>
        <p:sp>
          <p:nvSpPr>
            <p:cNvPr id="22" name="椭圆 21"/>
            <p:cNvSpPr/>
            <p:nvPr/>
          </p:nvSpPr>
          <p:spPr>
            <a:xfrm>
              <a:off x="2769119" y="3325028"/>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2808589" y="3407779"/>
              <a:ext cx="429759" cy="345038"/>
            </a:xfrm>
            <a:prstGeom prst="rect">
              <a:avLst/>
            </a:prstGeom>
            <a:noFill/>
          </p:spPr>
          <p:txBody>
            <a:bodyPr wrap="none" rtlCol="0">
              <a:spAutoFit/>
            </a:bodyPr>
            <a:lstStyle/>
            <a:p>
              <a:pPr defTabSz="617220"/>
              <a:r>
                <a:rPr lang="en-US" altLang="zh-CN" sz="1420" b="1">
                  <a:solidFill>
                    <a:prstClr val="white"/>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42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3"/>
          <p:cNvGrpSpPr/>
          <p:nvPr/>
        </p:nvGrpSpPr>
        <p:grpSpPr>
          <a:xfrm>
            <a:off x="4021340" y="2173240"/>
            <a:ext cx="1101324" cy="1101722"/>
            <a:chOff x="3933873" y="2159157"/>
            <a:chExt cx="1224136" cy="1224136"/>
          </a:xfrm>
        </p:grpSpPr>
        <p:sp>
          <p:nvSpPr>
            <p:cNvPr id="25" name="椭圆 24"/>
            <p:cNvSpPr/>
            <p:nvPr/>
          </p:nvSpPr>
          <p:spPr>
            <a:xfrm>
              <a:off x="3933873" y="2159157"/>
              <a:ext cx="1224136" cy="12241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25"/>
            <p:cNvSpPr txBox="1"/>
            <p:nvPr/>
          </p:nvSpPr>
          <p:spPr>
            <a:xfrm>
              <a:off x="4067944" y="2355727"/>
              <a:ext cx="955993" cy="839611"/>
            </a:xfrm>
            <a:prstGeom prst="rect">
              <a:avLst/>
            </a:prstGeom>
            <a:noFill/>
          </p:spPr>
          <p:txBody>
            <a:bodyPr wrap="square" rtlCol="0">
              <a:spAutoFit/>
            </a:bodyPr>
            <a:lstStyle/>
            <a:p>
              <a:pPr algn="ctr" defTabSz="617220"/>
              <a:r>
                <a:rPr lang="zh-CN" altLang="en-US" sz="2160" b="1">
                  <a:solidFill>
                    <a:prstClr val="white"/>
                  </a:solidFill>
                  <a:latin typeface="Arial" panose="020B0604020202020204" pitchFamily="34" charset="0"/>
                  <a:ea typeface="微软雅黑" panose="020B0503020204020204" pitchFamily="34" charset="-122"/>
                  <a:sym typeface="Arial" panose="020B0604020202020204" pitchFamily="34" charset="0"/>
                </a:rPr>
                <a:t>功能模块</a:t>
              </a:r>
              <a:endParaRPr lang="zh-CN" altLang="en-US" sz="2160" b="1">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右箭头 26"/>
          <p:cNvSpPr/>
          <p:nvPr/>
        </p:nvSpPr>
        <p:spPr>
          <a:xfrm>
            <a:off x="3359572" y="2636560"/>
            <a:ext cx="458241" cy="183938"/>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75" tIns="41137" rIns="82275" bIns="41137"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右箭头 27"/>
          <p:cNvSpPr/>
          <p:nvPr/>
        </p:nvSpPr>
        <p:spPr>
          <a:xfrm flipH="1">
            <a:off x="5341970" y="2636560"/>
            <a:ext cx="458241" cy="183938"/>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75" tIns="41137" rIns="82275" bIns="41137" rtlCol="0" anchor="ctr"/>
          <a:lstStyle/>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a:off x="1106232" y="2665169"/>
            <a:ext cx="1455139" cy="492125"/>
          </a:xfrm>
          <a:prstGeom prst="rect">
            <a:avLst/>
          </a:prstGeom>
          <a:noFill/>
        </p:spPr>
        <p:txBody>
          <a:bodyPr wrap="square" lIns="0" tIns="0" rIns="0" bIns="0" rtlCol="0">
            <a:spAutoFit/>
          </a:bodyPr>
          <a:lstStyle/>
          <a:p>
            <a:pPr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李学兴、胡帅</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、登记预约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、影像诊断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、终审报告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、发起会诊</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1365367" y="3523568"/>
            <a:ext cx="1455139" cy="738505"/>
          </a:xfrm>
          <a:prstGeom prst="rect">
            <a:avLst/>
          </a:prstGeom>
          <a:noFill/>
        </p:spPr>
        <p:txBody>
          <a:bodyPr wrap="square" lIns="0" tIns="0" rIns="0" bIns="0" rtlCol="0">
            <a:spAutoFit/>
          </a:bodyPr>
          <a:lstStyle/>
          <a:p>
            <a:pPr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胡帅、涂国栋</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、二维码扫描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、疑难会诊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、报告查询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、影像云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5</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、申请工作站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6</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、报告工作站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7</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、留言咨询</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6230595" y="1542782"/>
            <a:ext cx="1483347" cy="615315"/>
          </a:xfrm>
          <a:prstGeom prst="rect">
            <a:avLst/>
          </a:prstGeom>
          <a:noFill/>
        </p:spPr>
        <p:txBody>
          <a:bodyPr wrap="square" lIns="0" tIns="0" rIns="0" bIns="0" rtlCol="0">
            <a:spAutoFit/>
          </a:bodyPr>
          <a:lstStyle/>
          <a:p>
            <a:pPr algn="just"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胡帅、涂国栋</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、预约挂号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、报告查询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、我的云盘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、二维码扫描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5</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、留言咨询</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31"/>
          <p:cNvSpPr txBox="1"/>
          <p:nvPr/>
        </p:nvSpPr>
        <p:spPr>
          <a:xfrm>
            <a:off x="6608000" y="2665169"/>
            <a:ext cx="1483347" cy="615315"/>
          </a:xfrm>
          <a:prstGeom prst="rect">
            <a:avLst/>
          </a:prstGeom>
          <a:noFill/>
        </p:spPr>
        <p:txBody>
          <a:bodyPr wrap="square" lIns="0" tIns="0" rIns="0" bIns="0" rtlCol="0">
            <a:spAutoFit/>
          </a:bodyPr>
          <a:lstStyle/>
          <a:p>
            <a:pPr algn="just"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李学兴、王心昊</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、处方监管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、视频问诊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、预约挂号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、健康档案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5</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、检验检查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6</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、统计报表</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6230595" y="3667078"/>
            <a:ext cx="1483347" cy="492125"/>
          </a:xfrm>
          <a:prstGeom prst="rect">
            <a:avLst/>
          </a:prstGeom>
          <a:noFill/>
        </p:spPr>
        <p:txBody>
          <a:bodyPr wrap="square" lIns="0" tIns="0" rIns="0" bIns="0" rtlCol="0">
            <a:spAutoFit/>
          </a:bodyPr>
          <a:lstStyle/>
          <a:p>
            <a:pPr algn="just" defTabSz="617220"/>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李学兴、王心昊</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a:p>
            <a:pPr algn="just" defTabSz="617220"/>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1</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、处方监管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2</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、健康档案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3</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、药师审核 </a:t>
            </a:r>
            <a:r>
              <a:rPr lang="en-US" altLang="zh-CN"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4</a:t>
            </a:r>
            <a:r>
              <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、视频问诊</a:t>
            </a:r>
            <a:endParaRPr lang="zh-CN" altLang="en-US" sz="80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1365365" y="1333466"/>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影像云会诊平台</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1106230" y="2470359"/>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院内</a:t>
            </a:r>
            <a:r>
              <a:rPr lang="en-US" altLang="zh-CN"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PACS</a:t>
            </a:r>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平台</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1365365" y="3316168"/>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掌上医院</a:t>
            </a:r>
            <a:r>
              <a:rPr lang="en-US" altLang="zh-CN"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APP</a:t>
            </a:r>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医生版</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6230594" y="1333466"/>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掌上医院</a:t>
            </a:r>
            <a:r>
              <a:rPr lang="en-US" altLang="zh-CN"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APP</a:t>
            </a:r>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大众版</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6607998" y="2470359"/>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高清视频门诊</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6230594" y="3459678"/>
            <a:ext cx="1455140" cy="139700"/>
          </a:xfrm>
          <a:prstGeom prst="rect">
            <a:avLst/>
          </a:prstGeom>
          <a:noFill/>
        </p:spPr>
        <p:txBody>
          <a:bodyPr wrap="square" lIns="0" tIns="0" rIns="0" bIns="0" rtlCol="0">
            <a:spAutoFit/>
          </a:bodyPr>
          <a:lstStyle/>
          <a:p>
            <a:pPr defTabSz="617220"/>
            <a:r>
              <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智康云问诊</a:t>
            </a:r>
            <a:endParaRPr lang="zh-CN" altLang="en-US" sz="910" b="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10" name="MH_Others_1"/>
          <p:cNvSpPr/>
          <p:nvPr>
            <p:custDataLst>
              <p:tags r:id="rId2"/>
            </p:custDataLst>
          </p:nvPr>
        </p:nvSpPr>
        <p:spPr>
          <a:xfrm>
            <a:off x="2822206" y="2118100"/>
            <a:ext cx="214313" cy="3324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900" tIns="0" rIns="0" bIns="0" numCol="1" spcCol="0" rtlCol="0" fromWordArt="0" anchor="ctr" anchorCtr="0" forceAA="0" compatLnSpc="1">
            <a:noAutofit/>
          </a:bodyPr>
          <a:lstStyle/>
          <a:p>
            <a:pPr algn="ctr" defTabSz="822960"/>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25">
            <a:hlinkClick r:id="rId3" action="ppaction://hlinksldjump"/>
          </p:cNvPr>
          <p:cNvSpPr/>
          <p:nvPr>
            <p:custDataLst>
              <p:tags r:id="rId4"/>
            </p:custDataLst>
          </p:nvPr>
        </p:nvSpPr>
        <p:spPr>
          <a:xfrm>
            <a:off x="0" y="2118100"/>
            <a:ext cx="9144000" cy="781207"/>
          </a:xfrm>
          <a:custGeom>
            <a:avLst/>
            <a:gdLst>
              <a:gd name="connsiteX0" fmla="*/ 0 w 4343400"/>
              <a:gd name="connsiteY0" fmla="*/ 0 h 408460"/>
              <a:gd name="connsiteX1" fmla="*/ 3714750 w 4343400"/>
              <a:gd name="connsiteY1" fmla="*/ 0 h 408460"/>
              <a:gd name="connsiteX2" fmla="*/ 4343400 w 4343400"/>
              <a:gd name="connsiteY2" fmla="*/ 0 h 408460"/>
              <a:gd name="connsiteX3" fmla="*/ 4343400 w 4343400"/>
              <a:gd name="connsiteY3" fmla="*/ 408460 h 408460"/>
              <a:gd name="connsiteX4" fmla="*/ 3714750 w 4343400"/>
              <a:gd name="connsiteY4" fmla="*/ 408460 h 408460"/>
              <a:gd name="connsiteX5" fmla="*/ 0 w 4343400"/>
              <a:gd name="connsiteY5" fmla="*/ 408460 h 40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408460">
                <a:moveTo>
                  <a:pt x="0" y="0"/>
                </a:moveTo>
                <a:lnTo>
                  <a:pt x="3714750" y="0"/>
                </a:lnTo>
                <a:lnTo>
                  <a:pt x="4343400" y="0"/>
                </a:lnTo>
                <a:lnTo>
                  <a:pt x="4343400" y="408460"/>
                </a:lnTo>
                <a:lnTo>
                  <a:pt x="3714750" y="408460"/>
                </a:lnTo>
                <a:lnTo>
                  <a:pt x="0" y="408460"/>
                </a:lnTo>
                <a:close/>
              </a:path>
            </a:pathLst>
          </a:custGeom>
          <a:solidFill>
            <a:srgbClr val="0099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7500" tIns="0" rIns="0" bIns="0" numCol="1" spcCol="0" rtlCol="0" fromWordArt="0" anchor="ctr" anchorCtr="0" forceAA="0" compatLnSpc="1">
            <a:noAutofit/>
          </a:bodyPr>
          <a:lstStyle/>
          <a:p>
            <a:pPr algn="ctr" defTabSz="822960"/>
            <a:r>
              <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rPr>
              <a:t>                工作完成情况</a:t>
            </a:r>
            <a:endParaRPr lang="zh-CN" altLang="en-US" sz="2880" b="1" spc="13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1">
            <a:hlinkClick r:id="rId3" action="ppaction://hlinksldjump"/>
          </p:cNvPr>
          <p:cNvSpPr/>
          <p:nvPr>
            <p:custDataLst>
              <p:tags r:id="rId5"/>
            </p:custDataLst>
          </p:nvPr>
        </p:nvSpPr>
        <p:spPr>
          <a:xfrm>
            <a:off x="3123784" y="1511928"/>
            <a:ext cx="2896432" cy="367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22960"/>
            <a:r>
              <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第二部分</a:t>
            </a:r>
            <a:endParaRPr lang="zh-CN" altLang="en-US" sz="4860" b="1">
              <a:solidFill>
                <a:srgbClr val="006F6A"/>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644" y="1640985"/>
            <a:ext cx="1802648" cy="1735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1168400"/>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044444"/>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新增分账管理</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2271502"/>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影像云会诊平台</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1459865"/>
            <a:ext cx="836930" cy="811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4" idx="0"/>
          </p:cNvCxnSpPr>
          <p:nvPr/>
        </p:nvCxnSpPr>
        <p:spPr>
          <a:xfrm flipV="1">
            <a:off x="2144395" y="2302510"/>
            <a:ext cx="606425" cy="430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32" idx="1"/>
          </p:cNvCxnSpPr>
          <p:nvPr/>
        </p:nvCxnSpPr>
        <p:spPr>
          <a:xfrm>
            <a:off x="1913997" y="3194370"/>
            <a:ext cx="836930" cy="61277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1384602"/>
            <a:ext cx="4381607"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分账管理包括：提现管理、会诊金额管理、分账金额管理、会诊金额充值</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1939290"/>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1815539"/>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完善医院医生签约</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2148990"/>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医院医生签约协议甲乙方显示及协议中新增显示分成比例</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750820" y="3512185"/>
            <a:ext cx="4888865" cy="58991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25621" y="3383864"/>
            <a:ext cx="3578899" cy="303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完善远程会诊</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061410" y="3721761"/>
            <a:ext cx="4389044"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会诊登记、影像诊断、终审报告新增分账功能</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2734310" y="271208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309111" y="2588334"/>
            <a:ext cx="3578899" cy="303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完善在线教学</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0"/>
          <p:cNvSpPr txBox="1"/>
          <p:nvPr/>
        </p:nvSpPr>
        <p:spPr>
          <a:xfrm>
            <a:off x="3044901" y="2921785"/>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修改上个人做的在线教学，使其更加流畅</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a:stCxn id="24" idx="0"/>
          </p:cNvCxnSpPr>
          <p:nvPr/>
        </p:nvCxnSpPr>
        <p:spPr>
          <a:xfrm>
            <a:off x="2144395" y="2733040"/>
            <a:ext cx="589915" cy="19875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1168400"/>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044444"/>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新增预约登记</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2271502"/>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院内</a:t>
            </a:r>
            <a:r>
              <a:rPr lang="en-US" altLang="zh-CN" sz="1200">
                <a:solidFill>
                  <a:prstClr val="white"/>
                </a:solidFill>
                <a:latin typeface="Arial" panose="020B0604020202020204" pitchFamily="34" charset="0"/>
                <a:ea typeface="微软雅黑" panose="020B0503020204020204" pitchFamily="34" charset="-122"/>
                <a:sym typeface="Arial" panose="020B0604020202020204" pitchFamily="34" charset="0"/>
              </a:rPr>
              <a:t>PACS</a:t>
            </a:r>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平台</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1459865"/>
            <a:ext cx="836930" cy="811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4" idx="0"/>
          </p:cNvCxnSpPr>
          <p:nvPr/>
        </p:nvCxnSpPr>
        <p:spPr>
          <a:xfrm flipV="1">
            <a:off x="2144395" y="2302510"/>
            <a:ext cx="606425" cy="430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32" idx="1"/>
          </p:cNvCxnSpPr>
          <p:nvPr/>
        </p:nvCxnSpPr>
        <p:spPr>
          <a:xfrm>
            <a:off x="1913997" y="3194370"/>
            <a:ext cx="836930" cy="61277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1384602"/>
            <a:ext cx="4381607"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医院登记患者信息进行拍片检查及打印小票</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1939290"/>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1815539"/>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新增影像诊断</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2148990"/>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医院医生可根据原始影像及申请单对患者报告进行诊断及书写报告</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750820" y="3512185"/>
            <a:ext cx="4888865" cy="58991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25621" y="3383864"/>
            <a:ext cx="3578899" cy="303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新增发起会诊</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061410" y="3721761"/>
            <a:ext cx="4389044"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医院医生可在有外网的情况下对患者报告发起远程会诊进行诊断书写报告</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2734310" y="271208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309111" y="2588334"/>
            <a:ext cx="3578899" cy="303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新增终审报告</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0"/>
          <p:cNvSpPr txBox="1"/>
          <p:nvPr/>
        </p:nvSpPr>
        <p:spPr>
          <a:xfrm>
            <a:off x="3044901" y="2921785"/>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医院医生可根据原始影像及申请单对报告医生书写的报告进行修改审核</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a:stCxn id="24" idx="0"/>
          </p:cNvCxnSpPr>
          <p:nvPr/>
        </p:nvCxnSpPr>
        <p:spPr>
          <a:xfrm>
            <a:off x="2144395" y="2733040"/>
            <a:ext cx="589915" cy="19875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1168400"/>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044444"/>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完善二维码扫描</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2271502"/>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掌上医院</a:t>
            </a:r>
            <a:r>
              <a:rPr lang="en-US" altLang="zh-CN" sz="1200">
                <a:solidFill>
                  <a:prstClr val="white"/>
                </a:solidFill>
                <a:latin typeface="Arial" panose="020B0604020202020204" pitchFamily="34" charset="0"/>
                <a:ea typeface="微软雅黑" panose="020B0503020204020204" pitchFamily="34" charset="-122"/>
                <a:sym typeface="Arial" panose="020B0604020202020204" pitchFamily="34" charset="0"/>
              </a:rPr>
              <a:t>APP</a:t>
            </a:r>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医生版</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1459865"/>
            <a:ext cx="836930" cy="811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24" idx="0"/>
          </p:cNvCxnSpPr>
          <p:nvPr/>
        </p:nvCxnSpPr>
        <p:spPr>
          <a:xfrm flipV="1">
            <a:off x="2144395" y="2302510"/>
            <a:ext cx="606425" cy="430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32" idx="1"/>
          </p:cNvCxnSpPr>
          <p:nvPr/>
        </p:nvCxnSpPr>
        <p:spPr>
          <a:xfrm>
            <a:off x="1913997" y="3194370"/>
            <a:ext cx="836930" cy="61277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1384602"/>
            <a:ext cx="4381607"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完善扫一扫功能，使其适配各种二维码及电子阅片器</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1939290"/>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1815539"/>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完善留言咨询</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2148990"/>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在之前已有的功能基础上完善页面布局及功能，使其更加流畅</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2750820" y="3512185"/>
            <a:ext cx="4888865" cy="58991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3325621" y="3383864"/>
            <a:ext cx="3578899" cy="303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新增远程会诊分账功能</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061410" y="3721761"/>
            <a:ext cx="4389044"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远程会诊登记、书写、审核增加分账管理</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2734310" y="271208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309111" y="2588334"/>
            <a:ext cx="3578899" cy="303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新增会诊登记抢单指派功能</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0"/>
          <p:cNvSpPr txBox="1"/>
          <p:nvPr/>
        </p:nvSpPr>
        <p:spPr>
          <a:xfrm>
            <a:off x="3044901" y="2921785"/>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申请工作站会诊登记新增抢单、指派、抢单</a:t>
            </a:r>
            <a:r>
              <a:rPr lang="en-US" altLang="zh-CN"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a:t>
            </a: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指派等模式</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a:stCxn id="24" idx="0"/>
          </p:cNvCxnSpPr>
          <p:nvPr/>
        </p:nvCxnSpPr>
        <p:spPr>
          <a:xfrm>
            <a:off x="2144395" y="2733040"/>
            <a:ext cx="589915" cy="19875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0000"/>
            <a:lum/>
          </a:blip>
          <a:stretch>
            <a:fillRect l="-40000" r="-40000"/>
          </a:stretch>
        </a:blipFill>
        <a:effectLst/>
      </p:bgPr>
    </p:bg>
    <p:spTree>
      <p:nvGrpSpPr>
        <p:cNvPr id="1" name=""/>
        <p:cNvGrpSpPr/>
        <p:nvPr/>
      </p:nvGrpSpPr>
      <p:grpSpPr>
        <a:xfrm>
          <a:off x="0" y="0"/>
          <a:ext cx="0" cy="0"/>
          <a:chOff x="0" y="0"/>
          <a:chExt cx="0" cy="0"/>
        </a:xfrm>
      </p:grpSpPr>
      <p:sp>
        <p:nvSpPr>
          <p:cNvPr id="2" name="矩形 1"/>
          <p:cNvSpPr/>
          <p:nvPr/>
        </p:nvSpPr>
        <p:spPr>
          <a:xfrm>
            <a:off x="2750820" y="1383665"/>
            <a:ext cx="4888865" cy="582930"/>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25621" y="1259709"/>
            <a:ext cx="3578899" cy="303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完善二维码扫描</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六边形 23"/>
          <p:cNvSpPr/>
          <p:nvPr/>
        </p:nvSpPr>
        <p:spPr>
          <a:xfrm>
            <a:off x="1073223" y="2127992"/>
            <a:ext cx="1071015" cy="923503"/>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掌上医院</a:t>
            </a:r>
            <a:r>
              <a:rPr lang="en-US" altLang="zh-CN" sz="1200">
                <a:solidFill>
                  <a:prstClr val="white"/>
                </a:solidFill>
                <a:latin typeface="Arial" panose="020B0604020202020204" pitchFamily="34" charset="0"/>
                <a:ea typeface="微软雅黑" panose="020B0503020204020204" pitchFamily="34" charset="-122"/>
                <a:sym typeface="Arial" panose="020B0604020202020204" pitchFamily="34" charset="0"/>
              </a:rPr>
              <a:t>APP</a:t>
            </a:r>
            <a:r>
              <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rPr>
              <a:t>大众版</a:t>
            </a:r>
            <a:endParaRPr lang="zh-CN" altLang="en-US" sz="12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箭头连接符 24"/>
          <p:cNvCxnSpPr>
            <a:stCxn id="24" idx="5"/>
            <a:endCxn id="2" idx="1"/>
          </p:cNvCxnSpPr>
          <p:nvPr/>
        </p:nvCxnSpPr>
        <p:spPr>
          <a:xfrm flipV="1">
            <a:off x="1913890" y="1675130"/>
            <a:ext cx="836930" cy="45275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a:endCxn id="29" idx="1"/>
          </p:cNvCxnSpPr>
          <p:nvPr/>
        </p:nvCxnSpPr>
        <p:spPr>
          <a:xfrm>
            <a:off x="1913890" y="3051175"/>
            <a:ext cx="836930" cy="53467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61408" y="1599867"/>
            <a:ext cx="4381607"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完善扫一扫功能，使其适配各种二维码及电子阅片器</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750820" y="3302635"/>
            <a:ext cx="4888865" cy="565785"/>
          </a:xfrm>
          <a:prstGeom prst="rect">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endParaRPr lang="zh-CN" altLang="en-US" sz="91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25621" y="3178884"/>
            <a:ext cx="3578899" cy="303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9" tIns="30865" rIns="61729" bIns="30865" rtlCol="0" anchor="ctr"/>
          <a:p>
            <a:pPr algn="ctr" defTabSz="617220"/>
            <a:r>
              <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rPr>
              <a:t>完善留言咨询</a:t>
            </a:r>
            <a:endParaRPr lang="zh-CN" altLang="en-US" sz="1215">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061411" y="3512335"/>
            <a:ext cx="4426241" cy="250190"/>
          </a:xfrm>
          <a:prstGeom prst="rect">
            <a:avLst/>
          </a:prstGeom>
          <a:noFill/>
        </p:spPr>
        <p:txBody>
          <a:bodyPr wrap="square" lIns="61729" tIns="30865" rIns="61729" bIns="30865" rtlCol="0">
            <a:spAutoFit/>
          </a:bodyPr>
          <a:p>
            <a:pPr defTabSz="617220">
              <a:lnSpc>
                <a:spcPct val="130000"/>
              </a:lnSpc>
            </a:pPr>
            <a:r>
              <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在之前已有的功能基础上完善页面布局及功能，实现微信支付，使其更加流畅</a:t>
            </a:r>
            <a:endParaRPr lang="zh-CN" altLang="en-US" sz="945">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tags/tag1.xml><?xml version="1.0" encoding="utf-8"?>
<p:tagLst xmlns:p="http://schemas.openxmlformats.org/presentationml/2006/main">
  <p:tag name="ID" val="626781"/>
  <p:tag name="MH" val="20170105002347"/>
  <p:tag name="MH_LIBRARY" val="CONTENTS"/>
  <p:tag name="MH_TYPE" val="OTHERS"/>
</p:tagLst>
</file>

<file path=ppt/tags/tag10.xml><?xml version="1.0" encoding="utf-8"?>
<p:tagLst xmlns:p="http://schemas.openxmlformats.org/presentationml/2006/main">
  <p:tag name="ID" val="626781"/>
  <p:tag name="MH" val="20170105002347"/>
  <p:tag name="MH_LIBRARY" val="CONTENTS"/>
  <p:tag name="MH_ORDER" val="3"/>
  <p:tag name="MH_TYPE" val="NUMBER"/>
</p:tagLst>
</file>

<file path=ppt/tags/tag11.xml><?xml version="1.0" encoding="utf-8"?>
<p:tagLst xmlns:p="http://schemas.openxmlformats.org/presentationml/2006/main">
  <p:tag name="ID" val="626781"/>
  <p:tag name="MH" val="20170105002347"/>
  <p:tag name="MH_LIBRARY" val="CONTENTS"/>
  <p:tag name="MH_TYPE" val="OTHERS"/>
</p:tagLst>
</file>

<file path=ppt/tags/tag12.xml><?xml version="1.0" encoding="utf-8"?>
<p:tagLst xmlns:p="http://schemas.openxmlformats.org/presentationml/2006/main">
  <p:tag name="ID" val="626781"/>
  <p:tag name="MH" val="20170105002347"/>
  <p:tag name="MH_LIBRARY" val="CONTENTS"/>
  <p:tag name="MH_ORDER" val="4"/>
  <p:tag name="MH_TYPE" val="ENTRY"/>
</p:tagLst>
</file>

<file path=ppt/tags/tag13.xml><?xml version="1.0" encoding="utf-8"?>
<p:tagLst xmlns:p="http://schemas.openxmlformats.org/presentationml/2006/main">
  <p:tag name="ID" val="626781"/>
  <p:tag name="MH" val="20170105002347"/>
  <p:tag name="MH_LIBRARY" val="CONTENTS"/>
  <p:tag name="MH_ORDER" val="4"/>
  <p:tag name="MH_TYPE" val="NUMBER"/>
</p:tagLst>
</file>

<file path=ppt/tags/tag14.xml><?xml version="1.0" encoding="utf-8"?>
<p:tagLst xmlns:p="http://schemas.openxmlformats.org/presentationml/2006/main">
  <p:tag name="ID" val="626781"/>
  <p:tag name="MH" val="20170105002347"/>
  <p:tag name="MH_LIBRARY" val="CONTENTS"/>
  <p:tag name="MH_TYPE" val="OTHERS"/>
</p:tagLst>
</file>

<file path=ppt/tags/tag15.xml><?xml version="1.0" encoding="utf-8"?>
<p:tagLst xmlns:p="http://schemas.openxmlformats.org/presentationml/2006/main">
  <p:tag name="ID" val="626781"/>
  <p:tag name="MH" val="20170105002347"/>
  <p:tag name="MH_LIBRARY" val="CONTENTS"/>
  <p:tag name="MH_ORDER" val="1"/>
  <p:tag name="MH_TYPE" val="ENTRY"/>
</p:tagLst>
</file>

<file path=ppt/tags/tag16.xml><?xml version="1.0" encoding="utf-8"?>
<p:tagLst xmlns:p="http://schemas.openxmlformats.org/presentationml/2006/main">
  <p:tag name="ID" val="626781"/>
  <p:tag name="MH" val="20170105002347"/>
  <p:tag name="MH_LIBRARY" val="CONTENTS"/>
  <p:tag name="MH_ORDER" val="1"/>
  <p:tag name="MH_TYPE" val="NUMBER"/>
</p:tagLst>
</file>

<file path=ppt/tags/tag17.xml><?xml version="1.0" encoding="utf-8"?>
<p:tagLst xmlns:p="http://schemas.openxmlformats.org/presentationml/2006/main">
  <p:tag name="ID" val="626781"/>
  <p:tag name="MH" val="20170105002347"/>
  <p:tag name="MH_LIBRARY" val="CONTENTS"/>
  <p:tag name="MH_TYPE" val="OTHERS"/>
</p:tagLst>
</file>

<file path=ppt/tags/tag18.xml><?xml version="1.0" encoding="utf-8"?>
<p:tagLst xmlns:p="http://schemas.openxmlformats.org/presentationml/2006/main">
  <p:tag name="ID" val="626781"/>
  <p:tag name="MH" val="20170105002347"/>
  <p:tag name="MH_LIBRARY" val="CONTENTS"/>
  <p:tag name="MH_ORDER" val="1"/>
  <p:tag name="MH_TYPE" val="ENTRY"/>
</p:tagLst>
</file>

<file path=ppt/tags/tag19.xml><?xml version="1.0" encoding="utf-8"?>
<p:tagLst xmlns:p="http://schemas.openxmlformats.org/presentationml/2006/main">
  <p:tag name="ID" val="626781"/>
  <p:tag name="MH" val="20170105002347"/>
  <p:tag name="MH_LIBRARY" val="CONTENTS"/>
  <p:tag name="MH_ORDER" val="1"/>
  <p:tag name="MH_TYPE" val="NUMBER"/>
</p:tagLst>
</file>

<file path=ppt/tags/tag2.xml><?xml version="1.0" encoding="utf-8"?>
<p:tagLst xmlns:p="http://schemas.openxmlformats.org/presentationml/2006/main">
  <p:tag name="ID" val="626781"/>
  <p:tag name="MH" val="20170105002347"/>
  <p:tag name="MH_LIBRARY" val="CONTENTS"/>
  <p:tag name="MH_TYPE" val="OTHERS"/>
</p:tagLst>
</file>

<file path=ppt/tags/tag20.xml><?xml version="1.0" encoding="utf-8"?>
<p:tagLst xmlns:p="http://schemas.openxmlformats.org/presentationml/2006/main">
  <p:tag name="ID" val="626781"/>
  <p:tag name="MH" val="20170105002347"/>
  <p:tag name="MH_LIBRARY" val="CONTENTS"/>
  <p:tag name="MH_TYPE" val="OTHERS"/>
</p:tagLst>
</file>

<file path=ppt/tags/tag21.xml><?xml version="1.0" encoding="utf-8"?>
<p:tagLst xmlns:p="http://schemas.openxmlformats.org/presentationml/2006/main">
  <p:tag name="ID" val="626781"/>
  <p:tag name="MH" val="20170105002347"/>
  <p:tag name="MH_LIBRARY" val="CONTENTS"/>
  <p:tag name="MH_ORDER" val="1"/>
  <p:tag name="MH_TYPE" val="ENTRY"/>
</p:tagLst>
</file>

<file path=ppt/tags/tag22.xml><?xml version="1.0" encoding="utf-8"?>
<p:tagLst xmlns:p="http://schemas.openxmlformats.org/presentationml/2006/main">
  <p:tag name="ID" val="626781"/>
  <p:tag name="MH" val="20170105002347"/>
  <p:tag name="MH_LIBRARY" val="CONTENTS"/>
  <p:tag name="MH_ORDER" val="1"/>
  <p:tag name="MH_TYPE" val="NUMBER"/>
</p:tagLst>
</file>

<file path=ppt/tags/tag23.xml><?xml version="1.0" encoding="utf-8"?>
<p:tagLst xmlns:p="http://schemas.openxmlformats.org/presentationml/2006/main">
  <p:tag name="ID" val="626781"/>
  <p:tag name="MH" val="20170105002347"/>
  <p:tag name="MH_LIBRARY" val="CONTENTS"/>
  <p:tag name="MH_TYPE" val="OTHERS"/>
</p:tagLst>
</file>

<file path=ppt/tags/tag24.xml><?xml version="1.0" encoding="utf-8"?>
<p:tagLst xmlns:p="http://schemas.openxmlformats.org/presentationml/2006/main">
  <p:tag name="ID" val="626781"/>
  <p:tag name="MH" val="20170105002347"/>
  <p:tag name="MH_LIBRARY" val="CONTENTS"/>
  <p:tag name="MH_ORDER" val="1"/>
  <p:tag name="MH_TYPE" val="ENTRY"/>
</p:tagLst>
</file>

<file path=ppt/tags/tag25.xml><?xml version="1.0" encoding="utf-8"?>
<p:tagLst xmlns:p="http://schemas.openxmlformats.org/presentationml/2006/main">
  <p:tag name="ID" val="626781"/>
  <p:tag name="MH" val="20170105002347"/>
  <p:tag name="MH_LIBRARY" val="CONTENTS"/>
  <p:tag name="MH_ORDER" val="1"/>
  <p:tag name="MH_TYPE" val="NUMBER"/>
</p:tagLst>
</file>

<file path=ppt/tags/tag26.xml><?xml version="1.0" encoding="utf-8"?>
<p:tagLst xmlns:p="http://schemas.openxmlformats.org/presentationml/2006/main">
  <p:tag name="AS_NET" val="4.0.30319.42000"/>
  <p:tag name="AS_OS" val="Microsoft Windows NT 6.2.9200.0"/>
  <p:tag name="AS_RELEASE_DATE" val="2016.09.30"/>
  <p:tag name="AS_TITLE" val="Aspose.Slides for .NET 2.0"/>
  <p:tag name="AS_VERSION" val="16.9.0.0"/>
  <p:tag name="ISPRING_PRESENTATION_TITLE" val="www.33ppt.com"/>
</p:tagLst>
</file>

<file path=ppt/tags/tag3.xml><?xml version="1.0" encoding="utf-8"?>
<p:tagLst xmlns:p="http://schemas.openxmlformats.org/presentationml/2006/main">
  <p:tag name="ID" val="626781"/>
  <p:tag name="MH" val="20170105002347"/>
  <p:tag name="MH_LIBRARY" val="CONTENTS"/>
  <p:tag name="MH_ORDER" val="1"/>
  <p:tag name="MH_TYPE" val="ENTRY"/>
</p:tagLst>
</file>

<file path=ppt/tags/tag4.xml><?xml version="1.0" encoding="utf-8"?>
<p:tagLst xmlns:p="http://schemas.openxmlformats.org/presentationml/2006/main">
  <p:tag name="ID" val="626781"/>
  <p:tag name="MH" val="20170105002347"/>
  <p:tag name="MH_LIBRARY" val="CONTENTS"/>
  <p:tag name="MH_ORDER" val="1"/>
  <p:tag name="MH_TYPE" val="NUMBER"/>
</p:tagLst>
</file>

<file path=ppt/tags/tag5.xml><?xml version="1.0" encoding="utf-8"?>
<p:tagLst xmlns:p="http://schemas.openxmlformats.org/presentationml/2006/main">
  <p:tag name="ID" val="626781"/>
  <p:tag name="MH" val="20170105002347"/>
  <p:tag name="MH_LIBRARY" val="CONTENTS"/>
  <p:tag name="MH_TYPE" val="OTHERS"/>
</p:tagLst>
</file>

<file path=ppt/tags/tag6.xml><?xml version="1.0" encoding="utf-8"?>
<p:tagLst xmlns:p="http://schemas.openxmlformats.org/presentationml/2006/main">
  <p:tag name="ID" val="626781"/>
  <p:tag name="MH" val="20170105002347"/>
  <p:tag name="MH_LIBRARY" val="CONTENTS"/>
  <p:tag name="MH_ORDER" val="2"/>
  <p:tag name="MH_TYPE" val="ENTRY"/>
</p:tagLst>
</file>

<file path=ppt/tags/tag7.xml><?xml version="1.0" encoding="utf-8"?>
<p:tagLst xmlns:p="http://schemas.openxmlformats.org/presentationml/2006/main">
  <p:tag name="ID" val="626781"/>
  <p:tag name="MH" val="20170105002347"/>
  <p:tag name="MH_LIBRARY" val="CONTENTS"/>
  <p:tag name="MH_ORDER" val="2"/>
  <p:tag name="MH_TYPE" val="NUMBER"/>
</p:tagLst>
</file>

<file path=ppt/tags/tag8.xml><?xml version="1.0" encoding="utf-8"?>
<p:tagLst xmlns:p="http://schemas.openxmlformats.org/presentationml/2006/main">
  <p:tag name="ID" val="626781"/>
  <p:tag name="MH" val="20170105002347"/>
  <p:tag name="MH_LIBRARY" val="CONTENTS"/>
  <p:tag name="MH_TYPE" val="OTHERS"/>
</p:tagLst>
</file>

<file path=ppt/tags/tag9.xml><?xml version="1.0" encoding="utf-8"?>
<p:tagLst xmlns:p="http://schemas.openxmlformats.org/presentationml/2006/main">
  <p:tag name="ID" val="626781"/>
  <p:tag name="MH" val="20170105002347"/>
  <p:tag name="MH_LIBRARY" val="CONTENTS"/>
  <p:tag name="MH_ORDER" val="3"/>
  <p:tag name="MH_TYPE" val="ENTRY"/>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4400" dirty="0" smtClean="0">
            <a:gradFill>
              <a:gsLst>
                <a:gs pos="0">
                  <a:srgbClr val="35005F"/>
                </a:gs>
                <a:gs pos="100000">
                  <a:srgbClr val="CD3FE1"/>
                </a:gs>
              </a:gsLst>
              <a:lin ang="5400000" scaled="0"/>
            </a:gradFill>
            <a:latin typeface="HandelGotDLig"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Arial"/>
        <a:cs typeface="Arial"/>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Arial"/>
        <a:cs typeface="Arial"/>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60">
      <a:dk1>
        <a:sysClr val="windowText" lastClr="000000"/>
      </a:dk1>
      <a:lt1>
        <a:sysClr val="window" lastClr="FFFFFF"/>
      </a:lt1>
      <a:dk2>
        <a:srgbClr val="455F51"/>
      </a:dk2>
      <a:lt2>
        <a:srgbClr val="E2DFCC"/>
      </a:lt2>
      <a:accent1>
        <a:srgbClr val="006F6A"/>
      </a:accent1>
      <a:accent2>
        <a:srgbClr val="007E78"/>
      </a:accent2>
      <a:accent3>
        <a:srgbClr val="004C48"/>
      </a:accent3>
      <a:accent4>
        <a:srgbClr val="44C1A3"/>
      </a:accent4>
      <a:accent5>
        <a:srgbClr val="4EB3CF"/>
      </a:accent5>
      <a:accent6>
        <a:srgbClr val="51C3F9"/>
      </a:accent6>
      <a:hlink>
        <a:srgbClr val="EE7B08"/>
      </a:hlink>
      <a:folHlink>
        <a:srgbClr val="977B2D"/>
      </a:folHlink>
    </a:clrScheme>
    <a:fontScheme name="自定义 2">
      <a:majorFont>
        <a:latin typeface="等线 Light"/>
        <a:ea typeface="微软雅黑"/>
        <a:cs typeface="Arial"/>
      </a:majorFont>
      <a:minorFont>
        <a:latin typeface="等线"/>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Words>
  <Application>WPS 演示</Application>
  <PresentationFormat>On-screen Show (16:9)</PresentationFormat>
  <Paragraphs>240</Paragraphs>
  <Slides>16</Slides>
  <Notes>27</Notes>
  <HiddenSlides>0</HiddenSlides>
  <MMClips>1</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16</vt:i4>
      </vt:variant>
    </vt:vector>
  </HeadingPairs>
  <TitlesOfParts>
    <vt:vector size="38" baseType="lpstr">
      <vt:lpstr>Arial</vt:lpstr>
      <vt:lpstr>宋体</vt:lpstr>
      <vt:lpstr>Wingdings</vt:lpstr>
      <vt:lpstr>HandelGotDLig</vt:lpstr>
      <vt:lpstr>微软雅黑</vt:lpstr>
      <vt:lpstr>Times New Roman</vt:lpstr>
      <vt:lpstr>Calibri</vt:lpstr>
      <vt:lpstr>等线</vt:lpstr>
      <vt:lpstr>等线</vt:lpstr>
      <vt:lpstr>TeXGyreAdventor</vt:lpstr>
      <vt:lpstr>Arial Unicode MS</vt:lpstr>
      <vt:lpstr>Segoe</vt:lpstr>
      <vt:lpstr>Arial</vt:lpstr>
      <vt:lpstr>方正兰亭黑_GBK</vt:lpstr>
      <vt:lpstr>Segoe Print</vt:lpstr>
      <vt:lpstr>黑体</vt:lpstr>
      <vt:lpstr>Franklin Gothic Medium</vt:lpstr>
      <vt:lpstr>Franklin Gothic Book</vt:lpstr>
      <vt:lpstr>等线 Light</vt:lpstr>
      <vt:lpstr>Office 主题</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苏州珀菲科特网络科技有限公司</Company>
  <LinksUpToDate>false</LinksUpToDate>
  <SharedDoc>false</SharedDoc>
  <HyperlinksChanged>false</HyperlinksChanged>
  <AppVersion>14.0000</AppVersion>
  <Manager>www.515ppt.com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creator>www.515ppt.com</dc:creator>
  <cp:keywords>更多精品文档，请访问www.515ppt.com</cp:keywords>
  <dc:description>更多精品文档，请访问www.515ppt.com</dc:description>
  <dc:subject>www.515ppt.com</dc:subject>
  <cp:category>www.515ppt.com</cp:category>
  <cp:lastModifiedBy>HS</cp:lastModifiedBy>
  <cp:revision>6</cp:revision>
  <dcterms:created xsi:type="dcterms:W3CDTF">2015-12-06T01:30:00Z</dcterms:created>
  <dcterms:modified xsi:type="dcterms:W3CDTF">2019-07-11T11:13:51Z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2052-11.1.0.8863</vt:lpwstr>
  </property>
</Properties>
</file>