
<file path=[Content_Types].xml><?xml version="1.0" encoding="utf-8"?>
<Types xmlns="http://schemas.openxmlformats.org/package/2006/content-types">
  <Default Extension="jpeg" ContentType="image/jpeg"/>
  <Default Extension="emf" ContentType="image/x-emf"/>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5" r:id="rId3"/>
  </p:sldMasterIdLst>
  <p:notesMasterIdLst>
    <p:notesMasterId r:id="rId31"/>
  </p:notesMasterIdLst>
  <p:sldIdLst>
    <p:sldId id="256" r:id="rId4"/>
    <p:sldId id="1736" r:id="rId5"/>
    <p:sldId id="258" r:id="rId6"/>
    <p:sldId id="1774" r:id="rId7"/>
    <p:sldId id="1775" r:id="rId8"/>
    <p:sldId id="1714" r:id="rId9"/>
    <p:sldId id="1707" r:id="rId10"/>
    <p:sldId id="1777" r:id="rId11"/>
    <p:sldId id="1717" r:id="rId12"/>
    <p:sldId id="1722" r:id="rId13"/>
    <p:sldId id="1776" r:id="rId14"/>
    <p:sldId id="1709" r:id="rId15"/>
    <p:sldId id="1778" r:id="rId16"/>
    <p:sldId id="1734" r:id="rId17"/>
    <p:sldId id="1731" r:id="rId18"/>
    <p:sldId id="1780" r:id="rId19"/>
    <p:sldId id="1732" r:id="rId20"/>
    <p:sldId id="1790" r:id="rId21"/>
    <p:sldId id="1791" r:id="rId22"/>
    <p:sldId id="1792" r:id="rId23"/>
    <p:sldId id="1793" r:id="rId24"/>
    <p:sldId id="1794" r:id="rId25"/>
    <p:sldId id="1795" r:id="rId26"/>
    <p:sldId id="1796" r:id="rId27"/>
    <p:sldId id="1797" r:id="rId28"/>
    <p:sldId id="1798" r:id="rId29"/>
    <p:sldId id="261" r:id="rId30"/>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B2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5" d="100"/>
          <a:sy n="105" d="100"/>
        </p:scale>
        <p:origin x="168" y="102"/>
      </p:cViewPr>
      <p:guideLst/>
    </p:cSldViewPr>
  </p:slideViewPr>
  <p:notesTextViewPr>
    <p:cViewPr>
      <p:scale>
        <a:sx n="3" d="2"/>
        <a:sy n="3" d="2"/>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5" Type="http://schemas.openxmlformats.org/officeDocument/2006/relationships/tags" Target="tags/tag1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notesMaster" Target="notesMasters/notesMaster1.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F1DD2-9A69-4A30-A20B-8ED9F9F614F2}" type="datetimeFigureOut">
              <a:rPr lang="zh-CN" altLang="en-US" smtClean="0"/>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E2EF1F-5AB9-4920-AF5B-E1DBE170874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7" Type="http://schemas.microsoft.com/office/2007/relationships/hdphoto" Target="../media/image9.wdp"/><Relationship Id="rId6" Type="http://schemas.openxmlformats.org/officeDocument/2006/relationships/image" Target="../media/image8.png"/><Relationship Id="rId5" Type="http://schemas.openxmlformats.org/officeDocument/2006/relationships/hyperlink" Target="http://www.officeplus.cn/Template/Home.shtml" TargetMode="External"/><Relationship Id="rId4" Type="http://schemas.openxmlformats.org/officeDocument/2006/relationships/image" Target="../media/image12.png"/><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5" Type="http://schemas.microsoft.com/office/2007/relationships/hdphoto" Target="../media/image9.wdp"/><Relationship Id="rId4" Type="http://schemas.openxmlformats.org/officeDocument/2006/relationships/image" Target="../media/image8.png"/><Relationship Id="rId3" Type="http://schemas.openxmlformats.org/officeDocument/2006/relationships/hyperlink" Target="http://www.officeplus.cn/Template/Home.shtml" TargetMode="External"/><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accent1"/>
        </a:solidFill>
        <a:effectLst/>
      </p:bgPr>
    </p:bg>
    <p:spTree>
      <p:nvGrpSpPr>
        <p:cNvPr id="1" name=""/>
        <p:cNvGrpSpPr/>
        <p:nvPr/>
      </p:nvGrpSpPr>
      <p:grpSpPr>
        <a:xfrm>
          <a:off x="0" y="0"/>
          <a:ext cx="0" cy="0"/>
          <a:chOff x="0" y="0"/>
          <a:chExt cx="0" cy="0"/>
        </a:xfrm>
      </p:grpSpPr>
      <p:sp>
        <p:nvSpPr>
          <p:cNvPr id="9801" name="副标题 2"/>
          <p:cNvSpPr>
            <a:spLocks noGrp="1"/>
          </p:cNvSpPr>
          <p:nvPr>
            <p:ph type="subTitle" idx="1"/>
          </p:nvPr>
        </p:nvSpPr>
        <p:spPr>
          <a:xfrm>
            <a:off x="6434051" y="3222176"/>
            <a:ext cx="5086438" cy="558799"/>
          </a:xfrm>
        </p:spPr>
        <p:txBody>
          <a:bodyPr anchor="t">
            <a:normAutofit/>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dirty="0"/>
              <a:t>Click to edit Master subtitle style</a:t>
            </a:r>
            <a:endParaRPr lang="en-US" altLang="zh-CN" dirty="0"/>
          </a:p>
        </p:txBody>
      </p:sp>
      <p:sp>
        <p:nvSpPr>
          <p:cNvPr id="9802" name="标题 1"/>
          <p:cNvSpPr>
            <a:spLocks noGrp="1"/>
          </p:cNvSpPr>
          <p:nvPr>
            <p:ph type="ctrTitle"/>
          </p:nvPr>
        </p:nvSpPr>
        <p:spPr>
          <a:xfrm>
            <a:off x="6434051" y="1667466"/>
            <a:ext cx="5086437" cy="1554710"/>
          </a:xfrm>
        </p:spPr>
        <p:txBody>
          <a:bodyPr anchor="b">
            <a:noAutofit/>
          </a:bodyPr>
          <a:lstStyle>
            <a:lvl1pPr algn="r">
              <a:lnSpc>
                <a:spcPct val="100000"/>
              </a:lnSpc>
              <a:defRPr sz="4000">
                <a:solidFill>
                  <a:schemeClr val="bg1"/>
                </a:solidFill>
              </a:defRPr>
            </a:lvl1pPr>
          </a:lstStyle>
          <a:p>
            <a:r>
              <a:rPr lang="en-US" altLang="zh-CN" dirty="0"/>
              <a:t>Click to edit Master title style</a:t>
            </a:r>
            <a:endParaRPr lang="zh-CN" altLang="en-US" dirty="0"/>
          </a:p>
        </p:txBody>
      </p:sp>
      <p:sp>
        <p:nvSpPr>
          <p:cNvPr id="8" name="文本占位符 13"/>
          <p:cNvSpPr>
            <a:spLocks noGrp="1"/>
          </p:cNvSpPr>
          <p:nvPr>
            <p:ph type="body" sz="quarter" idx="10" hasCustomPrompt="1"/>
          </p:nvPr>
        </p:nvSpPr>
        <p:spPr>
          <a:xfrm>
            <a:off x="6503437" y="4964210"/>
            <a:ext cx="5017051" cy="371475"/>
          </a:xfrm>
        </p:spPr>
        <p:txBody>
          <a:bodyPr anchor="ctr">
            <a:normAutofit/>
          </a:bodyPr>
          <a:lstStyle>
            <a:lvl1pPr marL="0" indent="0" algn="r">
              <a:buNone/>
              <a:defRPr sz="1500" b="0">
                <a:solidFill>
                  <a:schemeClr val="bg1">
                    <a:lumMod val="9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
        <p:nvSpPr>
          <p:cNvPr id="9" name="文本占位符 13"/>
          <p:cNvSpPr>
            <a:spLocks noGrp="1"/>
          </p:cNvSpPr>
          <p:nvPr>
            <p:ph type="body" sz="quarter" idx="11" hasCustomPrompt="1"/>
          </p:nvPr>
        </p:nvSpPr>
        <p:spPr>
          <a:xfrm>
            <a:off x="6503437" y="5335685"/>
            <a:ext cx="5017051" cy="371475"/>
          </a:xfrm>
        </p:spPr>
        <p:txBody>
          <a:bodyPr anchor="ctr">
            <a:normAutofit/>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sz="1500" b="0">
                <a:solidFill>
                  <a:schemeClr val="bg1">
                    <a:lumMod val="95000"/>
                  </a:schemeClr>
                </a:solidFil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dirty="0"/>
              <a:t>Date</a:t>
            </a:r>
            <a:endParaRPr lang="zh-CN" altLang="en-US" dirty="0"/>
          </a:p>
        </p:txBody>
      </p:sp>
      <p:pic>
        <p:nvPicPr>
          <p:cNvPr id="79" name="图片 78"/>
          <p:cNvPicPr>
            <a:picLocks noChangeAspect="1"/>
          </p:cNvPicPr>
          <p:nvPr userDrawn="1"/>
        </p:nvPicPr>
        <p:blipFill rotWithShape="1">
          <a:blip r:embed="rId2"/>
          <a:srcRect l="20824" t="10200" b="42604"/>
          <a:stretch>
            <a:fillRect/>
          </a:stretch>
        </p:blipFill>
        <p:spPr>
          <a:xfrm>
            <a:off x="-1" y="0"/>
            <a:ext cx="6297613" cy="6858000"/>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8" name="矩形: 圆角 7"/>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9" name="矩形: 圆角 8"/>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10" name="文本框 9"/>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charset="-122"/>
                <a:ea typeface="微软雅黑" panose="020B0503020204020204" charset="-122"/>
                <a:cs typeface="+mn-ea"/>
                <a:sym typeface="+mn-lt"/>
              </a:rPr>
              <a:t> 微信扫描小程序码，使用微软移动办公黑科技 </a:t>
            </a:r>
            <a:endParaRPr lang="en-US" sz="3200" b="1" kern="0" dirty="0">
              <a:latin typeface="微软雅黑" panose="020B0503020204020204" charset="-122"/>
              <a:ea typeface="微软雅黑" panose="020B0503020204020204" charset="-122"/>
              <a:cs typeface="+mn-ea"/>
              <a:sym typeface="+mn-lt"/>
            </a:endParaRPr>
          </a:p>
        </p:txBody>
      </p:sp>
      <p:cxnSp>
        <p:nvCxnSpPr>
          <p:cNvPr id="11" name="直接连接符 10"/>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pic>
        <p:nvPicPr>
          <p:cNvPr id="14" name="图片 13"/>
          <p:cNvPicPr>
            <a:picLocks noChangeAspect="1"/>
          </p:cNvPicPr>
          <p:nvPr userDrawn="1"/>
        </p:nvPicPr>
        <p:blipFill rotWithShape="1">
          <a:blip r:embed="rId2">
            <a:clrChange>
              <a:clrFrom>
                <a:srgbClr val="FFFFFF"/>
              </a:clrFrom>
              <a:clrTo>
                <a:srgbClr val="FFFFFF">
                  <a:alpha val="0"/>
                </a:srgbClr>
              </a:clrTo>
            </a:clrChange>
          </a:blip>
          <a:srcRect l="13924" t="13924" r="13924" b="13924"/>
          <a:stretch>
            <a:fillRect/>
          </a:stretch>
        </p:blipFill>
        <p:spPr>
          <a:xfrm>
            <a:off x="4705130" y="1673081"/>
            <a:ext cx="2743200" cy="2743200"/>
          </a:xfrm>
          <a:prstGeom prst="rect">
            <a:avLst/>
          </a:prstGeom>
        </p:spPr>
      </p:pic>
      <p:pic>
        <p:nvPicPr>
          <p:cNvPr id="15" name="图片 14"/>
          <p:cNvPicPr>
            <a:picLocks noChangeAspect="1"/>
          </p:cNvPicPr>
          <p:nvPr userDrawn="1"/>
        </p:nvPicPr>
        <p:blipFill rotWithShape="1">
          <a:blip r:embed="rId3">
            <a:clrChange>
              <a:clrFrom>
                <a:srgbClr val="FFFFFF"/>
              </a:clrFrom>
              <a:clrTo>
                <a:srgbClr val="FFFFFF">
                  <a:alpha val="0"/>
                </a:srgbClr>
              </a:clrTo>
            </a:clrChange>
          </a:blip>
          <a:srcRect l="14439" r="14439"/>
          <a:stretch>
            <a:fillRect/>
          </a:stretch>
        </p:blipFill>
        <p:spPr>
          <a:xfrm>
            <a:off x="8519321" y="1673081"/>
            <a:ext cx="2743200" cy="2743200"/>
          </a:xfrm>
          <a:prstGeom prst="rect">
            <a:avLst/>
          </a:prstGeom>
        </p:spPr>
      </p:pic>
      <p:pic>
        <p:nvPicPr>
          <p:cNvPr id="16" name="图片 15"/>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OneDrive</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8" name="文本框 17"/>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 微软听听文档 」</a:t>
            </a:r>
            <a:endPar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9" name="文本框 18"/>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 微软小蜜 」</a:t>
            </a:r>
            <a:endPar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cxnSp>
        <p:nvCxnSpPr>
          <p:cNvPr id="20" name="直接连接符 19"/>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p:cNvPr>
          <p:cNvPicPr>
            <a:picLocks noChangeAspect="1"/>
          </p:cNvPicPr>
          <p:nvPr userDrawn="1"/>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节标题">
    <p:bg>
      <p:bgRef idx="1001">
        <a:schemeClr val="bg1"/>
      </p:bgRef>
    </p:bg>
    <p:spTree>
      <p:nvGrpSpPr>
        <p:cNvPr id="1" name=""/>
        <p:cNvGrpSpPr/>
        <p:nvPr/>
      </p:nvGrpSpPr>
      <p:grpSpPr>
        <a:xfrm>
          <a:off x="0" y="0"/>
          <a:ext cx="0" cy="0"/>
          <a:chOff x="0" y="0"/>
          <a:chExt cx="0" cy="0"/>
        </a:xfrm>
      </p:grpSpPr>
      <p:sp>
        <p:nvSpPr>
          <p:cNvPr id="20" name="标题 1"/>
          <p:cNvSpPr>
            <a:spLocks noGrp="1"/>
          </p:cNvSpPr>
          <p:nvPr>
            <p:ph type="title"/>
          </p:nvPr>
        </p:nvSpPr>
        <p:spPr>
          <a:xfrm>
            <a:off x="669925" y="3953415"/>
            <a:ext cx="6806247" cy="656792"/>
          </a:xfrm>
        </p:spPr>
        <p:txBody>
          <a:bodyPr anchor="b">
            <a:normAutofit/>
          </a:bodyPr>
          <a:lstStyle>
            <a:lvl1pPr>
              <a:defRPr sz="2400" b="1">
                <a:solidFill>
                  <a:schemeClr val="tx1"/>
                </a:solidFill>
              </a:defRPr>
            </a:lvl1pPr>
          </a:lstStyle>
          <a:p>
            <a:r>
              <a:rPr lang="en-US" altLang="zh-CN" dirty="0"/>
              <a:t>Click to edit Master title style</a:t>
            </a:r>
            <a:endParaRPr lang="zh-CN" altLang="en-US" dirty="0"/>
          </a:p>
        </p:txBody>
      </p:sp>
      <p:sp>
        <p:nvSpPr>
          <p:cNvPr id="21" name="文本占位符 2"/>
          <p:cNvSpPr>
            <a:spLocks noGrp="1"/>
          </p:cNvSpPr>
          <p:nvPr>
            <p:ph type="body" idx="1"/>
          </p:nvPr>
        </p:nvSpPr>
        <p:spPr>
          <a:xfrm>
            <a:off x="669925" y="4739571"/>
            <a:ext cx="6806247" cy="1015623"/>
          </a:xfrm>
        </p:spPr>
        <p:txBody>
          <a:bodyPr anchor="t">
            <a:normAutofit/>
          </a:bodyPr>
          <a:lstStyle>
            <a:lvl1pPr marL="0" indent="0">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Edit Master text styles</a:t>
            </a:r>
            <a:endParaRPr lang="en-US" altLang="zh-CN" dirty="0"/>
          </a:p>
        </p:txBody>
      </p:sp>
      <p:pic>
        <p:nvPicPr>
          <p:cNvPr id="5" name="图片 4"/>
          <p:cNvPicPr>
            <a:picLocks noChangeAspect="1"/>
          </p:cNvPicPr>
          <p:nvPr userDrawn="1"/>
        </p:nvPicPr>
        <p:blipFill rotWithShape="1">
          <a:blip r:embed="rId2"/>
          <a:srcRect l="392" t="5348" b="246"/>
          <a:stretch>
            <a:fillRect/>
          </a:stretch>
        </p:blipFill>
        <p:spPr>
          <a:xfrm>
            <a:off x="8216503" y="-25532"/>
            <a:ext cx="3975497" cy="6883532"/>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内容占位符 2"/>
          <p:cNvSpPr>
            <a:spLocks noGrp="1"/>
          </p:cNvSpPr>
          <p:nvPr>
            <p:ph idx="1"/>
          </p:nvPr>
        </p:nvSpPr>
        <p:spPr/>
        <p:txBody>
          <a:body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cxnSp>
        <p:nvCxnSpPr>
          <p:cNvPr id="9" name="直接连接符 8"/>
          <p:cNvCxnSpPr/>
          <p:nvPr userDrawn="1"/>
        </p:nvCxnSpPr>
        <p:spPr>
          <a:xfrm>
            <a:off x="669924" y="6240463"/>
            <a:ext cx="1085056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日期占位符 5"/>
          <p:cNvSpPr>
            <a:spLocks noGrp="1"/>
          </p:cNvSpPr>
          <p:nvPr>
            <p:ph type="dt" sz="half" idx="10"/>
          </p:nvPr>
        </p:nvSpPr>
        <p:spPr/>
        <p:txBody>
          <a:bodyPr/>
          <a:lstStyle/>
          <a:p>
            <a:fld id="{93D31F3C-1533-4ADE-ADA4-C66B5AA4B42B}" type="datetime1">
              <a:rPr lang="zh-CN" altLang="en-US" smtClean="0"/>
            </a:fld>
            <a:endParaRPr lang="zh-CN" altLang="en-US"/>
          </a:p>
        </p:txBody>
      </p:sp>
      <p:sp>
        <p:nvSpPr>
          <p:cNvPr id="7" name="页脚占位符 6"/>
          <p:cNvSpPr>
            <a:spLocks noGrp="1"/>
          </p:cNvSpPr>
          <p:nvPr>
            <p:ph type="ftr" sz="quarter" idx="11"/>
          </p:nvPr>
        </p:nvSpPr>
        <p:spPr/>
        <p:txBody>
          <a:bodyPr/>
          <a:lstStyle/>
          <a:p>
            <a:r>
              <a:rPr lang="en-US" altLang="zh-CN"/>
              <a:t>www.islide.cc</a:t>
            </a:r>
            <a:endParaRPr lang="zh-CN" altLang="en-US" dirty="0"/>
          </a:p>
        </p:txBody>
      </p:sp>
      <p:sp>
        <p:nvSpPr>
          <p:cNvPr id="8" name="灯片编号占位符 7"/>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末尾幻灯片">
    <p:bg>
      <p:bgPr>
        <a:solidFill>
          <a:schemeClr val="accent1"/>
        </a:solidFill>
        <a:effectLst/>
      </p:bgPr>
    </p:bg>
    <p:spTree>
      <p:nvGrpSpPr>
        <p:cNvPr id="1" name=""/>
        <p:cNvGrpSpPr/>
        <p:nvPr/>
      </p:nvGrpSpPr>
      <p:grpSpPr>
        <a:xfrm>
          <a:off x="0" y="0"/>
          <a:ext cx="0" cy="0"/>
          <a:chOff x="0" y="0"/>
          <a:chExt cx="0" cy="0"/>
        </a:xfrm>
      </p:grpSpPr>
      <p:sp>
        <p:nvSpPr>
          <p:cNvPr id="13" name="标题 1"/>
          <p:cNvSpPr>
            <a:spLocks noGrp="1"/>
          </p:cNvSpPr>
          <p:nvPr>
            <p:ph type="ctrTitle" hasCustomPrompt="1"/>
          </p:nvPr>
        </p:nvSpPr>
        <p:spPr>
          <a:xfrm>
            <a:off x="669925" y="1968759"/>
            <a:ext cx="4163332" cy="1449766"/>
          </a:xfrm>
        </p:spPr>
        <p:txBody>
          <a:bodyPr anchor="b" anchorCtr="0">
            <a:normAutofit/>
          </a:bodyPr>
          <a:lstStyle>
            <a:lvl1pPr marL="0" indent="0" algn="l">
              <a:buFont typeface="Arial" panose="020B0604020202020204" pitchFamily="34" charset="0"/>
              <a:buNone/>
              <a:defRPr sz="3200">
                <a:solidFill>
                  <a:schemeClr val="bg1">
                    <a:lumMod val="95000"/>
                  </a:schemeClr>
                </a:solidFill>
              </a:defRPr>
            </a:lvl1pPr>
          </a:lstStyle>
          <a:p>
            <a:r>
              <a:rPr lang="en-US" altLang="zh-CN" dirty="0"/>
              <a:t>Conclusion</a:t>
            </a:r>
            <a:endParaRPr lang="zh-CN" altLang="en-US" dirty="0"/>
          </a:p>
        </p:txBody>
      </p:sp>
      <p:sp>
        <p:nvSpPr>
          <p:cNvPr id="14" name="文本占位符 62"/>
          <p:cNvSpPr>
            <a:spLocks noGrp="1"/>
          </p:cNvSpPr>
          <p:nvPr>
            <p:ph type="body" sz="quarter" idx="17" hasCustomPrompt="1"/>
          </p:nvPr>
        </p:nvSpPr>
        <p:spPr>
          <a:xfrm>
            <a:off x="669925" y="3445986"/>
            <a:ext cx="4163332" cy="310871"/>
          </a:xfrm>
        </p:spPr>
        <p:txBody>
          <a:bodyPr vert="horz" lIns="91440" tIns="45720" rIns="91440" bIns="45720" rtlCol="0">
            <a:normAutofit/>
          </a:bodyPr>
          <a:lstStyle>
            <a:lvl1pPr marL="0" indent="0" algn="l">
              <a:buNone/>
              <a:defRPr lang="zh-CN" altLang="en-US" sz="1500" smtClean="0">
                <a:solidFill>
                  <a:schemeClr val="bg1">
                    <a:lumMod val="95000"/>
                  </a:schemeClr>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endParaRPr lang="en-US" altLang="zh-CN" dirty="0"/>
          </a:p>
        </p:txBody>
      </p:sp>
      <p:sp>
        <p:nvSpPr>
          <p:cNvPr id="15" name="文本占位符 62"/>
          <p:cNvSpPr>
            <a:spLocks noGrp="1"/>
          </p:cNvSpPr>
          <p:nvPr>
            <p:ph type="body" sz="quarter" idx="18" hasCustomPrompt="1"/>
          </p:nvPr>
        </p:nvSpPr>
        <p:spPr>
          <a:xfrm>
            <a:off x="669925" y="3761620"/>
            <a:ext cx="4163332" cy="310871"/>
          </a:xfrm>
        </p:spPr>
        <p:txBody>
          <a:bodyPr vert="horz" lIns="91440" tIns="45720" rIns="91440" bIns="45720" rtlCol="0">
            <a:normAutofit/>
          </a:bodyPr>
          <a:lstStyle>
            <a:lvl1pPr marL="0" indent="0" algn="l">
              <a:buNone/>
              <a:defRPr lang="zh-CN" altLang="en-US" sz="1500" smtClean="0">
                <a:solidFill>
                  <a:schemeClr val="bg1">
                    <a:lumMod val="95000"/>
                  </a:schemeClr>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endParaRPr lang="en-US" altLang="zh-CN" dirty="0"/>
          </a:p>
        </p:txBody>
      </p:sp>
      <p:pic>
        <p:nvPicPr>
          <p:cNvPr id="6" name="图片 5"/>
          <p:cNvPicPr>
            <a:picLocks noChangeAspect="1"/>
          </p:cNvPicPr>
          <p:nvPr userDrawn="1"/>
        </p:nvPicPr>
        <p:blipFill rotWithShape="1">
          <a:blip r:embed="rId2"/>
          <a:srcRect l="1539" t="10200" r="-926" b="42604"/>
          <a:stretch>
            <a:fillRect/>
          </a:stretch>
        </p:blipFill>
        <p:spPr>
          <a:xfrm flipH="1">
            <a:off x="4286865" y="0"/>
            <a:ext cx="7905135" cy="6858000"/>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600"/>
            <a:r>
              <a:rPr lang="zh-CN" altLang="en-US" sz="1800">
                <a:solidFill>
                  <a:schemeClr val="tx1">
                    <a:lumMod val="75000"/>
                    <a:lumOff val="25000"/>
                  </a:schemeClr>
                </a:solidFill>
                <a:latin typeface="Segoe UI Light" panose="020B0502040204020203"/>
                <a:ea typeface="微软雅黑" panose="020B0503020204020204" charset="-122"/>
                <a:cs typeface="Segoe UI Light" panose="020B0502040204020203"/>
              </a:rPr>
              <a:t>模板使用技巧</a:t>
            </a:r>
            <a:r>
              <a:rPr lang="en-US" altLang="zh-CN" sz="1800">
                <a:solidFill>
                  <a:schemeClr val="tx1">
                    <a:lumMod val="75000"/>
                    <a:lumOff val="25000"/>
                  </a:schemeClr>
                </a:solidFill>
                <a:latin typeface="Segoe UI Light" panose="020B0502040204020203"/>
                <a:ea typeface="微软雅黑" panose="020B0503020204020204" charset="-122"/>
                <a:cs typeface="Segoe UI Light" panose="020B0502040204020203"/>
              </a:rPr>
              <a:t> 1</a:t>
            </a:r>
            <a:endPar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5" name="矩形 4"/>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9" name="文本框 8"/>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charset="-122"/>
                <a:ea typeface="微软雅黑" panose="020B0503020204020204" charset="-122"/>
              </a:rPr>
              <a:t>一键调整模板颜色</a:t>
            </a:r>
            <a:endParaRPr lang="en-US" sz="3200" b="1">
              <a:solidFill>
                <a:schemeClr val="tx1">
                  <a:lumMod val="85000"/>
                  <a:lumOff val="15000"/>
                </a:schemeClr>
              </a:solidFill>
              <a:latin typeface="微软雅黑" panose="020B0503020204020204" charset="-122"/>
              <a:ea typeface="微软雅黑" panose="020B0503020204020204" charset="-122"/>
            </a:endParaRPr>
          </a:p>
        </p:txBody>
      </p:sp>
      <p:pic>
        <p:nvPicPr>
          <p:cNvPr id="10" name="图片 9"/>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1.</a:t>
            </a:r>
            <a:r>
              <a:rPr lang="zh-CN" altLang="en-US" sz="1200" spc="150">
                <a:latin typeface="微软雅黑" panose="020B0503020204020204" charset="-122"/>
                <a:ea typeface="微软雅黑" panose="020B0503020204020204" charset="-122"/>
              </a:rPr>
              <a:t> 选择“设计”</a:t>
            </a:r>
            <a:r>
              <a:rPr lang="en-US" altLang="zh-CN" sz="1200" spc="150">
                <a:latin typeface="微软雅黑" panose="020B0503020204020204" charset="-122"/>
                <a:ea typeface="微软雅黑" panose="020B0503020204020204" charset="-122"/>
              </a:rPr>
              <a:t>-</a:t>
            </a:r>
            <a:r>
              <a:rPr lang="zh-CN" altLang="en-US" sz="1200" spc="150">
                <a:latin typeface="微软雅黑" panose="020B0503020204020204" charset="-122"/>
                <a:ea typeface="微软雅黑" panose="020B0503020204020204" charset="-122"/>
              </a:rPr>
              <a:t>“变体”</a:t>
            </a:r>
            <a:r>
              <a:rPr lang="en-US" altLang="zh-CN" sz="1200" spc="150">
                <a:latin typeface="微软雅黑" panose="020B0503020204020204" charset="-122"/>
                <a:ea typeface="微软雅黑" panose="020B0503020204020204" charset="-122"/>
              </a:rPr>
              <a:t>-</a:t>
            </a:r>
            <a:r>
              <a:rPr lang="zh-CN" altLang="en-US" sz="1200" spc="150">
                <a:latin typeface="微软雅黑" panose="020B0503020204020204" charset="-122"/>
                <a:ea typeface="微软雅黑" panose="020B0503020204020204" charset="-122"/>
              </a:rPr>
              <a:t>“颜色”；</a:t>
            </a:r>
            <a:endParaRPr lang="en-US" sz="1200" spc="150">
              <a:latin typeface="微软雅黑" panose="020B0503020204020204" charset="-122"/>
              <a:ea typeface="微软雅黑" panose="020B0503020204020204" charset="-122"/>
            </a:endParaRPr>
          </a:p>
        </p:txBody>
      </p:sp>
      <p:sp>
        <p:nvSpPr>
          <p:cNvPr id="13" name="文本框 12"/>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2.</a:t>
            </a:r>
            <a:r>
              <a:rPr lang="zh-CN" altLang="en-US" sz="1200" spc="150">
                <a:latin typeface="微软雅黑" panose="020B0503020204020204" charset="-122"/>
                <a:ea typeface="微软雅黑" panose="020B0503020204020204" charset="-122"/>
              </a:rPr>
              <a:t> 选择你喜欢的颜色搭配，模板一秒调整为你选颜色。</a:t>
            </a:r>
            <a:endParaRPr lang="en-US" sz="1200" spc="150">
              <a:latin typeface="微软雅黑" panose="020B0503020204020204" charset="-122"/>
              <a:ea typeface="微软雅黑" panose="020B0503020204020204" charset="-122"/>
            </a:endParaRPr>
          </a:p>
        </p:txBody>
      </p:sp>
      <p:pic>
        <p:nvPicPr>
          <p:cNvPr id="14" name="图片 13"/>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p:cNvSpPr/>
          <p:nvPr userDrawn="1"/>
        </p:nvSpPr>
        <p:spPr>
          <a:xfrm>
            <a:off x="440603" y="759873"/>
            <a:ext cx="1750800" cy="369332"/>
          </a:xfrm>
          <a:prstGeom prst="rect">
            <a:avLst/>
          </a:prstGeom>
        </p:spPr>
        <p:txBody>
          <a:bodyPr wrap="none">
            <a:spAutoFit/>
          </a:bodyPr>
          <a:lstStyle/>
          <a:p>
            <a:pPr defTabSz="609600"/>
            <a:r>
              <a:rPr lang="zh-CN" altLang="en-US" sz="1800">
                <a:solidFill>
                  <a:schemeClr val="tx1">
                    <a:lumMod val="75000"/>
                    <a:lumOff val="25000"/>
                  </a:schemeClr>
                </a:solidFill>
                <a:latin typeface="Segoe UI Light" panose="020B0502040204020203"/>
                <a:ea typeface="微软雅黑" panose="020B0503020204020204" charset="-122"/>
                <a:cs typeface="Segoe UI Light" panose="020B0502040204020203"/>
              </a:rPr>
              <a:t>模板使用技巧</a:t>
            </a:r>
            <a:r>
              <a:rPr lang="en-US" altLang="zh-CN" sz="1800">
                <a:solidFill>
                  <a:schemeClr val="tx1">
                    <a:lumMod val="75000"/>
                    <a:lumOff val="25000"/>
                  </a:schemeClr>
                </a:solidFill>
                <a:latin typeface="Segoe UI Light" panose="020B0502040204020203"/>
                <a:ea typeface="微软雅黑" panose="020B0503020204020204" charset="-122"/>
                <a:cs typeface="Segoe UI Light" panose="020B0502040204020203"/>
              </a:rPr>
              <a:t> 2</a:t>
            </a:r>
            <a:endPar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4" name="矩形 3"/>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pic>
        <p:nvPicPr>
          <p:cNvPr id="5" name="图片 4"/>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charset="-122"/>
                <a:ea typeface="微软雅黑" panose="020B0503020204020204" charset="-122"/>
              </a:rPr>
              <a:t>随时添加模板样式</a:t>
            </a:r>
            <a:endParaRPr lang="en-US" sz="3200" b="1">
              <a:solidFill>
                <a:schemeClr val="tx1">
                  <a:lumMod val="85000"/>
                  <a:lumOff val="15000"/>
                </a:schemeClr>
              </a:solidFill>
              <a:latin typeface="微软雅黑" panose="020B0503020204020204" charset="-122"/>
              <a:ea typeface="微软雅黑" panose="020B0503020204020204" charset="-122"/>
            </a:endParaRPr>
          </a:p>
        </p:txBody>
      </p:sp>
      <p:sp>
        <p:nvSpPr>
          <p:cNvPr id="8" name="文本框 7"/>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1.</a:t>
            </a:r>
            <a:r>
              <a:rPr lang="zh-CN" altLang="en-US" sz="1200" spc="150">
                <a:latin typeface="微软雅黑" panose="020B0503020204020204" charset="-122"/>
                <a:ea typeface="微软雅黑" panose="020B0503020204020204" charset="-122"/>
              </a:rPr>
              <a:t> 选择“开始”</a:t>
            </a:r>
            <a:r>
              <a:rPr lang="en-US" altLang="zh-CN" sz="1200" spc="150">
                <a:latin typeface="微软雅黑" panose="020B0503020204020204" charset="-122"/>
                <a:ea typeface="微软雅黑" panose="020B0503020204020204" charset="-122"/>
              </a:rPr>
              <a:t>-</a:t>
            </a:r>
            <a:r>
              <a:rPr lang="zh-CN" altLang="en-US" sz="1200" spc="150">
                <a:latin typeface="微软雅黑" panose="020B0503020204020204" charset="-122"/>
                <a:ea typeface="微软雅黑" panose="020B0503020204020204" charset="-122"/>
              </a:rPr>
              <a:t>“新建幻灯片”；</a:t>
            </a:r>
            <a:endParaRPr lang="en-US" sz="1200" spc="150">
              <a:latin typeface="微软雅黑" panose="020B0503020204020204" charset="-122"/>
              <a:ea typeface="微软雅黑" panose="020B0503020204020204" charset="-122"/>
            </a:endParaRPr>
          </a:p>
        </p:txBody>
      </p:sp>
      <p:sp>
        <p:nvSpPr>
          <p:cNvPr id="9" name="文本框 8"/>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2.</a:t>
            </a:r>
            <a:r>
              <a:rPr lang="zh-CN" altLang="en-US" sz="1200" spc="150">
                <a:latin typeface="微软雅黑" panose="020B0503020204020204" charset="-122"/>
                <a:ea typeface="微软雅黑" panose="020B0503020204020204" charset="-122"/>
              </a:rPr>
              <a:t> 选择你需要的页面，如封面页，目录页，副标题页，内容页等</a:t>
            </a:r>
            <a:r>
              <a:rPr lang="en-US" altLang="zh-CN" sz="1200" spc="150">
                <a:latin typeface="微软雅黑" panose="020B0503020204020204" charset="-122"/>
                <a:ea typeface="微软雅黑" panose="020B0503020204020204" charset="-122"/>
              </a:rPr>
              <a:t>…</a:t>
            </a:r>
            <a:endParaRPr lang="en-US" sz="1200" spc="150">
              <a:latin typeface="微软雅黑" panose="020B0503020204020204" charset="-122"/>
              <a:ea typeface="微软雅黑" panose="020B0503020204020204" charset="-122"/>
            </a:endParaRPr>
          </a:p>
        </p:txBody>
      </p:sp>
      <p:pic>
        <p:nvPicPr>
          <p:cNvPr id="10" name="图片 9"/>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4" name="矩形: 圆角 3"/>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pic>
        <p:nvPicPr>
          <p:cNvPr id="5" name="图片 4" descr="图片包含 纵横字谜, 文字&#10;&#10;已生成极高可信度的说明"/>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pic>
        <p:nvPicPr>
          <p:cNvPr id="7" name="图片 6">
            <a:hlinkClick r:id="rId3"/>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5" Type="http://schemas.openxmlformats.org/officeDocument/2006/relationships/theme" Target="../theme/theme2.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grpSp>
        <p:nvGrpSpPr>
          <p:cNvPr id="13" name="组合 12"/>
          <p:cNvGrpSpPr/>
          <p:nvPr userDrawn="1"/>
        </p:nvGrpSpPr>
        <p:grpSpPr>
          <a:xfrm>
            <a:off x="695323" y="1016000"/>
            <a:ext cx="10810876" cy="109538"/>
            <a:chOff x="628642" y="0"/>
            <a:chExt cx="27229910" cy="6858000"/>
          </a:xfrm>
        </p:grpSpPr>
        <p:sp>
          <p:nvSpPr>
            <p:cNvPr id="14" name="平行四边形 13"/>
            <p:cNvSpPr/>
            <p:nvPr/>
          </p:nvSpPr>
          <p:spPr>
            <a:xfrm flipH="1">
              <a:off x="628642" y="0"/>
              <a:ext cx="27229910" cy="6858000"/>
            </a:xfrm>
            <a:prstGeom prst="parallelogram">
              <a:avLst>
                <a:gd name="adj" fmla="val 4237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5" name="平行四边形 14"/>
            <p:cNvSpPr/>
            <p:nvPr/>
          </p:nvSpPr>
          <p:spPr>
            <a:xfrm flipH="1">
              <a:off x="876300" y="0"/>
              <a:ext cx="7183962" cy="6858000"/>
            </a:xfrm>
            <a:prstGeom prst="parallelogram">
              <a:avLst>
                <a:gd name="adj" fmla="val 38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6" name="平行四边形 13"/>
            <p:cNvSpPr/>
            <p:nvPr/>
          </p:nvSpPr>
          <p:spPr>
            <a:xfrm flipH="1">
              <a:off x="1507597" y="0"/>
              <a:ext cx="6240991" cy="6858000"/>
            </a:xfrm>
            <a:custGeom>
              <a:avLst/>
              <a:gdLst>
                <a:gd name="connsiteX0" fmla="*/ 0 w 6783916"/>
                <a:gd name="connsiteY0" fmla="*/ 6858000 h 6858000"/>
                <a:gd name="connsiteX1" fmla="*/ 2886624 w 6783916"/>
                <a:gd name="connsiteY1" fmla="*/ 0 h 6858000"/>
                <a:gd name="connsiteX2" fmla="*/ 6783916 w 6783916"/>
                <a:gd name="connsiteY2" fmla="*/ 0 h 6858000"/>
                <a:gd name="connsiteX3" fmla="*/ 3897292 w 6783916"/>
                <a:gd name="connsiteY3" fmla="*/ 6858000 h 6858000"/>
                <a:gd name="connsiteX4" fmla="*/ 0 w 6783916"/>
                <a:gd name="connsiteY4" fmla="*/ 6858000 h 6858000"/>
                <a:gd name="connsiteX0-1" fmla="*/ 0 w 6240991"/>
                <a:gd name="connsiteY0-2" fmla="*/ 6858000 h 6858000"/>
                <a:gd name="connsiteX1-3" fmla="*/ 2886624 w 6240991"/>
                <a:gd name="connsiteY1-4" fmla="*/ 0 h 6858000"/>
                <a:gd name="connsiteX2-5" fmla="*/ 6240991 w 6240991"/>
                <a:gd name="connsiteY2-6" fmla="*/ 9525 h 6858000"/>
                <a:gd name="connsiteX3-7" fmla="*/ 3897292 w 6240991"/>
                <a:gd name="connsiteY3-8" fmla="*/ 6858000 h 6858000"/>
                <a:gd name="connsiteX4-9" fmla="*/ 0 w 6240991"/>
                <a:gd name="connsiteY4-10" fmla="*/ 685800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240991" h="6858000">
                  <a:moveTo>
                    <a:pt x="0" y="6858000"/>
                  </a:moveTo>
                  <a:lnTo>
                    <a:pt x="2886624" y="0"/>
                  </a:lnTo>
                  <a:lnTo>
                    <a:pt x="6240991" y="9525"/>
                  </a:lnTo>
                  <a:lnTo>
                    <a:pt x="3897292" y="6858000"/>
                  </a:lnTo>
                  <a:lnTo>
                    <a:pt x="0" y="6858000"/>
                  </a:ln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grpSp>
      <p:sp>
        <p:nvSpPr>
          <p:cNvPr id="17" name="日期占位符 3"/>
          <p:cNvSpPr>
            <a:spLocks noGrp="1"/>
          </p:cNvSpPr>
          <p:nvPr>
            <p:ph type="dt" sz="half" idx="2"/>
          </p:nvPr>
        </p:nvSpPr>
        <p:spPr>
          <a:xfrm>
            <a:off x="5401732" y="6252623"/>
            <a:ext cx="1388536" cy="206381"/>
          </a:xfrm>
          <a:prstGeom prst="rect">
            <a:avLst/>
          </a:prstGeom>
        </p:spPr>
        <p:txBody>
          <a:bodyPr vert="horz" lIns="91440" tIns="45720" rIns="91440" bIns="45720" rtlCol="0" anchor="ctr"/>
          <a:lstStyle>
            <a:lvl1pPr algn="ctr">
              <a:defRPr sz="1000">
                <a:solidFill>
                  <a:schemeClr val="tx1"/>
                </a:solidFill>
              </a:defRPr>
            </a:lvl1pPr>
          </a:lstStyle>
          <a:p>
            <a:fld id="{93D31F3C-1533-4ADE-ADA4-C66B5AA4B42B}" type="datetime1">
              <a:rPr lang="zh-CN" altLang="en-US" smtClean="0"/>
            </a:fld>
            <a:endParaRPr lang="zh-CN" altLang="en-US"/>
          </a:p>
        </p:txBody>
      </p:sp>
      <p:sp>
        <p:nvSpPr>
          <p:cNvPr id="18" name="页脚占位符 4"/>
          <p:cNvSpPr>
            <a:spLocks noGrp="1"/>
          </p:cNvSpPr>
          <p:nvPr>
            <p:ph type="ftr" sz="quarter" idx="3"/>
          </p:nvPr>
        </p:nvSpPr>
        <p:spPr>
          <a:xfrm>
            <a:off x="669924" y="6252623"/>
            <a:ext cx="4140201" cy="206381"/>
          </a:xfrm>
          <a:prstGeom prst="rect">
            <a:avLst/>
          </a:prstGeom>
        </p:spPr>
        <p:txBody>
          <a:bodyPr vert="horz" lIns="91440" tIns="45720" rIns="91440" bIns="45720" rtlCol="0" anchor="ctr"/>
          <a:lstStyle>
            <a:lvl1pPr algn="l">
              <a:defRPr sz="1000">
                <a:solidFill>
                  <a:schemeClr val="tx1"/>
                </a:solidFill>
              </a:defRPr>
            </a:lvl1pPr>
          </a:lstStyle>
          <a:p>
            <a:r>
              <a:rPr lang="en-US" altLang="zh-CN" dirty="0"/>
              <a:t>www.islide.cc</a:t>
            </a:r>
            <a:endParaRPr lang="zh-CN" altLang="en-US" dirty="0"/>
          </a:p>
        </p:txBody>
      </p:sp>
      <p:sp>
        <p:nvSpPr>
          <p:cNvPr id="19" name="灯片编号占位符 5"/>
          <p:cNvSpPr>
            <a:spLocks noGrp="1"/>
          </p:cNvSpPr>
          <p:nvPr>
            <p:ph type="sldNum" sz="quarter" idx="4"/>
          </p:nvPr>
        </p:nvSpPr>
        <p:spPr>
          <a:xfrm>
            <a:off x="8610599" y="6252623"/>
            <a:ext cx="2909888" cy="206381"/>
          </a:xfrm>
          <a:prstGeom prst="rect">
            <a:avLst/>
          </a:prstGeom>
        </p:spPr>
        <p:txBody>
          <a:bodyPr vert="horz" lIns="91440" tIns="45720" rIns="91440" bIns="45720" rtlCol="0" anchor="ctr"/>
          <a:lstStyle>
            <a:lvl1pPr algn="r">
              <a:defRPr sz="1000">
                <a:solidFill>
                  <a:schemeClr val="tx1"/>
                </a:solidFill>
              </a:defRPr>
            </a:lvl1pPr>
          </a:lstStyle>
          <a:p>
            <a:fld id="{5DD3DB80-B894-403A-B48E-6FDC1A72010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8.jpeg"/><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3.png"/><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jpeg"/><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jpeg"/><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sz="6000" dirty="0"/>
              <a:t>PACS</a:t>
            </a:r>
            <a:endParaRPr lang="en-US" sz="6000" dirty="0"/>
          </a:p>
        </p:txBody>
      </p:sp>
      <p:sp>
        <p:nvSpPr>
          <p:cNvPr id="5" name="文本占位符 4"/>
          <p:cNvSpPr>
            <a:spLocks noGrp="1"/>
          </p:cNvSpPr>
          <p:nvPr>
            <p:ph type="body" sz="quarter" idx="10"/>
          </p:nvPr>
        </p:nvSpPr>
        <p:spPr/>
        <p:txBody>
          <a:bodyPr/>
          <a:lstStyle/>
          <a:p>
            <a:r>
              <a:rPr lang="zh-CN" altLang="en-US" dirty="0"/>
              <a:t>林晨旭</a:t>
            </a:r>
            <a:endParaRPr lang="zh-CN" altLang="en-US" dirty="0"/>
          </a:p>
        </p:txBody>
      </p:sp>
      <p:sp>
        <p:nvSpPr>
          <p:cNvPr id="6" name="文本占位符 5"/>
          <p:cNvSpPr>
            <a:spLocks noGrp="1"/>
          </p:cNvSpPr>
          <p:nvPr>
            <p:ph type="body" sz="quarter" idx="11"/>
          </p:nvPr>
        </p:nvSpPr>
        <p:spPr/>
        <p:txBody>
          <a:bodyPr/>
          <a:lstStyle/>
          <a:p>
            <a:r>
              <a:rPr lang="en-US" altLang="zh-CN"/>
              <a:t>2019.5.20</a:t>
            </a:r>
            <a:endParaRPr lang="en-US" altLang="en-US" dirty="0"/>
          </a:p>
        </p:txBody>
      </p:sp>
      <p:sp>
        <p:nvSpPr>
          <p:cNvPr id="3" name="文本占位符 2"/>
          <p:cNvSpPr>
            <a:spLocks noGrp="1"/>
          </p:cNvSpPr>
          <p:nvPr/>
        </p:nvSpPr>
        <p:spPr>
          <a:xfrm>
            <a:off x="4043045" y="3143250"/>
            <a:ext cx="7649845" cy="44513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1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lgn="r">
              <a:lnSpc>
                <a:spcPct val="90000"/>
              </a:lnSpc>
              <a:buClrTx/>
              <a:buSzTx/>
            </a:pPr>
            <a:r>
              <a:rPr lang="zh-CN" altLang="en-US" sz="2000" dirty="0">
                <a:solidFill>
                  <a:schemeClr val="bg1">
                    <a:lumMod val="95000"/>
                  </a:schemeClr>
                </a:solidFill>
              </a:rPr>
              <a:t>Picture Archiving and Communication Systems</a:t>
            </a:r>
            <a:endParaRPr lang="zh-CN" altLang="en-US" sz="2000" dirty="0">
              <a:solidFill>
                <a:schemeClr val="bg1">
                  <a:lumMod val="95000"/>
                </a:schemeClr>
              </a:solidFill>
            </a:endParaRPr>
          </a:p>
        </p:txBody>
      </p:sp>
      <p:sp>
        <p:nvSpPr>
          <p:cNvPr id="4" name="文本占位符 2"/>
          <p:cNvSpPr>
            <a:spLocks noGrp="1"/>
          </p:cNvSpPr>
          <p:nvPr/>
        </p:nvSpPr>
        <p:spPr>
          <a:xfrm>
            <a:off x="6751955" y="3613150"/>
            <a:ext cx="4940935" cy="49593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1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lgn="r">
              <a:lnSpc>
                <a:spcPct val="90000"/>
              </a:lnSpc>
              <a:buClrTx/>
              <a:buSzTx/>
            </a:pPr>
            <a:r>
              <a:rPr lang="zh-CN" altLang="en-US" sz="2000" dirty="0">
                <a:solidFill>
                  <a:schemeClr val="bg1">
                    <a:lumMod val="95000"/>
                  </a:schemeClr>
                </a:solidFill>
              </a:rPr>
              <a:t>医学影像存档与传输系统</a:t>
            </a:r>
            <a:endParaRPr lang="zh-CN" altLang="en-US" sz="2000" dirty="0">
              <a:solidFill>
                <a:schemeClr val="bg1">
                  <a:lumMod val="95000"/>
                </a:schemeClr>
              </a:solidFill>
            </a:endParaRPr>
          </a:p>
        </p:txBody>
      </p:sp>
    </p:spTree>
  </p:cSld>
  <p:clrMapOvr>
    <a:masterClrMapping/>
  </p:clrMapOvr>
  <p:transition>
    <p:comb/>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基本概述（功能规范二：报告管理</a:t>
            </a:r>
            <a:r>
              <a:rPr lang="en-US" altLang="zh-CN" dirty="0">
                <a:sym typeface="+mn-ea"/>
              </a:rPr>
              <a:t>6</a:t>
            </a:r>
            <a:r>
              <a:rPr lang="zh-CN" altLang="en-US" dirty="0">
                <a:sym typeface="+mn-ea"/>
              </a:rPr>
              <a:t>大规范</a:t>
            </a:r>
            <a:r>
              <a:rPr lang="zh-CN" altLang="en-US" dirty="0">
                <a:sym typeface="+mn-ea"/>
              </a:rPr>
              <a:t>）</a:t>
            </a:r>
            <a:endParaRPr lang="zh-CN" altLang="en-US" dirty="0"/>
          </a:p>
        </p:txBody>
      </p:sp>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eb6ce8d4-d194-4584-80cd-48ea3741a58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9925" y="2542722"/>
            <a:ext cx="10850563" cy="2904535"/>
            <a:chOff x="661670" y="2542722"/>
            <a:chExt cx="10850563" cy="2904535"/>
          </a:xfrm>
        </p:grpSpPr>
        <p:sp>
          <p:nvSpPr>
            <p:cNvPr id="6" name="ísḻîḋè"/>
            <p:cNvSpPr/>
            <p:nvPr/>
          </p:nvSpPr>
          <p:spPr bwMode="auto">
            <a:xfrm>
              <a:off x="661670" y="2542722"/>
              <a:ext cx="10850563" cy="1009956"/>
            </a:xfrm>
            <a:prstGeom prst="homePlate">
              <a:avLst/>
            </a:prstGeom>
            <a:solidFill>
              <a:schemeClr val="bg1">
                <a:lumMod val="85000"/>
              </a:schemeClr>
            </a:solidFill>
            <a:ln w="19050">
              <a:noFill/>
              <a:round/>
            </a:ln>
            <a:effectLst/>
          </p:spPr>
          <p:txBody>
            <a:bodyPr anchor="ctr"/>
            <a:lstStyle/>
            <a:p>
              <a:pPr algn="ctr"/>
            </a:p>
          </p:txBody>
        </p:sp>
        <p:grpSp>
          <p:nvGrpSpPr>
            <p:cNvPr id="7" name="iŝļïḍè"/>
            <p:cNvGrpSpPr/>
            <p:nvPr/>
          </p:nvGrpSpPr>
          <p:grpSpPr>
            <a:xfrm>
              <a:off x="1193525" y="2602588"/>
              <a:ext cx="949536" cy="949536"/>
              <a:chOff x="3008171" y="2258239"/>
              <a:chExt cx="475436" cy="475436"/>
            </a:xfrm>
            <a:effectLst/>
          </p:grpSpPr>
          <p:sp>
            <p:nvSpPr>
              <p:cNvPr id="54" name="íSḷïḓê"/>
              <p:cNvSpPr/>
              <p:nvPr/>
            </p:nvSpPr>
            <p:spPr bwMode="auto">
              <a:xfrm>
                <a:off x="3008171" y="2258239"/>
                <a:ext cx="475436" cy="475436"/>
              </a:xfrm>
              <a:prstGeom prst="ellipse">
                <a:avLst/>
              </a:prstGeom>
              <a:solidFill>
                <a:schemeClr val="accent1"/>
              </a:solidFill>
              <a:ln w="19050">
                <a:solidFill>
                  <a:schemeClr val="bg1"/>
                </a:solidFill>
                <a:round/>
              </a:ln>
            </p:spPr>
            <p:txBody>
              <a:bodyPr anchor="ctr"/>
              <a:lstStyle/>
              <a:p>
                <a:pPr algn="ctr"/>
              </a:p>
            </p:txBody>
          </p:sp>
          <p:grpSp>
            <p:nvGrpSpPr>
              <p:cNvPr id="55" name="ïṧḻiďê"/>
              <p:cNvGrpSpPr/>
              <p:nvPr/>
            </p:nvGrpSpPr>
            <p:grpSpPr>
              <a:xfrm>
                <a:off x="3102515" y="2324131"/>
                <a:ext cx="286761" cy="342831"/>
                <a:chOff x="3623920" y="3473450"/>
                <a:chExt cx="184150" cy="220157"/>
              </a:xfrm>
              <a:solidFill>
                <a:schemeClr val="bg1"/>
              </a:solidFill>
            </p:grpSpPr>
            <p:sp>
              <p:nvSpPr>
                <p:cNvPr id="56" name="í$ḻïḓê"/>
                <p:cNvSpPr/>
                <p:nvPr/>
              </p:nvSpPr>
              <p:spPr bwMode="auto">
                <a:xfrm>
                  <a:off x="3662020" y="3473450"/>
                  <a:ext cx="104775" cy="104775"/>
                </a:xfrm>
                <a:custGeom>
                  <a:avLst/>
                  <a:gdLst/>
                  <a:ahLst/>
                  <a:cxnLst>
                    <a:cxn ang="0">
                      <a:pos x="21" y="41"/>
                    </a:cxn>
                    <a:cxn ang="0">
                      <a:pos x="41" y="21"/>
                    </a:cxn>
                    <a:cxn ang="0">
                      <a:pos x="21" y="0"/>
                    </a:cxn>
                    <a:cxn ang="0">
                      <a:pos x="0" y="21"/>
                    </a:cxn>
                    <a:cxn ang="0">
                      <a:pos x="21" y="41"/>
                    </a:cxn>
                    <a:cxn ang="0">
                      <a:pos x="21" y="6"/>
                    </a:cxn>
                    <a:cxn ang="0">
                      <a:pos x="36" y="21"/>
                    </a:cxn>
                    <a:cxn ang="0">
                      <a:pos x="21" y="36"/>
                    </a:cxn>
                    <a:cxn ang="0">
                      <a:pos x="6" y="21"/>
                    </a:cxn>
                    <a:cxn ang="0">
                      <a:pos x="21" y="6"/>
                    </a:cxn>
                  </a:cxnLst>
                  <a:rect l="0" t="0" r="r" b="b"/>
                  <a:pathLst>
                    <a:path w="41" h="41">
                      <a:moveTo>
                        <a:pt x="21" y="41"/>
                      </a:moveTo>
                      <a:cubicBezTo>
                        <a:pt x="32" y="41"/>
                        <a:pt x="41" y="32"/>
                        <a:pt x="41" y="21"/>
                      </a:cubicBezTo>
                      <a:cubicBezTo>
                        <a:pt x="41" y="9"/>
                        <a:pt x="32" y="0"/>
                        <a:pt x="21" y="0"/>
                      </a:cubicBezTo>
                      <a:cubicBezTo>
                        <a:pt x="10" y="0"/>
                        <a:pt x="0" y="9"/>
                        <a:pt x="0" y="21"/>
                      </a:cubicBezTo>
                      <a:cubicBezTo>
                        <a:pt x="0" y="32"/>
                        <a:pt x="10" y="41"/>
                        <a:pt x="21" y="41"/>
                      </a:cubicBezTo>
                      <a:close/>
                      <a:moveTo>
                        <a:pt x="21" y="6"/>
                      </a:moveTo>
                      <a:cubicBezTo>
                        <a:pt x="29" y="6"/>
                        <a:pt x="36" y="12"/>
                        <a:pt x="36" y="21"/>
                      </a:cubicBezTo>
                      <a:cubicBezTo>
                        <a:pt x="36" y="29"/>
                        <a:pt x="29" y="36"/>
                        <a:pt x="21" y="36"/>
                      </a:cubicBezTo>
                      <a:cubicBezTo>
                        <a:pt x="12" y="36"/>
                        <a:pt x="6" y="29"/>
                        <a:pt x="6" y="21"/>
                      </a:cubicBezTo>
                      <a:cubicBezTo>
                        <a:pt x="6" y="12"/>
                        <a:pt x="12" y="6"/>
                        <a:pt x="21" y="6"/>
                      </a:cubicBezTo>
                      <a:close/>
                    </a:path>
                  </a:pathLst>
                </a:custGeom>
                <a:grpFill/>
                <a:ln w="9525">
                  <a:noFill/>
                  <a:round/>
                </a:ln>
              </p:spPr>
              <p:txBody>
                <a:bodyPr anchor="ctr"/>
                <a:lstStyle/>
                <a:p>
                  <a:pPr algn="ctr"/>
                </a:p>
              </p:txBody>
            </p:sp>
            <p:sp>
              <p:nvSpPr>
                <p:cNvPr id="57" name="ï$liḑè"/>
                <p:cNvSpPr/>
                <p:nvPr/>
              </p:nvSpPr>
              <p:spPr bwMode="auto">
                <a:xfrm>
                  <a:off x="3623920" y="3585657"/>
                  <a:ext cx="184150" cy="107950"/>
                </a:xfrm>
                <a:custGeom>
                  <a:avLst/>
                  <a:gdLst/>
                  <a:ahLst/>
                  <a:cxnLst>
                    <a:cxn ang="0">
                      <a:pos x="71" y="19"/>
                    </a:cxn>
                    <a:cxn ang="0">
                      <a:pos x="48" y="0"/>
                    </a:cxn>
                    <a:cxn ang="0">
                      <a:pos x="45" y="1"/>
                    </a:cxn>
                    <a:cxn ang="0">
                      <a:pos x="36" y="12"/>
                    </a:cxn>
                    <a:cxn ang="0">
                      <a:pos x="27" y="1"/>
                    </a:cxn>
                    <a:cxn ang="0">
                      <a:pos x="24" y="0"/>
                    </a:cxn>
                    <a:cxn ang="0">
                      <a:pos x="0" y="19"/>
                    </a:cxn>
                    <a:cxn ang="0">
                      <a:pos x="0" y="21"/>
                    </a:cxn>
                    <a:cxn ang="0">
                      <a:pos x="36" y="42"/>
                    </a:cxn>
                    <a:cxn ang="0">
                      <a:pos x="71" y="21"/>
                    </a:cxn>
                    <a:cxn ang="0">
                      <a:pos x="71" y="19"/>
                    </a:cxn>
                    <a:cxn ang="0">
                      <a:pos x="49" y="6"/>
                    </a:cxn>
                    <a:cxn ang="0">
                      <a:pos x="53" y="8"/>
                    </a:cxn>
                    <a:cxn ang="0">
                      <a:pos x="44" y="20"/>
                    </a:cxn>
                    <a:cxn ang="0">
                      <a:pos x="42" y="18"/>
                    </a:cxn>
                    <a:cxn ang="0">
                      <a:pos x="39" y="16"/>
                    </a:cxn>
                    <a:cxn ang="0">
                      <a:pos x="49" y="6"/>
                    </a:cxn>
                    <a:cxn ang="0">
                      <a:pos x="32" y="16"/>
                    </a:cxn>
                    <a:cxn ang="0">
                      <a:pos x="29" y="18"/>
                    </a:cxn>
                    <a:cxn ang="0">
                      <a:pos x="28" y="20"/>
                    </a:cxn>
                    <a:cxn ang="0">
                      <a:pos x="19" y="8"/>
                    </a:cxn>
                    <a:cxn ang="0">
                      <a:pos x="23" y="6"/>
                    </a:cxn>
                    <a:cxn ang="0">
                      <a:pos x="32" y="16"/>
                    </a:cxn>
                    <a:cxn ang="0">
                      <a:pos x="38" y="36"/>
                    </a:cxn>
                    <a:cxn ang="0">
                      <a:pos x="38" y="24"/>
                    </a:cxn>
                    <a:cxn ang="0">
                      <a:pos x="36" y="23"/>
                    </a:cxn>
                    <a:cxn ang="0">
                      <a:pos x="34" y="24"/>
                    </a:cxn>
                    <a:cxn ang="0">
                      <a:pos x="34" y="36"/>
                    </a:cxn>
                    <a:cxn ang="0">
                      <a:pos x="6" y="20"/>
                    </a:cxn>
                    <a:cxn ang="0">
                      <a:pos x="16" y="10"/>
                    </a:cxn>
                    <a:cxn ang="0">
                      <a:pos x="27" y="23"/>
                    </a:cxn>
                    <a:cxn ang="0">
                      <a:pos x="29" y="23"/>
                    </a:cxn>
                    <a:cxn ang="0">
                      <a:pos x="32" y="21"/>
                    </a:cxn>
                    <a:cxn ang="0">
                      <a:pos x="36" y="18"/>
                    </a:cxn>
                    <a:cxn ang="0">
                      <a:pos x="40" y="21"/>
                    </a:cxn>
                    <a:cxn ang="0">
                      <a:pos x="43" y="23"/>
                    </a:cxn>
                    <a:cxn ang="0">
                      <a:pos x="44" y="24"/>
                    </a:cxn>
                    <a:cxn ang="0">
                      <a:pos x="45" y="23"/>
                    </a:cxn>
                    <a:cxn ang="0">
                      <a:pos x="56" y="10"/>
                    </a:cxn>
                    <a:cxn ang="0">
                      <a:pos x="66" y="20"/>
                    </a:cxn>
                    <a:cxn ang="0">
                      <a:pos x="38" y="36"/>
                    </a:cxn>
                  </a:cxnLst>
                  <a:rect l="0" t="0" r="r" b="b"/>
                  <a:pathLst>
                    <a:path w="72" h="42">
                      <a:moveTo>
                        <a:pt x="71" y="19"/>
                      </a:moveTo>
                      <a:cubicBezTo>
                        <a:pt x="66" y="10"/>
                        <a:pt x="58" y="3"/>
                        <a:pt x="48" y="0"/>
                      </a:cubicBezTo>
                      <a:cubicBezTo>
                        <a:pt x="47" y="0"/>
                        <a:pt x="46" y="0"/>
                        <a:pt x="45" y="1"/>
                      </a:cubicBezTo>
                      <a:cubicBezTo>
                        <a:pt x="43" y="6"/>
                        <a:pt x="40" y="9"/>
                        <a:pt x="36" y="12"/>
                      </a:cubicBezTo>
                      <a:cubicBezTo>
                        <a:pt x="32" y="9"/>
                        <a:pt x="29" y="6"/>
                        <a:pt x="27" y="1"/>
                      </a:cubicBezTo>
                      <a:cubicBezTo>
                        <a:pt x="26" y="0"/>
                        <a:pt x="25" y="0"/>
                        <a:pt x="24" y="0"/>
                      </a:cubicBezTo>
                      <a:cubicBezTo>
                        <a:pt x="14" y="3"/>
                        <a:pt x="6" y="10"/>
                        <a:pt x="0" y="19"/>
                      </a:cubicBezTo>
                      <a:cubicBezTo>
                        <a:pt x="0" y="19"/>
                        <a:pt x="0" y="20"/>
                        <a:pt x="0" y="21"/>
                      </a:cubicBezTo>
                      <a:cubicBezTo>
                        <a:pt x="8" y="34"/>
                        <a:pt x="21" y="42"/>
                        <a:pt x="36" y="42"/>
                      </a:cubicBezTo>
                      <a:cubicBezTo>
                        <a:pt x="50" y="42"/>
                        <a:pt x="64" y="34"/>
                        <a:pt x="71" y="21"/>
                      </a:cubicBezTo>
                      <a:cubicBezTo>
                        <a:pt x="72" y="20"/>
                        <a:pt x="72" y="19"/>
                        <a:pt x="71" y="19"/>
                      </a:cubicBezTo>
                      <a:close/>
                      <a:moveTo>
                        <a:pt x="49" y="6"/>
                      </a:moveTo>
                      <a:cubicBezTo>
                        <a:pt x="50" y="6"/>
                        <a:pt x="52" y="7"/>
                        <a:pt x="53" y="8"/>
                      </a:cubicBezTo>
                      <a:cubicBezTo>
                        <a:pt x="51" y="12"/>
                        <a:pt x="48" y="16"/>
                        <a:pt x="44" y="20"/>
                      </a:cubicBezTo>
                      <a:cubicBezTo>
                        <a:pt x="43" y="19"/>
                        <a:pt x="43" y="19"/>
                        <a:pt x="42" y="18"/>
                      </a:cubicBezTo>
                      <a:cubicBezTo>
                        <a:pt x="41" y="18"/>
                        <a:pt x="40" y="17"/>
                        <a:pt x="39" y="16"/>
                      </a:cubicBezTo>
                      <a:cubicBezTo>
                        <a:pt x="43" y="13"/>
                        <a:pt x="46" y="10"/>
                        <a:pt x="49" y="6"/>
                      </a:cubicBezTo>
                      <a:close/>
                      <a:moveTo>
                        <a:pt x="32" y="16"/>
                      </a:moveTo>
                      <a:cubicBezTo>
                        <a:pt x="31" y="17"/>
                        <a:pt x="30" y="18"/>
                        <a:pt x="29" y="18"/>
                      </a:cubicBezTo>
                      <a:cubicBezTo>
                        <a:pt x="29" y="19"/>
                        <a:pt x="28" y="19"/>
                        <a:pt x="28" y="20"/>
                      </a:cubicBezTo>
                      <a:cubicBezTo>
                        <a:pt x="24" y="16"/>
                        <a:pt x="21" y="12"/>
                        <a:pt x="19" y="8"/>
                      </a:cubicBezTo>
                      <a:cubicBezTo>
                        <a:pt x="20" y="7"/>
                        <a:pt x="22" y="6"/>
                        <a:pt x="23" y="6"/>
                      </a:cubicBezTo>
                      <a:cubicBezTo>
                        <a:pt x="25" y="10"/>
                        <a:pt x="29" y="13"/>
                        <a:pt x="32" y="16"/>
                      </a:cubicBezTo>
                      <a:close/>
                      <a:moveTo>
                        <a:pt x="38" y="36"/>
                      </a:moveTo>
                      <a:cubicBezTo>
                        <a:pt x="38" y="24"/>
                        <a:pt x="38" y="24"/>
                        <a:pt x="38" y="24"/>
                      </a:cubicBezTo>
                      <a:cubicBezTo>
                        <a:pt x="38" y="23"/>
                        <a:pt x="37" y="23"/>
                        <a:pt x="36" y="23"/>
                      </a:cubicBezTo>
                      <a:cubicBezTo>
                        <a:pt x="35" y="23"/>
                        <a:pt x="34" y="23"/>
                        <a:pt x="34" y="24"/>
                      </a:cubicBezTo>
                      <a:cubicBezTo>
                        <a:pt x="34" y="36"/>
                        <a:pt x="34" y="36"/>
                        <a:pt x="34" y="36"/>
                      </a:cubicBezTo>
                      <a:cubicBezTo>
                        <a:pt x="23" y="36"/>
                        <a:pt x="12" y="30"/>
                        <a:pt x="6" y="20"/>
                      </a:cubicBezTo>
                      <a:cubicBezTo>
                        <a:pt x="8" y="16"/>
                        <a:pt x="12" y="12"/>
                        <a:pt x="16" y="10"/>
                      </a:cubicBezTo>
                      <a:cubicBezTo>
                        <a:pt x="18" y="14"/>
                        <a:pt x="22" y="19"/>
                        <a:pt x="27" y="23"/>
                      </a:cubicBezTo>
                      <a:cubicBezTo>
                        <a:pt x="27" y="24"/>
                        <a:pt x="28" y="24"/>
                        <a:pt x="29" y="23"/>
                      </a:cubicBezTo>
                      <a:cubicBezTo>
                        <a:pt x="30" y="23"/>
                        <a:pt x="31" y="22"/>
                        <a:pt x="32" y="21"/>
                      </a:cubicBezTo>
                      <a:cubicBezTo>
                        <a:pt x="33" y="20"/>
                        <a:pt x="34" y="19"/>
                        <a:pt x="36" y="18"/>
                      </a:cubicBezTo>
                      <a:cubicBezTo>
                        <a:pt x="37" y="19"/>
                        <a:pt x="39" y="20"/>
                        <a:pt x="40" y="21"/>
                      </a:cubicBezTo>
                      <a:cubicBezTo>
                        <a:pt x="41" y="22"/>
                        <a:pt x="42" y="23"/>
                        <a:pt x="43" y="23"/>
                      </a:cubicBezTo>
                      <a:cubicBezTo>
                        <a:pt x="43" y="24"/>
                        <a:pt x="43" y="24"/>
                        <a:pt x="44" y="24"/>
                      </a:cubicBezTo>
                      <a:cubicBezTo>
                        <a:pt x="44" y="24"/>
                        <a:pt x="45" y="24"/>
                        <a:pt x="45" y="23"/>
                      </a:cubicBezTo>
                      <a:cubicBezTo>
                        <a:pt x="50" y="19"/>
                        <a:pt x="53" y="14"/>
                        <a:pt x="56" y="10"/>
                      </a:cubicBezTo>
                      <a:cubicBezTo>
                        <a:pt x="60" y="12"/>
                        <a:pt x="63" y="16"/>
                        <a:pt x="66" y="20"/>
                      </a:cubicBezTo>
                      <a:cubicBezTo>
                        <a:pt x="60" y="30"/>
                        <a:pt x="49" y="36"/>
                        <a:pt x="38" y="36"/>
                      </a:cubicBezTo>
                      <a:close/>
                    </a:path>
                  </a:pathLst>
                </a:custGeom>
                <a:grpFill/>
                <a:ln w="9525">
                  <a:noFill/>
                  <a:round/>
                </a:ln>
              </p:spPr>
              <p:txBody>
                <a:bodyPr anchor="ctr"/>
                <a:lstStyle/>
                <a:p>
                  <a:pPr algn="ctr"/>
                </a:p>
              </p:txBody>
            </p:sp>
          </p:grpSp>
        </p:grpSp>
        <p:grpSp>
          <p:nvGrpSpPr>
            <p:cNvPr id="8" name="íṧlíde"/>
            <p:cNvGrpSpPr/>
            <p:nvPr/>
          </p:nvGrpSpPr>
          <p:grpSpPr>
            <a:xfrm>
              <a:off x="3125882" y="2602588"/>
              <a:ext cx="949536" cy="949536"/>
              <a:chOff x="4408346" y="2258239"/>
              <a:chExt cx="475436" cy="475436"/>
            </a:xfrm>
            <a:effectLst/>
          </p:grpSpPr>
          <p:sp>
            <p:nvSpPr>
              <p:cNvPr id="47" name="işḻîde"/>
              <p:cNvSpPr/>
              <p:nvPr/>
            </p:nvSpPr>
            <p:spPr bwMode="auto">
              <a:xfrm>
                <a:off x="4408346" y="2258239"/>
                <a:ext cx="475436" cy="475436"/>
              </a:xfrm>
              <a:prstGeom prst="ellipse">
                <a:avLst/>
              </a:prstGeom>
              <a:solidFill>
                <a:schemeClr val="accent2"/>
              </a:solidFill>
              <a:ln w="19050">
                <a:solidFill>
                  <a:schemeClr val="bg1"/>
                </a:solidFill>
                <a:round/>
              </a:ln>
            </p:spPr>
            <p:txBody>
              <a:bodyPr anchor="ctr"/>
              <a:lstStyle/>
              <a:p>
                <a:pPr algn="ctr"/>
              </a:p>
            </p:txBody>
          </p:sp>
          <p:grpSp>
            <p:nvGrpSpPr>
              <p:cNvPr id="48" name="iṣľîḓè"/>
              <p:cNvGrpSpPr/>
              <p:nvPr/>
            </p:nvGrpSpPr>
            <p:grpSpPr>
              <a:xfrm>
                <a:off x="4532321" y="2383968"/>
                <a:ext cx="227685" cy="223978"/>
                <a:chOff x="4648535" y="4017963"/>
                <a:chExt cx="195263" cy="192088"/>
              </a:xfrm>
              <a:solidFill>
                <a:schemeClr val="bg1"/>
              </a:solidFill>
            </p:grpSpPr>
            <p:sp>
              <p:nvSpPr>
                <p:cNvPr id="49" name="îṡḻíḍé"/>
                <p:cNvSpPr/>
                <p:nvPr/>
              </p:nvSpPr>
              <p:spPr bwMode="auto">
                <a:xfrm>
                  <a:off x="4833938" y="4017963"/>
                  <a:ext cx="7938" cy="95250"/>
                </a:xfrm>
                <a:custGeom>
                  <a:avLst/>
                  <a:gdLst/>
                  <a:ahLst/>
                  <a:cxnLst>
                    <a:cxn ang="0">
                      <a:pos x="1" y="37"/>
                    </a:cxn>
                    <a:cxn ang="0">
                      <a:pos x="3" y="35"/>
                    </a:cxn>
                    <a:cxn ang="0">
                      <a:pos x="3" y="1"/>
                    </a:cxn>
                    <a:cxn ang="0">
                      <a:pos x="1" y="0"/>
                    </a:cxn>
                    <a:cxn ang="0">
                      <a:pos x="0" y="1"/>
                    </a:cxn>
                    <a:cxn ang="0">
                      <a:pos x="0" y="35"/>
                    </a:cxn>
                    <a:cxn ang="0">
                      <a:pos x="1" y="37"/>
                    </a:cxn>
                  </a:cxnLst>
                  <a:rect l="0" t="0" r="r" b="b"/>
                  <a:pathLst>
                    <a:path w="3" h="37">
                      <a:moveTo>
                        <a:pt x="1" y="37"/>
                      </a:moveTo>
                      <a:cubicBezTo>
                        <a:pt x="2" y="37"/>
                        <a:pt x="3" y="36"/>
                        <a:pt x="3" y="35"/>
                      </a:cubicBezTo>
                      <a:cubicBezTo>
                        <a:pt x="3" y="1"/>
                        <a:pt x="3" y="1"/>
                        <a:pt x="3" y="1"/>
                      </a:cubicBezTo>
                      <a:cubicBezTo>
                        <a:pt x="3" y="0"/>
                        <a:pt x="2" y="0"/>
                        <a:pt x="1" y="0"/>
                      </a:cubicBezTo>
                      <a:cubicBezTo>
                        <a:pt x="0" y="0"/>
                        <a:pt x="0" y="0"/>
                        <a:pt x="0" y="1"/>
                      </a:cubicBezTo>
                      <a:cubicBezTo>
                        <a:pt x="0" y="35"/>
                        <a:pt x="0" y="35"/>
                        <a:pt x="0" y="35"/>
                      </a:cubicBezTo>
                      <a:cubicBezTo>
                        <a:pt x="0" y="36"/>
                        <a:pt x="0" y="37"/>
                        <a:pt x="1" y="37"/>
                      </a:cubicBezTo>
                      <a:close/>
                    </a:path>
                  </a:pathLst>
                </a:custGeom>
                <a:grpFill/>
                <a:ln w="9525">
                  <a:noFill/>
                  <a:round/>
                </a:ln>
              </p:spPr>
              <p:txBody>
                <a:bodyPr anchor="ctr"/>
                <a:lstStyle/>
                <a:p>
                  <a:pPr algn="ctr"/>
                </a:p>
              </p:txBody>
            </p:sp>
            <p:sp>
              <p:nvSpPr>
                <p:cNvPr id="50" name="ïşľiḑe"/>
                <p:cNvSpPr/>
                <p:nvPr/>
              </p:nvSpPr>
              <p:spPr bwMode="auto">
                <a:xfrm>
                  <a:off x="4690765" y="4017963"/>
                  <a:ext cx="11113" cy="58738"/>
                </a:xfrm>
                <a:custGeom>
                  <a:avLst/>
                  <a:gdLst/>
                  <a:ahLst/>
                  <a:cxnLst>
                    <a:cxn ang="0">
                      <a:pos x="2" y="23"/>
                    </a:cxn>
                    <a:cxn ang="0">
                      <a:pos x="4" y="21"/>
                    </a:cxn>
                    <a:cxn ang="0">
                      <a:pos x="4" y="1"/>
                    </a:cxn>
                    <a:cxn ang="0">
                      <a:pos x="2" y="0"/>
                    </a:cxn>
                    <a:cxn ang="0">
                      <a:pos x="0" y="1"/>
                    </a:cxn>
                    <a:cxn ang="0">
                      <a:pos x="0" y="21"/>
                    </a:cxn>
                    <a:cxn ang="0">
                      <a:pos x="2" y="23"/>
                    </a:cxn>
                  </a:cxnLst>
                  <a:rect l="0" t="0" r="r" b="b"/>
                  <a:pathLst>
                    <a:path w="4" h="23">
                      <a:moveTo>
                        <a:pt x="2" y="23"/>
                      </a:moveTo>
                      <a:cubicBezTo>
                        <a:pt x="3" y="23"/>
                        <a:pt x="4" y="22"/>
                        <a:pt x="4" y="21"/>
                      </a:cubicBezTo>
                      <a:cubicBezTo>
                        <a:pt x="4" y="1"/>
                        <a:pt x="4" y="1"/>
                        <a:pt x="4" y="1"/>
                      </a:cubicBezTo>
                      <a:cubicBezTo>
                        <a:pt x="4" y="0"/>
                        <a:pt x="3" y="0"/>
                        <a:pt x="2" y="0"/>
                      </a:cubicBezTo>
                      <a:cubicBezTo>
                        <a:pt x="1" y="0"/>
                        <a:pt x="0" y="0"/>
                        <a:pt x="0" y="1"/>
                      </a:cubicBezTo>
                      <a:cubicBezTo>
                        <a:pt x="0" y="21"/>
                        <a:pt x="0" y="21"/>
                        <a:pt x="0" y="21"/>
                      </a:cubicBezTo>
                      <a:cubicBezTo>
                        <a:pt x="0" y="22"/>
                        <a:pt x="1" y="23"/>
                        <a:pt x="2" y="23"/>
                      </a:cubicBezTo>
                      <a:close/>
                    </a:path>
                  </a:pathLst>
                </a:custGeom>
                <a:grpFill/>
                <a:ln w="9525">
                  <a:noFill/>
                  <a:round/>
                </a:ln>
              </p:spPr>
              <p:txBody>
                <a:bodyPr anchor="ctr"/>
                <a:lstStyle/>
                <a:p>
                  <a:pPr algn="ctr"/>
                </a:p>
              </p:txBody>
            </p:sp>
            <p:sp>
              <p:nvSpPr>
                <p:cNvPr id="51" name="isľïďe"/>
                <p:cNvSpPr/>
                <p:nvPr/>
              </p:nvSpPr>
              <p:spPr bwMode="auto">
                <a:xfrm>
                  <a:off x="4768600" y="4017963"/>
                  <a:ext cx="7938" cy="76200"/>
                </a:xfrm>
                <a:custGeom>
                  <a:avLst/>
                  <a:gdLst/>
                  <a:ahLst/>
                  <a:cxnLst>
                    <a:cxn ang="0">
                      <a:pos x="2" y="30"/>
                    </a:cxn>
                    <a:cxn ang="0">
                      <a:pos x="3" y="28"/>
                    </a:cxn>
                    <a:cxn ang="0">
                      <a:pos x="3" y="1"/>
                    </a:cxn>
                    <a:cxn ang="0">
                      <a:pos x="2" y="0"/>
                    </a:cxn>
                    <a:cxn ang="0">
                      <a:pos x="0" y="1"/>
                    </a:cxn>
                    <a:cxn ang="0">
                      <a:pos x="0" y="28"/>
                    </a:cxn>
                    <a:cxn ang="0">
                      <a:pos x="2" y="30"/>
                    </a:cxn>
                  </a:cxnLst>
                  <a:rect l="0" t="0" r="r" b="b"/>
                  <a:pathLst>
                    <a:path w="3" h="30">
                      <a:moveTo>
                        <a:pt x="2" y="30"/>
                      </a:moveTo>
                      <a:cubicBezTo>
                        <a:pt x="3" y="30"/>
                        <a:pt x="3" y="29"/>
                        <a:pt x="3" y="28"/>
                      </a:cubicBezTo>
                      <a:cubicBezTo>
                        <a:pt x="3" y="1"/>
                        <a:pt x="3" y="1"/>
                        <a:pt x="3" y="1"/>
                      </a:cubicBezTo>
                      <a:cubicBezTo>
                        <a:pt x="3" y="0"/>
                        <a:pt x="3" y="0"/>
                        <a:pt x="2" y="0"/>
                      </a:cubicBezTo>
                      <a:cubicBezTo>
                        <a:pt x="1" y="0"/>
                        <a:pt x="0" y="0"/>
                        <a:pt x="0" y="1"/>
                      </a:cubicBezTo>
                      <a:cubicBezTo>
                        <a:pt x="0" y="28"/>
                        <a:pt x="0" y="28"/>
                        <a:pt x="0" y="28"/>
                      </a:cubicBezTo>
                      <a:cubicBezTo>
                        <a:pt x="0" y="29"/>
                        <a:pt x="1" y="30"/>
                        <a:pt x="2" y="30"/>
                      </a:cubicBezTo>
                      <a:close/>
                    </a:path>
                  </a:pathLst>
                </a:custGeom>
                <a:grpFill/>
                <a:ln w="9525">
                  <a:noFill/>
                  <a:round/>
                </a:ln>
              </p:spPr>
              <p:txBody>
                <a:bodyPr anchor="ctr"/>
                <a:lstStyle/>
                <a:p>
                  <a:pPr algn="ctr"/>
                </a:p>
              </p:txBody>
            </p:sp>
            <p:sp>
              <p:nvSpPr>
                <p:cNvPr id="52" name="iṡļîḍe"/>
                <p:cNvSpPr/>
                <p:nvPr/>
              </p:nvSpPr>
              <p:spPr bwMode="auto">
                <a:xfrm>
                  <a:off x="4727863" y="4017963"/>
                  <a:ext cx="7938" cy="38100"/>
                </a:xfrm>
                <a:custGeom>
                  <a:avLst/>
                  <a:gdLst/>
                  <a:ahLst/>
                  <a:cxnLst>
                    <a:cxn ang="0">
                      <a:pos x="2" y="15"/>
                    </a:cxn>
                    <a:cxn ang="0">
                      <a:pos x="3" y="14"/>
                    </a:cxn>
                    <a:cxn ang="0">
                      <a:pos x="3" y="1"/>
                    </a:cxn>
                    <a:cxn ang="0">
                      <a:pos x="2" y="0"/>
                    </a:cxn>
                    <a:cxn ang="0">
                      <a:pos x="0" y="1"/>
                    </a:cxn>
                    <a:cxn ang="0">
                      <a:pos x="0" y="14"/>
                    </a:cxn>
                    <a:cxn ang="0">
                      <a:pos x="2" y="15"/>
                    </a:cxn>
                  </a:cxnLst>
                  <a:rect l="0" t="0" r="r" b="b"/>
                  <a:pathLst>
                    <a:path w="3" h="15">
                      <a:moveTo>
                        <a:pt x="2" y="15"/>
                      </a:moveTo>
                      <a:cubicBezTo>
                        <a:pt x="2" y="15"/>
                        <a:pt x="3" y="15"/>
                        <a:pt x="3" y="14"/>
                      </a:cubicBezTo>
                      <a:cubicBezTo>
                        <a:pt x="3" y="1"/>
                        <a:pt x="3" y="1"/>
                        <a:pt x="3" y="1"/>
                      </a:cubicBezTo>
                      <a:cubicBezTo>
                        <a:pt x="3" y="0"/>
                        <a:pt x="2" y="0"/>
                        <a:pt x="2" y="0"/>
                      </a:cubicBezTo>
                      <a:cubicBezTo>
                        <a:pt x="1" y="0"/>
                        <a:pt x="0" y="0"/>
                        <a:pt x="0" y="1"/>
                      </a:cubicBezTo>
                      <a:cubicBezTo>
                        <a:pt x="0" y="14"/>
                        <a:pt x="0" y="14"/>
                        <a:pt x="0" y="14"/>
                      </a:cubicBezTo>
                      <a:cubicBezTo>
                        <a:pt x="0" y="15"/>
                        <a:pt x="1" y="15"/>
                        <a:pt x="2" y="15"/>
                      </a:cubicBezTo>
                      <a:close/>
                    </a:path>
                  </a:pathLst>
                </a:custGeom>
                <a:grpFill/>
                <a:ln w="9525">
                  <a:noFill/>
                  <a:round/>
                </a:ln>
              </p:spPr>
              <p:txBody>
                <a:bodyPr anchor="ctr"/>
                <a:lstStyle/>
                <a:p>
                  <a:pPr algn="ctr"/>
                </a:p>
              </p:txBody>
            </p:sp>
            <p:sp>
              <p:nvSpPr>
                <p:cNvPr id="53" name="ísľîḓe"/>
                <p:cNvSpPr/>
                <p:nvPr/>
              </p:nvSpPr>
              <p:spPr bwMode="auto">
                <a:xfrm>
                  <a:off x="4648535" y="4017963"/>
                  <a:ext cx="195263" cy="192088"/>
                </a:xfrm>
                <a:custGeom>
                  <a:avLst/>
                  <a:gdLst/>
                  <a:ahLst/>
                  <a:cxnLst>
                    <a:cxn ang="0">
                      <a:pos x="73" y="23"/>
                    </a:cxn>
                    <a:cxn ang="0">
                      <a:pos x="64" y="70"/>
                    </a:cxn>
                    <a:cxn ang="0">
                      <a:pos x="62" y="32"/>
                    </a:cxn>
                    <a:cxn ang="0">
                      <a:pos x="61" y="70"/>
                    </a:cxn>
                    <a:cxn ang="0">
                      <a:pos x="52" y="51"/>
                    </a:cxn>
                    <a:cxn ang="0">
                      <a:pos x="49" y="51"/>
                    </a:cxn>
                    <a:cxn ang="0">
                      <a:pos x="40" y="70"/>
                    </a:cxn>
                    <a:cxn ang="0">
                      <a:pos x="39" y="57"/>
                    </a:cxn>
                    <a:cxn ang="0">
                      <a:pos x="37" y="70"/>
                    </a:cxn>
                    <a:cxn ang="0">
                      <a:pos x="29" y="56"/>
                    </a:cxn>
                    <a:cxn ang="0">
                      <a:pos x="25" y="56"/>
                    </a:cxn>
                    <a:cxn ang="0">
                      <a:pos x="17" y="70"/>
                    </a:cxn>
                    <a:cxn ang="0">
                      <a:pos x="15" y="67"/>
                    </a:cxn>
                    <a:cxn ang="0">
                      <a:pos x="14" y="70"/>
                    </a:cxn>
                    <a:cxn ang="0">
                      <a:pos x="28" y="39"/>
                    </a:cxn>
                    <a:cxn ang="0">
                      <a:pos x="43" y="46"/>
                    </a:cxn>
                    <a:cxn ang="0">
                      <a:pos x="71" y="14"/>
                    </a:cxn>
                    <a:cxn ang="0">
                      <a:pos x="74" y="16"/>
                    </a:cxn>
                    <a:cxn ang="0">
                      <a:pos x="73" y="2"/>
                    </a:cxn>
                    <a:cxn ang="0">
                      <a:pos x="71" y="0"/>
                    </a:cxn>
                    <a:cxn ang="0">
                      <a:pos x="58" y="5"/>
                    </a:cxn>
                    <a:cxn ang="0">
                      <a:pos x="66" y="6"/>
                    </a:cxn>
                    <a:cxn ang="0">
                      <a:pos x="28" y="34"/>
                    </a:cxn>
                    <a:cxn ang="0">
                      <a:pos x="5" y="65"/>
                    </a:cxn>
                    <a:cxn ang="0">
                      <a:pos x="2" y="0"/>
                    </a:cxn>
                    <a:cxn ang="0">
                      <a:pos x="0" y="72"/>
                    </a:cxn>
                    <a:cxn ang="0">
                      <a:pos x="0" y="72"/>
                    </a:cxn>
                    <a:cxn ang="0">
                      <a:pos x="0" y="73"/>
                    </a:cxn>
                    <a:cxn ang="0">
                      <a:pos x="0" y="73"/>
                    </a:cxn>
                    <a:cxn ang="0">
                      <a:pos x="0" y="74"/>
                    </a:cxn>
                    <a:cxn ang="0">
                      <a:pos x="1" y="74"/>
                    </a:cxn>
                    <a:cxn ang="0">
                      <a:pos x="1" y="74"/>
                    </a:cxn>
                    <a:cxn ang="0">
                      <a:pos x="1" y="74"/>
                    </a:cxn>
                    <a:cxn ang="0">
                      <a:pos x="1" y="75"/>
                    </a:cxn>
                    <a:cxn ang="0">
                      <a:pos x="2" y="75"/>
                    </a:cxn>
                    <a:cxn ang="0">
                      <a:pos x="2" y="75"/>
                    </a:cxn>
                    <a:cxn ang="0">
                      <a:pos x="73" y="75"/>
                    </a:cxn>
                    <a:cxn ang="0">
                      <a:pos x="76" y="72"/>
                    </a:cxn>
                    <a:cxn ang="0">
                      <a:pos x="74" y="22"/>
                    </a:cxn>
                  </a:cxnLst>
                  <a:rect l="0" t="0" r="r" b="b"/>
                  <a:pathLst>
                    <a:path w="76" h="75">
                      <a:moveTo>
                        <a:pt x="74" y="22"/>
                      </a:moveTo>
                      <a:cubicBezTo>
                        <a:pt x="73" y="22"/>
                        <a:pt x="73" y="22"/>
                        <a:pt x="73" y="23"/>
                      </a:cubicBezTo>
                      <a:cubicBezTo>
                        <a:pt x="73" y="70"/>
                        <a:pt x="73" y="70"/>
                        <a:pt x="73" y="70"/>
                      </a:cubicBezTo>
                      <a:cubicBezTo>
                        <a:pt x="64" y="70"/>
                        <a:pt x="64" y="70"/>
                        <a:pt x="64" y="70"/>
                      </a:cubicBezTo>
                      <a:cubicBezTo>
                        <a:pt x="64" y="34"/>
                        <a:pt x="64" y="34"/>
                        <a:pt x="64" y="34"/>
                      </a:cubicBezTo>
                      <a:cubicBezTo>
                        <a:pt x="64" y="33"/>
                        <a:pt x="63" y="32"/>
                        <a:pt x="62" y="32"/>
                      </a:cubicBezTo>
                      <a:cubicBezTo>
                        <a:pt x="62" y="32"/>
                        <a:pt x="61" y="33"/>
                        <a:pt x="61" y="34"/>
                      </a:cubicBezTo>
                      <a:cubicBezTo>
                        <a:pt x="61" y="70"/>
                        <a:pt x="61" y="70"/>
                        <a:pt x="61" y="70"/>
                      </a:cubicBezTo>
                      <a:cubicBezTo>
                        <a:pt x="52" y="70"/>
                        <a:pt x="52" y="70"/>
                        <a:pt x="52" y="70"/>
                      </a:cubicBezTo>
                      <a:cubicBezTo>
                        <a:pt x="52" y="51"/>
                        <a:pt x="52" y="51"/>
                        <a:pt x="52" y="51"/>
                      </a:cubicBezTo>
                      <a:cubicBezTo>
                        <a:pt x="52" y="50"/>
                        <a:pt x="51" y="49"/>
                        <a:pt x="51" y="49"/>
                      </a:cubicBezTo>
                      <a:cubicBezTo>
                        <a:pt x="50" y="49"/>
                        <a:pt x="49" y="50"/>
                        <a:pt x="49" y="51"/>
                      </a:cubicBezTo>
                      <a:cubicBezTo>
                        <a:pt x="49" y="70"/>
                        <a:pt x="49" y="70"/>
                        <a:pt x="49" y="70"/>
                      </a:cubicBezTo>
                      <a:cubicBezTo>
                        <a:pt x="40" y="70"/>
                        <a:pt x="40" y="70"/>
                        <a:pt x="40" y="70"/>
                      </a:cubicBezTo>
                      <a:cubicBezTo>
                        <a:pt x="40" y="58"/>
                        <a:pt x="40" y="58"/>
                        <a:pt x="40" y="58"/>
                      </a:cubicBezTo>
                      <a:cubicBezTo>
                        <a:pt x="40" y="57"/>
                        <a:pt x="40" y="57"/>
                        <a:pt x="39" y="57"/>
                      </a:cubicBezTo>
                      <a:cubicBezTo>
                        <a:pt x="38" y="57"/>
                        <a:pt x="37" y="57"/>
                        <a:pt x="37" y="58"/>
                      </a:cubicBezTo>
                      <a:cubicBezTo>
                        <a:pt x="37" y="70"/>
                        <a:pt x="37" y="70"/>
                        <a:pt x="37" y="70"/>
                      </a:cubicBezTo>
                      <a:cubicBezTo>
                        <a:pt x="29" y="70"/>
                        <a:pt x="29" y="70"/>
                        <a:pt x="29" y="70"/>
                      </a:cubicBezTo>
                      <a:cubicBezTo>
                        <a:pt x="29" y="56"/>
                        <a:pt x="29" y="56"/>
                        <a:pt x="29" y="56"/>
                      </a:cubicBezTo>
                      <a:cubicBezTo>
                        <a:pt x="29" y="55"/>
                        <a:pt x="28" y="54"/>
                        <a:pt x="27" y="54"/>
                      </a:cubicBezTo>
                      <a:cubicBezTo>
                        <a:pt x="26" y="54"/>
                        <a:pt x="25" y="55"/>
                        <a:pt x="25" y="56"/>
                      </a:cubicBezTo>
                      <a:cubicBezTo>
                        <a:pt x="25" y="70"/>
                        <a:pt x="25" y="70"/>
                        <a:pt x="25" y="70"/>
                      </a:cubicBezTo>
                      <a:cubicBezTo>
                        <a:pt x="17" y="70"/>
                        <a:pt x="17" y="70"/>
                        <a:pt x="17" y="70"/>
                      </a:cubicBezTo>
                      <a:cubicBezTo>
                        <a:pt x="17" y="68"/>
                        <a:pt x="17" y="68"/>
                        <a:pt x="17" y="68"/>
                      </a:cubicBezTo>
                      <a:cubicBezTo>
                        <a:pt x="17" y="68"/>
                        <a:pt x="16" y="67"/>
                        <a:pt x="15" y="67"/>
                      </a:cubicBezTo>
                      <a:cubicBezTo>
                        <a:pt x="14" y="67"/>
                        <a:pt x="14" y="68"/>
                        <a:pt x="14" y="68"/>
                      </a:cubicBezTo>
                      <a:cubicBezTo>
                        <a:pt x="14" y="70"/>
                        <a:pt x="14" y="70"/>
                        <a:pt x="14" y="70"/>
                      </a:cubicBezTo>
                      <a:cubicBezTo>
                        <a:pt x="7" y="70"/>
                        <a:pt x="7" y="70"/>
                        <a:pt x="7" y="70"/>
                      </a:cubicBezTo>
                      <a:cubicBezTo>
                        <a:pt x="28" y="39"/>
                        <a:pt x="28" y="39"/>
                        <a:pt x="28" y="39"/>
                      </a:cubicBezTo>
                      <a:cubicBezTo>
                        <a:pt x="40" y="47"/>
                        <a:pt x="40" y="47"/>
                        <a:pt x="40" y="47"/>
                      </a:cubicBezTo>
                      <a:cubicBezTo>
                        <a:pt x="41" y="47"/>
                        <a:pt x="43" y="47"/>
                        <a:pt x="43" y="46"/>
                      </a:cubicBezTo>
                      <a:cubicBezTo>
                        <a:pt x="70" y="8"/>
                        <a:pt x="70" y="8"/>
                        <a:pt x="70" y="8"/>
                      </a:cubicBezTo>
                      <a:cubicBezTo>
                        <a:pt x="71" y="14"/>
                        <a:pt x="71" y="14"/>
                        <a:pt x="71" y="14"/>
                      </a:cubicBezTo>
                      <a:cubicBezTo>
                        <a:pt x="71" y="15"/>
                        <a:pt x="72" y="16"/>
                        <a:pt x="73" y="16"/>
                      </a:cubicBezTo>
                      <a:cubicBezTo>
                        <a:pt x="73" y="16"/>
                        <a:pt x="73" y="16"/>
                        <a:pt x="74" y="16"/>
                      </a:cubicBezTo>
                      <a:cubicBezTo>
                        <a:pt x="75" y="15"/>
                        <a:pt x="76" y="14"/>
                        <a:pt x="76" y="13"/>
                      </a:cubicBezTo>
                      <a:cubicBezTo>
                        <a:pt x="73" y="2"/>
                        <a:pt x="73" y="2"/>
                        <a:pt x="73" y="2"/>
                      </a:cubicBezTo>
                      <a:cubicBezTo>
                        <a:pt x="73" y="1"/>
                        <a:pt x="73" y="1"/>
                        <a:pt x="72" y="1"/>
                      </a:cubicBezTo>
                      <a:cubicBezTo>
                        <a:pt x="72" y="0"/>
                        <a:pt x="71" y="0"/>
                        <a:pt x="71" y="0"/>
                      </a:cubicBezTo>
                      <a:cubicBezTo>
                        <a:pt x="60" y="2"/>
                        <a:pt x="60" y="2"/>
                        <a:pt x="60" y="2"/>
                      </a:cubicBezTo>
                      <a:cubicBezTo>
                        <a:pt x="58" y="2"/>
                        <a:pt x="58" y="4"/>
                        <a:pt x="58" y="5"/>
                      </a:cubicBezTo>
                      <a:cubicBezTo>
                        <a:pt x="58" y="6"/>
                        <a:pt x="59" y="7"/>
                        <a:pt x="61" y="7"/>
                      </a:cubicBezTo>
                      <a:cubicBezTo>
                        <a:pt x="66" y="6"/>
                        <a:pt x="66" y="6"/>
                        <a:pt x="66" y="6"/>
                      </a:cubicBezTo>
                      <a:cubicBezTo>
                        <a:pt x="41" y="42"/>
                        <a:pt x="41" y="42"/>
                        <a:pt x="41" y="42"/>
                      </a:cubicBezTo>
                      <a:cubicBezTo>
                        <a:pt x="28" y="34"/>
                        <a:pt x="28" y="34"/>
                        <a:pt x="28" y="34"/>
                      </a:cubicBezTo>
                      <a:cubicBezTo>
                        <a:pt x="27" y="33"/>
                        <a:pt x="26" y="34"/>
                        <a:pt x="25" y="35"/>
                      </a:cubicBezTo>
                      <a:cubicBezTo>
                        <a:pt x="5" y="65"/>
                        <a:pt x="5" y="65"/>
                        <a:pt x="5" y="65"/>
                      </a:cubicBezTo>
                      <a:cubicBezTo>
                        <a:pt x="5" y="2"/>
                        <a:pt x="5" y="2"/>
                        <a:pt x="5" y="2"/>
                      </a:cubicBezTo>
                      <a:cubicBezTo>
                        <a:pt x="5" y="1"/>
                        <a:pt x="4" y="0"/>
                        <a:pt x="2" y="0"/>
                      </a:cubicBezTo>
                      <a:cubicBezTo>
                        <a:pt x="1" y="0"/>
                        <a:pt x="0" y="1"/>
                        <a:pt x="0" y="2"/>
                      </a:cubicBezTo>
                      <a:cubicBezTo>
                        <a:pt x="0" y="72"/>
                        <a:pt x="0" y="72"/>
                        <a:pt x="0" y="72"/>
                      </a:cubicBezTo>
                      <a:cubicBezTo>
                        <a:pt x="0" y="72"/>
                        <a:pt x="0" y="72"/>
                        <a:pt x="0" y="72"/>
                      </a:cubicBezTo>
                      <a:cubicBezTo>
                        <a:pt x="0" y="72"/>
                        <a:pt x="0" y="72"/>
                        <a:pt x="0" y="72"/>
                      </a:cubicBezTo>
                      <a:cubicBezTo>
                        <a:pt x="0" y="72"/>
                        <a:pt x="0" y="72"/>
                        <a:pt x="0" y="72"/>
                      </a:cubicBezTo>
                      <a:cubicBezTo>
                        <a:pt x="0" y="73"/>
                        <a:pt x="0" y="73"/>
                        <a:pt x="0" y="73"/>
                      </a:cubicBezTo>
                      <a:cubicBezTo>
                        <a:pt x="0" y="73"/>
                        <a:pt x="0" y="73"/>
                        <a:pt x="0" y="73"/>
                      </a:cubicBezTo>
                      <a:cubicBezTo>
                        <a:pt x="0" y="73"/>
                        <a:pt x="0" y="73"/>
                        <a:pt x="0" y="73"/>
                      </a:cubicBezTo>
                      <a:cubicBezTo>
                        <a:pt x="0" y="73"/>
                        <a:pt x="0" y="73"/>
                        <a:pt x="0" y="73"/>
                      </a:cubicBezTo>
                      <a:cubicBezTo>
                        <a:pt x="0" y="74"/>
                        <a:pt x="0" y="74"/>
                        <a:pt x="0" y="74"/>
                      </a:cubicBezTo>
                      <a:cubicBezTo>
                        <a:pt x="0" y="74"/>
                        <a:pt x="0" y="74"/>
                        <a:pt x="0" y="74"/>
                      </a:cubicBezTo>
                      <a:cubicBezTo>
                        <a:pt x="1" y="74"/>
                        <a:pt x="1" y="74"/>
                        <a:pt x="1" y="74"/>
                      </a:cubicBezTo>
                      <a:cubicBezTo>
                        <a:pt x="1" y="74"/>
                        <a:pt x="1" y="74"/>
                        <a:pt x="1" y="74"/>
                      </a:cubicBezTo>
                      <a:cubicBezTo>
                        <a:pt x="1" y="74"/>
                        <a:pt x="1" y="74"/>
                        <a:pt x="1" y="74"/>
                      </a:cubicBezTo>
                      <a:cubicBezTo>
                        <a:pt x="1" y="74"/>
                        <a:pt x="1" y="74"/>
                        <a:pt x="1" y="74"/>
                      </a:cubicBezTo>
                      <a:cubicBezTo>
                        <a:pt x="1" y="74"/>
                        <a:pt x="1" y="74"/>
                        <a:pt x="1" y="74"/>
                      </a:cubicBezTo>
                      <a:cubicBezTo>
                        <a:pt x="1" y="74"/>
                        <a:pt x="1" y="74"/>
                        <a:pt x="1" y="75"/>
                      </a:cubicBezTo>
                      <a:cubicBezTo>
                        <a:pt x="1" y="75"/>
                        <a:pt x="1" y="75"/>
                        <a:pt x="1" y="75"/>
                      </a:cubicBezTo>
                      <a:cubicBezTo>
                        <a:pt x="2" y="75"/>
                        <a:pt x="2" y="75"/>
                        <a:pt x="2" y="75"/>
                      </a:cubicBezTo>
                      <a:cubicBezTo>
                        <a:pt x="2" y="75"/>
                        <a:pt x="2" y="75"/>
                        <a:pt x="2" y="75"/>
                      </a:cubicBezTo>
                      <a:cubicBezTo>
                        <a:pt x="2" y="75"/>
                        <a:pt x="2" y="75"/>
                        <a:pt x="2" y="75"/>
                      </a:cubicBezTo>
                      <a:cubicBezTo>
                        <a:pt x="2" y="75"/>
                        <a:pt x="2" y="75"/>
                        <a:pt x="2" y="75"/>
                      </a:cubicBezTo>
                      <a:cubicBezTo>
                        <a:pt x="2" y="75"/>
                        <a:pt x="2" y="75"/>
                        <a:pt x="2" y="75"/>
                      </a:cubicBezTo>
                      <a:cubicBezTo>
                        <a:pt x="73" y="75"/>
                        <a:pt x="73" y="75"/>
                        <a:pt x="73" y="75"/>
                      </a:cubicBezTo>
                      <a:cubicBezTo>
                        <a:pt x="74" y="75"/>
                        <a:pt x="75" y="74"/>
                        <a:pt x="75" y="74"/>
                      </a:cubicBezTo>
                      <a:cubicBezTo>
                        <a:pt x="76" y="73"/>
                        <a:pt x="76" y="73"/>
                        <a:pt x="76" y="72"/>
                      </a:cubicBezTo>
                      <a:cubicBezTo>
                        <a:pt x="76" y="23"/>
                        <a:pt x="76" y="23"/>
                        <a:pt x="76" y="23"/>
                      </a:cubicBezTo>
                      <a:cubicBezTo>
                        <a:pt x="76" y="22"/>
                        <a:pt x="75" y="22"/>
                        <a:pt x="74" y="22"/>
                      </a:cubicBezTo>
                      <a:close/>
                    </a:path>
                  </a:pathLst>
                </a:custGeom>
                <a:grpFill/>
                <a:ln w="9525">
                  <a:noFill/>
                  <a:round/>
                </a:ln>
              </p:spPr>
              <p:txBody>
                <a:bodyPr anchor="ctr"/>
                <a:lstStyle/>
                <a:p>
                  <a:pPr algn="ctr"/>
                </a:p>
              </p:txBody>
            </p:sp>
          </p:grpSp>
        </p:grpSp>
        <p:grpSp>
          <p:nvGrpSpPr>
            <p:cNvPr id="9" name="ïṥľïḋé"/>
            <p:cNvGrpSpPr/>
            <p:nvPr/>
          </p:nvGrpSpPr>
          <p:grpSpPr>
            <a:xfrm>
              <a:off x="5058239" y="2602588"/>
              <a:ext cx="949536" cy="949536"/>
              <a:chOff x="5798996" y="2258239"/>
              <a:chExt cx="475436" cy="475436"/>
            </a:xfrm>
            <a:effectLst/>
          </p:grpSpPr>
          <p:sp>
            <p:nvSpPr>
              <p:cNvPr id="43" name="íŝḻîḋè"/>
              <p:cNvSpPr/>
              <p:nvPr/>
            </p:nvSpPr>
            <p:spPr bwMode="auto">
              <a:xfrm>
                <a:off x="5798996" y="2258239"/>
                <a:ext cx="475436" cy="475436"/>
              </a:xfrm>
              <a:prstGeom prst="ellipse">
                <a:avLst/>
              </a:prstGeom>
              <a:solidFill>
                <a:schemeClr val="accent3"/>
              </a:solidFill>
              <a:ln w="19050">
                <a:solidFill>
                  <a:schemeClr val="bg1"/>
                </a:solidFill>
                <a:round/>
              </a:ln>
            </p:spPr>
            <p:txBody>
              <a:bodyPr anchor="ctr"/>
              <a:lstStyle/>
              <a:p>
                <a:pPr algn="ctr"/>
              </a:p>
            </p:txBody>
          </p:sp>
          <p:grpSp>
            <p:nvGrpSpPr>
              <p:cNvPr id="44" name="íṧ1ïḑe"/>
              <p:cNvGrpSpPr/>
              <p:nvPr/>
            </p:nvGrpSpPr>
            <p:grpSpPr>
              <a:xfrm>
                <a:off x="5942198" y="2349936"/>
                <a:ext cx="188968" cy="292042"/>
                <a:chOff x="5275498" y="3486150"/>
                <a:chExt cx="139700" cy="215900"/>
              </a:xfrm>
              <a:solidFill>
                <a:schemeClr val="bg1"/>
              </a:solidFill>
            </p:grpSpPr>
            <p:sp>
              <p:nvSpPr>
                <p:cNvPr id="45" name="işḷídê"/>
                <p:cNvSpPr/>
                <p:nvPr/>
              </p:nvSpPr>
              <p:spPr bwMode="auto">
                <a:xfrm>
                  <a:off x="5310437" y="3516317"/>
                  <a:ext cx="69850" cy="155575"/>
                </a:xfrm>
                <a:custGeom>
                  <a:avLst/>
                  <a:gdLst/>
                  <a:ahLst/>
                  <a:cxnLst>
                    <a:cxn ang="0">
                      <a:pos x="17" y="44"/>
                    </a:cxn>
                    <a:cxn ang="0">
                      <a:pos x="16" y="47"/>
                    </a:cxn>
                    <a:cxn ang="0">
                      <a:pos x="22" y="57"/>
                    </a:cxn>
                    <a:cxn ang="0">
                      <a:pos x="5" y="57"/>
                    </a:cxn>
                    <a:cxn ang="0">
                      <a:pos x="15" y="40"/>
                    </a:cxn>
                    <a:cxn ang="0">
                      <a:pos x="15" y="39"/>
                    </a:cxn>
                    <a:cxn ang="0">
                      <a:pos x="15" y="39"/>
                    </a:cxn>
                    <a:cxn ang="0">
                      <a:pos x="15" y="16"/>
                    </a:cxn>
                    <a:cxn ang="0">
                      <a:pos x="24" y="2"/>
                    </a:cxn>
                    <a:cxn ang="0">
                      <a:pos x="24" y="1"/>
                    </a:cxn>
                    <a:cxn ang="0">
                      <a:pos x="22" y="0"/>
                    </a:cxn>
                    <a:cxn ang="0">
                      <a:pos x="5" y="0"/>
                    </a:cxn>
                    <a:cxn ang="0">
                      <a:pos x="4" y="1"/>
                    </a:cxn>
                    <a:cxn ang="0">
                      <a:pos x="4" y="2"/>
                    </a:cxn>
                    <a:cxn ang="0">
                      <a:pos x="8" y="10"/>
                    </a:cxn>
                    <a:cxn ang="0">
                      <a:pos x="11" y="11"/>
                    </a:cxn>
                    <a:cxn ang="0">
                      <a:pos x="11" y="9"/>
                    </a:cxn>
                    <a:cxn ang="0">
                      <a:pos x="8" y="3"/>
                    </a:cxn>
                    <a:cxn ang="0">
                      <a:pos x="19" y="3"/>
                    </a:cxn>
                    <a:cxn ang="0">
                      <a:pos x="12" y="15"/>
                    </a:cxn>
                    <a:cxn ang="0">
                      <a:pos x="12" y="15"/>
                    </a:cxn>
                    <a:cxn ang="0">
                      <a:pos x="12" y="15"/>
                    </a:cxn>
                    <a:cxn ang="0">
                      <a:pos x="12" y="15"/>
                    </a:cxn>
                    <a:cxn ang="0">
                      <a:pos x="12" y="16"/>
                    </a:cxn>
                    <a:cxn ang="0">
                      <a:pos x="12" y="16"/>
                    </a:cxn>
                    <a:cxn ang="0">
                      <a:pos x="12" y="16"/>
                    </a:cxn>
                    <a:cxn ang="0">
                      <a:pos x="12" y="39"/>
                    </a:cxn>
                    <a:cxn ang="0">
                      <a:pos x="12" y="39"/>
                    </a:cxn>
                    <a:cxn ang="0">
                      <a:pos x="1" y="58"/>
                    </a:cxn>
                    <a:cxn ang="0">
                      <a:pos x="1" y="60"/>
                    </a:cxn>
                    <a:cxn ang="0">
                      <a:pos x="2" y="61"/>
                    </a:cxn>
                    <a:cxn ang="0">
                      <a:pos x="25" y="61"/>
                    </a:cxn>
                    <a:cxn ang="0">
                      <a:pos x="27" y="60"/>
                    </a:cxn>
                    <a:cxn ang="0">
                      <a:pos x="27" y="58"/>
                    </a:cxn>
                    <a:cxn ang="0">
                      <a:pos x="19" y="45"/>
                    </a:cxn>
                    <a:cxn ang="0">
                      <a:pos x="17" y="44"/>
                    </a:cxn>
                  </a:cxnLst>
                  <a:rect l="0" t="0" r="r" b="b"/>
                  <a:pathLst>
                    <a:path w="27" h="61">
                      <a:moveTo>
                        <a:pt x="17" y="44"/>
                      </a:moveTo>
                      <a:cubicBezTo>
                        <a:pt x="16" y="45"/>
                        <a:pt x="16" y="46"/>
                        <a:pt x="16" y="47"/>
                      </a:cubicBezTo>
                      <a:cubicBezTo>
                        <a:pt x="22" y="57"/>
                        <a:pt x="22" y="57"/>
                        <a:pt x="22" y="57"/>
                      </a:cubicBezTo>
                      <a:cubicBezTo>
                        <a:pt x="5" y="57"/>
                        <a:pt x="5" y="57"/>
                        <a:pt x="5" y="57"/>
                      </a:cubicBezTo>
                      <a:cubicBezTo>
                        <a:pt x="15" y="40"/>
                        <a:pt x="15" y="40"/>
                        <a:pt x="15" y="40"/>
                      </a:cubicBezTo>
                      <a:cubicBezTo>
                        <a:pt x="15" y="40"/>
                        <a:pt x="15" y="40"/>
                        <a:pt x="15" y="39"/>
                      </a:cubicBezTo>
                      <a:cubicBezTo>
                        <a:pt x="15" y="39"/>
                        <a:pt x="15" y="39"/>
                        <a:pt x="15" y="39"/>
                      </a:cubicBezTo>
                      <a:cubicBezTo>
                        <a:pt x="15" y="16"/>
                        <a:pt x="15" y="16"/>
                        <a:pt x="15" y="16"/>
                      </a:cubicBezTo>
                      <a:cubicBezTo>
                        <a:pt x="24" y="2"/>
                        <a:pt x="24" y="2"/>
                        <a:pt x="24" y="2"/>
                      </a:cubicBezTo>
                      <a:cubicBezTo>
                        <a:pt x="24" y="2"/>
                        <a:pt x="24" y="1"/>
                        <a:pt x="24" y="1"/>
                      </a:cubicBezTo>
                      <a:cubicBezTo>
                        <a:pt x="23" y="0"/>
                        <a:pt x="23" y="0"/>
                        <a:pt x="22" y="0"/>
                      </a:cubicBezTo>
                      <a:cubicBezTo>
                        <a:pt x="5" y="0"/>
                        <a:pt x="5" y="0"/>
                        <a:pt x="5" y="0"/>
                      </a:cubicBezTo>
                      <a:cubicBezTo>
                        <a:pt x="5" y="0"/>
                        <a:pt x="4" y="0"/>
                        <a:pt x="4" y="1"/>
                      </a:cubicBezTo>
                      <a:cubicBezTo>
                        <a:pt x="3" y="1"/>
                        <a:pt x="3" y="2"/>
                        <a:pt x="4" y="2"/>
                      </a:cubicBezTo>
                      <a:cubicBezTo>
                        <a:pt x="8" y="10"/>
                        <a:pt x="8" y="10"/>
                        <a:pt x="8" y="10"/>
                      </a:cubicBezTo>
                      <a:cubicBezTo>
                        <a:pt x="9" y="11"/>
                        <a:pt x="10" y="12"/>
                        <a:pt x="11" y="11"/>
                      </a:cubicBezTo>
                      <a:cubicBezTo>
                        <a:pt x="12" y="11"/>
                        <a:pt x="12" y="9"/>
                        <a:pt x="11" y="9"/>
                      </a:cubicBezTo>
                      <a:cubicBezTo>
                        <a:pt x="8" y="3"/>
                        <a:pt x="8" y="3"/>
                        <a:pt x="8" y="3"/>
                      </a:cubicBezTo>
                      <a:cubicBezTo>
                        <a:pt x="19" y="3"/>
                        <a:pt x="19" y="3"/>
                        <a:pt x="19" y="3"/>
                      </a:cubicBezTo>
                      <a:cubicBezTo>
                        <a:pt x="12" y="15"/>
                        <a:pt x="12" y="15"/>
                        <a:pt x="12" y="15"/>
                      </a:cubicBezTo>
                      <a:cubicBezTo>
                        <a:pt x="12" y="15"/>
                        <a:pt x="12" y="15"/>
                        <a:pt x="12" y="15"/>
                      </a:cubicBezTo>
                      <a:cubicBezTo>
                        <a:pt x="12" y="15"/>
                        <a:pt x="12" y="15"/>
                        <a:pt x="12" y="15"/>
                      </a:cubicBezTo>
                      <a:cubicBezTo>
                        <a:pt x="12" y="15"/>
                        <a:pt x="12" y="15"/>
                        <a:pt x="12" y="15"/>
                      </a:cubicBezTo>
                      <a:cubicBezTo>
                        <a:pt x="12" y="16"/>
                        <a:pt x="12" y="16"/>
                        <a:pt x="12" y="16"/>
                      </a:cubicBezTo>
                      <a:cubicBezTo>
                        <a:pt x="12" y="16"/>
                        <a:pt x="12" y="16"/>
                        <a:pt x="12" y="16"/>
                      </a:cubicBezTo>
                      <a:cubicBezTo>
                        <a:pt x="12" y="16"/>
                        <a:pt x="12" y="16"/>
                        <a:pt x="12" y="16"/>
                      </a:cubicBezTo>
                      <a:cubicBezTo>
                        <a:pt x="12" y="39"/>
                        <a:pt x="12" y="39"/>
                        <a:pt x="12" y="39"/>
                      </a:cubicBezTo>
                      <a:cubicBezTo>
                        <a:pt x="12" y="39"/>
                        <a:pt x="12" y="39"/>
                        <a:pt x="12" y="39"/>
                      </a:cubicBezTo>
                      <a:cubicBezTo>
                        <a:pt x="1" y="58"/>
                        <a:pt x="1" y="58"/>
                        <a:pt x="1" y="58"/>
                      </a:cubicBezTo>
                      <a:cubicBezTo>
                        <a:pt x="0" y="59"/>
                        <a:pt x="0" y="60"/>
                        <a:pt x="1" y="60"/>
                      </a:cubicBezTo>
                      <a:cubicBezTo>
                        <a:pt x="1" y="61"/>
                        <a:pt x="1" y="61"/>
                        <a:pt x="2" y="61"/>
                      </a:cubicBezTo>
                      <a:cubicBezTo>
                        <a:pt x="25" y="61"/>
                        <a:pt x="25" y="61"/>
                        <a:pt x="25" y="61"/>
                      </a:cubicBezTo>
                      <a:cubicBezTo>
                        <a:pt x="26" y="61"/>
                        <a:pt x="26" y="61"/>
                        <a:pt x="27" y="60"/>
                      </a:cubicBezTo>
                      <a:cubicBezTo>
                        <a:pt x="27" y="60"/>
                        <a:pt x="27" y="59"/>
                        <a:pt x="27" y="58"/>
                      </a:cubicBezTo>
                      <a:cubicBezTo>
                        <a:pt x="19" y="45"/>
                        <a:pt x="19" y="45"/>
                        <a:pt x="19" y="45"/>
                      </a:cubicBezTo>
                      <a:cubicBezTo>
                        <a:pt x="19" y="44"/>
                        <a:pt x="18" y="44"/>
                        <a:pt x="17" y="44"/>
                      </a:cubicBezTo>
                      <a:close/>
                    </a:path>
                  </a:pathLst>
                </a:custGeom>
                <a:grpFill/>
                <a:ln w="9525">
                  <a:noFill/>
                  <a:round/>
                </a:ln>
              </p:spPr>
              <p:txBody>
                <a:bodyPr anchor="ctr"/>
                <a:lstStyle/>
                <a:p>
                  <a:pPr algn="ctr"/>
                </a:p>
              </p:txBody>
            </p:sp>
            <p:sp>
              <p:nvSpPr>
                <p:cNvPr id="46" name="íŝļidé"/>
                <p:cNvSpPr/>
                <p:nvPr/>
              </p:nvSpPr>
              <p:spPr bwMode="auto">
                <a:xfrm>
                  <a:off x="5275498" y="3486150"/>
                  <a:ext cx="139700" cy="215900"/>
                </a:xfrm>
                <a:custGeom>
                  <a:avLst/>
                  <a:gdLst/>
                  <a:ahLst/>
                  <a:cxnLst>
                    <a:cxn ang="0">
                      <a:pos x="43" y="58"/>
                    </a:cxn>
                    <a:cxn ang="0">
                      <a:pos x="38" y="49"/>
                    </a:cxn>
                    <a:cxn ang="0">
                      <a:pos x="38" y="35"/>
                    </a:cxn>
                    <a:cxn ang="0">
                      <a:pos x="43" y="26"/>
                    </a:cxn>
                    <a:cxn ang="0">
                      <a:pos x="54" y="8"/>
                    </a:cxn>
                    <a:cxn ang="0">
                      <a:pos x="55" y="5"/>
                    </a:cxn>
                    <a:cxn ang="0">
                      <a:pos x="49" y="0"/>
                    </a:cxn>
                    <a:cxn ang="0">
                      <a:pos x="49" y="0"/>
                    </a:cxn>
                    <a:cxn ang="0">
                      <a:pos x="39" y="0"/>
                    </a:cxn>
                    <a:cxn ang="0">
                      <a:pos x="28" y="0"/>
                    </a:cxn>
                    <a:cxn ang="0">
                      <a:pos x="6" y="0"/>
                    </a:cxn>
                    <a:cxn ang="0">
                      <a:pos x="1" y="2"/>
                    </a:cxn>
                    <a:cxn ang="0">
                      <a:pos x="1" y="8"/>
                    </a:cxn>
                    <a:cxn ang="0">
                      <a:pos x="12" y="26"/>
                    </a:cxn>
                    <a:cxn ang="0">
                      <a:pos x="17" y="35"/>
                    </a:cxn>
                    <a:cxn ang="0">
                      <a:pos x="17" y="49"/>
                    </a:cxn>
                    <a:cxn ang="0">
                      <a:pos x="12" y="58"/>
                    </a:cxn>
                    <a:cxn ang="0">
                      <a:pos x="1" y="76"/>
                    </a:cxn>
                    <a:cxn ang="0">
                      <a:pos x="1" y="82"/>
                    </a:cxn>
                    <a:cxn ang="0">
                      <a:pos x="6" y="84"/>
                    </a:cxn>
                    <a:cxn ang="0">
                      <a:pos x="16" y="84"/>
                    </a:cxn>
                    <a:cxn ang="0">
                      <a:pos x="28" y="84"/>
                    </a:cxn>
                    <a:cxn ang="0">
                      <a:pos x="49" y="84"/>
                    </a:cxn>
                    <a:cxn ang="0">
                      <a:pos x="54" y="82"/>
                    </a:cxn>
                    <a:cxn ang="0">
                      <a:pos x="54" y="76"/>
                    </a:cxn>
                    <a:cxn ang="0">
                      <a:pos x="43" y="58"/>
                    </a:cxn>
                    <a:cxn ang="0">
                      <a:pos x="28" y="79"/>
                    </a:cxn>
                    <a:cxn ang="0">
                      <a:pos x="16" y="79"/>
                    </a:cxn>
                    <a:cxn ang="0">
                      <a:pos x="6" y="79"/>
                    </a:cxn>
                    <a:cxn ang="0">
                      <a:pos x="17" y="61"/>
                    </a:cxn>
                    <a:cxn ang="0">
                      <a:pos x="23" y="50"/>
                    </a:cxn>
                    <a:cxn ang="0">
                      <a:pos x="23" y="34"/>
                    </a:cxn>
                    <a:cxn ang="0">
                      <a:pos x="17" y="24"/>
                    </a:cxn>
                    <a:cxn ang="0">
                      <a:pos x="6" y="5"/>
                    </a:cxn>
                    <a:cxn ang="0">
                      <a:pos x="28" y="5"/>
                    </a:cxn>
                    <a:cxn ang="0">
                      <a:pos x="39" y="5"/>
                    </a:cxn>
                    <a:cxn ang="0">
                      <a:pos x="49" y="5"/>
                    </a:cxn>
                    <a:cxn ang="0">
                      <a:pos x="38" y="24"/>
                    </a:cxn>
                    <a:cxn ang="0">
                      <a:pos x="33" y="34"/>
                    </a:cxn>
                    <a:cxn ang="0">
                      <a:pos x="33" y="50"/>
                    </a:cxn>
                    <a:cxn ang="0">
                      <a:pos x="38" y="61"/>
                    </a:cxn>
                    <a:cxn ang="0">
                      <a:pos x="49" y="79"/>
                    </a:cxn>
                    <a:cxn ang="0">
                      <a:pos x="28" y="79"/>
                    </a:cxn>
                  </a:cxnLst>
                  <a:rect l="0" t="0" r="r" b="b"/>
                  <a:pathLst>
                    <a:path w="55" h="84">
                      <a:moveTo>
                        <a:pt x="43" y="58"/>
                      </a:moveTo>
                      <a:cubicBezTo>
                        <a:pt x="38" y="49"/>
                        <a:pt x="38" y="49"/>
                        <a:pt x="38" y="49"/>
                      </a:cubicBezTo>
                      <a:cubicBezTo>
                        <a:pt x="38" y="35"/>
                        <a:pt x="38" y="35"/>
                        <a:pt x="38" y="35"/>
                      </a:cubicBezTo>
                      <a:cubicBezTo>
                        <a:pt x="43" y="26"/>
                        <a:pt x="43" y="26"/>
                        <a:pt x="43" y="26"/>
                      </a:cubicBezTo>
                      <a:cubicBezTo>
                        <a:pt x="54" y="8"/>
                        <a:pt x="54" y="8"/>
                        <a:pt x="54" y="8"/>
                      </a:cubicBezTo>
                      <a:cubicBezTo>
                        <a:pt x="54" y="7"/>
                        <a:pt x="55" y="6"/>
                        <a:pt x="55" y="5"/>
                      </a:cubicBezTo>
                      <a:cubicBezTo>
                        <a:pt x="55" y="2"/>
                        <a:pt x="52" y="0"/>
                        <a:pt x="49" y="0"/>
                      </a:cubicBezTo>
                      <a:cubicBezTo>
                        <a:pt x="49" y="0"/>
                        <a:pt x="49" y="0"/>
                        <a:pt x="49" y="0"/>
                      </a:cubicBezTo>
                      <a:cubicBezTo>
                        <a:pt x="39" y="0"/>
                        <a:pt x="39" y="0"/>
                        <a:pt x="39" y="0"/>
                      </a:cubicBezTo>
                      <a:cubicBezTo>
                        <a:pt x="28" y="0"/>
                        <a:pt x="28" y="0"/>
                        <a:pt x="28" y="0"/>
                      </a:cubicBezTo>
                      <a:cubicBezTo>
                        <a:pt x="6" y="0"/>
                        <a:pt x="6" y="0"/>
                        <a:pt x="6" y="0"/>
                      </a:cubicBezTo>
                      <a:cubicBezTo>
                        <a:pt x="4" y="0"/>
                        <a:pt x="2" y="1"/>
                        <a:pt x="1" y="2"/>
                      </a:cubicBezTo>
                      <a:cubicBezTo>
                        <a:pt x="0" y="4"/>
                        <a:pt x="0" y="6"/>
                        <a:pt x="1" y="8"/>
                      </a:cubicBezTo>
                      <a:cubicBezTo>
                        <a:pt x="12" y="26"/>
                        <a:pt x="12" y="26"/>
                        <a:pt x="12" y="26"/>
                      </a:cubicBezTo>
                      <a:cubicBezTo>
                        <a:pt x="17" y="35"/>
                        <a:pt x="17" y="35"/>
                        <a:pt x="17" y="35"/>
                      </a:cubicBezTo>
                      <a:cubicBezTo>
                        <a:pt x="17" y="49"/>
                        <a:pt x="17" y="49"/>
                        <a:pt x="17" y="49"/>
                      </a:cubicBezTo>
                      <a:cubicBezTo>
                        <a:pt x="12" y="58"/>
                        <a:pt x="12" y="58"/>
                        <a:pt x="12" y="58"/>
                      </a:cubicBezTo>
                      <a:cubicBezTo>
                        <a:pt x="1" y="76"/>
                        <a:pt x="1" y="76"/>
                        <a:pt x="1" y="76"/>
                      </a:cubicBezTo>
                      <a:cubicBezTo>
                        <a:pt x="0" y="78"/>
                        <a:pt x="0" y="80"/>
                        <a:pt x="1" y="82"/>
                      </a:cubicBezTo>
                      <a:cubicBezTo>
                        <a:pt x="2" y="83"/>
                        <a:pt x="4" y="84"/>
                        <a:pt x="6" y="84"/>
                      </a:cubicBezTo>
                      <a:cubicBezTo>
                        <a:pt x="16" y="84"/>
                        <a:pt x="16" y="84"/>
                        <a:pt x="16" y="84"/>
                      </a:cubicBezTo>
                      <a:cubicBezTo>
                        <a:pt x="28" y="84"/>
                        <a:pt x="28" y="84"/>
                        <a:pt x="28" y="84"/>
                      </a:cubicBezTo>
                      <a:cubicBezTo>
                        <a:pt x="49" y="84"/>
                        <a:pt x="49" y="84"/>
                        <a:pt x="49" y="84"/>
                      </a:cubicBezTo>
                      <a:cubicBezTo>
                        <a:pt x="51" y="84"/>
                        <a:pt x="53" y="83"/>
                        <a:pt x="54" y="82"/>
                      </a:cubicBezTo>
                      <a:cubicBezTo>
                        <a:pt x="55" y="80"/>
                        <a:pt x="55" y="78"/>
                        <a:pt x="54" y="76"/>
                      </a:cubicBezTo>
                      <a:lnTo>
                        <a:pt x="43" y="58"/>
                      </a:lnTo>
                      <a:close/>
                      <a:moveTo>
                        <a:pt x="28" y="79"/>
                      </a:moveTo>
                      <a:cubicBezTo>
                        <a:pt x="16" y="79"/>
                        <a:pt x="16" y="79"/>
                        <a:pt x="16" y="79"/>
                      </a:cubicBezTo>
                      <a:cubicBezTo>
                        <a:pt x="6" y="79"/>
                        <a:pt x="6" y="79"/>
                        <a:pt x="6" y="79"/>
                      </a:cubicBezTo>
                      <a:cubicBezTo>
                        <a:pt x="17" y="61"/>
                        <a:pt x="17" y="61"/>
                        <a:pt x="17" y="61"/>
                      </a:cubicBezTo>
                      <a:cubicBezTo>
                        <a:pt x="23" y="50"/>
                        <a:pt x="23" y="50"/>
                        <a:pt x="23" y="50"/>
                      </a:cubicBezTo>
                      <a:cubicBezTo>
                        <a:pt x="23" y="34"/>
                        <a:pt x="23" y="34"/>
                        <a:pt x="23" y="34"/>
                      </a:cubicBezTo>
                      <a:cubicBezTo>
                        <a:pt x="17" y="24"/>
                        <a:pt x="17" y="24"/>
                        <a:pt x="17" y="24"/>
                      </a:cubicBezTo>
                      <a:cubicBezTo>
                        <a:pt x="6" y="5"/>
                        <a:pt x="6" y="5"/>
                        <a:pt x="6" y="5"/>
                      </a:cubicBezTo>
                      <a:cubicBezTo>
                        <a:pt x="28" y="5"/>
                        <a:pt x="28" y="5"/>
                        <a:pt x="28" y="5"/>
                      </a:cubicBezTo>
                      <a:cubicBezTo>
                        <a:pt x="39" y="5"/>
                        <a:pt x="39" y="5"/>
                        <a:pt x="39" y="5"/>
                      </a:cubicBezTo>
                      <a:cubicBezTo>
                        <a:pt x="49" y="5"/>
                        <a:pt x="49" y="5"/>
                        <a:pt x="49" y="5"/>
                      </a:cubicBezTo>
                      <a:cubicBezTo>
                        <a:pt x="38" y="24"/>
                        <a:pt x="38" y="24"/>
                        <a:pt x="38" y="24"/>
                      </a:cubicBezTo>
                      <a:cubicBezTo>
                        <a:pt x="33" y="34"/>
                        <a:pt x="33" y="34"/>
                        <a:pt x="33" y="34"/>
                      </a:cubicBezTo>
                      <a:cubicBezTo>
                        <a:pt x="33" y="50"/>
                        <a:pt x="33" y="50"/>
                        <a:pt x="33" y="50"/>
                      </a:cubicBezTo>
                      <a:cubicBezTo>
                        <a:pt x="38" y="61"/>
                        <a:pt x="38" y="61"/>
                        <a:pt x="38" y="61"/>
                      </a:cubicBezTo>
                      <a:cubicBezTo>
                        <a:pt x="49" y="79"/>
                        <a:pt x="49" y="79"/>
                        <a:pt x="49" y="79"/>
                      </a:cubicBezTo>
                      <a:lnTo>
                        <a:pt x="28" y="79"/>
                      </a:lnTo>
                      <a:close/>
                    </a:path>
                  </a:pathLst>
                </a:custGeom>
                <a:grpFill/>
                <a:ln w="9525">
                  <a:noFill/>
                  <a:round/>
                </a:ln>
              </p:spPr>
              <p:txBody>
                <a:bodyPr anchor="ctr"/>
                <a:lstStyle/>
                <a:p>
                  <a:pPr algn="ctr"/>
                </a:p>
              </p:txBody>
            </p:sp>
          </p:grpSp>
        </p:grpSp>
        <p:grpSp>
          <p:nvGrpSpPr>
            <p:cNvPr id="10" name="îSḻiḍé"/>
            <p:cNvGrpSpPr/>
            <p:nvPr/>
          </p:nvGrpSpPr>
          <p:grpSpPr>
            <a:xfrm>
              <a:off x="6995042" y="2602588"/>
              <a:ext cx="949536" cy="949536"/>
              <a:chOff x="4077197" y="3177907"/>
              <a:chExt cx="475436" cy="475436"/>
            </a:xfrm>
            <a:effectLst/>
          </p:grpSpPr>
          <p:sp>
            <p:nvSpPr>
              <p:cNvPr id="37" name="ï$1îḍê"/>
              <p:cNvSpPr/>
              <p:nvPr/>
            </p:nvSpPr>
            <p:spPr bwMode="auto">
              <a:xfrm>
                <a:off x="4077197" y="3177907"/>
                <a:ext cx="475436" cy="475436"/>
              </a:xfrm>
              <a:prstGeom prst="ellipse">
                <a:avLst/>
              </a:prstGeom>
              <a:solidFill>
                <a:schemeClr val="accent4"/>
              </a:solidFill>
              <a:ln w="19050">
                <a:solidFill>
                  <a:schemeClr val="bg1"/>
                </a:solidFill>
                <a:round/>
              </a:ln>
            </p:spPr>
            <p:txBody>
              <a:bodyPr anchor="ctr"/>
              <a:lstStyle/>
              <a:p>
                <a:pPr algn="ctr"/>
              </a:p>
            </p:txBody>
          </p:sp>
          <p:grpSp>
            <p:nvGrpSpPr>
              <p:cNvPr id="38" name="işḻiḑé"/>
              <p:cNvGrpSpPr/>
              <p:nvPr/>
            </p:nvGrpSpPr>
            <p:grpSpPr>
              <a:xfrm>
                <a:off x="4152588" y="3263047"/>
                <a:ext cx="311937" cy="305157"/>
                <a:chOff x="4152588" y="3263047"/>
                <a:chExt cx="311937" cy="305157"/>
              </a:xfrm>
            </p:grpSpPr>
            <p:sp>
              <p:nvSpPr>
                <p:cNvPr id="39" name="î$ḻîde"/>
                <p:cNvSpPr/>
                <p:nvPr/>
              </p:nvSpPr>
              <p:spPr bwMode="auto">
                <a:xfrm>
                  <a:off x="4264057" y="3355723"/>
                  <a:ext cx="124323" cy="124324"/>
                </a:xfrm>
                <a:custGeom>
                  <a:avLst/>
                  <a:gdLst/>
                  <a:ahLst/>
                  <a:cxnLst>
                    <a:cxn ang="0">
                      <a:pos x="0" y="17"/>
                    </a:cxn>
                    <a:cxn ang="0">
                      <a:pos x="17" y="34"/>
                    </a:cxn>
                    <a:cxn ang="0">
                      <a:pos x="34" y="17"/>
                    </a:cxn>
                    <a:cxn ang="0">
                      <a:pos x="17" y="0"/>
                    </a:cxn>
                    <a:cxn ang="0">
                      <a:pos x="0" y="17"/>
                    </a:cxn>
                    <a:cxn ang="0">
                      <a:pos x="29" y="17"/>
                    </a:cxn>
                    <a:cxn ang="0">
                      <a:pos x="17" y="29"/>
                    </a:cxn>
                    <a:cxn ang="0">
                      <a:pos x="5" y="17"/>
                    </a:cxn>
                    <a:cxn ang="0">
                      <a:pos x="17" y="6"/>
                    </a:cxn>
                    <a:cxn ang="0">
                      <a:pos x="29" y="17"/>
                    </a:cxn>
                  </a:cxnLst>
                  <a:rect l="0" t="0" r="r" b="b"/>
                  <a:pathLst>
                    <a:path w="34" h="34">
                      <a:moveTo>
                        <a:pt x="0" y="17"/>
                      </a:moveTo>
                      <a:cubicBezTo>
                        <a:pt x="0" y="27"/>
                        <a:pt x="7" y="34"/>
                        <a:pt x="17" y="34"/>
                      </a:cubicBezTo>
                      <a:cubicBezTo>
                        <a:pt x="26" y="34"/>
                        <a:pt x="34" y="27"/>
                        <a:pt x="34" y="17"/>
                      </a:cubicBezTo>
                      <a:cubicBezTo>
                        <a:pt x="34" y="8"/>
                        <a:pt x="26" y="0"/>
                        <a:pt x="17" y="0"/>
                      </a:cubicBezTo>
                      <a:cubicBezTo>
                        <a:pt x="7" y="0"/>
                        <a:pt x="0" y="8"/>
                        <a:pt x="0" y="17"/>
                      </a:cubicBezTo>
                      <a:close/>
                      <a:moveTo>
                        <a:pt x="29" y="17"/>
                      </a:moveTo>
                      <a:cubicBezTo>
                        <a:pt x="29" y="24"/>
                        <a:pt x="23" y="29"/>
                        <a:pt x="17" y="29"/>
                      </a:cubicBezTo>
                      <a:cubicBezTo>
                        <a:pt x="10" y="29"/>
                        <a:pt x="5" y="24"/>
                        <a:pt x="5" y="17"/>
                      </a:cubicBezTo>
                      <a:cubicBezTo>
                        <a:pt x="5" y="11"/>
                        <a:pt x="10" y="6"/>
                        <a:pt x="17" y="6"/>
                      </a:cubicBezTo>
                      <a:cubicBezTo>
                        <a:pt x="23" y="6"/>
                        <a:pt x="29" y="11"/>
                        <a:pt x="29" y="17"/>
                      </a:cubicBezTo>
                      <a:close/>
                    </a:path>
                  </a:pathLst>
                </a:custGeom>
                <a:solidFill>
                  <a:schemeClr val="bg1"/>
                </a:solidFill>
                <a:ln w="9525">
                  <a:noFill/>
                  <a:round/>
                </a:ln>
              </p:spPr>
              <p:txBody>
                <a:bodyPr anchor="ctr"/>
                <a:lstStyle/>
                <a:p>
                  <a:pPr algn="ctr"/>
                </a:p>
              </p:txBody>
            </p:sp>
            <p:sp>
              <p:nvSpPr>
                <p:cNvPr id="40" name="iṡliḓê"/>
                <p:cNvSpPr/>
                <p:nvPr/>
              </p:nvSpPr>
              <p:spPr bwMode="auto">
                <a:xfrm>
                  <a:off x="4152588" y="3263047"/>
                  <a:ext cx="311937" cy="305157"/>
                </a:xfrm>
                <a:custGeom>
                  <a:avLst/>
                  <a:gdLst/>
                  <a:ahLst/>
                  <a:cxnLst>
                    <a:cxn ang="0">
                      <a:pos x="77" y="39"/>
                    </a:cxn>
                    <a:cxn ang="0">
                      <a:pos x="79" y="27"/>
                    </a:cxn>
                    <a:cxn ang="0">
                      <a:pos x="73" y="12"/>
                    </a:cxn>
                    <a:cxn ang="0">
                      <a:pos x="67" y="11"/>
                    </a:cxn>
                    <a:cxn ang="0">
                      <a:pos x="54" y="10"/>
                    </a:cxn>
                    <a:cxn ang="0">
                      <a:pos x="48" y="0"/>
                    </a:cxn>
                    <a:cxn ang="0">
                      <a:pos x="38" y="0"/>
                    </a:cxn>
                    <a:cxn ang="0">
                      <a:pos x="32" y="10"/>
                    </a:cxn>
                    <a:cxn ang="0">
                      <a:pos x="18" y="11"/>
                    </a:cxn>
                    <a:cxn ang="0">
                      <a:pos x="12" y="12"/>
                    </a:cxn>
                    <a:cxn ang="0">
                      <a:pos x="6" y="27"/>
                    </a:cxn>
                    <a:cxn ang="0">
                      <a:pos x="8" y="39"/>
                    </a:cxn>
                    <a:cxn ang="0">
                      <a:pos x="0" y="47"/>
                    </a:cxn>
                    <a:cxn ang="0">
                      <a:pos x="8" y="61"/>
                    </a:cxn>
                    <a:cxn ang="0">
                      <a:pos x="19" y="67"/>
                    </a:cxn>
                    <a:cxn ang="0">
                      <a:pos x="20" y="78"/>
                    </a:cxn>
                    <a:cxn ang="0">
                      <a:pos x="31" y="83"/>
                    </a:cxn>
                    <a:cxn ang="0">
                      <a:pos x="39" y="77"/>
                    </a:cxn>
                    <a:cxn ang="0">
                      <a:pos x="46" y="77"/>
                    </a:cxn>
                    <a:cxn ang="0">
                      <a:pos x="54" y="83"/>
                    </a:cxn>
                    <a:cxn ang="0">
                      <a:pos x="66" y="78"/>
                    </a:cxn>
                    <a:cxn ang="0">
                      <a:pos x="67" y="67"/>
                    </a:cxn>
                    <a:cxn ang="0">
                      <a:pos x="78" y="61"/>
                    </a:cxn>
                    <a:cxn ang="0">
                      <a:pos x="85" y="47"/>
                    </a:cxn>
                    <a:cxn ang="0">
                      <a:pos x="61" y="20"/>
                    </a:cxn>
                    <a:cxn ang="0">
                      <a:pos x="75" y="23"/>
                    </a:cxn>
                    <a:cxn ang="0">
                      <a:pos x="71" y="26"/>
                    </a:cxn>
                    <a:cxn ang="0">
                      <a:pos x="68" y="27"/>
                    </a:cxn>
                    <a:cxn ang="0">
                      <a:pos x="46" y="71"/>
                    </a:cxn>
                    <a:cxn ang="0">
                      <a:pos x="14" y="46"/>
                    </a:cxn>
                    <a:cxn ang="0">
                      <a:pos x="25" y="19"/>
                    </a:cxn>
                    <a:cxn ang="0">
                      <a:pos x="26" y="19"/>
                    </a:cxn>
                    <a:cxn ang="0">
                      <a:pos x="36" y="14"/>
                    </a:cxn>
                    <a:cxn ang="0">
                      <a:pos x="49" y="14"/>
                    </a:cxn>
                    <a:cxn ang="0">
                      <a:pos x="61" y="20"/>
                    </a:cxn>
                    <a:cxn ang="0">
                      <a:pos x="43" y="5"/>
                    </a:cxn>
                    <a:cxn ang="0">
                      <a:pos x="48" y="10"/>
                    </a:cxn>
                    <a:cxn ang="0">
                      <a:pos x="37" y="10"/>
                    </a:cxn>
                    <a:cxn ang="0">
                      <a:pos x="16" y="16"/>
                    </a:cxn>
                    <a:cxn ang="0">
                      <a:pos x="17" y="22"/>
                    </a:cxn>
                    <a:cxn ang="0">
                      <a:pos x="11" y="23"/>
                    </a:cxn>
                    <a:cxn ang="0">
                      <a:pos x="6" y="47"/>
                    </a:cxn>
                    <a:cxn ang="0">
                      <a:pos x="11" y="46"/>
                    </a:cxn>
                    <a:cxn ang="0">
                      <a:pos x="8" y="56"/>
                    </a:cxn>
                    <a:cxn ang="0">
                      <a:pos x="23" y="74"/>
                    </a:cxn>
                    <a:cxn ang="0">
                      <a:pos x="35" y="74"/>
                    </a:cxn>
                    <a:cxn ang="0">
                      <a:pos x="23" y="74"/>
                    </a:cxn>
                    <a:cxn ang="0">
                      <a:pos x="51" y="74"/>
                    </a:cxn>
                    <a:cxn ang="0">
                      <a:pos x="63" y="74"/>
                    </a:cxn>
                    <a:cxn ang="0">
                      <a:pos x="78" y="56"/>
                    </a:cxn>
                    <a:cxn ang="0">
                      <a:pos x="75" y="44"/>
                    </a:cxn>
                    <a:cxn ang="0">
                      <a:pos x="78" y="56"/>
                    </a:cxn>
                  </a:cxnLst>
                  <a:rect l="0" t="0" r="r" b="b"/>
                  <a:pathLst>
                    <a:path w="85" h="83">
                      <a:moveTo>
                        <a:pt x="82" y="42"/>
                      </a:moveTo>
                      <a:cubicBezTo>
                        <a:pt x="77" y="39"/>
                        <a:pt x="77" y="39"/>
                        <a:pt x="77" y="39"/>
                      </a:cubicBezTo>
                      <a:cubicBezTo>
                        <a:pt x="77" y="37"/>
                        <a:pt x="76" y="34"/>
                        <a:pt x="75" y="31"/>
                      </a:cubicBezTo>
                      <a:cubicBezTo>
                        <a:pt x="79" y="27"/>
                        <a:pt x="79" y="27"/>
                        <a:pt x="79" y="27"/>
                      </a:cubicBezTo>
                      <a:cubicBezTo>
                        <a:pt x="81" y="25"/>
                        <a:pt x="81" y="23"/>
                        <a:pt x="80" y="21"/>
                      </a:cubicBezTo>
                      <a:cubicBezTo>
                        <a:pt x="78" y="18"/>
                        <a:pt x="76" y="15"/>
                        <a:pt x="73" y="12"/>
                      </a:cubicBezTo>
                      <a:cubicBezTo>
                        <a:pt x="72" y="11"/>
                        <a:pt x="71" y="11"/>
                        <a:pt x="70" y="11"/>
                      </a:cubicBezTo>
                      <a:cubicBezTo>
                        <a:pt x="69" y="11"/>
                        <a:pt x="68" y="11"/>
                        <a:pt x="67" y="11"/>
                      </a:cubicBezTo>
                      <a:cubicBezTo>
                        <a:pt x="62" y="14"/>
                        <a:pt x="62" y="14"/>
                        <a:pt x="62" y="14"/>
                      </a:cubicBezTo>
                      <a:cubicBezTo>
                        <a:pt x="59" y="12"/>
                        <a:pt x="57" y="11"/>
                        <a:pt x="54" y="10"/>
                      </a:cubicBezTo>
                      <a:cubicBezTo>
                        <a:pt x="52" y="4"/>
                        <a:pt x="52" y="4"/>
                        <a:pt x="52" y="4"/>
                      </a:cubicBezTo>
                      <a:cubicBezTo>
                        <a:pt x="52" y="2"/>
                        <a:pt x="50" y="0"/>
                        <a:pt x="48" y="0"/>
                      </a:cubicBezTo>
                      <a:cubicBezTo>
                        <a:pt x="46" y="0"/>
                        <a:pt x="44" y="0"/>
                        <a:pt x="43" y="0"/>
                      </a:cubicBezTo>
                      <a:cubicBezTo>
                        <a:pt x="41" y="0"/>
                        <a:pt x="40" y="0"/>
                        <a:pt x="38" y="0"/>
                      </a:cubicBezTo>
                      <a:cubicBezTo>
                        <a:pt x="36" y="0"/>
                        <a:pt x="34" y="2"/>
                        <a:pt x="33" y="4"/>
                      </a:cubicBezTo>
                      <a:cubicBezTo>
                        <a:pt x="32" y="10"/>
                        <a:pt x="32" y="10"/>
                        <a:pt x="32" y="10"/>
                      </a:cubicBezTo>
                      <a:cubicBezTo>
                        <a:pt x="29" y="11"/>
                        <a:pt x="26" y="12"/>
                        <a:pt x="24" y="14"/>
                      </a:cubicBezTo>
                      <a:cubicBezTo>
                        <a:pt x="18" y="11"/>
                        <a:pt x="18" y="11"/>
                        <a:pt x="18" y="11"/>
                      </a:cubicBezTo>
                      <a:cubicBezTo>
                        <a:pt x="18" y="11"/>
                        <a:pt x="17" y="11"/>
                        <a:pt x="16" y="11"/>
                      </a:cubicBezTo>
                      <a:cubicBezTo>
                        <a:pt x="15" y="11"/>
                        <a:pt x="13" y="11"/>
                        <a:pt x="12" y="12"/>
                      </a:cubicBezTo>
                      <a:cubicBezTo>
                        <a:pt x="10" y="15"/>
                        <a:pt x="8" y="18"/>
                        <a:pt x="6" y="21"/>
                      </a:cubicBezTo>
                      <a:cubicBezTo>
                        <a:pt x="5" y="23"/>
                        <a:pt x="5" y="25"/>
                        <a:pt x="6" y="27"/>
                      </a:cubicBezTo>
                      <a:cubicBezTo>
                        <a:pt x="10" y="31"/>
                        <a:pt x="10" y="31"/>
                        <a:pt x="10" y="31"/>
                      </a:cubicBezTo>
                      <a:cubicBezTo>
                        <a:pt x="9" y="34"/>
                        <a:pt x="9" y="37"/>
                        <a:pt x="8" y="39"/>
                      </a:cubicBezTo>
                      <a:cubicBezTo>
                        <a:pt x="3" y="42"/>
                        <a:pt x="3" y="42"/>
                        <a:pt x="3" y="42"/>
                      </a:cubicBezTo>
                      <a:cubicBezTo>
                        <a:pt x="1" y="43"/>
                        <a:pt x="0" y="45"/>
                        <a:pt x="0" y="47"/>
                      </a:cubicBezTo>
                      <a:cubicBezTo>
                        <a:pt x="1" y="51"/>
                        <a:pt x="2" y="54"/>
                        <a:pt x="3" y="58"/>
                      </a:cubicBezTo>
                      <a:cubicBezTo>
                        <a:pt x="4" y="60"/>
                        <a:pt x="6" y="61"/>
                        <a:pt x="8" y="61"/>
                      </a:cubicBezTo>
                      <a:cubicBezTo>
                        <a:pt x="14" y="61"/>
                        <a:pt x="14" y="61"/>
                        <a:pt x="14" y="61"/>
                      </a:cubicBezTo>
                      <a:cubicBezTo>
                        <a:pt x="15" y="63"/>
                        <a:pt x="17" y="65"/>
                        <a:pt x="19" y="67"/>
                      </a:cubicBezTo>
                      <a:cubicBezTo>
                        <a:pt x="17" y="73"/>
                        <a:pt x="17" y="73"/>
                        <a:pt x="17" y="73"/>
                      </a:cubicBezTo>
                      <a:cubicBezTo>
                        <a:pt x="17" y="75"/>
                        <a:pt x="18" y="77"/>
                        <a:pt x="20" y="78"/>
                      </a:cubicBezTo>
                      <a:cubicBezTo>
                        <a:pt x="23" y="80"/>
                        <a:pt x="26" y="82"/>
                        <a:pt x="30" y="83"/>
                      </a:cubicBezTo>
                      <a:cubicBezTo>
                        <a:pt x="30" y="83"/>
                        <a:pt x="31" y="83"/>
                        <a:pt x="31" y="83"/>
                      </a:cubicBezTo>
                      <a:cubicBezTo>
                        <a:pt x="33" y="83"/>
                        <a:pt x="34" y="82"/>
                        <a:pt x="35" y="81"/>
                      </a:cubicBezTo>
                      <a:cubicBezTo>
                        <a:pt x="39" y="77"/>
                        <a:pt x="39" y="77"/>
                        <a:pt x="39" y="77"/>
                      </a:cubicBezTo>
                      <a:cubicBezTo>
                        <a:pt x="41" y="77"/>
                        <a:pt x="42" y="77"/>
                        <a:pt x="43" y="77"/>
                      </a:cubicBezTo>
                      <a:cubicBezTo>
                        <a:pt x="44" y="77"/>
                        <a:pt x="45" y="77"/>
                        <a:pt x="46" y="77"/>
                      </a:cubicBezTo>
                      <a:cubicBezTo>
                        <a:pt x="50" y="81"/>
                        <a:pt x="50" y="81"/>
                        <a:pt x="50" y="81"/>
                      </a:cubicBezTo>
                      <a:cubicBezTo>
                        <a:pt x="51" y="82"/>
                        <a:pt x="53" y="83"/>
                        <a:pt x="54" y="83"/>
                      </a:cubicBezTo>
                      <a:cubicBezTo>
                        <a:pt x="55" y="83"/>
                        <a:pt x="55" y="83"/>
                        <a:pt x="56" y="83"/>
                      </a:cubicBezTo>
                      <a:cubicBezTo>
                        <a:pt x="59" y="82"/>
                        <a:pt x="63" y="80"/>
                        <a:pt x="66" y="78"/>
                      </a:cubicBezTo>
                      <a:cubicBezTo>
                        <a:pt x="68" y="77"/>
                        <a:pt x="69" y="75"/>
                        <a:pt x="68" y="73"/>
                      </a:cubicBezTo>
                      <a:cubicBezTo>
                        <a:pt x="67" y="67"/>
                        <a:pt x="67" y="67"/>
                        <a:pt x="67" y="67"/>
                      </a:cubicBezTo>
                      <a:cubicBezTo>
                        <a:pt x="69" y="65"/>
                        <a:pt x="70" y="63"/>
                        <a:pt x="72" y="61"/>
                      </a:cubicBezTo>
                      <a:cubicBezTo>
                        <a:pt x="78" y="61"/>
                        <a:pt x="78" y="61"/>
                        <a:pt x="78" y="61"/>
                      </a:cubicBezTo>
                      <a:cubicBezTo>
                        <a:pt x="80" y="61"/>
                        <a:pt x="82" y="60"/>
                        <a:pt x="83" y="58"/>
                      </a:cubicBezTo>
                      <a:cubicBezTo>
                        <a:pt x="84" y="54"/>
                        <a:pt x="85" y="51"/>
                        <a:pt x="85" y="47"/>
                      </a:cubicBezTo>
                      <a:cubicBezTo>
                        <a:pt x="85" y="45"/>
                        <a:pt x="84" y="43"/>
                        <a:pt x="82" y="42"/>
                      </a:cubicBezTo>
                      <a:close/>
                      <a:moveTo>
                        <a:pt x="61" y="20"/>
                      </a:moveTo>
                      <a:cubicBezTo>
                        <a:pt x="70" y="16"/>
                        <a:pt x="70" y="16"/>
                        <a:pt x="70" y="16"/>
                      </a:cubicBezTo>
                      <a:cubicBezTo>
                        <a:pt x="72" y="18"/>
                        <a:pt x="73" y="21"/>
                        <a:pt x="75" y="23"/>
                      </a:cubicBezTo>
                      <a:cubicBezTo>
                        <a:pt x="72" y="28"/>
                        <a:pt x="72" y="28"/>
                        <a:pt x="72" y="28"/>
                      </a:cubicBezTo>
                      <a:cubicBezTo>
                        <a:pt x="71" y="27"/>
                        <a:pt x="71" y="26"/>
                        <a:pt x="71" y="26"/>
                      </a:cubicBezTo>
                      <a:cubicBezTo>
                        <a:pt x="70" y="25"/>
                        <a:pt x="69" y="24"/>
                        <a:pt x="68" y="25"/>
                      </a:cubicBezTo>
                      <a:cubicBezTo>
                        <a:pt x="67" y="25"/>
                        <a:pt x="67" y="27"/>
                        <a:pt x="68" y="27"/>
                      </a:cubicBezTo>
                      <a:cubicBezTo>
                        <a:pt x="70" y="31"/>
                        <a:pt x="71" y="35"/>
                        <a:pt x="72" y="39"/>
                      </a:cubicBezTo>
                      <a:cubicBezTo>
                        <a:pt x="73" y="55"/>
                        <a:pt x="62" y="69"/>
                        <a:pt x="46" y="71"/>
                      </a:cubicBezTo>
                      <a:cubicBezTo>
                        <a:pt x="38" y="72"/>
                        <a:pt x="31" y="70"/>
                        <a:pt x="25" y="65"/>
                      </a:cubicBezTo>
                      <a:cubicBezTo>
                        <a:pt x="19" y="60"/>
                        <a:pt x="15" y="53"/>
                        <a:pt x="14" y="46"/>
                      </a:cubicBezTo>
                      <a:cubicBezTo>
                        <a:pt x="13" y="38"/>
                        <a:pt x="15" y="30"/>
                        <a:pt x="20" y="24"/>
                      </a:cubicBezTo>
                      <a:cubicBezTo>
                        <a:pt x="22" y="22"/>
                        <a:pt x="23" y="21"/>
                        <a:pt x="25" y="19"/>
                      </a:cubicBezTo>
                      <a:cubicBezTo>
                        <a:pt x="25" y="19"/>
                        <a:pt x="25" y="19"/>
                        <a:pt x="25" y="19"/>
                      </a:cubicBezTo>
                      <a:cubicBezTo>
                        <a:pt x="26" y="19"/>
                        <a:pt x="26" y="19"/>
                        <a:pt x="26" y="19"/>
                      </a:cubicBezTo>
                      <a:cubicBezTo>
                        <a:pt x="29" y="17"/>
                        <a:pt x="32" y="15"/>
                        <a:pt x="36" y="14"/>
                      </a:cubicBezTo>
                      <a:cubicBezTo>
                        <a:pt x="36" y="14"/>
                        <a:pt x="36" y="14"/>
                        <a:pt x="36" y="14"/>
                      </a:cubicBezTo>
                      <a:cubicBezTo>
                        <a:pt x="37" y="14"/>
                        <a:pt x="38" y="14"/>
                        <a:pt x="40" y="14"/>
                      </a:cubicBezTo>
                      <a:cubicBezTo>
                        <a:pt x="43" y="13"/>
                        <a:pt x="46" y="13"/>
                        <a:pt x="49" y="14"/>
                      </a:cubicBezTo>
                      <a:cubicBezTo>
                        <a:pt x="49" y="14"/>
                        <a:pt x="49" y="14"/>
                        <a:pt x="49" y="14"/>
                      </a:cubicBezTo>
                      <a:cubicBezTo>
                        <a:pt x="54" y="15"/>
                        <a:pt x="58" y="17"/>
                        <a:pt x="61" y="20"/>
                      </a:cubicBezTo>
                      <a:close/>
                      <a:moveTo>
                        <a:pt x="38" y="5"/>
                      </a:moveTo>
                      <a:cubicBezTo>
                        <a:pt x="40" y="5"/>
                        <a:pt x="41" y="5"/>
                        <a:pt x="43" y="5"/>
                      </a:cubicBezTo>
                      <a:cubicBezTo>
                        <a:pt x="44" y="5"/>
                        <a:pt x="46" y="5"/>
                        <a:pt x="47" y="5"/>
                      </a:cubicBezTo>
                      <a:cubicBezTo>
                        <a:pt x="48" y="10"/>
                        <a:pt x="48" y="10"/>
                        <a:pt x="48" y="10"/>
                      </a:cubicBezTo>
                      <a:cubicBezTo>
                        <a:pt x="45" y="10"/>
                        <a:pt x="42" y="10"/>
                        <a:pt x="39" y="10"/>
                      </a:cubicBezTo>
                      <a:cubicBezTo>
                        <a:pt x="39" y="10"/>
                        <a:pt x="38" y="10"/>
                        <a:pt x="37" y="10"/>
                      </a:cubicBezTo>
                      <a:lnTo>
                        <a:pt x="38" y="5"/>
                      </a:lnTo>
                      <a:close/>
                      <a:moveTo>
                        <a:pt x="16" y="16"/>
                      </a:moveTo>
                      <a:cubicBezTo>
                        <a:pt x="21" y="18"/>
                        <a:pt x="21" y="18"/>
                        <a:pt x="21" y="18"/>
                      </a:cubicBezTo>
                      <a:cubicBezTo>
                        <a:pt x="20" y="19"/>
                        <a:pt x="18" y="21"/>
                        <a:pt x="17" y="22"/>
                      </a:cubicBezTo>
                      <a:cubicBezTo>
                        <a:pt x="16" y="24"/>
                        <a:pt x="15" y="26"/>
                        <a:pt x="14" y="28"/>
                      </a:cubicBezTo>
                      <a:cubicBezTo>
                        <a:pt x="11" y="23"/>
                        <a:pt x="11" y="23"/>
                        <a:pt x="11" y="23"/>
                      </a:cubicBezTo>
                      <a:cubicBezTo>
                        <a:pt x="12" y="21"/>
                        <a:pt x="14" y="18"/>
                        <a:pt x="16" y="16"/>
                      </a:cubicBezTo>
                      <a:close/>
                      <a:moveTo>
                        <a:pt x="6" y="47"/>
                      </a:moveTo>
                      <a:cubicBezTo>
                        <a:pt x="10" y="44"/>
                        <a:pt x="10" y="44"/>
                        <a:pt x="10" y="44"/>
                      </a:cubicBezTo>
                      <a:cubicBezTo>
                        <a:pt x="10" y="45"/>
                        <a:pt x="11" y="45"/>
                        <a:pt x="11" y="46"/>
                      </a:cubicBezTo>
                      <a:cubicBezTo>
                        <a:pt x="11" y="49"/>
                        <a:pt x="12" y="53"/>
                        <a:pt x="13" y="56"/>
                      </a:cubicBezTo>
                      <a:cubicBezTo>
                        <a:pt x="8" y="56"/>
                        <a:pt x="8" y="56"/>
                        <a:pt x="8" y="56"/>
                      </a:cubicBezTo>
                      <a:cubicBezTo>
                        <a:pt x="7" y="53"/>
                        <a:pt x="6" y="50"/>
                        <a:pt x="6" y="47"/>
                      </a:cubicBezTo>
                      <a:close/>
                      <a:moveTo>
                        <a:pt x="23" y="74"/>
                      </a:moveTo>
                      <a:cubicBezTo>
                        <a:pt x="24" y="69"/>
                        <a:pt x="24" y="69"/>
                        <a:pt x="24" y="69"/>
                      </a:cubicBezTo>
                      <a:cubicBezTo>
                        <a:pt x="27" y="71"/>
                        <a:pt x="31" y="73"/>
                        <a:pt x="35" y="74"/>
                      </a:cubicBezTo>
                      <a:cubicBezTo>
                        <a:pt x="31" y="78"/>
                        <a:pt x="31" y="78"/>
                        <a:pt x="31" y="78"/>
                      </a:cubicBezTo>
                      <a:cubicBezTo>
                        <a:pt x="28" y="77"/>
                        <a:pt x="25" y="75"/>
                        <a:pt x="23" y="74"/>
                      </a:cubicBezTo>
                      <a:close/>
                      <a:moveTo>
                        <a:pt x="54" y="78"/>
                      </a:moveTo>
                      <a:cubicBezTo>
                        <a:pt x="51" y="74"/>
                        <a:pt x="51" y="74"/>
                        <a:pt x="51" y="74"/>
                      </a:cubicBezTo>
                      <a:cubicBezTo>
                        <a:pt x="55" y="73"/>
                        <a:pt x="59" y="71"/>
                        <a:pt x="62" y="69"/>
                      </a:cubicBezTo>
                      <a:cubicBezTo>
                        <a:pt x="63" y="74"/>
                        <a:pt x="63" y="74"/>
                        <a:pt x="63" y="74"/>
                      </a:cubicBezTo>
                      <a:cubicBezTo>
                        <a:pt x="60" y="75"/>
                        <a:pt x="57" y="77"/>
                        <a:pt x="54" y="78"/>
                      </a:cubicBezTo>
                      <a:close/>
                      <a:moveTo>
                        <a:pt x="78" y="56"/>
                      </a:moveTo>
                      <a:cubicBezTo>
                        <a:pt x="72" y="56"/>
                        <a:pt x="72" y="56"/>
                        <a:pt x="72" y="56"/>
                      </a:cubicBezTo>
                      <a:cubicBezTo>
                        <a:pt x="74" y="52"/>
                        <a:pt x="75" y="48"/>
                        <a:pt x="75" y="44"/>
                      </a:cubicBezTo>
                      <a:cubicBezTo>
                        <a:pt x="80" y="47"/>
                        <a:pt x="80" y="47"/>
                        <a:pt x="80" y="47"/>
                      </a:cubicBezTo>
                      <a:cubicBezTo>
                        <a:pt x="80" y="50"/>
                        <a:pt x="79" y="53"/>
                        <a:pt x="78" y="56"/>
                      </a:cubicBezTo>
                      <a:close/>
                    </a:path>
                  </a:pathLst>
                </a:custGeom>
                <a:solidFill>
                  <a:schemeClr val="bg1"/>
                </a:solidFill>
                <a:ln w="9525">
                  <a:noFill/>
                  <a:round/>
                </a:ln>
              </p:spPr>
              <p:txBody>
                <a:bodyPr anchor="ctr"/>
                <a:lstStyle/>
                <a:p>
                  <a:pPr algn="ctr"/>
                </a:p>
              </p:txBody>
            </p:sp>
            <p:sp>
              <p:nvSpPr>
                <p:cNvPr id="41" name="íṩḻiḓê"/>
                <p:cNvSpPr/>
                <p:nvPr/>
              </p:nvSpPr>
              <p:spPr bwMode="auto">
                <a:xfrm>
                  <a:off x="4222272" y="3330860"/>
                  <a:ext cx="124323" cy="144667"/>
                </a:xfrm>
                <a:custGeom>
                  <a:avLst/>
                  <a:gdLst/>
                  <a:ahLst/>
                  <a:cxnLst>
                    <a:cxn ang="0">
                      <a:pos x="0" y="24"/>
                    </a:cxn>
                    <a:cxn ang="0">
                      <a:pos x="5" y="40"/>
                    </a:cxn>
                    <a:cxn ang="0">
                      <a:pos x="7" y="40"/>
                    </a:cxn>
                    <a:cxn ang="0">
                      <a:pos x="8" y="40"/>
                    </a:cxn>
                    <a:cxn ang="0">
                      <a:pos x="8" y="37"/>
                    </a:cxn>
                    <a:cxn ang="0">
                      <a:pos x="4" y="24"/>
                    </a:cxn>
                    <a:cxn ang="0">
                      <a:pos x="25" y="3"/>
                    </a:cxn>
                    <a:cxn ang="0">
                      <a:pos x="31" y="4"/>
                    </a:cxn>
                    <a:cxn ang="0">
                      <a:pos x="34" y="3"/>
                    </a:cxn>
                    <a:cxn ang="0">
                      <a:pos x="33" y="1"/>
                    </a:cxn>
                    <a:cxn ang="0">
                      <a:pos x="25" y="0"/>
                    </a:cxn>
                    <a:cxn ang="0">
                      <a:pos x="0" y="24"/>
                    </a:cxn>
                  </a:cxnLst>
                  <a:rect l="0" t="0" r="r" b="b"/>
                  <a:pathLst>
                    <a:path w="34" h="40">
                      <a:moveTo>
                        <a:pt x="0" y="24"/>
                      </a:moveTo>
                      <a:cubicBezTo>
                        <a:pt x="0" y="30"/>
                        <a:pt x="2" y="35"/>
                        <a:pt x="5" y="40"/>
                      </a:cubicBezTo>
                      <a:cubicBezTo>
                        <a:pt x="6" y="40"/>
                        <a:pt x="6" y="40"/>
                        <a:pt x="7" y="40"/>
                      </a:cubicBezTo>
                      <a:cubicBezTo>
                        <a:pt x="7" y="40"/>
                        <a:pt x="8" y="40"/>
                        <a:pt x="8" y="40"/>
                      </a:cubicBezTo>
                      <a:cubicBezTo>
                        <a:pt x="9" y="39"/>
                        <a:pt x="9" y="38"/>
                        <a:pt x="8" y="37"/>
                      </a:cubicBezTo>
                      <a:cubicBezTo>
                        <a:pt x="5" y="34"/>
                        <a:pt x="4" y="29"/>
                        <a:pt x="4" y="24"/>
                      </a:cubicBezTo>
                      <a:cubicBezTo>
                        <a:pt x="4" y="13"/>
                        <a:pt x="13" y="3"/>
                        <a:pt x="25" y="3"/>
                      </a:cubicBezTo>
                      <a:cubicBezTo>
                        <a:pt x="27" y="3"/>
                        <a:pt x="29" y="3"/>
                        <a:pt x="31" y="4"/>
                      </a:cubicBezTo>
                      <a:cubicBezTo>
                        <a:pt x="32" y="4"/>
                        <a:pt x="33" y="4"/>
                        <a:pt x="34" y="3"/>
                      </a:cubicBezTo>
                      <a:cubicBezTo>
                        <a:pt x="34" y="2"/>
                        <a:pt x="33" y="1"/>
                        <a:pt x="33" y="1"/>
                      </a:cubicBezTo>
                      <a:cubicBezTo>
                        <a:pt x="30" y="0"/>
                        <a:pt x="27" y="0"/>
                        <a:pt x="25" y="0"/>
                      </a:cubicBezTo>
                      <a:cubicBezTo>
                        <a:pt x="11" y="0"/>
                        <a:pt x="0" y="11"/>
                        <a:pt x="0" y="24"/>
                      </a:cubicBezTo>
                      <a:close/>
                    </a:path>
                  </a:pathLst>
                </a:custGeom>
                <a:solidFill>
                  <a:schemeClr val="bg1"/>
                </a:solidFill>
                <a:ln w="9525">
                  <a:noFill/>
                  <a:round/>
                </a:ln>
              </p:spPr>
              <p:txBody>
                <a:bodyPr anchor="ctr"/>
                <a:lstStyle/>
                <a:p>
                  <a:pPr algn="ctr"/>
                </a:p>
              </p:txBody>
            </p:sp>
            <p:sp>
              <p:nvSpPr>
                <p:cNvPr id="42" name="íṧľîḋê"/>
                <p:cNvSpPr/>
                <p:nvPr/>
              </p:nvSpPr>
              <p:spPr bwMode="auto">
                <a:xfrm>
                  <a:off x="4250949" y="3355723"/>
                  <a:ext cx="137886" cy="153708"/>
                </a:xfrm>
                <a:custGeom>
                  <a:avLst/>
                  <a:gdLst/>
                  <a:ahLst/>
                  <a:cxnLst>
                    <a:cxn ang="0">
                      <a:pos x="34" y="17"/>
                    </a:cxn>
                    <a:cxn ang="0">
                      <a:pos x="13" y="38"/>
                    </a:cxn>
                    <a:cxn ang="0">
                      <a:pos x="3" y="36"/>
                    </a:cxn>
                    <a:cxn ang="0">
                      <a:pos x="1" y="37"/>
                    </a:cxn>
                    <a:cxn ang="0">
                      <a:pos x="2" y="39"/>
                    </a:cxn>
                    <a:cxn ang="0">
                      <a:pos x="13" y="42"/>
                    </a:cxn>
                    <a:cxn ang="0">
                      <a:pos x="38" y="17"/>
                    </a:cxn>
                    <a:cxn ang="0">
                      <a:pos x="31" y="1"/>
                    </a:cxn>
                    <a:cxn ang="0">
                      <a:pos x="29" y="1"/>
                    </a:cxn>
                    <a:cxn ang="0">
                      <a:pos x="29" y="3"/>
                    </a:cxn>
                    <a:cxn ang="0">
                      <a:pos x="34" y="17"/>
                    </a:cxn>
                  </a:cxnLst>
                  <a:rect l="0" t="0" r="r" b="b"/>
                  <a:pathLst>
                    <a:path w="38" h="42">
                      <a:moveTo>
                        <a:pt x="34" y="17"/>
                      </a:moveTo>
                      <a:cubicBezTo>
                        <a:pt x="34" y="29"/>
                        <a:pt x="25" y="38"/>
                        <a:pt x="13" y="38"/>
                      </a:cubicBezTo>
                      <a:cubicBezTo>
                        <a:pt x="9" y="38"/>
                        <a:pt x="6" y="38"/>
                        <a:pt x="3" y="36"/>
                      </a:cubicBezTo>
                      <a:cubicBezTo>
                        <a:pt x="2" y="36"/>
                        <a:pt x="1" y="36"/>
                        <a:pt x="1" y="37"/>
                      </a:cubicBezTo>
                      <a:cubicBezTo>
                        <a:pt x="0" y="38"/>
                        <a:pt x="1" y="39"/>
                        <a:pt x="2" y="39"/>
                      </a:cubicBezTo>
                      <a:cubicBezTo>
                        <a:pt x="5" y="41"/>
                        <a:pt x="9" y="42"/>
                        <a:pt x="13" y="42"/>
                      </a:cubicBezTo>
                      <a:cubicBezTo>
                        <a:pt x="26" y="42"/>
                        <a:pt x="38" y="31"/>
                        <a:pt x="38" y="17"/>
                      </a:cubicBezTo>
                      <a:cubicBezTo>
                        <a:pt x="38" y="11"/>
                        <a:pt x="35" y="5"/>
                        <a:pt x="31" y="1"/>
                      </a:cubicBezTo>
                      <a:cubicBezTo>
                        <a:pt x="31" y="0"/>
                        <a:pt x="30" y="0"/>
                        <a:pt x="29" y="1"/>
                      </a:cubicBezTo>
                      <a:cubicBezTo>
                        <a:pt x="28" y="1"/>
                        <a:pt x="28" y="3"/>
                        <a:pt x="29" y="3"/>
                      </a:cubicBezTo>
                      <a:cubicBezTo>
                        <a:pt x="32" y="7"/>
                        <a:pt x="34" y="12"/>
                        <a:pt x="34" y="17"/>
                      </a:cubicBezTo>
                      <a:close/>
                    </a:path>
                  </a:pathLst>
                </a:custGeom>
                <a:solidFill>
                  <a:schemeClr val="bg1"/>
                </a:solidFill>
                <a:ln w="9525">
                  <a:noFill/>
                  <a:round/>
                </a:ln>
              </p:spPr>
              <p:txBody>
                <a:bodyPr anchor="ctr"/>
                <a:lstStyle/>
                <a:p>
                  <a:pPr algn="ctr"/>
                </a:p>
              </p:txBody>
            </p:sp>
          </p:grpSp>
        </p:grpSp>
        <p:grpSp>
          <p:nvGrpSpPr>
            <p:cNvPr id="11" name="íšļiḋè"/>
            <p:cNvGrpSpPr/>
            <p:nvPr/>
          </p:nvGrpSpPr>
          <p:grpSpPr>
            <a:xfrm>
              <a:off x="8922954" y="2602588"/>
              <a:ext cx="949536" cy="949536"/>
              <a:chOff x="2674796" y="3177907"/>
              <a:chExt cx="475436" cy="475436"/>
            </a:xfrm>
            <a:effectLst/>
          </p:grpSpPr>
          <p:sp>
            <p:nvSpPr>
              <p:cNvPr id="32" name="îṡ1ïḑè"/>
              <p:cNvSpPr/>
              <p:nvPr/>
            </p:nvSpPr>
            <p:spPr bwMode="auto">
              <a:xfrm>
                <a:off x="2674796" y="3177907"/>
                <a:ext cx="475436" cy="475436"/>
              </a:xfrm>
              <a:prstGeom prst="ellipse">
                <a:avLst/>
              </a:prstGeom>
              <a:solidFill>
                <a:schemeClr val="accent5"/>
              </a:solidFill>
              <a:ln w="19050">
                <a:solidFill>
                  <a:schemeClr val="bg1"/>
                </a:solidFill>
                <a:round/>
              </a:ln>
            </p:spPr>
            <p:txBody>
              <a:bodyPr anchor="ctr"/>
              <a:lstStyle/>
              <a:p>
                <a:pPr algn="ctr"/>
              </a:p>
            </p:txBody>
          </p:sp>
          <p:grpSp>
            <p:nvGrpSpPr>
              <p:cNvPr id="33" name="iṩ1íďê"/>
              <p:cNvGrpSpPr/>
              <p:nvPr/>
            </p:nvGrpSpPr>
            <p:grpSpPr>
              <a:xfrm>
                <a:off x="2819156" y="3271347"/>
                <a:ext cx="220678" cy="288579"/>
                <a:chOff x="5275574" y="2333625"/>
                <a:chExt cx="165100" cy="215900"/>
              </a:xfrm>
              <a:solidFill>
                <a:schemeClr val="bg1"/>
              </a:solidFill>
            </p:grpSpPr>
            <p:sp>
              <p:nvSpPr>
                <p:cNvPr id="34" name="iŝliďê"/>
                <p:cNvSpPr/>
                <p:nvPr/>
              </p:nvSpPr>
              <p:spPr bwMode="auto">
                <a:xfrm>
                  <a:off x="5275574" y="2333625"/>
                  <a:ext cx="165100" cy="161925"/>
                </a:xfrm>
                <a:custGeom>
                  <a:avLst/>
                  <a:gdLst/>
                  <a:ahLst/>
                  <a:cxnLst>
                    <a:cxn ang="0">
                      <a:pos x="51" y="27"/>
                    </a:cxn>
                    <a:cxn ang="0">
                      <a:pos x="63" y="9"/>
                    </a:cxn>
                    <a:cxn ang="0">
                      <a:pos x="64" y="6"/>
                    </a:cxn>
                    <a:cxn ang="0">
                      <a:pos x="58" y="0"/>
                    </a:cxn>
                    <a:cxn ang="0">
                      <a:pos x="58" y="0"/>
                    </a:cxn>
                    <a:cxn ang="0">
                      <a:pos x="28" y="0"/>
                    </a:cxn>
                    <a:cxn ang="0">
                      <a:pos x="22" y="6"/>
                    </a:cxn>
                    <a:cxn ang="0">
                      <a:pos x="22" y="9"/>
                    </a:cxn>
                    <a:cxn ang="0">
                      <a:pos x="5" y="9"/>
                    </a:cxn>
                    <a:cxn ang="0">
                      <a:pos x="0" y="15"/>
                    </a:cxn>
                    <a:cxn ang="0">
                      <a:pos x="0" y="57"/>
                    </a:cxn>
                    <a:cxn ang="0">
                      <a:pos x="5" y="63"/>
                    </a:cxn>
                    <a:cxn ang="0">
                      <a:pos x="36" y="63"/>
                    </a:cxn>
                    <a:cxn ang="0">
                      <a:pos x="41" y="57"/>
                    </a:cxn>
                    <a:cxn ang="0">
                      <a:pos x="41" y="54"/>
                    </a:cxn>
                    <a:cxn ang="0">
                      <a:pos x="58" y="54"/>
                    </a:cxn>
                    <a:cxn ang="0">
                      <a:pos x="63" y="51"/>
                    </a:cxn>
                    <a:cxn ang="0">
                      <a:pos x="63" y="46"/>
                    </a:cxn>
                    <a:cxn ang="0">
                      <a:pos x="51" y="27"/>
                    </a:cxn>
                    <a:cxn ang="0">
                      <a:pos x="5" y="15"/>
                    </a:cxn>
                    <a:cxn ang="0">
                      <a:pos x="24" y="15"/>
                    </a:cxn>
                    <a:cxn ang="0">
                      <a:pos x="24" y="17"/>
                    </a:cxn>
                    <a:cxn ang="0">
                      <a:pos x="26" y="19"/>
                    </a:cxn>
                    <a:cxn ang="0">
                      <a:pos x="28" y="17"/>
                    </a:cxn>
                    <a:cxn ang="0">
                      <a:pos x="28" y="15"/>
                    </a:cxn>
                    <a:cxn ang="0">
                      <a:pos x="28" y="15"/>
                    </a:cxn>
                    <a:cxn ang="0">
                      <a:pos x="28" y="6"/>
                    </a:cxn>
                    <a:cxn ang="0">
                      <a:pos x="58" y="6"/>
                    </a:cxn>
                    <a:cxn ang="0">
                      <a:pos x="45" y="27"/>
                    </a:cxn>
                    <a:cxn ang="0">
                      <a:pos x="58" y="48"/>
                    </a:cxn>
                    <a:cxn ang="0">
                      <a:pos x="36" y="48"/>
                    </a:cxn>
                    <a:cxn ang="0">
                      <a:pos x="36" y="48"/>
                    </a:cxn>
                    <a:cxn ang="0">
                      <a:pos x="28" y="48"/>
                    </a:cxn>
                    <a:cxn ang="0">
                      <a:pos x="28" y="25"/>
                    </a:cxn>
                    <a:cxn ang="0">
                      <a:pos x="26" y="23"/>
                    </a:cxn>
                    <a:cxn ang="0">
                      <a:pos x="24" y="25"/>
                    </a:cxn>
                    <a:cxn ang="0">
                      <a:pos x="24" y="50"/>
                    </a:cxn>
                    <a:cxn ang="0">
                      <a:pos x="24" y="50"/>
                    </a:cxn>
                    <a:cxn ang="0">
                      <a:pos x="24" y="50"/>
                    </a:cxn>
                    <a:cxn ang="0">
                      <a:pos x="24" y="50"/>
                    </a:cxn>
                    <a:cxn ang="0">
                      <a:pos x="24" y="51"/>
                    </a:cxn>
                    <a:cxn ang="0">
                      <a:pos x="24" y="51"/>
                    </a:cxn>
                    <a:cxn ang="0">
                      <a:pos x="24" y="51"/>
                    </a:cxn>
                    <a:cxn ang="0">
                      <a:pos x="24" y="51"/>
                    </a:cxn>
                    <a:cxn ang="0">
                      <a:pos x="24" y="51"/>
                    </a:cxn>
                    <a:cxn ang="0">
                      <a:pos x="24" y="51"/>
                    </a:cxn>
                    <a:cxn ang="0">
                      <a:pos x="25" y="51"/>
                    </a:cxn>
                    <a:cxn ang="0">
                      <a:pos x="25" y="52"/>
                    </a:cxn>
                    <a:cxn ang="0">
                      <a:pos x="25" y="52"/>
                    </a:cxn>
                    <a:cxn ang="0">
                      <a:pos x="25" y="52"/>
                    </a:cxn>
                    <a:cxn ang="0">
                      <a:pos x="25" y="52"/>
                    </a:cxn>
                    <a:cxn ang="0">
                      <a:pos x="33" y="57"/>
                    </a:cxn>
                    <a:cxn ang="0">
                      <a:pos x="5" y="57"/>
                    </a:cxn>
                    <a:cxn ang="0">
                      <a:pos x="5" y="15"/>
                    </a:cxn>
                    <a:cxn ang="0">
                      <a:pos x="36" y="55"/>
                    </a:cxn>
                    <a:cxn ang="0">
                      <a:pos x="32" y="52"/>
                    </a:cxn>
                    <a:cxn ang="0">
                      <a:pos x="36" y="52"/>
                    </a:cxn>
                    <a:cxn ang="0">
                      <a:pos x="36" y="55"/>
                    </a:cxn>
                  </a:cxnLst>
                  <a:rect l="0" t="0" r="r" b="b"/>
                  <a:pathLst>
                    <a:path w="64" h="63">
                      <a:moveTo>
                        <a:pt x="51" y="27"/>
                      </a:moveTo>
                      <a:cubicBezTo>
                        <a:pt x="63" y="9"/>
                        <a:pt x="63" y="9"/>
                        <a:pt x="63" y="9"/>
                      </a:cubicBezTo>
                      <a:cubicBezTo>
                        <a:pt x="63" y="8"/>
                        <a:pt x="64" y="7"/>
                        <a:pt x="64" y="6"/>
                      </a:cubicBezTo>
                      <a:cubicBezTo>
                        <a:pt x="64" y="3"/>
                        <a:pt x="61" y="0"/>
                        <a:pt x="58" y="0"/>
                      </a:cubicBezTo>
                      <a:cubicBezTo>
                        <a:pt x="58" y="0"/>
                        <a:pt x="58" y="0"/>
                        <a:pt x="58" y="0"/>
                      </a:cubicBezTo>
                      <a:cubicBezTo>
                        <a:pt x="28" y="0"/>
                        <a:pt x="28" y="0"/>
                        <a:pt x="28" y="0"/>
                      </a:cubicBezTo>
                      <a:cubicBezTo>
                        <a:pt x="25" y="0"/>
                        <a:pt x="22" y="3"/>
                        <a:pt x="22" y="6"/>
                      </a:cubicBezTo>
                      <a:cubicBezTo>
                        <a:pt x="22" y="9"/>
                        <a:pt x="22" y="9"/>
                        <a:pt x="22" y="9"/>
                      </a:cubicBezTo>
                      <a:cubicBezTo>
                        <a:pt x="5" y="9"/>
                        <a:pt x="5" y="9"/>
                        <a:pt x="5" y="9"/>
                      </a:cubicBezTo>
                      <a:cubicBezTo>
                        <a:pt x="2" y="9"/>
                        <a:pt x="0" y="12"/>
                        <a:pt x="0" y="15"/>
                      </a:cubicBezTo>
                      <a:cubicBezTo>
                        <a:pt x="0" y="57"/>
                        <a:pt x="0" y="57"/>
                        <a:pt x="0" y="57"/>
                      </a:cubicBezTo>
                      <a:cubicBezTo>
                        <a:pt x="0" y="60"/>
                        <a:pt x="2" y="63"/>
                        <a:pt x="5" y="63"/>
                      </a:cubicBezTo>
                      <a:cubicBezTo>
                        <a:pt x="36" y="63"/>
                        <a:pt x="36" y="63"/>
                        <a:pt x="36" y="63"/>
                      </a:cubicBezTo>
                      <a:cubicBezTo>
                        <a:pt x="39" y="63"/>
                        <a:pt x="41" y="60"/>
                        <a:pt x="41" y="57"/>
                      </a:cubicBezTo>
                      <a:cubicBezTo>
                        <a:pt x="41" y="54"/>
                        <a:pt x="41" y="54"/>
                        <a:pt x="41" y="54"/>
                      </a:cubicBezTo>
                      <a:cubicBezTo>
                        <a:pt x="58" y="54"/>
                        <a:pt x="58" y="54"/>
                        <a:pt x="58" y="54"/>
                      </a:cubicBezTo>
                      <a:cubicBezTo>
                        <a:pt x="60" y="54"/>
                        <a:pt x="62" y="53"/>
                        <a:pt x="63" y="51"/>
                      </a:cubicBezTo>
                      <a:cubicBezTo>
                        <a:pt x="64" y="49"/>
                        <a:pt x="64" y="47"/>
                        <a:pt x="63" y="46"/>
                      </a:cubicBezTo>
                      <a:lnTo>
                        <a:pt x="51" y="27"/>
                      </a:lnTo>
                      <a:close/>
                      <a:moveTo>
                        <a:pt x="5" y="15"/>
                      </a:moveTo>
                      <a:cubicBezTo>
                        <a:pt x="24" y="15"/>
                        <a:pt x="24" y="15"/>
                        <a:pt x="24" y="15"/>
                      </a:cubicBezTo>
                      <a:cubicBezTo>
                        <a:pt x="24" y="17"/>
                        <a:pt x="24" y="17"/>
                        <a:pt x="24" y="17"/>
                      </a:cubicBezTo>
                      <a:cubicBezTo>
                        <a:pt x="24" y="18"/>
                        <a:pt x="25" y="19"/>
                        <a:pt x="26" y="19"/>
                      </a:cubicBezTo>
                      <a:cubicBezTo>
                        <a:pt x="27" y="19"/>
                        <a:pt x="28" y="18"/>
                        <a:pt x="28" y="17"/>
                      </a:cubicBezTo>
                      <a:cubicBezTo>
                        <a:pt x="28" y="15"/>
                        <a:pt x="28" y="15"/>
                        <a:pt x="28" y="15"/>
                      </a:cubicBezTo>
                      <a:cubicBezTo>
                        <a:pt x="28" y="15"/>
                        <a:pt x="28" y="15"/>
                        <a:pt x="28" y="15"/>
                      </a:cubicBezTo>
                      <a:cubicBezTo>
                        <a:pt x="28" y="6"/>
                        <a:pt x="28" y="6"/>
                        <a:pt x="28" y="6"/>
                      </a:cubicBezTo>
                      <a:cubicBezTo>
                        <a:pt x="58" y="6"/>
                        <a:pt x="58" y="6"/>
                        <a:pt x="58" y="6"/>
                      </a:cubicBezTo>
                      <a:cubicBezTo>
                        <a:pt x="45" y="27"/>
                        <a:pt x="45" y="27"/>
                        <a:pt x="45" y="27"/>
                      </a:cubicBezTo>
                      <a:cubicBezTo>
                        <a:pt x="58" y="48"/>
                        <a:pt x="58" y="48"/>
                        <a:pt x="58" y="48"/>
                      </a:cubicBezTo>
                      <a:cubicBezTo>
                        <a:pt x="36" y="48"/>
                        <a:pt x="36" y="48"/>
                        <a:pt x="36" y="48"/>
                      </a:cubicBezTo>
                      <a:cubicBezTo>
                        <a:pt x="36" y="48"/>
                        <a:pt x="36" y="48"/>
                        <a:pt x="36" y="48"/>
                      </a:cubicBezTo>
                      <a:cubicBezTo>
                        <a:pt x="28" y="48"/>
                        <a:pt x="28" y="48"/>
                        <a:pt x="28" y="48"/>
                      </a:cubicBezTo>
                      <a:cubicBezTo>
                        <a:pt x="28" y="25"/>
                        <a:pt x="28" y="25"/>
                        <a:pt x="28" y="25"/>
                      </a:cubicBezTo>
                      <a:cubicBezTo>
                        <a:pt x="28" y="24"/>
                        <a:pt x="27" y="23"/>
                        <a:pt x="26" y="23"/>
                      </a:cubicBezTo>
                      <a:cubicBezTo>
                        <a:pt x="25" y="23"/>
                        <a:pt x="24" y="24"/>
                        <a:pt x="24" y="25"/>
                      </a:cubicBezTo>
                      <a:cubicBezTo>
                        <a:pt x="24" y="50"/>
                        <a:pt x="24" y="50"/>
                        <a:pt x="24" y="50"/>
                      </a:cubicBezTo>
                      <a:cubicBezTo>
                        <a:pt x="24" y="50"/>
                        <a:pt x="24" y="50"/>
                        <a:pt x="24" y="50"/>
                      </a:cubicBezTo>
                      <a:cubicBezTo>
                        <a:pt x="24" y="50"/>
                        <a:pt x="24" y="50"/>
                        <a:pt x="24" y="50"/>
                      </a:cubicBezTo>
                      <a:cubicBezTo>
                        <a:pt x="24" y="50"/>
                        <a:pt x="24" y="50"/>
                        <a:pt x="24" y="50"/>
                      </a:cubicBezTo>
                      <a:cubicBezTo>
                        <a:pt x="24" y="50"/>
                        <a:pt x="24" y="50"/>
                        <a:pt x="24" y="51"/>
                      </a:cubicBezTo>
                      <a:cubicBezTo>
                        <a:pt x="24" y="51"/>
                        <a:pt x="24" y="51"/>
                        <a:pt x="24" y="51"/>
                      </a:cubicBezTo>
                      <a:cubicBezTo>
                        <a:pt x="24" y="51"/>
                        <a:pt x="24" y="51"/>
                        <a:pt x="24" y="51"/>
                      </a:cubicBezTo>
                      <a:cubicBezTo>
                        <a:pt x="24" y="51"/>
                        <a:pt x="24" y="51"/>
                        <a:pt x="24" y="51"/>
                      </a:cubicBezTo>
                      <a:cubicBezTo>
                        <a:pt x="24" y="51"/>
                        <a:pt x="24" y="51"/>
                        <a:pt x="24" y="51"/>
                      </a:cubicBezTo>
                      <a:cubicBezTo>
                        <a:pt x="24" y="51"/>
                        <a:pt x="24" y="51"/>
                        <a:pt x="24" y="51"/>
                      </a:cubicBezTo>
                      <a:cubicBezTo>
                        <a:pt x="24" y="51"/>
                        <a:pt x="25" y="51"/>
                        <a:pt x="25" y="51"/>
                      </a:cubicBezTo>
                      <a:cubicBezTo>
                        <a:pt x="25" y="51"/>
                        <a:pt x="25" y="52"/>
                        <a:pt x="25" y="52"/>
                      </a:cubicBezTo>
                      <a:cubicBezTo>
                        <a:pt x="25" y="52"/>
                        <a:pt x="25" y="52"/>
                        <a:pt x="25" y="52"/>
                      </a:cubicBezTo>
                      <a:cubicBezTo>
                        <a:pt x="25" y="52"/>
                        <a:pt x="25" y="52"/>
                        <a:pt x="25" y="52"/>
                      </a:cubicBezTo>
                      <a:cubicBezTo>
                        <a:pt x="25" y="52"/>
                        <a:pt x="25" y="52"/>
                        <a:pt x="25" y="52"/>
                      </a:cubicBezTo>
                      <a:cubicBezTo>
                        <a:pt x="33" y="57"/>
                        <a:pt x="33" y="57"/>
                        <a:pt x="33" y="57"/>
                      </a:cubicBezTo>
                      <a:cubicBezTo>
                        <a:pt x="5" y="57"/>
                        <a:pt x="5" y="57"/>
                        <a:pt x="5" y="57"/>
                      </a:cubicBezTo>
                      <a:lnTo>
                        <a:pt x="5" y="15"/>
                      </a:lnTo>
                      <a:close/>
                      <a:moveTo>
                        <a:pt x="36" y="55"/>
                      </a:moveTo>
                      <a:cubicBezTo>
                        <a:pt x="32" y="52"/>
                        <a:pt x="32" y="52"/>
                        <a:pt x="32" y="52"/>
                      </a:cubicBezTo>
                      <a:cubicBezTo>
                        <a:pt x="36" y="52"/>
                        <a:pt x="36" y="52"/>
                        <a:pt x="36" y="52"/>
                      </a:cubicBezTo>
                      <a:lnTo>
                        <a:pt x="36" y="55"/>
                      </a:lnTo>
                      <a:close/>
                    </a:path>
                  </a:pathLst>
                </a:custGeom>
                <a:grpFill/>
                <a:ln w="9525">
                  <a:noFill/>
                  <a:round/>
                </a:ln>
              </p:spPr>
              <p:txBody>
                <a:bodyPr anchor="ctr"/>
                <a:lstStyle/>
                <a:p>
                  <a:pPr algn="ctr"/>
                </a:p>
              </p:txBody>
            </p:sp>
            <p:sp>
              <p:nvSpPr>
                <p:cNvPr id="35" name="íṡḻîḋé"/>
                <p:cNvSpPr/>
                <p:nvPr/>
              </p:nvSpPr>
              <p:spPr bwMode="auto">
                <a:xfrm>
                  <a:off x="5380038" y="2359025"/>
                  <a:ext cx="15875" cy="190500"/>
                </a:xfrm>
                <a:custGeom>
                  <a:avLst/>
                  <a:gdLst/>
                  <a:ahLst/>
                  <a:cxnLst>
                    <a:cxn ang="0">
                      <a:pos x="3" y="0"/>
                    </a:cxn>
                    <a:cxn ang="0">
                      <a:pos x="0" y="2"/>
                    </a:cxn>
                    <a:cxn ang="0">
                      <a:pos x="0" y="72"/>
                    </a:cxn>
                    <a:cxn ang="0">
                      <a:pos x="3" y="74"/>
                    </a:cxn>
                    <a:cxn ang="0">
                      <a:pos x="6" y="72"/>
                    </a:cxn>
                    <a:cxn ang="0">
                      <a:pos x="6" y="2"/>
                    </a:cxn>
                    <a:cxn ang="0">
                      <a:pos x="3" y="0"/>
                    </a:cxn>
                  </a:cxnLst>
                  <a:rect l="0" t="0" r="r" b="b"/>
                  <a:pathLst>
                    <a:path w="6" h="74">
                      <a:moveTo>
                        <a:pt x="3" y="0"/>
                      </a:moveTo>
                      <a:cubicBezTo>
                        <a:pt x="1" y="0"/>
                        <a:pt x="0" y="1"/>
                        <a:pt x="0" y="2"/>
                      </a:cubicBezTo>
                      <a:cubicBezTo>
                        <a:pt x="0" y="72"/>
                        <a:pt x="0" y="72"/>
                        <a:pt x="0" y="72"/>
                      </a:cubicBezTo>
                      <a:cubicBezTo>
                        <a:pt x="0" y="73"/>
                        <a:pt x="1" y="74"/>
                        <a:pt x="3" y="74"/>
                      </a:cubicBezTo>
                      <a:cubicBezTo>
                        <a:pt x="4" y="74"/>
                        <a:pt x="6" y="73"/>
                        <a:pt x="6" y="72"/>
                      </a:cubicBezTo>
                      <a:cubicBezTo>
                        <a:pt x="6" y="2"/>
                        <a:pt x="6" y="2"/>
                        <a:pt x="6" y="2"/>
                      </a:cubicBezTo>
                      <a:cubicBezTo>
                        <a:pt x="6" y="1"/>
                        <a:pt x="4" y="0"/>
                        <a:pt x="3" y="0"/>
                      </a:cubicBezTo>
                      <a:close/>
                    </a:path>
                  </a:pathLst>
                </a:custGeom>
                <a:grpFill/>
                <a:ln w="9525">
                  <a:noFill/>
                  <a:round/>
                </a:ln>
              </p:spPr>
              <p:txBody>
                <a:bodyPr anchor="ctr"/>
                <a:lstStyle/>
                <a:p>
                  <a:pPr algn="ctr"/>
                </a:p>
              </p:txBody>
            </p:sp>
            <p:sp>
              <p:nvSpPr>
                <p:cNvPr id="36" name="îs1ïḓé"/>
                <p:cNvSpPr/>
                <p:nvPr/>
              </p:nvSpPr>
              <p:spPr bwMode="auto">
                <a:xfrm>
                  <a:off x="5380038" y="2333625"/>
                  <a:ext cx="15875" cy="14288"/>
                </a:xfrm>
                <a:prstGeom prst="ellipse">
                  <a:avLst/>
                </a:prstGeom>
                <a:grpFill/>
                <a:ln w="9525">
                  <a:noFill/>
                  <a:round/>
                </a:ln>
              </p:spPr>
              <p:txBody>
                <a:bodyPr anchor="ctr"/>
                <a:lstStyle/>
                <a:p>
                  <a:pPr algn="ctr"/>
                </a:p>
              </p:txBody>
            </p:sp>
          </p:grpSp>
        </p:grpSp>
        <p:cxnSp>
          <p:nvCxnSpPr>
            <p:cNvPr id="12" name="直接连接符 11"/>
            <p:cNvCxnSpPr/>
            <p:nvPr/>
          </p:nvCxnSpPr>
          <p:spPr>
            <a:xfrm rot="5400000" flipH="1" flipV="1">
              <a:off x="1349558" y="4095734"/>
              <a:ext cx="576823" cy="2404"/>
            </a:xfrm>
            <a:prstGeom prst="line">
              <a:avLst/>
            </a:prstGeom>
            <a:ln w="19050">
              <a:solidFill>
                <a:schemeClr val="bg1">
                  <a:lumMod val="65000"/>
                </a:schemeClr>
              </a:solidFill>
              <a:prstDash val="sysDot"/>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5400000" flipH="1" flipV="1">
              <a:off x="3279472" y="4095734"/>
              <a:ext cx="576823" cy="2404"/>
            </a:xfrm>
            <a:prstGeom prst="line">
              <a:avLst/>
            </a:prstGeom>
            <a:ln w="19050">
              <a:solidFill>
                <a:schemeClr val="bg1">
                  <a:lumMod val="65000"/>
                </a:schemeClr>
              </a:solidFill>
              <a:prstDash val="sysDot"/>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5400000" flipH="1" flipV="1">
              <a:off x="5209386" y="4095734"/>
              <a:ext cx="576823" cy="2404"/>
            </a:xfrm>
            <a:prstGeom prst="line">
              <a:avLst/>
            </a:prstGeom>
            <a:ln w="19050">
              <a:solidFill>
                <a:schemeClr val="bg1">
                  <a:lumMod val="65000"/>
                </a:schemeClr>
              </a:solidFill>
              <a:prstDash val="sysDot"/>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5400000" flipH="1" flipV="1">
              <a:off x="7139299" y="4095734"/>
              <a:ext cx="576823" cy="2404"/>
            </a:xfrm>
            <a:prstGeom prst="line">
              <a:avLst/>
            </a:prstGeom>
            <a:ln w="19050">
              <a:solidFill>
                <a:schemeClr val="bg1">
                  <a:lumMod val="65000"/>
                </a:schemeClr>
              </a:solidFill>
              <a:prstDash val="sysDot"/>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5400000" flipH="1" flipV="1">
              <a:off x="9069212" y="4095734"/>
              <a:ext cx="576823" cy="2404"/>
            </a:xfrm>
            <a:prstGeom prst="line">
              <a:avLst/>
            </a:prstGeom>
            <a:ln w="19050">
              <a:solidFill>
                <a:schemeClr val="bg1">
                  <a:lumMod val="65000"/>
                </a:schemeClr>
              </a:solidFill>
              <a:prstDash val="sysDot"/>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17" name="ïşļíḑe"/>
            <p:cNvGrpSpPr/>
            <p:nvPr/>
          </p:nvGrpSpPr>
          <p:grpSpPr>
            <a:xfrm>
              <a:off x="695065" y="4188943"/>
              <a:ext cx="1952919" cy="1258314"/>
              <a:chOff x="2860683" y="4798575"/>
              <a:chExt cx="1952919" cy="1258314"/>
            </a:xfrm>
          </p:grpSpPr>
          <p:sp>
            <p:nvSpPr>
              <p:cNvPr id="30" name="îšļiḋé"/>
              <p:cNvSpPr txBox="1"/>
              <p:nvPr/>
            </p:nvSpPr>
            <p:spPr bwMode="auto">
              <a:xfrm>
                <a:off x="2860683" y="4798575"/>
                <a:ext cx="1933002" cy="662997"/>
              </a:xfrm>
              <a:prstGeom prst="rect">
                <a:avLst/>
              </a:prstGeom>
              <a:noFill/>
            </p:spPr>
            <p:txBody>
              <a:bodyPr wrap="none" lIns="90000" tIns="46800" rIns="90000" bIns="46800" anchor="b" anchorCtr="1">
                <a:normAutofit/>
              </a:bodyPr>
              <a:lstStyle/>
              <a:p>
                <a:pPr latinLnBrk="0"/>
                <a:r>
                  <a:rPr lang="zh-CN" altLang="en-US" sz="1600" b="1" dirty="0">
                    <a:effectLst/>
                  </a:rPr>
                  <a:t>预约登记功能</a:t>
                </a:r>
                <a:endParaRPr lang="zh-CN" altLang="en-US" sz="1600" b="1" dirty="0">
                  <a:effectLst/>
                </a:endParaRPr>
              </a:p>
            </p:txBody>
          </p:sp>
          <p:sp>
            <p:nvSpPr>
              <p:cNvPr id="31" name="íṧ1idé"/>
              <p:cNvSpPr txBox="1"/>
              <p:nvPr/>
            </p:nvSpPr>
            <p:spPr bwMode="auto">
              <a:xfrm>
                <a:off x="2868903" y="5461572"/>
                <a:ext cx="1944699" cy="595317"/>
              </a:xfrm>
              <a:prstGeom prst="rect">
                <a:avLst/>
              </a:prstGeom>
              <a:noFill/>
            </p:spPr>
            <p:txBody>
              <a:bodyPr wrap="square" lIns="90000" tIns="46800" rIns="90000" bIns="46800">
                <a:normAutofit/>
              </a:bodyPr>
              <a:lstStyle/>
              <a:p>
                <a:pPr algn="ctr">
                  <a:lnSpc>
                    <a:spcPct val="120000"/>
                  </a:lnSpc>
                </a:pPr>
                <a:r>
                  <a:rPr lang="zh-CN" altLang="en-US" sz="900" dirty="0"/>
                  <a:t>登记患者基本信息</a:t>
                </a:r>
                <a:endParaRPr lang="zh-CN" altLang="en-US" sz="900" dirty="0"/>
              </a:p>
            </p:txBody>
          </p:sp>
        </p:grpSp>
        <p:grpSp>
          <p:nvGrpSpPr>
            <p:cNvPr id="18" name="ïṥ1íḓê"/>
            <p:cNvGrpSpPr/>
            <p:nvPr/>
          </p:nvGrpSpPr>
          <p:grpSpPr>
            <a:xfrm>
              <a:off x="2612912" y="4189429"/>
              <a:ext cx="1952919" cy="1257828"/>
              <a:chOff x="2863090" y="4799061"/>
              <a:chExt cx="1952919" cy="1257828"/>
            </a:xfrm>
          </p:grpSpPr>
          <p:sp>
            <p:nvSpPr>
              <p:cNvPr id="28" name="iśḷïdê"/>
              <p:cNvSpPr txBox="1"/>
              <p:nvPr/>
            </p:nvSpPr>
            <p:spPr bwMode="auto">
              <a:xfrm>
                <a:off x="2863090" y="4799061"/>
                <a:ext cx="1933002" cy="662997"/>
              </a:xfrm>
              <a:prstGeom prst="rect">
                <a:avLst/>
              </a:prstGeom>
              <a:noFill/>
            </p:spPr>
            <p:txBody>
              <a:bodyPr wrap="none" lIns="90000" tIns="46800" rIns="90000" bIns="46800" anchor="b" anchorCtr="1">
                <a:normAutofit/>
              </a:bodyPr>
              <a:lstStyle/>
              <a:p>
                <a:pPr algn="l" latinLnBrk="0"/>
                <a:r>
                  <a:rPr lang="en-US" altLang="zh-CN" sz="1600" b="1" dirty="0">
                    <a:effectLst/>
                  </a:rPr>
                  <a:t>分诊功能</a:t>
                </a:r>
                <a:endParaRPr lang="en-US" altLang="zh-CN" sz="1600" b="1" dirty="0">
                  <a:effectLst/>
                </a:endParaRPr>
              </a:p>
            </p:txBody>
          </p:sp>
          <p:sp>
            <p:nvSpPr>
              <p:cNvPr id="29" name="íSľïḑè"/>
              <p:cNvSpPr txBox="1"/>
              <p:nvPr/>
            </p:nvSpPr>
            <p:spPr bwMode="auto">
              <a:xfrm>
                <a:off x="2871310" y="5461572"/>
                <a:ext cx="1944699" cy="595317"/>
              </a:xfrm>
              <a:prstGeom prst="rect">
                <a:avLst/>
              </a:prstGeom>
              <a:noFill/>
            </p:spPr>
            <p:txBody>
              <a:bodyPr wrap="square" lIns="90000" tIns="46800" rIns="90000" bIns="46800">
                <a:normAutofit/>
              </a:bodyPr>
              <a:lstStyle/>
              <a:p>
                <a:pPr algn="ctr">
                  <a:lnSpc>
                    <a:spcPct val="120000"/>
                  </a:lnSpc>
                </a:pPr>
                <a:r>
                  <a:rPr lang="en-US" altLang="zh-CN" sz="900" dirty="0"/>
                  <a:t>病人的基本信息、检查设备、检查部位、检查方法、划价收费。</a:t>
                </a:r>
                <a:endParaRPr lang="en-US" altLang="zh-CN" sz="900" dirty="0"/>
              </a:p>
            </p:txBody>
          </p:sp>
        </p:grpSp>
        <p:grpSp>
          <p:nvGrpSpPr>
            <p:cNvPr id="19" name="íSlïḑê"/>
            <p:cNvGrpSpPr/>
            <p:nvPr/>
          </p:nvGrpSpPr>
          <p:grpSpPr>
            <a:xfrm>
              <a:off x="4551110" y="4189429"/>
              <a:ext cx="1952919" cy="1257828"/>
              <a:chOff x="2863090" y="4799061"/>
              <a:chExt cx="1952919" cy="1257828"/>
            </a:xfrm>
          </p:grpSpPr>
          <p:sp>
            <p:nvSpPr>
              <p:cNvPr id="26" name="iṧļîde"/>
              <p:cNvSpPr txBox="1"/>
              <p:nvPr/>
            </p:nvSpPr>
            <p:spPr bwMode="auto">
              <a:xfrm>
                <a:off x="2863090" y="4799061"/>
                <a:ext cx="1933002" cy="662997"/>
              </a:xfrm>
              <a:prstGeom prst="rect">
                <a:avLst/>
              </a:prstGeom>
              <a:noFill/>
            </p:spPr>
            <p:txBody>
              <a:bodyPr wrap="none" lIns="90000" tIns="46800" rIns="90000" bIns="46800" anchor="b" anchorCtr="1">
                <a:normAutofit/>
              </a:bodyPr>
              <a:lstStyle/>
              <a:p>
                <a:pPr algn="l" latinLnBrk="0"/>
                <a:r>
                  <a:rPr lang="en-US" altLang="zh-CN" sz="1600" b="1" dirty="0">
                    <a:effectLst/>
                  </a:rPr>
                  <a:t>诊断报告功能</a:t>
                </a:r>
                <a:endParaRPr lang="en-US" altLang="zh-CN" sz="1600" b="1" dirty="0">
                  <a:effectLst/>
                </a:endParaRPr>
              </a:p>
            </p:txBody>
          </p:sp>
          <p:sp>
            <p:nvSpPr>
              <p:cNvPr id="27" name="îŝļíḋé"/>
              <p:cNvSpPr txBox="1"/>
              <p:nvPr/>
            </p:nvSpPr>
            <p:spPr bwMode="auto">
              <a:xfrm>
                <a:off x="2871310" y="5461572"/>
                <a:ext cx="1944699" cy="595317"/>
              </a:xfrm>
              <a:prstGeom prst="rect">
                <a:avLst/>
              </a:prstGeom>
              <a:noFill/>
            </p:spPr>
            <p:txBody>
              <a:bodyPr wrap="square" lIns="90000" tIns="46800" rIns="90000" bIns="46800">
                <a:normAutofit/>
              </a:bodyPr>
              <a:lstStyle/>
              <a:p>
                <a:pPr algn="ctr">
                  <a:lnSpc>
                    <a:spcPct val="120000"/>
                  </a:lnSpc>
                </a:pPr>
                <a:r>
                  <a:rPr lang="en-US" altLang="zh-CN" sz="900" dirty="0"/>
                  <a:t>生成检查报告，支持二级医生审核。支持典型病例管理。</a:t>
                </a:r>
                <a:endParaRPr lang="en-US" altLang="zh-CN" sz="900" dirty="0"/>
              </a:p>
            </p:txBody>
          </p:sp>
        </p:grpSp>
        <p:grpSp>
          <p:nvGrpSpPr>
            <p:cNvPr id="20" name="íŝḻïḑè"/>
            <p:cNvGrpSpPr/>
            <p:nvPr/>
          </p:nvGrpSpPr>
          <p:grpSpPr>
            <a:xfrm>
              <a:off x="6489308" y="4189429"/>
              <a:ext cx="1952919" cy="1257828"/>
              <a:chOff x="2863090" y="4799061"/>
              <a:chExt cx="1952919" cy="1257828"/>
            </a:xfrm>
          </p:grpSpPr>
          <p:sp>
            <p:nvSpPr>
              <p:cNvPr id="24" name="ïsľîḓe"/>
              <p:cNvSpPr txBox="1"/>
              <p:nvPr/>
            </p:nvSpPr>
            <p:spPr bwMode="auto">
              <a:xfrm>
                <a:off x="2863090" y="4799061"/>
                <a:ext cx="1933002" cy="662997"/>
              </a:xfrm>
              <a:prstGeom prst="rect">
                <a:avLst/>
              </a:prstGeom>
              <a:noFill/>
            </p:spPr>
            <p:txBody>
              <a:bodyPr wrap="none" lIns="90000" tIns="46800" rIns="90000" bIns="46800" anchor="b" anchorCtr="1">
                <a:normAutofit/>
              </a:bodyPr>
              <a:lstStyle/>
              <a:p>
                <a:pPr algn="l" latinLnBrk="0"/>
                <a:r>
                  <a:rPr lang="en-US" altLang="zh-CN" sz="1600" b="1" dirty="0">
                    <a:effectLst/>
                  </a:rPr>
                  <a:t>模板功能</a:t>
                </a:r>
                <a:endParaRPr lang="en-US" altLang="zh-CN" sz="1600" b="1" dirty="0">
                  <a:effectLst/>
                </a:endParaRPr>
              </a:p>
            </p:txBody>
          </p:sp>
          <p:sp>
            <p:nvSpPr>
              <p:cNvPr id="25" name="ïślíḍê"/>
              <p:cNvSpPr txBox="1"/>
              <p:nvPr/>
            </p:nvSpPr>
            <p:spPr bwMode="auto">
              <a:xfrm>
                <a:off x="2871310" y="5461572"/>
                <a:ext cx="1944699" cy="595317"/>
              </a:xfrm>
              <a:prstGeom prst="rect">
                <a:avLst/>
              </a:prstGeom>
              <a:noFill/>
            </p:spPr>
            <p:txBody>
              <a:bodyPr wrap="square" lIns="90000" tIns="46800" rIns="90000" bIns="46800">
                <a:normAutofit/>
              </a:bodyPr>
              <a:lstStyle/>
              <a:p>
                <a:pPr algn="ctr">
                  <a:lnSpc>
                    <a:spcPct val="120000"/>
                  </a:lnSpc>
                </a:pPr>
                <a:r>
                  <a:rPr lang="en-US" altLang="zh-CN" sz="900" dirty="0"/>
                  <a:t>用户可以方便灵活的定义模板，提高报告生成速度。</a:t>
                </a:r>
                <a:endParaRPr lang="en-US" altLang="zh-CN" sz="900" dirty="0"/>
              </a:p>
            </p:txBody>
          </p:sp>
        </p:grpSp>
        <p:grpSp>
          <p:nvGrpSpPr>
            <p:cNvPr id="21" name="iśļîďe"/>
            <p:cNvGrpSpPr/>
            <p:nvPr/>
          </p:nvGrpSpPr>
          <p:grpSpPr>
            <a:xfrm>
              <a:off x="8427506" y="4189429"/>
              <a:ext cx="1952919" cy="1257828"/>
              <a:chOff x="2863090" y="4799061"/>
              <a:chExt cx="1952919" cy="1257828"/>
            </a:xfrm>
          </p:grpSpPr>
          <p:sp>
            <p:nvSpPr>
              <p:cNvPr id="22" name="ïṧ1iḍé"/>
              <p:cNvSpPr txBox="1"/>
              <p:nvPr/>
            </p:nvSpPr>
            <p:spPr bwMode="auto">
              <a:xfrm>
                <a:off x="2863090" y="4799061"/>
                <a:ext cx="1933002" cy="662997"/>
              </a:xfrm>
              <a:prstGeom prst="rect">
                <a:avLst/>
              </a:prstGeom>
              <a:noFill/>
            </p:spPr>
            <p:txBody>
              <a:bodyPr wrap="none" lIns="90000" tIns="46800" rIns="90000" bIns="46800" anchor="b" anchorCtr="1">
                <a:normAutofit/>
              </a:bodyPr>
              <a:lstStyle/>
              <a:p>
                <a:pPr algn="l" latinLnBrk="0"/>
                <a:r>
                  <a:rPr lang="en-US" altLang="zh-CN" sz="1600" b="1" dirty="0">
                    <a:effectLst/>
                  </a:rPr>
                  <a:t>查询功能</a:t>
                </a:r>
                <a:endParaRPr lang="en-US" altLang="zh-CN" sz="1600" b="1" dirty="0">
                  <a:effectLst/>
                </a:endParaRPr>
              </a:p>
            </p:txBody>
          </p:sp>
          <p:sp>
            <p:nvSpPr>
              <p:cNvPr id="23" name="iṣlidé"/>
              <p:cNvSpPr txBox="1"/>
              <p:nvPr/>
            </p:nvSpPr>
            <p:spPr bwMode="auto">
              <a:xfrm>
                <a:off x="2871310" y="5461572"/>
                <a:ext cx="1944699" cy="595317"/>
              </a:xfrm>
              <a:prstGeom prst="rect">
                <a:avLst/>
              </a:prstGeom>
              <a:noFill/>
            </p:spPr>
            <p:txBody>
              <a:bodyPr wrap="square" lIns="90000" tIns="46800" rIns="90000" bIns="46800">
                <a:normAutofit/>
              </a:bodyPr>
              <a:lstStyle/>
              <a:p>
                <a:pPr algn="ctr">
                  <a:lnSpc>
                    <a:spcPct val="120000"/>
                  </a:lnSpc>
                </a:pPr>
                <a:r>
                  <a:rPr lang="en-US" altLang="zh-CN" sz="900" dirty="0"/>
                  <a:t>支持姓名、影像号等多种形式的组合查询。</a:t>
                </a:r>
                <a:endParaRPr lang="en-US" altLang="zh-CN" sz="900" dirty="0"/>
              </a:p>
            </p:txBody>
          </p:sp>
        </p:grpSp>
      </p:grpSp>
      <p:sp>
        <p:nvSpPr>
          <p:cNvPr id="71" name="íşḷïḋê"/>
          <p:cNvSpPr/>
          <p:nvPr/>
        </p:nvSpPr>
        <p:spPr bwMode="auto">
          <a:xfrm>
            <a:off x="10510520" y="2604135"/>
            <a:ext cx="930275" cy="930275"/>
          </a:xfrm>
          <a:prstGeom prst="ellipse">
            <a:avLst/>
          </a:prstGeom>
          <a:solidFill>
            <a:schemeClr val="tx1">
              <a:lumMod val="50000"/>
              <a:lumOff val="50000"/>
            </a:schemeClr>
          </a:solidFill>
          <a:ln>
            <a:solidFill>
              <a:schemeClr val="bg1">
                <a:lumMod val="95000"/>
              </a:schemeClr>
            </a:solidFill>
          </a:ln>
          <a:effectLst>
            <a:outerShdw sx="110000" sy="110000" algn="ctr" rotWithShape="0">
              <a:schemeClr val="tx2">
                <a:alpha val="19000"/>
              </a:schemeClr>
            </a:outerShdw>
          </a:effectLst>
        </p:spPr>
        <p:txBody>
          <a:bodyPr wrap="square" lIns="91440" tIns="45720" rIns="91440" bIns="4572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a:ln>
                <a:noFill/>
              </a:ln>
              <a:solidFill>
                <a:srgbClr val="000000"/>
              </a:solidFill>
              <a:effectLst/>
              <a:uLnTx/>
              <a:uFillTx/>
            </a:endParaRPr>
          </a:p>
        </p:txBody>
      </p:sp>
      <p:sp>
        <p:nvSpPr>
          <p:cNvPr id="72" name="ï$ļîde"/>
          <p:cNvSpPr/>
          <p:nvPr/>
        </p:nvSpPr>
        <p:spPr bwMode="auto">
          <a:xfrm>
            <a:off x="10793095" y="2867660"/>
            <a:ext cx="357505" cy="344170"/>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bg1"/>
          </a:solidFill>
          <a:ln>
            <a:noFill/>
          </a:ln>
        </p:spPr>
        <p:txBody>
          <a:bodyPr wrap="square" lIns="91440" tIns="45720" rIns="91440" bIns="45720">
            <a:normAutofit fontScale="82500"/>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endParaRPr>
          </a:p>
        </p:txBody>
      </p:sp>
      <p:cxnSp>
        <p:nvCxnSpPr>
          <p:cNvPr id="73" name="直接连接符 72"/>
          <p:cNvCxnSpPr/>
          <p:nvPr/>
        </p:nvCxnSpPr>
        <p:spPr>
          <a:xfrm rot="5400000" flipH="1" flipV="1">
            <a:off x="10706877" y="4041124"/>
            <a:ext cx="576823" cy="2404"/>
          </a:xfrm>
          <a:prstGeom prst="line">
            <a:avLst/>
          </a:prstGeom>
          <a:ln w="19050">
            <a:solidFill>
              <a:schemeClr val="bg1">
                <a:lumMod val="65000"/>
              </a:schemeClr>
            </a:solidFill>
            <a:prstDash val="sysDot"/>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74" name="ïṧ1iḍé"/>
          <p:cNvSpPr txBox="1"/>
          <p:nvPr/>
        </p:nvSpPr>
        <p:spPr bwMode="auto">
          <a:xfrm>
            <a:off x="10420350" y="4476115"/>
            <a:ext cx="1149985" cy="359410"/>
          </a:xfrm>
          <a:prstGeom prst="rect">
            <a:avLst/>
          </a:prstGeom>
          <a:noFill/>
        </p:spPr>
        <p:txBody>
          <a:bodyPr wrap="none" lIns="90000" tIns="46800" rIns="90000" bIns="46800" anchor="b" anchorCtr="1">
            <a:normAutofit/>
          </a:bodyPr>
          <a:p>
            <a:pPr algn="l" latinLnBrk="0"/>
            <a:r>
              <a:rPr lang="en-US" altLang="zh-CN" sz="1600" b="1" dirty="0">
                <a:effectLst/>
              </a:rPr>
              <a:t>统计功能</a:t>
            </a:r>
            <a:endParaRPr lang="en-US" altLang="zh-CN" sz="1600" b="1" dirty="0">
              <a:effectLst/>
            </a:endParaRPr>
          </a:p>
        </p:txBody>
      </p:sp>
      <p:sp>
        <p:nvSpPr>
          <p:cNvPr id="75" name="iṣlidé"/>
          <p:cNvSpPr txBox="1"/>
          <p:nvPr/>
        </p:nvSpPr>
        <p:spPr bwMode="auto">
          <a:xfrm>
            <a:off x="10389235" y="4852670"/>
            <a:ext cx="1116965" cy="594995"/>
          </a:xfrm>
          <a:prstGeom prst="rect">
            <a:avLst/>
          </a:prstGeom>
          <a:noFill/>
        </p:spPr>
        <p:txBody>
          <a:bodyPr wrap="square" lIns="90000" tIns="46800" rIns="90000" bIns="46800">
            <a:normAutofit/>
          </a:bodyPr>
          <a:p>
            <a:pPr algn="ctr">
              <a:lnSpc>
                <a:spcPct val="120000"/>
              </a:lnSpc>
            </a:pPr>
            <a:r>
              <a:rPr lang="en-US" altLang="zh-CN" sz="900" dirty="0"/>
              <a:t>可以统计用户工作量、门诊量、胶片量以及费用信息。</a:t>
            </a:r>
            <a:endParaRPr lang="en-US" altLang="zh-CN" sz="900" dirty="0"/>
          </a:p>
        </p:txBody>
      </p:sp>
    </p:spTree>
  </p:cSld>
  <p:clrMapOvr>
    <a:masterClrMapping/>
  </p:clrMapOvr>
  <p:transition>
    <p:comb/>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基本概述（功能规范三：运行要求</a:t>
            </a:r>
            <a:r>
              <a:rPr lang="en-US" altLang="zh-CN" dirty="0">
                <a:sym typeface="+mn-ea"/>
              </a:rPr>
              <a:t>5</a:t>
            </a:r>
            <a:r>
              <a:rPr lang="zh-CN" altLang="en-US" dirty="0">
                <a:sym typeface="+mn-ea"/>
              </a:rPr>
              <a:t>大规范</a:t>
            </a:r>
            <a:r>
              <a:rPr lang="zh-CN" altLang="en-US" dirty="0">
                <a:sym typeface="+mn-ea"/>
              </a:rPr>
              <a:t>）</a:t>
            </a:r>
            <a:endParaRPr lang="zh-CN" altLang="en-US" dirty="0"/>
          </a:p>
        </p:txBody>
      </p:sp>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2e275a08-3c60-4635-948f-9e208d579e0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9925" y="1514110"/>
            <a:ext cx="10850563" cy="4466611"/>
            <a:chOff x="669925" y="1514110"/>
            <a:chExt cx="10850563" cy="4466611"/>
          </a:xfrm>
        </p:grpSpPr>
        <p:sp>
          <p:nvSpPr>
            <p:cNvPr id="6" name="iSļiḓê"/>
            <p:cNvSpPr/>
            <p:nvPr/>
          </p:nvSpPr>
          <p:spPr bwMode="auto">
            <a:xfrm>
              <a:off x="8353767" y="1901708"/>
              <a:ext cx="3166721"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1100" dirty="0"/>
                <a:t>设置访问权限，保证数据的安全性。</a:t>
              </a:r>
              <a:endParaRPr lang="en-US" altLang="zh-CN" sz="1100" dirty="0"/>
            </a:p>
          </p:txBody>
        </p:sp>
        <p:sp>
          <p:nvSpPr>
            <p:cNvPr id="7" name="iṥḷíďé"/>
            <p:cNvSpPr txBox="1"/>
            <p:nvPr/>
          </p:nvSpPr>
          <p:spPr bwMode="auto">
            <a:xfrm>
              <a:off x="8353767" y="1514110"/>
              <a:ext cx="3166721"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fontScale="9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2000" b="1" dirty="0"/>
                <a:t>安全管理</a:t>
              </a:r>
              <a:endParaRPr lang="en-US" altLang="zh-CN" sz="2000" b="1" dirty="0"/>
            </a:p>
          </p:txBody>
        </p:sp>
        <p:sp>
          <p:nvSpPr>
            <p:cNvPr id="8" name="ïśḷîḋe"/>
            <p:cNvSpPr/>
            <p:nvPr/>
          </p:nvSpPr>
          <p:spPr bwMode="auto">
            <a:xfrm>
              <a:off x="8790479" y="3410344"/>
              <a:ext cx="2730009"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1100" dirty="0"/>
                <a:t>建立可靠的存储体系及备份方案，实现病人信息的长期保存。</a:t>
              </a:r>
              <a:endParaRPr lang="en-US" altLang="zh-CN" sz="1100" dirty="0"/>
            </a:p>
          </p:txBody>
        </p:sp>
        <p:sp>
          <p:nvSpPr>
            <p:cNvPr id="10" name="î$ļidê"/>
            <p:cNvSpPr/>
            <p:nvPr/>
          </p:nvSpPr>
          <p:spPr bwMode="auto">
            <a:xfrm>
              <a:off x="669925" y="1941409"/>
              <a:ext cx="2944089"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pPr>
              <a:r>
                <a:rPr lang="en-US" altLang="zh-CN" sz="1100" dirty="0"/>
                <a:t>共享医院信息系统中患者信息。</a:t>
              </a:r>
              <a:endParaRPr lang="en-US" altLang="zh-CN" sz="1100" dirty="0"/>
            </a:p>
          </p:txBody>
        </p:sp>
        <p:sp>
          <p:nvSpPr>
            <p:cNvPr id="11" name="íşḷîḋe"/>
            <p:cNvSpPr txBox="1"/>
            <p:nvPr/>
          </p:nvSpPr>
          <p:spPr bwMode="auto">
            <a:xfrm>
              <a:off x="669925" y="1553811"/>
              <a:ext cx="2944089"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fontScale="9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2000" b="1" dirty="0"/>
                <a:t>信息</a:t>
              </a:r>
              <a:r>
                <a:rPr lang="zh-CN" altLang="en-US" sz="2000" b="1" dirty="0"/>
                <a:t>共享</a:t>
              </a:r>
              <a:endParaRPr lang="zh-CN" altLang="en-US" sz="2000" b="1" dirty="0"/>
            </a:p>
          </p:txBody>
        </p:sp>
        <p:sp>
          <p:nvSpPr>
            <p:cNvPr id="12" name="iṣḷiḓê"/>
            <p:cNvSpPr/>
            <p:nvPr/>
          </p:nvSpPr>
          <p:spPr bwMode="auto">
            <a:xfrm>
              <a:off x="669925" y="4364630"/>
              <a:ext cx="2732351"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pPr>
              <a:r>
                <a:rPr lang="en-US" altLang="zh-CN" sz="1100" dirty="0"/>
                <a:t>数据和信息准确可靠，速度快。</a:t>
              </a:r>
              <a:endParaRPr lang="en-US" altLang="zh-CN" sz="1100" dirty="0"/>
            </a:p>
          </p:txBody>
        </p:sp>
        <p:sp>
          <p:nvSpPr>
            <p:cNvPr id="13" name="íṣlíḓe"/>
            <p:cNvSpPr txBox="1"/>
            <p:nvPr/>
          </p:nvSpPr>
          <p:spPr bwMode="auto">
            <a:xfrm>
              <a:off x="669925" y="3977032"/>
              <a:ext cx="2732351"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fontScale="9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2000" b="1" dirty="0"/>
                <a:t>网络运行</a:t>
              </a:r>
              <a:endParaRPr lang="en-US" altLang="zh-CN" sz="2000" b="1" dirty="0"/>
            </a:p>
          </p:txBody>
        </p:sp>
        <p:sp>
          <p:nvSpPr>
            <p:cNvPr id="14" name="íş1iḍê"/>
            <p:cNvSpPr/>
            <p:nvPr/>
          </p:nvSpPr>
          <p:spPr bwMode="auto">
            <a:xfrm>
              <a:off x="6951000" y="5423322"/>
              <a:ext cx="4569488"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1100" dirty="0"/>
                <a:t>报告系统支持国内外通用医学术语集。</a:t>
              </a:r>
              <a:endParaRPr lang="en-US" altLang="zh-CN" sz="1100" dirty="0"/>
            </a:p>
          </p:txBody>
        </p:sp>
        <p:sp>
          <p:nvSpPr>
            <p:cNvPr id="15" name="iŝľíḍé"/>
            <p:cNvSpPr txBox="1"/>
            <p:nvPr/>
          </p:nvSpPr>
          <p:spPr bwMode="auto">
            <a:xfrm>
              <a:off x="6951000" y="5035724"/>
              <a:ext cx="4569488"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fontScale="9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2000" b="1" dirty="0"/>
                <a:t>通用医学术语集</a:t>
              </a:r>
              <a:endParaRPr lang="en-US" altLang="zh-CN" sz="2000" b="1" dirty="0"/>
            </a:p>
          </p:txBody>
        </p:sp>
        <p:grpSp>
          <p:nvGrpSpPr>
            <p:cNvPr id="16" name="iṣḷîḑè"/>
            <p:cNvGrpSpPr/>
            <p:nvPr/>
          </p:nvGrpSpPr>
          <p:grpSpPr>
            <a:xfrm flipH="1">
              <a:off x="3652041" y="1939277"/>
              <a:ext cx="1208959" cy="410271"/>
              <a:chOff x="1772832" y="1350170"/>
              <a:chExt cx="1122768" cy="381000"/>
            </a:xfrm>
          </p:grpSpPr>
          <p:cxnSp>
            <p:nvCxnSpPr>
              <p:cNvPr id="36" name="直接连接符 35"/>
              <p:cNvCxnSpPr/>
              <p:nvPr/>
            </p:nvCxnSpPr>
            <p:spPr>
              <a:xfrm>
                <a:off x="2069690" y="1352550"/>
                <a:ext cx="825910" cy="1588"/>
              </a:xfrm>
              <a:prstGeom prst="line">
                <a:avLst/>
              </a:prstGeom>
              <a:ln w="22225">
                <a:solidFill>
                  <a:schemeClr val="bg1">
                    <a:lumMod val="6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5400000" flipH="1" flipV="1">
                <a:off x="1734731" y="1388271"/>
                <a:ext cx="381000" cy="304797"/>
              </a:xfrm>
              <a:prstGeom prst="line">
                <a:avLst/>
              </a:prstGeom>
              <a:ln w="22225">
                <a:solidFill>
                  <a:schemeClr val="bg1">
                    <a:lumMod val="6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7" name="îṡļíde"/>
            <p:cNvGrpSpPr/>
            <p:nvPr/>
          </p:nvGrpSpPr>
          <p:grpSpPr>
            <a:xfrm>
              <a:off x="7106027" y="1899576"/>
              <a:ext cx="1208959" cy="410271"/>
              <a:chOff x="1772832" y="1350170"/>
              <a:chExt cx="1122768" cy="381000"/>
            </a:xfrm>
          </p:grpSpPr>
          <p:cxnSp>
            <p:nvCxnSpPr>
              <p:cNvPr id="34" name="直接连接符 33"/>
              <p:cNvCxnSpPr/>
              <p:nvPr/>
            </p:nvCxnSpPr>
            <p:spPr>
              <a:xfrm>
                <a:off x="2069690" y="1352550"/>
                <a:ext cx="825910" cy="1588"/>
              </a:xfrm>
              <a:prstGeom prst="line">
                <a:avLst/>
              </a:prstGeom>
              <a:ln w="22225">
                <a:solidFill>
                  <a:schemeClr val="bg1">
                    <a:lumMod val="6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5400000" flipH="1" flipV="1">
                <a:off x="1734731" y="1388271"/>
                <a:ext cx="381000" cy="304797"/>
              </a:xfrm>
              <a:prstGeom prst="line">
                <a:avLst/>
              </a:prstGeom>
              <a:ln w="22225">
                <a:solidFill>
                  <a:schemeClr val="bg1">
                    <a:lumMod val="6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8" name="išliḍé"/>
            <p:cNvGrpSpPr/>
            <p:nvPr/>
          </p:nvGrpSpPr>
          <p:grpSpPr>
            <a:xfrm>
              <a:off x="7542738" y="3408212"/>
              <a:ext cx="1208959" cy="410271"/>
              <a:chOff x="1772832" y="1350170"/>
              <a:chExt cx="1122768" cy="381000"/>
            </a:xfrm>
          </p:grpSpPr>
          <p:cxnSp>
            <p:nvCxnSpPr>
              <p:cNvPr id="32" name="直接连接符 31"/>
              <p:cNvCxnSpPr/>
              <p:nvPr/>
            </p:nvCxnSpPr>
            <p:spPr>
              <a:xfrm>
                <a:off x="2069690" y="1352550"/>
                <a:ext cx="825910" cy="1588"/>
              </a:xfrm>
              <a:prstGeom prst="line">
                <a:avLst/>
              </a:prstGeom>
              <a:ln w="22225">
                <a:solidFill>
                  <a:schemeClr val="bg1">
                    <a:lumMod val="6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5400000" flipH="1" flipV="1">
                <a:off x="1734731" y="1388271"/>
                <a:ext cx="381000" cy="304797"/>
              </a:xfrm>
              <a:prstGeom prst="line">
                <a:avLst/>
              </a:prstGeom>
              <a:ln w="22225">
                <a:solidFill>
                  <a:schemeClr val="bg1">
                    <a:lumMod val="6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9" name="îSľîdè"/>
            <p:cNvGrpSpPr/>
            <p:nvPr/>
          </p:nvGrpSpPr>
          <p:grpSpPr>
            <a:xfrm flipV="1">
              <a:off x="5703259" y="5035724"/>
              <a:ext cx="1208959" cy="410271"/>
              <a:chOff x="1772832" y="1350170"/>
              <a:chExt cx="1122768" cy="381000"/>
            </a:xfrm>
          </p:grpSpPr>
          <p:cxnSp>
            <p:nvCxnSpPr>
              <p:cNvPr id="30" name="直接连接符 29"/>
              <p:cNvCxnSpPr/>
              <p:nvPr/>
            </p:nvCxnSpPr>
            <p:spPr>
              <a:xfrm>
                <a:off x="2069690" y="1352550"/>
                <a:ext cx="825910" cy="1588"/>
              </a:xfrm>
              <a:prstGeom prst="line">
                <a:avLst/>
              </a:prstGeom>
              <a:ln w="22225">
                <a:solidFill>
                  <a:schemeClr val="bg1">
                    <a:lumMod val="6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5400000" flipH="1" flipV="1">
                <a:off x="1734731" y="1388271"/>
                <a:ext cx="381000" cy="304797"/>
              </a:xfrm>
              <a:prstGeom prst="line">
                <a:avLst/>
              </a:prstGeom>
              <a:ln w="22225">
                <a:solidFill>
                  <a:schemeClr val="bg1">
                    <a:lumMod val="6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0" name="í$1íḋê"/>
            <p:cNvGrpSpPr/>
            <p:nvPr/>
          </p:nvGrpSpPr>
          <p:grpSpPr>
            <a:xfrm flipH="1" flipV="1">
              <a:off x="3440303" y="3977032"/>
              <a:ext cx="1208959" cy="410271"/>
              <a:chOff x="1772832" y="1350170"/>
              <a:chExt cx="1122768" cy="381000"/>
            </a:xfrm>
          </p:grpSpPr>
          <p:cxnSp>
            <p:nvCxnSpPr>
              <p:cNvPr id="28" name="直接连接符 27"/>
              <p:cNvCxnSpPr/>
              <p:nvPr/>
            </p:nvCxnSpPr>
            <p:spPr>
              <a:xfrm>
                <a:off x="2069690" y="1352550"/>
                <a:ext cx="825910" cy="1588"/>
              </a:xfrm>
              <a:prstGeom prst="line">
                <a:avLst/>
              </a:prstGeom>
              <a:ln w="22225">
                <a:solidFill>
                  <a:schemeClr val="bg1">
                    <a:lumMod val="6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flipH="1" flipV="1">
                <a:off x="1734731" y="1388271"/>
                <a:ext cx="381000" cy="304797"/>
              </a:xfrm>
              <a:prstGeom prst="line">
                <a:avLst/>
              </a:prstGeom>
              <a:ln w="22225">
                <a:solidFill>
                  <a:schemeClr val="bg1">
                    <a:lumMod val="6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sp>
          <p:nvSpPr>
            <p:cNvPr id="21" name="işľiďe"/>
            <p:cNvSpPr/>
            <p:nvPr/>
          </p:nvSpPr>
          <p:spPr bwMode="auto">
            <a:xfrm>
              <a:off x="4351224" y="3013309"/>
              <a:ext cx="948412" cy="1704938"/>
            </a:xfrm>
            <a:custGeom>
              <a:avLst/>
              <a:gdLst/>
              <a:ahLst/>
              <a:cxnLst>
                <a:cxn ang="0">
                  <a:pos x="318" y="410"/>
                </a:cxn>
                <a:cxn ang="0">
                  <a:pos x="318" y="101"/>
                </a:cxn>
                <a:cxn ang="0">
                  <a:pos x="76" y="0"/>
                </a:cxn>
                <a:cxn ang="0">
                  <a:pos x="33" y="0"/>
                </a:cxn>
                <a:cxn ang="0">
                  <a:pos x="0" y="181"/>
                </a:cxn>
                <a:cxn ang="0">
                  <a:pos x="172" y="249"/>
                </a:cxn>
                <a:cxn ang="0">
                  <a:pos x="173" y="250"/>
                </a:cxn>
                <a:cxn ang="0">
                  <a:pos x="180" y="368"/>
                </a:cxn>
                <a:cxn ang="0">
                  <a:pos x="176" y="369"/>
                </a:cxn>
                <a:cxn ang="0">
                  <a:pos x="17" y="454"/>
                </a:cxn>
                <a:cxn ang="0">
                  <a:pos x="75" y="630"/>
                </a:cxn>
                <a:cxn ang="0">
                  <a:pos x="259" y="607"/>
                </a:cxn>
                <a:cxn ang="0">
                  <a:pos x="260" y="606"/>
                </a:cxn>
                <a:cxn ang="0">
                  <a:pos x="324" y="706"/>
                </a:cxn>
                <a:cxn ang="0">
                  <a:pos x="320" y="710"/>
                </a:cxn>
                <a:cxn ang="0">
                  <a:pos x="222" y="861"/>
                </a:cxn>
                <a:cxn ang="0">
                  <a:pos x="300" y="933"/>
                </a:cxn>
                <a:cxn ang="0">
                  <a:pos x="518" y="727"/>
                </a:cxn>
                <a:cxn ang="0">
                  <a:pos x="318" y="410"/>
                </a:cxn>
              </a:cxnLst>
              <a:rect l="0" t="0" r="r" b="b"/>
              <a:pathLst>
                <a:path w="518" h="933">
                  <a:moveTo>
                    <a:pt x="318" y="410"/>
                  </a:moveTo>
                  <a:cubicBezTo>
                    <a:pt x="291" y="305"/>
                    <a:pt x="293" y="199"/>
                    <a:pt x="318" y="101"/>
                  </a:cubicBezTo>
                  <a:cubicBezTo>
                    <a:pt x="76" y="0"/>
                    <a:pt x="76" y="0"/>
                    <a:pt x="76" y="0"/>
                  </a:cubicBezTo>
                  <a:cubicBezTo>
                    <a:pt x="33" y="0"/>
                    <a:pt x="33" y="0"/>
                    <a:pt x="33" y="0"/>
                  </a:cubicBezTo>
                  <a:cubicBezTo>
                    <a:pt x="0" y="181"/>
                    <a:pt x="0" y="181"/>
                    <a:pt x="0" y="181"/>
                  </a:cubicBezTo>
                  <a:cubicBezTo>
                    <a:pt x="172" y="249"/>
                    <a:pt x="172" y="249"/>
                    <a:pt x="172" y="249"/>
                  </a:cubicBezTo>
                  <a:cubicBezTo>
                    <a:pt x="173" y="250"/>
                    <a:pt x="173" y="250"/>
                    <a:pt x="173" y="250"/>
                  </a:cubicBezTo>
                  <a:cubicBezTo>
                    <a:pt x="172" y="289"/>
                    <a:pt x="174" y="328"/>
                    <a:pt x="180" y="368"/>
                  </a:cubicBezTo>
                  <a:cubicBezTo>
                    <a:pt x="176" y="369"/>
                    <a:pt x="176" y="369"/>
                    <a:pt x="176" y="369"/>
                  </a:cubicBezTo>
                  <a:cubicBezTo>
                    <a:pt x="17" y="454"/>
                    <a:pt x="17" y="454"/>
                    <a:pt x="17" y="454"/>
                  </a:cubicBezTo>
                  <a:cubicBezTo>
                    <a:pt x="75" y="630"/>
                    <a:pt x="75" y="630"/>
                    <a:pt x="75" y="630"/>
                  </a:cubicBezTo>
                  <a:cubicBezTo>
                    <a:pt x="259" y="607"/>
                    <a:pt x="259" y="607"/>
                    <a:pt x="259" y="607"/>
                  </a:cubicBezTo>
                  <a:cubicBezTo>
                    <a:pt x="260" y="606"/>
                    <a:pt x="260" y="606"/>
                    <a:pt x="260" y="606"/>
                  </a:cubicBezTo>
                  <a:cubicBezTo>
                    <a:pt x="279" y="641"/>
                    <a:pt x="300" y="675"/>
                    <a:pt x="324" y="706"/>
                  </a:cubicBezTo>
                  <a:cubicBezTo>
                    <a:pt x="320" y="710"/>
                    <a:pt x="320" y="710"/>
                    <a:pt x="320" y="710"/>
                  </a:cubicBezTo>
                  <a:cubicBezTo>
                    <a:pt x="222" y="861"/>
                    <a:pt x="222" y="861"/>
                    <a:pt x="222" y="861"/>
                  </a:cubicBezTo>
                  <a:cubicBezTo>
                    <a:pt x="300" y="933"/>
                    <a:pt x="300" y="933"/>
                    <a:pt x="300" y="933"/>
                  </a:cubicBezTo>
                  <a:cubicBezTo>
                    <a:pt x="518" y="727"/>
                    <a:pt x="518" y="727"/>
                    <a:pt x="518" y="727"/>
                  </a:cubicBezTo>
                  <a:cubicBezTo>
                    <a:pt x="423" y="648"/>
                    <a:pt x="351" y="539"/>
                    <a:pt x="318" y="410"/>
                  </a:cubicBezTo>
                  <a:close/>
                </a:path>
              </a:pathLst>
            </a:custGeom>
            <a:solidFill>
              <a:schemeClr val="bg1">
                <a:lumMod val="85000"/>
              </a:schemeClr>
            </a:solidFill>
            <a:ln w="9525">
              <a:noFill/>
              <a:round/>
            </a:ln>
          </p:spPr>
          <p:txBody>
            <a:bodyPr wrap="square" lIns="91440" tIns="45720" rIns="91440" bIns="45720" anchor="ctr">
              <a:normAutofit/>
            </a:bodyPr>
            <a:lstStyle/>
            <a:p>
              <a:pPr algn="ctr"/>
            </a:p>
          </p:txBody>
        </p:sp>
        <p:sp>
          <p:nvSpPr>
            <p:cNvPr id="22" name="ïS1îḋé"/>
            <p:cNvSpPr/>
            <p:nvPr/>
          </p:nvSpPr>
          <p:spPr bwMode="auto">
            <a:xfrm>
              <a:off x="6067188" y="1831105"/>
              <a:ext cx="1526283" cy="1250581"/>
            </a:xfrm>
            <a:custGeom>
              <a:avLst/>
              <a:gdLst/>
              <a:ahLst/>
              <a:cxnLst>
                <a:cxn ang="0">
                  <a:pos x="547" y="684"/>
                </a:cxn>
                <a:cxn ang="0">
                  <a:pos x="834" y="605"/>
                </a:cxn>
                <a:cxn ang="0">
                  <a:pos x="811" y="534"/>
                </a:cxn>
                <a:cxn ang="0">
                  <a:pos x="627" y="557"/>
                </a:cxn>
                <a:cxn ang="0">
                  <a:pos x="563" y="456"/>
                </a:cxn>
                <a:cxn ang="0">
                  <a:pos x="566" y="453"/>
                </a:cxn>
                <a:cxn ang="0">
                  <a:pos x="664" y="303"/>
                </a:cxn>
                <a:cxn ang="0">
                  <a:pos x="529" y="177"/>
                </a:cxn>
                <a:cxn ang="0">
                  <a:pos x="379" y="285"/>
                </a:cxn>
                <a:cxn ang="0">
                  <a:pos x="275" y="227"/>
                </a:cxn>
                <a:cxn ang="0">
                  <a:pos x="276" y="224"/>
                </a:cxn>
                <a:cxn ang="0">
                  <a:pos x="289" y="45"/>
                </a:cxn>
                <a:cxn ang="0">
                  <a:pos x="110" y="0"/>
                </a:cxn>
                <a:cxn ang="0">
                  <a:pos x="30" y="166"/>
                </a:cxn>
                <a:cxn ang="0">
                  <a:pos x="0" y="163"/>
                </a:cxn>
                <a:cxn ang="0">
                  <a:pos x="0" y="290"/>
                </a:cxn>
                <a:cxn ang="0">
                  <a:pos x="547" y="684"/>
                </a:cxn>
              </a:cxnLst>
              <a:rect l="0" t="0" r="r" b="b"/>
              <a:pathLst>
                <a:path w="834" h="684">
                  <a:moveTo>
                    <a:pt x="547" y="684"/>
                  </a:moveTo>
                  <a:cubicBezTo>
                    <a:pt x="834" y="605"/>
                    <a:pt x="834" y="605"/>
                    <a:pt x="834" y="605"/>
                  </a:cubicBezTo>
                  <a:cubicBezTo>
                    <a:pt x="811" y="534"/>
                    <a:pt x="811" y="534"/>
                    <a:pt x="811" y="534"/>
                  </a:cubicBezTo>
                  <a:cubicBezTo>
                    <a:pt x="627" y="557"/>
                    <a:pt x="627" y="557"/>
                    <a:pt x="627" y="557"/>
                  </a:cubicBezTo>
                  <a:cubicBezTo>
                    <a:pt x="608" y="521"/>
                    <a:pt x="587" y="487"/>
                    <a:pt x="563" y="456"/>
                  </a:cubicBezTo>
                  <a:cubicBezTo>
                    <a:pt x="566" y="453"/>
                    <a:pt x="566" y="453"/>
                    <a:pt x="566" y="453"/>
                  </a:cubicBezTo>
                  <a:cubicBezTo>
                    <a:pt x="664" y="303"/>
                    <a:pt x="664" y="303"/>
                    <a:pt x="664" y="303"/>
                  </a:cubicBezTo>
                  <a:cubicBezTo>
                    <a:pt x="529" y="177"/>
                    <a:pt x="529" y="177"/>
                    <a:pt x="529" y="177"/>
                  </a:cubicBezTo>
                  <a:cubicBezTo>
                    <a:pt x="379" y="285"/>
                    <a:pt x="379" y="285"/>
                    <a:pt x="379" y="285"/>
                  </a:cubicBezTo>
                  <a:cubicBezTo>
                    <a:pt x="346" y="263"/>
                    <a:pt x="311" y="244"/>
                    <a:pt x="275" y="227"/>
                  </a:cubicBezTo>
                  <a:cubicBezTo>
                    <a:pt x="276" y="224"/>
                    <a:pt x="276" y="224"/>
                    <a:pt x="276" y="224"/>
                  </a:cubicBezTo>
                  <a:cubicBezTo>
                    <a:pt x="289" y="45"/>
                    <a:pt x="289" y="45"/>
                    <a:pt x="289" y="45"/>
                  </a:cubicBezTo>
                  <a:cubicBezTo>
                    <a:pt x="110" y="0"/>
                    <a:pt x="110" y="0"/>
                    <a:pt x="110" y="0"/>
                  </a:cubicBezTo>
                  <a:cubicBezTo>
                    <a:pt x="30" y="166"/>
                    <a:pt x="30" y="166"/>
                    <a:pt x="30" y="166"/>
                  </a:cubicBezTo>
                  <a:cubicBezTo>
                    <a:pt x="19" y="165"/>
                    <a:pt x="12" y="164"/>
                    <a:pt x="0" y="163"/>
                  </a:cubicBezTo>
                  <a:cubicBezTo>
                    <a:pt x="0" y="290"/>
                    <a:pt x="0" y="290"/>
                    <a:pt x="0" y="290"/>
                  </a:cubicBezTo>
                  <a:cubicBezTo>
                    <a:pt x="240" y="300"/>
                    <a:pt x="459" y="453"/>
                    <a:pt x="547" y="684"/>
                  </a:cubicBezTo>
                  <a:close/>
                </a:path>
              </a:pathLst>
            </a:custGeom>
            <a:solidFill>
              <a:schemeClr val="bg1">
                <a:lumMod val="85000"/>
              </a:schemeClr>
            </a:solidFill>
            <a:ln w="9525">
              <a:noFill/>
              <a:round/>
            </a:ln>
          </p:spPr>
          <p:txBody>
            <a:bodyPr wrap="square" lIns="91440" tIns="45720" rIns="91440" bIns="45720" anchor="ctr">
              <a:normAutofit/>
            </a:bodyPr>
            <a:lstStyle/>
            <a:p>
              <a:pPr algn="ctr"/>
            </a:p>
          </p:txBody>
        </p:sp>
        <p:sp>
          <p:nvSpPr>
            <p:cNvPr id="23" name="íSlîdê"/>
            <p:cNvSpPr/>
            <p:nvPr/>
          </p:nvSpPr>
          <p:spPr bwMode="auto">
            <a:xfrm>
              <a:off x="4704119" y="1837723"/>
              <a:ext cx="1268226" cy="1266019"/>
            </a:xfrm>
            <a:custGeom>
              <a:avLst/>
              <a:gdLst/>
              <a:ahLst/>
              <a:cxnLst>
                <a:cxn ang="0">
                  <a:pos x="566" y="305"/>
                </a:cxn>
                <a:cxn ang="0">
                  <a:pos x="694" y="286"/>
                </a:cxn>
                <a:cxn ang="0">
                  <a:pos x="694" y="159"/>
                </a:cxn>
                <a:cxn ang="0">
                  <a:pos x="655" y="163"/>
                </a:cxn>
                <a:cxn ang="0">
                  <a:pos x="654" y="160"/>
                </a:cxn>
                <a:cxn ang="0">
                  <a:pos x="584" y="0"/>
                </a:cxn>
                <a:cxn ang="0">
                  <a:pos x="405" y="46"/>
                </a:cxn>
                <a:cxn ang="0">
                  <a:pos x="415" y="227"/>
                </a:cxn>
                <a:cxn ang="0">
                  <a:pos x="280" y="305"/>
                </a:cxn>
                <a:cxn ang="0">
                  <a:pos x="278" y="302"/>
                </a:cxn>
                <a:cxn ang="0">
                  <a:pos x="128" y="201"/>
                </a:cxn>
                <a:cxn ang="0">
                  <a:pos x="0" y="334"/>
                </a:cxn>
                <a:cxn ang="0">
                  <a:pos x="106" y="484"/>
                </a:cxn>
                <a:cxn ang="0">
                  <a:pos x="24" y="642"/>
                </a:cxn>
                <a:cxn ang="0">
                  <a:pos x="24" y="642"/>
                </a:cxn>
                <a:cxn ang="0">
                  <a:pos x="141" y="692"/>
                </a:cxn>
                <a:cxn ang="0">
                  <a:pos x="566" y="305"/>
                </a:cxn>
              </a:cxnLst>
              <a:rect l="0" t="0" r="r" b="b"/>
              <a:pathLst>
                <a:path w="694" h="692">
                  <a:moveTo>
                    <a:pt x="566" y="305"/>
                  </a:moveTo>
                  <a:cubicBezTo>
                    <a:pt x="608" y="294"/>
                    <a:pt x="650" y="288"/>
                    <a:pt x="694" y="286"/>
                  </a:cubicBezTo>
                  <a:cubicBezTo>
                    <a:pt x="694" y="159"/>
                    <a:pt x="694" y="159"/>
                    <a:pt x="694" y="159"/>
                  </a:cubicBezTo>
                  <a:cubicBezTo>
                    <a:pt x="682" y="159"/>
                    <a:pt x="670" y="161"/>
                    <a:pt x="655" y="163"/>
                  </a:cubicBezTo>
                  <a:cubicBezTo>
                    <a:pt x="654" y="160"/>
                    <a:pt x="654" y="160"/>
                    <a:pt x="654" y="160"/>
                  </a:cubicBezTo>
                  <a:cubicBezTo>
                    <a:pt x="584" y="0"/>
                    <a:pt x="584" y="0"/>
                    <a:pt x="584" y="0"/>
                  </a:cubicBezTo>
                  <a:cubicBezTo>
                    <a:pt x="405" y="46"/>
                    <a:pt x="405" y="46"/>
                    <a:pt x="405" y="46"/>
                  </a:cubicBezTo>
                  <a:cubicBezTo>
                    <a:pt x="415" y="227"/>
                    <a:pt x="415" y="227"/>
                    <a:pt x="415" y="227"/>
                  </a:cubicBezTo>
                  <a:cubicBezTo>
                    <a:pt x="367" y="249"/>
                    <a:pt x="322" y="274"/>
                    <a:pt x="280" y="305"/>
                  </a:cubicBezTo>
                  <a:cubicBezTo>
                    <a:pt x="278" y="302"/>
                    <a:pt x="278" y="302"/>
                    <a:pt x="278" y="302"/>
                  </a:cubicBezTo>
                  <a:cubicBezTo>
                    <a:pt x="128" y="201"/>
                    <a:pt x="128" y="201"/>
                    <a:pt x="128" y="201"/>
                  </a:cubicBezTo>
                  <a:cubicBezTo>
                    <a:pt x="0" y="334"/>
                    <a:pt x="0" y="334"/>
                    <a:pt x="0" y="334"/>
                  </a:cubicBezTo>
                  <a:cubicBezTo>
                    <a:pt x="106" y="484"/>
                    <a:pt x="106" y="484"/>
                    <a:pt x="106" y="484"/>
                  </a:cubicBezTo>
                  <a:cubicBezTo>
                    <a:pt x="73" y="534"/>
                    <a:pt x="45" y="586"/>
                    <a:pt x="24" y="642"/>
                  </a:cubicBezTo>
                  <a:cubicBezTo>
                    <a:pt x="24" y="642"/>
                    <a:pt x="24" y="642"/>
                    <a:pt x="24" y="642"/>
                  </a:cubicBezTo>
                  <a:cubicBezTo>
                    <a:pt x="141" y="692"/>
                    <a:pt x="141" y="692"/>
                    <a:pt x="141" y="692"/>
                  </a:cubicBezTo>
                  <a:cubicBezTo>
                    <a:pt x="207" y="507"/>
                    <a:pt x="361" y="358"/>
                    <a:pt x="566" y="305"/>
                  </a:cubicBezTo>
                  <a:close/>
                </a:path>
              </a:pathLst>
            </a:custGeom>
            <a:solidFill>
              <a:schemeClr val="bg1">
                <a:lumMod val="85000"/>
              </a:schemeClr>
            </a:solidFill>
            <a:ln w="9525">
              <a:noFill/>
              <a:round/>
            </a:ln>
          </p:spPr>
          <p:txBody>
            <a:bodyPr wrap="square" lIns="91440" tIns="45720" rIns="91440" bIns="45720" anchor="ctr">
              <a:normAutofit/>
            </a:bodyPr>
            <a:lstStyle/>
            <a:p>
              <a:pPr algn="ctr"/>
            </a:p>
          </p:txBody>
        </p:sp>
        <p:sp>
          <p:nvSpPr>
            <p:cNvPr id="24" name="iśľíḓe"/>
            <p:cNvSpPr/>
            <p:nvPr/>
          </p:nvSpPr>
          <p:spPr bwMode="auto">
            <a:xfrm>
              <a:off x="4968792" y="4400636"/>
              <a:ext cx="1784339" cy="741084"/>
            </a:xfrm>
            <a:custGeom>
              <a:avLst/>
              <a:gdLst/>
              <a:ahLst/>
              <a:cxnLst>
                <a:cxn ang="0">
                  <a:pos x="728" y="92"/>
                </a:cxn>
                <a:cxn ang="0">
                  <a:pos x="222" y="0"/>
                </a:cxn>
                <a:cxn ang="0">
                  <a:pos x="0" y="210"/>
                </a:cxn>
                <a:cxn ang="0">
                  <a:pos x="19" y="227"/>
                </a:cxn>
                <a:cxn ang="0">
                  <a:pos x="169" y="119"/>
                </a:cxn>
                <a:cxn ang="0">
                  <a:pos x="171" y="117"/>
                </a:cxn>
                <a:cxn ang="0">
                  <a:pos x="274" y="174"/>
                </a:cxn>
                <a:cxn ang="0">
                  <a:pos x="272" y="180"/>
                </a:cxn>
                <a:cxn ang="0">
                  <a:pos x="259" y="359"/>
                </a:cxn>
                <a:cxn ang="0">
                  <a:pos x="438" y="405"/>
                </a:cxn>
                <a:cxn ang="0">
                  <a:pos x="517" y="237"/>
                </a:cxn>
                <a:cxn ang="0">
                  <a:pos x="530" y="232"/>
                </a:cxn>
                <a:cxn ang="0">
                  <a:pos x="661" y="228"/>
                </a:cxn>
                <a:cxn ang="0">
                  <a:pos x="663" y="235"/>
                </a:cxn>
                <a:cxn ang="0">
                  <a:pos x="706" y="383"/>
                </a:cxn>
                <a:cxn ang="0">
                  <a:pos x="884" y="337"/>
                </a:cxn>
                <a:cxn ang="0">
                  <a:pos x="876" y="163"/>
                </a:cxn>
                <a:cxn ang="0">
                  <a:pos x="877" y="166"/>
                </a:cxn>
                <a:cxn ang="0">
                  <a:pos x="976" y="115"/>
                </a:cxn>
                <a:cxn ang="0">
                  <a:pos x="908" y="13"/>
                </a:cxn>
                <a:cxn ang="0">
                  <a:pos x="728" y="92"/>
                </a:cxn>
              </a:cxnLst>
              <a:rect l="0" t="0" r="r" b="b"/>
              <a:pathLst>
                <a:path w="976" h="405">
                  <a:moveTo>
                    <a:pt x="728" y="92"/>
                  </a:moveTo>
                  <a:cubicBezTo>
                    <a:pt x="547" y="139"/>
                    <a:pt x="364" y="99"/>
                    <a:pt x="222" y="0"/>
                  </a:cubicBezTo>
                  <a:cubicBezTo>
                    <a:pt x="0" y="210"/>
                    <a:pt x="0" y="210"/>
                    <a:pt x="0" y="210"/>
                  </a:cubicBezTo>
                  <a:cubicBezTo>
                    <a:pt x="19" y="227"/>
                    <a:pt x="19" y="227"/>
                    <a:pt x="19" y="227"/>
                  </a:cubicBezTo>
                  <a:cubicBezTo>
                    <a:pt x="169" y="119"/>
                    <a:pt x="169" y="119"/>
                    <a:pt x="169" y="119"/>
                  </a:cubicBezTo>
                  <a:cubicBezTo>
                    <a:pt x="171" y="117"/>
                    <a:pt x="171" y="117"/>
                    <a:pt x="171" y="117"/>
                  </a:cubicBezTo>
                  <a:cubicBezTo>
                    <a:pt x="204" y="139"/>
                    <a:pt x="238" y="158"/>
                    <a:pt x="274" y="174"/>
                  </a:cubicBezTo>
                  <a:cubicBezTo>
                    <a:pt x="272" y="180"/>
                    <a:pt x="272" y="180"/>
                    <a:pt x="272" y="180"/>
                  </a:cubicBezTo>
                  <a:cubicBezTo>
                    <a:pt x="259" y="359"/>
                    <a:pt x="259" y="359"/>
                    <a:pt x="259" y="359"/>
                  </a:cubicBezTo>
                  <a:cubicBezTo>
                    <a:pt x="438" y="405"/>
                    <a:pt x="438" y="405"/>
                    <a:pt x="438" y="405"/>
                  </a:cubicBezTo>
                  <a:cubicBezTo>
                    <a:pt x="517" y="237"/>
                    <a:pt x="517" y="237"/>
                    <a:pt x="517" y="237"/>
                  </a:cubicBezTo>
                  <a:cubicBezTo>
                    <a:pt x="530" y="232"/>
                    <a:pt x="530" y="232"/>
                    <a:pt x="530" y="232"/>
                  </a:cubicBezTo>
                  <a:cubicBezTo>
                    <a:pt x="569" y="235"/>
                    <a:pt x="601" y="236"/>
                    <a:pt x="661" y="228"/>
                  </a:cubicBezTo>
                  <a:cubicBezTo>
                    <a:pt x="663" y="235"/>
                    <a:pt x="663" y="235"/>
                    <a:pt x="663" y="235"/>
                  </a:cubicBezTo>
                  <a:cubicBezTo>
                    <a:pt x="706" y="383"/>
                    <a:pt x="706" y="383"/>
                    <a:pt x="706" y="383"/>
                  </a:cubicBezTo>
                  <a:cubicBezTo>
                    <a:pt x="884" y="337"/>
                    <a:pt x="884" y="337"/>
                    <a:pt x="884" y="337"/>
                  </a:cubicBezTo>
                  <a:cubicBezTo>
                    <a:pt x="876" y="163"/>
                    <a:pt x="876" y="163"/>
                    <a:pt x="876" y="163"/>
                  </a:cubicBezTo>
                  <a:cubicBezTo>
                    <a:pt x="877" y="166"/>
                    <a:pt x="877" y="166"/>
                    <a:pt x="877" y="166"/>
                  </a:cubicBezTo>
                  <a:cubicBezTo>
                    <a:pt x="911" y="151"/>
                    <a:pt x="944" y="134"/>
                    <a:pt x="976" y="115"/>
                  </a:cubicBezTo>
                  <a:cubicBezTo>
                    <a:pt x="908" y="13"/>
                    <a:pt x="908" y="13"/>
                    <a:pt x="908" y="13"/>
                  </a:cubicBezTo>
                  <a:cubicBezTo>
                    <a:pt x="854" y="48"/>
                    <a:pt x="794" y="75"/>
                    <a:pt x="728" y="92"/>
                  </a:cubicBezTo>
                  <a:close/>
                </a:path>
              </a:pathLst>
            </a:custGeom>
            <a:solidFill>
              <a:schemeClr val="bg1">
                <a:lumMod val="85000"/>
              </a:schemeClr>
            </a:solidFill>
            <a:ln w="9525">
              <a:noFill/>
              <a:round/>
            </a:ln>
          </p:spPr>
          <p:txBody>
            <a:bodyPr wrap="square" lIns="91440" tIns="45720" rIns="91440" bIns="45720" anchor="ctr">
              <a:normAutofit/>
            </a:bodyPr>
            <a:lstStyle/>
            <a:p>
              <a:pPr algn="ctr"/>
            </a:p>
          </p:txBody>
        </p:sp>
        <p:sp>
          <p:nvSpPr>
            <p:cNvPr id="25" name="îṡļïḓé"/>
            <p:cNvSpPr/>
            <p:nvPr/>
          </p:nvSpPr>
          <p:spPr bwMode="auto">
            <a:xfrm>
              <a:off x="6706814" y="3026545"/>
              <a:ext cx="981498" cy="1738021"/>
            </a:xfrm>
            <a:custGeom>
              <a:avLst/>
              <a:gdLst/>
              <a:ahLst/>
              <a:cxnLst>
                <a:cxn ang="0">
                  <a:pos x="364" y="260"/>
                </a:cxn>
                <a:cxn ang="0">
                  <a:pos x="357" y="142"/>
                </a:cxn>
                <a:cxn ang="0">
                  <a:pos x="361" y="140"/>
                </a:cxn>
                <a:cxn ang="0">
                  <a:pos x="519" y="55"/>
                </a:cxn>
                <a:cxn ang="0">
                  <a:pos x="501" y="0"/>
                </a:cxn>
                <a:cxn ang="0">
                  <a:pos x="214" y="80"/>
                </a:cxn>
                <a:cxn ang="0">
                  <a:pos x="219" y="95"/>
                </a:cxn>
                <a:cxn ang="0">
                  <a:pos x="0" y="735"/>
                </a:cxn>
                <a:cxn ang="0">
                  <a:pos x="85" y="862"/>
                </a:cxn>
                <a:cxn ang="0">
                  <a:pos x="215" y="951"/>
                </a:cxn>
                <a:cxn ang="0">
                  <a:pos x="343" y="818"/>
                </a:cxn>
                <a:cxn ang="0">
                  <a:pos x="237" y="666"/>
                </a:cxn>
                <a:cxn ang="0">
                  <a:pos x="236" y="665"/>
                </a:cxn>
                <a:cxn ang="0">
                  <a:pos x="318" y="507"/>
                </a:cxn>
                <a:cxn ang="0">
                  <a:pos x="324" y="508"/>
                </a:cxn>
                <a:cxn ang="0">
                  <a:pos x="503" y="510"/>
                </a:cxn>
                <a:cxn ang="0">
                  <a:pos x="537" y="328"/>
                </a:cxn>
                <a:cxn ang="0">
                  <a:pos x="365" y="260"/>
                </a:cxn>
                <a:cxn ang="0">
                  <a:pos x="364" y="260"/>
                </a:cxn>
              </a:cxnLst>
              <a:rect l="0" t="0" r="r" b="b"/>
              <a:pathLst>
                <a:path w="537" h="951">
                  <a:moveTo>
                    <a:pt x="364" y="260"/>
                  </a:moveTo>
                  <a:cubicBezTo>
                    <a:pt x="365" y="221"/>
                    <a:pt x="363" y="181"/>
                    <a:pt x="357" y="142"/>
                  </a:cubicBezTo>
                  <a:cubicBezTo>
                    <a:pt x="361" y="140"/>
                    <a:pt x="361" y="140"/>
                    <a:pt x="361" y="140"/>
                  </a:cubicBezTo>
                  <a:cubicBezTo>
                    <a:pt x="519" y="55"/>
                    <a:pt x="519" y="55"/>
                    <a:pt x="519" y="55"/>
                  </a:cubicBezTo>
                  <a:cubicBezTo>
                    <a:pt x="501" y="0"/>
                    <a:pt x="501" y="0"/>
                    <a:pt x="501" y="0"/>
                  </a:cubicBezTo>
                  <a:cubicBezTo>
                    <a:pt x="214" y="80"/>
                    <a:pt x="214" y="80"/>
                    <a:pt x="214" y="80"/>
                  </a:cubicBezTo>
                  <a:cubicBezTo>
                    <a:pt x="216" y="85"/>
                    <a:pt x="217" y="90"/>
                    <a:pt x="219" y="95"/>
                  </a:cubicBezTo>
                  <a:cubicBezTo>
                    <a:pt x="282" y="340"/>
                    <a:pt x="188" y="589"/>
                    <a:pt x="0" y="735"/>
                  </a:cubicBezTo>
                  <a:cubicBezTo>
                    <a:pt x="85" y="862"/>
                    <a:pt x="85" y="862"/>
                    <a:pt x="85" y="862"/>
                  </a:cubicBezTo>
                  <a:cubicBezTo>
                    <a:pt x="215" y="951"/>
                    <a:pt x="215" y="951"/>
                    <a:pt x="215" y="951"/>
                  </a:cubicBezTo>
                  <a:cubicBezTo>
                    <a:pt x="343" y="818"/>
                    <a:pt x="343" y="818"/>
                    <a:pt x="343" y="818"/>
                  </a:cubicBezTo>
                  <a:cubicBezTo>
                    <a:pt x="237" y="666"/>
                    <a:pt x="237" y="666"/>
                    <a:pt x="237" y="666"/>
                  </a:cubicBezTo>
                  <a:cubicBezTo>
                    <a:pt x="236" y="665"/>
                    <a:pt x="236" y="665"/>
                    <a:pt x="236" y="665"/>
                  </a:cubicBezTo>
                  <a:cubicBezTo>
                    <a:pt x="269" y="616"/>
                    <a:pt x="297" y="563"/>
                    <a:pt x="318" y="507"/>
                  </a:cubicBezTo>
                  <a:cubicBezTo>
                    <a:pt x="324" y="508"/>
                    <a:pt x="324" y="508"/>
                    <a:pt x="324" y="508"/>
                  </a:cubicBezTo>
                  <a:cubicBezTo>
                    <a:pt x="503" y="510"/>
                    <a:pt x="503" y="510"/>
                    <a:pt x="503" y="510"/>
                  </a:cubicBezTo>
                  <a:cubicBezTo>
                    <a:pt x="537" y="328"/>
                    <a:pt x="537" y="328"/>
                    <a:pt x="537" y="328"/>
                  </a:cubicBezTo>
                  <a:cubicBezTo>
                    <a:pt x="365" y="260"/>
                    <a:pt x="365" y="260"/>
                    <a:pt x="365" y="260"/>
                  </a:cubicBezTo>
                  <a:lnTo>
                    <a:pt x="364" y="260"/>
                  </a:lnTo>
                  <a:close/>
                </a:path>
              </a:pathLst>
            </a:custGeom>
            <a:solidFill>
              <a:schemeClr val="bg1">
                <a:lumMod val="85000"/>
              </a:schemeClr>
            </a:solidFill>
            <a:ln w="9525">
              <a:noFill/>
              <a:round/>
            </a:ln>
          </p:spPr>
          <p:txBody>
            <a:bodyPr wrap="square" lIns="91440" tIns="45720" rIns="91440" bIns="45720" anchor="ctr">
              <a:normAutofit/>
            </a:bodyPr>
            <a:lstStyle/>
            <a:p>
              <a:pPr algn="ctr"/>
            </a:p>
          </p:txBody>
        </p:sp>
        <p:sp>
          <p:nvSpPr>
            <p:cNvPr id="26" name="îşlíďê"/>
            <p:cNvSpPr/>
            <p:nvPr/>
          </p:nvSpPr>
          <p:spPr bwMode="auto">
            <a:xfrm>
              <a:off x="4882777" y="2349424"/>
              <a:ext cx="2273984" cy="2273983"/>
            </a:xfrm>
            <a:custGeom>
              <a:avLst/>
              <a:gdLst/>
              <a:ahLst/>
              <a:cxnLst>
                <a:cxn ang="0">
                  <a:pos x="1116" y="391"/>
                </a:cxn>
                <a:cxn ang="0">
                  <a:pos x="391" y="127"/>
                </a:cxn>
                <a:cxn ang="0">
                  <a:pos x="127" y="851"/>
                </a:cxn>
                <a:cxn ang="0">
                  <a:pos x="851" y="1115"/>
                </a:cxn>
                <a:cxn ang="0">
                  <a:pos x="1116" y="391"/>
                </a:cxn>
              </a:cxnLst>
              <a:rect l="0" t="0" r="r" b="b"/>
              <a:pathLst>
                <a:path w="1243" h="1243">
                  <a:moveTo>
                    <a:pt x="1116" y="391"/>
                  </a:moveTo>
                  <a:cubicBezTo>
                    <a:pt x="989" y="118"/>
                    <a:pt x="664" y="0"/>
                    <a:pt x="391" y="127"/>
                  </a:cubicBezTo>
                  <a:cubicBezTo>
                    <a:pt x="118" y="254"/>
                    <a:pt x="0" y="578"/>
                    <a:pt x="127" y="851"/>
                  </a:cubicBezTo>
                  <a:cubicBezTo>
                    <a:pt x="254" y="1124"/>
                    <a:pt x="579" y="1243"/>
                    <a:pt x="851" y="1115"/>
                  </a:cubicBezTo>
                  <a:cubicBezTo>
                    <a:pt x="1124" y="988"/>
                    <a:pt x="1243" y="664"/>
                    <a:pt x="1116" y="391"/>
                  </a:cubicBezTo>
                  <a:close/>
                </a:path>
              </a:pathLst>
            </a:custGeom>
            <a:solidFill>
              <a:schemeClr val="bg2"/>
            </a:solidFill>
            <a:ln w="9525">
              <a:noFill/>
              <a:round/>
            </a:ln>
          </p:spPr>
          <p:txBody>
            <a:bodyPr wrap="square" lIns="91440" tIns="45720" rIns="91440" bIns="45720" anchor="ctr">
              <a:normAutofit/>
            </a:bodyPr>
            <a:lstStyle/>
            <a:p>
              <a:pPr algn="ctr"/>
            </a:p>
          </p:txBody>
        </p:sp>
        <p:sp>
          <p:nvSpPr>
            <p:cNvPr id="27" name="îśḷiḑê"/>
            <p:cNvSpPr/>
            <p:nvPr/>
          </p:nvSpPr>
          <p:spPr bwMode="auto">
            <a:xfrm>
              <a:off x="5525464" y="3011033"/>
              <a:ext cx="988610" cy="950764"/>
            </a:xfrm>
            <a:custGeom>
              <a:avLst/>
              <a:gdLst>
                <a:gd name="connsiteX0" fmla="*/ 61288 w 609549"/>
                <a:gd name="connsiteY0" fmla="*/ 383285 h 586216"/>
                <a:gd name="connsiteX1" fmla="*/ 71162 w 609549"/>
                <a:gd name="connsiteY1" fmla="*/ 387101 h 586216"/>
                <a:gd name="connsiteX2" fmla="*/ 120018 w 609549"/>
                <a:gd name="connsiteY2" fmla="*/ 435892 h 586216"/>
                <a:gd name="connsiteX3" fmla="*/ 120018 w 609549"/>
                <a:gd name="connsiteY3" fmla="*/ 454200 h 586216"/>
                <a:gd name="connsiteX4" fmla="*/ 56639 w 609549"/>
                <a:gd name="connsiteY4" fmla="*/ 517543 h 586216"/>
                <a:gd name="connsiteX5" fmla="*/ 35592 w 609549"/>
                <a:gd name="connsiteY5" fmla="*/ 513644 h 586216"/>
                <a:gd name="connsiteX6" fmla="*/ 51877 w 609549"/>
                <a:gd name="connsiteY6" fmla="*/ 388099 h 586216"/>
                <a:gd name="connsiteX7" fmla="*/ 61288 w 609549"/>
                <a:gd name="connsiteY7" fmla="*/ 383285 h 586216"/>
                <a:gd name="connsiteX8" fmla="*/ 235245 w 609549"/>
                <a:gd name="connsiteY8" fmla="*/ 302810 h 586216"/>
                <a:gd name="connsiteX9" fmla="*/ 306042 w 609549"/>
                <a:gd name="connsiteY9" fmla="*/ 373466 h 586216"/>
                <a:gd name="connsiteX10" fmla="*/ 258717 w 609549"/>
                <a:gd name="connsiteY10" fmla="*/ 420680 h 586216"/>
                <a:gd name="connsiteX11" fmla="*/ 230246 w 609549"/>
                <a:gd name="connsiteY11" fmla="*/ 550152 h 586216"/>
                <a:gd name="connsiteX12" fmla="*/ 92223 w 609549"/>
                <a:gd name="connsiteY12" fmla="*/ 575305 h 586216"/>
                <a:gd name="connsiteX13" fmla="*/ 88748 w 609549"/>
                <a:gd name="connsiteY13" fmla="*/ 556143 h 586216"/>
                <a:gd name="connsiteX14" fmla="*/ 165115 w 609549"/>
                <a:gd name="connsiteY14" fmla="*/ 479877 h 586216"/>
                <a:gd name="connsiteX15" fmla="*/ 165115 w 609549"/>
                <a:gd name="connsiteY15" fmla="*/ 446308 h 586216"/>
                <a:gd name="connsiteX16" fmla="*/ 88700 w 609549"/>
                <a:gd name="connsiteY16" fmla="*/ 369995 h 586216"/>
                <a:gd name="connsiteX17" fmla="*/ 92128 w 609549"/>
                <a:gd name="connsiteY17" fmla="*/ 350976 h 586216"/>
                <a:gd name="connsiteX18" fmla="*/ 189111 w 609549"/>
                <a:gd name="connsiteY18" fmla="*/ 348884 h 586216"/>
                <a:gd name="connsiteX19" fmla="*/ 257958 w 609549"/>
                <a:gd name="connsiteY19" fmla="*/ 161679 h 586216"/>
                <a:gd name="connsiteX20" fmla="*/ 317251 w 609549"/>
                <a:gd name="connsiteY20" fmla="*/ 220879 h 586216"/>
                <a:gd name="connsiteX21" fmla="*/ 388070 w 609549"/>
                <a:gd name="connsiteY21" fmla="*/ 291586 h 586216"/>
                <a:gd name="connsiteX22" fmla="*/ 604906 w 609549"/>
                <a:gd name="connsiteY22" fmla="*/ 508130 h 586216"/>
                <a:gd name="connsiteX23" fmla="*/ 604906 w 609549"/>
                <a:gd name="connsiteY23" fmla="*/ 530526 h 586216"/>
                <a:gd name="connsiteX24" fmla="*/ 556567 w 609549"/>
                <a:gd name="connsiteY24" fmla="*/ 578789 h 586216"/>
                <a:gd name="connsiteX25" fmla="*/ 545327 w 609549"/>
                <a:gd name="connsiteY25" fmla="*/ 583449 h 586216"/>
                <a:gd name="connsiteX26" fmla="*/ 534135 w 609549"/>
                <a:gd name="connsiteY26" fmla="*/ 578789 h 586216"/>
                <a:gd name="connsiteX27" fmla="*/ 317251 w 609549"/>
                <a:gd name="connsiteY27" fmla="*/ 362293 h 586216"/>
                <a:gd name="connsiteX28" fmla="*/ 246481 w 609549"/>
                <a:gd name="connsiteY28" fmla="*/ 291586 h 586216"/>
                <a:gd name="connsiteX29" fmla="*/ 187140 w 609549"/>
                <a:gd name="connsiteY29" fmla="*/ 232339 h 586216"/>
                <a:gd name="connsiteX30" fmla="*/ 58606 w 609549"/>
                <a:gd name="connsiteY30" fmla="*/ 160814 h 586216"/>
                <a:gd name="connsiteX31" fmla="*/ 126401 w 609549"/>
                <a:gd name="connsiteY31" fmla="*/ 228498 h 586216"/>
                <a:gd name="connsiteX32" fmla="*/ 111975 w 609549"/>
                <a:gd name="connsiteY32" fmla="*/ 242899 h 586216"/>
                <a:gd name="connsiteX33" fmla="*/ 119307 w 609549"/>
                <a:gd name="connsiteY33" fmla="*/ 250219 h 586216"/>
                <a:gd name="connsiteX34" fmla="*/ 119307 w 609549"/>
                <a:gd name="connsiteY34" fmla="*/ 277692 h 586216"/>
                <a:gd name="connsiteX35" fmla="*/ 115641 w 609549"/>
                <a:gd name="connsiteY35" fmla="*/ 281352 h 586216"/>
                <a:gd name="connsiteX36" fmla="*/ 88123 w 609549"/>
                <a:gd name="connsiteY36" fmla="*/ 281352 h 586216"/>
                <a:gd name="connsiteX37" fmla="*/ 5712 w 609549"/>
                <a:gd name="connsiteY37" fmla="*/ 199029 h 586216"/>
                <a:gd name="connsiteX38" fmla="*/ 5712 w 609549"/>
                <a:gd name="connsiteY38" fmla="*/ 171604 h 586216"/>
                <a:gd name="connsiteX39" fmla="*/ 9378 w 609549"/>
                <a:gd name="connsiteY39" fmla="*/ 167944 h 586216"/>
                <a:gd name="connsiteX40" fmla="*/ 36849 w 609549"/>
                <a:gd name="connsiteY40" fmla="*/ 167944 h 586216"/>
                <a:gd name="connsiteX41" fmla="*/ 44180 w 609549"/>
                <a:gd name="connsiteY41" fmla="*/ 175264 h 586216"/>
                <a:gd name="connsiteX42" fmla="*/ 585775 w 609549"/>
                <a:gd name="connsiteY42" fmla="*/ 66370 h 586216"/>
                <a:gd name="connsiteX43" fmla="*/ 595263 w 609549"/>
                <a:gd name="connsiteY43" fmla="*/ 73839 h 586216"/>
                <a:gd name="connsiteX44" fmla="*/ 578978 w 609549"/>
                <a:gd name="connsiteY44" fmla="*/ 199341 h 586216"/>
                <a:gd name="connsiteX45" fmla="*/ 559693 w 609549"/>
                <a:gd name="connsiteY45" fmla="*/ 200387 h 586216"/>
                <a:gd name="connsiteX46" fmla="*/ 510789 w 609549"/>
                <a:gd name="connsiteY46" fmla="*/ 151612 h 586216"/>
                <a:gd name="connsiteX47" fmla="*/ 510789 w 609549"/>
                <a:gd name="connsiteY47" fmla="*/ 133262 h 586216"/>
                <a:gd name="connsiteX48" fmla="*/ 574216 w 609549"/>
                <a:gd name="connsiteY48" fmla="*/ 69988 h 586216"/>
                <a:gd name="connsiteX49" fmla="*/ 585775 w 609549"/>
                <a:gd name="connsiteY49" fmla="*/ 66370 h 586216"/>
                <a:gd name="connsiteX50" fmla="*/ 158702 w 609549"/>
                <a:gd name="connsiteY50" fmla="*/ 26758 h 586216"/>
                <a:gd name="connsiteX51" fmla="*/ 172463 w 609549"/>
                <a:gd name="connsiteY51" fmla="*/ 32464 h 586216"/>
                <a:gd name="connsiteX52" fmla="*/ 179701 w 609549"/>
                <a:gd name="connsiteY52" fmla="*/ 39691 h 586216"/>
                <a:gd name="connsiteX53" fmla="*/ 246935 w 609549"/>
                <a:gd name="connsiteY53" fmla="*/ 106831 h 586216"/>
                <a:gd name="connsiteX54" fmla="*/ 254886 w 609549"/>
                <a:gd name="connsiteY54" fmla="*/ 114819 h 586216"/>
                <a:gd name="connsiteX55" fmla="*/ 257600 w 609549"/>
                <a:gd name="connsiteY55" fmla="*/ 138879 h 586216"/>
                <a:gd name="connsiteX56" fmla="*/ 254886 w 609549"/>
                <a:gd name="connsiteY56" fmla="*/ 142255 h 586216"/>
                <a:gd name="connsiteX57" fmla="*/ 252315 w 609549"/>
                <a:gd name="connsiteY57" fmla="*/ 144823 h 586216"/>
                <a:gd name="connsiteX58" fmla="*/ 246696 w 609549"/>
                <a:gd name="connsiteY58" fmla="*/ 150434 h 586216"/>
                <a:gd name="connsiteX59" fmla="*/ 175892 w 609549"/>
                <a:gd name="connsiteY59" fmla="*/ 221140 h 586216"/>
                <a:gd name="connsiteX60" fmla="*/ 172463 w 609549"/>
                <a:gd name="connsiteY60" fmla="*/ 224611 h 586216"/>
                <a:gd name="connsiteX61" fmla="*/ 170130 w 609549"/>
                <a:gd name="connsiteY61" fmla="*/ 226560 h 586216"/>
                <a:gd name="connsiteX62" fmla="*/ 162274 w 609549"/>
                <a:gd name="connsiteY62" fmla="*/ 229936 h 586216"/>
                <a:gd name="connsiteX63" fmla="*/ 158702 w 609549"/>
                <a:gd name="connsiteY63" fmla="*/ 230269 h 586216"/>
                <a:gd name="connsiteX64" fmla="*/ 144942 w 609549"/>
                <a:gd name="connsiteY64" fmla="*/ 224611 h 586216"/>
                <a:gd name="connsiteX65" fmla="*/ 137609 w 609549"/>
                <a:gd name="connsiteY65" fmla="*/ 217288 h 586216"/>
                <a:gd name="connsiteX66" fmla="*/ 69804 w 609549"/>
                <a:gd name="connsiteY66" fmla="*/ 149578 h 586216"/>
                <a:gd name="connsiteX67" fmla="*/ 62519 w 609549"/>
                <a:gd name="connsiteY67" fmla="*/ 142255 h 586216"/>
                <a:gd name="connsiteX68" fmla="*/ 62519 w 609549"/>
                <a:gd name="connsiteY68" fmla="*/ 114819 h 586216"/>
                <a:gd name="connsiteX69" fmla="*/ 144942 w 609549"/>
                <a:gd name="connsiteY69" fmla="*/ 32464 h 586216"/>
                <a:gd name="connsiteX70" fmla="*/ 158702 w 609549"/>
                <a:gd name="connsiteY70" fmla="*/ 26758 h 586216"/>
                <a:gd name="connsiteX71" fmla="*/ 254809 w 609549"/>
                <a:gd name="connsiteY71" fmla="*/ 6542 h 586216"/>
                <a:gd name="connsiteX72" fmla="*/ 321015 w 609549"/>
                <a:gd name="connsiteY72" fmla="*/ 29913 h 586216"/>
                <a:gd name="connsiteX73" fmla="*/ 260017 w 609549"/>
                <a:gd name="connsiteY73" fmla="*/ 97465 h 586216"/>
                <a:gd name="connsiteX74" fmla="*/ 193067 w 609549"/>
                <a:gd name="connsiteY74" fmla="*/ 30626 h 586216"/>
                <a:gd name="connsiteX75" fmla="*/ 254809 w 609549"/>
                <a:gd name="connsiteY75" fmla="*/ 6542 h 586216"/>
                <a:gd name="connsiteX76" fmla="*/ 503105 w 609549"/>
                <a:gd name="connsiteY76" fmla="*/ 953 h 586216"/>
                <a:gd name="connsiteX77" fmla="*/ 538560 w 609549"/>
                <a:gd name="connsiteY77" fmla="*/ 10911 h 586216"/>
                <a:gd name="connsiteX78" fmla="*/ 542083 w 609549"/>
                <a:gd name="connsiteY78" fmla="*/ 30073 h 586216"/>
                <a:gd name="connsiteX79" fmla="*/ 465709 w 609549"/>
                <a:gd name="connsiteY79" fmla="*/ 106341 h 586216"/>
                <a:gd name="connsiteX80" fmla="*/ 465709 w 609549"/>
                <a:gd name="connsiteY80" fmla="*/ 139911 h 586216"/>
                <a:gd name="connsiteX81" fmla="*/ 542131 w 609549"/>
                <a:gd name="connsiteY81" fmla="*/ 216227 h 586216"/>
                <a:gd name="connsiteX82" fmla="*/ 538655 w 609549"/>
                <a:gd name="connsiteY82" fmla="*/ 235246 h 586216"/>
                <a:gd name="connsiteX83" fmla="*/ 442187 w 609549"/>
                <a:gd name="connsiteY83" fmla="*/ 237528 h 586216"/>
                <a:gd name="connsiteX84" fmla="*/ 399238 w 609549"/>
                <a:gd name="connsiteY84" fmla="*/ 280370 h 586216"/>
                <a:gd name="connsiteX85" fmla="*/ 328482 w 609549"/>
                <a:gd name="connsiteY85" fmla="*/ 209712 h 586216"/>
                <a:gd name="connsiteX86" fmla="*/ 372240 w 609549"/>
                <a:gd name="connsiteY86" fmla="*/ 166015 h 586216"/>
                <a:gd name="connsiteX87" fmla="*/ 400571 w 609549"/>
                <a:gd name="connsiteY87" fmla="*/ 36064 h 586216"/>
                <a:gd name="connsiteX88" fmla="*/ 503105 w 609549"/>
                <a:gd name="connsiteY88" fmla="*/ 953 h 586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609549" h="586216">
                  <a:moveTo>
                    <a:pt x="61288" y="383285"/>
                  </a:moveTo>
                  <a:cubicBezTo>
                    <a:pt x="64829" y="383106"/>
                    <a:pt x="68448" y="384367"/>
                    <a:pt x="71162" y="387101"/>
                  </a:cubicBezTo>
                  <a:lnTo>
                    <a:pt x="120018" y="435892"/>
                  </a:lnTo>
                  <a:cubicBezTo>
                    <a:pt x="125113" y="440933"/>
                    <a:pt x="125113" y="449160"/>
                    <a:pt x="120018" y="454200"/>
                  </a:cubicBezTo>
                  <a:lnTo>
                    <a:pt x="56639" y="517543"/>
                  </a:lnTo>
                  <a:cubicBezTo>
                    <a:pt x="50211" y="523963"/>
                    <a:pt x="39211" y="522013"/>
                    <a:pt x="35592" y="513644"/>
                  </a:cubicBezTo>
                  <a:cubicBezTo>
                    <a:pt x="17783" y="472794"/>
                    <a:pt x="23211" y="424288"/>
                    <a:pt x="51877" y="388099"/>
                  </a:cubicBezTo>
                  <a:cubicBezTo>
                    <a:pt x="54282" y="385079"/>
                    <a:pt x="57746" y="383463"/>
                    <a:pt x="61288" y="383285"/>
                  </a:cubicBezTo>
                  <a:close/>
                  <a:moveTo>
                    <a:pt x="235245" y="302810"/>
                  </a:moveTo>
                  <a:lnTo>
                    <a:pt x="306042" y="373466"/>
                  </a:lnTo>
                  <a:lnTo>
                    <a:pt x="258717" y="420680"/>
                  </a:lnTo>
                  <a:cubicBezTo>
                    <a:pt x="274667" y="464329"/>
                    <a:pt x="265192" y="515300"/>
                    <a:pt x="230246" y="550152"/>
                  </a:cubicBezTo>
                  <a:cubicBezTo>
                    <a:pt x="192919" y="587430"/>
                    <a:pt x="137644" y="595798"/>
                    <a:pt x="92223" y="575305"/>
                  </a:cubicBezTo>
                  <a:cubicBezTo>
                    <a:pt x="84701" y="571882"/>
                    <a:pt x="82892" y="561992"/>
                    <a:pt x="88748" y="556143"/>
                  </a:cubicBezTo>
                  <a:lnTo>
                    <a:pt x="165115" y="479877"/>
                  </a:lnTo>
                  <a:cubicBezTo>
                    <a:pt x="174399" y="470605"/>
                    <a:pt x="174399" y="455580"/>
                    <a:pt x="165115" y="446308"/>
                  </a:cubicBezTo>
                  <a:lnTo>
                    <a:pt x="88700" y="369995"/>
                  </a:lnTo>
                  <a:cubicBezTo>
                    <a:pt x="82844" y="364194"/>
                    <a:pt x="84653" y="354399"/>
                    <a:pt x="92128" y="350976"/>
                  </a:cubicBezTo>
                  <a:cubicBezTo>
                    <a:pt x="122789" y="337092"/>
                    <a:pt x="157973" y="336379"/>
                    <a:pt x="189111" y="348884"/>
                  </a:cubicBezTo>
                  <a:close/>
                  <a:moveTo>
                    <a:pt x="257958" y="161679"/>
                  </a:moveTo>
                  <a:lnTo>
                    <a:pt x="317251" y="220879"/>
                  </a:lnTo>
                  <a:lnTo>
                    <a:pt x="388070" y="291586"/>
                  </a:lnTo>
                  <a:lnTo>
                    <a:pt x="604906" y="508130"/>
                  </a:lnTo>
                  <a:cubicBezTo>
                    <a:pt x="611097" y="514311"/>
                    <a:pt x="611097" y="524344"/>
                    <a:pt x="604906" y="530526"/>
                  </a:cubicBezTo>
                  <a:lnTo>
                    <a:pt x="556567" y="578789"/>
                  </a:lnTo>
                  <a:cubicBezTo>
                    <a:pt x="553471" y="581880"/>
                    <a:pt x="549423" y="583449"/>
                    <a:pt x="545327" y="583449"/>
                  </a:cubicBezTo>
                  <a:cubicBezTo>
                    <a:pt x="541279" y="583449"/>
                    <a:pt x="537231" y="581880"/>
                    <a:pt x="534135" y="578789"/>
                  </a:cubicBezTo>
                  <a:lnTo>
                    <a:pt x="317251" y="362293"/>
                  </a:lnTo>
                  <a:lnTo>
                    <a:pt x="246481" y="291586"/>
                  </a:lnTo>
                  <a:lnTo>
                    <a:pt x="187140" y="232339"/>
                  </a:lnTo>
                  <a:close/>
                  <a:moveTo>
                    <a:pt x="58606" y="160814"/>
                  </a:moveTo>
                  <a:lnTo>
                    <a:pt x="126401" y="228498"/>
                  </a:lnTo>
                  <a:lnTo>
                    <a:pt x="111975" y="242899"/>
                  </a:lnTo>
                  <a:lnTo>
                    <a:pt x="119307" y="250219"/>
                  </a:lnTo>
                  <a:cubicBezTo>
                    <a:pt x="126877" y="257824"/>
                    <a:pt x="126877" y="270087"/>
                    <a:pt x="119307" y="277692"/>
                  </a:cubicBezTo>
                  <a:lnTo>
                    <a:pt x="115641" y="281352"/>
                  </a:lnTo>
                  <a:cubicBezTo>
                    <a:pt x="108024" y="288909"/>
                    <a:pt x="95741" y="288909"/>
                    <a:pt x="88123" y="281352"/>
                  </a:cubicBezTo>
                  <a:lnTo>
                    <a:pt x="5712" y="199029"/>
                  </a:lnTo>
                  <a:cubicBezTo>
                    <a:pt x="-1905" y="191424"/>
                    <a:pt x="-1905" y="179161"/>
                    <a:pt x="5712" y="171604"/>
                  </a:cubicBezTo>
                  <a:lnTo>
                    <a:pt x="9378" y="167944"/>
                  </a:lnTo>
                  <a:cubicBezTo>
                    <a:pt x="16948" y="160339"/>
                    <a:pt x="29231" y="160339"/>
                    <a:pt x="36849" y="167944"/>
                  </a:cubicBezTo>
                  <a:lnTo>
                    <a:pt x="44180" y="175264"/>
                  </a:lnTo>
                  <a:close/>
                  <a:moveTo>
                    <a:pt x="585775" y="66370"/>
                  </a:moveTo>
                  <a:cubicBezTo>
                    <a:pt x="589775" y="67101"/>
                    <a:pt x="593430" y="69680"/>
                    <a:pt x="595263" y="73839"/>
                  </a:cubicBezTo>
                  <a:cubicBezTo>
                    <a:pt x="613072" y="114675"/>
                    <a:pt x="607644" y="163212"/>
                    <a:pt x="578978" y="199341"/>
                  </a:cubicBezTo>
                  <a:cubicBezTo>
                    <a:pt x="574168" y="205379"/>
                    <a:pt x="565121" y="205854"/>
                    <a:pt x="559693" y="200387"/>
                  </a:cubicBezTo>
                  <a:lnTo>
                    <a:pt x="510789" y="151612"/>
                  </a:lnTo>
                  <a:cubicBezTo>
                    <a:pt x="505742" y="146526"/>
                    <a:pt x="505742" y="138349"/>
                    <a:pt x="510789" y="133262"/>
                  </a:cubicBezTo>
                  <a:lnTo>
                    <a:pt x="574216" y="69988"/>
                  </a:lnTo>
                  <a:cubicBezTo>
                    <a:pt x="577430" y="66756"/>
                    <a:pt x="581775" y="65639"/>
                    <a:pt x="585775" y="66370"/>
                  </a:cubicBezTo>
                  <a:close/>
                  <a:moveTo>
                    <a:pt x="158702" y="26758"/>
                  </a:moveTo>
                  <a:cubicBezTo>
                    <a:pt x="163655" y="26758"/>
                    <a:pt x="168654" y="28660"/>
                    <a:pt x="172463" y="32464"/>
                  </a:cubicBezTo>
                  <a:lnTo>
                    <a:pt x="179701" y="39691"/>
                  </a:lnTo>
                  <a:lnTo>
                    <a:pt x="246935" y="106831"/>
                  </a:lnTo>
                  <a:lnTo>
                    <a:pt x="254886" y="114819"/>
                  </a:lnTo>
                  <a:cubicBezTo>
                    <a:pt x="261457" y="121334"/>
                    <a:pt x="262362" y="131414"/>
                    <a:pt x="257600" y="138879"/>
                  </a:cubicBezTo>
                  <a:cubicBezTo>
                    <a:pt x="256839" y="140068"/>
                    <a:pt x="255934" y="141209"/>
                    <a:pt x="254886" y="142255"/>
                  </a:cubicBezTo>
                  <a:lnTo>
                    <a:pt x="252315" y="144823"/>
                  </a:lnTo>
                  <a:lnTo>
                    <a:pt x="246696" y="150434"/>
                  </a:lnTo>
                  <a:lnTo>
                    <a:pt x="175892" y="221140"/>
                  </a:lnTo>
                  <a:lnTo>
                    <a:pt x="172463" y="224611"/>
                  </a:lnTo>
                  <a:cubicBezTo>
                    <a:pt x="171702" y="225324"/>
                    <a:pt x="170940" y="225990"/>
                    <a:pt x="170130" y="226560"/>
                  </a:cubicBezTo>
                  <a:cubicBezTo>
                    <a:pt x="167749" y="228319"/>
                    <a:pt x="165083" y="229413"/>
                    <a:pt x="162274" y="229936"/>
                  </a:cubicBezTo>
                  <a:cubicBezTo>
                    <a:pt x="161083" y="230174"/>
                    <a:pt x="159893" y="230269"/>
                    <a:pt x="158702" y="230269"/>
                  </a:cubicBezTo>
                  <a:cubicBezTo>
                    <a:pt x="153703" y="230269"/>
                    <a:pt x="148751" y="228367"/>
                    <a:pt x="144942" y="224611"/>
                  </a:cubicBezTo>
                  <a:lnTo>
                    <a:pt x="137609" y="217288"/>
                  </a:lnTo>
                  <a:lnTo>
                    <a:pt x="69804" y="149578"/>
                  </a:lnTo>
                  <a:lnTo>
                    <a:pt x="62519" y="142255"/>
                  </a:lnTo>
                  <a:cubicBezTo>
                    <a:pt x="54900" y="134647"/>
                    <a:pt x="54900" y="122380"/>
                    <a:pt x="62519" y="114819"/>
                  </a:cubicBezTo>
                  <a:lnTo>
                    <a:pt x="144942" y="32464"/>
                  </a:lnTo>
                  <a:cubicBezTo>
                    <a:pt x="148751" y="28660"/>
                    <a:pt x="153750" y="26758"/>
                    <a:pt x="158702" y="26758"/>
                  </a:cubicBezTo>
                  <a:close/>
                  <a:moveTo>
                    <a:pt x="254809" y="6542"/>
                  </a:moveTo>
                  <a:cubicBezTo>
                    <a:pt x="277279" y="4029"/>
                    <a:pt x="300492" y="9424"/>
                    <a:pt x="321015" y="29913"/>
                  </a:cubicBezTo>
                  <a:cubicBezTo>
                    <a:pt x="380347" y="89193"/>
                    <a:pt x="337205" y="46124"/>
                    <a:pt x="260017" y="97465"/>
                  </a:cubicBezTo>
                  <a:lnTo>
                    <a:pt x="193067" y="30626"/>
                  </a:lnTo>
                  <a:cubicBezTo>
                    <a:pt x="210614" y="19479"/>
                    <a:pt x="232340" y="9056"/>
                    <a:pt x="254809" y="6542"/>
                  </a:cubicBezTo>
                  <a:close/>
                  <a:moveTo>
                    <a:pt x="503105" y="953"/>
                  </a:moveTo>
                  <a:cubicBezTo>
                    <a:pt x="515252" y="2468"/>
                    <a:pt x="527216" y="5788"/>
                    <a:pt x="538560" y="10911"/>
                  </a:cubicBezTo>
                  <a:cubicBezTo>
                    <a:pt x="546131" y="14334"/>
                    <a:pt x="547940" y="24224"/>
                    <a:pt x="542083" y="30073"/>
                  </a:cubicBezTo>
                  <a:lnTo>
                    <a:pt x="465709" y="106341"/>
                  </a:lnTo>
                  <a:cubicBezTo>
                    <a:pt x="456424" y="115613"/>
                    <a:pt x="456424" y="130639"/>
                    <a:pt x="465709" y="139911"/>
                  </a:cubicBezTo>
                  <a:lnTo>
                    <a:pt x="542131" y="216227"/>
                  </a:lnTo>
                  <a:cubicBezTo>
                    <a:pt x="547940" y="222028"/>
                    <a:pt x="546178" y="231823"/>
                    <a:pt x="538655" y="235246"/>
                  </a:cubicBezTo>
                  <a:cubicBezTo>
                    <a:pt x="508181" y="249035"/>
                    <a:pt x="473184" y="249844"/>
                    <a:pt x="442187" y="237528"/>
                  </a:cubicBezTo>
                  <a:lnTo>
                    <a:pt x="399238" y="280370"/>
                  </a:lnTo>
                  <a:lnTo>
                    <a:pt x="328482" y="209712"/>
                  </a:lnTo>
                  <a:lnTo>
                    <a:pt x="372240" y="166015"/>
                  </a:lnTo>
                  <a:cubicBezTo>
                    <a:pt x="356051" y="122270"/>
                    <a:pt x="365527" y="71060"/>
                    <a:pt x="400571" y="36064"/>
                  </a:cubicBezTo>
                  <a:cubicBezTo>
                    <a:pt x="428569" y="8106"/>
                    <a:pt x="466664" y="-3592"/>
                    <a:pt x="503105" y="953"/>
                  </a:cubicBezTo>
                  <a:close/>
                </a:path>
              </a:pathLst>
            </a:custGeom>
            <a:solidFill>
              <a:schemeClr val="accent1"/>
            </a:solidFill>
            <a:ln>
              <a:noFill/>
            </a:ln>
          </p:spPr>
          <p:txBody>
            <a:bodyPr/>
            <a:lstStyle/>
            <a:p>
              <a:endParaRPr lang="zh-CN" altLang="en-US"/>
            </a:p>
          </p:txBody>
        </p:sp>
      </p:grpSp>
      <p:sp>
        <p:nvSpPr>
          <p:cNvPr id="38" name="iṥḷíďé"/>
          <p:cNvSpPr txBox="1"/>
          <p:nvPr/>
        </p:nvSpPr>
        <p:spPr bwMode="auto">
          <a:xfrm>
            <a:off x="8571572" y="3011440"/>
            <a:ext cx="3166721"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fontScale="9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zh-CN" altLang="en-US" sz="2000" b="1" dirty="0"/>
              <a:t>数据存储</a:t>
            </a:r>
            <a:endParaRPr lang="zh-CN" altLang="en-US" sz="2000" b="1" dirty="0"/>
          </a:p>
        </p:txBody>
      </p:sp>
    </p:spTree>
  </p:cSld>
  <p:clrMapOvr>
    <a:masterClrMapping/>
  </p:clrMapOvr>
  <p:transition>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基本概述（</a:t>
            </a:r>
            <a:r>
              <a:rPr lang="en-US" altLang="zh-CN" dirty="0"/>
              <a:t>科室级PACS</a:t>
            </a:r>
            <a:r>
              <a:rPr lang="zh-CN" altLang="en-US" dirty="0"/>
              <a:t>）</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83943533-02ec-424e-a2f7-e21ba11e061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8084974" y="1266924"/>
            <a:ext cx="3434080" cy="4531933"/>
            <a:chOff x="8084974" y="1266924"/>
            <a:chExt cx="3434080" cy="4531933"/>
          </a:xfrm>
        </p:grpSpPr>
        <p:grpSp>
          <p:nvGrpSpPr>
            <p:cNvPr id="9" name="î$1îḓè"/>
            <p:cNvGrpSpPr/>
            <p:nvPr/>
          </p:nvGrpSpPr>
          <p:grpSpPr>
            <a:xfrm>
              <a:off x="8084974" y="1266924"/>
              <a:ext cx="3434080" cy="1172210"/>
              <a:chOff x="8084974" y="1266924"/>
              <a:chExt cx="3434080" cy="1172210"/>
            </a:xfrm>
          </p:grpSpPr>
          <p:grpSp>
            <p:nvGrpSpPr>
              <p:cNvPr id="24" name="işḻîḍe"/>
              <p:cNvGrpSpPr/>
              <p:nvPr/>
            </p:nvGrpSpPr>
            <p:grpSpPr>
              <a:xfrm>
                <a:off x="8084974" y="1266924"/>
                <a:ext cx="836894" cy="836894"/>
                <a:chOff x="7043444" y="1148015"/>
                <a:chExt cx="1297072" cy="1297072"/>
              </a:xfrm>
            </p:grpSpPr>
            <p:sp>
              <p:nvSpPr>
                <p:cNvPr id="28" name="íşḷïḋê"/>
                <p:cNvSpPr/>
                <p:nvPr/>
              </p:nvSpPr>
              <p:spPr bwMode="auto">
                <a:xfrm>
                  <a:off x="7043444" y="1148015"/>
                  <a:ext cx="1297072" cy="1297072"/>
                </a:xfrm>
                <a:prstGeom prst="ellipse">
                  <a:avLst/>
                </a:prstGeom>
                <a:solidFill>
                  <a:schemeClr val="tx1">
                    <a:lumMod val="50000"/>
                    <a:lumOff val="50000"/>
                  </a:schemeClr>
                </a:solidFill>
                <a:ln>
                  <a:solidFill>
                    <a:schemeClr val="bg1">
                      <a:lumMod val="95000"/>
                    </a:schemeClr>
                  </a:solidFill>
                </a:ln>
                <a:effectLst>
                  <a:outerShdw sx="110000" sy="110000" algn="ctr" rotWithShape="0">
                    <a:schemeClr val="tx2">
                      <a:alpha val="19000"/>
                    </a:schemeClr>
                  </a:outerShdw>
                </a:effectLst>
              </p:spPr>
              <p:txBody>
                <a:bodyPr wrap="square" lIns="91440" tIns="45720" rIns="91440" bIns="4572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a:ln>
                      <a:noFill/>
                    </a:ln>
                    <a:solidFill>
                      <a:srgbClr val="000000"/>
                    </a:solidFill>
                    <a:effectLst/>
                    <a:uLnTx/>
                    <a:uFillTx/>
                  </a:endParaRPr>
                </a:p>
              </p:txBody>
            </p:sp>
            <p:sp>
              <p:nvSpPr>
                <p:cNvPr id="29" name="ï$ļîde"/>
                <p:cNvSpPr/>
                <p:nvPr/>
              </p:nvSpPr>
              <p:spPr bwMode="auto">
                <a:xfrm>
                  <a:off x="7442648" y="1556431"/>
                  <a:ext cx="498672" cy="480241"/>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bg1"/>
                </a:solidFill>
                <a:ln>
                  <a:noFill/>
                </a:ln>
              </p:spPr>
              <p:txBody>
                <a:bodyPr wrap="square" lIns="91440" tIns="45720" rIns="91440" bIns="45720">
                  <a:normAutofit fontScale="92500" lnSpcReduction="20000"/>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endParaRPr>
                </a:p>
              </p:txBody>
            </p:sp>
          </p:grpSp>
          <p:sp>
            <p:nvSpPr>
              <p:cNvPr id="27" name="íşļíḍe"/>
              <p:cNvSpPr/>
              <p:nvPr/>
            </p:nvSpPr>
            <p:spPr bwMode="auto">
              <a:xfrm>
                <a:off x="9131454" y="1266924"/>
                <a:ext cx="2387600" cy="1172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lang="en-US" sz="1100" noProof="0" dirty="0">
                    <a:ln>
                      <a:noFill/>
                    </a:ln>
                    <a:solidFill>
                      <a:srgbClr val="000000"/>
                    </a:solidFill>
                    <a:effectLst/>
                    <a:uLnTx/>
                    <a:uFillTx/>
                    <a:sym typeface="+mn-ea"/>
                  </a:rPr>
                  <a:t>科室级PACS系统按照主要科室分区分，包括放射科PACS系统，超声科PACS系统，内镜室PACS系统，病理PACS系统</a:t>
                </a:r>
                <a:endParaRPr kumimoji="0" lang="en-US" altLang="zh-CN" sz="1100" b="0" i="0" u="none" strike="noStrike" kern="1200" cap="none" spc="0" normalizeH="0" baseline="0" noProof="0" dirty="0">
                  <a:ln>
                    <a:noFill/>
                  </a:ln>
                  <a:solidFill>
                    <a:srgbClr val="000000"/>
                  </a:solidFill>
                  <a:effectLst/>
                  <a:uLnTx/>
                  <a:uFillTx/>
                </a:endParaRPr>
              </a:p>
            </p:txBody>
          </p:sp>
        </p:grpSp>
        <p:grpSp>
          <p:nvGrpSpPr>
            <p:cNvPr id="10" name="îşḷîḑê"/>
            <p:cNvGrpSpPr/>
            <p:nvPr/>
          </p:nvGrpSpPr>
          <p:grpSpPr>
            <a:xfrm>
              <a:off x="8084974" y="2977919"/>
              <a:ext cx="3434080" cy="1308735"/>
              <a:chOff x="8084974" y="1130399"/>
              <a:chExt cx="3434080" cy="1308735"/>
            </a:xfrm>
          </p:grpSpPr>
          <p:grpSp>
            <p:nvGrpSpPr>
              <p:cNvPr id="18" name="ïSlîdé"/>
              <p:cNvGrpSpPr/>
              <p:nvPr/>
            </p:nvGrpSpPr>
            <p:grpSpPr>
              <a:xfrm>
                <a:off x="8084974" y="1266924"/>
                <a:ext cx="836894" cy="836894"/>
                <a:chOff x="7043444" y="1148015"/>
                <a:chExt cx="1297072" cy="1297072"/>
              </a:xfrm>
            </p:grpSpPr>
            <p:sp>
              <p:nvSpPr>
                <p:cNvPr id="22" name="îṧľïḓê"/>
                <p:cNvSpPr/>
                <p:nvPr/>
              </p:nvSpPr>
              <p:spPr bwMode="auto">
                <a:xfrm>
                  <a:off x="7043444" y="1148015"/>
                  <a:ext cx="1297072" cy="1297072"/>
                </a:xfrm>
                <a:prstGeom prst="ellipse">
                  <a:avLst/>
                </a:prstGeom>
                <a:solidFill>
                  <a:schemeClr val="accent1"/>
                </a:solidFill>
                <a:ln>
                  <a:solidFill>
                    <a:schemeClr val="bg1">
                      <a:lumMod val="95000"/>
                    </a:schemeClr>
                  </a:solidFill>
                </a:ln>
                <a:effectLst>
                  <a:outerShdw sx="110000" sy="110000" algn="ctr" rotWithShape="0">
                    <a:schemeClr val="tx2">
                      <a:alpha val="19000"/>
                    </a:schemeClr>
                  </a:outerShdw>
                </a:effectLst>
              </p:spPr>
              <p:txBody>
                <a:bodyPr wrap="square" lIns="91440" tIns="45720" rIns="91440" bIns="4572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a:ln>
                      <a:noFill/>
                    </a:ln>
                    <a:solidFill>
                      <a:srgbClr val="000000"/>
                    </a:solidFill>
                    <a:effectLst/>
                    <a:uLnTx/>
                    <a:uFillTx/>
                  </a:endParaRPr>
                </a:p>
              </p:txBody>
            </p:sp>
            <p:sp>
              <p:nvSpPr>
                <p:cNvPr id="23" name="îṡ1iḍé"/>
                <p:cNvSpPr/>
                <p:nvPr/>
              </p:nvSpPr>
              <p:spPr bwMode="auto">
                <a:xfrm>
                  <a:off x="7442648" y="1556431"/>
                  <a:ext cx="498672" cy="480241"/>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bg1"/>
                </a:solidFill>
                <a:ln>
                  <a:noFill/>
                </a:ln>
              </p:spPr>
              <p:txBody>
                <a:bodyPr wrap="square" lIns="91440" tIns="45720" rIns="91440" bIns="45720">
                  <a:normAutofit fontScale="92500" lnSpcReduction="20000"/>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endParaRPr>
                </a:p>
              </p:txBody>
            </p:sp>
          </p:grpSp>
          <p:sp>
            <p:nvSpPr>
              <p:cNvPr id="21" name="íṥḷîďê"/>
              <p:cNvSpPr/>
              <p:nvPr/>
            </p:nvSpPr>
            <p:spPr bwMode="auto">
              <a:xfrm>
                <a:off x="9131454" y="1130399"/>
                <a:ext cx="2387600" cy="1308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fontScale="9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lang="en-US" sz="1100" noProof="0" dirty="0">
                    <a:ln>
                      <a:noFill/>
                    </a:ln>
                    <a:solidFill>
                      <a:srgbClr val="000000"/>
                    </a:solidFill>
                    <a:effectLst/>
                    <a:uLnTx/>
                    <a:uFillTx/>
                    <a:sym typeface="+mn-ea"/>
                  </a:rPr>
                  <a:t>各个科室级PACS系统通过数码扫描，数字化存储，实现科室内部无纸化和无胶片化，通过数据统计技术，实现人员科学管理和科研技术进步。</a:t>
                </a:r>
                <a:endParaRPr kumimoji="0" lang="en-US" altLang="zh-CN" sz="1100" b="0" i="0" u="none" strike="noStrike" kern="1200" cap="none" spc="0" normalizeH="0" baseline="0" noProof="0" dirty="0">
                  <a:ln>
                    <a:noFill/>
                  </a:ln>
                  <a:solidFill>
                    <a:srgbClr val="000000"/>
                  </a:solidFill>
                  <a:effectLst/>
                  <a:uLnTx/>
                  <a:uFillTx/>
                </a:endParaRPr>
              </a:p>
            </p:txBody>
          </p:sp>
        </p:grpSp>
        <p:grpSp>
          <p:nvGrpSpPr>
            <p:cNvPr id="12" name="ï$1îḍe"/>
            <p:cNvGrpSpPr/>
            <p:nvPr/>
          </p:nvGrpSpPr>
          <p:grpSpPr>
            <a:xfrm rot="0">
              <a:off x="8084974" y="4961963"/>
              <a:ext cx="836894" cy="836894"/>
              <a:chOff x="7043444" y="1148015"/>
              <a:chExt cx="1297072" cy="1297072"/>
            </a:xfrm>
          </p:grpSpPr>
          <p:sp>
            <p:nvSpPr>
              <p:cNvPr id="16" name="íṧľíḍé"/>
              <p:cNvSpPr/>
              <p:nvPr/>
            </p:nvSpPr>
            <p:spPr bwMode="auto">
              <a:xfrm>
                <a:off x="7043444" y="1148015"/>
                <a:ext cx="1297072" cy="1297072"/>
              </a:xfrm>
              <a:prstGeom prst="ellipse">
                <a:avLst/>
              </a:prstGeom>
              <a:solidFill>
                <a:schemeClr val="tx1">
                  <a:lumMod val="50000"/>
                  <a:lumOff val="50000"/>
                </a:schemeClr>
              </a:solidFill>
              <a:ln>
                <a:solidFill>
                  <a:schemeClr val="bg1">
                    <a:lumMod val="95000"/>
                  </a:schemeClr>
                </a:solidFill>
              </a:ln>
              <a:effectLst>
                <a:outerShdw sx="110000" sy="110000" algn="ctr" rotWithShape="0">
                  <a:schemeClr val="tx2">
                    <a:alpha val="19000"/>
                  </a:schemeClr>
                </a:outerShdw>
              </a:effectLst>
            </p:spPr>
            <p:txBody>
              <a:bodyPr wrap="square" lIns="91440" tIns="45720" rIns="91440" bIns="4572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a:ln>
                    <a:noFill/>
                  </a:ln>
                  <a:solidFill>
                    <a:srgbClr val="000000"/>
                  </a:solidFill>
                  <a:effectLst/>
                  <a:uLnTx/>
                  <a:uFillTx/>
                </a:endParaRPr>
              </a:p>
            </p:txBody>
          </p:sp>
          <p:sp>
            <p:nvSpPr>
              <p:cNvPr id="17" name="ísļîḍè"/>
              <p:cNvSpPr/>
              <p:nvPr/>
            </p:nvSpPr>
            <p:spPr bwMode="auto">
              <a:xfrm>
                <a:off x="7442648" y="1556431"/>
                <a:ext cx="498672" cy="480241"/>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bg1"/>
              </a:solidFill>
              <a:ln>
                <a:noFill/>
              </a:ln>
            </p:spPr>
            <p:txBody>
              <a:bodyPr wrap="square" lIns="91440" tIns="45720" rIns="91440" bIns="45720">
                <a:normAutofit fontScale="92500" lnSpcReduction="20000"/>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endParaRPr>
              </a:p>
            </p:txBody>
          </p:sp>
        </p:grpSp>
      </p:grpSp>
      <p:pic>
        <p:nvPicPr>
          <p:cNvPr id="34" name="图片 33" descr="科室PACS"/>
          <p:cNvPicPr>
            <a:picLocks noChangeAspect="1"/>
          </p:cNvPicPr>
          <p:nvPr/>
        </p:nvPicPr>
        <p:blipFill>
          <a:blip r:embed="rId2"/>
          <a:stretch>
            <a:fillRect/>
          </a:stretch>
        </p:blipFill>
        <p:spPr>
          <a:xfrm>
            <a:off x="788035" y="1402715"/>
            <a:ext cx="6937375" cy="4447540"/>
          </a:xfrm>
          <a:prstGeom prst="rect">
            <a:avLst/>
          </a:prstGeom>
        </p:spPr>
      </p:pic>
      <p:sp>
        <p:nvSpPr>
          <p:cNvPr id="35" name="íṥḷîďê"/>
          <p:cNvSpPr/>
          <p:nvPr/>
        </p:nvSpPr>
        <p:spPr bwMode="auto">
          <a:xfrm>
            <a:off x="9131454" y="4615584"/>
            <a:ext cx="2387600" cy="1308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lang="en-US" sz="1100" noProof="0" dirty="0">
                <a:ln>
                  <a:noFill/>
                </a:ln>
                <a:solidFill>
                  <a:srgbClr val="000000"/>
                </a:solidFill>
                <a:effectLst/>
                <a:uLnTx/>
                <a:uFillTx/>
                <a:sym typeface="+mn-ea"/>
              </a:rPr>
              <a:t>主要功能模块包括 患者登记 条码打印 排队叫号 报告书写 报告审核 图文报告 专家辅助系统 统计报表 图像处理 胶片打印 图像存储和管理等</a:t>
            </a:r>
            <a:r>
              <a:rPr lang="zh-CN" altLang="en-US" sz="1100" noProof="0" dirty="0">
                <a:ln>
                  <a:noFill/>
                </a:ln>
                <a:solidFill>
                  <a:srgbClr val="000000"/>
                </a:solidFill>
                <a:effectLst/>
                <a:uLnTx/>
                <a:uFillTx/>
                <a:sym typeface="+mn-ea"/>
              </a:rPr>
              <a:t>。</a:t>
            </a:r>
            <a:endParaRPr lang="zh-CN" altLang="en-US" sz="1100" noProof="0" dirty="0">
              <a:ln>
                <a:noFill/>
              </a:ln>
              <a:solidFill>
                <a:srgbClr val="000000"/>
              </a:solidFill>
              <a:effectLst/>
              <a:uLnTx/>
              <a:uFillTx/>
              <a:sym typeface="+mn-ea"/>
            </a:endParaRPr>
          </a:p>
        </p:txBody>
      </p:sp>
    </p:spTree>
  </p:cSld>
  <p:clrMapOvr>
    <a:masterClrMapping/>
  </p:clrMapOvr>
  <p:transition>
    <p:split orient="vert"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9ab39038-aacc-4768-8d59-f5903b1b9ea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35965" y="5384800"/>
            <a:ext cx="10989310" cy="747395"/>
            <a:chOff x="671515" y="3931998"/>
            <a:chExt cx="10989579" cy="1298002"/>
          </a:xfrm>
        </p:grpSpPr>
        <p:sp>
          <p:nvSpPr>
            <p:cNvPr id="17" name="ïŝļídé"/>
            <p:cNvSpPr txBox="1"/>
            <p:nvPr/>
          </p:nvSpPr>
          <p:spPr>
            <a:xfrm>
              <a:off x="4745775" y="3931998"/>
              <a:ext cx="3568787" cy="1298002"/>
            </a:xfrm>
            <a:prstGeom prst="rect">
              <a:avLst/>
            </a:prstGeom>
            <a:noFill/>
          </p:spPr>
          <p:txBody>
            <a:bodyPr wrap="square" lIns="91440" tIns="45720" rIns="91440" bIns="45720" rtlCol="0">
              <a:normAutofit fontScale="90000"/>
            </a:bodyPr>
            <a:lstStyle/>
            <a:p>
              <a:pPr marL="171450" indent="-171450">
                <a:lnSpc>
                  <a:spcPct val="130000"/>
                </a:lnSpc>
                <a:buFont typeface="Arial" panose="020B0604020202020204" pitchFamily="34" charset="0"/>
                <a:buChar char="•"/>
                <a:tabLst>
                  <a:tab pos="227965" algn="l"/>
                </a:tabLst>
                <a:defRPr/>
              </a:pPr>
              <a:r>
                <a:rPr lang="en-US" altLang="zh-CN" sz="1000" dirty="0"/>
                <a:t>通过构建全院PACS系统，实现全院无胶片化，节省大量人力物力，同时患者做完检查后，在全院任何地方包括手术室，立刻可以看到原始影像，对于急救患者争取大量宝贵时间。</a:t>
              </a:r>
              <a:endParaRPr lang="en-US" altLang="zh-CN" sz="1000" dirty="0"/>
            </a:p>
          </p:txBody>
        </p:sp>
        <p:sp>
          <p:nvSpPr>
            <p:cNvPr id="15" name="îšľîḑè"/>
            <p:cNvSpPr txBox="1"/>
            <p:nvPr/>
          </p:nvSpPr>
          <p:spPr>
            <a:xfrm>
              <a:off x="8425055" y="3931998"/>
              <a:ext cx="3236039" cy="1298002"/>
            </a:xfrm>
            <a:prstGeom prst="rect">
              <a:avLst/>
            </a:prstGeom>
            <a:noFill/>
          </p:spPr>
          <p:txBody>
            <a:bodyPr wrap="square" lIns="91440" tIns="45720" rIns="91440" bIns="45720" rtlCol="0">
              <a:normAutofit/>
            </a:bodyPr>
            <a:lstStyle/>
            <a:p>
              <a:pPr marL="171450" indent="-171450">
                <a:lnSpc>
                  <a:spcPct val="130000"/>
                </a:lnSpc>
                <a:buFont typeface="Arial" panose="020B0604020202020204" pitchFamily="34" charset="0"/>
                <a:buChar char="•"/>
                <a:tabLst>
                  <a:tab pos="227965" algn="l"/>
                </a:tabLst>
                <a:defRPr/>
              </a:pPr>
              <a:r>
                <a:rPr lang="en-US" altLang="zh-CN" sz="1000" dirty="0"/>
                <a:t>构建全院PACS系统，通过各种影像资料横向对比，提高诊断正确率，同时随着影像资料库的积累，对科研教学有极大帮助！</a:t>
              </a:r>
              <a:endParaRPr lang="en-US" altLang="zh-CN" sz="1000" dirty="0"/>
            </a:p>
          </p:txBody>
        </p:sp>
        <p:cxnSp>
          <p:nvCxnSpPr>
            <p:cNvPr id="12" name="直接连接符 11"/>
            <p:cNvCxnSpPr/>
            <p:nvPr/>
          </p:nvCxnSpPr>
          <p:spPr>
            <a:xfrm flipH="1">
              <a:off x="8352659" y="4123128"/>
              <a:ext cx="7620" cy="854432"/>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3" name="išļíďe"/>
            <p:cNvSpPr txBox="1"/>
            <p:nvPr/>
          </p:nvSpPr>
          <p:spPr>
            <a:xfrm>
              <a:off x="671515" y="3933101"/>
              <a:ext cx="4074486" cy="1203987"/>
            </a:xfrm>
            <a:prstGeom prst="rect">
              <a:avLst/>
            </a:prstGeom>
            <a:noFill/>
          </p:spPr>
          <p:txBody>
            <a:bodyPr wrap="square" lIns="90000" tIns="46800" rIns="90000" bIns="46800" rtlCol="0">
              <a:normAutofit fontScale="70000"/>
            </a:bodyPr>
            <a:lstStyle/>
            <a:p>
              <a:pPr>
                <a:lnSpc>
                  <a:spcPct val="150000"/>
                </a:lnSpc>
              </a:pPr>
              <a:r>
                <a:rPr lang="en-US" altLang="zh-CN" sz="1200" dirty="0">
                  <a:solidFill>
                    <a:schemeClr val="bg1"/>
                  </a:solidFill>
                </a:rPr>
                <a:t>Unified fonts make reading more fluent.</a:t>
              </a:r>
              <a:endParaRPr lang="en-US" altLang="zh-CN" sz="1200" dirty="0">
                <a:solidFill>
                  <a:schemeClr val="bg1"/>
                </a:solidFill>
              </a:endParaRPr>
            </a:p>
            <a:p>
              <a:pPr>
                <a:lnSpc>
                  <a:spcPct val="150000"/>
                </a:lnSpc>
              </a:pPr>
              <a:r>
                <a:rPr lang="en-US" altLang="zh-CN" sz="1200" b="1" dirty="0">
                  <a:solidFill>
                    <a:schemeClr val="bg1"/>
                  </a:solidFill>
                </a:rPr>
                <a:t>Theme color makes PPT more convenient to change.</a:t>
              </a:r>
              <a:endParaRPr lang="en-US" altLang="zh-CN" sz="1200" b="1" dirty="0">
                <a:solidFill>
                  <a:schemeClr val="bg1"/>
                </a:solidFill>
              </a:endParaRPr>
            </a:p>
            <a:p>
              <a:pPr>
                <a:lnSpc>
                  <a:spcPct val="150000"/>
                </a:lnSpc>
              </a:pPr>
              <a:r>
                <a:rPr lang="en-US" altLang="zh-CN" sz="1200" dirty="0">
                  <a:solidFill>
                    <a:schemeClr val="bg1"/>
                  </a:solidFill>
                </a:rPr>
                <a:t>Adjust the spacing to adapt to Chinese typesetting, use the reference line in PPT.</a:t>
              </a:r>
              <a:endParaRPr lang="en-US" sz="1200" b="1" dirty="0">
                <a:solidFill>
                  <a:schemeClr val="bg1"/>
                </a:solidFill>
              </a:endParaRPr>
            </a:p>
          </p:txBody>
        </p:sp>
      </p:grpSp>
      <p:sp>
        <p:nvSpPr>
          <p:cNvPr id="2" name="标题 1"/>
          <p:cNvSpPr>
            <a:spLocks noGrp="1"/>
          </p:cNvSpPr>
          <p:nvPr>
            <p:ph type="title"/>
          </p:nvPr>
        </p:nvSpPr>
        <p:spPr/>
        <p:txBody>
          <a:bodyPr/>
          <a:lstStyle/>
          <a:p>
            <a:r>
              <a:rPr lang="zh-CN" altLang="en-US" dirty="0">
                <a:sym typeface="+mn-ea"/>
              </a:rPr>
              <a:t>基本概述（</a:t>
            </a:r>
            <a:r>
              <a:rPr lang="en-US" altLang="zh-CN" dirty="0">
                <a:sym typeface="+mn-ea"/>
              </a:rPr>
              <a:t>全院</a:t>
            </a:r>
            <a:r>
              <a:rPr lang="en-US" altLang="zh-CN" dirty="0">
                <a:sym typeface="+mn-ea"/>
              </a:rPr>
              <a:t>级PACS</a:t>
            </a:r>
            <a:r>
              <a:rPr lang="zh-CN" altLang="en-US" dirty="0">
                <a:sym typeface="+mn-ea"/>
              </a:rPr>
              <a:t>）</a:t>
            </a:r>
            <a:endParaRPr lang="zh-CN" altLang="en-US" dirty="0"/>
          </a:p>
        </p:txBody>
      </p:sp>
      <p:sp>
        <p:nvSpPr>
          <p:cNvPr id="19" name="îšľîḑè"/>
          <p:cNvSpPr txBox="1"/>
          <p:nvPr/>
        </p:nvSpPr>
        <p:spPr>
          <a:xfrm>
            <a:off x="736600" y="5307965"/>
            <a:ext cx="3805555" cy="889635"/>
          </a:xfrm>
          <a:prstGeom prst="rect">
            <a:avLst/>
          </a:prstGeom>
          <a:noFill/>
        </p:spPr>
        <p:txBody>
          <a:bodyPr wrap="square" lIns="91440" tIns="45720" rIns="91440" bIns="45720" rtlCol="0">
            <a:normAutofit fontScale="90000"/>
          </a:bodyPr>
          <a:lstStyle/>
          <a:p>
            <a:pPr marL="171450" indent="-171450">
              <a:lnSpc>
                <a:spcPct val="130000"/>
              </a:lnSpc>
              <a:buFont typeface="Arial" panose="020B0604020202020204" pitchFamily="34" charset="0"/>
              <a:buChar char="•"/>
              <a:tabLst>
                <a:tab pos="227965" algn="l"/>
              </a:tabLst>
              <a:defRPr/>
            </a:pPr>
            <a:r>
              <a:rPr lang="en-US" altLang="zh-CN" sz="1000" dirty="0"/>
              <a:t>全院PACS涵盖全放射科、医技科及所有医学影像学科范围，包括所有医学成像设备，独立的影像存储及管理模块，支持各种软拷贝显示和硬拷贝输出设备，具有临床影像浏览，多媒体会诊及远程诊断功能，完整整合医院现有的各类诊断及软件管理。</a:t>
            </a:r>
            <a:endParaRPr lang="en-US" altLang="zh-CN" sz="1000" dirty="0"/>
          </a:p>
        </p:txBody>
      </p:sp>
      <p:cxnSp>
        <p:nvCxnSpPr>
          <p:cNvPr id="26" name="直接连接符 25"/>
          <p:cNvCxnSpPr/>
          <p:nvPr/>
        </p:nvCxnSpPr>
        <p:spPr>
          <a:xfrm>
            <a:off x="4664075" y="5485765"/>
            <a:ext cx="0" cy="520065"/>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28" name="图片 27" descr="全院PACS"/>
          <p:cNvPicPr>
            <a:picLocks noChangeAspect="1"/>
          </p:cNvPicPr>
          <p:nvPr/>
        </p:nvPicPr>
        <p:blipFill>
          <a:blip r:embed="rId2"/>
          <a:stretch>
            <a:fillRect/>
          </a:stretch>
        </p:blipFill>
        <p:spPr>
          <a:xfrm>
            <a:off x="2992755" y="1177290"/>
            <a:ext cx="6428105" cy="4087495"/>
          </a:xfrm>
          <a:prstGeom prst="rect">
            <a:avLst/>
          </a:prstGeom>
        </p:spPr>
      </p:pic>
    </p:spTree>
  </p:cSld>
  <p:clrMapOvr>
    <a:masterClrMapping/>
  </p:clrMapOvr>
  <p:transition>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基本概述（</a:t>
            </a:r>
            <a:r>
              <a:rPr lang="en-US" altLang="zh-CN" dirty="0">
                <a:sym typeface="+mn-ea"/>
              </a:rPr>
              <a:t>云PACS/区域PACS</a:t>
            </a:r>
            <a:r>
              <a:rPr lang="zh-CN" altLang="en-US" dirty="0">
                <a:sym typeface="+mn-ea"/>
              </a:rPr>
              <a:t>）</a:t>
            </a:r>
            <a:endParaRPr lang="zh-CN" altLang="en-US" dirty="0"/>
          </a:p>
        </p:txBody>
      </p:sp>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c8bc16f1-9f1b-430a-85ce-f8fb6f5c716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86955" y="1638394"/>
            <a:ext cx="10746538" cy="4486181"/>
            <a:chOff x="686955" y="1638394"/>
            <a:chExt cx="10746538" cy="4486181"/>
          </a:xfrm>
        </p:grpSpPr>
        <p:grpSp>
          <p:nvGrpSpPr>
            <p:cNvPr id="20" name="îSḻîḓè"/>
            <p:cNvGrpSpPr>
              <a:grpSpLocks noChangeAspect="1"/>
            </p:cNvGrpSpPr>
            <p:nvPr/>
          </p:nvGrpSpPr>
          <p:grpSpPr bwMode="auto">
            <a:xfrm rot="0">
              <a:off x="4697324" y="2419694"/>
              <a:ext cx="2795748" cy="2368216"/>
              <a:chOff x="2884" y="1335"/>
              <a:chExt cx="1916" cy="1623"/>
            </a:xfrm>
            <a:solidFill>
              <a:schemeClr val="bg1">
                <a:lumMod val="75000"/>
              </a:schemeClr>
            </a:solidFill>
          </p:grpSpPr>
          <p:sp>
            <p:nvSpPr>
              <p:cNvPr id="21" name="íṥḷíďe"/>
              <p:cNvSpPr/>
              <p:nvPr/>
            </p:nvSpPr>
            <p:spPr bwMode="auto">
              <a:xfrm>
                <a:off x="3818" y="1613"/>
                <a:ext cx="982" cy="1345"/>
              </a:xfrm>
              <a:custGeom>
                <a:avLst/>
                <a:gdLst>
                  <a:gd name="T0" fmla="*/ 194 w 472"/>
                  <a:gd name="T1" fmla="*/ 274 h 647"/>
                  <a:gd name="T2" fmla="*/ 236 w 472"/>
                  <a:gd name="T3" fmla="*/ 252 h 647"/>
                  <a:gd name="T4" fmla="*/ 203 w 472"/>
                  <a:gd name="T5" fmla="*/ 228 h 647"/>
                  <a:gd name="T6" fmla="*/ 181 w 472"/>
                  <a:gd name="T7" fmla="*/ 238 h 647"/>
                  <a:gd name="T8" fmla="*/ 150 w 472"/>
                  <a:gd name="T9" fmla="*/ 192 h 647"/>
                  <a:gd name="T10" fmla="*/ 146 w 472"/>
                  <a:gd name="T11" fmla="*/ 211 h 647"/>
                  <a:gd name="T12" fmla="*/ 102 w 472"/>
                  <a:gd name="T13" fmla="*/ 197 h 647"/>
                  <a:gd name="T14" fmla="*/ 72 w 472"/>
                  <a:gd name="T15" fmla="*/ 225 h 647"/>
                  <a:gd name="T16" fmla="*/ 37 w 472"/>
                  <a:gd name="T17" fmla="*/ 204 h 647"/>
                  <a:gd name="T18" fmla="*/ 68 w 472"/>
                  <a:gd name="T19" fmla="*/ 173 h 647"/>
                  <a:gd name="T20" fmla="*/ 105 w 472"/>
                  <a:gd name="T21" fmla="*/ 134 h 647"/>
                  <a:gd name="T22" fmla="*/ 164 w 472"/>
                  <a:gd name="T23" fmla="*/ 125 h 647"/>
                  <a:gd name="T24" fmla="*/ 192 w 472"/>
                  <a:gd name="T25" fmla="*/ 89 h 647"/>
                  <a:gd name="T26" fmla="*/ 195 w 472"/>
                  <a:gd name="T27" fmla="*/ 84 h 647"/>
                  <a:gd name="T28" fmla="*/ 189 w 472"/>
                  <a:gd name="T29" fmla="*/ 42 h 647"/>
                  <a:gd name="T30" fmla="*/ 161 w 472"/>
                  <a:gd name="T31" fmla="*/ 81 h 647"/>
                  <a:gd name="T32" fmla="*/ 139 w 472"/>
                  <a:gd name="T33" fmla="*/ 104 h 647"/>
                  <a:gd name="T34" fmla="*/ 115 w 472"/>
                  <a:gd name="T35" fmla="*/ 63 h 647"/>
                  <a:gd name="T36" fmla="*/ 182 w 472"/>
                  <a:gd name="T37" fmla="*/ 6 h 647"/>
                  <a:gd name="T38" fmla="*/ 267 w 472"/>
                  <a:gd name="T39" fmla="*/ 25 h 647"/>
                  <a:gd name="T40" fmla="*/ 289 w 472"/>
                  <a:gd name="T41" fmla="*/ 20 h 647"/>
                  <a:gd name="T42" fmla="*/ 338 w 472"/>
                  <a:gd name="T43" fmla="*/ 19 h 647"/>
                  <a:gd name="T44" fmla="*/ 409 w 472"/>
                  <a:gd name="T45" fmla="*/ 37 h 647"/>
                  <a:gd name="T46" fmla="*/ 449 w 472"/>
                  <a:gd name="T47" fmla="*/ 364 h 647"/>
                  <a:gd name="T48" fmla="*/ 427 w 472"/>
                  <a:gd name="T49" fmla="*/ 394 h 647"/>
                  <a:gd name="T50" fmla="*/ 400 w 472"/>
                  <a:gd name="T51" fmla="*/ 335 h 647"/>
                  <a:gd name="T52" fmla="*/ 348 w 472"/>
                  <a:gd name="T53" fmla="*/ 323 h 647"/>
                  <a:gd name="T54" fmla="*/ 316 w 472"/>
                  <a:gd name="T55" fmla="*/ 374 h 647"/>
                  <a:gd name="T56" fmla="*/ 260 w 472"/>
                  <a:gd name="T57" fmla="*/ 329 h 647"/>
                  <a:gd name="T58" fmla="*/ 255 w 472"/>
                  <a:gd name="T59" fmla="*/ 359 h 647"/>
                  <a:gd name="T60" fmla="*/ 302 w 472"/>
                  <a:gd name="T61" fmla="*/ 389 h 647"/>
                  <a:gd name="T62" fmla="*/ 259 w 472"/>
                  <a:gd name="T63" fmla="*/ 492 h 647"/>
                  <a:gd name="T64" fmla="*/ 232 w 472"/>
                  <a:gd name="T65" fmla="*/ 583 h 647"/>
                  <a:gd name="T66" fmla="*/ 153 w 472"/>
                  <a:gd name="T67" fmla="*/ 641 h 647"/>
                  <a:gd name="T68" fmla="*/ 136 w 472"/>
                  <a:gd name="T69" fmla="*/ 532 h 647"/>
                  <a:gd name="T70" fmla="*/ 85 w 472"/>
                  <a:gd name="T71" fmla="*/ 417 h 647"/>
                  <a:gd name="T72" fmla="*/ 8 w 472"/>
                  <a:gd name="T73" fmla="*/ 383 h 647"/>
                  <a:gd name="T74" fmla="*/ 20 w 472"/>
                  <a:gd name="T75" fmla="*/ 298 h 647"/>
                  <a:gd name="T76" fmla="*/ 53 w 472"/>
                  <a:gd name="T77" fmla="*/ 245 h 647"/>
                  <a:gd name="T78" fmla="*/ 125 w 472"/>
                  <a:gd name="T79" fmla="*/ 243 h 647"/>
                  <a:gd name="T80" fmla="*/ 297 w 472"/>
                  <a:gd name="T81" fmla="*/ 190 h 647"/>
                  <a:gd name="T82" fmla="*/ 305 w 472"/>
                  <a:gd name="T83" fmla="*/ 232 h 647"/>
                  <a:gd name="T84" fmla="*/ 332 w 472"/>
                  <a:gd name="T85" fmla="*/ 234 h 647"/>
                  <a:gd name="T86" fmla="*/ 311 w 472"/>
                  <a:gd name="T87" fmla="*/ 182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2" h="647">
                    <a:moveTo>
                      <a:pt x="166" y="279"/>
                    </a:moveTo>
                    <a:cubicBezTo>
                      <a:pt x="167" y="266"/>
                      <a:pt x="173" y="267"/>
                      <a:pt x="180" y="271"/>
                    </a:cubicBezTo>
                    <a:cubicBezTo>
                      <a:pt x="184" y="273"/>
                      <a:pt x="189" y="273"/>
                      <a:pt x="194" y="274"/>
                    </a:cubicBezTo>
                    <a:cubicBezTo>
                      <a:pt x="202" y="276"/>
                      <a:pt x="210" y="276"/>
                      <a:pt x="217" y="278"/>
                    </a:cubicBezTo>
                    <a:cubicBezTo>
                      <a:pt x="226" y="280"/>
                      <a:pt x="233" y="276"/>
                      <a:pt x="236" y="271"/>
                    </a:cubicBezTo>
                    <a:cubicBezTo>
                      <a:pt x="239" y="266"/>
                      <a:pt x="238" y="257"/>
                      <a:pt x="236" y="252"/>
                    </a:cubicBezTo>
                    <a:cubicBezTo>
                      <a:pt x="234" y="248"/>
                      <a:pt x="227" y="247"/>
                      <a:pt x="222" y="245"/>
                    </a:cubicBezTo>
                    <a:cubicBezTo>
                      <a:pt x="222" y="245"/>
                      <a:pt x="221" y="245"/>
                      <a:pt x="220" y="245"/>
                    </a:cubicBezTo>
                    <a:cubicBezTo>
                      <a:pt x="203" y="245"/>
                      <a:pt x="203" y="246"/>
                      <a:pt x="203" y="228"/>
                    </a:cubicBezTo>
                    <a:cubicBezTo>
                      <a:pt x="203" y="219"/>
                      <a:pt x="197" y="214"/>
                      <a:pt x="189" y="217"/>
                    </a:cubicBezTo>
                    <a:cubicBezTo>
                      <a:pt x="186" y="219"/>
                      <a:pt x="183" y="224"/>
                      <a:pt x="182" y="228"/>
                    </a:cubicBezTo>
                    <a:cubicBezTo>
                      <a:pt x="181" y="230"/>
                      <a:pt x="181" y="234"/>
                      <a:pt x="181" y="238"/>
                    </a:cubicBezTo>
                    <a:cubicBezTo>
                      <a:pt x="171" y="233"/>
                      <a:pt x="165" y="228"/>
                      <a:pt x="165" y="217"/>
                    </a:cubicBezTo>
                    <a:cubicBezTo>
                      <a:pt x="165" y="212"/>
                      <a:pt x="161" y="208"/>
                      <a:pt x="159" y="204"/>
                    </a:cubicBezTo>
                    <a:cubicBezTo>
                      <a:pt x="156" y="200"/>
                      <a:pt x="153" y="196"/>
                      <a:pt x="150" y="192"/>
                    </a:cubicBezTo>
                    <a:cubicBezTo>
                      <a:pt x="147" y="190"/>
                      <a:pt x="144" y="189"/>
                      <a:pt x="141" y="187"/>
                    </a:cubicBezTo>
                    <a:cubicBezTo>
                      <a:pt x="139" y="191"/>
                      <a:pt x="136" y="196"/>
                      <a:pt x="137" y="200"/>
                    </a:cubicBezTo>
                    <a:cubicBezTo>
                      <a:pt x="138" y="204"/>
                      <a:pt x="143" y="208"/>
                      <a:pt x="146" y="211"/>
                    </a:cubicBezTo>
                    <a:cubicBezTo>
                      <a:pt x="147" y="212"/>
                      <a:pt x="148" y="214"/>
                      <a:pt x="147" y="217"/>
                    </a:cubicBezTo>
                    <a:cubicBezTo>
                      <a:pt x="144" y="214"/>
                      <a:pt x="139" y="211"/>
                      <a:pt x="136" y="207"/>
                    </a:cubicBezTo>
                    <a:cubicBezTo>
                      <a:pt x="127" y="195"/>
                      <a:pt x="116" y="192"/>
                      <a:pt x="102" y="197"/>
                    </a:cubicBezTo>
                    <a:cubicBezTo>
                      <a:pt x="98" y="198"/>
                      <a:pt x="95" y="202"/>
                      <a:pt x="92" y="204"/>
                    </a:cubicBezTo>
                    <a:cubicBezTo>
                      <a:pt x="87" y="208"/>
                      <a:pt x="83" y="212"/>
                      <a:pt x="78" y="214"/>
                    </a:cubicBezTo>
                    <a:cubicBezTo>
                      <a:pt x="72" y="216"/>
                      <a:pt x="72" y="220"/>
                      <a:pt x="72" y="225"/>
                    </a:cubicBezTo>
                    <a:cubicBezTo>
                      <a:pt x="70" y="238"/>
                      <a:pt x="64" y="242"/>
                      <a:pt x="52" y="236"/>
                    </a:cubicBezTo>
                    <a:cubicBezTo>
                      <a:pt x="47" y="233"/>
                      <a:pt x="39" y="231"/>
                      <a:pt x="38" y="228"/>
                    </a:cubicBezTo>
                    <a:cubicBezTo>
                      <a:pt x="35" y="221"/>
                      <a:pt x="36" y="212"/>
                      <a:pt x="37" y="204"/>
                    </a:cubicBezTo>
                    <a:cubicBezTo>
                      <a:pt x="37" y="201"/>
                      <a:pt x="42" y="198"/>
                      <a:pt x="46" y="196"/>
                    </a:cubicBezTo>
                    <a:cubicBezTo>
                      <a:pt x="49" y="195"/>
                      <a:pt x="52" y="195"/>
                      <a:pt x="55" y="195"/>
                    </a:cubicBezTo>
                    <a:cubicBezTo>
                      <a:pt x="74" y="191"/>
                      <a:pt x="74" y="190"/>
                      <a:pt x="68" y="173"/>
                    </a:cubicBezTo>
                    <a:cubicBezTo>
                      <a:pt x="67" y="170"/>
                      <a:pt x="68" y="165"/>
                      <a:pt x="71" y="163"/>
                    </a:cubicBezTo>
                    <a:cubicBezTo>
                      <a:pt x="80" y="153"/>
                      <a:pt x="89" y="145"/>
                      <a:pt x="99" y="136"/>
                    </a:cubicBezTo>
                    <a:cubicBezTo>
                      <a:pt x="101" y="135"/>
                      <a:pt x="103" y="134"/>
                      <a:pt x="105" y="134"/>
                    </a:cubicBezTo>
                    <a:cubicBezTo>
                      <a:pt x="116" y="134"/>
                      <a:pt x="119" y="129"/>
                      <a:pt x="120" y="119"/>
                    </a:cubicBezTo>
                    <a:cubicBezTo>
                      <a:pt x="120" y="116"/>
                      <a:pt x="121" y="112"/>
                      <a:pt x="122" y="108"/>
                    </a:cubicBezTo>
                    <a:cubicBezTo>
                      <a:pt x="130" y="130"/>
                      <a:pt x="149" y="121"/>
                      <a:pt x="164" y="125"/>
                    </a:cubicBezTo>
                    <a:cubicBezTo>
                      <a:pt x="166" y="125"/>
                      <a:pt x="171" y="120"/>
                      <a:pt x="173" y="117"/>
                    </a:cubicBezTo>
                    <a:cubicBezTo>
                      <a:pt x="175" y="112"/>
                      <a:pt x="175" y="107"/>
                      <a:pt x="176" y="102"/>
                    </a:cubicBezTo>
                    <a:cubicBezTo>
                      <a:pt x="190" y="105"/>
                      <a:pt x="190" y="105"/>
                      <a:pt x="192" y="89"/>
                    </a:cubicBezTo>
                    <a:cubicBezTo>
                      <a:pt x="195" y="89"/>
                      <a:pt x="198" y="88"/>
                      <a:pt x="202" y="87"/>
                    </a:cubicBezTo>
                    <a:cubicBezTo>
                      <a:pt x="202" y="87"/>
                      <a:pt x="202" y="86"/>
                      <a:pt x="202" y="85"/>
                    </a:cubicBezTo>
                    <a:cubicBezTo>
                      <a:pt x="199" y="85"/>
                      <a:pt x="197" y="85"/>
                      <a:pt x="195" y="84"/>
                    </a:cubicBezTo>
                    <a:cubicBezTo>
                      <a:pt x="190" y="82"/>
                      <a:pt x="183" y="81"/>
                      <a:pt x="181" y="77"/>
                    </a:cubicBezTo>
                    <a:cubicBezTo>
                      <a:pt x="178" y="71"/>
                      <a:pt x="178" y="63"/>
                      <a:pt x="184" y="56"/>
                    </a:cubicBezTo>
                    <a:cubicBezTo>
                      <a:pt x="187" y="53"/>
                      <a:pt x="190" y="46"/>
                      <a:pt x="189" y="42"/>
                    </a:cubicBezTo>
                    <a:cubicBezTo>
                      <a:pt x="187" y="35"/>
                      <a:pt x="182" y="35"/>
                      <a:pt x="177" y="42"/>
                    </a:cubicBezTo>
                    <a:cubicBezTo>
                      <a:pt x="172" y="50"/>
                      <a:pt x="166" y="59"/>
                      <a:pt x="161" y="68"/>
                    </a:cubicBezTo>
                    <a:cubicBezTo>
                      <a:pt x="159" y="71"/>
                      <a:pt x="160" y="77"/>
                      <a:pt x="161" y="81"/>
                    </a:cubicBezTo>
                    <a:cubicBezTo>
                      <a:pt x="163" y="87"/>
                      <a:pt x="163" y="91"/>
                      <a:pt x="157" y="95"/>
                    </a:cubicBezTo>
                    <a:cubicBezTo>
                      <a:pt x="152" y="99"/>
                      <a:pt x="148" y="104"/>
                      <a:pt x="142" y="110"/>
                    </a:cubicBezTo>
                    <a:cubicBezTo>
                      <a:pt x="141" y="108"/>
                      <a:pt x="140" y="106"/>
                      <a:pt x="139" y="104"/>
                    </a:cubicBezTo>
                    <a:cubicBezTo>
                      <a:pt x="136" y="94"/>
                      <a:pt x="130" y="91"/>
                      <a:pt x="120" y="91"/>
                    </a:cubicBezTo>
                    <a:cubicBezTo>
                      <a:pt x="110" y="91"/>
                      <a:pt x="110" y="82"/>
                      <a:pt x="109" y="75"/>
                    </a:cubicBezTo>
                    <a:cubicBezTo>
                      <a:pt x="108" y="72"/>
                      <a:pt x="112" y="66"/>
                      <a:pt x="115" y="63"/>
                    </a:cubicBezTo>
                    <a:cubicBezTo>
                      <a:pt x="127" y="53"/>
                      <a:pt x="140" y="44"/>
                      <a:pt x="152" y="34"/>
                    </a:cubicBezTo>
                    <a:cubicBezTo>
                      <a:pt x="153" y="33"/>
                      <a:pt x="153" y="32"/>
                      <a:pt x="154" y="31"/>
                    </a:cubicBezTo>
                    <a:cubicBezTo>
                      <a:pt x="156" y="14"/>
                      <a:pt x="170" y="10"/>
                      <a:pt x="182" y="6"/>
                    </a:cubicBezTo>
                    <a:cubicBezTo>
                      <a:pt x="193" y="2"/>
                      <a:pt x="206" y="0"/>
                      <a:pt x="217" y="3"/>
                    </a:cubicBezTo>
                    <a:cubicBezTo>
                      <a:pt x="230" y="7"/>
                      <a:pt x="243" y="12"/>
                      <a:pt x="256" y="14"/>
                    </a:cubicBezTo>
                    <a:cubicBezTo>
                      <a:pt x="260" y="15"/>
                      <a:pt x="264" y="22"/>
                      <a:pt x="267" y="25"/>
                    </a:cubicBezTo>
                    <a:cubicBezTo>
                      <a:pt x="271" y="29"/>
                      <a:pt x="275" y="33"/>
                      <a:pt x="279" y="36"/>
                    </a:cubicBezTo>
                    <a:cubicBezTo>
                      <a:pt x="282" y="32"/>
                      <a:pt x="285" y="27"/>
                      <a:pt x="288" y="23"/>
                    </a:cubicBezTo>
                    <a:cubicBezTo>
                      <a:pt x="288" y="22"/>
                      <a:pt x="289" y="21"/>
                      <a:pt x="289" y="20"/>
                    </a:cubicBezTo>
                    <a:cubicBezTo>
                      <a:pt x="290" y="20"/>
                      <a:pt x="291" y="20"/>
                      <a:pt x="291" y="20"/>
                    </a:cubicBezTo>
                    <a:cubicBezTo>
                      <a:pt x="299" y="34"/>
                      <a:pt x="299" y="34"/>
                      <a:pt x="311" y="24"/>
                    </a:cubicBezTo>
                    <a:cubicBezTo>
                      <a:pt x="319" y="18"/>
                      <a:pt x="327" y="14"/>
                      <a:pt x="338" y="19"/>
                    </a:cubicBezTo>
                    <a:cubicBezTo>
                      <a:pt x="342" y="21"/>
                      <a:pt x="350" y="19"/>
                      <a:pt x="354" y="16"/>
                    </a:cubicBezTo>
                    <a:cubicBezTo>
                      <a:pt x="367" y="8"/>
                      <a:pt x="378" y="7"/>
                      <a:pt x="390" y="16"/>
                    </a:cubicBezTo>
                    <a:cubicBezTo>
                      <a:pt x="397" y="22"/>
                      <a:pt x="404" y="29"/>
                      <a:pt x="409" y="37"/>
                    </a:cubicBezTo>
                    <a:cubicBezTo>
                      <a:pt x="454" y="115"/>
                      <a:pt x="472" y="200"/>
                      <a:pt x="467" y="290"/>
                    </a:cubicBezTo>
                    <a:cubicBezTo>
                      <a:pt x="466" y="308"/>
                      <a:pt x="463" y="325"/>
                      <a:pt x="460" y="342"/>
                    </a:cubicBezTo>
                    <a:cubicBezTo>
                      <a:pt x="458" y="349"/>
                      <a:pt x="454" y="357"/>
                      <a:pt x="449" y="364"/>
                    </a:cubicBezTo>
                    <a:cubicBezTo>
                      <a:pt x="442" y="374"/>
                      <a:pt x="440" y="384"/>
                      <a:pt x="442" y="396"/>
                    </a:cubicBezTo>
                    <a:cubicBezTo>
                      <a:pt x="443" y="401"/>
                      <a:pt x="443" y="405"/>
                      <a:pt x="444" y="411"/>
                    </a:cubicBezTo>
                    <a:cubicBezTo>
                      <a:pt x="433" y="408"/>
                      <a:pt x="429" y="403"/>
                      <a:pt x="427" y="394"/>
                    </a:cubicBezTo>
                    <a:cubicBezTo>
                      <a:pt x="424" y="384"/>
                      <a:pt x="419" y="375"/>
                      <a:pt x="415" y="365"/>
                    </a:cubicBezTo>
                    <a:cubicBezTo>
                      <a:pt x="414" y="362"/>
                      <a:pt x="412" y="358"/>
                      <a:pt x="412" y="354"/>
                    </a:cubicBezTo>
                    <a:cubicBezTo>
                      <a:pt x="411" y="345"/>
                      <a:pt x="410" y="338"/>
                      <a:pt x="400" y="335"/>
                    </a:cubicBezTo>
                    <a:cubicBezTo>
                      <a:pt x="396" y="334"/>
                      <a:pt x="393" y="327"/>
                      <a:pt x="391" y="323"/>
                    </a:cubicBezTo>
                    <a:cubicBezTo>
                      <a:pt x="385" y="309"/>
                      <a:pt x="369" y="301"/>
                      <a:pt x="356" y="308"/>
                    </a:cubicBezTo>
                    <a:cubicBezTo>
                      <a:pt x="352" y="310"/>
                      <a:pt x="349" y="318"/>
                      <a:pt x="348" y="323"/>
                    </a:cubicBezTo>
                    <a:cubicBezTo>
                      <a:pt x="347" y="332"/>
                      <a:pt x="348" y="340"/>
                      <a:pt x="338" y="345"/>
                    </a:cubicBezTo>
                    <a:cubicBezTo>
                      <a:pt x="336" y="346"/>
                      <a:pt x="336" y="353"/>
                      <a:pt x="334" y="354"/>
                    </a:cubicBezTo>
                    <a:cubicBezTo>
                      <a:pt x="324" y="357"/>
                      <a:pt x="323" y="370"/>
                      <a:pt x="316" y="374"/>
                    </a:cubicBezTo>
                    <a:cubicBezTo>
                      <a:pt x="305" y="379"/>
                      <a:pt x="294" y="383"/>
                      <a:pt x="282" y="376"/>
                    </a:cubicBezTo>
                    <a:cubicBezTo>
                      <a:pt x="280" y="374"/>
                      <a:pt x="278" y="371"/>
                      <a:pt x="277" y="369"/>
                    </a:cubicBezTo>
                    <a:cubicBezTo>
                      <a:pt x="271" y="356"/>
                      <a:pt x="266" y="342"/>
                      <a:pt x="260" y="329"/>
                    </a:cubicBezTo>
                    <a:cubicBezTo>
                      <a:pt x="256" y="320"/>
                      <a:pt x="251" y="313"/>
                      <a:pt x="246" y="305"/>
                    </a:cubicBezTo>
                    <a:cubicBezTo>
                      <a:pt x="243" y="302"/>
                      <a:pt x="240" y="299"/>
                      <a:pt x="236" y="296"/>
                    </a:cubicBezTo>
                    <a:cubicBezTo>
                      <a:pt x="243" y="317"/>
                      <a:pt x="241" y="340"/>
                      <a:pt x="255" y="359"/>
                    </a:cubicBezTo>
                    <a:cubicBezTo>
                      <a:pt x="262" y="367"/>
                      <a:pt x="266" y="377"/>
                      <a:pt x="277" y="380"/>
                    </a:cubicBezTo>
                    <a:cubicBezTo>
                      <a:pt x="278" y="380"/>
                      <a:pt x="279" y="381"/>
                      <a:pt x="280" y="382"/>
                    </a:cubicBezTo>
                    <a:cubicBezTo>
                      <a:pt x="284" y="394"/>
                      <a:pt x="292" y="392"/>
                      <a:pt x="302" y="389"/>
                    </a:cubicBezTo>
                    <a:cubicBezTo>
                      <a:pt x="309" y="387"/>
                      <a:pt x="314" y="392"/>
                      <a:pt x="311" y="398"/>
                    </a:cubicBezTo>
                    <a:cubicBezTo>
                      <a:pt x="301" y="417"/>
                      <a:pt x="291" y="434"/>
                      <a:pt x="281" y="452"/>
                    </a:cubicBezTo>
                    <a:cubicBezTo>
                      <a:pt x="274" y="466"/>
                      <a:pt x="266" y="478"/>
                      <a:pt x="259" y="492"/>
                    </a:cubicBezTo>
                    <a:cubicBezTo>
                      <a:pt x="257" y="495"/>
                      <a:pt x="259" y="501"/>
                      <a:pt x="260" y="506"/>
                    </a:cubicBezTo>
                    <a:cubicBezTo>
                      <a:pt x="263" y="522"/>
                      <a:pt x="266" y="539"/>
                      <a:pt x="251" y="551"/>
                    </a:cubicBezTo>
                    <a:cubicBezTo>
                      <a:pt x="241" y="560"/>
                      <a:pt x="237" y="571"/>
                      <a:pt x="232" y="583"/>
                    </a:cubicBezTo>
                    <a:cubicBezTo>
                      <a:pt x="223" y="603"/>
                      <a:pt x="214" y="623"/>
                      <a:pt x="196" y="638"/>
                    </a:cubicBezTo>
                    <a:cubicBezTo>
                      <a:pt x="185" y="647"/>
                      <a:pt x="172" y="645"/>
                      <a:pt x="160" y="646"/>
                    </a:cubicBezTo>
                    <a:cubicBezTo>
                      <a:pt x="158" y="646"/>
                      <a:pt x="155" y="643"/>
                      <a:pt x="153" y="641"/>
                    </a:cubicBezTo>
                    <a:cubicBezTo>
                      <a:pt x="152" y="639"/>
                      <a:pt x="151" y="636"/>
                      <a:pt x="151" y="634"/>
                    </a:cubicBezTo>
                    <a:cubicBezTo>
                      <a:pt x="145" y="604"/>
                      <a:pt x="140" y="575"/>
                      <a:pt x="135" y="545"/>
                    </a:cubicBezTo>
                    <a:cubicBezTo>
                      <a:pt x="134" y="541"/>
                      <a:pt x="134" y="535"/>
                      <a:pt x="136" y="532"/>
                    </a:cubicBezTo>
                    <a:cubicBezTo>
                      <a:pt x="149" y="512"/>
                      <a:pt x="141" y="492"/>
                      <a:pt x="134" y="473"/>
                    </a:cubicBezTo>
                    <a:cubicBezTo>
                      <a:pt x="130" y="462"/>
                      <a:pt x="126" y="452"/>
                      <a:pt x="124" y="441"/>
                    </a:cubicBezTo>
                    <a:cubicBezTo>
                      <a:pt x="120" y="422"/>
                      <a:pt x="102" y="414"/>
                      <a:pt x="85" y="417"/>
                    </a:cubicBezTo>
                    <a:cubicBezTo>
                      <a:pt x="75" y="420"/>
                      <a:pt x="64" y="422"/>
                      <a:pt x="54" y="423"/>
                    </a:cubicBezTo>
                    <a:cubicBezTo>
                      <a:pt x="42" y="425"/>
                      <a:pt x="34" y="418"/>
                      <a:pt x="28" y="409"/>
                    </a:cubicBezTo>
                    <a:cubicBezTo>
                      <a:pt x="21" y="401"/>
                      <a:pt x="14" y="392"/>
                      <a:pt x="8" y="383"/>
                    </a:cubicBezTo>
                    <a:cubicBezTo>
                      <a:pt x="5" y="378"/>
                      <a:pt x="2" y="372"/>
                      <a:pt x="1" y="366"/>
                    </a:cubicBezTo>
                    <a:cubicBezTo>
                      <a:pt x="0" y="355"/>
                      <a:pt x="1" y="345"/>
                      <a:pt x="1" y="334"/>
                    </a:cubicBezTo>
                    <a:cubicBezTo>
                      <a:pt x="1" y="319"/>
                      <a:pt x="7" y="307"/>
                      <a:pt x="20" y="298"/>
                    </a:cubicBezTo>
                    <a:cubicBezTo>
                      <a:pt x="28" y="292"/>
                      <a:pt x="34" y="285"/>
                      <a:pt x="33" y="273"/>
                    </a:cubicBezTo>
                    <a:cubicBezTo>
                      <a:pt x="33" y="270"/>
                      <a:pt x="35" y="266"/>
                      <a:pt x="37" y="263"/>
                    </a:cubicBezTo>
                    <a:cubicBezTo>
                      <a:pt x="42" y="257"/>
                      <a:pt x="47" y="252"/>
                      <a:pt x="53" y="245"/>
                    </a:cubicBezTo>
                    <a:cubicBezTo>
                      <a:pt x="60" y="253"/>
                      <a:pt x="68" y="247"/>
                      <a:pt x="74" y="243"/>
                    </a:cubicBezTo>
                    <a:cubicBezTo>
                      <a:pt x="87" y="234"/>
                      <a:pt x="102" y="233"/>
                      <a:pt x="117" y="236"/>
                    </a:cubicBezTo>
                    <a:cubicBezTo>
                      <a:pt x="120" y="236"/>
                      <a:pt x="125" y="241"/>
                      <a:pt x="125" y="243"/>
                    </a:cubicBezTo>
                    <a:cubicBezTo>
                      <a:pt x="123" y="258"/>
                      <a:pt x="129" y="266"/>
                      <a:pt x="144" y="268"/>
                    </a:cubicBezTo>
                    <a:cubicBezTo>
                      <a:pt x="151" y="270"/>
                      <a:pt x="157" y="275"/>
                      <a:pt x="166" y="279"/>
                    </a:cubicBezTo>
                    <a:close/>
                    <a:moveTo>
                      <a:pt x="297" y="190"/>
                    </a:moveTo>
                    <a:cubicBezTo>
                      <a:pt x="294" y="188"/>
                      <a:pt x="291" y="186"/>
                      <a:pt x="287" y="184"/>
                    </a:cubicBezTo>
                    <a:cubicBezTo>
                      <a:pt x="289" y="190"/>
                      <a:pt x="289" y="193"/>
                      <a:pt x="291" y="196"/>
                    </a:cubicBezTo>
                    <a:cubicBezTo>
                      <a:pt x="297" y="208"/>
                      <a:pt x="304" y="218"/>
                      <a:pt x="305" y="232"/>
                    </a:cubicBezTo>
                    <a:cubicBezTo>
                      <a:pt x="306" y="239"/>
                      <a:pt x="313" y="242"/>
                      <a:pt x="320" y="241"/>
                    </a:cubicBezTo>
                    <a:cubicBezTo>
                      <a:pt x="328" y="241"/>
                      <a:pt x="335" y="240"/>
                      <a:pt x="345" y="239"/>
                    </a:cubicBezTo>
                    <a:cubicBezTo>
                      <a:pt x="340" y="237"/>
                      <a:pt x="337" y="235"/>
                      <a:pt x="332" y="234"/>
                    </a:cubicBezTo>
                    <a:cubicBezTo>
                      <a:pt x="326" y="232"/>
                      <a:pt x="321" y="230"/>
                      <a:pt x="320" y="222"/>
                    </a:cubicBezTo>
                    <a:cubicBezTo>
                      <a:pt x="318" y="212"/>
                      <a:pt x="316" y="202"/>
                      <a:pt x="314" y="191"/>
                    </a:cubicBezTo>
                    <a:cubicBezTo>
                      <a:pt x="314" y="188"/>
                      <a:pt x="312" y="185"/>
                      <a:pt x="311" y="182"/>
                    </a:cubicBezTo>
                    <a:cubicBezTo>
                      <a:pt x="308" y="183"/>
                      <a:pt x="305" y="184"/>
                      <a:pt x="301" y="185"/>
                    </a:cubicBezTo>
                    <a:cubicBezTo>
                      <a:pt x="300" y="186"/>
                      <a:pt x="299" y="188"/>
                      <a:pt x="297" y="190"/>
                    </a:cubicBezTo>
                    <a:close/>
                  </a:path>
                </a:pathLst>
              </a:custGeom>
              <a:grpFill/>
              <a:ln w="9525">
                <a:noFill/>
                <a:round/>
              </a:ln>
            </p:spPr>
            <p:txBody>
              <a:bodyPr anchor="ctr"/>
              <a:lstStyle/>
              <a:p>
                <a:pPr algn="ctr"/>
              </a:p>
            </p:txBody>
          </p:sp>
          <p:sp>
            <p:nvSpPr>
              <p:cNvPr id="22" name="ïṣ1íḓé"/>
              <p:cNvSpPr/>
              <p:nvPr/>
            </p:nvSpPr>
            <p:spPr bwMode="auto">
              <a:xfrm>
                <a:off x="3054" y="2426"/>
                <a:ext cx="467" cy="526"/>
              </a:xfrm>
              <a:custGeom>
                <a:avLst/>
                <a:gdLst>
                  <a:gd name="T0" fmla="*/ 9 w 224"/>
                  <a:gd name="T1" fmla="*/ 18 h 253"/>
                  <a:gd name="T2" fmla="*/ 40 w 224"/>
                  <a:gd name="T3" fmla="*/ 2 h 253"/>
                  <a:gd name="T4" fmla="*/ 63 w 224"/>
                  <a:gd name="T5" fmla="*/ 3 h 253"/>
                  <a:gd name="T6" fmla="*/ 88 w 224"/>
                  <a:gd name="T7" fmla="*/ 10 h 253"/>
                  <a:gd name="T8" fmla="*/ 109 w 224"/>
                  <a:gd name="T9" fmla="*/ 25 h 253"/>
                  <a:gd name="T10" fmla="*/ 120 w 224"/>
                  <a:gd name="T11" fmla="*/ 34 h 253"/>
                  <a:gd name="T12" fmla="*/ 146 w 224"/>
                  <a:gd name="T13" fmla="*/ 69 h 253"/>
                  <a:gd name="T14" fmla="*/ 147 w 224"/>
                  <a:gd name="T15" fmla="*/ 74 h 253"/>
                  <a:gd name="T16" fmla="*/ 150 w 224"/>
                  <a:gd name="T17" fmla="*/ 77 h 253"/>
                  <a:gd name="T18" fmla="*/ 174 w 224"/>
                  <a:gd name="T19" fmla="*/ 77 h 253"/>
                  <a:gd name="T20" fmla="*/ 202 w 224"/>
                  <a:gd name="T21" fmla="*/ 95 h 253"/>
                  <a:gd name="T22" fmla="*/ 209 w 224"/>
                  <a:gd name="T23" fmla="*/ 97 h 253"/>
                  <a:gd name="T24" fmla="*/ 220 w 224"/>
                  <a:gd name="T25" fmla="*/ 101 h 253"/>
                  <a:gd name="T26" fmla="*/ 217 w 224"/>
                  <a:gd name="T27" fmla="*/ 118 h 253"/>
                  <a:gd name="T28" fmla="*/ 206 w 224"/>
                  <a:gd name="T29" fmla="*/ 131 h 253"/>
                  <a:gd name="T30" fmla="*/ 184 w 224"/>
                  <a:gd name="T31" fmla="*/ 183 h 253"/>
                  <a:gd name="T32" fmla="*/ 174 w 224"/>
                  <a:gd name="T33" fmla="*/ 192 h 253"/>
                  <a:gd name="T34" fmla="*/ 142 w 224"/>
                  <a:gd name="T35" fmla="*/ 231 h 253"/>
                  <a:gd name="T36" fmla="*/ 140 w 224"/>
                  <a:gd name="T37" fmla="*/ 239 h 253"/>
                  <a:gd name="T38" fmla="*/ 120 w 224"/>
                  <a:gd name="T39" fmla="*/ 245 h 253"/>
                  <a:gd name="T40" fmla="*/ 54 w 224"/>
                  <a:gd name="T41" fmla="*/ 190 h 253"/>
                  <a:gd name="T42" fmla="*/ 47 w 224"/>
                  <a:gd name="T43" fmla="*/ 181 h 253"/>
                  <a:gd name="T44" fmla="*/ 15 w 224"/>
                  <a:gd name="T45" fmla="*/ 110 h 253"/>
                  <a:gd name="T46" fmla="*/ 13 w 224"/>
                  <a:gd name="T47" fmla="*/ 107 h 253"/>
                  <a:gd name="T48" fmla="*/ 5 w 224"/>
                  <a:gd name="T49" fmla="*/ 77 h 253"/>
                  <a:gd name="T50" fmla="*/ 8 w 224"/>
                  <a:gd name="T51" fmla="*/ 71 h 253"/>
                  <a:gd name="T52" fmla="*/ 9 w 224"/>
                  <a:gd name="T53" fmla="*/ 1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53">
                    <a:moveTo>
                      <a:pt x="9" y="18"/>
                    </a:moveTo>
                    <a:cubicBezTo>
                      <a:pt x="19" y="13"/>
                      <a:pt x="29" y="6"/>
                      <a:pt x="40" y="2"/>
                    </a:cubicBezTo>
                    <a:cubicBezTo>
                      <a:pt x="47" y="0"/>
                      <a:pt x="55" y="2"/>
                      <a:pt x="63" y="3"/>
                    </a:cubicBezTo>
                    <a:cubicBezTo>
                      <a:pt x="71" y="5"/>
                      <a:pt x="80" y="8"/>
                      <a:pt x="88" y="10"/>
                    </a:cubicBezTo>
                    <a:cubicBezTo>
                      <a:pt x="98" y="12"/>
                      <a:pt x="105" y="16"/>
                      <a:pt x="109" y="25"/>
                    </a:cubicBezTo>
                    <a:cubicBezTo>
                      <a:pt x="111" y="28"/>
                      <a:pt x="116" y="32"/>
                      <a:pt x="120" y="34"/>
                    </a:cubicBezTo>
                    <a:cubicBezTo>
                      <a:pt x="138" y="39"/>
                      <a:pt x="149" y="48"/>
                      <a:pt x="146" y="69"/>
                    </a:cubicBezTo>
                    <a:cubicBezTo>
                      <a:pt x="146" y="71"/>
                      <a:pt x="147" y="72"/>
                      <a:pt x="147" y="74"/>
                    </a:cubicBezTo>
                    <a:cubicBezTo>
                      <a:pt x="148" y="75"/>
                      <a:pt x="148" y="76"/>
                      <a:pt x="150" y="77"/>
                    </a:cubicBezTo>
                    <a:cubicBezTo>
                      <a:pt x="158" y="67"/>
                      <a:pt x="166" y="71"/>
                      <a:pt x="174" y="77"/>
                    </a:cubicBezTo>
                    <a:cubicBezTo>
                      <a:pt x="184" y="83"/>
                      <a:pt x="196" y="84"/>
                      <a:pt x="202" y="95"/>
                    </a:cubicBezTo>
                    <a:cubicBezTo>
                      <a:pt x="203" y="96"/>
                      <a:pt x="207" y="96"/>
                      <a:pt x="209" y="97"/>
                    </a:cubicBezTo>
                    <a:cubicBezTo>
                      <a:pt x="213" y="98"/>
                      <a:pt x="219" y="99"/>
                      <a:pt x="220" y="101"/>
                    </a:cubicBezTo>
                    <a:cubicBezTo>
                      <a:pt x="223" y="107"/>
                      <a:pt x="224" y="113"/>
                      <a:pt x="217" y="118"/>
                    </a:cubicBezTo>
                    <a:cubicBezTo>
                      <a:pt x="213" y="121"/>
                      <a:pt x="209" y="126"/>
                      <a:pt x="206" y="131"/>
                    </a:cubicBezTo>
                    <a:cubicBezTo>
                      <a:pt x="198" y="148"/>
                      <a:pt x="192" y="166"/>
                      <a:pt x="184" y="183"/>
                    </a:cubicBezTo>
                    <a:cubicBezTo>
                      <a:pt x="182" y="187"/>
                      <a:pt x="178" y="190"/>
                      <a:pt x="174" y="192"/>
                    </a:cubicBezTo>
                    <a:cubicBezTo>
                      <a:pt x="156" y="199"/>
                      <a:pt x="145" y="212"/>
                      <a:pt x="142" y="231"/>
                    </a:cubicBezTo>
                    <a:cubicBezTo>
                      <a:pt x="142" y="234"/>
                      <a:pt x="141" y="237"/>
                      <a:pt x="140" y="239"/>
                    </a:cubicBezTo>
                    <a:cubicBezTo>
                      <a:pt x="134" y="251"/>
                      <a:pt x="130" y="253"/>
                      <a:pt x="120" y="245"/>
                    </a:cubicBezTo>
                    <a:cubicBezTo>
                      <a:pt x="97" y="227"/>
                      <a:pt x="76" y="208"/>
                      <a:pt x="54" y="190"/>
                    </a:cubicBezTo>
                    <a:cubicBezTo>
                      <a:pt x="51" y="188"/>
                      <a:pt x="47" y="184"/>
                      <a:pt x="47" y="181"/>
                    </a:cubicBezTo>
                    <a:cubicBezTo>
                      <a:pt x="43" y="154"/>
                      <a:pt x="21" y="136"/>
                      <a:pt x="15" y="110"/>
                    </a:cubicBezTo>
                    <a:cubicBezTo>
                      <a:pt x="14" y="109"/>
                      <a:pt x="14" y="107"/>
                      <a:pt x="13" y="107"/>
                    </a:cubicBezTo>
                    <a:cubicBezTo>
                      <a:pt x="0" y="99"/>
                      <a:pt x="8" y="87"/>
                      <a:pt x="5" y="77"/>
                    </a:cubicBezTo>
                    <a:cubicBezTo>
                      <a:pt x="5" y="75"/>
                      <a:pt x="6" y="73"/>
                      <a:pt x="8" y="71"/>
                    </a:cubicBezTo>
                    <a:cubicBezTo>
                      <a:pt x="23" y="53"/>
                      <a:pt x="23" y="36"/>
                      <a:pt x="9" y="18"/>
                    </a:cubicBezTo>
                    <a:close/>
                  </a:path>
                </a:pathLst>
              </a:custGeom>
              <a:grpFill/>
              <a:ln w="9525">
                <a:noFill/>
                <a:round/>
              </a:ln>
            </p:spPr>
            <p:txBody>
              <a:bodyPr anchor="ctr"/>
              <a:lstStyle/>
              <a:p>
                <a:pPr algn="ctr"/>
              </a:p>
            </p:txBody>
          </p:sp>
          <p:sp>
            <p:nvSpPr>
              <p:cNvPr id="23" name="ïsḻïḓê"/>
              <p:cNvSpPr/>
              <p:nvPr/>
            </p:nvSpPr>
            <p:spPr bwMode="auto">
              <a:xfrm>
                <a:off x="2884" y="1775"/>
                <a:ext cx="443" cy="684"/>
              </a:xfrm>
              <a:custGeom>
                <a:avLst/>
                <a:gdLst>
                  <a:gd name="T0" fmla="*/ 168 w 213"/>
                  <a:gd name="T1" fmla="*/ 137 h 329"/>
                  <a:gd name="T2" fmla="*/ 165 w 213"/>
                  <a:gd name="T3" fmla="*/ 139 h 329"/>
                  <a:gd name="T4" fmla="*/ 153 w 213"/>
                  <a:gd name="T5" fmla="*/ 134 h 329"/>
                  <a:gd name="T6" fmla="*/ 137 w 213"/>
                  <a:gd name="T7" fmla="*/ 147 h 329"/>
                  <a:gd name="T8" fmla="*/ 125 w 213"/>
                  <a:gd name="T9" fmla="*/ 175 h 329"/>
                  <a:gd name="T10" fmla="*/ 121 w 213"/>
                  <a:gd name="T11" fmla="*/ 185 h 329"/>
                  <a:gd name="T12" fmla="*/ 109 w 213"/>
                  <a:gd name="T13" fmla="*/ 225 h 329"/>
                  <a:gd name="T14" fmla="*/ 109 w 213"/>
                  <a:gd name="T15" fmla="*/ 238 h 329"/>
                  <a:gd name="T16" fmla="*/ 94 w 213"/>
                  <a:gd name="T17" fmla="*/ 225 h 329"/>
                  <a:gd name="T18" fmla="*/ 71 w 213"/>
                  <a:gd name="T19" fmla="*/ 213 h 329"/>
                  <a:gd name="T20" fmla="*/ 53 w 213"/>
                  <a:gd name="T21" fmla="*/ 215 h 329"/>
                  <a:gd name="T22" fmla="*/ 31 w 213"/>
                  <a:gd name="T23" fmla="*/ 225 h 329"/>
                  <a:gd name="T24" fmla="*/ 32 w 213"/>
                  <a:gd name="T25" fmla="*/ 271 h 329"/>
                  <a:gd name="T26" fmla="*/ 49 w 213"/>
                  <a:gd name="T27" fmla="*/ 281 h 329"/>
                  <a:gd name="T28" fmla="*/ 59 w 213"/>
                  <a:gd name="T29" fmla="*/ 275 h 329"/>
                  <a:gd name="T30" fmla="*/ 73 w 213"/>
                  <a:gd name="T31" fmla="*/ 261 h 329"/>
                  <a:gd name="T32" fmla="*/ 77 w 213"/>
                  <a:gd name="T33" fmla="*/ 262 h 329"/>
                  <a:gd name="T34" fmla="*/ 83 w 213"/>
                  <a:gd name="T35" fmla="*/ 329 h 329"/>
                  <a:gd name="T36" fmla="*/ 63 w 213"/>
                  <a:gd name="T37" fmla="*/ 314 h 329"/>
                  <a:gd name="T38" fmla="*/ 57 w 213"/>
                  <a:gd name="T39" fmla="*/ 305 h 329"/>
                  <a:gd name="T40" fmla="*/ 19 w 213"/>
                  <a:gd name="T41" fmla="*/ 287 h 329"/>
                  <a:gd name="T42" fmla="*/ 14 w 213"/>
                  <a:gd name="T43" fmla="*/ 279 h 329"/>
                  <a:gd name="T44" fmla="*/ 7 w 213"/>
                  <a:gd name="T45" fmla="*/ 133 h 329"/>
                  <a:gd name="T46" fmla="*/ 28 w 213"/>
                  <a:gd name="T47" fmla="*/ 35 h 329"/>
                  <a:gd name="T48" fmla="*/ 34 w 213"/>
                  <a:gd name="T49" fmla="*/ 25 h 329"/>
                  <a:gd name="T50" fmla="*/ 43 w 213"/>
                  <a:gd name="T51" fmla="*/ 32 h 329"/>
                  <a:gd name="T52" fmla="*/ 45 w 213"/>
                  <a:gd name="T53" fmla="*/ 34 h 329"/>
                  <a:gd name="T54" fmla="*/ 79 w 213"/>
                  <a:gd name="T55" fmla="*/ 51 h 329"/>
                  <a:gd name="T56" fmla="*/ 93 w 213"/>
                  <a:gd name="T57" fmla="*/ 64 h 329"/>
                  <a:gd name="T58" fmla="*/ 97 w 213"/>
                  <a:gd name="T59" fmla="*/ 73 h 329"/>
                  <a:gd name="T60" fmla="*/ 106 w 213"/>
                  <a:gd name="T61" fmla="*/ 71 h 329"/>
                  <a:gd name="T62" fmla="*/ 116 w 213"/>
                  <a:gd name="T63" fmla="*/ 49 h 329"/>
                  <a:gd name="T64" fmla="*/ 114 w 213"/>
                  <a:gd name="T65" fmla="*/ 30 h 329"/>
                  <a:gd name="T66" fmla="*/ 117 w 213"/>
                  <a:gd name="T67" fmla="*/ 1 h 329"/>
                  <a:gd name="T68" fmla="*/ 122 w 213"/>
                  <a:gd name="T69" fmla="*/ 0 h 329"/>
                  <a:gd name="T70" fmla="*/ 141 w 213"/>
                  <a:gd name="T71" fmla="*/ 9 h 329"/>
                  <a:gd name="T72" fmla="*/ 151 w 213"/>
                  <a:gd name="T73" fmla="*/ 21 h 329"/>
                  <a:gd name="T74" fmla="*/ 164 w 213"/>
                  <a:gd name="T75" fmla="*/ 24 h 329"/>
                  <a:gd name="T76" fmla="*/ 180 w 213"/>
                  <a:gd name="T77" fmla="*/ 27 h 329"/>
                  <a:gd name="T78" fmla="*/ 193 w 213"/>
                  <a:gd name="T79" fmla="*/ 51 h 329"/>
                  <a:gd name="T80" fmla="*/ 205 w 213"/>
                  <a:gd name="T81" fmla="*/ 60 h 329"/>
                  <a:gd name="T82" fmla="*/ 210 w 213"/>
                  <a:gd name="T83" fmla="*/ 72 h 329"/>
                  <a:gd name="T84" fmla="*/ 190 w 213"/>
                  <a:gd name="T85" fmla="*/ 86 h 329"/>
                  <a:gd name="T86" fmla="*/ 165 w 213"/>
                  <a:gd name="T87" fmla="*/ 92 h 329"/>
                  <a:gd name="T88" fmla="*/ 162 w 213"/>
                  <a:gd name="T89" fmla="*/ 98 h 329"/>
                  <a:gd name="T90" fmla="*/ 166 w 213"/>
                  <a:gd name="T91" fmla="*/ 101 h 329"/>
                  <a:gd name="T92" fmla="*/ 194 w 213"/>
                  <a:gd name="T93" fmla="*/ 118 h 329"/>
                  <a:gd name="T94" fmla="*/ 165 w 213"/>
                  <a:gd name="T95" fmla="*/ 117 h 329"/>
                  <a:gd name="T96" fmla="*/ 165 w 213"/>
                  <a:gd name="T97" fmla="*/ 128 h 329"/>
                  <a:gd name="T98" fmla="*/ 168 w 213"/>
                  <a:gd name="T99" fmla="*/ 137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3" h="329">
                    <a:moveTo>
                      <a:pt x="168" y="137"/>
                    </a:moveTo>
                    <a:cubicBezTo>
                      <a:pt x="167" y="138"/>
                      <a:pt x="166" y="139"/>
                      <a:pt x="165" y="139"/>
                    </a:cubicBezTo>
                    <a:cubicBezTo>
                      <a:pt x="161" y="137"/>
                      <a:pt x="156" y="133"/>
                      <a:pt x="153" y="134"/>
                    </a:cubicBezTo>
                    <a:cubicBezTo>
                      <a:pt x="147" y="137"/>
                      <a:pt x="141" y="141"/>
                      <a:pt x="137" y="147"/>
                    </a:cubicBezTo>
                    <a:cubicBezTo>
                      <a:pt x="132" y="156"/>
                      <a:pt x="129" y="166"/>
                      <a:pt x="125" y="175"/>
                    </a:cubicBezTo>
                    <a:cubicBezTo>
                      <a:pt x="124" y="178"/>
                      <a:pt x="123" y="182"/>
                      <a:pt x="121" y="185"/>
                    </a:cubicBezTo>
                    <a:cubicBezTo>
                      <a:pt x="111" y="197"/>
                      <a:pt x="106" y="210"/>
                      <a:pt x="109" y="225"/>
                    </a:cubicBezTo>
                    <a:cubicBezTo>
                      <a:pt x="110" y="229"/>
                      <a:pt x="109" y="233"/>
                      <a:pt x="109" y="238"/>
                    </a:cubicBezTo>
                    <a:cubicBezTo>
                      <a:pt x="100" y="237"/>
                      <a:pt x="95" y="233"/>
                      <a:pt x="94" y="225"/>
                    </a:cubicBezTo>
                    <a:cubicBezTo>
                      <a:pt x="93" y="215"/>
                      <a:pt x="80" y="209"/>
                      <a:pt x="71" y="213"/>
                    </a:cubicBezTo>
                    <a:cubicBezTo>
                      <a:pt x="65" y="215"/>
                      <a:pt x="59" y="215"/>
                      <a:pt x="53" y="215"/>
                    </a:cubicBezTo>
                    <a:cubicBezTo>
                      <a:pt x="42" y="213"/>
                      <a:pt x="34" y="215"/>
                      <a:pt x="31" y="225"/>
                    </a:cubicBezTo>
                    <a:cubicBezTo>
                      <a:pt x="25" y="240"/>
                      <a:pt x="23" y="256"/>
                      <a:pt x="32" y="271"/>
                    </a:cubicBezTo>
                    <a:cubicBezTo>
                      <a:pt x="35" y="276"/>
                      <a:pt x="43" y="279"/>
                      <a:pt x="49" y="281"/>
                    </a:cubicBezTo>
                    <a:cubicBezTo>
                      <a:pt x="52" y="282"/>
                      <a:pt x="56" y="278"/>
                      <a:pt x="59" y="275"/>
                    </a:cubicBezTo>
                    <a:cubicBezTo>
                      <a:pt x="64" y="271"/>
                      <a:pt x="68" y="266"/>
                      <a:pt x="73" y="261"/>
                    </a:cubicBezTo>
                    <a:cubicBezTo>
                      <a:pt x="74" y="261"/>
                      <a:pt x="75" y="262"/>
                      <a:pt x="77" y="262"/>
                    </a:cubicBezTo>
                    <a:cubicBezTo>
                      <a:pt x="79" y="284"/>
                      <a:pt x="80" y="306"/>
                      <a:pt x="83" y="329"/>
                    </a:cubicBezTo>
                    <a:cubicBezTo>
                      <a:pt x="71" y="327"/>
                      <a:pt x="65" y="325"/>
                      <a:pt x="63" y="314"/>
                    </a:cubicBezTo>
                    <a:cubicBezTo>
                      <a:pt x="63" y="311"/>
                      <a:pt x="60" y="306"/>
                      <a:pt x="57" y="305"/>
                    </a:cubicBezTo>
                    <a:cubicBezTo>
                      <a:pt x="44" y="298"/>
                      <a:pt x="31" y="293"/>
                      <a:pt x="19" y="287"/>
                    </a:cubicBezTo>
                    <a:cubicBezTo>
                      <a:pt x="17" y="286"/>
                      <a:pt x="15" y="282"/>
                      <a:pt x="14" y="279"/>
                    </a:cubicBezTo>
                    <a:cubicBezTo>
                      <a:pt x="4" y="230"/>
                      <a:pt x="0" y="181"/>
                      <a:pt x="7" y="133"/>
                    </a:cubicBezTo>
                    <a:cubicBezTo>
                      <a:pt x="12" y="100"/>
                      <a:pt x="21" y="67"/>
                      <a:pt x="28" y="35"/>
                    </a:cubicBezTo>
                    <a:cubicBezTo>
                      <a:pt x="29" y="31"/>
                      <a:pt x="32" y="29"/>
                      <a:pt x="34" y="25"/>
                    </a:cubicBezTo>
                    <a:cubicBezTo>
                      <a:pt x="37" y="28"/>
                      <a:pt x="40" y="30"/>
                      <a:pt x="43" y="32"/>
                    </a:cubicBezTo>
                    <a:cubicBezTo>
                      <a:pt x="44" y="32"/>
                      <a:pt x="44" y="34"/>
                      <a:pt x="45" y="34"/>
                    </a:cubicBezTo>
                    <a:cubicBezTo>
                      <a:pt x="58" y="36"/>
                      <a:pt x="68" y="46"/>
                      <a:pt x="79" y="51"/>
                    </a:cubicBezTo>
                    <a:cubicBezTo>
                      <a:pt x="86" y="54"/>
                      <a:pt x="90" y="57"/>
                      <a:pt x="93" y="64"/>
                    </a:cubicBezTo>
                    <a:cubicBezTo>
                      <a:pt x="94" y="67"/>
                      <a:pt x="95" y="70"/>
                      <a:pt x="97" y="73"/>
                    </a:cubicBezTo>
                    <a:cubicBezTo>
                      <a:pt x="100" y="76"/>
                      <a:pt x="104" y="77"/>
                      <a:pt x="106" y="71"/>
                    </a:cubicBezTo>
                    <a:cubicBezTo>
                      <a:pt x="109" y="64"/>
                      <a:pt x="112" y="56"/>
                      <a:pt x="116" y="49"/>
                    </a:cubicBezTo>
                    <a:cubicBezTo>
                      <a:pt x="120" y="42"/>
                      <a:pt x="120" y="36"/>
                      <a:pt x="114" y="30"/>
                    </a:cubicBezTo>
                    <a:cubicBezTo>
                      <a:pt x="110" y="25"/>
                      <a:pt x="113" y="4"/>
                      <a:pt x="117" y="1"/>
                    </a:cubicBezTo>
                    <a:cubicBezTo>
                      <a:pt x="118" y="0"/>
                      <a:pt x="120" y="0"/>
                      <a:pt x="122" y="0"/>
                    </a:cubicBezTo>
                    <a:cubicBezTo>
                      <a:pt x="128" y="3"/>
                      <a:pt x="135" y="6"/>
                      <a:pt x="141" y="9"/>
                    </a:cubicBezTo>
                    <a:cubicBezTo>
                      <a:pt x="145" y="12"/>
                      <a:pt x="148" y="17"/>
                      <a:pt x="151" y="21"/>
                    </a:cubicBezTo>
                    <a:cubicBezTo>
                      <a:pt x="154" y="29"/>
                      <a:pt x="158" y="30"/>
                      <a:pt x="164" y="24"/>
                    </a:cubicBezTo>
                    <a:cubicBezTo>
                      <a:pt x="172" y="16"/>
                      <a:pt x="176" y="17"/>
                      <a:pt x="180" y="27"/>
                    </a:cubicBezTo>
                    <a:cubicBezTo>
                      <a:pt x="184" y="36"/>
                      <a:pt x="188" y="44"/>
                      <a:pt x="193" y="51"/>
                    </a:cubicBezTo>
                    <a:cubicBezTo>
                      <a:pt x="196" y="55"/>
                      <a:pt x="200" y="58"/>
                      <a:pt x="205" y="60"/>
                    </a:cubicBezTo>
                    <a:cubicBezTo>
                      <a:pt x="213" y="62"/>
                      <a:pt x="213" y="67"/>
                      <a:pt x="210" y="72"/>
                    </a:cubicBezTo>
                    <a:cubicBezTo>
                      <a:pt x="206" y="81"/>
                      <a:pt x="199" y="85"/>
                      <a:pt x="190" y="86"/>
                    </a:cubicBezTo>
                    <a:cubicBezTo>
                      <a:pt x="181" y="87"/>
                      <a:pt x="173" y="90"/>
                      <a:pt x="165" y="92"/>
                    </a:cubicBezTo>
                    <a:cubicBezTo>
                      <a:pt x="164" y="93"/>
                      <a:pt x="163" y="96"/>
                      <a:pt x="162" y="98"/>
                    </a:cubicBezTo>
                    <a:cubicBezTo>
                      <a:pt x="162" y="99"/>
                      <a:pt x="165" y="101"/>
                      <a:pt x="166" y="101"/>
                    </a:cubicBezTo>
                    <a:cubicBezTo>
                      <a:pt x="178" y="103"/>
                      <a:pt x="186" y="108"/>
                      <a:pt x="194" y="118"/>
                    </a:cubicBezTo>
                    <a:cubicBezTo>
                      <a:pt x="186" y="130"/>
                      <a:pt x="181" y="131"/>
                      <a:pt x="165" y="117"/>
                    </a:cubicBezTo>
                    <a:cubicBezTo>
                      <a:pt x="165" y="122"/>
                      <a:pt x="165" y="125"/>
                      <a:pt x="165" y="128"/>
                    </a:cubicBezTo>
                    <a:cubicBezTo>
                      <a:pt x="166" y="132"/>
                      <a:pt x="167" y="135"/>
                      <a:pt x="168" y="137"/>
                    </a:cubicBezTo>
                    <a:close/>
                  </a:path>
                </a:pathLst>
              </a:custGeom>
              <a:grpFill/>
              <a:ln w="9525">
                <a:noFill/>
                <a:round/>
              </a:ln>
            </p:spPr>
            <p:txBody>
              <a:bodyPr anchor="ctr"/>
              <a:lstStyle/>
              <a:p>
                <a:pPr algn="ctr"/>
              </a:p>
            </p:txBody>
          </p:sp>
          <p:sp>
            <p:nvSpPr>
              <p:cNvPr id="24" name="îsļíḓe"/>
              <p:cNvSpPr/>
              <p:nvPr/>
            </p:nvSpPr>
            <p:spPr bwMode="auto">
              <a:xfrm>
                <a:off x="3335" y="1335"/>
                <a:ext cx="560" cy="395"/>
              </a:xfrm>
              <a:custGeom>
                <a:avLst/>
                <a:gdLst>
                  <a:gd name="T0" fmla="*/ 221 w 269"/>
                  <a:gd name="T1" fmla="*/ 20 h 190"/>
                  <a:gd name="T2" fmla="*/ 238 w 269"/>
                  <a:gd name="T3" fmla="*/ 14 h 190"/>
                  <a:gd name="T4" fmla="*/ 261 w 269"/>
                  <a:gd name="T5" fmla="*/ 9 h 190"/>
                  <a:gd name="T6" fmla="*/ 269 w 269"/>
                  <a:gd name="T7" fmla="*/ 13 h 190"/>
                  <a:gd name="T8" fmla="*/ 263 w 269"/>
                  <a:gd name="T9" fmla="*/ 19 h 190"/>
                  <a:gd name="T10" fmla="*/ 240 w 269"/>
                  <a:gd name="T11" fmla="*/ 33 h 190"/>
                  <a:gd name="T12" fmla="*/ 235 w 269"/>
                  <a:gd name="T13" fmla="*/ 49 h 190"/>
                  <a:gd name="T14" fmla="*/ 237 w 269"/>
                  <a:gd name="T15" fmla="*/ 80 h 190"/>
                  <a:gd name="T16" fmla="*/ 229 w 269"/>
                  <a:gd name="T17" fmla="*/ 86 h 190"/>
                  <a:gd name="T18" fmla="*/ 214 w 269"/>
                  <a:gd name="T19" fmla="*/ 88 h 190"/>
                  <a:gd name="T20" fmla="*/ 220 w 269"/>
                  <a:gd name="T21" fmla="*/ 102 h 190"/>
                  <a:gd name="T22" fmla="*/ 220 w 269"/>
                  <a:gd name="T23" fmla="*/ 104 h 190"/>
                  <a:gd name="T24" fmla="*/ 216 w 269"/>
                  <a:gd name="T25" fmla="*/ 119 h 190"/>
                  <a:gd name="T26" fmla="*/ 209 w 269"/>
                  <a:gd name="T27" fmla="*/ 130 h 190"/>
                  <a:gd name="T28" fmla="*/ 185 w 269"/>
                  <a:gd name="T29" fmla="*/ 135 h 190"/>
                  <a:gd name="T30" fmla="*/ 149 w 269"/>
                  <a:gd name="T31" fmla="*/ 153 h 190"/>
                  <a:gd name="T32" fmla="*/ 131 w 269"/>
                  <a:gd name="T33" fmla="*/ 180 h 190"/>
                  <a:gd name="T34" fmla="*/ 120 w 269"/>
                  <a:gd name="T35" fmla="*/ 189 h 190"/>
                  <a:gd name="T36" fmla="*/ 102 w 269"/>
                  <a:gd name="T37" fmla="*/ 174 h 190"/>
                  <a:gd name="T38" fmla="*/ 89 w 269"/>
                  <a:gd name="T39" fmla="*/ 141 h 190"/>
                  <a:gd name="T40" fmla="*/ 88 w 269"/>
                  <a:gd name="T41" fmla="*/ 138 h 190"/>
                  <a:gd name="T42" fmla="*/ 88 w 269"/>
                  <a:gd name="T43" fmla="*/ 117 h 190"/>
                  <a:gd name="T44" fmla="*/ 55 w 269"/>
                  <a:gd name="T45" fmla="*/ 71 h 190"/>
                  <a:gd name="T46" fmla="*/ 26 w 269"/>
                  <a:gd name="T47" fmla="*/ 64 h 190"/>
                  <a:gd name="T48" fmla="*/ 16 w 269"/>
                  <a:gd name="T49" fmla="*/ 55 h 190"/>
                  <a:gd name="T50" fmla="*/ 4 w 269"/>
                  <a:gd name="T51" fmla="*/ 45 h 190"/>
                  <a:gd name="T52" fmla="*/ 1 w 269"/>
                  <a:gd name="T53" fmla="*/ 44 h 190"/>
                  <a:gd name="T54" fmla="*/ 0 w 269"/>
                  <a:gd name="T55" fmla="*/ 42 h 190"/>
                  <a:gd name="T56" fmla="*/ 13 w 269"/>
                  <a:gd name="T57" fmla="*/ 41 h 190"/>
                  <a:gd name="T58" fmla="*/ 24 w 269"/>
                  <a:gd name="T59" fmla="*/ 40 h 190"/>
                  <a:gd name="T60" fmla="*/ 33 w 269"/>
                  <a:gd name="T61" fmla="*/ 29 h 190"/>
                  <a:gd name="T62" fmla="*/ 21 w 269"/>
                  <a:gd name="T63" fmla="*/ 22 h 190"/>
                  <a:gd name="T64" fmla="*/ 31 w 269"/>
                  <a:gd name="T65" fmla="*/ 20 h 190"/>
                  <a:gd name="T66" fmla="*/ 58 w 269"/>
                  <a:gd name="T67" fmla="*/ 12 h 190"/>
                  <a:gd name="T68" fmla="*/ 79 w 269"/>
                  <a:gd name="T69" fmla="*/ 12 h 190"/>
                  <a:gd name="T70" fmla="*/ 101 w 269"/>
                  <a:gd name="T71" fmla="*/ 12 h 190"/>
                  <a:gd name="T72" fmla="*/ 159 w 269"/>
                  <a:gd name="T73" fmla="*/ 5 h 190"/>
                  <a:gd name="T74" fmla="*/ 176 w 269"/>
                  <a:gd name="T75" fmla="*/ 2 h 190"/>
                  <a:gd name="T76" fmla="*/ 216 w 269"/>
                  <a:gd name="T77" fmla="*/ 2 h 190"/>
                  <a:gd name="T78" fmla="*/ 221 w 269"/>
                  <a:gd name="T79" fmla="*/ 2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9" h="190">
                    <a:moveTo>
                      <a:pt x="221" y="20"/>
                    </a:moveTo>
                    <a:cubicBezTo>
                      <a:pt x="226" y="18"/>
                      <a:pt x="232" y="15"/>
                      <a:pt x="238" y="14"/>
                    </a:cubicBezTo>
                    <a:cubicBezTo>
                      <a:pt x="246" y="11"/>
                      <a:pt x="254" y="10"/>
                      <a:pt x="261" y="9"/>
                    </a:cubicBezTo>
                    <a:cubicBezTo>
                      <a:pt x="264" y="9"/>
                      <a:pt x="266" y="12"/>
                      <a:pt x="269" y="13"/>
                    </a:cubicBezTo>
                    <a:cubicBezTo>
                      <a:pt x="267" y="15"/>
                      <a:pt x="265" y="18"/>
                      <a:pt x="263" y="19"/>
                    </a:cubicBezTo>
                    <a:cubicBezTo>
                      <a:pt x="255" y="24"/>
                      <a:pt x="247" y="28"/>
                      <a:pt x="240" y="33"/>
                    </a:cubicBezTo>
                    <a:cubicBezTo>
                      <a:pt x="234" y="36"/>
                      <a:pt x="233" y="41"/>
                      <a:pt x="235" y="49"/>
                    </a:cubicBezTo>
                    <a:cubicBezTo>
                      <a:pt x="238" y="59"/>
                      <a:pt x="237" y="70"/>
                      <a:pt x="237" y="80"/>
                    </a:cubicBezTo>
                    <a:cubicBezTo>
                      <a:pt x="237" y="82"/>
                      <a:pt x="232" y="85"/>
                      <a:pt x="229" y="86"/>
                    </a:cubicBezTo>
                    <a:cubicBezTo>
                      <a:pt x="224" y="87"/>
                      <a:pt x="219" y="87"/>
                      <a:pt x="214" y="88"/>
                    </a:cubicBezTo>
                    <a:cubicBezTo>
                      <a:pt x="216" y="93"/>
                      <a:pt x="218" y="97"/>
                      <a:pt x="220" y="102"/>
                    </a:cubicBezTo>
                    <a:cubicBezTo>
                      <a:pt x="220" y="103"/>
                      <a:pt x="220" y="103"/>
                      <a:pt x="220" y="104"/>
                    </a:cubicBezTo>
                    <a:cubicBezTo>
                      <a:pt x="215" y="108"/>
                      <a:pt x="205" y="110"/>
                      <a:pt x="216" y="119"/>
                    </a:cubicBezTo>
                    <a:cubicBezTo>
                      <a:pt x="220" y="122"/>
                      <a:pt x="215" y="129"/>
                      <a:pt x="209" y="130"/>
                    </a:cubicBezTo>
                    <a:cubicBezTo>
                      <a:pt x="201" y="132"/>
                      <a:pt x="193" y="132"/>
                      <a:pt x="185" y="135"/>
                    </a:cubicBezTo>
                    <a:cubicBezTo>
                      <a:pt x="173" y="140"/>
                      <a:pt x="160" y="145"/>
                      <a:pt x="149" y="153"/>
                    </a:cubicBezTo>
                    <a:cubicBezTo>
                      <a:pt x="141" y="159"/>
                      <a:pt x="137" y="171"/>
                      <a:pt x="131" y="180"/>
                    </a:cubicBezTo>
                    <a:cubicBezTo>
                      <a:pt x="128" y="184"/>
                      <a:pt x="121" y="190"/>
                      <a:pt x="120" y="189"/>
                    </a:cubicBezTo>
                    <a:cubicBezTo>
                      <a:pt x="113" y="186"/>
                      <a:pt x="105" y="181"/>
                      <a:pt x="102" y="174"/>
                    </a:cubicBezTo>
                    <a:cubicBezTo>
                      <a:pt x="96" y="164"/>
                      <a:pt x="93" y="152"/>
                      <a:pt x="89" y="141"/>
                    </a:cubicBezTo>
                    <a:cubicBezTo>
                      <a:pt x="89" y="140"/>
                      <a:pt x="88" y="138"/>
                      <a:pt x="88" y="138"/>
                    </a:cubicBezTo>
                    <a:cubicBezTo>
                      <a:pt x="94" y="131"/>
                      <a:pt x="88" y="124"/>
                      <a:pt x="88" y="117"/>
                    </a:cubicBezTo>
                    <a:cubicBezTo>
                      <a:pt x="87" y="94"/>
                      <a:pt x="72" y="81"/>
                      <a:pt x="55" y="71"/>
                    </a:cubicBezTo>
                    <a:cubicBezTo>
                      <a:pt x="47" y="66"/>
                      <a:pt x="36" y="66"/>
                      <a:pt x="26" y="64"/>
                    </a:cubicBezTo>
                    <a:cubicBezTo>
                      <a:pt x="21" y="63"/>
                      <a:pt x="14" y="65"/>
                      <a:pt x="16" y="55"/>
                    </a:cubicBezTo>
                    <a:cubicBezTo>
                      <a:pt x="17" y="52"/>
                      <a:pt x="9" y="48"/>
                      <a:pt x="4" y="45"/>
                    </a:cubicBezTo>
                    <a:cubicBezTo>
                      <a:pt x="3" y="45"/>
                      <a:pt x="2" y="45"/>
                      <a:pt x="1" y="44"/>
                    </a:cubicBezTo>
                    <a:cubicBezTo>
                      <a:pt x="1" y="43"/>
                      <a:pt x="0" y="43"/>
                      <a:pt x="0" y="42"/>
                    </a:cubicBezTo>
                    <a:cubicBezTo>
                      <a:pt x="4" y="41"/>
                      <a:pt x="8" y="41"/>
                      <a:pt x="13" y="41"/>
                    </a:cubicBezTo>
                    <a:cubicBezTo>
                      <a:pt x="16" y="40"/>
                      <a:pt x="21" y="42"/>
                      <a:pt x="24" y="40"/>
                    </a:cubicBezTo>
                    <a:cubicBezTo>
                      <a:pt x="27" y="38"/>
                      <a:pt x="30" y="33"/>
                      <a:pt x="33" y="29"/>
                    </a:cubicBezTo>
                    <a:cubicBezTo>
                      <a:pt x="29" y="27"/>
                      <a:pt x="26" y="25"/>
                      <a:pt x="21" y="22"/>
                    </a:cubicBezTo>
                    <a:cubicBezTo>
                      <a:pt x="25" y="21"/>
                      <a:pt x="28" y="20"/>
                      <a:pt x="31" y="20"/>
                    </a:cubicBezTo>
                    <a:cubicBezTo>
                      <a:pt x="41" y="20"/>
                      <a:pt x="50" y="19"/>
                      <a:pt x="58" y="12"/>
                    </a:cubicBezTo>
                    <a:cubicBezTo>
                      <a:pt x="62" y="8"/>
                      <a:pt x="73" y="9"/>
                      <a:pt x="79" y="12"/>
                    </a:cubicBezTo>
                    <a:cubicBezTo>
                      <a:pt x="87" y="14"/>
                      <a:pt x="92" y="16"/>
                      <a:pt x="101" y="12"/>
                    </a:cubicBezTo>
                    <a:cubicBezTo>
                      <a:pt x="119" y="6"/>
                      <a:pt x="139" y="2"/>
                      <a:pt x="159" y="5"/>
                    </a:cubicBezTo>
                    <a:cubicBezTo>
                      <a:pt x="165" y="6"/>
                      <a:pt x="171" y="2"/>
                      <a:pt x="176" y="2"/>
                    </a:cubicBezTo>
                    <a:cubicBezTo>
                      <a:pt x="190" y="1"/>
                      <a:pt x="203" y="0"/>
                      <a:pt x="216" y="2"/>
                    </a:cubicBezTo>
                    <a:cubicBezTo>
                      <a:pt x="218" y="2"/>
                      <a:pt x="219" y="12"/>
                      <a:pt x="221" y="20"/>
                    </a:cubicBezTo>
                    <a:close/>
                  </a:path>
                </a:pathLst>
              </a:custGeom>
              <a:grpFill/>
              <a:ln w="9525">
                <a:noFill/>
                <a:round/>
              </a:ln>
            </p:spPr>
            <p:txBody>
              <a:bodyPr anchor="ctr"/>
              <a:lstStyle/>
              <a:p>
                <a:pPr algn="ctr"/>
              </a:p>
            </p:txBody>
          </p:sp>
          <p:sp>
            <p:nvSpPr>
              <p:cNvPr id="25" name="í$1iďé"/>
              <p:cNvSpPr/>
              <p:nvPr/>
            </p:nvSpPr>
            <p:spPr bwMode="auto">
              <a:xfrm>
                <a:off x="2977" y="1584"/>
                <a:ext cx="302" cy="196"/>
              </a:xfrm>
              <a:custGeom>
                <a:avLst/>
                <a:gdLst>
                  <a:gd name="T0" fmla="*/ 0 w 145"/>
                  <a:gd name="T1" fmla="*/ 84 h 94"/>
                  <a:gd name="T2" fmla="*/ 24 w 145"/>
                  <a:gd name="T3" fmla="*/ 38 h 94"/>
                  <a:gd name="T4" fmla="*/ 44 w 145"/>
                  <a:gd name="T5" fmla="*/ 39 h 94"/>
                  <a:gd name="T6" fmla="*/ 37 w 145"/>
                  <a:gd name="T7" fmla="*/ 21 h 94"/>
                  <a:gd name="T8" fmla="*/ 52 w 145"/>
                  <a:gd name="T9" fmla="*/ 2 h 94"/>
                  <a:gd name="T10" fmla="*/ 55 w 145"/>
                  <a:gd name="T11" fmla="*/ 0 h 94"/>
                  <a:gd name="T12" fmla="*/ 85 w 145"/>
                  <a:gd name="T13" fmla="*/ 8 h 94"/>
                  <a:gd name="T14" fmla="*/ 106 w 145"/>
                  <a:gd name="T15" fmla="*/ 17 h 94"/>
                  <a:gd name="T16" fmla="*/ 118 w 145"/>
                  <a:gd name="T17" fmla="*/ 38 h 94"/>
                  <a:gd name="T18" fmla="*/ 123 w 145"/>
                  <a:gd name="T19" fmla="*/ 49 h 94"/>
                  <a:gd name="T20" fmla="*/ 145 w 145"/>
                  <a:gd name="T21" fmla="*/ 58 h 94"/>
                  <a:gd name="T22" fmla="*/ 132 w 145"/>
                  <a:gd name="T23" fmla="*/ 74 h 94"/>
                  <a:gd name="T24" fmla="*/ 120 w 145"/>
                  <a:gd name="T25" fmla="*/ 66 h 94"/>
                  <a:gd name="T26" fmla="*/ 118 w 145"/>
                  <a:gd name="T27" fmla="*/ 68 h 94"/>
                  <a:gd name="T28" fmla="*/ 124 w 145"/>
                  <a:gd name="T29" fmla="*/ 77 h 94"/>
                  <a:gd name="T30" fmla="*/ 122 w 145"/>
                  <a:gd name="T31" fmla="*/ 88 h 94"/>
                  <a:gd name="T32" fmla="*/ 110 w 145"/>
                  <a:gd name="T33" fmla="*/ 94 h 94"/>
                  <a:gd name="T34" fmla="*/ 79 w 145"/>
                  <a:gd name="T35" fmla="*/ 70 h 94"/>
                  <a:gd name="T36" fmla="*/ 92 w 145"/>
                  <a:gd name="T37" fmla="*/ 42 h 94"/>
                  <a:gd name="T38" fmla="*/ 86 w 145"/>
                  <a:gd name="T39" fmla="*/ 36 h 94"/>
                  <a:gd name="T40" fmla="*/ 66 w 145"/>
                  <a:gd name="T41" fmla="*/ 26 h 94"/>
                  <a:gd name="T42" fmla="*/ 52 w 145"/>
                  <a:gd name="T43" fmla="*/ 31 h 94"/>
                  <a:gd name="T44" fmla="*/ 58 w 145"/>
                  <a:gd name="T45" fmla="*/ 42 h 94"/>
                  <a:gd name="T46" fmla="*/ 40 w 145"/>
                  <a:gd name="T47" fmla="*/ 67 h 94"/>
                  <a:gd name="T48" fmla="*/ 55 w 145"/>
                  <a:gd name="T49" fmla="*/ 78 h 94"/>
                  <a:gd name="T50" fmla="*/ 28 w 145"/>
                  <a:gd name="T51" fmla="*/ 66 h 94"/>
                  <a:gd name="T52" fmla="*/ 2 w 145"/>
                  <a:gd name="T53" fmla="*/ 87 h 94"/>
                  <a:gd name="T54" fmla="*/ 0 w 145"/>
                  <a:gd name="T55" fmla="*/ 8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5" h="94">
                    <a:moveTo>
                      <a:pt x="0" y="84"/>
                    </a:moveTo>
                    <a:cubicBezTo>
                      <a:pt x="8" y="69"/>
                      <a:pt x="16" y="54"/>
                      <a:pt x="24" y="38"/>
                    </a:cubicBezTo>
                    <a:cubicBezTo>
                      <a:pt x="32" y="41"/>
                      <a:pt x="37" y="48"/>
                      <a:pt x="44" y="39"/>
                    </a:cubicBezTo>
                    <a:cubicBezTo>
                      <a:pt x="51" y="29"/>
                      <a:pt x="39" y="27"/>
                      <a:pt x="37" y="21"/>
                    </a:cubicBezTo>
                    <a:cubicBezTo>
                      <a:pt x="42" y="15"/>
                      <a:pt x="47" y="8"/>
                      <a:pt x="52" y="2"/>
                    </a:cubicBezTo>
                    <a:cubicBezTo>
                      <a:pt x="53" y="1"/>
                      <a:pt x="54" y="0"/>
                      <a:pt x="55" y="0"/>
                    </a:cubicBezTo>
                    <a:cubicBezTo>
                      <a:pt x="65" y="2"/>
                      <a:pt x="75" y="5"/>
                      <a:pt x="85" y="8"/>
                    </a:cubicBezTo>
                    <a:cubicBezTo>
                      <a:pt x="92" y="10"/>
                      <a:pt x="99" y="15"/>
                      <a:pt x="106" y="17"/>
                    </a:cubicBezTo>
                    <a:cubicBezTo>
                      <a:pt x="117" y="20"/>
                      <a:pt x="122" y="27"/>
                      <a:pt x="118" y="38"/>
                    </a:cubicBezTo>
                    <a:cubicBezTo>
                      <a:pt x="115" y="44"/>
                      <a:pt x="117" y="47"/>
                      <a:pt x="123" y="49"/>
                    </a:cubicBezTo>
                    <a:cubicBezTo>
                      <a:pt x="130" y="51"/>
                      <a:pt x="137" y="55"/>
                      <a:pt x="145" y="58"/>
                    </a:cubicBezTo>
                    <a:cubicBezTo>
                      <a:pt x="141" y="64"/>
                      <a:pt x="137" y="69"/>
                      <a:pt x="132" y="74"/>
                    </a:cubicBezTo>
                    <a:cubicBezTo>
                      <a:pt x="128" y="71"/>
                      <a:pt x="124" y="69"/>
                      <a:pt x="120" y="66"/>
                    </a:cubicBezTo>
                    <a:cubicBezTo>
                      <a:pt x="119" y="67"/>
                      <a:pt x="119" y="67"/>
                      <a:pt x="118" y="68"/>
                    </a:cubicBezTo>
                    <a:cubicBezTo>
                      <a:pt x="120" y="71"/>
                      <a:pt x="122" y="74"/>
                      <a:pt x="124" y="77"/>
                    </a:cubicBezTo>
                    <a:cubicBezTo>
                      <a:pt x="128" y="82"/>
                      <a:pt x="128" y="85"/>
                      <a:pt x="122" y="88"/>
                    </a:cubicBezTo>
                    <a:cubicBezTo>
                      <a:pt x="117" y="89"/>
                      <a:pt x="114" y="92"/>
                      <a:pt x="110" y="94"/>
                    </a:cubicBezTo>
                    <a:cubicBezTo>
                      <a:pt x="99" y="86"/>
                      <a:pt x="89" y="77"/>
                      <a:pt x="79" y="70"/>
                    </a:cubicBezTo>
                    <a:cubicBezTo>
                      <a:pt x="86" y="67"/>
                      <a:pt x="94" y="51"/>
                      <a:pt x="92" y="42"/>
                    </a:cubicBezTo>
                    <a:cubicBezTo>
                      <a:pt x="91" y="40"/>
                      <a:pt x="88" y="37"/>
                      <a:pt x="86" y="36"/>
                    </a:cubicBezTo>
                    <a:cubicBezTo>
                      <a:pt x="80" y="32"/>
                      <a:pt x="73" y="29"/>
                      <a:pt x="66" y="26"/>
                    </a:cubicBezTo>
                    <a:cubicBezTo>
                      <a:pt x="61" y="24"/>
                      <a:pt x="55" y="24"/>
                      <a:pt x="52" y="31"/>
                    </a:cubicBezTo>
                    <a:cubicBezTo>
                      <a:pt x="52" y="33"/>
                      <a:pt x="56" y="37"/>
                      <a:pt x="58" y="42"/>
                    </a:cubicBezTo>
                    <a:cubicBezTo>
                      <a:pt x="53" y="49"/>
                      <a:pt x="47" y="57"/>
                      <a:pt x="40" y="67"/>
                    </a:cubicBezTo>
                    <a:cubicBezTo>
                      <a:pt x="44" y="70"/>
                      <a:pt x="49" y="74"/>
                      <a:pt x="55" y="78"/>
                    </a:cubicBezTo>
                    <a:cubicBezTo>
                      <a:pt x="41" y="85"/>
                      <a:pt x="34" y="82"/>
                      <a:pt x="28" y="66"/>
                    </a:cubicBezTo>
                    <a:cubicBezTo>
                      <a:pt x="19" y="73"/>
                      <a:pt x="11" y="80"/>
                      <a:pt x="2" y="87"/>
                    </a:cubicBezTo>
                    <a:cubicBezTo>
                      <a:pt x="2" y="86"/>
                      <a:pt x="1" y="85"/>
                      <a:pt x="0" y="84"/>
                    </a:cubicBezTo>
                    <a:close/>
                  </a:path>
                </a:pathLst>
              </a:custGeom>
              <a:grpFill/>
              <a:ln w="9525">
                <a:noFill/>
                <a:round/>
              </a:ln>
            </p:spPr>
            <p:txBody>
              <a:bodyPr anchor="ctr"/>
              <a:lstStyle/>
              <a:p>
                <a:pPr algn="ctr"/>
              </a:p>
            </p:txBody>
          </p:sp>
          <p:sp>
            <p:nvSpPr>
              <p:cNvPr id="26" name="îSḻídé"/>
              <p:cNvSpPr/>
              <p:nvPr/>
            </p:nvSpPr>
            <p:spPr bwMode="auto">
              <a:xfrm>
                <a:off x="3891" y="1817"/>
                <a:ext cx="91" cy="100"/>
              </a:xfrm>
              <a:custGeom>
                <a:avLst/>
                <a:gdLst>
                  <a:gd name="T0" fmla="*/ 19 w 44"/>
                  <a:gd name="T1" fmla="*/ 0 h 48"/>
                  <a:gd name="T2" fmla="*/ 42 w 44"/>
                  <a:gd name="T3" fmla="*/ 31 h 48"/>
                  <a:gd name="T4" fmla="*/ 44 w 44"/>
                  <a:gd name="T5" fmla="*/ 48 h 48"/>
                  <a:gd name="T6" fmla="*/ 19 w 44"/>
                  <a:gd name="T7" fmla="*/ 48 h 48"/>
                  <a:gd name="T8" fmla="*/ 19 w 44"/>
                  <a:gd name="T9" fmla="*/ 42 h 48"/>
                  <a:gd name="T10" fmla="*/ 22 w 44"/>
                  <a:gd name="T11" fmla="*/ 33 h 48"/>
                  <a:gd name="T12" fmla="*/ 20 w 44"/>
                  <a:gd name="T13" fmla="*/ 25 h 48"/>
                  <a:gd name="T14" fmla="*/ 14 w 44"/>
                  <a:gd name="T15" fmla="*/ 31 h 48"/>
                  <a:gd name="T16" fmla="*/ 13 w 44"/>
                  <a:gd name="T17" fmla="*/ 37 h 48"/>
                  <a:gd name="T18" fmla="*/ 3 w 44"/>
                  <a:gd name="T19" fmla="*/ 43 h 48"/>
                  <a:gd name="T20" fmla="*/ 1 w 44"/>
                  <a:gd name="T21" fmla="*/ 33 h 48"/>
                  <a:gd name="T22" fmla="*/ 15 w 44"/>
                  <a:gd name="T23" fmla="*/ 16 h 48"/>
                  <a:gd name="T24" fmla="*/ 18 w 44"/>
                  <a:gd name="T25" fmla="*/ 9 h 48"/>
                  <a:gd name="T26" fmla="*/ 19 w 44"/>
                  <a:gd name="T2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48">
                    <a:moveTo>
                      <a:pt x="19" y="0"/>
                    </a:moveTo>
                    <a:cubicBezTo>
                      <a:pt x="27" y="10"/>
                      <a:pt x="35" y="20"/>
                      <a:pt x="42" y="31"/>
                    </a:cubicBezTo>
                    <a:cubicBezTo>
                      <a:pt x="44" y="36"/>
                      <a:pt x="43" y="43"/>
                      <a:pt x="44" y="48"/>
                    </a:cubicBezTo>
                    <a:cubicBezTo>
                      <a:pt x="36" y="48"/>
                      <a:pt x="27" y="48"/>
                      <a:pt x="19" y="48"/>
                    </a:cubicBezTo>
                    <a:cubicBezTo>
                      <a:pt x="19" y="48"/>
                      <a:pt x="18" y="44"/>
                      <a:pt x="19" y="42"/>
                    </a:cubicBezTo>
                    <a:cubicBezTo>
                      <a:pt x="20" y="39"/>
                      <a:pt x="22" y="36"/>
                      <a:pt x="22" y="33"/>
                    </a:cubicBezTo>
                    <a:cubicBezTo>
                      <a:pt x="23" y="30"/>
                      <a:pt x="21" y="28"/>
                      <a:pt x="20" y="25"/>
                    </a:cubicBezTo>
                    <a:cubicBezTo>
                      <a:pt x="18" y="27"/>
                      <a:pt x="15" y="29"/>
                      <a:pt x="14" y="31"/>
                    </a:cubicBezTo>
                    <a:cubicBezTo>
                      <a:pt x="13" y="33"/>
                      <a:pt x="14" y="36"/>
                      <a:pt x="13" y="37"/>
                    </a:cubicBezTo>
                    <a:cubicBezTo>
                      <a:pt x="10" y="39"/>
                      <a:pt x="6" y="41"/>
                      <a:pt x="3" y="43"/>
                    </a:cubicBezTo>
                    <a:cubicBezTo>
                      <a:pt x="2" y="39"/>
                      <a:pt x="0" y="34"/>
                      <a:pt x="1" y="33"/>
                    </a:cubicBezTo>
                    <a:cubicBezTo>
                      <a:pt x="6" y="28"/>
                      <a:pt x="5" y="18"/>
                      <a:pt x="15" y="16"/>
                    </a:cubicBezTo>
                    <a:cubicBezTo>
                      <a:pt x="17" y="16"/>
                      <a:pt x="18" y="12"/>
                      <a:pt x="18" y="9"/>
                    </a:cubicBezTo>
                    <a:cubicBezTo>
                      <a:pt x="19" y="6"/>
                      <a:pt x="19" y="3"/>
                      <a:pt x="19" y="0"/>
                    </a:cubicBezTo>
                    <a:close/>
                  </a:path>
                </a:pathLst>
              </a:custGeom>
              <a:grpFill/>
              <a:ln w="9525">
                <a:noFill/>
                <a:round/>
              </a:ln>
            </p:spPr>
            <p:txBody>
              <a:bodyPr anchor="ctr"/>
              <a:lstStyle/>
              <a:p>
                <a:pPr algn="ctr"/>
              </a:p>
            </p:txBody>
          </p:sp>
          <p:sp>
            <p:nvSpPr>
              <p:cNvPr id="27" name="ïṧļide"/>
              <p:cNvSpPr/>
              <p:nvPr/>
            </p:nvSpPr>
            <p:spPr bwMode="auto">
              <a:xfrm>
                <a:off x="4382" y="2713"/>
                <a:ext cx="79" cy="122"/>
              </a:xfrm>
              <a:custGeom>
                <a:avLst/>
                <a:gdLst>
                  <a:gd name="T0" fmla="*/ 33 w 38"/>
                  <a:gd name="T1" fmla="*/ 0 h 59"/>
                  <a:gd name="T2" fmla="*/ 32 w 38"/>
                  <a:gd name="T3" fmla="*/ 27 h 59"/>
                  <a:gd name="T4" fmla="*/ 24 w 38"/>
                  <a:gd name="T5" fmla="*/ 43 h 59"/>
                  <a:gd name="T6" fmla="*/ 9 w 38"/>
                  <a:gd name="T7" fmla="*/ 59 h 59"/>
                  <a:gd name="T8" fmla="*/ 33 w 38"/>
                  <a:gd name="T9" fmla="*/ 0 h 59"/>
                </a:gdLst>
                <a:ahLst/>
                <a:cxnLst>
                  <a:cxn ang="0">
                    <a:pos x="T0" y="T1"/>
                  </a:cxn>
                  <a:cxn ang="0">
                    <a:pos x="T2" y="T3"/>
                  </a:cxn>
                  <a:cxn ang="0">
                    <a:pos x="T4" y="T5"/>
                  </a:cxn>
                  <a:cxn ang="0">
                    <a:pos x="T6" y="T7"/>
                  </a:cxn>
                  <a:cxn ang="0">
                    <a:pos x="T8" y="T9"/>
                  </a:cxn>
                </a:cxnLst>
                <a:rect l="0" t="0" r="r" b="b"/>
                <a:pathLst>
                  <a:path w="38" h="59">
                    <a:moveTo>
                      <a:pt x="33" y="0"/>
                    </a:moveTo>
                    <a:cubicBezTo>
                      <a:pt x="38" y="8"/>
                      <a:pt x="38" y="19"/>
                      <a:pt x="32" y="27"/>
                    </a:cubicBezTo>
                    <a:cubicBezTo>
                      <a:pt x="29" y="32"/>
                      <a:pt x="26" y="38"/>
                      <a:pt x="24" y="43"/>
                    </a:cubicBezTo>
                    <a:cubicBezTo>
                      <a:pt x="21" y="51"/>
                      <a:pt x="17" y="57"/>
                      <a:pt x="9" y="59"/>
                    </a:cubicBezTo>
                    <a:cubicBezTo>
                      <a:pt x="0" y="45"/>
                      <a:pt x="12" y="16"/>
                      <a:pt x="33" y="0"/>
                    </a:cubicBezTo>
                    <a:close/>
                  </a:path>
                </a:pathLst>
              </a:custGeom>
              <a:grpFill/>
              <a:ln w="9525">
                <a:noFill/>
                <a:round/>
              </a:ln>
            </p:spPr>
            <p:txBody>
              <a:bodyPr anchor="ctr"/>
              <a:lstStyle/>
              <a:p>
                <a:pPr algn="ctr"/>
              </a:p>
            </p:txBody>
          </p:sp>
          <p:sp>
            <p:nvSpPr>
              <p:cNvPr id="28" name="ïşḻîḑé"/>
              <p:cNvSpPr/>
              <p:nvPr/>
            </p:nvSpPr>
            <p:spPr bwMode="auto">
              <a:xfrm>
                <a:off x="3768" y="1688"/>
                <a:ext cx="88" cy="38"/>
              </a:xfrm>
              <a:custGeom>
                <a:avLst/>
                <a:gdLst>
                  <a:gd name="T0" fmla="*/ 0 w 42"/>
                  <a:gd name="T1" fmla="*/ 2 h 18"/>
                  <a:gd name="T2" fmla="*/ 35 w 42"/>
                  <a:gd name="T3" fmla="*/ 0 h 18"/>
                  <a:gd name="T4" fmla="*/ 42 w 42"/>
                  <a:gd name="T5" fmla="*/ 4 h 18"/>
                  <a:gd name="T6" fmla="*/ 34 w 42"/>
                  <a:gd name="T7" fmla="*/ 13 h 18"/>
                  <a:gd name="T8" fmla="*/ 17 w 42"/>
                  <a:gd name="T9" fmla="*/ 16 h 18"/>
                  <a:gd name="T10" fmla="*/ 0 w 42"/>
                  <a:gd name="T11" fmla="*/ 2 h 18"/>
                </a:gdLst>
                <a:ahLst/>
                <a:cxnLst>
                  <a:cxn ang="0">
                    <a:pos x="T0" y="T1"/>
                  </a:cxn>
                  <a:cxn ang="0">
                    <a:pos x="T2" y="T3"/>
                  </a:cxn>
                  <a:cxn ang="0">
                    <a:pos x="T4" y="T5"/>
                  </a:cxn>
                  <a:cxn ang="0">
                    <a:pos x="T6" y="T7"/>
                  </a:cxn>
                  <a:cxn ang="0">
                    <a:pos x="T8" y="T9"/>
                  </a:cxn>
                  <a:cxn ang="0">
                    <a:pos x="T10" y="T11"/>
                  </a:cxn>
                </a:cxnLst>
                <a:rect l="0" t="0" r="r" b="b"/>
                <a:pathLst>
                  <a:path w="42" h="18">
                    <a:moveTo>
                      <a:pt x="0" y="2"/>
                    </a:moveTo>
                    <a:cubicBezTo>
                      <a:pt x="11" y="1"/>
                      <a:pt x="23" y="0"/>
                      <a:pt x="35" y="0"/>
                    </a:cubicBezTo>
                    <a:cubicBezTo>
                      <a:pt x="37" y="0"/>
                      <a:pt x="39" y="3"/>
                      <a:pt x="42" y="4"/>
                    </a:cubicBezTo>
                    <a:cubicBezTo>
                      <a:pt x="39" y="7"/>
                      <a:pt x="37" y="12"/>
                      <a:pt x="34" y="13"/>
                    </a:cubicBezTo>
                    <a:cubicBezTo>
                      <a:pt x="29" y="15"/>
                      <a:pt x="23" y="15"/>
                      <a:pt x="17" y="16"/>
                    </a:cubicBezTo>
                    <a:cubicBezTo>
                      <a:pt x="10" y="18"/>
                      <a:pt x="2" y="12"/>
                      <a:pt x="0" y="2"/>
                    </a:cubicBezTo>
                    <a:close/>
                  </a:path>
                </a:pathLst>
              </a:custGeom>
              <a:grpFill/>
              <a:ln w="9525">
                <a:noFill/>
                <a:round/>
              </a:ln>
            </p:spPr>
            <p:txBody>
              <a:bodyPr anchor="ctr"/>
              <a:lstStyle/>
              <a:p>
                <a:pPr algn="ctr"/>
              </a:p>
            </p:txBody>
          </p:sp>
          <p:sp>
            <p:nvSpPr>
              <p:cNvPr id="29" name="iṥľiḍê"/>
              <p:cNvSpPr/>
              <p:nvPr/>
            </p:nvSpPr>
            <p:spPr bwMode="auto">
              <a:xfrm>
                <a:off x="4101" y="1447"/>
                <a:ext cx="65" cy="58"/>
              </a:xfrm>
              <a:custGeom>
                <a:avLst/>
                <a:gdLst>
                  <a:gd name="T0" fmla="*/ 24 w 31"/>
                  <a:gd name="T1" fmla="*/ 28 h 28"/>
                  <a:gd name="T2" fmla="*/ 0 w 31"/>
                  <a:gd name="T3" fmla="*/ 7 h 28"/>
                  <a:gd name="T4" fmla="*/ 28 w 31"/>
                  <a:gd name="T5" fmla="*/ 4 h 28"/>
                  <a:gd name="T6" fmla="*/ 31 w 31"/>
                  <a:gd name="T7" fmla="*/ 15 h 28"/>
                  <a:gd name="T8" fmla="*/ 24 w 31"/>
                  <a:gd name="T9" fmla="*/ 28 h 28"/>
                </a:gdLst>
                <a:ahLst/>
                <a:cxnLst>
                  <a:cxn ang="0">
                    <a:pos x="T0" y="T1"/>
                  </a:cxn>
                  <a:cxn ang="0">
                    <a:pos x="T2" y="T3"/>
                  </a:cxn>
                  <a:cxn ang="0">
                    <a:pos x="T4" y="T5"/>
                  </a:cxn>
                  <a:cxn ang="0">
                    <a:pos x="T6" y="T7"/>
                  </a:cxn>
                  <a:cxn ang="0">
                    <a:pos x="T8" y="T9"/>
                  </a:cxn>
                </a:cxnLst>
                <a:rect l="0" t="0" r="r" b="b"/>
                <a:pathLst>
                  <a:path w="31" h="28">
                    <a:moveTo>
                      <a:pt x="24" y="28"/>
                    </a:moveTo>
                    <a:cubicBezTo>
                      <a:pt x="15" y="20"/>
                      <a:pt x="8" y="14"/>
                      <a:pt x="0" y="7"/>
                    </a:cubicBezTo>
                    <a:cubicBezTo>
                      <a:pt x="5" y="3"/>
                      <a:pt x="23" y="0"/>
                      <a:pt x="28" y="4"/>
                    </a:cubicBezTo>
                    <a:cubicBezTo>
                      <a:pt x="30" y="6"/>
                      <a:pt x="31" y="11"/>
                      <a:pt x="31" y="15"/>
                    </a:cubicBezTo>
                    <a:cubicBezTo>
                      <a:pt x="30" y="19"/>
                      <a:pt x="27" y="24"/>
                      <a:pt x="24" y="28"/>
                    </a:cubicBezTo>
                    <a:close/>
                  </a:path>
                </a:pathLst>
              </a:custGeom>
              <a:grpFill/>
              <a:ln w="9525">
                <a:noFill/>
                <a:round/>
              </a:ln>
            </p:spPr>
            <p:txBody>
              <a:bodyPr anchor="ctr"/>
              <a:lstStyle/>
              <a:p>
                <a:pPr algn="ctr"/>
              </a:p>
            </p:txBody>
          </p:sp>
          <p:sp>
            <p:nvSpPr>
              <p:cNvPr id="30" name="îsḷîdé"/>
              <p:cNvSpPr/>
              <p:nvPr/>
            </p:nvSpPr>
            <p:spPr bwMode="auto">
              <a:xfrm>
                <a:off x="3196" y="1401"/>
                <a:ext cx="89" cy="63"/>
              </a:xfrm>
              <a:custGeom>
                <a:avLst/>
                <a:gdLst>
                  <a:gd name="T0" fmla="*/ 42 w 43"/>
                  <a:gd name="T1" fmla="*/ 11 h 30"/>
                  <a:gd name="T2" fmla="*/ 2 w 43"/>
                  <a:gd name="T3" fmla="*/ 30 h 30"/>
                  <a:gd name="T4" fmla="*/ 0 w 43"/>
                  <a:gd name="T5" fmla="*/ 28 h 30"/>
                  <a:gd name="T6" fmla="*/ 33 w 43"/>
                  <a:gd name="T7" fmla="*/ 1 h 30"/>
                  <a:gd name="T8" fmla="*/ 43 w 43"/>
                  <a:gd name="T9" fmla="*/ 6 h 30"/>
                  <a:gd name="T10" fmla="*/ 42 w 43"/>
                  <a:gd name="T11" fmla="*/ 11 h 30"/>
                </a:gdLst>
                <a:ahLst/>
                <a:cxnLst>
                  <a:cxn ang="0">
                    <a:pos x="T0" y="T1"/>
                  </a:cxn>
                  <a:cxn ang="0">
                    <a:pos x="T2" y="T3"/>
                  </a:cxn>
                  <a:cxn ang="0">
                    <a:pos x="T4" y="T5"/>
                  </a:cxn>
                  <a:cxn ang="0">
                    <a:pos x="T6" y="T7"/>
                  </a:cxn>
                  <a:cxn ang="0">
                    <a:pos x="T8" y="T9"/>
                  </a:cxn>
                  <a:cxn ang="0">
                    <a:pos x="T10" y="T11"/>
                  </a:cxn>
                </a:cxnLst>
                <a:rect l="0" t="0" r="r" b="b"/>
                <a:pathLst>
                  <a:path w="43" h="30">
                    <a:moveTo>
                      <a:pt x="42" y="11"/>
                    </a:moveTo>
                    <a:cubicBezTo>
                      <a:pt x="28" y="17"/>
                      <a:pt x="15" y="24"/>
                      <a:pt x="2" y="30"/>
                    </a:cubicBezTo>
                    <a:cubicBezTo>
                      <a:pt x="1" y="29"/>
                      <a:pt x="1" y="28"/>
                      <a:pt x="0" y="28"/>
                    </a:cubicBezTo>
                    <a:cubicBezTo>
                      <a:pt x="11" y="19"/>
                      <a:pt x="22" y="9"/>
                      <a:pt x="33" y="1"/>
                    </a:cubicBezTo>
                    <a:cubicBezTo>
                      <a:pt x="35" y="0"/>
                      <a:pt x="40" y="5"/>
                      <a:pt x="43" y="6"/>
                    </a:cubicBezTo>
                    <a:cubicBezTo>
                      <a:pt x="43" y="8"/>
                      <a:pt x="42" y="9"/>
                      <a:pt x="42" y="11"/>
                    </a:cubicBezTo>
                    <a:close/>
                  </a:path>
                </a:pathLst>
              </a:custGeom>
              <a:grpFill/>
              <a:ln w="9525">
                <a:noFill/>
                <a:round/>
              </a:ln>
            </p:spPr>
            <p:txBody>
              <a:bodyPr anchor="ctr"/>
              <a:lstStyle/>
              <a:p>
                <a:pPr algn="ctr"/>
              </a:p>
            </p:txBody>
          </p:sp>
          <p:sp>
            <p:nvSpPr>
              <p:cNvPr id="31" name="iŝļíḓé"/>
              <p:cNvSpPr/>
              <p:nvPr/>
            </p:nvSpPr>
            <p:spPr bwMode="auto">
              <a:xfrm>
                <a:off x="4492" y="1528"/>
                <a:ext cx="69" cy="85"/>
              </a:xfrm>
              <a:custGeom>
                <a:avLst/>
                <a:gdLst>
                  <a:gd name="T0" fmla="*/ 0 w 33"/>
                  <a:gd name="T1" fmla="*/ 34 h 41"/>
                  <a:gd name="T2" fmla="*/ 16 w 33"/>
                  <a:gd name="T3" fmla="*/ 9 h 41"/>
                  <a:gd name="T4" fmla="*/ 28 w 33"/>
                  <a:gd name="T5" fmla="*/ 0 h 41"/>
                  <a:gd name="T6" fmla="*/ 32 w 33"/>
                  <a:gd name="T7" fmla="*/ 5 h 41"/>
                  <a:gd name="T8" fmla="*/ 23 w 33"/>
                  <a:gd name="T9" fmla="*/ 16 h 41"/>
                  <a:gd name="T10" fmla="*/ 10 w 33"/>
                  <a:gd name="T11" fmla="*/ 33 h 41"/>
                  <a:gd name="T12" fmla="*/ 0 w 33"/>
                  <a:gd name="T13" fmla="*/ 34 h 41"/>
                </a:gdLst>
                <a:ahLst/>
                <a:cxnLst>
                  <a:cxn ang="0">
                    <a:pos x="T0" y="T1"/>
                  </a:cxn>
                  <a:cxn ang="0">
                    <a:pos x="T2" y="T3"/>
                  </a:cxn>
                  <a:cxn ang="0">
                    <a:pos x="T4" y="T5"/>
                  </a:cxn>
                  <a:cxn ang="0">
                    <a:pos x="T6" y="T7"/>
                  </a:cxn>
                  <a:cxn ang="0">
                    <a:pos x="T8" y="T9"/>
                  </a:cxn>
                  <a:cxn ang="0">
                    <a:pos x="T10" y="T11"/>
                  </a:cxn>
                  <a:cxn ang="0">
                    <a:pos x="T12" y="T13"/>
                  </a:cxn>
                </a:cxnLst>
                <a:rect l="0" t="0" r="r" b="b"/>
                <a:pathLst>
                  <a:path w="33" h="41">
                    <a:moveTo>
                      <a:pt x="0" y="34"/>
                    </a:moveTo>
                    <a:cubicBezTo>
                      <a:pt x="6" y="25"/>
                      <a:pt x="10" y="17"/>
                      <a:pt x="16" y="9"/>
                    </a:cubicBezTo>
                    <a:cubicBezTo>
                      <a:pt x="19" y="5"/>
                      <a:pt x="24" y="3"/>
                      <a:pt x="28" y="0"/>
                    </a:cubicBezTo>
                    <a:cubicBezTo>
                      <a:pt x="28" y="0"/>
                      <a:pt x="33" y="4"/>
                      <a:pt x="32" y="5"/>
                    </a:cubicBezTo>
                    <a:cubicBezTo>
                      <a:pt x="30" y="9"/>
                      <a:pt x="27" y="14"/>
                      <a:pt x="23" y="16"/>
                    </a:cubicBezTo>
                    <a:cubicBezTo>
                      <a:pt x="16" y="20"/>
                      <a:pt x="10" y="24"/>
                      <a:pt x="10" y="33"/>
                    </a:cubicBezTo>
                    <a:cubicBezTo>
                      <a:pt x="9" y="41"/>
                      <a:pt x="4" y="38"/>
                      <a:pt x="0" y="34"/>
                    </a:cubicBezTo>
                    <a:close/>
                  </a:path>
                </a:pathLst>
              </a:custGeom>
              <a:grpFill/>
              <a:ln w="9525">
                <a:noFill/>
                <a:round/>
              </a:ln>
            </p:spPr>
            <p:txBody>
              <a:bodyPr anchor="ctr"/>
              <a:lstStyle/>
              <a:p>
                <a:pPr algn="ctr"/>
              </a:p>
            </p:txBody>
          </p:sp>
          <p:sp>
            <p:nvSpPr>
              <p:cNvPr id="32" name="îṥ1íďê"/>
              <p:cNvSpPr/>
              <p:nvPr/>
            </p:nvSpPr>
            <p:spPr bwMode="auto">
              <a:xfrm>
                <a:off x="3104" y="2299"/>
                <a:ext cx="44" cy="36"/>
              </a:xfrm>
              <a:custGeom>
                <a:avLst/>
                <a:gdLst>
                  <a:gd name="T0" fmla="*/ 21 w 21"/>
                  <a:gd name="T1" fmla="*/ 16 h 17"/>
                  <a:gd name="T2" fmla="*/ 0 w 21"/>
                  <a:gd name="T3" fmla="*/ 1 h 17"/>
                  <a:gd name="T4" fmla="*/ 21 w 21"/>
                  <a:gd name="T5" fmla="*/ 16 h 17"/>
                </a:gdLst>
                <a:ahLst/>
                <a:cxnLst>
                  <a:cxn ang="0">
                    <a:pos x="T0" y="T1"/>
                  </a:cxn>
                  <a:cxn ang="0">
                    <a:pos x="T2" y="T3"/>
                  </a:cxn>
                  <a:cxn ang="0">
                    <a:pos x="T4" y="T5"/>
                  </a:cxn>
                </a:cxnLst>
                <a:rect l="0" t="0" r="r" b="b"/>
                <a:pathLst>
                  <a:path w="21" h="17">
                    <a:moveTo>
                      <a:pt x="21" y="16"/>
                    </a:moveTo>
                    <a:cubicBezTo>
                      <a:pt x="9" y="17"/>
                      <a:pt x="6" y="7"/>
                      <a:pt x="0" y="1"/>
                    </a:cubicBezTo>
                    <a:cubicBezTo>
                      <a:pt x="11" y="0"/>
                      <a:pt x="12" y="13"/>
                      <a:pt x="21" y="16"/>
                    </a:cubicBezTo>
                    <a:close/>
                  </a:path>
                </a:pathLst>
              </a:custGeom>
              <a:grpFill/>
              <a:ln w="9525">
                <a:noFill/>
                <a:round/>
              </a:ln>
            </p:spPr>
            <p:txBody>
              <a:bodyPr anchor="ctr"/>
              <a:lstStyle/>
              <a:p>
                <a:pPr algn="ctr"/>
              </a:p>
            </p:txBody>
          </p:sp>
          <p:sp>
            <p:nvSpPr>
              <p:cNvPr id="33" name="íṥ1íḍê"/>
              <p:cNvSpPr/>
              <p:nvPr/>
            </p:nvSpPr>
            <p:spPr bwMode="auto">
              <a:xfrm>
                <a:off x="3177" y="2349"/>
                <a:ext cx="29" cy="17"/>
              </a:xfrm>
              <a:custGeom>
                <a:avLst/>
                <a:gdLst>
                  <a:gd name="T0" fmla="*/ 0 w 14"/>
                  <a:gd name="T1" fmla="*/ 2 h 8"/>
                  <a:gd name="T2" fmla="*/ 12 w 14"/>
                  <a:gd name="T3" fmla="*/ 0 h 8"/>
                  <a:gd name="T4" fmla="*/ 14 w 14"/>
                  <a:gd name="T5" fmla="*/ 5 h 8"/>
                  <a:gd name="T6" fmla="*/ 2 w 14"/>
                  <a:gd name="T7" fmla="*/ 8 h 8"/>
                  <a:gd name="T8" fmla="*/ 0 w 14"/>
                  <a:gd name="T9" fmla="*/ 2 h 8"/>
                </a:gdLst>
                <a:ahLst/>
                <a:cxnLst>
                  <a:cxn ang="0">
                    <a:pos x="T0" y="T1"/>
                  </a:cxn>
                  <a:cxn ang="0">
                    <a:pos x="T2" y="T3"/>
                  </a:cxn>
                  <a:cxn ang="0">
                    <a:pos x="T4" y="T5"/>
                  </a:cxn>
                  <a:cxn ang="0">
                    <a:pos x="T6" y="T7"/>
                  </a:cxn>
                  <a:cxn ang="0">
                    <a:pos x="T8" y="T9"/>
                  </a:cxn>
                </a:cxnLst>
                <a:rect l="0" t="0" r="r" b="b"/>
                <a:pathLst>
                  <a:path w="14" h="8">
                    <a:moveTo>
                      <a:pt x="0" y="2"/>
                    </a:moveTo>
                    <a:cubicBezTo>
                      <a:pt x="4" y="1"/>
                      <a:pt x="8" y="0"/>
                      <a:pt x="12" y="0"/>
                    </a:cubicBezTo>
                    <a:cubicBezTo>
                      <a:pt x="13" y="0"/>
                      <a:pt x="13" y="3"/>
                      <a:pt x="14" y="5"/>
                    </a:cubicBezTo>
                    <a:cubicBezTo>
                      <a:pt x="10" y="6"/>
                      <a:pt x="6" y="7"/>
                      <a:pt x="2" y="8"/>
                    </a:cubicBezTo>
                    <a:cubicBezTo>
                      <a:pt x="1" y="6"/>
                      <a:pt x="1" y="4"/>
                      <a:pt x="0" y="2"/>
                    </a:cubicBezTo>
                    <a:close/>
                  </a:path>
                </a:pathLst>
              </a:custGeom>
              <a:grpFill/>
              <a:ln w="9525">
                <a:noFill/>
                <a:round/>
              </a:ln>
            </p:spPr>
            <p:txBody>
              <a:bodyPr anchor="ctr"/>
              <a:lstStyle/>
              <a:p>
                <a:pPr algn="ctr"/>
              </a:p>
            </p:txBody>
          </p:sp>
        </p:grpSp>
        <p:sp>
          <p:nvSpPr>
            <p:cNvPr id="17" name="íṥļïḑê"/>
            <p:cNvSpPr txBox="1"/>
            <p:nvPr/>
          </p:nvSpPr>
          <p:spPr bwMode="auto">
            <a:xfrm>
              <a:off x="687278" y="2545838"/>
              <a:ext cx="4377087"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endParaRPr lang="en-US" altLang="zh-CN" sz="2000" b="1" dirty="0"/>
            </a:p>
          </p:txBody>
        </p:sp>
        <p:sp>
          <p:nvSpPr>
            <p:cNvPr id="8" name="ïṩḷïďè"/>
            <p:cNvSpPr/>
            <p:nvPr/>
          </p:nvSpPr>
          <p:spPr bwMode="auto">
            <a:xfrm>
              <a:off x="686955" y="1638394"/>
              <a:ext cx="3622790" cy="969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000" dirty="0"/>
                <a:t>利用云技术，将PACS运用放置到云端，实现移动设备可以随时访问影像数据</a:t>
              </a:r>
              <a:r>
                <a:rPr lang="zh-CN" altLang="en-US" sz="1000" dirty="0"/>
                <a:t>。</a:t>
              </a:r>
              <a:endParaRPr lang="zh-CN" altLang="en-US" sz="1000" dirty="0"/>
            </a:p>
          </p:txBody>
        </p:sp>
        <p:sp>
          <p:nvSpPr>
            <p:cNvPr id="12" name="ïŝļidè"/>
            <p:cNvSpPr/>
            <p:nvPr/>
          </p:nvSpPr>
          <p:spPr bwMode="auto">
            <a:xfrm>
              <a:off x="686955" y="5155182"/>
              <a:ext cx="3622790" cy="969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000" dirty="0"/>
                <a:t>也可以用于多家医院构建区域PACS涵盖全院级PACS所有功能，区域内部资料共享，实现远程医疗</a:t>
              </a:r>
              <a:r>
                <a:rPr lang="zh-CN" altLang="en-US" sz="1000" dirty="0"/>
                <a:t>。</a:t>
              </a:r>
              <a:endParaRPr lang="zh-CN" altLang="en-US" sz="1000" dirty="0"/>
            </a:p>
          </p:txBody>
        </p:sp>
        <p:cxnSp>
          <p:nvCxnSpPr>
            <p:cNvPr id="14" name="直接连接符 13"/>
            <p:cNvCxnSpPr/>
            <p:nvPr/>
          </p:nvCxnSpPr>
          <p:spPr>
            <a:xfrm>
              <a:off x="7989005" y="3716817"/>
              <a:ext cx="3444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pic>
        <p:nvPicPr>
          <p:cNvPr id="37" name="图片 36" descr="CLOUDPACS"/>
          <p:cNvPicPr>
            <a:picLocks noChangeAspect="1"/>
          </p:cNvPicPr>
          <p:nvPr/>
        </p:nvPicPr>
        <p:blipFill>
          <a:blip r:embed="rId2"/>
          <a:stretch>
            <a:fillRect/>
          </a:stretch>
        </p:blipFill>
        <p:spPr>
          <a:xfrm>
            <a:off x="4700270" y="1255395"/>
            <a:ext cx="6732905" cy="4922520"/>
          </a:xfrm>
          <a:prstGeom prst="rect">
            <a:avLst/>
          </a:prstGeom>
        </p:spPr>
      </p:pic>
    </p:spTree>
  </p:cSld>
  <p:clrMapOvr>
    <a:masterClrMapping/>
  </p:clrMapOvr>
  <p:transition>
    <p:check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4000" b="0" dirty="0"/>
              <a:t>系统优势</a:t>
            </a:r>
            <a:endParaRPr lang="zh-CN" altLang="en-US" sz="4000" b="0" dirty="0"/>
          </a:p>
        </p:txBody>
      </p:sp>
      <p:sp>
        <p:nvSpPr>
          <p:cNvPr id="3" name="文本占位符 2"/>
          <p:cNvSpPr>
            <a:spLocks noGrp="1"/>
          </p:cNvSpPr>
          <p:nvPr>
            <p:ph type="body" idx="1"/>
          </p:nvPr>
        </p:nvSpPr>
        <p:spPr/>
        <p:txBody>
          <a:bodyPr/>
          <a:lstStyle/>
          <a:p>
            <a:pPr lvl="0">
              <a:lnSpc>
                <a:spcPct val="100000"/>
              </a:lnSpc>
            </a:pPr>
            <a:r>
              <a:rPr lang="en-US" altLang="zh-CN" dirty="0"/>
              <a:t>PACS</a:t>
            </a:r>
            <a:r>
              <a:rPr lang="zh-CN" altLang="en-US" dirty="0"/>
              <a:t>的优势</a:t>
            </a:r>
            <a:endParaRPr lang="zh-CN" altLang="en-US" dirty="0"/>
          </a:p>
        </p:txBody>
      </p:sp>
      <p:cxnSp>
        <p:nvCxnSpPr>
          <p:cNvPr id="9" name="直接连接符 8"/>
          <p:cNvCxnSpPr/>
          <p:nvPr/>
        </p:nvCxnSpPr>
        <p:spPr>
          <a:xfrm>
            <a:off x="770889" y="4644764"/>
            <a:ext cx="767642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椭圆形标注 7"/>
          <p:cNvSpPr/>
          <p:nvPr/>
        </p:nvSpPr>
        <p:spPr>
          <a:xfrm flipH="1">
            <a:off x="6999328" y="2203516"/>
            <a:ext cx="1225484" cy="1225484"/>
          </a:xfrm>
          <a:prstGeom prst="wedgeEllipseCallout">
            <a:avLst>
              <a:gd name="adj1" fmla="val -70492"/>
              <a:gd name="adj2" fmla="val -37329"/>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8000" dirty="0">
                <a:solidFill>
                  <a:schemeClr val="bg1"/>
                </a:solidFill>
                <a:latin typeface="Impact" panose="020B0806030902050204" pitchFamily="34" charset="0"/>
              </a:rPr>
              <a:t>03</a:t>
            </a:r>
            <a:endParaRPr lang="zh-CN" altLang="en-US" sz="4000" b="1" dirty="0">
              <a:solidFill>
                <a:schemeClr val="tx1"/>
              </a:solidFill>
              <a:latin typeface="Impact" panose="020B0806030902050204" pitchFamily="34" charset="0"/>
            </a:endParaRPr>
          </a:p>
        </p:txBody>
      </p:sp>
    </p:spTree>
  </p:cSld>
  <p:clrMapOvr>
    <a:masterClrMapping/>
  </p:clrMapOvr>
  <p:transition>
    <p:newsfla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系统优势</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319b1377-74b8-43b7-9029-41aa7878dff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9924" y="1584001"/>
            <a:ext cx="10848978" cy="4562797"/>
            <a:chOff x="669924" y="1584003"/>
            <a:chExt cx="10848978" cy="4562797"/>
          </a:xfrm>
        </p:grpSpPr>
        <p:grpSp>
          <p:nvGrpSpPr>
            <p:cNvPr id="6" name="í$liḓé"/>
            <p:cNvGrpSpPr/>
            <p:nvPr/>
          </p:nvGrpSpPr>
          <p:grpSpPr>
            <a:xfrm>
              <a:off x="3948376" y="1584003"/>
              <a:ext cx="4295253" cy="3288383"/>
              <a:chOff x="4179643" y="2132856"/>
              <a:chExt cx="3832714" cy="2934268"/>
            </a:xfrm>
          </p:grpSpPr>
          <p:sp>
            <p:nvSpPr>
              <p:cNvPr id="19" name="î$ļïďe"/>
              <p:cNvSpPr/>
              <p:nvPr/>
            </p:nvSpPr>
            <p:spPr>
              <a:xfrm rot="878204">
                <a:off x="4179643" y="4264127"/>
                <a:ext cx="3518329" cy="121326"/>
              </a:xfrm>
              <a:prstGeom prst="rect">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0" name="îşlíḓè"/>
              <p:cNvSpPr/>
              <p:nvPr/>
            </p:nvSpPr>
            <p:spPr>
              <a:xfrm rot="878204">
                <a:off x="4316588" y="3470418"/>
                <a:ext cx="1297137" cy="432377"/>
              </a:xfrm>
              <a:prstGeom prst="round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1" name="íślîḋé"/>
              <p:cNvSpPr/>
              <p:nvPr/>
            </p:nvSpPr>
            <p:spPr>
              <a:xfrm rot="878204">
                <a:off x="4441350" y="2992708"/>
                <a:ext cx="1297137" cy="432377"/>
              </a:xfrm>
              <a:prstGeom prst="round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2" name="î$1íḓé"/>
              <p:cNvSpPr/>
              <p:nvPr/>
            </p:nvSpPr>
            <p:spPr>
              <a:xfrm rot="878204">
                <a:off x="6465696" y="4031688"/>
                <a:ext cx="1297137" cy="432377"/>
              </a:xfrm>
              <a:prstGeom prst="roundRect">
                <a:avLst/>
              </a:prstGeom>
              <a:solidFill>
                <a:schemeClr val="tx1">
                  <a:lumMod val="50000"/>
                  <a:lumOff val="5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3" name="is1îḋè"/>
              <p:cNvSpPr/>
              <p:nvPr/>
            </p:nvSpPr>
            <p:spPr>
              <a:xfrm rot="878204">
                <a:off x="6590459" y="3553978"/>
                <a:ext cx="1297137" cy="432377"/>
              </a:xfrm>
              <a:prstGeom prst="roundRect">
                <a:avLst/>
              </a:prstGeom>
              <a:solidFill>
                <a:schemeClr val="tx1">
                  <a:lumMod val="50000"/>
                  <a:lumOff val="5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4" name="íšḻíḑè"/>
              <p:cNvSpPr/>
              <p:nvPr/>
            </p:nvSpPr>
            <p:spPr>
              <a:xfrm rot="878204">
                <a:off x="6715220" y="3076268"/>
                <a:ext cx="1297137" cy="432377"/>
              </a:xfrm>
              <a:prstGeom prst="roundRect">
                <a:avLst/>
              </a:prstGeom>
              <a:solidFill>
                <a:schemeClr val="tx1">
                  <a:lumMod val="50000"/>
                  <a:lumOff val="5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5" name="îs1iḍe"/>
              <p:cNvSpPr/>
              <p:nvPr/>
            </p:nvSpPr>
            <p:spPr>
              <a:xfrm>
                <a:off x="5545225" y="4453136"/>
                <a:ext cx="712215" cy="613975"/>
              </a:xfrm>
              <a:prstGeom prst="triangle">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6" name="i$ḻíḓê"/>
              <p:cNvSpPr/>
              <p:nvPr/>
            </p:nvSpPr>
            <p:spPr>
              <a:xfrm>
                <a:off x="4441349" y="2132856"/>
                <a:ext cx="1297137" cy="432377"/>
              </a:xfrm>
              <a:prstGeom prst="round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lvl="0" algn="ctr" defTabSz="914400">
                  <a:defRPr/>
                </a:pPr>
                <a:r>
                  <a:rPr lang="en-US" altLang="zh-CN" b="1" dirty="0">
                    <a:solidFill>
                      <a:schemeClr val="bg1"/>
                    </a:solidFill>
                  </a:rPr>
                  <a:t>Text</a:t>
                </a:r>
                <a:endParaRPr lang="zh-CN" altLang="en-US" b="1" dirty="0">
                  <a:solidFill>
                    <a:schemeClr val="bg1"/>
                  </a:solidFill>
                </a:endParaRPr>
              </a:p>
            </p:txBody>
          </p:sp>
          <p:sp>
            <p:nvSpPr>
              <p:cNvPr id="27" name="išḷíde"/>
              <p:cNvSpPr/>
              <p:nvPr/>
            </p:nvSpPr>
            <p:spPr>
              <a:xfrm>
                <a:off x="6715219" y="2132856"/>
                <a:ext cx="1297137" cy="432377"/>
              </a:xfrm>
              <a:prstGeom prst="roundRect">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lvl="0" algn="ctr" defTabSz="914400">
                  <a:defRPr/>
                </a:pPr>
                <a:r>
                  <a:rPr lang="en-US" altLang="zh-CN" b="1" dirty="0">
                    <a:solidFill>
                      <a:schemeClr val="bg1"/>
                    </a:solidFill>
                  </a:rPr>
                  <a:t>Text</a:t>
                </a:r>
                <a:endParaRPr lang="zh-CN" altLang="en-US" b="1" dirty="0">
                  <a:solidFill>
                    <a:schemeClr val="bg1"/>
                  </a:solidFill>
                </a:endParaRPr>
              </a:p>
            </p:txBody>
          </p:sp>
          <p:cxnSp>
            <p:nvCxnSpPr>
              <p:cNvPr id="28" name="直接连接符 27"/>
              <p:cNvCxnSpPr/>
              <p:nvPr/>
            </p:nvCxnSpPr>
            <p:spPr>
              <a:xfrm>
                <a:off x="5089918" y="5067124"/>
                <a:ext cx="162530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 name="íṩḻîḓè"/>
            <p:cNvGrpSpPr/>
            <p:nvPr/>
          </p:nvGrpSpPr>
          <p:grpSpPr>
            <a:xfrm>
              <a:off x="669924" y="1676030"/>
              <a:ext cx="3136790" cy="1016795"/>
              <a:chOff x="8658670" y="1113550"/>
              <a:chExt cx="2301523" cy="1016795"/>
            </a:xfrm>
          </p:grpSpPr>
          <p:sp>
            <p:nvSpPr>
              <p:cNvPr id="17" name="îṡľïḑê"/>
              <p:cNvSpPr txBox="1"/>
              <p:nvPr/>
            </p:nvSpPr>
            <p:spPr>
              <a:xfrm>
                <a:off x="8658670" y="1113550"/>
                <a:ext cx="2295000" cy="392512"/>
              </a:xfrm>
              <a:prstGeom prst="rect">
                <a:avLst/>
              </a:prstGeom>
              <a:noFill/>
              <a:ln>
                <a:noFill/>
              </a:ln>
            </p:spPr>
            <p:txBody>
              <a:bodyPr wrap="none" lIns="91440" tIns="45720" rIns="91440" bIns="45720" anchor="t" anchorCtr="0">
                <a:normAutofit fontScale="90000"/>
              </a:bodyPr>
              <a:lstStyle/>
              <a:p>
                <a:pPr algn="l">
                  <a:buSzPct val="25000"/>
                </a:pPr>
                <a:r>
                  <a:rPr lang="de-DE" sz="2000" b="1" dirty="0"/>
                  <a:t>减少物料成本</a:t>
                </a:r>
                <a:endParaRPr lang="de-DE" sz="2000" b="1" dirty="0"/>
              </a:p>
            </p:txBody>
          </p:sp>
          <p:sp>
            <p:nvSpPr>
              <p:cNvPr id="18" name="işḷïdê"/>
              <p:cNvSpPr txBox="1"/>
              <p:nvPr/>
            </p:nvSpPr>
            <p:spPr>
              <a:xfrm>
                <a:off x="8665193" y="1505427"/>
                <a:ext cx="2295000" cy="624918"/>
              </a:xfrm>
              <a:prstGeom prst="rect">
                <a:avLst/>
              </a:prstGeom>
              <a:noFill/>
              <a:ln>
                <a:noFill/>
              </a:ln>
            </p:spPr>
            <p:txBody>
              <a:bodyPr lIns="91440" tIns="45720" rIns="91440" bIns="45720" anchor="t" anchorCtr="0">
                <a:normAutofit lnSpcReduction="10000"/>
              </a:bodyPr>
              <a:lstStyle/>
              <a:p>
                <a:pPr>
                  <a:lnSpc>
                    <a:spcPct val="150000"/>
                  </a:lnSpc>
                  <a:buSzPct val="25000"/>
                </a:pPr>
                <a:r>
                  <a:rPr sz="1200" dirty="0"/>
                  <a:t>引入PACS系统后，图像均采用数字化存储，节省了大量的介质（纸张，胶片等）。</a:t>
                </a:r>
                <a:endParaRPr sz="1200" dirty="0"/>
              </a:p>
            </p:txBody>
          </p:sp>
        </p:grpSp>
        <p:sp>
          <p:nvSpPr>
            <p:cNvPr id="8" name="ísļîde"/>
            <p:cNvSpPr txBox="1"/>
            <p:nvPr/>
          </p:nvSpPr>
          <p:spPr>
            <a:xfrm>
              <a:off x="706755" y="3301817"/>
              <a:ext cx="3127900" cy="624918"/>
            </a:xfrm>
            <a:prstGeom prst="rect">
              <a:avLst/>
            </a:prstGeom>
            <a:noFill/>
            <a:ln>
              <a:noFill/>
            </a:ln>
          </p:spPr>
          <p:txBody>
            <a:bodyPr lIns="91440" tIns="45720" rIns="91440" bIns="45720" anchor="t" anchorCtr="0">
              <a:normAutofit lnSpcReduction="10000"/>
            </a:bodyPr>
            <a:lstStyle/>
            <a:p>
              <a:pPr>
                <a:lnSpc>
                  <a:spcPct val="150000"/>
                </a:lnSpc>
                <a:buSzPct val="25000"/>
              </a:pPr>
              <a:r>
                <a:rPr sz="1200" dirty="0"/>
                <a:t>数字化存储带来的另外一个好处就是不失真，同时占地小，节省了大量的介质管理费用。</a:t>
              </a:r>
              <a:endParaRPr sz="1200" dirty="0"/>
            </a:p>
          </p:txBody>
        </p:sp>
        <p:cxnSp>
          <p:nvCxnSpPr>
            <p:cNvPr id="9" name="直接连接符 8"/>
            <p:cNvCxnSpPr/>
            <p:nvPr/>
          </p:nvCxnSpPr>
          <p:spPr>
            <a:xfrm>
              <a:off x="670050" y="2790336"/>
              <a:ext cx="3155735" cy="0"/>
            </a:xfrm>
            <a:prstGeom prst="line">
              <a:avLst/>
            </a:prstGeom>
            <a:ln w="3175" cap="rnd">
              <a:solidFill>
                <a:schemeClr val="tx2">
                  <a:lumMod val="40000"/>
                  <a:lumOff val="60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10" name="íṣ1ïdé"/>
            <p:cNvGrpSpPr/>
            <p:nvPr/>
          </p:nvGrpSpPr>
          <p:grpSpPr>
            <a:xfrm>
              <a:off x="8363042" y="1676030"/>
              <a:ext cx="3150125" cy="2067560"/>
              <a:chOff x="8644693" y="1113550"/>
              <a:chExt cx="2311307" cy="2067560"/>
            </a:xfrm>
          </p:grpSpPr>
          <p:sp>
            <p:nvSpPr>
              <p:cNvPr id="15" name="îṣḷïḋè"/>
              <p:cNvSpPr txBox="1"/>
              <p:nvPr/>
            </p:nvSpPr>
            <p:spPr>
              <a:xfrm>
                <a:off x="8661000" y="1113550"/>
                <a:ext cx="2295000" cy="392512"/>
              </a:xfrm>
              <a:prstGeom prst="rect">
                <a:avLst/>
              </a:prstGeom>
              <a:noFill/>
              <a:ln>
                <a:noFill/>
              </a:ln>
            </p:spPr>
            <p:txBody>
              <a:bodyPr wrap="none" lIns="91440" tIns="45720" rIns="91440" bIns="45720" anchor="t" anchorCtr="0">
                <a:normAutofit fontScale="90000"/>
              </a:bodyPr>
              <a:lstStyle/>
              <a:p>
                <a:pPr algn="r">
                  <a:buSzPct val="25000"/>
                </a:pPr>
                <a:r>
                  <a:rPr lang="de-DE" sz="2000" b="1" dirty="0"/>
                  <a:t>提高医院的医疗水平</a:t>
                </a:r>
                <a:endParaRPr lang="de-DE" sz="2000" b="1" dirty="0"/>
              </a:p>
            </p:txBody>
          </p:sp>
          <p:sp>
            <p:nvSpPr>
              <p:cNvPr id="16" name="ïšľiḍè"/>
              <p:cNvSpPr txBox="1"/>
              <p:nvPr/>
            </p:nvSpPr>
            <p:spPr>
              <a:xfrm>
                <a:off x="8644693" y="1505345"/>
                <a:ext cx="2295081" cy="1675765"/>
              </a:xfrm>
              <a:prstGeom prst="rect">
                <a:avLst/>
              </a:prstGeom>
              <a:noFill/>
              <a:ln>
                <a:noFill/>
              </a:ln>
            </p:spPr>
            <p:txBody>
              <a:bodyPr lIns="91440" tIns="45720" rIns="91440" bIns="45720" anchor="t" anchorCtr="0">
                <a:noAutofit/>
              </a:bodyPr>
              <a:lstStyle/>
              <a:p>
                <a:pPr algn="r">
                  <a:lnSpc>
                    <a:spcPct val="150000"/>
                  </a:lnSpc>
                  <a:buSzPct val="25000"/>
                </a:pPr>
                <a:r>
                  <a:rPr sz="1000" dirty="0"/>
                  <a:t>通过数字化，可以大大简化医生的工作流程，把更多的时间和精力放在诊断上，有助于提高医院的诊断水平。同时各种图像处理技术的引进使得以往难以察觉的病变变得清晰可见。方便的以往病历的调阅还使得医生能够参考借鉴以前的经验作出更准确的诊断。数字化存储还使得远程医疗成为可能。</a:t>
                </a:r>
                <a:endParaRPr sz="1000" dirty="0"/>
              </a:p>
            </p:txBody>
          </p:sp>
        </p:grpSp>
        <p:sp>
          <p:nvSpPr>
            <p:cNvPr id="11" name="îşḷïḓè"/>
            <p:cNvSpPr txBox="1"/>
            <p:nvPr/>
          </p:nvSpPr>
          <p:spPr>
            <a:xfrm>
              <a:off x="8385174" y="4129083"/>
              <a:ext cx="3128010" cy="930275"/>
            </a:xfrm>
            <a:prstGeom prst="rect">
              <a:avLst/>
            </a:prstGeom>
            <a:noFill/>
            <a:ln>
              <a:noFill/>
            </a:ln>
          </p:spPr>
          <p:txBody>
            <a:bodyPr lIns="91440" tIns="45720" rIns="91440" bIns="45720" anchor="t" anchorCtr="0">
              <a:normAutofit fontScale="80000"/>
            </a:bodyPr>
            <a:lstStyle/>
            <a:p>
              <a:pPr algn="r">
                <a:lnSpc>
                  <a:spcPct val="150000"/>
                </a:lnSpc>
                <a:buSzPct val="25000"/>
              </a:pPr>
              <a:r>
                <a:rPr sz="1200" dirty="0"/>
                <a:t>对于一个医院而言，典型的病历图像和报告是非常宝贵的资源，而无失真的数字化存储和在专家系统下做出的规范的报告是医院的宝贵的技术积累。</a:t>
              </a:r>
              <a:endParaRPr sz="1200" dirty="0"/>
            </a:p>
          </p:txBody>
        </p:sp>
        <p:sp>
          <p:nvSpPr>
            <p:cNvPr id="12" name="išļíďè"/>
            <p:cNvSpPr txBox="1"/>
            <p:nvPr/>
          </p:nvSpPr>
          <p:spPr>
            <a:xfrm>
              <a:off x="8385267" y="5521882"/>
              <a:ext cx="3127900" cy="624918"/>
            </a:xfrm>
            <a:prstGeom prst="rect">
              <a:avLst/>
            </a:prstGeom>
            <a:noFill/>
            <a:ln>
              <a:noFill/>
            </a:ln>
          </p:spPr>
          <p:txBody>
            <a:bodyPr lIns="91440" tIns="45720" rIns="91440" bIns="45720" anchor="t" anchorCtr="0">
              <a:normAutofit lnSpcReduction="10000"/>
            </a:bodyPr>
            <a:lstStyle/>
            <a:p>
              <a:pPr algn="r">
                <a:lnSpc>
                  <a:spcPct val="150000"/>
                </a:lnSpc>
                <a:buSzPct val="25000"/>
              </a:pPr>
              <a:r>
                <a:rPr sz="1200" dirty="0"/>
                <a:t>通过远程医疗，可以促进医院之间的技术交流，同时互补互惠互利，促进双方发展。</a:t>
              </a:r>
              <a:endParaRPr sz="1200" dirty="0"/>
            </a:p>
          </p:txBody>
        </p:sp>
        <p:cxnSp>
          <p:nvCxnSpPr>
            <p:cNvPr id="13" name="直接连接符 12"/>
            <p:cNvCxnSpPr/>
            <p:nvPr/>
          </p:nvCxnSpPr>
          <p:spPr>
            <a:xfrm>
              <a:off x="8349197" y="3660921"/>
              <a:ext cx="3155735" cy="0"/>
            </a:xfrm>
            <a:prstGeom prst="line">
              <a:avLst/>
            </a:prstGeom>
            <a:ln w="3175" cap="rnd">
              <a:solidFill>
                <a:schemeClr val="tx2">
                  <a:lumMod val="40000"/>
                  <a:lumOff val="60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8363167" y="5022490"/>
              <a:ext cx="3155735" cy="0"/>
            </a:xfrm>
            <a:prstGeom prst="line">
              <a:avLst/>
            </a:prstGeom>
            <a:ln w="3175" cap="rnd">
              <a:solidFill>
                <a:schemeClr val="tx2">
                  <a:lumMod val="40000"/>
                  <a:lumOff val="60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29" name="îṡľïḑê"/>
          <p:cNvSpPr txBox="1"/>
          <p:nvPr/>
        </p:nvSpPr>
        <p:spPr>
          <a:xfrm>
            <a:off x="706755" y="2969523"/>
            <a:ext cx="3127900" cy="392512"/>
          </a:xfrm>
          <a:prstGeom prst="rect">
            <a:avLst/>
          </a:prstGeom>
          <a:noFill/>
          <a:ln>
            <a:noFill/>
          </a:ln>
        </p:spPr>
        <p:txBody>
          <a:bodyPr wrap="none" lIns="91440" tIns="45720" rIns="91440" bIns="45720" anchor="t" anchorCtr="0">
            <a:normAutofit fontScale="90000"/>
          </a:bodyPr>
          <a:p>
            <a:pPr algn="l">
              <a:buSzPct val="25000"/>
            </a:pPr>
            <a:r>
              <a:rPr lang="de-DE" sz="2000" b="1" dirty="0"/>
              <a:t>减少管理成本</a:t>
            </a:r>
            <a:endParaRPr lang="de-DE" sz="2000" b="1" dirty="0"/>
          </a:p>
        </p:txBody>
      </p:sp>
      <p:cxnSp>
        <p:nvCxnSpPr>
          <p:cNvPr id="30" name="直接连接符 29"/>
          <p:cNvCxnSpPr/>
          <p:nvPr/>
        </p:nvCxnSpPr>
        <p:spPr>
          <a:xfrm>
            <a:off x="758315" y="4040649"/>
            <a:ext cx="3155735" cy="0"/>
          </a:xfrm>
          <a:prstGeom prst="line">
            <a:avLst/>
          </a:prstGeom>
          <a:ln w="3175" cap="rnd">
            <a:solidFill>
              <a:schemeClr val="tx2">
                <a:lumMod val="40000"/>
                <a:lumOff val="60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31" name="îṡľïḑê"/>
          <p:cNvSpPr txBox="1"/>
          <p:nvPr/>
        </p:nvSpPr>
        <p:spPr>
          <a:xfrm>
            <a:off x="669925" y="4184278"/>
            <a:ext cx="3127900" cy="392512"/>
          </a:xfrm>
          <a:prstGeom prst="rect">
            <a:avLst/>
          </a:prstGeom>
          <a:noFill/>
          <a:ln>
            <a:noFill/>
          </a:ln>
        </p:spPr>
        <p:txBody>
          <a:bodyPr wrap="none" lIns="91440" tIns="45720" rIns="91440" bIns="45720" anchor="t" anchorCtr="0">
            <a:normAutofit fontScale="90000"/>
          </a:bodyPr>
          <a:p>
            <a:pPr algn="l">
              <a:buSzPct val="25000"/>
            </a:pPr>
            <a:r>
              <a:rPr lang="de-DE" sz="2000" b="1" dirty="0"/>
              <a:t>提高工作效率</a:t>
            </a:r>
            <a:endParaRPr lang="de-DE" sz="2000" b="1" dirty="0"/>
          </a:p>
        </p:txBody>
      </p:sp>
      <p:sp>
        <p:nvSpPr>
          <p:cNvPr id="32" name="ísļîde"/>
          <p:cNvSpPr txBox="1"/>
          <p:nvPr/>
        </p:nvSpPr>
        <p:spPr>
          <a:xfrm>
            <a:off x="692785" y="4603750"/>
            <a:ext cx="3128010" cy="1543050"/>
          </a:xfrm>
          <a:prstGeom prst="rect">
            <a:avLst/>
          </a:prstGeom>
          <a:noFill/>
          <a:ln>
            <a:noFill/>
          </a:ln>
        </p:spPr>
        <p:txBody>
          <a:bodyPr lIns="91440" tIns="45720" rIns="91440" bIns="45720" anchor="t" anchorCtr="0">
            <a:noAutofit/>
          </a:bodyPr>
          <a:p>
            <a:pPr>
              <a:lnSpc>
                <a:spcPct val="150000"/>
              </a:lnSpc>
              <a:buSzPct val="25000"/>
            </a:pPr>
            <a:r>
              <a:rPr sz="1000" dirty="0"/>
              <a:t>数字化使得在任何有网络的地方调阅影像成为可能，比如借片和调阅病人以往病历等。原来需要很长周期和大量人力参与的事情现只需轻松点击即可实现，大大提高了医生的工作效率。医生工作效率的提高就意味着每天能接待的病人数增加，给医院带来效益。</a:t>
            </a:r>
            <a:endParaRPr sz="1000" dirty="0"/>
          </a:p>
        </p:txBody>
      </p:sp>
      <p:sp>
        <p:nvSpPr>
          <p:cNvPr id="33" name="îṣḷïḋè"/>
          <p:cNvSpPr txBox="1"/>
          <p:nvPr/>
        </p:nvSpPr>
        <p:spPr>
          <a:xfrm>
            <a:off x="8392887" y="3837568"/>
            <a:ext cx="3127900" cy="392512"/>
          </a:xfrm>
          <a:prstGeom prst="rect">
            <a:avLst/>
          </a:prstGeom>
          <a:noFill/>
          <a:ln>
            <a:noFill/>
          </a:ln>
        </p:spPr>
        <p:txBody>
          <a:bodyPr wrap="none" lIns="91440" tIns="45720" rIns="91440" bIns="45720" anchor="t" anchorCtr="0">
            <a:normAutofit fontScale="90000"/>
          </a:bodyPr>
          <a:p>
            <a:pPr algn="r">
              <a:buSzPct val="25000"/>
            </a:pPr>
            <a:r>
              <a:rPr lang="de-DE" sz="2000" b="1" dirty="0"/>
              <a:t>为医院提供资源积累</a:t>
            </a:r>
            <a:endParaRPr lang="de-DE" sz="2000" b="1" dirty="0"/>
          </a:p>
        </p:txBody>
      </p:sp>
      <p:sp>
        <p:nvSpPr>
          <p:cNvPr id="34" name="îṣḷïḋè"/>
          <p:cNvSpPr txBox="1"/>
          <p:nvPr/>
        </p:nvSpPr>
        <p:spPr>
          <a:xfrm>
            <a:off x="8349072" y="5179323"/>
            <a:ext cx="3127900" cy="392512"/>
          </a:xfrm>
          <a:prstGeom prst="rect">
            <a:avLst/>
          </a:prstGeom>
          <a:noFill/>
          <a:ln>
            <a:noFill/>
          </a:ln>
        </p:spPr>
        <p:txBody>
          <a:bodyPr wrap="none" lIns="91440" tIns="45720" rIns="91440" bIns="45720" anchor="t" anchorCtr="0">
            <a:normAutofit fontScale="90000"/>
          </a:bodyPr>
          <a:p>
            <a:pPr algn="r">
              <a:buSzPct val="25000"/>
            </a:pPr>
            <a:r>
              <a:rPr lang="de-DE" sz="2000" b="1" dirty="0"/>
              <a:t>充分利用本院资源和其他医院资源</a:t>
            </a:r>
            <a:endParaRPr lang="de-DE" sz="2000" b="1" dirty="0"/>
          </a:p>
        </p:txBody>
      </p:sp>
    </p:spTree>
  </p:cSld>
  <p:clrMapOvr>
    <a:masterClrMapping/>
  </p:clrMapOvr>
  <p:transition>
    <p:cover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4000" b="0" dirty="0"/>
              <a:t>实际应用</a:t>
            </a:r>
            <a:endParaRPr lang="zh-CN" altLang="en-US" sz="4000" b="0" dirty="0"/>
          </a:p>
        </p:txBody>
      </p:sp>
      <p:sp>
        <p:nvSpPr>
          <p:cNvPr id="3" name="文本占位符 2"/>
          <p:cNvSpPr>
            <a:spLocks noGrp="1"/>
          </p:cNvSpPr>
          <p:nvPr>
            <p:ph type="body" idx="1"/>
          </p:nvPr>
        </p:nvSpPr>
        <p:spPr/>
        <p:txBody>
          <a:bodyPr/>
          <a:lstStyle/>
          <a:p>
            <a:pPr lvl="0">
              <a:lnSpc>
                <a:spcPct val="100000"/>
              </a:lnSpc>
            </a:pPr>
            <a:r>
              <a:rPr lang="en-US" dirty="0"/>
              <a:t>PACS</a:t>
            </a:r>
            <a:r>
              <a:rPr lang="zh-CN" altLang="en-US" dirty="0"/>
              <a:t>项目如何在实际生产环境中应用</a:t>
            </a:r>
            <a:endParaRPr lang="zh-CN" altLang="en-US" dirty="0"/>
          </a:p>
        </p:txBody>
      </p:sp>
      <p:cxnSp>
        <p:nvCxnSpPr>
          <p:cNvPr id="9" name="直接连接符 8"/>
          <p:cNvCxnSpPr/>
          <p:nvPr/>
        </p:nvCxnSpPr>
        <p:spPr>
          <a:xfrm>
            <a:off x="770889" y="4644764"/>
            <a:ext cx="767642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椭圆形标注 7"/>
          <p:cNvSpPr/>
          <p:nvPr/>
        </p:nvSpPr>
        <p:spPr>
          <a:xfrm flipH="1">
            <a:off x="6999328" y="2203516"/>
            <a:ext cx="1225484" cy="1225484"/>
          </a:xfrm>
          <a:prstGeom prst="wedgeEllipseCallout">
            <a:avLst>
              <a:gd name="adj1" fmla="val -70492"/>
              <a:gd name="adj2" fmla="val -37329"/>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8000" dirty="0">
                <a:solidFill>
                  <a:schemeClr val="bg1"/>
                </a:solidFill>
                <a:latin typeface="Impact" panose="020B0806030902050204" pitchFamily="34" charset="0"/>
              </a:rPr>
              <a:t>04</a:t>
            </a:r>
            <a:endParaRPr lang="zh-CN" altLang="en-US" sz="4000" b="1" dirty="0">
              <a:solidFill>
                <a:schemeClr val="tx1"/>
              </a:solidFill>
              <a:latin typeface="Impact" panose="020B0806030902050204" pitchFamily="34" charset="0"/>
            </a:endParaRPr>
          </a:p>
        </p:txBody>
      </p:sp>
    </p:spTree>
  </p:cSld>
  <p:clrMapOvr>
    <a:masterClrMapping/>
  </p:clrMapOvr>
  <p:transition>
    <p:newsfla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2" name="标题 1"/>
          <p:cNvSpPr>
            <a:spLocks noGrp="1"/>
          </p:cNvSpPr>
          <p:nvPr>
            <p:ph type="title"/>
          </p:nvPr>
        </p:nvSpPr>
        <p:spPr/>
        <p:txBody>
          <a:bodyPr/>
          <a:lstStyle/>
          <a:p>
            <a:r>
              <a:rPr lang="zh-CN" altLang="en-US" dirty="0"/>
              <a:t>实际应用</a:t>
            </a:r>
            <a:endParaRPr lang="zh-CN" altLang="en-US" dirty="0"/>
          </a:p>
        </p:txBody>
      </p:sp>
      <p:cxnSp>
        <p:nvCxnSpPr>
          <p:cNvPr id="26" name="直接连接符 25"/>
          <p:cNvCxnSpPr/>
          <p:nvPr/>
        </p:nvCxnSpPr>
        <p:spPr>
          <a:xfrm>
            <a:off x="4664075" y="5485765"/>
            <a:ext cx="0" cy="520065"/>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3" name="图片 1" descr="1558411293(1)"/>
          <p:cNvPicPr>
            <a:picLocks noChangeAspect="1"/>
          </p:cNvPicPr>
          <p:nvPr/>
        </p:nvPicPr>
        <p:blipFill>
          <a:blip r:embed="rId1"/>
          <a:stretch>
            <a:fillRect/>
          </a:stretch>
        </p:blipFill>
        <p:spPr>
          <a:xfrm>
            <a:off x="749935" y="1158875"/>
            <a:ext cx="10690225" cy="5031740"/>
          </a:xfrm>
          <a:prstGeom prst="rect">
            <a:avLst/>
          </a:prstGeom>
        </p:spPr>
      </p:pic>
    </p:spTree>
  </p:cSld>
  <p:clrMapOvr>
    <a:masterClrMapping/>
  </p:clrMapOvr>
  <p:transition>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2" name="标题 1"/>
          <p:cNvSpPr>
            <a:spLocks noGrp="1"/>
          </p:cNvSpPr>
          <p:nvPr>
            <p:ph type="title"/>
          </p:nvPr>
        </p:nvSpPr>
        <p:spPr/>
        <p:txBody>
          <a:bodyPr/>
          <a:lstStyle/>
          <a:p>
            <a:r>
              <a:rPr lang="zh-CN" altLang="en-US" dirty="0"/>
              <a:t>实际应用</a:t>
            </a:r>
            <a:endParaRPr lang="zh-CN" altLang="en-US" dirty="0"/>
          </a:p>
        </p:txBody>
      </p:sp>
      <p:cxnSp>
        <p:nvCxnSpPr>
          <p:cNvPr id="26" name="直接连接符 25"/>
          <p:cNvCxnSpPr/>
          <p:nvPr/>
        </p:nvCxnSpPr>
        <p:spPr>
          <a:xfrm>
            <a:off x="4664075" y="5485765"/>
            <a:ext cx="0" cy="520065"/>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3" name="图片 2" descr="1558411312(1)"/>
          <p:cNvPicPr>
            <a:picLocks noChangeAspect="1"/>
          </p:cNvPicPr>
          <p:nvPr/>
        </p:nvPicPr>
        <p:blipFill>
          <a:blip r:embed="rId1"/>
          <a:stretch>
            <a:fillRect/>
          </a:stretch>
        </p:blipFill>
        <p:spPr>
          <a:xfrm>
            <a:off x="733425" y="1191260"/>
            <a:ext cx="10723880" cy="4976495"/>
          </a:xfrm>
          <a:prstGeom prst="rect">
            <a:avLst/>
          </a:prstGeom>
        </p:spPr>
      </p:pic>
    </p:spTree>
  </p:cSld>
  <p:clrMapOvr>
    <a:masterClrMapping/>
  </p:clrMapOvr>
  <p:transition>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5284ab2d-47b1-44e4-9095-f0068db5bc9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1520786"/>
            <a:ext cx="11518900" cy="3053141"/>
            <a:chOff x="0" y="1520786"/>
            <a:chExt cx="11518900" cy="3053141"/>
          </a:xfrm>
        </p:grpSpPr>
        <p:sp>
          <p:nvSpPr>
            <p:cNvPr id="3" name="ïṡlíde"/>
            <p:cNvSpPr/>
            <p:nvPr/>
          </p:nvSpPr>
          <p:spPr bwMode="auto">
            <a:xfrm>
              <a:off x="0" y="1520788"/>
              <a:ext cx="6023992" cy="763285"/>
            </a:xfrm>
            <a:prstGeom prst="rect">
              <a:avLst/>
            </a:prstGeom>
            <a:solidFill>
              <a:schemeClr val="accent3"/>
            </a:solidFill>
            <a:ln w="19050">
              <a:noFill/>
              <a:round/>
            </a:ln>
          </p:spPr>
          <p:txBody>
            <a:bodyPr wrap="square" lIns="91440" tIns="45720" rIns="91440" bIns="45720" anchor="ctr">
              <a:normAutofit/>
            </a:bodyPr>
            <a:lstStyle/>
            <a:p>
              <a:pPr algn="ctr"/>
              <a:endParaRPr dirty="0"/>
            </a:p>
          </p:txBody>
        </p:sp>
        <p:sp>
          <p:nvSpPr>
            <p:cNvPr id="4" name="iSľïḍé"/>
            <p:cNvSpPr/>
            <p:nvPr/>
          </p:nvSpPr>
          <p:spPr bwMode="auto">
            <a:xfrm>
              <a:off x="660400" y="2284073"/>
              <a:ext cx="5363592" cy="763285"/>
            </a:xfrm>
            <a:prstGeom prst="rect">
              <a:avLst/>
            </a:prstGeom>
            <a:solidFill>
              <a:schemeClr val="accent1"/>
            </a:solidFill>
            <a:ln w="19050">
              <a:noFill/>
              <a:round/>
            </a:ln>
          </p:spPr>
          <p:txBody>
            <a:bodyPr wrap="square" lIns="91440" tIns="45720" rIns="91440" bIns="45720" anchor="ctr">
              <a:normAutofit/>
            </a:bodyPr>
            <a:lstStyle/>
            <a:p>
              <a:pPr algn="ctr"/>
              <a:endParaRPr dirty="0"/>
            </a:p>
          </p:txBody>
        </p:sp>
        <p:sp>
          <p:nvSpPr>
            <p:cNvPr id="5" name="íṧlidé"/>
            <p:cNvSpPr/>
            <p:nvPr/>
          </p:nvSpPr>
          <p:spPr bwMode="auto">
            <a:xfrm>
              <a:off x="660400" y="3047358"/>
              <a:ext cx="5363592" cy="763285"/>
            </a:xfrm>
            <a:prstGeom prst="rect">
              <a:avLst/>
            </a:prstGeom>
            <a:solidFill>
              <a:schemeClr val="accent1"/>
            </a:solidFill>
            <a:ln w="19050">
              <a:solidFill>
                <a:schemeClr val="bg1"/>
              </a:solidFill>
              <a:round/>
            </a:ln>
          </p:spPr>
          <p:txBody>
            <a:bodyPr wrap="square" lIns="91440" tIns="45720" rIns="91440" bIns="45720" anchor="ctr">
              <a:normAutofit/>
            </a:bodyPr>
            <a:lstStyle/>
            <a:p>
              <a:pPr algn="ctr"/>
              <a:endParaRPr dirty="0"/>
            </a:p>
          </p:txBody>
        </p:sp>
        <p:sp>
          <p:nvSpPr>
            <p:cNvPr id="6" name="îŝļidé"/>
            <p:cNvSpPr/>
            <p:nvPr/>
          </p:nvSpPr>
          <p:spPr bwMode="auto">
            <a:xfrm>
              <a:off x="660400" y="3810642"/>
              <a:ext cx="5363592" cy="763285"/>
            </a:xfrm>
            <a:prstGeom prst="rect">
              <a:avLst/>
            </a:prstGeom>
            <a:solidFill>
              <a:schemeClr val="accent1"/>
            </a:solidFill>
            <a:ln w="19050">
              <a:solidFill>
                <a:schemeClr val="bg1"/>
              </a:solidFill>
              <a:round/>
            </a:ln>
          </p:spPr>
          <p:txBody>
            <a:bodyPr wrap="square" lIns="91440" tIns="45720" rIns="91440" bIns="45720" anchor="ctr">
              <a:normAutofit/>
            </a:bodyPr>
            <a:lstStyle/>
            <a:p>
              <a:pPr algn="ctr"/>
              <a:endParaRPr dirty="0"/>
            </a:p>
          </p:txBody>
        </p:sp>
        <p:sp>
          <p:nvSpPr>
            <p:cNvPr id="7" name="iṣļíḑe"/>
            <p:cNvSpPr/>
            <p:nvPr/>
          </p:nvSpPr>
          <p:spPr bwMode="auto">
            <a:xfrm>
              <a:off x="5642349" y="3810640"/>
              <a:ext cx="763287" cy="763287"/>
            </a:xfrm>
            <a:prstGeom prst="diamond">
              <a:avLst/>
            </a:prstGeom>
            <a:solidFill>
              <a:schemeClr val="accent1"/>
            </a:solidFill>
            <a:ln w="31750">
              <a:solidFill>
                <a:schemeClr val="bg1"/>
              </a:solidFill>
              <a:round/>
            </a:ln>
            <a:effectLst/>
          </p:spPr>
          <p:txBody>
            <a:bodyPr rot="0" spcFirstLastPara="0" vert="horz" wrap="square" lIns="91440" tIns="45720" rIns="91440" bIns="45720" anchor="ctr" anchorCtr="1" forceAA="0" compatLnSpc="1">
              <a:normAutofit fontScale="92500" lnSpcReduction="20000"/>
            </a:bodyPr>
            <a:lstStyle/>
            <a:p>
              <a:pPr algn="ctr"/>
              <a:r>
                <a:rPr lang="en-US" altLang="zh-CN" sz="2400" b="1" dirty="0">
                  <a:solidFill>
                    <a:schemeClr val="bg1">
                      <a:lumMod val="100000"/>
                    </a:schemeClr>
                  </a:solidFill>
                  <a:latin typeface="Impact" panose="020B0806030902050204" pitchFamily="34" charset="0"/>
                </a:rPr>
                <a:t>4</a:t>
              </a:r>
              <a:endParaRPr lang="en-US" altLang="zh-CN" sz="2400" b="1" dirty="0">
                <a:solidFill>
                  <a:schemeClr val="bg1">
                    <a:lumMod val="100000"/>
                  </a:schemeClr>
                </a:solidFill>
                <a:latin typeface="Impact" panose="020B0806030902050204" pitchFamily="34" charset="0"/>
              </a:endParaRPr>
            </a:p>
          </p:txBody>
        </p:sp>
        <p:sp>
          <p:nvSpPr>
            <p:cNvPr id="8" name="ïśļide"/>
            <p:cNvSpPr/>
            <p:nvPr/>
          </p:nvSpPr>
          <p:spPr bwMode="auto">
            <a:xfrm>
              <a:off x="5642349" y="3047356"/>
              <a:ext cx="763287" cy="763287"/>
            </a:xfrm>
            <a:prstGeom prst="diamond">
              <a:avLst/>
            </a:prstGeom>
            <a:solidFill>
              <a:schemeClr val="accent1"/>
            </a:solidFill>
            <a:ln w="31750">
              <a:solidFill>
                <a:schemeClr val="bg1"/>
              </a:solidFill>
              <a:round/>
            </a:ln>
            <a:effectLst/>
          </p:spPr>
          <p:txBody>
            <a:bodyPr rot="0" spcFirstLastPara="0" vert="horz" wrap="square" lIns="91440" tIns="45720" rIns="91440" bIns="45720" anchor="ctr" anchorCtr="1" forceAA="0" compatLnSpc="1">
              <a:normAutofit fontScale="92500" lnSpcReduction="20000"/>
            </a:bodyPr>
            <a:lstStyle/>
            <a:p>
              <a:pPr algn="ctr"/>
              <a:r>
                <a:rPr lang="en-US" altLang="zh-CN" sz="2400" b="1" dirty="0">
                  <a:solidFill>
                    <a:schemeClr val="bg1">
                      <a:lumMod val="100000"/>
                    </a:schemeClr>
                  </a:solidFill>
                  <a:latin typeface="Impact" panose="020B0806030902050204" pitchFamily="34" charset="0"/>
                </a:rPr>
                <a:t>3</a:t>
              </a:r>
              <a:endParaRPr lang="en-US" altLang="zh-CN" sz="2400" b="1" dirty="0">
                <a:solidFill>
                  <a:schemeClr val="bg1">
                    <a:lumMod val="100000"/>
                  </a:schemeClr>
                </a:solidFill>
                <a:latin typeface="Impact" panose="020B0806030902050204" pitchFamily="34" charset="0"/>
              </a:endParaRPr>
            </a:p>
          </p:txBody>
        </p:sp>
        <p:sp>
          <p:nvSpPr>
            <p:cNvPr id="9" name="iṧľîḍè"/>
            <p:cNvSpPr/>
            <p:nvPr/>
          </p:nvSpPr>
          <p:spPr bwMode="auto">
            <a:xfrm>
              <a:off x="5642349" y="2284072"/>
              <a:ext cx="763287" cy="763287"/>
            </a:xfrm>
            <a:prstGeom prst="diamond">
              <a:avLst/>
            </a:prstGeom>
            <a:solidFill>
              <a:schemeClr val="accent1"/>
            </a:solidFill>
            <a:ln w="31750">
              <a:solidFill>
                <a:schemeClr val="bg1"/>
              </a:solidFill>
              <a:round/>
            </a:ln>
            <a:effectLst/>
          </p:spPr>
          <p:txBody>
            <a:bodyPr rot="0" spcFirstLastPara="0" vert="horz" wrap="square" lIns="91440" tIns="45720" rIns="91440" bIns="45720" anchor="ctr" anchorCtr="1" forceAA="0" compatLnSpc="1">
              <a:normAutofit fontScale="92500" lnSpcReduction="20000"/>
            </a:bodyPr>
            <a:lstStyle/>
            <a:p>
              <a:pPr algn="ctr"/>
              <a:r>
                <a:rPr lang="en-US" altLang="zh-CN" sz="2400" b="1" dirty="0">
                  <a:solidFill>
                    <a:schemeClr val="bg1">
                      <a:lumMod val="100000"/>
                    </a:schemeClr>
                  </a:solidFill>
                  <a:latin typeface="Impact" panose="020B0806030902050204" pitchFamily="34" charset="0"/>
                </a:rPr>
                <a:t>2</a:t>
              </a:r>
              <a:endParaRPr lang="en-US" altLang="zh-CN" sz="2400" b="1" dirty="0">
                <a:solidFill>
                  <a:schemeClr val="bg1">
                    <a:lumMod val="100000"/>
                  </a:schemeClr>
                </a:solidFill>
                <a:latin typeface="Impact" panose="020B0806030902050204" pitchFamily="34" charset="0"/>
              </a:endParaRPr>
            </a:p>
          </p:txBody>
        </p:sp>
        <p:sp>
          <p:nvSpPr>
            <p:cNvPr id="10" name="íṧľídê"/>
            <p:cNvSpPr/>
            <p:nvPr/>
          </p:nvSpPr>
          <p:spPr bwMode="auto">
            <a:xfrm>
              <a:off x="5642349" y="1520788"/>
              <a:ext cx="763287" cy="763287"/>
            </a:xfrm>
            <a:prstGeom prst="diamond">
              <a:avLst/>
            </a:prstGeom>
            <a:solidFill>
              <a:schemeClr val="accent3"/>
            </a:solidFill>
            <a:ln w="31750">
              <a:solidFill>
                <a:schemeClr val="bg1"/>
              </a:solidFill>
              <a:round/>
            </a:ln>
            <a:effectLst/>
          </p:spPr>
          <p:txBody>
            <a:bodyPr rot="0" spcFirstLastPara="0" vert="horz" wrap="square" lIns="91440" tIns="45720" rIns="91440" bIns="45720" anchor="ctr" anchorCtr="1" forceAA="0" compatLnSpc="1">
              <a:normAutofit fontScale="92500" lnSpcReduction="20000"/>
            </a:bodyPr>
            <a:lstStyle/>
            <a:p>
              <a:pPr algn="ctr"/>
              <a:r>
                <a:rPr lang="en-US" altLang="zh-CN" sz="2400" b="1" dirty="0">
                  <a:solidFill>
                    <a:schemeClr val="bg1">
                      <a:lumMod val="100000"/>
                    </a:schemeClr>
                  </a:solidFill>
                  <a:latin typeface="Impact" panose="020B0806030902050204" pitchFamily="34" charset="0"/>
                </a:rPr>
                <a:t>1</a:t>
              </a:r>
              <a:endParaRPr lang="en-US" altLang="zh-CN" sz="2400" b="1" dirty="0">
                <a:solidFill>
                  <a:schemeClr val="bg1">
                    <a:lumMod val="100000"/>
                  </a:schemeClr>
                </a:solidFill>
                <a:latin typeface="Impact" panose="020B0806030902050204" pitchFamily="34" charset="0"/>
              </a:endParaRPr>
            </a:p>
          </p:txBody>
        </p:sp>
        <p:sp>
          <p:nvSpPr>
            <p:cNvPr id="11" name="îṣliḍè"/>
            <p:cNvSpPr/>
            <p:nvPr/>
          </p:nvSpPr>
          <p:spPr bwMode="auto">
            <a:xfrm>
              <a:off x="6405636" y="1603918"/>
              <a:ext cx="4262872" cy="597024"/>
            </a:xfrm>
            <a:prstGeom prst="rect">
              <a:avLst/>
            </a:prstGeom>
            <a:solidFill>
              <a:schemeClr val="bg1"/>
            </a:solidFill>
            <a:ln w="19050">
              <a:noFill/>
              <a:round/>
            </a:ln>
          </p:spPr>
          <p:txBody>
            <a:bodyPr rot="0" spcFirstLastPara="0" vert="horz" wrap="square" lIns="91440" tIns="45720" rIns="91440" bIns="45720" anchor="ctr" anchorCtr="1" forceAA="0" compatLnSpc="1">
              <a:normAutofit/>
            </a:bodyPr>
            <a:lstStyle/>
            <a:p>
              <a:pPr>
                <a:lnSpc>
                  <a:spcPct val="120000"/>
                </a:lnSpc>
              </a:pPr>
              <a:r>
                <a:rPr lang="zh-CN" altLang="en-US" sz="2400" dirty="0"/>
                <a:t>就诊流程</a:t>
              </a:r>
              <a:endParaRPr lang="zh-CN" altLang="en-US" sz="2400" dirty="0"/>
            </a:p>
          </p:txBody>
        </p:sp>
        <p:sp>
          <p:nvSpPr>
            <p:cNvPr id="12" name="íṧlîdè"/>
            <p:cNvSpPr/>
            <p:nvPr/>
          </p:nvSpPr>
          <p:spPr bwMode="auto">
            <a:xfrm>
              <a:off x="6405636" y="2367190"/>
              <a:ext cx="4262872" cy="597024"/>
            </a:xfrm>
            <a:prstGeom prst="rect">
              <a:avLst/>
            </a:prstGeom>
            <a:solidFill>
              <a:schemeClr val="bg1"/>
            </a:solidFill>
            <a:ln w="19050">
              <a:noFill/>
              <a:round/>
            </a:ln>
          </p:spPr>
          <p:txBody>
            <a:bodyPr rot="0" spcFirstLastPara="0" vert="horz" wrap="square" lIns="91440" tIns="45720" rIns="91440" bIns="45720" anchor="ctr" anchorCtr="1" forceAA="0" compatLnSpc="1">
              <a:normAutofit/>
            </a:bodyPr>
            <a:lstStyle/>
            <a:p>
              <a:pPr>
                <a:lnSpc>
                  <a:spcPct val="120000"/>
                </a:lnSpc>
              </a:pPr>
              <a:r>
                <a:rPr lang="zh-CN" altLang="en-US" sz="2400" dirty="0"/>
                <a:t>基本概述</a:t>
              </a:r>
              <a:endParaRPr lang="zh-CN" altLang="en-US" sz="2400" dirty="0"/>
            </a:p>
          </p:txBody>
        </p:sp>
        <p:sp>
          <p:nvSpPr>
            <p:cNvPr id="13" name="îŝľiďe"/>
            <p:cNvSpPr/>
            <p:nvPr/>
          </p:nvSpPr>
          <p:spPr bwMode="auto">
            <a:xfrm>
              <a:off x="6405636" y="3130480"/>
              <a:ext cx="4262872" cy="597024"/>
            </a:xfrm>
            <a:prstGeom prst="rect">
              <a:avLst/>
            </a:prstGeom>
            <a:solidFill>
              <a:schemeClr val="bg1"/>
            </a:solidFill>
            <a:ln w="19050">
              <a:noFill/>
              <a:round/>
            </a:ln>
          </p:spPr>
          <p:txBody>
            <a:bodyPr rot="0" spcFirstLastPara="0" vert="horz" wrap="square" lIns="91440" tIns="45720" rIns="91440" bIns="45720" anchor="ctr" anchorCtr="1" forceAA="0" compatLnSpc="1">
              <a:normAutofit/>
            </a:bodyPr>
            <a:lstStyle/>
            <a:p>
              <a:pPr algn="r">
                <a:lnSpc>
                  <a:spcPct val="130000"/>
                </a:lnSpc>
              </a:pPr>
              <a:r>
                <a:rPr lang="zh-CN" altLang="en-US" sz="2400" dirty="0"/>
                <a:t>系统优势</a:t>
              </a:r>
              <a:endParaRPr lang="zh-CN" altLang="en-US" sz="2400" dirty="0"/>
            </a:p>
          </p:txBody>
        </p:sp>
        <p:sp>
          <p:nvSpPr>
            <p:cNvPr id="14" name="ïsḷíde"/>
            <p:cNvSpPr/>
            <p:nvPr/>
          </p:nvSpPr>
          <p:spPr bwMode="auto">
            <a:xfrm>
              <a:off x="6405636" y="3893761"/>
              <a:ext cx="4262872" cy="597024"/>
            </a:xfrm>
            <a:prstGeom prst="rect">
              <a:avLst/>
            </a:prstGeom>
            <a:solidFill>
              <a:schemeClr val="bg1"/>
            </a:solidFill>
            <a:ln w="19050">
              <a:noFill/>
              <a:round/>
            </a:ln>
          </p:spPr>
          <p:txBody>
            <a:bodyPr rot="0" spcFirstLastPara="0" vert="horz" wrap="square" lIns="91440" tIns="45720" rIns="91440" bIns="45720" anchor="ctr" anchorCtr="1" forceAA="0" compatLnSpc="1">
              <a:normAutofit/>
            </a:bodyPr>
            <a:lstStyle/>
            <a:p>
              <a:pPr algn="r">
                <a:lnSpc>
                  <a:spcPct val="130000"/>
                </a:lnSpc>
              </a:pPr>
              <a:r>
                <a:rPr lang="zh-CN" altLang="en-US" sz="2400" dirty="0"/>
                <a:t>实际应用</a:t>
              </a:r>
              <a:endParaRPr lang="zh-CN" altLang="en-US" sz="2400" dirty="0"/>
            </a:p>
          </p:txBody>
        </p:sp>
        <p:sp>
          <p:nvSpPr>
            <p:cNvPr id="15" name="iSliḑè"/>
            <p:cNvSpPr txBox="1"/>
            <p:nvPr/>
          </p:nvSpPr>
          <p:spPr bwMode="auto">
            <a:xfrm>
              <a:off x="651000" y="1520786"/>
              <a:ext cx="2295000" cy="763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fontScale="925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spcBef>
                  <a:spcPct val="0"/>
                </a:spcBef>
              </a:pPr>
              <a:r>
                <a:rPr lang="en-US" altLang="zh-CN" sz="4000" b="1" dirty="0">
                  <a:solidFill>
                    <a:schemeClr val="bg1"/>
                  </a:solidFill>
                </a:rPr>
                <a:t>Contents</a:t>
              </a:r>
              <a:endParaRPr lang="en-US" altLang="zh-CN" sz="4000" b="1" dirty="0">
                <a:solidFill>
                  <a:schemeClr val="bg1"/>
                </a:solidFill>
              </a:endParaRPr>
            </a:p>
          </p:txBody>
        </p:sp>
        <p:cxnSp>
          <p:nvCxnSpPr>
            <p:cNvPr id="16" name="直接连接符 15"/>
            <p:cNvCxnSpPr/>
            <p:nvPr/>
          </p:nvCxnSpPr>
          <p:spPr>
            <a:xfrm>
              <a:off x="6276000" y="2284072"/>
              <a:ext cx="5242900"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276000" y="3047356"/>
              <a:ext cx="5242900"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276000" y="3810640"/>
              <a:ext cx="5242900"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276000" y="4573927"/>
              <a:ext cx="5242900"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2" name="标题 1"/>
          <p:cNvSpPr>
            <a:spLocks noGrp="1"/>
          </p:cNvSpPr>
          <p:nvPr>
            <p:ph type="title"/>
          </p:nvPr>
        </p:nvSpPr>
        <p:spPr/>
        <p:txBody>
          <a:bodyPr/>
          <a:lstStyle/>
          <a:p>
            <a:r>
              <a:rPr lang="zh-CN" altLang="en-US" dirty="0"/>
              <a:t>实际应用</a:t>
            </a:r>
            <a:endParaRPr lang="zh-CN" altLang="en-US" dirty="0"/>
          </a:p>
        </p:txBody>
      </p:sp>
      <p:cxnSp>
        <p:nvCxnSpPr>
          <p:cNvPr id="26" name="直接连接符 25"/>
          <p:cNvCxnSpPr/>
          <p:nvPr/>
        </p:nvCxnSpPr>
        <p:spPr>
          <a:xfrm>
            <a:off x="4664075" y="5485765"/>
            <a:ext cx="0" cy="520065"/>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7" name="图片 7" descr="1558420124(1)"/>
          <p:cNvPicPr>
            <a:picLocks noChangeAspect="1"/>
          </p:cNvPicPr>
          <p:nvPr/>
        </p:nvPicPr>
        <p:blipFill>
          <a:blip r:embed="rId1"/>
          <a:stretch>
            <a:fillRect/>
          </a:stretch>
        </p:blipFill>
        <p:spPr>
          <a:xfrm>
            <a:off x="2159000" y="1128395"/>
            <a:ext cx="7596505" cy="5090795"/>
          </a:xfrm>
          <a:prstGeom prst="rect">
            <a:avLst/>
          </a:prstGeom>
        </p:spPr>
      </p:pic>
    </p:spTree>
  </p:cSld>
  <p:clrMapOvr>
    <a:masterClrMapping/>
  </p:clrMapOvr>
  <p:transition>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2" name="标题 1"/>
          <p:cNvSpPr>
            <a:spLocks noGrp="1"/>
          </p:cNvSpPr>
          <p:nvPr>
            <p:ph type="title"/>
          </p:nvPr>
        </p:nvSpPr>
        <p:spPr/>
        <p:txBody>
          <a:bodyPr/>
          <a:lstStyle/>
          <a:p>
            <a:r>
              <a:rPr lang="zh-CN" altLang="en-US" dirty="0"/>
              <a:t>实际应用</a:t>
            </a:r>
            <a:endParaRPr lang="zh-CN" altLang="en-US" dirty="0"/>
          </a:p>
        </p:txBody>
      </p:sp>
      <p:cxnSp>
        <p:nvCxnSpPr>
          <p:cNvPr id="26" name="直接连接符 25"/>
          <p:cNvCxnSpPr/>
          <p:nvPr/>
        </p:nvCxnSpPr>
        <p:spPr>
          <a:xfrm>
            <a:off x="4664075" y="5485765"/>
            <a:ext cx="0" cy="520065"/>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8" name="图片 8" descr="1558420364(1)"/>
          <p:cNvPicPr>
            <a:picLocks noChangeAspect="1"/>
          </p:cNvPicPr>
          <p:nvPr/>
        </p:nvPicPr>
        <p:blipFill>
          <a:blip r:embed="rId1"/>
          <a:stretch>
            <a:fillRect/>
          </a:stretch>
        </p:blipFill>
        <p:spPr>
          <a:xfrm>
            <a:off x="2412365" y="1143000"/>
            <a:ext cx="5548630" cy="3921125"/>
          </a:xfrm>
          <a:prstGeom prst="rect">
            <a:avLst/>
          </a:prstGeom>
        </p:spPr>
      </p:pic>
      <p:pic>
        <p:nvPicPr>
          <p:cNvPr id="15" name="图片 15" descr="1558422128(1)"/>
          <p:cNvPicPr>
            <a:picLocks noChangeAspect="1"/>
          </p:cNvPicPr>
          <p:nvPr/>
        </p:nvPicPr>
        <p:blipFill>
          <a:blip r:embed="rId2"/>
          <a:stretch>
            <a:fillRect/>
          </a:stretch>
        </p:blipFill>
        <p:spPr>
          <a:xfrm>
            <a:off x="2412365" y="5135880"/>
            <a:ext cx="5609590" cy="980440"/>
          </a:xfrm>
          <a:prstGeom prst="rect">
            <a:avLst/>
          </a:prstGeom>
        </p:spPr>
      </p:pic>
    </p:spTree>
  </p:cSld>
  <p:clrMapOvr>
    <a:masterClrMapping/>
  </p:clrMapOvr>
  <p:transition>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2" name="标题 1"/>
          <p:cNvSpPr>
            <a:spLocks noGrp="1"/>
          </p:cNvSpPr>
          <p:nvPr>
            <p:ph type="title"/>
          </p:nvPr>
        </p:nvSpPr>
        <p:spPr/>
        <p:txBody>
          <a:bodyPr/>
          <a:lstStyle/>
          <a:p>
            <a:r>
              <a:rPr lang="zh-CN" altLang="en-US" dirty="0"/>
              <a:t>实际应用</a:t>
            </a:r>
            <a:endParaRPr lang="zh-CN" altLang="en-US" dirty="0"/>
          </a:p>
        </p:txBody>
      </p:sp>
      <p:cxnSp>
        <p:nvCxnSpPr>
          <p:cNvPr id="26" name="直接连接符 25"/>
          <p:cNvCxnSpPr/>
          <p:nvPr/>
        </p:nvCxnSpPr>
        <p:spPr>
          <a:xfrm>
            <a:off x="4664075" y="5485765"/>
            <a:ext cx="0" cy="520065"/>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9" name="图片 9" descr="1558421088(1)"/>
          <p:cNvPicPr>
            <a:picLocks noChangeAspect="1"/>
          </p:cNvPicPr>
          <p:nvPr/>
        </p:nvPicPr>
        <p:blipFill>
          <a:blip r:embed="rId1"/>
          <a:stretch>
            <a:fillRect/>
          </a:stretch>
        </p:blipFill>
        <p:spPr>
          <a:xfrm>
            <a:off x="1033780" y="1155700"/>
            <a:ext cx="10231755" cy="5037455"/>
          </a:xfrm>
          <a:prstGeom prst="rect">
            <a:avLst/>
          </a:prstGeom>
        </p:spPr>
      </p:pic>
    </p:spTree>
  </p:cSld>
  <p:clrMapOvr>
    <a:masterClrMapping/>
  </p:clrMapOvr>
  <p:transition>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2" name="标题 1"/>
          <p:cNvSpPr>
            <a:spLocks noGrp="1"/>
          </p:cNvSpPr>
          <p:nvPr>
            <p:ph type="title"/>
          </p:nvPr>
        </p:nvSpPr>
        <p:spPr/>
        <p:txBody>
          <a:bodyPr/>
          <a:lstStyle/>
          <a:p>
            <a:r>
              <a:rPr lang="zh-CN" altLang="en-US" dirty="0"/>
              <a:t>实际应用</a:t>
            </a:r>
            <a:endParaRPr lang="zh-CN" altLang="en-US" dirty="0"/>
          </a:p>
        </p:txBody>
      </p:sp>
      <p:cxnSp>
        <p:nvCxnSpPr>
          <p:cNvPr id="26" name="直接连接符 25"/>
          <p:cNvCxnSpPr/>
          <p:nvPr/>
        </p:nvCxnSpPr>
        <p:spPr>
          <a:xfrm>
            <a:off x="4664075" y="5485765"/>
            <a:ext cx="0" cy="520065"/>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10" name="图片 10" descr="1558421119(1)"/>
          <p:cNvPicPr>
            <a:picLocks noChangeAspect="1"/>
          </p:cNvPicPr>
          <p:nvPr/>
        </p:nvPicPr>
        <p:blipFill>
          <a:blip r:embed="rId1"/>
          <a:stretch>
            <a:fillRect/>
          </a:stretch>
        </p:blipFill>
        <p:spPr>
          <a:xfrm>
            <a:off x="925830" y="1199515"/>
            <a:ext cx="10339070" cy="4983480"/>
          </a:xfrm>
          <a:prstGeom prst="rect">
            <a:avLst/>
          </a:prstGeom>
        </p:spPr>
      </p:pic>
    </p:spTree>
  </p:cSld>
  <p:clrMapOvr>
    <a:masterClrMapping/>
  </p:clrMapOvr>
  <p:transition>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2" name="标题 1"/>
          <p:cNvSpPr>
            <a:spLocks noGrp="1"/>
          </p:cNvSpPr>
          <p:nvPr>
            <p:ph type="title"/>
          </p:nvPr>
        </p:nvSpPr>
        <p:spPr/>
        <p:txBody>
          <a:bodyPr/>
          <a:lstStyle/>
          <a:p>
            <a:r>
              <a:rPr lang="zh-CN" altLang="en-US" dirty="0"/>
              <a:t>实际应用</a:t>
            </a:r>
            <a:endParaRPr lang="zh-CN" altLang="en-US" dirty="0"/>
          </a:p>
        </p:txBody>
      </p:sp>
      <p:cxnSp>
        <p:nvCxnSpPr>
          <p:cNvPr id="26" name="直接连接符 25"/>
          <p:cNvCxnSpPr/>
          <p:nvPr/>
        </p:nvCxnSpPr>
        <p:spPr>
          <a:xfrm>
            <a:off x="4664075" y="5485765"/>
            <a:ext cx="0" cy="520065"/>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11" name="图片 11" descr="1558421190(1)"/>
          <p:cNvPicPr>
            <a:picLocks noChangeAspect="1"/>
          </p:cNvPicPr>
          <p:nvPr/>
        </p:nvPicPr>
        <p:blipFill>
          <a:blip r:embed="rId1"/>
          <a:stretch>
            <a:fillRect/>
          </a:stretch>
        </p:blipFill>
        <p:spPr>
          <a:xfrm>
            <a:off x="1209675" y="1189990"/>
            <a:ext cx="9634220" cy="5003800"/>
          </a:xfrm>
          <a:prstGeom prst="rect">
            <a:avLst/>
          </a:prstGeom>
        </p:spPr>
      </p:pic>
    </p:spTree>
  </p:cSld>
  <p:clrMapOvr>
    <a:masterClrMapping/>
  </p:clrMapOvr>
  <p:transition>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2" name="标题 1"/>
          <p:cNvSpPr>
            <a:spLocks noGrp="1"/>
          </p:cNvSpPr>
          <p:nvPr>
            <p:ph type="title"/>
          </p:nvPr>
        </p:nvSpPr>
        <p:spPr/>
        <p:txBody>
          <a:bodyPr/>
          <a:lstStyle/>
          <a:p>
            <a:r>
              <a:rPr lang="zh-CN" altLang="en-US" dirty="0"/>
              <a:t>实际应用</a:t>
            </a:r>
            <a:endParaRPr lang="zh-CN" altLang="en-US" dirty="0"/>
          </a:p>
        </p:txBody>
      </p:sp>
      <p:cxnSp>
        <p:nvCxnSpPr>
          <p:cNvPr id="26" name="直接连接符 25"/>
          <p:cNvCxnSpPr/>
          <p:nvPr/>
        </p:nvCxnSpPr>
        <p:spPr>
          <a:xfrm>
            <a:off x="4664075" y="5485765"/>
            <a:ext cx="0" cy="520065"/>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13" name="图片 13" descr="1558421317(1)"/>
          <p:cNvPicPr>
            <a:picLocks noChangeAspect="1"/>
          </p:cNvPicPr>
          <p:nvPr/>
        </p:nvPicPr>
        <p:blipFill>
          <a:blip r:embed="rId1"/>
          <a:stretch>
            <a:fillRect/>
          </a:stretch>
        </p:blipFill>
        <p:spPr>
          <a:xfrm>
            <a:off x="1073150" y="1151890"/>
            <a:ext cx="10150475" cy="4978400"/>
          </a:xfrm>
          <a:prstGeom prst="rect">
            <a:avLst/>
          </a:prstGeom>
        </p:spPr>
      </p:pic>
    </p:spTree>
  </p:cSld>
  <p:clrMapOvr>
    <a:masterClrMapping/>
  </p:clrMapOvr>
  <p:transition>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2" name="标题 1"/>
          <p:cNvSpPr>
            <a:spLocks noGrp="1"/>
          </p:cNvSpPr>
          <p:nvPr>
            <p:ph type="title"/>
          </p:nvPr>
        </p:nvSpPr>
        <p:spPr/>
        <p:txBody>
          <a:bodyPr/>
          <a:lstStyle/>
          <a:p>
            <a:r>
              <a:rPr lang="zh-CN" altLang="en-US" dirty="0"/>
              <a:t>实际应用</a:t>
            </a:r>
            <a:endParaRPr lang="zh-CN" altLang="en-US" dirty="0"/>
          </a:p>
        </p:txBody>
      </p:sp>
      <p:cxnSp>
        <p:nvCxnSpPr>
          <p:cNvPr id="26" name="直接连接符 25"/>
          <p:cNvCxnSpPr/>
          <p:nvPr/>
        </p:nvCxnSpPr>
        <p:spPr>
          <a:xfrm>
            <a:off x="4664075" y="5485765"/>
            <a:ext cx="0" cy="520065"/>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16" name="图片 16" descr="1558422696"/>
          <p:cNvPicPr>
            <a:picLocks noChangeAspect="1"/>
          </p:cNvPicPr>
          <p:nvPr/>
        </p:nvPicPr>
        <p:blipFill>
          <a:blip r:embed="rId1"/>
          <a:stretch>
            <a:fillRect/>
          </a:stretch>
        </p:blipFill>
        <p:spPr>
          <a:xfrm>
            <a:off x="942975" y="1187450"/>
            <a:ext cx="10372725" cy="4973320"/>
          </a:xfrm>
          <a:prstGeom prst="rect">
            <a:avLst/>
          </a:prstGeom>
        </p:spPr>
      </p:pic>
    </p:spTree>
  </p:cSld>
  <p:clrMapOvr>
    <a:masterClrMapping/>
  </p:clrMapOvr>
  <p:transition>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69925" y="2859617"/>
            <a:ext cx="3392009" cy="1275462"/>
          </a:xfrm>
        </p:spPr>
        <p:txBody>
          <a:bodyPr>
            <a:normAutofit/>
          </a:bodyPr>
          <a:lstStyle/>
          <a:p>
            <a:r>
              <a:rPr lang="en-US" altLang="zh-CN" sz="6600" dirty="0"/>
              <a:t>Thanks.</a:t>
            </a:r>
            <a:endParaRPr lang="zh-CN" altLang="en-US" sz="6600" b="0" dirty="0"/>
          </a:p>
        </p:txBody>
      </p:sp>
      <p:cxnSp>
        <p:nvCxnSpPr>
          <p:cNvPr id="46" name="直接连接符 45"/>
          <p:cNvCxnSpPr/>
          <p:nvPr/>
        </p:nvCxnSpPr>
        <p:spPr>
          <a:xfrm>
            <a:off x="782213" y="4197434"/>
            <a:ext cx="3360273"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omb/>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4000" b="0" dirty="0"/>
              <a:t>就诊流程</a:t>
            </a:r>
            <a:endParaRPr lang="zh-CN" altLang="en-US" sz="4000" b="0" dirty="0"/>
          </a:p>
        </p:txBody>
      </p:sp>
      <p:cxnSp>
        <p:nvCxnSpPr>
          <p:cNvPr id="9" name="直接连接符 8"/>
          <p:cNvCxnSpPr/>
          <p:nvPr/>
        </p:nvCxnSpPr>
        <p:spPr>
          <a:xfrm>
            <a:off x="770889" y="4644764"/>
            <a:ext cx="767642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椭圆形标注 7"/>
          <p:cNvSpPr/>
          <p:nvPr/>
        </p:nvSpPr>
        <p:spPr>
          <a:xfrm flipH="1">
            <a:off x="6999328" y="2203516"/>
            <a:ext cx="1225484" cy="1225484"/>
          </a:xfrm>
          <a:prstGeom prst="wedgeEllipseCallout">
            <a:avLst>
              <a:gd name="adj1" fmla="val -70492"/>
              <a:gd name="adj2" fmla="val -37329"/>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8000" dirty="0">
                <a:solidFill>
                  <a:schemeClr val="bg1"/>
                </a:solidFill>
                <a:latin typeface="Impact" panose="020B0806030902050204" pitchFamily="34" charset="0"/>
              </a:rPr>
              <a:t>01</a:t>
            </a:r>
            <a:endParaRPr lang="zh-CN" altLang="en-US" sz="4000" b="1" dirty="0">
              <a:solidFill>
                <a:schemeClr val="tx1"/>
              </a:solidFill>
              <a:latin typeface="Impact" panose="020B0806030902050204" pitchFamily="34" charset="0"/>
            </a:endParaRPr>
          </a:p>
        </p:txBody>
      </p:sp>
      <p:sp>
        <p:nvSpPr>
          <p:cNvPr id="5" name="文本占位符 4"/>
          <p:cNvSpPr>
            <a:spLocks noGrp="1"/>
          </p:cNvSpPr>
          <p:nvPr>
            <p:ph type="body" idx="1"/>
          </p:nvPr>
        </p:nvSpPr>
        <p:spPr/>
        <p:txBody>
          <a:bodyPr/>
          <a:p>
            <a:pPr lvl="0">
              <a:lnSpc>
                <a:spcPct val="100000"/>
              </a:lnSpc>
            </a:pPr>
            <a:r>
              <a:rPr lang="zh-CN" altLang="en-US" dirty="0"/>
              <a:t>详述患者到医院就诊的流程</a:t>
            </a:r>
            <a:endParaRPr lang="zh-CN" altLang="en-US" dirty="0"/>
          </a:p>
        </p:txBody>
      </p:sp>
    </p:spTree>
  </p:cSld>
  <p:clrMapOvr>
    <a:masterClrMapping/>
  </p:clrMapOvr>
  <p:transition>
    <p:newsfla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就诊流程</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2cb15f48-792a-48e4-bafa-2d927581cae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543" y="1119981"/>
            <a:ext cx="12193656" cy="5018087"/>
            <a:chOff x="-828" y="1129506"/>
            <a:chExt cx="12193656" cy="5018087"/>
          </a:xfrm>
        </p:grpSpPr>
        <p:sp>
          <p:nvSpPr>
            <p:cNvPr id="6" name="ísliḑé"/>
            <p:cNvSpPr/>
            <p:nvPr/>
          </p:nvSpPr>
          <p:spPr>
            <a:xfrm>
              <a:off x="-828" y="2716216"/>
              <a:ext cx="12193656" cy="1859950"/>
            </a:xfrm>
            <a:prstGeom prst="rect">
              <a:avLst/>
            </a:prstGeom>
            <a:blipFill>
              <a:blip r:embed="rId2"/>
              <a:stretch>
                <a:fillRect l="-7" t="-311316" r="7" b="-25744"/>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en-US" dirty="0"/>
            </a:p>
          </p:txBody>
        </p:sp>
        <p:grpSp>
          <p:nvGrpSpPr>
            <p:cNvPr id="7" name="işlîde"/>
            <p:cNvGrpSpPr/>
            <p:nvPr/>
          </p:nvGrpSpPr>
          <p:grpSpPr>
            <a:xfrm>
              <a:off x="4081079" y="1129506"/>
              <a:ext cx="4031112" cy="5018087"/>
              <a:chOff x="4081079" y="1129506"/>
              <a:chExt cx="4031112" cy="5018087"/>
            </a:xfrm>
          </p:grpSpPr>
          <p:sp>
            <p:nvSpPr>
              <p:cNvPr id="16" name="ïşḷïḓé"/>
              <p:cNvSpPr/>
              <p:nvPr/>
            </p:nvSpPr>
            <p:spPr>
              <a:xfrm>
                <a:off x="4594669" y="1129506"/>
                <a:ext cx="3002662" cy="5018087"/>
              </a:xfrm>
              <a:prstGeom prst="flowChartInputOutput">
                <a:avLst/>
              </a:prstGeom>
              <a:solidFill>
                <a:schemeClr val="tx1">
                  <a:lumMod val="50000"/>
                  <a:lumOff val="50000"/>
                  <a:alpha val="70000"/>
                </a:schemeClr>
              </a:solidFill>
            </p:spPr>
            <p:txBody>
              <a:bodyPr wrap="square" lIns="91440" tIns="45720" rIns="91440" bIns="45720" rtlCol="0" anchor="ctr">
                <a:normAutofit/>
              </a:bodyPr>
              <a:lstStyle/>
              <a:p>
                <a:pPr algn="ctr"/>
                <a:endParaRPr lang="zh-CN" altLang="en-US" sz="2400" b="1">
                  <a:solidFill>
                    <a:schemeClr val="bg1"/>
                  </a:solidFill>
                </a:endParaRPr>
              </a:p>
            </p:txBody>
          </p:sp>
          <p:sp>
            <p:nvSpPr>
              <p:cNvPr id="17" name="ïs1iḓe"/>
              <p:cNvSpPr/>
              <p:nvPr/>
            </p:nvSpPr>
            <p:spPr>
              <a:xfrm>
                <a:off x="4081079" y="1129506"/>
                <a:ext cx="4031112" cy="5018087"/>
              </a:xfrm>
              <a:prstGeom prst="parallelogram">
                <a:avLst>
                  <a:gd name="adj" fmla="val 40000"/>
                </a:avLst>
              </a:prstGeom>
              <a:solidFill>
                <a:schemeClr val="accent1">
                  <a:alpha val="70000"/>
                </a:schemeClr>
              </a:solidFill>
            </p:spPr>
            <p:txBody>
              <a:bodyPr wrap="square" lIns="91440" tIns="45720" rIns="91440" bIns="45720" rtlCol="0" anchor="ctr">
                <a:normAutofit/>
              </a:bodyPr>
              <a:lstStyle/>
              <a:p>
                <a:pPr algn="ctr"/>
                <a:endParaRPr lang="zh-CN" altLang="en-US" sz="2400" b="1">
                  <a:solidFill>
                    <a:schemeClr val="bg1"/>
                  </a:solidFill>
                </a:endParaRPr>
              </a:p>
            </p:txBody>
          </p:sp>
        </p:grpSp>
      </p:grpSp>
      <p:sp>
        <p:nvSpPr>
          <p:cNvPr id="20" name="íṧḻíde"/>
          <p:cNvSpPr txBox="1"/>
          <p:nvPr/>
        </p:nvSpPr>
        <p:spPr bwMode="auto">
          <a:xfrm>
            <a:off x="604520" y="5156200"/>
            <a:ext cx="3975735" cy="44196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9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eaLnBrk="1" hangingPunct="1">
              <a:lnSpc>
                <a:spcPct val="100000"/>
              </a:lnSpc>
              <a:spcBef>
                <a:spcPct val="0"/>
              </a:spcBef>
            </a:pPr>
            <a:r>
              <a:rPr lang="en-US" altLang="zh-CN" sz="2000" b="1" dirty="0"/>
              <a:t>5.</a:t>
            </a:r>
            <a:r>
              <a:rPr lang="zh-CN" altLang="en-US" sz="2000" b="1" dirty="0"/>
              <a:t>门诊</a:t>
            </a:r>
            <a:r>
              <a:rPr lang="zh-CN" altLang="en-US" sz="2000" b="1" dirty="0"/>
              <a:t>医生开具申请单</a:t>
            </a:r>
            <a:r>
              <a:rPr lang="zh-CN" altLang="en-US" sz="2000" b="1" dirty="0"/>
              <a:t>（</a:t>
            </a:r>
            <a:r>
              <a:rPr lang="en-US" altLang="zh-CN" sz="2000" b="1" dirty="0"/>
              <a:t>CT/MR/DR</a:t>
            </a:r>
            <a:r>
              <a:rPr lang="zh-CN" altLang="en-US" sz="2000" b="1" dirty="0"/>
              <a:t>）</a:t>
            </a:r>
            <a:endParaRPr lang="zh-CN" altLang="en-US" sz="2000" b="1" dirty="0"/>
          </a:p>
        </p:txBody>
      </p:sp>
      <p:sp>
        <p:nvSpPr>
          <p:cNvPr id="21" name="íṧḻíde"/>
          <p:cNvSpPr txBox="1"/>
          <p:nvPr/>
        </p:nvSpPr>
        <p:spPr bwMode="auto">
          <a:xfrm>
            <a:off x="7923530" y="1192530"/>
            <a:ext cx="4173220" cy="44196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9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eaLnBrk="1" hangingPunct="1">
              <a:lnSpc>
                <a:spcPct val="100000"/>
              </a:lnSpc>
              <a:spcBef>
                <a:spcPct val="0"/>
              </a:spcBef>
            </a:pPr>
            <a:r>
              <a:rPr lang="en-US" altLang="zh-CN" sz="2000" b="1" dirty="0"/>
              <a:t>7.</a:t>
            </a:r>
            <a:r>
              <a:rPr lang="zh-CN" altLang="en-US" sz="2000" b="1" dirty="0"/>
              <a:t>技师根据先来后到的顺序为患者摄片</a:t>
            </a:r>
            <a:endParaRPr lang="zh-CN" altLang="en-US" sz="2000" b="1" dirty="0"/>
          </a:p>
        </p:txBody>
      </p:sp>
      <p:sp>
        <p:nvSpPr>
          <p:cNvPr id="22" name="íṧḻíde"/>
          <p:cNvSpPr txBox="1"/>
          <p:nvPr/>
        </p:nvSpPr>
        <p:spPr bwMode="auto">
          <a:xfrm>
            <a:off x="624840" y="5709920"/>
            <a:ext cx="4184650" cy="44196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9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eaLnBrk="1" hangingPunct="1">
              <a:lnSpc>
                <a:spcPct val="100000"/>
              </a:lnSpc>
              <a:spcBef>
                <a:spcPct val="0"/>
              </a:spcBef>
            </a:pPr>
            <a:r>
              <a:rPr lang="en-US" altLang="zh-CN" sz="2000" b="1" dirty="0"/>
              <a:t>6.</a:t>
            </a:r>
            <a:r>
              <a:rPr lang="zh-CN" altLang="en-US" sz="2000" b="1" dirty="0"/>
              <a:t>患者凭借申请单去相应科室排队等候</a:t>
            </a:r>
            <a:endParaRPr lang="zh-CN" altLang="en-US" sz="2000" b="1" dirty="0"/>
          </a:p>
        </p:txBody>
      </p:sp>
      <p:sp>
        <p:nvSpPr>
          <p:cNvPr id="23" name="íṧḻíde"/>
          <p:cNvSpPr txBox="1"/>
          <p:nvPr/>
        </p:nvSpPr>
        <p:spPr bwMode="auto">
          <a:xfrm>
            <a:off x="7934960" y="1692910"/>
            <a:ext cx="4173220" cy="44196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9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eaLnBrk="1" hangingPunct="1">
              <a:lnSpc>
                <a:spcPct val="100000"/>
              </a:lnSpc>
              <a:spcBef>
                <a:spcPct val="0"/>
              </a:spcBef>
            </a:pPr>
            <a:r>
              <a:rPr lang="en-US" altLang="zh-CN" sz="2000" b="1" dirty="0"/>
              <a:t>8.</a:t>
            </a:r>
            <a:r>
              <a:rPr lang="zh-CN" altLang="en-US" sz="2000" b="1" dirty="0"/>
              <a:t>患者拿到影像胶片后再次去门诊排队</a:t>
            </a:r>
            <a:endParaRPr lang="zh-CN" altLang="en-US" sz="2000" b="1" dirty="0"/>
          </a:p>
        </p:txBody>
      </p:sp>
      <p:sp>
        <p:nvSpPr>
          <p:cNvPr id="24" name="íṧḻíde"/>
          <p:cNvSpPr txBox="1"/>
          <p:nvPr/>
        </p:nvSpPr>
        <p:spPr bwMode="auto">
          <a:xfrm>
            <a:off x="7943215" y="2152650"/>
            <a:ext cx="4173220" cy="44196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9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eaLnBrk="1" hangingPunct="1">
              <a:lnSpc>
                <a:spcPct val="100000"/>
              </a:lnSpc>
              <a:spcBef>
                <a:spcPct val="0"/>
              </a:spcBef>
            </a:pPr>
            <a:r>
              <a:rPr lang="en-US" altLang="zh-CN" sz="2000" b="1" dirty="0"/>
              <a:t>9.</a:t>
            </a:r>
            <a:r>
              <a:rPr lang="zh-CN" altLang="en-US" sz="2000" b="1" dirty="0"/>
              <a:t>门诊医生依据影像胶片做病情诊断</a:t>
            </a:r>
            <a:endParaRPr lang="zh-CN" altLang="en-US" sz="2000" b="1" dirty="0"/>
          </a:p>
        </p:txBody>
      </p:sp>
      <p:sp>
        <p:nvSpPr>
          <p:cNvPr id="25" name="íṧḻíde"/>
          <p:cNvSpPr txBox="1"/>
          <p:nvPr/>
        </p:nvSpPr>
        <p:spPr bwMode="auto">
          <a:xfrm>
            <a:off x="7797165" y="4620260"/>
            <a:ext cx="4318635" cy="44196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9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eaLnBrk="1" hangingPunct="1">
              <a:lnSpc>
                <a:spcPct val="100000"/>
              </a:lnSpc>
              <a:spcBef>
                <a:spcPct val="0"/>
              </a:spcBef>
            </a:pPr>
            <a:r>
              <a:rPr lang="en-US" altLang="zh-CN" sz="2000" b="1" dirty="0">
                <a:solidFill>
                  <a:srgbClr val="FF0000"/>
                </a:solidFill>
              </a:rPr>
              <a:t>8.</a:t>
            </a:r>
            <a:r>
              <a:rPr lang="zh-CN" altLang="en-US" sz="2000" b="1" dirty="0">
                <a:solidFill>
                  <a:srgbClr val="FF0000"/>
                </a:solidFill>
                <a:sym typeface="+mn-ea"/>
              </a:rPr>
              <a:t>报告医生依据患者的影像做二维码报告</a:t>
            </a:r>
            <a:endParaRPr lang="zh-CN" altLang="en-US" sz="2000" b="1" dirty="0">
              <a:solidFill>
                <a:srgbClr val="FF0000"/>
              </a:solidFill>
              <a:sym typeface="+mn-ea"/>
            </a:endParaRPr>
          </a:p>
        </p:txBody>
      </p:sp>
      <p:sp>
        <p:nvSpPr>
          <p:cNvPr id="26" name="íṧḻíde"/>
          <p:cNvSpPr txBox="1"/>
          <p:nvPr/>
        </p:nvSpPr>
        <p:spPr bwMode="auto">
          <a:xfrm>
            <a:off x="7797800" y="5156200"/>
            <a:ext cx="4274185" cy="44196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9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eaLnBrk="1" hangingPunct="1">
              <a:lnSpc>
                <a:spcPct val="100000"/>
              </a:lnSpc>
              <a:spcBef>
                <a:spcPct val="0"/>
              </a:spcBef>
            </a:pPr>
            <a:r>
              <a:rPr lang="en-US" altLang="zh-CN" sz="2000" b="1" dirty="0">
                <a:solidFill>
                  <a:srgbClr val="FF0000"/>
                </a:solidFill>
              </a:rPr>
              <a:t>9.</a:t>
            </a:r>
            <a:r>
              <a:rPr lang="zh-CN" altLang="en-US" sz="2000" b="1" dirty="0">
                <a:solidFill>
                  <a:srgbClr val="FF0000"/>
                </a:solidFill>
              </a:rPr>
              <a:t>门诊医生依据</a:t>
            </a:r>
            <a:r>
              <a:rPr lang="zh-CN" altLang="en-US" sz="2000" b="1" dirty="0">
                <a:solidFill>
                  <a:srgbClr val="FF0000"/>
                </a:solidFill>
                <a:sym typeface="+mn-ea"/>
              </a:rPr>
              <a:t>二维码</a:t>
            </a:r>
            <a:r>
              <a:rPr lang="zh-CN" altLang="en-US" sz="2000" b="1" dirty="0">
                <a:solidFill>
                  <a:srgbClr val="FF0000"/>
                </a:solidFill>
              </a:rPr>
              <a:t>报告做病情诊断</a:t>
            </a:r>
            <a:endParaRPr lang="zh-CN" altLang="en-US" sz="2000" b="1" dirty="0">
              <a:solidFill>
                <a:srgbClr val="FF0000"/>
              </a:solidFill>
            </a:endParaRPr>
          </a:p>
        </p:txBody>
      </p:sp>
      <p:sp>
        <p:nvSpPr>
          <p:cNvPr id="27" name="íṧḻíde"/>
          <p:cNvSpPr txBox="1"/>
          <p:nvPr/>
        </p:nvSpPr>
        <p:spPr bwMode="auto">
          <a:xfrm>
            <a:off x="7797800" y="5695950"/>
            <a:ext cx="4268470" cy="44196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8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eaLnBrk="1" hangingPunct="1">
              <a:lnSpc>
                <a:spcPct val="100000"/>
              </a:lnSpc>
              <a:spcBef>
                <a:spcPct val="0"/>
              </a:spcBef>
            </a:pPr>
            <a:r>
              <a:rPr lang="en-US" altLang="zh-CN" sz="2000" b="1" dirty="0"/>
              <a:t>10.</a:t>
            </a:r>
            <a:r>
              <a:rPr lang="zh-CN" altLang="en-US" sz="2000" b="1" dirty="0"/>
              <a:t>患者到取药处取门诊医生开具的药单即可</a:t>
            </a:r>
            <a:endParaRPr lang="zh-CN" altLang="en-US" sz="2000" b="1" dirty="0"/>
          </a:p>
        </p:txBody>
      </p:sp>
      <p:sp>
        <p:nvSpPr>
          <p:cNvPr id="3" name="íṧḻíde"/>
          <p:cNvSpPr txBox="1"/>
          <p:nvPr/>
        </p:nvSpPr>
        <p:spPr bwMode="auto">
          <a:xfrm>
            <a:off x="729615" y="2152650"/>
            <a:ext cx="3975735" cy="44196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eaLnBrk="1" hangingPunct="1">
              <a:lnSpc>
                <a:spcPct val="100000"/>
              </a:lnSpc>
              <a:spcBef>
                <a:spcPct val="0"/>
              </a:spcBef>
            </a:pPr>
            <a:r>
              <a:rPr sz="2000" b="1" dirty="0"/>
              <a:t>3.门诊医生为相应的患者诊断病情</a:t>
            </a:r>
            <a:endParaRPr sz="2000" b="1" dirty="0"/>
          </a:p>
        </p:txBody>
      </p:sp>
      <p:sp>
        <p:nvSpPr>
          <p:cNvPr id="8" name="íṧḻíde"/>
          <p:cNvSpPr txBox="1"/>
          <p:nvPr/>
        </p:nvSpPr>
        <p:spPr bwMode="auto">
          <a:xfrm>
            <a:off x="728980" y="1692910"/>
            <a:ext cx="3975735" cy="44196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eaLnBrk="1" hangingPunct="1">
              <a:lnSpc>
                <a:spcPct val="100000"/>
              </a:lnSpc>
              <a:spcBef>
                <a:spcPct val="0"/>
              </a:spcBef>
            </a:pPr>
            <a:r>
              <a:rPr sz="2000" b="1" dirty="0">
                <a:sym typeface="+mn-ea"/>
              </a:rPr>
              <a:t>2.患者到相应的门诊排队等待叫号</a:t>
            </a:r>
            <a:endParaRPr sz="2000" b="1" dirty="0">
              <a:sym typeface="+mn-ea"/>
            </a:endParaRPr>
          </a:p>
        </p:txBody>
      </p:sp>
      <p:sp>
        <p:nvSpPr>
          <p:cNvPr id="10" name="íṧḻíde"/>
          <p:cNvSpPr txBox="1"/>
          <p:nvPr/>
        </p:nvSpPr>
        <p:spPr bwMode="auto">
          <a:xfrm>
            <a:off x="728980" y="1192530"/>
            <a:ext cx="3975735" cy="44196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9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eaLnBrk="1" hangingPunct="1">
              <a:lnSpc>
                <a:spcPct val="100000"/>
              </a:lnSpc>
              <a:spcBef>
                <a:spcPct val="0"/>
              </a:spcBef>
            </a:pPr>
            <a:r>
              <a:rPr sz="2000" b="1" dirty="0"/>
              <a:t>1.患者到导诊台登记自己的基本信息</a:t>
            </a:r>
            <a:endParaRPr sz="2000" b="1" dirty="0"/>
          </a:p>
        </p:txBody>
      </p:sp>
      <p:sp>
        <p:nvSpPr>
          <p:cNvPr id="12" name="íṧḻíde"/>
          <p:cNvSpPr txBox="1"/>
          <p:nvPr/>
        </p:nvSpPr>
        <p:spPr bwMode="auto">
          <a:xfrm>
            <a:off x="604520" y="4620260"/>
            <a:ext cx="3975735" cy="44196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eaLnBrk="1" hangingPunct="1">
              <a:lnSpc>
                <a:spcPct val="100000"/>
              </a:lnSpc>
              <a:spcBef>
                <a:spcPct val="0"/>
              </a:spcBef>
            </a:pPr>
            <a:r>
              <a:rPr sz="2000" b="1" dirty="0"/>
              <a:t>4.若病情有需要拍片（CT/MR/DR）</a:t>
            </a:r>
            <a:endParaRPr sz="2000" b="1"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8"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linds(horizontal)">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blinds(horizontal)">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linds(horizontal)">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blinds(horizontal)">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blinds(horizontal)">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blinds(horizontal)">
                                      <p:cBhvr>
                                        <p:cTn id="52" dur="500"/>
                                        <p:tgtEl>
                                          <p:spTgt spid="27"/>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blinds(horizontal)">
                                      <p:cBhvr>
                                        <p:cTn id="57" dur="500"/>
                                        <p:tgtEl>
                                          <p:spTgt spid="2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blinds(horizontal)">
                                      <p:cBhvr>
                                        <p:cTn id="6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18"/>
      <p:bldP spid="8" grpId="0"/>
      <p:bldP spid="3" grpId="0"/>
      <p:bldP spid="12" grpId="0"/>
      <p:bldP spid="20" grpId="0"/>
      <p:bldP spid="22" grpId="0"/>
      <p:bldP spid="21" grpId="0"/>
      <p:bldP spid="23" grpId="0"/>
      <p:bldP spid="24" grpId="0"/>
      <p:bldP spid="27" grpId="0"/>
      <p:bldP spid="25"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2" name="标题 1"/>
          <p:cNvSpPr>
            <a:spLocks noGrp="1"/>
          </p:cNvSpPr>
          <p:nvPr>
            <p:ph type="title"/>
          </p:nvPr>
        </p:nvSpPr>
        <p:spPr/>
        <p:txBody>
          <a:bodyPr/>
          <a:lstStyle/>
          <a:p>
            <a:r>
              <a:rPr lang="zh-CN" altLang="en-US" dirty="0">
                <a:sym typeface="+mn-ea"/>
              </a:rPr>
              <a:t>就诊流程</a:t>
            </a:r>
            <a:endParaRPr lang="zh-CN" altLang="en-US" dirty="0">
              <a:solidFill>
                <a:schemeClr val="accent1"/>
              </a:solidFill>
            </a:endParaRPr>
          </a:p>
        </p:txBody>
      </p:sp>
      <p:pic>
        <p:nvPicPr>
          <p:cNvPr id="12" name="图片 11"/>
          <p:cNvPicPr>
            <a:picLocks noChangeAspect="1"/>
          </p:cNvPicPr>
          <p:nvPr/>
        </p:nvPicPr>
        <p:blipFill>
          <a:blip r:embed="rId1"/>
          <a:stretch>
            <a:fillRect/>
          </a:stretch>
        </p:blipFill>
        <p:spPr>
          <a:xfrm>
            <a:off x="669925" y="1468120"/>
            <a:ext cx="10681970" cy="4451350"/>
          </a:xfrm>
          <a:prstGeom prst="rect">
            <a:avLst/>
          </a:prstGeom>
        </p:spPr>
      </p:pic>
    </p:spTree>
  </p:cSld>
  <p:clrMapOvr>
    <a:masterClrMapping/>
  </p:clrMapOvr>
  <p:transition>
    <p:wedg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4000" b="0" dirty="0"/>
              <a:t>基本概述</a:t>
            </a:r>
            <a:endParaRPr lang="zh-CN" altLang="en-US" sz="4000" b="0" dirty="0"/>
          </a:p>
        </p:txBody>
      </p:sp>
      <p:sp>
        <p:nvSpPr>
          <p:cNvPr id="3" name="文本占位符 2"/>
          <p:cNvSpPr>
            <a:spLocks noGrp="1"/>
          </p:cNvSpPr>
          <p:nvPr>
            <p:ph type="body" idx="1"/>
          </p:nvPr>
        </p:nvSpPr>
        <p:spPr/>
        <p:txBody>
          <a:bodyPr/>
          <a:lstStyle/>
          <a:p>
            <a:pPr lvl="0">
              <a:lnSpc>
                <a:spcPct val="100000"/>
              </a:lnSpc>
            </a:pPr>
            <a:r>
              <a:rPr lang="zh-CN" altLang="en-US" dirty="0"/>
              <a:t>由就诊流程引出</a:t>
            </a:r>
            <a:r>
              <a:rPr lang="en-US" dirty="0"/>
              <a:t>PACS</a:t>
            </a:r>
            <a:r>
              <a:rPr lang="zh-CN" altLang="en-US" dirty="0"/>
              <a:t>的概念</a:t>
            </a:r>
            <a:endParaRPr lang="zh-CN" altLang="en-US" dirty="0"/>
          </a:p>
        </p:txBody>
      </p:sp>
      <p:cxnSp>
        <p:nvCxnSpPr>
          <p:cNvPr id="9" name="直接连接符 8"/>
          <p:cNvCxnSpPr/>
          <p:nvPr/>
        </p:nvCxnSpPr>
        <p:spPr>
          <a:xfrm>
            <a:off x="770889" y="4644764"/>
            <a:ext cx="767642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椭圆形标注 7"/>
          <p:cNvSpPr/>
          <p:nvPr/>
        </p:nvSpPr>
        <p:spPr>
          <a:xfrm flipH="1">
            <a:off x="6999328" y="2203516"/>
            <a:ext cx="1225484" cy="1225484"/>
          </a:xfrm>
          <a:prstGeom prst="wedgeEllipseCallout">
            <a:avLst>
              <a:gd name="adj1" fmla="val -70492"/>
              <a:gd name="adj2" fmla="val -37329"/>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8000" dirty="0">
                <a:solidFill>
                  <a:schemeClr val="bg1"/>
                </a:solidFill>
                <a:latin typeface="Impact" panose="020B0806030902050204" pitchFamily="34" charset="0"/>
              </a:rPr>
              <a:t>02</a:t>
            </a:r>
            <a:endParaRPr lang="zh-CN" altLang="en-US" sz="4000" b="1" dirty="0">
              <a:solidFill>
                <a:schemeClr val="tx1"/>
              </a:solidFill>
              <a:latin typeface="Impact" panose="020B0806030902050204" pitchFamily="34" charset="0"/>
            </a:endParaRPr>
          </a:p>
        </p:txBody>
      </p:sp>
    </p:spTree>
  </p:cSld>
  <p:clrMapOvr>
    <a:masterClrMapping/>
  </p:clrMapOvr>
  <p:transition>
    <p:newsfla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基本概述（</a:t>
            </a:r>
            <a:r>
              <a:rPr lang="en-US" altLang="zh-CN" dirty="0"/>
              <a:t>PACS</a:t>
            </a:r>
            <a:r>
              <a:rPr lang="zh-CN" altLang="en-US" dirty="0"/>
              <a:t>的</a:t>
            </a:r>
            <a:r>
              <a:rPr lang="en-US" altLang="zh-CN" dirty="0"/>
              <a:t>4</a:t>
            </a:r>
            <a:r>
              <a:rPr lang="zh-CN" altLang="en-US" dirty="0"/>
              <a:t>大模块</a:t>
            </a:r>
            <a:r>
              <a:rPr lang="zh-CN" altLang="en-US" dirty="0"/>
              <a:t>）</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2f24e75f-e597-478e-9e8c-1c342560a79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91600" y="1739900"/>
            <a:ext cx="10846026" cy="4022725"/>
            <a:chOff x="691600" y="1739900"/>
            <a:chExt cx="10846026" cy="4022725"/>
          </a:xfrm>
        </p:grpSpPr>
        <p:sp>
          <p:nvSpPr>
            <p:cNvPr id="6" name="işḷîḑê"/>
            <p:cNvSpPr/>
            <p:nvPr/>
          </p:nvSpPr>
          <p:spPr>
            <a:xfrm>
              <a:off x="7248234" y="2850294"/>
              <a:ext cx="1642685" cy="164268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sp>
          <p:nvSpPr>
            <p:cNvPr id="7" name="îśḻîḑé"/>
            <p:cNvSpPr/>
            <p:nvPr/>
          </p:nvSpPr>
          <p:spPr>
            <a:xfrm>
              <a:off x="3389228" y="2850294"/>
              <a:ext cx="1642685" cy="1642685"/>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sp>
          <p:nvSpPr>
            <p:cNvPr id="8" name="iṣḷîḋé"/>
            <p:cNvSpPr/>
            <p:nvPr/>
          </p:nvSpPr>
          <p:spPr>
            <a:xfrm>
              <a:off x="4675563" y="2850294"/>
              <a:ext cx="1642685" cy="164268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sp>
          <p:nvSpPr>
            <p:cNvPr id="9" name="îślîḍè"/>
            <p:cNvSpPr/>
            <p:nvPr/>
          </p:nvSpPr>
          <p:spPr>
            <a:xfrm>
              <a:off x="5961898" y="2850294"/>
              <a:ext cx="1642685" cy="1642685"/>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cxnSp>
          <p:nvCxnSpPr>
            <p:cNvPr id="10" name="肘形连接符 6"/>
            <p:cNvCxnSpPr/>
            <p:nvPr/>
          </p:nvCxnSpPr>
          <p:spPr>
            <a:xfrm flipV="1">
              <a:off x="8035168" y="2196167"/>
              <a:ext cx="924055" cy="636471"/>
            </a:xfrm>
            <a:prstGeom prst="bentConnector3">
              <a:avLst>
                <a:gd name="adj1" fmla="val -1089"/>
              </a:avLst>
            </a:prstGeom>
            <a:ln w="3175">
              <a:solidFill>
                <a:schemeClr val="bg1">
                  <a:lumMod val="65000"/>
                </a:schemeClr>
              </a:solidFill>
              <a:prstDash val="solid"/>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1" name="肘形连接符 7"/>
            <p:cNvCxnSpPr/>
            <p:nvPr/>
          </p:nvCxnSpPr>
          <p:spPr>
            <a:xfrm flipH="1" flipV="1">
              <a:off x="3271893" y="2215367"/>
              <a:ext cx="924055" cy="636471"/>
            </a:xfrm>
            <a:prstGeom prst="bentConnector3">
              <a:avLst>
                <a:gd name="adj1" fmla="val -505"/>
              </a:avLst>
            </a:prstGeom>
            <a:ln w="3175">
              <a:solidFill>
                <a:schemeClr val="bg1">
                  <a:lumMod val="65000"/>
                </a:schemeClr>
              </a:solidFill>
              <a:prstDash val="solid"/>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2" name="肘形连接符 8"/>
            <p:cNvCxnSpPr/>
            <p:nvPr/>
          </p:nvCxnSpPr>
          <p:spPr>
            <a:xfrm>
              <a:off x="6734208" y="4494949"/>
              <a:ext cx="924055" cy="636471"/>
            </a:xfrm>
            <a:prstGeom prst="bentConnector3">
              <a:avLst>
                <a:gd name="adj1" fmla="val 78"/>
              </a:avLst>
            </a:prstGeom>
            <a:ln w="3175">
              <a:solidFill>
                <a:schemeClr val="bg1">
                  <a:lumMod val="65000"/>
                </a:schemeClr>
              </a:solidFill>
              <a:prstDash val="solid"/>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3" name="肘形连接符 9"/>
            <p:cNvCxnSpPr/>
            <p:nvPr/>
          </p:nvCxnSpPr>
          <p:spPr>
            <a:xfrm flipH="1">
              <a:off x="4569885" y="4494949"/>
              <a:ext cx="924055" cy="636471"/>
            </a:xfrm>
            <a:prstGeom prst="bentConnector3">
              <a:avLst>
                <a:gd name="adj1" fmla="val 467"/>
              </a:avLst>
            </a:prstGeom>
            <a:ln w="3175">
              <a:solidFill>
                <a:schemeClr val="bg1">
                  <a:lumMod val="65000"/>
                </a:schemeClr>
              </a:solidFill>
              <a:prstDash val="solid"/>
              <a:headEnd type="oval"/>
              <a:tailEnd type="triangle"/>
            </a:ln>
          </p:spPr>
          <p:style>
            <a:lnRef idx="1">
              <a:schemeClr val="accent1"/>
            </a:lnRef>
            <a:fillRef idx="0">
              <a:schemeClr val="accent1"/>
            </a:fillRef>
            <a:effectRef idx="0">
              <a:schemeClr val="accent1"/>
            </a:effectRef>
            <a:fontRef idx="minor">
              <a:schemeClr val="tx1"/>
            </a:fontRef>
          </p:style>
        </p:cxnSp>
        <p:sp>
          <p:nvSpPr>
            <p:cNvPr id="14" name="isḷîḑê"/>
            <p:cNvSpPr/>
            <p:nvPr/>
          </p:nvSpPr>
          <p:spPr bwMode="auto">
            <a:xfrm>
              <a:off x="6414506" y="3284441"/>
              <a:ext cx="716510" cy="716510"/>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chemeClr val="bg1"/>
            </a:solidFill>
            <a:ln>
              <a:noFill/>
            </a:ln>
          </p:spPr>
          <p:txBody>
            <a:bodyPr wrap="square" lIns="91440" tIns="45720" rIns="91440" bIns="45720" anchor="ctr">
              <a:normAutofit/>
            </a:bodyPr>
            <a:lstStyle/>
            <a:p>
              <a:pPr algn="ctr"/>
            </a:p>
          </p:txBody>
        </p:sp>
        <p:sp>
          <p:nvSpPr>
            <p:cNvPr id="15" name="ïşlïdé"/>
            <p:cNvSpPr/>
            <p:nvPr/>
          </p:nvSpPr>
          <p:spPr bwMode="auto">
            <a:xfrm>
              <a:off x="7693327" y="3284441"/>
              <a:ext cx="716510" cy="716510"/>
            </a:xfrm>
            <a:custGeom>
              <a:avLst/>
              <a:gdLst>
                <a:gd name="T0" fmla="*/ 0 w 236"/>
                <a:gd name="T1" fmla="*/ 118 h 236"/>
                <a:gd name="T2" fmla="*/ 236 w 236"/>
                <a:gd name="T3" fmla="*/ 118 h 236"/>
                <a:gd name="T4" fmla="*/ 150 w 236"/>
                <a:gd name="T5" fmla="*/ 168 h 236"/>
                <a:gd name="T6" fmla="*/ 128 w 236"/>
                <a:gd name="T7" fmla="*/ 196 h 236"/>
                <a:gd name="T8" fmla="*/ 125 w 236"/>
                <a:gd name="T9" fmla="*/ 199 h 236"/>
                <a:gd name="T10" fmla="*/ 111 w 236"/>
                <a:gd name="T11" fmla="*/ 198 h 236"/>
                <a:gd name="T12" fmla="*/ 110 w 236"/>
                <a:gd name="T13" fmla="*/ 180 h 236"/>
                <a:gd name="T14" fmla="*/ 90 w 236"/>
                <a:gd name="T15" fmla="*/ 173 h 236"/>
                <a:gd name="T16" fmla="*/ 79 w 236"/>
                <a:gd name="T17" fmla="*/ 166 h 236"/>
                <a:gd name="T18" fmla="*/ 78 w 236"/>
                <a:gd name="T19" fmla="*/ 160 h 236"/>
                <a:gd name="T20" fmla="*/ 89 w 236"/>
                <a:gd name="T21" fmla="*/ 147 h 236"/>
                <a:gd name="T22" fmla="*/ 91 w 236"/>
                <a:gd name="T23" fmla="*/ 148 h 236"/>
                <a:gd name="T24" fmla="*/ 119 w 236"/>
                <a:gd name="T25" fmla="*/ 160 h 236"/>
                <a:gd name="T26" fmla="*/ 137 w 236"/>
                <a:gd name="T27" fmla="*/ 145 h 236"/>
                <a:gd name="T28" fmla="*/ 133 w 236"/>
                <a:gd name="T29" fmla="*/ 137 h 236"/>
                <a:gd name="T30" fmla="*/ 122 w 236"/>
                <a:gd name="T31" fmla="*/ 130 h 236"/>
                <a:gd name="T32" fmla="*/ 109 w 236"/>
                <a:gd name="T33" fmla="*/ 125 h 236"/>
                <a:gd name="T34" fmla="*/ 98 w 236"/>
                <a:gd name="T35" fmla="*/ 120 h 236"/>
                <a:gd name="T36" fmla="*/ 89 w 236"/>
                <a:gd name="T37" fmla="*/ 113 h 236"/>
                <a:gd name="T38" fmla="*/ 82 w 236"/>
                <a:gd name="T39" fmla="*/ 103 h 236"/>
                <a:gd name="T40" fmla="*/ 79 w 236"/>
                <a:gd name="T41" fmla="*/ 90 h 236"/>
                <a:gd name="T42" fmla="*/ 110 w 236"/>
                <a:gd name="T43" fmla="*/ 57 h 236"/>
                <a:gd name="T44" fmla="*/ 111 w 236"/>
                <a:gd name="T45" fmla="*/ 38 h 236"/>
                <a:gd name="T46" fmla="*/ 125 w 236"/>
                <a:gd name="T47" fmla="*/ 37 h 236"/>
                <a:gd name="T48" fmla="*/ 128 w 236"/>
                <a:gd name="T49" fmla="*/ 40 h 236"/>
                <a:gd name="T50" fmla="*/ 137 w 236"/>
                <a:gd name="T51" fmla="*/ 58 h 236"/>
                <a:gd name="T52" fmla="*/ 151 w 236"/>
                <a:gd name="T53" fmla="*/ 65 h 236"/>
                <a:gd name="T54" fmla="*/ 155 w 236"/>
                <a:gd name="T55" fmla="*/ 69 h 236"/>
                <a:gd name="T56" fmla="*/ 149 w 236"/>
                <a:gd name="T57" fmla="*/ 85 h 236"/>
                <a:gd name="T58" fmla="*/ 144 w 236"/>
                <a:gd name="T59" fmla="*/ 86 h 236"/>
                <a:gd name="T60" fmla="*/ 140 w 236"/>
                <a:gd name="T61" fmla="*/ 82 h 236"/>
                <a:gd name="T62" fmla="*/ 128 w 236"/>
                <a:gd name="T63" fmla="*/ 77 h 236"/>
                <a:gd name="T64" fmla="*/ 107 w 236"/>
                <a:gd name="T65" fmla="*/ 80 h 236"/>
                <a:gd name="T66" fmla="*/ 102 w 236"/>
                <a:gd name="T67" fmla="*/ 94 h 236"/>
                <a:gd name="T68" fmla="*/ 108 w 236"/>
                <a:gd name="T69" fmla="*/ 101 h 236"/>
                <a:gd name="T70" fmla="*/ 118 w 236"/>
                <a:gd name="T71" fmla="*/ 106 h 236"/>
                <a:gd name="T72" fmla="*/ 132 w 236"/>
                <a:gd name="T73" fmla="*/ 112 h 236"/>
                <a:gd name="T74" fmla="*/ 145 w 236"/>
                <a:gd name="T75" fmla="*/ 119 h 236"/>
                <a:gd name="T76" fmla="*/ 155 w 236"/>
                <a:gd name="T77" fmla="*/ 129 h 236"/>
                <a:gd name="T78" fmla="*/ 159 w 236"/>
                <a:gd name="T79" fmla="*/ 1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moveTo>
                    <a:pt x="150" y="168"/>
                  </a:moveTo>
                  <a:cubicBezTo>
                    <a:pt x="145" y="175"/>
                    <a:pt x="137" y="179"/>
                    <a:pt x="128" y="180"/>
                  </a:cubicBezTo>
                  <a:cubicBezTo>
                    <a:pt x="128" y="196"/>
                    <a:pt x="128" y="196"/>
                    <a:pt x="128" y="196"/>
                  </a:cubicBezTo>
                  <a:cubicBezTo>
                    <a:pt x="128" y="197"/>
                    <a:pt x="127" y="198"/>
                    <a:pt x="127" y="198"/>
                  </a:cubicBezTo>
                  <a:cubicBezTo>
                    <a:pt x="126" y="199"/>
                    <a:pt x="126" y="199"/>
                    <a:pt x="125" y="199"/>
                  </a:cubicBezTo>
                  <a:cubicBezTo>
                    <a:pt x="113" y="199"/>
                    <a:pt x="113" y="199"/>
                    <a:pt x="113" y="199"/>
                  </a:cubicBezTo>
                  <a:cubicBezTo>
                    <a:pt x="112" y="199"/>
                    <a:pt x="111" y="199"/>
                    <a:pt x="111" y="198"/>
                  </a:cubicBezTo>
                  <a:cubicBezTo>
                    <a:pt x="110" y="197"/>
                    <a:pt x="110" y="197"/>
                    <a:pt x="110" y="196"/>
                  </a:cubicBezTo>
                  <a:cubicBezTo>
                    <a:pt x="110" y="180"/>
                    <a:pt x="110" y="180"/>
                    <a:pt x="110" y="180"/>
                  </a:cubicBezTo>
                  <a:cubicBezTo>
                    <a:pt x="106" y="180"/>
                    <a:pt x="102" y="179"/>
                    <a:pt x="99" y="177"/>
                  </a:cubicBezTo>
                  <a:cubicBezTo>
                    <a:pt x="95" y="176"/>
                    <a:pt x="92" y="175"/>
                    <a:pt x="90" y="173"/>
                  </a:cubicBezTo>
                  <a:cubicBezTo>
                    <a:pt x="88" y="172"/>
                    <a:pt x="85" y="171"/>
                    <a:pt x="83" y="169"/>
                  </a:cubicBezTo>
                  <a:cubicBezTo>
                    <a:pt x="81" y="168"/>
                    <a:pt x="80" y="166"/>
                    <a:pt x="79" y="166"/>
                  </a:cubicBezTo>
                  <a:cubicBezTo>
                    <a:pt x="79" y="165"/>
                    <a:pt x="78" y="164"/>
                    <a:pt x="78" y="164"/>
                  </a:cubicBezTo>
                  <a:cubicBezTo>
                    <a:pt x="77" y="163"/>
                    <a:pt x="77" y="162"/>
                    <a:pt x="78" y="160"/>
                  </a:cubicBezTo>
                  <a:cubicBezTo>
                    <a:pt x="87" y="148"/>
                    <a:pt x="87" y="148"/>
                    <a:pt x="87" y="148"/>
                  </a:cubicBezTo>
                  <a:cubicBezTo>
                    <a:pt x="87" y="148"/>
                    <a:pt x="88" y="147"/>
                    <a:pt x="89" y="147"/>
                  </a:cubicBezTo>
                  <a:cubicBezTo>
                    <a:pt x="90" y="147"/>
                    <a:pt x="90" y="147"/>
                    <a:pt x="91" y="148"/>
                  </a:cubicBezTo>
                  <a:cubicBezTo>
                    <a:pt x="91" y="148"/>
                    <a:pt x="91" y="148"/>
                    <a:pt x="91" y="148"/>
                  </a:cubicBezTo>
                  <a:cubicBezTo>
                    <a:pt x="98" y="154"/>
                    <a:pt x="105" y="158"/>
                    <a:pt x="112" y="159"/>
                  </a:cubicBezTo>
                  <a:cubicBezTo>
                    <a:pt x="115" y="160"/>
                    <a:pt x="117" y="160"/>
                    <a:pt x="119" y="160"/>
                  </a:cubicBezTo>
                  <a:cubicBezTo>
                    <a:pt x="124" y="160"/>
                    <a:pt x="128" y="159"/>
                    <a:pt x="131" y="156"/>
                  </a:cubicBezTo>
                  <a:cubicBezTo>
                    <a:pt x="135" y="154"/>
                    <a:pt x="137" y="150"/>
                    <a:pt x="137" y="145"/>
                  </a:cubicBezTo>
                  <a:cubicBezTo>
                    <a:pt x="137" y="144"/>
                    <a:pt x="136" y="142"/>
                    <a:pt x="136" y="140"/>
                  </a:cubicBezTo>
                  <a:cubicBezTo>
                    <a:pt x="135" y="139"/>
                    <a:pt x="134" y="138"/>
                    <a:pt x="133" y="137"/>
                  </a:cubicBezTo>
                  <a:cubicBezTo>
                    <a:pt x="132" y="136"/>
                    <a:pt x="130" y="135"/>
                    <a:pt x="127" y="133"/>
                  </a:cubicBezTo>
                  <a:cubicBezTo>
                    <a:pt x="125" y="132"/>
                    <a:pt x="123" y="131"/>
                    <a:pt x="122" y="130"/>
                  </a:cubicBezTo>
                  <a:cubicBezTo>
                    <a:pt x="120" y="130"/>
                    <a:pt x="118" y="129"/>
                    <a:pt x="115" y="128"/>
                  </a:cubicBezTo>
                  <a:cubicBezTo>
                    <a:pt x="112" y="127"/>
                    <a:pt x="110" y="126"/>
                    <a:pt x="109" y="125"/>
                  </a:cubicBezTo>
                  <a:cubicBezTo>
                    <a:pt x="108" y="125"/>
                    <a:pt x="106" y="124"/>
                    <a:pt x="104" y="123"/>
                  </a:cubicBezTo>
                  <a:cubicBezTo>
                    <a:pt x="101" y="122"/>
                    <a:pt x="100" y="121"/>
                    <a:pt x="98" y="120"/>
                  </a:cubicBezTo>
                  <a:cubicBezTo>
                    <a:pt x="97" y="119"/>
                    <a:pt x="95" y="118"/>
                    <a:pt x="93" y="117"/>
                  </a:cubicBezTo>
                  <a:cubicBezTo>
                    <a:pt x="91" y="116"/>
                    <a:pt x="90" y="114"/>
                    <a:pt x="89" y="113"/>
                  </a:cubicBezTo>
                  <a:cubicBezTo>
                    <a:pt x="87" y="112"/>
                    <a:pt x="86" y="110"/>
                    <a:pt x="85" y="109"/>
                  </a:cubicBezTo>
                  <a:cubicBezTo>
                    <a:pt x="83" y="107"/>
                    <a:pt x="82" y="105"/>
                    <a:pt x="82" y="103"/>
                  </a:cubicBezTo>
                  <a:cubicBezTo>
                    <a:pt x="81" y="102"/>
                    <a:pt x="80" y="100"/>
                    <a:pt x="80" y="97"/>
                  </a:cubicBezTo>
                  <a:cubicBezTo>
                    <a:pt x="79" y="95"/>
                    <a:pt x="79" y="93"/>
                    <a:pt x="79" y="90"/>
                  </a:cubicBezTo>
                  <a:cubicBezTo>
                    <a:pt x="79" y="82"/>
                    <a:pt x="82" y="75"/>
                    <a:pt x="88" y="69"/>
                  </a:cubicBezTo>
                  <a:cubicBezTo>
                    <a:pt x="93" y="62"/>
                    <a:pt x="101" y="58"/>
                    <a:pt x="110" y="57"/>
                  </a:cubicBezTo>
                  <a:cubicBezTo>
                    <a:pt x="110" y="40"/>
                    <a:pt x="110" y="40"/>
                    <a:pt x="110" y="40"/>
                  </a:cubicBezTo>
                  <a:cubicBezTo>
                    <a:pt x="110" y="40"/>
                    <a:pt x="110" y="39"/>
                    <a:pt x="111" y="38"/>
                  </a:cubicBezTo>
                  <a:cubicBezTo>
                    <a:pt x="111" y="38"/>
                    <a:pt x="112" y="37"/>
                    <a:pt x="113" y="37"/>
                  </a:cubicBezTo>
                  <a:cubicBezTo>
                    <a:pt x="125" y="37"/>
                    <a:pt x="125" y="37"/>
                    <a:pt x="125" y="37"/>
                  </a:cubicBezTo>
                  <a:cubicBezTo>
                    <a:pt x="126" y="37"/>
                    <a:pt x="126" y="38"/>
                    <a:pt x="127" y="38"/>
                  </a:cubicBezTo>
                  <a:cubicBezTo>
                    <a:pt x="127" y="39"/>
                    <a:pt x="128" y="39"/>
                    <a:pt x="128" y="40"/>
                  </a:cubicBezTo>
                  <a:cubicBezTo>
                    <a:pt x="128" y="56"/>
                    <a:pt x="128" y="56"/>
                    <a:pt x="128" y="56"/>
                  </a:cubicBezTo>
                  <a:cubicBezTo>
                    <a:pt x="131" y="57"/>
                    <a:pt x="134" y="57"/>
                    <a:pt x="137" y="58"/>
                  </a:cubicBezTo>
                  <a:cubicBezTo>
                    <a:pt x="140" y="59"/>
                    <a:pt x="143" y="60"/>
                    <a:pt x="145" y="61"/>
                  </a:cubicBezTo>
                  <a:cubicBezTo>
                    <a:pt x="147" y="62"/>
                    <a:pt x="149" y="63"/>
                    <a:pt x="151" y="65"/>
                  </a:cubicBezTo>
                  <a:cubicBezTo>
                    <a:pt x="152" y="66"/>
                    <a:pt x="153" y="67"/>
                    <a:pt x="154" y="67"/>
                  </a:cubicBezTo>
                  <a:cubicBezTo>
                    <a:pt x="155" y="68"/>
                    <a:pt x="155" y="68"/>
                    <a:pt x="155" y="69"/>
                  </a:cubicBezTo>
                  <a:cubicBezTo>
                    <a:pt x="156" y="70"/>
                    <a:pt x="156" y="71"/>
                    <a:pt x="156" y="72"/>
                  </a:cubicBezTo>
                  <a:cubicBezTo>
                    <a:pt x="149" y="85"/>
                    <a:pt x="149" y="85"/>
                    <a:pt x="149" y="85"/>
                  </a:cubicBezTo>
                  <a:cubicBezTo>
                    <a:pt x="148" y="86"/>
                    <a:pt x="148" y="86"/>
                    <a:pt x="147" y="87"/>
                  </a:cubicBezTo>
                  <a:cubicBezTo>
                    <a:pt x="146" y="87"/>
                    <a:pt x="145" y="86"/>
                    <a:pt x="144" y="86"/>
                  </a:cubicBezTo>
                  <a:cubicBezTo>
                    <a:pt x="144" y="86"/>
                    <a:pt x="144" y="85"/>
                    <a:pt x="143" y="85"/>
                  </a:cubicBezTo>
                  <a:cubicBezTo>
                    <a:pt x="142" y="84"/>
                    <a:pt x="141" y="83"/>
                    <a:pt x="140" y="82"/>
                  </a:cubicBezTo>
                  <a:cubicBezTo>
                    <a:pt x="138" y="81"/>
                    <a:pt x="136" y="80"/>
                    <a:pt x="134" y="80"/>
                  </a:cubicBezTo>
                  <a:cubicBezTo>
                    <a:pt x="133" y="79"/>
                    <a:pt x="130" y="78"/>
                    <a:pt x="128" y="77"/>
                  </a:cubicBezTo>
                  <a:cubicBezTo>
                    <a:pt x="125" y="77"/>
                    <a:pt x="123" y="76"/>
                    <a:pt x="120" y="76"/>
                  </a:cubicBezTo>
                  <a:cubicBezTo>
                    <a:pt x="115" y="76"/>
                    <a:pt x="110" y="77"/>
                    <a:pt x="107" y="80"/>
                  </a:cubicBezTo>
                  <a:cubicBezTo>
                    <a:pt x="103" y="83"/>
                    <a:pt x="101" y="86"/>
                    <a:pt x="101" y="90"/>
                  </a:cubicBezTo>
                  <a:cubicBezTo>
                    <a:pt x="101" y="92"/>
                    <a:pt x="102" y="93"/>
                    <a:pt x="102" y="94"/>
                  </a:cubicBezTo>
                  <a:cubicBezTo>
                    <a:pt x="103" y="96"/>
                    <a:pt x="103" y="97"/>
                    <a:pt x="105" y="98"/>
                  </a:cubicBezTo>
                  <a:cubicBezTo>
                    <a:pt x="106" y="99"/>
                    <a:pt x="107" y="100"/>
                    <a:pt x="108" y="101"/>
                  </a:cubicBezTo>
                  <a:cubicBezTo>
                    <a:pt x="109" y="102"/>
                    <a:pt x="111" y="103"/>
                    <a:pt x="113" y="104"/>
                  </a:cubicBezTo>
                  <a:cubicBezTo>
                    <a:pt x="115" y="105"/>
                    <a:pt x="117" y="106"/>
                    <a:pt x="118" y="106"/>
                  </a:cubicBezTo>
                  <a:cubicBezTo>
                    <a:pt x="120" y="107"/>
                    <a:pt x="122" y="108"/>
                    <a:pt x="125" y="109"/>
                  </a:cubicBezTo>
                  <a:cubicBezTo>
                    <a:pt x="128" y="110"/>
                    <a:pt x="130" y="111"/>
                    <a:pt x="132" y="112"/>
                  </a:cubicBezTo>
                  <a:cubicBezTo>
                    <a:pt x="133" y="112"/>
                    <a:pt x="136" y="113"/>
                    <a:pt x="138" y="115"/>
                  </a:cubicBezTo>
                  <a:cubicBezTo>
                    <a:pt x="141" y="116"/>
                    <a:pt x="143" y="117"/>
                    <a:pt x="145" y="119"/>
                  </a:cubicBezTo>
                  <a:cubicBezTo>
                    <a:pt x="147" y="120"/>
                    <a:pt x="149" y="121"/>
                    <a:pt x="151" y="123"/>
                  </a:cubicBezTo>
                  <a:cubicBezTo>
                    <a:pt x="153" y="125"/>
                    <a:pt x="154" y="127"/>
                    <a:pt x="155" y="129"/>
                  </a:cubicBezTo>
                  <a:cubicBezTo>
                    <a:pt x="156" y="131"/>
                    <a:pt x="157" y="133"/>
                    <a:pt x="158" y="136"/>
                  </a:cubicBezTo>
                  <a:cubicBezTo>
                    <a:pt x="159" y="138"/>
                    <a:pt x="159" y="141"/>
                    <a:pt x="159" y="144"/>
                  </a:cubicBezTo>
                  <a:cubicBezTo>
                    <a:pt x="159" y="153"/>
                    <a:pt x="156" y="161"/>
                    <a:pt x="150" y="168"/>
                  </a:cubicBezTo>
                </a:path>
              </a:pathLst>
            </a:custGeom>
            <a:solidFill>
              <a:schemeClr val="bg1"/>
            </a:solidFill>
            <a:ln>
              <a:noFill/>
            </a:ln>
          </p:spPr>
          <p:txBody>
            <a:bodyPr wrap="square" lIns="91440" tIns="45720" rIns="91440" bIns="45720" anchor="ctr">
              <a:normAutofit/>
            </a:bodyPr>
            <a:lstStyle/>
            <a:p>
              <a:pPr algn="ctr"/>
            </a:p>
          </p:txBody>
        </p:sp>
        <p:sp>
          <p:nvSpPr>
            <p:cNvPr id="16" name="íṡlîḋe"/>
            <p:cNvSpPr/>
            <p:nvPr/>
          </p:nvSpPr>
          <p:spPr bwMode="auto">
            <a:xfrm>
              <a:off x="3856865" y="3284441"/>
              <a:ext cx="716510" cy="716510"/>
            </a:xfrm>
            <a:custGeom>
              <a:avLst/>
              <a:gdLst>
                <a:gd name="T0" fmla="*/ 116 w 232"/>
                <a:gd name="T1" fmla="*/ 0 h 232"/>
                <a:gd name="T2" fmla="*/ 0 w 232"/>
                <a:gd name="T3" fmla="*/ 116 h 232"/>
                <a:gd name="T4" fmla="*/ 116 w 232"/>
                <a:gd name="T5" fmla="*/ 232 h 232"/>
                <a:gd name="T6" fmla="*/ 232 w 232"/>
                <a:gd name="T7" fmla="*/ 116 h 232"/>
                <a:gd name="T8" fmla="*/ 116 w 232"/>
                <a:gd name="T9" fmla="*/ 0 h 232"/>
                <a:gd name="T10" fmla="*/ 129 w 232"/>
                <a:gd name="T11" fmla="*/ 208 h 232"/>
                <a:gd name="T12" fmla="*/ 129 w 232"/>
                <a:gd name="T13" fmla="*/ 190 h 232"/>
                <a:gd name="T14" fmla="*/ 117 w 232"/>
                <a:gd name="T15" fmla="*/ 178 h 232"/>
                <a:gd name="T16" fmla="*/ 105 w 232"/>
                <a:gd name="T17" fmla="*/ 190 h 232"/>
                <a:gd name="T18" fmla="*/ 105 w 232"/>
                <a:gd name="T19" fmla="*/ 208 h 232"/>
                <a:gd name="T20" fmla="*/ 25 w 232"/>
                <a:gd name="T21" fmla="*/ 129 h 232"/>
                <a:gd name="T22" fmla="*/ 42 w 232"/>
                <a:gd name="T23" fmla="*/ 129 h 232"/>
                <a:gd name="T24" fmla="*/ 53 w 232"/>
                <a:gd name="T25" fmla="*/ 117 h 232"/>
                <a:gd name="T26" fmla="*/ 42 w 232"/>
                <a:gd name="T27" fmla="*/ 105 h 232"/>
                <a:gd name="T28" fmla="*/ 24 w 232"/>
                <a:gd name="T29" fmla="*/ 105 h 232"/>
                <a:gd name="T30" fmla="*/ 104 w 232"/>
                <a:gd name="T31" fmla="*/ 25 h 232"/>
                <a:gd name="T32" fmla="*/ 104 w 232"/>
                <a:gd name="T33" fmla="*/ 41 h 232"/>
                <a:gd name="T34" fmla="*/ 116 w 232"/>
                <a:gd name="T35" fmla="*/ 53 h 232"/>
                <a:gd name="T36" fmla="*/ 128 w 232"/>
                <a:gd name="T37" fmla="*/ 41 h 232"/>
                <a:gd name="T38" fmla="*/ 128 w 232"/>
                <a:gd name="T39" fmla="*/ 25 h 232"/>
                <a:gd name="T40" fmla="*/ 208 w 232"/>
                <a:gd name="T41" fmla="*/ 104 h 232"/>
                <a:gd name="T42" fmla="*/ 190 w 232"/>
                <a:gd name="T43" fmla="*/ 104 h 232"/>
                <a:gd name="T44" fmla="*/ 179 w 232"/>
                <a:gd name="T45" fmla="*/ 116 h 232"/>
                <a:gd name="T46" fmla="*/ 190 w 232"/>
                <a:gd name="T47" fmla="*/ 128 h 232"/>
                <a:gd name="T48" fmla="*/ 208 w 232"/>
                <a:gd name="T49" fmla="*/ 128 h 232"/>
                <a:gd name="T50" fmla="*/ 129 w 232"/>
                <a:gd name="T51" fmla="*/ 208 h 232"/>
                <a:gd name="T52" fmla="*/ 124 w 232"/>
                <a:gd name="T53" fmla="*/ 94 h 232"/>
                <a:gd name="T54" fmla="*/ 70 w 232"/>
                <a:gd name="T55" fmla="*/ 69 h 232"/>
                <a:gd name="T56" fmla="*/ 94 w 232"/>
                <a:gd name="T57" fmla="*/ 124 h 232"/>
                <a:gd name="T58" fmla="*/ 109 w 232"/>
                <a:gd name="T59" fmla="*/ 138 h 232"/>
                <a:gd name="T60" fmla="*/ 163 w 232"/>
                <a:gd name="T61" fmla="*/ 163 h 232"/>
                <a:gd name="T62" fmla="*/ 138 w 232"/>
                <a:gd name="T63" fmla="*/ 108 h 232"/>
                <a:gd name="T64" fmla="*/ 124 w 232"/>
                <a:gd name="T65" fmla="*/ 94 h 232"/>
                <a:gd name="T66" fmla="*/ 123 w 232"/>
                <a:gd name="T67" fmla="*/ 123 h 232"/>
                <a:gd name="T68" fmla="*/ 110 w 232"/>
                <a:gd name="T69" fmla="*/ 123 h 232"/>
                <a:gd name="T70" fmla="*/ 110 w 232"/>
                <a:gd name="T71" fmla="*/ 109 h 232"/>
                <a:gd name="T72" fmla="*/ 123 w 232"/>
                <a:gd name="T73" fmla="*/ 109 h 232"/>
                <a:gd name="T74" fmla="*/ 123 w 232"/>
                <a:gd name="T75" fmla="*/ 12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2" h="232">
                  <a:moveTo>
                    <a:pt x="116" y="0"/>
                  </a:moveTo>
                  <a:cubicBezTo>
                    <a:pt x="52" y="0"/>
                    <a:pt x="0" y="52"/>
                    <a:pt x="0" y="116"/>
                  </a:cubicBezTo>
                  <a:cubicBezTo>
                    <a:pt x="0" y="180"/>
                    <a:pt x="52" y="232"/>
                    <a:pt x="116" y="232"/>
                  </a:cubicBezTo>
                  <a:cubicBezTo>
                    <a:pt x="180" y="232"/>
                    <a:pt x="232" y="180"/>
                    <a:pt x="232" y="116"/>
                  </a:cubicBezTo>
                  <a:cubicBezTo>
                    <a:pt x="232" y="52"/>
                    <a:pt x="180" y="0"/>
                    <a:pt x="116" y="0"/>
                  </a:cubicBezTo>
                  <a:close/>
                  <a:moveTo>
                    <a:pt x="129" y="208"/>
                  </a:moveTo>
                  <a:cubicBezTo>
                    <a:pt x="129" y="190"/>
                    <a:pt x="129" y="190"/>
                    <a:pt x="129" y="190"/>
                  </a:cubicBezTo>
                  <a:cubicBezTo>
                    <a:pt x="129" y="183"/>
                    <a:pt x="123" y="178"/>
                    <a:pt x="117" y="178"/>
                  </a:cubicBezTo>
                  <a:cubicBezTo>
                    <a:pt x="110" y="178"/>
                    <a:pt x="105" y="183"/>
                    <a:pt x="105" y="190"/>
                  </a:cubicBezTo>
                  <a:cubicBezTo>
                    <a:pt x="105" y="208"/>
                    <a:pt x="105" y="208"/>
                    <a:pt x="105" y="208"/>
                  </a:cubicBezTo>
                  <a:cubicBezTo>
                    <a:pt x="63" y="203"/>
                    <a:pt x="30" y="170"/>
                    <a:pt x="25" y="129"/>
                  </a:cubicBezTo>
                  <a:cubicBezTo>
                    <a:pt x="42" y="129"/>
                    <a:pt x="42" y="129"/>
                    <a:pt x="42" y="129"/>
                  </a:cubicBezTo>
                  <a:cubicBezTo>
                    <a:pt x="48" y="129"/>
                    <a:pt x="53" y="123"/>
                    <a:pt x="53" y="117"/>
                  </a:cubicBezTo>
                  <a:cubicBezTo>
                    <a:pt x="53" y="110"/>
                    <a:pt x="48" y="105"/>
                    <a:pt x="42" y="105"/>
                  </a:cubicBezTo>
                  <a:cubicBezTo>
                    <a:pt x="24" y="105"/>
                    <a:pt x="24" y="105"/>
                    <a:pt x="24" y="105"/>
                  </a:cubicBezTo>
                  <a:cubicBezTo>
                    <a:pt x="29" y="63"/>
                    <a:pt x="63" y="30"/>
                    <a:pt x="104" y="25"/>
                  </a:cubicBezTo>
                  <a:cubicBezTo>
                    <a:pt x="104" y="41"/>
                    <a:pt x="104" y="41"/>
                    <a:pt x="104" y="41"/>
                  </a:cubicBezTo>
                  <a:cubicBezTo>
                    <a:pt x="104" y="47"/>
                    <a:pt x="109" y="53"/>
                    <a:pt x="116" y="53"/>
                  </a:cubicBezTo>
                  <a:cubicBezTo>
                    <a:pt x="122" y="53"/>
                    <a:pt x="128" y="47"/>
                    <a:pt x="128" y="41"/>
                  </a:cubicBezTo>
                  <a:cubicBezTo>
                    <a:pt x="128" y="25"/>
                    <a:pt x="128" y="25"/>
                    <a:pt x="128" y="25"/>
                  </a:cubicBezTo>
                  <a:cubicBezTo>
                    <a:pt x="169" y="30"/>
                    <a:pt x="202" y="63"/>
                    <a:pt x="208" y="104"/>
                  </a:cubicBezTo>
                  <a:cubicBezTo>
                    <a:pt x="190" y="104"/>
                    <a:pt x="190" y="104"/>
                    <a:pt x="190" y="104"/>
                  </a:cubicBezTo>
                  <a:cubicBezTo>
                    <a:pt x="184" y="104"/>
                    <a:pt x="179" y="109"/>
                    <a:pt x="179" y="116"/>
                  </a:cubicBezTo>
                  <a:cubicBezTo>
                    <a:pt x="179" y="122"/>
                    <a:pt x="184" y="128"/>
                    <a:pt x="190" y="128"/>
                  </a:cubicBezTo>
                  <a:cubicBezTo>
                    <a:pt x="208" y="128"/>
                    <a:pt x="208" y="128"/>
                    <a:pt x="208" y="128"/>
                  </a:cubicBezTo>
                  <a:cubicBezTo>
                    <a:pt x="203" y="169"/>
                    <a:pt x="170" y="202"/>
                    <a:pt x="129" y="208"/>
                  </a:cubicBezTo>
                  <a:close/>
                  <a:moveTo>
                    <a:pt x="124" y="94"/>
                  </a:moveTo>
                  <a:cubicBezTo>
                    <a:pt x="70" y="69"/>
                    <a:pt x="70" y="69"/>
                    <a:pt x="70" y="69"/>
                  </a:cubicBezTo>
                  <a:cubicBezTo>
                    <a:pt x="94" y="124"/>
                    <a:pt x="94" y="124"/>
                    <a:pt x="94" y="124"/>
                  </a:cubicBezTo>
                  <a:cubicBezTo>
                    <a:pt x="97" y="129"/>
                    <a:pt x="103" y="136"/>
                    <a:pt x="109" y="138"/>
                  </a:cubicBezTo>
                  <a:cubicBezTo>
                    <a:pt x="163" y="163"/>
                    <a:pt x="163" y="163"/>
                    <a:pt x="163" y="163"/>
                  </a:cubicBezTo>
                  <a:cubicBezTo>
                    <a:pt x="138" y="108"/>
                    <a:pt x="138" y="108"/>
                    <a:pt x="138" y="108"/>
                  </a:cubicBezTo>
                  <a:cubicBezTo>
                    <a:pt x="136" y="103"/>
                    <a:pt x="130" y="96"/>
                    <a:pt x="124" y="94"/>
                  </a:cubicBezTo>
                  <a:close/>
                  <a:moveTo>
                    <a:pt x="123" y="123"/>
                  </a:moveTo>
                  <a:cubicBezTo>
                    <a:pt x="119" y="126"/>
                    <a:pt x="113" y="126"/>
                    <a:pt x="110" y="123"/>
                  </a:cubicBezTo>
                  <a:cubicBezTo>
                    <a:pt x="106" y="119"/>
                    <a:pt x="106" y="113"/>
                    <a:pt x="110" y="109"/>
                  </a:cubicBezTo>
                  <a:cubicBezTo>
                    <a:pt x="113" y="106"/>
                    <a:pt x="119" y="106"/>
                    <a:pt x="123" y="109"/>
                  </a:cubicBezTo>
                  <a:cubicBezTo>
                    <a:pt x="127" y="113"/>
                    <a:pt x="127" y="119"/>
                    <a:pt x="123" y="123"/>
                  </a:cubicBezTo>
                  <a:close/>
                </a:path>
              </a:pathLst>
            </a:custGeom>
            <a:solidFill>
              <a:schemeClr val="bg1"/>
            </a:solidFill>
            <a:ln>
              <a:noFill/>
            </a:ln>
          </p:spPr>
          <p:txBody>
            <a:bodyPr wrap="square" lIns="91440" tIns="45720" rIns="91440" bIns="45720" anchor="ctr">
              <a:normAutofit/>
            </a:bodyPr>
            <a:lstStyle/>
            <a:p>
              <a:pPr algn="ctr"/>
            </a:p>
          </p:txBody>
        </p:sp>
        <p:sp>
          <p:nvSpPr>
            <p:cNvPr id="17" name="iSḷïďè"/>
            <p:cNvSpPr/>
            <p:nvPr/>
          </p:nvSpPr>
          <p:spPr bwMode="auto">
            <a:xfrm>
              <a:off x="5135686" y="3284441"/>
              <a:ext cx="716510" cy="716510"/>
            </a:xfrm>
            <a:custGeom>
              <a:avLst/>
              <a:gdLst>
                <a:gd name="T0" fmla="*/ 182 w 236"/>
                <a:gd name="T1" fmla="*/ 109 h 236"/>
                <a:gd name="T2" fmla="*/ 157 w 236"/>
                <a:gd name="T3" fmla="*/ 103 h 236"/>
                <a:gd name="T4" fmla="*/ 134 w 236"/>
                <a:gd name="T5" fmla="*/ 102 h 236"/>
                <a:gd name="T6" fmla="*/ 120 w 236"/>
                <a:gd name="T7" fmla="*/ 114 h 236"/>
                <a:gd name="T8" fmla="*/ 118 w 236"/>
                <a:gd name="T9" fmla="*/ 129 h 236"/>
                <a:gd name="T10" fmla="*/ 122 w 236"/>
                <a:gd name="T11" fmla="*/ 141 h 236"/>
                <a:gd name="T12" fmla="*/ 135 w 236"/>
                <a:gd name="T13" fmla="*/ 156 h 236"/>
                <a:gd name="T14" fmla="*/ 139 w 236"/>
                <a:gd name="T15" fmla="*/ 185 h 236"/>
                <a:gd name="T16" fmla="*/ 152 w 236"/>
                <a:gd name="T17" fmla="*/ 198 h 236"/>
                <a:gd name="T18" fmla="*/ 169 w 236"/>
                <a:gd name="T19" fmla="*/ 180 h 236"/>
                <a:gd name="T20" fmla="*/ 187 w 236"/>
                <a:gd name="T21" fmla="*/ 150 h 236"/>
                <a:gd name="T22" fmla="*/ 200 w 236"/>
                <a:gd name="T23" fmla="*/ 122 h 236"/>
                <a:gd name="T24" fmla="*/ 182 w 236"/>
                <a:gd name="T25" fmla="*/ 109 h 236"/>
                <a:gd name="T26" fmla="*/ 118 w 236"/>
                <a:gd name="T27" fmla="*/ 0 h 236"/>
                <a:gd name="T28" fmla="*/ 0 w 236"/>
                <a:gd name="T29" fmla="*/ 118 h 236"/>
                <a:gd name="T30" fmla="*/ 118 w 236"/>
                <a:gd name="T31" fmla="*/ 236 h 236"/>
                <a:gd name="T32" fmla="*/ 236 w 236"/>
                <a:gd name="T33" fmla="*/ 118 h 236"/>
                <a:gd name="T34" fmla="*/ 118 w 236"/>
                <a:gd name="T35" fmla="*/ 0 h 236"/>
                <a:gd name="T36" fmla="*/ 126 w 236"/>
                <a:gd name="T37" fmla="*/ 212 h 236"/>
                <a:gd name="T38" fmla="*/ 128 w 236"/>
                <a:gd name="T39" fmla="*/ 208 h 236"/>
                <a:gd name="T40" fmla="*/ 125 w 236"/>
                <a:gd name="T41" fmla="*/ 186 h 236"/>
                <a:gd name="T42" fmla="*/ 105 w 236"/>
                <a:gd name="T43" fmla="*/ 186 h 236"/>
                <a:gd name="T44" fmla="*/ 98 w 236"/>
                <a:gd name="T45" fmla="*/ 207 h 236"/>
                <a:gd name="T46" fmla="*/ 102 w 236"/>
                <a:gd name="T47" fmla="*/ 211 h 236"/>
                <a:gd name="T48" fmla="*/ 34 w 236"/>
                <a:gd name="T49" fmla="*/ 161 h 236"/>
                <a:gd name="T50" fmla="*/ 44 w 236"/>
                <a:gd name="T51" fmla="*/ 157 h 236"/>
                <a:gd name="T52" fmla="*/ 44 w 236"/>
                <a:gd name="T53" fmla="*/ 157 h 236"/>
                <a:gd name="T54" fmla="*/ 81 w 236"/>
                <a:gd name="T55" fmla="*/ 142 h 236"/>
                <a:gd name="T56" fmla="*/ 81 w 236"/>
                <a:gd name="T57" fmla="*/ 118 h 236"/>
                <a:gd name="T58" fmla="*/ 55 w 236"/>
                <a:gd name="T59" fmla="*/ 94 h 236"/>
                <a:gd name="T60" fmla="*/ 28 w 236"/>
                <a:gd name="T61" fmla="*/ 90 h 236"/>
                <a:gd name="T62" fmla="*/ 84 w 236"/>
                <a:gd name="T63" fmla="*/ 30 h 236"/>
                <a:gd name="T64" fmla="*/ 84 w 236"/>
                <a:gd name="T65" fmla="*/ 31 h 236"/>
                <a:gd name="T66" fmla="*/ 102 w 236"/>
                <a:gd name="T67" fmla="*/ 56 h 236"/>
                <a:gd name="T68" fmla="*/ 120 w 236"/>
                <a:gd name="T69" fmla="*/ 79 h 236"/>
                <a:gd name="T70" fmla="*/ 131 w 236"/>
                <a:gd name="T71" fmla="*/ 97 h 236"/>
                <a:gd name="T72" fmla="*/ 146 w 236"/>
                <a:gd name="T73" fmla="*/ 88 h 236"/>
                <a:gd name="T74" fmla="*/ 177 w 236"/>
                <a:gd name="T75" fmla="*/ 66 h 236"/>
                <a:gd name="T76" fmla="*/ 190 w 236"/>
                <a:gd name="T77" fmla="*/ 57 h 236"/>
                <a:gd name="T78" fmla="*/ 212 w 236"/>
                <a:gd name="T79" fmla="*/ 118 h 236"/>
                <a:gd name="T80" fmla="*/ 126 w 236"/>
                <a:gd name="T81" fmla="*/ 21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36">
                  <a:moveTo>
                    <a:pt x="182" y="109"/>
                  </a:moveTo>
                  <a:cubicBezTo>
                    <a:pt x="172" y="107"/>
                    <a:pt x="161" y="105"/>
                    <a:pt x="157" y="103"/>
                  </a:cubicBezTo>
                  <a:cubicBezTo>
                    <a:pt x="153" y="102"/>
                    <a:pt x="143" y="101"/>
                    <a:pt x="134" y="102"/>
                  </a:cubicBezTo>
                  <a:cubicBezTo>
                    <a:pt x="125" y="103"/>
                    <a:pt x="119" y="109"/>
                    <a:pt x="120" y="114"/>
                  </a:cubicBezTo>
                  <a:cubicBezTo>
                    <a:pt x="121" y="119"/>
                    <a:pt x="120" y="126"/>
                    <a:pt x="118" y="129"/>
                  </a:cubicBezTo>
                  <a:cubicBezTo>
                    <a:pt x="117" y="132"/>
                    <a:pt x="118" y="138"/>
                    <a:pt x="122" y="141"/>
                  </a:cubicBezTo>
                  <a:cubicBezTo>
                    <a:pt x="127" y="144"/>
                    <a:pt x="132" y="151"/>
                    <a:pt x="135" y="156"/>
                  </a:cubicBezTo>
                  <a:cubicBezTo>
                    <a:pt x="138" y="162"/>
                    <a:pt x="140" y="175"/>
                    <a:pt x="139" y="185"/>
                  </a:cubicBezTo>
                  <a:cubicBezTo>
                    <a:pt x="139" y="195"/>
                    <a:pt x="145" y="201"/>
                    <a:pt x="152" y="198"/>
                  </a:cubicBezTo>
                  <a:cubicBezTo>
                    <a:pt x="160" y="195"/>
                    <a:pt x="167" y="187"/>
                    <a:pt x="169" y="180"/>
                  </a:cubicBezTo>
                  <a:cubicBezTo>
                    <a:pt x="171" y="174"/>
                    <a:pt x="179" y="160"/>
                    <a:pt x="187" y="150"/>
                  </a:cubicBezTo>
                  <a:cubicBezTo>
                    <a:pt x="195" y="140"/>
                    <a:pt x="201" y="127"/>
                    <a:pt x="200" y="122"/>
                  </a:cubicBezTo>
                  <a:cubicBezTo>
                    <a:pt x="200" y="116"/>
                    <a:pt x="191" y="111"/>
                    <a:pt x="182" y="109"/>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6" y="212"/>
                  </a:moveTo>
                  <a:cubicBezTo>
                    <a:pt x="127" y="211"/>
                    <a:pt x="128" y="209"/>
                    <a:pt x="128" y="208"/>
                  </a:cubicBezTo>
                  <a:cubicBezTo>
                    <a:pt x="130" y="201"/>
                    <a:pt x="128" y="191"/>
                    <a:pt x="125" y="186"/>
                  </a:cubicBezTo>
                  <a:cubicBezTo>
                    <a:pt x="121" y="181"/>
                    <a:pt x="112" y="181"/>
                    <a:pt x="105" y="186"/>
                  </a:cubicBezTo>
                  <a:cubicBezTo>
                    <a:pt x="97" y="191"/>
                    <a:pt x="94" y="200"/>
                    <a:pt x="98" y="207"/>
                  </a:cubicBezTo>
                  <a:cubicBezTo>
                    <a:pt x="99" y="208"/>
                    <a:pt x="100" y="210"/>
                    <a:pt x="102" y="211"/>
                  </a:cubicBezTo>
                  <a:cubicBezTo>
                    <a:pt x="72" y="206"/>
                    <a:pt x="47" y="187"/>
                    <a:pt x="34" y="161"/>
                  </a:cubicBezTo>
                  <a:cubicBezTo>
                    <a:pt x="37" y="161"/>
                    <a:pt x="40" y="159"/>
                    <a:pt x="44" y="157"/>
                  </a:cubicBezTo>
                  <a:cubicBezTo>
                    <a:pt x="44" y="157"/>
                    <a:pt x="44" y="157"/>
                    <a:pt x="44" y="157"/>
                  </a:cubicBezTo>
                  <a:cubicBezTo>
                    <a:pt x="57" y="148"/>
                    <a:pt x="74" y="141"/>
                    <a:pt x="81" y="142"/>
                  </a:cubicBezTo>
                  <a:cubicBezTo>
                    <a:pt x="89" y="142"/>
                    <a:pt x="89" y="131"/>
                    <a:pt x="81" y="118"/>
                  </a:cubicBezTo>
                  <a:cubicBezTo>
                    <a:pt x="74" y="105"/>
                    <a:pt x="62" y="94"/>
                    <a:pt x="55" y="94"/>
                  </a:cubicBezTo>
                  <a:cubicBezTo>
                    <a:pt x="48" y="94"/>
                    <a:pt x="36" y="92"/>
                    <a:pt x="28" y="90"/>
                  </a:cubicBezTo>
                  <a:cubicBezTo>
                    <a:pt x="37" y="62"/>
                    <a:pt x="58" y="41"/>
                    <a:pt x="84" y="30"/>
                  </a:cubicBezTo>
                  <a:cubicBezTo>
                    <a:pt x="84" y="31"/>
                    <a:pt x="84" y="31"/>
                    <a:pt x="84" y="31"/>
                  </a:cubicBezTo>
                  <a:cubicBezTo>
                    <a:pt x="86" y="39"/>
                    <a:pt x="95" y="50"/>
                    <a:pt x="102" y="56"/>
                  </a:cubicBezTo>
                  <a:cubicBezTo>
                    <a:pt x="110" y="62"/>
                    <a:pt x="118" y="72"/>
                    <a:pt x="120" y="79"/>
                  </a:cubicBezTo>
                  <a:cubicBezTo>
                    <a:pt x="122" y="85"/>
                    <a:pt x="127" y="93"/>
                    <a:pt x="131" y="97"/>
                  </a:cubicBezTo>
                  <a:cubicBezTo>
                    <a:pt x="136" y="100"/>
                    <a:pt x="142" y="96"/>
                    <a:pt x="146" y="88"/>
                  </a:cubicBezTo>
                  <a:cubicBezTo>
                    <a:pt x="150" y="80"/>
                    <a:pt x="164" y="70"/>
                    <a:pt x="177" y="66"/>
                  </a:cubicBezTo>
                  <a:cubicBezTo>
                    <a:pt x="183" y="64"/>
                    <a:pt x="187" y="61"/>
                    <a:pt x="190" y="57"/>
                  </a:cubicBezTo>
                  <a:cubicBezTo>
                    <a:pt x="204" y="74"/>
                    <a:pt x="212" y="95"/>
                    <a:pt x="212" y="118"/>
                  </a:cubicBezTo>
                  <a:cubicBezTo>
                    <a:pt x="212" y="168"/>
                    <a:pt x="174" y="208"/>
                    <a:pt x="126" y="212"/>
                  </a:cubicBezTo>
                  <a:close/>
                </a:path>
              </a:pathLst>
            </a:custGeom>
            <a:solidFill>
              <a:schemeClr val="bg1"/>
            </a:solidFill>
            <a:ln>
              <a:noFill/>
            </a:ln>
          </p:spPr>
          <p:txBody>
            <a:bodyPr wrap="square" lIns="91440" tIns="45720" rIns="91440" bIns="45720" anchor="ctr">
              <a:normAutofit/>
            </a:bodyPr>
            <a:lstStyle/>
            <a:p>
              <a:pPr algn="ctr"/>
            </a:p>
          </p:txBody>
        </p:sp>
        <p:sp>
          <p:nvSpPr>
            <p:cNvPr id="18" name="işḻiḓê"/>
            <p:cNvSpPr/>
            <p:nvPr/>
          </p:nvSpPr>
          <p:spPr bwMode="auto">
            <a:xfrm>
              <a:off x="691600" y="2305050"/>
              <a:ext cx="2581275" cy="673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pPr>
              <a:r>
                <a:rPr lang="zh-CN" altLang="en-US" sz="1100" dirty="0"/>
                <a:t>a.通过web页面快速</a:t>
              </a:r>
              <a:r>
                <a:rPr lang="zh-CN" altLang="en-US" sz="1100" dirty="0">
                  <a:sym typeface="+mn-ea"/>
                </a:rPr>
                <a:t>登记</a:t>
              </a:r>
              <a:r>
                <a:rPr lang="zh-CN" altLang="en-US" sz="1100" dirty="0"/>
                <a:t>患者基本信息</a:t>
              </a:r>
              <a:endParaRPr lang="zh-CN" altLang="en-US" sz="1100" dirty="0"/>
            </a:p>
            <a:p>
              <a:pPr algn="r">
                <a:lnSpc>
                  <a:spcPct val="130000"/>
                </a:lnSpc>
              </a:pPr>
              <a:r>
                <a:rPr lang="zh-CN" altLang="en-US" sz="1100" dirty="0"/>
                <a:t>b.通过</a:t>
              </a:r>
              <a:r>
                <a:rPr lang="zh-CN" altLang="en-US" sz="1100" dirty="0"/>
                <a:t>HIS的接口，获取患者基本信息</a:t>
              </a:r>
              <a:endParaRPr lang="zh-CN" altLang="en-US" sz="1100" dirty="0"/>
            </a:p>
            <a:p>
              <a:pPr algn="r">
                <a:lnSpc>
                  <a:spcPct val="130000"/>
                </a:lnSpc>
              </a:pPr>
              <a:endParaRPr lang="zh-CN" altLang="en-US" sz="1100" dirty="0"/>
            </a:p>
          </p:txBody>
        </p:sp>
        <p:sp>
          <p:nvSpPr>
            <p:cNvPr id="19" name="íṥļíḍè"/>
            <p:cNvSpPr txBox="1"/>
            <p:nvPr/>
          </p:nvSpPr>
          <p:spPr bwMode="auto">
            <a:xfrm>
              <a:off x="691600" y="1790824"/>
              <a:ext cx="2354259" cy="438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2000" b="1" dirty="0"/>
                <a:t>RIS</a:t>
              </a:r>
              <a:endParaRPr lang="en-US" altLang="zh-CN" sz="2000" b="1" dirty="0"/>
            </a:p>
          </p:txBody>
        </p:sp>
        <p:sp>
          <p:nvSpPr>
            <p:cNvPr id="20" name="isḷïḓé"/>
            <p:cNvSpPr/>
            <p:nvPr/>
          </p:nvSpPr>
          <p:spPr bwMode="auto">
            <a:xfrm>
              <a:off x="755735" y="5132070"/>
              <a:ext cx="3562985" cy="630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pPr>
              <a:r>
                <a:rPr lang="zh-CN" altLang="en-US" sz="1100" dirty="0"/>
                <a:t>把云</a:t>
              </a:r>
              <a:r>
                <a:rPr lang="en-US" altLang="zh-CN" sz="1100" dirty="0"/>
                <a:t>RIS</a:t>
              </a:r>
              <a:r>
                <a:rPr lang="zh-CN" altLang="en-US" sz="1100" dirty="0"/>
                <a:t>登记的患者信息推送到影像设备上的患者列表，技师根据患者列表为相应的患者摄片。</a:t>
              </a:r>
              <a:endParaRPr lang="zh-CN" altLang="en-US" sz="1100" dirty="0"/>
            </a:p>
          </p:txBody>
        </p:sp>
        <p:sp>
          <p:nvSpPr>
            <p:cNvPr id="21" name="ísļiḋê"/>
            <p:cNvSpPr txBox="1"/>
            <p:nvPr/>
          </p:nvSpPr>
          <p:spPr bwMode="auto">
            <a:xfrm>
              <a:off x="1964608" y="4693278"/>
              <a:ext cx="2354259" cy="438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eaLnBrk="1" hangingPunct="1">
                <a:lnSpc>
                  <a:spcPct val="100000"/>
                </a:lnSpc>
                <a:spcBef>
                  <a:spcPct val="0"/>
                </a:spcBef>
                <a:buFontTx/>
                <a:buNone/>
              </a:pPr>
              <a:r>
                <a:rPr lang="zh-CN" altLang="en-US" sz="2000" b="1" dirty="0"/>
                <a:t>患者列表</a:t>
              </a:r>
              <a:endParaRPr lang="zh-CN" altLang="en-US" sz="2000" b="1" dirty="0"/>
            </a:p>
          </p:txBody>
        </p:sp>
        <p:sp>
          <p:nvSpPr>
            <p:cNvPr id="22" name="íSḻiḑè"/>
            <p:cNvSpPr/>
            <p:nvPr/>
          </p:nvSpPr>
          <p:spPr bwMode="auto">
            <a:xfrm>
              <a:off x="9183455" y="2178685"/>
              <a:ext cx="2353945" cy="87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zh-CN" altLang="en-US" sz="1100" dirty="0"/>
                <a:t>影像存档完成后，医师就可以调阅患者的相关影像来诊断病情，并出具报告。</a:t>
              </a:r>
              <a:endParaRPr lang="zh-CN" altLang="en-US" sz="1100" dirty="0"/>
            </a:p>
          </p:txBody>
        </p:sp>
        <p:sp>
          <p:nvSpPr>
            <p:cNvPr id="23" name="îśliḍé"/>
            <p:cNvSpPr txBox="1"/>
            <p:nvPr/>
          </p:nvSpPr>
          <p:spPr bwMode="auto">
            <a:xfrm>
              <a:off x="9183367" y="1739900"/>
              <a:ext cx="2354259" cy="438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zh-CN" altLang="en-US" sz="2000" b="1" dirty="0"/>
                <a:t>影像浏览</a:t>
              </a:r>
              <a:endParaRPr lang="zh-CN" altLang="en-US" sz="2000" b="1" dirty="0"/>
            </a:p>
          </p:txBody>
        </p:sp>
        <p:sp>
          <p:nvSpPr>
            <p:cNvPr id="24" name="iŝlîḓé"/>
            <p:cNvSpPr/>
            <p:nvPr/>
          </p:nvSpPr>
          <p:spPr bwMode="auto">
            <a:xfrm>
              <a:off x="7859480" y="5132070"/>
              <a:ext cx="3571875" cy="630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zh-CN" altLang="en-US" sz="1100" dirty="0">
                  <a:sym typeface="+mn-ea"/>
                </a:rPr>
                <a:t>摄片完成后，影像设备把影像推送到影像存档，影像存档接收、保存、上传设备传输过来的影像。</a:t>
              </a:r>
              <a:endParaRPr lang="zh-CN" altLang="en-US" sz="1100" dirty="0"/>
            </a:p>
          </p:txBody>
        </p:sp>
        <p:sp>
          <p:nvSpPr>
            <p:cNvPr id="25" name="išḻïḍe"/>
            <p:cNvSpPr txBox="1"/>
            <p:nvPr/>
          </p:nvSpPr>
          <p:spPr bwMode="auto">
            <a:xfrm>
              <a:off x="7859439" y="4693278"/>
              <a:ext cx="2354259" cy="438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zh-CN" altLang="en-US" sz="2000" b="1" dirty="0"/>
                <a:t>影像存档</a:t>
              </a:r>
              <a:endParaRPr lang="zh-CN" altLang="en-US" sz="2000" b="1" dirty="0"/>
            </a:p>
          </p:txBody>
        </p:sp>
      </p:grpSp>
      <p:sp>
        <p:nvSpPr>
          <p:cNvPr id="26" name="页脚占位符 25"/>
          <p:cNvSpPr>
            <a:spLocks noGrp="1"/>
          </p:cNvSpPr>
          <p:nvPr>
            <p:ph type="ftr" sz="quarter" idx="11"/>
          </p:nvPr>
        </p:nvSpPr>
        <p:spPr/>
        <p:txBody>
          <a:bodyPr/>
          <a:p>
            <a:r>
              <a:rPr lang="en-US" altLang="zh-CN" dirty="0"/>
              <a:t>RIS:</a:t>
            </a:r>
            <a:r>
              <a:rPr lang="zh-CN" altLang="en-US" dirty="0"/>
              <a:t>放射科信息管理系统(Radiology Information System)</a:t>
            </a:r>
            <a:endParaRPr lang="zh-CN" altLang="en-US" dirty="0"/>
          </a:p>
        </p:txBody>
      </p:sp>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基本概述（</a:t>
            </a:r>
            <a:r>
              <a:rPr lang="en-US" dirty="0">
                <a:sym typeface="+mn-ea"/>
              </a:rPr>
              <a:t>PACS</a:t>
            </a:r>
            <a:r>
              <a:rPr lang="zh-CN" altLang="en-US" dirty="0">
                <a:sym typeface="+mn-ea"/>
              </a:rPr>
              <a:t>的定义</a:t>
            </a:r>
            <a:r>
              <a:rPr lang="zh-CN" altLang="en-US" dirty="0">
                <a:sym typeface="+mn-ea"/>
              </a:rPr>
              <a:t>）</a:t>
            </a:r>
            <a:endParaRPr lang="zh-CN" altLang="en-US" dirty="0"/>
          </a:p>
        </p:txBody>
      </p:sp>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1d99da3c-65c4-4c46-8c5a-e0abfb3d619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1175606"/>
            <a:ext cx="12192000" cy="4961669"/>
            <a:chOff x="0" y="1175606"/>
            <a:chExt cx="12192000" cy="4961669"/>
          </a:xfrm>
        </p:grpSpPr>
        <p:sp>
          <p:nvSpPr>
            <p:cNvPr id="6" name="i$1ïdè"/>
            <p:cNvSpPr/>
            <p:nvPr/>
          </p:nvSpPr>
          <p:spPr>
            <a:xfrm>
              <a:off x="0" y="3657600"/>
              <a:ext cx="12192000" cy="2479675"/>
            </a:xfrm>
            <a:prstGeom prst="round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endParaRPr sz="2000" b="1"/>
            </a:p>
          </p:txBody>
        </p:sp>
        <p:sp>
          <p:nvSpPr>
            <p:cNvPr id="7" name="ïṧľïḍe"/>
            <p:cNvSpPr txBox="1"/>
            <p:nvPr/>
          </p:nvSpPr>
          <p:spPr>
            <a:xfrm>
              <a:off x="669925" y="1175606"/>
              <a:ext cx="11193780" cy="1245870"/>
            </a:xfrm>
            <a:prstGeom prst="rect">
              <a:avLst/>
            </a:prstGeom>
            <a:noFill/>
          </p:spPr>
          <p:txBody>
            <a:bodyPr wrap="square" lIns="90000" tIns="46800" rIns="90000" bIns="46800" rtlCol="0">
              <a:normAutofit fontScale="90000"/>
            </a:bodyPr>
            <a:lstStyle/>
            <a:p>
              <a:pPr>
                <a:lnSpc>
                  <a:spcPct val="150000"/>
                </a:lnSpc>
              </a:pPr>
              <a:r>
                <a:rPr lang="en-US" altLang="zh-CN" sz="1600" dirty="0"/>
                <a:t>PACS是应用在医院影像科室的系统，主要的任务就是把日常产生的各种医学影像（包括核磁，CT，超声，各种X光机，各种红外仪、显微仪等设备产生的图像）通过各种接口（模拟，DICOM，网络）以数字化的方式海量保存起来，当需要的时候在一定的授权下能够很快的调回使用，同时增加一些辅助诊断管理功能。它在各种影像设备间传输数据和组织存储数据具有重要作用。</a:t>
              </a:r>
              <a:endParaRPr lang="en-US" altLang="zh-CN" sz="1600" dirty="0"/>
            </a:p>
          </p:txBody>
        </p:sp>
        <p:grpSp>
          <p:nvGrpSpPr>
            <p:cNvPr id="8" name="íṩḻîḓè"/>
            <p:cNvGrpSpPr/>
            <p:nvPr/>
          </p:nvGrpSpPr>
          <p:grpSpPr>
            <a:xfrm>
              <a:off x="3910010" y="3340655"/>
              <a:ext cx="654042" cy="654041"/>
              <a:chOff x="2406924" y="2845393"/>
              <a:chExt cx="571223" cy="571222"/>
            </a:xfrm>
          </p:grpSpPr>
          <p:sp>
            <p:nvSpPr>
              <p:cNvPr id="18" name="ís1îḓe"/>
              <p:cNvSpPr/>
              <p:nvPr/>
            </p:nvSpPr>
            <p:spPr>
              <a:xfrm>
                <a:off x="2406924" y="2845393"/>
                <a:ext cx="571223" cy="571222"/>
              </a:xfrm>
              <a:prstGeom prst="ellipse">
                <a:avLst/>
              </a:prstGeom>
              <a:solidFill>
                <a:schemeClr val="accent1"/>
              </a:solidFill>
              <a:ln w="38100">
                <a:solidFill>
                  <a:schemeClr val="bg1"/>
                </a:solidFill>
              </a:ln>
            </p:spPr>
            <p:style>
              <a:lnRef idx="2">
                <a:schemeClr val="dk1"/>
              </a:lnRef>
              <a:fillRef idx="1">
                <a:schemeClr val="lt1"/>
              </a:fillRef>
              <a:effectRef idx="0">
                <a:schemeClr val="dk1"/>
              </a:effectRef>
              <a:fontRef idx="minor">
                <a:schemeClr val="dk1"/>
              </a:fontRef>
            </p:style>
            <p:txBody>
              <a:bodyPr anchor="ctr"/>
              <a:lstStyle>
                <a:defPPr>
                  <a:defRPr lang="zh-CN"/>
                </a:defPPr>
                <a:lvl1pPr marL="0" algn="l" defTabSz="914400" rtl="0" eaLnBrk="1" latinLnBrk="0" hangingPunct="1">
                  <a:defRPr sz="1800" kern="1200">
                    <a:solidFill>
                      <a:schemeClr val="dk1"/>
                    </a:solidFill>
                  </a:defRPr>
                </a:lvl1pPr>
                <a:lvl2pPr marL="457200" algn="l" defTabSz="914400" rtl="0" eaLnBrk="1" latinLnBrk="0" hangingPunct="1">
                  <a:defRPr sz="1800" kern="1200">
                    <a:solidFill>
                      <a:schemeClr val="dk1"/>
                    </a:solidFill>
                  </a:defRPr>
                </a:lvl2pPr>
                <a:lvl3pPr marL="914400" algn="l" defTabSz="914400" rtl="0" eaLnBrk="1" latinLnBrk="0" hangingPunct="1">
                  <a:defRPr sz="1800" kern="1200">
                    <a:solidFill>
                      <a:schemeClr val="dk1"/>
                    </a:solidFill>
                  </a:defRPr>
                </a:lvl3pPr>
                <a:lvl4pPr marL="1371600" algn="l" defTabSz="914400" rtl="0" eaLnBrk="1" latinLnBrk="0" hangingPunct="1">
                  <a:defRPr sz="1800" kern="1200">
                    <a:solidFill>
                      <a:schemeClr val="dk1"/>
                    </a:solidFill>
                  </a:defRPr>
                </a:lvl4pPr>
                <a:lvl5pPr marL="1828800" algn="l" defTabSz="914400" rtl="0" eaLnBrk="1" latinLnBrk="0" hangingPunct="1">
                  <a:defRPr sz="1800" kern="1200">
                    <a:solidFill>
                      <a:schemeClr val="dk1"/>
                    </a:solidFill>
                  </a:defRPr>
                </a:lvl5pPr>
                <a:lvl6pPr marL="2286000" algn="l" defTabSz="914400" rtl="0" eaLnBrk="1" latinLnBrk="0" hangingPunct="1">
                  <a:defRPr sz="1800" kern="1200">
                    <a:solidFill>
                      <a:schemeClr val="dk1"/>
                    </a:solidFill>
                  </a:defRPr>
                </a:lvl6pPr>
                <a:lvl7pPr marL="2743200" algn="l" defTabSz="914400" rtl="0" eaLnBrk="1" latinLnBrk="0" hangingPunct="1">
                  <a:defRPr sz="1800" kern="1200">
                    <a:solidFill>
                      <a:schemeClr val="dk1"/>
                    </a:solidFill>
                  </a:defRPr>
                </a:lvl7pPr>
                <a:lvl8pPr marL="3200400" algn="l" defTabSz="914400" rtl="0" eaLnBrk="1" latinLnBrk="0" hangingPunct="1">
                  <a:defRPr sz="1800" kern="1200">
                    <a:solidFill>
                      <a:schemeClr val="dk1"/>
                    </a:solidFill>
                  </a:defRPr>
                </a:lvl8pPr>
                <a:lvl9pPr marL="3657600" algn="l" defTabSz="914400" rtl="0" eaLnBrk="1" latinLnBrk="0" hangingPunct="1">
                  <a:defRPr sz="1800" kern="1200">
                    <a:solidFill>
                      <a:schemeClr val="dk1"/>
                    </a:solidFill>
                  </a:defRPr>
                </a:lvl9pPr>
              </a:lstStyle>
              <a:p>
                <a:pPr algn="ctr"/>
                <a:endParaRPr dirty="0"/>
              </a:p>
            </p:txBody>
          </p:sp>
          <p:sp>
            <p:nvSpPr>
              <p:cNvPr id="19" name="i$ḻiďe"/>
              <p:cNvSpPr/>
              <p:nvPr/>
            </p:nvSpPr>
            <p:spPr bwMode="auto">
              <a:xfrm>
                <a:off x="2540113" y="2978775"/>
                <a:ext cx="304843" cy="304449"/>
              </a:xfrm>
              <a:custGeom>
                <a:avLst/>
                <a:gdLst>
                  <a:gd name="connsiteX0" fmla="*/ 301042 w 602819"/>
                  <a:gd name="connsiteY0" fmla="*/ 215161 h 602041"/>
                  <a:gd name="connsiteX1" fmla="*/ 248582 w 602819"/>
                  <a:gd name="connsiteY1" fmla="*/ 232889 h 602041"/>
                  <a:gd name="connsiteX2" fmla="*/ 296199 w 602819"/>
                  <a:gd name="connsiteY2" fmla="*/ 280434 h 602041"/>
                  <a:gd name="connsiteX3" fmla="*/ 301042 w 602819"/>
                  <a:gd name="connsiteY3" fmla="*/ 279628 h 602041"/>
                  <a:gd name="connsiteX4" fmla="*/ 322833 w 602819"/>
                  <a:gd name="connsiteY4" fmla="*/ 300580 h 602041"/>
                  <a:gd name="connsiteX5" fmla="*/ 301042 w 602819"/>
                  <a:gd name="connsiteY5" fmla="*/ 322338 h 602041"/>
                  <a:gd name="connsiteX6" fmla="*/ 280058 w 602819"/>
                  <a:gd name="connsiteY6" fmla="*/ 300580 h 602041"/>
                  <a:gd name="connsiteX7" fmla="*/ 280865 w 602819"/>
                  <a:gd name="connsiteY7" fmla="*/ 295745 h 602041"/>
                  <a:gd name="connsiteX8" fmla="*/ 233247 w 602819"/>
                  <a:gd name="connsiteY8" fmla="*/ 248200 h 602041"/>
                  <a:gd name="connsiteX9" fmla="*/ 215491 w 602819"/>
                  <a:gd name="connsiteY9" fmla="*/ 300580 h 602041"/>
                  <a:gd name="connsiteX10" fmla="*/ 301042 w 602819"/>
                  <a:gd name="connsiteY10" fmla="*/ 386805 h 602041"/>
                  <a:gd name="connsiteX11" fmla="*/ 387400 w 602819"/>
                  <a:gd name="connsiteY11" fmla="*/ 300580 h 602041"/>
                  <a:gd name="connsiteX12" fmla="*/ 301042 w 602819"/>
                  <a:gd name="connsiteY12" fmla="*/ 215161 h 602041"/>
                  <a:gd name="connsiteX13" fmla="*/ 301042 w 602819"/>
                  <a:gd name="connsiteY13" fmla="*/ 118459 h 602041"/>
                  <a:gd name="connsiteX14" fmla="*/ 179979 w 602819"/>
                  <a:gd name="connsiteY14" fmla="*/ 164392 h 602041"/>
                  <a:gd name="connsiteX15" fmla="*/ 233247 w 602819"/>
                  <a:gd name="connsiteY15" fmla="*/ 217578 h 602041"/>
                  <a:gd name="connsiteX16" fmla="*/ 301042 w 602819"/>
                  <a:gd name="connsiteY16" fmla="*/ 193403 h 602041"/>
                  <a:gd name="connsiteX17" fmla="*/ 409191 w 602819"/>
                  <a:gd name="connsiteY17" fmla="*/ 300580 h 602041"/>
                  <a:gd name="connsiteX18" fmla="*/ 301042 w 602819"/>
                  <a:gd name="connsiteY18" fmla="*/ 408563 h 602041"/>
                  <a:gd name="connsiteX19" fmla="*/ 193700 w 602819"/>
                  <a:gd name="connsiteY19" fmla="*/ 300580 h 602041"/>
                  <a:gd name="connsiteX20" fmla="*/ 217912 w 602819"/>
                  <a:gd name="connsiteY20" fmla="*/ 232889 h 602041"/>
                  <a:gd name="connsiteX21" fmla="*/ 164645 w 602819"/>
                  <a:gd name="connsiteY21" fmla="*/ 179703 h 602041"/>
                  <a:gd name="connsiteX22" fmla="*/ 118641 w 602819"/>
                  <a:gd name="connsiteY22" fmla="*/ 300580 h 602041"/>
                  <a:gd name="connsiteX23" fmla="*/ 301042 w 602819"/>
                  <a:gd name="connsiteY23" fmla="*/ 483506 h 602041"/>
                  <a:gd name="connsiteX24" fmla="*/ 484250 w 602819"/>
                  <a:gd name="connsiteY24" fmla="*/ 300580 h 602041"/>
                  <a:gd name="connsiteX25" fmla="*/ 301042 w 602819"/>
                  <a:gd name="connsiteY25" fmla="*/ 118459 h 602041"/>
                  <a:gd name="connsiteX26" fmla="*/ 301021 w 602819"/>
                  <a:gd name="connsiteY26" fmla="*/ 0 h 602041"/>
                  <a:gd name="connsiteX27" fmla="*/ 602819 w 602819"/>
                  <a:gd name="connsiteY27" fmla="*/ 300618 h 602041"/>
                  <a:gd name="connsiteX28" fmla="*/ 521317 w 602819"/>
                  <a:gd name="connsiteY28" fmla="*/ 506134 h 602041"/>
                  <a:gd name="connsiteX29" fmla="*/ 598784 w 602819"/>
                  <a:gd name="connsiteY29" fmla="*/ 583504 h 602041"/>
                  <a:gd name="connsiteX30" fmla="*/ 597977 w 602819"/>
                  <a:gd name="connsiteY30" fmla="*/ 598817 h 602041"/>
                  <a:gd name="connsiteX31" fmla="*/ 590715 w 602819"/>
                  <a:gd name="connsiteY31" fmla="*/ 602041 h 602041"/>
                  <a:gd name="connsiteX32" fmla="*/ 583452 w 602819"/>
                  <a:gd name="connsiteY32" fmla="*/ 598817 h 602041"/>
                  <a:gd name="connsiteX33" fmla="*/ 505985 w 602819"/>
                  <a:gd name="connsiteY33" fmla="*/ 520641 h 602041"/>
                  <a:gd name="connsiteX34" fmla="*/ 301021 w 602819"/>
                  <a:gd name="connsiteY34" fmla="*/ 602041 h 602041"/>
                  <a:gd name="connsiteX35" fmla="*/ 96057 w 602819"/>
                  <a:gd name="connsiteY35" fmla="*/ 520641 h 602041"/>
                  <a:gd name="connsiteX36" fmla="*/ 18590 w 602819"/>
                  <a:gd name="connsiteY36" fmla="*/ 598817 h 602041"/>
                  <a:gd name="connsiteX37" fmla="*/ 10520 w 602819"/>
                  <a:gd name="connsiteY37" fmla="*/ 602041 h 602041"/>
                  <a:gd name="connsiteX38" fmla="*/ 3258 w 602819"/>
                  <a:gd name="connsiteY38" fmla="*/ 598817 h 602041"/>
                  <a:gd name="connsiteX39" fmla="*/ 3258 w 602819"/>
                  <a:gd name="connsiteY39" fmla="*/ 583504 h 602041"/>
                  <a:gd name="connsiteX40" fmla="*/ 80725 w 602819"/>
                  <a:gd name="connsiteY40" fmla="*/ 506134 h 602041"/>
                  <a:gd name="connsiteX41" fmla="*/ 30 w 602819"/>
                  <a:gd name="connsiteY41" fmla="*/ 300618 h 602041"/>
                  <a:gd name="connsiteX42" fmla="*/ 43605 w 602819"/>
                  <a:gd name="connsiteY42" fmla="*/ 145070 h 602041"/>
                  <a:gd name="connsiteX43" fmla="*/ 58130 w 602819"/>
                  <a:gd name="connsiteY43" fmla="*/ 141041 h 602041"/>
                  <a:gd name="connsiteX44" fmla="*/ 62165 w 602819"/>
                  <a:gd name="connsiteY44" fmla="*/ 156354 h 602041"/>
                  <a:gd name="connsiteX45" fmla="*/ 21818 w 602819"/>
                  <a:gd name="connsiteY45" fmla="*/ 300618 h 602041"/>
                  <a:gd name="connsiteX46" fmla="*/ 301021 w 602819"/>
                  <a:gd name="connsiteY46" fmla="*/ 580281 h 602041"/>
                  <a:gd name="connsiteX47" fmla="*/ 581031 w 602819"/>
                  <a:gd name="connsiteY47" fmla="*/ 300618 h 602041"/>
                  <a:gd name="connsiteX48" fmla="*/ 301021 w 602819"/>
                  <a:gd name="connsiteY48" fmla="*/ 21761 h 602041"/>
                  <a:gd name="connsiteX49" fmla="*/ 156578 w 602819"/>
                  <a:gd name="connsiteY49" fmla="*/ 62058 h 602041"/>
                  <a:gd name="connsiteX50" fmla="*/ 141246 w 602819"/>
                  <a:gd name="connsiteY50" fmla="*/ 58028 h 602041"/>
                  <a:gd name="connsiteX51" fmla="*/ 145280 w 602819"/>
                  <a:gd name="connsiteY51" fmla="*/ 43521 h 602041"/>
                  <a:gd name="connsiteX52" fmla="*/ 301021 w 602819"/>
                  <a:gd name="connsiteY52" fmla="*/ 0 h 602041"/>
                  <a:gd name="connsiteX53" fmla="*/ 54075 w 602819"/>
                  <a:gd name="connsiteY53" fmla="*/ 0 h 602041"/>
                  <a:gd name="connsiteX54" fmla="*/ 64567 w 602819"/>
                  <a:gd name="connsiteY54" fmla="*/ 10476 h 602041"/>
                  <a:gd name="connsiteX55" fmla="*/ 64567 w 602819"/>
                  <a:gd name="connsiteY55" fmla="*/ 49157 h 602041"/>
                  <a:gd name="connsiteX56" fmla="*/ 75059 w 602819"/>
                  <a:gd name="connsiteY56" fmla="*/ 59633 h 602041"/>
                  <a:gd name="connsiteX57" fmla="*/ 75059 w 602819"/>
                  <a:gd name="connsiteY57" fmla="*/ 32234 h 602041"/>
                  <a:gd name="connsiteX58" fmla="*/ 86358 w 602819"/>
                  <a:gd name="connsiteY58" fmla="*/ 21758 h 602041"/>
                  <a:gd name="connsiteX59" fmla="*/ 96850 w 602819"/>
                  <a:gd name="connsiteY59" fmla="*/ 32234 h 602041"/>
                  <a:gd name="connsiteX60" fmla="*/ 96850 w 602819"/>
                  <a:gd name="connsiteY60" fmla="*/ 81390 h 602041"/>
                  <a:gd name="connsiteX61" fmla="*/ 107342 w 602819"/>
                  <a:gd name="connsiteY61" fmla="*/ 91866 h 602041"/>
                  <a:gd name="connsiteX62" fmla="*/ 107342 w 602819"/>
                  <a:gd name="connsiteY62" fmla="*/ 64468 h 602041"/>
                  <a:gd name="connsiteX63" fmla="*/ 118641 w 602819"/>
                  <a:gd name="connsiteY63" fmla="*/ 53992 h 602041"/>
                  <a:gd name="connsiteX64" fmla="*/ 129133 w 602819"/>
                  <a:gd name="connsiteY64" fmla="*/ 64468 h 602041"/>
                  <a:gd name="connsiteX65" fmla="*/ 129133 w 602819"/>
                  <a:gd name="connsiteY65" fmla="*/ 113624 h 602041"/>
                  <a:gd name="connsiteX66" fmla="*/ 164645 w 602819"/>
                  <a:gd name="connsiteY66" fmla="*/ 149081 h 602041"/>
                  <a:gd name="connsiteX67" fmla="*/ 301042 w 602819"/>
                  <a:gd name="connsiteY67" fmla="*/ 96701 h 602041"/>
                  <a:gd name="connsiteX68" fmla="*/ 506041 w 602819"/>
                  <a:gd name="connsiteY68" fmla="*/ 300580 h 602041"/>
                  <a:gd name="connsiteX69" fmla="*/ 301042 w 602819"/>
                  <a:gd name="connsiteY69" fmla="*/ 505264 h 602041"/>
                  <a:gd name="connsiteX70" fmla="*/ 96850 w 602819"/>
                  <a:gd name="connsiteY70" fmla="*/ 300580 h 602041"/>
                  <a:gd name="connsiteX71" fmla="*/ 149310 w 602819"/>
                  <a:gd name="connsiteY71" fmla="*/ 164392 h 602041"/>
                  <a:gd name="connsiteX72" fmla="*/ 113799 w 602819"/>
                  <a:gd name="connsiteY72" fmla="*/ 128935 h 602041"/>
                  <a:gd name="connsiteX73" fmla="*/ 64567 w 602819"/>
                  <a:gd name="connsiteY73" fmla="*/ 128935 h 602041"/>
                  <a:gd name="connsiteX74" fmla="*/ 54075 w 602819"/>
                  <a:gd name="connsiteY74" fmla="*/ 118459 h 602041"/>
                  <a:gd name="connsiteX75" fmla="*/ 64567 w 602819"/>
                  <a:gd name="connsiteY75" fmla="*/ 107177 h 602041"/>
                  <a:gd name="connsiteX76" fmla="*/ 92007 w 602819"/>
                  <a:gd name="connsiteY76" fmla="*/ 107177 h 602041"/>
                  <a:gd name="connsiteX77" fmla="*/ 81515 w 602819"/>
                  <a:gd name="connsiteY77" fmla="*/ 96701 h 602041"/>
                  <a:gd name="connsiteX78" fmla="*/ 32283 w 602819"/>
                  <a:gd name="connsiteY78" fmla="*/ 96701 h 602041"/>
                  <a:gd name="connsiteX79" fmla="*/ 21791 w 602819"/>
                  <a:gd name="connsiteY79" fmla="*/ 86226 h 602041"/>
                  <a:gd name="connsiteX80" fmla="*/ 32283 w 602819"/>
                  <a:gd name="connsiteY80" fmla="*/ 74944 h 602041"/>
                  <a:gd name="connsiteX81" fmla="*/ 59724 w 602819"/>
                  <a:gd name="connsiteY81" fmla="*/ 74944 h 602041"/>
                  <a:gd name="connsiteX82" fmla="*/ 49232 w 602819"/>
                  <a:gd name="connsiteY82" fmla="*/ 64468 h 602041"/>
                  <a:gd name="connsiteX83" fmla="*/ 10492 w 602819"/>
                  <a:gd name="connsiteY83" fmla="*/ 64468 h 602041"/>
                  <a:gd name="connsiteX84" fmla="*/ 0 w 602819"/>
                  <a:gd name="connsiteY84" fmla="*/ 53992 h 602041"/>
                  <a:gd name="connsiteX85" fmla="*/ 10492 w 602819"/>
                  <a:gd name="connsiteY85" fmla="*/ 42710 h 602041"/>
                  <a:gd name="connsiteX86" fmla="*/ 27441 w 602819"/>
                  <a:gd name="connsiteY86" fmla="*/ 42710 h 602041"/>
                  <a:gd name="connsiteX87" fmla="*/ 13720 w 602819"/>
                  <a:gd name="connsiteY87" fmla="*/ 29011 h 602041"/>
                  <a:gd name="connsiteX88" fmla="*/ 13720 w 602819"/>
                  <a:gd name="connsiteY88" fmla="*/ 13700 h 602041"/>
                  <a:gd name="connsiteX89" fmla="*/ 29055 w 602819"/>
                  <a:gd name="connsiteY89" fmla="*/ 13700 h 602041"/>
                  <a:gd name="connsiteX90" fmla="*/ 42775 w 602819"/>
                  <a:gd name="connsiteY90" fmla="*/ 27399 h 602041"/>
                  <a:gd name="connsiteX91" fmla="*/ 42775 w 602819"/>
                  <a:gd name="connsiteY91" fmla="*/ 10476 h 602041"/>
                  <a:gd name="connsiteX92" fmla="*/ 54075 w 602819"/>
                  <a:gd name="connsiteY92" fmla="*/ 0 h 602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602819" h="602041">
                    <a:moveTo>
                      <a:pt x="301042" y="215161"/>
                    </a:moveTo>
                    <a:cubicBezTo>
                      <a:pt x="281672" y="215161"/>
                      <a:pt x="263109" y="221607"/>
                      <a:pt x="248582" y="232889"/>
                    </a:cubicBezTo>
                    <a:lnTo>
                      <a:pt x="296199" y="280434"/>
                    </a:lnTo>
                    <a:cubicBezTo>
                      <a:pt x="297814" y="279628"/>
                      <a:pt x="299428" y="279628"/>
                      <a:pt x="301042" y="279628"/>
                    </a:cubicBezTo>
                    <a:cubicBezTo>
                      <a:pt x="313148" y="279628"/>
                      <a:pt x="322833" y="289298"/>
                      <a:pt x="322833" y="300580"/>
                    </a:cubicBezTo>
                    <a:cubicBezTo>
                      <a:pt x="322833" y="312668"/>
                      <a:pt x="313148" y="322338"/>
                      <a:pt x="301042" y="322338"/>
                    </a:cubicBezTo>
                    <a:cubicBezTo>
                      <a:pt x="289743" y="322338"/>
                      <a:pt x="280058" y="312668"/>
                      <a:pt x="280058" y="300580"/>
                    </a:cubicBezTo>
                    <a:cubicBezTo>
                      <a:pt x="280058" y="298968"/>
                      <a:pt x="280058" y="297357"/>
                      <a:pt x="280865" y="295745"/>
                    </a:cubicBezTo>
                    <a:lnTo>
                      <a:pt x="233247" y="248200"/>
                    </a:lnTo>
                    <a:cubicBezTo>
                      <a:pt x="221948" y="262705"/>
                      <a:pt x="215491" y="281240"/>
                      <a:pt x="215491" y="300580"/>
                    </a:cubicBezTo>
                    <a:cubicBezTo>
                      <a:pt x="215491" y="348125"/>
                      <a:pt x="254231" y="386805"/>
                      <a:pt x="301042" y="386805"/>
                    </a:cubicBezTo>
                    <a:cubicBezTo>
                      <a:pt x="348660" y="386805"/>
                      <a:pt x="387400" y="348125"/>
                      <a:pt x="387400" y="300580"/>
                    </a:cubicBezTo>
                    <a:cubicBezTo>
                      <a:pt x="387400" y="253841"/>
                      <a:pt x="348660" y="215161"/>
                      <a:pt x="301042" y="215161"/>
                    </a:cubicBezTo>
                    <a:close/>
                    <a:moveTo>
                      <a:pt x="301042" y="118459"/>
                    </a:moveTo>
                    <a:cubicBezTo>
                      <a:pt x="255038" y="118459"/>
                      <a:pt x="212263" y="136188"/>
                      <a:pt x="179979" y="164392"/>
                    </a:cubicBezTo>
                    <a:lnTo>
                      <a:pt x="233247" y="217578"/>
                    </a:lnTo>
                    <a:cubicBezTo>
                      <a:pt x="251810" y="202267"/>
                      <a:pt x="275215" y="193403"/>
                      <a:pt x="301042" y="193403"/>
                    </a:cubicBezTo>
                    <a:cubicBezTo>
                      <a:pt x="360766" y="193403"/>
                      <a:pt x="409191" y="241753"/>
                      <a:pt x="409191" y="300580"/>
                    </a:cubicBezTo>
                    <a:cubicBezTo>
                      <a:pt x="409191" y="360212"/>
                      <a:pt x="360766" y="408563"/>
                      <a:pt x="301042" y="408563"/>
                    </a:cubicBezTo>
                    <a:cubicBezTo>
                      <a:pt x="242125" y="408563"/>
                      <a:pt x="193700" y="360212"/>
                      <a:pt x="193700" y="300580"/>
                    </a:cubicBezTo>
                    <a:cubicBezTo>
                      <a:pt x="193700" y="274793"/>
                      <a:pt x="202578" y="251423"/>
                      <a:pt x="217912" y="232889"/>
                    </a:cubicBezTo>
                    <a:lnTo>
                      <a:pt x="164645" y="179703"/>
                    </a:lnTo>
                    <a:cubicBezTo>
                      <a:pt x="136397" y="211937"/>
                      <a:pt x="118641" y="254647"/>
                      <a:pt x="118641" y="300580"/>
                    </a:cubicBezTo>
                    <a:cubicBezTo>
                      <a:pt x="118641" y="401310"/>
                      <a:pt x="200157" y="483506"/>
                      <a:pt x="301042" y="483506"/>
                    </a:cubicBezTo>
                    <a:cubicBezTo>
                      <a:pt x="401927" y="483506"/>
                      <a:pt x="484250" y="401310"/>
                      <a:pt x="484250" y="300580"/>
                    </a:cubicBezTo>
                    <a:cubicBezTo>
                      <a:pt x="484250" y="199849"/>
                      <a:pt x="401927" y="118459"/>
                      <a:pt x="301042" y="118459"/>
                    </a:cubicBezTo>
                    <a:close/>
                    <a:moveTo>
                      <a:pt x="301021" y="0"/>
                    </a:moveTo>
                    <a:cubicBezTo>
                      <a:pt x="467252" y="0"/>
                      <a:pt x="602819" y="134593"/>
                      <a:pt x="602819" y="300618"/>
                    </a:cubicBezTo>
                    <a:cubicBezTo>
                      <a:pt x="602819" y="380406"/>
                      <a:pt x="572155" y="452135"/>
                      <a:pt x="521317" y="506134"/>
                    </a:cubicBezTo>
                    <a:lnTo>
                      <a:pt x="598784" y="583504"/>
                    </a:lnTo>
                    <a:cubicBezTo>
                      <a:pt x="602819" y="587534"/>
                      <a:pt x="602819" y="594788"/>
                      <a:pt x="597977" y="598817"/>
                    </a:cubicBezTo>
                    <a:cubicBezTo>
                      <a:pt x="596363" y="600429"/>
                      <a:pt x="593136" y="602041"/>
                      <a:pt x="590715" y="602041"/>
                    </a:cubicBezTo>
                    <a:cubicBezTo>
                      <a:pt x="588294" y="602041"/>
                      <a:pt x="585066" y="600429"/>
                      <a:pt x="583452" y="598817"/>
                    </a:cubicBezTo>
                    <a:lnTo>
                      <a:pt x="505985" y="520641"/>
                    </a:lnTo>
                    <a:cubicBezTo>
                      <a:pt x="452727" y="571415"/>
                      <a:pt x="380102" y="602041"/>
                      <a:pt x="301021" y="602041"/>
                    </a:cubicBezTo>
                    <a:cubicBezTo>
                      <a:pt x="221940" y="602041"/>
                      <a:pt x="150122" y="571415"/>
                      <a:pt x="96057" y="520641"/>
                    </a:cubicBezTo>
                    <a:lnTo>
                      <a:pt x="18590" y="598817"/>
                    </a:lnTo>
                    <a:cubicBezTo>
                      <a:pt x="16169" y="600429"/>
                      <a:pt x="13748" y="602041"/>
                      <a:pt x="10520" y="602041"/>
                    </a:cubicBezTo>
                    <a:cubicBezTo>
                      <a:pt x="8099" y="602041"/>
                      <a:pt x="5679" y="600429"/>
                      <a:pt x="3258" y="598817"/>
                    </a:cubicBezTo>
                    <a:cubicBezTo>
                      <a:pt x="-777" y="594788"/>
                      <a:pt x="-777" y="587534"/>
                      <a:pt x="3258" y="583504"/>
                    </a:cubicBezTo>
                    <a:lnTo>
                      <a:pt x="80725" y="506134"/>
                    </a:lnTo>
                    <a:cubicBezTo>
                      <a:pt x="30694" y="452135"/>
                      <a:pt x="30" y="379600"/>
                      <a:pt x="30" y="300618"/>
                    </a:cubicBezTo>
                    <a:cubicBezTo>
                      <a:pt x="30" y="245814"/>
                      <a:pt x="15362" y="191815"/>
                      <a:pt x="43605" y="145070"/>
                    </a:cubicBezTo>
                    <a:cubicBezTo>
                      <a:pt x="46833" y="139429"/>
                      <a:pt x="53288" y="137817"/>
                      <a:pt x="58130" y="141041"/>
                    </a:cubicBezTo>
                    <a:cubicBezTo>
                      <a:pt x="63779" y="144264"/>
                      <a:pt x="65393" y="150712"/>
                      <a:pt x="62165" y="156354"/>
                    </a:cubicBezTo>
                    <a:cubicBezTo>
                      <a:pt x="35536" y="199875"/>
                      <a:pt x="21818" y="249843"/>
                      <a:pt x="21818" y="300618"/>
                    </a:cubicBezTo>
                    <a:cubicBezTo>
                      <a:pt x="21818" y="454553"/>
                      <a:pt x="146894" y="580281"/>
                      <a:pt x="301021" y="580281"/>
                    </a:cubicBezTo>
                    <a:cubicBezTo>
                      <a:pt x="455148" y="580281"/>
                      <a:pt x="581031" y="454553"/>
                      <a:pt x="581031" y="300618"/>
                    </a:cubicBezTo>
                    <a:cubicBezTo>
                      <a:pt x="581031" y="146682"/>
                      <a:pt x="455148" y="21761"/>
                      <a:pt x="301021" y="21761"/>
                    </a:cubicBezTo>
                    <a:cubicBezTo>
                      <a:pt x="250183" y="21761"/>
                      <a:pt x="200153" y="35462"/>
                      <a:pt x="156578" y="62058"/>
                    </a:cubicBezTo>
                    <a:cubicBezTo>
                      <a:pt x="150929" y="65282"/>
                      <a:pt x="144473" y="63670"/>
                      <a:pt x="141246" y="58028"/>
                    </a:cubicBezTo>
                    <a:cubicBezTo>
                      <a:pt x="138018" y="53193"/>
                      <a:pt x="139632" y="46745"/>
                      <a:pt x="145280" y="43521"/>
                    </a:cubicBezTo>
                    <a:cubicBezTo>
                      <a:pt x="192083" y="15313"/>
                      <a:pt x="246149" y="0"/>
                      <a:pt x="301021" y="0"/>
                    </a:cubicBezTo>
                    <a:close/>
                    <a:moveTo>
                      <a:pt x="54075" y="0"/>
                    </a:moveTo>
                    <a:cubicBezTo>
                      <a:pt x="59724" y="0"/>
                      <a:pt x="64567" y="4835"/>
                      <a:pt x="64567" y="10476"/>
                    </a:cubicBezTo>
                    <a:lnTo>
                      <a:pt x="64567" y="49157"/>
                    </a:lnTo>
                    <a:lnTo>
                      <a:pt x="75059" y="59633"/>
                    </a:lnTo>
                    <a:lnTo>
                      <a:pt x="75059" y="32234"/>
                    </a:lnTo>
                    <a:cubicBezTo>
                      <a:pt x="75059" y="26593"/>
                      <a:pt x="79901" y="21758"/>
                      <a:pt x="86358" y="21758"/>
                    </a:cubicBezTo>
                    <a:cubicBezTo>
                      <a:pt x="92007" y="21758"/>
                      <a:pt x="96850" y="26593"/>
                      <a:pt x="96850" y="32234"/>
                    </a:cubicBezTo>
                    <a:lnTo>
                      <a:pt x="96850" y="81390"/>
                    </a:lnTo>
                    <a:lnTo>
                      <a:pt x="107342" y="91866"/>
                    </a:lnTo>
                    <a:lnTo>
                      <a:pt x="107342" y="64468"/>
                    </a:lnTo>
                    <a:cubicBezTo>
                      <a:pt x="107342" y="58827"/>
                      <a:pt x="112185" y="53992"/>
                      <a:pt x="118641" y="53992"/>
                    </a:cubicBezTo>
                    <a:cubicBezTo>
                      <a:pt x="124291" y="53992"/>
                      <a:pt x="129133" y="58827"/>
                      <a:pt x="129133" y="64468"/>
                    </a:cubicBezTo>
                    <a:lnTo>
                      <a:pt x="129133" y="113624"/>
                    </a:lnTo>
                    <a:lnTo>
                      <a:pt x="164645" y="149081"/>
                    </a:lnTo>
                    <a:cubicBezTo>
                      <a:pt x="200964" y="116848"/>
                      <a:pt x="248582" y="96701"/>
                      <a:pt x="301042" y="96701"/>
                    </a:cubicBezTo>
                    <a:cubicBezTo>
                      <a:pt x="414034" y="96701"/>
                      <a:pt x="506041" y="188568"/>
                      <a:pt x="506041" y="300580"/>
                    </a:cubicBezTo>
                    <a:cubicBezTo>
                      <a:pt x="506041" y="413398"/>
                      <a:pt x="414034" y="505264"/>
                      <a:pt x="301042" y="505264"/>
                    </a:cubicBezTo>
                    <a:cubicBezTo>
                      <a:pt x="188857" y="505264"/>
                      <a:pt x="96850" y="413398"/>
                      <a:pt x="96850" y="300580"/>
                    </a:cubicBezTo>
                    <a:cubicBezTo>
                      <a:pt x="96850" y="248200"/>
                      <a:pt x="117027" y="200655"/>
                      <a:pt x="149310" y="164392"/>
                    </a:cubicBezTo>
                    <a:lnTo>
                      <a:pt x="113799" y="128935"/>
                    </a:lnTo>
                    <a:lnTo>
                      <a:pt x="64567" y="128935"/>
                    </a:lnTo>
                    <a:cubicBezTo>
                      <a:pt x="58917" y="128935"/>
                      <a:pt x="54075" y="124100"/>
                      <a:pt x="54075" y="118459"/>
                    </a:cubicBezTo>
                    <a:cubicBezTo>
                      <a:pt x="54075" y="112013"/>
                      <a:pt x="58917" y="107177"/>
                      <a:pt x="64567" y="107177"/>
                    </a:cubicBezTo>
                    <a:lnTo>
                      <a:pt x="92007" y="107177"/>
                    </a:lnTo>
                    <a:lnTo>
                      <a:pt x="81515" y="96701"/>
                    </a:lnTo>
                    <a:lnTo>
                      <a:pt x="32283" y="96701"/>
                    </a:lnTo>
                    <a:cubicBezTo>
                      <a:pt x="26634" y="96701"/>
                      <a:pt x="21791" y="91866"/>
                      <a:pt x="21791" y="86226"/>
                    </a:cubicBezTo>
                    <a:cubicBezTo>
                      <a:pt x="21791" y="79779"/>
                      <a:pt x="26634" y="74944"/>
                      <a:pt x="32283" y="74944"/>
                    </a:cubicBezTo>
                    <a:lnTo>
                      <a:pt x="59724" y="74944"/>
                    </a:lnTo>
                    <a:lnTo>
                      <a:pt x="49232" y="64468"/>
                    </a:lnTo>
                    <a:lnTo>
                      <a:pt x="10492" y="64468"/>
                    </a:lnTo>
                    <a:cubicBezTo>
                      <a:pt x="4842" y="64468"/>
                      <a:pt x="0" y="59633"/>
                      <a:pt x="0" y="53992"/>
                    </a:cubicBezTo>
                    <a:cubicBezTo>
                      <a:pt x="0" y="47545"/>
                      <a:pt x="4842" y="42710"/>
                      <a:pt x="10492" y="42710"/>
                    </a:cubicBezTo>
                    <a:lnTo>
                      <a:pt x="27441" y="42710"/>
                    </a:lnTo>
                    <a:lnTo>
                      <a:pt x="13720" y="29011"/>
                    </a:lnTo>
                    <a:cubicBezTo>
                      <a:pt x="9685" y="24981"/>
                      <a:pt x="9685" y="17729"/>
                      <a:pt x="13720" y="13700"/>
                    </a:cubicBezTo>
                    <a:cubicBezTo>
                      <a:pt x="17756" y="9670"/>
                      <a:pt x="25020" y="9670"/>
                      <a:pt x="29055" y="13700"/>
                    </a:cubicBezTo>
                    <a:lnTo>
                      <a:pt x="42775" y="27399"/>
                    </a:lnTo>
                    <a:lnTo>
                      <a:pt x="42775" y="10476"/>
                    </a:lnTo>
                    <a:cubicBezTo>
                      <a:pt x="42775" y="4835"/>
                      <a:pt x="47618" y="0"/>
                      <a:pt x="54075" y="0"/>
                    </a:cubicBez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dirty="0"/>
              </a:p>
            </p:txBody>
          </p:sp>
        </p:grpSp>
        <p:sp>
          <p:nvSpPr>
            <p:cNvPr id="9" name="ï$ľíḋè"/>
            <p:cNvSpPr/>
            <p:nvPr/>
          </p:nvSpPr>
          <p:spPr bwMode="auto">
            <a:xfrm>
              <a:off x="3910012" y="4583930"/>
              <a:ext cx="3508375" cy="142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fontScale="8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en-US" altLang="zh-CN" sz="1100" dirty="0">
                  <a:solidFill>
                    <a:schemeClr val="bg1"/>
                  </a:solidFill>
                </a:rPr>
                <a:t>是应用在医院影像科室的系统，主要的任务就是把日常产生的各种医学影像（包括核磁，CT，超声，各种X光机，各种红外仪、显微仪等设备产生的图像）通过各种接口（模拟，DICOM，网络）以数字化的方式海量保存起来，当需要的时候在一定的授权下能够很快的调回使用，同时增加一些辅助诊断管理功能。它在各种影像设备间传输数据和组织存储数据具有重要作用。</a:t>
              </a:r>
              <a:endParaRPr lang="en-US" altLang="zh-CN" sz="1100" dirty="0">
                <a:solidFill>
                  <a:schemeClr val="bg1"/>
                </a:solidFill>
              </a:endParaRPr>
            </a:p>
          </p:txBody>
        </p:sp>
        <p:sp>
          <p:nvSpPr>
            <p:cNvPr id="10" name="îSḷïḋé"/>
            <p:cNvSpPr txBox="1"/>
            <p:nvPr/>
          </p:nvSpPr>
          <p:spPr bwMode="auto">
            <a:xfrm>
              <a:off x="3910012" y="4232792"/>
              <a:ext cx="3508376"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spcBef>
                  <a:spcPct val="0"/>
                </a:spcBef>
              </a:pPr>
              <a:r>
                <a:rPr lang="en-US" altLang="zh-CN" sz="1800" b="1" dirty="0">
                  <a:solidFill>
                    <a:schemeClr val="bg1"/>
                  </a:solidFill>
                </a:rPr>
                <a:t>PACS</a:t>
              </a:r>
              <a:endParaRPr lang="en-US" altLang="zh-CN" sz="1800" b="1" dirty="0">
                <a:solidFill>
                  <a:schemeClr val="bg1"/>
                </a:solidFill>
              </a:endParaRPr>
            </a:p>
          </p:txBody>
        </p:sp>
        <p:sp>
          <p:nvSpPr>
            <p:cNvPr id="11" name="ïṩḻïďê"/>
            <p:cNvSpPr/>
            <p:nvPr/>
          </p:nvSpPr>
          <p:spPr>
            <a:xfrm>
              <a:off x="674475" y="2714625"/>
              <a:ext cx="2657475" cy="3422650"/>
            </a:xfrm>
            <a:prstGeom prst="rect">
              <a:avLst/>
            </a:prstGeom>
            <a:blipFill>
              <a:blip r:embed="rId2"/>
              <a:stretch>
                <a:fillRect l="-46855" r="-46410"/>
              </a:stretch>
            </a:blipFill>
            <a:ln w="9525">
              <a:noFill/>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4400"/>
              <a:endParaRPr lang="zh-CN" altLang="en-US" dirty="0"/>
            </a:p>
          </p:txBody>
        </p:sp>
        <p:cxnSp>
          <p:nvCxnSpPr>
            <p:cNvPr id="12" name="直接连接符 11"/>
            <p:cNvCxnSpPr/>
            <p:nvPr/>
          </p:nvCxnSpPr>
          <p:spPr>
            <a:xfrm>
              <a:off x="7608887" y="3657600"/>
              <a:ext cx="0" cy="2479675"/>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3" name="iślïḓe"/>
            <p:cNvGrpSpPr/>
            <p:nvPr/>
          </p:nvGrpSpPr>
          <p:grpSpPr>
            <a:xfrm>
              <a:off x="8015285" y="3340655"/>
              <a:ext cx="654042" cy="654041"/>
              <a:chOff x="2406924" y="2845393"/>
              <a:chExt cx="571223" cy="571222"/>
            </a:xfrm>
          </p:grpSpPr>
          <p:sp>
            <p:nvSpPr>
              <p:cNvPr id="16" name="íṣlïḍè"/>
              <p:cNvSpPr/>
              <p:nvPr/>
            </p:nvSpPr>
            <p:spPr>
              <a:xfrm>
                <a:off x="2406924" y="2845393"/>
                <a:ext cx="571223" cy="571222"/>
              </a:xfrm>
              <a:prstGeom prst="ellipse">
                <a:avLst/>
              </a:prstGeom>
              <a:solidFill>
                <a:schemeClr val="accent3"/>
              </a:solidFill>
              <a:ln w="38100">
                <a:solidFill>
                  <a:schemeClr val="bg1"/>
                </a:solidFill>
              </a:ln>
            </p:spPr>
            <p:style>
              <a:lnRef idx="2">
                <a:schemeClr val="dk1"/>
              </a:lnRef>
              <a:fillRef idx="1">
                <a:schemeClr val="lt1"/>
              </a:fillRef>
              <a:effectRef idx="0">
                <a:schemeClr val="dk1"/>
              </a:effectRef>
              <a:fontRef idx="minor">
                <a:schemeClr val="dk1"/>
              </a:fontRef>
            </p:style>
            <p:txBody>
              <a:bodyPr anchor="ctr"/>
              <a:lstStyle>
                <a:defPPr>
                  <a:defRPr lang="zh-CN"/>
                </a:defPPr>
                <a:lvl1pPr marL="0" algn="l" defTabSz="914400" rtl="0" eaLnBrk="1" latinLnBrk="0" hangingPunct="1">
                  <a:defRPr sz="1800" kern="1200">
                    <a:solidFill>
                      <a:schemeClr val="dk1"/>
                    </a:solidFill>
                  </a:defRPr>
                </a:lvl1pPr>
                <a:lvl2pPr marL="457200" algn="l" defTabSz="914400" rtl="0" eaLnBrk="1" latinLnBrk="0" hangingPunct="1">
                  <a:defRPr sz="1800" kern="1200">
                    <a:solidFill>
                      <a:schemeClr val="dk1"/>
                    </a:solidFill>
                  </a:defRPr>
                </a:lvl2pPr>
                <a:lvl3pPr marL="914400" algn="l" defTabSz="914400" rtl="0" eaLnBrk="1" latinLnBrk="0" hangingPunct="1">
                  <a:defRPr sz="1800" kern="1200">
                    <a:solidFill>
                      <a:schemeClr val="dk1"/>
                    </a:solidFill>
                  </a:defRPr>
                </a:lvl3pPr>
                <a:lvl4pPr marL="1371600" algn="l" defTabSz="914400" rtl="0" eaLnBrk="1" latinLnBrk="0" hangingPunct="1">
                  <a:defRPr sz="1800" kern="1200">
                    <a:solidFill>
                      <a:schemeClr val="dk1"/>
                    </a:solidFill>
                  </a:defRPr>
                </a:lvl4pPr>
                <a:lvl5pPr marL="1828800" algn="l" defTabSz="914400" rtl="0" eaLnBrk="1" latinLnBrk="0" hangingPunct="1">
                  <a:defRPr sz="1800" kern="1200">
                    <a:solidFill>
                      <a:schemeClr val="dk1"/>
                    </a:solidFill>
                  </a:defRPr>
                </a:lvl5pPr>
                <a:lvl6pPr marL="2286000" algn="l" defTabSz="914400" rtl="0" eaLnBrk="1" latinLnBrk="0" hangingPunct="1">
                  <a:defRPr sz="1800" kern="1200">
                    <a:solidFill>
                      <a:schemeClr val="dk1"/>
                    </a:solidFill>
                  </a:defRPr>
                </a:lvl6pPr>
                <a:lvl7pPr marL="2743200" algn="l" defTabSz="914400" rtl="0" eaLnBrk="1" latinLnBrk="0" hangingPunct="1">
                  <a:defRPr sz="1800" kern="1200">
                    <a:solidFill>
                      <a:schemeClr val="dk1"/>
                    </a:solidFill>
                  </a:defRPr>
                </a:lvl7pPr>
                <a:lvl8pPr marL="3200400" algn="l" defTabSz="914400" rtl="0" eaLnBrk="1" latinLnBrk="0" hangingPunct="1">
                  <a:defRPr sz="1800" kern="1200">
                    <a:solidFill>
                      <a:schemeClr val="dk1"/>
                    </a:solidFill>
                  </a:defRPr>
                </a:lvl8pPr>
                <a:lvl9pPr marL="3657600" algn="l" defTabSz="914400" rtl="0" eaLnBrk="1" latinLnBrk="0" hangingPunct="1">
                  <a:defRPr sz="1800" kern="1200">
                    <a:solidFill>
                      <a:schemeClr val="dk1"/>
                    </a:solidFill>
                  </a:defRPr>
                </a:lvl9pPr>
              </a:lstStyle>
              <a:p>
                <a:pPr algn="ctr"/>
                <a:endParaRPr dirty="0"/>
              </a:p>
            </p:txBody>
          </p:sp>
          <p:sp>
            <p:nvSpPr>
              <p:cNvPr id="17" name="iṩļíḑé"/>
              <p:cNvSpPr/>
              <p:nvPr/>
            </p:nvSpPr>
            <p:spPr bwMode="auto">
              <a:xfrm>
                <a:off x="2540113" y="2978775"/>
                <a:ext cx="304843" cy="304449"/>
              </a:xfrm>
              <a:custGeom>
                <a:avLst/>
                <a:gdLst>
                  <a:gd name="connsiteX0" fmla="*/ 301042 w 602819"/>
                  <a:gd name="connsiteY0" fmla="*/ 215161 h 602041"/>
                  <a:gd name="connsiteX1" fmla="*/ 248582 w 602819"/>
                  <a:gd name="connsiteY1" fmla="*/ 232889 h 602041"/>
                  <a:gd name="connsiteX2" fmla="*/ 296199 w 602819"/>
                  <a:gd name="connsiteY2" fmla="*/ 280434 h 602041"/>
                  <a:gd name="connsiteX3" fmla="*/ 301042 w 602819"/>
                  <a:gd name="connsiteY3" fmla="*/ 279628 h 602041"/>
                  <a:gd name="connsiteX4" fmla="*/ 322833 w 602819"/>
                  <a:gd name="connsiteY4" fmla="*/ 300580 h 602041"/>
                  <a:gd name="connsiteX5" fmla="*/ 301042 w 602819"/>
                  <a:gd name="connsiteY5" fmla="*/ 322338 h 602041"/>
                  <a:gd name="connsiteX6" fmla="*/ 280058 w 602819"/>
                  <a:gd name="connsiteY6" fmla="*/ 300580 h 602041"/>
                  <a:gd name="connsiteX7" fmla="*/ 280865 w 602819"/>
                  <a:gd name="connsiteY7" fmla="*/ 295745 h 602041"/>
                  <a:gd name="connsiteX8" fmla="*/ 233247 w 602819"/>
                  <a:gd name="connsiteY8" fmla="*/ 248200 h 602041"/>
                  <a:gd name="connsiteX9" fmla="*/ 215491 w 602819"/>
                  <a:gd name="connsiteY9" fmla="*/ 300580 h 602041"/>
                  <a:gd name="connsiteX10" fmla="*/ 301042 w 602819"/>
                  <a:gd name="connsiteY10" fmla="*/ 386805 h 602041"/>
                  <a:gd name="connsiteX11" fmla="*/ 387400 w 602819"/>
                  <a:gd name="connsiteY11" fmla="*/ 300580 h 602041"/>
                  <a:gd name="connsiteX12" fmla="*/ 301042 w 602819"/>
                  <a:gd name="connsiteY12" fmla="*/ 215161 h 602041"/>
                  <a:gd name="connsiteX13" fmla="*/ 301042 w 602819"/>
                  <a:gd name="connsiteY13" fmla="*/ 118459 h 602041"/>
                  <a:gd name="connsiteX14" fmla="*/ 179979 w 602819"/>
                  <a:gd name="connsiteY14" fmla="*/ 164392 h 602041"/>
                  <a:gd name="connsiteX15" fmla="*/ 233247 w 602819"/>
                  <a:gd name="connsiteY15" fmla="*/ 217578 h 602041"/>
                  <a:gd name="connsiteX16" fmla="*/ 301042 w 602819"/>
                  <a:gd name="connsiteY16" fmla="*/ 193403 h 602041"/>
                  <a:gd name="connsiteX17" fmla="*/ 409191 w 602819"/>
                  <a:gd name="connsiteY17" fmla="*/ 300580 h 602041"/>
                  <a:gd name="connsiteX18" fmla="*/ 301042 w 602819"/>
                  <a:gd name="connsiteY18" fmla="*/ 408563 h 602041"/>
                  <a:gd name="connsiteX19" fmla="*/ 193700 w 602819"/>
                  <a:gd name="connsiteY19" fmla="*/ 300580 h 602041"/>
                  <a:gd name="connsiteX20" fmla="*/ 217912 w 602819"/>
                  <a:gd name="connsiteY20" fmla="*/ 232889 h 602041"/>
                  <a:gd name="connsiteX21" fmla="*/ 164645 w 602819"/>
                  <a:gd name="connsiteY21" fmla="*/ 179703 h 602041"/>
                  <a:gd name="connsiteX22" fmla="*/ 118641 w 602819"/>
                  <a:gd name="connsiteY22" fmla="*/ 300580 h 602041"/>
                  <a:gd name="connsiteX23" fmla="*/ 301042 w 602819"/>
                  <a:gd name="connsiteY23" fmla="*/ 483506 h 602041"/>
                  <a:gd name="connsiteX24" fmla="*/ 484250 w 602819"/>
                  <a:gd name="connsiteY24" fmla="*/ 300580 h 602041"/>
                  <a:gd name="connsiteX25" fmla="*/ 301042 w 602819"/>
                  <a:gd name="connsiteY25" fmla="*/ 118459 h 602041"/>
                  <a:gd name="connsiteX26" fmla="*/ 301021 w 602819"/>
                  <a:gd name="connsiteY26" fmla="*/ 0 h 602041"/>
                  <a:gd name="connsiteX27" fmla="*/ 602819 w 602819"/>
                  <a:gd name="connsiteY27" fmla="*/ 300618 h 602041"/>
                  <a:gd name="connsiteX28" fmla="*/ 521317 w 602819"/>
                  <a:gd name="connsiteY28" fmla="*/ 506134 h 602041"/>
                  <a:gd name="connsiteX29" fmla="*/ 598784 w 602819"/>
                  <a:gd name="connsiteY29" fmla="*/ 583504 h 602041"/>
                  <a:gd name="connsiteX30" fmla="*/ 597977 w 602819"/>
                  <a:gd name="connsiteY30" fmla="*/ 598817 h 602041"/>
                  <a:gd name="connsiteX31" fmla="*/ 590715 w 602819"/>
                  <a:gd name="connsiteY31" fmla="*/ 602041 h 602041"/>
                  <a:gd name="connsiteX32" fmla="*/ 583452 w 602819"/>
                  <a:gd name="connsiteY32" fmla="*/ 598817 h 602041"/>
                  <a:gd name="connsiteX33" fmla="*/ 505985 w 602819"/>
                  <a:gd name="connsiteY33" fmla="*/ 520641 h 602041"/>
                  <a:gd name="connsiteX34" fmla="*/ 301021 w 602819"/>
                  <a:gd name="connsiteY34" fmla="*/ 602041 h 602041"/>
                  <a:gd name="connsiteX35" fmla="*/ 96057 w 602819"/>
                  <a:gd name="connsiteY35" fmla="*/ 520641 h 602041"/>
                  <a:gd name="connsiteX36" fmla="*/ 18590 w 602819"/>
                  <a:gd name="connsiteY36" fmla="*/ 598817 h 602041"/>
                  <a:gd name="connsiteX37" fmla="*/ 10520 w 602819"/>
                  <a:gd name="connsiteY37" fmla="*/ 602041 h 602041"/>
                  <a:gd name="connsiteX38" fmla="*/ 3258 w 602819"/>
                  <a:gd name="connsiteY38" fmla="*/ 598817 h 602041"/>
                  <a:gd name="connsiteX39" fmla="*/ 3258 w 602819"/>
                  <a:gd name="connsiteY39" fmla="*/ 583504 h 602041"/>
                  <a:gd name="connsiteX40" fmla="*/ 80725 w 602819"/>
                  <a:gd name="connsiteY40" fmla="*/ 506134 h 602041"/>
                  <a:gd name="connsiteX41" fmla="*/ 30 w 602819"/>
                  <a:gd name="connsiteY41" fmla="*/ 300618 h 602041"/>
                  <a:gd name="connsiteX42" fmla="*/ 43605 w 602819"/>
                  <a:gd name="connsiteY42" fmla="*/ 145070 h 602041"/>
                  <a:gd name="connsiteX43" fmla="*/ 58130 w 602819"/>
                  <a:gd name="connsiteY43" fmla="*/ 141041 h 602041"/>
                  <a:gd name="connsiteX44" fmla="*/ 62165 w 602819"/>
                  <a:gd name="connsiteY44" fmla="*/ 156354 h 602041"/>
                  <a:gd name="connsiteX45" fmla="*/ 21818 w 602819"/>
                  <a:gd name="connsiteY45" fmla="*/ 300618 h 602041"/>
                  <a:gd name="connsiteX46" fmla="*/ 301021 w 602819"/>
                  <a:gd name="connsiteY46" fmla="*/ 580281 h 602041"/>
                  <a:gd name="connsiteX47" fmla="*/ 581031 w 602819"/>
                  <a:gd name="connsiteY47" fmla="*/ 300618 h 602041"/>
                  <a:gd name="connsiteX48" fmla="*/ 301021 w 602819"/>
                  <a:gd name="connsiteY48" fmla="*/ 21761 h 602041"/>
                  <a:gd name="connsiteX49" fmla="*/ 156578 w 602819"/>
                  <a:gd name="connsiteY49" fmla="*/ 62058 h 602041"/>
                  <a:gd name="connsiteX50" fmla="*/ 141246 w 602819"/>
                  <a:gd name="connsiteY50" fmla="*/ 58028 h 602041"/>
                  <a:gd name="connsiteX51" fmla="*/ 145280 w 602819"/>
                  <a:gd name="connsiteY51" fmla="*/ 43521 h 602041"/>
                  <a:gd name="connsiteX52" fmla="*/ 301021 w 602819"/>
                  <a:gd name="connsiteY52" fmla="*/ 0 h 602041"/>
                  <a:gd name="connsiteX53" fmla="*/ 54075 w 602819"/>
                  <a:gd name="connsiteY53" fmla="*/ 0 h 602041"/>
                  <a:gd name="connsiteX54" fmla="*/ 64567 w 602819"/>
                  <a:gd name="connsiteY54" fmla="*/ 10476 h 602041"/>
                  <a:gd name="connsiteX55" fmla="*/ 64567 w 602819"/>
                  <a:gd name="connsiteY55" fmla="*/ 49157 h 602041"/>
                  <a:gd name="connsiteX56" fmla="*/ 75059 w 602819"/>
                  <a:gd name="connsiteY56" fmla="*/ 59633 h 602041"/>
                  <a:gd name="connsiteX57" fmla="*/ 75059 w 602819"/>
                  <a:gd name="connsiteY57" fmla="*/ 32234 h 602041"/>
                  <a:gd name="connsiteX58" fmla="*/ 86358 w 602819"/>
                  <a:gd name="connsiteY58" fmla="*/ 21758 h 602041"/>
                  <a:gd name="connsiteX59" fmla="*/ 96850 w 602819"/>
                  <a:gd name="connsiteY59" fmla="*/ 32234 h 602041"/>
                  <a:gd name="connsiteX60" fmla="*/ 96850 w 602819"/>
                  <a:gd name="connsiteY60" fmla="*/ 81390 h 602041"/>
                  <a:gd name="connsiteX61" fmla="*/ 107342 w 602819"/>
                  <a:gd name="connsiteY61" fmla="*/ 91866 h 602041"/>
                  <a:gd name="connsiteX62" fmla="*/ 107342 w 602819"/>
                  <a:gd name="connsiteY62" fmla="*/ 64468 h 602041"/>
                  <a:gd name="connsiteX63" fmla="*/ 118641 w 602819"/>
                  <a:gd name="connsiteY63" fmla="*/ 53992 h 602041"/>
                  <a:gd name="connsiteX64" fmla="*/ 129133 w 602819"/>
                  <a:gd name="connsiteY64" fmla="*/ 64468 h 602041"/>
                  <a:gd name="connsiteX65" fmla="*/ 129133 w 602819"/>
                  <a:gd name="connsiteY65" fmla="*/ 113624 h 602041"/>
                  <a:gd name="connsiteX66" fmla="*/ 164645 w 602819"/>
                  <a:gd name="connsiteY66" fmla="*/ 149081 h 602041"/>
                  <a:gd name="connsiteX67" fmla="*/ 301042 w 602819"/>
                  <a:gd name="connsiteY67" fmla="*/ 96701 h 602041"/>
                  <a:gd name="connsiteX68" fmla="*/ 506041 w 602819"/>
                  <a:gd name="connsiteY68" fmla="*/ 300580 h 602041"/>
                  <a:gd name="connsiteX69" fmla="*/ 301042 w 602819"/>
                  <a:gd name="connsiteY69" fmla="*/ 505264 h 602041"/>
                  <a:gd name="connsiteX70" fmla="*/ 96850 w 602819"/>
                  <a:gd name="connsiteY70" fmla="*/ 300580 h 602041"/>
                  <a:gd name="connsiteX71" fmla="*/ 149310 w 602819"/>
                  <a:gd name="connsiteY71" fmla="*/ 164392 h 602041"/>
                  <a:gd name="connsiteX72" fmla="*/ 113799 w 602819"/>
                  <a:gd name="connsiteY72" fmla="*/ 128935 h 602041"/>
                  <a:gd name="connsiteX73" fmla="*/ 64567 w 602819"/>
                  <a:gd name="connsiteY73" fmla="*/ 128935 h 602041"/>
                  <a:gd name="connsiteX74" fmla="*/ 54075 w 602819"/>
                  <a:gd name="connsiteY74" fmla="*/ 118459 h 602041"/>
                  <a:gd name="connsiteX75" fmla="*/ 64567 w 602819"/>
                  <a:gd name="connsiteY75" fmla="*/ 107177 h 602041"/>
                  <a:gd name="connsiteX76" fmla="*/ 92007 w 602819"/>
                  <a:gd name="connsiteY76" fmla="*/ 107177 h 602041"/>
                  <a:gd name="connsiteX77" fmla="*/ 81515 w 602819"/>
                  <a:gd name="connsiteY77" fmla="*/ 96701 h 602041"/>
                  <a:gd name="connsiteX78" fmla="*/ 32283 w 602819"/>
                  <a:gd name="connsiteY78" fmla="*/ 96701 h 602041"/>
                  <a:gd name="connsiteX79" fmla="*/ 21791 w 602819"/>
                  <a:gd name="connsiteY79" fmla="*/ 86226 h 602041"/>
                  <a:gd name="connsiteX80" fmla="*/ 32283 w 602819"/>
                  <a:gd name="connsiteY80" fmla="*/ 74944 h 602041"/>
                  <a:gd name="connsiteX81" fmla="*/ 59724 w 602819"/>
                  <a:gd name="connsiteY81" fmla="*/ 74944 h 602041"/>
                  <a:gd name="connsiteX82" fmla="*/ 49232 w 602819"/>
                  <a:gd name="connsiteY82" fmla="*/ 64468 h 602041"/>
                  <a:gd name="connsiteX83" fmla="*/ 10492 w 602819"/>
                  <a:gd name="connsiteY83" fmla="*/ 64468 h 602041"/>
                  <a:gd name="connsiteX84" fmla="*/ 0 w 602819"/>
                  <a:gd name="connsiteY84" fmla="*/ 53992 h 602041"/>
                  <a:gd name="connsiteX85" fmla="*/ 10492 w 602819"/>
                  <a:gd name="connsiteY85" fmla="*/ 42710 h 602041"/>
                  <a:gd name="connsiteX86" fmla="*/ 27441 w 602819"/>
                  <a:gd name="connsiteY86" fmla="*/ 42710 h 602041"/>
                  <a:gd name="connsiteX87" fmla="*/ 13720 w 602819"/>
                  <a:gd name="connsiteY87" fmla="*/ 29011 h 602041"/>
                  <a:gd name="connsiteX88" fmla="*/ 13720 w 602819"/>
                  <a:gd name="connsiteY88" fmla="*/ 13700 h 602041"/>
                  <a:gd name="connsiteX89" fmla="*/ 29055 w 602819"/>
                  <a:gd name="connsiteY89" fmla="*/ 13700 h 602041"/>
                  <a:gd name="connsiteX90" fmla="*/ 42775 w 602819"/>
                  <a:gd name="connsiteY90" fmla="*/ 27399 h 602041"/>
                  <a:gd name="connsiteX91" fmla="*/ 42775 w 602819"/>
                  <a:gd name="connsiteY91" fmla="*/ 10476 h 602041"/>
                  <a:gd name="connsiteX92" fmla="*/ 54075 w 602819"/>
                  <a:gd name="connsiteY92" fmla="*/ 0 h 602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602819" h="602041">
                    <a:moveTo>
                      <a:pt x="301042" y="215161"/>
                    </a:moveTo>
                    <a:cubicBezTo>
                      <a:pt x="281672" y="215161"/>
                      <a:pt x="263109" y="221607"/>
                      <a:pt x="248582" y="232889"/>
                    </a:cubicBezTo>
                    <a:lnTo>
                      <a:pt x="296199" y="280434"/>
                    </a:lnTo>
                    <a:cubicBezTo>
                      <a:pt x="297814" y="279628"/>
                      <a:pt x="299428" y="279628"/>
                      <a:pt x="301042" y="279628"/>
                    </a:cubicBezTo>
                    <a:cubicBezTo>
                      <a:pt x="313148" y="279628"/>
                      <a:pt x="322833" y="289298"/>
                      <a:pt x="322833" y="300580"/>
                    </a:cubicBezTo>
                    <a:cubicBezTo>
                      <a:pt x="322833" y="312668"/>
                      <a:pt x="313148" y="322338"/>
                      <a:pt x="301042" y="322338"/>
                    </a:cubicBezTo>
                    <a:cubicBezTo>
                      <a:pt x="289743" y="322338"/>
                      <a:pt x="280058" y="312668"/>
                      <a:pt x="280058" y="300580"/>
                    </a:cubicBezTo>
                    <a:cubicBezTo>
                      <a:pt x="280058" y="298968"/>
                      <a:pt x="280058" y="297357"/>
                      <a:pt x="280865" y="295745"/>
                    </a:cubicBezTo>
                    <a:lnTo>
                      <a:pt x="233247" y="248200"/>
                    </a:lnTo>
                    <a:cubicBezTo>
                      <a:pt x="221948" y="262705"/>
                      <a:pt x="215491" y="281240"/>
                      <a:pt x="215491" y="300580"/>
                    </a:cubicBezTo>
                    <a:cubicBezTo>
                      <a:pt x="215491" y="348125"/>
                      <a:pt x="254231" y="386805"/>
                      <a:pt x="301042" y="386805"/>
                    </a:cubicBezTo>
                    <a:cubicBezTo>
                      <a:pt x="348660" y="386805"/>
                      <a:pt x="387400" y="348125"/>
                      <a:pt x="387400" y="300580"/>
                    </a:cubicBezTo>
                    <a:cubicBezTo>
                      <a:pt x="387400" y="253841"/>
                      <a:pt x="348660" y="215161"/>
                      <a:pt x="301042" y="215161"/>
                    </a:cubicBezTo>
                    <a:close/>
                    <a:moveTo>
                      <a:pt x="301042" y="118459"/>
                    </a:moveTo>
                    <a:cubicBezTo>
                      <a:pt x="255038" y="118459"/>
                      <a:pt x="212263" y="136188"/>
                      <a:pt x="179979" y="164392"/>
                    </a:cubicBezTo>
                    <a:lnTo>
                      <a:pt x="233247" y="217578"/>
                    </a:lnTo>
                    <a:cubicBezTo>
                      <a:pt x="251810" y="202267"/>
                      <a:pt x="275215" y="193403"/>
                      <a:pt x="301042" y="193403"/>
                    </a:cubicBezTo>
                    <a:cubicBezTo>
                      <a:pt x="360766" y="193403"/>
                      <a:pt x="409191" y="241753"/>
                      <a:pt x="409191" y="300580"/>
                    </a:cubicBezTo>
                    <a:cubicBezTo>
                      <a:pt x="409191" y="360212"/>
                      <a:pt x="360766" y="408563"/>
                      <a:pt x="301042" y="408563"/>
                    </a:cubicBezTo>
                    <a:cubicBezTo>
                      <a:pt x="242125" y="408563"/>
                      <a:pt x="193700" y="360212"/>
                      <a:pt x="193700" y="300580"/>
                    </a:cubicBezTo>
                    <a:cubicBezTo>
                      <a:pt x="193700" y="274793"/>
                      <a:pt x="202578" y="251423"/>
                      <a:pt x="217912" y="232889"/>
                    </a:cubicBezTo>
                    <a:lnTo>
                      <a:pt x="164645" y="179703"/>
                    </a:lnTo>
                    <a:cubicBezTo>
                      <a:pt x="136397" y="211937"/>
                      <a:pt x="118641" y="254647"/>
                      <a:pt x="118641" y="300580"/>
                    </a:cubicBezTo>
                    <a:cubicBezTo>
                      <a:pt x="118641" y="401310"/>
                      <a:pt x="200157" y="483506"/>
                      <a:pt x="301042" y="483506"/>
                    </a:cubicBezTo>
                    <a:cubicBezTo>
                      <a:pt x="401927" y="483506"/>
                      <a:pt x="484250" y="401310"/>
                      <a:pt x="484250" y="300580"/>
                    </a:cubicBezTo>
                    <a:cubicBezTo>
                      <a:pt x="484250" y="199849"/>
                      <a:pt x="401927" y="118459"/>
                      <a:pt x="301042" y="118459"/>
                    </a:cubicBezTo>
                    <a:close/>
                    <a:moveTo>
                      <a:pt x="301021" y="0"/>
                    </a:moveTo>
                    <a:cubicBezTo>
                      <a:pt x="467252" y="0"/>
                      <a:pt x="602819" y="134593"/>
                      <a:pt x="602819" y="300618"/>
                    </a:cubicBezTo>
                    <a:cubicBezTo>
                      <a:pt x="602819" y="380406"/>
                      <a:pt x="572155" y="452135"/>
                      <a:pt x="521317" y="506134"/>
                    </a:cubicBezTo>
                    <a:lnTo>
                      <a:pt x="598784" y="583504"/>
                    </a:lnTo>
                    <a:cubicBezTo>
                      <a:pt x="602819" y="587534"/>
                      <a:pt x="602819" y="594788"/>
                      <a:pt x="597977" y="598817"/>
                    </a:cubicBezTo>
                    <a:cubicBezTo>
                      <a:pt x="596363" y="600429"/>
                      <a:pt x="593136" y="602041"/>
                      <a:pt x="590715" y="602041"/>
                    </a:cubicBezTo>
                    <a:cubicBezTo>
                      <a:pt x="588294" y="602041"/>
                      <a:pt x="585066" y="600429"/>
                      <a:pt x="583452" y="598817"/>
                    </a:cubicBezTo>
                    <a:lnTo>
                      <a:pt x="505985" y="520641"/>
                    </a:lnTo>
                    <a:cubicBezTo>
                      <a:pt x="452727" y="571415"/>
                      <a:pt x="380102" y="602041"/>
                      <a:pt x="301021" y="602041"/>
                    </a:cubicBezTo>
                    <a:cubicBezTo>
                      <a:pt x="221940" y="602041"/>
                      <a:pt x="150122" y="571415"/>
                      <a:pt x="96057" y="520641"/>
                    </a:cubicBezTo>
                    <a:lnTo>
                      <a:pt x="18590" y="598817"/>
                    </a:lnTo>
                    <a:cubicBezTo>
                      <a:pt x="16169" y="600429"/>
                      <a:pt x="13748" y="602041"/>
                      <a:pt x="10520" y="602041"/>
                    </a:cubicBezTo>
                    <a:cubicBezTo>
                      <a:pt x="8099" y="602041"/>
                      <a:pt x="5679" y="600429"/>
                      <a:pt x="3258" y="598817"/>
                    </a:cubicBezTo>
                    <a:cubicBezTo>
                      <a:pt x="-777" y="594788"/>
                      <a:pt x="-777" y="587534"/>
                      <a:pt x="3258" y="583504"/>
                    </a:cubicBezTo>
                    <a:lnTo>
                      <a:pt x="80725" y="506134"/>
                    </a:lnTo>
                    <a:cubicBezTo>
                      <a:pt x="30694" y="452135"/>
                      <a:pt x="30" y="379600"/>
                      <a:pt x="30" y="300618"/>
                    </a:cubicBezTo>
                    <a:cubicBezTo>
                      <a:pt x="30" y="245814"/>
                      <a:pt x="15362" y="191815"/>
                      <a:pt x="43605" y="145070"/>
                    </a:cubicBezTo>
                    <a:cubicBezTo>
                      <a:pt x="46833" y="139429"/>
                      <a:pt x="53288" y="137817"/>
                      <a:pt x="58130" y="141041"/>
                    </a:cubicBezTo>
                    <a:cubicBezTo>
                      <a:pt x="63779" y="144264"/>
                      <a:pt x="65393" y="150712"/>
                      <a:pt x="62165" y="156354"/>
                    </a:cubicBezTo>
                    <a:cubicBezTo>
                      <a:pt x="35536" y="199875"/>
                      <a:pt x="21818" y="249843"/>
                      <a:pt x="21818" y="300618"/>
                    </a:cubicBezTo>
                    <a:cubicBezTo>
                      <a:pt x="21818" y="454553"/>
                      <a:pt x="146894" y="580281"/>
                      <a:pt x="301021" y="580281"/>
                    </a:cubicBezTo>
                    <a:cubicBezTo>
                      <a:pt x="455148" y="580281"/>
                      <a:pt x="581031" y="454553"/>
                      <a:pt x="581031" y="300618"/>
                    </a:cubicBezTo>
                    <a:cubicBezTo>
                      <a:pt x="581031" y="146682"/>
                      <a:pt x="455148" y="21761"/>
                      <a:pt x="301021" y="21761"/>
                    </a:cubicBezTo>
                    <a:cubicBezTo>
                      <a:pt x="250183" y="21761"/>
                      <a:pt x="200153" y="35462"/>
                      <a:pt x="156578" y="62058"/>
                    </a:cubicBezTo>
                    <a:cubicBezTo>
                      <a:pt x="150929" y="65282"/>
                      <a:pt x="144473" y="63670"/>
                      <a:pt x="141246" y="58028"/>
                    </a:cubicBezTo>
                    <a:cubicBezTo>
                      <a:pt x="138018" y="53193"/>
                      <a:pt x="139632" y="46745"/>
                      <a:pt x="145280" y="43521"/>
                    </a:cubicBezTo>
                    <a:cubicBezTo>
                      <a:pt x="192083" y="15313"/>
                      <a:pt x="246149" y="0"/>
                      <a:pt x="301021" y="0"/>
                    </a:cubicBezTo>
                    <a:close/>
                    <a:moveTo>
                      <a:pt x="54075" y="0"/>
                    </a:moveTo>
                    <a:cubicBezTo>
                      <a:pt x="59724" y="0"/>
                      <a:pt x="64567" y="4835"/>
                      <a:pt x="64567" y="10476"/>
                    </a:cubicBezTo>
                    <a:lnTo>
                      <a:pt x="64567" y="49157"/>
                    </a:lnTo>
                    <a:lnTo>
                      <a:pt x="75059" y="59633"/>
                    </a:lnTo>
                    <a:lnTo>
                      <a:pt x="75059" y="32234"/>
                    </a:lnTo>
                    <a:cubicBezTo>
                      <a:pt x="75059" y="26593"/>
                      <a:pt x="79901" y="21758"/>
                      <a:pt x="86358" y="21758"/>
                    </a:cubicBezTo>
                    <a:cubicBezTo>
                      <a:pt x="92007" y="21758"/>
                      <a:pt x="96850" y="26593"/>
                      <a:pt x="96850" y="32234"/>
                    </a:cubicBezTo>
                    <a:lnTo>
                      <a:pt x="96850" y="81390"/>
                    </a:lnTo>
                    <a:lnTo>
                      <a:pt x="107342" y="91866"/>
                    </a:lnTo>
                    <a:lnTo>
                      <a:pt x="107342" y="64468"/>
                    </a:lnTo>
                    <a:cubicBezTo>
                      <a:pt x="107342" y="58827"/>
                      <a:pt x="112185" y="53992"/>
                      <a:pt x="118641" y="53992"/>
                    </a:cubicBezTo>
                    <a:cubicBezTo>
                      <a:pt x="124291" y="53992"/>
                      <a:pt x="129133" y="58827"/>
                      <a:pt x="129133" y="64468"/>
                    </a:cubicBezTo>
                    <a:lnTo>
                      <a:pt x="129133" y="113624"/>
                    </a:lnTo>
                    <a:lnTo>
                      <a:pt x="164645" y="149081"/>
                    </a:lnTo>
                    <a:cubicBezTo>
                      <a:pt x="200964" y="116848"/>
                      <a:pt x="248582" y="96701"/>
                      <a:pt x="301042" y="96701"/>
                    </a:cubicBezTo>
                    <a:cubicBezTo>
                      <a:pt x="414034" y="96701"/>
                      <a:pt x="506041" y="188568"/>
                      <a:pt x="506041" y="300580"/>
                    </a:cubicBezTo>
                    <a:cubicBezTo>
                      <a:pt x="506041" y="413398"/>
                      <a:pt x="414034" y="505264"/>
                      <a:pt x="301042" y="505264"/>
                    </a:cubicBezTo>
                    <a:cubicBezTo>
                      <a:pt x="188857" y="505264"/>
                      <a:pt x="96850" y="413398"/>
                      <a:pt x="96850" y="300580"/>
                    </a:cubicBezTo>
                    <a:cubicBezTo>
                      <a:pt x="96850" y="248200"/>
                      <a:pt x="117027" y="200655"/>
                      <a:pt x="149310" y="164392"/>
                    </a:cubicBezTo>
                    <a:lnTo>
                      <a:pt x="113799" y="128935"/>
                    </a:lnTo>
                    <a:lnTo>
                      <a:pt x="64567" y="128935"/>
                    </a:lnTo>
                    <a:cubicBezTo>
                      <a:pt x="58917" y="128935"/>
                      <a:pt x="54075" y="124100"/>
                      <a:pt x="54075" y="118459"/>
                    </a:cubicBezTo>
                    <a:cubicBezTo>
                      <a:pt x="54075" y="112013"/>
                      <a:pt x="58917" y="107177"/>
                      <a:pt x="64567" y="107177"/>
                    </a:cubicBezTo>
                    <a:lnTo>
                      <a:pt x="92007" y="107177"/>
                    </a:lnTo>
                    <a:lnTo>
                      <a:pt x="81515" y="96701"/>
                    </a:lnTo>
                    <a:lnTo>
                      <a:pt x="32283" y="96701"/>
                    </a:lnTo>
                    <a:cubicBezTo>
                      <a:pt x="26634" y="96701"/>
                      <a:pt x="21791" y="91866"/>
                      <a:pt x="21791" y="86226"/>
                    </a:cubicBezTo>
                    <a:cubicBezTo>
                      <a:pt x="21791" y="79779"/>
                      <a:pt x="26634" y="74944"/>
                      <a:pt x="32283" y="74944"/>
                    </a:cubicBezTo>
                    <a:lnTo>
                      <a:pt x="59724" y="74944"/>
                    </a:lnTo>
                    <a:lnTo>
                      <a:pt x="49232" y="64468"/>
                    </a:lnTo>
                    <a:lnTo>
                      <a:pt x="10492" y="64468"/>
                    </a:lnTo>
                    <a:cubicBezTo>
                      <a:pt x="4842" y="64468"/>
                      <a:pt x="0" y="59633"/>
                      <a:pt x="0" y="53992"/>
                    </a:cubicBezTo>
                    <a:cubicBezTo>
                      <a:pt x="0" y="47545"/>
                      <a:pt x="4842" y="42710"/>
                      <a:pt x="10492" y="42710"/>
                    </a:cubicBezTo>
                    <a:lnTo>
                      <a:pt x="27441" y="42710"/>
                    </a:lnTo>
                    <a:lnTo>
                      <a:pt x="13720" y="29011"/>
                    </a:lnTo>
                    <a:cubicBezTo>
                      <a:pt x="9685" y="24981"/>
                      <a:pt x="9685" y="17729"/>
                      <a:pt x="13720" y="13700"/>
                    </a:cubicBezTo>
                    <a:cubicBezTo>
                      <a:pt x="17756" y="9670"/>
                      <a:pt x="25020" y="9670"/>
                      <a:pt x="29055" y="13700"/>
                    </a:cubicBezTo>
                    <a:lnTo>
                      <a:pt x="42775" y="27399"/>
                    </a:lnTo>
                    <a:lnTo>
                      <a:pt x="42775" y="10476"/>
                    </a:lnTo>
                    <a:cubicBezTo>
                      <a:pt x="42775" y="4835"/>
                      <a:pt x="47618" y="0"/>
                      <a:pt x="54075" y="0"/>
                    </a:cubicBez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dirty="0"/>
              </a:p>
            </p:txBody>
          </p:sp>
        </p:grpSp>
        <p:sp>
          <p:nvSpPr>
            <p:cNvPr id="14" name="íṧľïdê"/>
            <p:cNvSpPr/>
            <p:nvPr/>
          </p:nvSpPr>
          <p:spPr bwMode="auto">
            <a:xfrm>
              <a:off x="8015287" y="4583930"/>
              <a:ext cx="3508375" cy="142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en-US" altLang="zh-CN" sz="1100" dirty="0">
                  <a:solidFill>
                    <a:schemeClr val="bg1"/>
                  </a:solidFill>
                </a:rPr>
                <a:t>RIS是放射科的登记、分诊、影像诊断报告以及放射科的各项信息查询、统计等工作的管理系统，RIS系统与PACS系统紧密相连，构成医院数字医疗设备、影像及报告管理的解决方案。</a:t>
              </a:r>
              <a:endParaRPr lang="en-US" altLang="zh-CN" sz="1100" dirty="0">
                <a:solidFill>
                  <a:schemeClr val="bg1"/>
                </a:solidFill>
              </a:endParaRPr>
            </a:p>
          </p:txBody>
        </p:sp>
        <p:sp>
          <p:nvSpPr>
            <p:cNvPr id="15" name="iṥļiḋè"/>
            <p:cNvSpPr txBox="1"/>
            <p:nvPr/>
          </p:nvSpPr>
          <p:spPr bwMode="auto">
            <a:xfrm>
              <a:off x="8015287" y="4232792"/>
              <a:ext cx="3508376"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spcBef>
                  <a:spcPct val="0"/>
                </a:spcBef>
              </a:pPr>
              <a:r>
                <a:rPr lang="en-US" sz="1800" b="1" dirty="0">
                  <a:solidFill>
                    <a:schemeClr val="bg1"/>
                  </a:solidFill>
                </a:rPr>
                <a:t>RIS</a:t>
              </a:r>
              <a:endParaRPr lang="en-US" sz="1800" b="1" dirty="0">
                <a:solidFill>
                  <a:schemeClr val="bg1"/>
                </a:solidFill>
              </a:endParaRPr>
            </a:p>
          </p:txBody>
        </p:sp>
      </p:grpSp>
    </p:spTree>
  </p:cSld>
  <p:clrMapOvr>
    <a:masterClrMapping/>
  </p:clrMapOvr>
  <p:transition>
    <p:wheel spokes="8"/>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基本概述（功能规范一：影像处理</a:t>
            </a:r>
            <a:r>
              <a:rPr lang="en-US" altLang="zh-CN" dirty="0"/>
              <a:t>7</a:t>
            </a:r>
            <a:r>
              <a:rPr lang="zh-CN" altLang="en-US" dirty="0"/>
              <a:t>大规范）</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5acc22ee-3b01-4480-93a6-5d3c2140431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011000" y="1269000"/>
            <a:ext cx="10170160" cy="4783139"/>
            <a:chOff x="1011000" y="1269000"/>
            <a:chExt cx="10170160" cy="4783139"/>
          </a:xfrm>
        </p:grpSpPr>
        <p:grpSp>
          <p:nvGrpSpPr>
            <p:cNvPr id="6" name="îṣḻídê"/>
            <p:cNvGrpSpPr/>
            <p:nvPr/>
          </p:nvGrpSpPr>
          <p:grpSpPr>
            <a:xfrm>
              <a:off x="3663950" y="1269000"/>
              <a:ext cx="4864100" cy="4783139"/>
              <a:chOff x="3829051" y="1516062"/>
              <a:chExt cx="4864100" cy="4783139"/>
            </a:xfrm>
          </p:grpSpPr>
          <p:sp>
            <p:nvSpPr>
              <p:cNvPr id="23" name="îṥľiḓé"/>
              <p:cNvSpPr/>
              <p:nvPr/>
            </p:nvSpPr>
            <p:spPr bwMode="auto">
              <a:xfrm>
                <a:off x="5459413" y="2957513"/>
                <a:ext cx="1557338" cy="1558925"/>
              </a:xfrm>
              <a:prstGeom prst="ellipse">
                <a:avLst/>
              </a:prstGeom>
              <a:solidFill>
                <a:schemeClr val="tx2"/>
              </a:solidFill>
              <a:ln>
                <a:noFill/>
              </a:ln>
            </p:spPr>
            <p:txBody>
              <a:bodyPr anchor="ctr"/>
              <a:lstStyle/>
              <a:p>
                <a:pPr algn="ctr"/>
              </a:p>
            </p:txBody>
          </p:sp>
          <p:sp>
            <p:nvSpPr>
              <p:cNvPr id="24" name="iŝḻïḋe"/>
              <p:cNvSpPr/>
              <p:nvPr/>
            </p:nvSpPr>
            <p:spPr bwMode="auto">
              <a:xfrm>
                <a:off x="4252913" y="1516062"/>
                <a:ext cx="1566863" cy="1728788"/>
              </a:xfrm>
              <a:custGeom>
                <a:avLst/>
                <a:gdLst>
                  <a:gd name="T0" fmla="*/ 500 w 500"/>
                  <a:gd name="T1" fmla="*/ 449 h 552"/>
                  <a:gd name="T2" fmla="*/ 321 w 500"/>
                  <a:gd name="T3" fmla="*/ 36 h 552"/>
                  <a:gd name="T4" fmla="*/ 9 w 500"/>
                  <a:gd name="T5" fmla="*/ 293 h 552"/>
                  <a:gd name="T6" fmla="*/ 387 w 500"/>
                  <a:gd name="T7" fmla="*/ 552 h 552"/>
                  <a:gd name="T8" fmla="*/ 500 w 500"/>
                  <a:gd name="T9" fmla="*/ 449 h 552"/>
                </a:gdLst>
                <a:ahLst/>
                <a:cxnLst>
                  <a:cxn ang="0">
                    <a:pos x="T0" y="T1"/>
                  </a:cxn>
                  <a:cxn ang="0">
                    <a:pos x="T2" y="T3"/>
                  </a:cxn>
                  <a:cxn ang="0">
                    <a:pos x="T4" y="T5"/>
                  </a:cxn>
                  <a:cxn ang="0">
                    <a:pos x="T6" y="T7"/>
                  </a:cxn>
                  <a:cxn ang="0">
                    <a:pos x="T8" y="T9"/>
                  </a:cxn>
                </a:cxnLst>
                <a:rect l="0" t="0" r="r" b="b"/>
                <a:pathLst>
                  <a:path w="500" h="552">
                    <a:moveTo>
                      <a:pt x="500" y="449"/>
                    </a:moveTo>
                    <a:cubicBezTo>
                      <a:pt x="440" y="312"/>
                      <a:pt x="381" y="174"/>
                      <a:pt x="321" y="36"/>
                    </a:cubicBezTo>
                    <a:cubicBezTo>
                      <a:pt x="187" y="0"/>
                      <a:pt x="0" y="154"/>
                      <a:pt x="9" y="293"/>
                    </a:cubicBezTo>
                    <a:cubicBezTo>
                      <a:pt x="135" y="379"/>
                      <a:pt x="261" y="465"/>
                      <a:pt x="387" y="552"/>
                    </a:cubicBezTo>
                    <a:cubicBezTo>
                      <a:pt x="415" y="508"/>
                      <a:pt x="454" y="473"/>
                      <a:pt x="500" y="449"/>
                    </a:cubicBezTo>
                    <a:close/>
                  </a:path>
                </a:pathLst>
              </a:custGeom>
              <a:solidFill>
                <a:schemeClr val="accent6"/>
              </a:solidFill>
              <a:ln>
                <a:noFill/>
              </a:ln>
            </p:spPr>
            <p:txBody>
              <a:bodyPr anchor="ctr"/>
              <a:lstStyle/>
              <a:p>
                <a:pPr algn="ctr"/>
              </a:p>
            </p:txBody>
          </p:sp>
          <p:sp>
            <p:nvSpPr>
              <p:cNvPr id="25" name="îṡlïḍe"/>
              <p:cNvSpPr/>
              <p:nvPr/>
            </p:nvSpPr>
            <p:spPr bwMode="auto">
              <a:xfrm>
                <a:off x="6675438" y="1547812"/>
                <a:ext cx="1557338" cy="1722438"/>
              </a:xfrm>
              <a:custGeom>
                <a:avLst/>
                <a:gdLst>
                  <a:gd name="T0" fmla="*/ 176 w 497"/>
                  <a:gd name="T1" fmla="*/ 36 h 550"/>
                  <a:gd name="T2" fmla="*/ 0 w 497"/>
                  <a:gd name="T3" fmla="*/ 443 h 550"/>
                  <a:gd name="T4" fmla="*/ 112 w 497"/>
                  <a:gd name="T5" fmla="*/ 550 h 550"/>
                  <a:gd name="T6" fmla="*/ 488 w 497"/>
                  <a:gd name="T7" fmla="*/ 293 h 550"/>
                  <a:gd name="T8" fmla="*/ 176 w 497"/>
                  <a:gd name="T9" fmla="*/ 36 h 550"/>
                </a:gdLst>
                <a:ahLst/>
                <a:cxnLst>
                  <a:cxn ang="0">
                    <a:pos x="T0" y="T1"/>
                  </a:cxn>
                  <a:cxn ang="0">
                    <a:pos x="T2" y="T3"/>
                  </a:cxn>
                  <a:cxn ang="0">
                    <a:pos x="T4" y="T5"/>
                  </a:cxn>
                  <a:cxn ang="0">
                    <a:pos x="T6" y="T7"/>
                  </a:cxn>
                  <a:cxn ang="0">
                    <a:pos x="T8" y="T9"/>
                  </a:cxn>
                </a:cxnLst>
                <a:rect l="0" t="0" r="r" b="b"/>
                <a:pathLst>
                  <a:path w="497" h="550">
                    <a:moveTo>
                      <a:pt x="176" y="36"/>
                    </a:moveTo>
                    <a:cubicBezTo>
                      <a:pt x="117" y="171"/>
                      <a:pt x="59" y="307"/>
                      <a:pt x="0" y="443"/>
                    </a:cubicBezTo>
                    <a:cubicBezTo>
                      <a:pt x="46" y="468"/>
                      <a:pt x="85" y="505"/>
                      <a:pt x="112" y="550"/>
                    </a:cubicBezTo>
                    <a:cubicBezTo>
                      <a:pt x="237" y="464"/>
                      <a:pt x="362" y="379"/>
                      <a:pt x="488" y="293"/>
                    </a:cubicBezTo>
                    <a:cubicBezTo>
                      <a:pt x="497" y="154"/>
                      <a:pt x="310" y="0"/>
                      <a:pt x="176" y="36"/>
                    </a:cubicBezTo>
                    <a:close/>
                  </a:path>
                </a:pathLst>
              </a:custGeom>
              <a:solidFill>
                <a:schemeClr val="accent1"/>
              </a:solidFill>
              <a:ln>
                <a:noFill/>
              </a:ln>
            </p:spPr>
            <p:txBody>
              <a:bodyPr anchor="ctr"/>
              <a:lstStyle/>
              <a:p>
                <a:pPr algn="ctr"/>
              </a:p>
            </p:txBody>
          </p:sp>
          <p:sp>
            <p:nvSpPr>
              <p:cNvPr id="26" name="iṡlïḓé"/>
              <p:cNvSpPr/>
              <p:nvPr/>
            </p:nvSpPr>
            <p:spPr bwMode="auto">
              <a:xfrm>
                <a:off x="3829051" y="3959225"/>
                <a:ext cx="1798638" cy="1277938"/>
              </a:xfrm>
              <a:custGeom>
                <a:avLst/>
                <a:gdLst>
                  <a:gd name="T0" fmla="*/ 485 w 574"/>
                  <a:gd name="T1" fmla="*/ 0 h 408"/>
                  <a:gd name="T2" fmla="*/ 78 w 574"/>
                  <a:gd name="T3" fmla="*/ 29 h 408"/>
                  <a:gd name="T4" fmla="*/ 217 w 574"/>
                  <a:gd name="T5" fmla="*/ 408 h 408"/>
                  <a:gd name="T6" fmla="*/ 574 w 574"/>
                  <a:gd name="T7" fmla="*/ 147 h 408"/>
                  <a:gd name="T8" fmla="*/ 485 w 574"/>
                  <a:gd name="T9" fmla="*/ 0 h 408"/>
                </a:gdLst>
                <a:ahLst/>
                <a:cxnLst>
                  <a:cxn ang="0">
                    <a:pos x="T0" y="T1"/>
                  </a:cxn>
                  <a:cxn ang="0">
                    <a:pos x="T2" y="T3"/>
                  </a:cxn>
                  <a:cxn ang="0">
                    <a:pos x="T4" y="T5"/>
                  </a:cxn>
                  <a:cxn ang="0">
                    <a:pos x="T6" y="T7"/>
                  </a:cxn>
                  <a:cxn ang="0">
                    <a:pos x="T8" y="T9"/>
                  </a:cxn>
                </a:cxnLst>
                <a:rect l="0" t="0" r="r" b="b"/>
                <a:pathLst>
                  <a:path w="574" h="408">
                    <a:moveTo>
                      <a:pt x="485" y="0"/>
                    </a:moveTo>
                    <a:cubicBezTo>
                      <a:pt x="349" y="10"/>
                      <a:pt x="214" y="19"/>
                      <a:pt x="78" y="29"/>
                    </a:cubicBezTo>
                    <a:cubicBezTo>
                      <a:pt x="0" y="144"/>
                      <a:pt x="84" y="371"/>
                      <a:pt x="217" y="408"/>
                    </a:cubicBezTo>
                    <a:cubicBezTo>
                      <a:pt x="336" y="321"/>
                      <a:pt x="455" y="234"/>
                      <a:pt x="574" y="147"/>
                    </a:cubicBezTo>
                    <a:cubicBezTo>
                      <a:pt x="531" y="108"/>
                      <a:pt x="499" y="57"/>
                      <a:pt x="485" y="0"/>
                    </a:cubicBezTo>
                    <a:close/>
                  </a:path>
                </a:pathLst>
              </a:custGeom>
              <a:solidFill>
                <a:schemeClr val="accent5"/>
              </a:solidFill>
              <a:ln>
                <a:noFill/>
              </a:ln>
            </p:spPr>
            <p:txBody>
              <a:bodyPr anchor="ctr"/>
              <a:lstStyle/>
              <a:p>
                <a:pPr algn="ctr"/>
              </a:p>
            </p:txBody>
          </p:sp>
          <p:sp>
            <p:nvSpPr>
              <p:cNvPr id="27" name="îṣḷîďê"/>
              <p:cNvSpPr/>
              <p:nvPr/>
            </p:nvSpPr>
            <p:spPr bwMode="auto">
              <a:xfrm>
                <a:off x="5605463" y="4618038"/>
                <a:ext cx="1266825" cy="1681163"/>
              </a:xfrm>
              <a:custGeom>
                <a:avLst/>
                <a:gdLst>
                  <a:gd name="T0" fmla="*/ 201 w 404"/>
                  <a:gd name="T1" fmla="*/ 11 h 537"/>
                  <a:gd name="T2" fmla="*/ 123 w 404"/>
                  <a:gd name="T3" fmla="*/ 0 h 537"/>
                  <a:gd name="T4" fmla="*/ 0 w 404"/>
                  <a:gd name="T5" fmla="*/ 424 h 537"/>
                  <a:gd name="T6" fmla="*/ 404 w 404"/>
                  <a:gd name="T7" fmla="*/ 424 h 537"/>
                  <a:gd name="T8" fmla="*/ 281 w 404"/>
                  <a:gd name="T9" fmla="*/ 0 h 537"/>
                  <a:gd name="T10" fmla="*/ 201 w 404"/>
                  <a:gd name="T11" fmla="*/ 11 h 537"/>
                </a:gdLst>
                <a:ahLst/>
                <a:cxnLst>
                  <a:cxn ang="0">
                    <a:pos x="T0" y="T1"/>
                  </a:cxn>
                  <a:cxn ang="0">
                    <a:pos x="T2" y="T3"/>
                  </a:cxn>
                  <a:cxn ang="0">
                    <a:pos x="T4" y="T5"/>
                  </a:cxn>
                  <a:cxn ang="0">
                    <a:pos x="T6" y="T7"/>
                  </a:cxn>
                  <a:cxn ang="0">
                    <a:pos x="T8" y="T9"/>
                  </a:cxn>
                  <a:cxn ang="0">
                    <a:pos x="T10" y="T11"/>
                  </a:cxn>
                </a:cxnLst>
                <a:rect l="0" t="0" r="r" b="b"/>
                <a:pathLst>
                  <a:path w="404" h="537">
                    <a:moveTo>
                      <a:pt x="201" y="11"/>
                    </a:moveTo>
                    <a:cubicBezTo>
                      <a:pt x="174" y="11"/>
                      <a:pt x="148" y="7"/>
                      <a:pt x="123" y="0"/>
                    </a:cubicBezTo>
                    <a:cubicBezTo>
                      <a:pt x="82" y="142"/>
                      <a:pt x="41" y="283"/>
                      <a:pt x="0" y="424"/>
                    </a:cubicBezTo>
                    <a:cubicBezTo>
                      <a:pt x="81" y="537"/>
                      <a:pt x="323" y="537"/>
                      <a:pt x="404" y="424"/>
                    </a:cubicBezTo>
                    <a:cubicBezTo>
                      <a:pt x="363" y="283"/>
                      <a:pt x="322" y="141"/>
                      <a:pt x="281" y="0"/>
                    </a:cubicBezTo>
                    <a:cubicBezTo>
                      <a:pt x="256" y="7"/>
                      <a:pt x="229" y="11"/>
                      <a:pt x="201" y="11"/>
                    </a:cubicBezTo>
                    <a:close/>
                  </a:path>
                </a:pathLst>
              </a:custGeom>
              <a:solidFill>
                <a:schemeClr val="accent4"/>
              </a:solidFill>
              <a:ln>
                <a:noFill/>
              </a:ln>
            </p:spPr>
            <p:txBody>
              <a:bodyPr anchor="ctr"/>
              <a:lstStyle/>
              <a:p>
                <a:pPr algn="ctr"/>
              </a:p>
            </p:txBody>
          </p:sp>
          <p:sp>
            <p:nvSpPr>
              <p:cNvPr id="28" name="ïśļîďè"/>
              <p:cNvSpPr/>
              <p:nvPr/>
            </p:nvSpPr>
            <p:spPr bwMode="auto">
              <a:xfrm>
                <a:off x="6884988" y="3930650"/>
                <a:ext cx="1808163" cy="1281113"/>
              </a:xfrm>
              <a:custGeom>
                <a:avLst/>
                <a:gdLst>
                  <a:gd name="T0" fmla="*/ 499 w 577"/>
                  <a:gd name="T1" fmla="*/ 30 h 409"/>
                  <a:gd name="T2" fmla="*/ 79 w 577"/>
                  <a:gd name="T3" fmla="*/ 0 h 409"/>
                  <a:gd name="T4" fmla="*/ 0 w 577"/>
                  <a:gd name="T5" fmla="*/ 145 h 409"/>
                  <a:gd name="T6" fmla="*/ 360 w 577"/>
                  <a:gd name="T7" fmla="*/ 409 h 409"/>
                  <a:gd name="T8" fmla="*/ 499 w 577"/>
                  <a:gd name="T9" fmla="*/ 30 h 409"/>
                </a:gdLst>
                <a:ahLst/>
                <a:cxnLst>
                  <a:cxn ang="0">
                    <a:pos x="T0" y="T1"/>
                  </a:cxn>
                  <a:cxn ang="0">
                    <a:pos x="T2" y="T3"/>
                  </a:cxn>
                  <a:cxn ang="0">
                    <a:pos x="T4" y="T5"/>
                  </a:cxn>
                  <a:cxn ang="0">
                    <a:pos x="T6" y="T7"/>
                  </a:cxn>
                  <a:cxn ang="0">
                    <a:pos x="T8" y="T9"/>
                  </a:cxn>
                </a:cxnLst>
                <a:rect l="0" t="0" r="r" b="b"/>
                <a:pathLst>
                  <a:path w="577" h="409">
                    <a:moveTo>
                      <a:pt x="499" y="30"/>
                    </a:moveTo>
                    <a:cubicBezTo>
                      <a:pt x="359" y="20"/>
                      <a:pt x="219" y="10"/>
                      <a:pt x="79" y="0"/>
                    </a:cubicBezTo>
                    <a:cubicBezTo>
                      <a:pt x="67" y="56"/>
                      <a:pt x="39" y="106"/>
                      <a:pt x="0" y="145"/>
                    </a:cubicBezTo>
                    <a:cubicBezTo>
                      <a:pt x="120" y="233"/>
                      <a:pt x="240" y="321"/>
                      <a:pt x="360" y="409"/>
                    </a:cubicBezTo>
                    <a:cubicBezTo>
                      <a:pt x="494" y="372"/>
                      <a:pt x="577" y="145"/>
                      <a:pt x="499" y="30"/>
                    </a:cubicBezTo>
                    <a:close/>
                  </a:path>
                </a:pathLst>
              </a:custGeom>
              <a:solidFill>
                <a:schemeClr val="accent3"/>
              </a:solidFill>
              <a:ln>
                <a:noFill/>
              </a:ln>
            </p:spPr>
            <p:txBody>
              <a:bodyPr anchor="ctr"/>
              <a:lstStyle/>
              <a:p>
                <a:pPr algn="ctr"/>
              </a:p>
            </p:txBody>
          </p:sp>
          <p:sp>
            <p:nvSpPr>
              <p:cNvPr id="29" name="íśľídé"/>
              <p:cNvSpPr/>
              <p:nvPr/>
            </p:nvSpPr>
            <p:spPr bwMode="auto">
              <a:xfrm>
                <a:off x="7467601" y="2922588"/>
                <a:ext cx="422275" cy="981075"/>
              </a:xfrm>
              <a:custGeom>
                <a:avLst/>
                <a:gdLst>
                  <a:gd name="T0" fmla="*/ 132 w 135"/>
                  <a:gd name="T1" fmla="*/ 313 h 313"/>
                  <a:gd name="T2" fmla="*/ 135 w 135"/>
                  <a:gd name="T3" fmla="*/ 260 h 313"/>
                  <a:gd name="T4" fmla="*/ 66 w 135"/>
                  <a:gd name="T5" fmla="*/ 0 h 313"/>
                  <a:gd name="T6" fmla="*/ 0 w 135"/>
                  <a:gd name="T7" fmla="*/ 46 h 313"/>
                  <a:gd name="T8" fmla="*/ 55 w 135"/>
                  <a:gd name="T9" fmla="*/ 260 h 313"/>
                  <a:gd name="T10" fmla="*/ 52 w 135"/>
                  <a:gd name="T11" fmla="*/ 307 h 313"/>
                  <a:gd name="T12" fmla="*/ 132 w 135"/>
                  <a:gd name="T13" fmla="*/ 313 h 313"/>
                </a:gdLst>
                <a:ahLst/>
                <a:cxnLst>
                  <a:cxn ang="0">
                    <a:pos x="T0" y="T1"/>
                  </a:cxn>
                  <a:cxn ang="0">
                    <a:pos x="T2" y="T3"/>
                  </a:cxn>
                  <a:cxn ang="0">
                    <a:pos x="T4" y="T5"/>
                  </a:cxn>
                  <a:cxn ang="0">
                    <a:pos x="T6" y="T7"/>
                  </a:cxn>
                  <a:cxn ang="0">
                    <a:pos x="T8" y="T9"/>
                  </a:cxn>
                  <a:cxn ang="0">
                    <a:pos x="T10" y="T11"/>
                  </a:cxn>
                  <a:cxn ang="0">
                    <a:pos x="T12" y="T13"/>
                  </a:cxn>
                </a:cxnLst>
                <a:rect l="0" t="0" r="r" b="b"/>
                <a:pathLst>
                  <a:path w="135" h="313">
                    <a:moveTo>
                      <a:pt x="132" y="313"/>
                    </a:moveTo>
                    <a:cubicBezTo>
                      <a:pt x="134" y="296"/>
                      <a:pt x="135" y="278"/>
                      <a:pt x="135" y="260"/>
                    </a:cubicBezTo>
                    <a:cubicBezTo>
                      <a:pt x="135" y="166"/>
                      <a:pt x="110" y="77"/>
                      <a:pt x="66" y="0"/>
                    </a:cubicBezTo>
                    <a:cubicBezTo>
                      <a:pt x="0" y="46"/>
                      <a:pt x="0" y="46"/>
                      <a:pt x="0" y="46"/>
                    </a:cubicBezTo>
                    <a:cubicBezTo>
                      <a:pt x="35" y="109"/>
                      <a:pt x="55" y="183"/>
                      <a:pt x="55" y="260"/>
                    </a:cubicBezTo>
                    <a:cubicBezTo>
                      <a:pt x="55" y="276"/>
                      <a:pt x="54" y="292"/>
                      <a:pt x="52" y="307"/>
                    </a:cubicBezTo>
                    <a:lnTo>
                      <a:pt x="132" y="313"/>
                    </a:lnTo>
                    <a:close/>
                  </a:path>
                </a:pathLst>
              </a:custGeom>
              <a:solidFill>
                <a:schemeClr val="accent3"/>
              </a:solidFill>
              <a:ln>
                <a:noFill/>
              </a:ln>
            </p:spPr>
            <p:txBody>
              <a:bodyPr anchor="ctr"/>
              <a:lstStyle/>
              <a:p>
                <a:pPr algn="ctr"/>
              </a:p>
            </p:txBody>
          </p:sp>
          <p:sp>
            <p:nvSpPr>
              <p:cNvPr id="30" name="ïs1íḓe"/>
              <p:cNvSpPr/>
              <p:nvPr/>
            </p:nvSpPr>
            <p:spPr bwMode="auto">
              <a:xfrm>
                <a:off x="4584701" y="2897188"/>
                <a:ext cx="438150" cy="1033463"/>
              </a:xfrm>
              <a:custGeom>
                <a:avLst/>
                <a:gdLst>
                  <a:gd name="T0" fmla="*/ 80 w 140"/>
                  <a:gd name="T1" fmla="*/ 268 h 330"/>
                  <a:gd name="T2" fmla="*/ 140 w 140"/>
                  <a:gd name="T3" fmla="*/ 45 h 330"/>
                  <a:gd name="T4" fmla="*/ 73 w 140"/>
                  <a:gd name="T5" fmla="*/ 0 h 330"/>
                  <a:gd name="T6" fmla="*/ 0 w 140"/>
                  <a:gd name="T7" fmla="*/ 268 h 330"/>
                  <a:gd name="T8" fmla="*/ 3 w 140"/>
                  <a:gd name="T9" fmla="*/ 330 h 330"/>
                  <a:gd name="T10" fmla="*/ 83 w 140"/>
                  <a:gd name="T11" fmla="*/ 324 h 330"/>
                  <a:gd name="T12" fmla="*/ 80 w 140"/>
                  <a:gd name="T13" fmla="*/ 268 h 330"/>
                </a:gdLst>
                <a:ahLst/>
                <a:cxnLst>
                  <a:cxn ang="0">
                    <a:pos x="T0" y="T1"/>
                  </a:cxn>
                  <a:cxn ang="0">
                    <a:pos x="T2" y="T3"/>
                  </a:cxn>
                  <a:cxn ang="0">
                    <a:pos x="T4" y="T5"/>
                  </a:cxn>
                  <a:cxn ang="0">
                    <a:pos x="T6" y="T7"/>
                  </a:cxn>
                  <a:cxn ang="0">
                    <a:pos x="T8" y="T9"/>
                  </a:cxn>
                  <a:cxn ang="0">
                    <a:pos x="T10" y="T11"/>
                  </a:cxn>
                  <a:cxn ang="0">
                    <a:pos x="T12" y="T13"/>
                  </a:cxn>
                </a:cxnLst>
                <a:rect l="0" t="0" r="r" b="b"/>
                <a:pathLst>
                  <a:path w="140" h="330">
                    <a:moveTo>
                      <a:pt x="80" y="268"/>
                    </a:moveTo>
                    <a:cubicBezTo>
                      <a:pt x="80" y="187"/>
                      <a:pt x="102" y="111"/>
                      <a:pt x="140" y="45"/>
                    </a:cubicBezTo>
                    <a:cubicBezTo>
                      <a:pt x="73" y="0"/>
                      <a:pt x="73" y="0"/>
                      <a:pt x="73" y="0"/>
                    </a:cubicBezTo>
                    <a:cubicBezTo>
                      <a:pt x="27" y="78"/>
                      <a:pt x="0" y="170"/>
                      <a:pt x="0" y="268"/>
                    </a:cubicBezTo>
                    <a:cubicBezTo>
                      <a:pt x="0" y="289"/>
                      <a:pt x="1" y="310"/>
                      <a:pt x="3" y="330"/>
                    </a:cubicBezTo>
                    <a:cubicBezTo>
                      <a:pt x="83" y="324"/>
                      <a:pt x="83" y="324"/>
                      <a:pt x="83" y="324"/>
                    </a:cubicBezTo>
                    <a:cubicBezTo>
                      <a:pt x="81" y="306"/>
                      <a:pt x="80" y="287"/>
                      <a:pt x="80" y="268"/>
                    </a:cubicBezTo>
                    <a:close/>
                  </a:path>
                </a:pathLst>
              </a:custGeom>
              <a:solidFill>
                <a:schemeClr val="accent3"/>
              </a:solidFill>
              <a:ln>
                <a:noFill/>
              </a:ln>
            </p:spPr>
            <p:txBody>
              <a:bodyPr anchor="ctr"/>
              <a:lstStyle/>
              <a:p>
                <a:pPr algn="ctr"/>
              </a:p>
            </p:txBody>
          </p:sp>
          <p:sp>
            <p:nvSpPr>
              <p:cNvPr id="31" name="iṥlîďé"/>
              <p:cNvSpPr/>
              <p:nvPr/>
            </p:nvSpPr>
            <p:spPr bwMode="auto">
              <a:xfrm>
                <a:off x="5083176" y="4767263"/>
                <a:ext cx="695325" cy="536575"/>
              </a:xfrm>
              <a:custGeom>
                <a:avLst/>
                <a:gdLst>
                  <a:gd name="T0" fmla="*/ 222 w 222"/>
                  <a:gd name="T1" fmla="*/ 94 h 171"/>
                  <a:gd name="T2" fmla="*/ 65 w 222"/>
                  <a:gd name="T3" fmla="*/ 0 h 171"/>
                  <a:gd name="T4" fmla="*/ 0 w 222"/>
                  <a:gd name="T5" fmla="*/ 48 h 171"/>
                  <a:gd name="T6" fmla="*/ 199 w 222"/>
                  <a:gd name="T7" fmla="*/ 171 h 171"/>
                  <a:gd name="T8" fmla="*/ 222 w 222"/>
                  <a:gd name="T9" fmla="*/ 94 h 171"/>
                </a:gdLst>
                <a:ahLst/>
                <a:cxnLst>
                  <a:cxn ang="0">
                    <a:pos x="T0" y="T1"/>
                  </a:cxn>
                  <a:cxn ang="0">
                    <a:pos x="T2" y="T3"/>
                  </a:cxn>
                  <a:cxn ang="0">
                    <a:pos x="T4" y="T5"/>
                  </a:cxn>
                  <a:cxn ang="0">
                    <a:pos x="T6" y="T7"/>
                  </a:cxn>
                  <a:cxn ang="0">
                    <a:pos x="T8" y="T9"/>
                  </a:cxn>
                </a:cxnLst>
                <a:rect l="0" t="0" r="r" b="b"/>
                <a:pathLst>
                  <a:path w="222" h="171">
                    <a:moveTo>
                      <a:pt x="222" y="94"/>
                    </a:moveTo>
                    <a:cubicBezTo>
                      <a:pt x="163" y="74"/>
                      <a:pt x="110" y="41"/>
                      <a:pt x="65" y="0"/>
                    </a:cubicBezTo>
                    <a:cubicBezTo>
                      <a:pt x="0" y="48"/>
                      <a:pt x="0" y="48"/>
                      <a:pt x="0" y="48"/>
                    </a:cubicBezTo>
                    <a:cubicBezTo>
                      <a:pt x="56" y="103"/>
                      <a:pt x="124" y="145"/>
                      <a:pt x="199" y="171"/>
                    </a:cubicBezTo>
                    <a:lnTo>
                      <a:pt x="222" y="94"/>
                    </a:lnTo>
                    <a:close/>
                  </a:path>
                </a:pathLst>
              </a:custGeom>
              <a:solidFill>
                <a:schemeClr val="accent3"/>
              </a:solidFill>
              <a:ln>
                <a:noFill/>
              </a:ln>
            </p:spPr>
            <p:txBody>
              <a:bodyPr anchor="ctr"/>
              <a:lstStyle/>
              <a:p>
                <a:pPr algn="ctr"/>
              </a:p>
            </p:txBody>
          </p:sp>
          <p:sp>
            <p:nvSpPr>
              <p:cNvPr id="32" name="íşḷïḑe"/>
              <p:cNvSpPr/>
              <p:nvPr/>
            </p:nvSpPr>
            <p:spPr bwMode="auto">
              <a:xfrm>
                <a:off x="6699251" y="4733925"/>
                <a:ext cx="727075" cy="566738"/>
              </a:xfrm>
              <a:custGeom>
                <a:avLst/>
                <a:gdLst>
                  <a:gd name="T0" fmla="*/ 167 w 232"/>
                  <a:gd name="T1" fmla="*/ 0 h 181"/>
                  <a:gd name="T2" fmla="*/ 0 w 232"/>
                  <a:gd name="T3" fmla="*/ 104 h 181"/>
                  <a:gd name="T4" fmla="*/ 23 w 232"/>
                  <a:gd name="T5" fmla="*/ 181 h 181"/>
                  <a:gd name="T6" fmla="*/ 232 w 232"/>
                  <a:gd name="T7" fmla="*/ 48 h 181"/>
                  <a:gd name="T8" fmla="*/ 167 w 232"/>
                  <a:gd name="T9" fmla="*/ 0 h 181"/>
                </a:gdLst>
                <a:ahLst/>
                <a:cxnLst>
                  <a:cxn ang="0">
                    <a:pos x="T0" y="T1"/>
                  </a:cxn>
                  <a:cxn ang="0">
                    <a:pos x="T2" y="T3"/>
                  </a:cxn>
                  <a:cxn ang="0">
                    <a:pos x="T4" y="T5"/>
                  </a:cxn>
                  <a:cxn ang="0">
                    <a:pos x="T6" y="T7"/>
                  </a:cxn>
                  <a:cxn ang="0">
                    <a:pos x="T8" y="T9"/>
                  </a:cxn>
                </a:cxnLst>
                <a:rect l="0" t="0" r="r" b="b"/>
                <a:pathLst>
                  <a:path w="232" h="181">
                    <a:moveTo>
                      <a:pt x="167" y="0"/>
                    </a:moveTo>
                    <a:cubicBezTo>
                      <a:pt x="120" y="46"/>
                      <a:pt x="63" y="82"/>
                      <a:pt x="0" y="104"/>
                    </a:cubicBezTo>
                    <a:cubicBezTo>
                      <a:pt x="23" y="181"/>
                      <a:pt x="23" y="181"/>
                      <a:pt x="23" y="181"/>
                    </a:cubicBezTo>
                    <a:cubicBezTo>
                      <a:pt x="103" y="154"/>
                      <a:pt x="174" y="108"/>
                      <a:pt x="232" y="48"/>
                    </a:cubicBezTo>
                    <a:lnTo>
                      <a:pt x="167" y="0"/>
                    </a:lnTo>
                    <a:close/>
                  </a:path>
                </a:pathLst>
              </a:custGeom>
              <a:solidFill>
                <a:schemeClr val="accent3"/>
              </a:solidFill>
              <a:ln>
                <a:noFill/>
              </a:ln>
            </p:spPr>
            <p:txBody>
              <a:bodyPr anchor="ctr"/>
              <a:lstStyle/>
              <a:p>
                <a:pPr algn="ctr"/>
              </a:p>
            </p:txBody>
          </p:sp>
          <p:sp>
            <p:nvSpPr>
              <p:cNvPr id="33" name="ïṥḷïde"/>
              <p:cNvSpPr/>
              <p:nvPr/>
            </p:nvSpPr>
            <p:spPr bwMode="auto">
              <a:xfrm>
                <a:off x="5600701" y="2085975"/>
                <a:ext cx="1293813" cy="366713"/>
              </a:xfrm>
              <a:custGeom>
                <a:avLst/>
                <a:gdLst>
                  <a:gd name="T0" fmla="*/ 32 w 413"/>
                  <a:gd name="T1" fmla="*/ 114 h 117"/>
                  <a:gd name="T2" fmla="*/ 203 w 413"/>
                  <a:gd name="T3" fmla="*/ 80 h 117"/>
                  <a:gd name="T4" fmla="*/ 381 w 413"/>
                  <a:gd name="T5" fmla="*/ 117 h 117"/>
                  <a:gd name="T6" fmla="*/ 413 w 413"/>
                  <a:gd name="T7" fmla="*/ 43 h 117"/>
                  <a:gd name="T8" fmla="*/ 203 w 413"/>
                  <a:gd name="T9" fmla="*/ 0 h 117"/>
                  <a:gd name="T10" fmla="*/ 0 w 413"/>
                  <a:gd name="T11" fmla="*/ 40 h 117"/>
                  <a:gd name="T12" fmla="*/ 32 w 413"/>
                  <a:gd name="T13" fmla="*/ 114 h 117"/>
                </a:gdLst>
                <a:ahLst/>
                <a:cxnLst>
                  <a:cxn ang="0">
                    <a:pos x="T0" y="T1"/>
                  </a:cxn>
                  <a:cxn ang="0">
                    <a:pos x="T2" y="T3"/>
                  </a:cxn>
                  <a:cxn ang="0">
                    <a:pos x="T4" y="T5"/>
                  </a:cxn>
                  <a:cxn ang="0">
                    <a:pos x="T6" y="T7"/>
                  </a:cxn>
                  <a:cxn ang="0">
                    <a:pos x="T8" y="T9"/>
                  </a:cxn>
                  <a:cxn ang="0">
                    <a:pos x="T10" y="T11"/>
                  </a:cxn>
                  <a:cxn ang="0">
                    <a:pos x="T12" y="T13"/>
                  </a:cxn>
                </a:cxnLst>
                <a:rect l="0" t="0" r="r" b="b"/>
                <a:pathLst>
                  <a:path w="413" h="117">
                    <a:moveTo>
                      <a:pt x="32" y="114"/>
                    </a:moveTo>
                    <a:cubicBezTo>
                      <a:pt x="85" y="92"/>
                      <a:pt x="143" y="80"/>
                      <a:pt x="203" y="80"/>
                    </a:cubicBezTo>
                    <a:cubicBezTo>
                      <a:pt x="267" y="80"/>
                      <a:pt x="327" y="93"/>
                      <a:pt x="381" y="117"/>
                    </a:cubicBezTo>
                    <a:cubicBezTo>
                      <a:pt x="413" y="43"/>
                      <a:pt x="413" y="43"/>
                      <a:pt x="413" y="43"/>
                    </a:cubicBezTo>
                    <a:cubicBezTo>
                      <a:pt x="349" y="15"/>
                      <a:pt x="278" y="0"/>
                      <a:pt x="203" y="0"/>
                    </a:cubicBezTo>
                    <a:cubicBezTo>
                      <a:pt x="131" y="0"/>
                      <a:pt x="63" y="14"/>
                      <a:pt x="0" y="40"/>
                    </a:cubicBezTo>
                    <a:lnTo>
                      <a:pt x="32" y="114"/>
                    </a:lnTo>
                    <a:close/>
                  </a:path>
                </a:pathLst>
              </a:custGeom>
              <a:solidFill>
                <a:schemeClr val="accent3"/>
              </a:solidFill>
              <a:ln>
                <a:noFill/>
              </a:ln>
            </p:spPr>
            <p:txBody>
              <a:bodyPr anchor="ctr"/>
              <a:lstStyle/>
              <a:p>
                <a:pPr algn="ctr"/>
              </a:p>
            </p:txBody>
          </p:sp>
          <p:grpSp>
            <p:nvGrpSpPr>
              <p:cNvPr id="34" name="ïsḻíḋê"/>
              <p:cNvGrpSpPr/>
              <p:nvPr/>
            </p:nvGrpSpPr>
            <p:grpSpPr>
              <a:xfrm>
                <a:off x="5948843" y="3375818"/>
                <a:ext cx="593725" cy="722313"/>
                <a:chOff x="7361238" y="1260476"/>
                <a:chExt cx="593725" cy="722313"/>
              </a:xfrm>
              <a:solidFill>
                <a:schemeClr val="bg1"/>
              </a:solidFill>
            </p:grpSpPr>
            <p:sp>
              <p:nvSpPr>
                <p:cNvPr id="51" name="íSļïḓe"/>
                <p:cNvSpPr/>
                <p:nvPr/>
              </p:nvSpPr>
              <p:spPr bwMode="auto">
                <a:xfrm>
                  <a:off x="7361238" y="1260476"/>
                  <a:ext cx="530225" cy="722313"/>
                </a:xfrm>
                <a:custGeom>
                  <a:avLst/>
                  <a:gdLst>
                    <a:gd name="T0" fmla="*/ 114 w 141"/>
                    <a:gd name="T1" fmla="*/ 178 h 192"/>
                    <a:gd name="T2" fmla="*/ 13 w 141"/>
                    <a:gd name="T3" fmla="*/ 178 h 192"/>
                    <a:gd name="T4" fmla="*/ 13 w 141"/>
                    <a:gd name="T5" fmla="*/ 51 h 192"/>
                    <a:gd name="T6" fmla="*/ 36 w 141"/>
                    <a:gd name="T7" fmla="*/ 51 h 192"/>
                    <a:gd name="T8" fmla="*/ 51 w 141"/>
                    <a:gd name="T9" fmla="*/ 36 h 192"/>
                    <a:gd name="T10" fmla="*/ 51 w 141"/>
                    <a:gd name="T11" fmla="*/ 13 h 192"/>
                    <a:gd name="T12" fmla="*/ 127 w 141"/>
                    <a:gd name="T13" fmla="*/ 13 h 192"/>
                    <a:gd name="T14" fmla="*/ 127 w 141"/>
                    <a:gd name="T15" fmla="*/ 126 h 192"/>
                    <a:gd name="T16" fmla="*/ 128 w 141"/>
                    <a:gd name="T17" fmla="*/ 126 h 192"/>
                    <a:gd name="T18" fmla="*/ 141 w 141"/>
                    <a:gd name="T19" fmla="*/ 140 h 192"/>
                    <a:gd name="T20" fmla="*/ 141 w 141"/>
                    <a:gd name="T21" fmla="*/ 9 h 192"/>
                    <a:gd name="T22" fmla="*/ 132 w 141"/>
                    <a:gd name="T23" fmla="*/ 0 h 192"/>
                    <a:gd name="T24" fmla="*/ 46 w 141"/>
                    <a:gd name="T25" fmla="*/ 0 h 192"/>
                    <a:gd name="T26" fmla="*/ 0 w 141"/>
                    <a:gd name="T27" fmla="*/ 46 h 192"/>
                    <a:gd name="T28" fmla="*/ 0 w 141"/>
                    <a:gd name="T29" fmla="*/ 50 h 192"/>
                    <a:gd name="T30" fmla="*/ 0 w 141"/>
                    <a:gd name="T31" fmla="*/ 51 h 192"/>
                    <a:gd name="T32" fmla="*/ 0 w 141"/>
                    <a:gd name="T33" fmla="*/ 51 h 192"/>
                    <a:gd name="T34" fmla="*/ 0 w 141"/>
                    <a:gd name="T35" fmla="*/ 183 h 192"/>
                    <a:gd name="T36" fmla="*/ 9 w 141"/>
                    <a:gd name="T37" fmla="*/ 192 h 192"/>
                    <a:gd name="T38" fmla="*/ 127 w 141"/>
                    <a:gd name="T39" fmla="*/ 192 h 192"/>
                    <a:gd name="T40" fmla="*/ 114 w 141"/>
                    <a:gd name="T41" fmla="*/ 17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1" h="192">
                      <a:moveTo>
                        <a:pt x="114" y="178"/>
                      </a:moveTo>
                      <a:cubicBezTo>
                        <a:pt x="13" y="178"/>
                        <a:pt x="13" y="178"/>
                        <a:pt x="13" y="178"/>
                      </a:cubicBezTo>
                      <a:cubicBezTo>
                        <a:pt x="13" y="51"/>
                        <a:pt x="13" y="51"/>
                        <a:pt x="13" y="51"/>
                      </a:cubicBezTo>
                      <a:cubicBezTo>
                        <a:pt x="36" y="51"/>
                        <a:pt x="36" y="51"/>
                        <a:pt x="36" y="51"/>
                      </a:cubicBezTo>
                      <a:cubicBezTo>
                        <a:pt x="44" y="51"/>
                        <a:pt x="51" y="44"/>
                        <a:pt x="51" y="36"/>
                      </a:cubicBezTo>
                      <a:cubicBezTo>
                        <a:pt x="51" y="13"/>
                        <a:pt x="51" y="13"/>
                        <a:pt x="51" y="13"/>
                      </a:cubicBezTo>
                      <a:cubicBezTo>
                        <a:pt x="127" y="13"/>
                        <a:pt x="127" y="13"/>
                        <a:pt x="127" y="13"/>
                      </a:cubicBezTo>
                      <a:cubicBezTo>
                        <a:pt x="127" y="126"/>
                        <a:pt x="127" y="126"/>
                        <a:pt x="127" y="126"/>
                      </a:cubicBezTo>
                      <a:cubicBezTo>
                        <a:pt x="128" y="126"/>
                        <a:pt x="128" y="126"/>
                        <a:pt x="128" y="126"/>
                      </a:cubicBezTo>
                      <a:cubicBezTo>
                        <a:pt x="141" y="140"/>
                        <a:pt x="141" y="140"/>
                        <a:pt x="141" y="140"/>
                      </a:cubicBezTo>
                      <a:cubicBezTo>
                        <a:pt x="141" y="9"/>
                        <a:pt x="141" y="9"/>
                        <a:pt x="141" y="9"/>
                      </a:cubicBezTo>
                      <a:cubicBezTo>
                        <a:pt x="141" y="4"/>
                        <a:pt x="137" y="0"/>
                        <a:pt x="132" y="0"/>
                      </a:cubicBezTo>
                      <a:cubicBezTo>
                        <a:pt x="46" y="0"/>
                        <a:pt x="46" y="0"/>
                        <a:pt x="46" y="0"/>
                      </a:cubicBezTo>
                      <a:cubicBezTo>
                        <a:pt x="0" y="46"/>
                        <a:pt x="0" y="46"/>
                        <a:pt x="0" y="46"/>
                      </a:cubicBezTo>
                      <a:cubicBezTo>
                        <a:pt x="0" y="50"/>
                        <a:pt x="0" y="50"/>
                        <a:pt x="0" y="50"/>
                      </a:cubicBezTo>
                      <a:cubicBezTo>
                        <a:pt x="0" y="51"/>
                        <a:pt x="0" y="51"/>
                        <a:pt x="0" y="51"/>
                      </a:cubicBezTo>
                      <a:cubicBezTo>
                        <a:pt x="0" y="51"/>
                        <a:pt x="0" y="51"/>
                        <a:pt x="0" y="51"/>
                      </a:cubicBezTo>
                      <a:cubicBezTo>
                        <a:pt x="0" y="183"/>
                        <a:pt x="0" y="183"/>
                        <a:pt x="0" y="183"/>
                      </a:cubicBezTo>
                      <a:cubicBezTo>
                        <a:pt x="0" y="188"/>
                        <a:pt x="4" y="192"/>
                        <a:pt x="9" y="192"/>
                      </a:cubicBezTo>
                      <a:cubicBezTo>
                        <a:pt x="127" y="192"/>
                        <a:pt x="127" y="192"/>
                        <a:pt x="127" y="192"/>
                      </a:cubicBezTo>
                      <a:lnTo>
                        <a:pt x="114" y="1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2" name="îşlîďé"/>
                <p:cNvSpPr/>
                <p:nvPr/>
              </p:nvSpPr>
              <p:spPr bwMode="auto">
                <a:xfrm>
                  <a:off x="7418388" y="1433513"/>
                  <a:ext cx="536575" cy="546100"/>
                </a:xfrm>
                <a:custGeom>
                  <a:avLst/>
                  <a:gdLst>
                    <a:gd name="T0" fmla="*/ 142 w 143"/>
                    <a:gd name="T1" fmla="*/ 128 h 145"/>
                    <a:gd name="T2" fmla="*/ 99 w 143"/>
                    <a:gd name="T3" fmla="*/ 81 h 145"/>
                    <a:gd name="T4" fmla="*/ 99 w 143"/>
                    <a:gd name="T5" fmla="*/ 80 h 145"/>
                    <a:gd name="T6" fmla="*/ 103 w 143"/>
                    <a:gd name="T7" fmla="*/ 41 h 145"/>
                    <a:gd name="T8" fmla="*/ 41 w 143"/>
                    <a:gd name="T9" fmla="*/ 8 h 145"/>
                    <a:gd name="T10" fmla="*/ 8 w 143"/>
                    <a:gd name="T11" fmla="*/ 71 h 145"/>
                    <a:gd name="T12" fmla="*/ 70 w 143"/>
                    <a:gd name="T13" fmla="*/ 103 h 145"/>
                    <a:gd name="T14" fmla="*/ 82 w 143"/>
                    <a:gd name="T15" fmla="*/ 98 h 145"/>
                    <a:gd name="T16" fmla="*/ 124 w 143"/>
                    <a:gd name="T17" fmla="*/ 144 h 145"/>
                    <a:gd name="T18" fmla="*/ 131 w 143"/>
                    <a:gd name="T19" fmla="*/ 143 h 145"/>
                    <a:gd name="T20" fmla="*/ 141 w 143"/>
                    <a:gd name="T21" fmla="*/ 134 h 145"/>
                    <a:gd name="T22" fmla="*/ 142 w 143"/>
                    <a:gd name="T23" fmla="*/ 128 h 145"/>
                    <a:gd name="T24" fmla="*/ 21 w 143"/>
                    <a:gd name="T25" fmla="*/ 67 h 145"/>
                    <a:gd name="T26" fmla="*/ 45 w 143"/>
                    <a:gd name="T27" fmla="*/ 21 h 145"/>
                    <a:gd name="T28" fmla="*/ 90 w 143"/>
                    <a:gd name="T29" fmla="*/ 45 h 145"/>
                    <a:gd name="T30" fmla="*/ 66 w 143"/>
                    <a:gd name="T31" fmla="*/ 90 h 145"/>
                    <a:gd name="T32" fmla="*/ 21 w 143"/>
                    <a:gd name="T33" fmla="*/ 6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3" h="145">
                      <a:moveTo>
                        <a:pt x="142" y="128"/>
                      </a:moveTo>
                      <a:cubicBezTo>
                        <a:pt x="99" y="81"/>
                        <a:pt x="99" y="81"/>
                        <a:pt x="99" y="81"/>
                      </a:cubicBezTo>
                      <a:cubicBezTo>
                        <a:pt x="99" y="81"/>
                        <a:pt x="99" y="81"/>
                        <a:pt x="99" y="80"/>
                      </a:cubicBezTo>
                      <a:cubicBezTo>
                        <a:pt x="105" y="69"/>
                        <a:pt x="107" y="55"/>
                        <a:pt x="103" y="41"/>
                      </a:cubicBezTo>
                      <a:cubicBezTo>
                        <a:pt x="95" y="14"/>
                        <a:pt x="67" y="0"/>
                        <a:pt x="41" y="8"/>
                      </a:cubicBezTo>
                      <a:cubicBezTo>
                        <a:pt x="14" y="16"/>
                        <a:pt x="0" y="44"/>
                        <a:pt x="8" y="71"/>
                      </a:cubicBezTo>
                      <a:cubicBezTo>
                        <a:pt x="16" y="97"/>
                        <a:pt x="44" y="112"/>
                        <a:pt x="70" y="103"/>
                      </a:cubicBezTo>
                      <a:cubicBezTo>
                        <a:pt x="75" y="102"/>
                        <a:pt x="78" y="100"/>
                        <a:pt x="82" y="98"/>
                      </a:cubicBezTo>
                      <a:cubicBezTo>
                        <a:pt x="124" y="144"/>
                        <a:pt x="124" y="144"/>
                        <a:pt x="124" y="144"/>
                      </a:cubicBezTo>
                      <a:cubicBezTo>
                        <a:pt x="126" y="145"/>
                        <a:pt x="128" y="145"/>
                        <a:pt x="131" y="143"/>
                      </a:cubicBezTo>
                      <a:cubicBezTo>
                        <a:pt x="141" y="134"/>
                        <a:pt x="141" y="134"/>
                        <a:pt x="141" y="134"/>
                      </a:cubicBezTo>
                      <a:cubicBezTo>
                        <a:pt x="143" y="132"/>
                        <a:pt x="143" y="129"/>
                        <a:pt x="142" y="128"/>
                      </a:cubicBezTo>
                      <a:close/>
                      <a:moveTo>
                        <a:pt x="21" y="67"/>
                      </a:moveTo>
                      <a:cubicBezTo>
                        <a:pt x="15" y="47"/>
                        <a:pt x="25" y="27"/>
                        <a:pt x="45" y="21"/>
                      </a:cubicBezTo>
                      <a:cubicBezTo>
                        <a:pt x="64" y="15"/>
                        <a:pt x="84" y="26"/>
                        <a:pt x="90" y="45"/>
                      </a:cubicBezTo>
                      <a:cubicBezTo>
                        <a:pt x="96" y="64"/>
                        <a:pt x="86" y="84"/>
                        <a:pt x="66" y="90"/>
                      </a:cubicBezTo>
                      <a:cubicBezTo>
                        <a:pt x="47" y="96"/>
                        <a:pt x="27" y="86"/>
                        <a:pt x="21"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3" name="í$ḻíḍè"/>
                <p:cNvSpPr/>
                <p:nvPr/>
              </p:nvSpPr>
              <p:spPr bwMode="auto">
                <a:xfrm>
                  <a:off x="7515225" y="1512888"/>
                  <a:ext cx="233363" cy="173038"/>
                </a:xfrm>
                <a:custGeom>
                  <a:avLst/>
                  <a:gdLst>
                    <a:gd name="T0" fmla="*/ 12 w 62"/>
                    <a:gd name="T1" fmla="*/ 20 h 46"/>
                    <a:gd name="T2" fmla="*/ 59 w 62"/>
                    <a:gd name="T3" fmla="*/ 44 h 46"/>
                    <a:gd name="T4" fmla="*/ 59 w 62"/>
                    <a:gd name="T5" fmla="*/ 46 h 46"/>
                    <a:gd name="T6" fmla="*/ 60 w 62"/>
                    <a:gd name="T7" fmla="*/ 25 h 46"/>
                    <a:gd name="T8" fmla="*/ 21 w 62"/>
                    <a:gd name="T9" fmla="*/ 5 h 46"/>
                    <a:gd name="T10" fmla="*/ 0 w 62"/>
                    <a:gd name="T11" fmla="*/ 27 h 46"/>
                    <a:gd name="T12" fmla="*/ 12 w 62"/>
                    <a:gd name="T13" fmla="*/ 20 h 46"/>
                  </a:gdLst>
                  <a:ahLst/>
                  <a:cxnLst>
                    <a:cxn ang="0">
                      <a:pos x="T0" y="T1"/>
                    </a:cxn>
                    <a:cxn ang="0">
                      <a:pos x="T2" y="T3"/>
                    </a:cxn>
                    <a:cxn ang="0">
                      <a:pos x="T4" y="T5"/>
                    </a:cxn>
                    <a:cxn ang="0">
                      <a:pos x="T6" y="T7"/>
                    </a:cxn>
                    <a:cxn ang="0">
                      <a:pos x="T8" y="T9"/>
                    </a:cxn>
                    <a:cxn ang="0">
                      <a:pos x="T10" y="T11"/>
                    </a:cxn>
                    <a:cxn ang="0">
                      <a:pos x="T12" y="T13"/>
                    </a:cxn>
                  </a:cxnLst>
                  <a:rect l="0" t="0" r="r" b="b"/>
                  <a:pathLst>
                    <a:path w="62" h="46">
                      <a:moveTo>
                        <a:pt x="12" y="20"/>
                      </a:moveTo>
                      <a:cubicBezTo>
                        <a:pt x="32" y="14"/>
                        <a:pt x="52" y="25"/>
                        <a:pt x="59" y="44"/>
                      </a:cubicBezTo>
                      <a:cubicBezTo>
                        <a:pt x="59" y="45"/>
                        <a:pt x="59" y="45"/>
                        <a:pt x="59" y="46"/>
                      </a:cubicBezTo>
                      <a:cubicBezTo>
                        <a:pt x="61" y="40"/>
                        <a:pt x="62" y="32"/>
                        <a:pt x="60" y="25"/>
                      </a:cubicBezTo>
                      <a:cubicBezTo>
                        <a:pt x="55" y="9"/>
                        <a:pt x="37" y="0"/>
                        <a:pt x="21" y="5"/>
                      </a:cubicBezTo>
                      <a:cubicBezTo>
                        <a:pt x="10" y="8"/>
                        <a:pt x="3" y="17"/>
                        <a:pt x="0" y="27"/>
                      </a:cubicBezTo>
                      <a:cubicBezTo>
                        <a:pt x="3" y="24"/>
                        <a:pt x="7" y="21"/>
                        <a:pt x="12"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grpSp>
            <p:nvGrpSpPr>
              <p:cNvPr id="35" name="íṡļïḋe"/>
              <p:cNvGrpSpPr/>
              <p:nvPr/>
            </p:nvGrpSpPr>
            <p:grpSpPr>
              <a:xfrm>
                <a:off x="4803776" y="2117439"/>
                <a:ext cx="400024" cy="400024"/>
                <a:chOff x="1637252" y="4342379"/>
                <a:chExt cx="400024" cy="400024"/>
              </a:xfrm>
              <a:solidFill>
                <a:schemeClr val="bg1"/>
              </a:solidFill>
            </p:grpSpPr>
            <p:sp>
              <p:nvSpPr>
                <p:cNvPr id="48" name="îsľïḍê"/>
                <p:cNvSpPr/>
                <p:nvPr/>
              </p:nvSpPr>
              <p:spPr bwMode="auto">
                <a:xfrm>
                  <a:off x="1637252" y="4342379"/>
                  <a:ext cx="125420" cy="400024"/>
                </a:xfrm>
                <a:custGeom>
                  <a:avLst/>
                  <a:gdLst>
                    <a:gd name="T0" fmla="*/ 32 w 40"/>
                    <a:gd name="T1" fmla="*/ 24 h 128"/>
                    <a:gd name="T2" fmla="*/ 32 w 40"/>
                    <a:gd name="T3" fmla="*/ 12 h 128"/>
                    <a:gd name="T4" fmla="*/ 20 w 40"/>
                    <a:gd name="T5" fmla="*/ 0 h 128"/>
                    <a:gd name="T6" fmla="*/ 8 w 40"/>
                    <a:gd name="T7" fmla="*/ 12 h 128"/>
                    <a:gd name="T8" fmla="*/ 8 w 40"/>
                    <a:gd name="T9" fmla="*/ 24 h 128"/>
                    <a:gd name="T10" fmla="*/ 0 w 40"/>
                    <a:gd name="T11" fmla="*/ 40 h 128"/>
                    <a:gd name="T12" fmla="*/ 8 w 40"/>
                    <a:gd name="T13" fmla="*/ 56 h 128"/>
                    <a:gd name="T14" fmla="*/ 8 w 40"/>
                    <a:gd name="T15" fmla="*/ 116 h 128"/>
                    <a:gd name="T16" fmla="*/ 20 w 40"/>
                    <a:gd name="T17" fmla="*/ 128 h 128"/>
                    <a:gd name="T18" fmla="*/ 32 w 40"/>
                    <a:gd name="T19" fmla="*/ 116 h 128"/>
                    <a:gd name="T20" fmla="*/ 32 w 40"/>
                    <a:gd name="T21" fmla="*/ 56 h 128"/>
                    <a:gd name="T22" fmla="*/ 40 w 40"/>
                    <a:gd name="T23" fmla="*/ 40 h 128"/>
                    <a:gd name="T24" fmla="*/ 32 w 40"/>
                    <a:gd name="T25" fmla="*/ 24 h 128"/>
                    <a:gd name="T26" fmla="*/ 16 w 40"/>
                    <a:gd name="T27" fmla="*/ 12 h 128"/>
                    <a:gd name="T28" fmla="*/ 20 w 40"/>
                    <a:gd name="T29" fmla="*/ 8 h 128"/>
                    <a:gd name="T30" fmla="*/ 24 w 40"/>
                    <a:gd name="T31" fmla="*/ 12 h 128"/>
                    <a:gd name="T32" fmla="*/ 24 w 40"/>
                    <a:gd name="T33" fmla="*/ 20 h 128"/>
                    <a:gd name="T34" fmla="*/ 20 w 40"/>
                    <a:gd name="T35" fmla="*/ 20 h 128"/>
                    <a:gd name="T36" fmla="*/ 16 w 40"/>
                    <a:gd name="T37" fmla="*/ 20 h 128"/>
                    <a:gd name="T38" fmla="*/ 16 w 40"/>
                    <a:gd name="T39" fmla="*/ 12 h 128"/>
                    <a:gd name="T40" fmla="*/ 24 w 40"/>
                    <a:gd name="T41" fmla="*/ 116 h 128"/>
                    <a:gd name="T42" fmla="*/ 20 w 40"/>
                    <a:gd name="T43" fmla="*/ 120 h 128"/>
                    <a:gd name="T44" fmla="*/ 16 w 40"/>
                    <a:gd name="T45" fmla="*/ 116 h 128"/>
                    <a:gd name="T46" fmla="*/ 16 w 40"/>
                    <a:gd name="T47" fmla="*/ 60 h 128"/>
                    <a:gd name="T48" fmla="*/ 20 w 40"/>
                    <a:gd name="T49" fmla="*/ 60 h 128"/>
                    <a:gd name="T50" fmla="*/ 24 w 40"/>
                    <a:gd name="T51" fmla="*/ 60 h 128"/>
                    <a:gd name="T52" fmla="*/ 24 w 40"/>
                    <a:gd name="T53" fmla="*/ 116 h 128"/>
                    <a:gd name="T54" fmla="*/ 31 w 40"/>
                    <a:gd name="T55" fmla="*/ 43 h 128"/>
                    <a:gd name="T56" fmla="*/ 31 w 40"/>
                    <a:gd name="T57" fmla="*/ 44 h 128"/>
                    <a:gd name="T58" fmla="*/ 30 w 40"/>
                    <a:gd name="T59" fmla="*/ 47 h 128"/>
                    <a:gd name="T60" fmla="*/ 30 w 40"/>
                    <a:gd name="T61" fmla="*/ 47 h 128"/>
                    <a:gd name="T62" fmla="*/ 27 w 40"/>
                    <a:gd name="T63" fmla="*/ 50 h 128"/>
                    <a:gd name="T64" fmla="*/ 27 w 40"/>
                    <a:gd name="T65" fmla="*/ 50 h 128"/>
                    <a:gd name="T66" fmla="*/ 24 w 40"/>
                    <a:gd name="T67" fmla="*/ 51 h 128"/>
                    <a:gd name="T68" fmla="*/ 20 w 40"/>
                    <a:gd name="T69" fmla="*/ 52 h 128"/>
                    <a:gd name="T70" fmla="*/ 16 w 40"/>
                    <a:gd name="T71" fmla="*/ 51 h 128"/>
                    <a:gd name="T72" fmla="*/ 13 w 40"/>
                    <a:gd name="T73" fmla="*/ 50 h 128"/>
                    <a:gd name="T74" fmla="*/ 13 w 40"/>
                    <a:gd name="T75" fmla="*/ 50 h 128"/>
                    <a:gd name="T76" fmla="*/ 10 w 40"/>
                    <a:gd name="T77" fmla="*/ 47 h 128"/>
                    <a:gd name="T78" fmla="*/ 10 w 40"/>
                    <a:gd name="T79" fmla="*/ 47 h 128"/>
                    <a:gd name="T80" fmla="*/ 9 w 40"/>
                    <a:gd name="T81" fmla="*/ 44 h 128"/>
                    <a:gd name="T82" fmla="*/ 9 w 40"/>
                    <a:gd name="T83" fmla="*/ 43 h 128"/>
                    <a:gd name="T84" fmla="*/ 8 w 40"/>
                    <a:gd name="T85" fmla="*/ 40 h 128"/>
                    <a:gd name="T86" fmla="*/ 9 w 40"/>
                    <a:gd name="T87" fmla="*/ 37 h 128"/>
                    <a:gd name="T88" fmla="*/ 9 w 40"/>
                    <a:gd name="T89" fmla="*/ 36 h 128"/>
                    <a:gd name="T90" fmla="*/ 10 w 40"/>
                    <a:gd name="T91" fmla="*/ 33 h 128"/>
                    <a:gd name="T92" fmla="*/ 10 w 40"/>
                    <a:gd name="T93" fmla="*/ 33 h 128"/>
                    <a:gd name="T94" fmla="*/ 13 w 40"/>
                    <a:gd name="T95" fmla="*/ 30 h 128"/>
                    <a:gd name="T96" fmla="*/ 13 w 40"/>
                    <a:gd name="T97" fmla="*/ 30 h 128"/>
                    <a:gd name="T98" fmla="*/ 16 w 40"/>
                    <a:gd name="T99" fmla="*/ 29 h 128"/>
                    <a:gd name="T100" fmla="*/ 20 w 40"/>
                    <a:gd name="T101" fmla="*/ 28 h 128"/>
                    <a:gd name="T102" fmla="*/ 24 w 40"/>
                    <a:gd name="T103" fmla="*/ 29 h 128"/>
                    <a:gd name="T104" fmla="*/ 27 w 40"/>
                    <a:gd name="T105" fmla="*/ 30 h 128"/>
                    <a:gd name="T106" fmla="*/ 27 w 40"/>
                    <a:gd name="T107" fmla="*/ 30 h 128"/>
                    <a:gd name="T108" fmla="*/ 30 w 40"/>
                    <a:gd name="T109" fmla="*/ 33 h 128"/>
                    <a:gd name="T110" fmla="*/ 30 w 40"/>
                    <a:gd name="T111" fmla="*/ 33 h 128"/>
                    <a:gd name="T112" fmla="*/ 31 w 40"/>
                    <a:gd name="T113" fmla="*/ 36 h 128"/>
                    <a:gd name="T114" fmla="*/ 31 w 40"/>
                    <a:gd name="T115" fmla="*/ 37 h 128"/>
                    <a:gd name="T116" fmla="*/ 32 w 40"/>
                    <a:gd name="T117" fmla="*/ 40 h 128"/>
                    <a:gd name="T118" fmla="*/ 31 w 40"/>
                    <a:gd name="T119" fmla="*/ 4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24"/>
                      </a:moveTo>
                      <a:cubicBezTo>
                        <a:pt x="32" y="12"/>
                        <a:pt x="32" y="12"/>
                        <a:pt x="32" y="12"/>
                      </a:cubicBezTo>
                      <a:cubicBezTo>
                        <a:pt x="32" y="5"/>
                        <a:pt x="27" y="0"/>
                        <a:pt x="20" y="0"/>
                      </a:cubicBezTo>
                      <a:cubicBezTo>
                        <a:pt x="13" y="0"/>
                        <a:pt x="8" y="5"/>
                        <a:pt x="8" y="12"/>
                      </a:cubicBezTo>
                      <a:cubicBezTo>
                        <a:pt x="8" y="24"/>
                        <a:pt x="8" y="24"/>
                        <a:pt x="8" y="24"/>
                      </a:cubicBezTo>
                      <a:cubicBezTo>
                        <a:pt x="3" y="28"/>
                        <a:pt x="0" y="33"/>
                        <a:pt x="0" y="40"/>
                      </a:cubicBezTo>
                      <a:cubicBezTo>
                        <a:pt x="0" y="47"/>
                        <a:pt x="3" y="52"/>
                        <a:pt x="8" y="56"/>
                      </a:cubicBezTo>
                      <a:cubicBezTo>
                        <a:pt x="8" y="116"/>
                        <a:pt x="8" y="116"/>
                        <a:pt x="8" y="116"/>
                      </a:cubicBezTo>
                      <a:cubicBezTo>
                        <a:pt x="8" y="123"/>
                        <a:pt x="13" y="128"/>
                        <a:pt x="20" y="128"/>
                      </a:cubicBezTo>
                      <a:cubicBezTo>
                        <a:pt x="27" y="128"/>
                        <a:pt x="32" y="123"/>
                        <a:pt x="32" y="116"/>
                      </a:cubicBezTo>
                      <a:cubicBezTo>
                        <a:pt x="32" y="56"/>
                        <a:pt x="32" y="56"/>
                        <a:pt x="32" y="56"/>
                      </a:cubicBezTo>
                      <a:cubicBezTo>
                        <a:pt x="37" y="52"/>
                        <a:pt x="40" y="47"/>
                        <a:pt x="40" y="40"/>
                      </a:cubicBezTo>
                      <a:cubicBezTo>
                        <a:pt x="40" y="33"/>
                        <a:pt x="37" y="28"/>
                        <a:pt x="32" y="24"/>
                      </a:cubicBezTo>
                      <a:close/>
                      <a:moveTo>
                        <a:pt x="16" y="12"/>
                      </a:moveTo>
                      <a:cubicBezTo>
                        <a:pt x="16" y="10"/>
                        <a:pt x="18" y="8"/>
                        <a:pt x="20" y="8"/>
                      </a:cubicBezTo>
                      <a:cubicBezTo>
                        <a:pt x="22" y="8"/>
                        <a:pt x="24" y="10"/>
                        <a:pt x="24" y="12"/>
                      </a:cubicBezTo>
                      <a:cubicBezTo>
                        <a:pt x="24" y="20"/>
                        <a:pt x="24" y="20"/>
                        <a:pt x="24" y="20"/>
                      </a:cubicBezTo>
                      <a:cubicBezTo>
                        <a:pt x="23" y="20"/>
                        <a:pt x="21" y="20"/>
                        <a:pt x="20" y="20"/>
                      </a:cubicBezTo>
                      <a:cubicBezTo>
                        <a:pt x="19" y="20"/>
                        <a:pt x="17" y="20"/>
                        <a:pt x="16" y="20"/>
                      </a:cubicBezTo>
                      <a:lnTo>
                        <a:pt x="16" y="12"/>
                      </a:lnTo>
                      <a:close/>
                      <a:moveTo>
                        <a:pt x="24" y="116"/>
                      </a:moveTo>
                      <a:cubicBezTo>
                        <a:pt x="24" y="118"/>
                        <a:pt x="22" y="120"/>
                        <a:pt x="20" y="120"/>
                      </a:cubicBezTo>
                      <a:cubicBezTo>
                        <a:pt x="18" y="120"/>
                        <a:pt x="16" y="118"/>
                        <a:pt x="16" y="116"/>
                      </a:cubicBezTo>
                      <a:cubicBezTo>
                        <a:pt x="16" y="60"/>
                        <a:pt x="16" y="60"/>
                        <a:pt x="16" y="60"/>
                      </a:cubicBezTo>
                      <a:cubicBezTo>
                        <a:pt x="17" y="60"/>
                        <a:pt x="19" y="60"/>
                        <a:pt x="20" y="60"/>
                      </a:cubicBezTo>
                      <a:cubicBezTo>
                        <a:pt x="21" y="60"/>
                        <a:pt x="23" y="60"/>
                        <a:pt x="24" y="60"/>
                      </a:cubicBezTo>
                      <a:lnTo>
                        <a:pt x="24" y="116"/>
                      </a:lnTo>
                      <a:close/>
                      <a:moveTo>
                        <a:pt x="31" y="43"/>
                      </a:moveTo>
                      <a:cubicBezTo>
                        <a:pt x="31" y="44"/>
                        <a:pt x="31" y="44"/>
                        <a:pt x="31" y="44"/>
                      </a:cubicBezTo>
                      <a:cubicBezTo>
                        <a:pt x="31" y="45"/>
                        <a:pt x="30" y="46"/>
                        <a:pt x="30" y="47"/>
                      </a:cubicBezTo>
                      <a:cubicBezTo>
                        <a:pt x="30" y="47"/>
                        <a:pt x="30" y="47"/>
                        <a:pt x="30" y="47"/>
                      </a:cubicBezTo>
                      <a:cubicBezTo>
                        <a:pt x="29" y="48"/>
                        <a:pt x="28" y="49"/>
                        <a:pt x="27" y="50"/>
                      </a:cubicBezTo>
                      <a:cubicBezTo>
                        <a:pt x="27" y="50"/>
                        <a:pt x="27" y="50"/>
                        <a:pt x="27" y="50"/>
                      </a:cubicBezTo>
                      <a:cubicBezTo>
                        <a:pt x="26" y="50"/>
                        <a:pt x="25" y="51"/>
                        <a:pt x="24" y="51"/>
                      </a:cubicBezTo>
                      <a:cubicBezTo>
                        <a:pt x="23" y="52"/>
                        <a:pt x="21" y="52"/>
                        <a:pt x="20" y="52"/>
                      </a:cubicBezTo>
                      <a:cubicBezTo>
                        <a:pt x="19" y="52"/>
                        <a:pt x="17" y="52"/>
                        <a:pt x="16" y="51"/>
                      </a:cubicBezTo>
                      <a:cubicBezTo>
                        <a:pt x="15" y="51"/>
                        <a:pt x="14" y="50"/>
                        <a:pt x="13" y="50"/>
                      </a:cubicBezTo>
                      <a:cubicBezTo>
                        <a:pt x="13" y="50"/>
                        <a:pt x="13" y="50"/>
                        <a:pt x="13" y="50"/>
                      </a:cubicBezTo>
                      <a:cubicBezTo>
                        <a:pt x="12" y="49"/>
                        <a:pt x="11" y="48"/>
                        <a:pt x="10" y="47"/>
                      </a:cubicBezTo>
                      <a:cubicBezTo>
                        <a:pt x="10" y="47"/>
                        <a:pt x="10" y="47"/>
                        <a:pt x="10" y="47"/>
                      </a:cubicBezTo>
                      <a:cubicBezTo>
                        <a:pt x="10" y="46"/>
                        <a:pt x="9" y="45"/>
                        <a:pt x="9" y="44"/>
                      </a:cubicBezTo>
                      <a:cubicBezTo>
                        <a:pt x="9" y="44"/>
                        <a:pt x="9" y="44"/>
                        <a:pt x="9" y="43"/>
                      </a:cubicBezTo>
                      <a:cubicBezTo>
                        <a:pt x="8" y="42"/>
                        <a:pt x="8" y="41"/>
                        <a:pt x="8" y="40"/>
                      </a:cubicBezTo>
                      <a:cubicBezTo>
                        <a:pt x="8" y="39"/>
                        <a:pt x="8" y="38"/>
                        <a:pt x="9" y="37"/>
                      </a:cubicBezTo>
                      <a:cubicBezTo>
                        <a:pt x="9" y="36"/>
                        <a:pt x="9" y="36"/>
                        <a:pt x="9" y="36"/>
                      </a:cubicBezTo>
                      <a:cubicBezTo>
                        <a:pt x="9" y="35"/>
                        <a:pt x="10" y="34"/>
                        <a:pt x="10" y="33"/>
                      </a:cubicBezTo>
                      <a:cubicBezTo>
                        <a:pt x="10" y="33"/>
                        <a:pt x="10" y="33"/>
                        <a:pt x="10" y="33"/>
                      </a:cubicBezTo>
                      <a:cubicBezTo>
                        <a:pt x="11" y="32"/>
                        <a:pt x="12" y="31"/>
                        <a:pt x="13" y="30"/>
                      </a:cubicBezTo>
                      <a:cubicBezTo>
                        <a:pt x="13" y="30"/>
                        <a:pt x="13" y="30"/>
                        <a:pt x="13" y="30"/>
                      </a:cubicBezTo>
                      <a:cubicBezTo>
                        <a:pt x="14" y="30"/>
                        <a:pt x="15" y="29"/>
                        <a:pt x="16" y="29"/>
                      </a:cubicBezTo>
                      <a:cubicBezTo>
                        <a:pt x="17" y="28"/>
                        <a:pt x="19" y="28"/>
                        <a:pt x="20" y="28"/>
                      </a:cubicBezTo>
                      <a:cubicBezTo>
                        <a:pt x="21" y="28"/>
                        <a:pt x="23" y="28"/>
                        <a:pt x="24" y="29"/>
                      </a:cubicBezTo>
                      <a:cubicBezTo>
                        <a:pt x="25" y="29"/>
                        <a:pt x="26" y="30"/>
                        <a:pt x="27" y="30"/>
                      </a:cubicBezTo>
                      <a:cubicBezTo>
                        <a:pt x="27" y="30"/>
                        <a:pt x="27" y="30"/>
                        <a:pt x="27" y="30"/>
                      </a:cubicBezTo>
                      <a:cubicBezTo>
                        <a:pt x="28" y="31"/>
                        <a:pt x="29" y="32"/>
                        <a:pt x="30" y="33"/>
                      </a:cubicBezTo>
                      <a:cubicBezTo>
                        <a:pt x="30" y="33"/>
                        <a:pt x="30" y="33"/>
                        <a:pt x="30" y="33"/>
                      </a:cubicBezTo>
                      <a:cubicBezTo>
                        <a:pt x="30" y="34"/>
                        <a:pt x="31" y="35"/>
                        <a:pt x="31" y="36"/>
                      </a:cubicBezTo>
                      <a:cubicBezTo>
                        <a:pt x="31" y="36"/>
                        <a:pt x="31" y="36"/>
                        <a:pt x="31" y="37"/>
                      </a:cubicBezTo>
                      <a:cubicBezTo>
                        <a:pt x="32" y="38"/>
                        <a:pt x="32" y="39"/>
                        <a:pt x="32" y="40"/>
                      </a:cubicBezTo>
                      <a:cubicBezTo>
                        <a:pt x="32" y="41"/>
                        <a:pt x="32" y="42"/>
                        <a:pt x="31"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 name="îṡḷíḍé"/>
                <p:cNvSpPr/>
                <p:nvPr/>
              </p:nvSpPr>
              <p:spPr bwMode="auto">
                <a:xfrm>
                  <a:off x="1911856" y="4342379"/>
                  <a:ext cx="125420" cy="400024"/>
                </a:xfrm>
                <a:custGeom>
                  <a:avLst/>
                  <a:gdLst>
                    <a:gd name="T0" fmla="*/ 32 w 40"/>
                    <a:gd name="T1" fmla="*/ 24 h 128"/>
                    <a:gd name="T2" fmla="*/ 32 w 40"/>
                    <a:gd name="T3" fmla="*/ 12 h 128"/>
                    <a:gd name="T4" fmla="*/ 20 w 40"/>
                    <a:gd name="T5" fmla="*/ 0 h 128"/>
                    <a:gd name="T6" fmla="*/ 8 w 40"/>
                    <a:gd name="T7" fmla="*/ 12 h 128"/>
                    <a:gd name="T8" fmla="*/ 8 w 40"/>
                    <a:gd name="T9" fmla="*/ 24 h 128"/>
                    <a:gd name="T10" fmla="*/ 0 w 40"/>
                    <a:gd name="T11" fmla="*/ 40 h 128"/>
                    <a:gd name="T12" fmla="*/ 8 w 40"/>
                    <a:gd name="T13" fmla="*/ 56 h 128"/>
                    <a:gd name="T14" fmla="*/ 8 w 40"/>
                    <a:gd name="T15" fmla="*/ 116 h 128"/>
                    <a:gd name="T16" fmla="*/ 20 w 40"/>
                    <a:gd name="T17" fmla="*/ 128 h 128"/>
                    <a:gd name="T18" fmla="*/ 32 w 40"/>
                    <a:gd name="T19" fmla="*/ 116 h 128"/>
                    <a:gd name="T20" fmla="*/ 32 w 40"/>
                    <a:gd name="T21" fmla="*/ 56 h 128"/>
                    <a:gd name="T22" fmla="*/ 40 w 40"/>
                    <a:gd name="T23" fmla="*/ 40 h 128"/>
                    <a:gd name="T24" fmla="*/ 32 w 40"/>
                    <a:gd name="T25" fmla="*/ 24 h 128"/>
                    <a:gd name="T26" fmla="*/ 16 w 40"/>
                    <a:gd name="T27" fmla="*/ 12 h 128"/>
                    <a:gd name="T28" fmla="*/ 20 w 40"/>
                    <a:gd name="T29" fmla="*/ 8 h 128"/>
                    <a:gd name="T30" fmla="*/ 24 w 40"/>
                    <a:gd name="T31" fmla="*/ 12 h 128"/>
                    <a:gd name="T32" fmla="*/ 24 w 40"/>
                    <a:gd name="T33" fmla="*/ 20 h 128"/>
                    <a:gd name="T34" fmla="*/ 20 w 40"/>
                    <a:gd name="T35" fmla="*/ 20 h 128"/>
                    <a:gd name="T36" fmla="*/ 16 w 40"/>
                    <a:gd name="T37" fmla="*/ 20 h 128"/>
                    <a:gd name="T38" fmla="*/ 16 w 40"/>
                    <a:gd name="T39" fmla="*/ 12 h 128"/>
                    <a:gd name="T40" fmla="*/ 24 w 40"/>
                    <a:gd name="T41" fmla="*/ 116 h 128"/>
                    <a:gd name="T42" fmla="*/ 20 w 40"/>
                    <a:gd name="T43" fmla="*/ 120 h 128"/>
                    <a:gd name="T44" fmla="*/ 16 w 40"/>
                    <a:gd name="T45" fmla="*/ 116 h 128"/>
                    <a:gd name="T46" fmla="*/ 16 w 40"/>
                    <a:gd name="T47" fmla="*/ 60 h 128"/>
                    <a:gd name="T48" fmla="*/ 20 w 40"/>
                    <a:gd name="T49" fmla="*/ 60 h 128"/>
                    <a:gd name="T50" fmla="*/ 24 w 40"/>
                    <a:gd name="T51" fmla="*/ 60 h 128"/>
                    <a:gd name="T52" fmla="*/ 24 w 40"/>
                    <a:gd name="T53" fmla="*/ 116 h 128"/>
                    <a:gd name="T54" fmla="*/ 31 w 40"/>
                    <a:gd name="T55" fmla="*/ 43 h 128"/>
                    <a:gd name="T56" fmla="*/ 31 w 40"/>
                    <a:gd name="T57" fmla="*/ 44 h 128"/>
                    <a:gd name="T58" fmla="*/ 30 w 40"/>
                    <a:gd name="T59" fmla="*/ 47 h 128"/>
                    <a:gd name="T60" fmla="*/ 30 w 40"/>
                    <a:gd name="T61" fmla="*/ 47 h 128"/>
                    <a:gd name="T62" fmla="*/ 27 w 40"/>
                    <a:gd name="T63" fmla="*/ 50 h 128"/>
                    <a:gd name="T64" fmla="*/ 27 w 40"/>
                    <a:gd name="T65" fmla="*/ 50 h 128"/>
                    <a:gd name="T66" fmla="*/ 24 w 40"/>
                    <a:gd name="T67" fmla="*/ 51 h 128"/>
                    <a:gd name="T68" fmla="*/ 20 w 40"/>
                    <a:gd name="T69" fmla="*/ 52 h 128"/>
                    <a:gd name="T70" fmla="*/ 16 w 40"/>
                    <a:gd name="T71" fmla="*/ 51 h 128"/>
                    <a:gd name="T72" fmla="*/ 13 w 40"/>
                    <a:gd name="T73" fmla="*/ 50 h 128"/>
                    <a:gd name="T74" fmla="*/ 13 w 40"/>
                    <a:gd name="T75" fmla="*/ 50 h 128"/>
                    <a:gd name="T76" fmla="*/ 10 w 40"/>
                    <a:gd name="T77" fmla="*/ 47 h 128"/>
                    <a:gd name="T78" fmla="*/ 10 w 40"/>
                    <a:gd name="T79" fmla="*/ 47 h 128"/>
                    <a:gd name="T80" fmla="*/ 9 w 40"/>
                    <a:gd name="T81" fmla="*/ 44 h 128"/>
                    <a:gd name="T82" fmla="*/ 9 w 40"/>
                    <a:gd name="T83" fmla="*/ 43 h 128"/>
                    <a:gd name="T84" fmla="*/ 8 w 40"/>
                    <a:gd name="T85" fmla="*/ 40 h 128"/>
                    <a:gd name="T86" fmla="*/ 9 w 40"/>
                    <a:gd name="T87" fmla="*/ 37 h 128"/>
                    <a:gd name="T88" fmla="*/ 9 w 40"/>
                    <a:gd name="T89" fmla="*/ 36 h 128"/>
                    <a:gd name="T90" fmla="*/ 10 w 40"/>
                    <a:gd name="T91" fmla="*/ 33 h 128"/>
                    <a:gd name="T92" fmla="*/ 10 w 40"/>
                    <a:gd name="T93" fmla="*/ 33 h 128"/>
                    <a:gd name="T94" fmla="*/ 13 w 40"/>
                    <a:gd name="T95" fmla="*/ 30 h 128"/>
                    <a:gd name="T96" fmla="*/ 13 w 40"/>
                    <a:gd name="T97" fmla="*/ 30 h 128"/>
                    <a:gd name="T98" fmla="*/ 16 w 40"/>
                    <a:gd name="T99" fmla="*/ 29 h 128"/>
                    <a:gd name="T100" fmla="*/ 20 w 40"/>
                    <a:gd name="T101" fmla="*/ 28 h 128"/>
                    <a:gd name="T102" fmla="*/ 24 w 40"/>
                    <a:gd name="T103" fmla="*/ 29 h 128"/>
                    <a:gd name="T104" fmla="*/ 27 w 40"/>
                    <a:gd name="T105" fmla="*/ 30 h 128"/>
                    <a:gd name="T106" fmla="*/ 27 w 40"/>
                    <a:gd name="T107" fmla="*/ 30 h 128"/>
                    <a:gd name="T108" fmla="*/ 30 w 40"/>
                    <a:gd name="T109" fmla="*/ 33 h 128"/>
                    <a:gd name="T110" fmla="*/ 30 w 40"/>
                    <a:gd name="T111" fmla="*/ 33 h 128"/>
                    <a:gd name="T112" fmla="*/ 31 w 40"/>
                    <a:gd name="T113" fmla="*/ 36 h 128"/>
                    <a:gd name="T114" fmla="*/ 31 w 40"/>
                    <a:gd name="T115" fmla="*/ 37 h 128"/>
                    <a:gd name="T116" fmla="*/ 32 w 40"/>
                    <a:gd name="T117" fmla="*/ 40 h 128"/>
                    <a:gd name="T118" fmla="*/ 31 w 40"/>
                    <a:gd name="T119" fmla="*/ 4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24"/>
                      </a:moveTo>
                      <a:cubicBezTo>
                        <a:pt x="32" y="12"/>
                        <a:pt x="32" y="12"/>
                        <a:pt x="32" y="12"/>
                      </a:cubicBezTo>
                      <a:cubicBezTo>
                        <a:pt x="32" y="5"/>
                        <a:pt x="27" y="0"/>
                        <a:pt x="20" y="0"/>
                      </a:cubicBezTo>
                      <a:cubicBezTo>
                        <a:pt x="13" y="0"/>
                        <a:pt x="8" y="5"/>
                        <a:pt x="8" y="12"/>
                      </a:cubicBezTo>
                      <a:cubicBezTo>
                        <a:pt x="8" y="24"/>
                        <a:pt x="8" y="24"/>
                        <a:pt x="8" y="24"/>
                      </a:cubicBezTo>
                      <a:cubicBezTo>
                        <a:pt x="3" y="28"/>
                        <a:pt x="0" y="33"/>
                        <a:pt x="0" y="40"/>
                      </a:cubicBezTo>
                      <a:cubicBezTo>
                        <a:pt x="0" y="47"/>
                        <a:pt x="3" y="52"/>
                        <a:pt x="8" y="56"/>
                      </a:cubicBezTo>
                      <a:cubicBezTo>
                        <a:pt x="8" y="116"/>
                        <a:pt x="8" y="116"/>
                        <a:pt x="8" y="116"/>
                      </a:cubicBezTo>
                      <a:cubicBezTo>
                        <a:pt x="8" y="123"/>
                        <a:pt x="13" y="128"/>
                        <a:pt x="20" y="128"/>
                      </a:cubicBezTo>
                      <a:cubicBezTo>
                        <a:pt x="27" y="128"/>
                        <a:pt x="32" y="123"/>
                        <a:pt x="32" y="116"/>
                      </a:cubicBezTo>
                      <a:cubicBezTo>
                        <a:pt x="32" y="56"/>
                        <a:pt x="32" y="56"/>
                        <a:pt x="32" y="56"/>
                      </a:cubicBezTo>
                      <a:cubicBezTo>
                        <a:pt x="37" y="52"/>
                        <a:pt x="40" y="47"/>
                        <a:pt x="40" y="40"/>
                      </a:cubicBezTo>
                      <a:cubicBezTo>
                        <a:pt x="40" y="33"/>
                        <a:pt x="37" y="28"/>
                        <a:pt x="32" y="24"/>
                      </a:cubicBezTo>
                      <a:close/>
                      <a:moveTo>
                        <a:pt x="16" y="12"/>
                      </a:moveTo>
                      <a:cubicBezTo>
                        <a:pt x="16" y="10"/>
                        <a:pt x="18" y="8"/>
                        <a:pt x="20" y="8"/>
                      </a:cubicBezTo>
                      <a:cubicBezTo>
                        <a:pt x="22" y="8"/>
                        <a:pt x="24" y="10"/>
                        <a:pt x="24" y="12"/>
                      </a:cubicBezTo>
                      <a:cubicBezTo>
                        <a:pt x="24" y="20"/>
                        <a:pt x="24" y="20"/>
                        <a:pt x="24" y="20"/>
                      </a:cubicBezTo>
                      <a:cubicBezTo>
                        <a:pt x="23" y="20"/>
                        <a:pt x="21" y="20"/>
                        <a:pt x="20" y="20"/>
                      </a:cubicBezTo>
                      <a:cubicBezTo>
                        <a:pt x="19" y="20"/>
                        <a:pt x="17" y="20"/>
                        <a:pt x="16" y="20"/>
                      </a:cubicBezTo>
                      <a:lnTo>
                        <a:pt x="16" y="12"/>
                      </a:lnTo>
                      <a:close/>
                      <a:moveTo>
                        <a:pt x="24" y="116"/>
                      </a:moveTo>
                      <a:cubicBezTo>
                        <a:pt x="24" y="118"/>
                        <a:pt x="22" y="120"/>
                        <a:pt x="20" y="120"/>
                      </a:cubicBezTo>
                      <a:cubicBezTo>
                        <a:pt x="18" y="120"/>
                        <a:pt x="16" y="118"/>
                        <a:pt x="16" y="116"/>
                      </a:cubicBezTo>
                      <a:cubicBezTo>
                        <a:pt x="16" y="60"/>
                        <a:pt x="16" y="60"/>
                        <a:pt x="16" y="60"/>
                      </a:cubicBezTo>
                      <a:cubicBezTo>
                        <a:pt x="17" y="60"/>
                        <a:pt x="19" y="60"/>
                        <a:pt x="20" y="60"/>
                      </a:cubicBezTo>
                      <a:cubicBezTo>
                        <a:pt x="21" y="60"/>
                        <a:pt x="23" y="60"/>
                        <a:pt x="24" y="60"/>
                      </a:cubicBezTo>
                      <a:lnTo>
                        <a:pt x="24" y="116"/>
                      </a:lnTo>
                      <a:close/>
                      <a:moveTo>
                        <a:pt x="31" y="43"/>
                      </a:moveTo>
                      <a:cubicBezTo>
                        <a:pt x="31" y="44"/>
                        <a:pt x="31" y="44"/>
                        <a:pt x="31" y="44"/>
                      </a:cubicBezTo>
                      <a:cubicBezTo>
                        <a:pt x="31" y="45"/>
                        <a:pt x="30" y="46"/>
                        <a:pt x="30" y="47"/>
                      </a:cubicBezTo>
                      <a:cubicBezTo>
                        <a:pt x="30" y="47"/>
                        <a:pt x="30" y="47"/>
                        <a:pt x="30" y="47"/>
                      </a:cubicBezTo>
                      <a:cubicBezTo>
                        <a:pt x="29" y="48"/>
                        <a:pt x="28" y="49"/>
                        <a:pt x="27" y="50"/>
                      </a:cubicBezTo>
                      <a:cubicBezTo>
                        <a:pt x="27" y="50"/>
                        <a:pt x="27" y="50"/>
                        <a:pt x="27" y="50"/>
                      </a:cubicBezTo>
                      <a:cubicBezTo>
                        <a:pt x="26" y="50"/>
                        <a:pt x="25" y="51"/>
                        <a:pt x="24" y="51"/>
                      </a:cubicBezTo>
                      <a:cubicBezTo>
                        <a:pt x="23" y="52"/>
                        <a:pt x="21" y="52"/>
                        <a:pt x="20" y="52"/>
                      </a:cubicBezTo>
                      <a:cubicBezTo>
                        <a:pt x="19" y="52"/>
                        <a:pt x="17" y="52"/>
                        <a:pt x="16" y="51"/>
                      </a:cubicBezTo>
                      <a:cubicBezTo>
                        <a:pt x="15" y="51"/>
                        <a:pt x="14" y="50"/>
                        <a:pt x="13" y="50"/>
                      </a:cubicBezTo>
                      <a:cubicBezTo>
                        <a:pt x="13" y="50"/>
                        <a:pt x="13" y="50"/>
                        <a:pt x="13" y="50"/>
                      </a:cubicBezTo>
                      <a:cubicBezTo>
                        <a:pt x="12" y="49"/>
                        <a:pt x="11" y="48"/>
                        <a:pt x="10" y="47"/>
                      </a:cubicBezTo>
                      <a:cubicBezTo>
                        <a:pt x="10" y="47"/>
                        <a:pt x="10" y="47"/>
                        <a:pt x="10" y="47"/>
                      </a:cubicBezTo>
                      <a:cubicBezTo>
                        <a:pt x="10" y="46"/>
                        <a:pt x="9" y="45"/>
                        <a:pt x="9" y="44"/>
                      </a:cubicBezTo>
                      <a:cubicBezTo>
                        <a:pt x="9" y="44"/>
                        <a:pt x="9" y="44"/>
                        <a:pt x="9" y="43"/>
                      </a:cubicBezTo>
                      <a:cubicBezTo>
                        <a:pt x="8" y="42"/>
                        <a:pt x="8" y="41"/>
                        <a:pt x="8" y="40"/>
                      </a:cubicBezTo>
                      <a:cubicBezTo>
                        <a:pt x="8" y="39"/>
                        <a:pt x="8" y="38"/>
                        <a:pt x="9" y="37"/>
                      </a:cubicBezTo>
                      <a:cubicBezTo>
                        <a:pt x="9" y="36"/>
                        <a:pt x="9" y="36"/>
                        <a:pt x="9" y="36"/>
                      </a:cubicBezTo>
                      <a:cubicBezTo>
                        <a:pt x="9" y="35"/>
                        <a:pt x="10" y="34"/>
                        <a:pt x="10" y="33"/>
                      </a:cubicBezTo>
                      <a:cubicBezTo>
                        <a:pt x="10" y="33"/>
                        <a:pt x="10" y="33"/>
                        <a:pt x="10" y="33"/>
                      </a:cubicBezTo>
                      <a:cubicBezTo>
                        <a:pt x="11" y="32"/>
                        <a:pt x="12" y="31"/>
                        <a:pt x="13" y="30"/>
                      </a:cubicBezTo>
                      <a:cubicBezTo>
                        <a:pt x="13" y="30"/>
                        <a:pt x="13" y="30"/>
                        <a:pt x="13" y="30"/>
                      </a:cubicBezTo>
                      <a:cubicBezTo>
                        <a:pt x="14" y="30"/>
                        <a:pt x="15" y="29"/>
                        <a:pt x="16" y="29"/>
                      </a:cubicBezTo>
                      <a:cubicBezTo>
                        <a:pt x="17" y="28"/>
                        <a:pt x="19" y="28"/>
                        <a:pt x="20" y="28"/>
                      </a:cubicBezTo>
                      <a:cubicBezTo>
                        <a:pt x="21" y="28"/>
                        <a:pt x="23" y="28"/>
                        <a:pt x="24" y="29"/>
                      </a:cubicBezTo>
                      <a:cubicBezTo>
                        <a:pt x="25" y="29"/>
                        <a:pt x="26" y="30"/>
                        <a:pt x="27" y="30"/>
                      </a:cubicBezTo>
                      <a:cubicBezTo>
                        <a:pt x="27" y="30"/>
                        <a:pt x="27" y="30"/>
                        <a:pt x="27" y="30"/>
                      </a:cubicBezTo>
                      <a:cubicBezTo>
                        <a:pt x="28" y="31"/>
                        <a:pt x="29" y="32"/>
                        <a:pt x="30" y="33"/>
                      </a:cubicBezTo>
                      <a:cubicBezTo>
                        <a:pt x="30" y="33"/>
                        <a:pt x="30" y="33"/>
                        <a:pt x="30" y="33"/>
                      </a:cubicBezTo>
                      <a:cubicBezTo>
                        <a:pt x="30" y="34"/>
                        <a:pt x="31" y="35"/>
                        <a:pt x="31" y="36"/>
                      </a:cubicBezTo>
                      <a:cubicBezTo>
                        <a:pt x="31" y="36"/>
                        <a:pt x="31" y="36"/>
                        <a:pt x="31" y="37"/>
                      </a:cubicBezTo>
                      <a:cubicBezTo>
                        <a:pt x="32" y="38"/>
                        <a:pt x="32" y="39"/>
                        <a:pt x="32" y="40"/>
                      </a:cubicBezTo>
                      <a:cubicBezTo>
                        <a:pt x="32" y="41"/>
                        <a:pt x="32" y="42"/>
                        <a:pt x="31"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0" name="ïšḻiďé"/>
                <p:cNvSpPr/>
                <p:nvPr/>
              </p:nvSpPr>
              <p:spPr bwMode="auto">
                <a:xfrm>
                  <a:off x="1774554" y="4342379"/>
                  <a:ext cx="125420" cy="400024"/>
                </a:xfrm>
                <a:custGeom>
                  <a:avLst/>
                  <a:gdLst>
                    <a:gd name="T0" fmla="*/ 32 w 40"/>
                    <a:gd name="T1" fmla="*/ 72 h 128"/>
                    <a:gd name="T2" fmla="*/ 32 w 40"/>
                    <a:gd name="T3" fmla="*/ 12 h 128"/>
                    <a:gd name="T4" fmla="*/ 20 w 40"/>
                    <a:gd name="T5" fmla="*/ 0 h 128"/>
                    <a:gd name="T6" fmla="*/ 8 w 40"/>
                    <a:gd name="T7" fmla="*/ 12 h 128"/>
                    <a:gd name="T8" fmla="*/ 8 w 40"/>
                    <a:gd name="T9" fmla="*/ 72 h 128"/>
                    <a:gd name="T10" fmla="*/ 0 w 40"/>
                    <a:gd name="T11" fmla="*/ 88 h 128"/>
                    <a:gd name="T12" fmla="*/ 8 w 40"/>
                    <a:gd name="T13" fmla="*/ 104 h 128"/>
                    <a:gd name="T14" fmla="*/ 8 w 40"/>
                    <a:gd name="T15" fmla="*/ 116 h 128"/>
                    <a:gd name="T16" fmla="*/ 20 w 40"/>
                    <a:gd name="T17" fmla="*/ 128 h 128"/>
                    <a:gd name="T18" fmla="*/ 32 w 40"/>
                    <a:gd name="T19" fmla="*/ 116 h 128"/>
                    <a:gd name="T20" fmla="*/ 32 w 40"/>
                    <a:gd name="T21" fmla="*/ 104 h 128"/>
                    <a:gd name="T22" fmla="*/ 40 w 40"/>
                    <a:gd name="T23" fmla="*/ 88 h 128"/>
                    <a:gd name="T24" fmla="*/ 32 w 40"/>
                    <a:gd name="T25" fmla="*/ 72 h 128"/>
                    <a:gd name="T26" fmla="*/ 16 w 40"/>
                    <a:gd name="T27" fmla="*/ 12 h 128"/>
                    <a:gd name="T28" fmla="*/ 20 w 40"/>
                    <a:gd name="T29" fmla="*/ 8 h 128"/>
                    <a:gd name="T30" fmla="*/ 24 w 40"/>
                    <a:gd name="T31" fmla="*/ 12 h 128"/>
                    <a:gd name="T32" fmla="*/ 24 w 40"/>
                    <a:gd name="T33" fmla="*/ 68 h 128"/>
                    <a:gd name="T34" fmla="*/ 20 w 40"/>
                    <a:gd name="T35" fmla="*/ 68 h 128"/>
                    <a:gd name="T36" fmla="*/ 16 w 40"/>
                    <a:gd name="T37" fmla="*/ 68 h 128"/>
                    <a:gd name="T38" fmla="*/ 16 w 40"/>
                    <a:gd name="T39" fmla="*/ 12 h 128"/>
                    <a:gd name="T40" fmla="*/ 24 w 40"/>
                    <a:gd name="T41" fmla="*/ 116 h 128"/>
                    <a:gd name="T42" fmla="*/ 20 w 40"/>
                    <a:gd name="T43" fmla="*/ 120 h 128"/>
                    <a:gd name="T44" fmla="*/ 16 w 40"/>
                    <a:gd name="T45" fmla="*/ 116 h 128"/>
                    <a:gd name="T46" fmla="*/ 16 w 40"/>
                    <a:gd name="T47" fmla="*/ 108 h 128"/>
                    <a:gd name="T48" fmla="*/ 20 w 40"/>
                    <a:gd name="T49" fmla="*/ 108 h 128"/>
                    <a:gd name="T50" fmla="*/ 24 w 40"/>
                    <a:gd name="T51" fmla="*/ 108 h 128"/>
                    <a:gd name="T52" fmla="*/ 24 w 40"/>
                    <a:gd name="T53" fmla="*/ 116 h 128"/>
                    <a:gd name="T54" fmla="*/ 31 w 40"/>
                    <a:gd name="T55" fmla="*/ 91 h 128"/>
                    <a:gd name="T56" fmla="*/ 31 w 40"/>
                    <a:gd name="T57" fmla="*/ 92 h 128"/>
                    <a:gd name="T58" fmla="*/ 30 w 40"/>
                    <a:gd name="T59" fmla="*/ 95 h 128"/>
                    <a:gd name="T60" fmla="*/ 30 w 40"/>
                    <a:gd name="T61" fmla="*/ 95 h 128"/>
                    <a:gd name="T62" fmla="*/ 27 w 40"/>
                    <a:gd name="T63" fmla="*/ 98 h 128"/>
                    <a:gd name="T64" fmla="*/ 27 w 40"/>
                    <a:gd name="T65" fmla="*/ 98 h 128"/>
                    <a:gd name="T66" fmla="*/ 24 w 40"/>
                    <a:gd name="T67" fmla="*/ 99 h 128"/>
                    <a:gd name="T68" fmla="*/ 20 w 40"/>
                    <a:gd name="T69" fmla="*/ 100 h 128"/>
                    <a:gd name="T70" fmla="*/ 16 w 40"/>
                    <a:gd name="T71" fmla="*/ 99 h 128"/>
                    <a:gd name="T72" fmla="*/ 13 w 40"/>
                    <a:gd name="T73" fmla="*/ 98 h 128"/>
                    <a:gd name="T74" fmla="*/ 13 w 40"/>
                    <a:gd name="T75" fmla="*/ 98 h 128"/>
                    <a:gd name="T76" fmla="*/ 10 w 40"/>
                    <a:gd name="T77" fmla="*/ 95 h 128"/>
                    <a:gd name="T78" fmla="*/ 10 w 40"/>
                    <a:gd name="T79" fmla="*/ 95 h 128"/>
                    <a:gd name="T80" fmla="*/ 9 w 40"/>
                    <a:gd name="T81" fmla="*/ 92 h 128"/>
                    <a:gd name="T82" fmla="*/ 9 w 40"/>
                    <a:gd name="T83" fmla="*/ 91 h 128"/>
                    <a:gd name="T84" fmla="*/ 8 w 40"/>
                    <a:gd name="T85" fmla="*/ 88 h 128"/>
                    <a:gd name="T86" fmla="*/ 9 w 40"/>
                    <a:gd name="T87" fmla="*/ 85 h 128"/>
                    <a:gd name="T88" fmla="*/ 9 w 40"/>
                    <a:gd name="T89" fmla="*/ 84 h 128"/>
                    <a:gd name="T90" fmla="*/ 10 w 40"/>
                    <a:gd name="T91" fmla="*/ 81 h 128"/>
                    <a:gd name="T92" fmla="*/ 10 w 40"/>
                    <a:gd name="T93" fmla="*/ 81 h 128"/>
                    <a:gd name="T94" fmla="*/ 13 w 40"/>
                    <a:gd name="T95" fmla="*/ 78 h 128"/>
                    <a:gd name="T96" fmla="*/ 13 w 40"/>
                    <a:gd name="T97" fmla="*/ 78 h 128"/>
                    <a:gd name="T98" fmla="*/ 16 w 40"/>
                    <a:gd name="T99" fmla="*/ 77 h 128"/>
                    <a:gd name="T100" fmla="*/ 20 w 40"/>
                    <a:gd name="T101" fmla="*/ 76 h 128"/>
                    <a:gd name="T102" fmla="*/ 24 w 40"/>
                    <a:gd name="T103" fmla="*/ 77 h 128"/>
                    <a:gd name="T104" fmla="*/ 27 w 40"/>
                    <a:gd name="T105" fmla="*/ 78 h 128"/>
                    <a:gd name="T106" fmla="*/ 27 w 40"/>
                    <a:gd name="T107" fmla="*/ 78 h 128"/>
                    <a:gd name="T108" fmla="*/ 30 w 40"/>
                    <a:gd name="T109" fmla="*/ 81 h 128"/>
                    <a:gd name="T110" fmla="*/ 30 w 40"/>
                    <a:gd name="T111" fmla="*/ 81 h 128"/>
                    <a:gd name="T112" fmla="*/ 31 w 40"/>
                    <a:gd name="T113" fmla="*/ 84 h 128"/>
                    <a:gd name="T114" fmla="*/ 31 w 40"/>
                    <a:gd name="T115" fmla="*/ 85 h 128"/>
                    <a:gd name="T116" fmla="*/ 32 w 40"/>
                    <a:gd name="T117" fmla="*/ 88 h 128"/>
                    <a:gd name="T118" fmla="*/ 31 w 40"/>
                    <a:gd name="T119" fmla="*/ 9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72"/>
                      </a:moveTo>
                      <a:cubicBezTo>
                        <a:pt x="32" y="12"/>
                        <a:pt x="32" y="12"/>
                        <a:pt x="32" y="12"/>
                      </a:cubicBezTo>
                      <a:cubicBezTo>
                        <a:pt x="32" y="5"/>
                        <a:pt x="27" y="0"/>
                        <a:pt x="20" y="0"/>
                      </a:cubicBezTo>
                      <a:cubicBezTo>
                        <a:pt x="13" y="0"/>
                        <a:pt x="8" y="5"/>
                        <a:pt x="8" y="12"/>
                      </a:cubicBezTo>
                      <a:cubicBezTo>
                        <a:pt x="8" y="72"/>
                        <a:pt x="8" y="72"/>
                        <a:pt x="8" y="72"/>
                      </a:cubicBezTo>
                      <a:cubicBezTo>
                        <a:pt x="3" y="76"/>
                        <a:pt x="0" y="81"/>
                        <a:pt x="0" y="88"/>
                      </a:cubicBezTo>
                      <a:cubicBezTo>
                        <a:pt x="0" y="95"/>
                        <a:pt x="3" y="100"/>
                        <a:pt x="8" y="104"/>
                      </a:cubicBezTo>
                      <a:cubicBezTo>
                        <a:pt x="8" y="116"/>
                        <a:pt x="8" y="116"/>
                        <a:pt x="8" y="116"/>
                      </a:cubicBezTo>
                      <a:cubicBezTo>
                        <a:pt x="8" y="123"/>
                        <a:pt x="13" y="128"/>
                        <a:pt x="20" y="128"/>
                      </a:cubicBezTo>
                      <a:cubicBezTo>
                        <a:pt x="27" y="128"/>
                        <a:pt x="32" y="123"/>
                        <a:pt x="32" y="116"/>
                      </a:cubicBezTo>
                      <a:cubicBezTo>
                        <a:pt x="32" y="104"/>
                        <a:pt x="32" y="104"/>
                        <a:pt x="32" y="104"/>
                      </a:cubicBezTo>
                      <a:cubicBezTo>
                        <a:pt x="37" y="100"/>
                        <a:pt x="40" y="95"/>
                        <a:pt x="40" y="88"/>
                      </a:cubicBezTo>
                      <a:cubicBezTo>
                        <a:pt x="40" y="81"/>
                        <a:pt x="37" y="76"/>
                        <a:pt x="32" y="72"/>
                      </a:cubicBezTo>
                      <a:close/>
                      <a:moveTo>
                        <a:pt x="16" y="12"/>
                      </a:moveTo>
                      <a:cubicBezTo>
                        <a:pt x="16" y="10"/>
                        <a:pt x="18" y="8"/>
                        <a:pt x="20" y="8"/>
                      </a:cubicBezTo>
                      <a:cubicBezTo>
                        <a:pt x="22" y="8"/>
                        <a:pt x="24" y="10"/>
                        <a:pt x="24" y="12"/>
                      </a:cubicBezTo>
                      <a:cubicBezTo>
                        <a:pt x="24" y="68"/>
                        <a:pt x="24" y="68"/>
                        <a:pt x="24" y="68"/>
                      </a:cubicBezTo>
                      <a:cubicBezTo>
                        <a:pt x="23" y="68"/>
                        <a:pt x="21" y="68"/>
                        <a:pt x="20" y="68"/>
                      </a:cubicBezTo>
                      <a:cubicBezTo>
                        <a:pt x="19" y="68"/>
                        <a:pt x="17" y="68"/>
                        <a:pt x="16" y="68"/>
                      </a:cubicBezTo>
                      <a:lnTo>
                        <a:pt x="16" y="12"/>
                      </a:lnTo>
                      <a:close/>
                      <a:moveTo>
                        <a:pt x="24" y="116"/>
                      </a:moveTo>
                      <a:cubicBezTo>
                        <a:pt x="24" y="118"/>
                        <a:pt x="22" y="120"/>
                        <a:pt x="20" y="120"/>
                      </a:cubicBezTo>
                      <a:cubicBezTo>
                        <a:pt x="18" y="120"/>
                        <a:pt x="16" y="118"/>
                        <a:pt x="16" y="116"/>
                      </a:cubicBezTo>
                      <a:cubicBezTo>
                        <a:pt x="16" y="108"/>
                        <a:pt x="16" y="108"/>
                        <a:pt x="16" y="108"/>
                      </a:cubicBezTo>
                      <a:cubicBezTo>
                        <a:pt x="17" y="108"/>
                        <a:pt x="19" y="108"/>
                        <a:pt x="20" y="108"/>
                      </a:cubicBezTo>
                      <a:cubicBezTo>
                        <a:pt x="21" y="108"/>
                        <a:pt x="23" y="108"/>
                        <a:pt x="24" y="108"/>
                      </a:cubicBezTo>
                      <a:lnTo>
                        <a:pt x="24" y="116"/>
                      </a:lnTo>
                      <a:close/>
                      <a:moveTo>
                        <a:pt x="31" y="91"/>
                      </a:moveTo>
                      <a:cubicBezTo>
                        <a:pt x="31" y="92"/>
                        <a:pt x="31" y="92"/>
                        <a:pt x="31" y="92"/>
                      </a:cubicBezTo>
                      <a:cubicBezTo>
                        <a:pt x="31" y="93"/>
                        <a:pt x="30" y="94"/>
                        <a:pt x="30" y="95"/>
                      </a:cubicBezTo>
                      <a:cubicBezTo>
                        <a:pt x="30" y="95"/>
                        <a:pt x="30" y="95"/>
                        <a:pt x="30" y="95"/>
                      </a:cubicBezTo>
                      <a:cubicBezTo>
                        <a:pt x="29" y="96"/>
                        <a:pt x="28" y="97"/>
                        <a:pt x="27" y="98"/>
                      </a:cubicBezTo>
                      <a:cubicBezTo>
                        <a:pt x="27" y="98"/>
                        <a:pt x="27" y="98"/>
                        <a:pt x="27" y="98"/>
                      </a:cubicBezTo>
                      <a:cubicBezTo>
                        <a:pt x="26" y="98"/>
                        <a:pt x="25" y="99"/>
                        <a:pt x="24" y="99"/>
                      </a:cubicBezTo>
                      <a:cubicBezTo>
                        <a:pt x="23" y="100"/>
                        <a:pt x="21" y="100"/>
                        <a:pt x="20" y="100"/>
                      </a:cubicBezTo>
                      <a:cubicBezTo>
                        <a:pt x="19" y="100"/>
                        <a:pt x="17" y="100"/>
                        <a:pt x="16" y="99"/>
                      </a:cubicBezTo>
                      <a:cubicBezTo>
                        <a:pt x="15" y="99"/>
                        <a:pt x="14" y="98"/>
                        <a:pt x="13" y="98"/>
                      </a:cubicBezTo>
                      <a:cubicBezTo>
                        <a:pt x="13" y="98"/>
                        <a:pt x="13" y="98"/>
                        <a:pt x="13" y="98"/>
                      </a:cubicBezTo>
                      <a:cubicBezTo>
                        <a:pt x="12" y="97"/>
                        <a:pt x="11" y="96"/>
                        <a:pt x="10" y="95"/>
                      </a:cubicBezTo>
                      <a:cubicBezTo>
                        <a:pt x="10" y="95"/>
                        <a:pt x="10" y="95"/>
                        <a:pt x="10" y="95"/>
                      </a:cubicBezTo>
                      <a:cubicBezTo>
                        <a:pt x="10" y="94"/>
                        <a:pt x="9" y="93"/>
                        <a:pt x="9" y="92"/>
                      </a:cubicBezTo>
                      <a:cubicBezTo>
                        <a:pt x="9" y="92"/>
                        <a:pt x="9" y="92"/>
                        <a:pt x="9" y="91"/>
                      </a:cubicBezTo>
                      <a:cubicBezTo>
                        <a:pt x="8" y="90"/>
                        <a:pt x="8" y="89"/>
                        <a:pt x="8" y="88"/>
                      </a:cubicBezTo>
                      <a:cubicBezTo>
                        <a:pt x="8" y="87"/>
                        <a:pt x="8" y="86"/>
                        <a:pt x="9" y="85"/>
                      </a:cubicBezTo>
                      <a:cubicBezTo>
                        <a:pt x="9" y="84"/>
                        <a:pt x="9" y="84"/>
                        <a:pt x="9" y="84"/>
                      </a:cubicBezTo>
                      <a:cubicBezTo>
                        <a:pt x="9" y="83"/>
                        <a:pt x="10" y="82"/>
                        <a:pt x="10" y="81"/>
                      </a:cubicBezTo>
                      <a:cubicBezTo>
                        <a:pt x="10" y="81"/>
                        <a:pt x="10" y="81"/>
                        <a:pt x="10" y="81"/>
                      </a:cubicBezTo>
                      <a:cubicBezTo>
                        <a:pt x="11" y="80"/>
                        <a:pt x="12" y="79"/>
                        <a:pt x="13" y="78"/>
                      </a:cubicBezTo>
                      <a:cubicBezTo>
                        <a:pt x="13" y="78"/>
                        <a:pt x="13" y="78"/>
                        <a:pt x="13" y="78"/>
                      </a:cubicBezTo>
                      <a:cubicBezTo>
                        <a:pt x="14" y="78"/>
                        <a:pt x="15" y="77"/>
                        <a:pt x="16" y="77"/>
                      </a:cubicBezTo>
                      <a:cubicBezTo>
                        <a:pt x="17" y="76"/>
                        <a:pt x="19" y="76"/>
                        <a:pt x="20" y="76"/>
                      </a:cubicBezTo>
                      <a:cubicBezTo>
                        <a:pt x="21" y="76"/>
                        <a:pt x="23" y="76"/>
                        <a:pt x="24" y="77"/>
                      </a:cubicBezTo>
                      <a:cubicBezTo>
                        <a:pt x="25" y="77"/>
                        <a:pt x="26" y="78"/>
                        <a:pt x="27" y="78"/>
                      </a:cubicBezTo>
                      <a:cubicBezTo>
                        <a:pt x="27" y="78"/>
                        <a:pt x="27" y="78"/>
                        <a:pt x="27" y="78"/>
                      </a:cubicBezTo>
                      <a:cubicBezTo>
                        <a:pt x="28" y="79"/>
                        <a:pt x="29" y="80"/>
                        <a:pt x="30" y="81"/>
                      </a:cubicBezTo>
                      <a:cubicBezTo>
                        <a:pt x="30" y="81"/>
                        <a:pt x="30" y="81"/>
                        <a:pt x="30" y="81"/>
                      </a:cubicBezTo>
                      <a:cubicBezTo>
                        <a:pt x="30" y="82"/>
                        <a:pt x="31" y="83"/>
                        <a:pt x="31" y="84"/>
                      </a:cubicBezTo>
                      <a:cubicBezTo>
                        <a:pt x="31" y="84"/>
                        <a:pt x="31" y="84"/>
                        <a:pt x="31" y="85"/>
                      </a:cubicBezTo>
                      <a:cubicBezTo>
                        <a:pt x="32" y="86"/>
                        <a:pt x="32" y="87"/>
                        <a:pt x="32" y="88"/>
                      </a:cubicBezTo>
                      <a:cubicBezTo>
                        <a:pt x="32" y="89"/>
                        <a:pt x="32" y="90"/>
                        <a:pt x="31"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grpSp>
            <p:nvGrpSpPr>
              <p:cNvPr id="36" name="iŝļídé"/>
              <p:cNvGrpSpPr/>
              <p:nvPr/>
            </p:nvGrpSpPr>
            <p:grpSpPr>
              <a:xfrm>
                <a:off x="7246322" y="2086938"/>
                <a:ext cx="482587" cy="480993"/>
                <a:chOff x="3237347" y="1144829"/>
                <a:chExt cx="400024" cy="398703"/>
              </a:xfrm>
              <a:solidFill>
                <a:schemeClr val="bg1"/>
              </a:solidFill>
            </p:grpSpPr>
            <p:sp>
              <p:nvSpPr>
                <p:cNvPr id="46" name="îśḻidê"/>
                <p:cNvSpPr/>
                <p:nvPr/>
              </p:nvSpPr>
              <p:spPr bwMode="auto">
                <a:xfrm>
                  <a:off x="3237347" y="1144829"/>
                  <a:ext cx="400024" cy="398703"/>
                </a:xfrm>
                <a:custGeom>
                  <a:avLst/>
                  <a:gdLst>
                    <a:gd name="T0" fmla="*/ 80 w 128"/>
                    <a:gd name="T1" fmla="*/ 0 h 128"/>
                    <a:gd name="T2" fmla="*/ 32 w 128"/>
                    <a:gd name="T3" fmla="*/ 48 h 128"/>
                    <a:gd name="T4" fmla="*/ 38 w 128"/>
                    <a:gd name="T5" fmla="*/ 70 h 128"/>
                    <a:gd name="T6" fmla="*/ 4 w 128"/>
                    <a:gd name="T7" fmla="*/ 104 h 128"/>
                    <a:gd name="T8" fmla="*/ 4 w 128"/>
                    <a:gd name="T9" fmla="*/ 104 h 128"/>
                    <a:gd name="T10" fmla="*/ 0 w 128"/>
                    <a:gd name="T11" fmla="*/ 114 h 128"/>
                    <a:gd name="T12" fmla="*/ 14 w 128"/>
                    <a:gd name="T13" fmla="*/ 128 h 128"/>
                    <a:gd name="T14" fmla="*/ 24 w 128"/>
                    <a:gd name="T15" fmla="*/ 124 h 128"/>
                    <a:gd name="T16" fmla="*/ 24 w 128"/>
                    <a:gd name="T17" fmla="*/ 124 h 128"/>
                    <a:gd name="T18" fmla="*/ 58 w 128"/>
                    <a:gd name="T19" fmla="*/ 90 h 128"/>
                    <a:gd name="T20" fmla="*/ 80 w 128"/>
                    <a:gd name="T21" fmla="*/ 96 h 128"/>
                    <a:gd name="T22" fmla="*/ 128 w 128"/>
                    <a:gd name="T23" fmla="*/ 48 h 128"/>
                    <a:gd name="T24" fmla="*/ 80 w 128"/>
                    <a:gd name="T25" fmla="*/ 0 h 128"/>
                    <a:gd name="T26" fmla="*/ 19 w 128"/>
                    <a:gd name="T27" fmla="*/ 119 h 128"/>
                    <a:gd name="T28" fmla="*/ 14 w 128"/>
                    <a:gd name="T29" fmla="*/ 121 h 128"/>
                    <a:gd name="T30" fmla="*/ 7 w 128"/>
                    <a:gd name="T31" fmla="*/ 114 h 128"/>
                    <a:gd name="T32" fmla="*/ 9 w 128"/>
                    <a:gd name="T33" fmla="*/ 109 h 128"/>
                    <a:gd name="T34" fmla="*/ 9 w 128"/>
                    <a:gd name="T35" fmla="*/ 109 h 128"/>
                    <a:gd name="T36" fmla="*/ 41 w 128"/>
                    <a:gd name="T37" fmla="*/ 77 h 128"/>
                    <a:gd name="T38" fmla="*/ 51 w 128"/>
                    <a:gd name="T39" fmla="*/ 87 h 128"/>
                    <a:gd name="T40" fmla="*/ 19 w 128"/>
                    <a:gd name="T41" fmla="*/ 119 h 128"/>
                    <a:gd name="T42" fmla="*/ 80 w 128"/>
                    <a:gd name="T43" fmla="*/ 88 h 128"/>
                    <a:gd name="T44" fmla="*/ 40 w 128"/>
                    <a:gd name="T45" fmla="*/ 48 h 128"/>
                    <a:gd name="T46" fmla="*/ 80 w 128"/>
                    <a:gd name="T47" fmla="*/ 8 h 128"/>
                    <a:gd name="T48" fmla="*/ 120 w 128"/>
                    <a:gd name="T49" fmla="*/ 48 h 128"/>
                    <a:gd name="T50" fmla="*/ 80 w 128"/>
                    <a:gd name="T51" fmla="*/ 8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28">
                      <a:moveTo>
                        <a:pt x="80" y="0"/>
                      </a:moveTo>
                      <a:cubicBezTo>
                        <a:pt x="53" y="0"/>
                        <a:pt x="32" y="21"/>
                        <a:pt x="32" y="48"/>
                      </a:cubicBezTo>
                      <a:cubicBezTo>
                        <a:pt x="32" y="56"/>
                        <a:pt x="34" y="64"/>
                        <a:pt x="38" y="70"/>
                      </a:cubicBezTo>
                      <a:cubicBezTo>
                        <a:pt x="4" y="104"/>
                        <a:pt x="4" y="104"/>
                        <a:pt x="4" y="104"/>
                      </a:cubicBezTo>
                      <a:cubicBezTo>
                        <a:pt x="4" y="104"/>
                        <a:pt x="4" y="104"/>
                        <a:pt x="4" y="104"/>
                      </a:cubicBezTo>
                      <a:cubicBezTo>
                        <a:pt x="2" y="106"/>
                        <a:pt x="0" y="110"/>
                        <a:pt x="0" y="114"/>
                      </a:cubicBezTo>
                      <a:cubicBezTo>
                        <a:pt x="0" y="122"/>
                        <a:pt x="6" y="128"/>
                        <a:pt x="14" y="128"/>
                      </a:cubicBezTo>
                      <a:cubicBezTo>
                        <a:pt x="18" y="128"/>
                        <a:pt x="22" y="126"/>
                        <a:pt x="24" y="124"/>
                      </a:cubicBezTo>
                      <a:cubicBezTo>
                        <a:pt x="24" y="124"/>
                        <a:pt x="24" y="124"/>
                        <a:pt x="24" y="124"/>
                      </a:cubicBezTo>
                      <a:cubicBezTo>
                        <a:pt x="58" y="90"/>
                        <a:pt x="58" y="90"/>
                        <a:pt x="58" y="90"/>
                      </a:cubicBezTo>
                      <a:cubicBezTo>
                        <a:pt x="64" y="94"/>
                        <a:pt x="72" y="96"/>
                        <a:pt x="80" y="96"/>
                      </a:cubicBezTo>
                      <a:cubicBezTo>
                        <a:pt x="107" y="96"/>
                        <a:pt x="128" y="75"/>
                        <a:pt x="128" y="48"/>
                      </a:cubicBezTo>
                      <a:cubicBezTo>
                        <a:pt x="128" y="21"/>
                        <a:pt x="107" y="0"/>
                        <a:pt x="80" y="0"/>
                      </a:cubicBezTo>
                      <a:close/>
                      <a:moveTo>
                        <a:pt x="19" y="119"/>
                      </a:moveTo>
                      <a:cubicBezTo>
                        <a:pt x="18" y="120"/>
                        <a:pt x="16" y="121"/>
                        <a:pt x="14" y="121"/>
                      </a:cubicBezTo>
                      <a:cubicBezTo>
                        <a:pt x="10" y="121"/>
                        <a:pt x="7" y="118"/>
                        <a:pt x="7" y="114"/>
                      </a:cubicBezTo>
                      <a:cubicBezTo>
                        <a:pt x="7" y="112"/>
                        <a:pt x="8" y="110"/>
                        <a:pt x="9" y="109"/>
                      </a:cubicBezTo>
                      <a:cubicBezTo>
                        <a:pt x="9" y="109"/>
                        <a:pt x="9" y="109"/>
                        <a:pt x="9" y="109"/>
                      </a:cubicBezTo>
                      <a:cubicBezTo>
                        <a:pt x="41" y="77"/>
                        <a:pt x="41" y="77"/>
                        <a:pt x="41" y="77"/>
                      </a:cubicBezTo>
                      <a:cubicBezTo>
                        <a:pt x="44" y="80"/>
                        <a:pt x="48" y="84"/>
                        <a:pt x="51" y="87"/>
                      </a:cubicBezTo>
                      <a:lnTo>
                        <a:pt x="19" y="119"/>
                      </a:lnTo>
                      <a:close/>
                      <a:moveTo>
                        <a:pt x="80" y="88"/>
                      </a:moveTo>
                      <a:cubicBezTo>
                        <a:pt x="58" y="88"/>
                        <a:pt x="40" y="70"/>
                        <a:pt x="40" y="48"/>
                      </a:cubicBezTo>
                      <a:cubicBezTo>
                        <a:pt x="40" y="26"/>
                        <a:pt x="58" y="8"/>
                        <a:pt x="80" y="8"/>
                      </a:cubicBezTo>
                      <a:cubicBezTo>
                        <a:pt x="102" y="8"/>
                        <a:pt x="120" y="26"/>
                        <a:pt x="120" y="48"/>
                      </a:cubicBezTo>
                      <a:cubicBezTo>
                        <a:pt x="120" y="70"/>
                        <a:pt x="102" y="88"/>
                        <a:pt x="80" y="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 name="íṥ1iḍè"/>
                <p:cNvSpPr/>
                <p:nvPr/>
              </p:nvSpPr>
              <p:spPr bwMode="auto">
                <a:xfrm>
                  <a:off x="3399733" y="1206880"/>
                  <a:ext cx="93735" cy="93735"/>
                </a:xfrm>
                <a:custGeom>
                  <a:avLst/>
                  <a:gdLst>
                    <a:gd name="T0" fmla="*/ 28 w 30"/>
                    <a:gd name="T1" fmla="*/ 0 h 30"/>
                    <a:gd name="T2" fmla="*/ 0 w 30"/>
                    <a:gd name="T3" fmla="*/ 28 h 30"/>
                    <a:gd name="T4" fmla="*/ 2 w 30"/>
                    <a:gd name="T5" fmla="*/ 30 h 30"/>
                    <a:gd name="T6" fmla="*/ 4 w 30"/>
                    <a:gd name="T7" fmla="*/ 28 h 30"/>
                    <a:gd name="T8" fmla="*/ 28 w 30"/>
                    <a:gd name="T9" fmla="*/ 4 h 30"/>
                    <a:gd name="T10" fmla="*/ 30 w 30"/>
                    <a:gd name="T11" fmla="*/ 2 h 30"/>
                    <a:gd name="T12" fmla="*/ 28 w 30"/>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0" h="30">
                      <a:moveTo>
                        <a:pt x="28" y="0"/>
                      </a:moveTo>
                      <a:cubicBezTo>
                        <a:pt x="13" y="0"/>
                        <a:pt x="0" y="13"/>
                        <a:pt x="0" y="28"/>
                      </a:cubicBezTo>
                      <a:cubicBezTo>
                        <a:pt x="0" y="29"/>
                        <a:pt x="1" y="30"/>
                        <a:pt x="2" y="30"/>
                      </a:cubicBezTo>
                      <a:cubicBezTo>
                        <a:pt x="3" y="30"/>
                        <a:pt x="4" y="29"/>
                        <a:pt x="4" y="28"/>
                      </a:cubicBezTo>
                      <a:cubicBezTo>
                        <a:pt x="4" y="15"/>
                        <a:pt x="15" y="4"/>
                        <a:pt x="28" y="4"/>
                      </a:cubicBezTo>
                      <a:cubicBezTo>
                        <a:pt x="29" y="4"/>
                        <a:pt x="30" y="3"/>
                        <a:pt x="30" y="2"/>
                      </a:cubicBezTo>
                      <a:cubicBezTo>
                        <a:pt x="30" y="1"/>
                        <a:pt x="29"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grpSp>
            <p:nvGrpSpPr>
              <p:cNvPr id="37" name="ïṥ1ídê"/>
              <p:cNvGrpSpPr/>
              <p:nvPr/>
            </p:nvGrpSpPr>
            <p:grpSpPr>
              <a:xfrm>
                <a:off x="7538209" y="4148119"/>
                <a:ext cx="545675" cy="540309"/>
                <a:chOff x="1634612" y="5142426"/>
                <a:chExt cx="402664" cy="398704"/>
              </a:xfrm>
              <a:solidFill>
                <a:schemeClr val="bg1"/>
              </a:solidFill>
            </p:grpSpPr>
            <p:sp>
              <p:nvSpPr>
                <p:cNvPr id="40" name="íṡ1íḍe"/>
                <p:cNvSpPr/>
                <p:nvPr/>
              </p:nvSpPr>
              <p:spPr bwMode="auto">
                <a:xfrm>
                  <a:off x="1634612" y="5179392"/>
                  <a:ext cx="368339" cy="361738"/>
                </a:xfrm>
                <a:custGeom>
                  <a:avLst/>
                  <a:gdLst>
                    <a:gd name="T0" fmla="*/ 84 w 118"/>
                    <a:gd name="T1" fmla="*/ 3 h 116"/>
                    <a:gd name="T2" fmla="*/ 77 w 118"/>
                    <a:gd name="T3" fmla="*/ 0 h 116"/>
                    <a:gd name="T4" fmla="*/ 70 w 118"/>
                    <a:gd name="T5" fmla="*/ 3 h 116"/>
                    <a:gd name="T6" fmla="*/ 64 w 118"/>
                    <a:gd name="T7" fmla="*/ 9 h 116"/>
                    <a:gd name="T8" fmla="*/ 61 w 118"/>
                    <a:gd name="T9" fmla="*/ 16 h 116"/>
                    <a:gd name="T10" fmla="*/ 62 w 118"/>
                    <a:gd name="T11" fmla="*/ 21 h 116"/>
                    <a:gd name="T12" fmla="*/ 8 w 118"/>
                    <a:gd name="T13" fmla="*/ 43 h 116"/>
                    <a:gd name="T14" fmla="*/ 1 w 118"/>
                    <a:gd name="T15" fmla="*/ 51 h 116"/>
                    <a:gd name="T16" fmla="*/ 5 w 118"/>
                    <a:gd name="T17" fmla="*/ 62 h 116"/>
                    <a:gd name="T18" fmla="*/ 55 w 118"/>
                    <a:gd name="T19" fmla="*/ 112 h 116"/>
                    <a:gd name="T20" fmla="*/ 64 w 118"/>
                    <a:gd name="T21" fmla="*/ 116 h 116"/>
                    <a:gd name="T22" fmla="*/ 64 w 118"/>
                    <a:gd name="T23" fmla="*/ 116 h 116"/>
                    <a:gd name="T24" fmla="*/ 66 w 118"/>
                    <a:gd name="T25" fmla="*/ 116 h 116"/>
                    <a:gd name="T26" fmla="*/ 75 w 118"/>
                    <a:gd name="T27" fmla="*/ 108 h 116"/>
                    <a:gd name="T28" fmla="*/ 96 w 118"/>
                    <a:gd name="T29" fmla="*/ 55 h 116"/>
                    <a:gd name="T30" fmla="*/ 102 w 118"/>
                    <a:gd name="T31" fmla="*/ 57 h 116"/>
                    <a:gd name="T32" fmla="*/ 109 w 118"/>
                    <a:gd name="T33" fmla="*/ 54 h 116"/>
                    <a:gd name="T34" fmla="*/ 115 w 118"/>
                    <a:gd name="T35" fmla="*/ 48 h 116"/>
                    <a:gd name="T36" fmla="*/ 118 w 118"/>
                    <a:gd name="T37" fmla="*/ 41 h 116"/>
                    <a:gd name="T38" fmla="*/ 115 w 118"/>
                    <a:gd name="T39" fmla="*/ 34 h 116"/>
                    <a:gd name="T40" fmla="*/ 84 w 118"/>
                    <a:gd name="T41" fmla="*/ 3 h 116"/>
                    <a:gd name="T42" fmla="*/ 68 w 118"/>
                    <a:gd name="T43" fmla="*/ 105 h 116"/>
                    <a:gd name="T44" fmla="*/ 65 w 118"/>
                    <a:gd name="T45" fmla="*/ 108 h 116"/>
                    <a:gd name="T46" fmla="*/ 64 w 118"/>
                    <a:gd name="T47" fmla="*/ 108 h 116"/>
                    <a:gd name="T48" fmla="*/ 61 w 118"/>
                    <a:gd name="T49" fmla="*/ 107 h 116"/>
                    <a:gd name="T50" fmla="*/ 10 w 118"/>
                    <a:gd name="T51" fmla="*/ 56 h 116"/>
                    <a:gd name="T52" fmla="*/ 9 w 118"/>
                    <a:gd name="T53" fmla="*/ 53 h 116"/>
                    <a:gd name="T54" fmla="*/ 11 w 118"/>
                    <a:gd name="T55" fmla="*/ 50 h 116"/>
                    <a:gd name="T56" fmla="*/ 36 w 118"/>
                    <a:gd name="T57" fmla="*/ 40 h 116"/>
                    <a:gd name="T58" fmla="*/ 87 w 118"/>
                    <a:gd name="T59" fmla="*/ 58 h 116"/>
                    <a:gd name="T60" fmla="*/ 68 w 118"/>
                    <a:gd name="T61" fmla="*/ 105 h 116"/>
                    <a:gd name="T62" fmla="*/ 109 w 118"/>
                    <a:gd name="T63" fmla="*/ 42 h 116"/>
                    <a:gd name="T64" fmla="*/ 103 w 118"/>
                    <a:gd name="T65" fmla="*/ 48 h 116"/>
                    <a:gd name="T66" fmla="*/ 100 w 118"/>
                    <a:gd name="T67" fmla="*/ 48 h 116"/>
                    <a:gd name="T68" fmla="*/ 93 w 118"/>
                    <a:gd name="T69" fmla="*/ 41 h 116"/>
                    <a:gd name="T70" fmla="*/ 88 w 118"/>
                    <a:gd name="T71" fmla="*/ 55 h 116"/>
                    <a:gd name="T72" fmla="*/ 88 w 118"/>
                    <a:gd name="T73" fmla="*/ 54 h 116"/>
                    <a:gd name="T74" fmla="*/ 53 w 118"/>
                    <a:gd name="T75" fmla="*/ 39 h 116"/>
                    <a:gd name="T76" fmla="*/ 42 w 118"/>
                    <a:gd name="T77" fmla="*/ 38 h 116"/>
                    <a:gd name="T78" fmla="*/ 76 w 118"/>
                    <a:gd name="T79" fmla="*/ 24 h 116"/>
                    <a:gd name="T80" fmla="*/ 70 w 118"/>
                    <a:gd name="T81" fmla="*/ 17 h 116"/>
                    <a:gd name="T82" fmla="*/ 70 w 118"/>
                    <a:gd name="T83" fmla="*/ 14 h 116"/>
                    <a:gd name="T84" fmla="*/ 75 w 118"/>
                    <a:gd name="T85" fmla="*/ 9 h 116"/>
                    <a:gd name="T86" fmla="*/ 78 w 118"/>
                    <a:gd name="T87" fmla="*/ 9 h 116"/>
                    <a:gd name="T88" fmla="*/ 109 w 118"/>
                    <a:gd name="T89" fmla="*/ 39 h 116"/>
                    <a:gd name="T90" fmla="*/ 109 w 118"/>
                    <a:gd name="T91" fmla="*/ 4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8" h="116">
                      <a:moveTo>
                        <a:pt x="84" y="3"/>
                      </a:moveTo>
                      <a:cubicBezTo>
                        <a:pt x="82" y="1"/>
                        <a:pt x="79" y="0"/>
                        <a:pt x="77" y="0"/>
                      </a:cubicBezTo>
                      <a:cubicBezTo>
                        <a:pt x="74" y="0"/>
                        <a:pt x="71" y="1"/>
                        <a:pt x="70" y="3"/>
                      </a:cubicBezTo>
                      <a:cubicBezTo>
                        <a:pt x="64" y="9"/>
                        <a:pt x="64" y="9"/>
                        <a:pt x="64" y="9"/>
                      </a:cubicBezTo>
                      <a:cubicBezTo>
                        <a:pt x="62" y="10"/>
                        <a:pt x="61" y="13"/>
                        <a:pt x="61" y="16"/>
                      </a:cubicBezTo>
                      <a:cubicBezTo>
                        <a:pt x="61" y="18"/>
                        <a:pt x="62" y="19"/>
                        <a:pt x="62" y="21"/>
                      </a:cubicBezTo>
                      <a:cubicBezTo>
                        <a:pt x="8" y="43"/>
                        <a:pt x="8" y="43"/>
                        <a:pt x="8" y="43"/>
                      </a:cubicBezTo>
                      <a:cubicBezTo>
                        <a:pt x="5" y="44"/>
                        <a:pt x="2" y="48"/>
                        <a:pt x="1" y="51"/>
                      </a:cubicBezTo>
                      <a:cubicBezTo>
                        <a:pt x="0" y="55"/>
                        <a:pt x="2" y="59"/>
                        <a:pt x="5" y="62"/>
                      </a:cubicBezTo>
                      <a:cubicBezTo>
                        <a:pt x="55" y="112"/>
                        <a:pt x="55" y="112"/>
                        <a:pt x="55" y="112"/>
                      </a:cubicBezTo>
                      <a:cubicBezTo>
                        <a:pt x="58" y="115"/>
                        <a:pt x="61" y="116"/>
                        <a:pt x="64" y="116"/>
                      </a:cubicBezTo>
                      <a:cubicBezTo>
                        <a:pt x="64" y="116"/>
                        <a:pt x="64" y="116"/>
                        <a:pt x="64" y="116"/>
                      </a:cubicBezTo>
                      <a:cubicBezTo>
                        <a:pt x="65" y="116"/>
                        <a:pt x="66" y="116"/>
                        <a:pt x="66" y="116"/>
                      </a:cubicBezTo>
                      <a:cubicBezTo>
                        <a:pt x="70" y="115"/>
                        <a:pt x="74" y="112"/>
                        <a:pt x="75" y="108"/>
                      </a:cubicBezTo>
                      <a:cubicBezTo>
                        <a:pt x="96" y="55"/>
                        <a:pt x="96" y="55"/>
                        <a:pt x="96" y="55"/>
                      </a:cubicBezTo>
                      <a:cubicBezTo>
                        <a:pt x="98" y="56"/>
                        <a:pt x="100" y="57"/>
                        <a:pt x="102" y="57"/>
                      </a:cubicBezTo>
                      <a:cubicBezTo>
                        <a:pt x="105" y="57"/>
                        <a:pt x="107" y="56"/>
                        <a:pt x="109" y="54"/>
                      </a:cubicBezTo>
                      <a:cubicBezTo>
                        <a:pt x="115" y="48"/>
                        <a:pt x="115" y="48"/>
                        <a:pt x="115" y="48"/>
                      </a:cubicBezTo>
                      <a:cubicBezTo>
                        <a:pt x="117" y="46"/>
                        <a:pt x="118" y="44"/>
                        <a:pt x="118" y="41"/>
                      </a:cubicBezTo>
                      <a:cubicBezTo>
                        <a:pt x="118" y="38"/>
                        <a:pt x="117" y="36"/>
                        <a:pt x="115" y="34"/>
                      </a:cubicBezTo>
                      <a:lnTo>
                        <a:pt x="84" y="3"/>
                      </a:lnTo>
                      <a:close/>
                      <a:moveTo>
                        <a:pt x="68" y="105"/>
                      </a:moveTo>
                      <a:cubicBezTo>
                        <a:pt x="67" y="107"/>
                        <a:pt x="66" y="108"/>
                        <a:pt x="65" y="108"/>
                      </a:cubicBezTo>
                      <a:cubicBezTo>
                        <a:pt x="64" y="108"/>
                        <a:pt x="64" y="108"/>
                        <a:pt x="64" y="108"/>
                      </a:cubicBezTo>
                      <a:cubicBezTo>
                        <a:pt x="63" y="108"/>
                        <a:pt x="62" y="108"/>
                        <a:pt x="61" y="107"/>
                      </a:cubicBezTo>
                      <a:cubicBezTo>
                        <a:pt x="10" y="56"/>
                        <a:pt x="10" y="56"/>
                        <a:pt x="10" y="56"/>
                      </a:cubicBezTo>
                      <a:cubicBezTo>
                        <a:pt x="9" y="56"/>
                        <a:pt x="9" y="54"/>
                        <a:pt x="9" y="53"/>
                      </a:cubicBezTo>
                      <a:cubicBezTo>
                        <a:pt x="9" y="52"/>
                        <a:pt x="10" y="51"/>
                        <a:pt x="11" y="50"/>
                      </a:cubicBezTo>
                      <a:cubicBezTo>
                        <a:pt x="36" y="40"/>
                        <a:pt x="36" y="40"/>
                        <a:pt x="36" y="40"/>
                      </a:cubicBezTo>
                      <a:cubicBezTo>
                        <a:pt x="53" y="46"/>
                        <a:pt x="70" y="40"/>
                        <a:pt x="87" y="58"/>
                      </a:cubicBezTo>
                      <a:lnTo>
                        <a:pt x="68" y="105"/>
                      </a:lnTo>
                      <a:close/>
                      <a:moveTo>
                        <a:pt x="109" y="42"/>
                      </a:moveTo>
                      <a:cubicBezTo>
                        <a:pt x="103" y="48"/>
                        <a:pt x="103" y="48"/>
                        <a:pt x="103" y="48"/>
                      </a:cubicBezTo>
                      <a:cubicBezTo>
                        <a:pt x="103" y="49"/>
                        <a:pt x="101" y="49"/>
                        <a:pt x="100" y="48"/>
                      </a:cubicBezTo>
                      <a:cubicBezTo>
                        <a:pt x="93" y="41"/>
                        <a:pt x="93" y="41"/>
                        <a:pt x="93" y="41"/>
                      </a:cubicBezTo>
                      <a:cubicBezTo>
                        <a:pt x="88" y="55"/>
                        <a:pt x="88" y="55"/>
                        <a:pt x="88" y="55"/>
                      </a:cubicBezTo>
                      <a:cubicBezTo>
                        <a:pt x="88" y="54"/>
                        <a:pt x="88" y="54"/>
                        <a:pt x="88" y="54"/>
                      </a:cubicBezTo>
                      <a:cubicBezTo>
                        <a:pt x="76" y="42"/>
                        <a:pt x="64" y="41"/>
                        <a:pt x="53" y="39"/>
                      </a:cubicBezTo>
                      <a:cubicBezTo>
                        <a:pt x="49" y="39"/>
                        <a:pt x="46" y="38"/>
                        <a:pt x="42" y="38"/>
                      </a:cubicBezTo>
                      <a:cubicBezTo>
                        <a:pt x="76" y="24"/>
                        <a:pt x="76" y="24"/>
                        <a:pt x="76" y="24"/>
                      </a:cubicBezTo>
                      <a:cubicBezTo>
                        <a:pt x="70" y="17"/>
                        <a:pt x="70" y="17"/>
                        <a:pt x="70" y="17"/>
                      </a:cubicBezTo>
                      <a:cubicBezTo>
                        <a:pt x="69" y="16"/>
                        <a:pt x="69" y="15"/>
                        <a:pt x="70" y="14"/>
                      </a:cubicBezTo>
                      <a:cubicBezTo>
                        <a:pt x="75" y="9"/>
                        <a:pt x="75" y="9"/>
                        <a:pt x="75" y="9"/>
                      </a:cubicBezTo>
                      <a:cubicBezTo>
                        <a:pt x="76" y="8"/>
                        <a:pt x="77" y="8"/>
                        <a:pt x="78" y="9"/>
                      </a:cubicBezTo>
                      <a:cubicBezTo>
                        <a:pt x="109" y="39"/>
                        <a:pt x="109" y="39"/>
                        <a:pt x="109" y="39"/>
                      </a:cubicBezTo>
                      <a:cubicBezTo>
                        <a:pt x="110" y="40"/>
                        <a:pt x="110" y="42"/>
                        <a:pt x="109"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 name="îṩļîḋè"/>
                <p:cNvSpPr/>
                <p:nvPr/>
              </p:nvSpPr>
              <p:spPr bwMode="auto">
                <a:xfrm>
                  <a:off x="1811520" y="5341778"/>
                  <a:ext cx="63370" cy="62050"/>
                </a:xfrm>
                <a:custGeom>
                  <a:avLst/>
                  <a:gdLst>
                    <a:gd name="T0" fmla="*/ 10 w 20"/>
                    <a:gd name="T1" fmla="*/ 20 h 20"/>
                    <a:gd name="T2" fmla="*/ 20 w 20"/>
                    <a:gd name="T3" fmla="*/ 10 h 20"/>
                    <a:gd name="T4" fmla="*/ 10 w 20"/>
                    <a:gd name="T5" fmla="*/ 0 h 20"/>
                    <a:gd name="T6" fmla="*/ 0 w 20"/>
                    <a:gd name="T7" fmla="*/ 10 h 20"/>
                    <a:gd name="T8" fmla="*/ 10 w 20"/>
                    <a:gd name="T9" fmla="*/ 20 h 20"/>
                    <a:gd name="T10" fmla="*/ 10 w 20"/>
                    <a:gd name="T11" fmla="*/ 4 h 20"/>
                    <a:gd name="T12" fmla="*/ 16 w 20"/>
                    <a:gd name="T13" fmla="*/ 10 h 20"/>
                    <a:gd name="T14" fmla="*/ 10 w 20"/>
                    <a:gd name="T15" fmla="*/ 16 h 20"/>
                    <a:gd name="T16" fmla="*/ 4 w 20"/>
                    <a:gd name="T17" fmla="*/ 10 h 20"/>
                    <a:gd name="T18" fmla="*/ 10 w 20"/>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 name="í$ļîḓe"/>
                <p:cNvSpPr/>
                <p:nvPr/>
              </p:nvSpPr>
              <p:spPr bwMode="auto">
                <a:xfrm>
                  <a:off x="1975226" y="5142426"/>
                  <a:ext cx="62050" cy="62050"/>
                </a:xfrm>
                <a:custGeom>
                  <a:avLst/>
                  <a:gdLst>
                    <a:gd name="T0" fmla="*/ 10 w 20"/>
                    <a:gd name="T1" fmla="*/ 0 h 20"/>
                    <a:gd name="T2" fmla="*/ 0 w 20"/>
                    <a:gd name="T3" fmla="*/ 10 h 20"/>
                    <a:gd name="T4" fmla="*/ 10 w 20"/>
                    <a:gd name="T5" fmla="*/ 20 h 20"/>
                    <a:gd name="T6" fmla="*/ 20 w 20"/>
                    <a:gd name="T7" fmla="*/ 10 h 20"/>
                    <a:gd name="T8" fmla="*/ 10 w 20"/>
                    <a:gd name="T9" fmla="*/ 0 h 20"/>
                    <a:gd name="T10" fmla="*/ 10 w 20"/>
                    <a:gd name="T11" fmla="*/ 16 h 20"/>
                    <a:gd name="T12" fmla="*/ 4 w 20"/>
                    <a:gd name="T13" fmla="*/ 10 h 20"/>
                    <a:gd name="T14" fmla="*/ 10 w 20"/>
                    <a:gd name="T15" fmla="*/ 4 h 20"/>
                    <a:gd name="T16" fmla="*/ 16 w 20"/>
                    <a:gd name="T17" fmla="*/ 10 h 20"/>
                    <a:gd name="T18" fmla="*/ 10 w 20"/>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0"/>
                      </a:moveTo>
                      <a:cubicBezTo>
                        <a:pt x="4" y="0"/>
                        <a:pt x="0" y="4"/>
                        <a:pt x="0" y="10"/>
                      </a:cubicBezTo>
                      <a:cubicBezTo>
                        <a:pt x="0" y="16"/>
                        <a:pt x="4" y="20"/>
                        <a:pt x="10" y="20"/>
                      </a:cubicBezTo>
                      <a:cubicBezTo>
                        <a:pt x="16" y="20"/>
                        <a:pt x="20" y="16"/>
                        <a:pt x="20" y="10"/>
                      </a:cubicBezTo>
                      <a:cubicBezTo>
                        <a:pt x="20" y="4"/>
                        <a:pt x="16" y="0"/>
                        <a:pt x="10" y="0"/>
                      </a:cubicBezTo>
                      <a:close/>
                      <a:moveTo>
                        <a:pt x="10" y="16"/>
                      </a:moveTo>
                      <a:cubicBezTo>
                        <a:pt x="7" y="16"/>
                        <a:pt x="4" y="13"/>
                        <a:pt x="4" y="10"/>
                      </a:cubicBezTo>
                      <a:cubicBezTo>
                        <a:pt x="4" y="7"/>
                        <a:pt x="7" y="4"/>
                        <a:pt x="10" y="4"/>
                      </a:cubicBezTo>
                      <a:cubicBezTo>
                        <a:pt x="13" y="4"/>
                        <a:pt x="16" y="7"/>
                        <a:pt x="16" y="10"/>
                      </a:cubicBezTo>
                      <a:cubicBezTo>
                        <a:pt x="16" y="13"/>
                        <a:pt x="13" y="16"/>
                        <a:pt x="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 name="î$liḓe"/>
                <p:cNvSpPr/>
                <p:nvPr/>
              </p:nvSpPr>
              <p:spPr bwMode="auto">
                <a:xfrm>
                  <a:off x="1737588" y="5329896"/>
                  <a:ext cx="48848" cy="48848"/>
                </a:xfrm>
                <a:custGeom>
                  <a:avLst/>
                  <a:gdLst>
                    <a:gd name="T0" fmla="*/ 0 w 16"/>
                    <a:gd name="T1" fmla="*/ 8 h 16"/>
                    <a:gd name="T2" fmla="*/ 8 w 16"/>
                    <a:gd name="T3" fmla="*/ 16 h 16"/>
                    <a:gd name="T4" fmla="*/ 16 w 16"/>
                    <a:gd name="T5" fmla="*/ 8 h 16"/>
                    <a:gd name="T6" fmla="*/ 8 w 16"/>
                    <a:gd name="T7" fmla="*/ 0 h 16"/>
                    <a:gd name="T8" fmla="*/ 0 w 16"/>
                    <a:gd name="T9" fmla="*/ 8 h 16"/>
                    <a:gd name="T10" fmla="*/ 8 w 16"/>
                    <a:gd name="T11" fmla="*/ 4 h 16"/>
                    <a:gd name="T12" fmla="*/ 12 w 16"/>
                    <a:gd name="T13" fmla="*/ 8 h 16"/>
                    <a:gd name="T14" fmla="*/ 8 w 16"/>
                    <a:gd name="T15" fmla="*/ 12 h 16"/>
                    <a:gd name="T16" fmla="*/ 4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0" y="8"/>
                      </a:moveTo>
                      <a:cubicBezTo>
                        <a:pt x="0" y="12"/>
                        <a:pt x="4" y="16"/>
                        <a:pt x="8" y="16"/>
                      </a:cubicBezTo>
                      <a:cubicBezTo>
                        <a:pt x="12" y="16"/>
                        <a:pt x="16" y="12"/>
                        <a:pt x="16" y="8"/>
                      </a:cubicBezTo>
                      <a:cubicBezTo>
                        <a:pt x="16" y="4"/>
                        <a:pt x="12" y="0"/>
                        <a:pt x="8" y="0"/>
                      </a:cubicBezTo>
                      <a:cubicBezTo>
                        <a:pt x="4" y="0"/>
                        <a:pt x="0" y="4"/>
                        <a:pt x="0" y="8"/>
                      </a:cubicBezTo>
                      <a:close/>
                      <a:moveTo>
                        <a:pt x="8" y="4"/>
                      </a:moveTo>
                      <a:cubicBezTo>
                        <a:pt x="10" y="4"/>
                        <a:pt x="12" y="6"/>
                        <a:pt x="12" y="8"/>
                      </a:cubicBezTo>
                      <a:cubicBezTo>
                        <a:pt x="12" y="10"/>
                        <a:pt x="10" y="12"/>
                        <a:pt x="8" y="12"/>
                      </a:cubicBezTo>
                      <a:cubicBezTo>
                        <a:pt x="6" y="12"/>
                        <a:pt x="4" y="10"/>
                        <a:pt x="4" y="8"/>
                      </a:cubicBezTo>
                      <a:cubicBezTo>
                        <a:pt x="4" y="6"/>
                        <a:pt x="6"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 name="íṡḻíḑê"/>
                <p:cNvSpPr/>
                <p:nvPr/>
              </p:nvSpPr>
              <p:spPr bwMode="auto">
                <a:xfrm>
                  <a:off x="1786436" y="5417030"/>
                  <a:ext cx="25084" cy="2508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 name="ïṥḻídê"/>
                <p:cNvSpPr/>
                <p:nvPr/>
              </p:nvSpPr>
              <p:spPr bwMode="auto">
                <a:xfrm>
                  <a:off x="1987108" y="5229560"/>
                  <a:ext cx="25084" cy="2508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sp>
            <p:nvSpPr>
              <p:cNvPr id="38" name="íṩľïḑè"/>
              <p:cNvSpPr/>
              <p:nvPr/>
            </p:nvSpPr>
            <p:spPr bwMode="auto">
              <a:xfrm>
                <a:off x="5990431" y="5247796"/>
                <a:ext cx="468314" cy="468314"/>
              </a:xfrm>
              <a:custGeom>
                <a:avLst/>
                <a:gdLst>
                  <a:gd name="T0" fmla="*/ 111 w 112"/>
                  <a:gd name="T1" fmla="*/ 45 h 112"/>
                  <a:gd name="T2" fmla="*/ 109 w 112"/>
                  <a:gd name="T3" fmla="*/ 38 h 112"/>
                  <a:gd name="T4" fmla="*/ 104 w 112"/>
                  <a:gd name="T5" fmla="*/ 35 h 112"/>
                  <a:gd name="T6" fmla="*/ 104 w 112"/>
                  <a:gd name="T7" fmla="*/ 35 h 112"/>
                  <a:gd name="T8" fmla="*/ 56 w 112"/>
                  <a:gd name="T9" fmla="*/ 4 h 112"/>
                  <a:gd name="T10" fmla="*/ 50 w 112"/>
                  <a:gd name="T11" fmla="*/ 4 h 112"/>
                  <a:gd name="T12" fmla="*/ 50 w 112"/>
                  <a:gd name="T13" fmla="*/ 3 h 112"/>
                  <a:gd name="T14" fmla="*/ 45 w 112"/>
                  <a:gd name="T15" fmla="*/ 1 h 112"/>
                  <a:gd name="T16" fmla="*/ 38 w 112"/>
                  <a:gd name="T17" fmla="*/ 3 h 112"/>
                  <a:gd name="T18" fmla="*/ 35 w 112"/>
                  <a:gd name="T19" fmla="*/ 8 h 112"/>
                  <a:gd name="T20" fmla="*/ 35 w 112"/>
                  <a:gd name="T21" fmla="*/ 8 h 112"/>
                  <a:gd name="T22" fmla="*/ 4 w 112"/>
                  <a:gd name="T23" fmla="*/ 56 h 112"/>
                  <a:gd name="T24" fmla="*/ 4 w 112"/>
                  <a:gd name="T25" fmla="*/ 62 h 112"/>
                  <a:gd name="T26" fmla="*/ 3 w 112"/>
                  <a:gd name="T27" fmla="*/ 62 h 112"/>
                  <a:gd name="T28" fmla="*/ 1 w 112"/>
                  <a:gd name="T29" fmla="*/ 67 h 112"/>
                  <a:gd name="T30" fmla="*/ 3 w 112"/>
                  <a:gd name="T31" fmla="*/ 74 h 112"/>
                  <a:gd name="T32" fmla="*/ 8 w 112"/>
                  <a:gd name="T33" fmla="*/ 77 h 112"/>
                  <a:gd name="T34" fmla="*/ 8 w 112"/>
                  <a:gd name="T35" fmla="*/ 77 h 112"/>
                  <a:gd name="T36" fmla="*/ 56 w 112"/>
                  <a:gd name="T37" fmla="*/ 108 h 112"/>
                  <a:gd name="T38" fmla="*/ 62 w 112"/>
                  <a:gd name="T39" fmla="*/ 108 h 112"/>
                  <a:gd name="T40" fmla="*/ 62 w 112"/>
                  <a:gd name="T41" fmla="*/ 109 h 112"/>
                  <a:gd name="T42" fmla="*/ 67 w 112"/>
                  <a:gd name="T43" fmla="*/ 111 h 112"/>
                  <a:gd name="T44" fmla="*/ 74 w 112"/>
                  <a:gd name="T45" fmla="*/ 109 h 112"/>
                  <a:gd name="T46" fmla="*/ 77 w 112"/>
                  <a:gd name="T47" fmla="*/ 104 h 112"/>
                  <a:gd name="T48" fmla="*/ 77 w 112"/>
                  <a:gd name="T49" fmla="*/ 104 h 112"/>
                  <a:gd name="T50" fmla="*/ 108 w 112"/>
                  <a:gd name="T51" fmla="*/ 56 h 112"/>
                  <a:gd name="T52" fmla="*/ 108 w 112"/>
                  <a:gd name="T53" fmla="*/ 50 h 112"/>
                  <a:gd name="T54" fmla="*/ 109 w 112"/>
                  <a:gd name="T55" fmla="*/ 50 h 112"/>
                  <a:gd name="T56" fmla="*/ 111 w 112"/>
                  <a:gd name="T57" fmla="*/ 45 h 112"/>
                  <a:gd name="T58" fmla="*/ 56 w 112"/>
                  <a:gd name="T59" fmla="*/ 12 h 112"/>
                  <a:gd name="T60" fmla="*/ 96 w 112"/>
                  <a:gd name="T61" fmla="*/ 37 h 112"/>
                  <a:gd name="T62" fmla="*/ 76 w 112"/>
                  <a:gd name="T63" fmla="*/ 42 h 112"/>
                  <a:gd name="T64" fmla="*/ 58 w 112"/>
                  <a:gd name="T65" fmla="*/ 32 h 112"/>
                  <a:gd name="T66" fmla="*/ 53 w 112"/>
                  <a:gd name="T67" fmla="*/ 12 h 112"/>
                  <a:gd name="T68" fmla="*/ 56 w 112"/>
                  <a:gd name="T69" fmla="*/ 12 h 112"/>
                  <a:gd name="T70" fmla="*/ 72 w 112"/>
                  <a:gd name="T71" fmla="*/ 56 h 112"/>
                  <a:gd name="T72" fmla="*/ 56 w 112"/>
                  <a:gd name="T73" fmla="*/ 72 h 112"/>
                  <a:gd name="T74" fmla="*/ 40 w 112"/>
                  <a:gd name="T75" fmla="*/ 56 h 112"/>
                  <a:gd name="T76" fmla="*/ 52 w 112"/>
                  <a:gd name="T77" fmla="*/ 40 h 112"/>
                  <a:gd name="T78" fmla="*/ 53 w 112"/>
                  <a:gd name="T79" fmla="*/ 40 h 112"/>
                  <a:gd name="T80" fmla="*/ 56 w 112"/>
                  <a:gd name="T81" fmla="*/ 40 h 112"/>
                  <a:gd name="T82" fmla="*/ 72 w 112"/>
                  <a:gd name="T83" fmla="*/ 53 h 112"/>
                  <a:gd name="T84" fmla="*/ 72 w 112"/>
                  <a:gd name="T85" fmla="*/ 53 h 112"/>
                  <a:gd name="T86" fmla="*/ 72 w 112"/>
                  <a:gd name="T87" fmla="*/ 56 h 112"/>
                  <a:gd name="T88" fmla="*/ 12 w 112"/>
                  <a:gd name="T89" fmla="*/ 56 h 112"/>
                  <a:gd name="T90" fmla="*/ 37 w 112"/>
                  <a:gd name="T91" fmla="*/ 16 h 112"/>
                  <a:gd name="T92" fmla="*/ 42 w 112"/>
                  <a:gd name="T93" fmla="*/ 36 h 112"/>
                  <a:gd name="T94" fmla="*/ 32 w 112"/>
                  <a:gd name="T95" fmla="*/ 54 h 112"/>
                  <a:gd name="T96" fmla="*/ 12 w 112"/>
                  <a:gd name="T97" fmla="*/ 60 h 112"/>
                  <a:gd name="T98" fmla="*/ 12 w 112"/>
                  <a:gd name="T99" fmla="*/ 56 h 112"/>
                  <a:gd name="T100" fmla="*/ 56 w 112"/>
                  <a:gd name="T101" fmla="*/ 100 h 112"/>
                  <a:gd name="T102" fmla="*/ 16 w 112"/>
                  <a:gd name="T103" fmla="*/ 75 h 112"/>
                  <a:gd name="T104" fmla="*/ 36 w 112"/>
                  <a:gd name="T105" fmla="*/ 70 h 112"/>
                  <a:gd name="T106" fmla="*/ 54 w 112"/>
                  <a:gd name="T107" fmla="*/ 80 h 112"/>
                  <a:gd name="T108" fmla="*/ 60 w 112"/>
                  <a:gd name="T109" fmla="*/ 100 h 112"/>
                  <a:gd name="T110" fmla="*/ 56 w 112"/>
                  <a:gd name="T111" fmla="*/ 100 h 112"/>
                  <a:gd name="T112" fmla="*/ 100 w 112"/>
                  <a:gd name="T113" fmla="*/ 56 h 112"/>
                  <a:gd name="T114" fmla="*/ 75 w 112"/>
                  <a:gd name="T115" fmla="*/ 96 h 112"/>
                  <a:gd name="T116" fmla="*/ 70 w 112"/>
                  <a:gd name="T117" fmla="*/ 76 h 112"/>
                  <a:gd name="T118" fmla="*/ 80 w 112"/>
                  <a:gd name="T119" fmla="*/ 58 h 112"/>
                  <a:gd name="T120" fmla="*/ 100 w 112"/>
                  <a:gd name="T121" fmla="*/ 53 h 112"/>
                  <a:gd name="T122" fmla="*/ 100 w 112"/>
                  <a:gd name="T123"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2" h="112">
                    <a:moveTo>
                      <a:pt x="111" y="45"/>
                    </a:moveTo>
                    <a:cubicBezTo>
                      <a:pt x="109" y="38"/>
                      <a:pt x="109" y="38"/>
                      <a:pt x="109" y="38"/>
                    </a:cubicBezTo>
                    <a:cubicBezTo>
                      <a:pt x="109" y="36"/>
                      <a:pt x="106" y="34"/>
                      <a:pt x="104" y="35"/>
                    </a:cubicBezTo>
                    <a:cubicBezTo>
                      <a:pt x="104" y="35"/>
                      <a:pt x="104" y="35"/>
                      <a:pt x="104" y="35"/>
                    </a:cubicBezTo>
                    <a:cubicBezTo>
                      <a:pt x="95" y="17"/>
                      <a:pt x="77" y="4"/>
                      <a:pt x="56" y="4"/>
                    </a:cubicBezTo>
                    <a:cubicBezTo>
                      <a:pt x="54" y="4"/>
                      <a:pt x="52" y="4"/>
                      <a:pt x="50" y="4"/>
                    </a:cubicBezTo>
                    <a:cubicBezTo>
                      <a:pt x="50" y="3"/>
                      <a:pt x="50" y="3"/>
                      <a:pt x="50" y="3"/>
                    </a:cubicBezTo>
                    <a:cubicBezTo>
                      <a:pt x="50" y="1"/>
                      <a:pt x="48" y="0"/>
                      <a:pt x="45" y="1"/>
                    </a:cubicBezTo>
                    <a:cubicBezTo>
                      <a:pt x="38" y="3"/>
                      <a:pt x="38" y="3"/>
                      <a:pt x="38" y="3"/>
                    </a:cubicBezTo>
                    <a:cubicBezTo>
                      <a:pt x="36" y="3"/>
                      <a:pt x="34" y="6"/>
                      <a:pt x="35" y="8"/>
                    </a:cubicBezTo>
                    <a:cubicBezTo>
                      <a:pt x="35" y="8"/>
                      <a:pt x="35" y="8"/>
                      <a:pt x="35" y="8"/>
                    </a:cubicBezTo>
                    <a:cubicBezTo>
                      <a:pt x="17" y="17"/>
                      <a:pt x="4" y="35"/>
                      <a:pt x="4" y="56"/>
                    </a:cubicBezTo>
                    <a:cubicBezTo>
                      <a:pt x="4" y="58"/>
                      <a:pt x="4" y="60"/>
                      <a:pt x="4" y="62"/>
                    </a:cubicBezTo>
                    <a:cubicBezTo>
                      <a:pt x="3" y="62"/>
                      <a:pt x="3" y="62"/>
                      <a:pt x="3" y="62"/>
                    </a:cubicBezTo>
                    <a:cubicBezTo>
                      <a:pt x="1" y="62"/>
                      <a:pt x="0" y="65"/>
                      <a:pt x="1" y="67"/>
                    </a:cubicBezTo>
                    <a:cubicBezTo>
                      <a:pt x="3" y="74"/>
                      <a:pt x="3" y="74"/>
                      <a:pt x="3" y="74"/>
                    </a:cubicBezTo>
                    <a:cubicBezTo>
                      <a:pt x="3" y="76"/>
                      <a:pt x="6" y="78"/>
                      <a:pt x="8" y="77"/>
                    </a:cubicBezTo>
                    <a:cubicBezTo>
                      <a:pt x="8" y="77"/>
                      <a:pt x="8" y="77"/>
                      <a:pt x="8" y="77"/>
                    </a:cubicBezTo>
                    <a:cubicBezTo>
                      <a:pt x="17" y="95"/>
                      <a:pt x="35" y="108"/>
                      <a:pt x="56" y="108"/>
                    </a:cubicBezTo>
                    <a:cubicBezTo>
                      <a:pt x="58" y="108"/>
                      <a:pt x="60" y="108"/>
                      <a:pt x="62" y="108"/>
                    </a:cubicBezTo>
                    <a:cubicBezTo>
                      <a:pt x="62" y="109"/>
                      <a:pt x="62" y="109"/>
                      <a:pt x="62" y="109"/>
                    </a:cubicBezTo>
                    <a:cubicBezTo>
                      <a:pt x="62" y="111"/>
                      <a:pt x="65" y="112"/>
                      <a:pt x="67" y="111"/>
                    </a:cubicBezTo>
                    <a:cubicBezTo>
                      <a:pt x="74" y="109"/>
                      <a:pt x="74" y="109"/>
                      <a:pt x="74" y="109"/>
                    </a:cubicBezTo>
                    <a:cubicBezTo>
                      <a:pt x="77" y="109"/>
                      <a:pt x="78" y="106"/>
                      <a:pt x="77" y="104"/>
                    </a:cubicBezTo>
                    <a:cubicBezTo>
                      <a:pt x="77" y="104"/>
                      <a:pt x="77" y="104"/>
                      <a:pt x="77" y="104"/>
                    </a:cubicBezTo>
                    <a:cubicBezTo>
                      <a:pt x="95" y="95"/>
                      <a:pt x="108" y="77"/>
                      <a:pt x="108" y="56"/>
                    </a:cubicBezTo>
                    <a:cubicBezTo>
                      <a:pt x="108" y="54"/>
                      <a:pt x="108" y="52"/>
                      <a:pt x="108" y="50"/>
                    </a:cubicBezTo>
                    <a:cubicBezTo>
                      <a:pt x="109" y="50"/>
                      <a:pt x="109" y="50"/>
                      <a:pt x="109" y="50"/>
                    </a:cubicBezTo>
                    <a:cubicBezTo>
                      <a:pt x="111" y="50"/>
                      <a:pt x="112" y="48"/>
                      <a:pt x="111" y="45"/>
                    </a:cubicBezTo>
                    <a:close/>
                    <a:moveTo>
                      <a:pt x="56" y="12"/>
                    </a:moveTo>
                    <a:cubicBezTo>
                      <a:pt x="74" y="12"/>
                      <a:pt x="89" y="22"/>
                      <a:pt x="96" y="37"/>
                    </a:cubicBezTo>
                    <a:cubicBezTo>
                      <a:pt x="76" y="42"/>
                      <a:pt x="76" y="42"/>
                      <a:pt x="76" y="42"/>
                    </a:cubicBezTo>
                    <a:cubicBezTo>
                      <a:pt x="72" y="37"/>
                      <a:pt x="65" y="33"/>
                      <a:pt x="58" y="32"/>
                    </a:cubicBezTo>
                    <a:cubicBezTo>
                      <a:pt x="53" y="12"/>
                      <a:pt x="53" y="12"/>
                      <a:pt x="53" y="12"/>
                    </a:cubicBezTo>
                    <a:cubicBezTo>
                      <a:pt x="54" y="12"/>
                      <a:pt x="55" y="12"/>
                      <a:pt x="56" y="12"/>
                    </a:cubicBezTo>
                    <a:close/>
                    <a:moveTo>
                      <a:pt x="72" y="56"/>
                    </a:moveTo>
                    <a:cubicBezTo>
                      <a:pt x="72" y="65"/>
                      <a:pt x="65" y="72"/>
                      <a:pt x="56" y="72"/>
                    </a:cubicBezTo>
                    <a:cubicBezTo>
                      <a:pt x="47" y="72"/>
                      <a:pt x="40" y="65"/>
                      <a:pt x="40" y="56"/>
                    </a:cubicBezTo>
                    <a:cubicBezTo>
                      <a:pt x="40" y="48"/>
                      <a:pt x="45" y="42"/>
                      <a:pt x="52" y="40"/>
                    </a:cubicBezTo>
                    <a:cubicBezTo>
                      <a:pt x="53" y="40"/>
                      <a:pt x="53" y="40"/>
                      <a:pt x="53" y="40"/>
                    </a:cubicBezTo>
                    <a:cubicBezTo>
                      <a:pt x="54" y="40"/>
                      <a:pt x="55" y="40"/>
                      <a:pt x="56" y="40"/>
                    </a:cubicBezTo>
                    <a:cubicBezTo>
                      <a:pt x="64" y="40"/>
                      <a:pt x="70" y="45"/>
                      <a:pt x="72" y="53"/>
                    </a:cubicBezTo>
                    <a:cubicBezTo>
                      <a:pt x="72" y="53"/>
                      <a:pt x="72" y="53"/>
                      <a:pt x="72" y="53"/>
                    </a:cubicBezTo>
                    <a:cubicBezTo>
                      <a:pt x="72" y="54"/>
                      <a:pt x="72" y="55"/>
                      <a:pt x="72" y="56"/>
                    </a:cubicBezTo>
                    <a:close/>
                    <a:moveTo>
                      <a:pt x="12" y="56"/>
                    </a:moveTo>
                    <a:cubicBezTo>
                      <a:pt x="12" y="38"/>
                      <a:pt x="22" y="23"/>
                      <a:pt x="37" y="16"/>
                    </a:cubicBezTo>
                    <a:cubicBezTo>
                      <a:pt x="42" y="36"/>
                      <a:pt x="42" y="36"/>
                      <a:pt x="42" y="36"/>
                    </a:cubicBezTo>
                    <a:cubicBezTo>
                      <a:pt x="37" y="40"/>
                      <a:pt x="33" y="47"/>
                      <a:pt x="32" y="54"/>
                    </a:cubicBezTo>
                    <a:cubicBezTo>
                      <a:pt x="12" y="60"/>
                      <a:pt x="12" y="60"/>
                      <a:pt x="12" y="60"/>
                    </a:cubicBezTo>
                    <a:cubicBezTo>
                      <a:pt x="12" y="58"/>
                      <a:pt x="12" y="57"/>
                      <a:pt x="12" y="56"/>
                    </a:cubicBezTo>
                    <a:close/>
                    <a:moveTo>
                      <a:pt x="56" y="100"/>
                    </a:moveTo>
                    <a:cubicBezTo>
                      <a:pt x="38" y="100"/>
                      <a:pt x="23" y="90"/>
                      <a:pt x="16" y="75"/>
                    </a:cubicBezTo>
                    <a:cubicBezTo>
                      <a:pt x="36" y="70"/>
                      <a:pt x="36" y="70"/>
                      <a:pt x="36" y="70"/>
                    </a:cubicBezTo>
                    <a:cubicBezTo>
                      <a:pt x="40" y="75"/>
                      <a:pt x="47" y="79"/>
                      <a:pt x="54" y="80"/>
                    </a:cubicBezTo>
                    <a:cubicBezTo>
                      <a:pt x="60" y="100"/>
                      <a:pt x="60" y="100"/>
                      <a:pt x="60" y="100"/>
                    </a:cubicBezTo>
                    <a:cubicBezTo>
                      <a:pt x="58" y="100"/>
                      <a:pt x="57" y="100"/>
                      <a:pt x="56" y="100"/>
                    </a:cubicBezTo>
                    <a:close/>
                    <a:moveTo>
                      <a:pt x="100" y="56"/>
                    </a:moveTo>
                    <a:cubicBezTo>
                      <a:pt x="100" y="74"/>
                      <a:pt x="90" y="89"/>
                      <a:pt x="75" y="96"/>
                    </a:cubicBezTo>
                    <a:cubicBezTo>
                      <a:pt x="70" y="76"/>
                      <a:pt x="70" y="76"/>
                      <a:pt x="70" y="76"/>
                    </a:cubicBezTo>
                    <a:cubicBezTo>
                      <a:pt x="75" y="72"/>
                      <a:pt x="79" y="65"/>
                      <a:pt x="80" y="58"/>
                    </a:cubicBezTo>
                    <a:cubicBezTo>
                      <a:pt x="100" y="53"/>
                      <a:pt x="100" y="53"/>
                      <a:pt x="100" y="53"/>
                    </a:cubicBezTo>
                    <a:cubicBezTo>
                      <a:pt x="100" y="54"/>
                      <a:pt x="100" y="55"/>
                      <a:pt x="100" y="56"/>
                    </a:cubicBezTo>
                    <a:close/>
                  </a:path>
                </a:pathLst>
              </a:custGeom>
              <a:solidFill>
                <a:schemeClr val="bg1"/>
              </a:solidFill>
              <a:ln>
                <a:noFill/>
              </a:ln>
            </p:spPr>
            <p:txBody>
              <a:bodyPr anchor="ctr"/>
              <a:lstStyle/>
              <a:p>
                <a:pPr algn="ctr"/>
              </a:p>
            </p:txBody>
          </p:sp>
          <p:sp>
            <p:nvSpPr>
              <p:cNvPr id="39" name="is1îḓê"/>
              <p:cNvSpPr/>
              <p:nvPr/>
            </p:nvSpPr>
            <p:spPr bwMode="auto">
              <a:xfrm>
                <a:off x="4563435" y="4197557"/>
                <a:ext cx="467067" cy="482990"/>
              </a:xfrm>
              <a:custGeom>
                <a:avLst/>
                <a:gdLst>
                  <a:gd name="T0" fmla="*/ 186 w 186"/>
                  <a:gd name="T1" fmla="*/ 108 h 192"/>
                  <a:gd name="T2" fmla="*/ 170 w 186"/>
                  <a:gd name="T3" fmla="*/ 89 h 192"/>
                  <a:gd name="T4" fmla="*/ 171 w 186"/>
                  <a:gd name="T5" fmla="*/ 77 h 192"/>
                  <a:gd name="T6" fmla="*/ 94 w 186"/>
                  <a:gd name="T7" fmla="*/ 0 h 192"/>
                  <a:gd name="T8" fmla="*/ 17 w 186"/>
                  <a:gd name="T9" fmla="*/ 77 h 192"/>
                  <a:gd name="T10" fmla="*/ 18 w 186"/>
                  <a:gd name="T11" fmla="*/ 87 h 192"/>
                  <a:gd name="T12" fmla="*/ 0 w 186"/>
                  <a:gd name="T13" fmla="*/ 106 h 192"/>
                  <a:gd name="T14" fmla="*/ 19 w 186"/>
                  <a:gd name="T15" fmla="*/ 125 h 192"/>
                  <a:gd name="T16" fmla="*/ 22 w 186"/>
                  <a:gd name="T17" fmla="*/ 125 h 192"/>
                  <a:gd name="T18" fmla="*/ 22 w 186"/>
                  <a:gd name="T19" fmla="*/ 133 h 192"/>
                  <a:gd name="T20" fmla="*/ 30 w 186"/>
                  <a:gd name="T21" fmla="*/ 141 h 192"/>
                  <a:gd name="T22" fmla="*/ 43 w 186"/>
                  <a:gd name="T23" fmla="*/ 141 h 192"/>
                  <a:gd name="T24" fmla="*/ 51 w 186"/>
                  <a:gd name="T25" fmla="*/ 133 h 192"/>
                  <a:gd name="T26" fmla="*/ 51 w 186"/>
                  <a:gd name="T27" fmla="*/ 81 h 192"/>
                  <a:gd name="T28" fmla="*/ 43 w 186"/>
                  <a:gd name="T29" fmla="*/ 73 h 192"/>
                  <a:gd name="T30" fmla="*/ 30 w 186"/>
                  <a:gd name="T31" fmla="*/ 73 h 192"/>
                  <a:gd name="T32" fmla="*/ 26 w 186"/>
                  <a:gd name="T33" fmla="*/ 74 h 192"/>
                  <a:gd name="T34" fmla="*/ 94 w 186"/>
                  <a:gd name="T35" fmla="*/ 18 h 192"/>
                  <a:gd name="T36" fmla="*/ 162 w 186"/>
                  <a:gd name="T37" fmla="*/ 76 h 192"/>
                  <a:gd name="T38" fmla="*/ 156 w 186"/>
                  <a:gd name="T39" fmla="*/ 73 h 192"/>
                  <a:gd name="T40" fmla="*/ 143 w 186"/>
                  <a:gd name="T41" fmla="*/ 73 h 192"/>
                  <a:gd name="T42" fmla="*/ 135 w 186"/>
                  <a:gd name="T43" fmla="*/ 81 h 192"/>
                  <a:gd name="T44" fmla="*/ 135 w 186"/>
                  <a:gd name="T45" fmla="*/ 133 h 192"/>
                  <a:gd name="T46" fmla="*/ 143 w 186"/>
                  <a:gd name="T47" fmla="*/ 141 h 192"/>
                  <a:gd name="T48" fmla="*/ 156 w 186"/>
                  <a:gd name="T49" fmla="*/ 141 h 192"/>
                  <a:gd name="T50" fmla="*/ 159 w 186"/>
                  <a:gd name="T51" fmla="*/ 140 h 192"/>
                  <a:gd name="T52" fmla="*/ 122 w 186"/>
                  <a:gd name="T53" fmla="*/ 174 h 192"/>
                  <a:gd name="T54" fmla="*/ 106 w 186"/>
                  <a:gd name="T55" fmla="*/ 163 h 192"/>
                  <a:gd name="T56" fmla="*/ 89 w 186"/>
                  <a:gd name="T57" fmla="*/ 178 h 192"/>
                  <a:gd name="T58" fmla="*/ 106 w 186"/>
                  <a:gd name="T59" fmla="*/ 192 h 192"/>
                  <a:gd name="T60" fmla="*/ 122 w 186"/>
                  <a:gd name="T61" fmla="*/ 183 h 192"/>
                  <a:gd name="T62" fmla="*/ 171 w 186"/>
                  <a:gd name="T63" fmla="*/ 126 h 192"/>
                  <a:gd name="T64" fmla="*/ 186 w 186"/>
                  <a:gd name="T65" fmla="*/ 108 h 192"/>
                  <a:gd name="T66" fmla="*/ 164 w 186"/>
                  <a:gd name="T67" fmla="*/ 126 h 192"/>
                  <a:gd name="T68" fmla="*/ 164 w 186"/>
                  <a:gd name="T69" fmla="*/ 126 h 192"/>
                  <a:gd name="T70" fmla="*/ 164 w 186"/>
                  <a:gd name="T71" fmla="*/ 127 h 192"/>
                  <a:gd name="T72" fmla="*/ 164 w 186"/>
                  <a:gd name="T73" fmla="*/ 12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6" h="192">
                    <a:moveTo>
                      <a:pt x="186" y="108"/>
                    </a:moveTo>
                    <a:cubicBezTo>
                      <a:pt x="186" y="99"/>
                      <a:pt x="179" y="91"/>
                      <a:pt x="170" y="89"/>
                    </a:cubicBezTo>
                    <a:cubicBezTo>
                      <a:pt x="171" y="85"/>
                      <a:pt x="171" y="81"/>
                      <a:pt x="171" y="77"/>
                    </a:cubicBezTo>
                    <a:cubicBezTo>
                      <a:pt x="171" y="35"/>
                      <a:pt x="137" y="0"/>
                      <a:pt x="94" y="0"/>
                    </a:cubicBezTo>
                    <a:cubicBezTo>
                      <a:pt x="51" y="0"/>
                      <a:pt x="17" y="35"/>
                      <a:pt x="17" y="77"/>
                    </a:cubicBezTo>
                    <a:cubicBezTo>
                      <a:pt x="17" y="81"/>
                      <a:pt x="17" y="84"/>
                      <a:pt x="18" y="87"/>
                    </a:cubicBezTo>
                    <a:cubicBezTo>
                      <a:pt x="8" y="88"/>
                      <a:pt x="0" y="96"/>
                      <a:pt x="0" y="106"/>
                    </a:cubicBezTo>
                    <a:cubicBezTo>
                      <a:pt x="0" y="117"/>
                      <a:pt x="8" y="125"/>
                      <a:pt x="19" y="125"/>
                    </a:cubicBezTo>
                    <a:cubicBezTo>
                      <a:pt x="20" y="125"/>
                      <a:pt x="21" y="125"/>
                      <a:pt x="22" y="125"/>
                    </a:cubicBezTo>
                    <a:cubicBezTo>
                      <a:pt x="22" y="133"/>
                      <a:pt x="22" y="133"/>
                      <a:pt x="22" y="133"/>
                    </a:cubicBezTo>
                    <a:cubicBezTo>
                      <a:pt x="22" y="137"/>
                      <a:pt x="25" y="141"/>
                      <a:pt x="30" y="141"/>
                    </a:cubicBezTo>
                    <a:cubicBezTo>
                      <a:pt x="43" y="141"/>
                      <a:pt x="43" y="141"/>
                      <a:pt x="43" y="141"/>
                    </a:cubicBezTo>
                    <a:cubicBezTo>
                      <a:pt x="48" y="141"/>
                      <a:pt x="51" y="137"/>
                      <a:pt x="51" y="133"/>
                    </a:cubicBezTo>
                    <a:cubicBezTo>
                      <a:pt x="51" y="81"/>
                      <a:pt x="51" y="81"/>
                      <a:pt x="51" y="81"/>
                    </a:cubicBezTo>
                    <a:cubicBezTo>
                      <a:pt x="51" y="77"/>
                      <a:pt x="48" y="73"/>
                      <a:pt x="43" y="73"/>
                    </a:cubicBezTo>
                    <a:cubicBezTo>
                      <a:pt x="30" y="73"/>
                      <a:pt x="30" y="73"/>
                      <a:pt x="30" y="73"/>
                    </a:cubicBezTo>
                    <a:cubicBezTo>
                      <a:pt x="29" y="73"/>
                      <a:pt x="27" y="74"/>
                      <a:pt x="26" y="74"/>
                    </a:cubicBezTo>
                    <a:cubicBezTo>
                      <a:pt x="32" y="42"/>
                      <a:pt x="60" y="18"/>
                      <a:pt x="94" y="18"/>
                    </a:cubicBezTo>
                    <a:cubicBezTo>
                      <a:pt x="129" y="18"/>
                      <a:pt x="157" y="43"/>
                      <a:pt x="162" y="76"/>
                    </a:cubicBezTo>
                    <a:cubicBezTo>
                      <a:pt x="161" y="74"/>
                      <a:pt x="159" y="73"/>
                      <a:pt x="156" y="73"/>
                    </a:cubicBezTo>
                    <a:cubicBezTo>
                      <a:pt x="143" y="73"/>
                      <a:pt x="143" y="73"/>
                      <a:pt x="143" y="73"/>
                    </a:cubicBezTo>
                    <a:cubicBezTo>
                      <a:pt x="138" y="73"/>
                      <a:pt x="135" y="77"/>
                      <a:pt x="135" y="81"/>
                    </a:cubicBezTo>
                    <a:cubicBezTo>
                      <a:pt x="135" y="133"/>
                      <a:pt x="135" y="133"/>
                      <a:pt x="135" y="133"/>
                    </a:cubicBezTo>
                    <a:cubicBezTo>
                      <a:pt x="135" y="137"/>
                      <a:pt x="138" y="141"/>
                      <a:pt x="143" y="141"/>
                    </a:cubicBezTo>
                    <a:cubicBezTo>
                      <a:pt x="156" y="141"/>
                      <a:pt x="156" y="141"/>
                      <a:pt x="156" y="141"/>
                    </a:cubicBezTo>
                    <a:cubicBezTo>
                      <a:pt x="157" y="141"/>
                      <a:pt x="158" y="141"/>
                      <a:pt x="159" y="140"/>
                    </a:cubicBezTo>
                    <a:cubicBezTo>
                      <a:pt x="151" y="157"/>
                      <a:pt x="138" y="169"/>
                      <a:pt x="122" y="174"/>
                    </a:cubicBezTo>
                    <a:cubicBezTo>
                      <a:pt x="120" y="168"/>
                      <a:pt x="114" y="163"/>
                      <a:pt x="106" y="163"/>
                    </a:cubicBezTo>
                    <a:cubicBezTo>
                      <a:pt x="97" y="163"/>
                      <a:pt x="89" y="170"/>
                      <a:pt x="89" y="178"/>
                    </a:cubicBezTo>
                    <a:cubicBezTo>
                      <a:pt x="89" y="186"/>
                      <a:pt x="97" y="192"/>
                      <a:pt x="106" y="192"/>
                    </a:cubicBezTo>
                    <a:cubicBezTo>
                      <a:pt x="113" y="192"/>
                      <a:pt x="119" y="188"/>
                      <a:pt x="122" y="183"/>
                    </a:cubicBezTo>
                    <a:cubicBezTo>
                      <a:pt x="146" y="178"/>
                      <a:pt x="166" y="156"/>
                      <a:pt x="171" y="126"/>
                    </a:cubicBezTo>
                    <a:cubicBezTo>
                      <a:pt x="179" y="125"/>
                      <a:pt x="186" y="117"/>
                      <a:pt x="186" y="108"/>
                    </a:cubicBezTo>
                    <a:close/>
                    <a:moveTo>
                      <a:pt x="164" y="126"/>
                    </a:moveTo>
                    <a:cubicBezTo>
                      <a:pt x="164" y="126"/>
                      <a:pt x="164" y="126"/>
                      <a:pt x="164" y="126"/>
                    </a:cubicBezTo>
                    <a:cubicBezTo>
                      <a:pt x="164" y="127"/>
                      <a:pt x="164" y="127"/>
                      <a:pt x="164" y="127"/>
                    </a:cubicBezTo>
                    <a:lnTo>
                      <a:pt x="164" y="126"/>
                    </a:lnTo>
                    <a:close/>
                  </a:path>
                </a:pathLst>
              </a:custGeom>
              <a:solidFill>
                <a:schemeClr val="bg1"/>
              </a:solidFill>
              <a:ln>
                <a:noFill/>
              </a:ln>
            </p:spPr>
            <p:txBody>
              <a:bodyPr anchor="ctr"/>
              <a:lstStyle/>
              <a:p>
                <a:pPr algn="ctr"/>
              </a:p>
            </p:txBody>
          </p:sp>
        </p:grpSp>
        <p:sp>
          <p:nvSpPr>
            <p:cNvPr id="7" name="íṧḷïḍè"/>
            <p:cNvSpPr/>
            <p:nvPr/>
          </p:nvSpPr>
          <p:spPr bwMode="auto">
            <a:xfrm>
              <a:off x="1011000" y="1757950"/>
              <a:ext cx="241236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30000"/>
                </a:lnSpc>
                <a:buClrTx/>
                <a:buSzTx/>
                <a:buFontTx/>
              </a:pPr>
              <a:r>
                <a:rPr lang="en-US" altLang="zh-CN" sz="1100" dirty="0"/>
                <a:t>接收、获取影像设备的DICOM3.0和非DICOM3.0格式的影像数据，支持非DICOM影像设备的影像转化为DICOM3.0标准的数据。</a:t>
              </a:r>
              <a:endParaRPr lang="en-US" altLang="zh-CN" sz="1100" dirty="0"/>
            </a:p>
          </p:txBody>
        </p:sp>
        <p:sp>
          <p:nvSpPr>
            <p:cNvPr id="8" name="isļiďê"/>
            <p:cNvSpPr txBox="1"/>
            <p:nvPr/>
          </p:nvSpPr>
          <p:spPr bwMode="auto">
            <a:xfrm>
              <a:off x="1011000" y="1370338"/>
              <a:ext cx="2327132"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a:t>数据接收功能</a:t>
              </a:r>
              <a:endParaRPr lang="zh-CN" altLang="en-US" sz="1800" b="1" dirty="0"/>
            </a:p>
          </p:txBody>
        </p:sp>
        <p:sp>
          <p:nvSpPr>
            <p:cNvPr id="9" name="isḻïḓé"/>
            <p:cNvSpPr/>
            <p:nvPr/>
          </p:nvSpPr>
          <p:spPr bwMode="auto">
            <a:xfrm>
              <a:off x="1011000" y="3460385"/>
              <a:ext cx="2327275" cy="1189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1100" dirty="0"/>
                <a:t>自定义显示图像的相关信息，如姓名、年龄、设备型号等参数。提供缩放、移动、镜像、反相、旋转、滤波、锐化、伪彩、播放、窗宽窗位调节等功能。</a:t>
              </a:r>
              <a:endParaRPr lang="en-US" altLang="zh-CN" sz="1100" dirty="0"/>
            </a:p>
          </p:txBody>
        </p:sp>
        <p:sp>
          <p:nvSpPr>
            <p:cNvPr id="10" name="íslîdè"/>
            <p:cNvSpPr txBox="1"/>
            <p:nvPr/>
          </p:nvSpPr>
          <p:spPr bwMode="auto">
            <a:xfrm>
              <a:off x="1011000" y="3104886"/>
              <a:ext cx="2327132"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eaLnBrk="1" hangingPunct="1">
                <a:lnSpc>
                  <a:spcPct val="100000"/>
                </a:lnSpc>
                <a:spcBef>
                  <a:spcPct val="0"/>
                </a:spcBef>
                <a:buFontTx/>
                <a:buNone/>
              </a:pPr>
              <a:r>
                <a:rPr lang="en-US" altLang="zh-CN" sz="1800" b="1" dirty="0"/>
                <a:t>图像处理功能</a:t>
              </a:r>
              <a:endParaRPr lang="en-US" altLang="zh-CN" sz="1800" b="1" dirty="0"/>
            </a:p>
          </p:txBody>
        </p:sp>
        <p:sp>
          <p:nvSpPr>
            <p:cNvPr id="11" name="îṧḷïdé"/>
            <p:cNvSpPr/>
            <p:nvPr/>
          </p:nvSpPr>
          <p:spPr bwMode="auto">
            <a:xfrm>
              <a:off x="1011000" y="5328632"/>
              <a:ext cx="2327132"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1100" dirty="0"/>
                <a:t>提供ROI值、长度、角度、面积等数据的测量；以及标注、注释功能。</a:t>
              </a:r>
              <a:endParaRPr lang="en-US" altLang="zh-CN" sz="1100" dirty="0"/>
            </a:p>
          </p:txBody>
        </p:sp>
        <p:sp>
          <p:nvSpPr>
            <p:cNvPr id="12" name="ïšļidé"/>
            <p:cNvSpPr txBox="1"/>
            <p:nvPr/>
          </p:nvSpPr>
          <p:spPr bwMode="auto">
            <a:xfrm>
              <a:off x="1011000" y="4957544"/>
              <a:ext cx="2327132"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eaLnBrk="1" hangingPunct="1">
                <a:lnSpc>
                  <a:spcPct val="100000"/>
                </a:lnSpc>
                <a:spcBef>
                  <a:spcPct val="0"/>
                </a:spcBef>
                <a:buFontTx/>
                <a:buNone/>
              </a:pPr>
              <a:r>
                <a:rPr lang="en-US" altLang="zh-CN" sz="1800" b="1" dirty="0"/>
                <a:t>测量功能</a:t>
              </a:r>
              <a:endParaRPr lang="en-US" altLang="zh-CN" sz="1800" b="1" dirty="0"/>
            </a:p>
          </p:txBody>
        </p:sp>
        <p:cxnSp>
          <p:nvCxnSpPr>
            <p:cNvPr id="13" name="直接连接符 12"/>
            <p:cNvCxnSpPr/>
            <p:nvPr/>
          </p:nvCxnSpPr>
          <p:spPr>
            <a:xfrm>
              <a:off x="1113595" y="2829173"/>
              <a:ext cx="2070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113595" y="4710406"/>
              <a:ext cx="2070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5" name="iş1îdê"/>
            <p:cNvSpPr/>
            <p:nvPr/>
          </p:nvSpPr>
          <p:spPr bwMode="auto">
            <a:xfrm>
              <a:off x="8853868" y="1757936"/>
              <a:ext cx="2327132"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pPr>
              <a:r>
                <a:rPr lang="en-US" altLang="zh-CN" sz="1100" dirty="0"/>
                <a:t>支持JPG、BMP等多种格式存储，以及转化成DIDICOM3.0格式功能。</a:t>
              </a:r>
              <a:endParaRPr lang="en-US" altLang="zh-CN" sz="1100" dirty="0"/>
            </a:p>
          </p:txBody>
        </p:sp>
        <p:sp>
          <p:nvSpPr>
            <p:cNvPr id="16" name="íṡļíḓè"/>
            <p:cNvSpPr txBox="1"/>
            <p:nvPr/>
          </p:nvSpPr>
          <p:spPr bwMode="auto">
            <a:xfrm>
              <a:off x="8853868" y="1370338"/>
              <a:ext cx="2327132"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1800" b="1" dirty="0"/>
                <a:t>保存功能</a:t>
              </a:r>
              <a:endParaRPr lang="en-US" altLang="zh-CN" sz="1800" b="1" dirty="0"/>
            </a:p>
          </p:txBody>
        </p:sp>
        <p:sp>
          <p:nvSpPr>
            <p:cNvPr id="17" name="îśľîḋé"/>
            <p:cNvSpPr/>
            <p:nvPr/>
          </p:nvSpPr>
          <p:spPr bwMode="auto">
            <a:xfrm>
              <a:off x="8527495" y="2829195"/>
              <a:ext cx="2653665"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pPr>
              <a:r>
                <a:rPr lang="en-US" altLang="zh-CN" sz="1100" dirty="0"/>
                <a:t>支持设备间影像的传递，提供同时调阅病人不同时期、不同影像设备的影像及报告功能。支持DICOM3.0的打印输出，支持海量数据存储、迁移管理。</a:t>
              </a:r>
              <a:endParaRPr lang="en-US" altLang="zh-CN" sz="1100" dirty="0"/>
            </a:p>
          </p:txBody>
        </p:sp>
        <p:sp>
          <p:nvSpPr>
            <p:cNvPr id="18" name="îšḷíḍé"/>
            <p:cNvSpPr txBox="1"/>
            <p:nvPr/>
          </p:nvSpPr>
          <p:spPr bwMode="auto">
            <a:xfrm>
              <a:off x="8853868" y="2441311"/>
              <a:ext cx="2327132"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1800" b="1" dirty="0"/>
                <a:t>管理功能</a:t>
              </a:r>
              <a:endParaRPr lang="en-US" altLang="zh-CN" sz="1800" b="1" dirty="0"/>
            </a:p>
          </p:txBody>
        </p:sp>
        <p:sp>
          <p:nvSpPr>
            <p:cNvPr id="19" name="îṩ1ïḋe"/>
            <p:cNvSpPr/>
            <p:nvPr/>
          </p:nvSpPr>
          <p:spPr bwMode="auto">
            <a:xfrm>
              <a:off x="8853885" y="4511310"/>
              <a:ext cx="2327275" cy="431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pPr>
              <a:r>
                <a:rPr lang="en-US" altLang="zh-CN" sz="1100" dirty="0"/>
                <a:t>支持影像数据的远程发送和接收</a:t>
              </a:r>
              <a:r>
                <a:rPr lang="zh-CN" altLang="en-US" sz="1100" dirty="0"/>
                <a:t>。</a:t>
              </a:r>
              <a:endParaRPr lang="zh-CN" altLang="en-US" sz="1100" dirty="0"/>
            </a:p>
          </p:txBody>
        </p:sp>
        <p:sp>
          <p:nvSpPr>
            <p:cNvPr id="20" name="íS1iḓé"/>
            <p:cNvSpPr txBox="1"/>
            <p:nvPr/>
          </p:nvSpPr>
          <p:spPr bwMode="auto">
            <a:xfrm>
              <a:off x="8853868" y="4163159"/>
              <a:ext cx="2327132"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1800" b="1" dirty="0"/>
                <a:t>远程医疗功能</a:t>
              </a:r>
              <a:endParaRPr lang="en-US" altLang="zh-CN" sz="1800" b="1" dirty="0"/>
            </a:p>
          </p:txBody>
        </p:sp>
        <p:cxnSp>
          <p:nvCxnSpPr>
            <p:cNvPr id="21" name="直接连接符 20"/>
            <p:cNvCxnSpPr/>
            <p:nvPr/>
          </p:nvCxnSpPr>
          <p:spPr>
            <a:xfrm>
              <a:off x="8956463" y="2338318"/>
              <a:ext cx="2070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8956463" y="3893161"/>
              <a:ext cx="2070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cxnSp>
        <p:nvCxnSpPr>
          <p:cNvPr id="55" name="直接连接符 54"/>
          <p:cNvCxnSpPr/>
          <p:nvPr/>
        </p:nvCxnSpPr>
        <p:spPr>
          <a:xfrm>
            <a:off x="8956463" y="4913606"/>
            <a:ext cx="2070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56" name="íS1iḓé"/>
          <p:cNvSpPr txBox="1"/>
          <p:nvPr/>
        </p:nvSpPr>
        <p:spPr bwMode="auto">
          <a:xfrm>
            <a:off x="8902128" y="5185509"/>
            <a:ext cx="2327132"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1800" b="1" dirty="0"/>
              <a:t>系统参数设置功能</a:t>
            </a:r>
            <a:endParaRPr lang="en-US" altLang="zh-CN" sz="1800" b="1" dirty="0"/>
          </a:p>
        </p:txBody>
      </p:sp>
      <p:sp>
        <p:nvSpPr>
          <p:cNvPr id="57" name="îṩ1ïḋe"/>
          <p:cNvSpPr/>
          <p:nvPr/>
        </p:nvSpPr>
        <p:spPr bwMode="auto">
          <a:xfrm>
            <a:off x="8956755" y="5573030"/>
            <a:ext cx="2327275" cy="431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90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pPr>
            <a:r>
              <a:rPr lang="en-US" altLang="zh-CN" sz="1100" dirty="0"/>
              <a:t>支持用户自定义窗宽窗位值、放大镜的放大比例等参数。</a:t>
            </a:r>
            <a:endParaRPr lang="en-US" altLang="zh-CN" sz="1100" dirty="0"/>
          </a:p>
        </p:txBody>
      </p:sp>
    </p:spTree>
  </p:cSld>
  <p:clrMapOvr>
    <a:masterClrMapping/>
  </p:clrMapOvr>
  <p:transition>
    <p:blinds/>
  </p:transition>
</p:sld>
</file>

<file path=ppt/tags/tag1.xml><?xml version="1.0" encoding="utf-8"?>
<p:tagLst xmlns:p="http://schemas.openxmlformats.org/presentationml/2006/main">
  <p:tag name="ISLIDE.DIAGRAM" val="5284ab2d-47b1-44e4-9095-f0068db5bc9c"/>
</p:tagLst>
</file>

<file path=ppt/tags/tag10.xml><?xml version="1.0" encoding="utf-8"?>
<p:tagLst xmlns:p="http://schemas.openxmlformats.org/presentationml/2006/main">
  <p:tag name="ISLIDE.DIAGRAM" val="c8bc16f1-9f1b-430a-85ce-f8fb6f5c716c"/>
</p:tagLst>
</file>

<file path=ppt/tags/tag11.xml><?xml version="1.0" encoding="utf-8"?>
<p:tagLst xmlns:p="http://schemas.openxmlformats.org/presentationml/2006/main">
  <p:tag name="ISLIDE.DIAGRAM" val="319b1377-74b8-43b7-9029-41aa7878dff1"/>
</p:tagLst>
</file>

<file path=ppt/tags/tag12.xml><?xml version="1.0" encoding="utf-8"?>
<p:tagLst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9ac855c2-74f5-40b7-a57d-0cb2199af612"/>
</p:tagLst>
</file>

<file path=ppt/tags/tag2.xml><?xml version="1.0" encoding="utf-8"?>
<p:tagLst xmlns:p="http://schemas.openxmlformats.org/presentationml/2006/main">
  <p:tag name="ISLIDE.DIAGRAM" val="2cb15f48-792a-48e4-bafa-2d927581caef"/>
</p:tagLst>
</file>

<file path=ppt/tags/tag3.xml><?xml version="1.0" encoding="utf-8"?>
<p:tagLst xmlns:p="http://schemas.openxmlformats.org/presentationml/2006/main">
  <p:tag name="ISLIDE.DIAGRAM" val="2f24e75f-e597-478e-9e8c-1c342560a79a"/>
</p:tagLst>
</file>

<file path=ppt/tags/tag4.xml><?xml version="1.0" encoding="utf-8"?>
<p:tagLst xmlns:p="http://schemas.openxmlformats.org/presentationml/2006/main">
  <p:tag name="ISLIDE.DIAGRAM" val="1d99da3c-65c4-4c46-8c5a-e0abfb3d6194"/>
</p:tagLst>
</file>

<file path=ppt/tags/tag5.xml><?xml version="1.0" encoding="utf-8"?>
<p:tagLst xmlns:p="http://schemas.openxmlformats.org/presentationml/2006/main">
  <p:tag name="ISLIDE.DIAGRAM" val="5acc22ee-3b01-4480-93a6-5d3c21404314"/>
</p:tagLst>
</file>

<file path=ppt/tags/tag6.xml><?xml version="1.0" encoding="utf-8"?>
<p:tagLst xmlns:p="http://schemas.openxmlformats.org/presentationml/2006/main">
  <p:tag name="ISLIDE.DIAGRAM" val="eb6ce8d4-d194-4584-80cd-48ea3741a580"/>
</p:tagLst>
</file>

<file path=ppt/tags/tag7.xml><?xml version="1.0" encoding="utf-8"?>
<p:tagLst xmlns:p="http://schemas.openxmlformats.org/presentationml/2006/main">
  <p:tag name="ISLIDE.DIAGRAM" val="2e275a08-3c60-4635-948f-9e208d579e05"/>
</p:tagLst>
</file>

<file path=ppt/tags/tag8.xml><?xml version="1.0" encoding="utf-8"?>
<p:tagLst xmlns:p="http://schemas.openxmlformats.org/presentationml/2006/main">
  <p:tag name="ISLIDE.DIAGRAM" val="83943533-02ec-424e-a2f7-e21ba11e0616"/>
</p:tagLst>
</file>

<file path=ppt/tags/tag9.xml><?xml version="1.0" encoding="utf-8"?>
<p:tagLst xmlns:p="http://schemas.openxmlformats.org/presentationml/2006/main">
  <p:tag name="ISLIDE.DIAGRAM" val="9ab39038-aacc-4768-8d59-f5903b1b9ea6"/>
</p:tagLst>
</file>

<file path=ppt/theme/theme1.xml><?xml version="1.0" encoding="utf-8"?>
<a:theme xmlns:a="http://schemas.openxmlformats.org/drawingml/2006/main" name="主题5">
  <a:themeElements>
    <a:clrScheme name="自定义 41">
      <a:dk1>
        <a:srgbClr val="000000"/>
      </a:dk1>
      <a:lt1>
        <a:srgbClr val="FFFFFF"/>
      </a:lt1>
      <a:dk2>
        <a:srgbClr val="778495"/>
      </a:dk2>
      <a:lt2>
        <a:srgbClr val="F0F0F0"/>
      </a:lt2>
      <a:accent1>
        <a:srgbClr val="11B2AE"/>
      </a:accent1>
      <a:accent2>
        <a:srgbClr val="1B6AA3"/>
      </a:accent2>
      <a:accent3>
        <a:srgbClr val="F47264"/>
      </a:accent3>
      <a:accent4>
        <a:srgbClr val="C4B37D"/>
      </a:accent4>
      <a:accent5>
        <a:srgbClr val="778495"/>
      </a:accent5>
      <a:accent6>
        <a:srgbClr val="0C8582"/>
      </a:accent6>
      <a:hlink>
        <a:srgbClr val="84CBC5"/>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41">
    <a:dk1>
      <a:srgbClr val="000000"/>
    </a:dk1>
    <a:lt1>
      <a:srgbClr val="FFFFFF"/>
    </a:lt1>
    <a:dk2>
      <a:srgbClr val="778495"/>
    </a:dk2>
    <a:lt2>
      <a:srgbClr val="F0F0F0"/>
    </a:lt2>
    <a:accent1>
      <a:srgbClr val="11B2AE"/>
    </a:accent1>
    <a:accent2>
      <a:srgbClr val="1B6AA3"/>
    </a:accent2>
    <a:accent3>
      <a:srgbClr val="F47264"/>
    </a:accent3>
    <a:accent4>
      <a:srgbClr val="C4B37D"/>
    </a:accent4>
    <a:accent5>
      <a:srgbClr val="778495"/>
    </a:accent5>
    <a:accent6>
      <a:srgbClr val="0C8582"/>
    </a:accent6>
    <a:hlink>
      <a:srgbClr val="84CBC5"/>
    </a:hlink>
    <a:folHlink>
      <a:srgbClr val="BFBFBF"/>
    </a:folHlink>
  </a:clrScheme>
</a:themeOverride>
</file>

<file path=ppt/theme/themeOverride2.xml><?xml version="1.0" encoding="utf-8"?>
<a:themeOverride xmlns:a="http://schemas.openxmlformats.org/drawingml/2006/main">
  <a:clrScheme name="自定义 41">
    <a:dk1>
      <a:srgbClr val="000000"/>
    </a:dk1>
    <a:lt1>
      <a:srgbClr val="FFFFFF"/>
    </a:lt1>
    <a:dk2>
      <a:srgbClr val="778495"/>
    </a:dk2>
    <a:lt2>
      <a:srgbClr val="F0F0F0"/>
    </a:lt2>
    <a:accent1>
      <a:srgbClr val="11B2AE"/>
    </a:accent1>
    <a:accent2>
      <a:srgbClr val="1B6AA3"/>
    </a:accent2>
    <a:accent3>
      <a:srgbClr val="F47264"/>
    </a:accent3>
    <a:accent4>
      <a:srgbClr val="C4B37D"/>
    </a:accent4>
    <a:accent5>
      <a:srgbClr val="778495"/>
    </a:accent5>
    <a:accent6>
      <a:srgbClr val="0C8582"/>
    </a:accent6>
    <a:hlink>
      <a:srgbClr val="84CBC5"/>
    </a:hlink>
    <a:folHlink>
      <a:srgbClr val="BFBFBF"/>
    </a:folHlink>
  </a:clrScheme>
</a:themeOverride>
</file>

<file path=ppt/theme/themeOverride3.xml><?xml version="1.0" encoding="utf-8"?>
<a:themeOverride xmlns:a="http://schemas.openxmlformats.org/drawingml/2006/main">
  <a:clrScheme name="自定义 41">
    <a:dk1>
      <a:srgbClr val="000000"/>
    </a:dk1>
    <a:lt1>
      <a:srgbClr val="FFFFFF"/>
    </a:lt1>
    <a:dk2>
      <a:srgbClr val="778495"/>
    </a:dk2>
    <a:lt2>
      <a:srgbClr val="F0F0F0"/>
    </a:lt2>
    <a:accent1>
      <a:srgbClr val="11B2AE"/>
    </a:accent1>
    <a:accent2>
      <a:srgbClr val="1B6AA3"/>
    </a:accent2>
    <a:accent3>
      <a:srgbClr val="F47264"/>
    </a:accent3>
    <a:accent4>
      <a:srgbClr val="C4B37D"/>
    </a:accent4>
    <a:accent5>
      <a:srgbClr val="778495"/>
    </a:accent5>
    <a:accent6>
      <a:srgbClr val="0C8582"/>
    </a:accent6>
    <a:hlink>
      <a:srgbClr val="84CBC5"/>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0</TotalTime>
  <Words>3089</Words>
  <Application>WPS 演示</Application>
  <PresentationFormat>宽屏</PresentationFormat>
  <Paragraphs>316</Paragraphs>
  <Slides>27</Slides>
  <Notes>2</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27</vt:i4>
      </vt:variant>
    </vt:vector>
  </HeadingPairs>
  <TitlesOfParts>
    <vt:vector size="37" baseType="lpstr">
      <vt:lpstr>Arial</vt:lpstr>
      <vt:lpstr>宋体</vt:lpstr>
      <vt:lpstr>Wingdings</vt:lpstr>
      <vt:lpstr>Segoe UI Light</vt:lpstr>
      <vt:lpstr>微软雅黑</vt:lpstr>
      <vt:lpstr>Impact</vt:lpstr>
      <vt:lpstr>Arial Unicode MS</vt:lpstr>
      <vt:lpstr>等线</vt:lpstr>
      <vt:lpstr>主题5</vt:lpstr>
      <vt:lpstr>OfficePLUS</vt:lpstr>
      <vt:lpstr>PACS</vt:lpstr>
      <vt:lpstr>PowerPoint 演示文稿</vt:lpstr>
      <vt:lpstr>就诊流程</vt:lpstr>
      <vt:lpstr>就诊流程</vt:lpstr>
      <vt:lpstr>就诊流程</vt:lpstr>
      <vt:lpstr>基本概述</vt:lpstr>
      <vt:lpstr>基本概述（PACS的4大模块）</vt:lpstr>
      <vt:lpstr>基本概述（PACS的定义）</vt:lpstr>
      <vt:lpstr>基本概述（功能规范一：影像处理7大规范）</vt:lpstr>
      <vt:lpstr>基本概述（功能规范二：报告管理6大规范）</vt:lpstr>
      <vt:lpstr>基本概述（功能规范三：运行要求5大规范）</vt:lpstr>
      <vt:lpstr>基本概述（科室级PACS）</vt:lpstr>
      <vt:lpstr>基本概述（全院级PACS）</vt:lpstr>
      <vt:lpstr>基本概述（云PACS/区域PACS）</vt:lpstr>
      <vt:lpstr>系统优势</vt:lpstr>
      <vt:lpstr>系统优势</vt:lpstr>
      <vt:lpstr>实际应用</vt:lpstr>
      <vt:lpstr>实际应用</vt:lpstr>
      <vt:lpstr>实际应用</vt:lpstr>
      <vt:lpstr>实际应用</vt:lpstr>
      <vt:lpstr>实际应用</vt:lpstr>
      <vt:lpstr>实际应用</vt:lpstr>
      <vt:lpstr>实际应用</vt:lpstr>
      <vt:lpstr>实际应用</vt:lpstr>
      <vt:lpstr>实际应用</vt:lpstr>
      <vt:lpstr>实际应用</vt:lpstr>
      <vt:lpstr>Thanks.</vt:lpstr>
    </vt:vector>
  </TitlesOfParts>
  <Company>iSlide</Company>
  <LinksUpToDate>false</LinksUpToDate>
  <SharedDoc>false</SharedDoc>
  <HyperlinksChanged>false</HyperlinksChanged>
  <AppVersion>14.0000</AppVersion>
  <Manager>iSlide</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category>work report</cp:category>
  <cp:lastModifiedBy>upzed R</cp:lastModifiedBy>
  <cp:revision>320</cp:revision>
  <cp:lastPrinted>2017-09-04T16:00:00Z</cp:lastPrinted>
  <dcterms:created xsi:type="dcterms:W3CDTF">2017-09-04T16:00:00Z</dcterms:created>
  <dcterms:modified xsi:type="dcterms:W3CDTF">2019-05-21T07:55:04Z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a173570b-f82c-4049-95f2-66cf58a73903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v-yunxl@microsoft.com</vt:lpwstr>
  </property>
  <property fmtid="{D5CDD505-2E9C-101B-9397-08002B2CF9AE}" pid="6" name="MSIP_Label_f42aa342-8706-4288-bd11-ebb85995028c_SetDate">
    <vt:lpwstr>2018-10-23T07:58:40.6497426Z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KSOProductBuildVer">
    <vt:lpwstr>2052-11.1.0.8597</vt:lpwstr>
  </property>
</Properties>
</file>