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4"/>
  </p:notesMasterIdLst>
  <p:sldIdLst>
    <p:sldId id="286" r:id="rId3"/>
    <p:sldId id="262" r:id="rId4"/>
    <p:sldId id="265" r:id="rId5"/>
    <p:sldId id="292" r:id="rId6"/>
    <p:sldId id="308" r:id="rId7"/>
    <p:sldId id="309" r:id="rId8"/>
    <p:sldId id="285" r:id="rId9"/>
    <p:sldId id="280" r:id="rId10"/>
    <p:sldId id="293" r:id="rId11"/>
    <p:sldId id="275" r:id="rId12"/>
    <p:sldId id="299" r:id="rId13"/>
    <p:sldId id="296" r:id="rId14"/>
    <p:sldId id="297" r:id="rId15"/>
    <p:sldId id="298" r:id="rId16"/>
    <p:sldId id="304" r:id="rId17"/>
    <p:sldId id="300" r:id="rId18"/>
    <p:sldId id="301" r:id="rId19"/>
    <p:sldId id="303" r:id="rId20"/>
    <p:sldId id="302" r:id="rId21"/>
    <p:sldId id="306" r:id="rId22"/>
    <p:sldId id="307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5E"/>
    <a:srgbClr val="002FFC"/>
    <a:srgbClr val="24DBFD"/>
    <a:srgbClr val="000000"/>
    <a:srgbClr val="001027"/>
    <a:srgbClr val="F8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5" autoAdjust="0"/>
  </p:normalViewPr>
  <p:slideViewPr>
    <p:cSldViewPr snapToGrid="0">
      <p:cViewPr varScale="1">
        <p:scale>
          <a:sx n="55" d="100"/>
          <a:sy n="55" d="100"/>
        </p:scale>
        <p:origin x="-258" y="-9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0E20-7478-41CA-B72A-F9C988FFB0B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0F0B-406A-4F81-8172-F63DF960B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0E20-7478-41CA-B72A-F9C988FFB0B3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0F0B-406A-4F81-8172-F63DF960B7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感谢您下载慧谷网平台上提供的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作品，为了您和慧谷网以及原创作者的利益，请勿复制、传播、销售，否则将承担法律责任！慧谷网将对作品进行维权，按照传播下载次数进行十倍的索取赔偿！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huiguer.com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01058" y="3357280"/>
            <a:ext cx="251690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F8FDFD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F8FDFD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0274" y="2852738"/>
            <a:ext cx="284070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直播技术分享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99474" y="4595657"/>
            <a:ext cx="3558278" cy="0"/>
          </a:xfrm>
          <a:prstGeom prst="line">
            <a:avLst/>
          </a:prstGeom>
          <a:ln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88946" y="4655572"/>
            <a:ext cx="374500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defRPr/>
            </a:pPr>
            <a:r>
              <a:rPr lang="zh-CN" altLang="en-US" sz="3200" dirty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流媒体服务器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6386" y="2852738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 smtClean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Agency FB" panose="020B0503020202020204" pitchFamily="34" charset="0"/>
                <a:ea typeface="锐字锐线梦想黑简1.0" panose="02010604000000000000" pitchFamily="2" charset="-122"/>
              </a:rPr>
              <a:t>LIVE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Agency FB" panose="020B0503020202020204" pitchFamily="34" charset="0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ṧľíḍè"/>
          <p:cNvGrpSpPr/>
          <p:nvPr/>
        </p:nvGrpSpPr>
        <p:grpSpPr>
          <a:xfrm>
            <a:off x="1933501" y="1989138"/>
            <a:ext cx="3743399" cy="3866379"/>
            <a:chOff x="849666" y="1272621"/>
            <a:chExt cx="4597624" cy="4748667"/>
          </a:xfrm>
        </p:grpSpPr>
        <p:sp>
          <p:nvSpPr>
            <p:cNvPr id="23" name="is1íḓe"/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575" cap="rnd">
              <a:solidFill>
                <a:srgbClr val="24DB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íšľïḍé"/>
            <p:cNvSpPr/>
            <p:nvPr/>
          </p:nvSpPr>
          <p:spPr>
            <a:xfrm>
              <a:off x="859426" y="1433424"/>
              <a:ext cx="4587864" cy="4587864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575" cap="rnd">
              <a:solidFill>
                <a:srgbClr val="002FF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ïsļïḓê"/>
            <p:cNvSpPr/>
            <p:nvPr/>
          </p:nvSpPr>
          <p:spPr>
            <a:xfrm>
              <a:off x="1155689" y="1729688"/>
              <a:ext cx="3995334" cy="3995334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íŝļîḓè"/>
            <p:cNvSpPr/>
            <p:nvPr/>
          </p:nvSpPr>
          <p:spPr>
            <a:xfrm>
              <a:off x="1511761" y="2085760"/>
              <a:ext cx="3283189" cy="3283189"/>
            </a:xfrm>
            <a:prstGeom prst="ellipse">
              <a:avLst/>
            </a:prstGeom>
            <a:solidFill>
              <a:srgbClr val="002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4DBFD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îs1iḍe"/>
            <p:cNvSpPr/>
            <p:nvPr/>
          </p:nvSpPr>
          <p:spPr>
            <a:xfrm>
              <a:off x="1871473" y="2445471"/>
              <a:ext cx="2563766" cy="2563767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î$ḻïḋê"/>
            <p:cNvSpPr/>
            <p:nvPr/>
          </p:nvSpPr>
          <p:spPr>
            <a:xfrm>
              <a:off x="2172453" y="2759926"/>
              <a:ext cx="1934857" cy="1934857"/>
            </a:xfrm>
            <a:prstGeom prst="ellipse">
              <a:avLst/>
            </a:prstGeom>
            <a:solidFill>
              <a:srgbClr val="002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4DBFD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ïşľidè"/>
            <p:cNvSpPr/>
            <p:nvPr/>
          </p:nvSpPr>
          <p:spPr>
            <a:xfrm>
              <a:off x="2437092" y="3024566"/>
              <a:ext cx="1405578" cy="1405578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íṧľidê"/>
            <p:cNvSpPr/>
            <p:nvPr/>
          </p:nvSpPr>
          <p:spPr>
            <a:xfrm>
              <a:off x="2665468" y="3252941"/>
              <a:ext cx="948827" cy="948827"/>
            </a:xfrm>
            <a:prstGeom prst="ellipse">
              <a:avLst/>
            </a:prstGeom>
            <a:solidFill>
              <a:srgbClr val="002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4DBFD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íSļiḑé"/>
            <p:cNvSpPr/>
            <p:nvPr/>
          </p:nvSpPr>
          <p:spPr>
            <a:xfrm>
              <a:off x="2899637" y="3487111"/>
              <a:ext cx="480488" cy="480488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2" name="ísḷîďé"/>
            <p:cNvGrpSpPr/>
            <p:nvPr/>
          </p:nvGrpSpPr>
          <p:grpSpPr>
            <a:xfrm rot="18972328" flipH="1">
              <a:off x="1712134" y="1272621"/>
              <a:ext cx="898710" cy="2899258"/>
              <a:chOff x="949775" y="1899821"/>
              <a:chExt cx="578663" cy="186678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4" name="íŝľîḓé"/>
              <p:cNvSpPr/>
              <p:nvPr/>
            </p:nvSpPr>
            <p:spPr>
              <a:xfrm>
                <a:off x="1186649" y="1973314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24DB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iśľiḋe"/>
              <p:cNvSpPr/>
              <p:nvPr/>
            </p:nvSpPr>
            <p:spPr>
              <a:xfrm flipH="1">
                <a:off x="1225259" y="1973192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rgbClr val="002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î$ḻîďé"/>
              <p:cNvSpPr/>
              <p:nvPr/>
            </p:nvSpPr>
            <p:spPr>
              <a:xfrm rot="16200000" flipV="1">
                <a:off x="1159899" y="1993153"/>
                <a:ext cx="461872" cy="275207"/>
              </a:xfrm>
              <a:prstGeom prst="parallelogram">
                <a:avLst>
                  <a:gd name="adj" fmla="val 57754"/>
                </a:avLst>
              </a:prstGeom>
              <a:solidFill>
                <a:srgbClr val="002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ísļidê"/>
              <p:cNvSpPr/>
              <p:nvPr/>
            </p:nvSpPr>
            <p:spPr>
              <a:xfrm rot="5400000" flipH="1" flipV="1">
                <a:off x="840167" y="2009550"/>
                <a:ext cx="461872" cy="242655"/>
              </a:xfrm>
              <a:prstGeom prst="parallelogram">
                <a:avLst>
                  <a:gd name="adj" fmla="val 65071"/>
                </a:avLst>
              </a:prstGeom>
              <a:solidFill>
                <a:srgbClr val="24DB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3" name="iṥ1iḓè"/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575" cap="rnd">
              <a:solidFill>
                <a:srgbClr val="24DB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02213" y="1685028"/>
            <a:ext cx="650403" cy="650403"/>
            <a:chOff x="5343997" y="3371792"/>
            <a:chExt cx="1323781" cy="1323781"/>
          </a:xfrm>
        </p:grpSpPr>
        <p:sp>
          <p:nvSpPr>
            <p:cNvPr id="58" name="ísļîde"/>
            <p:cNvSpPr/>
            <p:nvPr/>
          </p:nvSpPr>
          <p:spPr>
            <a:xfrm>
              <a:off x="5343997" y="3371792"/>
              <a:ext cx="1323781" cy="1323781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 w="25400">
              <a:solidFill>
                <a:srgbClr val="24DB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ïṥlîḋé"/>
            <p:cNvSpPr/>
            <p:nvPr/>
          </p:nvSpPr>
          <p:spPr bwMode="auto">
            <a:xfrm>
              <a:off x="5680790" y="3739510"/>
              <a:ext cx="650195" cy="588344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039" h="550199">
                  <a:moveTo>
                    <a:pt x="461128" y="431155"/>
                  </a:moveTo>
                  <a:lnTo>
                    <a:pt x="501529" y="431155"/>
                  </a:lnTo>
                  <a:lnTo>
                    <a:pt x="534583" y="431155"/>
                  </a:lnTo>
                  <a:lnTo>
                    <a:pt x="574984" y="431155"/>
                  </a:lnTo>
                  <a:cubicBezTo>
                    <a:pt x="593159" y="431155"/>
                    <a:pt x="608133" y="446024"/>
                    <a:pt x="608039" y="464280"/>
                  </a:cubicBezTo>
                  <a:lnTo>
                    <a:pt x="608039" y="517074"/>
                  </a:lnTo>
                  <a:cubicBezTo>
                    <a:pt x="608039" y="535236"/>
                    <a:pt x="593065" y="550199"/>
                    <a:pt x="574890" y="550199"/>
                  </a:cubicBezTo>
                  <a:lnTo>
                    <a:pt x="461128" y="550199"/>
                  </a:lnTo>
                  <a:cubicBezTo>
                    <a:pt x="442858" y="550199"/>
                    <a:pt x="427979" y="535236"/>
                    <a:pt x="427979" y="517074"/>
                  </a:cubicBezTo>
                  <a:lnTo>
                    <a:pt x="427979" y="464280"/>
                  </a:lnTo>
                  <a:cubicBezTo>
                    <a:pt x="427979" y="446024"/>
                    <a:pt x="442858" y="431155"/>
                    <a:pt x="461128" y="431155"/>
                  </a:cubicBezTo>
                  <a:close/>
                  <a:moveTo>
                    <a:pt x="247103" y="431155"/>
                  </a:moveTo>
                  <a:lnTo>
                    <a:pt x="287504" y="431155"/>
                  </a:lnTo>
                  <a:lnTo>
                    <a:pt x="320558" y="431155"/>
                  </a:lnTo>
                  <a:lnTo>
                    <a:pt x="360959" y="431155"/>
                  </a:lnTo>
                  <a:cubicBezTo>
                    <a:pt x="379134" y="431155"/>
                    <a:pt x="394108" y="446024"/>
                    <a:pt x="394014" y="464280"/>
                  </a:cubicBezTo>
                  <a:lnTo>
                    <a:pt x="394014" y="517074"/>
                  </a:lnTo>
                  <a:cubicBezTo>
                    <a:pt x="394014" y="535236"/>
                    <a:pt x="379040" y="550199"/>
                    <a:pt x="360865" y="550199"/>
                  </a:cubicBezTo>
                  <a:lnTo>
                    <a:pt x="247103" y="550199"/>
                  </a:lnTo>
                  <a:cubicBezTo>
                    <a:pt x="228833" y="550199"/>
                    <a:pt x="213954" y="535236"/>
                    <a:pt x="213954" y="517074"/>
                  </a:cubicBezTo>
                  <a:lnTo>
                    <a:pt x="213954" y="464280"/>
                  </a:lnTo>
                  <a:cubicBezTo>
                    <a:pt x="213954" y="446024"/>
                    <a:pt x="228833" y="431155"/>
                    <a:pt x="247103" y="431155"/>
                  </a:cubicBezTo>
                  <a:close/>
                  <a:moveTo>
                    <a:pt x="33162" y="431155"/>
                  </a:moveTo>
                  <a:lnTo>
                    <a:pt x="73578" y="431155"/>
                  </a:lnTo>
                  <a:lnTo>
                    <a:pt x="106646" y="431155"/>
                  </a:lnTo>
                  <a:lnTo>
                    <a:pt x="146968" y="431155"/>
                  </a:lnTo>
                  <a:cubicBezTo>
                    <a:pt x="165339" y="431155"/>
                    <a:pt x="180224" y="446024"/>
                    <a:pt x="180130" y="464280"/>
                  </a:cubicBezTo>
                  <a:lnTo>
                    <a:pt x="180130" y="517074"/>
                  </a:lnTo>
                  <a:cubicBezTo>
                    <a:pt x="180130" y="535236"/>
                    <a:pt x="165150" y="550199"/>
                    <a:pt x="146968" y="550199"/>
                  </a:cubicBezTo>
                  <a:lnTo>
                    <a:pt x="33162" y="550199"/>
                  </a:lnTo>
                  <a:cubicBezTo>
                    <a:pt x="14979" y="550199"/>
                    <a:pt x="0" y="535236"/>
                    <a:pt x="0" y="517074"/>
                  </a:cubicBezTo>
                  <a:lnTo>
                    <a:pt x="0" y="464280"/>
                  </a:lnTo>
                  <a:cubicBezTo>
                    <a:pt x="0" y="446024"/>
                    <a:pt x="14979" y="431155"/>
                    <a:pt x="33162" y="431155"/>
                  </a:cubicBezTo>
                  <a:close/>
                  <a:moveTo>
                    <a:pt x="163140" y="99327"/>
                  </a:moveTo>
                  <a:cubicBezTo>
                    <a:pt x="163046" y="101208"/>
                    <a:pt x="162857" y="102713"/>
                    <a:pt x="162857" y="104218"/>
                  </a:cubicBezTo>
                  <a:lnTo>
                    <a:pt x="162857" y="157362"/>
                  </a:lnTo>
                  <a:lnTo>
                    <a:pt x="162857" y="217184"/>
                  </a:lnTo>
                  <a:cubicBezTo>
                    <a:pt x="162857" y="234021"/>
                    <a:pt x="173220" y="244273"/>
                    <a:pt x="190176" y="244273"/>
                  </a:cubicBezTo>
                  <a:lnTo>
                    <a:pt x="249053" y="244273"/>
                  </a:lnTo>
                  <a:cubicBezTo>
                    <a:pt x="305480" y="244273"/>
                    <a:pt x="361813" y="244273"/>
                    <a:pt x="418146" y="244367"/>
                  </a:cubicBezTo>
                  <a:cubicBezTo>
                    <a:pt x="434443" y="244367"/>
                    <a:pt x="444994" y="233833"/>
                    <a:pt x="444994" y="217466"/>
                  </a:cubicBezTo>
                  <a:lnTo>
                    <a:pt x="444994" y="140525"/>
                  </a:lnTo>
                  <a:lnTo>
                    <a:pt x="444994" y="104971"/>
                  </a:lnTo>
                  <a:lnTo>
                    <a:pt x="444994" y="99327"/>
                  </a:lnTo>
                  <a:lnTo>
                    <a:pt x="248958" y="99327"/>
                  </a:lnTo>
                  <a:close/>
                  <a:moveTo>
                    <a:pt x="415226" y="33955"/>
                  </a:moveTo>
                  <a:cubicBezTo>
                    <a:pt x="406465" y="33955"/>
                    <a:pt x="399306" y="41104"/>
                    <a:pt x="399306" y="49852"/>
                  </a:cubicBezTo>
                  <a:cubicBezTo>
                    <a:pt x="399306" y="58693"/>
                    <a:pt x="406465" y="65842"/>
                    <a:pt x="415226" y="65842"/>
                  </a:cubicBezTo>
                  <a:cubicBezTo>
                    <a:pt x="423987" y="65842"/>
                    <a:pt x="431146" y="58693"/>
                    <a:pt x="431146" y="49852"/>
                  </a:cubicBezTo>
                  <a:cubicBezTo>
                    <a:pt x="431146" y="41104"/>
                    <a:pt x="423987" y="33955"/>
                    <a:pt x="415226" y="33955"/>
                  </a:cubicBezTo>
                  <a:close/>
                  <a:moveTo>
                    <a:pt x="360306" y="33955"/>
                  </a:moveTo>
                  <a:cubicBezTo>
                    <a:pt x="351545" y="33955"/>
                    <a:pt x="344386" y="41104"/>
                    <a:pt x="344386" y="49852"/>
                  </a:cubicBezTo>
                  <a:cubicBezTo>
                    <a:pt x="344386" y="58693"/>
                    <a:pt x="351545" y="65842"/>
                    <a:pt x="360306" y="65842"/>
                  </a:cubicBezTo>
                  <a:cubicBezTo>
                    <a:pt x="369161" y="65842"/>
                    <a:pt x="376320" y="58693"/>
                    <a:pt x="376320" y="49852"/>
                  </a:cubicBezTo>
                  <a:cubicBezTo>
                    <a:pt x="376320" y="41104"/>
                    <a:pt x="369161" y="33955"/>
                    <a:pt x="360306" y="33955"/>
                  </a:cubicBezTo>
                  <a:close/>
                  <a:moveTo>
                    <a:pt x="305480" y="33955"/>
                  </a:moveTo>
                  <a:cubicBezTo>
                    <a:pt x="296625" y="33955"/>
                    <a:pt x="289466" y="41104"/>
                    <a:pt x="289466" y="49852"/>
                  </a:cubicBezTo>
                  <a:cubicBezTo>
                    <a:pt x="289466" y="58693"/>
                    <a:pt x="296625" y="65842"/>
                    <a:pt x="305480" y="65842"/>
                  </a:cubicBezTo>
                  <a:cubicBezTo>
                    <a:pt x="314241" y="65842"/>
                    <a:pt x="321400" y="58693"/>
                    <a:pt x="321400" y="49852"/>
                  </a:cubicBezTo>
                  <a:cubicBezTo>
                    <a:pt x="321400" y="41104"/>
                    <a:pt x="314241" y="33955"/>
                    <a:pt x="305480" y="33955"/>
                  </a:cubicBezTo>
                  <a:close/>
                  <a:moveTo>
                    <a:pt x="189611" y="0"/>
                  </a:moveTo>
                  <a:lnTo>
                    <a:pt x="248958" y="0"/>
                  </a:lnTo>
                  <a:lnTo>
                    <a:pt x="417770" y="0"/>
                  </a:lnTo>
                  <a:cubicBezTo>
                    <a:pt x="452813" y="0"/>
                    <a:pt x="477871" y="25396"/>
                    <a:pt x="477871" y="60386"/>
                  </a:cubicBezTo>
                  <a:lnTo>
                    <a:pt x="477871" y="157456"/>
                  </a:lnTo>
                  <a:lnTo>
                    <a:pt x="477871" y="217560"/>
                  </a:lnTo>
                  <a:cubicBezTo>
                    <a:pt x="477871" y="242016"/>
                    <a:pt x="466755" y="260169"/>
                    <a:pt x="444712" y="271457"/>
                  </a:cubicBezTo>
                  <a:cubicBezTo>
                    <a:pt x="436045" y="275877"/>
                    <a:pt x="426625" y="277288"/>
                    <a:pt x="417016" y="277288"/>
                  </a:cubicBezTo>
                  <a:lnTo>
                    <a:pt x="320552" y="277288"/>
                  </a:lnTo>
                  <a:lnTo>
                    <a:pt x="320552" y="340685"/>
                  </a:lnTo>
                  <a:lnTo>
                    <a:pt x="518095" y="340685"/>
                  </a:lnTo>
                  <a:cubicBezTo>
                    <a:pt x="527233" y="340685"/>
                    <a:pt x="534675" y="348021"/>
                    <a:pt x="534675" y="357145"/>
                  </a:cubicBezTo>
                  <a:lnTo>
                    <a:pt x="534675" y="402294"/>
                  </a:lnTo>
                  <a:lnTo>
                    <a:pt x="501610" y="402294"/>
                  </a:lnTo>
                  <a:lnTo>
                    <a:pt x="501610" y="373606"/>
                  </a:lnTo>
                  <a:lnTo>
                    <a:pt x="320647" y="373606"/>
                  </a:lnTo>
                  <a:lnTo>
                    <a:pt x="320647" y="402294"/>
                  </a:lnTo>
                  <a:lnTo>
                    <a:pt x="287582" y="402294"/>
                  </a:lnTo>
                  <a:lnTo>
                    <a:pt x="287582" y="373606"/>
                  </a:lnTo>
                  <a:lnTo>
                    <a:pt x="106618" y="373606"/>
                  </a:lnTo>
                  <a:lnTo>
                    <a:pt x="106524" y="373606"/>
                  </a:lnTo>
                  <a:lnTo>
                    <a:pt x="106524" y="402294"/>
                  </a:lnTo>
                  <a:lnTo>
                    <a:pt x="73459" y="402294"/>
                  </a:lnTo>
                  <a:lnTo>
                    <a:pt x="73459" y="357145"/>
                  </a:lnTo>
                  <a:cubicBezTo>
                    <a:pt x="73459" y="348115"/>
                    <a:pt x="80901" y="340685"/>
                    <a:pt x="90039" y="340685"/>
                  </a:cubicBezTo>
                  <a:lnTo>
                    <a:pt x="287393" y="340685"/>
                  </a:lnTo>
                  <a:lnTo>
                    <a:pt x="287393" y="277288"/>
                  </a:lnTo>
                  <a:lnTo>
                    <a:pt x="248770" y="277288"/>
                  </a:lnTo>
                  <a:cubicBezTo>
                    <a:pt x="228328" y="277382"/>
                    <a:pt x="207980" y="277382"/>
                    <a:pt x="187633" y="277288"/>
                  </a:cubicBezTo>
                  <a:cubicBezTo>
                    <a:pt x="161727" y="277100"/>
                    <a:pt x="139778" y="260734"/>
                    <a:pt x="132524" y="236090"/>
                  </a:cubicBezTo>
                  <a:cubicBezTo>
                    <a:pt x="130828" y="230352"/>
                    <a:pt x="129981" y="224239"/>
                    <a:pt x="129981" y="218219"/>
                  </a:cubicBezTo>
                  <a:lnTo>
                    <a:pt x="129981" y="157456"/>
                  </a:lnTo>
                  <a:lnTo>
                    <a:pt x="129981" y="58881"/>
                  </a:lnTo>
                  <a:cubicBezTo>
                    <a:pt x="130075" y="25208"/>
                    <a:pt x="155698" y="0"/>
                    <a:pt x="189611" y="0"/>
                  </a:cubicBezTo>
                  <a:close/>
                </a:path>
              </a:pathLst>
            </a:custGeom>
            <a:solidFill>
              <a:srgbClr val="00265E"/>
            </a:soli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02213" y="3351684"/>
            <a:ext cx="650403" cy="650403"/>
            <a:chOff x="5343997" y="3371792"/>
            <a:chExt cx="1323781" cy="1323781"/>
          </a:xfrm>
        </p:grpSpPr>
        <p:sp>
          <p:nvSpPr>
            <p:cNvPr id="61" name="ísļîde"/>
            <p:cNvSpPr/>
            <p:nvPr/>
          </p:nvSpPr>
          <p:spPr>
            <a:xfrm>
              <a:off x="5343997" y="3371792"/>
              <a:ext cx="1323781" cy="1323781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 w="25400">
              <a:solidFill>
                <a:srgbClr val="24DB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ïṥlîḋé"/>
            <p:cNvSpPr/>
            <p:nvPr/>
          </p:nvSpPr>
          <p:spPr bwMode="auto">
            <a:xfrm>
              <a:off x="5817076" y="3708585"/>
              <a:ext cx="377622" cy="65019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solidFill>
              <a:srgbClr val="00265E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202213" y="4925793"/>
            <a:ext cx="650403" cy="650403"/>
            <a:chOff x="5343997" y="3371792"/>
            <a:chExt cx="1323781" cy="1323781"/>
          </a:xfrm>
        </p:grpSpPr>
        <p:sp>
          <p:nvSpPr>
            <p:cNvPr id="46" name="ísļîde"/>
            <p:cNvSpPr/>
            <p:nvPr/>
          </p:nvSpPr>
          <p:spPr>
            <a:xfrm>
              <a:off x="5343997" y="3371792"/>
              <a:ext cx="1323781" cy="1323781"/>
            </a:xfrm>
            <a:prstGeom prst="ellipse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 w="25400">
              <a:solidFill>
                <a:srgbClr val="24DB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ïṥlîḋé"/>
            <p:cNvSpPr/>
            <p:nvPr/>
          </p:nvSpPr>
          <p:spPr bwMode="auto">
            <a:xfrm>
              <a:off x="5680790" y="3710433"/>
              <a:ext cx="650195" cy="646499"/>
            </a:xfrm>
            <a:custGeom>
              <a:avLst/>
              <a:gdLst>
                <a:gd name="T0" fmla="*/ 3682 w 4808"/>
                <a:gd name="T1" fmla="*/ 2763 h 4789"/>
                <a:gd name="T2" fmla="*/ 3420 w 4808"/>
                <a:gd name="T3" fmla="*/ 2703 h 4789"/>
                <a:gd name="T4" fmla="*/ 3026 w 4808"/>
                <a:gd name="T5" fmla="*/ 2392 h 4789"/>
                <a:gd name="T6" fmla="*/ 2818 w 4808"/>
                <a:gd name="T7" fmla="*/ 2517 h 4789"/>
                <a:gd name="T8" fmla="*/ 3219 w 4808"/>
                <a:gd name="T9" fmla="*/ 1876 h 4789"/>
                <a:gd name="T10" fmla="*/ 3609 w 4808"/>
                <a:gd name="T11" fmla="*/ 1953 h 4789"/>
                <a:gd name="T12" fmla="*/ 4553 w 4808"/>
                <a:gd name="T13" fmla="*/ 720 h 4789"/>
                <a:gd name="T14" fmla="*/ 4388 w 4808"/>
                <a:gd name="T15" fmla="*/ 680 h 4789"/>
                <a:gd name="T16" fmla="*/ 3872 w 4808"/>
                <a:gd name="T17" fmla="*/ 1161 h 4789"/>
                <a:gd name="T18" fmla="*/ 3859 w 4808"/>
                <a:gd name="T19" fmla="*/ 1160 h 4789"/>
                <a:gd name="T20" fmla="*/ 3491 w 4808"/>
                <a:gd name="T21" fmla="*/ 1099 h 4789"/>
                <a:gd name="T22" fmla="*/ 3432 w 4808"/>
                <a:gd name="T23" fmla="*/ 731 h 4789"/>
                <a:gd name="T24" fmla="*/ 3454 w 4808"/>
                <a:gd name="T25" fmla="*/ 658 h 4789"/>
                <a:gd name="T26" fmla="*/ 3938 w 4808"/>
                <a:gd name="T27" fmla="*/ 104 h 4789"/>
                <a:gd name="T28" fmla="*/ 3609 w 4808"/>
                <a:gd name="T29" fmla="*/ 0 h 4789"/>
                <a:gd name="T30" fmla="*/ 2710 w 4808"/>
                <a:gd name="T31" fmla="*/ 1369 h 4789"/>
                <a:gd name="T32" fmla="*/ 1300 w 4808"/>
                <a:gd name="T33" fmla="*/ 999 h 4789"/>
                <a:gd name="T34" fmla="*/ 1309 w 4808"/>
                <a:gd name="T35" fmla="*/ 892 h 4789"/>
                <a:gd name="T36" fmla="*/ 865 w 4808"/>
                <a:gd name="T37" fmla="*/ 294 h 4789"/>
                <a:gd name="T38" fmla="*/ 665 w 4808"/>
                <a:gd name="T39" fmla="*/ 298 h 4789"/>
                <a:gd name="T40" fmla="*/ 278 w 4808"/>
                <a:gd name="T41" fmla="*/ 787 h 4789"/>
                <a:gd name="T42" fmla="*/ 630 w 4808"/>
                <a:gd name="T43" fmla="*/ 1163 h 4789"/>
                <a:gd name="T44" fmla="*/ 926 w 4808"/>
                <a:gd name="T45" fmla="*/ 1291 h 4789"/>
                <a:gd name="T46" fmla="*/ 1018 w 4808"/>
                <a:gd name="T47" fmla="*/ 1282 h 4789"/>
                <a:gd name="T48" fmla="*/ 1485 w 4808"/>
                <a:gd name="T49" fmla="*/ 2594 h 4789"/>
                <a:gd name="T50" fmla="*/ 1037 w 4808"/>
                <a:gd name="T51" fmla="*/ 2572 h 4789"/>
                <a:gd name="T52" fmla="*/ 92 w 4808"/>
                <a:gd name="T53" fmla="*/ 3809 h 4789"/>
                <a:gd name="T54" fmla="*/ 186 w 4808"/>
                <a:gd name="T55" fmla="*/ 3882 h 4789"/>
                <a:gd name="T56" fmla="*/ 727 w 4808"/>
                <a:gd name="T57" fmla="*/ 3384 h 4789"/>
                <a:gd name="T58" fmla="*/ 789 w 4808"/>
                <a:gd name="T59" fmla="*/ 3371 h 4789"/>
                <a:gd name="T60" fmla="*/ 796 w 4808"/>
                <a:gd name="T61" fmla="*/ 3372 h 4789"/>
                <a:gd name="T62" fmla="*/ 1218 w 4808"/>
                <a:gd name="T63" fmla="*/ 3798 h 4789"/>
                <a:gd name="T64" fmla="*/ 1192 w 4808"/>
                <a:gd name="T65" fmla="*/ 3873 h 4789"/>
                <a:gd name="T66" fmla="*/ 707 w 4808"/>
                <a:gd name="T67" fmla="*/ 4427 h 4789"/>
                <a:gd name="T68" fmla="*/ 1037 w 4808"/>
                <a:gd name="T69" fmla="*/ 4531 h 4789"/>
                <a:gd name="T70" fmla="*/ 2016 w 4808"/>
                <a:gd name="T71" fmla="*/ 3551 h 4789"/>
                <a:gd name="T72" fmla="*/ 1994 w 4808"/>
                <a:gd name="T73" fmla="*/ 3103 h 4789"/>
                <a:gd name="T74" fmla="*/ 2535 w 4808"/>
                <a:gd name="T75" fmla="*/ 2799 h 4789"/>
                <a:gd name="T76" fmla="*/ 2410 w 4808"/>
                <a:gd name="T77" fmla="*/ 3007 h 4789"/>
                <a:gd name="T78" fmla="*/ 2721 w 4808"/>
                <a:gd name="T79" fmla="*/ 3401 h 4789"/>
                <a:gd name="T80" fmla="*/ 2781 w 4808"/>
                <a:gd name="T81" fmla="*/ 3663 h 4789"/>
                <a:gd name="T82" fmla="*/ 4013 w 4808"/>
                <a:gd name="T83" fmla="*/ 4789 h 4789"/>
                <a:gd name="T84" fmla="*/ 4734 w 4808"/>
                <a:gd name="T85" fmla="*/ 4173 h 4789"/>
                <a:gd name="T86" fmla="*/ 4734 w 4808"/>
                <a:gd name="T87" fmla="*/ 3815 h 4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08" h="4789">
                  <a:moveTo>
                    <a:pt x="4734" y="3815"/>
                  </a:moveTo>
                  <a:lnTo>
                    <a:pt x="3682" y="2763"/>
                  </a:lnTo>
                  <a:cubicBezTo>
                    <a:pt x="3634" y="2715"/>
                    <a:pt x="3570" y="2689"/>
                    <a:pt x="3502" y="2689"/>
                  </a:cubicBezTo>
                  <a:cubicBezTo>
                    <a:pt x="3474" y="2689"/>
                    <a:pt x="3446" y="2694"/>
                    <a:pt x="3420" y="2703"/>
                  </a:cubicBezTo>
                  <a:lnTo>
                    <a:pt x="3167" y="2450"/>
                  </a:lnTo>
                  <a:cubicBezTo>
                    <a:pt x="3130" y="2413"/>
                    <a:pt x="3079" y="2392"/>
                    <a:pt x="3026" y="2392"/>
                  </a:cubicBezTo>
                  <a:cubicBezTo>
                    <a:pt x="2972" y="2392"/>
                    <a:pt x="2922" y="2413"/>
                    <a:pt x="2884" y="2450"/>
                  </a:cubicBezTo>
                  <a:lnTo>
                    <a:pt x="2818" y="2517"/>
                  </a:lnTo>
                  <a:lnTo>
                    <a:pt x="2699" y="2398"/>
                  </a:lnTo>
                  <a:lnTo>
                    <a:pt x="3219" y="1876"/>
                  </a:lnTo>
                  <a:cubicBezTo>
                    <a:pt x="3340" y="1928"/>
                    <a:pt x="3472" y="1953"/>
                    <a:pt x="3609" y="1953"/>
                  </a:cubicBezTo>
                  <a:lnTo>
                    <a:pt x="3609" y="1953"/>
                  </a:lnTo>
                  <a:cubicBezTo>
                    <a:pt x="3870" y="1953"/>
                    <a:pt x="4116" y="1854"/>
                    <a:pt x="4301" y="1669"/>
                  </a:cubicBezTo>
                  <a:cubicBezTo>
                    <a:pt x="4549" y="1421"/>
                    <a:pt x="4646" y="1059"/>
                    <a:pt x="4553" y="720"/>
                  </a:cubicBezTo>
                  <a:cubicBezTo>
                    <a:pt x="4542" y="678"/>
                    <a:pt x="4502" y="648"/>
                    <a:pt x="4459" y="648"/>
                  </a:cubicBezTo>
                  <a:cubicBezTo>
                    <a:pt x="4441" y="648"/>
                    <a:pt x="4413" y="654"/>
                    <a:pt x="4388" y="680"/>
                  </a:cubicBezTo>
                  <a:cubicBezTo>
                    <a:pt x="4384" y="683"/>
                    <a:pt x="4034" y="1030"/>
                    <a:pt x="3918" y="1146"/>
                  </a:cubicBezTo>
                  <a:cubicBezTo>
                    <a:pt x="3906" y="1159"/>
                    <a:pt x="3885" y="1161"/>
                    <a:pt x="3872" y="1161"/>
                  </a:cubicBezTo>
                  <a:cubicBezTo>
                    <a:pt x="3864" y="1161"/>
                    <a:pt x="3859" y="1160"/>
                    <a:pt x="3859" y="1160"/>
                  </a:cubicBezTo>
                  <a:lnTo>
                    <a:pt x="3859" y="1160"/>
                  </a:lnTo>
                  <a:lnTo>
                    <a:pt x="3851" y="1159"/>
                  </a:lnTo>
                  <a:cubicBezTo>
                    <a:pt x="3707" y="1146"/>
                    <a:pt x="3535" y="1119"/>
                    <a:pt x="3491" y="1099"/>
                  </a:cubicBezTo>
                  <a:cubicBezTo>
                    <a:pt x="3470" y="1055"/>
                    <a:pt x="3445" y="879"/>
                    <a:pt x="3432" y="733"/>
                  </a:cubicBezTo>
                  <a:lnTo>
                    <a:pt x="3432" y="731"/>
                  </a:lnTo>
                  <a:lnTo>
                    <a:pt x="3429" y="727"/>
                  </a:lnTo>
                  <a:cubicBezTo>
                    <a:pt x="3428" y="720"/>
                    <a:pt x="3425" y="687"/>
                    <a:pt x="3454" y="658"/>
                  </a:cubicBezTo>
                  <a:cubicBezTo>
                    <a:pt x="3574" y="538"/>
                    <a:pt x="3905" y="204"/>
                    <a:pt x="3908" y="201"/>
                  </a:cubicBezTo>
                  <a:cubicBezTo>
                    <a:pt x="3936" y="173"/>
                    <a:pt x="3947" y="138"/>
                    <a:pt x="3938" y="104"/>
                  </a:cubicBezTo>
                  <a:cubicBezTo>
                    <a:pt x="3927" y="64"/>
                    <a:pt x="3893" y="42"/>
                    <a:pt x="3865" y="34"/>
                  </a:cubicBezTo>
                  <a:cubicBezTo>
                    <a:pt x="3782" y="11"/>
                    <a:pt x="3695" y="0"/>
                    <a:pt x="3609" y="0"/>
                  </a:cubicBezTo>
                  <a:cubicBezTo>
                    <a:pt x="3347" y="0"/>
                    <a:pt x="3101" y="102"/>
                    <a:pt x="2916" y="287"/>
                  </a:cubicBezTo>
                  <a:cubicBezTo>
                    <a:pt x="2624" y="579"/>
                    <a:pt x="2555" y="1011"/>
                    <a:pt x="2710" y="1369"/>
                  </a:cubicBezTo>
                  <a:lnTo>
                    <a:pt x="2190" y="1889"/>
                  </a:lnTo>
                  <a:lnTo>
                    <a:pt x="1300" y="999"/>
                  </a:lnTo>
                  <a:cubicBezTo>
                    <a:pt x="1300" y="998"/>
                    <a:pt x="1299" y="998"/>
                    <a:pt x="1299" y="997"/>
                  </a:cubicBezTo>
                  <a:cubicBezTo>
                    <a:pt x="1307" y="963"/>
                    <a:pt x="1311" y="928"/>
                    <a:pt x="1309" y="892"/>
                  </a:cubicBezTo>
                  <a:cubicBezTo>
                    <a:pt x="1305" y="788"/>
                    <a:pt x="1260" y="689"/>
                    <a:pt x="1182" y="611"/>
                  </a:cubicBezTo>
                  <a:lnTo>
                    <a:pt x="865" y="294"/>
                  </a:lnTo>
                  <a:cubicBezTo>
                    <a:pt x="858" y="288"/>
                    <a:pt x="821" y="253"/>
                    <a:pt x="766" y="253"/>
                  </a:cubicBezTo>
                  <a:cubicBezTo>
                    <a:pt x="740" y="253"/>
                    <a:pt x="702" y="261"/>
                    <a:pt x="665" y="298"/>
                  </a:cubicBezTo>
                  <a:lnTo>
                    <a:pt x="318" y="645"/>
                  </a:lnTo>
                  <a:cubicBezTo>
                    <a:pt x="277" y="685"/>
                    <a:pt x="263" y="737"/>
                    <a:pt x="278" y="787"/>
                  </a:cubicBezTo>
                  <a:cubicBezTo>
                    <a:pt x="288" y="820"/>
                    <a:pt x="308" y="842"/>
                    <a:pt x="314" y="848"/>
                  </a:cubicBezTo>
                  <a:lnTo>
                    <a:pt x="630" y="1163"/>
                  </a:lnTo>
                  <a:cubicBezTo>
                    <a:pt x="712" y="1246"/>
                    <a:pt x="817" y="1291"/>
                    <a:pt x="926" y="1291"/>
                  </a:cubicBezTo>
                  <a:lnTo>
                    <a:pt x="926" y="1291"/>
                  </a:lnTo>
                  <a:cubicBezTo>
                    <a:pt x="957" y="1291"/>
                    <a:pt x="987" y="1287"/>
                    <a:pt x="1016" y="1280"/>
                  </a:cubicBezTo>
                  <a:cubicBezTo>
                    <a:pt x="1017" y="1281"/>
                    <a:pt x="1017" y="1281"/>
                    <a:pt x="1018" y="1282"/>
                  </a:cubicBezTo>
                  <a:lnTo>
                    <a:pt x="1907" y="2171"/>
                  </a:lnTo>
                  <a:lnTo>
                    <a:pt x="1485" y="2594"/>
                  </a:lnTo>
                  <a:cubicBezTo>
                    <a:pt x="1466" y="2613"/>
                    <a:pt x="1449" y="2634"/>
                    <a:pt x="1435" y="2656"/>
                  </a:cubicBezTo>
                  <a:cubicBezTo>
                    <a:pt x="1311" y="2601"/>
                    <a:pt x="1176" y="2572"/>
                    <a:pt x="1037" y="2572"/>
                  </a:cubicBezTo>
                  <a:cubicBezTo>
                    <a:pt x="775" y="2572"/>
                    <a:pt x="529" y="2674"/>
                    <a:pt x="344" y="2859"/>
                  </a:cubicBezTo>
                  <a:cubicBezTo>
                    <a:pt x="96" y="3106"/>
                    <a:pt x="0" y="3471"/>
                    <a:pt x="92" y="3809"/>
                  </a:cubicBezTo>
                  <a:cubicBezTo>
                    <a:pt x="103" y="3852"/>
                    <a:pt x="143" y="3882"/>
                    <a:pt x="186" y="3882"/>
                  </a:cubicBezTo>
                  <a:lnTo>
                    <a:pt x="186" y="3882"/>
                  </a:lnTo>
                  <a:cubicBezTo>
                    <a:pt x="204" y="3882"/>
                    <a:pt x="232" y="3877"/>
                    <a:pt x="258" y="3851"/>
                  </a:cubicBezTo>
                  <a:cubicBezTo>
                    <a:pt x="261" y="3847"/>
                    <a:pt x="611" y="3500"/>
                    <a:pt x="727" y="3384"/>
                  </a:cubicBezTo>
                  <a:cubicBezTo>
                    <a:pt x="740" y="3372"/>
                    <a:pt x="762" y="3370"/>
                    <a:pt x="774" y="3370"/>
                  </a:cubicBezTo>
                  <a:cubicBezTo>
                    <a:pt x="783" y="3370"/>
                    <a:pt x="789" y="3371"/>
                    <a:pt x="789" y="3371"/>
                  </a:cubicBezTo>
                  <a:lnTo>
                    <a:pt x="789" y="3371"/>
                  </a:lnTo>
                  <a:lnTo>
                    <a:pt x="796" y="3372"/>
                  </a:lnTo>
                  <a:cubicBezTo>
                    <a:pt x="940" y="3385"/>
                    <a:pt x="1113" y="3411"/>
                    <a:pt x="1157" y="3431"/>
                  </a:cubicBezTo>
                  <a:cubicBezTo>
                    <a:pt x="1178" y="3475"/>
                    <a:pt x="1205" y="3652"/>
                    <a:pt x="1218" y="3798"/>
                  </a:cubicBezTo>
                  <a:lnTo>
                    <a:pt x="1219" y="3805"/>
                  </a:lnTo>
                  <a:cubicBezTo>
                    <a:pt x="1219" y="3805"/>
                    <a:pt x="1223" y="3842"/>
                    <a:pt x="1192" y="3873"/>
                  </a:cubicBezTo>
                  <a:cubicBezTo>
                    <a:pt x="1072" y="3993"/>
                    <a:pt x="741" y="4327"/>
                    <a:pt x="738" y="4330"/>
                  </a:cubicBezTo>
                  <a:cubicBezTo>
                    <a:pt x="710" y="4358"/>
                    <a:pt x="699" y="4393"/>
                    <a:pt x="707" y="4427"/>
                  </a:cubicBezTo>
                  <a:cubicBezTo>
                    <a:pt x="718" y="4467"/>
                    <a:pt x="752" y="4489"/>
                    <a:pt x="780" y="4497"/>
                  </a:cubicBezTo>
                  <a:cubicBezTo>
                    <a:pt x="864" y="4519"/>
                    <a:pt x="950" y="4531"/>
                    <a:pt x="1037" y="4531"/>
                  </a:cubicBezTo>
                  <a:cubicBezTo>
                    <a:pt x="1298" y="4531"/>
                    <a:pt x="1544" y="4429"/>
                    <a:pt x="1729" y="4244"/>
                  </a:cubicBezTo>
                  <a:cubicBezTo>
                    <a:pt x="1914" y="4059"/>
                    <a:pt x="2016" y="3813"/>
                    <a:pt x="2016" y="3551"/>
                  </a:cubicBezTo>
                  <a:cubicBezTo>
                    <a:pt x="2016" y="3412"/>
                    <a:pt x="1987" y="3277"/>
                    <a:pt x="1932" y="3153"/>
                  </a:cubicBezTo>
                  <a:cubicBezTo>
                    <a:pt x="1954" y="3139"/>
                    <a:pt x="1975" y="3122"/>
                    <a:pt x="1994" y="3103"/>
                  </a:cubicBezTo>
                  <a:lnTo>
                    <a:pt x="2417" y="2681"/>
                  </a:lnTo>
                  <a:lnTo>
                    <a:pt x="2535" y="2799"/>
                  </a:lnTo>
                  <a:lnTo>
                    <a:pt x="2469" y="2866"/>
                  </a:lnTo>
                  <a:cubicBezTo>
                    <a:pt x="2431" y="2904"/>
                    <a:pt x="2410" y="2954"/>
                    <a:pt x="2410" y="3007"/>
                  </a:cubicBezTo>
                  <a:cubicBezTo>
                    <a:pt x="2410" y="3061"/>
                    <a:pt x="2431" y="3111"/>
                    <a:pt x="2469" y="3149"/>
                  </a:cubicBezTo>
                  <a:lnTo>
                    <a:pt x="2721" y="3401"/>
                  </a:lnTo>
                  <a:cubicBezTo>
                    <a:pt x="2712" y="3427"/>
                    <a:pt x="2707" y="3455"/>
                    <a:pt x="2707" y="3484"/>
                  </a:cubicBezTo>
                  <a:cubicBezTo>
                    <a:pt x="2707" y="3552"/>
                    <a:pt x="2734" y="3615"/>
                    <a:pt x="2781" y="3663"/>
                  </a:cubicBezTo>
                  <a:lnTo>
                    <a:pt x="3834" y="4715"/>
                  </a:lnTo>
                  <a:cubicBezTo>
                    <a:pt x="3881" y="4763"/>
                    <a:pt x="3945" y="4789"/>
                    <a:pt x="4013" y="4789"/>
                  </a:cubicBezTo>
                  <a:cubicBezTo>
                    <a:pt x="4081" y="4789"/>
                    <a:pt x="4144" y="4763"/>
                    <a:pt x="4192" y="4715"/>
                  </a:cubicBezTo>
                  <a:lnTo>
                    <a:pt x="4734" y="4173"/>
                  </a:lnTo>
                  <a:cubicBezTo>
                    <a:pt x="4782" y="4126"/>
                    <a:pt x="4808" y="4062"/>
                    <a:pt x="4808" y="3994"/>
                  </a:cubicBezTo>
                  <a:cubicBezTo>
                    <a:pt x="4808" y="3926"/>
                    <a:pt x="4782" y="3863"/>
                    <a:pt x="4734" y="3815"/>
                  </a:cubicBezTo>
                  <a:close/>
                </a:path>
              </a:pathLst>
            </a:custGeom>
            <a:solidFill>
              <a:srgbClr val="00265E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组合 17"/>
          <p:cNvGrpSpPr/>
          <p:nvPr/>
        </p:nvGrpSpPr>
        <p:grpSpPr bwMode="auto">
          <a:xfrm>
            <a:off x="7110765" y="1556887"/>
            <a:ext cx="3028012" cy="1613929"/>
            <a:chOff x="8579690" y="1542823"/>
            <a:chExt cx="2679209" cy="1614498"/>
          </a:xfrm>
        </p:grpSpPr>
        <p:sp>
          <p:nvSpPr>
            <p:cNvPr id="49" name="文本框 6"/>
            <p:cNvSpPr txBox="1"/>
            <p:nvPr/>
          </p:nvSpPr>
          <p:spPr>
            <a:xfrm>
              <a:off x="8579690" y="1864203"/>
              <a:ext cx="2679209" cy="12931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dirty="0"/>
                <a:t>采用了</a:t>
              </a:r>
              <a:r>
                <a:rPr lang="en-US" altLang="zh-CN" dirty="0"/>
                <a:t>mina</a:t>
              </a:r>
              <a:r>
                <a:rPr lang="zh-CN" altLang="en-US" dirty="0"/>
                <a:t>框架进行底层</a:t>
              </a:r>
              <a:r>
                <a:rPr lang="en-US" altLang="zh-CN" dirty="0"/>
                <a:t>Socket</a:t>
              </a:r>
              <a:r>
                <a:rPr lang="zh-CN" altLang="en-US" dirty="0"/>
                <a:t>的封装。 </a:t>
              </a:r>
              <a:r>
                <a:rPr lang="en-US" altLang="zh-CN" dirty="0"/>
                <a:t>Mina </a:t>
              </a:r>
              <a:r>
                <a:rPr lang="zh-CN" altLang="en-US" dirty="0"/>
                <a:t>是</a:t>
              </a:r>
              <a:r>
                <a:rPr lang="en-US" altLang="zh-CN" dirty="0"/>
                <a:t>Apache</a:t>
              </a:r>
              <a:r>
                <a:rPr lang="zh-CN" altLang="en-US" dirty="0"/>
                <a:t>组织下的一个基于 </a:t>
              </a:r>
              <a:r>
                <a:rPr lang="en-US" altLang="zh-CN" dirty="0"/>
                <a:t>Java NIO </a:t>
              </a:r>
              <a:r>
                <a:rPr lang="zh-CN" altLang="en-US" dirty="0"/>
                <a:t>技术的新项目，它为开发高性能和高可用性的网络应用程序提供了非常便利的框架。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文本框 7"/>
            <p:cNvSpPr txBox="1"/>
            <p:nvPr/>
          </p:nvSpPr>
          <p:spPr>
            <a:xfrm>
              <a:off x="8579690" y="1542823"/>
              <a:ext cx="2424212" cy="36946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kern="0" dirty="0"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mina (networking)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grpSp>
        <p:nvGrpSpPr>
          <p:cNvPr id="51" name="组合 17"/>
          <p:cNvGrpSpPr/>
          <p:nvPr/>
        </p:nvGrpSpPr>
        <p:grpSpPr bwMode="auto">
          <a:xfrm>
            <a:off x="7110765" y="3249965"/>
            <a:ext cx="3028012" cy="1373863"/>
            <a:chOff x="8579690" y="1542823"/>
            <a:chExt cx="2679209" cy="1374347"/>
          </a:xfrm>
        </p:grpSpPr>
        <p:sp>
          <p:nvSpPr>
            <p:cNvPr id="52" name="文本框 6"/>
            <p:cNvSpPr txBox="1"/>
            <p:nvPr/>
          </p:nvSpPr>
          <p:spPr>
            <a:xfrm>
              <a:off x="8579690" y="1864203"/>
              <a:ext cx="2679209" cy="105296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dirty="0"/>
                <a:t>使用</a:t>
              </a:r>
              <a:r>
                <a:rPr lang="en-US" altLang="zh-CN" dirty="0"/>
                <a:t>Spring</a:t>
              </a:r>
              <a:r>
                <a:rPr lang="zh-CN" altLang="en-US" dirty="0"/>
                <a:t>管理相关的</a:t>
              </a:r>
              <a:r>
                <a:rPr lang="en-US" altLang="zh-CN" dirty="0" smtClean="0"/>
                <a:t>bean</a:t>
              </a:r>
              <a:r>
                <a:rPr lang="zh-CN" altLang="en-US" dirty="0"/>
                <a:t>：通过</a:t>
              </a:r>
              <a:r>
                <a:rPr lang="en-US" altLang="zh-CN" dirty="0"/>
                <a:t>Spring</a:t>
              </a:r>
              <a:r>
                <a:rPr lang="zh-CN" altLang="en-US" dirty="0"/>
                <a:t>解析</a:t>
              </a:r>
              <a:r>
                <a:rPr lang="en-US" altLang="zh-CN" dirty="0"/>
                <a:t>red5.xml</a:t>
              </a:r>
              <a:r>
                <a:rPr lang="zh-CN" altLang="en-US" dirty="0"/>
                <a:t>文件，</a:t>
              </a:r>
              <a:r>
                <a:rPr lang="en-US" altLang="zh-CN" dirty="0"/>
                <a:t>red5.xml</a:t>
              </a:r>
              <a:r>
                <a:rPr lang="zh-CN" altLang="en-US" dirty="0"/>
                <a:t>文件会继续根据</a:t>
              </a:r>
              <a:r>
                <a:rPr lang="en-US" altLang="zh-CN" dirty="0"/>
                <a:t>red5-common.xml</a:t>
              </a:r>
              <a:r>
                <a:rPr lang="zh-CN" altLang="en-US" dirty="0"/>
                <a:t>和</a:t>
              </a:r>
              <a:r>
                <a:rPr lang="en-US" altLang="zh-CN" dirty="0"/>
                <a:t>red5-core.xml</a:t>
              </a:r>
              <a:r>
                <a:rPr lang="zh-CN" altLang="en-US" dirty="0"/>
                <a:t>创建相应的</a:t>
              </a:r>
              <a:r>
                <a:rPr lang="en-US" altLang="zh-CN" dirty="0"/>
                <a:t>bean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文本框 7"/>
            <p:cNvSpPr txBox="1"/>
            <p:nvPr/>
          </p:nvSpPr>
          <p:spPr>
            <a:xfrm>
              <a:off x="8579690" y="1542823"/>
              <a:ext cx="1325390" cy="3694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Spring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grpSp>
        <p:nvGrpSpPr>
          <p:cNvPr id="54" name="组合 17"/>
          <p:cNvGrpSpPr/>
          <p:nvPr/>
        </p:nvGrpSpPr>
        <p:grpSpPr bwMode="auto">
          <a:xfrm>
            <a:off x="7110765" y="4832236"/>
            <a:ext cx="3028012" cy="870006"/>
            <a:chOff x="8579690" y="1542823"/>
            <a:chExt cx="2679209" cy="870313"/>
          </a:xfrm>
        </p:grpSpPr>
        <p:sp>
          <p:nvSpPr>
            <p:cNvPr id="55" name="文本框 6"/>
            <p:cNvSpPr txBox="1"/>
            <p:nvPr/>
          </p:nvSpPr>
          <p:spPr>
            <a:xfrm>
              <a:off x="8579690" y="1864203"/>
              <a:ext cx="2679209" cy="54893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dirty="0"/>
                <a:t>Jetty</a:t>
              </a:r>
              <a:r>
                <a:rPr lang="zh-CN" altLang="en-US" dirty="0"/>
                <a:t>是一款运行速度较快轻量级的开源</a:t>
              </a:r>
              <a:r>
                <a:rPr lang="en-US" altLang="zh-CN" dirty="0"/>
                <a:t>servlet </a:t>
              </a:r>
              <a:r>
                <a:rPr lang="zh-CN" altLang="en-US" dirty="0"/>
                <a:t>容器，可以作为嵌入式服务使用。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7"/>
            <p:cNvSpPr txBox="1"/>
            <p:nvPr/>
          </p:nvSpPr>
          <p:spPr>
            <a:xfrm>
              <a:off x="8579690" y="1542823"/>
              <a:ext cx="2277108" cy="36946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kern="0" dirty="0"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Jetty(servlet engine)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r>
              <a:rPr lang="zh-CN" altLang="en-US" sz="2800" dirty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架构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Red5-server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原生项目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588662" y="2120082"/>
            <a:ext cx="104672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通过重写或重载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Red5-server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包里面的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Red5-server.jar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所包含的原码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(</a:t>
            </a:r>
            <a:r>
              <a:rPr lang="en-US" altLang="zh-CN" kern="0" dirty="0" err="1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src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)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来实现所需的项目逻辑，以此进行二次开发。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" y="2862580"/>
            <a:ext cx="7036435" cy="3635375"/>
          </a:xfrm>
          <a:prstGeom prst="rect">
            <a:avLst/>
          </a:prstGeom>
        </p:spPr>
      </p:pic>
      <p:pic>
        <p:nvPicPr>
          <p:cNvPr id="3" name="图片 2" descr="1560127769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120" y="2573020"/>
            <a:ext cx="2394585" cy="4077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响应</a:t>
            </a:r>
            <a:r>
              <a:rPr lang="en-US" altLang="zh-CN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RTMP</a:t>
            </a: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请求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29" name="文本框 6"/>
          <p:cNvSpPr txBox="1"/>
          <p:nvPr/>
        </p:nvSpPr>
        <p:spPr bwMode="auto">
          <a:xfrm>
            <a:off x="925373" y="2354081"/>
            <a:ext cx="4865827" cy="8125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/>
              <a:t>1.Red5</a:t>
            </a:r>
            <a:r>
              <a:rPr lang="zh-CN" altLang="en-US" dirty="0"/>
              <a:t>在启动时会调用</a:t>
            </a:r>
            <a:r>
              <a:rPr lang="en-US" altLang="zh-CN" dirty="0" err="1"/>
              <a:t>RTMPMinaTransport</a:t>
            </a:r>
            <a:r>
              <a:rPr lang="zh-CN" altLang="en-US" dirty="0"/>
              <a:t>的</a:t>
            </a:r>
            <a:r>
              <a:rPr lang="en-US" altLang="zh-CN" dirty="0"/>
              <a:t>start()</a:t>
            </a:r>
            <a:r>
              <a:rPr lang="zh-CN" altLang="en-US" dirty="0"/>
              <a:t>方法，该方法会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RTMP</a:t>
            </a:r>
            <a:r>
              <a:rPr lang="zh-CN" altLang="en-US" dirty="0" smtClean="0"/>
              <a:t>的</a:t>
            </a:r>
            <a:r>
              <a:rPr lang="en-US" altLang="zh-CN" dirty="0"/>
              <a:t>socket</a:t>
            </a:r>
            <a:r>
              <a:rPr lang="zh-CN" altLang="en-US" dirty="0"/>
              <a:t>监听端口（默认是</a:t>
            </a:r>
            <a:r>
              <a:rPr lang="en-US" altLang="zh-CN" dirty="0"/>
              <a:t>1935</a:t>
            </a:r>
            <a:r>
              <a:rPr lang="zh-CN" altLang="en-US" dirty="0"/>
              <a:t>），然后使用</a:t>
            </a:r>
            <a:r>
              <a:rPr lang="en-US" altLang="zh-CN" dirty="0"/>
              <a:t>mina(apache</a:t>
            </a:r>
            <a:r>
              <a:rPr lang="zh-CN" altLang="en-US" dirty="0"/>
              <a:t>的</a:t>
            </a:r>
            <a:r>
              <a:rPr lang="en-US" altLang="zh-CN" dirty="0" err="1"/>
              <a:t>io</a:t>
            </a:r>
            <a:r>
              <a:rPr lang="zh-CN" altLang="en-US" dirty="0"/>
              <a:t>操作类库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r>
              <a:rPr lang="zh-CN" altLang="en-US" dirty="0"/>
              <a:t>将</a:t>
            </a:r>
            <a:r>
              <a:rPr lang="en-US" altLang="zh-CN" dirty="0" err="1"/>
              <a:t>RTMPMinaIoHandler</a:t>
            </a:r>
            <a:r>
              <a:rPr lang="zh-CN" altLang="en-US" dirty="0"/>
              <a:t>绑定到该端口。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>
                      <a:lumMod val="60000"/>
                      <a:lumOff val="40000"/>
                    </a:srgbClr>
                  </a:gs>
                  <a:gs pos="100000">
                    <a:srgbClr val="24DBFD">
                      <a:lumMod val="53000"/>
                      <a:lumOff val="47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6"/>
          <p:cNvSpPr txBox="1"/>
          <p:nvPr/>
        </p:nvSpPr>
        <p:spPr bwMode="auto">
          <a:xfrm>
            <a:off x="925373" y="3342067"/>
            <a:ext cx="4865827" cy="177279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/>
              <a:t>2.RTMPMinaIoHandler</a:t>
            </a:r>
            <a:r>
              <a:rPr lang="zh-CN" altLang="en-US" dirty="0"/>
              <a:t>上定义了</a:t>
            </a:r>
            <a:r>
              <a:rPr lang="en-US" altLang="zh-CN" dirty="0" err="1"/>
              <a:t>messageReceived</a:t>
            </a:r>
            <a:r>
              <a:rPr lang="zh-CN" altLang="en-US" dirty="0"/>
              <a:t>、</a:t>
            </a:r>
            <a:r>
              <a:rPr lang="en-US" altLang="zh-CN" dirty="0" err="1"/>
              <a:t>messageSent</a:t>
            </a:r>
            <a:r>
              <a:rPr lang="zh-CN" altLang="en-US" dirty="0"/>
              <a:t>、</a:t>
            </a:r>
            <a:r>
              <a:rPr lang="en-US" altLang="zh-CN" dirty="0" err="1"/>
              <a:t>sessionOpened</a:t>
            </a:r>
            <a:r>
              <a:rPr lang="zh-CN" altLang="en-US" dirty="0"/>
              <a:t>和</a:t>
            </a:r>
            <a:r>
              <a:rPr lang="en-US" altLang="zh-CN" dirty="0" err="1"/>
              <a:t>sessionClosed</a:t>
            </a:r>
            <a:r>
              <a:rPr lang="zh-CN" altLang="en-US" dirty="0"/>
              <a:t>等方法，当有</a:t>
            </a:r>
            <a:r>
              <a:rPr lang="en-US" altLang="zh-CN" dirty="0"/>
              <a:t>socket</a:t>
            </a:r>
            <a:r>
              <a:rPr lang="zh-CN" altLang="en-US" dirty="0"/>
              <a:t>请求时，相应的方法会被调用，这时</a:t>
            </a:r>
            <a:r>
              <a:rPr lang="en-US" altLang="zh-CN" dirty="0" err="1"/>
              <a:t>RTMPMinaIoHandler</a:t>
            </a:r>
            <a:r>
              <a:rPr lang="zh-CN" altLang="en-US" dirty="0"/>
              <a:t>会使用当前的</a:t>
            </a:r>
            <a:r>
              <a:rPr lang="en-US" altLang="zh-CN" dirty="0"/>
              <a:t>socket</a:t>
            </a:r>
            <a:r>
              <a:rPr lang="zh-CN" altLang="en-US" dirty="0"/>
              <a:t>连接来创建一个</a:t>
            </a:r>
            <a:r>
              <a:rPr lang="en-US" altLang="zh-CN" dirty="0" err="1"/>
              <a:t>RTMPMinaConnection</a:t>
            </a:r>
            <a:r>
              <a:rPr lang="zh-CN" altLang="en-US" dirty="0"/>
              <a:t>（或者使用一个之前创建好的</a:t>
            </a:r>
            <a:r>
              <a:rPr lang="en-US" altLang="zh-CN" dirty="0" err="1"/>
              <a:t>RTMPMinaConnection</a:t>
            </a:r>
            <a:r>
              <a:rPr lang="zh-CN" altLang="en-US" dirty="0"/>
              <a:t>），并将其作为参数传递给定义于</a:t>
            </a:r>
            <a:r>
              <a:rPr lang="en-US" altLang="zh-CN" dirty="0" err="1"/>
              <a:t>RTMPHandler</a:t>
            </a:r>
            <a:r>
              <a:rPr lang="zh-CN" altLang="en-US" dirty="0"/>
              <a:t>类上的相应的</a:t>
            </a:r>
            <a:r>
              <a:rPr lang="en-US" altLang="zh-CN" dirty="0" err="1"/>
              <a:t>messageReceived</a:t>
            </a:r>
            <a:r>
              <a:rPr lang="zh-CN" altLang="en-US" dirty="0"/>
              <a:t>、</a:t>
            </a:r>
            <a:r>
              <a:rPr lang="en-US" altLang="zh-CN" dirty="0" err="1"/>
              <a:t>messageSent</a:t>
            </a:r>
            <a:r>
              <a:rPr lang="zh-CN" altLang="en-US" dirty="0"/>
              <a:t>、</a:t>
            </a:r>
            <a:r>
              <a:rPr lang="en-US" altLang="zh-CN" dirty="0" err="1"/>
              <a:t>connectionOpened</a:t>
            </a:r>
            <a:r>
              <a:rPr lang="zh-CN" altLang="en-US" dirty="0"/>
              <a:t>和</a:t>
            </a:r>
            <a:r>
              <a:rPr lang="en-US" altLang="zh-CN" dirty="0" err="1"/>
              <a:t>connectionClosed</a:t>
            </a:r>
            <a:r>
              <a:rPr lang="zh-CN" altLang="en-US" dirty="0"/>
              <a:t>方法。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>
                      <a:lumMod val="60000"/>
                      <a:lumOff val="40000"/>
                    </a:srgbClr>
                  </a:gs>
                  <a:gs pos="100000">
                    <a:srgbClr val="24DBFD">
                      <a:lumMod val="53000"/>
                      <a:lumOff val="47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6"/>
          <p:cNvSpPr txBox="1"/>
          <p:nvPr/>
        </p:nvSpPr>
        <p:spPr bwMode="auto">
          <a:xfrm>
            <a:off x="6263791" y="2354081"/>
            <a:ext cx="5043056" cy="129266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/>
              <a:t>3.RTMPHandler</a:t>
            </a:r>
            <a:r>
              <a:rPr lang="zh-CN" altLang="en-US" dirty="0"/>
              <a:t>会调用</a:t>
            </a:r>
            <a:r>
              <a:rPr lang="en-US" altLang="zh-CN" dirty="0"/>
              <a:t>Server</a:t>
            </a:r>
            <a:r>
              <a:rPr lang="zh-CN" altLang="en-US" dirty="0"/>
              <a:t>类的</a:t>
            </a:r>
            <a:r>
              <a:rPr lang="en-US" altLang="zh-CN" dirty="0" err="1"/>
              <a:t>lookupGlobal</a:t>
            </a:r>
            <a:r>
              <a:rPr lang="zh-CN" altLang="en-US" dirty="0"/>
              <a:t>获得当前的</a:t>
            </a:r>
            <a:r>
              <a:rPr lang="en-US" altLang="zh-CN" dirty="0" err="1"/>
              <a:t>GlobalScope</a:t>
            </a:r>
            <a:r>
              <a:rPr lang="zh-CN" altLang="en-US" dirty="0"/>
              <a:t>，然后再利用</a:t>
            </a:r>
            <a:r>
              <a:rPr lang="en-US" altLang="zh-CN" dirty="0" err="1"/>
              <a:t>GlobalScope</a:t>
            </a:r>
            <a:r>
              <a:rPr lang="zh-CN" altLang="en-US" dirty="0"/>
              <a:t>找到当前</a:t>
            </a:r>
            <a:r>
              <a:rPr lang="en-US" altLang="zh-CN" dirty="0"/>
              <a:t>socket</a:t>
            </a:r>
            <a:r>
              <a:rPr lang="zh-CN" altLang="en-US" dirty="0"/>
              <a:t>请求应该使用的</a:t>
            </a:r>
            <a:r>
              <a:rPr lang="en-US" altLang="zh-CN" dirty="0" err="1"/>
              <a:t>WebScope</a:t>
            </a:r>
            <a:r>
              <a:rPr lang="zh-CN" altLang="en-US" dirty="0"/>
              <a:t>（这个</a:t>
            </a:r>
            <a:r>
              <a:rPr lang="en-US" altLang="zh-CN" dirty="0" err="1"/>
              <a:t>WebScope</a:t>
            </a:r>
            <a:r>
              <a:rPr lang="zh-CN" altLang="en-US" dirty="0"/>
              <a:t>就是我们在自己的项目的</a:t>
            </a:r>
            <a:r>
              <a:rPr lang="en-US" altLang="zh-CN" dirty="0"/>
              <a:t>WEB-INF/red5-web.xml</a:t>
            </a:r>
            <a:r>
              <a:rPr lang="zh-CN" altLang="en-US" dirty="0"/>
              <a:t>中定义的啦）。最后，</a:t>
            </a:r>
            <a:r>
              <a:rPr lang="en-US" altLang="zh-CN" dirty="0" err="1"/>
              <a:t>RTMPHandler</a:t>
            </a:r>
            <a:r>
              <a:rPr lang="zh-CN" altLang="en-US" dirty="0"/>
              <a:t>会调用</a:t>
            </a:r>
            <a:r>
              <a:rPr lang="en-US" altLang="zh-CN" dirty="0" err="1"/>
              <a:t>RTMPMinaConnection</a:t>
            </a:r>
            <a:r>
              <a:rPr lang="zh-CN" altLang="en-US" dirty="0"/>
              <a:t>的</a:t>
            </a:r>
            <a:r>
              <a:rPr lang="en-US" altLang="zh-CN" dirty="0"/>
              <a:t>connect</a:t>
            </a:r>
            <a:r>
              <a:rPr lang="zh-CN" altLang="en-US" dirty="0"/>
              <a:t>方法连接到相应的</a:t>
            </a:r>
            <a:r>
              <a:rPr lang="en-US" altLang="zh-CN" dirty="0" err="1"/>
              <a:t>WebScope</a:t>
            </a:r>
            <a:r>
              <a:rPr lang="zh-CN" altLang="en-US" dirty="0"/>
              <a:t>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>
                      <a:lumMod val="60000"/>
                      <a:lumOff val="40000"/>
                    </a:srgbClr>
                  </a:gs>
                  <a:gs pos="100000">
                    <a:srgbClr val="24DBFD">
                      <a:lumMod val="53000"/>
                      <a:lumOff val="47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6"/>
          <p:cNvSpPr txBox="1"/>
          <p:nvPr/>
        </p:nvSpPr>
        <p:spPr bwMode="auto">
          <a:xfrm>
            <a:off x="6263791" y="3771572"/>
            <a:ext cx="5043056" cy="8125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/>
              <a:t>4.</a:t>
            </a:r>
            <a:r>
              <a:rPr lang="zh-CN" altLang="en-US" dirty="0"/>
              <a:t>至此，控制流进入了我们自己项目中了，通常来说，</a:t>
            </a:r>
            <a:r>
              <a:rPr lang="en-US" altLang="zh-CN" dirty="0" err="1"/>
              <a:t>WebScope</a:t>
            </a:r>
            <a:r>
              <a:rPr lang="zh-CN" altLang="en-US" dirty="0"/>
              <a:t>又会将请求转移给</a:t>
            </a:r>
            <a:r>
              <a:rPr lang="en-US" altLang="zh-CN" dirty="0" err="1"/>
              <a:t>ApplicationAdapter</a:t>
            </a:r>
            <a:r>
              <a:rPr lang="zh-CN" altLang="en-US" dirty="0"/>
              <a:t>，由它来最终响应请求，而我们的项目通过重载</a:t>
            </a:r>
            <a:r>
              <a:rPr lang="en-US" altLang="zh-CN" dirty="0" err="1"/>
              <a:t>ApplicationAdapter</a:t>
            </a:r>
            <a:r>
              <a:rPr lang="zh-CN" altLang="en-US" dirty="0"/>
              <a:t>的方法来实现自己的逻辑。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>
                      <a:lumMod val="60000"/>
                      <a:lumOff val="40000"/>
                    </a:srgbClr>
                  </a:gs>
                  <a:gs pos="100000">
                    <a:srgbClr val="24DBFD">
                      <a:lumMod val="53000"/>
                      <a:lumOff val="47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文本框 7"/>
          <p:cNvSpPr txBox="1"/>
          <p:nvPr/>
        </p:nvSpPr>
        <p:spPr bwMode="auto">
          <a:xfrm>
            <a:off x="939226" y="1832346"/>
            <a:ext cx="3134009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响应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RTMP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请求流程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响应</a:t>
            </a:r>
            <a:r>
              <a:rPr lang="en-US" altLang="zh-CN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RTMP</a:t>
            </a: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请求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grpSp>
        <p:nvGrpSpPr>
          <p:cNvPr id="9" name="组合 17"/>
          <p:cNvGrpSpPr/>
          <p:nvPr/>
        </p:nvGrpSpPr>
        <p:grpSpPr bwMode="auto">
          <a:xfrm>
            <a:off x="51817" y="2223557"/>
            <a:ext cx="12014200" cy="2611528"/>
            <a:chOff x="8579690" y="1542823"/>
            <a:chExt cx="2251622" cy="2340433"/>
          </a:xfrm>
        </p:grpSpPr>
        <p:sp>
          <p:nvSpPr>
            <p:cNvPr id="10" name="文本框 6"/>
            <p:cNvSpPr txBox="1"/>
            <p:nvPr/>
          </p:nvSpPr>
          <p:spPr>
            <a:xfrm>
              <a:off x="8579690" y="1864202"/>
              <a:ext cx="2251622" cy="20190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800" dirty="0" err="1"/>
                <a:t>RTMPMinaIoHandler</a:t>
              </a:r>
              <a:r>
                <a:rPr lang="en-US" altLang="zh-CN" sz="1800" dirty="0"/>
                <a:t> </a:t>
              </a:r>
              <a:endParaRPr lang="en-US" altLang="zh-CN" sz="1800" dirty="0" smtClean="0"/>
            </a:p>
            <a:p>
              <a:pPr lvl="0">
                <a:defRPr/>
              </a:pPr>
              <a:r>
                <a:rPr lang="en-US" altLang="zh-CN" sz="1800" dirty="0" smtClean="0"/>
                <a:t>    |--[</a:t>
              </a:r>
              <a:r>
                <a:rPr lang="zh-CN" altLang="en-US" sz="1800" dirty="0"/>
                <a:t>委托方法调用并将</a:t>
              </a:r>
              <a:r>
                <a:rPr lang="en-US" altLang="zh-CN" sz="1800" dirty="0" err="1"/>
                <a:t>RtmpMinaConnection</a:t>
              </a:r>
              <a:r>
                <a:rPr lang="zh-CN" altLang="en-US" sz="1800" dirty="0" smtClean="0"/>
                <a:t>传递</a:t>
              </a:r>
              <a:r>
                <a:rPr lang="en-US" altLang="zh-CN" sz="1800" dirty="0" smtClean="0"/>
                <a:t>]--&gt;</a:t>
              </a:r>
              <a:r>
                <a:rPr lang="en-US" altLang="zh-CN" sz="1800" dirty="0" err="1"/>
                <a:t>RTMPHandler</a:t>
              </a:r>
              <a:r>
                <a:rPr lang="en-US" altLang="zh-CN" sz="1800" dirty="0"/>
                <a:t> </a:t>
              </a:r>
              <a:endParaRPr lang="en-US" altLang="zh-CN" sz="1800" dirty="0" smtClean="0"/>
            </a:p>
            <a:p>
              <a:pPr lvl="0">
                <a:defRPr/>
              </a:pPr>
              <a:r>
                <a:rPr lang="en-US" altLang="zh-CN" sz="1800" dirty="0" smtClean="0"/>
                <a:t>        |--[</a:t>
              </a:r>
              <a:r>
                <a:rPr lang="zh-CN" altLang="en-US" sz="1800" dirty="0" smtClean="0"/>
                <a:t>调用</a:t>
              </a:r>
              <a:r>
                <a:rPr lang="en-US" altLang="zh-CN" sz="1800" dirty="0" smtClean="0"/>
                <a:t>Server</a:t>
              </a:r>
              <a:r>
                <a:rPr lang="zh-CN" altLang="en-US" sz="1800" dirty="0" smtClean="0"/>
                <a:t>类的</a:t>
              </a:r>
              <a:r>
                <a:rPr lang="en-US" altLang="zh-CN" sz="1800" dirty="0" err="1" smtClean="0"/>
                <a:t>LookupGlobal</a:t>
              </a:r>
              <a:r>
                <a:rPr lang="zh-CN" altLang="en-US" sz="1800" dirty="0"/>
                <a:t>方法</a:t>
              </a:r>
              <a:r>
                <a:rPr lang="zh-CN" altLang="en-US" sz="1800" dirty="0" smtClean="0"/>
                <a:t>获得</a:t>
              </a:r>
              <a:r>
                <a:rPr lang="en-US" altLang="zh-CN" sz="1800" dirty="0" smtClean="0"/>
                <a:t>]--&gt;</a:t>
              </a:r>
              <a:r>
                <a:rPr lang="en-US" altLang="zh-CN" sz="1800" dirty="0" err="1" smtClean="0"/>
                <a:t>GlobalScope</a:t>
              </a:r>
              <a:endParaRPr lang="en-US" altLang="zh-CN" sz="1800" dirty="0" smtClean="0"/>
            </a:p>
            <a:p>
              <a:pPr lvl="0">
                <a:defRPr/>
              </a:pPr>
              <a:r>
                <a:rPr lang="en-US" altLang="zh-CN" sz="1800" dirty="0"/>
                <a:t> </a:t>
              </a:r>
              <a:r>
                <a:rPr lang="en-US" altLang="zh-CN" sz="1800" dirty="0" smtClean="0"/>
                <a:t>       |--[</a:t>
              </a:r>
              <a:r>
                <a:rPr lang="zh-CN" altLang="en-US" sz="1800" dirty="0"/>
                <a:t>使用</a:t>
              </a:r>
              <a:r>
                <a:rPr lang="en-US" altLang="zh-CN" sz="1800" dirty="0" err="1"/>
                <a:t>GlobalScope</a:t>
              </a:r>
              <a:r>
                <a:rPr lang="zh-CN" altLang="en-US" sz="1800" dirty="0"/>
                <a:t>查找</a:t>
              </a:r>
              <a:r>
                <a:rPr lang="en-US" altLang="zh-CN" sz="1800" dirty="0"/>
                <a:t>Web Scope]--&gt;</a:t>
              </a:r>
              <a:r>
                <a:rPr lang="en-US" altLang="zh-CN" sz="1800" dirty="0" err="1"/>
                <a:t>GlobalScope</a:t>
              </a:r>
              <a:r>
                <a:rPr lang="en-US" altLang="zh-CN" sz="1800" dirty="0"/>
                <a:t> </a:t>
              </a:r>
              <a:endParaRPr lang="en-US" altLang="zh-CN" sz="1800" dirty="0" smtClean="0"/>
            </a:p>
            <a:p>
              <a:pPr>
                <a:defRPr/>
              </a:pPr>
              <a:r>
                <a:rPr lang="en-US" altLang="zh-CN" sz="1800" dirty="0" smtClean="0"/>
                <a:t>        </a:t>
              </a:r>
              <a:r>
                <a:rPr lang="en-US" altLang="zh-CN" sz="1800" dirty="0"/>
                <a:t>|--[</a:t>
              </a:r>
              <a:r>
                <a:rPr lang="en-US" altLang="zh-CN" sz="1800" dirty="0" err="1"/>
                <a:t>RTMPHandler</a:t>
              </a:r>
              <a:r>
                <a:rPr lang="zh-CN" altLang="en-US" sz="1800" dirty="0" smtClean="0"/>
                <a:t>调用</a:t>
              </a:r>
              <a:r>
                <a:rPr lang="en-US" altLang="zh-CN" sz="1800" dirty="0" err="1" smtClean="0"/>
                <a:t>RTMPMinaConnection</a:t>
              </a:r>
              <a:r>
                <a:rPr lang="zh-CN" altLang="en-US" sz="1800" dirty="0" smtClean="0"/>
                <a:t>的</a:t>
              </a:r>
              <a:r>
                <a:rPr lang="en-US" altLang="zh-CN" sz="1800" dirty="0" smtClean="0"/>
                <a:t>Connect</a:t>
              </a:r>
              <a:r>
                <a:rPr lang="zh-CN" altLang="en-US" sz="1800" dirty="0" smtClean="0"/>
                <a:t>方法连接并转移</a:t>
              </a:r>
              <a:r>
                <a:rPr lang="en-US" altLang="zh-CN" sz="1800" dirty="0" err="1" smtClean="0"/>
                <a:t>WebScope</a:t>
              </a:r>
              <a:r>
                <a:rPr lang="zh-CN" altLang="en-US" sz="1800" dirty="0" smtClean="0"/>
                <a:t>请求</a:t>
              </a:r>
              <a:r>
                <a:rPr lang="en-US" altLang="zh-CN" sz="1800" dirty="0" smtClean="0"/>
                <a:t>]--&gt; </a:t>
              </a:r>
              <a:r>
                <a:rPr lang="en-US" altLang="zh-CN" sz="1800" dirty="0" err="1" smtClean="0"/>
                <a:t>ApplicationAdapter</a:t>
              </a:r>
              <a:endParaRPr lang="en-US" altLang="zh-CN" sz="1800" dirty="0" smtClean="0"/>
            </a:p>
            <a:p>
              <a:pPr>
                <a:defRPr/>
              </a:pPr>
              <a:r>
                <a:rPr lang="en-US" altLang="zh-CN" sz="1800" dirty="0"/>
                <a:t>  </a:t>
              </a:r>
              <a:r>
                <a:rPr lang="en-US" altLang="zh-CN" sz="1800" dirty="0" smtClean="0"/>
                <a:t>      |--[</a:t>
              </a:r>
              <a:r>
                <a:rPr lang="zh-CN" altLang="en-US" sz="1800" dirty="0" smtClean="0"/>
                <a:t>二次开发项目重载</a:t>
              </a:r>
              <a:r>
                <a:rPr lang="en-US" altLang="zh-CN" sz="1800" dirty="0" err="1"/>
                <a:t>ApplicationAdapter</a:t>
              </a:r>
              <a:r>
                <a:rPr lang="zh-CN" altLang="en-US" sz="1800" dirty="0"/>
                <a:t>的</a:t>
              </a:r>
              <a:r>
                <a:rPr lang="zh-CN" altLang="en-US" sz="1800" dirty="0" smtClean="0"/>
                <a:t>方法</a:t>
              </a:r>
              <a:r>
                <a:rPr lang="en-US" altLang="zh-CN" sz="1800" dirty="0"/>
                <a:t>]--&gt;</a:t>
              </a:r>
              <a:r>
                <a:rPr lang="zh-CN" altLang="en-US" sz="1800" dirty="0" smtClean="0"/>
                <a:t>实现自己项目的逻辑</a:t>
              </a:r>
              <a:endParaRPr lang="en-US" altLang="zh-CN" sz="1800" dirty="0" smtClean="0"/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8579690" y="1542823"/>
              <a:ext cx="1680820" cy="36946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简单的</a:t>
              </a:r>
              <a:r>
                <a:rPr lang="zh-CN" altLang="en-US" kern="0" dirty="0"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总结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流程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常用接口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629482" y="1981294"/>
            <a:ext cx="7338859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zh-CN" altLang="en-US" kern="0" dirty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为了便于开发人员进行二次开发，</a:t>
            </a:r>
            <a:r>
              <a:rPr lang="en-US" altLang="zh-CN" kern="0" dirty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Red5 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为此提供可实现的接口</a:t>
            </a:r>
            <a:r>
              <a:rPr lang="zh-CN" altLang="en-US" kern="0" dirty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3" y="2509466"/>
            <a:ext cx="10642568" cy="333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二次开发项目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454041" y="2120082"/>
            <a:ext cx="1091061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通过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Eclipse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插件进行开发，项目会自动编译保存到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Red5-server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下的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指定位置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2751455"/>
            <a:ext cx="2830195" cy="376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65" y="2751455"/>
            <a:ext cx="3521075" cy="1692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220" y="2751455"/>
            <a:ext cx="4685030" cy="268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二次开发项目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480712" y="1733367"/>
            <a:ext cx="588833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项目存放内容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2552700"/>
            <a:ext cx="5076825" cy="2907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405" y="2552700"/>
            <a:ext cx="5076190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4927600" y="1532382"/>
            <a:ext cx="2336800" cy="23236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73040" y="1871250"/>
            <a:ext cx="1645920" cy="1645920"/>
          </a:xfrm>
          <a:prstGeom prst="ellipse">
            <a:avLst/>
          </a:prstGeom>
          <a:solidFill>
            <a:srgbClr val="00265E">
              <a:alpha val="29000"/>
            </a:srgbClr>
          </a:solidFill>
          <a:ln w="38100"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30628" y="2128838"/>
            <a:ext cx="1130744" cy="1130744"/>
          </a:xfrm>
          <a:prstGeom prst="ellipse">
            <a:avLst/>
          </a:prstGeom>
          <a:solidFill>
            <a:srgbClr val="002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628" y="2278712"/>
            <a:ext cx="113074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锐字锐线梦想黑简1.0" panose="02010604000000000000" pitchFamily="2" charset="-122"/>
                <a:cs typeface="+mn-cs"/>
              </a:rPr>
              <a:t>04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0800" y="4159905"/>
            <a:ext cx="4470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直播实现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启动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服务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570865" y="1751965"/>
            <a:ext cx="10499090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通过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.bat(.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sh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脚本启动服务（可与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Tomcat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整合）或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Eclipse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的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Server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启动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15" y="3655695"/>
            <a:ext cx="5614670" cy="2701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b="39872"/>
          <a:stretch>
            <a:fillRect/>
          </a:stretch>
        </p:blipFill>
        <p:spPr>
          <a:xfrm>
            <a:off x="6947535" y="2303780"/>
            <a:ext cx="3521075" cy="1017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3321685"/>
            <a:ext cx="4648835" cy="303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15" y="2473325"/>
            <a:ext cx="4648835" cy="3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第三</a:t>
            </a: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方直播软件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511827" y="1751782"/>
            <a:ext cx="9483593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OBS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等第三方直播软件，选择服务器地址及串流密钥（流名称）后进行推流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" y="2574290"/>
            <a:ext cx="4970780" cy="3486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40" y="2577465"/>
            <a:ext cx="4966335" cy="348297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85" y="2176031"/>
            <a:ext cx="5667415" cy="3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7" y="2176792"/>
            <a:ext cx="5666328" cy="39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2340216" y="1524786"/>
            <a:ext cx="4187584" cy="41640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8008" y="3403303"/>
            <a:ext cx="1319092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07146" y="1867331"/>
            <a:ext cx="2760754" cy="531226"/>
            <a:chOff x="7107146" y="1867331"/>
            <a:chExt cx="2760754" cy="531226"/>
          </a:xfrm>
        </p:grpSpPr>
        <p:sp>
          <p:nvSpPr>
            <p:cNvPr id="4" name="文本框 3"/>
            <p:cNvSpPr txBox="1"/>
            <p:nvPr/>
          </p:nvSpPr>
          <p:spPr>
            <a:xfrm>
              <a:off x="7107146" y="1867331"/>
              <a:ext cx="276075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1.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直播概述</a:t>
              </a:r>
              <a:endParaRPr lang="zh-CN" altLang="en-US" sz="2800" dirty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204974" y="2398557"/>
              <a:ext cx="266292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24DBFD">
                      <a:alpha val="0"/>
                    </a:srgbClr>
                  </a:gs>
                  <a:gs pos="100000">
                    <a:srgbClr val="002FF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107146" y="2865438"/>
            <a:ext cx="2760754" cy="544357"/>
            <a:chOff x="7107146" y="2865438"/>
            <a:chExt cx="2760754" cy="544357"/>
          </a:xfrm>
        </p:grpSpPr>
        <p:sp>
          <p:nvSpPr>
            <p:cNvPr id="5" name="文本框 4"/>
            <p:cNvSpPr txBox="1"/>
            <p:nvPr/>
          </p:nvSpPr>
          <p:spPr>
            <a:xfrm>
              <a:off x="7107146" y="2865438"/>
              <a:ext cx="2760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2. 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Red5</a:t>
              </a:r>
              <a:r>
                <a:rPr lang="zh-CN" altLang="en-US" sz="2800" dirty="0"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latin typeface="Agency FB" panose="020B0503020202020204" pitchFamily="34" charset="0"/>
                  <a:ea typeface="锐字锐线梦想黑简1.0" panose="02010604000000000000" pitchFamily="2" charset="-122"/>
                </a:rPr>
                <a:t>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204974" y="3409795"/>
              <a:ext cx="266292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24DBFD">
                      <a:alpha val="0"/>
                    </a:srgbClr>
                  </a:gs>
                  <a:gs pos="100000">
                    <a:srgbClr val="002FF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7107146" y="3863545"/>
            <a:ext cx="2760754" cy="540180"/>
            <a:chOff x="7107146" y="3863545"/>
            <a:chExt cx="2760754" cy="540180"/>
          </a:xfrm>
        </p:grpSpPr>
        <p:sp>
          <p:nvSpPr>
            <p:cNvPr id="6" name="文本框 5"/>
            <p:cNvSpPr txBox="1"/>
            <p:nvPr/>
          </p:nvSpPr>
          <p:spPr>
            <a:xfrm>
              <a:off x="7107146" y="3863545"/>
              <a:ext cx="2760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3. </a:t>
              </a: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Red5</a:t>
              </a:r>
              <a:r>
                <a:rPr lang="zh-CN" altLang="en-US" sz="2800" dirty="0"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latin typeface="Agency FB" panose="020B0503020202020204" pitchFamily="34" charset="0"/>
                  <a:ea typeface="锐字锐线梦想黑简1.0" panose="02010604000000000000" pitchFamily="2" charset="-122"/>
                </a:rPr>
                <a:t>架构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204974" y="4403725"/>
              <a:ext cx="266292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24DBFD">
                      <a:alpha val="0"/>
                    </a:srgbClr>
                  </a:gs>
                  <a:gs pos="100000">
                    <a:srgbClr val="002FF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107145" y="4861653"/>
            <a:ext cx="3172927" cy="535061"/>
            <a:chOff x="7107146" y="4861653"/>
            <a:chExt cx="2760754" cy="535061"/>
          </a:xfrm>
        </p:grpSpPr>
        <p:sp>
          <p:nvSpPr>
            <p:cNvPr id="7" name="文本框 6"/>
            <p:cNvSpPr txBox="1"/>
            <p:nvPr/>
          </p:nvSpPr>
          <p:spPr>
            <a:xfrm>
              <a:off x="7107146" y="4861653"/>
              <a:ext cx="2760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4.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002FFC"/>
                      </a:gs>
                      <a:gs pos="100000">
                        <a:srgbClr val="24DBFD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gency FB" panose="020B0503020202020204" pitchFamily="34" charset="0"/>
                  <a:ea typeface="锐字锐线梦想黑简1.0" panose="02010604000000000000" pitchFamily="2" charset="-122"/>
                  <a:cs typeface="+mn-cs"/>
                </a:rPr>
                <a:t>直播实现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204974" y="5396714"/>
              <a:ext cx="266292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24DBFD">
                      <a:alpha val="0"/>
                    </a:srgbClr>
                  </a:gs>
                  <a:gs pos="100000">
                    <a:srgbClr val="002FF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前端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RTMP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连接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11" name="文本框 7"/>
          <p:cNvSpPr txBox="1"/>
          <p:nvPr/>
        </p:nvSpPr>
        <p:spPr bwMode="auto">
          <a:xfrm>
            <a:off x="588662" y="1811472"/>
            <a:ext cx="9483593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前端通过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RTMP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协议与服务器进行连接，访问服务器运行项目编译好的</a:t>
            </a:r>
            <a:r>
              <a:rPr lang="en-US" altLang="zh-CN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class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实现直播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" y="2379980"/>
            <a:ext cx="3587750" cy="4150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355" y="2447290"/>
            <a:ext cx="7504430" cy="378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3918365" y="279394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7200" dirty="0" smtClean="0">
                <a:gradFill flip="none" rotWithShape="1">
                  <a:gsLst>
                    <a:gs pos="0">
                      <a:srgbClr val="F8FDFD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谢谢观看</a:t>
            </a:r>
            <a:endParaRPr lang="zh-CN" altLang="en-US" sz="7200" dirty="0">
              <a:gradFill flip="none" rotWithShape="1">
                <a:gsLst>
                  <a:gs pos="0">
                    <a:srgbClr val="F8FDF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4927600" y="1532382"/>
            <a:ext cx="2336800" cy="23236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73040" y="1871250"/>
            <a:ext cx="1645920" cy="1645920"/>
          </a:xfrm>
          <a:prstGeom prst="ellipse">
            <a:avLst/>
          </a:prstGeom>
          <a:solidFill>
            <a:srgbClr val="00265E">
              <a:alpha val="29000"/>
            </a:srgbClr>
          </a:solidFill>
          <a:ln w="38100"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30628" y="2128838"/>
            <a:ext cx="1130744" cy="1130744"/>
          </a:xfrm>
          <a:prstGeom prst="ellipse">
            <a:avLst/>
          </a:prstGeom>
          <a:solidFill>
            <a:srgbClr val="002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628" y="2278712"/>
            <a:ext cx="113074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锐字锐线梦想黑简1.0" panose="02010604000000000000" pitchFamily="2" charset="-122"/>
                <a:cs typeface="+mn-cs"/>
              </a:rPr>
              <a:t>01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0800" y="4159905"/>
            <a:ext cx="447040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直播概述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588517" y="551937"/>
            <a:ext cx="447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直播概述</a:t>
            </a:r>
            <a:endParaRPr lang="zh-CN" altLang="en-US" sz="2800" dirty="0">
              <a:solidFill>
                <a:srgbClr val="FFFFFF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pic>
        <p:nvPicPr>
          <p:cNvPr id="1026" name="Picture 2" descr="https://img-blog.csdn.net/201710291946539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16" y="2168384"/>
            <a:ext cx="7737617" cy="399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7"/>
          <p:cNvSpPr txBox="1"/>
          <p:nvPr/>
        </p:nvSpPr>
        <p:spPr bwMode="auto">
          <a:xfrm>
            <a:off x="971477" y="1624487"/>
            <a:ext cx="2852240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zh-CN" altLang="en-US" kern="0" dirty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直播平台的基本</a:t>
            </a: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结构组成</a:t>
            </a:r>
            <a:endParaRPr lang="zh-CN" altLang="en-US" kern="0" dirty="0"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588517" y="551937"/>
            <a:ext cx="447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直播概述</a:t>
            </a:r>
            <a:endParaRPr lang="zh-CN" altLang="en-US" sz="2800" dirty="0">
              <a:solidFill>
                <a:srgbClr val="FFFFFF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pic>
        <p:nvPicPr>
          <p:cNvPr id="2050" name="Picture 2" descr="https://img-blog.csdn.net/201710291947045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49" y="1910851"/>
            <a:ext cx="82391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6"/>
          <p:cNvSpPr txBox="1"/>
          <p:nvPr/>
        </p:nvSpPr>
        <p:spPr bwMode="auto">
          <a:xfrm>
            <a:off x="155504" y="1862786"/>
            <a:ext cx="3061225" cy="41734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/>
              <a:t>RTMP</a:t>
            </a:r>
            <a:r>
              <a:rPr lang="zh-CN" altLang="en-US" dirty="0"/>
              <a:t>是</a:t>
            </a:r>
            <a:r>
              <a:rPr lang="en-US" altLang="zh-CN" dirty="0"/>
              <a:t>Real Time Messaging Protocol</a:t>
            </a:r>
            <a:r>
              <a:rPr lang="zh-CN" altLang="en-US" dirty="0"/>
              <a:t>（实时消息传输协议）的首字母缩写。该协议基于</a:t>
            </a:r>
            <a:r>
              <a:rPr lang="en-US" altLang="zh-CN" dirty="0"/>
              <a:t>TCP</a:t>
            </a:r>
            <a:r>
              <a:rPr lang="zh-CN" altLang="en-US" dirty="0"/>
              <a:t>，是一个协议族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RTMP</a:t>
            </a:r>
            <a:r>
              <a:rPr lang="zh-CN" altLang="en-US" dirty="0" smtClean="0"/>
              <a:t>基本协议</a:t>
            </a:r>
            <a:r>
              <a:rPr lang="en-US" altLang="zh-CN" dirty="0"/>
              <a:t>R</a:t>
            </a:r>
            <a:r>
              <a:rPr lang="en-US" altLang="zh-CN" dirty="0" smtClean="0"/>
              <a:t>TMPT/RTMPS/RTMPE</a:t>
            </a:r>
            <a:r>
              <a:rPr lang="zh-CN" altLang="en-US" dirty="0"/>
              <a:t>等多种</a:t>
            </a:r>
            <a:r>
              <a:rPr lang="zh-CN" altLang="en-US" dirty="0" smtClean="0"/>
              <a:t>变种</a:t>
            </a:r>
            <a:r>
              <a:rPr lang="en-US" altLang="zh-CN" dirty="0" smtClean="0"/>
              <a:t>:</a:t>
            </a:r>
          </a:p>
          <a:p>
            <a:pPr lvl="0">
              <a:defRPr/>
            </a:pPr>
            <a:r>
              <a:rPr lang="en-US" altLang="zh-CN" dirty="0" smtClean="0"/>
              <a:t>1.RTMPT</a:t>
            </a:r>
            <a:r>
              <a:rPr lang="zh-CN" altLang="en-US" dirty="0"/>
              <a:t>封装在</a:t>
            </a:r>
            <a:r>
              <a:rPr lang="en-US" altLang="zh-CN" dirty="0"/>
              <a:t>HTTP</a:t>
            </a:r>
            <a:r>
              <a:rPr lang="zh-CN" altLang="en-US" dirty="0"/>
              <a:t>请求之中，可穿越防火墙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2.RTMPS</a:t>
            </a:r>
            <a:r>
              <a:rPr lang="zh-CN" altLang="en-US" dirty="0"/>
              <a:t>类似</a:t>
            </a:r>
            <a:r>
              <a:rPr lang="en-US" altLang="zh-CN" dirty="0"/>
              <a:t>RTMPT</a:t>
            </a:r>
            <a:r>
              <a:rPr lang="zh-CN" altLang="en-US" dirty="0"/>
              <a:t>，但使用的是</a:t>
            </a:r>
            <a:r>
              <a:rPr lang="en-US" altLang="zh-CN" dirty="0"/>
              <a:t>HTTPS</a:t>
            </a:r>
            <a:r>
              <a:rPr lang="zh-CN" altLang="en-US" dirty="0"/>
              <a:t>连接； 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/>
              <a:t>工作在</a:t>
            </a:r>
            <a:r>
              <a:rPr lang="en-US" altLang="zh-CN" dirty="0"/>
              <a:t>TCP</a:t>
            </a:r>
            <a:r>
              <a:rPr lang="zh-CN" altLang="en-US" dirty="0"/>
              <a:t>之上的明文协议，使用端口</a:t>
            </a:r>
            <a:r>
              <a:rPr lang="en-US" altLang="zh-CN" dirty="0"/>
              <a:t>1935</a:t>
            </a:r>
            <a:r>
              <a:rPr lang="zh-CN" altLang="en-US" dirty="0"/>
              <a:t>； </a:t>
            </a:r>
            <a:endParaRPr lang="en-US" altLang="zh-CN" dirty="0"/>
          </a:p>
          <a:p>
            <a:pPr lvl="0">
              <a:defRPr/>
            </a:pPr>
            <a:r>
              <a:rPr lang="en-US" altLang="zh-CN" dirty="0" smtClean="0"/>
              <a:t>RTMP</a:t>
            </a:r>
            <a:r>
              <a:rPr lang="zh-CN" altLang="en-US" dirty="0"/>
              <a:t>是一种设计用来进行实时数据通信的网络协议，主要用来在</a:t>
            </a:r>
            <a:r>
              <a:rPr lang="en-US" altLang="zh-CN" dirty="0"/>
              <a:t>Flash/AIR</a:t>
            </a:r>
            <a:r>
              <a:rPr lang="zh-CN" altLang="en-US" dirty="0"/>
              <a:t>平台和支持</a:t>
            </a:r>
            <a:r>
              <a:rPr lang="en-US" altLang="zh-CN" dirty="0"/>
              <a:t>RTMP</a:t>
            </a:r>
            <a:r>
              <a:rPr lang="zh-CN" altLang="en-US" dirty="0"/>
              <a:t>协议的流媒体</a:t>
            </a:r>
            <a:r>
              <a:rPr lang="en-US" altLang="zh-CN" dirty="0"/>
              <a:t>/</a:t>
            </a:r>
            <a:r>
              <a:rPr lang="zh-CN" altLang="en-US" dirty="0"/>
              <a:t>交互服务器之间进行音视频和数据通信。支持该协议的软件包括</a:t>
            </a:r>
            <a:r>
              <a:rPr lang="en-US" altLang="zh-CN" dirty="0"/>
              <a:t>Adobe </a:t>
            </a:r>
            <a:r>
              <a:rPr lang="en-US" altLang="zh-CN" dirty="0" smtClean="0"/>
              <a:t>Media Server/</a:t>
            </a:r>
            <a:r>
              <a:rPr lang="en-US" altLang="zh-CN" dirty="0" err="1" smtClean="0"/>
              <a:t>Ultrant</a:t>
            </a:r>
            <a:r>
              <a:rPr lang="en-US" altLang="zh-CN" dirty="0" smtClean="0"/>
              <a:t> </a:t>
            </a:r>
            <a:r>
              <a:rPr lang="en-US" altLang="zh-CN" dirty="0"/>
              <a:t>Media Server/red5</a:t>
            </a:r>
            <a:r>
              <a:rPr lang="zh-CN" altLang="en-US" dirty="0"/>
              <a:t>等。</a:t>
            </a:r>
            <a:endParaRPr lang="zh-CN" altLang="en-US" sz="1000" dirty="0"/>
          </a:p>
        </p:txBody>
      </p:sp>
      <p:sp>
        <p:nvSpPr>
          <p:cNvPr id="25" name="文本框 7"/>
          <p:cNvSpPr txBox="1"/>
          <p:nvPr/>
        </p:nvSpPr>
        <p:spPr bwMode="auto">
          <a:xfrm>
            <a:off x="102315" y="1541518"/>
            <a:ext cx="2972404" cy="36933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altLang="zh-CN" kern="0" dirty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RTMP</a:t>
            </a:r>
            <a:endParaRPr lang="zh-CN" altLang="en-US" kern="0" dirty="0">
              <a:gradFill flip="none" rotWithShape="1">
                <a:gsLst>
                  <a:gs pos="0">
                    <a:srgbClr val="24DBFD"/>
                  </a:gs>
                  <a:gs pos="100000">
                    <a:srgbClr val="002FFC"/>
                  </a:gs>
                </a:gsLst>
                <a:lin ang="2700000" scaled="1"/>
                <a:tileRect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588517" y="551937"/>
            <a:ext cx="447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直播概述</a:t>
            </a:r>
            <a:endParaRPr lang="zh-CN" altLang="en-US" sz="2800" dirty="0">
              <a:solidFill>
                <a:srgbClr val="FFFFFF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pic>
        <p:nvPicPr>
          <p:cNvPr id="3076" name="Picture 4" descr="https://img-blog.csdn.net/201710291946187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4" y="2919754"/>
            <a:ext cx="9461305" cy="29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6"/>
          <p:cNvSpPr txBox="1"/>
          <p:nvPr/>
        </p:nvSpPr>
        <p:spPr bwMode="auto">
          <a:xfrm>
            <a:off x="838014" y="2130420"/>
            <a:ext cx="9334686" cy="57246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利用</a:t>
            </a:r>
            <a:r>
              <a:rPr lang="en-US" altLang="zh-CN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Red5(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或</a:t>
            </a:r>
            <a:r>
              <a:rPr lang="en-US" altLang="zh-CN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FMS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、</a:t>
            </a:r>
            <a:r>
              <a:rPr lang="en-US" altLang="zh-CN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Nginx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等</a:t>
            </a:r>
            <a:r>
              <a:rPr lang="en-US" altLang="zh-CN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)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作为</a:t>
            </a:r>
            <a:r>
              <a:rPr lang="zh-CN" altLang="en-US" sz="1200" dirty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流媒体服务器，配合第三方直播软件指定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服务器推流地址</a:t>
            </a:r>
            <a:r>
              <a:rPr lang="zh-CN" altLang="en-US" sz="1200" dirty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，将获取本地指定媒体流进行推流至</a:t>
            </a:r>
            <a:r>
              <a:rPr lang="en-US" altLang="zh-CN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Red5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服务器地址进行转码等操作，通过</a:t>
            </a:r>
            <a:r>
              <a:rPr lang="en-US" altLang="zh-CN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RTMP</a:t>
            </a:r>
            <a:r>
              <a:rPr lang="zh-CN" altLang="en-US" sz="1200" dirty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协议前端与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服务器进行连接，实现</a:t>
            </a:r>
            <a:r>
              <a:rPr lang="zh-CN" altLang="en-US" sz="1200" dirty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直播内容的推</a:t>
            </a:r>
            <a:r>
              <a:rPr lang="zh-CN" altLang="en-US" sz="1200" dirty="0" smtClean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送</a:t>
            </a:r>
            <a:r>
              <a:rPr lang="zh-CN" altLang="en-US" sz="1200" dirty="0"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</a:rPr>
              <a:t>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4DBFD">
                      <a:lumMod val="60000"/>
                      <a:lumOff val="40000"/>
                    </a:srgbClr>
                  </a:gs>
                  <a:gs pos="100000">
                    <a:srgbClr val="24DBFD">
                      <a:lumMod val="53000"/>
                      <a:lumOff val="4700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7"/>
          <p:cNvSpPr txBox="1"/>
          <p:nvPr/>
        </p:nvSpPr>
        <p:spPr bwMode="auto">
          <a:xfrm>
            <a:off x="838017" y="1809154"/>
            <a:ext cx="7474414" cy="36933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zh-CN" altLang="en-US" kern="0" dirty="0" smtClean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基本</a:t>
            </a:r>
            <a:r>
              <a:rPr lang="zh-CN" altLang="en-US" kern="0" dirty="0"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24842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4927600" y="1532382"/>
            <a:ext cx="2336800" cy="23236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73040" y="1871250"/>
            <a:ext cx="1645920" cy="1645920"/>
          </a:xfrm>
          <a:prstGeom prst="ellipse">
            <a:avLst/>
          </a:prstGeom>
          <a:solidFill>
            <a:srgbClr val="00265E">
              <a:alpha val="29000"/>
            </a:srgbClr>
          </a:solidFill>
          <a:ln w="38100"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30628" y="2128838"/>
            <a:ext cx="1130744" cy="1130744"/>
          </a:xfrm>
          <a:prstGeom prst="ellipse">
            <a:avLst/>
          </a:prstGeom>
          <a:solidFill>
            <a:srgbClr val="002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628" y="2278712"/>
            <a:ext cx="113074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锐字锐线梦想黑简1.0" panose="02010604000000000000" pitchFamily="2" charset="-122"/>
                <a:cs typeface="+mn-cs"/>
              </a:rPr>
              <a:t>02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0800" y="4159905"/>
            <a:ext cx="4470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介绍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šḷïḓé"/>
          <p:cNvSpPr/>
          <p:nvPr/>
        </p:nvSpPr>
        <p:spPr>
          <a:xfrm>
            <a:off x="5284710" y="3452737"/>
            <a:ext cx="648018" cy="648018"/>
          </a:xfrm>
          <a:prstGeom prst="roundRect">
            <a:avLst/>
          </a:prstGeom>
          <a:gradFill flip="none" rotWithShape="1">
            <a:gsLst>
              <a:gs pos="0">
                <a:srgbClr val="24DBFD"/>
              </a:gs>
              <a:gs pos="100000">
                <a:srgbClr val="002FF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265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6" name="ïś1íḑè"/>
          <p:cNvSpPr/>
          <p:nvPr/>
        </p:nvSpPr>
        <p:spPr>
          <a:xfrm>
            <a:off x="6731094" y="3452737"/>
            <a:ext cx="648018" cy="648018"/>
          </a:xfrm>
          <a:prstGeom prst="roundRect">
            <a:avLst/>
          </a:prstGeom>
          <a:gradFill flip="none" rotWithShape="1">
            <a:gsLst>
              <a:gs pos="0">
                <a:srgbClr val="24DBFD"/>
              </a:gs>
              <a:gs pos="100000">
                <a:srgbClr val="002FF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65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7" name="í$ļïdé"/>
          <p:cNvSpPr/>
          <p:nvPr/>
        </p:nvSpPr>
        <p:spPr>
          <a:xfrm>
            <a:off x="8177477" y="3452737"/>
            <a:ext cx="648018" cy="648018"/>
          </a:xfrm>
          <a:prstGeom prst="roundRect">
            <a:avLst/>
          </a:prstGeom>
          <a:gradFill flip="none" rotWithShape="1">
            <a:gsLst>
              <a:gs pos="0">
                <a:srgbClr val="24DBFD"/>
              </a:gs>
              <a:gs pos="100000">
                <a:srgbClr val="002FF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265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8" name="îṣḷîďe"/>
          <p:cNvSpPr/>
          <p:nvPr/>
        </p:nvSpPr>
        <p:spPr>
          <a:xfrm>
            <a:off x="9623861" y="3452737"/>
            <a:ext cx="648018" cy="648018"/>
          </a:xfrm>
          <a:prstGeom prst="roundRect">
            <a:avLst/>
          </a:prstGeom>
          <a:gradFill flip="none" rotWithShape="1">
            <a:gsLst>
              <a:gs pos="0">
                <a:srgbClr val="24DBFD"/>
              </a:gs>
              <a:gs pos="100000">
                <a:srgbClr val="002FF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65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sp>
        <p:nvSpPr>
          <p:cNvPr id="13" name="ïs1iḍê"/>
          <p:cNvSpPr/>
          <p:nvPr/>
        </p:nvSpPr>
        <p:spPr bwMode="auto">
          <a:xfrm>
            <a:off x="-107836" y="5445125"/>
            <a:ext cx="6222058" cy="2333274"/>
          </a:xfrm>
          <a:custGeom>
            <a:avLst/>
            <a:gdLst/>
            <a:ahLst/>
            <a:cxnLst>
              <a:cxn ang="0">
                <a:pos x="3884" y="503"/>
              </a:cxn>
              <a:cxn ang="0">
                <a:pos x="3613" y="575"/>
              </a:cxn>
              <a:cxn ang="0">
                <a:pos x="3348" y="384"/>
              </a:cxn>
              <a:cxn ang="0">
                <a:pos x="3114" y="173"/>
              </a:cxn>
              <a:cxn ang="0">
                <a:pos x="2825" y="40"/>
              </a:cxn>
              <a:cxn ang="0">
                <a:pos x="2499" y="0"/>
              </a:cxn>
              <a:cxn ang="0">
                <a:pos x="2187" y="58"/>
              </a:cxn>
              <a:cxn ang="0">
                <a:pos x="1915" y="202"/>
              </a:cxn>
              <a:cxn ang="0">
                <a:pos x="1697" y="416"/>
              </a:cxn>
              <a:cxn ang="0">
                <a:pos x="1459" y="444"/>
              </a:cxn>
              <a:cxn ang="0">
                <a:pos x="1132" y="366"/>
              </a:cxn>
              <a:cxn ang="0">
                <a:pos x="692" y="427"/>
              </a:cxn>
              <a:cxn ang="0">
                <a:pos x="309" y="672"/>
              </a:cxn>
              <a:cxn ang="0">
                <a:pos x="65" y="1055"/>
              </a:cxn>
              <a:cxn ang="0">
                <a:pos x="5" y="1524"/>
              </a:cxn>
              <a:cxn ang="0">
                <a:pos x="153" y="1963"/>
              </a:cxn>
              <a:cxn ang="0">
                <a:pos x="466" y="2291"/>
              </a:cxn>
              <a:cxn ang="0">
                <a:pos x="894" y="2459"/>
              </a:cxn>
              <a:cxn ang="0">
                <a:pos x="1268" y="2450"/>
              </a:cxn>
              <a:cxn ang="0">
                <a:pos x="1560" y="2342"/>
              </a:cxn>
              <a:cxn ang="0">
                <a:pos x="1803" y="2158"/>
              </a:cxn>
              <a:cxn ang="0">
                <a:pos x="1998" y="1960"/>
              </a:cxn>
              <a:cxn ang="0">
                <a:pos x="2286" y="2079"/>
              </a:cxn>
              <a:cxn ang="0">
                <a:pos x="2553" y="2198"/>
              </a:cxn>
              <a:cxn ang="0">
                <a:pos x="2765" y="2430"/>
              </a:cxn>
              <a:cxn ang="0">
                <a:pos x="3037" y="2591"/>
              </a:cxn>
              <a:cxn ang="0">
                <a:pos x="3354" y="2664"/>
              </a:cxn>
              <a:cxn ang="0">
                <a:pos x="3643" y="2645"/>
              </a:cxn>
              <a:cxn ang="0">
                <a:pos x="3896" y="2557"/>
              </a:cxn>
              <a:cxn ang="0">
                <a:pos x="4168" y="2582"/>
              </a:cxn>
              <a:cxn ang="0">
                <a:pos x="4499" y="2582"/>
              </a:cxn>
              <a:cxn ang="0">
                <a:pos x="4753" y="2594"/>
              </a:cxn>
              <a:cxn ang="0">
                <a:pos x="5015" y="2660"/>
              </a:cxn>
              <a:cxn ang="0">
                <a:pos x="5323" y="2651"/>
              </a:cxn>
              <a:cxn ang="0">
                <a:pos x="5627" y="2546"/>
              </a:cxn>
              <a:cxn ang="0">
                <a:pos x="5880" y="2360"/>
              </a:cxn>
              <a:cxn ang="0">
                <a:pos x="6069" y="2108"/>
              </a:cxn>
              <a:cxn ang="0">
                <a:pos x="6382" y="2048"/>
              </a:cxn>
              <a:cxn ang="0">
                <a:pos x="6636" y="2000"/>
              </a:cxn>
              <a:cxn ang="0">
                <a:pos x="6840" y="2227"/>
              </a:cxn>
              <a:cxn ang="0">
                <a:pos x="7101" y="2388"/>
              </a:cxn>
              <a:cxn ang="0">
                <a:pos x="7406" y="2466"/>
              </a:cxn>
              <a:cxn ang="0">
                <a:pos x="7827" y="2423"/>
              </a:cxn>
              <a:cxn ang="0">
                <a:pos x="8222" y="2196"/>
              </a:cxn>
              <a:cxn ang="0">
                <a:pos x="8484" y="1827"/>
              </a:cxn>
              <a:cxn ang="0">
                <a:pos x="8566" y="1363"/>
              </a:cxn>
              <a:cxn ang="0">
                <a:pos x="8439" y="915"/>
              </a:cxn>
              <a:cxn ang="0">
                <a:pos x="8144" y="573"/>
              </a:cxn>
              <a:cxn ang="0">
                <a:pos x="7725" y="384"/>
              </a:cxn>
              <a:cxn ang="0">
                <a:pos x="7322" y="380"/>
              </a:cxn>
              <a:cxn ang="0">
                <a:pos x="7009" y="491"/>
              </a:cxn>
              <a:cxn ang="0">
                <a:pos x="6805" y="337"/>
              </a:cxn>
              <a:cxn ang="0">
                <a:pos x="6567" y="145"/>
              </a:cxn>
              <a:cxn ang="0">
                <a:pos x="6280" y="29"/>
              </a:cxn>
              <a:cxn ang="0">
                <a:pos x="5958" y="3"/>
              </a:cxn>
              <a:cxn ang="0">
                <a:pos x="5641" y="75"/>
              </a:cxn>
              <a:cxn ang="0">
                <a:pos x="5369" y="236"/>
              </a:cxn>
              <a:cxn ang="0">
                <a:pos x="5157" y="469"/>
              </a:cxn>
              <a:cxn ang="0">
                <a:pos x="4854" y="559"/>
              </a:cxn>
              <a:cxn ang="0">
                <a:pos x="4594" y="486"/>
              </a:cxn>
              <a:cxn ang="0">
                <a:pos x="4284" y="486"/>
              </a:cxn>
            </a:cxnLst>
            <a:rect l="0" t="0" r="r" b="b"/>
            <a:pathLst>
              <a:path w="8568" h="2667">
                <a:moveTo>
                  <a:pt x="4128" y="474"/>
                </a:moveTo>
                <a:lnTo>
                  <a:pt x="4096" y="475"/>
                </a:lnTo>
                <a:lnTo>
                  <a:pt x="4065" y="477"/>
                </a:lnTo>
                <a:lnTo>
                  <a:pt x="4034" y="478"/>
                </a:lnTo>
                <a:lnTo>
                  <a:pt x="4004" y="482"/>
                </a:lnTo>
                <a:lnTo>
                  <a:pt x="3974" y="486"/>
                </a:lnTo>
                <a:lnTo>
                  <a:pt x="3943" y="491"/>
                </a:lnTo>
                <a:lnTo>
                  <a:pt x="3913" y="497"/>
                </a:lnTo>
                <a:lnTo>
                  <a:pt x="3884" y="503"/>
                </a:lnTo>
                <a:lnTo>
                  <a:pt x="3855" y="510"/>
                </a:lnTo>
                <a:lnTo>
                  <a:pt x="3826" y="519"/>
                </a:lnTo>
                <a:lnTo>
                  <a:pt x="3798" y="527"/>
                </a:lnTo>
                <a:lnTo>
                  <a:pt x="3769" y="538"/>
                </a:lnTo>
                <a:lnTo>
                  <a:pt x="3741" y="548"/>
                </a:lnTo>
                <a:lnTo>
                  <a:pt x="3713" y="559"/>
                </a:lnTo>
                <a:lnTo>
                  <a:pt x="3687" y="572"/>
                </a:lnTo>
                <a:lnTo>
                  <a:pt x="3661" y="584"/>
                </a:lnTo>
                <a:lnTo>
                  <a:pt x="3613" y="575"/>
                </a:lnTo>
                <a:lnTo>
                  <a:pt x="3564" y="567"/>
                </a:lnTo>
                <a:lnTo>
                  <a:pt x="3515" y="561"/>
                </a:lnTo>
                <a:lnTo>
                  <a:pt x="3465" y="559"/>
                </a:lnTo>
                <a:lnTo>
                  <a:pt x="3448" y="528"/>
                </a:lnTo>
                <a:lnTo>
                  <a:pt x="3430" y="498"/>
                </a:lnTo>
                <a:lnTo>
                  <a:pt x="3411" y="469"/>
                </a:lnTo>
                <a:lnTo>
                  <a:pt x="3391" y="440"/>
                </a:lnTo>
                <a:lnTo>
                  <a:pt x="3370" y="411"/>
                </a:lnTo>
                <a:lnTo>
                  <a:pt x="3348" y="384"/>
                </a:lnTo>
                <a:lnTo>
                  <a:pt x="3325" y="357"/>
                </a:lnTo>
                <a:lnTo>
                  <a:pt x="3301" y="332"/>
                </a:lnTo>
                <a:lnTo>
                  <a:pt x="3278" y="306"/>
                </a:lnTo>
                <a:lnTo>
                  <a:pt x="3251" y="281"/>
                </a:lnTo>
                <a:lnTo>
                  <a:pt x="3226" y="259"/>
                </a:lnTo>
                <a:lnTo>
                  <a:pt x="3198" y="236"/>
                </a:lnTo>
                <a:lnTo>
                  <a:pt x="3172" y="214"/>
                </a:lnTo>
                <a:lnTo>
                  <a:pt x="3143" y="193"/>
                </a:lnTo>
                <a:lnTo>
                  <a:pt x="3114" y="173"/>
                </a:lnTo>
                <a:lnTo>
                  <a:pt x="3085" y="155"/>
                </a:lnTo>
                <a:lnTo>
                  <a:pt x="3054" y="136"/>
                </a:lnTo>
                <a:lnTo>
                  <a:pt x="3023" y="120"/>
                </a:lnTo>
                <a:lnTo>
                  <a:pt x="2991" y="104"/>
                </a:lnTo>
                <a:lnTo>
                  <a:pt x="2959" y="89"/>
                </a:lnTo>
                <a:lnTo>
                  <a:pt x="2926" y="75"/>
                </a:lnTo>
                <a:lnTo>
                  <a:pt x="2893" y="62"/>
                </a:lnTo>
                <a:lnTo>
                  <a:pt x="2859" y="50"/>
                </a:lnTo>
                <a:lnTo>
                  <a:pt x="2825" y="40"/>
                </a:lnTo>
                <a:lnTo>
                  <a:pt x="2790" y="30"/>
                </a:lnTo>
                <a:lnTo>
                  <a:pt x="2755" y="22"/>
                </a:lnTo>
                <a:lnTo>
                  <a:pt x="2719" y="16"/>
                </a:lnTo>
                <a:lnTo>
                  <a:pt x="2683" y="9"/>
                </a:lnTo>
                <a:lnTo>
                  <a:pt x="2646" y="5"/>
                </a:lnTo>
                <a:lnTo>
                  <a:pt x="2609" y="3"/>
                </a:lnTo>
                <a:lnTo>
                  <a:pt x="2573" y="0"/>
                </a:lnTo>
                <a:lnTo>
                  <a:pt x="2536" y="0"/>
                </a:lnTo>
                <a:lnTo>
                  <a:pt x="2499" y="0"/>
                </a:lnTo>
                <a:lnTo>
                  <a:pt x="2463" y="1"/>
                </a:lnTo>
                <a:lnTo>
                  <a:pt x="2427" y="5"/>
                </a:lnTo>
                <a:lnTo>
                  <a:pt x="2392" y="9"/>
                </a:lnTo>
                <a:lnTo>
                  <a:pt x="2356" y="15"/>
                </a:lnTo>
                <a:lnTo>
                  <a:pt x="2322" y="21"/>
                </a:lnTo>
                <a:lnTo>
                  <a:pt x="2287" y="29"/>
                </a:lnTo>
                <a:lnTo>
                  <a:pt x="2253" y="38"/>
                </a:lnTo>
                <a:lnTo>
                  <a:pt x="2220" y="48"/>
                </a:lnTo>
                <a:lnTo>
                  <a:pt x="2187" y="58"/>
                </a:lnTo>
                <a:lnTo>
                  <a:pt x="2155" y="71"/>
                </a:lnTo>
                <a:lnTo>
                  <a:pt x="2122" y="83"/>
                </a:lnTo>
                <a:lnTo>
                  <a:pt x="2092" y="98"/>
                </a:lnTo>
                <a:lnTo>
                  <a:pt x="2060" y="112"/>
                </a:lnTo>
                <a:lnTo>
                  <a:pt x="2030" y="129"/>
                </a:lnTo>
                <a:lnTo>
                  <a:pt x="2001" y="145"/>
                </a:lnTo>
                <a:lnTo>
                  <a:pt x="1972" y="164"/>
                </a:lnTo>
                <a:lnTo>
                  <a:pt x="1943" y="182"/>
                </a:lnTo>
                <a:lnTo>
                  <a:pt x="1915" y="202"/>
                </a:lnTo>
                <a:lnTo>
                  <a:pt x="1888" y="222"/>
                </a:lnTo>
                <a:lnTo>
                  <a:pt x="1862" y="244"/>
                </a:lnTo>
                <a:lnTo>
                  <a:pt x="1836" y="265"/>
                </a:lnTo>
                <a:lnTo>
                  <a:pt x="1811" y="289"/>
                </a:lnTo>
                <a:lnTo>
                  <a:pt x="1787" y="313"/>
                </a:lnTo>
                <a:lnTo>
                  <a:pt x="1763" y="337"/>
                </a:lnTo>
                <a:lnTo>
                  <a:pt x="1741" y="363"/>
                </a:lnTo>
                <a:lnTo>
                  <a:pt x="1718" y="388"/>
                </a:lnTo>
                <a:lnTo>
                  <a:pt x="1697" y="416"/>
                </a:lnTo>
                <a:lnTo>
                  <a:pt x="1677" y="442"/>
                </a:lnTo>
                <a:lnTo>
                  <a:pt x="1657" y="470"/>
                </a:lnTo>
                <a:lnTo>
                  <a:pt x="1639" y="499"/>
                </a:lnTo>
                <a:lnTo>
                  <a:pt x="1622" y="528"/>
                </a:lnTo>
                <a:lnTo>
                  <a:pt x="1590" y="510"/>
                </a:lnTo>
                <a:lnTo>
                  <a:pt x="1558" y="491"/>
                </a:lnTo>
                <a:lnTo>
                  <a:pt x="1527" y="474"/>
                </a:lnTo>
                <a:lnTo>
                  <a:pt x="1494" y="458"/>
                </a:lnTo>
                <a:lnTo>
                  <a:pt x="1459" y="444"/>
                </a:lnTo>
                <a:lnTo>
                  <a:pt x="1425" y="431"/>
                </a:lnTo>
                <a:lnTo>
                  <a:pt x="1391" y="417"/>
                </a:lnTo>
                <a:lnTo>
                  <a:pt x="1355" y="407"/>
                </a:lnTo>
                <a:lnTo>
                  <a:pt x="1319" y="396"/>
                </a:lnTo>
                <a:lnTo>
                  <a:pt x="1282" y="387"/>
                </a:lnTo>
                <a:lnTo>
                  <a:pt x="1245" y="380"/>
                </a:lnTo>
                <a:lnTo>
                  <a:pt x="1208" y="374"/>
                </a:lnTo>
                <a:lnTo>
                  <a:pt x="1170" y="368"/>
                </a:lnTo>
                <a:lnTo>
                  <a:pt x="1132" y="366"/>
                </a:lnTo>
                <a:lnTo>
                  <a:pt x="1094" y="363"/>
                </a:lnTo>
                <a:lnTo>
                  <a:pt x="1054" y="363"/>
                </a:lnTo>
                <a:lnTo>
                  <a:pt x="1000" y="365"/>
                </a:lnTo>
                <a:lnTo>
                  <a:pt x="947" y="368"/>
                </a:lnTo>
                <a:lnTo>
                  <a:pt x="894" y="375"/>
                </a:lnTo>
                <a:lnTo>
                  <a:pt x="843" y="384"/>
                </a:lnTo>
                <a:lnTo>
                  <a:pt x="791" y="396"/>
                </a:lnTo>
                <a:lnTo>
                  <a:pt x="742" y="411"/>
                </a:lnTo>
                <a:lnTo>
                  <a:pt x="692" y="427"/>
                </a:lnTo>
                <a:lnTo>
                  <a:pt x="645" y="446"/>
                </a:lnTo>
                <a:lnTo>
                  <a:pt x="598" y="468"/>
                </a:lnTo>
                <a:lnTo>
                  <a:pt x="552" y="490"/>
                </a:lnTo>
                <a:lnTo>
                  <a:pt x="509" y="515"/>
                </a:lnTo>
                <a:lnTo>
                  <a:pt x="466" y="543"/>
                </a:lnTo>
                <a:lnTo>
                  <a:pt x="424" y="573"/>
                </a:lnTo>
                <a:lnTo>
                  <a:pt x="384" y="604"/>
                </a:lnTo>
                <a:lnTo>
                  <a:pt x="346" y="637"/>
                </a:lnTo>
                <a:lnTo>
                  <a:pt x="309" y="672"/>
                </a:lnTo>
                <a:lnTo>
                  <a:pt x="275" y="709"/>
                </a:lnTo>
                <a:lnTo>
                  <a:pt x="242" y="748"/>
                </a:lnTo>
                <a:lnTo>
                  <a:pt x="210" y="787"/>
                </a:lnTo>
                <a:lnTo>
                  <a:pt x="181" y="828"/>
                </a:lnTo>
                <a:lnTo>
                  <a:pt x="153" y="872"/>
                </a:lnTo>
                <a:lnTo>
                  <a:pt x="128" y="915"/>
                </a:lnTo>
                <a:lnTo>
                  <a:pt x="105" y="960"/>
                </a:lnTo>
                <a:lnTo>
                  <a:pt x="83" y="1008"/>
                </a:lnTo>
                <a:lnTo>
                  <a:pt x="65" y="1055"/>
                </a:lnTo>
                <a:lnTo>
                  <a:pt x="48" y="1104"/>
                </a:lnTo>
                <a:lnTo>
                  <a:pt x="33" y="1154"/>
                </a:lnTo>
                <a:lnTo>
                  <a:pt x="21" y="1204"/>
                </a:lnTo>
                <a:lnTo>
                  <a:pt x="12" y="1257"/>
                </a:lnTo>
                <a:lnTo>
                  <a:pt x="5" y="1310"/>
                </a:lnTo>
                <a:lnTo>
                  <a:pt x="2" y="1363"/>
                </a:lnTo>
                <a:lnTo>
                  <a:pt x="0" y="1417"/>
                </a:lnTo>
                <a:lnTo>
                  <a:pt x="2" y="1471"/>
                </a:lnTo>
                <a:lnTo>
                  <a:pt x="5" y="1524"/>
                </a:lnTo>
                <a:lnTo>
                  <a:pt x="12" y="1577"/>
                </a:lnTo>
                <a:lnTo>
                  <a:pt x="21" y="1628"/>
                </a:lnTo>
                <a:lnTo>
                  <a:pt x="33" y="1680"/>
                </a:lnTo>
                <a:lnTo>
                  <a:pt x="48" y="1730"/>
                </a:lnTo>
                <a:lnTo>
                  <a:pt x="65" y="1779"/>
                </a:lnTo>
                <a:lnTo>
                  <a:pt x="83" y="1827"/>
                </a:lnTo>
                <a:lnTo>
                  <a:pt x="105" y="1874"/>
                </a:lnTo>
                <a:lnTo>
                  <a:pt x="128" y="1919"/>
                </a:lnTo>
                <a:lnTo>
                  <a:pt x="153" y="1963"/>
                </a:lnTo>
                <a:lnTo>
                  <a:pt x="181" y="2006"/>
                </a:lnTo>
                <a:lnTo>
                  <a:pt x="210" y="2047"/>
                </a:lnTo>
                <a:lnTo>
                  <a:pt x="242" y="2087"/>
                </a:lnTo>
                <a:lnTo>
                  <a:pt x="275" y="2125"/>
                </a:lnTo>
                <a:lnTo>
                  <a:pt x="309" y="2162"/>
                </a:lnTo>
                <a:lnTo>
                  <a:pt x="346" y="2196"/>
                </a:lnTo>
                <a:lnTo>
                  <a:pt x="384" y="2231"/>
                </a:lnTo>
                <a:lnTo>
                  <a:pt x="424" y="2261"/>
                </a:lnTo>
                <a:lnTo>
                  <a:pt x="466" y="2291"/>
                </a:lnTo>
                <a:lnTo>
                  <a:pt x="509" y="2318"/>
                </a:lnTo>
                <a:lnTo>
                  <a:pt x="552" y="2344"/>
                </a:lnTo>
                <a:lnTo>
                  <a:pt x="598" y="2367"/>
                </a:lnTo>
                <a:lnTo>
                  <a:pt x="645" y="2388"/>
                </a:lnTo>
                <a:lnTo>
                  <a:pt x="692" y="2408"/>
                </a:lnTo>
                <a:lnTo>
                  <a:pt x="742" y="2423"/>
                </a:lnTo>
                <a:lnTo>
                  <a:pt x="791" y="2438"/>
                </a:lnTo>
                <a:lnTo>
                  <a:pt x="843" y="2450"/>
                </a:lnTo>
                <a:lnTo>
                  <a:pt x="894" y="2459"/>
                </a:lnTo>
                <a:lnTo>
                  <a:pt x="947" y="2466"/>
                </a:lnTo>
                <a:lnTo>
                  <a:pt x="1000" y="2470"/>
                </a:lnTo>
                <a:lnTo>
                  <a:pt x="1054" y="2471"/>
                </a:lnTo>
                <a:lnTo>
                  <a:pt x="1091" y="2471"/>
                </a:lnTo>
                <a:lnTo>
                  <a:pt x="1127" y="2468"/>
                </a:lnTo>
                <a:lnTo>
                  <a:pt x="1162" y="2466"/>
                </a:lnTo>
                <a:lnTo>
                  <a:pt x="1198" y="2462"/>
                </a:lnTo>
                <a:lnTo>
                  <a:pt x="1234" y="2457"/>
                </a:lnTo>
                <a:lnTo>
                  <a:pt x="1268" y="2450"/>
                </a:lnTo>
                <a:lnTo>
                  <a:pt x="1302" y="2442"/>
                </a:lnTo>
                <a:lnTo>
                  <a:pt x="1337" y="2433"/>
                </a:lnTo>
                <a:lnTo>
                  <a:pt x="1370" y="2423"/>
                </a:lnTo>
                <a:lnTo>
                  <a:pt x="1403" y="2412"/>
                </a:lnTo>
                <a:lnTo>
                  <a:pt x="1434" y="2400"/>
                </a:lnTo>
                <a:lnTo>
                  <a:pt x="1467" y="2388"/>
                </a:lnTo>
                <a:lnTo>
                  <a:pt x="1498" y="2373"/>
                </a:lnTo>
                <a:lnTo>
                  <a:pt x="1529" y="2359"/>
                </a:lnTo>
                <a:lnTo>
                  <a:pt x="1560" y="2342"/>
                </a:lnTo>
                <a:lnTo>
                  <a:pt x="1589" y="2326"/>
                </a:lnTo>
                <a:lnTo>
                  <a:pt x="1618" y="2307"/>
                </a:lnTo>
                <a:lnTo>
                  <a:pt x="1647" y="2289"/>
                </a:lnTo>
                <a:lnTo>
                  <a:pt x="1675" y="2269"/>
                </a:lnTo>
                <a:lnTo>
                  <a:pt x="1702" y="2248"/>
                </a:lnTo>
                <a:lnTo>
                  <a:pt x="1729" y="2227"/>
                </a:lnTo>
                <a:lnTo>
                  <a:pt x="1754" y="2204"/>
                </a:lnTo>
                <a:lnTo>
                  <a:pt x="1779" y="2182"/>
                </a:lnTo>
                <a:lnTo>
                  <a:pt x="1803" y="2158"/>
                </a:lnTo>
                <a:lnTo>
                  <a:pt x="1826" y="2133"/>
                </a:lnTo>
                <a:lnTo>
                  <a:pt x="1849" y="2108"/>
                </a:lnTo>
                <a:lnTo>
                  <a:pt x="1871" y="2083"/>
                </a:lnTo>
                <a:lnTo>
                  <a:pt x="1892" y="2055"/>
                </a:lnTo>
                <a:lnTo>
                  <a:pt x="1912" y="2029"/>
                </a:lnTo>
                <a:lnTo>
                  <a:pt x="1932" y="2000"/>
                </a:lnTo>
                <a:lnTo>
                  <a:pt x="1951" y="1972"/>
                </a:lnTo>
                <a:lnTo>
                  <a:pt x="1968" y="1941"/>
                </a:lnTo>
                <a:lnTo>
                  <a:pt x="1998" y="1960"/>
                </a:lnTo>
                <a:lnTo>
                  <a:pt x="2027" y="1977"/>
                </a:lnTo>
                <a:lnTo>
                  <a:pt x="2058" y="1993"/>
                </a:lnTo>
                <a:lnTo>
                  <a:pt x="2089" y="2009"/>
                </a:lnTo>
                <a:lnTo>
                  <a:pt x="2121" y="2023"/>
                </a:lnTo>
                <a:lnTo>
                  <a:pt x="2153" y="2037"/>
                </a:lnTo>
                <a:lnTo>
                  <a:pt x="2186" y="2048"/>
                </a:lnTo>
                <a:lnTo>
                  <a:pt x="2219" y="2059"/>
                </a:lnTo>
                <a:lnTo>
                  <a:pt x="2252" y="2070"/>
                </a:lnTo>
                <a:lnTo>
                  <a:pt x="2286" y="2079"/>
                </a:lnTo>
                <a:lnTo>
                  <a:pt x="2320" y="2087"/>
                </a:lnTo>
                <a:lnTo>
                  <a:pt x="2356" y="2093"/>
                </a:lnTo>
                <a:lnTo>
                  <a:pt x="2390" y="2099"/>
                </a:lnTo>
                <a:lnTo>
                  <a:pt x="2426" y="2103"/>
                </a:lnTo>
                <a:lnTo>
                  <a:pt x="2463" y="2105"/>
                </a:lnTo>
                <a:lnTo>
                  <a:pt x="2499" y="2108"/>
                </a:lnTo>
                <a:lnTo>
                  <a:pt x="2516" y="2138"/>
                </a:lnTo>
                <a:lnTo>
                  <a:pt x="2534" y="2169"/>
                </a:lnTo>
                <a:lnTo>
                  <a:pt x="2553" y="2198"/>
                </a:lnTo>
                <a:lnTo>
                  <a:pt x="2574" y="2227"/>
                </a:lnTo>
                <a:lnTo>
                  <a:pt x="2594" y="2256"/>
                </a:lnTo>
                <a:lnTo>
                  <a:pt x="2616" y="2282"/>
                </a:lnTo>
                <a:lnTo>
                  <a:pt x="2639" y="2310"/>
                </a:lnTo>
                <a:lnTo>
                  <a:pt x="2662" y="2335"/>
                </a:lnTo>
                <a:lnTo>
                  <a:pt x="2687" y="2360"/>
                </a:lnTo>
                <a:lnTo>
                  <a:pt x="2712" y="2385"/>
                </a:lnTo>
                <a:lnTo>
                  <a:pt x="2739" y="2408"/>
                </a:lnTo>
                <a:lnTo>
                  <a:pt x="2765" y="2430"/>
                </a:lnTo>
                <a:lnTo>
                  <a:pt x="2793" y="2453"/>
                </a:lnTo>
                <a:lnTo>
                  <a:pt x="2821" y="2474"/>
                </a:lnTo>
                <a:lnTo>
                  <a:pt x="2850" y="2493"/>
                </a:lnTo>
                <a:lnTo>
                  <a:pt x="2880" y="2512"/>
                </a:lnTo>
                <a:lnTo>
                  <a:pt x="2911" y="2530"/>
                </a:lnTo>
                <a:lnTo>
                  <a:pt x="2941" y="2546"/>
                </a:lnTo>
                <a:lnTo>
                  <a:pt x="2973" y="2562"/>
                </a:lnTo>
                <a:lnTo>
                  <a:pt x="3004" y="2578"/>
                </a:lnTo>
                <a:lnTo>
                  <a:pt x="3037" y="2591"/>
                </a:lnTo>
                <a:lnTo>
                  <a:pt x="3070" y="2604"/>
                </a:lnTo>
                <a:lnTo>
                  <a:pt x="3105" y="2616"/>
                </a:lnTo>
                <a:lnTo>
                  <a:pt x="3139" y="2627"/>
                </a:lnTo>
                <a:lnTo>
                  <a:pt x="3173" y="2636"/>
                </a:lnTo>
                <a:lnTo>
                  <a:pt x="3209" y="2644"/>
                </a:lnTo>
                <a:lnTo>
                  <a:pt x="3245" y="2651"/>
                </a:lnTo>
                <a:lnTo>
                  <a:pt x="3280" y="2656"/>
                </a:lnTo>
                <a:lnTo>
                  <a:pt x="3317" y="2661"/>
                </a:lnTo>
                <a:lnTo>
                  <a:pt x="3354" y="2664"/>
                </a:lnTo>
                <a:lnTo>
                  <a:pt x="3391" y="2667"/>
                </a:lnTo>
                <a:lnTo>
                  <a:pt x="3430" y="2667"/>
                </a:lnTo>
                <a:lnTo>
                  <a:pt x="3460" y="2667"/>
                </a:lnTo>
                <a:lnTo>
                  <a:pt x="3492" y="2665"/>
                </a:lnTo>
                <a:lnTo>
                  <a:pt x="3522" y="2663"/>
                </a:lnTo>
                <a:lnTo>
                  <a:pt x="3552" y="2660"/>
                </a:lnTo>
                <a:lnTo>
                  <a:pt x="3583" y="2656"/>
                </a:lnTo>
                <a:lnTo>
                  <a:pt x="3613" y="2651"/>
                </a:lnTo>
                <a:lnTo>
                  <a:pt x="3643" y="2645"/>
                </a:lnTo>
                <a:lnTo>
                  <a:pt x="3672" y="2639"/>
                </a:lnTo>
                <a:lnTo>
                  <a:pt x="3702" y="2631"/>
                </a:lnTo>
                <a:lnTo>
                  <a:pt x="3731" y="2623"/>
                </a:lnTo>
                <a:lnTo>
                  <a:pt x="3760" y="2614"/>
                </a:lnTo>
                <a:lnTo>
                  <a:pt x="3787" y="2604"/>
                </a:lnTo>
                <a:lnTo>
                  <a:pt x="3815" y="2594"/>
                </a:lnTo>
                <a:lnTo>
                  <a:pt x="3843" y="2582"/>
                </a:lnTo>
                <a:lnTo>
                  <a:pt x="3869" y="2570"/>
                </a:lnTo>
                <a:lnTo>
                  <a:pt x="3896" y="2557"/>
                </a:lnTo>
                <a:lnTo>
                  <a:pt x="3925" y="2563"/>
                </a:lnTo>
                <a:lnTo>
                  <a:pt x="3952" y="2569"/>
                </a:lnTo>
                <a:lnTo>
                  <a:pt x="3981" y="2573"/>
                </a:lnTo>
                <a:lnTo>
                  <a:pt x="4009" y="2577"/>
                </a:lnTo>
                <a:lnTo>
                  <a:pt x="4040" y="2579"/>
                </a:lnTo>
                <a:lnTo>
                  <a:pt x="4069" y="2582"/>
                </a:lnTo>
                <a:lnTo>
                  <a:pt x="4098" y="2583"/>
                </a:lnTo>
                <a:lnTo>
                  <a:pt x="4128" y="2583"/>
                </a:lnTo>
                <a:lnTo>
                  <a:pt x="4168" y="2582"/>
                </a:lnTo>
                <a:lnTo>
                  <a:pt x="4206" y="2581"/>
                </a:lnTo>
                <a:lnTo>
                  <a:pt x="4246" y="2577"/>
                </a:lnTo>
                <a:lnTo>
                  <a:pt x="4284" y="2571"/>
                </a:lnTo>
                <a:lnTo>
                  <a:pt x="4322" y="2577"/>
                </a:lnTo>
                <a:lnTo>
                  <a:pt x="4362" y="2581"/>
                </a:lnTo>
                <a:lnTo>
                  <a:pt x="4401" y="2582"/>
                </a:lnTo>
                <a:lnTo>
                  <a:pt x="4441" y="2583"/>
                </a:lnTo>
                <a:lnTo>
                  <a:pt x="4470" y="2583"/>
                </a:lnTo>
                <a:lnTo>
                  <a:pt x="4499" y="2582"/>
                </a:lnTo>
                <a:lnTo>
                  <a:pt x="4529" y="2579"/>
                </a:lnTo>
                <a:lnTo>
                  <a:pt x="4559" y="2577"/>
                </a:lnTo>
                <a:lnTo>
                  <a:pt x="4588" y="2573"/>
                </a:lnTo>
                <a:lnTo>
                  <a:pt x="4615" y="2569"/>
                </a:lnTo>
                <a:lnTo>
                  <a:pt x="4644" y="2563"/>
                </a:lnTo>
                <a:lnTo>
                  <a:pt x="4672" y="2557"/>
                </a:lnTo>
                <a:lnTo>
                  <a:pt x="4699" y="2570"/>
                </a:lnTo>
                <a:lnTo>
                  <a:pt x="4726" y="2582"/>
                </a:lnTo>
                <a:lnTo>
                  <a:pt x="4753" y="2594"/>
                </a:lnTo>
                <a:lnTo>
                  <a:pt x="4780" y="2604"/>
                </a:lnTo>
                <a:lnTo>
                  <a:pt x="4809" y="2614"/>
                </a:lnTo>
                <a:lnTo>
                  <a:pt x="4837" y="2623"/>
                </a:lnTo>
                <a:lnTo>
                  <a:pt x="4866" y="2631"/>
                </a:lnTo>
                <a:lnTo>
                  <a:pt x="4895" y="2639"/>
                </a:lnTo>
                <a:lnTo>
                  <a:pt x="4924" y="2645"/>
                </a:lnTo>
                <a:lnTo>
                  <a:pt x="4955" y="2651"/>
                </a:lnTo>
                <a:lnTo>
                  <a:pt x="4985" y="2656"/>
                </a:lnTo>
                <a:lnTo>
                  <a:pt x="5015" y="2660"/>
                </a:lnTo>
                <a:lnTo>
                  <a:pt x="5046" y="2663"/>
                </a:lnTo>
                <a:lnTo>
                  <a:pt x="5076" y="2665"/>
                </a:lnTo>
                <a:lnTo>
                  <a:pt x="5108" y="2667"/>
                </a:lnTo>
                <a:lnTo>
                  <a:pt x="5140" y="2667"/>
                </a:lnTo>
                <a:lnTo>
                  <a:pt x="5177" y="2667"/>
                </a:lnTo>
                <a:lnTo>
                  <a:pt x="5214" y="2664"/>
                </a:lnTo>
                <a:lnTo>
                  <a:pt x="5250" y="2661"/>
                </a:lnTo>
                <a:lnTo>
                  <a:pt x="5287" y="2656"/>
                </a:lnTo>
                <a:lnTo>
                  <a:pt x="5323" y="2651"/>
                </a:lnTo>
                <a:lnTo>
                  <a:pt x="5359" y="2644"/>
                </a:lnTo>
                <a:lnTo>
                  <a:pt x="5394" y="2636"/>
                </a:lnTo>
                <a:lnTo>
                  <a:pt x="5429" y="2627"/>
                </a:lnTo>
                <a:lnTo>
                  <a:pt x="5463" y="2616"/>
                </a:lnTo>
                <a:lnTo>
                  <a:pt x="5497" y="2604"/>
                </a:lnTo>
                <a:lnTo>
                  <a:pt x="5530" y="2591"/>
                </a:lnTo>
                <a:lnTo>
                  <a:pt x="5563" y="2578"/>
                </a:lnTo>
                <a:lnTo>
                  <a:pt x="5595" y="2562"/>
                </a:lnTo>
                <a:lnTo>
                  <a:pt x="5627" y="2546"/>
                </a:lnTo>
                <a:lnTo>
                  <a:pt x="5657" y="2530"/>
                </a:lnTo>
                <a:lnTo>
                  <a:pt x="5688" y="2512"/>
                </a:lnTo>
                <a:lnTo>
                  <a:pt x="5718" y="2493"/>
                </a:lnTo>
                <a:lnTo>
                  <a:pt x="5747" y="2474"/>
                </a:lnTo>
                <a:lnTo>
                  <a:pt x="5775" y="2453"/>
                </a:lnTo>
                <a:lnTo>
                  <a:pt x="5802" y="2430"/>
                </a:lnTo>
                <a:lnTo>
                  <a:pt x="5830" y="2408"/>
                </a:lnTo>
                <a:lnTo>
                  <a:pt x="5855" y="2385"/>
                </a:lnTo>
                <a:lnTo>
                  <a:pt x="5880" y="2360"/>
                </a:lnTo>
                <a:lnTo>
                  <a:pt x="5905" y="2335"/>
                </a:lnTo>
                <a:lnTo>
                  <a:pt x="5929" y="2310"/>
                </a:lnTo>
                <a:lnTo>
                  <a:pt x="5952" y="2282"/>
                </a:lnTo>
                <a:lnTo>
                  <a:pt x="5974" y="2256"/>
                </a:lnTo>
                <a:lnTo>
                  <a:pt x="5995" y="2227"/>
                </a:lnTo>
                <a:lnTo>
                  <a:pt x="6015" y="2198"/>
                </a:lnTo>
                <a:lnTo>
                  <a:pt x="6034" y="2169"/>
                </a:lnTo>
                <a:lnTo>
                  <a:pt x="6052" y="2138"/>
                </a:lnTo>
                <a:lnTo>
                  <a:pt x="6069" y="2108"/>
                </a:lnTo>
                <a:lnTo>
                  <a:pt x="6106" y="2105"/>
                </a:lnTo>
                <a:lnTo>
                  <a:pt x="6142" y="2103"/>
                </a:lnTo>
                <a:lnTo>
                  <a:pt x="6177" y="2099"/>
                </a:lnTo>
                <a:lnTo>
                  <a:pt x="6213" y="2093"/>
                </a:lnTo>
                <a:lnTo>
                  <a:pt x="6247" y="2087"/>
                </a:lnTo>
                <a:lnTo>
                  <a:pt x="6282" y="2079"/>
                </a:lnTo>
                <a:lnTo>
                  <a:pt x="6316" y="2070"/>
                </a:lnTo>
                <a:lnTo>
                  <a:pt x="6349" y="2059"/>
                </a:lnTo>
                <a:lnTo>
                  <a:pt x="6382" y="2048"/>
                </a:lnTo>
                <a:lnTo>
                  <a:pt x="6415" y="2037"/>
                </a:lnTo>
                <a:lnTo>
                  <a:pt x="6448" y="2023"/>
                </a:lnTo>
                <a:lnTo>
                  <a:pt x="6479" y="2009"/>
                </a:lnTo>
                <a:lnTo>
                  <a:pt x="6510" y="1993"/>
                </a:lnTo>
                <a:lnTo>
                  <a:pt x="6541" y="1977"/>
                </a:lnTo>
                <a:lnTo>
                  <a:pt x="6571" y="1960"/>
                </a:lnTo>
                <a:lnTo>
                  <a:pt x="6600" y="1941"/>
                </a:lnTo>
                <a:lnTo>
                  <a:pt x="6617" y="1972"/>
                </a:lnTo>
                <a:lnTo>
                  <a:pt x="6636" y="2000"/>
                </a:lnTo>
                <a:lnTo>
                  <a:pt x="6656" y="2029"/>
                </a:lnTo>
                <a:lnTo>
                  <a:pt x="6675" y="2055"/>
                </a:lnTo>
                <a:lnTo>
                  <a:pt x="6696" y="2083"/>
                </a:lnTo>
                <a:lnTo>
                  <a:pt x="6719" y="2108"/>
                </a:lnTo>
                <a:lnTo>
                  <a:pt x="6741" y="2133"/>
                </a:lnTo>
                <a:lnTo>
                  <a:pt x="6765" y="2158"/>
                </a:lnTo>
                <a:lnTo>
                  <a:pt x="6789" y="2182"/>
                </a:lnTo>
                <a:lnTo>
                  <a:pt x="6814" y="2204"/>
                </a:lnTo>
                <a:lnTo>
                  <a:pt x="6840" y="2227"/>
                </a:lnTo>
                <a:lnTo>
                  <a:pt x="6867" y="2248"/>
                </a:lnTo>
                <a:lnTo>
                  <a:pt x="6893" y="2269"/>
                </a:lnTo>
                <a:lnTo>
                  <a:pt x="6921" y="2289"/>
                </a:lnTo>
                <a:lnTo>
                  <a:pt x="6950" y="2307"/>
                </a:lnTo>
                <a:lnTo>
                  <a:pt x="6979" y="2326"/>
                </a:lnTo>
                <a:lnTo>
                  <a:pt x="7008" y="2342"/>
                </a:lnTo>
                <a:lnTo>
                  <a:pt x="7038" y="2359"/>
                </a:lnTo>
                <a:lnTo>
                  <a:pt x="7070" y="2373"/>
                </a:lnTo>
                <a:lnTo>
                  <a:pt x="7101" y="2388"/>
                </a:lnTo>
                <a:lnTo>
                  <a:pt x="7134" y="2400"/>
                </a:lnTo>
                <a:lnTo>
                  <a:pt x="7165" y="2412"/>
                </a:lnTo>
                <a:lnTo>
                  <a:pt x="7198" y="2423"/>
                </a:lnTo>
                <a:lnTo>
                  <a:pt x="7231" y="2433"/>
                </a:lnTo>
                <a:lnTo>
                  <a:pt x="7266" y="2442"/>
                </a:lnTo>
                <a:lnTo>
                  <a:pt x="7300" y="2450"/>
                </a:lnTo>
                <a:lnTo>
                  <a:pt x="7334" y="2457"/>
                </a:lnTo>
                <a:lnTo>
                  <a:pt x="7370" y="2462"/>
                </a:lnTo>
                <a:lnTo>
                  <a:pt x="7406" y="2466"/>
                </a:lnTo>
                <a:lnTo>
                  <a:pt x="7441" y="2468"/>
                </a:lnTo>
                <a:lnTo>
                  <a:pt x="7477" y="2471"/>
                </a:lnTo>
                <a:lnTo>
                  <a:pt x="7514" y="2471"/>
                </a:lnTo>
                <a:lnTo>
                  <a:pt x="7568" y="2470"/>
                </a:lnTo>
                <a:lnTo>
                  <a:pt x="7621" y="2466"/>
                </a:lnTo>
                <a:lnTo>
                  <a:pt x="7674" y="2459"/>
                </a:lnTo>
                <a:lnTo>
                  <a:pt x="7725" y="2450"/>
                </a:lnTo>
                <a:lnTo>
                  <a:pt x="7777" y="2438"/>
                </a:lnTo>
                <a:lnTo>
                  <a:pt x="7827" y="2423"/>
                </a:lnTo>
                <a:lnTo>
                  <a:pt x="7876" y="2408"/>
                </a:lnTo>
                <a:lnTo>
                  <a:pt x="7923" y="2388"/>
                </a:lnTo>
                <a:lnTo>
                  <a:pt x="7969" y="2367"/>
                </a:lnTo>
                <a:lnTo>
                  <a:pt x="8016" y="2344"/>
                </a:lnTo>
                <a:lnTo>
                  <a:pt x="8059" y="2318"/>
                </a:lnTo>
                <a:lnTo>
                  <a:pt x="8103" y="2291"/>
                </a:lnTo>
                <a:lnTo>
                  <a:pt x="8144" y="2261"/>
                </a:lnTo>
                <a:lnTo>
                  <a:pt x="8183" y="2231"/>
                </a:lnTo>
                <a:lnTo>
                  <a:pt x="8222" y="2196"/>
                </a:lnTo>
                <a:lnTo>
                  <a:pt x="8259" y="2162"/>
                </a:lnTo>
                <a:lnTo>
                  <a:pt x="8293" y="2125"/>
                </a:lnTo>
                <a:lnTo>
                  <a:pt x="8326" y="2087"/>
                </a:lnTo>
                <a:lnTo>
                  <a:pt x="8358" y="2047"/>
                </a:lnTo>
                <a:lnTo>
                  <a:pt x="8387" y="2006"/>
                </a:lnTo>
                <a:lnTo>
                  <a:pt x="8414" y="1963"/>
                </a:lnTo>
                <a:lnTo>
                  <a:pt x="8439" y="1919"/>
                </a:lnTo>
                <a:lnTo>
                  <a:pt x="8463" y="1874"/>
                </a:lnTo>
                <a:lnTo>
                  <a:pt x="8484" y="1827"/>
                </a:lnTo>
                <a:lnTo>
                  <a:pt x="8503" y="1779"/>
                </a:lnTo>
                <a:lnTo>
                  <a:pt x="8520" y="1730"/>
                </a:lnTo>
                <a:lnTo>
                  <a:pt x="8535" y="1680"/>
                </a:lnTo>
                <a:lnTo>
                  <a:pt x="8546" y="1628"/>
                </a:lnTo>
                <a:lnTo>
                  <a:pt x="8556" y="1577"/>
                </a:lnTo>
                <a:lnTo>
                  <a:pt x="8562" y="1524"/>
                </a:lnTo>
                <a:lnTo>
                  <a:pt x="8566" y="1471"/>
                </a:lnTo>
                <a:lnTo>
                  <a:pt x="8568" y="1417"/>
                </a:lnTo>
                <a:lnTo>
                  <a:pt x="8566" y="1363"/>
                </a:lnTo>
                <a:lnTo>
                  <a:pt x="8562" y="1310"/>
                </a:lnTo>
                <a:lnTo>
                  <a:pt x="8556" y="1257"/>
                </a:lnTo>
                <a:lnTo>
                  <a:pt x="8546" y="1204"/>
                </a:lnTo>
                <a:lnTo>
                  <a:pt x="8535" y="1154"/>
                </a:lnTo>
                <a:lnTo>
                  <a:pt x="8520" y="1104"/>
                </a:lnTo>
                <a:lnTo>
                  <a:pt x="8503" y="1055"/>
                </a:lnTo>
                <a:lnTo>
                  <a:pt x="8484" y="1008"/>
                </a:lnTo>
                <a:lnTo>
                  <a:pt x="8463" y="960"/>
                </a:lnTo>
                <a:lnTo>
                  <a:pt x="8439" y="915"/>
                </a:lnTo>
                <a:lnTo>
                  <a:pt x="8414" y="872"/>
                </a:lnTo>
                <a:lnTo>
                  <a:pt x="8387" y="828"/>
                </a:lnTo>
                <a:lnTo>
                  <a:pt x="8358" y="787"/>
                </a:lnTo>
                <a:lnTo>
                  <a:pt x="8326" y="748"/>
                </a:lnTo>
                <a:lnTo>
                  <a:pt x="8293" y="709"/>
                </a:lnTo>
                <a:lnTo>
                  <a:pt x="8259" y="672"/>
                </a:lnTo>
                <a:lnTo>
                  <a:pt x="8222" y="637"/>
                </a:lnTo>
                <a:lnTo>
                  <a:pt x="8183" y="604"/>
                </a:lnTo>
                <a:lnTo>
                  <a:pt x="8144" y="573"/>
                </a:lnTo>
                <a:lnTo>
                  <a:pt x="8103" y="543"/>
                </a:lnTo>
                <a:lnTo>
                  <a:pt x="8059" y="515"/>
                </a:lnTo>
                <a:lnTo>
                  <a:pt x="8016" y="490"/>
                </a:lnTo>
                <a:lnTo>
                  <a:pt x="7969" y="468"/>
                </a:lnTo>
                <a:lnTo>
                  <a:pt x="7923" y="446"/>
                </a:lnTo>
                <a:lnTo>
                  <a:pt x="7876" y="427"/>
                </a:lnTo>
                <a:lnTo>
                  <a:pt x="7827" y="411"/>
                </a:lnTo>
                <a:lnTo>
                  <a:pt x="7777" y="396"/>
                </a:lnTo>
                <a:lnTo>
                  <a:pt x="7725" y="384"/>
                </a:lnTo>
                <a:lnTo>
                  <a:pt x="7674" y="375"/>
                </a:lnTo>
                <a:lnTo>
                  <a:pt x="7621" y="368"/>
                </a:lnTo>
                <a:lnTo>
                  <a:pt x="7568" y="365"/>
                </a:lnTo>
                <a:lnTo>
                  <a:pt x="7514" y="363"/>
                </a:lnTo>
                <a:lnTo>
                  <a:pt x="7474" y="363"/>
                </a:lnTo>
                <a:lnTo>
                  <a:pt x="7436" y="366"/>
                </a:lnTo>
                <a:lnTo>
                  <a:pt x="7398" y="368"/>
                </a:lnTo>
                <a:lnTo>
                  <a:pt x="7359" y="374"/>
                </a:lnTo>
                <a:lnTo>
                  <a:pt x="7322" y="380"/>
                </a:lnTo>
                <a:lnTo>
                  <a:pt x="7285" y="387"/>
                </a:lnTo>
                <a:lnTo>
                  <a:pt x="7250" y="396"/>
                </a:lnTo>
                <a:lnTo>
                  <a:pt x="7213" y="407"/>
                </a:lnTo>
                <a:lnTo>
                  <a:pt x="7178" y="417"/>
                </a:lnTo>
                <a:lnTo>
                  <a:pt x="7143" y="431"/>
                </a:lnTo>
                <a:lnTo>
                  <a:pt x="7108" y="444"/>
                </a:lnTo>
                <a:lnTo>
                  <a:pt x="7075" y="458"/>
                </a:lnTo>
                <a:lnTo>
                  <a:pt x="7042" y="474"/>
                </a:lnTo>
                <a:lnTo>
                  <a:pt x="7009" y="491"/>
                </a:lnTo>
                <a:lnTo>
                  <a:pt x="6978" y="510"/>
                </a:lnTo>
                <a:lnTo>
                  <a:pt x="6946" y="528"/>
                </a:lnTo>
                <a:lnTo>
                  <a:pt x="6929" y="499"/>
                </a:lnTo>
                <a:lnTo>
                  <a:pt x="6910" y="470"/>
                </a:lnTo>
                <a:lnTo>
                  <a:pt x="6891" y="442"/>
                </a:lnTo>
                <a:lnTo>
                  <a:pt x="6871" y="416"/>
                </a:lnTo>
                <a:lnTo>
                  <a:pt x="6850" y="388"/>
                </a:lnTo>
                <a:lnTo>
                  <a:pt x="6828" y="363"/>
                </a:lnTo>
                <a:lnTo>
                  <a:pt x="6805" y="337"/>
                </a:lnTo>
                <a:lnTo>
                  <a:pt x="6781" y="313"/>
                </a:lnTo>
                <a:lnTo>
                  <a:pt x="6757" y="289"/>
                </a:lnTo>
                <a:lnTo>
                  <a:pt x="6732" y="265"/>
                </a:lnTo>
                <a:lnTo>
                  <a:pt x="6707" y="244"/>
                </a:lnTo>
                <a:lnTo>
                  <a:pt x="6681" y="222"/>
                </a:lnTo>
                <a:lnTo>
                  <a:pt x="6653" y="202"/>
                </a:lnTo>
                <a:lnTo>
                  <a:pt x="6625" y="182"/>
                </a:lnTo>
                <a:lnTo>
                  <a:pt x="6596" y="164"/>
                </a:lnTo>
                <a:lnTo>
                  <a:pt x="6567" y="145"/>
                </a:lnTo>
                <a:lnTo>
                  <a:pt x="6538" y="129"/>
                </a:lnTo>
                <a:lnTo>
                  <a:pt x="6508" y="112"/>
                </a:lnTo>
                <a:lnTo>
                  <a:pt x="6476" y="98"/>
                </a:lnTo>
                <a:lnTo>
                  <a:pt x="6446" y="83"/>
                </a:lnTo>
                <a:lnTo>
                  <a:pt x="6413" y="71"/>
                </a:lnTo>
                <a:lnTo>
                  <a:pt x="6381" y="58"/>
                </a:lnTo>
                <a:lnTo>
                  <a:pt x="6348" y="48"/>
                </a:lnTo>
                <a:lnTo>
                  <a:pt x="6315" y="38"/>
                </a:lnTo>
                <a:lnTo>
                  <a:pt x="6280" y="29"/>
                </a:lnTo>
                <a:lnTo>
                  <a:pt x="6246" y="21"/>
                </a:lnTo>
                <a:lnTo>
                  <a:pt x="6212" y="15"/>
                </a:lnTo>
                <a:lnTo>
                  <a:pt x="6176" y="9"/>
                </a:lnTo>
                <a:lnTo>
                  <a:pt x="6141" y="5"/>
                </a:lnTo>
                <a:lnTo>
                  <a:pt x="6105" y="1"/>
                </a:lnTo>
                <a:lnTo>
                  <a:pt x="6069" y="0"/>
                </a:lnTo>
                <a:lnTo>
                  <a:pt x="6032" y="0"/>
                </a:lnTo>
                <a:lnTo>
                  <a:pt x="5995" y="0"/>
                </a:lnTo>
                <a:lnTo>
                  <a:pt x="5958" y="3"/>
                </a:lnTo>
                <a:lnTo>
                  <a:pt x="5921" y="5"/>
                </a:lnTo>
                <a:lnTo>
                  <a:pt x="5884" y="9"/>
                </a:lnTo>
                <a:lnTo>
                  <a:pt x="5849" y="16"/>
                </a:lnTo>
                <a:lnTo>
                  <a:pt x="5813" y="22"/>
                </a:lnTo>
                <a:lnTo>
                  <a:pt x="5777" y="30"/>
                </a:lnTo>
                <a:lnTo>
                  <a:pt x="5743" y="40"/>
                </a:lnTo>
                <a:lnTo>
                  <a:pt x="5709" y="50"/>
                </a:lnTo>
                <a:lnTo>
                  <a:pt x="5674" y="62"/>
                </a:lnTo>
                <a:lnTo>
                  <a:pt x="5641" y="75"/>
                </a:lnTo>
                <a:lnTo>
                  <a:pt x="5608" y="89"/>
                </a:lnTo>
                <a:lnTo>
                  <a:pt x="5577" y="104"/>
                </a:lnTo>
                <a:lnTo>
                  <a:pt x="5545" y="120"/>
                </a:lnTo>
                <a:lnTo>
                  <a:pt x="5513" y="136"/>
                </a:lnTo>
                <a:lnTo>
                  <a:pt x="5484" y="155"/>
                </a:lnTo>
                <a:lnTo>
                  <a:pt x="5454" y="173"/>
                </a:lnTo>
                <a:lnTo>
                  <a:pt x="5425" y="193"/>
                </a:lnTo>
                <a:lnTo>
                  <a:pt x="5397" y="214"/>
                </a:lnTo>
                <a:lnTo>
                  <a:pt x="5369" y="236"/>
                </a:lnTo>
                <a:lnTo>
                  <a:pt x="5342" y="259"/>
                </a:lnTo>
                <a:lnTo>
                  <a:pt x="5317" y="281"/>
                </a:lnTo>
                <a:lnTo>
                  <a:pt x="5290" y="306"/>
                </a:lnTo>
                <a:lnTo>
                  <a:pt x="5266" y="332"/>
                </a:lnTo>
                <a:lnTo>
                  <a:pt x="5243" y="357"/>
                </a:lnTo>
                <a:lnTo>
                  <a:pt x="5220" y="384"/>
                </a:lnTo>
                <a:lnTo>
                  <a:pt x="5198" y="411"/>
                </a:lnTo>
                <a:lnTo>
                  <a:pt x="5177" y="440"/>
                </a:lnTo>
                <a:lnTo>
                  <a:pt x="5157" y="469"/>
                </a:lnTo>
                <a:lnTo>
                  <a:pt x="5138" y="498"/>
                </a:lnTo>
                <a:lnTo>
                  <a:pt x="5120" y="528"/>
                </a:lnTo>
                <a:lnTo>
                  <a:pt x="5103" y="559"/>
                </a:lnTo>
                <a:lnTo>
                  <a:pt x="5052" y="561"/>
                </a:lnTo>
                <a:lnTo>
                  <a:pt x="5004" y="567"/>
                </a:lnTo>
                <a:lnTo>
                  <a:pt x="4956" y="575"/>
                </a:lnTo>
                <a:lnTo>
                  <a:pt x="4907" y="584"/>
                </a:lnTo>
                <a:lnTo>
                  <a:pt x="4881" y="572"/>
                </a:lnTo>
                <a:lnTo>
                  <a:pt x="4854" y="559"/>
                </a:lnTo>
                <a:lnTo>
                  <a:pt x="4827" y="548"/>
                </a:lnTo>
                <a:lnTo>
                  <a:pt x="4799" y="538"/>
                </a:lnTo>
                <a:lnTo>
                  <a:pt x="4771" y="527"/>
                </a:lnTo>
                <a:lnTo>
                  <a:pt x="4742" y="519"/>
                </a:lnTo>
                <a:lnTo>
                  <a:pt x="4713" y="510"/>
                </a:lnTo>
                <a:lnTo>
                  <a:pt x="4684" y="503"/>
                </a:lnTo>
                <a:lnTo>
                  <a:pt x="4655" y="497"/>
                </a:lnTo>
                <a:lnTo>
                  <a:pt x="4625" y="491"/>
                </a:lnTo>
                <a:lnTo>
                  <a:pt x="4594" y="486"/>
                </a:lnTo>
                <a:lnTo>
                  <a:pt x="4564" y="482"/>
                </a:lnTo>
                <a:lnTo>
                  <a:pt x="4533" y="478"/>
                </a:lnTo>
                <a:lnTo>
                  <a:pt x="4503" y="477"/>
                </a:lnTo>
                <a:lnTo>
                  <a:pt x="4471" y="475"/>
                </a:lnTo>
                <a:lnTo>
                  <a:pt x="4441" y="474"/>
                </a:lnTo>
                <a:lnTo>
                  <a:pt x="4401" y="475"/>
                </a:lnTo>
                <a:lnTo>
                  <a:pt x="4362" y="477"/>
                </a:lnTo>
                <a:lnTo>
                  <a:pt x="4322" y="481"/>
                </a:lnTo>
                <a:lnTo>
                  <a:pt x="4284" y="486"/>
                </a:lnTo>
                <a:lnTo>
                  <a:pt x="4246" y="481"/>
                </a:lnTo>
                <a:lnTo>
                  <a:pt x="4206" y="477"/>
                </a:lnTo>
                <a:lnTo>
                  <a:pt x="4168" y="475"/>
                </a:lnTo>
                <a:lnTo>
                  <a:pt x="4128" y="474"/>
                </a:lnTo>
              </a:path>
            </a:pathLst>
          </a:custGeom>
          <a:solidFill>
            <a:srgbClr val="24DBFD">
              <a:alpha val="41000"/>
            </a:srgbClr>
          </a:solidFill>
          <a:ln w="1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" name="îS1iḓè"/>
          <p:cNvGrpSpPr/>
          <p:nvPr/>
        </p:nvGrpSpPr>
        <p:grpSpPr>
          <a:xfrm>
            <a:off x="2411477" y="1946902"/>
            <a:ext cx="1810803" cy="4489140"/>
            <a:chOff x="4178985" y="2597150"/>
            <a:chExt cx="801573" cy="1987171"/>
          </a:xfrm>
          <a:effectLst/>
        </p:grpSpPr>
        <p:sp>
          <p:nvSpPr>
            <p:cNvPr id="24" name="îṣ1íḋê"/>
            <p:cNvSpPr/>
            <p:nvPr/>
          </p:nvSpPr>
          <p:spPr>
            <a:xfrm>
              <a:off x="4499622" y="3895987"/>
              <a:ext cx="144641" cy="88637"/>
            </a:xfrm>
            <a:prstGeom prst="rect">
              <a:avLst/>
            </a:pr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îś1îdè"/>
            <p:cNvSpPr/>
            <p:nvPr/>
          </p:nvSpPr>
          <p:spPr bwMode="auto">
            <a:xfrm flipH="1">
              <a:off x="4380108" y="3949917"/>
              <a:ext cx="383148" cy="634404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iSḻíďé"/>
            <p:cNvSpPr/>
            <p:nvPr/>
          </p:nvSpPr>
          <p:spPr bwMode="auto">
            <a:xfrm flipH="1">
              <a:off x="4413793" y="3944544"/>
              <a:ext cx="312270" cy="399544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24DBFD">
                <a:alpha val="4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işļiḑé"/>
            <p:cNvSpPr/>
            <p:nvPr/>
          </p:nvSpPr>
          <p:spPr bwMode="auto">
            <a:xfrm flipH="1">
              <a:off x="4464149" y="3958978"/>
              <a:ext cx="204536" cy="288808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002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îṣ1ïḋé"/>
            <p:cNvSpPr/>
            <p:nvPr/>
          </p:nvSpPr>
          <p:spPr bwMode="auto">
            <a:xfrm flipH="1">
              <a:off x="4178985" y="3511722"/>
              <a:ext cx="371113" cy="59370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00265E">
                <a:alpha val="73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íśļiḋê"/>
            <p:cNvSpPr/>
            <p:nvPr/>
          </p:nvSpPr>
          <p:spPr bwMode="auto">
            <a:xfrm>
              <a:off x="4609445" y="3511722"/>
              <a:ext cx="371113" cy="59370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00265E">
                <a:alpha val="73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îŝľiḋê"/>
            <p:cNvSpPr/>
            <p:nvPr/>
          </p:nvSpPr>
          <p:spPr bwMode="auto">
            <a:xfrm>
              <a:off x="4226296" y="2597150"/>
              <a:ext cx="709127" cy="1298838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íṩḻîḑê"/>
            <p:cNvSpPr/>
            <p:nvPr/>
          </p:nvSpPr>
          <p:spPr bwMode="auto">
            <a:xfrm>
              <a:off x="4464149" y="3008591"/>
              <a:ext cx="236859" cy="230714"/>
            </a:xfrm>
            <a:prstGeom prst="ellipse">
              <a:avLst/>
            </a:prstGeom>
            <a:solidFill>
              <a:srgbClr val="00265E">
                <a:alpha val="77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îşļiḍe"/>
            <p:cNvSpPr/>
            <p:nvPr/>
          </p:nvSpPr>
          <p:spPr bwMode="auto">
            <a:xfrm>
              <a:off x="4511491" y="3311397"/>
              <a:ext cx="142175" cy="146900"/>
            </a:xfrm>
            <a:prstGeom prst="ellipse">
              <a:avLst/>
            </a:prstGeom>
            <a:solidFill>
              <a:srgbClr val="00265E">
                <a:alpha val="77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ïṧľîḑé"/>
            <p:cNvSpPr/>
            <p:nvPr/>
          </p:nvSpPr>
          <p:spPr bwMode="auto">
            <a:xfrm>
              <a:off x="4538857" y="3530389"/>
              <a:ext cx="87443" cy="85569"/>
            </a:xfrm>
            <a:prstGeom prst="ellipse">
              <a:avLst/>
            </a:prstGeom>
            <a:solidFill>
              <a:srgbClr val="00265E">
                <a:alpha val="77000"/>
              </a:srgb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5" name="组合 17"/>
          <p:cNvGrpSpPr/>
          <p:nvPr/>
        </p:nvGrpSpPr>
        <p:grpSpPr bwMode="auto">
          <a:xfrm>
            <a:off x="5155289" y="1323806"/>
            <a:ext cx="5145165" cy="1625769"/>
            <a:chOff x="8579690" y="1542823"/>
            <a:chExt cx="4552483" cy="734165"/>
          </a:xfrm>
        </p:grpSpPr>
        <p:sp>
          <p:nvSpPr>
            <p:cNvPr id="36" name="文本框 6"/>
            <p:cNvSpPr txBox="1"/>
            <p:nvPr/>
          </p:nvSpPr>
          <p:spPr>
            <a:xfrm>
              <a:off x="8579690" y="1703964"/>
              <a:ext cx="4552483" cy="573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dirty="0" smtClean="0"/>
                <a:t>Red5 </a:t>
              </a:r>
              <a:r>
                <a:rPr lang="zh-CN" altLang="en-US" dirty="0"/>
                <a:t>是一个采用 </a:t>
              </a:r>
              <a:r>
                <a:rPr lang="en-US" altLang="zh-CN" dirty="0"/>
                <a:t>Java </a:t>
              </a:r>
              <a:r>
                <a:rPr lang="zh-CN" altLang="en-US" dirty="0"/>
                <a:t>开发开源的 </a:t>
              </a:r>
              <a:r>
                <a:rPr lang="en-US" altLang="zh-CN" dirty="0"/>
                <a:t>Flash </a:t>
              </a:r>
              <a:r>
                <a:rPr lang="zh-CN" altLang="en-US" dirty="0"/>
                <a:t>流媒体服务器。免费开源使软件更加容易扩展，下载后你可以对源代码进行修改；更加经济，比起 </a:t>
              </a:r>
              <a:r>
                <a:rPr lang="en-US" altLang="zh-CN" dirty="0"/>
                <a:t>FMS </a:t>
              </a:r>
              <a:r>
                <a:rPr lang="zh-CN" altLang="en-US" dirty="0"/>
                <a:t>高昂的费用，</a:t>
              </a:r>
              <a:r>
                <a:rPr lang="en-US" altLang="zh-CN" dirty="0"/>
                <a:t>Red5 </a:t>
              </a:r>
              <a:r>
                <a:rPr lang="zh-CN" altLang="en-US" dirty="0"/>
                <a:t>能为一般的应用节约大笔费用；同时服务器端的 </a:t>
              </a:r>
              <a:r>
                <a:rPr lang="en-US" altLang="zh-CN" dirty="0"/>
                <a:t>Java </a:t>
              </a:r>
              <a:r>
                <a:rPr lang="zh-CN" altLang="en-US" dirty="0"/>
                <a:t>面向对象语言比起 </a:t>
              </a:r>
              <a:r>
                <a:rPr lang="en-US" altLang="zh-CN" dirty="0"/>
                <a:t>FMS </a:t>
              </a:r>
              <a:r>
                <a:rPr lang="zh-CN" altLang="en-US" dirty="0"/>
                <a:t>服务器端的 </a:t>
              </a:r>
              <a:r>
                <a:rPr lang="en-US" altLang="zh-CN" dirty="0"/>
                <a:t>ActionScript2 </a:t>
              </a:r>
              <a:r>
                <a:rPr lang="zh-CN" altLang="en-US" dirty="0"/>
                <a:t>语言更加成熟。鉴于 </a:t>
              </a:r>
              <a:r>
                <a:rPr lang="en-US" altLang="zh-CN" dirty="0"/>
                <a:t>Red5 </a:t>
              </a:r>
              <a:r>
                <a:rPr lang="zh-CN" altLang="en-US" dirty="0"/>
                <a:t>的种种优势，推出不久便被广大用户所接受。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文本框 7"/>
            <p:cNvSpPr txBox="1"/>
            <p:nvPr/>
          </p:nvSpPr>
          <p:spPr>
            <a:xfrm>
              <a:off x="8579690" y="1542823"/>
              <a:ext cx="1325390" cy="16678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Red5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简介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grpSp>
        <p:nvGrpSpPr>
          <p:cNvPr id="38" name="组合 17"/>
          <p:cNvGrpSpPr/>
          <p:nvPr/>
        </p:nvGrpSpPr>
        <p:grpSpPr bwMode="auto">
          <a:xfrm>
            <a:off x="4921250" y="4246369"/>
            <a:ext cx="1374938" cy="1338610"/>
            <a:chOff x="9256599" y="1542823"/>
            <a:chExt cx="1325391" cy="1339083"/>
          </a:xfrm>
        </p:grpSpPr>
        <p:sp>
          <p:nvSpPr>
            <p:cNvPr id="39" name="文本框 6"/>
            <p:cNvSpPr txBox="1"/>
            <p:nvPr/>
          </p:nvSpPr>
          <p:spPr>
            <a:xfrm>
              <a:off x="9256599" y="1828938"/>
              <a:ext cx="1325391" cy="105296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dirty="0" smtClean="0"/>
                <a:t>把</a:t>
              </a:r>
              <a:r>
                <a:rPr lang="zh-CN" altLang="en-US" dirty="0"/>
                <a:t>音频（</a:t>
              </a:r>
              <a:r>
                <a:rPr lang="en-US" altLang="zh-CN" dirty="0" smtClean="0"/>
                <a:t>MP3</a:t>
              </a:r>
              <a:r>
                <a:rPr lang="zh-CN" altLang="en-US" dirty="0"/>
                <a:t>）</a:t>
              </a:r>
              <a:r>
                <a:rPr lang="zh-CN" altLang="en-US" dirty="0" smtClean="0"/>
                <a:t>和</a:t>
              </a:r>
              <a:r>
                <a:rPr lang="zh-CN" altLang="en-US" dirty="0"/>
                <a:t>视频（</a:t>
              </a:r>
              <a:r>
                <a:rPr lang="en-US" altLang="zh-CN" dirty="0"/>
                <a:t>FLV, F4V, MP4, 3GP</a:t>
              </a:r>
              <a:r>
                <a:rPr lang="zh-CN" altLang="en-US" dirty="0"/>
                <a:t>）转换成播放</a:t>
              </a:r>
              <a:r>
                <a:rPr lang="zh-CN" altLang="en-US" dirty="0" smtClean="0"/>
                <a:t>流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文本框 7"/>
            <p:cNvSpPr txBox="1"/>
            <p:nvPr/>
          </p:nvSpPr>
          <p:spPr>
            <a:xfrm>
              <a:off x="9256600" y="1542823"/>
              <a:ext cx="1325390" cy="3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媒体流转换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grpSp>
        <p:nvGrpSpPr>
          <p:cNvPr id="41" name="组合 17"/>
          <p:cNvGrpSpPr/>
          <p:nvPr/>
        </p:nvGrpSpPr>
        <p:grpSpPr bwMode="auto">
          <a:xfrm>
            <a:off x="6367634" y="4246369"/>
            <a:ext cx="1374938" cy="1578676"/>
            <a:chOff x="9256599" y="1542823"/>
            <a:chExt cx="1325391" cy="1579234"/>
          </a:xfrm>
        </p:grpSpPr>
        <p:sp>
          <p:nvSpPr>
            <p:cNvPr id="42" name="文本框 6"/>
            <p:cNvSpPr txBox="1"/>
            <p:nvPr/>
          </p:nvSpPr>
          <p:spPr>
            <a:xfrm>
              <a:off x="9256599" y="1828938"/>
              <a:ext cx="1325391" cy="129311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dirty="0" smtClean="0"/>
                <a:t>录制</a:t>
              </a:r>
              <a:r>
                <a:rPr lang="zh-CN" altLang="en-US" dirty="0"/>
                <a:t>客户端播放流</a:t>
              </a:r>
              <a:r>
                <a:rPr lang="en-US" altLang="zh-CN" dirty="0"/>
                <a:t>, </a:t>
              </a:r>
              <a:r>
                <a:rPr lang="zh-CN" altLang="en-US" dirty="0"/>
                <a:t>把摄像头，麦克风等传入的音频视频录制保存到服务器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文本框 7"/>
            <p:cNvSpPr txBox="1"/>
            <p:nvPr/>
          </p:nvSpPr>
          <p:spPr>
            <a:xfrm>
              <a:off x="9256600" y="1542823"/>
              <a:ext cx="1325390" cy="3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媒体录制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grpSp>
        <p:nvGrpSpPr>
          <p:cNvPr id="44" name="组合 17"/>
          <p:cNvGrpSpPr/>
          <p:nvPr/>
        </p:nvGrpSpPr>
        <p:grpSpPr bwMode="auto">
          <a:xfrm>
            <a:off x="7814018" y="4246369"/>
            <a:ext cx="1374938" cy="1098544"/>
            <a:chOff x="9256599" y="1542823"/>
            <a:chExt cx="1325391" cy="1098933"/>
          </a:xfrm>
        </p:grpSpPr>
        <p:sp>
          <p:nvSpPr>
            <p:cNvPr id="45" name="文本框 6"/>
            <p:cNvSpPr txBox="1"/>
            <p:nvPr/>
          </p:nvSpPr>
          <p:spPr>
            <a:xfrm>
              <a:off x="9256599" y="1828938"/>
              <a:ext cx="1325391" cy="8128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共享对象、现场直播流发布、远程调用。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文本框 7"/>
            <p:cNvSpPr txBox="1"/>
            <p:nvPr/>
          </p:nvSpPr>
          <p:spPr>
            <a:xfrm>
              <a:off x="9256600" y="1542823"/>
              <a:ext cx="1325390" cy="3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媒体</a:t>
              </a:r>
              <a:r>
                <a:rPr lang="zh-CN" altLang="en-US" sz="1400" kern="0" dirty="0" smtClean="0"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流推送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grpSp>
        <p:nvGrpSpPr>
          <p:cNvPr id="47" name="组合 17"/>
          <p:cNvGrpSpPr/>
          <p:nvPr/>
        </p:nvGrpSpPr>
        <p:grpSpPr bwMode="auto">
          <a:xfrm>
            <a:off x="9178479" y="4246369"/>
            <a:ext cx="1685106" cy="1098544"/>
            <a:chOff x="9187124" y="1542823"/>
            <a:chExt cx="1429603" cy="1098933"/>
          </a:xfrm>
        </p:grpSpPr>
        <p:sp>
          <p:nvSpPr>
            <p:cNvPr id="48" name="文本框 6"/>
            <p:cNvSpPr txBox="1"/>
            <p:nvPr/>
          </p:nvSpPr>
          <p:spPr>
            <a:xfrm>
              <a:off x="9291336" y="1828938"/>
              <a:ext cx="1325391" cy="8128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RTMP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RTMPT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RTMPS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>
                          <a:lumMod val="60000"/>
                          <a:lumOff val="40000"/>
                        </a:srgbClr>
                      </a:gs>
                      <a:gs pos="100000">
                        <a:srgbClr val="24DBFD">
                          <a:lumMod val="53000"/>
                          <a:lumOff val="47000"/>
                        </a:srgb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lang="en-US" altLang="zh-CN" dirty="0" smtClean="0">
                  <a:latin typeface="Arial" panose="020B0604020202020204"/>
                  <a:ea typeface="微软雅黑" panose="020B0503020204020204" pitchFamily="34" charset="-122"/>
                </a:rPr>
                <a:t>RTMPE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>
                        <a:lumMod val="60000"/>
                        <a:lumOff val="40000"/>
                      </a:srgbClr>
                    </a:gs>
                    <a:gs pos="100000">
                      <a:srgbClr val="24DBFD">
                        <a:lumMod val="53000"/>
                        <a:lumOff val="47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文本框 7"/>
            <p:cNvSpPr txBox="1"/>
            <p:nvPr/>
          </p:nvSpPr>
          <p:spPr>
            <a:xfrm>
              <a:off x="9187124" y="1542823"/>
              <a:ext cx="1325390" cy="3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gradFill flip="none" rotWithShape="1">
                    <a:gsLst>
                      <a:gs pos="0">
                        <a:srgbClr val="24DBFD"/>
                      </a:gs>
                      <a:gs pos="100000">
                        <a:srgbClr val="002FFC"/>
                      </a:gs>
                    </a:gsLst>
                    <a:lin ang="2700000" scaled="1"/>
                    <a:tileRect/>
                  </a:gradFill>
                  <a:effectLst/>
                  <a:uLnTx/>
                  <a:uFillTx/>
                  <a:latin typeface="锐字锐线梦想黑简1.0" panose="02010604000000000000" pitchFamily="2" charset="-122"/>
                  <a:ea typeface="锐字锐线梦想黑简1.0" panose="02010604000000000000" pitchFamily="2" charset="-122"/>
                  <a:cs typeface="+mn-cs"/>
                </a:rPr>
                <a:t>协议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4DBFD"/>
                    </a:gs>
                    <a:gs pos="100000">
                      <a:srgbClr val="002FFC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392589" y="382858"/>
            <a:ext cx="1065570" cy="105957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588517" y="551937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Red5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4927600" y="1532382"/>
            <a:ext cx="2336800" cy="23236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73040" y="1871250"/>
            <a:ext cx="1645920" cy="1645920"/>
          </a:xfrm>
          <a:prstGeom prst="ellipse">
            <a:avLst/>
          </a:prstGeom>
          <a:solidFill>
            <a:srgbClr val="00265E">
              <a:alpha val="29000"/>
            </a:srgbClr>
          </a:solidFill>
          <a:ln w="38100">
            <a:gradFill flip="none" rotWithShape="1">
              <a:gsLst>
                <a:gs pos="0">
                  <a:srgbClr val="24DBFD"/>
                </a:gs>
                <a:gs pos="100000">
                  <a:srgbClr val="002FFC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30628" y="2128838"/>
            <a:ext cx="1130744" cy="1130744"/>
          </a:xfrm>
          <a:prstGeom prst="ellipse">
            <a:avLst/>
          </a:prstGeom>
          <a:solidFill>
            <a:srgbClr val="002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628" y="2278712"/>
            <a:ext cx="113074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锐字锐线梦想黑简1.0" panose="02010604000000000000" pitchFamily="2" charset="-122"/>
                <a:cs typeface="+mn-cs"/>
              </a:rPr>
              <a:t>03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0800" y="4159905"/>
            <a:ext cx="4470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 smtClean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R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effectLst/>
                <a:uLnTx/>
                <a:uFillTx/>
                <a:latin typeface="锐字锐线梦想黑简1.0" panose="02010604000000000000" pitchFamily="2" charset="-122"/>
                <a:ea typeface="锐字锐线梦想黑简1.0" panose="02010604000000000000" pitchFamily="2" charset="-122"/>
                <a:cs typeface="+mn-cs"/>
              </a:rPr>
              <a:t>ed5</a:t>
            </a:r>
            <a:r>
              <a:rPr lang="zh-CN" altLang="en-US" sz="4000" dirty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架构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2FFC"/>
                  </a:gs>
                  <a:gs pos="100000">
                    <a:srgbClr val="24DBFD"/>
                  </a:gs>
                </a:gsLst>
                <a:lin ang="2700000" scaled="1"/>
              </a:gradFill>
              <a:effectLst/>
              <a:uLnTx/>
              <a:uFillTx/>
              <a:latin typeface="锐字锐线梦想黑简1.0" panose="02010604000000000000" pitchFamily="2" charset="-122"/>
              <a:ea typeface="锐字锐线梦想黑简1.0" panose="02010604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ULTRA_SCORM_COURSE_ID" val="898725F0-05B8-4815-9FFA-17E3C49FCDA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l/CE0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JfwhN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l/CE2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SX8IT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SX8IT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SX8IT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SX8ITZ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SX8IT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Sn8ITW7UU1AADQAAvxwAABcAAAB1bml2ZXJzYWwvdW5pdmVyc2FsLnBuZ+2YeVyS+fbHn8pW0/k5jWmmch2nvJXjVmpm6pRbNeOWmSuQmaOloia4Iert1miTS7cyZ8Jkrjaoqag5biw6jaMYKKiIGwIZgySIpoSoINyHu71+f9+//YMXz3k/3+0czjnfz4v7gf6+evtM9gEAoHfxgtdlANhRBgDb3+/ZBZL3MSOZ4Ne2tMu+5wECw3QeNHTizvmdA4CWUl1V9E7Q3ptyITwNAPR7tZ9t1OTaGwBgeuWi17krmTApN6D+C/kUdTbLrzufnJ94z/rO4VQri/C6/7M4531K99DOc58afxp6yesz50+3p/5Nx1LnMwOvL4j2h/Z4ZfhUjwYsCmRYFZ7B1XRjsitYaYZRH12gIVAom1ujZIVwRbRbJu4alYxthct5tfG+upRBVvDQ4IlmZn0sr9pedWb0FteqqB7qEcZ+kLaKqfYV3sIaXO60/x7Qfi4eaK1VrdBtOXtB69pj8ZsTqG8SnT8FDae6SvLK692QXyy3/fsNVztj8l6tDgD86ehxkBbevwSS61Xg8PwftvAW3sJbeAtv4S28hbfwFt7CW3gLb+Et/D/jUPXmUl4T+PQni/9hDe+g9ak4XCMsb1POTmO6dWS/u2919RO3j8NJNYRQaA+xEoUhycGZ2bIE9aJ8NTZoooe8QjuBRp3zi5QVrZPo3dbiDUjrg9USmmSiqSlXLcN1hK6mh0x0EDI63AHg1yF39ZqAky4asXipe4tLRFWyT5U3ZqUHdczbSHqaKNUr94xg8U1vpQTt+ILsdWE5Eyl4ap67Nsv2hWCQiyoPzTqzPg6HWR1MzpVh0wQulRl8jKK/XcNdys1gda6n183PpbYSh/qRGpXII9nEmcGXp0MzIF2FsYnYxTdWuJnOyoJnfCm50OqYryXwa+oY44fg/bTZiR41isRrfYbHKj4bS0KPuM6APtAjFlAUktzFi3K6R0IgMWC1GYLyRdJSd5oo5OH4uqGdUMnXqKfmb58pqW7H9N1IkuFUf1g5//bqt6SZg8LdHmuvp511bnWfacxKINoTFo0MbzkiVGeZnPlFS6OWIj8WmzgunMB09TNl0CcxkNnAcmm8DnA6ihKElovZq+urT5ASd8mcyxHUYfgf2BW0b2zGzzYPEJjL8s/JsJmJm5QLS/gfQx4ibdcSmGOq8902CeV0QUobV/RVPQVp+EgucyCL9e4SG8WibMtrM99aXqIiUXnGaMKJ0TnK93wlTzFtZzbO9R2NHTtThHP2C5WcXWRSv6dFpt7tbSnxAfJdL5ptG3NjVj5DcOO4Z2vwCAmCe6DK4ZT+gRnH7ScuzdmFUStpkTWIx8Kk0OWQGvpkE44K+31fjwHKMC7mmcPiJ4aJdEqJXInnpHMxX0B9NqMUrCRWcWcFkxTf8W5PQYxpMQBkPNpogCpM0d8T5TiUrOJZthQZhGv6rGy3ie0HUmrr9IFTS8fEVwaKKNGm8AxOcW3Urqub5P2tDnhIf2w6K/lBO0rxN8/yFgmSQ+BbEKkCeyR9F9Be72kRsJ725Guu0w/golVn9rdHajD3aTuKjda4nVMr3psN56v6dWmR9SRpN712waankMZFaSe6Cm3x80jOtfGhtJdiPh58glStfCXYmeuMqPU0mfALPheOi5W4f01NZVs0pA0wcXUNMqoFIVb9jbABDykofbqcRT2THDXePH+yDLtoWWATMzHvdQSY+ZGXIxtazZI/QXGiwbVpvFylNN11Qez6gCZslnR6IiVptdCqV3dSuT23agMPwR86WMMX0kzbnp8g9CcFd/TtoX7fToQe3/BdKx1oYBnAZWdRLmkNIQNDMuteRLvU/ZF19WK5Mqqc8+XxPI2S3yFK3sAOf3kYCFua5A/nksTtfQ1Y0ROzDb8N0B35dgw5DB6X9X7WTh8NnU7PiqqYHkdl3jxk4NIfMlCc2paRUuGRF8Tcw7Dn5nCKgQaZBBnczJbynsPBZIktCeQKiYn7OJ6oUipKXDrNV692tJVuokTliCng1+wClfJh9o7M+XURrse+GxY5KIChpW1s27x1OpsV4EGR36Yl5yk5h8uDPJiyJ8QGk9AaeioHybk+PtTqBy2PoK6TU80S3MSKiNINSrAgQclmytKtUV2oXIr/M1H4pfa+lAHRCe8jKUiuoCU4b4+HRiXT5P2B05DscOnE2B0AZcMaqsgh1qN699Rnw+DO2r84I21reDcIy4K217dLxWDRKlplvs3Sao55K6Iyqd+uAHqPl8PLFJAP38rZmaHXxojBnLBLMObEsALp9Tcvz/9nv9TJU9Y12ABX7qtt+TJenmZztQsJcSwaPmb4WJZleVw0XAeoPrICmAyIfVhvjsvXeZsSOBP/o2L7ONnxShiDtfiSc/SfOwZKnBmRRmUxOXGDwRJotEtV9iFmjBIxnX6fmIzk3DgQtNcUqsg0ddKLycmYnn+qB1RkGPBXI3od4vt5vRtdD2grVA/18oLKIMIxcV91iwKhP2DQzI1uIb1vf9OAjcNmGUsqvGIPcVK/6Zn5ThgWFK4oRmATPz/+l2qJeWkvPrpoyf9fThBFIxh24HJwarCP9Xhlm4mHb4B3ULj/SZuaw3MPTdDOVJG9L/LLT+5zQzr8vuWe5YwFSiImGsebVq0J2tTd32sw6jiIdo8DG8do0mM/L+EuCNitxaE9G+wps+tXRexOhPlb8uLy6UST/rXFX1hgTp5uQptzJ4jROW8GCysN7jpeSWSLjkkc5TkuqNy+kUSersv1X/wTeCbiD8P2uXCu048oWWKwJ3SphddWKam6DWNeljjCx3MmE4pxVL2qlZ6nvQSB/khjQM2dlsUGMCqloT1rfbZXmWdlg37meapl9qaCn+dU3HlXCvaH5pvGAhLLvyMReEu2qsyswthwffVklTQD/97CyhZqqs64w0+3Jg/6yIwmizzh5fyHxFIEdpCY1V4X3UBdM43fhPVOOgkUWd3+O2/qWQ6ImI/1Y5Qw5JVxTDXnKLaQdk/7k9fvNs98a20qKSEy2hImGPi6mwmVi6/yk8GCiWY1VyDcpdouxUALip2nRaOYseZj8U+Dwvuj6+nJedwjRXNulRL9vf+NuN14DI8V1useFI6OT6i9KfrBvECtD8b735nSFYj+PG+DhWu3mPp/+zAyd6ftl3UuK0//c69sppsiSgkWhYnTTj+jMsEw28Qnnj1spiaSF1oKXn0n5DEwKE6MtgT1ZCjCVeNeh+MilOlxkwTlWPuf5WlDJ8dJd3Ki0l18QE+rOOacQtrFTYHiTAPqUAlnBtQK9aFwDErOcF1KeUP+OPp1XIFLK2zzLxJzW+V781LJGGRgmQFzzuWu/xzpBAwrF1qZ72yJxwxPYt8RYJ5jp+jJ8Y0XXsp8E8eZkkFZyI1imW/Kz0SpvWRuCk+YuI0ei25GqSfpYQLqGWv2qTY/sUg4SxDcfunWnxWjNDeZ9OQaid1HkkqTvIQvuvNr3D27ivqJqZqPNR7P63DlAgh6oYVtWXp21Ee3o8fmRWe4InPKV5E580Jdy4a8Qczge/Zqi0Fu804TAvPhtmsvDWIHP5fEPUhaY1StkIYbmQu+HhsjU7BHLsYS6J3Yu2NZslNt2LUCD9Vs13ynKbHw3bdcQSyEK1g21vYgLEW9IZHKxMck7b3azkv58JuuNH2yrLZiBhQszn3X5z9/YV1DUi6SOPOdmyiDviEile7+3/uLlC2/pZzJfklMsgMFQIg8qWk+uumvtRWFNNdgo6CZBjR5oRp91twTTONrJFBqQT6u0+h4zi6wtwTLl6mQDu29dXvUTB2B+3uUz8BKWpl+HmXmP4fseHfx5dMRsBIn/TB4ArrEzZu7wSRm+Y9gk7unCJpuMIhqxwsKb7e8tV4IQufCJtkUDh8L1kTc0De0KbWp+lf8zGr4bkdtR/+O2wkAiKG0VelPkYpwZ2Zd18CEP9pXGMv9spsOK+pRCW3jbH8qH+kcoih4pOzlPiPOtdnV1fHI5Oe6f0asvv3rJ+2l5RhT5cNnxIUIH61DHgVqDY0DxXzXHLkU7scaQh8f1fh2MXhBWeF8ymTb73mrrbhGbWE7mbs6Jg2xoAc/eKDIavvKF2IH23etoMzs8N+UlZGQr48ttbj1Y5e1pyE/lrbOuq//8biVedV94311kpf+BAHqisXjG7OI9O1APr2W1+zW1zzTpuvv2JDwvGT5WxUvKLykjTpr/IhibHhfvk47s9DkX35ufSw44LnZwTCBzhEAqHnvQJnj93VDU2qaNO5VteRg8nL/4XorXM7KArx4UEw2mRjaAQApVgZloG7+HZQCAGAftBcAvlqgGcFzRkpAO9/vpVUTqFY1N323g4c/yn4c2r0+h03/AnyXeNktK1bOf83TCvbVILPw3vAr4x/YofC2A9qxDRup+52rXn3X1KPOlgvL4e0nQRmfElcPa0Co+M0Rm5DJXy+rPV2/OQ/OBi56+3sRzl+78w9QSwMEFAACAAgASn8ITbE0Q2lKAAAAagAAABsAAAB1bml2ZXJzYWwvdW5pdmVyc2FsLnBuZy54bWyzsa/IzVEoSy0qzszPs1Uy1DNQsrfj5bIpKEoty0wtV6gAihnpGUCAkkIlKrc8M6Ukw1bJwtIYIZaRmpmeUWKrZGZuABfUBxoJAFBLAQIAABQAAgAIAEl/CE0VDq0oZAQAAAcRAAAdAAAAAAAAAAEAAAAAAAAAAAB1bml2ZXJzYWwvY29tbW9uX21lc3NhZ2VzLmxuZ1BLAQIAABQAAgAIAEl/CE0IfgsjKQMAAIYMAAAnAAAAAAAAAAEAAAAAAJ8EAAB1bml2ZXJzYWwvZmxhc2hfcHVibGlzaGluZ19zZXR0aW5ncy54bWxQSwECAAAUAAIACABJfwhNtfwJZLoCAABVCgAAIQAAAAAAAAABAAAAAAANCAAAdW5pdmVyc2FsL2ZsYXNoX3NraW5fc2V0dGluZ3MueG1sUEsBAgAAFAACAAgASX8ITSqWD2f+AgAAlwsAACYAAAAAAAAAAQAAAAAABgsAAHVuaXZlcnNhbC9odG1sX3B1Ymxpc2hpbmdfc2V0dGluZ3MueG1sUEsBAgAAFAACAAgASX8ITWhxUpGaAQAAHwYAAB8AAAAAAAAAAQAAAAAASA4AAHVuaXZlcnNhbC9odG1sX3NraW5fc2V0dGluZ3MuanNQSwECAAAUAAIACABJfwhNPTwv0cEAAADlAQAAGgAAAAAAAAABAAAAAAAfEAAAdW5pdmVyc2FsL2kxOG5fcHJlc2V0cy54bWxQSwECAAAUAAIACABJfwhNmvmWZGsAAABrAAAAHAAAAAAAAAABAAAAAAAYEQAAdW5pdmVyc2FsL2xvY2FsX3NldHRpbmdzLnhtbFBLAQIAABQAAgAIAESUV0cjtE77+wIAALAIAAAUAAAAAAAAAAEAAAAAAL0RAAB1bml2ZXJzYWwvcGxheWVyLnhtbFBLAQIAABQAAgAIAEl/CE2whyP0bAEAAPcCAAApAAAAAAAAAAEAAAAAAOoUAAB1bml2ZXJzYWwvc2tpbl9jdXN0b21pemF0aW9uX3NldHRpbmdzLnhtbFBLAQIAABQAAgAIAEp/CE1u1FNQAA0AAL8cAAAXAAAAAAAAAAAAAAAAAJ0WAAB1bml2ZXJzYWwvdW5pdmVyc2FsLnBuZ1BLAQIAABQAAgAIAEp/CE2xNENpSgAAAGoAAAAbAAAAAAAAAAEAAAAAANIjAAB1bml2ZXJzYWwvdW5pdmVyc2FsLnBuZy54bWxQSwUGAAAAAAsACwBJAwAAVSQAAAAA"/>
  <p:tag name="ISPRING_PRESENTATION_TITLE" val="1"/>
</p:tagLst>
</file>

<file path=ppt/theme/theme1.xml><?xml version="1.0" encoding="utf-8"?>
<a:theme xmlns:a="http://schemas.openxmlformats.org/drawingml/2006/main" name="创想无限未来——智能科技项目大气商业计划书ppt模板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创想无限未来——智能科技项目大气商业计划书ppt模板 </Template>
  <TotalTime>100</TotalTime>
  <Words>963</Words>
  <Application>Microsoft Office PowerPoint</Application>
  <PresentationFormat>自定义</PresentationFormat>
  <Paragraphs>101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创想无限未来——智能科技项目大气商业计划书ppt模板 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黄志绅</dc:creator>
  <cp:keywords>www.51pptmoban.com</cp:keywords>
  <cp:lastModifiedBy>黄志绅</cp:lastModifiedBy>
  <cp:revision>55</cp:revision>
  <dcterms:created xsi:type="dcterms:W3CDTF">2019-06-09T10:16:00Z</dcterms:created>
  <dcterms:modified xsi:type="dcterms:W3CDTF">2019-06-16T14:21:59Z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NXPowerLiteLastOptimized">
    <vt:lpwstr>8701474</vt:lpwstr>
  </property>
  <property fmtid="{D5CDD505-2E9C-101B-9397-08002B2CF9AE}" pid="4" name="NXPowerLiteSettings">
    <vt:lpwstr>C7000400038000</vt:lpwstr>
  </property>
  <property fmtid="{D5CDD505-2E9C-101B-9397-08002B2CF9AE}" pid="5" name="NXPowerLiteVersion">
    <vt:lpwstr>D7.1.14</vt:lpwstr>
  </property>
</Properties>
</file>