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Instrument Sans Medium" panose="020B0604020202020204" charset="0"/>
      <p:regular r:id="rId8"/>
    </p:embeddedFont>
    <p:embeddedFont>
      <p:font typeface="Instrument Sans Semi Bold" panose="020B0604020202020204" charset="0"/>
      <p:regular r:id="rId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964B8-8616-42C3-9594-D505EDED3CFD}" v="535" dt="2024-11-24T20:11:4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CD99-7F54-414A-9A53-8C4698A941FB}" type="datetimeFigureOut">
              <a:t>24.11.2024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E7F-B27F-459D-8BFE-C762DEBB960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7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195076" y="220895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Обзор сайта Неизвестная ссылка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195076" y="3245338"/>
            <a:ext cx="49982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Знакомимся с особенностями, технологиями и структурой нового веб-сайта.</a:t>
            </a:r>
            <a:endParaRPr lang="en-US" sz="1750" dirty="0"/>
          </a:p>
        </p:txBody>
      </p:sp>
      <p:pic>
        <p:nvPicPr>
          <p:cNvPr id="12" name="Рисунок 11" descr="Нарын-Кала вошла в топ-30 главных достопримечательностей страны - Зори  Табасарана">
            <a:extLst>
              <a:ext uri="{FF2B5EF4-FFF2-40B4-BE49-F238E27FC236}">
                <a16:creationId xmlns:a16="http://schemas.microsoft.com/office/drawing/2014/main" id="{ACBCC1D6-7A20-D1A8-F89E-D519DC16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88" y="2363405"/>
            <a:ext cx="7920840" cy="57472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1">
            <a:extLst>
              <a:ext uri="{FF2B5EF4-FFF2-40B4-BE49-F238E27FC236}">
                <a16:creationId xmlns:a16="http://schemas.microsoft.com/office/drawing/2014/main" id="{531EA2C6-0EA6-E372-988B-283DF42EF749}"/>
              </a:ext>
            </a:extLst>
          </p:cNvPr>
          <p:cNvSpPr/>
          <p:nvPr/>
        </p:nvSpPr>
        <p:spPr>
          <a:xfrm>
            <a:off x="544407" y="1773443"/>
            <a:ext cx="4377381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2" name="Рисунок 11" descr="Изображение выглядит как черн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D76157-D3CA-2A04-C6A4-B1D5F712B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373" y="7261699"/>
            <a:ext cx="2847975" cy="962025"/>
          </a:xfrm>
          <a:prstGeom prst="rect">
            <a:avLst/>
          </a:prstGeom>
        </p:spPr>
      </p:pic>
      <p:sp>
        <p:nvSpPr>
          <p:cNvPr id="19" name="Shape 1">
            <a:extLst>
              <a:ext uri="{FF2B5EF4-FFF2-40B4-BE49-F238E27FC236}">
                <a16:creationId xmlns:a16="http://schemas.microsoft.com/office/drawing/2014/main" id="{D4DA87D5-6C98-B123-E9CB-69FB6D5CAE34}"/>
              </a:ext>
            </a:extLst>
          </p:cNvPr>
          <p:cNvSpPr/>
          <p:nvPr/>
        </p:nvSpPr>
        <p:spPr>
          <a:xfrm>
            <a:off x="4914527" y="3459739"/>
            <a:ext cx="4448632" cy="1934473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55FD8763-B0AE-4E28-4420-AAF88F86CE7A}"/>
              </a:ext>
            </a:extLst>
          </p:cNvPr>
          <p:cNvSpPr/>
          <p:nvPr/>
        </p:nvSpPr>
        <p:spPr>
          <a:xfrm>
            <a:off x="9355899" y="5395418"/>
            <a:ext cx="4377381" cy="2041351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2" name="Text 0"/>
          <p:cNvSpPr/>
          <p:nvPr/>
        </p:nvSpPr>
        <p:spPr>
          <a:xfrm>
            <a:off x="793790" y="560103"/>
            <a:ext cx="7972278" cy="1385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Главные особенности сайта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61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Интерактивность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89" y="2523879"/>
            <a:ext cx="332497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Элементы с анимацией и эффектами наведения.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40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Адаптивный дизайн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115172"/>
            <a:ext cx="35268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Отлично отображается на устройствах с разными экранами.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5647836"/>
            <a:ext cx="33339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CBCCCE"/>
                </a:solidFill>
                <a:latin typeface="Instrument Sans Semi Bold"/>
                <a:ea typeface="Instrument Sans Semi Bold" pitchFamily="34" charset="-122"/>
                <a:cs typeface="Instrument Sans Semi Bold" pitchFamily="34" charset="-120"/>
              </a:rPr>
              <a:t>Функциональность</a:t>
            </a:r>
            <a:endParaRPr lang="en-US" sz="2400" dirty="0">
              <a:latin typeface="Instrument Sans Semi Bold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6098352"/>
            <a:ext cx="3336849" cy="9751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Instrument Sans Medium"/>
                <a:ea typeface="Instrument Sans Medium" pitchFamily="34" charset="-122"/>
                <a:cs typeface="Instrument Sans Medium" pitchFamily="34" charset="-120"/>
              </a:rPr>
              <a:t>Удобная навигация и интуитивно понятный интерфейс.</a:t>
            </a:r>
            <a:endParaRPr lang="en-US" sz="1600" dirty="0">
              <a:latin typeface="Instrument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3774" y="2176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 err="1">
                <a:solidFill>
                  <a:srgbClr val="CBCCCE"/>
                </a:solidFill>
                <a:latin typeface="Instrument Sans Semi Bold"/>
              </a:rPr>
              <a:t>Возникшие</a:t>
            </a:r>
            <a:r>
              <a:rPr lang="en-US" sz="4450" dirty="0">
                <a:solidFill>
                  <a:srgbClr val="CBCCCE"/>
                </a:solidFill>
                <a:latin typeface="Instrument Sans Semi Bold"/>
              </a:rPr>
              <a:t> </a:t>
            </a:r>
            <a:r>
              <a:rPr lang="en-US" sz="4450" dirty="0" err="1">
                <a:solidFill>
                  <a:srgbClr val="CBCCCE"/>
                </a:solidFill>
                <a:latin typeface="Instrument Sans Semi Bold"/>
              </a:rPr>
              <a:t>проблемы</a:t>
            </a:r>
            <a:endParaRPr lang="en-US" sz="4450" dirty="0" err="1"/>
          </a:p>
        </p:txBody>
      </p:sp>
      <p:sp>
        <p:nvSpPr>
          <p:cNvPr id="10" name="Shape 7"/>
          <p:cNvSpPr/>
          <p:nvPr/>
        </p:nvSpPr>
        <p:spPr>
          <a:xfrm>
            <a:off x="223775" y="1440913"/>
            <a:ext cx="6345139" cy="3566625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911068-59C7-A374-EF3A-B0AA6BE378D2}"/>
              </a:ext>
            </a:extLst>
          </p:cNvPr>
          <p:cNvSpPr txBox="1"/>
          <p:nvPr/>
        </p:nvSpPr>
        <p:spPr>
          <a:xfrm>
            <a:off x="510638" y="1638795"/>
            <a:ext cx="5759532" cy="258532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a typeface="+mn-lt"/>
                <a:cs typeface="+mn-lt"/>
              </a:rPr>
              <a:t>ФИЛЬТРАЦИЯ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/>
          </a:p>
          <a:p>
            <a:r>
              <a:rPr lang="ru-RU" sz="2400" dirty="0">
                <a:solidFill>
                  <a:schemeClr val="bg1"/>
                </a:solidFill>
                <a:ea typeface="+mn-lt"/>
                <a:cs typeface="+mn-lt"/>
              </a:rPr>
              <a:t>На первой странице достопримечательностей возникает проблема. При нажимание на фильтрация карточек показывается только три,  то есть не все (даже на следующей странице).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15" name="Рисунок 1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29CFA84-781C-1804-4A93-CDA34CA9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47" y="3510272"/>
            <a:ext cx="7649318" cy="4629150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Структура сайта и навигация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Главная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35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000" err="1">
                <a:solidFill>
                  <a:srgbClr val="CFD0D8"/>
                </a:solidFill>
                <a:ea typeface="+mn-lt"/>
                <a:cs typeface="+mn-lt"/>
              </a:rPr>
              <a:t>Знакомство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 с </a:t>
            </a:r>
            <a:r>
              <a:rPr lang="en-US" sz="2000" err="1">
                <a:solidFill>
                  <a:srgbClr val="CFD0D8"/>
                </a:solidFill>
                <a:ea typeface="+mn-lt"/>
                <a:cs typeface="+mn-lt"/>
              </a:rPr>
              <a:t>городом</a:t>
            </a:r>
            <a:endParaRPr lang="ru-RU" sz="2000" err="1">
              <a:ea typeface="+mn-lt"/>
              <a:cs typeface="+mn-lt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4307919"/>
            <a:ext cx="3497448" cy="261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err="1">
                <a:solidFill>
                  <a:srgbClr val="CFD0D8"/>
                </a:solidFill>
                <a:ea typeface="+mn-lt"/>
                <a:cs typeface="+mn-lt"/>
              </a:rPr>
              <a:t>Достопримечательности</a:t>
            </a:r>
            <a:endParaRPr lang="ru-RU" sz="2400" err="1"/>
          </a:p>
        </p:txBody>
      </p:sp>
      <p:sp>
        <p:nvSpPr>
          <p:cNvPr id="9" name="Text 4"/>
          <p:cNvSpPr/>
          <p:nvPr/>
        </p:nvSpPr>
        <p:spPr>
          <a:xfrm>
            <a:off x="7695128" y="4785479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000" dirty="0" err="1">
                <a:solidFill>
                  <a:srgbClr val="CFD0D8"/>
                </a:solidFill>
                <a:ea typeface="+mn-lt"/>
                <a:cs typeface="+mn-lt"/>
              </a:rPr>
              <a:t>Краткий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CFD0D8"/>
                </a:solidFill>
                <a:ea typeface="+mn-lt"/>
                <a:cs typeface="+mn-lt"/>
              </a:rPr>
              <a:t>обзор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CFD0D8"/>
                </a:solidFill>
                <a:ea typeface="+mn-lt"/>
                <a:cs typeface="+mn-lt"/>
              </a:rPr>
              <a:t>фото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rgbClr val="CFD0D8"/>
                </a:solidFill>
                <a:ea typeface="+mn-lt"/>
                <a:cs typeface="+mn-lt"/>
              </a:rPr>
              <a:t>ссылки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rgbClr val="CFD0D8"/>
                </a:solidFill>
                <a:ea typeface="+mn-lt"/>
                <a:cs typeface="+mn-lt"/>
              </a:rPr>
              <a:t>место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CFD0D8"/>
                </a:solidFill>
                <a:ea typeface="+mn-lt"/>
                <a:cs typeface="+mn-lt"/>
              </a:rPr>
              <a:t>положения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CFD0D8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CFD0D8"/>
                </a:solidFill>
                <a:ea typeface="+mn-lt"/>
                <a:cs typeface="+mn-lt"/>
              </a:rPr>
              <a:t>карте</a:t>
            </a:r>
            <a:endParaRPr lang="ru-RU" sz="2000" dirty="0" err="1">
              <a:cs typeface="Calibri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Контакты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6552605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err="1">
                <a:solidFill>
                  <a:srgbClr val="CFD0D8"/>
                </a:solidFill>
                <a:latin typeface="Instrument Sans Medium"/>
                <a:ea typeface="Instrument Sans Medium" pitchFamily="34" charset="-122"/>
                <a:cs typeface="Instrument Sans Medium" pitchFamily="34" charset="-120"/>
              </a:rPr>
              <a:t>Форма</a:t>
            </a:r>
            <a:r>
              <a:rPr lang="en-US" sz="2000" dirty="0">
                <a:solidFill>
                  <a:srgbClr val="CFD0D8"/>
                </a:solidFill>
                <a:latin typeface="Instrument Sans Medium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000" err="1">
                <a:solidFill>
                  <a:srgbClr val="CFD0D8"/>
                </a:solidFill>
                <a:latin typeface="Instrument Sans Medium"/>
                <a:ea typeface="Instrument Sans Medium" pitchFamily="34" charset="-122"/>
                <a:cs typeface="Instrument Sans Medium" pitchFamily="34" charset="-120"/>
              </a:rPr>
              <a:t>обратной</a:t>
            </a:r>
            <a:r>
              <a:rPr lang="en-US" sz="2000" dirty="0">
                <a:solidFill>
                  <a:srgbClr val="CFD0D8"/>
                </a:solidFill>
                <a:latin typeface="Instrument Sans Medium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000" err="1">
                <a:solidFill>
                  <a:srgbClr val="CFD0D8"/>
                </a:solidFill>
                <a:latin typeface="Instrument Sans Medium"/>
                <a:ea typeface="Instrument Sans Medium" pitchFamily="34" charset="-122"/>
                <a:cs typeface="Instrument Sans Medium" pitchFamily="34" charset="-120"/>
              </a:rPr>
              <a:t>связи</a:t>
            </a:r>
            <a:r>
              <a:rPr lang="en-US" sz="2000" dirty="0">
                <a:solidFill>
                  <a:srgbClr val="CFD0D8"/>
                </a:solidFill>
                <a:latin typeface="Instrument Sans Medium"/>
                <a:ea typeface="Instrument Sans Medium" pitchFamily="34" charset="-122"/>
                <a:cs typeface="Instrument Sans Medium" pitchFamily="34" charset="-120"/>
              </a:rPr>
              <a:t> и </a:t>
            </a:r>
            <a:r>
              <a:rPr lang="en-US" sz="2000" err="1">
                <a:solidFill>
                  <a:srgbClr val="CFD0D8"/>
                </a:solidFill>
                <a:latin typeface="Instrument Sans Medium"/>
                <a:ea typeface="Instrument Sans Medium" pitchFamily="34" charset="-122"/>
                <a:cs typeface="Instrument Sans Medium" pitchFamily="34" charset="-120"/>
              </a:rPr>
              <a:t>информация</a:t>
            </a:r>
            <a:r>
              <a:rPr lang="en-US" sz="2000" dirty="0">
                <a:solidFill>
                  <a:srgbClr val="CFD0D8"/>
                </a:solidFill>
                <a:latin typeface="Instrument Sans Medium"/>
                <a:ea typeface="Instrument Sans Medium" pitchFamily="34" charset="-122"/>
                <a:cs typeface="Instrument Sans Medium" pitchFamily="34" charset="-120"/>
              </a:rPr>
              <a:t> о </a:t>
            </a:r>
            <a:r>
              <a:rPr lang="en-US" sz="2000" err="1">
                <a:solidFill>
                  <a:srgbClr val="CFD0D8"/>
                </a:solidFill>
                <a:ea typeface="+mn-lt"/>
                <a:cs typeface="+mn-lt"/>
              </a:rPr>
              <a:t>нас</a:t>
            </a:r>
            <a:endParaRPr lang="en-US" sz="2000" err="1">
              <a:latin typeface="Instrument Sans Medium"/>
            </a:endParaRPr>
          </a:p>
        </p:txBody>
      </p:sp>
      <p:pic>
        <p:nvPicPr>
          <p:cNvPr id="15" name="Рисунок 14" descr="Изображение выглядит как текст, снимок экрана, Шрифт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407760C-C219-5F64-A148-FD77B6D10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105" y="1297564"/>
            <a:ext cx="3599831" cy="5788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4374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Отличительные черты дизайна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95161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Минимализм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920014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000" err="1">
                <a:solidFill>
                  <a:srgbClr val="CFD0D8"/>
                </a:solidFill>
                <a:ea typeface="+mn-lt"/>
                <a:cs typeface="+mn-lt"/>
              </a:rPr>
              <a:t>Минимум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CFD0D8"/>
                </a:solidFill>
                <a:ea typeface="+mn-lt"/>
                <a:cs typeface="+mn-lt"/>
              </a:rPr>
              <a:t>цветов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, и </a:t>
            </a:r>
            <a:r>
              <a:rPr lang="en-US" sz="2000" err="1">
                <a:solidFill>
                  <a:srgbClr val="CFD0D8"/>
                </a:solidFill>
                <a:ea typeface="+mn-lt"/>
                <a:cs typeface="+mn-lt"/>
              </a:rPr>
              <a:t>акцент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CFD0D8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rgbClr val="CFD0D8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CFD0D8"/>
                </a:solidFill>
                <a:ea typeface="+mn-lt"/>
                <a:cs typeface="+mn-lt"/>
              </a:rPr>
              <a:t>контенте</a:t>
            </a:r>
            <a:endParaRPr lang="ru-RU" sz="2000" err="1">
              <a:ea typeface="+mn-lt"/>
              <a:cs typeface="+mn-lt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80190" y="5107067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Адаптивность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83191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Идеальное отображение на любых устройствах.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278745" y="4263919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513179" y="4486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Лаконичность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513179" y="497689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Простота и понятность интерфейса.</a:t>
            </a:r>
            <a:endParaRPr lang="en-US" sz="1750" dirty="0"/>
          </a:p>
        </p:txBody>
      </p:sp>
      <p:pic>
        <p:nvPicPr>
          <p:cNvPr id="17" name="Рисунок 16" descr="Изображение выглядит как текст, снимок экрана, багет&#10;&#10;Автоматически созданное описание">
            <a:extLst>
              <a:ext uri="{FF2B5EF4-FFF2-40B4-BE49-F238E27FC236}">
                <a16:creationId xmlns:a16="http://schemas.microsoft.com/office/drawing/2014/main" id="{9361EFB1-B3DB-64A1-1F8F-F08557C2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94" y="321822"/>
            <a:ext cx="3532165" cy="75859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247</cp:revision>
  <dcterms:created xsi:type="dcterms:W3CDTF">2024-11-24T18:51:45Z</dcterms:created>
  <dcterms:modified xsi:type="dcterms:W3CDTF">2024-11-24T20:12:24Z</dcterms:modified>
</cp:coreProperties>
</file>