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60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6f991db3c729f35/&#26700;&#38754;/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6f991db3c729f35/&#26700;&#38754;/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6f991db3c729f35/&#26700;&#38754;/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6f991db3c729f35/&#26700;&#38754;/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6f991db3c729f35/&#26700;&#38754;/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[KPMG_VI_New_raw_data_update_final.xlsx]Sheet8!PivotTable7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</a:t>
            </a:r>
            <a:r>
              <a:rPr lang="en-US" baseline="0"/>
              <a:t> Customer Age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Sheet8!$B$5</c:f>
              <c:numCache>
                <c:formatCode>General</c:formatCode>
                <c:ptCount val="1"/>
                <c:pt idx="0">
                  <c:v>232.7139937912228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2-4CDB-AE2D-2DFFEC6425C9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Sheet8!$C$5</c:f>
              <c:numCache>
                <c:formatCode>General</c:formatCode>
                <c:ptCount val="1"/>
                <c:pt idx="0">
                  <c:v>3788.2490337449276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2-4CDB-AE2D-2DFFEC6425C9}"/>
            </c:ext>
          </c:extLst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Sheet8!$D$5</c:f>
              <c:numCache>
                <c:formatCode>General</c:formatCode>
                <c:ptCount val="1"/>
                <c:pt idx="0">
                  <c:v>3076.9031673173504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2-4CDB-AE2D-2DFFEC6425C9}"/>
            </c:ext>
          </c:extLst>
        </c:ser>
        <c:ser>
          <c:idx val="3"/>
          <c:order val="3"/>
          <c:tx>
            <c:strRef>
              <c:f>Sheet8!$E$3:$E$4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Sheet8!$E$5</c:f>
              <c:numCache>
                <c:formatCode>General</c:formatCode>
                <c:ptCount val="1"/>
                <c:pt idx="0">
                  <c:v>8871.7965122279329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92-4CDB-AE2D-2DFFEC6425C9}"/>
            </c:ext>
          </c:extLst>
        </c:ser>
        <c:ser>
          <c:idx val="4"/>
          <c:order val="4"/>
          <c:tx>
            <c:strRef>
              <c:f>Sheet8!$F$3:$F$4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Sheet8!$F$5</c:f>
              <c:numCache>
                <c:formatCode>General</c:formatCode>
                <c:ptCount val="1"/>
                <c:pt idx="0">
                  <c:v>8223.3240987122645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92-4CDB-AE2D-2DFFEC6425C9}"/>
            </c:ext>
          </c:extLst>
        </c:ser>
        <c:ser>
          <c:idx val="5"/>
          <c:order val="5"/>
          <c:tx>
            <c:strRef>
              <c:f>Sheet8!$G$3:$G$4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Sheet8!$G$5</c:f>
              <c:numCache>
                <c:formatCode>General</c:formatCode>
                <c:ptCount val="1"/>
                <c:pt idx="0">
                  <c:v>9577.8156020253064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92-4CDB-AE2D-2DFFEC6425C9}"/>
            </c:ext>
          </c:extLst>
        </c:ser>
        <c:ser>
          <c:idx val="6"/>
          <c:order val="6"/>
          <c:tx>
            <c:strRef>
              <c:f>Sheet8!$H$3:$H$4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Sheet8!$H$5</c:f>
              <c:numCache>
                <c:formatCode>General</c:formatCode>
                <c:ptCount val="1"/>
                <c:pt idx="0">
                  <c:v>6195.4204205260658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92-4CDB-AE2D-2DFFEC6425C9}"/>
            </c:ext>
          </c:extLst>
        </c:ser>
        <c:ser>
          <c:idx val="7"/>
          <c:order val="7"/>
          <c:tx>
            <c:strRef>
              <c:f>Sheet8!$I$3:$I$4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Sheet8!$A$5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Sheet8!$I$5</c:f>
              <c:numCache>
                <c:formatCode>General</c:formatCode>
                <c:ptCount val="1"/>
                <c:pt idx="0">
                  <c:v>2116.6871691974252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A92-4CDB-AE2D-2DFFEC642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8681615"/>
        <c:axId val="1390398143"/>
      </c:barChart>
      <c:catAx>
        <c:axId val="11186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398143"/>
        <c:crosses val="autoZero"/>
        <c:auto val="1"/>
        <c:lblAlgn val="ctr"/>
        <c:lblOffset val="100"/>
        <c:noMultiLvlLbl val="0"/>
      </c:catAx>
      <c:valAx>
        <c:axId val="139039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68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[KPMG_VI_New_raw_data_update_final.xlsx]Sheet7!PivotTable6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Old Customer Age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Sheet7!$B$5</c:f>
              <c:numCache>
                <c:formatCode>General</c:formatCode>
                <c:ptCount val="1"/>
                <c:pt idx="0">
                  <c:v>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4-40BA-8E5E-EA5171821A6B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Sheet7!$C$5</c:f>
              <c:numCache>
                <c:formatCode>General</c:formatCode>
                <c:ptCount val="1"/>
                <c:pt idx="0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54-40BA-8E5E-EA5171821A6B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Sheet7!$D$5</c:f>
              <c:numCache>
                <c:formatCode>General</c:formatCode>
                <c:ptCount val="1"/>
                <c:pt idx="0">
                  <c:v>3146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54-40BA-8E5E-EA5171821A6B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Sheet7!$E$5</c:f>
              <c:numCache>
                <c:formatCode>General</c:formatCode>
                <c:ptCount val="1"/>
                <c:pt idx="0">
                  <c:v>3183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54-40BA-8E5E-EA5171821A6B}"/>
            </c:ext>
          </c:extLst>
        </c:ser>
        <c:ser>
          <c:idx val="4"/>
          <c:order val="4"/>
          <c:tx>
            <c:strRef>
              <c:f>Sheet7!$F$3:$F$4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Sheet7!$F$5</c:f>
              <c:numCache>
                <c:formatCode>General</c:formatCode>
                <c:ptCount val="1"/>
                <c:pt idx="0">
                  <c:v>6393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54-40BA-8E5E-EA5171821A6B}"/>
            </c:ext>
          </c:extLst>
        </c:ser>
        <c:ser>
          <c:idx val="5"/>
          <c:order val="5"/>
          <c:tx>
            <c:strRef>
              <c:f>Sheet7!$G$3:$G$4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Sheet7!$G$5</c:f>
              <c:numCache>
                <c:formatCode>General</c:formatCode>
                <c:ptCount val="1"/>
                <c:pt idx="0">
                  <c:v>3187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54-40BA-8E5E-EA5171821A6B}"/>
            </c:ext>
          </c:extLst>
        </c:ser>
        <c:ser>
          <c:idx val="6"/>
          <c:order val="6"/>
          <c:tx>
            <c:strRef>
              <c:f>Sheet7!$H$3:$H$4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Sheet7!$H$5</c:f>
              <c:numCache>
                <c:formatCode>General</c:formatCode>
                <c:ptCount val="1"/>
                <c:pt idx="0">
                  <c:v>2285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54-40BA-8E5E-EA5171821A6B}"/>
            </c:ext>
          </c:extLst>
        </c:ser>
        <c:ser>
          <c:idx val="7"/>
          <c:order val="7"/>
          <c:tx>
            <c:strRef>
              <c:f>Sheet7!$I$3:$I$4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Sheet7!$I$5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654-40BA-8E5E-EA5171821A6B}"/>
            </c:ext>
          </c:extLst>
        </c:ser>
        <c:ser>
          <c:idx val="8"/>
          <c:order val="8"/>
          <c:tx>
            <c:strRef>
              <c:f>Sheet7!$J$3:$J$4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Sheet7!$J$5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54-40BA-8E5E-EA5171821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4539167"/>
        <c:axId val="1198403663"/>
      </c:barChart>
      <c:catAx>
        <c:axId val="1034539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403663"/>
        <c:crosses val="autoZero"/>
        <c:auto val="1"/>
        <c:lblAlgn val="ctr"/>
        <c:lblOffset val="100"/>
        <c:noMultiLvlLbl val="0"/>
      </c:catAx>
      <c:valAx>
        <c:axId val="119840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539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[KPMG_VI_New_raw_data_update_final.xlsx]Sheet11!PivotTable10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Wealth</a:t>
            </a:r>
            <a:r>
              <a:rPr lang="en-US" baseline="0"/>
              <a:t> Segmentations with Age Distributions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Sheet11!$B$3:$B$4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Sheet11!$A$5:$A$8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Sheet11!$B$5:$B$8</c:f>
              <c:numCache>
                <c:formatCode>General</c:formatCode>
                <c:ptCount val="3"/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7-4FC8-8F41-E3180F0605E2}"/>
            </c:ext>
          </c:extLst>
        </c:ser>
        <c:ser>
          <c:idx val="1"/>
          <c:order val="1"/>
          <c:tx>
            <c:strRef>
              <c:f>Sheet11!$C$3:$C$4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Sheet11!$A$5:$A$8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Sheet11!$C$5:$C$8</c:f>
              <c:numCache>
                <c:formatCode>General</c:formatCode>
                <c:ptCount val="3"/>
                <c:pt idx="0">
                  <c:v>8</c:v>
                </c:pt>
                <c:pt idx="1">
                  <c:v>10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B7-4FC8-8F41-E3180F0605E2}"/>
            </c:ext>
          </c:extLst>
        </c:ser>
        <c:ser>
          <c:idx val="2"/>
          <c:order val="2"/>
          <c:tx>
            <c:strRef>
              <c:f>Sheet11!$D$3:$D$4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Sheet11!$A$5:$A$8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Sheet11!$D$5:$D$8</c:f>
              <c:numCache>
                <c:formatCode>General</c:formatCode>
                <c:ptCount val="3"/>
                <c:pt idx="0">
                  <c:v>155</c:v>
                </c:pt>
                <c:pt idx="1">
                  <c:v>135</c:v>
                </c:pt>
                <c:pt idx="2">
                  <c:v>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B7-4FC8-8F41-E3180F0605E2}"/>
            </c:ext>
          </c:extLst>
        </c:ser>
        <c:ser>
          <c:idx val="3"/>
          <c:order val="3"/>
          <c:tx>
            <c:strRef>
              <c:f>Sheet11!$E$3:$E$4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Sheet11!$A$5:$A$8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Sheet11!$E$5:$E$8</c:f>
              <c:numCache>
                <c:formatCode>General</c:formatCode>
                <c:ptCount val="3"/>
                <c:pt idx="0">
                  <c:v>139</c:v>
                </c:pt>
                <c:pt idx="1">
                  <c:v>149</c:v>
                </c:pt>
                <c:pt idx="2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B7-4FC8-8F41-E3180F0605E2}"/>
            </c:ext>
          </c:extLst>
        </c:ser>
        <c:ser>
          <c:idx val="4"/>
          <c:order val="4"/>
          <c:tx>
            <c:strRef>
              <c:f>Sheet11!$F$3:$F$4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Sheet11!$A$5:$A$8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Sheet11!$F$5:$F$8</c:f>
              <c:numCache>
                <c:formatCode>General</c:formatCode>
                <c:ptCount val="3"/>
                <c:pt idx="0">
                  <c:v>283</c:v>
                </c:pt>
                <c:pt idx="1">
                  <c:v>293</c:v>
                </c:pt>
                <c:pt idx="2">
                  <c:v>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B7-4FC8-8F41-E3180F0605E2}"/>
            </c:ext>
          </c:extLst>
        </c:ser>
        <c:ser>
          <c:idx val="5"/>
          <c:order val="5"/>
          <c:tx>
            <c:strRef>
              <c:f>Sheet11!$G$3:$G$4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Sheet11!$A$5:$A$8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Sheet11!$G$5:$G$8</c:f>
              <c:numCache>
                <c:formatCode>General</c:formatCode>
                <c:ptCount val="3"/>
                <c:pt idx="0">
                  <c:v>144</c:v>
                </c:pt>
                <c:pt idx="1">
                  <c:v>146</c:v>
                </c:pt>
                <c:pt idx="2">
                  <c:v>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B7-4FC8-8F41-E3180F0605E2}"/>
            </c:ext>
          </c:extLst>
        </c:ser>
        <c:ser>
          <c:idx val="6"/>
          <c:order val="6"/>
          <c:tx>
            <c:strRef>
              <c:f>Sheet11!$H$3:$H$4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Sheet11!$A$5:$A$8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Sheet11!$H$5:$H$8</c:f>
              <c:numCache>
                <c:formatCode>General</c:formatCode>
                <c:ptCount val="3"/>
                <c:pt idx="0">
                  <c:v>95</c:v>
                </c:pt>
                <c:pt idx="1">
                  <c:v>103</c:v>
                </c:pt>
                <c:pt idx="2">
                  <c:v>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B7-4FC8-8F41-E3180F0605E2}"/>
            </c:ext>
          </c:extLst>
        </c:ser>
        <c:ser>
          <c:idx val="7"/>
          <c:order val="7"/>
          <c:tx>
            <c:strRef>
              <c:f>Sheet11!$I$3:$I$4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Sheet11!$A$5:$A$8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Sheet11!$I$5:$I$8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9B7-4FC8-8F41-E3180F0605E2}"/>
            </c:ext>
          </c:extLst>
        </c:ser>
        <c:ser>
          <c:idx val="8"/>
          <c:order val="8"/>
          <c:tx>
            <c:strRef>
              <c:f>Sheet11!$J$3:$J$4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Sheet11!$A$5:$A$8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Sheet11!$J$5:$J$8</c:f>
              <c:numCache>
                <c:formatCode>General</c:formatCode>
                <c:ptCount val="3"/>
                <c:pt idx="0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B7-4FC8-8F41-E3180F060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8699599"/>
        <c:axId val="1452654495"/>
      </c:barChart>
      <c:catAx>
        <c:axId val="111869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2654495"/>
        <c:crosses val="autoZero"/>
        <c:auto val="1"/>
        <c:lblAlgn val="ctr"/>
        <c:lblOffset val="100"/>
        <c:noMultiLvlLbl val="0"/>
      </c:catAx>
      <c:valAx>
        <c:axId val="1452654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69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[KPMG_VI_New_raw_data_update_final.xlsx]Sheet12!PivotTable11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Cars in each states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Sheet12!$B$3:$B$4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Sheet12!$A$5:$A$8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Sheet12!$B$5:$B$8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4-4A06-912F-DBD760A61512}"/>
            </c:ext>
          </c:extLst>
        </c:ser>
        <c:ser>
          <c:idx val="1"/>
          <c:order val="1"/>
          <c:tx>
            <c:strRef>
              <c:f>Sheet12!$C$3:$C$4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Sheet12!$A$5:$A$8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Sheet12!$C$5:$C$8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4-4A06-912F-DBD760A61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2256527"/>
        <c:axId val="1452663231"/>
      </c:barChart>
      <c:catAx>
        <c:axId val="782256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2663231"/>
        <c:crosses val="autoZero"/>
        <c:auto val="1"/>
        <c:lblAlgn val="ctr"/>
        <c:lblOffset val="100"/>
        <c:noMultiLvlLbl val="0"/>
      </c:catAx>
      <c:valAx>
        <c:axId val="145266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256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[KPMG_VI_New_raw_data_update_final.xlsx]Sheet6!PivotTable5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RFM</a:t>
            </a:r>
            <a:r>
              <a:rPr lang="en-US" baseline="0"/>
              <a:t> Segementation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Sheet6!$B$5</c:f>
              <c:numCache>
                <c:formatCode>General</c:formatCode>
                <c:ptCount val="1"/>
                <c:pt idx="0">
                  <c:v>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97-4D5E-8230-E13BE940461D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Sheet6!$C$5</c:f>
              <c:numCache>
                <c:formatCode>General</c:formatCode>
                <c:ptCount val="1"/>
                <c:pt idx="0">
                  <c:v>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97-4D5E-8230-E13BE940461D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Pantinum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Sheet6!$D$5</c:f>
              <c:numCache>
                <c:formatCode>General</c:formatCode>
                <c:ptCount val="1"/>
                <c:pt idx="0">
                  <c:v>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97-4D5E-8230-E13BE940461D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Sheet6!$E$5</c:f>
              <c:numCache>
                <c:formatCode>General</c:formatCode>
                <c:ptCount val="1"/>
                <c:pt idx="0">
                  <c:v>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97-4D5E-8230-E13BE9404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3412703"/>
        <c:axId val="1128449103"/>
      </c:barChart>
      <c:catAx>
        <c:axId val="93341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449103"/>
        <c:crosses val="autoZero"/>
        <c:auto val="1"/>
        <c:lblAlgn val="ctr"/>
        <c:lblOffset val="100"/>
        <c:noMultiLvlLbl val="0"/>
      </c:catAx>
      <c:valAx>
        <c:axId val="112844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41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97400" y="969627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Top 1000 Customer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130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Outline of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Sprocket Central is a company that specializes in high-quality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Their marketing team is looking to boost business sales by analyzing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Using the 3 datasets provided the aim is to analyze and recommend 1000 customers that Sprocket Central should target to drive higher value for the company.</a:t>
            </a:r>
            <a:endParaRPr sz="1200"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969921" y="2216148"/>
            <a:ext cx="3800704" cy="2027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Contents of</a:t>
            </a:r>
            <a:r>
              <a:rPr lang="zh-CN" altLang="en-US" dirty="0"/>
              <a:t> </a:t>
            </a:r>
            <a:r>
              <a:rPr lang="en-US" altLang="zh-CN" dirty="0"/>
              <a:t>Data Analysis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‘New’ and ‘Old’ Customer Age Distributions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Wealth segmentation by age category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Number of cars owned and not owned by state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RFM analysis and customer classification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Bike related purchases over the last 3 years by gender</a:t>
            </a:r>
            <a:endParaRPr sz="12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‘Clean Up’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130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Issues for Data 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Accuracy: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Completeness: Data Fields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Consistency: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Currency: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Relevancy: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Uniqueness: Records that are Duplicated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93F5E94-C335-4102-BB68-2F92B95AA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69" y="1915946"/>
            <a:ext cx="4872073" cy="20431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‘New’ and ‘Old’ Customer Age Distributions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308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customers are aged between 40-49 in ‘New’. In ‘Old’ majority of customers are aged between 40-49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lowest age groups are under 20 and 80+ for both ‘New’ and ‘Old’ customer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‘New’ customer list suggests that age groups 20-29 and 40-49 are most populated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‘Old’ customer list suggests 20-69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steep drop of customers in 30-39 ages in ‘New’.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2CFB272-9040-4D61-9872-7907251A65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879003"/>
              </p:ext>
            </p:extLst>
          </p:nvPr>
        </p:nvGraphicFramePr>
        <p:xfrm>
          <a:off x="4821759" y="1399499"/>
          <a:ext cx="3567287" cy="2152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E9A02C0-0368-414B-AF00-E972733D2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016860"/>
              </p:ext>
            </p:extLst>
          </p:nvPr>
        </p:nvGraphicFramePr>
        <p:xfrm>
          <a:off x="4915592" y="3352611"/>
          <a:ext cx="3473453" cy="1871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 Wealth Segmentation with Age Distributions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all age categories the largest number of customers are classified as ‘Mass Customer’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category is the ‘ High Net Worth’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‘Affluent Customer’ can outperforms the ‘High Net Worth’ customer in the 20-29 age group.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2950B02-B854-400E-B635-764EBE5124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126551"/>
              </p:ext>
            </p:extLst>
          </p:nvPr>
        </p:nvGraphicFramePr>
        <p:xfrm>
          <a:off x="4539031" y="1491731"/>
          <a:ext cx="4399944" cy="299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51324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and not owned by state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NSW has the largest amount of people that do not own a car. NSW seems to have a higher number of people from which data was collected.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Victoria is also split quite evenly. But both numbers are significantly lower than those of NSW.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QLD has a relatively high number of customers that own a car.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5466552-A19B-492D-8D72-253BA200E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241107"/>
              </p:ext>
            </p:extLst>
          </p:nvPr>
        </p:nvGraphicFramePr>
        <p:xfrm>
          <a:off x="4387994" y="1751214"/>
          <a:ext cx="4661795" cy="2701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51278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altLang="zh-CN" dirty="0"/>
              <a:t>FM analysis is used to determine which customers a business should target to increase its revenue and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RFM (Recency, Frequency, and Monetary) model shows customers that have displays high levels of </a:t>
            </a:r>
            <a:r>
              <a:rPr lang="en-US" dirty="0" err="1"/>
              <a:t>engagment</a:t>
            </a:r>
            <a:r>
              <a:rPr lang="en-US" dirty="0"/>
              <a:t> with the business in the three categories mentioned.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916885E-F4E0-4789-88D0-D57BB525E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389740"/>
              </p:ext>
            </p:extLst>
          </p:nvPr>
        </p:nvGraphicFramePr>
        <p:xfrm>
          <a:off x="4439689" y="1613517"/>
          <a:ext cx="4055918" cy="2825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67340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Target and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220142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through the top 1000 customers by assigning the conditions based on RFM (</a:t>
            </a:r>
            <a:r>
              <a:rPr lang="en-US" dirty="0" err="1"/>
              <a:t>R_Score</a:t>
            </a:r>
            <a:r>
              <a:rPr lang="en-US" dirty="0"/>
              <a:t>, </a:t>
            </a:r>
            <a:r>
              <a:rPr lang="en-US" dirty="0" err="1"/>
              <a:t>F_Score</a:t>
            </a:r>
            <a:r>
              <a:rPr lang="en-US" dirty="0"/>
              <a:t>, </a:t>
            </a:r>
            <a:r>
              <a:rPr lang="en-US" dirty="0" err="1"/>
              <a:t>M_Score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1000 customers discovered would have bought recently, they have bought very frequently in the past and tend to spend more than other customers.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921</Words>
  <Application>Microsoft Office PowerPoint</Application>
  <PresentationFormat>On-screen Show (16:9)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Guo Ke</cp:lastModifiedBy>
  <cp:revision>4</cp:revision>
  <dcterms:modified xsi:type="dcterms:W3CDTF">2021-01-06T04:18:05Z</dcterms:modified>
</cp:coreProperties>
</file>