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</p:sldMasterIdLst>
  <p:sldIdLst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70" r:id="rId26"/>
    <p:sldId id="271" r:id="rId27"/>
    <p:sldId id="272" r:id="rId28"/>
    <p:sldId id="287" r:id="rId29"/>
    <p:sldId id="288" r:id="rId30"/>
    <p:sldId id="289" r:id="rId31"/>
    <p:sldId id="290" r:id="rId32"/>
    <p:sldId id="291" r:id="rId33"/>
    <p:sldId id="292" r:id="rId34"/>
    <p:sldId id="317" r:id="rId35"/>
    <p:sldId id="319" r:id="rId36"/>
    <p:sldId id="320" r:id="rId37"/>
    <p:sldId id="321" r:id="rId38"/>
    <p:sldId id="322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404" r:id="rId69"/>
    <p:sldId id="405" r:id="rId70"/>
    <p:sldId id="406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9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8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5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7772400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973513"/>
            <a:ext cx="7772400" cy="2122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60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3810000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3513"/>
            <a:ext cx="3810000" cy="2122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2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83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63408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AEBDE"/>
                </a:solidFill>
              </a:rPr>
              <a:pPr/>
              <a:t>2016-10-27</a:t>
            </a:fld>
            <a:endParaRPr lang="zh-CN" altLang="en-US">
              <a:solidFill>
                <a:srgbClr val="EAEBD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EAEBDE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1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307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96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4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5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3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56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53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14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0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63408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0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EAEBDE"/>
                </a:solidFill>
              </a:rPr>
              <a:pPr/>
              <a:t>2016-10-27</a:t>
            </a:fld>
            <a:endParaRPr lang="zh-CN" altLang="en-US">
              <a:solidFill>
                <a:srgbClr val="EAEBD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>
              <a:solidFill>
                <a:srgbClr val="EAEBDE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1582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4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127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6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5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5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9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30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1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812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9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676A55"/>
                </a:solidFill>
              </a:rPr>
              <a:pPr/>
              <a:t>2016-10-27</a:t>
            </a:fld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676A55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>
            <a:normAutofit/>
          </a:bodyPr>
          <a:lstStyle/>
          <a:p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 smtClean="0"/>
              <a:t>张建忠</a:t>
            </a:r>
            <a:endParaRPr lang="en-US" altLang="zh-CN" sz="2400" dirty="0" smtClean="0"/>
          </a:p>
          <a:p>
            <a:r>
              <a:rPr lang="en-US" altLang="zh-CN" sz="2400" dirty="0" smtClean="0"/>
              <a:t>zhangjz@nankai.edu.cn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19672" y="908720"/>
            <a:ext cx="7056784" cy="252028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rgbClr val="676A55"/>
                </a:solidFill>
              </a:rPr>
              <a:t>网络应用程序与</a:t>
            </a:r>
            <a:r>
              <a:rPr lang="en-US" altLang="zh-CN" sz="6000" dirty="0" smtClean="0">
                <a:solidFill>
                  <a:srgbClr val="676A55"/>
                </a:solidFill>
              </a:rPr>
              <a:t>Socket</a:t>
            </a:r>
            <a:r>
              <a:rPr lang="zh-CN" altLang="en-US" sz="6000" dirty="0" smtClean="0">
                <a:solidFill>
                  <a:srgbClr val="676A55"/>
                </a:solidFill>
              </a:rPr>
              <a:t>编程</a:t>
            </a:r>
            <a:endParaRPr lang="zh-CN" altLang="en-US" sz="6000" dirty="0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640960" cy="634082"/>
          </a:xfrm>
        </p:spPr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的端口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96752"/>
            <a:ext cx="8715436" cy="53755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UDP</a:t>
            </a:r>
            <a:r>
              <a:rPr lang="zh-CN" altLang="en-US" dirty="0" smtClean="0"/>
              <a:t>利用端口对给定主机上的多个目标进行区分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UDP</a:t>
            </a:r>
            <a:r>
              <a:rPr lang="zh-CN" altLang="en-US" dirty="0" smtClean="0"/>
              <a:t>端口使用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位二进制数表示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UDP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各自拥有自己的端口号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416800" cy="3262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dirty="0"/>
              <a:t>网络编程界面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00726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/>
              <a:t>TCP/IP</a:t>
            </a:r>
            <a:r>
              <a:rPr lang="zh-CN" altLang="en-US" dirty="0"/>
              <a:t>协议通常在操作系统的内核中实现</a:t>
            </a:r>
          </a:p>
          <a:p>
            <a:pPr>
              <a:lnSpc>
                <a:spcPct val="190000"/>
              </a:lnSpc>
            </a:pPr>
            <a:r>
              <a:rPr lang="zh-CN" altLang="en-US" dirty="0"/>
              <a:t>编程界面：由操作系统提供的功能调用，可以使应用程序方便地使用内核的功能</a:t>
            </a:r>
          </a:p>
          <a:p>
            <a:pPr>
              <a:lnSpc>
                <a:spcPct val="19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（套接字）：</a:t>
            </a:r>
            <a:r>
              <a:rPr lang="en-US" altLang="zh-CN" dirty="0"/>
              <a:t>TCP/IP</a:t>
            </a:r>
            <a:r>
              <a:rPr lang="zh-CN" altLang="en-US" dirty="0"/>
              <a:t>网络操作系统为网络程序开发提供的</a:t>
            </a:r>
            <a:r>
              <a:rPr lang="zh-CN" altLang="en-US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典型</a:t>
            </a:r>
            <a:r>
              <a:rPr lang="zh-CN" altLang="en-US" dirty="0"/>
              <a:t>网络编程界面</a:t>
            </a:r>
          </a:p>
        </p:txBody>
      </p:sp>
    </p:spTree>
    <p:extLst>
      <p:ext uri="{BB962C8B-B14F-4D97-AF65-F5344CB8AC3E}">
        <p14:creationId xmlns:p14="http://schemas.microsoft.com/office/powerpoint/2010/main" val="4687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685800" y="332656"/>
            <a:ext cx="7772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4400" dirty="0">
                <a:solidFill>
                  <a:prstClr val="black"/>
                </a:solidFill>
                <a:ea typeface="隶书" pitchFamily="49" charset="-122"/>
              </a:rPr>
              <a:t>Socket</a:t>
            </a:r>
            <a:r>
              <a:rPr lang="zh-CN" altLang="en-US" sz="4400" dirty="0">
                <a:solidFill>
                  <a:prstClr val="black"/>
                </a:solidFill>
                <a:ea typeface="隶书" pitchFamily="49" charset="-122"/>
              </a:rPr>
              <a:t>的位置</a:t>
            </a:r>
            <a:endParaRPr lang="zh-CN" altLang="en-US" sz="4400" dirty="0">
              <a:solidFill>
                <a:prstClr val="black"/>
              </a:solidFill>
              <a:ea typeface="隶书" pitchFamily="49" charset="-122"/>
            </a:endParaRPr>
          </a:p>
        </p:txBody>
      </p:sp>
      <p:graphicFrame>
        <p:nvGraphicFramePr>
          <p:cNvPr id="34406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0431490"/>
              </p:ext>
            </p:extLst>
          </p:nvPr>
        </p:nvGraphicFramePr>
        <p:xfrm>
          <a:off x="507932" y="1275292"/>
          <a:ext cx="7950268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4123924" imgH="2674819" progId="Visio.Drawing.11">
                  <p:embed/>
                </p:oleObj>
              </mc:Choice>
              <mc:Fallback>
                <p:oleObj name="Visio" r:id="rId3" imgW="4123924" imgH="26748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32" y="1275292"/>
                        <a:ext cx="7950268" cy="515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3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5"/>
            <a:ext cx="8229600" cy="43204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套接</a:t>
            </a:r>
            <a:r>
              <a:rPr lang="zh-CN" altLang="en-US" sz="2800" dirty="0" smtClean="0"/>
              <a:t>字</a:t>
            </a:r>
            <a:endParaRPr lang="zh-CN" altLang="en-US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由</a:t>
            </a:r>
            <a:r>
              <a:rPr lang="zh-CN" altLang="en-US" sz="2000" dirty="0"/>
              <a:t>加利福尼亚大学伯克利分校（</a:t>
            </a:r>
            <a:r>
              <a:rPr lang="en-US" altLang="zh-CN" sz="2000" dirty="0"/>
              <a:t>University of California</a:t>
            </a:r>
            <a:r>
              <a:rPr lang="zh-CN" altLang="en-US" sz="2000" dirty="0"/>
              <a:t>，</a:t>
            </a:r>
            <a:r>
              <a:rPr lang="en-US" altLang="zh-CN" sz="2000" dirty="0"/>
              <a:t>Berkeley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首创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把</a:t>
            </a:r>
            <a:r>
              <a:rPr lang="zh-CN" altLang="en-US" sz="2000" dirty="0"/>
              <a:t>网络连接看成一个流（</a:t>
            </a:r>
            <a:r>
              <a:rPr lang="en-US" altLang="zh-CN" sz="2000" dirty="0"/>
              <a:t>Stream</a:t>
            </a:r>
            <a:r>
              <a:rPr lang="zh-CN" altLang="en-US" sz="2000" dirty="0"/>
              <a:t>），可以</a:t>
            </a:r>
            <a:r>
              <a:rPr lang="zh-CN" altLang="en-US" sz="2000" dirty="0" smtClean="0"/>
              <a:t>向流</a:t>
            </a:r>
            <a:r>
              <a:rPr lang="zh-CN" altLang="en-US" sz="2000" dirty="0"/>
              <a:t>写字节，也可以</a:t>
            </a:r>
            <a:r>
              <a:rPr lang="zh-CN" altLang="en-US" sz="2000" dirty="0" smtClean="0"/>
              <a:t>从流</a:t>
            </a:r>
            <a:r>
              <a:rPr lang="zh-CN" altLang="en-US" sz="2000" dirty="0"/>
              <a:t>读取</a:t>
            </a:r>
            <a:r>
              <a:rPr lang="zh-CN" altLang="en-US" sz="2000" dirty="0" smtClean="0"/>
              <a:t>字节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为</a:t>
            </a:r>
            <a:r>
              <a:rPr lang="zh-CN" altLang="en-US" sz="2000" dirty="0"/>
              <a:t>程序员屏蔽了网络的底层</a:t>
            </a:r>
            <a:r>
              <a:rPr lang="zh-CN" altLang="en-US" sz="2000" dirty="0" smtClean="0"/>
              <a:t>细节（媒体</a:t>
            </a:r>
            <a:r>
              <a:rPr lang="zh-CN" altLang="en-US" sz="2000" dirty="0"/>
              <a:t>类型、信息包的大小、网络地址、</a:t>
            </a:r>
            <a:r>
              <a:rPr lang="zh-CN" altLang="en-US" sz="2000" dirty="0" smtClean="0"/>
              <a:t>信息重发等）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 smtClean="0"/>
              <a:t>Socket</a:t>
            </a:r>
            <a:r>
              <a:rPr lang="zh-CN" altLang="en-US" sz="2000" dirty="0" smtClean="0"/>
              <a:t>通过绑定</a:t>
            </a:r>
            <a:r>
              <a:rPr lang="zh-CN" altLang="en-US" sz="2000" dirty="0"/>
              <a:t>机制与驱动程序建立</a:t>
            </a:r>
            <a:r>
              <a:rPr lang="zh-CN" altLang="en-US" sz="2000" dirty="0" smtClean="0"/>
              <a:t>关系（通知自己</a:t>
            </a:r>
            <a:r>
              <a:rPr lang="zh-CN" altLang="en-US" sz="2000" dirty="0"/>
              <a:t>所对应的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发送数据：由</a:t>
            </a:r>
            <a:r>
              <a:rPr lang="en-US" altLang="zh-CN" sz="2000" dirty="0"/>
              <a:t>Socket</a:t>
            </a:r>
            <a:r>
              <a:rPr lang="zh-CN" altLang="en-US" sz="2000" dirty="0"/>
              <a:t>交给驱动程序向</a:t>
            </a:r>
            <a:r>
              <a:rPr lang="zh-CN" altLang="en-US" sz="2000" dirty="0" smtClean="0"/>
              <a:t>网络发送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接收数据：驱动程序收到与</a:t>
            </a:r>
            <a:r>
              <a:rPr lang="en-US" altLang="zh-CN" sz="2000" dirty="0" smtClean="0"/>
              <a:t>Socket</a:t>
            </a:r>
            <a:r>
              <a:rPr lang="zh-CN" altLang="en-US" sz="2000" dirty="0"/>
              <a:t>绑定</a:t>
            </a:r>
            <a:r>
              <a:rPr lang="zh-CN" altLang="en-US" sz="2000" dirty="0" smtClean="0"/>
              <a:t>的数据</a:t>
            </a:r>
            <a:r>
              <a:rPr lang="zh-CN" altLang="en-US" sz="2000" dirty="0"/>
              <a:t>后，由驱动程序交给</a:t>
            </a:r>
            <a:r>
              <a:rPr lang="en-US" altLang="zh-CN" sz="2000" dirty="0"/>
              <a:t>Socket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应用进程从</a:t>
            </a:r>
            <a:r>
              <a:rPr lang="en-US" altLang="zh-CN" sz="2000" dirty="0" err="1" smtClean="0"/>
              <a:t>Sokcet</a:t>
            </a:r>
            <a:r>
              <a:rPr lang="zh-CN" altLang="en-US" sz="2000" dirty="0" smtClean="0"/>
              <a:t>中读取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60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5"/>
            <a:ext cx="8446393" cy="5040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Socket</a:t>
            </a:r>
            <a:r>
              <a:rPr lang="zh-CN" altLang="en-US" sz="3200" dirty="0" smtClean="0"/>
              <a:t>常用的操作</a:t>
            </a:r>
            <a:endParaRPr lang="zh-CN" altLang="en-US" sz="32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54461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连接远程机器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绑定端口 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接收远程连接请求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监听到达的数据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发送数据 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接收</a:t>
            </a:r>
            <a:r>
              <a:rPr lang="zh-CN" altLang="en-US" dirty="0" smtClean="0"/>
              <a:t>数据 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关闭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                                                         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                                                                TCP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工作过程</a:t>
            </a:r>
            <a:endParaRPr lang="en-US" altLang="zh-CN" dirty="0" smtClean="0"/>
          </a:p>
        </p:txBody>
      </p:sp>
      <p:sp>
        <p:nvSpPr>
          <p:cNvPr id="2" name="右弧形箭头 1"/>
          <p:cNvSpPr/>
          <p:nvPr/>
        </p:nvSpPr>
        <p:spPr>
          <a:xfrm rot="18777728">
            <a:off x="5042943" y="1204325"/>
            <a:ext cx="908396" cy="43006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8270"/>
            <a:ext cx="7772400" cy="731838"/>
          </a:xfrm>
        </p:spPr>
        <p:txBody>
          <a:bodyPr/>
          <a:lstStyle/>
          <a:p>
            <a:r>
              <a:rPr lang="en-US" altLang="zh-CN" sz="4000" dirty="0"/>
              <a:t>socket</a:t>
            </a:r>
            <a:r>
              <a:rPr lang="zh-CN" altLang="en-US" sz="4000" dirty="0"/>
              <a:t>套接字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858312" cy="557216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数据报套接字</a:t>
            </a:r>
            <a:r>
              <a:rPr lang="zh-CN" altLang="en-US" sz="2800" dirty="0"/>
              <a:t>（</a:t>
            </a:r>
            <a:r>
              <a:rPr lang="en-US" altLang="zh-CN" sz="2800" dirty="0"/>
              <a:t>datagram sockets</a:t>
            </a:r>
            <a:r>
              <a:rPr lang="zh-CN" altLang="en-US" sz="2800" dirty="0"/>
              <a:t>）：使用</a:t>
            </a:r>
            <a:r>
              <a:rPr lang="en-US" altLang="zh-CN" sz="2800" dirty="0"/>
              <a:t>UDP</a:t>
            </a:r>
            <a:r>
              <a:rPr lang="zh-CN" altLang="en-US" sz="2800" dirty="0"/>
              <a:t>协议，支持主机之间面向非连接、不可靠的信息传输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流式套接字</a:t>
            </a:r>
            <a:r>
              <a:rPr lang="zh-CN" altLang="en-US" sz="2800" dirty="0"/>
              <a:t>（</a:t>
            </a:r>
            <a:r>
              <a:rPr lang="en-US" altLang="zh-CN" sz="2800" dirty="0"/>
              <a:t>stream sockets</a:t>
            </a:r>
            <a:r>
              <a:rPr lang="zh-CN" altLang="en-US" sz="2800" dirty="0"/>
              <a:t>）：使用</a:t>
            </a:r>
            <a:r>
              <a:rPr lang="en-US" altLang="zh-CN" sz="2800" dirty="0"/>
              <a:t>TCP</a:t>
            </a:r>
            <a:r>
              <a:rPr lang="zh-CN" altLang="en-US" sz="2800" dirty="0"/>
              <a:t>协议，支持主机之间面向连接的、顺序的、可靠的、全双工字节流传输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800" dirty="0"/>
              <a:t>Windows</a:t>
            </a:r>
            <a:r>
              <a:rPr lang="zh-CN" altLang="en-US" sz="2800" dirty="0"/>
              <a:t>、</a:t>
            </a:r>
            <a:r>
              <a:rPr lang="en-US" altLang="zh-CN" sz="2800" dirty="0"/>
              <a:t>UNIX</a:t>
            </a:r>
            <a:r>
              <a:rPr lang="zh-CN" altLang="en-US" sz="2800" dirty="0"/>
              <a:t>、</a:t>
            </a:r>
            <a:r>
              <a:rPr lang="en-US" altLang="zh-CN" sz="2800" dirty="0"/>
              <a:t>Linux</a:t>
            </a:r>
            <a:r>
              <a:rPr lang="zh-CN" altLang="en-US" sz="2800" dirty="0"/>
              <a:t>都支持</a:t>
            </a:r>
            <a:r>
              <a:rPr lang="en-US" altLang="zh-CN" sz="2800" dirty="0" smtClean="0"/>
              <a:t>socket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C00000"/>
                </a:solidFill>
              </a:rPr>
              <a:t>Java</a:t>
            </a:r>
            <a:r>
              <a:rPr lang="zh-CN" altLang="en-US" sz="2800" dirty="0" smtClean="0">
                <a:solidFill>
                  <a:srgbClr val="C00000"/>
                </a:solidFill>
              </a:rPr>
              <a:t>提供的</a:t>
            </a:r>
            <a:r>
              <a:rPr lang="en-US" altLang="zh-CN" sz="2800" dirty="0" smtClean="0">
                <a:solidFill>
                  <a:srgbClr val="C00000"/>
                </a:solidFill>
              </a:rPr>
              <a:t>socket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800" dirty="0" smtClean="0"/>
              <a:t>Microsoft</a:t>
            </a:r>
            <a:r>
              <a:rPr lang="zh-CN" altLang="en-US" sz="2800" dirty="0" smtClean="0"/>
              <a:t>提供</a:t>
            </a:r>
            <a:r>
              <a:rPr lang="zh-CN" altLang="en-US" sz="2800" dirty="0"/>
              <a:t>的</a:t>
            </a:r>
            <a:r>
              <a:rPr lang="en-US" altLang="zh-CN" sz="2800" dirty="0"/>
              <a:t>socket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Windows Sockets API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chemeClr val="accent2"/>
                </a:solidFill>
              </a:rPr>
              <a:t>CAsyncSocket</a:t>
            </a:r>
            <a:r>
              <a:rPr lang="zh-CN" altLang="en-US" sz="2400" dirty="0">
                <a:solidFill>
                  <a:schemeClr val="accent2"/>
                </a:solidFill>
              </a:rPr>
              <a:t>类</a:t>
            </a:r>
            <a:r>
              <a:rPr lang="zh-CN" altLang="en-US" sz="2400" dirty="0"/>
              <a:t>、</a:t>
            </a:r>
            <a:r>
              <a:rPr lang="en-US" altLang="zh-CN" sz="2400" dirty="0"/>
              <a:t>WinSock</a:t>
            </a:r>
            <a:r>
              <a:rPr lang="zh-CN" altLang="en-US" sz="2400" dirty="0"/>
              <a:t>控件</a:t>
            </a:r>
          </a:p>
        </p:txBody>
      </p:sp>
    </p:spTree>
    <p:extLst>
      <p:ext uri="{BB962C8B-B14F-4D97-AF65-F5344CB8AC3E}">
        <p14:creationId xmlns:p14="http://schemas.microsoft.com/office/powerpoint/2010/main" val="25895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827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/>
              <a:t>CAsyncSocket</a:t>
            </a:r>
            <a:r>
              <a:rPr lang="zh-CN" altLang="en-US" sz="4000" dirty="0"/>
              <a:t>编程</a:t>
            </a:r>
            <a:r>
              <a:rPr lang="en-US" altLang="zh-CN" sz="4000" dirty="0"/>
              <a:t>--</a:t>
            </a:r>
            <a:r>
              <a:rPr lang="zh-CN" altLang="en-US" sz="4000" dirty="0"/>
              <a:t>创建</a:t>
            </a:r>
            <a:r>
              <a:rPr lang="en-US" altLang="zh-CN" sz="4000" dirty="0"/>
              <a:t>socket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1546"/>
            <a:ext cx="9001156" cy="564360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构造</a:t>
            </a:r>
            <a:r>
              <a:rPr lang="en-US" altLang="zh-CN" sz="2800" dirty="0" err="1"/>
              <a:t>CAsyncSocket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60000"/>
              </a:lnSpc>
            </a:pPr>
            <a:r>
              <a:rPr lang="zh-CN" altLang="en-US" sz="2800" dirty="0"/>
              <a:t>利用</a:t>
            </a:r>
            <a:r>
              <a:rPr lang="en-US" altLang="zh-CN" sz="2800" dirty="0"/>
              <a:t>Create</a:t>
            </a:r>
            <a:r>
              <a:rPr lang="zh-CN" altLang="en-US" sz="2800" dirty="0"/>
              <a:t>创建和初始化</a:t>
            </a:r>
            <a:r>
              <a:rPr lang="en-US" altLang="zh-CN" sz="2800" dirty="0"/>
              <a:t>socket 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85739" name="Group 43"/>
          <p:cNvGraphicFramePr>
            <a:graphicFrameLocks noGrp="1"/>
          </p:cNvGraphicFramePr>
          <p:nvPr/>
        </p:nvGraphicFramePr>
        <p:xfrm>
          <a:off x="214282" y="1714488"/>
          <a:ext cx="8786874" cy="1928826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1928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(1)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在堆栈上构造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CAsyncSocket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对象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CAsyncSocket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sock;	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(2)	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在堆上构造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CAsyncSocket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对象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CAsyncSocket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= new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CAsyncSocket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; 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19" name="Rectangle 23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5720" name="Rectangle 24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85741" name="Group 45"/>
          <p:cNvGraphicFramePr>
            <a:graphicFrameLocks noGrp="1"/>
          </p:cNvGraphicFramePr>
          <p:nvPr/>
        </p:nvGraphicFramePr>
        <p:xfrm>
          <a:off x="214282" y="4214818"/>
          <a:ext cx="8786874" cy="2428892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2428892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BOOL Create(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UINT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nSocketPort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0,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nSocketType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SOCK_STREAM,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long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lEvent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FD_READ|FD_WRITE|FD_OOB|FD_ACCEPT|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FD_CONNECT|FD_CLOSE,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LPCTSTR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lpszSocketAddress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NULL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14475" algn="l"/>
                          <a:tab pos="1562100" algn="l"/>
                          <a:tab pos="1744663" algn="l"/>
                          <a:tab pos="2327275" algn="l"/>
                          <a:tab pos="2908300" algn="l"/>
                          <a:tab pos="3489325" algn="l"/>
                          <a:tab pos="4071938" algn="l"/>
                          <a:tab pos="4652963" algn="l"/>
                          <a:tab pos="5235575" algn="l"/>
                          <a:tab pos="5816600" algn="l"/>
                          <a:tab pos="6397625" algn="l"/>
                          <a:tab pos="6980238" algn="l"/>
                          <a:tab pos="7561263" algn="l"/>
                          <a:tab pos="8143875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举例 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87763" name="Group 19"/>
          <p:cNvGraphicFramePr>
            <a:graphicFrameLocks noGrp="1"/>
          </p:cNvGraphicFramePr>
          <p:nvPr/>
        </p:nvGraphicFramePr>
        <p:xfrm>
          <a:off x="214282" y="1214422"/>
          <a:ext cx="8715436" cy="535785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5357850">
                <a:tc>
                  <a:txBody>
                    <a:bodyPr/>
                    <a:lstStyle/>
                    <a:p>
                      <a:pPr marL="0" marR="0" lvl="0" indent="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Courier New" pitchFamily="49" charset="0"/>
                        </a:rPr>
                        <a:t>以流方式创建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socket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CAsyncSocket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MySock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Courier New" pitchFamily="49" charset="0"/>
                        </a:rPr>
                        <a:t>；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BOOL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MySock.Create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(2000,SOCK_STREAM,FD_ACCEPT);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(!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创建套接口错误处理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以数据报方式创建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socket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CAsyncSocket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MySock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；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BOOL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MySock.Create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(2000,SOCK_DGRAM,FD_READ);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(!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创建套接口错误处理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dirty="0"/>
              <a:t>发送和接收数据报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0" y="2316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88798" name="Group 30"/>
          <p:cNvGraphicFramePr>
            <a:graphicFrameLocks noGrp="1"/>
          </p:cNvGraphicFramePr>
          <p:nvPr/>
        </p:nvGraphicFramePr>
        <p:xfrm>
          <a:off x="214282" y="1071546"/>
          <a:ext cx="8786874" cy="5643602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5643602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SendTo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	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const void*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lpBuf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 nBufLen,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UINT nHostPort,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LPCTSTR lpszHostAddress = NULL,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nFlags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0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2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ReceiveFrom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void*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lpBuf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 nBufLen,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CString&amp; rSocketAddress,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UINT&amp; rSocketPort,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int nFlags = 0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2335213" algn="l"/>
                        </a:tabLst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客户程序的建连请求 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90842" name="Group 26"/>
          <p:cNvGraphicFramePr>
            <a:graphicFrameLocks noGrp="1"/>
          </p:cNvGraphicFramePr>
          <p:nvPr/>
        </p:nvGraphicFramePr>
        <p:xfrm>
          <a:off x="285720" y="2071678"/>
          <a:ext cx="8643998" cy="285752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85752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BOOL Connect(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LPCTSTR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lpszHostAddress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UINT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nHostPort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传输层的主要工作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追求的目标：可靠性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单机用户：应用程序依赖于底层系统的可靠性，系统保证数据传送到底层后不会丢失和重复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网络用户：希望互联网能够提供迅速、准确、可靠的通信功能，保证不发生丢失、重复、错序等可靠性问题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传输层：保证端对端数据传输的可靠性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传输控制协议</a:t>
            </a:r>
            <a:r>
              <a:rPr lang="en-US" altLang="zh-CN" dirty="0" smtClean="0"/>
              <a:t>TCP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用户数据报协议</a:t>
            </a:r>
            <a:r>
              <a:rPr lang="en-US" altLang="zh-CN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0219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9857"/>
            <a:ext cx="7772400" cy="658813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服务器程序的连接接受 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8578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侦听连接请求</a:t>
            </a:r>
          </a:p>
          <a:p>
            <a:pPr>
              <a:lnSpc>
                <a:spcPct val="580000"/>
              </a:lnSpc>
            </a:pPr>
            <a:r>
              <a:rPr lang="zh-CN" altLang="en-US" sz="2800" dirty="0"/>
              <a:t>接受连接请求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连接</a:t>
            </a:r>
            <a:r>
              <a:rPr lang="zh-CN" altLang="en-US" sz="2400" dirty="0"/>
              <a:t>到来后触发</a:t>
            </a:r>
            <a:r>
              <a:rPr lang="en-US" altLang="zh-CN" sz="2400" dirty="0"/>
              <a:t>FD_ACCEPT</a:t>
            </a:r>
            <a:r>
              <a:rPr lang="zh-CN" altLang="en-US" sz="2400" dirty="0"/>
              <a:t>事件并调用</a:t>
            </a:r>
            <a:r>
              <a:rPr lang="en-US" altLang="zh-CN" sz="2400" dirty="0" err="1"/>
              <a:t>OnAccept</a:t>
            </a:r>
            <a:r>
              <a:rPr lang="zh-CN" altLang="en-US" sz="2400" dirty="0"/>
              <a:t>虚函数 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91859" name="Group 19"/>
          <p:cNvGraphicFramePr>
            <a:graphicFrameLocks noGrp="1"/>
          </p:cNvGraphicFramePr>
          <p:nvPr/>
        </p:nvGraphicFramePr>
        <p:xfrm>
          <a:off x="214282" y="1643050"/>
          <a:ext cx="8786874" cy="1428760"/>
        </p:xfrm>
        <a:graphic>
          <a:graphicData uri="http://schemas.openxmlformats.org/drawingml/2006/table">
            <a:tbl>
              <a:tblPr/>
              <a:tblGrid>
                <a:gridCol w="8786874"/>
              </a:tblGrid>
              <a:tr h="142876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BOOL Listen(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nConnectionBacklog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5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91875" name="Group 35"/>
          <p:cNvGraphicFramePr>
            <a:graphicFrameLocks noGrp="1"/>
          </p:cNvGraphicFramePr>
          <p:nvPr/>
        </p:nvGraphicFramePr>
        <p:xfrm>
          <a:off x="285720" y="3714752"/>
          <a:ext cx="8715436" cy="250033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50033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virtual BOOL Accept(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CAsyncSocket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&amp;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rConnectedSocket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SOCKADDR* lpSockAddr = NULL,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int* lpSockAddrLen = NULL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发送和接收流式数据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0" y="2620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0" y="2620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92903" name="Group 39"/>
          <p:cNvGraphicFramePr>
            <a:graphicFrameLocks noGrp="1"/>
          </p:cNvGraphicFramePr>
          <p:nvPr/>
        </p:nvGraphicFramePr>
        <p:xfrm>
          <a:off x="428564" y="1500174"/>
          <a:ext cx="8358278" cy="5072098"/>
        </p:xfrm>
        <a:graphic>
          <a:graphicData uri="http://schemas.openxmlformats.org/drawingml/2006/table">
            <a:tbl>
              <a:tblPr/>
              <a:tblGrid>
                <a:gridCol w="8358278"/>
              </a:tblGrid>
              <a:tr h="5072098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virtual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Send(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const void*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lpBuf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nBufLen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nFlags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0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3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virtual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Receive(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void*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lpBuf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nBufLen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nFlags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= 0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关闭</a:t>
            </a:r>
            <a:r>
              <a:rPr lang="en-US" altLang="zh-CN"/>
              <a:t>socket 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93907" name="Group 19"/>
          <p:cNvGraphicFramePr>
            <a:graphicFrameLocks noGrp="1"/>
          </p:cNvGraphicFramePr>
          <p:nvPr/>
        </p:nvGraphicFramePr>
        <p:xfrm>
          <a:off x="571472" y="3143248"/>
          <a:ext cx="7775575" cy="518160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3638" algn="l"/>
                          <a:tab pos="1744663" algn="l"/>
                          <a:tab pos="4270375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virtual void Close( );	</a:t>
                      </a:r>
                      <a:endParaRPr kumimoji="0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36"/>
            <a:ext cx="7772400" cy="1143000"/>
          </a:xfrm>
        </p:spPr>
        <p:txBody>
          <a:bodyPr/>
          <a:lstStyle/>
          <a:p>
            <a:r>
              <a:rPr lang="zh-CN" altLang="en-US" sz="4000" dirty="0"/>
              <a:t>编程过程中需要注意的问题（</a:t>
            </a:r>
            <a:r>
              <a:rPr lang="en-US" altLang="zh-CN" sz="4000" dirty="0" smtClean="0"/>
              <a:t>1/3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357298"/>
            <a:ext cx="8243918" cy="24638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选中</a:t>
            </a:r>
            <a:r>
              <a:rPr lang="en-US" altLang="zh-CN" sz="2400" dirty="0"/>
              <a:t>Windows</a:t>
            </a:r>
            <a:r>
              <a:rPr lang="zh-CN" altLang="en-US" sz="2400" dirty="0"/>
              <a:t>套接字选项</a:t>
            </a:r>
          </a:p>
        </p:txBody>
      </p:sp>
      <p:pic>
        <p:nvPicPr>
          <p:cNvPr id="2990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4414" y="1857364"/>
            <a:ext cx="6500858" cy="485679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995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0"/>
          </a:xfrm>
        </p:spPr>
        <p:txBody>
          <a:bodyPr/>
          <a:lstStyle/>
          <a:p>
            <a:r>
              <a:rPr lang="zh-CN" altLang="en-US" sz="4000" dirty="0"/>
              <a:t>编程过程中需要注意的问题（</a:t>
            </a:r>
            <a:r>
              <a:rPr lang="en-US" altLang="zh-CN" sz="4000" dirty="0" smtClean="0"/>
              <a:t>2/3)</a:t>
            </a:r>
            <a:endParaRPr lang="en-US" altLang="zh-CN" sz="40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428737"/>
            <a:ext cx="8715436" cy="46672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添加和定制新</a:t>
            </a:r>
            <a:r>
              <a:rPr lang="en-US" altLang="zh-CN" sz="2400" dirty="0"/>
              <a:t>socket</a:t>
            </a:r>
            <a:r>
              <a:rPr lang="zh-CN" altLang="en-US" sz="2400" dirty="0" smtClean="0"/>
              <a:t>类：</a:t>
            </a:r>
            <a:r>
              <a:rPr lang="zh-CN" altLang="en-US" sz="2000" dirty="0" smtClean="0"/>
              <a:t>重载</a:t>
            </a:r>
            <a:r>
              <a:rPr lang="en-US" altLang="zh-CN" sz="2000" dirty="0" err="1"/>
              <a:t>OnConnect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OnAccept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OnReceive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OnSend</a:t>
            </a:r>
            <a:r>
              <a:rPr lang="zh-CN" altLang="en-US" sz="2000" dirty="0"/>
              <a:t>等虚函数 </a:t>
            </a:r>
          </a:p>
        </p:txBody>
      </p:sp>
      <p:pic>
        <p:nvPicPr>
          <p:cNvPr id="301063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28" y="2071678"/>
            <a:ext cx="6286544" cy="4656337"/>
          </a:xfrm>
          <a:ln/>
        </p:spPr>
      </p:pic>
      <p:pic>
        <p:nvPicPr>
          <p:cNvPr id="301064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282" y="2214554"/>
            <a:ext cx="8766489" cy="435771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064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编程过程中需要注意的问题（</a:t>
            </a:r>
            <a:r>
              <a:rPr lang="en-US" altLang="zh-CN" sz="4000" dirty="0" smtClean="0"/>
              <a:t>3/3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z="3600" dirty="0"/>
              <a:t>创建套</a:t>
            </a:r>
            <a:r>
              <a:rPr lang="zh-CN" altLang="en-US" sz="3600" dirty="0" smtClean="0"/>
              <a:t>接口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实例化</a:t>
            </a:r>
            <a:r>
              <a:rPr lang="zh-CN" altLang="en-US" sz="3600" dirty="0"/>
              <a:t>、初始化和关闭</a:t>
            </a:r>
          </a:p>
          <a:p>
            <a:pPr>
              <a:lnSpc>
                <a:spcPct val="180000"/>
              </a:lnSpc>
            </a:pPr>
            <a:r>
              <a:rPr lang="zh-CN" altLang="en-US" sz="3600" dirty="0"/>
              <a:t>关闭套接口</a:t>
            </a:r>
          </a:p>
        </p:txBody>
      </p:sp>
    </p:spTree>
    <p:extLst>
      <p:ext uri="{BB962C8B-B14F-4D97-AF65-F5344CB8AC3E}">
        <p14:creationId xmlns:p14="http://schemas.microsoft.com/office/powerpoint/2010/main" val="32651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多线程实现：继承 </a:t>
            </a:r>
            <a:r>
              <a:rPr lang="en-US" altLang="zh-CN" dirty="0"/>
              <a:t>Thread 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类，该类需要继承标准类库提供的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在编写的类中重写</a:t>
            </a:r>
            <a:r>
              <a:rPr lang="zh-CN" altLang="en-US" dirty="0"/>
              <a:t>父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run( )</a:t>
            </a:r>
            <a:r>
              <a:rPr lang="zh-CN" altLang="en-US" dirty="0" smtClean="0"/>
              <a:t>方法，该方法中需要包含线程执行的代码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在需要创建线程时，</a:t>
            </a:r>
            <a:r>
              <a:rPr lang="en-US" altLang="zh-CN" dirty="0" smtClean="0"/>
              <a:t>new</a:t>
            </a:r>
            <a:r>
              <a:rPr lang="zh-CN" altLang="en-US" dirty="0"/>
              <a:t>一</a:t>
            </a:r>
            <a:r>
              <a:rPr lang="zh-CN" altLang="en-US" dirty="0" smtClean="0"/>
              <a:t>个编写线程类的实例，</a:t>
            </a:r>
            <a:r>
              <a:rPr lang="zh-CN" altLang="en-US" dirty="0"/>
              <a:t>调用 </a:t>
            </a:r>
            <a:r>
              <a:rPr lang="en-US" altLang="zh-CN" dirty="0"/>
              <a:t>start( )</a:t>
            </a:r>
            <a:r>
              <a:rPr lang="zh-CN" altLang="en-US" dirty="0" smtClean="0"/>
              <a:t>方法进行启动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start( )</a:t>
            </a:r>
            <a:r>
              <a:rPr lang="zh-CN" altLang="en-US" dirty="0"/>
              <a:t>方法后并不立即执行多线程代码，而是使得该线程变为可运行状态</a:t>
            </a:r>
            <a:r>
              <a:rPr lang="en-US" altLang="zh-CN" dirty="0"/>
              <a:t>(runnable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7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多线程实现：继承 </a:t>
            </a:r>
            <a:r>
              <a:rPr lang="en-US" altLang="zh-CN" dirty="0"/>
              <a:t>Thread </a:t>
            </a:r>
            <a:r>
              <a:rPr lang="zh-CN" altLang="en-US" dirty="0" smtClean="0"/>
              <a:t>类（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70181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694821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63408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多线程实现：继承 </a:t>
            </a:r>
            <a:r>
              <a:rPr lang="en-US" altLang="zh-CN" dirty="0"/>
              <a:t>Thread </a:t>
            </a:r>
            <a:r>
              <a:rPr lang="zh-CN" altLang="en-US" dirty="0"/>
              <a:t>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3" y="737531"/>
            <a:ext cx="6048672" cy="36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5" y="4509119"/>
            <a:ext cx="85248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1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多线程实现：实现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640960" cy="56166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类，该类需要实现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在编写的类中实现</a:t>
            </a:r>
            <a:r>
              <a:rPr lang="en-US" altLang="zh-CN" dirty="0" smtClean="0"/>
              <a:t>run( )</a:t>
            </a:r>
            <a:r>
              <a:rPr lang="zh-CN" altLang="en-US" dirty="0" smtClean="0"/>
              <a:t>方法，该方法中需要包含线程执行的代码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在需要创建线程</a:t>
            </a:r>
            <a:r>
              <a:rPr lang="zh-CN" altLang="en-US" dirty="0" smtClean="0"/>
              <a:t>时，首先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一个编写类的实例和一个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类实例，并将编写类的实例作为参数传递给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start( )</a:t>
            </a:r>
            <a:r>
              <a:rPr lang="zh-CN" altLang="en-US" dirty="0" smtClean="0"/>
              <a:t>方法启动线程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调用</a:t>
            </a:r>
            <a:r>
              <a:rPr lang="en-US" altLang="zh-CN" dirty="0"/>
              <a:t>start( )</a:t>
            </a:r>
            <a:r>
              <a:rPr lang="zh-CN" altLang="en-US" dirty="0"/>
              <a:t>方法后并不立即执行多线程代码，而是使得该线程变为可运行状态</a:t>
            </a:r>
            <a:r>
              <a:rPr lang="en-US" altLang="zh-CN" dirty="0"/>
              <a:t>(runnable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由于</a:t>
            </a:r>
            <a:r>
              <a:rPr lang="en-US" altLang="zh-CN" dirty="0" smtClean="0">
                <a:solidFill>
                  <a:srgbClr val="C00000"/>
                </a:solidFill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</a:rPr>
              <a:t>没有多重继承机制，因此很多情况下需要采用</a:t>
            </a:r>
            <a:r>
              <a:rPr lang="en-US" altLang="zh-CN" dirty="0" smtClean="0">
                <a:solidFill>
                  <a:srgbClr val="C00000"/>
                </a:solidFill>
              </a:rPr>
              <a:t>Runnable</a:t>
            </a:r>
            <a:r>
              <a:rPr lang="zh-CN" altLang="en-US" dirty="0" smtClean="0">
                <a:solidFill>
                  <a:srgbClr val="C00000"/>
                </a:solidFill>
              </a:rPr>
              <a:t>接口方式实现多线程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能够在一个类中包容所有的代码，有利于封装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8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zh-CN" altLang="en-US" dirty="0" smtClean="0"/>
              <a:t>点对点通信与端对端通信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互联层：点对点通信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传输层：端对端通信</a:t>
            </a:r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80928"/>
            <a:ext cx="8677628" cy="2232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7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多线程实现：实现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46381"/>
            <a:ext cx="697137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91842"/>
            <a:ext cx="4896544" cy="75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多线程实现：实现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136399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MyThread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Runnable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 1, </a:t>
            </a:r>
            <a:r>
              <a:rPr lang="en-US" altLang="zh-CN" b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MyThread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/>
              </a:rPr>
              <a:t>		number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/>
              </a:rPr>
              <a:t>创建线程 </a:t>
            </a:r>
            <a:r>
              <a:rPr lang="en-US" altLang="zh-CN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	while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/>
              </a:rPr>
              <a:t>线程 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sz="1400" b="1" i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":</a:t>
            </a:r>
            <a:r>
              <a:rPr lang="zh-CN" altLang="en-US" sz="1400" b="1" i="1" dirty="0">
                <a:solidFill>
                  <a:srgbClr val="2A00FF"/>
                </a:solidFill>
                <a:latin typeface="Consolas"/>
              </a:rPr>
              <a:t>计数 </a:t>
            </a:r>
            <a:r>
              <a:rPr lang="en-US" altLang="zh-CN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4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sz="1400" b="1" i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(++</a:t>
            </a:r>
            <a:r>
              <a:rPr lang="en-US" altLang="zh-CN" b="1" dirty="0">
                <a:solidFill>
                  <a:srgbClr val="0000C0"/>
                </a:solidFill>
                <a:latin typeface="Consolas"/>
              </a:rPr>
              <a:t>count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== 6)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	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onsolas"/>
              </a:rPr>
              <a:t>		for</a:t>
            </a:r>
            <a:r>
              <a:rPr lang="nn-NO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/>
              </a:rPr>
              <a:t> &lt; 5; </a:t>
            </a:r>
            <a:r>
              <a:rPr lang="nn-NO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			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Thread(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MyThread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+1)).start( 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	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1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中的流式</a:t>
            </a:r>
            <a:r>
              <a:rPr lang="en-US" altLang="zh-CN" sz="3200" dirty="0" smtClean="0"/>
              <a:t>Socket</a:t>
            </a:r>
            <a:endParaRPr lang="zh-CN" altLang="en-US" sz="32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 socket</a:t>
            </a:r>
            <a:r>
              <a:rPr lang="zh-CN" altLang="en-US" sz="2000" dirty="0" smtClean="0"/>
              <a:t>的基础类：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java.net.Socket</a:t>
            </a:r>
            <a:r>
              <a:rPr lang="zh-CN" altLang="en-US" sz="2000" dirty="0" smtClean="0">
                <a:solidFill>
                  <a:srgbClr val="0070C0"/>
                </a:solidFill>
              </a:rPr>
              <a:t>类</a:t>
            </a:r>
            <a:r>
              <a:rPr lang="zh-CN" altLang="en-US" sz="2000" dirty="0" smtClean="0"/>
              <a:t>                      </a:t>
            </a:r>
            <a:r>
              <a:rPr lang="zh-CN" altLang="en-US" sz="2000" dirty="0" smtClean="0">
                <a:solidFill>
                  <a:srgbClr val="7030A0"/>
                </a:solidFill>
              </a:rPr>
              <a:t>封装</a:t>
            </a:r>
            <a:r>
              <a:rPr lang="en-US" altLang="zh-CN" sz="2000" dirty="0" smtClean="0">
                <a:solidFill>
                  <a:srgbClr val="7030A0"/>
                </a:solidFill>
              </a:rPr>
              <a:t>TCP</a:t>
            </a:r>
            <a:r>
              <a:rPr lang="zh-CN" altLang="en-US" sz="2000" dirty="0" smtClean="0">
                <a:solidFill>
                  <a:srgbClr val="7030A0"/>
                </a:solidFill>
              </a:rPr>
              <a:t>操作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流式</a:t>
            </a:r>
            <a:r>
              <a:rPr lang="en-US" altLang="zh-CN" sz="2000" dirty="0" smtClean="0"/>
              <a:t>Socket</a:t>
            </a:r>
          </a:p>
          <a:p>
            <a:pPr lvl="1"/>
            <a:r>
              <a:rPr lang="zh-CN" altLang="en-US" sz="2000" dirty="0"/>
              <a:t>服务器套接字（</a:t>
            </a:r>
            <a:r>
              <a:rPr lang="en-US" altLang="zh-CN" sz="2000" dirty="0" err="1"/>
              <a:t>ServerSocket</a:t>
            </a:r>
            <a:r>
              <a:rPr lang="zh-CN" altLang="en-US" sz="2000" dirty="0" smtClean="0"/>
              <a:t>）：在服务器</a:t>
            </a:r>
            <a:r>
              <a:rPr lang="zh-CN" altLang="en-US" sz="2000" dirty="0"/>
              <a:t>端</a:t>
            </a:r>
            <a:r>
              <a:rPr lang="zh-CN" altLang="en-US" sz="2000" dirty="0" smtClean="0"/>
              <a:t>创建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创建</a:t>
            </a:r>
            <a:r>
              <a:rPr lang="en-US" altLang="zh-CN" sz="1600" dirty="0" err="1" smtClean="0"/>
              <a:t>ServerScoket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绑定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地址与端口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监听连接请求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接收连接请求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创建普通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（用于发送和接收数据）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关闭</a:t>
            </a:r>
            <a:r>
              <a:rPr lang="en-US" altLang="zh-CN" sz="1600" dirty="0" err="1" smtClean="0"/>
              <a:t>ServerSocket</a:t>
            </a:r>
            <a:endParaRPr lang="en-US" altLang="zh-CN" sz="1600" dirty="0" smtClean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客户端套接</a:t>
            </a:r>
            <a:r>
              <a:rPr lang="zh-CN" altLang="en-US" sz="2000" dirty="0" smtClean="0"/>
              <a:t>字（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）：在</a:t>
            </a:r>
            <a:r>
              <a:rPr lang="zh-CN" altLang="en-US" sz="2000" dirty="0"/>
              <a:t>客户端被</a:t>
            </a:r>
            <a:r>
              <a:rPr lang="zh-CN" altLang="en-US" sz="2000" dirty="0" smtClean="0"/>
              <a:t>创建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创建</a:t>
            </a:r>
            <a:r>
              <a:rPr lang="en-US" altLang="zh-CN" sz="1600" dirty="0" smtClean="0"/>
              <a:t>Socket</a:t>
            </a:r>
          </a:p>
          <a:p>
            <a:pPr lvl="2"/>
            <a:r>
              <a:rPr lang="zh-CN" altLang="en-US" sz="1600" dirty="0" smtClean="0"/>
              <a:t>绑定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地址与端口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发送连接请求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发送和接收数据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关闭</a:t>
            </a:r>
            <a:r>
              <a:rPr lang="en-US" altLang="zh-CN" sz="1600" dirty="0" smtClean="0"/>
              <a:t>Socket</a:t>
            </a:r>
            <a:endParaRPr lang="zh-CN" altLang="en-US" sz="1600" dirty="0"/>
          </a:p>
        </p:txBody>
      </p:sp>
      <p:sp>
        <p:nvSpPr>
          <p:cNvPr id="2" name="虚尾箭头 1"/>
          <p:cNvSpPr/>
          <p:nvPr/>
        </p:nvSpPr>
        <p:spPr>
          <a:xfrm>
            <a:off x="5004048" y="1052736"/>
            <a:ext cx="100811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66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Socket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an unconnected socket, with the system-default type of </a:t>
            </a:r>
            <a:r>
              <a:rPr lang="en-US" altLang="zh-CN" sz="2000" dirty="0" err="1"/>
              <a:t>SocketImpl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Socket(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InetAddress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address,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stream socket and connects it to the specified port number at the specified IP address.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Socket(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InetAddress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address,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port, </a:t>
            </a:r>
            <a:r>
              <a:rPr lang="en-US" altLang="zh-CN" sz="2000" dirty="0" err="1">
                <a:solidFill>
                  <a:srgbClr val="0070C0"/>
                </a:solidFill>
              </a:rPr>
              <a:t>InetAddress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localAddr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localPort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socket and connects it to the specified remote address on the specified remote port.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Socket(String </a:t>
            </a:r>
            <a:r>
              <a:rPr lang="en-US" altLang="zh-CN" sz="2000" dirty="0">
                <a:solidFill>
                  <a:srgbClr val="0070C0"/>
                </a:solidFill>
              </a:rPr>
              <a:t>host,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stream socket and connects it to the specified port number on the named host.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Socket(String </a:t>
            </a:r>
            <a:r>
              <a:rPr lang="en-US" altLang="zh-CN" sz="2000" dirty="0">
                <a:solidFill>
                  <a:srgbClr val="0070C0"/>
                </a:solidFill>
              </a:rPr>
              <a:t>host,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port, </a:t>
            </a:r>
            <a:r>
              <a:rPr lang="en-US" altLang="zh-CN" sz="2000" dirty="0" err="1">
                <a:solidFill>
                  <a:srgbClr val="0070C0"/>
                </a:solidFill>
              </a:rPr>
              <a:t>InetAddress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localAddr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localPort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socket and connects it to the specified remote host on the specified remote port.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76731"/>
            <a:ext cx="4968552" cy="184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4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1800" dirty="0" smtClean="0">
                <a:solidFill>
                  <a:srgbClr val="0070C0"/>
                </a:solidFill>
              </a:rPr>
              <a:t>void </a:t>
            </a:r>
            <a:r>
              <a:rPr lang="en-US" altLang="zh-CN" sz="1800" dirty="0">
                <a:solidFill>
                  <a:srgbClr val="0070C0"/>
                </a:solidFill>
              </a:rPr>
              <a:t>close()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Closes </a:t>
            </a:r>
            <a:r>
              <a:rPr lang="en-US" altLang="zh-CN" sz="1800" dirty="0"/>
              <a:t>this socket.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olidFill>
                  <a:srgbClr val="0070C0"/>
                </a:solidFill>
              </a:rPr>
              <a:t>void connect(</a:t>
            </a:r>
            <a:r>
              <a:rPr lang="en-US" altLang="zh-CN" sz="18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800" dirty="0">
                <a:solidFill>
                  <a:srgbClr val="0070C0"/>
                </a:solidFill>
              </a:rPr>
              <a:t> endpoint)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Connects </a:t>
            </a:r>
            <a:r>
              <a:rPr lang="en-US" altLang="zh-CN" sz="1800" dirty="0"/>
              <a:t>this socket to the server.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InetAddress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getInetAddress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the address to which the socket is connected.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InetAddress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getLocalAddress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Gets the local address to which the socket is bound.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getPort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the remote port number to which this socket is connected.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getLocalPort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the local port number to which this socket is bound.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getLocalSocketAddress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the address of the endpoint this socket is bound to.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getRemoteSocketAddress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the address of the endpoint this socket is connected to, or null if it is unconnected.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InputStream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getInputStream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</a:t>
            </a:r>
            <a:r>
              <a:rPr lang="en-US" altLang="zh-CN" sz="1800" dirty="0"/>
              <a:t>an input stream for this socket.</a:t>
            </a:r>
          </a:p>
          <a:p>
            <a:pPr>
              <a:spcBef>
                <a:spcPts val="12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OutputStream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</a:rPr>
              <a:t>getOutputStream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Returns </a:t>
            </a:r>
            <a:r>
              <a:rPr lang="en-US" altLang="zh-CN" sz="1800" dirty="0"/>
              <a:t>an output stream for this socket.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olidFill>
                  <a:srgbClr val="0070C0"/>
                </a:solidFill>
              </a:rPr>
              <a:t>String	</a:t>
            </a:r>
            <a:r>
              <a:rPr lang="en-US" altLang="zh-CN" sz="1800" dirty="0" err="1">
                <a:solidFill>
                  <a:srgbClr val="0070C0"/>
                </a:solidFill>
              </a:rPr>
              <a:t>toString</a:t>
            </a:r>
            <a:r>
              <a:rPr lang="en-US" altLang="zh-CN" sz="1800" dirty="0">
                <a:solidFill>
                  <a:srgbClr val="0070C0"/>
                </a:solidFill>
              </a:rPr>
              <a:t>()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Converts this socket to a String.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66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544616"/>
          </a:xfrm>
        </p:spPr>
        <p:txBody>
          <a:bodyPr>
            <a:no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void bind(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SocketAddress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bindpoint</a:t>
            </a:r>
            <a:r>
              <a:rPr lang="en-US" altLang="zh-CN" sz="1600" dirty="0" smtClean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Binds </a:t>
            </a:r>
            <a:r>
              <a:rPr lang="en-US" altLang="zh-CN" sz="1600" dirty="0"/>
              <a:t>the socket to a local address.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connect(</a:t>
            </a:r>
            <a:r>
              <a:rPr lang="en-US" altLang="zh-CN" sz="16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600" dirty="0">
                <a:solidFill>
                  <a:srgbClr val="0070C0"/>
                </a:solidFill>
              </a:rPr>
              <a:t> endpoint)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Connects </a:t>
            </a:r>
            <a:r>
              <a:rPr lang="en-US" altLang="zh-CN" sz="1600" dirty="0"/>
              <a:t>this socket to the server.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getReceiveBufferSize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Gets </a:t>
            </a:r>
            <a:r>
              <a:rPr lang="en-US" altLang="zh-CN" sz="1600" dirty="0"/>
              <a:t>the value of the SO_RCVBUF option for this Socket, that is the buffer size used by the platform for input on this Socket.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getSendBufferSize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Get value of the SO_SNDBUF option for this Socket, that is the buffer size used by the platform for output on this Socket.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setReceiveBufferSize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size)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Sets the SO_RCVBUF option to the specified value for this Socket.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setSendBufferSize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size)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Sets the SO_SNDBUF option to the specified value for this Socket.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boolean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isBound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binding state of the socket.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boolean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isClosed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closed state of the socket.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boolean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isConnected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connection state of the socket.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boolean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isInputShutdown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whether the read-half of the socket connection is closed.</a:t>
            </a:r>
          </a:p>
          <a:p>
            <a:r>
              <a:rPr lang="en-US" altLang="zh-CN" sz="1600" dirty="0" err="1">
                <a:solidFill>
                  <a:srgbClr val="0070C0"/>
                </a:solidFill>
              </a:rPr>
              <a:t>boolean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isOutputShutdown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whether the write-half of the socket connection is closed.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sendUrgentData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data)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Send </a:t>
            </a:r>
            <a:r>
              <a:rPr lang="en-US" altLang="zh-CN" sz="1600" dirty="0"/>
              <a:t>one byte of urgent data on the socket.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shutdownInput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Places </a:t>
            </a:r>
            <a:r>
              <a:rPr lang="en-US" altLang="zh-CN" sz="1600" dirty="0"/>
              <a:t>the input stream for this socket at "end of stream".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shutdownOutput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Disables </a:t>
            </a:r>
            <a:r>
              <a:rPr lang="en-US" altLang="zh-CN" sz="1600" dirty="0"/>
              <a:t>the output stream for this socket</a:t>
            </a:r>
            <a:r>
              <a:rPr lang="en-US" altLang="zh-CN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9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getInputStream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getOutputStream</a:t>
            </a:r>
            <a:endParaRPr lang="zh-CN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24936" cy="54005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public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InputStream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getInputStream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 ) throws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IOException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1700" dirty="0" smtClean="0"/>
              <a:t>返回</a:t>
            </a:r>
            <a:r>
              <a:rPr lang="zh-CN" altLang="en-US" sz="1700" dirty="0"/>
              <a:t>一个输入流，利用这个流就可以从套接字读取</a:t>
            </a:r>
            <a:r>
              <a:rPr lang="zh-CN" altLang="en-US" sz="1700" dirty="0" smtClean="0"/>
              <a:t>数据</a:t>
            </a:r>
            <a:endParaRPr lang="en-US" altLang="zh-CN" sz="17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1700" dirty="0" smtClean="0"/>
              <a:t>通常链接返回的流</a:t>
            </a:r>
            <a:r>
              <a:rPr lang="zh-CN" altLang="en-US" sz="1700" dirty="0"/>
              <a:t>到一个</a:t>
            </a:r>
            <a:r>
              <a:rPr lang="en-US" altLang="zh-CN" sz="1700" dirty="0" err="1"/>
              <a:t>BufferedInputStream</a:t>
            </a:r>
            <a:r>
              <a:rPr lang="zh-CN" altLang="en-US" sz="1700" dirty="0"/>
              <a:t>或者</a:t>
            </a:r>
            <a:r>
              <a:rPr lang="en-US" altLang="zh-CN" sz="1700" dirty="0" err="1" smtClean="0"/>
              <a:t>BufferedReader</a:t>
            </a:r>
            <a:r>
              <a:rPr lang="zh-CN" altLang="en-US" sz="1700" dirty="0" smtClean="0"/>
              <a:t> </a:t>
            </a:r>
            <a:endParaRPr lang="zh-CN" altLang="en-US" sz="1700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public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OutputStream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getOutputStream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( ) throws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IOException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1700" dirty="0"/>
              <a:t>返回一</a:t>
            </a:r>
            <a:r>
              <a:rPr lang="zh-CN" altLang="en-US" sz="1700" dirty="0" smtClean="0"/>
              <a:t>个输出流，</a:t>
            </a:r>
            <a:r>
              <a:rPr lang="zh-CN" altLang="en-US" sz="1700" dirty="0"/>
              <a:t>可以从应用程序写数据到套接字的另</a:t>
            </a:r>
            <a:r>
              <a:rPr lang="zh-CN" altLang="en-US" sz="1700" dirty="0" smtClean="0"/>
              <a:t>一端</a:t>
            </a:r>
            <a:endParaRPr lang="en-US" altLang="zh-CN" sz="17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sz="1700" dirty="0" smtClean="0"/>
              <a:t>通常链接返回的流到</a:t>
            </a:r>
            <a:r>
              <a:rPr lang="en-US" altLang="zh-CN" sz="1700" dirty="0" err="1"/>
              <a:t>DataOutputStream</a:t>
            </a:r>
            <a:r>
              <a:rPr lang="zh-CN" altLang="en-US" sz="1700" dirty="0"/>
              <a:t>或者</a:t>
            </a:r>
            <a:r>
              <a:rPr lang="en-US" altLang="zh-CN" sz="1700" dirty="0" err="1"/>
              <a:t>OutputStreamWriter</a:t>
            </a:r>
            <a:r>
              <a:rPr lang="zh-CN" altLang="en-US" sz="1700" dirty="0" smtClean="0"/>
              <a:t>等类 </a:t>
            </a:r>
            <a:endParaRPr lang="en-US" altLang="zh-CN" sz="17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altLang="zh-CN" sz="1700" dirty="0"/>
          </a:p>
          <a:p>
            <a:pPr marL="3657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700" dirty="0" smtClean="0">
                <a:solidFill>
                  <a:srgbClr val="002060"/>
                </a:solidFill>
              </a:rPr>
              <a:t>                                                                                                       </a:t>
            </a:r>
            <a:r>
              <a:rPr lang="en-US" altLang="zh-CN" sz="1700" dirty="0" err="1" smtClean="0">
                <a:solidFill>
                  <a:srgbClr val="002060"/>
                </a:solidFill>
              </a:rPr>
              <a:t>OutputStreamWriter</a:t>
            </a:r>
            <a:endParaRPr lang="en-US" altLang="zh-CN" sz="1700" dirty="0" smtClean="0">
              <a:solidFill>
                <a:srgbClr val="002060"/>
              </a:solidFill>
            </a:endParaRPr>
          </a:p>
          <a:p>
            <a:pPr marL="3657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700" dirty="0">
                <a:solidFill>
                  <a:srgbClr val="002060"/>
                </a:solidFill>
              </a:rPr>
              <a:t> </a:t>
            </a:r>
            <a:r>
              <a:rPr lang="en-US" altLang="zh-CN" sz="1700" dirty="0" smtClean="0">
                <a:solidFill>
                  <a:srgbClr val="002060"/>
                </a:solidFill>
              </a:rPr>
              <a:t>                                                                                                        </a:t>
            </a:r>
          </a:p>
          <a:p>
            <a:pPr marL="3657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700" dirty="0">
                <a:solidFill>
                  <a:srgbClr val="002060"/>
                </a:solidFill>
              </a:rPr>
              <a:t> </a:t>
            </a:r>
            <a:r>
              <a:rPr lang="en-US" altLang="zh-CN" sz="1700" dirty="0" smtClean="0">
                <a:solidFill>
                  <a:srgbClr val="002060"/>
                </a:solidFill>
              </a:rPr>
              <a:t>                                                                                                     </a:t>
            </a:r>
            <a:r>
              <a:rPr lang="en-US" altLang="zh-CN" sz="1700" dirty="0" err="1" smtClean="0">
                <a:solidFill>
                  <a:srgbClr val="002060"/>
                </a:solidFill>
              </a:rPr>
              <a:t>BufferedOutputStream</a:t>
            </a:r>
            <a:endParaRPr lang="en-US" altLang="zh-CN" sz="1700" dirty="0" smtClean="0">
              <a:solidFill>
                <a:srgbClr val="002060"/>
              </a:solidFill>
            </a:endParaRPr>
          </a:p>
          <a:p>
            <a:pPr marL="3657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700" dirty="0">
                <a:solidFill>
                  <a:srgbClr val="002060"/>
                </a:solidFill>
              </a:rPr>
              <a:t> </a:t>
            </a:r>
            <a:r>
              <a:rPr lang="en-US" altLang="zh-CN" sz="1700" dirty="0" smtClean="0">
                <a:solidFill>
                  <a:srgbClr val="002060"/>
                </a:solidFill>
              </a:rPr>
              <a:t>             </a:t>
            </a:r>
          </a:p>
          <a:p>
            <a:pPr marL="3657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700" dirty="0">
                <a:solidFill>
                  <a:srgbClr val="002060"/>
                </a:solidFill>
              </a:rPr>
              <a:t> </a:t>
            </a:r>
            <a:r>
              <a:rPr lang="en-US" altLang="zh-CN" sz="1700" dirty="0" smtClean="0">
                <a:solidFill>
                  <a:srgbClr val="002060"/>
                </a:solidFill>
              </a:rPr>
              <a:t>                                                                                           </a:t>
            </a:r>
            <a:r>
              <a:rPr lang="en-US" altLang="zh-CN" sz="1700" dirty="0" err="1" smtClean="0">
                <a:solidFill>
                  <a:srgbClr val="002060"/>
                </a:solidFill>
              </a:rPr>
              <a:t>OutputStream</a:t>
            </a:r>
            <a:r>
              <a:rPr lang="zh-CN" altLang="en-US" sz="1700" dirty="0" smtClean="0">
                <a:solidFill>
                  <a:srgbClr val="002060"/>
                </a:solidFill>
              </a:rPr>
              <a:t>（</a:t>
            </a:r>
            <a:r>
              <a:rPr lang="en-US" altLang="zh-CN" sz="1700" dirty="0" err="1" smtClean="0">
                <a:solidFill>
                  <a:srgbClr val="002060"/>
                </a:solidFill>
              </a:rPr>
              <a:t>getOutputStream</a:t>
            </a:r>
            <a:r>
              <a:rPr lang="zh-CN" altLang="en-US" sz="1700" dirty="0" smtClean="0">
                <a:solidFill>
                  <a:srgbClr val="002060"/>
                </a:solidFill>
              </a:rPr>
              <a:t>）</a:t>
            </a:r>
            <a:endParaRPr lang="zh-CN" altLang="en-US" sz="17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5" y="4127661"/>
            <a:ext cx="5105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上箭头 1"/>
          <p:cNvSpPr/>
          <p:nvPr/>
        </p:nvSpPr>
        <p:spPr>
          <a:xfrm>
            <a:off x="7020272" y="4553731"/>
            <a:ext cx="432048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020272" y="5373216"/>
            <a:ext cx="432048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57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 void 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close</a:t>
            </a:r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 throws </a:t>
            </a:r>
            <a:r>
              <a:rPr lang="en-US" altLang="zh-CN" sz="20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IOException</a:t>
            </a:r>
            <a:endParaRPr lang="en-US" altLang="zh-CN" sz="20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dirty="0" smtClean="0"/>
              <a:t>Any </a:t>
            </a:r>
            <a:r>
              <a:rPr lang="en-US" altLang="zh-CN" sz="2000" dirty="0"/>
              <a:t>thread currently blocked in an I/O operation upon this socket will throw a </a:t>
            </a:r>
            <a:r>
              <a:rPr lang="en-US" altLang="zh-CN" sz="2000" dirty="0" err="1"/>
              <a:t>SocketException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 smtClean="0"/>
              <a:t>Once </a:t>
            </a:r>
            <a:r>
              <a:rPr lang="en-US" altLang="zh-CN" sz="2000" dirty="0"/>
              <a:t>a socket has been closed, it is not available for further networking use (i.e. can't be reconnected or rebound</a:t>
            </a:r>
            <a:r>
              <a:rPr lang="en-US" altLang="zh-CN" sz="2000" dirty="0" smtClean="0"/>
              <a:t>).</a:t>
            </a:r>
            <a:endParaRPr lang="en-US" altLang="zh-CN" sz="2000" dirty="0"/>
          </a:p>
          <a:p>
            <a:pPr lvl="1"/>
            <a:r>
              <a:rPr lang="en-US" altLang="zh-CN" sz="2000" dirty="0"/>
              <a:t>Closing this socket will also close the socket's 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320480" cy="307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3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64096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套接</a:t>
            </a:r>
            <a:r>
              <a:rPr lang="zh-CN" altLang="en-US" dirty="0" smtClean="0"/>
              <a:t>字</a:t>
            </a:r>
            <a:r>
              <a:rPr lang="en-US" altLang="zh-CN" dirty="0" err="1" smtClean="0"/>
              <a:t>ServerSocket</a:t>
            </a:r>
            <a:endParaRPr lang="zh-CN" alt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568863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服务器</a:t>
            </a:r>
            <a:r>
              <a:rPr lang="zh-CN" altLang="en-US" sz="2000" dirty="0"/>
              <a:t>套接字运行在</a:t>
            </a:r>
            <a:r>
              <a:rPr lang="zh-CN" altLang="en-US" sz="2000" dirty="0" smtClean="0"/>
              <a:t>服务器特定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端口上</a:t>
            </a:r>
            <a:endParaRPr lang="en-US" altLang="zh-CN" sz="2000" dirty="0" smtClean="0"/>
          </a:p>
          <a:p>
            <a:r>
              <a:rPr lang="zh-CN" altLang="en-US" sz="2000" dirty="0" smtClean="0"/>
              <a:t>服务器套接字监听远程主机的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连接请求</a:t>
            </a:r>
            <a:endParaRPr lang="en-US" altLang="zh-CN" sz="2000" dirty="0" smtClean="0"/>
          </a:p>
          <a:p>
            <a:r>
              <a:rPr lang="zh-CN" altLang="en-US" sz="2000" dirty="0"/>
              <a:t>当</a:t>
            </a:r>
            <a:r>
              <a:rPr lang="zh-CN" altLang="en-US" sz="2000" dirty="0" smtClean="0"/>
              <a:t>远程主机的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连接请求到来时，服务器套接字激活并创建一个新的</a:t>
            </a:r>
            <a:r>
              <a:rPr lang="zh-CN" altLang="en-US" sz="2000" dirty="0" smtClean="0">
                <a:solidFill>
                  <a:srgbClr val="0070C0"/>
                </a:solidFill>
                <a:latin typeface="+mj-ea"/>
                <a:ea typeface="+mj-ea"/>
              </a:rPr>
              <a:t>普通</a:t>
            </a:r>
            <a:r>
              <a:rPr lang="zh-CN" altLang="en-US" sz="2000" dirty="0" smtClean="0"/>
              <a:t>套接字与远程主机通信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3228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6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38125"/>
            <a:ext cx="8302377" cy="52657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ServerSocket</a:t>
            </a:r>
            <a:r>
              <a:rPr lang="zh-CN" altLang="en-US" dirty="0"/>
              <a:t>的工作过程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8136904" cy="576064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ts val="1800"/>
              </a:spcBef>
            </a:pPr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ServerSocket</a:t>
            </a:r>
            <a:r>
              <a:rPr lang="en-US" altLang="zh-CN" sz="2000" dirty="0"/>
              <a:t>()</a:t>
            </a:r>
            <a:r>
              <a:rPr lang="zh-CN" altLang="en-US" sz="2000" dirty="0"/>
              <a:t>方法在指定端口创建一个新的</a:t>
            </a:r>
            <a:r>
              <a:rPr lang="en-US" altLang="zh-CN" sz="2000" dirty="0" err="1"/>
              <a:t>ServerSocket</a:t>
            </a:r>
            <a:r>
              <a:rPr lang="zh-CN" altLang="en-US" sz="2000" dirty="0" smtClean="0"/>
              <a:t>对象</a:t>
            </a:r>
            <a:endParaRPr lang="zh-CN" altLang="en-US" sz="2000" dirty="0"/>
          </a:p>
          <a:p>
            <a:pPr marL="609600" indent="-609600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 err="1"/>
              <a:t>ServerSocket</a:t>
            </a:r>
            <a:r>
              <a:rPr lang="zh-CN" altLang="en-US" sz="2000" dirty="0"/>
              <a:t>对象调用</a:t>
            </a:r>
            <a:r>
              <a:rPr lang="en-US" altLang="zh-CN" sz="2000" dirty="0"/>
              <a:t>accept( )</a:t>
            </a:r>
            <a:r>
              <a:rPr lang="zh-CN" altLang="en-US" sz="2000" dirty="0"/>
              <a:t>方法在指定的端口监听到来的</a:t>
            </a:r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pPr marL="975360" lvl="1" indent="-609600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/>
              <a:t>accept</a:t>
            </a:r>
            <a:r>
              <a:rPr lang="en-US" altLang="zh-CN" sz="2000" dirty="0"/>
              <a:t>( )</a:t>
            </a:r>
            <a:r>
              <a:rPr lang="zh-CN" altLang="en-US" sz="2000" dirty="0"/>
              <a:t>一直处于阻塞状态，直到有客户端试图建立</a:t>
            </a:r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pPr marL="975360" lvl="1" indent="-609600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/>
              <a:t>当连接到来时，</a:t>
            </a:r>
            <a:r>
              <a:rPr lang="en-US" altLang="zh-CN" sz="2000" dirty="0" smtClean="0"/>
              <a:t>accept</a:t>
            </a:r>
            <a:r>
              <a:rPr lang="en-US" altLang="zh-CN" sz="2000" dirty="0"/>
              <a:t>( )</a:t>
            </a:r>
            <a:r>
              <a:rPr lang="zh-CN" altLang="en-US" sz="2000" dirty="0"/>
              <a:t>方法返回连接客户端与服务器的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Socket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对象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975360" lvl="1" indent="-609600">
              <a:lnSpc>
                <a:spcPct val="12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975360" lvl="1" indent="-609600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2060"/>
                </a:solidFill>
                <a:latin typeface="+mj-ea"/>
                <a:ea typeface="+mj-ea"/>
              </a:rPr>
              <a:t>Socket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对象调用</a:t>
            </a: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getInputStream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( )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方法和</a:t>
            </a:r>
            <a:r>
              <a:rPr lang="en-US" altLang="zh-CN" sz="2000" dirty="0" err="1" smtClean="0">
                <a:solidFill>
                  <a:srgbClr val="002060"/>
                </a:solidFill>
                <a:latin typeface="+mj-ea"/>
                <a:ea typeface="+mj-ea"/>
              </a:rPr>
              <a:t>getOutputStream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( )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方法，建立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与客户端交互的输入流和输出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流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975360" lvl="1" indent="-609600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2060"/>
                </a:solidFill>
                <a:latin typeface="+mj-ea"/>
                <a:ea typeface="+mj-ea"/>
              </a:rPr>
              <a:t>Socket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对象与客户端的</a:t>
            </a:r>
            <a:r>
              <a:rPr lang="en-US" altLang="zh-CN" sz="2000" dirty="0" smtClean="0">
                <a:solidFill>
                  <a:srgbClr val="002060"/>
                </a:solidFill>
                <a:latin typeface="+mj-ea"/>
                <a:ea typeface="+mj-ea"/>
              </a:rPr>
              <a:t>Socket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根据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一定的协议交互，直到</a:t>
            </a:r>
            <a:r>
              <a:rPr lang="zh-CN" altLang="en-US" sz="2000" dirty="0" smtClean="0">
                <a:solidFill>
                  <a:srgbClr val="002060"/>
                </a:solidFill>
                <a:latin typeface="+mj-ea"/>
                <a:ea typeface="+mj-ea"/>
              </a:rPr>
              <a:t>关闭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609600" indent="-609600">
              <a:lnSpc>
                <a:spcPct val="120000"/>
              </a:lnSpc>
            </a:pPr>
            <a:endParaRPr lang="en-US" altLang="zh-CN" sz="2000" dirty="0" smtClean="0"/>
          </a:p>
          <a:p>
            <a:pPr marL="609600" indent="-609600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 err="1" smtClean="0"/>
              <a:t>ServerSocket</a:t>
            </a:r>
            <a:r>
              <a:rPr lang="zh-CN" altLang="en-US" sz="2000" dirty="0" smtClean="0"/>
              <a:t>循环，直到关闭</a:t>
            </a:r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  <p:sp>
        <p:nvSpPr>
          <p:cNvPr id="2" name="左弧形箭头 1"/>
          <p:cNvSpPr/>
          <p:nvPr/>
        </p:nvSpPr>
        <p:spPr>
          <a:xfrm rot="10800000" flipH="1">
            <a:off x="683569" y="1556792"/>
            <a:ext cx="692372" cy="424847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4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端对端通信与虚拟通信平台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13" y="2214554"/>
            <a:ext cx="8810543" cy="300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000100" y="3286124"/>
            <a:ext cx="1428760" cy="71438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3857620" y="3286124"/>
            <a:ext cx="1428760" cy="71438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6786578" y="3281366"/>
            <a:ext cx="1428760" cy="719138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1000100" y="2571744"/>
            <a:ext cx="1428760" cy="71438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6786578" y="2571744"/>
            <a:ext cx="1428760" cy="714380"/>
          </a:xfrm>
          <a:prstGeom prst="rect">
            <a:avLst/>
          </a:prstGeom>
          <a:solidFill>
            <a:srgbClr val="FF0000">
              <a:alpha val="3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1" grpId="0" animBg="1"/>
      <p:bldP spid="297992" grpId="0" animBg="1"/>
      <p:bldP spid="29799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ServerSocket</a:t>
            </a:r>
            <a:r>
              <a:rPr lang="zh-CN" altLang="en-US" dirty="0" smtClean="0"/>
              <a:t>的构造函数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ServerSocket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an unbound server socket.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ServerSocket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server socket, bound to the specified port.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ServerSocket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backlog)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server socket and binds it to the specified local port number, with the specified backlog.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ServerSocket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backlog, </a:t>
            </a:r>
            <a:r>
              <a:rPr lang="en-US" altLang="zh-CN" sz="2000" dirty="0" err="1">
                <a:solidFill>
                  <a:srgbClr val="0070C0"/>
                </a:solidFill>
              </a:rPr>
              <a:t>InetAddress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bindAddr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 </a:t>
            </a:r>
            <a:r>
              <a:rPr lang="en-US" altLang="zh-CN" sz="2000" dirty="0"/>
              <a:t>a server with the specified port, listen backlog, and local IP address to bind to</a:t>
            </a:r>
            <a:r>
              <a:rPr lang="en-US" altLang="zh-CN" sz="2000" dirty="0" smtClean="0"/>
              <a:t>.</a:t>
            </a:r>
          </a:p>
          <a:p>
            <a:pPr>
              <a:spcBef>
                <a:spcPts val="1200"/>
              </a:spcBef>
            </a:pP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000" dirty="0"/>
          </a:p>
          <a:p>
            <a:pPr>
              <a:spcBef>
                <a:spcPts val="1200"/>
              </a:spcBef>
            </a:pP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1600" dirty="0" smtClean="0"/>
          </a:p>
          <a:p>
            <a:pPr>
              <a:spcBef>
                <a:spcPts val="1200"/>
              </a:spcBef>
            </a:pPr>
            <a:r>
              <a:rPr lang="zh-CN" altLang="en-US" sz="1600" dirty="0" smtClean="0">
                <a:solidFill>
                  <a:srgbClr val="7030A0"/>
                </a:solidFill>
              </a:rPr>
              <a:t>注：默认的最大并发连接数为</a:t>
            </a:r>
            <a:r>
              <a:rPr lang="en-US" altLang="zh-CN" sz="1600" dirty="0" smtClean="0">
                <a:solidFill>
                  <a:srgbClr val="7030A0"/>
                </a:solidFill>
              </a:rPr>
              <a:t>50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264696" cy="16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ServerSocket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784976" cy="547260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smtClean="0">
                <a:solidFill>
                  <a:srgbClr val="C00000"/>
                </a:solidFill>
                <a:latin typeface="+mj-ea"/>
                <a:ea typeface="+mj-ea"/>
              </a:rPr>
              <a:t>Socket accept()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Listens </a:t>
            </a:r>
            <a:r>
              <a:rPr lang="en-US" altLang="zh-CN" sz="2000" dirty="0"/>
              <a:t>for a connection to be made to this socket and accepts it.</a:t>
            </a:r>
          </a:p>
          <a:p>
            <a:pPr>
              <a:spcBef>
                <a:spcPts val="1200"/>
              </a:spcBef>
            </a:pPr>
            <a:r>
              <a:rPr lang="en-US" altLang="zh-CN" sz="2100" dirty="0">
                <a:solidFill>
                  <a:srgbClr val="C00000"/>
                </a:solidFill>
                <a:latin typeface="+mj-ea"/>
                <a:ea typeface="+mj-ea"/>
              </a:rPr>
              <a:t>void close()</a:t>
            </a:r>
            <a:r>
              <a:rPr lang="zh-CN" altLang="en-US" sz="2000" dirty="0"/>
              <a:t>：</a:t>
            </a:r>
            <a:r>
              <a:rPr lang="en-US" altLang="zh-CN" sz="2000" dirty="0"/>
              <a:t>Closes this socket.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void bind(</a:t>
            </a:r>
            <a:r>
              <a:rPr lang="en-US" altLang="zh-CN" sz="20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2000" dirty="0">
                <a:solidFill>
                  <a:srgbClr val="0070C0"/>
                </a:solidFill>
              </a:rPr>
              <a:t> endpoint)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Binds </a:t>
            </a:r>
            <a:r>
              <a:rPr lang="en-US" altLang="zh-CN" sz="2000" dirty="0"/>
              <a:t>the </a:t>
            </a:r>
            <a:r>
              <a:rPr lang="en-US" altLang="zh-CN" sz="2000" dirty="0" err="1"/>
              <a:t>ServerSocket</a:t>
            </a:r>
            <a:r>
              <a:rPr lang="en-US" altLang="zh-CN" sz="2000" dirty="0"/>
              <a:t> to a specific address (IP address and port number).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void bind(</a:t>
            </a:r>
            <a:r>
              <a:rPr lang="en-US" altLang="zh-CN" sz="20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2000" dirty="0">
                <a:solidFill>
                  <a:srgbClr val="0070C0"/>
                </a:solidFill>
              </a:rPr>
              <a:t> endpoint,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backlog)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Binds </a:t>
            </a:r>
            <a:r>
              <a:rPr lang="en-US" altLang="zh-CN" sz="2000" dirty="0"/>
              <a:t>the </a:t>
            </a:r>
            <a:r>
              <a:rPr lang="en-US" altLang="zh-CN" sz="2000" dirty="0" err="1"/>
              <a:t>ServerSocket</a:t>
            </a:r>
            <a:r>
              <a:rPr lang="en-US" altLang="zh-CN" sz="2000" dirty="0"/>
              <a:t> to a specific address (IP address and port number).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B050"/>
                </a:solidFill>
              </a:rPr>
              <a:t>InetAddress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getInetAddress</a:t>
            </a:r>
            <a:r>
              <a:rPr lang="en-US" altLang="zh-CN" sz="2000" dirty="0">
                <a:solidFill>
                  <a:srgbClr val="00B05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local address of this server socket.</a:t>
            </a:r>
          </a:p>
          <a:p>
            <a:pPr>
              <a:spcBef>
                <a:spcPts val="1200"/>
              </a:spcBef>
            </a:pPr>
            <a:r>
              <a:rPr lang="en-US" altLang="zh-CN" sz="2100" dirty="0" err="1">
                <a:solidFill>
                  <a:srgbClr val="00B050"/>
                </a:solidFill>
              </a:rPr>
              <a:t>int</a:t>
            </a:r>
            <a:r>
              <a:rPr lang="en-US" altLang="zh-CN" sz="2100" dirty="0">
                <a:solidFill>
                  <a:srgbClr val="00B050"/>
                </a:solidFill>
              </a:rPr>
              <a:t> </a:t>
            </a:r>
            <a:r>
              <a:rPr lang="en-US" altLang="zh-CN" sz="2100" dirty="0" err="1">
                <a:solidFill>
                  <a:srgbClr val="00B050"/>
                </a:solidFill>
              </a:rPr>
              <a:t>getLocalPort</a:t>
            </a:r>
            <a:r>
              <a:rPr lang="en-US" altLang="zh-CN" sz="2100" dirty="0">
                <a:solidFill>
                  <a:srgbClr val="00B05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port number on which this socket is listening.</a:t>
            </a:r>
          </a:p>
          <a:p>
            <a:pPr>
              <a:spcBef>
                <a:spcPts val="1200"/>
              </a:spcBef>
            </a:pPr>
            <a:r>
              <a:rPr lang="en-US" altLang="zh-CN" sz="2100" dirty="0" err="1">
                <a:solidFill>
                  <a:srgbClr val="00B050"/>
                </a:solidFill>
              </a:rPr>
              <a:t>SocketAddress</a:t>
            </a:r>
            <a:r>
              <a:rPr lang="en-US" altLang="zh-CN" sz="2100" dirty="0">
                <a:solidFill>
                  <a:srgbClr val="00B050"/>
                </a:solidFill>
              </a:rPr>
              <a:t> </a:t>
            </a:r>
            <a:r>
              <a:rPr lang="en-US" altLang="zh-CN" sz="2100" dirty="0" err="1">
                <a:solidFill>
                  <a:srgbClr val="00B050"/>
                </a:solidFill>
              </a:rPr>
              <a:t>getLocalSocketAddress</a:t>
            </a:r>
            <a:r>
              <a:rPr lang="en-US" altLang="zh-CN" sz="2100" dirty="0">
                <a:solidFill>
                  <a:srgbClr val="00B05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address of the endpoint this socket is bound to.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boolean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isBound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binding state of the </a:t>
            </a:r>
            <a:r>
              <a:rPr lang="en-US" altLang="zh-CN" sz="2000" dirty="0" err="1"/>
              <a:t>ServerSocket</a:t>
            </a:r>
            <a:r>
              <a:rPr lang="en-US" altLang="zh-CN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boolean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isClosed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closed state of the </a:t>
            </a:r>
            <a:r>
              <a:rPr lang="en-US" altLang="zh-CN" sz="2000" dirty="0" err="1"/>
              <a:t>ServerSocket</a:t>
            </a:r>
            <a:r>
              <a:rPr lang="en-US" altLang="zh-CN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String </a:t>
            </a:r>
            <a:r>
              <a:rPr lang="en-US" altLang="zh-CN" sz="2000" dirty="0" err="1">
                <a:solidFill>
                  <a:srgbClr val="0070C0"/>
                </a:solidFill>
              </a:rPr>
              <a:t>toString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implementation address and implementation port of this socket as a String.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49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02630"/>
            <a:ext cx="8640960" cy="63408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ServerSocket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accept</a:t>
            </a:r>
            <a:r>
              <a:rPr lang="zh-CN" altLang="en-US" sz="2800" dirty="0" smtClean="0"/>
              <a:t>的使用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创建</a:t>
            </a:r>
            <a:r>
              <a:rPr lang="en-US" altLang="zh-CN" sz="2000" dirty="0" err="1" smtClean="0"/>
              <a:t>ServerSocket</a:t>
            </a:r>
            <a:r>
              <a:rPr lang="zh-CN" altLang="en-US" sz="2000" dirty="0" smtClean="0"/>
              <a:t>实例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循环调用</a:t>
            </a:r>
            <a:r>
              <a:rPr lang="en-US" altLang="zh-CN" sz="2000" dirty="0" err="1"/>
              <a:t>ServerSocket</a:t>
            </a:r>
            <a:r>
              <a:rPr lang="zh-CN" altLang="en-US" sz="2000" dirty="0"/>
              <a:t>的</a:t>
            </a:r>
            <a:r>
              <a:rPr lang="en-US" altLang="zh-CN" sz="2000" dirty="0"/>
              <a:t>accept()</a:t>
            </a:r>
            <a:r>
              <a:rPr lang="zh-CN" altLang="en-US" sz="2000" dirty="0" smtClean="0"/>
              <a:t>方法，</a:t>
            </a:r>
            <a:r>
              <a:rPr lang="en-US" altLang="zh-CN" sz="2000" dirty="0" smtClean="0"/>
              <a:t>accept</a:t>
            </a:r>
            <a:r>
              <a:rPr lang="en-US" altLang="zh-CN" sz="2000" dirty="0"/>
              <a:t>()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将阻塞</a:t>
            </a:r>
            <a:r>
              <a:rPr lang="zh-CN" altLang="en-US" sz="2000" dirty="0"/>
              <a:t>线程</a:t>
            </a:r>
            <a:r>
              <a:rPr lang="zh-CN" altLang="en-US" sz="2000" dirty="0" smtClean="0"/>
              <a:t>直到连接请求到来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accept</a:t>
            </a:r>
            <a:r>
              <a:rPr lang="en-US" altLang="zh-CN" sz="2000" dirty="0"/>
              <a:t>()</a:t>
            </a:r>
            <a:r>
              <a:rPr lang="zh-CN" altLang="en-US" sz="2000" dirty="0"/>
              <a:t>返回一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对象（该</a:t>
            </a:r>
            <a:r>
              <a:rPr lang="en-US" altLang="zh-CN" sz="2000" dirty="0"/>
              <a:t>Socket</a:t>
            </a:r>
            <a:r>
              <a:rPr lang="zh-CN" altLang="en-US" sz="2000" dirty="0"/>
              <a:t>对象绑定了</a:t>
            </a:r>
            <a:r>
              <a:rPr lang="zh-CN" altLang="en-US" sz="2000" dirty="0" smtClean="0"/>
              <a:t>客户程序的</a:t>
            </a:r>
            <a:r>
              <a:rPr lang="en-US" altLang="zh-CN" sz="2000" dirty="0"/>
              <a:t>IP</a:t>
            </a:r>
            <a:r>
              <a:rPr lang="zh-CN" altLang="en-US" sz="2000" dirty="0" smtClean="0"/>
              <a:t>地址和端口）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close( )</a:t>
            </a:r>
            <a:r>
              <a:rPr lang="zh-CN" altLang="en-US" sz="2000" dirty="0" smtClean="0"/>
              <a:t>方法关闭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对象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48254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953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64096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/>
              <a:t>Socket</a:t>
            </a:r>
            <a:r>
              <a:rPr lang="zh-CN" altLang="en-US" dirty="0"/>
              <a:t>进行网络编程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56166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Socket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客户端或者服务器端的一个特殊的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r>
              <a:rPr lang="en-US" altLang="zh-CN" sz="2000" dirty="0" err="1" smtClean="0">
                <a:solidFill>
                  <a:srgbClr val="0070C0"/>
                </a:solidFill>
              </a:rPr>
              <a:t>getInputStream</a:t>
            </a:r>
            <a:r>
              <a:rPr lang="en-US" altLang="zh-CN" sz="2000" dirty="0">
                <a:solidFill>
                  <a:srgbClr val="0070C0"/>
                </a:solidFill>
              </a:rPr>
              <a:t>( )</a:t>
            </a:r>
            <a:r>
              <a:rPr lang="zh-CN" altLang="en-US" sz="2000" dirty="0" smtClean="0">
                <a:solidFill>
                  <a:srgbClr val="0070C0"/>
                </a:solidFill>
              </a:rPr>
              <a:t>方法</a:t>
            </a:r>
            <a:r>
              <a:rPr lang="zh-CN" altLang="en-US" sz="2000" dirty="0" smtClean="0"/>
              <a:t>：得到输入流（即接收到的远程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的数据流）</a:t>
            </a:r>
            <a:endParaRPr lang="en-US" altLang="zh-CN" sz="2000" dirty="0" smtClean="0"/>
          </a:p>
          <a:p>
            <a:r>
              <a:rPr lang="en-US" altLang="zh-CN" sz="2000" dirty="0" err="1" smtClean="0">
                <a:solidFill>
                  <a:srgbClr val="0070C0"/>
                </a:solidFill>
              </a:rPr>
              <a:t>getOutputStream</a:t>
            </a:r>
            <a:r>
              <a:rPr lang="en-US" altLang="zh-CN" sz="2000" dirty="0">
                <a:solidFill>
                  <a:srgbClr val="0070C0"/>
                </a:solidFill>
              </a:rPr>
              <a:t>( )</a:t>
            </a:r>
            <a:r>
              <a:rPr lang="zh-CN" altLang="en-US" sz="2000" dirty="0" smtClean="0">
                <a:solidFill>
                  <a:srgbClr val="0070C0"/>
                </a:solidFill>
              </a:rPr>
              <a:t>方法</a:t>
            </a:r>
            <a:r>
              <a:rPr lang="zh-CN" altLang="en-US" sz="2000" dirty="0" smtClean="0"/>
              <a:t>：得到输出流（即将</a:t>
            </a:r>
            <a:r>
              <a:rPr lang="zh-CN" altLang="en-US" sz="2000" dirty="0"/>
              <a:t>要发送</a:t>
            </a:r>
            <a:r>
              <a:rPr lang="zh-CN" altLang="en-US" sz="2000" dirty="0" smtClean="0"/>
              <a:t>到远程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的数据流） </a:t>
            </a:r>
            <a:endParaRPr lang="en-US" altLang="zh-CN" sz="20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>
                <a:solidFill>
                  <a:srgbClr val="C00000"/>
                </a:solidFill>
              </a:rPr>
              <a:t>服务器端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err="1"/>
              <a:t>ServerSocket</a:t>
            </a:r>
            <a:r>
              <a:rPr lang="zh-CN" altLang="en-US" sz="2000" dirty="0"/>
              <a:t>监听指定的</a:t>
            </a:r>
            <a:r>
              <a:rPr lang="zh-CN" altLang="en-US" sz="2000" dirty="0" smtClean="0"/>
              <a:t>端口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端口</a:t>
            </a:r>
            <a:r>
              <a:rPr lang="zh-CN" altLang="en-US" sz="2000" dirty="0"/>
              <a:t>可以随意指定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以下通常</a:t>
            </a:r>
            <a:r>
              <a:rPr lang="zh-CN" altLang="en-US" sz="2000" dirty="0"/>
              <a:t>属于保留端口，在一些操作系统中不可以随意</a:t>
            </a:r>
            <a:r>
              <a:rPr lang="zh-CN" altLang="en-US" sz="2000" dirty="0" smtClean="0"/>
              <a:t>使用。一般用户使用大于</a:t>
            </a:r>
            <a:r>
              <a:rPr lang="en-US" altLang="zh-CN" sz="2000" dirty="0"/>
              <a:t>1024</a:t>
            </a:r>
            <a:r>
              <a:rPr lang="zh-CN" altLang="en-US" sz="2000" dirty="0"/>
              <a:t>的端口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客户</a:t>
            </a:r>
            <a:r>
              <a:rPr lang="zh-CN" altLang="en-US" sz="2000" dirty="0"/>
              <a:t>连接后</a:t>
            </a:r>
            <a:r>
              <a:rPr lang="zh-CN" altLang="en-US" sz="2000" dirty="0" smtClean="0"/>
              <a:t>，产生会话</a:t>
            </a:r>
            <a:r>
              <a:rPr lang="en-US" altLang="zh-CN" sz="2000" dirty="0" smtClean="0"/>
              <a:t>socket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完成会话后，</a:t>
            </a:r>
            <a:r>
              <a:rPr lang="zh-CN" altLang="en-US" sz="2000" dirty="0" smtClean="0"/>
              <a:t>关闭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客户端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/>
              <a:t>Socket</a:t>
            </a:r>
            <a:r>
              <a:rPr lang="zh-CN" altLang="en-US" sz="2000" dirty="0" smtClean="0"/>
              <a:t>对远程服务器</a:t>
            </a:r>
            <a:r>
              <a:rPr lang="zh-CN" altLang="en-US" sz="2000" dirty="0"/>
              <a:t>的某一个端口发出连接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端口可以指定或系统随机分配（通常为大于</a:t>
            </a:r>
            <a:r>
              <a:rPr lang="en-US" altLang="zh-CN" sz="2000" dirty="0" smtClean="0"/>
              <a:t>1024</a:t>
            </a:r>
            <a:r>
              <a:rPr lang="zh-CN" altLang="en-US" sz="2000" dirty="0" smtClean="0"/>
              <a:t>的端口）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连接</a:t>
            </a:r>
            <a:r>
              <a:rPr lang="zh-CN" altLang="en-US" sz="2000" dirty="0"/>
              <a:t>成功</a:t>
            </a:r>
            <a:r>
              <a:rPr lang="zh-CN" altLang="en-US" sz="2000" dirty="0" smtClean="0"/>
              <a:t>，进行正常会话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会话结束，</a:t>
            </a:r>
            <a:r>
              <a:rPr lang="zh-CN" altLang="en-US" sz="2000" dirty="0"/>
              <a:t>关闭</a:t>
            </a:r>
            <a:r>
              <a:rPr lang="en-US" altLang="zh-CN" sz="2000" dirty="0" smtClean="0"/>
              <a:t>Socket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8326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流式套接字的通信流程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19261"/>
            <a:ext cx="6757133" cy="557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0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例：创建</a:t>
            </a:r>
            <a:r>
              <a:rPr lang="en-US" altLang="zh-CN" dirty="0" err="1" smtClean="0"/>
              <a:t>ServerSocket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0" y="1175000"/>
            <a:ext cx="5688632" cy="189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5904656" cy="22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51520" y="1105242"/>
            <a:ext cx="5890362" cy="2107733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79712" y="3645024"/>
            <a:ext cx="6192688" cy="2520280"/>
          </a:xfrm>
          <a:prstGeom prst="roundRect">
            <a:avLst/>
          </a:prstGeom>
          <a:solidFill>
            <a:schemeClr val="accent3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7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例：创建输入和输出流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7811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79" y="3789040"/>
            <a:ext cx="6241576" cy="13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525773" y="1285562"/>
            <a:ext cx="7691889" cy="1548172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35696" y="3683217"/>
            <a:ext cx="6371959" cy="1548172"/>
          </a:xfrm>
          <a:prstGeom prst="roundRect">
            <a:avLst/>
          </a:prstGeom>
          <a:solidFill>
            <a:schemeClr val="accent3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1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例：服务器端和客户端的多</a:t>
            </a:r>
            <a:r>
              <a:rPr lang="zh-CN" altLang="en-US" dirty="0"/>
              <a:t>线程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7" y="1124744"/>
            <a:ext cx="519657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37" y="3591018"/>
            <a:ext cx="581782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71751" y="1052736"/>
            <a:ext cx="5568402" cy="2016224"/>
          </a:xfrm>
          <a:prstGeom prst="round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51721" y="3429000"/>
            <a:ext cx="5998140" cy="3168352"/>
          </a:xfrm>
          <a:prstGeom prst="roundRect">
            <a:avLst/>
          </a:prstGeom>
          <a:solidFill>
            <a:srgbClr val="00B0F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0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64096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例：圆面积的计算（客户端）</a:t>
            </a:r>
            <a:endParaRPr lang="zh-CN" altLang="en-US" sz="24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92696"/>
            <a:ext cx="8712968" cy="576064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从命令行输入一个半径值并传送至服务器。服务器计算面积并回送。客户端输入“</a:t>
            </a:r>
            <a:r>
              <a:rPr lang="en-US" altLang="zh-CN" sz="2000" dirty="0" smtClean="0"/>
              <a:t>bye”</a:t>
            </a:r>
            <a:r>
              <a:rPr lang="zh-CN" altLang="en-US" sz="2000" dirty="0" smtClean="0"/>
              <a:t>命令结束通信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3" y="1700808"/>
            <a:ext cx="852336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9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64096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例：圆面积的计算（服务器端）           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是否可支持客户的并发？如何支持？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" y="693115"/>
            <a:ext cx="79629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8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提供的服务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715436" cy="57150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提供的服务：面向连接、可靠、全双工数据流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提供的服务特征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面向连接（</a:t>
            </a:r>
            <a:r>
              <a:rPr lang="en-US" altLang="zh-CN" dirty="0"/>
              <a:t>Connection Orientation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完全可靠性（</a:t>
            </a:r>
            <a:r>
              <a:rPr lang="en-US" altLang="zh-CN" dirty="0"/>
              <a:t>Complete Reliability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全双工通信（</a:t>
            </a:r>
            <a:r>
              <a:rPr lang="en-US" altLang="zh-CN" dirty="0"/>
              <a:t>Full Duplex Communication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流接口（</a:t>
            </a:r>
            <a:r>
              <a:rPr lang="en-US" altLang="zh-CN" dirty="0"/>
              <a:t>Stream Interface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连接的可靠建立与优雅关闭（</a:t>
            </a:r>
            <a:r>
              <a:rPr lang="en-US" altLang="zh-CN" dirty="0"/>
              <a:t>Reliable Connection Startup &amp; Graceful Connection 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TCP</a:t>
            </a:r>
            <a:r>
              <a:rPr lang="zh-CN" altLang="en-US" dirty="0" smtClean="0"/>
              <a:t>通信过程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 smtClean="0"/>
              <a:t>建立连接（可靠地建立）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 smtClean="0"/>
              <a:t>发送数据（</a:t>
            </a:r>
            <a:r>
              <a:rPr lang="zh-CN" altLang="zh-CN" dirty="0" smtClean="0"/>
              <a:t>可靠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全双工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流</a:t>
            </a:r>
            <a:r>
              <a:rPr lang="zh-CN" altLang="en-US" dirty="0" smtClean="0"/>
              <a:t>式数据）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 smtClean="0"/>
              <a:t>关闭连接（优雅地关闭）</a:t>
            </a:r>
          </a:p>
        </p:txBody>
      </p:sp>
    </p:spTree>
    <p:extLst>
      <p:ext uri="{BB962C8B-B14F-4D97-AF65-F5344CB8AC3E}">
        <p14:creationId xmlns:p14="http://schemas.microsoft.com/office/powerpoint/2010/main" val="1768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352928" cy="634082"/>
          </a:xfrm>
        </p:spPr>
        <p:txBody>
          <a:bodyPr/>
          <a:lstStyle/>
          <a:p>
            <a:r>
              <a:rPr lang="zh-CN" altLang="en-US" dirty="0"/>
              <a:t>例：圆面积的</a:t>
            </a:r>
            <a:r>
              <a:rPr lang="zh-CN" altLang="en-US" dirty="0" smtClean="0"/>
              <a:t>计算（支持并发响应）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136904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ServerSocket</a:t>
            </a:r>
            <a:r>
              <a:rPr lang="zh-CN" altLang="en-US" dirty="0" smtClean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accept( )</a:t>
            </a:r>
            <a:r>
              <a:rPr lang="zh-CN" altLang="en-US" dirty="0"/>
              <a:t>方法</a:t>
            </a:r>
            <a:r>
              <a:rPr lang="zh-CN" altLang="en-US" dirty="0" smtClean="0"/>
              <a:t>每接受一</a:t>
            </a:r>
            <a:r>
              <a:rPr lang="zh-CN" altLang="en-US" dirty="0"/>
              <a:t>个连接</a:t>
            </a:r>
            <a:r>
              <a:rPr lang="zh-CN" altLang="en-US" dirty="0" smtClean="0"/>
              <a:t>请求就产生</a:t>
            </a:r>
            <a:r>
              <a:rPr lang="zh-CN" altLang="en-US" dirty="0"/>
              <a:t>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产生的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对象为一个专用的连接服务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并发响应：将各个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对象需要运行的服务放置到独立线程中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2060"/>
                </a:solidFill>
              </a:rPr>
              <a:t>注意：开启</a:t>
            </a:r>
            <a:r>
              <a:rPr lang="zh-CN" altLang="en-US" dirty="0">
                <a:solidFill>
                  <a:srgbClr val="002060"/>
                </a:solidFill>
              </a:rPr>
              <a:t>线程需要</a:t>
            </a:r>
            <a:r>
              <a:rPr lang="zh-CN" altLang="en-US" dirty="0" smtClean="0">
                <a:solidFill>
                  <a:srgbClr val="002060"/>
                </a:solidFill>
              </a:rPr>
              <a:t>消耗计算机资源（服务器</a:t>
            </a:r>
            <a:r>
              <a:rPr lang="zh-CN" altLang="en-US" dirty="0">
                <a:solidFill>
                  <a:srgbClr val="002060"/>
                </a:solidFill>
              </a:rPr>
              <a:t>端能够允许同时</a:t>
            </a:r>
            <a:r>
              <a:rPr lang="zh-CN" altLang="en-US" dirty="0" smtClean="0">
                <a:solidFill>
                  <a:srgbClr val="002060"/>
                </a:solidFill>
              </a:rPr>
              <a:t>响应的</a:t>
            </a:r>
            <a:r>
              <a:rPr lang="zh-CN" altLang="en-US" dirty="0">
                <a:solidFill>
                  <a:srgbClr val="002060"/>
                </a:solidFill>
              </a:rPr>
              <a:t>客户端</a:t>
            </a:r>
            <a:r>
              <a:rPr lang="zh-CN" altLang="en-US" dirty="0" smtClean="0">
                <a:solidFill>
                  <a:srgbClr val="002060"/>
                </a:solidFill>
              </a:rPr>
              <a:t>数目有限）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16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中的数据报</a:t>
            </a:r>
            <a:r>
              <a:rPr lang="en-US" altLang="zh-CN" sz="3200" dirty="0" smtClean="0"/>
              <a:t>Socket</a:t>
            </a:r>
            <a:endParaRPr lang="zh-CN" altLang="en-US" sz="32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 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7030A0"/>
                </a:solidFill>
              </a:rPr>
              <a:t>封装</a:t>
            </a:r>
            <a:r>
              <a:rPr lang="en-US" altLang="zh-CN" dirty="0">
                <a:solidFill>
                  <a:srgbClr val="7030A0"/>
                </a:solidFill>
              </a:rPr>
              <a:t>UDP</a:t>
            </a:r>
            <a:r>
              <a:rPr lang="zh-CN" altLang="en-US" dirty="0" smtClean="0">
                <a:solidFill>
                  <a:srgbClr val="7030A0"/>
                </a:solidFill>
              </a:rPr>
              <a:t>操作            </a:t>
            </a:r>
            <a:r>
              <a:rPr lang="en-US" altLang="zh-CN" dirty="0" smtClean="0">
                <a:solidFill>
                  <a:srgbClr val="C00000"/>
                </a:solidFill>
              </a:rPr>
              <a:t>TCP</a:t>
            </a:r>
            <a:r>
              <a:rPr lang="zh-CN" altLang="en-US" dirty="0" smtClean="0">
                <a:solidFill>
                  <a:srgbClr val="C00000"/>
                </a:solidFill>
              </a:rPr>
              <a:t>对应 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数据报：尽力而为</a:t>
            </a:r>
            <a:r>
              <a:rPr lang="zh-CN" altLang="en-US" dirty="0"/>
              <a:t>（</a:t>
            </a:r>
            <a:r>
              <a:rPr lang="en-US" altLang="zh-CN" dirty="0"/>
              <a:t>best-effort</a:t>
            </a:r>
            <a:r>
              <a:rPr lang="zh-CN" altLang="en-US" dirty="0"/>
              <a:t>）的</a:t>
            </a:r>
            <a:r>
              <a:rPr lang="zh-CN" altLang="en-US" dirty="0" smtClean="0"/>
              <a:t>传送方式 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采用</a:t>
            </a:r>
            <a:r>
              <a:rPr lang="en-US" altLang="zh-CN" sz="2000" dirty="0" smtClean="0"/>
              <a:t>UDP</a:t>
            </a:r>
            <a:r>
              <a:rPr lang="zh-CN" altLang="en-US" sz="2000" dirty="0" smtClean="0"/>
              <a:t>进行封装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把目的地址、源地址和数据封装在数据包中直接发送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不</a:t>
            </a:r>
            <a:r>
              <a:rPr lang="zh-CN" altLang="en-US" sz="2000" dirty="0"/>
              <a:t>保证传送</a:t>
            </a:r>
            <a:r>
              <a:rPr lang="zh-CN" altLang="en-US" sz="2000" dirty="0" smtClean="0"/>
              <a:t>质量：不保证能够安全</a:t>
            </a:r>
            <a:r>
              <a:rPr lang="zh-CN" altLang="en-US" sz="2000" dirty="0"/>
              <a:t>送</a:t>
            </a:r>
            <a:r>
              <a:rPr lang="zh-CN" altLang="en-US" sz="2000" dirty="0" smtClean="0"/>
              <a:t>到、不保证何时到达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无状态（无需建立连接）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/>
              <a:t>效率高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开销</a:t>
            </a:r>
            <a:r>
              <a:rPr lang="zh-CN" altLang="en-US" sz="2000" dirty="0" smtClean="0"/>
              <a:t>小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不可靠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虚尾箭头 1"/>
          <p:cNvSpPr/>
          <p:nvPr/>
        </p:nvSpPr>
        <p:spPr>
          <a:xfrm>
            <a:off x="3491880" y="1196752"/>
            <a:ext cx="86409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6300192" y="1196752"/>
            <a:ext cx="720080" cy="360040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55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350"/>
            <a:ext cx="8446393" cy="70167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中数据报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的主要类</a:t>
            </a:r>
            <a:endParaRPr lang="zh-CN" altLang="en-US" sz="28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300" dirty="0" err="1" smtClean="0"/>
              <a:t>DatagramPacket</a:t>
            </a:r>
            <a:r>
              <a:rPr lang="zh-CN" altLang="en-US" sz="2300" dirty="0" smtClean="0"/>
              <a:t>：封装</a:t>
            </a:r>
            <a:r>
              <a:rPr lang="en-US" altLang="zh-CN" sz="2300" dirty="0" smtClean="0"/>
              <a:t>UDP</a:t>
            </a:r>
            <a:r>
              <a:rPr lang="zh-CN" altLang="en-US" sz="2300" dirty="0" smtClean="0"/>
              <a:t>数据报（包括地址、数据等）</a:t>
            </a:r>
            <a:endParaRPr lang="en-US" altLang="zh-CN" sz="23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 err="1" smtClean="0"/>
              <a:t>DatagramPacket</a:t>
            </a:r>
            <a:r>
              <a:rPr lang="zh-CN" altLang="en-US" sz="2000" dirty="0" smtClean="0"/>
              <a:t>：封装具体的数据，其接收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发送需通过</a:t>
            </a:r>
            <a:r>
              <a:rPr lang="en-US" altLang="zh-CN" sz="2000" dirty="0" err="1" smtClean="0"/>
              <a:t>DatagramSocket</a:t>
            </a:r>
            <a:r>
              <a:rPr lang="zh-CN" altLang="en-US" sz="2000" dirty="0" smtClean="0"/>
              <a:t>完成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300" dirty="0" err="1" smtClean="0"/>
              <a:t>DatagramSocket</a:t>
            </a:r>
            <a:r>
              <a:rPr lang="zh-CN" altLang="en-US" sz="2300" dirty="0" smtClean="0"/>
              <a:t>：数据报套</a:t>
            </a:r>
            <a:r>
              <a:rPr lang="zh-CN" altLang="en-US" sz="2300" dirty="0"/>
              <a:t>接</a:t>
            </a:r>
            <a:r>
              <a:rPr lang="zh-CN" altLang="en-US" sz="2300" dirty="0" smtClean="0"/>
              <a:t>字</a:t>
            </a:r>
            <a:endParaRPr lang="en-US" altLang="zh-CN" sz="23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DatagramSocket</a:t>
            </a:r>
            <a:r>
              <a:rPr lang="zh-CN" altLang="en-US" sz="2000" dirty="0" smtClean="0"/>
              <a:t>：只是</a:t>
            </a:r>
            <a:r>
              <a:rPr lang="zh-CN" altLang="en-US" sz="2000" dirty="0"/>
              <a:t>码头，不维护状态</a:t>
            </a:r>
            <a:r>
              <a:rPr lang="zh-CN" altLang="en-US" sz="2000" dirty="0" smtClean="0"/>
              <a:t>，只负责接收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发送达到码头的</a:t>
            </a:r>
            <a:r>
              <a:rPr lang="en-US" altLang="zh-CN" sz="2000" dirty="0" err="1" smtClean="0"/>
              <a:t>DatagramPacket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300" dirty="0"/>
          </a:p>
          <a:p>
            <a:pPr>
              <a:lnSpc>
                <a:spcPct val="120000"/>
              </a:lnSpc>
            </a:pPr>
            <a:endParaRPr lang="en-US" altLang="zh-CN" sz="2300" dirty="0" smtClean="0"/>
          </a:p>
          <a:p>
            <a:pPr>
              <a:lnSpc>
                <a:spcPct val="120000"/>
              </a:lnSpc>
            </a:pPr>
            <a:endParaRPr lang="en-US" altLang="zh-CN" sz="2300" dirty="0"/>
          </a:p>
          <a:p>
            <a:pPr>
              <a:lnSpc>
                <a:spcPct val="120000"/>
              </a:lnSpc>
            </a:pPr>
            <a:r>
              <a:rPr lang="en-US" altLang="zh-CN" sz="2300" dirty="0" err="1" smtClean="0">
                <a:solidFill>
                  <a:srgbClr val="0070C0"/>
                </a:solidFill>
              </a:rPr>
              <a:t>MulticastSocket</a:t>
            </a:r>
            <a:r>
              <a:rPr lang="zh-CN" altLang="en-US" sz="2300" dirty="0" smtClean="0">
                <a:solidFill>
                  <a:srgbClr val="0070C0"/>
                </a:solidFill>
              </a:rPr>
              <a:t>：多播套</a:t>
            </a:r>
            <a:r>
              <a:rPr lang="zh-CN" altLang="en-US" sz="2300" dirty="0">
                <a:solidFill>
                  <a:srgbClr val="0070C0"/>
                </a:solidFill>
              </a:rPr>
              <a:t>接字</a:t>
            </a:r>
          </a:p>
          <a:p>
            <a:pPr>
              <a:lnSpc>
                <a:spcPct val="120000"/>
              </a:lnSpc>
            </a:pPr>
            <a:endParaRPr lang="en-US" altLang="zh-CN" sz="2300" dirty="0" smtClean="0"/>
          </a:p>
          <a:p>
            <a:pPr>
              <a:lnSpc>
                <a:spcPct val="120000"/>
              </a:lnSpc>
            </a:pPr>
            <a:endParaRPr lang="zh-CN" altLang="en-US" sz="2300" dirty="0"/>
          </a:p>
          <a:p>
            <a:pPr>
              <a:lnSpc>
                <a:spcPct val="120000"/>
              </a:lnSpc>
            </a:pPr>
            <a:endParaRPr lang="en-US" altLang="zh-CN" sz="2300" dirty="0" smtClean="0"/>
          </a:p>
          <a:p>
            <a:pPr>
              <a:lnSpc>
                <a:spcPct val="120000"/>
              </a:lnSpc>
            </a:pPr>
            <a:endParaRPr lang="zh-CN" altLang="en-US" sz="2300" dirty="0"/>
          </a:p>
        </p:txBody>
      </p:sp>
      <p:sp>
        <p:nvSpPr>
          <p:cNvPr id="3" name="右弧形箭头 2"/>
          <p:cNvSpPr/>
          <p:nvPr/>
        </p:nvSpPr>
        <p:spPr>
          <a:xfrm>
            <a:off x="5148064" y="3356992"/>
            <a:ext cx="1440160" cy="23762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306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DatagramPacket</a:t>
            </a:r>
            <a:r>
              <a:rPr lang="en-US" altLang="zh-CN" dirty="0" smtClean="0"/>
              <a:t>        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用于接收的</a:t>
            </a:r>
            <a:r>
              <a:rPr lang="en-US" altLang="zh-CN" dirty="0" err="1" smtClean="0"/>
              <a:t>DatagramPacket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用于</a:t>
            </a:r>
            <a:r>
              <a:rPr lang="zh-CN" altLang="en-US" dirty="0"/>
              <a:t>发送的</a:t>
            </a:r>
            <a:r>
              <a:rPr lang="en-US" altLang="zh-CN" dirty="0" err="1"/>
              <a:t>DatagramPacket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0619"/>
            <a:ext cx="480231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的构造函数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640960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</a:t>
            </a:r>
            <a:r>
              <a:rPr lang="en-US" altLang="zh-CN" sz="1800" dirty="0" smtClean="0">
                <a:solidFill>
                  <a:srgbClr val="0070C0"/>
                </a:solidFill>
              </a:rPr>
              <a:t>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</a:t>
            </a:r>
            <a:r>
              <a:rPr lang="en-US" altLang="zh-CN" sz="1800" dirty="0" err="1"/>
              <a:t>DatagramPacket</a:t>
            </a:r>
            <a:r>
              <a:rPr lang="en-US" altLang="zh-CN" sz="1800" dirty="0"/>
              <a:t> for receiving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length, </a:t>
            </a:r>
            <a:r>
              <a:rPr lang="en-US" altLang="zh-CN" sz="1800" dirty="0" err="1">
                <a:solidFill>
                  <a:srgbClr val="0070C0"/>
                </a:solidFill>
              </a:rPr>
              <a:t>InetAddress</a:t>
            </a:r>
            <a:r>
              <a:rPr lang="en-US" altLang="zh-CN" sz="1800" dirty="0">
                <a:solidFill>
                  <a:srgbClr val="0070C0"/>
                </a:solidFill>
              </a:rPr>
              <a:t> address,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port</a:t>
            </a:r>
            <a:r>
              <a:rPr lang="en-US" altLang="zh-CN" sz="1800" dirty="0" smtClean="0">
                <a:solidFill>
                  <a:srgbClr val="0070C0"/>
                </a:solidFill>
              </a:rPr>
              <a:t>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datagram packet for sending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 to the specified port number on the specified host.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offset,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</a:t>
            </a:r>
            <a:r>
              <a:rPr lang="en-US" altLang="zh-CN" sz="1800" dirty="0" err="1"/>
              <a:t>DatagramPacket</a:t>
            </a:r>
            <a:r>
              <a:rPr lang="en-US" altLang="zh-CN" sz="1800" dirty="0"/>
              <a:t> for receiving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, specifying an offset into the buffer.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offset,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length, </a:t>
            </a:r>
            <a:r>
              <a:rPr lang="en-US" altLang="zh-CN" sz="1800" dirty="0" err="1">
                <a:solidFill>
                  <a:srgbClr val="0070C0"/>
                </a:solidFill>
              </a:rPr>
              <a:t>InetAddress</a:t>
            </a:r>
            <a:r>
              <a:rPr lang="en-US" altLang="zh-CN" sz="1800" dirty="0">
                <a:solidFill>
                  <a:srgbClr val="0070C0"/>
                </a:solidFill>
              </a:rPr>
              <a:t> address,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port)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datagram packet for sending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 with offset </a:t>
            </a:r>
            <a:r>
              <a:rPr lang="en-US" altLang="zh-CN" sz="1800" dirty="0" err="1"/>
              <a:t>ioffsetto</a:t>
            </a:r>
            <a:r>
              <a:rPr lang="en-US" altLang="zh-CN" sz="1800" dirty="0"/>
              <a:t> the specified port number on the specified host.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offset,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length, </a:t>
            </a:r>
            <a:r>
              <a:rPr lang="en-US" altLang="zh-CN" sz="18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800" dirty="0">
                <a:solidFill>
                  <a:srgbClr val="0070C0"/>
                </a:solidFill>
              </a:rPr>
              <a:t> address)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datagram packet for sending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 with offset </a:t>
            </a:r>
            <a:r>
              <a:rPr lang="en-US" altLang="zh-CN" sz="1800" dirty="0" err="1"/>
              <a:t>ioffsetto</a:t>
            </a:r>
            <a:r>
              <a:rPr lang="en-US" altLang="zh-CN" sz="1800" dirty="0"/>
              <a:t> the specified port number on the specified host.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altLang="zh-CN" sz="1800" dirty="0" err="1">
                <a:solidFill>
                  <a:srgbClr val="0070C0"/>
                </a:solidFill>
              </a:rPr>
              <a:t>DatagramPacket</a:t>
            </a:r>
            <a:r>
              <a:rPr lang="en-US" altLang="zh-CN" sz="1800" dirty="0">
                <a:solidFill>
                  <a:srgbClr val="0070C0"/>
                </a:solidFill>
              </a:rPr>
              <a:t>(byte[] </a:t>
            </a:r>
            <a:r>
              <a:rPr lang="en-US" altLang="zh-CN" sz="1800" dirty="0" err="1">
                <a:solidFill>
                  <a:srgbClr val="0070C0"/>
                </a:solidFill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</a:rPr>
              <a:t> length, </a:t>
            </a:r>
            <a:r>
              <a:rPr lang="en-US" altLang="zh-CN" sz="18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800" dirty="0">
                <a:solidFill>
                  <a:srgbClr val="0070C0"/>
                </a:solidFill>
              </a:rPr>
              <a:t> address)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Constructs </a:t>
            </a:r>
            <a:r>
              <a:rPr lang="en-US" altLang="zh-CN" sz="1800" dirty="0"/>
              <a:t>a datagram packet for sending packets of length </a:t>
            </a:r>
            <a:r>
              <a:rPr lang="en-US" altLang="zh-CN" sz="1800" dirty="0" err="1"/>
              <a:t>length</a:t>
            </a:r>
            <a:r>
              <a:rPr lang="en-US" altLang="zh-CN" sz="1800" dirty="0"/>
              <a:t> to the specified port number on the specified host.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58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类</a:t>
            </a:r>
            <a:r>
              <a:rPr lang="zh-CN" altLang="en-US" dirty="0"/>
              <a:t>构建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59220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1628800"/>
            <a:ext cx="8712968" cy="115212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780928"/>
            <a:ext cx="8712968" cy="1944216"/>
          </a:xfrm>
          <a:prstGeom prst="rect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的主要方法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altLang="zh-CN" sz="1600" dirty="0" err="1" smtClean="0">
                <a:solidFill>
                  <a:srgbClr val="0070C0"/>
                </a:solidFill>
              </a:rPr>
              <a:t>InetAddress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getAddress</a:t>
            </a:r>
            <a:r>
              <a:rPr lang="en-US" altLang="zh-CN" sz="1600" dirty="0" smtClean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IP address of the machine to which this datagram is being sent or from which the datagram was received.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byte[] </a:t>
            </a:r>
            <a:r>
              <a:rPr lang="en-US" altLang="zh-CN" sz="1600" dirty="0" err="1">
                <a:solidFill>
                  <a:srgbClr val="0070C0"/>
                </a:solidFill>
              </a:rPr>
              <a:t>getData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data buffer.</a:t>
            </a:r>
          </a:p>
          <a:p>
            <a:pPr>
              <a:spcBef>
                <a:spcPts val="900"/>
              </a:spcBef>
            </a:pP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getLength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length of the data to be sent or the length of the data received.</a:t>
            </a:r>
          </a:p>
          <a:p>
            <a:pPr>
              <a:spcBef>
                <a:spcPts val="900"/>
              </a:spcBef>
            </a:pP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getOffset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offset of the data to be sent or the offset of the data received.</a:t>
            </a:r>
          </a:p>
          <a:p>
            <a:pPr>
              <a:spcBef>
                <a:spcPts val="900"/>
              </a:spcBef>
            </a:pP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getPort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Returns </a:t>
            </a:r>
            <a:r>
              <a:rPr lang="en-US" altLang="zh-CN" sz="1600" dirty="0"/>
              <a:t>the port number on the remote host to which this datagram is being sent or from which the datagram was received.</a:t>
            </a:r>
          </a:p>
          <a:p>
            <a:pPr>
              <a:spcBef>
                <a:spcPts val="900"/>
              </a:spcBef>
            </a:pPr>
            <a:r>
              <a:rPr lang="en-US" altLang="zh-CN" sz="16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getSocketAddress</a:t>
            </a:r>
            <a:r>
              <a:rPr lang="en-US" altLang="zh-CN" sz="1600" dirty="0">
                <a:solidFill>
                  <a:srgbClr val="0070C0"/>
                </a:solidFill>
              </a:rPr>
              <a:t>()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Gets </a:t>
            </a:r>
            <a:r>
              <a:rPr lang="en-US" altLang="zh-CN" sz="1600" dirty="0"/>
              <a:t>the </a:t>
            </a:r>
            <a:r>
              <a:rPr lang="en-US" altLang="zh-CN" sz="1600" dirty="0" err="1"/>
              <a:t>SocketAddress</a:t>
            </a:r>
            <a:r>
              <a:rPr lang="en-US" altLang="zh-CN" sz="1600" dirty="0"/>
              <a:t> (usually IP address + port number) of the remote host that this packet is being sent to or is coming from.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setAddress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InetAddress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iaddr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Sets </a:t>
            </a:r>
            <a:r>
              <a:rPr lang="en-US" altLang="zh-CN" sz="1600" dirty="0"/>
              <a:t>the IP address of the machine to which this datagram is being sent.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setData</a:t>
            </a:r>
            <a:r>
              <a:rPr lang="en-US" altLang="zh-CN" sz="1600" dirty="0">
                <a:solidFill>
                  <a:srgbClr val="0070C0"/>
                </a:solidFill>
              </a:rPr>
              <a:t>(byte[] </a:t>
            </a:r>
            <a:r>
              <a:rPr lang="en-US" altLang="zh-CN" sz="1600" dirty="0" err="1">
                <a:solidFill>
                  <a:srgbClr val="0070C0"/>
                </a:solidFill>
              </a:rPr>
              <a:t>buf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 </a:t>
            </a:r>
            <a:r>
              <a:rPr lang="en-US" altLang="zh-CN" sz="1600" dirty="0"/>
              <a:t>the data buffer for this packet.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setData</a:t>
            </a:r>
            <a:r>
              <a:rPr lang="en-US" altLang="zh-CN" sz="1600" dirty="0">
                <a:solidFill>
                  <a:srgbClr val="0070C0"/>
                </a:solidFill>
              </a:rPr>
              <a:t>(byte[] </a:t>
            </a:r>
            <a:r>
              <a:rPr lang="en-US" altLang="zh-CN" sz="1600" dirty="0" err="1">
                <a:solidFill>
                  <a:srgbClr val="0070C0"/>
                </a:solidFill>
              </a:rPr>
              <a:t>buf</a:t>
            </a:r>
            <a:r>
              <a:rPr lang="en-US" altLang="zh-CN" sz="1600" dirty="0">
                <a:solidFill>
                  <a:srgbClr val="0070C0"/>
                </a:solidFill>
              </a:rPr>
              <a:t>, 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offset, 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length)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 </a:t>
            </a:r>
            <a:r>
              <a:rPr lang="en-US" altLang="zh-CN" sz="1600" dirty="0"/>
              <a:t>the data buffer for this packet.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setLength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length)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 </a:t>
            </a:r>
            <a:r>
              <a:rPr lang="en-US" altLang="zh-CN" sz="1600" dirty="0"/>
              <a:t>the length for this packet.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setPort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int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iport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Sets </a:t>
            </a:r>
            <a:r>
              <a:rPr lang="en-US" altLang="zh-CN" sz="1600" dirty="0"/>
              <a:t>the port number on the remote host to which this datagram is being sent.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070C0"/>
                </a:solidFill>
              </a:rPr>
              <a:t>void </a:t>
            </a:r>
            <a:r>
              <a:rPr lang="en-US" altLang="zh-CN" sz="1600" dirty="0" err="1">
                <a:solidFill>
                  <a:srgbClr val="0070C0"/>
                </a:solidFill>
              </a:rPr>
              <a:t>setSocketAddress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1600" dirty="0">
                <a:solidFill>
                  <a:srgbClr val="0070C0"/>
                </a:solidFill>
              </a:rPr>
              <a:t> address)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Sets </a:t>
            </a:r>
            <a:r>
              <a:rPr lang="en-US" altLang="zh-CN" sz="1600" dirty="0"/>
              <a:t>the </a:t>
            </a:r>
            <a:r>
              <a:rPr lang="en-US" altLang="zh-CN" sz="1600" dirty="0" err="1"/>
              <a:t>SocketAddress</a:t>
            </a:r>
            <a:r>
              <a:rPr lang="en-US" altLang="zh-CN" sz="1600" dirty="0"/>
              <a:t> (usually IP address + port number) of the remote host to which this datagram is being sent.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94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用于接收或发送</a:t>
            </a:r>
            <a:r>
              <a:rPr lang="en-US" altLang="zh-CN" dirty="0" err="1" smtClean="0"/>
              <a:t>DatagramPacket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48" y="1340768"/>
            <a:ext cx="405224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类的构造函数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DatagramSocket</a:t>
            </a:r>
            <a:r>
              <a:rPr lang="en-US" altLang="zh-CN" sz="2000" dirty="0" smtClean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Constructs </a:t>
            </a:r>
            <a:r>
              <a:rPr lang="en-US" altLang="zh-CN" sz="2000" dirty="0"/>
              <a:t>a datagram socket and binds it to any available port on the local host machine.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DatagramSocket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Constructs </a:t>
            </a:r>
            <a:r>
              <a:rPr lang="en-US" altLang="zh-CN" sz="2000" dirty="0"/>
              <a:t>a datagram socket and binds it to the specified port on the local host machine.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DatagramSocket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port, </a:t>
            </a:r>
            <a:r>
              <a:rPr lang="en-US" altLang="zh-CN" sz="2000" dirty="0" err="1">
                <a:solidFill>
                  <a:srgbClr val="0070C0"/>
                </a:solidFill>
              </a:rPr>
              <a:t>InetAddress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laddr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datagram socket, bound to the specified local address.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 err="1">
                <a:solidFill>
                  <a:srgbClr val="0070C0"/>
                </a:solidFill>
              </a:rPr>
              <a:t>DatagramSocket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bindaddr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Creates </a:t>
            </a:r>
            <a:r>
              <a:rPr lang="en-US" altLang="zh-CN" sz="2000" dirty="0"/>
              <a:t>a datagram socket, bound to the specified local socket address.</a:t>
            </a: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25144"/>
            <a:ext cx="6811131" cy="185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4653136"/>
            <a:ext cx="8352928" cy="201622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void bind(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SocketAddress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addr</a:t>
            </a:r>
            <a:r>
              <a:rPr lang="en-US" altLang="zh-CN" sz="2000" dirty="0" smtClean="0">
                <a:solidFill>
                  <a:srgbClr val="0070C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Binds this </a:t>
            </a:r>
            <a:r>
              <a:rPr lang="en-US" altLang="zh-CN" sz="2000" dirty="0" err="1" smtClean="0"/>
              <a:t>DatagramSocket</a:t>
            </a:r>
            <a:r>
              <a:rPr lang="en-US" altLang="zh-CN" sz="2000" dirty="0" smtClean="0"/>
              <a:t> to a specific address and port.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void close()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Closes </a:t>
            </a:r>
            <a:r>
              <a:rPr lang="en-US" altLang="zh-CN" sz="2000" dirty="0"/>
              <a:t>this datagram socket.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InetAddress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getLocalAddress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Gets </a:t>
            </a:r>
            <a:r>
              <a:rPr lang="en-US" altLang="zh-CN" sz="2000" dirty="0"/>
              <a:t>the local address to which the socket is bound.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getLocalPort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port number on the local host to which this socket is bound.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getLocalSocketAddress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address of the endpoint this socket is bound to.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getPort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port number to which this socket is connected.</a:t>
            </a: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SocketAddress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getRemoteSocketAddress</a:t>
            </a:r>
            <a:r>
              <a:rPr lang="en-US" altLang="zh-CN" sz="2000" dirty="0">
                <a:solidFill>
                  <a:srgbClr val="0070C0"/>
                </a:solidFill>
              </a:rPr>
              <a:t>()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Returns </a:t>
            </a:r>
            <a:r>
              <a:rPr lang="en-US" altLang="zh-CN" sz="2000" dirty="0"/>
              <a:t>the address of the endpoint this socket is connected to, or null if it is unconnected.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void receive(</a:t>
            </a:r>
            <a:r>
              <a:rPr lang="en-US" altLang="zh-CN" sz="2000" dirty="0" err="1">
                <a:solidFill>
                  <a:srgbClr val="C00000"/>
                </a:solidFill>
              </a:rPr>
              <a:t>DatagramPacket</a:t>
            </a:r>
            <a:r>
              <a:rPr lang="en-US" altLang="zh-CN" sz="2000" dirty="0">
                <a:solidFill>
                  <a:srgbClr val="C00000"/>
                </a:solidFill>
              </a:rPr>
              <a:t> p)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Receives </a:t>
            </a:r>
            <a:r>
              <a:rPr lang="en-US" altLang="zh-CN" sz="2000" dirty="0"/>
              <a:t>a datagram packet from this socket.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void send(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DatagramPacket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p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Sends </a:t>
            </a:r>
            <a:r>
              <a:rPr lang="en-US" altLang="zh-CN" sz="2000" dirty="0"/>
              <a:t>a datagram packet from this socket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5373216"/>
            <a:ext cx="8496944" cy="936104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TCP</a:t>
            </a:r>
            <a:r>
              <a:rPr lang="zh-CN" altLang="en-US" sz="3600" dirty="0" smtClean="0"/>
              <a:t>的可靠性实现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15436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必要性：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建立在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协议提供的面向非连接、不可靠的数据报投递服务基础之上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需要解决的可靠性问题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丢失数据的恢复问题（重传）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流量控制问题（窗口）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可靠建立与关闭连接问题（三次握手）</a:t>
            </a:r>
          </a:p>
        </p:txBody>
      </p:sp>
    </p:spTree>
    <p:extLst>
      <p:ext uri="{BB962C8B-B14F-4D97-AF65-F5344CB8AC3E}">
        <p14:creationId xmlns:p14="http://schemas.microsoft.com/office/powerpoint/2010/main" val="39887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的发送和接收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640960" cy="561662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发送：</a:t>
            </a:r>
            <a:r>
              <a:rPr lang="en-US" altLang="zh-CN" dirty="0" smtClean="0"/>
              <a:t>void </a:t>
            </a:r>
            <a:r>
              <a:rPr lang="en-US" altLang="zh-CN" dirty="0"/>
              <a:t>send(</a:t>
            </a:r>
            <a:r>
              <a:rPr lang="en-US" altLang="zh-CN" dirty="0" err="1"/>
              <a:t>DatagramPacket</a:t>
            </a:r>
            <a:r>
              <a:rPr lang="en-US" altLang="zh-CN" dirty="0"/>
              <a:t> p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DatagramSocket</a:t>
            </a:r>
            <a:r>
              <a:rPr lang="zh-CN" altLang="en-US" dirty="0" smtClean="0"/>
              <a:t>本身不需知道数据报发送的目的地，目的地存储在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接收：</a:t>
            </a:r>
            <a:r>
              <a:rPr lang="en-US" altLang="zh-CN" dirty="0" smtClean="0"/>
              <a:t>void </a:t>
            </a:r>
            <a:r>
              <a:rPr lang="en-US" altLang="zh-CN" dirty="0"/>
              <a:t>receive(</a:t>
            </a:r>
            <a:r>
              <a:rPr lang="en-US" altLang="zh-CN" dirty="0" err="1"/>
              <a:t>DatagramPacket</a:t>
            </a:r>
            <a:r>
              <a:rPr lang="en-US" altLang="zh-CN" dirty="0"/>
              <a:t> p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Datagramsocket</a:t>
            </a:r>
            <a:r>
              <a:rPr lang="zh-CN" altLang="en-US" dirty="0" smtClean="0"/>
              <a:t>本身不知道数据报来自哪里，数据报的源地址存储在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6" y="2390523"/>
            <a:ext cx="8208912" cy="103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9" y="5229200"/>
            <a:ext cx="5184576" cy="93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62960" y="5157192"/>
            <a:ext cx="8496944" cy="115212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2348880"/>
            <a:ext cx="8496944" cy="115212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8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发送与接收数据报流程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发送数据报流程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DatagramSocket</a:t>
            </a:r>
            <a:r>
              <a:rPr lang="zh-CN" altLang="en-US" dirty="0"/>
              <a:t>构造函数</a:t>
            </a:r>
            <a:r>
              <a:rPr lang="zh-CN" altLang="en-US" dirty="0" smtClean="0"/>
              <a:t>创建数据报</a:t>
            </a:r>
            <a:r>
              <a:rPr lang="zh-CN" altLang="en-US" dirty="0"/>
              <a:t>套接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构造函数创建一个需要发送的数据报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/>
              <a:t>DatagramSocket</a:t>
            </a:r>
            <a:r>
              <a:rPr lang="en-US" altLang="zh-CN" dirty="0"/>
              <a:t> </a:t>
            </a:r>
            <a:r>
              <a:rPr lang="zh-CN" altLang="en-US" dirty="0"/>
              <a:t>类的</a:t>
            </a:r>
            <a:r>
              <a:rPr lang="en-US" altLang="zh-CN" dirty="0"/>
              <a:t>send( )</a:t>
            </a:r>
            <a:r>
              <a:rPr lang="zh-CN" altLang="en-US" dirty="0"/>
              <a:t>方法，发送</a:t>
            </a:r>
            <a:r>
              <a:rPr lang="en-US" altLang="zh-CN" dirty="0"/>
              <a:t>UDP </a:t>
            </a:r>
            <a:r>
              <a:rPr lang="zh-CN" altLang="en-US" dirty="0"/>
              <a:t>报文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关闭</a:t>
            </a:r>
            <a:r>
              <a:rPr lang="zh-CN" altLang="en-US" dirty="0"/>
              <a:t>数据报套接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接收数据报流程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构造函数创建数据报</a:t>
            </a:r>
            <a:r>
              <a:rPr lang="zh-CN" altLang="en-US" dirty="0"/>
              <a:t>套接字</a:t>
            </a:r>
            <a:r>
              <a:rPr lang="zh-CN" altLang="en-US" dirty="0" smtClean="0"/>
              <a:t>，将套接字绑定</a:t>
            </a:r>
            <a:r>
              <a:rPr lang="zh-CN" altLang="en-US" dirty="0"/>
              <a:t>到指定</a:t>
            </a:r>
            <a:r>
              <a:rPr lang="zh-CN" altLang="en-US" dirty="0" smtClean="0"/>
              <a:t>端口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构造函数建立</a:t>
            </a:r>
            <a:r>
              <a:rPr lang="zh-CN" altLang="en-US" dirty="0"/>
              <a:t>一个字节数组以接收</a:t>
            </a:r>
            <a:r>
              <a:rPr lang="en-US" altLang="zh-CN" dirty="0"/>
              <a:t>UDP </a:t>
            </a:r>
            <a:r>
              <a:rPr lang="zh-CN" altLang="en-US" dirty="0"/>
              <a:t>报文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调用</a:t>
            </a:r>
            <a:r>
              <a:rPr lang="en-US" altLang="zh-CN" dirty="0" err="1"/>
              <a:t>DatagramSocket</a:t>
            </a:r>
            <a:r>
              <a:rPr lang="en-US" altLang="zh-CN" dirty="0"/>
              <a:t> </a:t>
            </a:r>
            <a:r>
              <a:rPr lang="zh-CN" altLang="en-US" dirty="0"/>
              <a:t>类的</a:t>
            </a:r>
            <a:r>
              <a:rPr lang="en-US" altLang="zh-CN" dirty="0"/>
              <a:t>receive( )</a:t>
            </a:r>
            <a:r>
              <a:rPr lang="zh-CN" altLang="en-US" dirty="0"/>
              <a:t>方法，接收</a:t>
            </a:r>
            <a:r>
              <a:rPr lang="en-US" altLang="zh-CN" dirty="0"/>
              <a:t>UDP </a:t>
            </a:r>
            <a:r>
              <a:rPr lang="zh-CN" altLang="en-US" dirty="0"/>
              <a:t>报文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关闭</a:t>
            </a:r>
            <a:r>
              <a:rPr lang="zh-CN" altLang="en-US" dirty="0"/>
              <a:t>数据报套接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1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prstGeom prst="rect">
            <a:avLst/>
          </a:prstGeom>
        </p:spPr>
        <p:txBody>
          <a:bodyPr/>
          <a:lstStyle/>
          <a:p>
            <a:fld id="{C1AB777C-DF22-439F-85E7-D276BDDB9CAE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发送与接收数据报流程</a:t>
            </a:r>
          </a:p>
        </p:txBody>
      </p:sp>
      <p:grpSp>
        <p:nvGrpSpPr>
          <p:cNvPr id="120836" name="Group 4"/>
          <p:cNvGrpSpPr>
            <a:grpSpLocks noChangeAspect="1"/>
          </p:cNvGrpSpPr>
          <p:nvPr/>
        </p:nvGrpSpPr>
        <p:grpSpPr bwMode="auto">
          <a:xfrm>
            <a:off x="251520" y="1124744"/>
            <a:ext cx="8353425" cy="5172075"/>
            <a:chOff x="1813" y="1752"/>
            <a:chExt cx="8280" cy="4056"/>
          </a:xfrm>
        </p:grpSpPr>
        <p:sp>
          <p:nvSpPr>
            <p:cNvPr id="120837" name="AutoShape 5"/>
            <p:cNvSpPr>
              <a:spLocks noChangeAspect="1" noChangeArrowheads="1"/>
            </p:cNvSpPr>
            <p:nvPr/>
          </p:nvSpPr>
          <p:spPr bwMode="auto">
            <a:xfrm>
              <a:off x="1813" y="1752"/>
              <a:ext cx="8280" cy="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2713" y="1752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zh-CN" altLang="en-US" dirty="0">
                  <a:latin typeface="Times New Roman" pitchFamily="18" charset="0"/>
                </a:rPr>
                <a:t>接收端</a:t>
              </a:r>
              <a:r>
                <a:rPr kumimoji="1" lang="en-US" altLang="zh-CN" dirty="0">
                  <a:latin typeface="Times New Roman" pitchFamily="18" charset="0"/>
                </a:rPr>
                <a:t>(Receiver)</a:t>
              </a:r>
            </a:p>
          </p:txBody>
        </p:sp>
        <p:sp>
          <p:nvSpPr>
            <p:cNvPr id="120839" name="Rectangle 7"/>
            <p:cNvSpPr>
              <a:spLocks noChangeArrowheads="1"/>
            </p:cNvSpPr>
            <p:nvPr/>
          </p:nvSpPr>
          <p:spPr bwMode="auto">
            <a:xfrm>
              <a:off x="2713" y="2376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DatagramSocket(int port)</a:t>
              </a:r>
            </a:p>
          </p:txBody>
        </p:sp>
        <p:sp>
          <p:nvSpPr>
            <p:cNvPr id="120840" name="Rectangle 8"/>
            <p:cNvSpPr>
              <a:spLocks noChangeArrowheads="1"/>
            </p:cNvSpPr>
            <p:nvPr/>
          </p:nvSpPr>
          <p:spPr bwMode="auto">
            <a:xfrm>
              <a:off x="2713" y="3000"/>
              <a:ext cx="2700" cy="2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DatagramPac</a:t>
              </a:r>
              <a:r>
                <a:rPr kumimoji="1" lang="en-US" altLang="zh-CN" dirty="0">
                  <a:latin typeface="Times New Roman" pitchFamily="18" charset="0"/>
                </a:rPr>
                <a:t>(</a:t>
              </a:r>
              <a:r>
                <a:rPr kumimoji="1" lang="en-US" altLang="zh-CN" dirty="0" err="1">
                  <a:latin typeface="Times New Roman" pitchFamily="18" charset="0"/>
                </a:rPr>
                <a:t>bketyte</a:t>
              </a:r>
              <a:r>
                <a:rPr kumimoji="1" lang="en-US" altLang="zh-CN" dirty="0">
                  <a:latin typeface="Times New Roman" pitchFamily="18" charset="0"/>
                </a:rPr>
                <a:t>[] </a:t>
              </a:r>
              <a:r>
                <a:rPr kumimoji="1" lang="en-US" altLang="zh-CN" dirty="0" err="1">
                  <a:latin typeface="Times New Roman" pitchFamily="18" charset="0"/>
                </a:rPr>
                <a:t>buf</a:t>
              </a:r>
              <a:r>
                <a:rPr kumimoji="1" lang="en-US" altLang="zh-CN" dirty="0">
                  <a:latin typeface="Times New Roman" pitchFamily="18" charset="0"/>
                </a:rPr>
                <a:t>,</a:t>
              </a:r>
            </a:p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int</a:t>
              </a:r>
              <a:r>
                <a:rPr kumimoji="1" lang="en-US" altLang="zh-CN" dirty="0">
                  <a:latin typeface="Times New Roman" pitchFamily="18" charset="0"/>
                </a:rPr>
                <a:t> length)</a:t>
              </a:r>
            </a:p>
            <a:p>
              <a:pPr algn="just"/>
              <a:endParaRPr kumimoji="1" lang="en-US" altLang="zh-CN" dirty="0">
                <a:latin typeface="Times New Roman" pitchFamily="18" charset="0"/>
              </a:endParaRPr>
            </a:p>
            <a:p>
              <a:pPr algn="just"/>
              <a:endParaRPr kumimoji="1" lang="en-US" altLang="zh-CN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DatagramSocket.receive</a:t>
              </a:r>
              <a:endParaRPr kumimoji="1" lang="en-US" altLang="zh-CN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(</a:t>
              </a:r>
              <a:r>
                <a:rPr kumimoji="1" lang="en-US" altLang="zh-CN" dirty="0" err="1">
                  <a:latin typeface="Times New Roman" pitchFamily="18" charset="0"/>
                </a:rPr>
                <a:t>DatagramPacket</a:t>
              </a:r>
              <a:r>
                <a:rPr kumimoji="1" lang="en-US" altLang="zh-CN" dirty="0">
                  <a:latin typeface="Times New Roman" pitchFamily="18" charset="0"/>
                </a:rPr>
                <a:t> p)</a:t>
              </a:r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2713" y="5184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DatagramSocket.close( )</a:t>
              </a:r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6493" y="1752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zh-CN" altLang="en-US">
                  <a:latin typeface="Times New Roman" pitchFamily="18" charset="0"/>
                </a:rPr>
                <a:t>发送端</a:t>
              </a:r>
              <a:r>
                <a:rPr kumimoji="1" lang="en-US" altLang="zh-CN">
                  <a:latin typeface="Times New Roman" pitchFamily="18" charset="0"/>
                </a:rPr>
                <a:t>(Sender)</a:t>
              </a: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6493" y="2376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DatagramSocket( )</a:t>
              </a:r>
            </a:p>
          </p:txBody>
        </p:sp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6493" y="3000"/>
              <a:ext cx="2700" cy="2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DatagramPacket</a:t>
              </a:r>
              <a:r>
                <a:rPr kumimoji="1" lang="en-US" altLang="zh-CN" dirty="0">
                  <a:latin typeface="Times New Roman" pitchFamily="18" charset="0"/>
                </a:rPr>
                <a:t>(byte[] </a:t>
              </a:r>
              <a:r>
                <a:rPr kumimoji="1" lang="en-US" altLang="zh-CN" dirty="0" err="1">
                  <a:latin typeface="Times New Roman" pitchFamily="18" charset="0"/>
                </a:rPr>
                <a:t>buf</a:t>
              </a:r>
              <a:r>
                <a:rPr kumimoji="1" lang="en-US" altLang="zh-CN" dirty="0">
                  <a:latin typeface="Times New Roman" pitchFamily="18" charset="0"/>
                </a:rPr>
                <a:t>,</a:t>
              </a:r>
            </a:p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int</a:t>
              </a:r>
              <a:r>
                <a:rPr kumimoji="1" lang="en-US" altLang="zh-CN" dirty="0">
                  <a:latin typeface="Times New Roman" pitchFamily="18" charset="0"/>
                </a:rPr>
                <a:t> </a:t>
              </a:r>
              <a:r>
                <a:rPr kumimoji="1" lang="en-US" altLang="zh-CN" dirty="0" err="1">
                  <a:latin typeface="Times New Roman" pitchFamily="18" charset="0"/>
                </a:rPr>
                <a:t>length,InetAddress</a:t>
              </a:r>
              <a:r>
                <a:rPr kumimoji="1" lang="en-US" altLang="zh-CN" dirty="0">
                  <a:latin typeface="Times New Roman" pitchFamily="18" charset="0"/>
                </a:rPr>
                <a:t> </a:t>
              </a:r>
              <a:r>
                <a:rPr kumimoji="1" lang="en-US" altLang="zh-CN" dirty="0" err="1">
                  <a:latin typeface="Times New Roman" pitchFamily="18" charset="0"/>
                </a:rPr>
                <a:t>address,int</a:t>
              </a:r>
              <a:r>
                <a:rPr kumimoji="1" lang="en-US" altLang="zh-CN" dirty="0">
                  <a:latin typeface="Times New Roman" pitchFamily="18" charset="0"/>
                </a:rPr>
                <a:t> port)</a:t>
              </a:r>
            </a:p>
            <a:p>
              <a:pPr algn="just"/>
              <a:endParaRPr kumimoji="1" lang="en-US" altLang="zh-CN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dirty="0" err="1">
                  <a:latin typeface="Times New Roman" pitchFamily="18" charset="0"/>
                </a:rPr>
                <a:t>DatagramSocket.send</a:t>
              </a:r>
              <a:endParaRPr kumimoji="1" lang="en-US" altLang="zh-CN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(</a:t>
              </a:r>
              <a:r>
                <a:rPr kumimoji="1" lang="en-US" altLang="zh-CN" dirty="0" err="1">
                  <a:latin typeface="Times New Roman" pitchFamily="18" charset="0"/>
                </a:rPr>
                <a:t>DatagramPacket</a:t>
              </a:r>
              <a:r>
                <a:rPr kumimoji="1" lang="en-US" altLang="zh-CN" dirty="0">
                  <a:latin typeface="Times New Roman" pitchFamily="18" charset="0"/>
                </a:rPr>
                <a:t> p)</a:t>
              </a:r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6493" y="5184"/>
              <a:ext cx="270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DatagramSocket.close( )</a:t>
              </a:r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 flipH="1">
              <a:off x="5413" y="45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159501" y="1124743"/>
            <a:ext cx="2723943" cy="5172075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73020" y="1124742"/>
            <a:ext cx="2723943" cy="5172075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箭头 1"/>
          <p:cNvSpPr/>
          <p:nvPr/>
        </p:nvSpPr>
        <p:spPr>
          <a:xfrm>
            <a:off x="3883445" y="4489387"/>
            <a:ext cx="1089576" cy="432048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70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prstGeom prst="rect">
            <a:avLst/>
          </a:prstGeom>
        </p:spPr>
        <p:txBody>
          <a:bodyPr/>
          <a:lstStyle/>
          <a:p>
            <a:fld id="{961C271B-5E13-44D8-AB61-4C96A4A645EC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进行简单的</a:t>
            </a:r>
            <a:r>
              <a:rPr lang="en-US" altLang="zh-CN" dirty="0" smtClean="0"/>
              <a:t>C/S</a:t>
            </a:r>
            <a:r>
              <a:rPr lang="zh-CN" altLang="en-US" dirty="0" smtClean="0"/>
              <a:t>通信（服务器端）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3159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56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prstGeom prst="rect">
            <a:avLst/>
          </a:prstGeom>
        </p:spPr>
        <p:txBody>
          <a:bodyPr/>
          <a:lstStyle/>
          <a:p>
            <a:fld id="{961C271B-5E13-44D8-AB61-4C96A4A645EC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进行简单的</a:t>
            </a:r>
            <a:r>
              <a:rPr lang="en-US" altLang="zh-CN" dirty="0" smtClean="0"/>
              <a:t>C/S</a:t>
            </a:r>
            <a:r>
              <a:rPr lang="zh-CN" altLang="en-US" dirty="0" smtClean="0"/>
              <a:t>通信（客户端）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0877"/>
            <a:ext cx="81653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3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804025" y="6237288"/>
            <a:ext cx="2133600" cy="476250"/>
          </a:xfrm>
          <a:prstGeom prst="rect">
            <a:avLst/>
          </a:prstGeom>
        </p:spPr>
        <p:txBody>
          <a:bodyPr/>
          <a:lstStyle/>
          <a:p>
            <a:fld id="{961C271B-5E13-44D8-AB61-4C96A4A645EC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DatagramSocket</a:t>
            </a:r>
            <a:r>
              <a:rPr lang="zh-CN" altLang="en-US" dirty="0" smtClean="0"/>
              <a:t>进行简单的</a:t>
            </a:r>
            <a:r>
              <a:rPr lang="en-US" altLang="zh-CN" dirty="0" smtClean="0"/>
              <a:t>C/S</a:t>
            </a:r>
            <a:r>
              <a:rPr lang="zh-CN" altLang="en-US" dirty="0" smtClean="0"/>
              <a:t>通信（运行结果）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71395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4" y="4077072"/>
            <a:ext cx="726058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0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36"/>
            <a:ext cx="7772400" cy="857248"/>
          </a:xfrm>
        </p:spPr>
        <p:txBody>
          <a:bodyPr/>
          <a:lstStyle/>
          <a:p>
            <a:r>
              <a:rPr lang="zh-CN" altLang="en-US" dirty="0"/>
              <a:t>编写简单的客户</a:t>
            </a:r>
            <a:r>
              <a:rPr lang="en-US" altLang="zh-CN" dirty="0"/>
              <a:t>-</a:t>
            </a:r>
            <a:r>
              <a:rPr lang="zh-CN" altLang="en-US" dirty="0"/>
              <a:t>服务器程序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285860"/>
            <a:ext cx="8786874" cy="31432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/>
              <a:t>利用</a:t>
            </a:r>
            <a:r>
              <a:rPr lang="en-US" altLang="zh-CN" sz="2800" dirty="0" err="1"/>
              <a:t>CAsyncSocket</a:t>
            </a:r>
            <a:r>
              <a:rPr lang="zh-CN" altLang="en-US" sz="2800" dirty="0"/>
              <a:t>类编写简单的客户</a:t>
            </a:r>
            <a:r>
              <a:rPr lang="en-US" altLang="zh-CN" sz="2800" dirty="0"/>
              <a:t>-</a:t>
            </a:r>
            <a:r>
              <a:rPr lang="zh-CN" altLang="en-US" sz="2800" dirty="0"/>
              <a:t>服务器程序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/>
              <a:t>客户</a:t>
            </a:r>
            <a:r>
              <a:rPr lang="en-US" altLang="zh-CN" sz="2800" dirty="0"/>
              <a:t>-</a:t>
            </a:r>
            <a:r>
              <a:rPr lang="zh-CN" altLang="en-US" sz="2800" dirty="0"/>
              <a:t>服务器之间使用数据报方式传送信息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/>
              <a:t>服务器收到客户发来的</a:t>
            </a:r>
            <a:r>
              <a:rPr lang="zh-CN" altLang="en-US" sz="2800" dirty="0">
                <a:latin typeface="Times New Roman"/>
              </a:rPr>
              <a:t>“</a:t>
            </a:r>
            <a:r>
              <a:rPr lang="en-US" altLang="zh-CN" sz="2800" dirty="0"/>
              <a:t>Time</a:t>
            </a:r>
            <a:r>
              <a:rPr lang="en-US" altLang="zh-CN" sz="2800" dirty="0">
                <a:latin typeface="Times New Roman"/>
              </a:rPr>
              <a:t>”</a:t>
            </a:r>
            <a:r>
              <a:rPr lang="zh-CN" altLang="en-US" sz="2800" dirty="0"/>
              <a:t>或</a:t>
            </a:r>
            <a:r>
              <a:rPr lang="zh-CN" altLang="en-US" sz="2800" dirty="0">
                <a:latin typeface="Times New Roman"/>
              </a:rPr>
              <a:t>“</a:t>
            </a:r>
            <a:r>
              <a:rPr lang="en-US" altLang="zh-CN" sz="2800" dirty="0"/>
              <a:t>Date</a:t>
            </a:r>
            <a:r>
              <a:rPr lang="en-US" altLang="zh-CN" sz="2800" dirty="0">
                <a:latin typeface="Times New Roman"/>
              </a:rPr>
              <a:t>”</a:t>
            </a:r>
            <a:r>
              <a:rPr lang="zh-CN" altLang="en-US" sz="2800" dirty="0"/>
              <a:t>请求后利用本地时间和日期分别进行响应</a:t>
            </a:r>
          </a:p>
        </p:txBody>
      </p:sp>
      <p:pic>
        <p:nvPicPr>
          <p:cNvPr id="2805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44" y="4561108"/>
            <a:ext cx="8929750" cy="129678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08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简单的客户</a:t>
            </a:r>
            <a:r>
              <a:rPr lang="en-US" altLang="zh-CN" sz="4000"/>
              <a:t>-</a:t>
            </a:r>
            <a:r>
              <a:rPr lang="zh-CN" altLang="en-US" sz="4000"/>
              <a:t>服务器程序实验指导 </a:t>
            </a:r>
          </a:p>
        </p:txBody>
      </p:sp>
      <p:pic>
        <p:nvPicPr>
          <p:cNvPr id="294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58" y="2285992"/>
            <a:ext cx="8295705" cy="323692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990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简单的客户</a:t>
            </a:r>
            <a:r>
              <a:rPr lang="en-US" altLang="zh-CN" sz="4000"/>
              <a:t>-</a:t>
            </a:r>
            <a:r>
              <a:rPr lang="zh-CN" altLang="en-US" sz="4000"/>
              <a:t>服务器程序实验指导 </a:t>
            </a:r>
          </a:p>
        </p:txBody>
      </p:sp>
      <p:pic>
        <p:nvPicPr>
          <p:cNvPr id="295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8269" y="1500174"/>
            <a:ext cx="7832821" cy="521497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14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8858312" cy="71438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实验：</a:t>
            </a:r>
            <a:r>
              <a:rPr lang="zh-CN" altLang="zh-CN" sz="3600" dirty="0" smtClean="0"/>
              <a:t>编写</a:t>
            </a:r>
            <a:r>
              <a:rPr lang="en-US" altLang="zh-CN" sz="3600" dirty="0" smtClean="0"/>
              <a:t>SMTP</a:t>
            </a:r>
            <a:r>
              <a:rPr lang="zh-CN" altLang="zh-CN" sz="3600" dirty="0" smtClean="0"/>
              <a:t>服务器并观察通信过程</a:t>
            </a:r>
            <a:endParaRPr lang="zh-CN" altLang="en-US" sz="3600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357298"/>
            <a:ext cx="8858312" cy="5357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目的：观察电子邮件应用程序与</a:t>
            </a:r>
            <a:r>
              <a:rPr lang="en-US" altLang="zh-CN" dirty="0"/>
              <a:t>SMTP</a:t>
            </a:r>
            <a:r>
              <a:rPr lang="zh-CN" altLang="en-US" dirty="0"/>
              <a:t>邮件服务器的命令交互过程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/>
              <a:t>简化的</a:t>
            </a:r>
            <a:r>
              <a:rPr lang="en-US" altLang="zh-CN" dirty="0"/>
              <a:t>SMTP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响应客户</a:t>
            </a:r>
            <a:r>
              <a:rPr lang="en-US" altLang="zh-CN" dirty="0" smtClean="0"/>
              <a:t>SMTP</a:t>
            </a:r>
            <a:r>
              <a:rPr lang="zh-CN" altLang="en-US" dirty="0"/>
              <a:t>命令</a:t>
            </a:r>
            <a:r>
              <a:rPr lang="zh-CN" altLang="en-US" dirty="0" smtClean="0"/>
              <a:t>，将</a:t>
            </a:r>
            <a:r>
              <a:rPr lang="zh-CN" altLang="en-US" dirty="0"/>
              <a:t>命令的交互过程和收到</a:t>
            </a:r>
            <a:r>
              <a:rPr lang="zh-CN" altLang="en-US" dirty="0" smtClean="0"/>
              <a:t>的邮件</a:t>
            </a:r>
            <a:r>
              <a:rPr lang="zh-CN" altLang="en-US" dirty="0"/>
              <a:t>显示到屏幕上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支持单用户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不保存和转发收到的邮件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不作错误处理</a:t>
            </a:r>
          </a:p>
        </p:txBody>
      </p:sp>
    </p:spTree>
    <p:extLst>
      <p:ext uri="{BB962C8B-B14F-4D97-AF65-F5344CB8AC3E}">
        <p14:creationId xmlns:p14="http://schemas.microsoft.com/office/powerpoint/2010/main" val="16758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14290"/>
            <a:ext cx="8134672" cy="622422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TCP</a:t>
            </a:r>
            <a:r>
              <a:rPr lang="zh-CN" altLang="en-US" sz="3600" dirty="0" smtClean="0"/>
              <a:t>端口与连接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715436" cy="571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端口：一个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连接两端的端点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altLang="zh-CN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zh-CN" altLang="en-US" sz="2800" dirty="0" smtClean="0"/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端口的表示：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位的二进制数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sz="2800" dirty="0" smtClean="0"/>
              <a:t>利用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端口可以提供多路复用功能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78" y="1571612"/>
            <a:ext cx="7867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SMTP</a:t>
            </a:r>
            <a:r>
              <a:rPr lang="zh-CN" altLang="en-US" dirty="0"/>
              <a:t>服务器运行界面 </a:t>
            </a:r>
          </a:p>
        </p:txBody>
      </p:sp>
      <p:pic>
        <p:nvPicPr>
          <p:cNvPr id="337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4400" y="1571612"/>
            <a:ext cx="8352442" cy="492922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289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发送给简化</a:t>
            </a:r>
            <a:r>
              <a:rPr lang="en-US" altLang="zh-CN" sz="4000"/>
              <a:t>SMTP</a:t>
            </a:r>
            <a:r>
              <a:rPr lang="zh-CN" altLang="en-US" sz="4000"/>
              <a:t>服务器的邮件 </a:t>
            </a:r>
          </a:p>
        </p:txBody>
      </p:sp>
      <p:pic>
        <p:nvPicPr>
          <p:cNvPr id="339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3023" y="1571612"/>
            <a:ext cx="8273819" cy="500066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866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sz="4000" dirty="0"/>
              <a:t>SMTP</a:t>
            </a:r>
            <a:r>
              <a:rPr lang="zh-CN" altLang="en-US" sz="4000" dirty="0"/>
              <a:t>服务器接收到邮件后的界面 </a:t>
            </a:r>
          </a:p>
        </p:txBody>
      </p:sp>
      <p:pic>
        <p:nvPicPr>
          <p:cNvPr id="342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3738" y="1357298"/>
            <a:ext cx="8594542" cy="507209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45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邮件体编码算法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61436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常用编码算法：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基数</a:t>
            </a: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 </a:t>
            </a:r>
            <a:r>
              <a:rPr lang="zh-CN" altLang="en-US" dirty="0" smtClean="0"/>
              <a:t>、带引见符的可打印编码</a:t>
            </a:r>
            <a:r>
              <a:rPr lang="zh-CN" altLang="zh-CN" sz="3000" dirty="0" smtClean="0"/>
              <a:t>（</a:t>
            </a:r>
            <a:r>
              <a:rPr lang="en-US" altLang="zh-CN" sz="3000" dirty="0" smtClean="0"/>
              <a:t>quoted-printable</a:t>
            </a:r>
            <a:r>
              <a:rPr lang="zh-CN" altLang="zh-CN" sz="3000" dirty="0" smtClean="0"/>
              <a:t>）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的基本思想：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个字节转换成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个可打印字符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个字节做为一个整体将其划分为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组，每组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位的值作为索引，映射为对应的可打印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原始文件尾部处理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字符，而后再填充两个“</a:t>
            </a:r>
            <a:r>
              <a:rPr lang="en-US" altLang="zh-CN" dirty="0" smtClean="0"/>
              <a:t>=”</a:t>
            </a:r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=”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添加回车换行：变换后，每</a:t>
            </a:r>
            <a:r>
              <a:rPr lang="en-US" altLang="zh-CN" dirty="0" smtClean="0"/>
              <a:t>76</a:t>
            </a:r>
            <a:r>
              <a:rPr lang="zh-CN" altLang="en-US" dirty="0" smtClean="0"/>
              <a:t>个字符后增加一回车换行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7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zh-CN" dirty="0" smtClean="0"/>
              <a:t>编码方法示意图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49" y="2071678"/>
            <a:ext cx="893524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3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zh-CN" dirty="0" smtClean="0"/>
              <a:t>位索引值与可打印字符的对照表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42984"/>
            <a:ext cx="7429552" cy="55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3</a:t>
            </a:r>
            <a:r>
              <a:rPr lang="zh-CN" altLang="zh-CN" dirty="0" smtClean="0"/>
              <a:t>个连续的字节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01011100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001000110101110010010001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110101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110010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8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dirty="0" smtClean="0"/>
              <a:t>剩一个字节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zh-CN" dirty="0" smtClean="0"/>
              <a:t>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右弧形箭头 3"/>
          <p:cNvSpPr/>
          <p:nvPr/>
        </p:nvSpPr>
        <p:spPr>
          <a:xfrm>
            <a:off x="6786578" y="178592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6786578" y="228599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6786578" y="278605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6786578" y="3286124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3714744" y="485773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3714744" y="535780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3714744" y="585786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</a:t>
            </a:r>
            <a:r>
              <a:rPr lang="en-US" altLang="zh-CN" smtClean="0"/>
              <a:t>TCP</a:t>
            </a:r>
            <a:r>
              <a:rPr lang="zh-CN" altLang="en-US" smtClean="0"/>
              <a:t>端口号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548" y="1417360"/>
            <a:ext cx="7343775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75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用户数据报协议</a:t>
            </a:r>
            <a:r>
              <a:rPr lang="en-US" altLang="zh-CN" dirty="0" smtClean="0"/>
              <a:t>UDP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142984"/>
            <a:ext cx="8786874" cy="55007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UDP</a:t>
            </a:r>
            <a:r>
              <a:rPr lang="zh-CN" altLang="en-US" dirty="0" smtClean="0"/>
              <a:t>提供的服务：面向非连接、不可靠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服务特点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面向非连接，数据直接封装在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数据报中投递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不确认，不排序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运行效率高，实现简单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 smtClean="0"/>
              <a:t>利用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的应用程序要</a:t>
            </a: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承担可靠性方面的全部工作</a:t>
            </a:r>
          </a:p>
        </p:txBody>
      </p:sp>
    </p:spTree>
    <p:extLst>
      <p:ext uri="{BB962C8B-B14F-4D97-AF65-F5344CB8AC3E}">
        <p14:creationId xmlns:p14="http://schemas.microsoft.com/office/powerpoint/2010/main" val="9800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凸显">
  <a:themeElements>
    <a:clrScheme name="沉稳">
      <a:dk1>
        <a:sysClr val="windowText" lastClr="000000"/>
      </a:dk1>
      <a:lt1>
        <a:sysClr val="window" lastClr="C5F3D5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C5F3D5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4117</Words>
  <Application>Microsoft Office PowerPoint</Application>
  <PresentationFormat>全屏显示(4:3)</PresentationFormat>
  <Paragraphs>525</Paragraphs>
  <Slides>76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0" baseType="lpstr">
      <vt:lpstr>龙腾四海</vt:lpstr>
      <vt:lpstr>凸显</vt:lpstr>
      <vt:lpstr>1_凸显</vt:lpstr>
      <vt:lpstr>Visio</vt:lpstr>
      <vt:lpstr>PowerPoint 演示文稿</vt:lpstr>
      <vt:lpstr>传输层的主要工作</vt:lpstr>
      <vt:lpstr>点对点通信与端对端通信</vt:lpstr>
      <vt:lpstr>端对端通信与虚拟通信平台</vt:lpstr>
      <vt:lpstr>TCP提供的服务</vt:lpstr>
      <vt:lpstr>TCP的可靠性实现</vt:lpstr>
      <vt:lpstr>TCP端口与连接</vt:lpstr>
      <vt:lpstr>著名的TCP端口号</vt:lpstr>
      <vt:lpstr>用户数据报协议UDP</vt:lpstr>
      <vt:lpstr>UDP的端口</vt:lpstr>
      <vt:lpstr>网络编程界面</vt:lpstr>
      <vt:lpstr>PowerPoint 演示文稿</vt:lpstr>
      <vt:lpstr>套接字</vt:lpstr>
      <vt:lpstr>Socket常用的操作</vt:lpstr>
      <vt:lpstr>socket套接字</vt:lpstr>
      <vt:lpstr>CAsyncSocket编程--创建socket </vt:lpstr>
      <vt:lpstr>创建socket举例 </vt:lpstr>
      <vt:lpstr>发送和接收数据报 </vt:lpstr>
      <vt:lpstr>客户程序的建连请求 </vt:lpstr>
      <vt:lpstr>服务器程序的连接接受 </vt:lpstr>
      <vt:lpstr>发送和接收流式数据 </vt:lpstr>
      <vt:lpstr>关闭socket </vt:lpstr>
      <vt:lpstr>编程过程中需要注意的问题（1/3）</vt:lpstr>
      <vt:lpstr>编程过程中需要注意的问题（2/3)</vt:lpstr>
      <vt:lpstr>编程过程中需要注意的问题（3/3）</vt:lpstr>
      <vt:lpstr>Java多线程实现：继承 Thread 类（1）</vt:lpstr>
      <vt:lpstr>Java多线程实现：继承 Thread 类（2）</vt:lpstr>
      <vt:lpstr>Java多线程实现：继承 Thread 类（3）</vt:lpstr>
      <vt:lpstr>Java多线程实现：实现Runnable接口（1）</vt:lpstr>
      <vt:lpstr>Java多线程实现：实现Runnable接口（2）</vt:lpstr>
      <vt:lpstr>Java多线程实现：实现Runnable接口（3）</vt:lpstr>
      <vt:lpstr>Java中的流式Socket</vt:lpstr>
      <vt:lpstr>常用的Socket的构造函数</vt:lpstr>
      <vt:lpstr>Socket类的常用方法</vt:lpstr>
      <vt:lpstr>Socket类的常用方法</vt:lpstr>
      <vt:lpstr>getInputStream和getOutputStream</vt:lpstr>
      <vt:lpstr>close</vt:lpstr>
      <vt:lpstr>服务器套接字ServerSocket</vt:lpstr>
      <vt:lpstr>ServerSocket的工作过程</vt:lpstr>
      <vt:lpstr>ServerSocket的构造函数</vt:lpstr>
      <vt:lpstr>ServerSocket的常用方法</vt:lpstr>
      <vt:lpstr>ServerSocket和accept的使用</vt:lpstr>
      <vt:lpstr>利用Socket进行网络编程</vt:lpstr>
      <vt:lpstr>流式套接字的通信流程</vt:lpstr>
      <vt:lpstr>例：创建ServerSocket和Socket对象</vt:lpstr>
      <vt:lpstr>例：创建输入和输出流</vt:lpstr>
      <vt:lpstr>例：服务器端和客户端的多线程</vt:lpstr>
      <vt:lpstr>例：圆面积的计算（客户端）</vt:lpstr>
      <vt:lpstr>例：圆面积的计算（服务器端）            是否可支持客户的并发？如何支持？</vt:lpstr>
      <vt:lpstr>例：圆面积的计算（支持并发响应）</vt:lpstr>
      <vt:lpstr>Java中的数据报Socket</vt:lpstr>
      <vt:lpstr>Java中数据报Socket的主要类</vt:lpstr>
      <vt:lpstr>DatagramPacket类</vt:lpstr>
      <vt:lpstr>DatagramPacket的构造函数</vt:lpstr>
      <vt:lpstr>DatagramPacket类构建代码示例</vt:lpstr>
      <vt:lpstr>DatagramPacket的主要方法</vt:lpstr>
      <vt:lpstr>DatagramSocket类</vt:lpstr>
      <vt:lpstr>DatagramSocket类的构造函数</vt:lpstr>
      <vt:lpstr>DatagramSocket的常用方法</vt:lpstr>
      <vt:lpstr>DatagramSocket的发送和接收</vt:lpstr>
      <vt:lpstr>发送与接收数据报流程</vt:lpstr>
      <vt:lpstr>发送与接收数据报流程</vt:lpstr>
      <vt:lpstr>使用DatagramSocket进行简单的C/S通信（服务器端）</vt:lpstr>
      <vt:lpstr>使用DatagramSocket进行简单的C/S通信（客户端）</vt:lpstr>
      <vt:lpstr>使用DatagramSocket进行简单的C/S通信（运行结果）</vt:lpstr>
      <vt:lpstr>编写简单的客户-服务器程序 </vt:lpstr>
      <vt:lpstr>简单的客户-服务器程序实验指导 </vt:lpstr>
      <vt:lpstr>简单的客户-服务器程序实验指导 </vt:lpstr>
      <vt:lpstr>实验：编写SMTP服务器并观察通信过程</vt:lpstr>
      <vt:lpstr>简化SMTP服务器运行界面 </vt:lpstr>
      <vt:lpstr>发送给简化SMTP服务器的邮件 </vt:lpstr>
      <vt:lpstr>SMTP服务器接收到邮件后的界面 </vt:lpstr>
      <vt:lpstr>邮件体编码算法</vt:lpstr>
      <vt:lpstr>base64编码方法示意图</vt:lpstr>
      <vt:lpstr>6位索引值与可打印字符的对照表</vt:lpstr>
      <vt:lpstr>Base64编码举例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编写简单的客户-服务器程序 </dc:title>
  <dc:creator>Apple</dc:creator>
  <cp:lastModifiedBy>Apple</cp:lastModifiedBy>
  <cp:revision>7</cp:revision>
  <dcterms:created xsi:type="dcterms:W3CDTF">2016-10-27T07:07:44Z</dcterms:created>
  <dcterms:modified xsi:type="dcterms:W3CDTF">2016-10-27T08:30:38Z</dcterms:modified>
</cp:coreProperties>
</file>