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69" r:id="rId3"/>
    <p:sldId id="286" r:id="rId4"/>
    <p:sldId id="317" r:id="rId5"/>
    <p:sldId id="318" r:id="rId6"/>
    <p:sldId id="319" r:id="rId7"/>
    <p:sldId id="316" r:id="rId8"/>
    <p:sldId id="278" r:id="rId9"/>
    <p:sldId id="279" r:id="rId10"/>
    <p:sldId id="281" r:id="rId11"/>
    <p:sldId id="280" r:id="rId12"/>
    <p:sldId id="282" r:id="rId13"/>
    <p:sldId id="283" r:id="rId14"/>
    <p:sldId id="284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320" r:id="rId23"/>
    <p:sldId id="295" r:id="rId24"/>
    <p:sldId id="313" r:id="rId25"/>
    <p:sldId id="302" r:id="rId26"/>
    <p:sldId id="296" r:id="rId27"/>
    <p:sldId id="297" r:id="rId28"/>
    <p:sldId id="298" r:id="rId29"/>
    <p:sldId id="300" r:id="rId30"/>
    <p:sldId id="299" r:id="rId31"/>
    <p:sldId id="301" r:id="rId32"/>
    <p:sldId id="304" r:id="rId33"/>
    <p:sldId id="306" r:id="rId34"/>
    <p:sldId id="307" r:id="rId35"/>
    <p:sldId id="308" r:id="rId36"/>
    <p:sldId id="309" r:id="rId37"/>
    <p:sldId id="311" r:id="rId38"/>
    <p:sldId id="310" r:id="rId39"/>
    <p:sldId id="312" r:id="rId40"/>
    <p:sldId id="315" r:id="rId41"/>
    <p:sldId id="31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99EF8D-F75A-4790-AE3A-D435F5A51C2B}" type="doc">
      <dgm:prSet loTypeId="urn:microsoft.com/office/officeart/2005/8/layout/process5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1982E9-3947-45C2-B476-8AD73E6CDA5D}">
      <dgm:prSet phldrT="[Text]"/>
      <dgm:spPr/>
      <dgm:t>
        <a:bodyPr/>
        <a:lstStyle/>
        <a:p>
          <a:r>
            <a:rPr lang="en-US" dirty="0" smtClean="0"/>
            <a:t>Download workspace folder</a:t>
          </a:r>
          <a:endParaRPr lang="en-US" dirty="0"/>
        </a:p>
      </dgm:t>
    </dgm:pt>
    <dgm:pt modelId="{CC183268-F70B-415F-947F-FDF65239E18D}" type="parTrans" cxnId="{678E7010-B592-4732-933E-94744AECA648}">
      <dgm:prSet/>
      <dgm:spPr/>
      <dgm:t>
        <a:bodyPr/>
        <a:lstStyle/>
        <a:p>
          <a:endParaRPr lang="en-US"/>
        </a:p>
      </dgm:t>
    </dgm:pt>
    <dgm:pt modelId="{48EFE8A3-D3D3-460B-A4D1-940F812D82E6}" type="sibTrans" cxnId="{678E7010-B592-4732-933E-94744AECA648}">
      <dgm:prSet/>
      <dgm:spPr/>
      <dgm:t>
        <a:bodyPr/>
        <a:lstStyle/>
        <a:p>
          <a:endParaRPr lang="en-US"/>
        </a:p>
      </dgm:t>
    </dgm:pt>
    <dgm:pt modelId="{8C08A9C0-9656-4896-A1FD-BDAAC294D74F}">
      <dgm:prSet phldrT="[Text]"/>
      <dgm:spPr/>
      <dgm:t>
        <a:bodyPr/>
        <a:lstStyle/>
        <a:p>
          <a:r>
            <a:rPr lang="en-US" dirty="0" smtClean="0"/>
            <a:t>Move text contents into workspace</a:t>
          </a:r>
          <a:endParaRPr lang="en-US" dirty="0"/>
        </a:p>
      </dgm:t>
    </dgm:pt>
    <dgm:pt modelId="{E6B3EC70-B06F-4BDA-B312-6CAA02833F70}" type="parTrans" cxnId="{76ACA7EC-CAD1-4450-8B3A-4909F6193CAB}">
      <dgm:prSet/>
      <dgm:spPr/>
      <dgm:t>
        <a:bodyPr/>
        <a:lstStyle/>
        <a:p>
          <a:endParaRPr lang="en-US"/>
        </a:p>
      </dgm:t>
    </dgm:pt>
    <dgm:pt modelId="{9D47FBB6-A887-4550-9590-86DACF771E66}" type="sibTrans" cxnId="{76ACA7EC-CAD1-4450-8B3A-4909F6193CAB}">
      <dgm:prSet/>
      <dgm:spPr/>
      <dgm:t>
        <a:bodyPr/>
        <a:lstStyle/>
        <a:p>
          <a:endParaRPr lang="en-US"/>
        </a:p>
      </dgm:t>
    </dgm:pt>
    <dgm:pt modelId="{2101A6B5-C0C1-43B6-A078-1D2EC2799895}">
      <dgm:prSet phldrT="[Text]"/>
      <dgm:spPr/>
      <dgm:t>
        <a:bodyPr/>
        <a:lstStyle/>
        <a:p>
          <a:r>
            <a:rPr lang="en-US" dirty="0" smtClean="0"/>
            <a:t>Move transcript into workspace</a:t>
          </a:r>
          <a:endParaRPr lang="en-US" dirty="0"/>
        </a:p>
      </dgm:t>
    </dgm:pt>
    <dgm:pt modelId="{3053E32C-C9CA-48AA-A1F9-9CF94266AF2E}" type="parTrans" cxnId="{F1B2B315-A6C9-42A9-9697-076EB30DEC0F}">
      <dgm:prSet/>
      <dgm:spPr/>
      <dgm:t>
        <a:bodyPr/>
        <a:lstStyle/>
        <a:p>
          <a:endParaRPr lang="en-US"/>
        </a:p>
      </dgm:t>
    </dgm:pt>
    <dgm:pt modelId="{0D3BEF20-7B46-413E-B049-6018ECB932FA}" type="sibTrans" cxnId="{F1B2B315-A6C9-42A9-9697-076EB30DEC0F}">
      <dgm:prSet/>
      <dgm:spPr/>
      <dgm:t>
        <a:bodyPr/>
        <a:lstStyle/>
        <a:p>
          <a:endParaRPr lang="en-US"/>
        </a:p>
      </dgm:t>
    </dgm:pt>
    <dgm:pt modelId="{8BD4328A-2714-44F5-8D6A-7BA575697DA1}">
      <dgm:prSet phldrT="[Text]"/>
      <dgm:spPr/>
      <dgm:t>
        <a:bodyPr/>
        <a:lstStyle/>
        <a:p>
          <a:r>
            <a:rPr lang="en-US" dirty="0" smtClean="0"/>
            <a:t>Move assessment contents into workspace</a:t>
          </a:r>
          <a:endParaRPr lang="en-US" dirty="0"/>
        </a:p>
      </dgm:t>
    </dgm:pt>
    <dgm:pt modelId="{765A7E8D-47B5-470E-B790-37DB1216DD11}" type="parTrans" cxnId="{7CBFF3DB-D3A1-46DE-8E67-BE188ADA4469}">
      <dgm:prSet/>
      <dgm:spPr/>
      <dgm:t>
        <a:bodyPr/>
        <a:lstStyle/>
        <a:p>
          <a:endParaRPr lang="en-US"/>
        </a:p>
      </dgm:t>
    </dgm:pt>
    <dgm:pt modelId="{71D15C8A-1CA4-4D80-B5C3-8CD2CBDD1776}" type="sibTrans" cxnId="{7CBFF3DB-D3A1-46DE-8E67-BE188ADA4469}">
      <dgm:prSet/>
      <dgm:spPr/>
      <dgm:t>
        <a:bodyPr/>
        <a:lstStyle/>
        <a:p>
          <a:endParaRPr lang="en-US"/>
        </a:p>
      </dgm:t>
    </dgm:pt>
    <dgm:pt modelId="{16528798-8300-41F3-8295-9BC576A7BD54}">
      <dgm:prSet phldrT="[Text]"/>
      <dgm:spPr/>
      <dgm:t>
        <a:bodyPr/>
        <a:lstStyle/>
        <a:p>
          <a:r>
            <a:rPr lang="en-US" dirty="0" smtClean="0"/>
            <a:t>Execute tool: run Python script</a:t>
          </a:r>
          <a:endParaRPr lang="en-US" dirty="0"/>
        </a:p>
      </dgm:t>
    </dgm:pt>
    <dgm:pt modelId="{F57FA03A-E13C-47AF-A210-BCC1E26D33D0}" type="parTrans" cxnId="{229B6B9D-F6DC-4B33-ADAB-AB34F986EC03}">
      <dgm:prSet/>
      <dgm:spPr/>
      <dgm:t>
        <a:bodyPr/>
        <a:lstStyle/>
        <a:p>
          <a:endParaRPr lang="en-US"/>
        </a:p>
      </dgm:t>
    </dgm:pt>
    <dgm:pt modelId="{BBD20EA4-C03D-4A11-BFDA-517DA392191E}" type="sibTrans" cxnId="{229B6B9D-F6DC-4B33-ADAB-AB34F986EC03}">
      <dgm:prSet/>
      <dgm:spPr/>
      <dgm:t>
        <a:bodyPr/>
        <a:lstStyle/>
        <a:p>
          <a:endParaRPr lang="en-US"/>
        </a:p>
      </dgm:t>
    </dgm:pt>
    <dgm:pt modelId="{448F561B-2A8A-4624-919F-E20C1F2A008E}">
      <dgm:prSet phldrT="[Text]"/>
      <dgm:spPr/>
      <dgm:t>
        <a:bodyPr/>
        <a:lstStyle/>
        <a:p>
          <a:r>
            <a:rPr lang="en-US" dirty="0" smtClean="0"/>
            <a:t>Obtain a full-content course instance</a:t>
          </a:r>
          <a:endParaRPr lang="en-US" dirty="0"/>
        </a:p>
      </dgm:t>
    </dgm:pt>
    <dgm:pt modelId="{35C884C6-C977-4B31-A0E2-C79D32882188}" type="parTrans" cxnId="{95E66B6A-2042-4D9B-8AFA-7F97FE6ABD35}">
      <dgm:prSet/>
      <dgm:spPr/>
      <dgm:t>
        <a:bodyPr/>
        <a:lstStyle/>
        <a:p>
          <a:endParaRPr lang="en-US"/>
        </a:p>
      </dgm:t>
    </dgm:pt>
    <dgm:pt modelId="{0A8059E4-DD49-4512-A6DC-95341C3D496C}" type="sibTrans" cxnId="{95E66B6A-2042-4D9B-8AFA-7F97FE6ABD35}">
      <dgm:prSet/>
      <dgm:spPr/>
      <dgm:t>
        <a:bodyPr/>
        <a:lstStyle/>
        <a:p>
          <a:endParaRPr lang="en-US"/>
        </a:p>
      </dgm:t>
    </dgm:pt>
    <dgm:pt modelId="{68B7A751-7926-4638-BFE7-FB3657DE316B}">
      <dgm:prSet phldrT="[Text]"/>
      <dgm:spPr/>
      <dgm:t>
        <a:bodyPr/>
        <a:lstStyle/>
        <a:p>
          <a:r>
            <a:rPr lang="en-US" dirty="0" smtClean="0"/>
            <a:t>Download course instance &amp; put it in workspace</a:t>
          </a:r>
          <a:endParaRPr lang="en-US" dirty="0"/>
        </a:p>
      </dgm:t>
    </dgm:pt>
    <dgm:pt modelId="{CB313DE0-CE64-4772-BE2C-29350684B1DD}" type="parTrans" cxnId="{EEFCDFBF-4FA0-47A1-834A-22ECECE5ED3A}">
      <dgm:prSet/>
      <dgm:spPr/>
      <dgm:t>
        <a:bodyPr/>
        <a:lstStyle/>
        <a:p>
          <a:endParaRPr lang="en-US"/>
        </a:p>
      </dgm:t>
    </dgm:pt>
    <dgm:pt modelId="{F41C6064-382A-48C6-B438-E4E59E6E3D84}" type="sibTrans" cxnId="{EEFCDFBF-4FA0-47A1-834A-22ECECE5ED3A}">
      <dgm:prSet/>
      <dgm:spPr/>
      <dgm:t>
        <a:bodyPr/>
        <a:lstStyle/>
        <a:p>
          <a:endParaRPr lang="en-US"/>
        </a:p>
      </dgm:t>
    </dgm:pt>
    <dgm:pt modelId="{387B18DB-0F10-4A6A-B644-6C7C44FB4EE0}">
      <dgm:prSet phldrT="[Text]"/>
      <dgm:spPr/>
      <dgm:t>
        <a:bodyPr/>
        <a:lstStyle/>
        <a:p>
          <a:r>
            <a:rPr lang="en-US" dirty="0" smtClean="0"/>
            <a:t>Design course by filling metadata in “course_info.xlsm”</a:t>
          </a:r>
          <a:endParaRPr lang="en-US" dirty="0"/>
        </a:p>
      </dgm:t>
    </dgm:pt>
    <dgm:pt modelId="{3FA5E151-E715-4090-B237-15E59B341529}" type="parTrans" cxnId="{905469FE-ECC5-4C7E-8DB3-5BD6E32DF35C}">
      <dgm:prSet/>
      <dgm:spPr/>
      <dgm:t>
        <a:bodyPr/>
        <a:lstStyle/>
        <a:p>
          <a:endParaRPr lang="en-US"/>
        </a:p>
      </dgm:t>
    </dgm:pt>
    <dgm:pt modelId="{8C3E17B3-61E1-4FCB-B5C4-8FE9152470E3}" type="sibTrans" cxnId="{905469FE-ECC5-4C7E-8DB3-5BD6E32DF35C}">
      <dgm:prSet/>
      <dgm:spPr/>
      <dgm:t>
        <a:bodyPr/>
        <a:lstStyle/>
        <a:p>
          <a:endParaRPr lang="en-US"/>
        </a:p>
      </dgm:t>
    </dgm:pt>
    <dgm:pt modelId="{6B7ED168-D438-4621-BFF6-D632C103F341}" type="pres">
      <dgm:prSet presAssocID="{D699EF8D-F75A-4790-AE3A-D435F5A51C2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7A5187-2EEF-448B-BD6D-944466871EE3}" type="pres">
      <dgm:prSet presAssocID="{E41982E9-3947-45C2-B476-8AD73E6CDA5D}" presName="node" presStyleLbl="node1" presStyleIdx="0" presStyleCnt="8" custScaleX="1215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668C8-33C4-4DAE-8B06-874B3F0BAD49}" type="pres">
      <dgm:prSet presAssocID="{48EFE8A3-D3D3-460B-A4D1-940F812D82E6}" presName="sibTrans" presStyleLbl="sibTrans2D1" presStyleIdx="0" presStyleCnt="7"/>
      <dgm:spPr/>
      <dgm:t>
        <a:bodyPr/>
        <a:lstStyle/>
        <a:p>
          <a:endParaRPr lang="en-US"/>
        </a:p>
      </dgm:t>
    </dgm:pt>
    <dgm:pt modelId="{3A74E5F9-30C6-4E34-8F5D-E71DE7578A37}" type="pres">
      <dgm:prSet presAssocID="{48EFE8A3-D3D3-460B-A4D1-940F812D82E6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0A157767-4F81-4883-8CC9-06D3D62E708C}" type="pres">
      <dgm:prSet presAssocID="{68B7A751-7926-4638-BFE7-FB3657DE316B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16BC09-449A-4938-9F89-94E6042B0CC7}" type="pres">
      <dgm:prSet presAssocID="{F41C6064-382A-48C6-B438-E4E59E6E3D84}" presName="sibTrans" presStyleLbl="sibTrans2D1" presStyleIdx="1" presStyleCnt="7"/>
      <dgm:spPr/>
      <dgm:t>
        <a:bodyPr/>
        <a:lstStyle/>
        <a:p>
          <a:endParaRPr lang="en-US"/>
        </a:p>
      </dgm:t>
    </dgm:pt>
    <dgm:pt modelId="{EC9027F5-095B-4A32-8A0D-28FE7688D689}" type="pres">
      <dgm:prSet presAssocID="{F41C6064-382A-48C6-B438-E4E59E6E3D84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5CFE756C-1273-4794-B0B7-6685C4F14472}" type="pres">
      <dgm:prSet presAssocID="{8C08A9C0-9656-4896-A1FD-BDAAC294D74F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4DDE99-E320-402B-9A4E-86D9B57563A0}" type="pres">
      <dgm:prSet presAssocID="{9D47FBB6-A887-4550-9590-86DACF771E66}" presName="sibTrans" presStyleLbl="sibTrans2D1" presStyleIdx="2" presStyleCnt="7"/>
      <dgm:spPr/>
      <dgm:t>
        <a:bodyPr/>
        <a:lstStyle/>
        <a:p>
          <a:endParaRPr lang="en-US"/>
        </a:p>
      </dgm:t>
    </dgm:pt>
    <dgm:pt modelId="{197FC221-3521-44A8-B34C-F3F595F7A8D7}" type="pres">
      <dgm:prSet presAssocID="{9D47FBB6-A887-4550-9590-86DACF771E66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5D3FDD78-FDCE-4F98-AAE6-41938FD0CADE}" type="pres">
      <dgm:prSet presAssocID="{2101A6B5-C0C1-43B6-A078-1D2EC279989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3588BE-6041-42F4-8149-AF59609EDF7F}" type="pres">
      <dgm:prSet presAssocID="{0D3BEF20-7B46-413E-B049-6018ECB932FA}" presName="sibTrans" presStyleLbl="sibTrans2D1" presStyleIdx="3" presStyleCnt="7"/>
      <dgm:spPr/>
      <dgm:t>
        <a:bodyPr/>
        <a:lstStyle/>
        <a:p>
          <a:endParaRPr lang="en-US"/>
        </a:p>
      </dgm:t>
    </dgm:pt>
    <dgm:pt modelId="{7AA31A21-E7F4-4287-ADD5-C985CE083491}" type="pres">
      <dgm:prSet presAssocID="{0D3BEF20-7B46-413E-B049-6018ECB932FA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92F0D857-A72C-401A-A0E2-2C715F5C766A}" type="pres">
      <dgm:prSet presAssocID="{8BD4328A-2714-44F5-8D6A-7BA575697DA1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D19FF-5E50-4C7F-B31B-5B23600DC95F}" type="pres">
      <dgm:prSet presAssocID="{71D15C8A-1CA4-4D80-B5C3-8CD2CBDD1776}" presName="sibTrans" presStyleLbl="sibTrans2D1" presStyleIdx="4" presStyleCnt="7"/>
      <dgm:spPr/>
      <dgm:t>
        <a:bodyPr/>
        <a:lstStyle/>
        <a:p>
          <a:endParaRPr lang="en-US"/>
        </a:p>
      </dgm:t>
    </dgm:pt>
    <dgm:pt modelId="{AABB74FC-36F6-4BA3-BB83-7C5BB2334239}" type="pres">
      <dgm:prSet presAssocID="{71D15C8A-1CA4-4D80-B5C3-8CD2CBDD1776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D3B1A680-01D7-4F04-B3D9-D1DE95028940}" type="pres">
      <dgm:prSet presAssocID="{387B18DB-0F10-4A6A-B644-6C7C44FB4EE0}" presName="node" presStyleLbl="node1" presStyleIdx="5" presStyleCnt="8" custScaleX="1221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B75FB7-187F-41D6-A28C-819457F7F8DE}" type="pres">
      <dgm:prSet presAssocID="{8C3E17B3-61E1-4FCB-B5C4-8FE9152470E3}" presName="sibTrans" presStyleLbl="sibTrans2D1" presStyleIdx="5" presStyleCnt="7"/>
      <dgm:spPr/>
      <dgm:t>
        <a:bodyPr/>
        <a:lstStyle/>
        <a:p>
          <a:endParaRPr lang="en-US"/>
        </a:p>
      </dgm:t>
    </dgm:pt>
    <dgm:pt modelId="{5BC68AAE-31E8-4236-A9D7-386FF59B43B1}" type="pres">
      <dgm:prSet presAssocID="{8C3E17B3-61E1-4FCB-B5C4-8FE9152470E3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696E5419-A878-4916-B5B7-59F5256EB9EB}" type="pres">
      <dgm:prSet presAssocID="{16528798-8300-41F3-8295-9BC576A7BD54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9B550A-CC2E-43D7-B4B8-839B59240166}" type="pres">
      <dgm:prSet presAssocID="{BBD20EA4-C03D-4A11-BFDA-517DA392191E}" presName="sibTrans" presStyleLbl="sibTrans2D1" presStyleIdx="6" presStyleCnt="7"/>
      <dgm:spPr/>
      <dgm:t>
        <a:bodyPr/>
        <a:lstStyle/>
        <a:p>
          <a:endParaRPr lang="en-US"/>
        </a:p>
      </dgm:t>
    </dgm:pt>
    <dgm:pt modelId="{77ED690F-BEFD-4FA5-ACD0-7599C70E9B94}" type="pres">
      <dgm:prSet presAssocID="{BBD20EA4-C03D-4A11-BFDA-517DA392191E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D5531DDF-C2A2-4E5C-B7A4-E4CE6FF4C4C7}" type="pres">
      <dgm:prSet presAssocID="{448F561B-2A8A-4624-919F-E20C1F2A008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8C9441-8AC9-441B-9EC0-89F23445DE70}" type="presOf" srcId="{68B7A751-7926-4638-BFE7-FB3657DE316B}" destId="{0A157767-4F81-4883-8CC9-06D3D62E708C}" srcOrd="0" destOrd="0" presId="urn:microsoft.com/office/officeart/2005/8/layout/process5"/>
    <dgm:cxn modelId="{4C7DBC7F-7DF1-4B01-9278-08F064FCB080}" type="presOf" srcId="{0D3BEF20-7B46-413E-B049-6018ECB932FA}" destId="{C43588BE-6041-42F4-8149-AF59609EDF7F}" srcOrd="0" destOrd="0" presId="urn:microsoft.com/office/officeart/2005/8/layout/process5"/>
    <dgm:cxn modelId="{F1B2B315-A6C9-42A9-9697-076EB30DEC0F}" srcId="{D699EF8D-F75A-4790-AE3A-D435F5A51C2B}" destId="{2101A6B5-C0C1-43B6-A078-1D2EC2799895}" srcOrd="3" destOrd="0" parTransId="{3053E32C-C9CA-48AA-A1F9-9CF94266AF2E}" sibTransId="{0D3BEF20-7B46-413E-B049-6018ECB932FA}"/>
    <dgm:cxn modelId="{4E4B6621-81CE-406A-B731-79851D0EE957}" type="presOf" srcId="{BBD20EA4-C03D-4A11-BFDA-517DA392191E}" destId="{77ED690F-BEFD-4FA5-ACD0-7599C70E9B94}" srcOrd="1" destOrd="0" presId="urn:microsoft.com/office/officeart/2005/8/layout/process5"/>
    <dgm:cxn modelId="{76ACA7EC-CAD1-4450-8B3A-4909F6193CAB}" srcId="{D699EF8D-F75A-4790-AE3A-D435F5A51C2B}" destId="{8C08A9C0-9656-4896-A1FD-BDAAC294D74F}" srcOrd="2" destOrd="0" parTransId="{E6B3EC70-B06F-4BDA-B312-6CAA02833F70}" sibTransId="{9D47FBB6-A887-4550-9590-86DACF771E66}"/>
    <dgm:cxn modelId="{678E7010-B592-4732-933E-94744AECA648}" srcId="{D699EF8D-F75A-4790-AE3A-D435F5A51C2B}" destId="{E41982E9-3947-45C2-B476-8AD73E6CDA5D}" srcOrd="0" destOrd="0" parTransId="{CC183268-F70B-415F-947F-FDF65239E18D}" sibTransId="{48EFE8A3-D3D3-460B-A4D1-940F812D82E6}"/>
    <dgm:cxn modelId="{A9C7D7FE-EEF1-4925-82B3-BCE2979792DA}" type="presOf" srcId="{0D3BEF20-7B46-413E-B049-6018ECB932FA}" destId="{7AA31A21-E7F4-4287-ADD5-C985CE083491}" srcOrd="1" destOrd="0" presId="urn:microsoft.com/office/officeart/2005/8/layout/process5"/>
    <dgm:cxn modelId="{CB172DE5-5123-42D3-9DF9-BB80D8B38DB8}" type="presOf" srcId="{16528798-8300-41F3-8295-9BC576A7BD54}" destId="{696E5419-A878-4916-B5B7-59F5256EB9EB}" srcOrd="0" destOrd="0" presId="urn:microsoft.com/office/officeart/2005/8/layout/process5"/>
    <dgm:cxn modelId="{229B6B9D-F6DC-4B33-ADAB-AB34F986EC03}" srcId="{D699EF8D-F75A-4790-AE3A-D435F5A51C2B}" destId="{16528798-8300-41F3-8295-9BC576A7BD54}" srcOrd="6" destOrd="0" parTransId="{F57FA03A-E13C-47AF-A210-BCC1E26D33D0}" sibTransId="{BBD20EA4-C03D-4A11-BFDA-517DA392191E}"/>
    <dgm:cxn modelId="{905469FE-ECC5-4C7E-8DB3-5BD6E32DF35C}" srcId="{D699EF8D-F75A-4790-AE3A-D435F5A51C2B}" destId="{387B18DB-0F10-4A6A-B644-6C7C44FB4EE0}" srcOrd="5" destOrd="0" parTransId="{3FA5E151-E715-4090-B237-15E59B341529}" sibTransId="{8C3E17B3-61E1-4FCB-B5C4-8FE9152470E3}"/>
    <dgm:cxn modelId="{054927FD-E822-439C-BA9F-0FC25F598BAB}" type="presOf" srcId="{F41C6064-382A-48C6-B438-E4E59E6E3D84}" destId="{EC9027F5-095B-4A32-8A0D-28FE7688D689}" srcOrd="1" destOrd="0" presId="urn:microsoft.com/office/officeart/2005/8/layout/process5"/>
    <dgm:cxn modelId="{338625BB-830B-4131-9F90-B383E1DEF3CC}" type="presOf" srcId="{D699EF8D-F75A-4790-AE3A-D435F5A51C2B}" destId="{6B7ED168-D438-4621-BFF6-D632C103F341}" srcOrd="0" destOrd="0" presId="urn:microsoft.com/office/officeart/2005/8/layout/process5"/>
    <dgm:cxn modelId="{41F64977-585B-469E-942F-183EBCC0C669}" type="presOf" srcId="{8C08A9C0-9656-4896-A1FD-BDAAC294D74F}" destId="{5CFE756C-1273-4794-B0B7-6685C4F14472}" srcOrd="0" destOrd="0" presId="urn:microsoft.com/office/officeart/2005/8/layout/process5"/>
    <dgm:cxn modelId="{CF1AB998-3901-461B-AA66-20EE0150400A}" type="presOf" srcId="{48EFE8A3-D3D3-460B-A4D1-940F812D82E6}" destId="{3A74E5F9-30C6-4E34-8F5D-E71DE7578A37}" srcOrd="1" destOrd="0" presId="urn:microsoft.com/office/officeart/2005/8/layout/process5"/>
    <dgm:cxn modelId="{AC73E135-F9DB-4BD2-8B62-2DE3A883AB76}" type="presOf" srcId="{9D47FBB6-A887-4550-9590-86DACF771E66}" destId="{144DDE99-E320-402B-9A4E-86D9B57563A0}" srcOrd="0" destOrd="0" presId="urn:microsoft.com/office/officeart/2005/8/layout/process5"/>
    <dgm:cxn modelId="{9E171EE2-84CD-4EC8-B929-048C01837F49}" type="presOf" srcId="{E41982E9-3947-45C2-B476-8AD73E6CDA5D}" destId="{E57A5187-2EEF-448B-BD6D-944466871EE3}" srcOrd="0" destOrd="0" presId="urn:microsoft.com/office/officeart/2005/8/layout/process5"/>
    <dgm:cxn modelId="{D0B30806-29B1-4465-8DA3-0EE88F7CD35F}" type="presOf" srcId="{71D15C8A-1CA4-4D80-B5C3-8CD2CBDD1776}" destId="{AABB74FC-36F6-4BA3-BB83-7C5BB2334239}" srcOrd="1" destOrd="0" presId="urn:microsoft.com/office/officeart/2005/8/layout/process5"/>
    <dgm:cxn modelId="{2CCCABF3-DE16-4EBF-8DDB-00735D3836CE}" type="presOf" srcId="{387B18DB-0F10-4A6A-B644-6C7C44FB4EE0}" destId="{D3B1A680-01D7-4F04-B3D9-D1DE95028940}" srcOrd="0" destOrd="0" presId="urn:microsoft.com/office/officeart/2005/8/layout/process5"/>
    <dgm:cxn modelId="{51F58BCC-428E-4B59-AE99-CD1287389ADE}" type="presOf" srcId="{BBD20EA4-C03D-4A11-BFDA-517DA392191E}" destId="{9A9B550A-CC2E-43D7-B4B8-839B59240166}" srcOrd="0" destOrd="0" presId="urn:microsoft.com/office/officeart/2005/8/layout/process5"/>
    <dgm:cxn modelId="{11005558-D7A2-4897-B5B2-391BF2A74F24}" type="presOf" srcId="{2101A6B5-C0C1-43B6-A078-1D2EC2799895}" destId="{5D3FDD78-FDCE-4F98-AAE6-41938FD0CADE}" srcOrd="0" destOrd="0" presId="urn:microsoft.com/office/officeart/2005/8/layout/process5"/>
    <dgm:cxn modelId="{7CBFF3DB-D3A1-46DE-8E67-BE188ADA4469}" srcId="{D699EF8D-F75A-4790-AE3A-D435F5A51C2B}" destId="{8BD4328A-2714-44F5-8D6A-7BA575697DA1}" srcOrd="4" destOrd="0" parTransId="{765A7E8D-47B5-470E-B790-37DB1216DD11}" sibTransId="{71D15C8A-1CA4-4D80-B5C3-8CD2CBDD1776}"/>
    <dgm:cxn modelId="{5F892584-24EE-4452-9B34-D53E9BCE5DE5}" type="presOf" srcId="{8C3E17B3-61E1-4FCB-B5C4-8FE9152470E3}" destId="{EEB75FB7-187F-41D6-A28C-819457F7F8DE}" srcOrd="0" destOrd="0" presId="urn:microsoft.com/office/officeart/2005/8/layout/process5"/>
    <dgm:cxn modelId="{6323E4E6-190E-4E9B-8136-DB96B5AC99F9}" type="presOf" srcId="{8BD4328A-2714-44F5-8D6A-7BA575697DA1}" destId="{92F0D857-A72C-401A-A0E2-2C715F5C766A}" srcOrd="0" destOrd="0" presId="urn:microsoft.com/office/officeart/2005/8/layout/process5"/>
    <dgm:cxn modelId="{ED865BEB-ED97-4C05-9EF1-D709BC9A2924}" type="presOf" srcId="{9D47FBB6-A887-4550-9590-86DACF771E66}" destId="{197FC221-3521-44A8-B34C-F3F595F7A8D7}" srcOrd="1" destOrd="0" presId="urn:microsoft.com/office/officeart/2005/8/layout/process5"/>
    <dgm:cxn modelId="{2E63E3B0-D950-41F7-B33F-83CD038FDBFF}" type="presOf" srcId="{71D15C8A-1CA4-4D80-B5C3-8CD2CBDD1776}" destId="{B5BD19FF-5E50-4C7F-B31B-5B23600DC95F}" srcOrd="0" destOrd="0" presId="urn:microsoft.com/office/officeart/2005/8/layout/process5"/>
    <dgm:cxn modelId="{95E66B6A-2042-4D9B-8AFA-7F97FE6ABD35}" srcId="{D699EF8D-F75A-4790-AE3A-D435F5A51C2B}" destId="{448F561B-2A8A-4624-919F-E20C1F2A008E}" srcOrd="7" destOrd="0" parTransId="{35C884C6-C977-4B31-A0E2-C79D32882188}" sibTransId="{0A8059E4-DD49-4512-A6DC-95341C3D496C}"/>
    <dgm:cxn modelId="{EEFCDFBF-4FA0-47A1-834A-22ECECE5ED3A}" srcId="{D699EF8D-F75A-4790-AE3A-D435F5A51C2B}" destId="{68B7A751-7926-4638-BFE7-FB3657DE316B}" srcOrd="1" destOrd="0" parTransId="{CB313DE0-CE64-4772-BE2C-29350684B1DD}" sibTransId="{F41C6064-382A-48C6-B438-E4E59E6E3D84}"/>
    <dgm:cxn modelId="{DC2CB076-3D80-4467-A1DA-1B09F2BB80F3}" type="presOf" srcId="{8C3E17B3-61E1-4FCB-B5C4-8FE9152470E3}" destId="{5BC68AAE-31E8-4236-A9D7-386FF59B43B1}" srcOrd="1" destOrd="0" presId="urn:microsoft.com/office/officeart/2005/8/layout/process5"/>
    <dgm:cxn modelId="{E1E6A7E6-DEB3-4ADB-BA90-AEB872214C74}" type="presOf" srcId="{448F561B-2A8A-4624-919F-E20C1F2A008E}" destId="{D5531DDF-C2A2-4E5C-B7A4-E4CE6FF4C4C7}" srcOrd="0" destOrd="0" presId="urn:microsoft.com/office/officeart/2005/8/layout/process5"/>
    <dgm:cxn modelId="{CA8E8CDD-4323-4731-8EE0-9B3518BB2601}" type="presOf" srcId="{F41C6064-382A-48C6-B438-E4E59E6E3D84}" destId="{7316BC09-449A-4938-9F89-94E6042B0CC7}" srcOrd="0" destOrd="0" presId="urn:microsoft.com/office/officeart/2005/8/layout/process5"/>
    <dgm:cxn modelId="{AC3D58B4-B532-4D2E-8973-040844A54D26}" type="presOf" srcId="{48EFE8A3-D3D3-460B-A4D1-940F812D82E6}" destId="{8B2668C8-33C4-4DAE-8B06-874B3F0BAD49}" srcOrd="0" destOrd="0" presId="urn:microsoft.com/office/officeart/2005/8/layout/process5"/>
    <dgm:cxn modelId="{5EB93A98-D4AB-49A2-8D3C-690A179FE668}" type="presParOf" srcId="{6B7ED168-D438-4621-BFF6-D632C103F341}" destId="{E57A5187-2EEF-448B-BD6D-944466871EE3}" srcOrd="0" destOrd="0" presId="urn:microsoft.com/office/officeart/2005/8/layout/process5"/>
    <dgm:cxn modelId="{75565D92-556B-4DA8-BE1F-5948F75007B0}" type="presParOf" srcId="{6B7ED168-D438-4621-BFF6-D632C103F341}" destId="{8B2668C8-33C4-4DAE-8B06-874B3F0BAD49}" srcOrd="1" destOrd="0" presId="urn:microsoft.com/office/officeart/2005/8/layout/process5"/>
    <dgm:cxn modelId="{B0C4A2A7-AC2A-42CA-A2C1-0457379C55B9}" type="presParOf" srcId="{8B2668C8-33C4-4DAE-8B06-874B3F0BAD49}" destId="{3A74E5F9-30C6-4E34-8F5D-E71DE7578A37}" srcOrd="0" destOrd="0" presId="urn:microsoft.com/office/officeart/2005/8/layout/process5"/>
    <dgm:cxn modelId="{0882FC67-FB73-4478-86E1-25C5F9188310}" type="presParOf" srcId="{6B7ED168-D438-4621-BFF6-D632C103F341}" destId="{0A157767-4F81-4883-8CC9-06D3D62E708C}" srcOrd="2" destOrd="0" presId="urn:microsoft.com/office/officeart/2005/8/layout/process5"/>
    <dgm:cxn modelId="{C5122ACF-913B-4C62-8503-7DBFAA2B8EA1}" type="presParOf" srcId="{6B7ED168-D438-4621-BFF6-D632C103F341}" destId="{7316BC09-449A-4938-9F89-94E6042B0CC7}" srcOrd="3" destOrd="0" presId="urn:microsoft.com/office/officeart/2005/8/layout/process5"/>
    <dgm:cxn modelId="{FE48CE21-0584-41FF-85AE-BF84989C6675}" type="presParOf" srcId="{7316BC09-449A-4938-9F89-94E6042B0CC7}" destId="{EC9027F5-095B-4A32-8A0D-28FE7688D689}" srcOrd="0" destOrd="0" presId="urn:microsoft.com/office/officeart/2005/8/layout/process5"/>
    <dgm:cxn modelId="{98B46361-58FC-4BC6-A26B-FBDA0810AD9E}" type="presParOf" srcId="{6B7ED168-D438-4621-BFF6-D632C103F341}" destId="{5CFE756C-1273-4794-B0B7-6685C4F14472}" srcOrd="4" destOrd="0" presId="urn:microsoft.com/office/officeart/2005/8/layout/process5"/>
    <dgm:cxn modelId="{5136547E-2198-4635-BBB7-EDA33A8015A9}" type="presParOf" srcId="{6B7ED168-D438-4621-BFF6-D632C103F341}" destId="{144DDE99-E320-402B-9A4E-86D9B57563A0}" srcOrd="5" destOrd="0" presId="urn:microsoft.com/office/officeart/2005/8/layout/process5"/>
    <dgm:cxn modelId="{818B92B9-A9C3-48A2-A56B-1C3DD2945061}" type="presParOf" srcId="{144DDE99-E320-402B-9A4E-86D9B57563A0}" destId="{197FC221-3521-44A8-B34C-F3F595F7A8D7}" srcOrd="0" destOrd="0" presId="urn:microsoft.com/office/officeart/2005/8/layout/process5"/>
    <dgm:cxn modelId="{66A7C8E1-A9BE-42B2-B7EE-8DCAD45E921B}" type="presParOf" srcId="{6B7ED168-D438-4621-BFF6-D632C103F341}" destId="{5D3FDD78-FDCE-4F98-AAE6-41938FD0CADE}" srcOrd="6" destOrd="0" presId="urn:microsoft.com/office/officeart/2005/8/layout/process5"/>
    <dgm:cxn modelId="{F9179A07-225A-4611-ABD1-84EA42D1762D}" type="presParOf" srcId="{6B7ED168-D438-4621-BFF6-D632C103F341}" destId="{C43588BE-6041-42F4-8149-AF59609EDF7F}" srcOrd="7" destOrd="0" presId="urn:microsoft.com/office/officeart/2005/8/layout/process5"/>
    <dgm:cxn modelId="{FF24FD7A-FEE5-411F-943D-9F036077F2CC}" type="presParOf" srcId="{C43588BE-6041-42F4-8149-AF59609EDF7F}" destId="{7AA31A21-E7F4-4287-ADD5-C985CE083491}" srcOrd="0" destOrd="0" presId="urn:microsoft.com/office/officeart/2005/8/layout/process5"/>
    <dgm:cxn modelId="{DCB472A4-89C0-40E7-8687-42D9CC60894B}" type="presParOf" srcId="{6B7ED168-D438-4621-BFF6-D632C103F341}" destId="{92F0D857-A72C-401A-A0E2-2C715F5C766A}" srcOrd="8" destOrd="0" presId="urn:microsoft.com/office/officeart/2005/8/layout/process5"/>
    <dgm:cxn modelId="{48B3A2AF-7C6C-417D-84FE-3A58FD6C3F83}" type="presParOf" srcId="{6B7ED168-D438-4621-BFF6-D632C103F341}" destId="{B5BD19FF-5E50-4C7F-B31B-5B23600DC95F}" srcOrd="9" destOrd="0" presId="urn:microsoft.com/office/officeart/2005/8/layout/process5"/>
    <dgm:cxn modelId="{BE0B818F-B854-4995-8B8F-8380F8DEF930}" type="presParOf" srcId="{B5BD19FF-5E50-4C7F-B31B-5B23600DC95F}" destId="{AABB74FC-36F6-4BA3-BB83-7C5BB2334239}" srcOrd="0" destOrd="0" presId="urn:microsoft.com/office/officeart/2005/8/layout/process5"/>
    <dgm:cxn modelId="{705F9236-D2D0-4C06-AA8F-B0061639C326}" type="presParOf" srcId="{6B7ED168-D438-4621-BFF6-D632C103F341}" destId="{D3B1A680-01D7-4F04-B3D9-D1DE95028940}" srcOrd="10" destOrd="0" presId="urn:microsoft.com/office/officeart/2005/8/layout/process5"/>
    <dgm:cxn modelId="{18BBA958-2561-48B4-BADD-19E1655990B6}" type="presParOf" srcId="{6B7ED168-D438-4621-BFF6-D632C103F341}" destId="{EEB75FB7-187F-41D6-A28C-819457F7F8DE}" srcOrd="11" destOrd="0" presId="urn:microsoft.com/office/officeart/2005/8/layout/process5"/>
    <dgm:cxn modelId="{4BE41BB8-12A2-4B45-A67D-342D84875E58}" type="presParOf" srcId="{EEB75FB7-187F-41D6-A28C-819457F7F8DE}" destId="{5BC68AAE-31E8-4236-A9D7-386FF59B43B1}" srcOrd="0" destOrd="0" presId="urn:microsoft.com/office/officeart/2005/8/layout/process5"/>
    <dgm:cxn modelId="{698FD048-3B6F-45EA-83B6-62535C4079E4}" type="presParOf" srcId="{6B7ED168-D438-4621-BFF6-D632C103F341}" destId="{696E5419-A878-4916-B5B7-59F5256EB9EB}" srcOrd="12" destOrd="0" presId="urn:microsoft.com/office/officeart/2005/8/layout/process5"/>
    <dgm:cxn modelId="{7BE44C0D-5629-46F6-B2E5-94D3627639F4}" type="presParOf" srcId="{6B7ED168-D438-4621-BFF6-D632C103F341}" destId="{9A9B550A-CC2E-43D7-B4B8-839B59240166}" srcOrd="13" destOrd="0" presId="urn:microsoft.com/office/officeart/2005/8/layout/process5"/>
    <dgm:cxn modelId="{F755C6AC-57B3-4F9A-8AE4-067D2E02B2D1}" type="presParOf" srcId="{9A9B550A-CC2E-43D7-B4B8-839B59240166}" destId="{77ED690F-BEFD-4FA5-ACD0-7599C70E9B94}" srcOrd="0" destOrd="0" presId="urn:microsoft.com/office/officeart/2005/8/layout/process5"/>
    <dgm:cxn modelId="{2CFC163E-0BD7-43D5-A0B9-87359056C916}" type="presParOf" srcId="{6B7ED168-D438-4621-BFF6-D632C103F341}" destId="{D5531DDF-C2A2-4E5C-B7A4-E4CE6FF4C4C7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A5187-2EEF-448B-BD6D-944466871EE3}">
      <dsp:nvSpPr>
        <dsp:cNvPr id="0" name=""/>
        <dsp:cNvSpPr/>
      </dsp:nvSpPr>
      <dsp:spPr>
        <a:xfrm>
          <a:off x="588268" y="472"/>
          <a:ext cx="2034344" cy="10039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Download workspace folder</a:t>
          </a:r>
          <a:endParaRPr lang="en-US" sz="1600" kern="1200" dirty="0"/>
        </a:p>
      </dsp:txBody>
      <dsp:txXfrm>
        <a:off x="617672" y="29876"/>
        <a:ext cx="1975536" cy="945128"/>
      </dsp:txXfrm>
    </dsp:sp>
    <dsp:sp modelId="{8B2668C8-33C4-4DAE-8B06-874B3F0BAD49}">
      <dsp:nvSpPr>
        <dsp:cNvPr id="0" name=""/>
        <dsp:cNvSpPr/>
      </dsp:nvSpPr>
      <dsp:spPr>
        <a:xfrm>
          <a:off x="2769856" y="294960"/>
          <a:ext cx="354724" cy="414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769856" y="377952"/>
        <a:ext cx="248307" cy="248976"/>
      </dsp:txXfrm>
    </dsp:sp>
    <dsp:sp modelId="{0A157767-4F81-4883-8CC9-06D3D62E708C}">
      <dsp:nvSpPr>
        <dsp:cNvPr id="0" name=""/>
        <dsp:cNvSpPr/>
      </dsp:nvSpPr>
      <dsp:spPr>
        <a:xfrm>
          <a:off x="3291903" y="472"/>
          <a:ext cx="1673228" cy="10039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Download course instance &amp; put it in workspace</a:t>
          </a:r>
          <a:endParaRPr lang="en-US" sz="1600" kern="1200" dirty="0"/>
        </a:p>
      </dsp:txBody>
      <dsp:txXfrm>
        <a:off x="3321307" y="29876"/>
        <a:ext cx="1614420" cy="945128"/>
      </dsp:txXfrm>
    </dsp:sp>
    <dsp:sp modelId="{7316BC09-449A-4938-9F89-94E6042B0CC7}">
      <dsp:nvSpPr>
        <dsp:cNvPr id="0" name=""/>
        <dsp:cNvSpPr/>
      </dsp:nvSpPr>
      <dsp:spPr>
        <a:xfrm>
          <a:off x="5112375" y="294960"/>
          <a:ext cx="354724" cy="414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732615"/>
                <a:satOff val="-7995"/>
                <a:lumOff val="29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732615"/>
                <a:satOff val="-7995"/>
                <a:lumOff val="29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732615"/>
                <a:satOff val="-7995"/>
                <a:lumOff val="29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112375" y="377952"/>
        <a:ext cx="248307" cy="248976"/>
      </dsp:txXfrm>
    </dsp:sp>
    <dsp:sp modelId="{5CFE756C-1273-4794-B0B7-6685C4F14472}">
      <dsp:nvSpPr>
        <dsp:cNvPr id="0" name=""/>
        <dsp:cNvSpPr/>
      </dsp:nvSpPr>
      <dsp:spPr>
        <a:xfrm>
          <a:off x="5634423" y="472"/>
          <a:ext cx="1673228" cy="10039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Move text contents into workspace</a:t>
          </a:r>
          <a:endParaRPr lang="en-US" sz="1600" kern="1200" dirty="0"/>
        </a:p>
      </dsp:txBody>
      <dsp:txXfrm>
        <a:off x="5663827" y="29876"/>
        <a:ext cx="1614420" cy="945128"/>
      </dsp:txXfrm>
    </dsp:sp>
    <dsp:sp modelId="{144DDE99-E320-402B-9A4E-86D9B57563A0}">
      <dsp:nvSpPr>
        <dsp:cNvPr id="0" name=""/>
        <dsp:cNvSpPr/>
      </dsp:nvSpPr>
      <dsp:spPr>
        <a:xfrm rot="5400000">
          <a:off x="6293674" y="1121535"/>
          <a:ext cx="354724" cy="414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6346549" y="1151653"/>
        <a:ext cx="248976" cy="248307"/>
      </dsp:txXfrm>
    </dsp:sp>
    <dsp:sp modelId="{5D3FDD78-FDCE-4F98-AAE6-41938FD0CADE}">
      <dsp:nvSpPr>
        <dsp:cNvPr id="0" name=""/>
        <dsp:cNvSpPr/>
      </dsp:nvSpPr>
      <dsp:spPr>
        <a:xfrm>
          <a:off x="5634423" y="1673700"/>
          <a:ext cx="1673228" cy="10039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Move transcript into workspace</a:t>
          </a:r>
          <a:endParaRPr lang="en-US" sz="1600" kern="1200" dirty="0"/>
        </a:p>
      </dsp:txBody>
      <dsp:txXfrm>
        <a:off x="5663827" y="1703104"/>
        <a:ext cx="1614420" cy="945128"/>
      </dsp:txXfrm>
    </dsp:sp>
    <dsp:sp modelId="{C43588BE-6041-42F4-8149-AF59609EDF7F}">
      <dsp:nvSpPr>
        <dsp:cNvPr id="0" name=""/>
        <dsp:cNvSpPr/>
      </dsp:nvSpPr>
      <dsp:spPr>
        <a:xfrm rot="10800000">
          <a:off x="5132454" y="1968188"/>
          <a:ext cx="354724" cy="414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5238871" y="2051180"/>
        <a:ext cx="248307" cy="248976"/>
      </dsp:txXfrm>
    </dsp:sp>
    <dsp:sp modelId="{92F0D857-A72C-401A-A0E2-2C715F5C766A}">
      <dsp:nvSpPr>
        <dsp:cNvPr id="0" name=""/>
        <dsp:cNvSpPr/>
      </dsp:nvSpPr>
      <dsp:spPr>
        <a:xfrm>
          <a:off x="3291903" y="1673700"/>
          <a:ext cx="1673228" cy="10039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Move assessment contents into workspace</a:t>
          </a:r>
          <a:endParaRPr lang="en-US" sz="1600" kern="1200" dirty="0"/>
        </a:p>
      </dsp:txBody>
      <dsp:txXfrm>
        <a:off x="3321307" y="1703104"/>
        <a:ext cx="1614420" cy="945128"/>
      </dsp:txXfrm>
    </dsp:sp>
    <dsp:sp modelId="{B5BD19FF-5E50-4C7F-B31B-5B23600DC95F}">
      <dsp:nvSpPr>
        <dsp:cNvPr id="0" name=""/>
        <dsp:cNvSpPr/>
      </dsp:nvSpPr>
      <dsp:spPr>
        <a:xfrm rot="10800000">
          <a:off x="2789935" y="1968188"/>
          <a:ext cx="354724" cy="414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896352" y="2051180"/>
        <a:ext cx="248307" cy="248976"/>
      </dsp:txXfrm>
    </dsp:sp>
    <dsp:sp modelId="{D3B1A680-01D7-4F04-B3D9-D1DE95028940}">
      <dsp:nvSpPr>
        <dsp:cNvPr id="0" name=""/>
        <dsp:cNvSpPr/>
      </dsp:nvSpPr>
      <dsp:spPr>
        <a:xfrm>
          <a:off x="579048" y="1673700"/>
          <a:ext cx="2043563" cy="10039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Design course by filling metadata in “course_info.xlsm”</a:t>
          </a:r>
          <a:endParaRPr lang="en-US" sz="1600" kern="1200" dirty="0"/>
        </a:p>
      </dsp:txBody>
      <dsp:txXfrm>
        <a:off x="608452" y="1703104"/>
        <a:ext cx="1984755" cy="945128"/>
      </dsp:txXfrm>
    </dsp:sp>
    <dsp:sp modelId="{EEB75FB7-187F-41D6-A28C-819457F7F8DE}">
      <dsp:nvSpPr>
        <dsp:cNvPr id="0" name=""/>
        <dsp:cNvSpPr/>
      </dsp:nvSpPr>
      <dsp:spPr>
        <a:xfrm rot="5778897">
          <a:off x="1330912" y="2794763"/>
          <a:ext cx="356889" cy="414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8663077"/>
                <a:satOff val="-39973"/>
                <a:lumOff val="14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663077"/>
                <a:satOff val="-39973"/>
                <a:lumOff val="14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663077"/>
                <a:satOff val="-39973"/>
                <a:lumOff val="14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1390757" y="2824123"/>
        <a:ext cx="248976" cy="249822"/>
      </dsp:txXfrm>
    </dsp:sp>
    <dsp:sp modelId="{696E5419-A878-4916-B5B7-59F5256EB9EB}">
      <dsp:nvSpPr>
        <dsp:cNvPr id="0" name=""/>
        <dsp:cNvSpPr/>
      </dsp:nvSpPr>
      <dsp:spPr>
        <a:xfrm>
          <a:off x="579048" y="3346928"/>
          <a:ext cx="1673228" cy="10039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Execute tool: run Python script</a:t>
          </a:r>
          <a:endParaRPr lang="en-US" sz="1600" kern="1200" dirty="0"/>
        </a:p>
      </dsp:txBody>
      <dsp:txXfrm>
        <a:off x="608452" y="3376332"/>
        <a:ext cx="1614420" cy="945128"/>
      </dsp:txXfrm>
    </dsp:sp>
    <dsp:sp modelId="{9A9B550A-CC2E-43D7-B4B8-839B59240166}">
      <dsp:nvSpPr>
        <dsp:cNvPr id="0" name=""/>
        <dsp:cNvSpPr/>
      </dsp:nvSpPr>
      <dsp:spPr>
        <a:xfrm>
          <a:off x="2399520" y="3641416"/>
          <a:ext cx="354724" cy="414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399520" y="3724408"/>
        <a:ext cx="248307" cy="248976"/>
      </dsp:txXfrm>
    </dsp:sp>
    <dsp:sp modelId="{D5531DDF-C2A2-4E5C-B7A4-E4CE6FF4C4C7}">
      <dsp:nvSpPr>
        <dsp:cNvPr id="0" name=""/>
        <dsp:cNvSpPr/>
      </dsp:nvSpPr>
      <dsp:spPr>
        <a:xfrm>
          <a:off x="2921568" y="3346928"/>
          <a:ext cx="1673228" cy="10039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Obtain a full-content course instance</a:t>
          </a:r>
          <a:endParaRPr lang="en-US" sz="1600" kern="1200" dirty="0"/>
        </a:p>
      </dsp:txBody>
      <dsp:txXfrm>
        <a:off x="2950972" y="3376332"/>
        <a:ext cx="1614420" cy="945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82C05-60B2-483E-8A85-7FFE6F4B2F7D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C8137-5B08-4D82-A7A2-CEA074CB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8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4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4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5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6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4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5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5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8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2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youtu.be/f4JzqlwBLO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TokyoTechX/edx-coursebuild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Builder Tool</a:t>
            </a:r>
            <a:br>
              <a:rPr lang="en-US" dirty="0" smtClean="0"/>
            </a:b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065431"/>
          </a:xfrm>
        </p:spPr>
        <p:txBody>
          <a:bodyPr>
            <a:normAutofit/>
          </a:bodyPr>
          <a:lstStyle/>
          <a:p>
            <a:r>
              <a:rPr lang="en-US" smtClean="0"/>
              <a:t>TA </a:t>
            </a:r>
            <a:r>
              <a:rPr lang="en-US" dirty="0" smtClean="0"/>
              <a:t>at</a:t>
            </a:r>
          </a:p>
          <a:p>
            <a:r>
              <a:rPr lang="en-US" altLang="ja-JP" b="1" dirty="0"/>
              <a:t>Online Education Development Office (OEDO)</a:t>
            </a:r>
          </a:p>
          <a:p>
            <a:r>
              <a:rPr lang="en-US" altLang="ja-JP" b="1" dirty="0"/>
              <a:t> Center for Innovative Teaching and Learning (CITL)</a:t>
            </a:r>
          </a:p>
          <a:p>
            <a:r>
              <a:rPr lang="en-US" altLang="ja-JP" b="1" dirty="0"/>
              <a:t>Tokyo Institute of Technology, Japan</a:t>
            </a:r>
          </a:p>
          <a:p>
            <a:endParaRPr kumimoji="1" lang="ja-JP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7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materials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722" y="1601507"/>
            <a:ext cx="6555490" cy="480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materials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796" y="1825625"/>
            <a:ext cx="76184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material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442" y="1690689"/>
            <a:ext cx="6599328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1766" y="1687486"/>
            <a:ext cx="101341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Fill blank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9983" y="3681692"/>
            <a:ext cx="163698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Multiple choice</a:t>
            </a:r>
          </a:p>
        </p:txBody>
      </p:sp>
    </p:spTree>
    <p:extLst>
      <p:ext uri="{BB962C8B-B14F-4D97-AF65-F5344CB8AC3E}">
        <p14:creationId xmlns:p14="http://schemas.microsoft.com/office/powerpoint/2010/main" val="3100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material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968" y="1690689"/>
            <a:ext cx="7886700" cy="36180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13348" y="1772209"/>
            <a:ext cx="108587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Checkbox</a:t>
            </a:r>
          </a:p>
        </p:txBody>
      </p:sp>
    </p:spTree>
    <p:extLst>
      <p:ext uri="{BB962C8B-B14F-4D97-AF65-F5344CB8AC3E}">
        <p14:creationId xmlns:p14="http://schemas.microsoft.com/office/powerpoint/2010/main" val="290378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material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851" y="1690689"/>
            <a:ext cx="6740840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86454" y="3179668"/>
            <a:ext cx="91736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Droplist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55119" y="1541575"/>
            <a:ext cx="232914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So far, handle only 4 types of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/>
          </a:p>
          <a:p>
            <a:pPr algn="ctr"/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Material preparation</a:t>
            </a:r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251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material </a:t>
            </a:r>
            <a:r>
              <a:rPr lang="en-US" dirty="0"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12" y="1825625"/>
            <a:ext cx="8310282" cy="4351338"/>
          </a:xfrm>
        </p:spPr>
        <p:txBody>
          <a:bodyPr/>
          <a:lstStyle/>
          <a:p>
            <a:r>
              <a:rPr lang="en-US" dirty="0" smtClean="0"/>
              <a:t>Prepared in any editor (Word, WordPad, notepad, etc.)</a:t>
            </a:r>
          </a:p>
          <a:p>
            <a:r>
              <a:rPr lang="en-US" dirty="0" smtClean="0"/>
              <a:t>But it needs to be converted to </a:t>
            </a:r>
            <a:r>
              <a:rPr lang="en-US" b="1" dirty="0" smtClean="0"/>
              <a:t>HTML file</a:t>
            </a:r>
          </a:p>
        </p:txBody>
      </p:sp>
    </p:spTree>
    <p:extLst>
      <p:ext uri="{BB962C8B-B14F-4D97-AF65-F5344CB8AC3E}">
        <p14:creationId xmlns:p14="http://schemas.microsoft.com/office/powerpoint/2010/main" val="355279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material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59" y="1377390"/>
            <a:ext cx="83102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- For </a:t>
            </a:r>
            <a:r>
              <a:rPr lang="en-US" dirty="0"/>
              <a:t>example, Word</a:t>
            </a:r>
            <a:r>
              <a:rPr lang="en-US" dirty="0">
                <a:sym typeface="Wingdings" panose="05000000000000000000" pitchFamily="2" charset="2"/>
              </a:rPr>
              <a:t> 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128" y="1801933"/>
            <a:ext cx="5595503" cy="50560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99765" y="5499313"/>
            <a:ext cx="1900517" cy="3406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material </a:t>
            </a:r>
            <a:r>
              <a:rPr lang="en-US" dirty="0"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59" y="1377390"/>
            <a:ext cx="83102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- For </a:t>
            </a:r>
            <a:r>
              <a:rPr lang="en-US" dirty="0"/>
              <a:t>example, Word</a:t>
            </a:r>
            <a:r>
              <a:rPr lang="en-US" dirty="0">
                <a:sym typeface="Wingdings" panose="05000000000000000000" pitchFamily="2" charset="2"/>
              </a:rPr>
              <a:t> 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29907"/>
            <a:ext cx="6849385" cy="13842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280" y="3984848"/>
            <a:ext cx="3334215" cy="17528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56612" y="3003176"/>
            <a:ext cx="13774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Figure folder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99412" y="3146612"/>
            <a:ext cx="448235" cy="5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589059" y="2120942"/>
            <a:ext cx="430306" cy="29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589059" y="2652722"/>
            <a:ext cx="430306" cy="15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45649" y="2452704"/>
            <a:ext cx="10454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Word file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5649" y="1894224"/>
            <a:ext cx="1080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596045" y="3345614"/>
            <a:ext cx="923037" cy="87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4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material </a:t>
            </a:r>
            <a:r>
              <a:rPr lang="en-US" dirty="0"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link (</a:t>
            </a:r>
            <a:r>
              <a:rPr lang="en-US" dirty="0" err="1" smtClean="0"/>
              <a:t>Youtube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required URL </a:t>
            </a:r>
            <a:r>
              <a:rPr lang="en-US" dirty="0" smtClean="0"/>
              <a:t>format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https://youtu.be/f4JzqlwBLO8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Transcript (</a:t>
            </a:r>
            <a:r>
              <a:rPr lang="en-US" dirty="0" err="1" smtClean="0"/>
              <a:t>srt</a:t>
            </a:r>
            <a:r>
              <a:rPr lang="en-US" dirty="0" smtClean="0"/>
              <a:t> file)     optional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577" y="4303944"/>
            <a:ext cx="3421054" cy="224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Tool summary</a:t>
            </a:r>
          </a:p>
          <a:p>
            <a:r>
              <a:rPr lang="en-US" sz="3600" dirty="0" smtClean="0"/>
              <a:t>Definition of materials and outline </a:t>
            </a:r>
          </a:p>
          <a:p>
            <a:r>
              <a:rPr lang="en-US" sz="3600" dirty="0" smtClean="0"/>
              <a:t>Materials preparation</a:t>
            </a:r>
          </a:p>
          <a:p>
            <a:r>
              <a:rPr lang="en-US" sz="3600" dirty="0" smtClean="0"/>
              <a:t>How to fill data in macro-excel</a:t>
            </a:r>
          </a:p>
          <a:p>
            <a:r>
              <a:rPr lang="en-US" sz="3600" dirty="0" smtClean="0"/>
              <a:t>Built course with Python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535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material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format is required (but difficult)</a:t>
            </a:r>
          </a:p>
          <a:p>
            <a:r>
              <a:rPr lang="en-US" dirty="0" smtClean="0"/>
              <a:t>Assessment-formatted excel file is prepared</a:t>
            </a:r>
          </a:p>
          <a:p>
            <a:pPr lvl="1"/>
            <a:r>
              <a:rPr lang="en-US" dirty="0" smtClean="0"/>
              <a:t>Format.xlsx </a:t>
            </a:r>
            <a:r>
              <a:rPr lang="en-US" dirty="0" smtClean="0">
                <a:sym typeface="Wingdings" panose="05000000000000000000" pitchFamily="2" charset="2"/>
              </a:rPr>
              <a:t> prepared in workspace folder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32" y="3935833"/>
            <a:ext cx="7886700" cy="11528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932" y="3431565"/>
            <a:ext cx="10134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Fill blank</a:t>
            </a:r>
            <a:endParaRPr lang="en-US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32" y="5541773"/>
            <a:ext cx="7886700" cy="11746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6932" y="5039000"/>
            <a:ext cx="9702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Drop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material preparation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829" y="2061238"/>
            <a:ext cx="7886700" cy="2004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774138"/>
            <a:ext cx="7897327" cy="20386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9081" y="4428786"/>
            <a:ext cx="10602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checkbox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6322" y="1624042"/>
            <a:ext cx="16369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Multiple choice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73309" y="4226382"/>
            <a:ext cx="324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excel-based structure but 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99553" y="4065696"/>
            <a:ext cx="4012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choice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SINGLE correct answer</a:t>
            </a:r>
          </a:p>
          <a:p>
            <a:r>
              <a:rPr lang="en-US" dirty="0" smtClean="0"/>
              <a:t>Checkbox          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MULTI correct answer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73309" y="4065696"/>
            <a:ext cx="7138753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material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Grade_weight</a:t>
            </a:r>
            <a:r>
              <a:rPr lang="en-US" dirty="0" smtClean="0"/>
              <a:t> : </a:t>
            </a:r>
            <a:r>
              <a:rPr lang="en-US" dirty="0"/>
              <a:t>the number of points each problem is worth</a:t>
            </a:r>
            <a:endParaRPr lang="en-US" dirty="0" smtClean="0"/>
          </a:p>
          <a:p>
            <a:r>
              <a:rPr lang="en-US" dirty="0" err="1" smtClean="0"/>
              <a:t>Max_attempts</a:t>
            </a:r>
            <a:r>
              <a:rPr lang="en-US" dirty="0" smtClean="0"/>
              <a:t> : 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 number of times a student can try to </a:t>
            </a:r>
            <a:r>
              <a:rPr lang="en-US" dirty="0" smtClean="0">
                <a:solidFill>
                  <a:srgbClr val="333333"/>
                </a:solidFill>
                <a:latin typeface="Open Sans"/>
              </a:rPr>
              <a:t>answer</a:t>
            </a:r>
          </a:p>
          <a:p>
            <a:endParaRPr lang="en-US" dirty="0">
              <a:solidFill>
                <a:srgbClr val="333333"/>
              </a:solidFill>
              <a:latin typeface="Open San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33333"/>
                </a:solidFill>
                <a:latin typeface="Open Sans"/>
              </a:rPr>
              <a:t>Source: Problem component setting in </a:t>
            </a:r>
            <a:r>
              <a:rPr lang="en-US" dirty="0" err="1" smtClean="0">
                <a:solidFill>
                  <a:srgbClr val="333333"/>
                </a:solidFill>
                <a:latin typeface="Open Sans"/>
              </a:rPr>
              <a:t>edx.studio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68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/>
          </a:p>
          <a:p>
            <a:pPr algn="ctr"/>
            <a:endParaRPr lang="en-US" sz="4400" dirty="0"/>
          </a:p>
          <a:p>
            <a:pPr marL="0" indent="0" algn="ctr">
              <a:buNone/>
            </a:pPr>
            <a:r>
              <a:rPr lang="en-US" sz="4400" dirty="0" smtClean="0"/>
              <a:t>Fill data in macro-excel </a:t>
            </a:r>
            <a:endParaRPr lang="en-US" sz="4400" dirty="0"/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1807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an empty course instance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372" y="1988589"/>
            <a:ext cx="6475814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11" y="5356140"/>
            <a:ext cx="3133941" cy="6825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372" y="1506023"/>
            <a:ext cx="309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1.Create a new course instance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17756" y="2924149"/>
            <a:ext cx="164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2.Export course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4096222">
            <a:off x="5408109" y="4078496"/>
            <a:ext cx="1800626" cy="878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17805" y="6339927"/>
            <a:ext cx="5211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Unzip and place in workspace folder(see next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24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 folder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738" y="2470448"/>
            <a:ext cx="3804262" cy="319627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859741" y="2832847"/>
            <a:ext cx="2088777" cy="60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008094" y="2053088"/>
            <a:ext cx="2088777" cy="60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1780251"/>
            <a:ext cx="267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Empty course (no content)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48518" y="2665307"/>
            <a:ext cx="395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directory of assessment file (excel)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66448" y="3248816"/>
            <a:ext cx="366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directory of text file (HTML file)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2456329" y="3433482"/>
            <a:ext cx="2510119" cy="32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7" idx="1"/>
          </p:cNvCxnSpPr>
          <p:nvPr/>
        </p:nvCxnSpPr>
        <p:spPr>
          <a:xfrm flipV="1">
            <a:off x="2581835" y="4100882"/>
            <a:ext cx="656045" cy="5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66447" y="3939014"/>
            <a:ext cx="412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directory of video transcript (</a:t>
            </a:r>
            <a:r>
              <a:rPr lang="en-US" dirty="0" err="1" smtClean="0"/>
              <a:t>srt</a:t>
            </a:r>
            <a:r>
              <a:rPr lang="en-US" dirty="0" smtClean="0"/>
              <a:t> file)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880" y="3939014"/>
            <a:ext cx="1214006" cy="32373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4310402" y="4116747"/>
            <a:ext cx="656045" cy="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83216" y="4444546"/>
            <a:ext cx="298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Excel macro: course metadata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>
          <a:xfrm>
            <a:off x="2859741" y="4525140"/>
            <a:ext cx="1923475" cy="10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83216" y="4891603"/>
            <a:ext cx="3165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script for </a:t>
            </a:r>
            <a:r>
              <a:rPr lang="en-US" dirty="0"/>
              <a:t>Course </a:t>
            </a:r>
            <a:r>
              <a:rPr lang="en-US" dirty="0" smtClean="0"/>
              <a:t>builder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17411" y="5396419"/>
            <a:ext cx="448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script for </a:t>
            </a:r>
            <a:r>
              <a:rPr lang="en-US" dirty="0"/>
              <a:t>Batch video2Youtube upload</a:t>
            </a:r>
          </a:p>
        </p:txBody>
      </p:sp>
      <p:cxnSp>
        <p:nvCxnSpPr>
          <p:cNvPr id="29" name="Straight Arrow Connector 28"/>
          <p:cNvCxnSpPr>
            <a:endCxn id="27" idx="1"/>
          </p:cNvCxnSpPr>
          <p:nvPr/>
        </p:nvCxnSpPr>
        <p:spPr>
          <a:xfrm>
            <a:off x="3047454" y="4949041"/>
            <a:ext cx="1735762" cy="127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02662" y="5262843"/>
            <a:ext cx="1514749" cy="31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914108" y="2486313"/>
            <a:ext cx="2396294" cy="548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89930" y="2245853"/>
            <a:ext cx="356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script’s custom-made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Course_info.xlsm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Sheets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oursestructure</a:t>
            </a:r>
            <a:endParaRPr lang="en-US" dirty="0" smtClean="0"/>
          </a:p>
          <a:p>
            <a:pPr lvl="1"/>
            <a:r>
              <a:rPr lang="en-US" dirty="0" smtClean="0"/>
              <a:t>text</a:t>
            </a:r>
            <a:endParaRPr lang="en-US" dirty="0"/>
          </a:p>
          <a:p>
            <a:pPr lvl="1"/>
            <a:r>
              <a:rPr lang="en-US" dirty="0" smtClean="0"/>
              <a:t>video</a:t>
            </a:r>
            <a:endParaRPr lang="en-US" dirty="0"/>
          </a:p>
          <a:p>
            <a:pPr lvl="1"/>
            <a:r>
              <a:rPr lang="en-US" dirty="0" smtClean="0"/>
              <a:t>problem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upload_list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caption_list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humbnail_list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metada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8871" y="2303929"/>
            <a:ext cx="4087905" cy="1497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8871" y="3863788"/>
            <a:ext cx="4087905" cy="1164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8871" y="5090645"/>
            <a:ext cx="4087905" cy="422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36023" y="2867816"/>
            <a:ext cx="155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Course builder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36023" y="4181306"/>
            <a:ext cx="287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Batch video2Youtube upload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36023" y="5040635"/>
            <a:ext cx="287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leave it there, no need to consider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Coursestructure</a:t>
            </a:r>
            <a:r>
              <a:rPr lang="en-US" dirty="0" smtClean="0"/>
              <a:t> sheet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4956" y="1506023"/>
            <a:ext cx="2601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Course overview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145" y="2273629"/>
            <a:ext cx="7886700" cy="29891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970" y="2459750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(unique)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2257" y="304269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9409" y="3689021"/>
            <a:ext cx="120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Subsection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4439" y="3064525"/>
            <a:ext cx="10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7016" y="3710856"/>
            <a:ext cx="10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material</a:t>
            </a:r>
            <a:r>
              <a:rPr lang="en-US" dirty="0" err="1" smtClean="0">
                <a:solidFill>
                  <a:srgbClr val="FF0000"/>
                </a:solidFill>
              </a:rPr>
              <a:t>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23280" y="3063993"/>
            <a:ext cx="10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of material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24120" y="3634169"/>
            <a:ext cx="128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remark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(Optional)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Coursestructure</a:t>
            </a:r>
            <a:r>
              <a:rPr lang="en-US" dirty="0" smtClean="0"/>
              <a:t> sheet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35" y="2312070"/>
            <a:ext cx="8848572" cy="3730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44956" y="1506023"/>
            <a:ext cx="1413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81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coursestructure</a:t>
            </a:r>
            <a:r>
              <a:rPr lang="en-US" dirty="0" smtClean="0"/>
              <a:t> sheet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4956" y="1506023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Update/reset button</a:t>
            </a:r>
            <a:endParaRPr lang="en-US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0" y="2244230"/>
            <a:ext cx="7886700" cy="41775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17409" y="2508420"/>
            <a:ext cx="3854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data into other material sheets with respect to material type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94461" y="4816377"/>
            <a:ext cx="414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data at all material 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Tool Overview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4436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ext sheet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446"/>
          <a:stretch/>
        </p:blipFill>
        <p:spPr>
          <a:xfrm>
            <a:off x="269501" y="2058242"/>
            <a:ext cx="8461562" cy="17950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0971" y="2474258"/>
            <a:ext cx="1757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of HTML 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68575" y="2474258"/>
            <a:ext cx="1093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</a:t>
            </a:r>
            <a:r>
              <a:rPr lang="en-US" dirty="0"/>
              <a:t>filename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17" y="4655039"/>
            <a:ext cx="8866965" cy="17166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501" y="1648522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700" y="4220893"/>
            <a:ext cx="63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60971" y="880738"/>
            <a:ext cx="230385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inside </a:t>
            </a:r>
            <a:r>
              <a:rPr lang="en-US" dirty="0" err="1" smtClean="0"/>
              <a:t>text_source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2"/>
          </p:cNvCxnSpPr>
          <p:nvPr/>
        </p:nvCxnSpPr>
        <p:spPr>
          <a:xfrm flipV="1">
            <a:off x="6884894" y="1527069"/>
            <a:ext cx="528006" cy="96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3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ideo sheet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4743863"/>
            <a:ext cx="7886700" cy="18497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794" y="4211928"/>
            <a:ext cx="63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32" y="2487445"/>
            <a:ext cx="8458368" cy="17225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885" y="1918345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2805" y="2922929"/>
            <a:ext cx="1125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of </a:t>
            </a:r>
            <a:r>
              <a:rPr lang="en-US" dirty="0" err="1" smtClean="0"/>
              <a:t>srt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27629" y="2922928"/>
            <a:ext cx="1093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Eng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rt</a:t>
            </a:r>
            <a:r>
              <a:rPr lang="en-US" dirty="0" smtClean="0"/>
              <a:t> filename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89281" y="2922928"/>
            <a:ext cx="1093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Jp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rt</a:t>
            </a:r>
            <a:r>
              <a:rPr lang="en-US" dirty="0" smtClean="0"/>
              <a:t> filename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45737" y="2287677"/>
            <a:ext cx="3664763" cy="1861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Optional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3406" y="1370889"/>
            <a:ext cx="230385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inside </a:t>
            </a:r>
            <a:r>
              <a:rPr lang="en-US" dirty="0" err="1" smtClean="0"/>
              <a:t>video_source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 flipV="1">
            <a:off x="5497329" y="2017220"/>
            <a:ext cx="528006" cy="96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87865" y="2922927"/>
            <a:ext cx="103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sheet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84" y="4705695"/>
            <a:ext cx="8752861" cy="1950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3144" y="4167105"/>
            <a:ext cx="63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84" y="2440082"/>
            <a:ext cx="8861631" cy="12286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700" y="1941719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6585" y="2579446"/>
            <a:ext cx="1018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Directory of excel file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678529" y="3061973"/>
            <a:ext cx="1093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excel </a:t>
            </a:r>
            <a:r>
              <a:rPr lang="en-US" sz="1600" dirty="0"/>
              <a:t>filename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5324" y="945460"/>
            <a:ext cx="230385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inside </a:t>
            </a:r>
            <a:r>
              <a:rPr lang="en-US" dirty="0" err="1" smtClean="0"/>
              <a:t>text_source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 flipV="1">
            <a:off x="4509247" y="1591791"/>
            <a:ext cx="528006" cy="96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53979" y="2579446"/>
            <a:ext cx="1153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excel sheet name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601597" y="1753966"/>
            <a:ext cx="129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of assessment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8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/>
          </a:p>
          <a:p>
            <a:pPr algn="ctr"/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Built course with Python</a:t>
            </a:r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658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Course_structure.py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3</a:t>
            </a:r>
          </a:p>
          <a:p>
            <a:endParaRPr lang="en-US" dirty="0" smtClean="0"/>
          </a:p>
          <a:p>
            <a:r>
              <a:rPr lang="en-US" dirty="0" smtClean="0"/>
              <a:t>Test environment: Windows 10 </a:t>
            </a:r>
          </a:p>
          <a:p>
            <a:endParaRPr lang="en-US" dirty="0" smtClean="0"/>
          </a:p>
          <a:p>
            <a:r>
              <a:rPr lang="en-US" dirty="0" smtClean="0"/>
              <a:t>Dependencies</a:t>
            </a:r>
          </a:p>
          <a:p>
            <a:pPr lvl="1"/>
            <a:r>
              <a:rPr lang="en-US" dirty="0" err="1" smtClean="0"/>
              <a:t>xlrd</a:t>
            </a:r>
            <a:r>
              <a:rPr lang="en-US" dirty="0" smtClean="0"/>
              <a:t>, </a:t>
            </a:r>
            <a:r>
              <a:rPr lang="en-US" dirty="0" err="1" smtClean="0"/>
              <a:t>xlwt</a:t>
            </a:r>
            <a:r>
              <a:rPr lang="en-US" dirty="0" smtClean="0"/>
              <a:t>, </a:t>
            </a:r>
            <a:r>
              <a:rPr lang="en-US" dirty="0" err="1" smtClean="0"/>
              <a:t>lxml</a:t>
            </a:r>
            <a:r>
              <a:rPr lang="en-US" dirty="0" smtClean="0"/>
              <a:t>, </a:t>
            </a:r>
            <a:r>
              <a:rPr lang="en-US" dirty="0" err="1" smtClean="0"/>
              <a:t>pysrt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2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Course_structure.py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Run in terminal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Select tasks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Type 1 and hit enter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2128" b="56974"/>
          <a:stretch/>
        </p:blipFill>
        <p:spPr>
          <a:xfrm>
            <a:off x="3737038" y="2317310"/>
            <a:ext cx="3064582" cy="6100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4474" r="70106"/>
          <a:stretch/>
        </p:blipFill>
        <p:spPr>
          <a:xfrm>
            <a:off x="3842697" y="3726046"/>
            <a:ext cx="3198952" cy="10421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71587" y="1456297"/>
            <a:ext cx="4195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First, create course outline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191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Course_structure.py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 smtClean="0"/>
              <a:t>Course outline are created in course folder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223" y="1606907"/>
            <a:ext cx="4190176" cy="478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Course_structure.py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Run in terminal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Select tasks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Type </a:t>
            </a:r>
            <a:r>
              <a:rPr lang="en-US" dirty="0" smtClean="0"/>
              <a:t>2 </a:t>
            </a:r>
            <a:r>
              <a:rPr lang="en-US" dirty="0"/>
              <a:t>and hit enter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2128" b="56974"/>
          <a:stretch/>
        </p:blipFill>
        <p:spPr>
          <a:xfrm>
            <a:off x="3842697" y="2289710"/>
            <a:ext cx="3064582" cy="6100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4474" r="70106"/>
          <a:stretch/>
        </p:blipFill>
        <p:spPr>
          <a:xfrm>
            <a:off x="3842697" y="3726046"/>
            <a:ext cx="3198952" cy="10421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71587" y="1456297"/>
            <a:ext cx="4195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Then, add course material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321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Course_structure.py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/>
              <a:t>Type 1 and hit </a:t>
            </a:r>
            <a:r>
              <a:rPr lang="en-US" dirty="0" smtClean="0"/>
              <a:t>enter</a:t>
            </a:r>
          </a:p>
          <a:p>
            <a:endParaRPr lang="en-US" dirty="0"/>
          </a:p>
          <a:p>
            <a:r>
              <a:rPr lang="en-US" dirty="0" smtClean="0"/>
              <a:t>Course materials are added in course folder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Ready-to-upload course (tar.gz) is created at..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04" y="1371602"/>
            <a:ext cx="4155869" cy="512536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675529" y="5997388"/>
            <a:ext cx="1021975" cy="4995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64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folder (before/after)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279" y="2300844"/>
            <a:ext cx="1219370" cy="340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351" y="2981976"/>
            <a:ext cx="1047896" cy="20386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88638" y="5860574"/>
            <a:ext cx="247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Ready-to-upload course </a:t>
            </a:r>
          </a:p>
        </p:txBody>
      </p:sp>
      <p:sp>
        <p:nvSpPr>
          <p:cNvPr id="8" name="Oval 7"/>
          <p:cNvSpPr/>
          <p:nvPr/>
        </p:nvSpPr>
        <p:spPr>
          <a:xfrm>
            <a:off x="5952565" y="5020611"/>
            <a:ext cx="1524084" cy="2775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H="1">
            <a:off x="5647765" y="5257498"/>
            <a:ext cx="527997" cy="70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3718" y="1882589"/>
            <a:ext cx="1995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Before</a:t>
            </a:r>
          </a:p>
          <a:p>
            <a:r>
              <a:rPr lang="en-US" dirty="0" smtClean="0"/>
              <a:t>No-contents course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476283" y="3579951"/>
            <a:ext cx="1752426" cy="842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47765" y="1501712"/>
            <a:ext cx="2361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After</a:t>
            </a:r>
          </a:p>
          <a:p>
            <a:r>
              <a:rPr lang="en-US" dirty="0" smtClean="0"/>
              <a:t>Contents-added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764" y="736472"/>
            <a:ext cx="7886700" cy="1325563"/>
          </a:xfrm>
        </p:spPr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46942" y="2014898"/>
            <a:ext cx="1901873" cy="10783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Text contents</a:t>
            </a:r>
            <a:r>
              <a:rPr lang="en-US" dirty="0" smtClean="0"/>
              <a:t> HTML files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6942" y="3523942"/>
            <a:ext cx="1901872" cy="10783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Video contents </a:t>
            </a:r>
          </a:p>
          <a:p>
            <a:pPr algn="ctr"/>
            <a:r>
              <a:rPr lang="en-US" dirty="0" smtClean="0"/>
              <a:t>- video URLs</a:t>
            </a:r>
          </a:p>
          <a:p>
            <a:pPr algn="ctr"/>
            <a:r>
              <a:rPr lang="en-US" dirty="0" smtClean="0"/>
              <a:t>- </a:t>
            </a:r>
            <a:r>
              <a:rPr lang="en-US" sz="1600" dirty="0" smtClean="0"/>
              <a:t>Transcript (</a:t>
            </a:r>
            <a:r>
              <a:rPr lang="en-US" sz="1600" dirty="0" err="1" smtClean="0"/>
              <a:t>srt</a:t>
            </a:r>
            <a:r>
              <a:rPr lang="en-US" sz="1600" dirty="0" smtClean="0"/>
              <a:t> files)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46942" y="4876815"/>
            <a:ext cx="1871931" cy="10783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Assessment contents </a:t>
            </a:r>
          </a:p>
          <a:p>
            <a:pPr algn="ctr"/>
            <a:r>
              <a:rPr lang="en-US" sz="1400" dirty="0" smtClean="0"/>
              <a:t>- excel sheets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347" y="1001736"/>
            <a:ext cx="2375022" cy="711237"/>
          </a:xfrm>
          <a:prstGeom prst="rect">
            <a:avLst/>
          </a:prstGeom>
        </p:spPr>
      </p:pic>
      <p:pic>
        <p:nvPicPr>
          <p:cNvPr id="1026" name="Picture 2" descr="http://www.backgroundsy.com/file/preview/folder-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335" y="3559946"/>
            <a:ext cx="1528357" cy="114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dn3.iconfinder.com/data/icons/muksis/128/tar.gz-128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043" y="3338886"/>
            <a:ext cx="1547310" cy="154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own Arrow 7"/>
          <p:cNvSpPr/>
          <p:nvPr/>
        </p:nvSpPr>
        <p:spPr>
          <a:xfrm rot="1283997">
            <a:off x="5224591" y="2190650"/>
            <a:ext cx="816746" cy="1386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9614477">
            <a:off x="7150353" y="2031230"/>
            <a:ext cx="816746" cy="126757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026" idx="3"/>
            <a:endCxn id="13" idx="1"/>
          </p:cNvCxnSpPr>
          <p:nvPr/>
        </p:nvCxnSpPr>
        <p:spPr>
          <a:xfrm flipV="1">
            <a:off x="6029692" y="4112542"/>
            <a:ext cx="889351" cy="205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3"/>
            <a:endCxn id="1026" idx="1"/>
          </p:cNvCxnSpPr>
          <p:nvPr/>
        </p:nvCxnSpPr>
        <p:spPr>
          <a:xfrm>
            <a:off x="2248815" y="2554049"/>
            <a:ext cx="2252520" cy="157903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1026" idx="1"/>
          </p:cNvCxnSpPr>
          <p:nvPr/>
        </p:nvCxnSpPr>
        <p:spPr>
          <a:xfrm flipV="1">
            <a:off x="2209995" y="4133080"/>
            <a:ext cx="2291340" cy="128288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3"/>
            <a:endCxn id="1026" idx="1"/>
          </p:cNvCxnSpPr>
          <p:nvPr/>
        </p:nvCxnSpPr>
        <p:spPr>
          <a:xfrm>
            <a:off x="2248814" y="4063093"/>
            <a:ext cx="2252521" cy="6998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8" name="Picture 4" descr="http://www.cfodailynews.com/wp-content/uploads/2013/05/excel-shortcut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459" y="2915646"/>
            <a:ext cx="1281551" cy="128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699335" y="3779006"/>
            <a:ext cx="1059798" cy="1288025"/>
            <a:chOff x="1209935" y="2223940"/>
            <a:chExt cx="1093769" cy="1392757"/>
          </a:xfrm>
        </p:grpSpPr>
        <p:pic>
          <p:nvPicPr>
            <p:cNvPr id="11" name="Picture 4" descr="https://upload.wikimedia.org/wikipedia/commons/thumb/8/82/Text-x-python.svg/200px-Text-x-python.svg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9935" y="2223940"/>
              <a:ext cx="1077913" cy="1077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42" t="11015" b="25098"/>
            <a:stretch/>
          </p:blipFill>
          <p:spPr>
            <a:xfrm>
              <a:off x="1335515" y="3301853"/>
              <a:ext cx="968189" cy="314844"/>
            </a:xfrm>
            <a:prstGeom prst="rect">
              <a:avLst/>
            </a:prstGeom>
          </p:spPr>
        </p:pic>
      </p:grpSp>
      <p:cxnSp>
        <p:nvCxnSpPr>
          <p:cNvPr id="38" name="Elbow Connector 37"/>
          <p:cNvCxnSpPr/>
          <p:nvPr/>
        </p:nvCxnSpPr>
        <p:spPr>
          <a:xfrm>
            <a:off x="275207" y="774979"/>
            <a:ext cx="8380521" cy="2318221"/>
          </a:xfrm>
          <a:prstGeom prst="bentConnector3">
            <a:avLst/>
          </a:prstGeom>
          <a:ln w="571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>
            <a:off x="275208" y="763886"/>
            <a:ext cx="8416387" cy="5626408"/>
          </a:xfrm>
          <a:prstGeom prst="bentConnector3">
            <a:avLst>
              <a:gd name="adj1" fmla="val -1532"/>
            </a:avLst>
          </a:prstGeom>
          <a:ln w="571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655728" y="3093200"/>
            <a:ext cx="0" cy="3316478"/>
          </a:xfrm>
          <a:prstGeom prst="line">
            <a:avLst/>
          </a:prstGeom>
          <a:ln w="571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392399" y="1573400"/>
            <a:ext cx="217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Download 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no-content course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25824" y="3843254"/>
            <a:ext cx="1317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exported </a:t>
            </a:r>
            <a:r>
              <a:rPr lang="en-US" sz="2000" b="1" dirty="0"/>
              <a:t>course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263006" y="1566903"/>
            <a:ext cx="1927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Upload full- content course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25" name="TextBox 1024"/>
          <p:cNvSpPr txBox="1"/>
          <p:nvPr/>
        </p:nvSpPr>
        <p:spPr>
          <a:xfrm>
            <a:off x="6847074" y="5013522"/>
            <a:ext cx="173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edX</a:t>
            </a:r>
            <a:r>
              <a:rPr lang="en-US" b="1" dirty="0" smtClean="0"/>
              <a:t> </a:t>
            </a:r>
            <a:r>
              <a:rPr lang="en-US" b="1" dirty="0" err="1" smtClean="0"/>
              <a:t>uploadable</a:t>
            </a:r>
            <a:r>
              <a:rPr lang="en-US" b="1" dirty="0" smtClean="0"/>
              <a:t> format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9367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a modified course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70480"/>
            <a:ext cx="5791863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82250" b="11941"/>
          <a:stretch/>
        </p:blipFill>
        <p:spPr>
          <a:xfrm>
            <a:off x="6644133" y="3268301"/>
            <a:ext cx="2228266" cy="362140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18843716">
            <a:off x="4867398" y="3731824"/>
            <a:ext cx="1692998" cy="9506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01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odified course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01664"/>
            <a:ext cx="7886700" cy="41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8334" y="2501390"/>
            <a:ext cx="2804663" cy="1325563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7917"/>
            <a:ext cx="7886700" cy="5159046"/>
          </a:xfrm>
        </p:spPr>
        <p:txBody>
          <a:bodyPr/>
          <a:lstStyle/>
          <a:p>
            <a:r>
              <a:rPr lang="en-US" dirty="0" smtClean="0"/>
              <a:t>The tool’s workspace is available on GitHub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github.com/TokyoTechX/edx-coursebuilder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05177" y="2769050"/>
            <a:ext cx="4261449" cy="37093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285" y="3501898"/>
            <a:ext cx="2260760" cy="294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0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619624"/>
              </p:ext>
            </p:extLst>
          </p:nvPr>
        </p:nvGraphicFramePr>
        <p:xfrm>
          <a:off x="628650" y="1635844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Elbow Connector 12"/>
          <p:cNvCxnSpPr/>
          <p:nvPr/>
        </p:nvCxnSpPr>
        <p:spPr>
          <a:xfrm rot="5400000">
            <a:off x="2993368" y="1673526"/>
            <a:ext cx="3614466" cy="2337758"/>
          </a:xfrm>
          <a:prstGeom prst="bentConnector3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3683479" y="1027907"/>
            <a:ext cx="4727276" cy="3707996"/>
          </a:xfrm>
          <a:prstGeom prst="bentConnector3">
            <a:avLst>
              <a:gd name="adj1" fmla="val 97810"/>
            </a:avLst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69480" y="1035171"/>
            <a:ext cx="2355011" cy="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5969480" y="718724"/>
            <a:ext cx="234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Move content’s </a:t>
            </a:r>
            <a:r>
              <a:rPr lang="en-US" sz="1600" b="1" dirty="0">
                <a:solidFill>
                  <a:srgbClr val="0070C0"/>
                </a:solidFill>
              </a:rPr>
              <a:t>s</a:t>
            </a:r>
            <a:r>
              <a:rPr lang="en-US" sz="1600" b="1" dirty="0" smtClean="0">
                <a:solidFill>
                  <a:srgbClr val="0070C0"/>
                </a:solidFill>
              </a:rPr>
              <a:t>ource file into workspace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2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/>
          </a:p>
          <a:p>
            <a:pPr algn="ctr"/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Definition of materials and outline </a:t>
            </a:r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6190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795" y="1371551"/>
            <a:ext cx="7403727" cy="49905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7951" y="3866805"/>
            <a:ext cx="126393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Section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-subsection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-subsection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-subsection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239" y="5175654"/>
            <a:ext cx="126393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Section </a:t>
            </a:r>
          </a:p>
          <a:p>
            <a:r>
              <a:rPr lang="en-US" dirty="0">
                <a:solidFill>
                  <a:schemeClr val="accent1"/>
                </a:solidFill>
              </a:rPr>
              <a:t>-subsection</a:t>
            </a:r>
          </a:p>
          <a:p>
            <a:r>
              <a:rPr lang="en-US" dirty="0">
                <a:solidFill>
                  <a:schemeClr val="accent1"/>
                </a:solidFill>
              </a:rPr>
              <a:t>-subsection</a:t>
            </a:r>
          </a:p>
          <a:p>
            <a:r>
              <a:rPr lang="en-US" dirty="0">
                <a:solidFill>
                  <a:schemeClr val="accent1"/>
                </a:solidFill>
              </a:rPr>
              <a:t>-subsection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05568"/>
            <a:ext cx="7886700" cy="32282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26292" y="2947331"/>
            <a:ext cx="5195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Unit                </a:t>
            </a:r>
            <a:r>
              <a:rPr lang="en-US" dirty="0" err="1" smtClean="0"/>
              <a:t>Unit</a:t>
            </a:r>
            <a:r>
              <a:rPr lang="en-US" dirty="0" smtClean="0"/>
              <a:t>              </a:t>
            </a:r>
            <a:r>
              <a:rPr lang="en-US" dirty="0" err="1" smtClean="0"/>
              <a:t>Unit</a:t>
            </a:r>
            <a:r>
              <a:rPr lang="en-US" dirty="0" smtClean="0"/>
              <a:t>             </a:t>
            </a:r>
            <a:r>
              <a:rPr lang="en-US" dirty="0" err="1" smtClean="0"/>
              <a:t>Unit</a:t>
            </a:r>
            <a:r>
              <a:rPr lang="en-US" dirty="0" smtClean="0"/>
              <a:t>              </a:t>
            </a:r>
            <a:r>
              <a:rPr lang="en-US" dirty="0" err="1" smtClean="0"/>
              <a:t>Unit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31209" y="3643562"/>
            <a:ext cx="7037294" cy="14253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931209" y="3571844"/>
            <a:ext cx="7037294" cy="16619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47915" y="2070064"/>
            <a:ext cx="1398494" cy="188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</TotalTime>
  <Words>644</Words>
  <Application>Microsoft Office PowerPoint</Application>
  <PresentationFormat>On-screen Show (4:3)</PresentationFormat>
  <Paragraphs>234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Open Sans</vt:lpstr>
      <vt:lpstr>游ゴシック</vt:lpstr>
      <vt:lpstr>Arial</vt:lpstr>
      <vt:lpstr>Calibri</vt:lpstr>
      <vt:lpstr>Calibri Light</vt:lpstr>
      <vt:lpstr>Wingdings</vt:lpstr>
      <vt:lpstr>Office Theme</vt:lpstr>
      <vt:lpstr>Course Builder Tool Tutorial</vt:lpstr>
      <vt:lpstr>Contents</vt:lpstr>
      <vt:lpstr>PowerPoint Presentation</vt:lpstr>
      <vt:lpstr>Overview</vt:lpstr>
      <vt:lpstr>Workspace</vt:lpstr>
      <vt:lpstr>Flowchart</vt:lpstr>
      <vt:lpstr>PowerPoint Presentation</vt:lpstr>
      <vt:lpstr>Course outline</vt:lpstr>
      <vt:lpstr>Course outline</vt:lpstr>
      <vt:lpstr>Text materials</vt:lpstr>
      <vt:lpstr>Video materials</vt:lpstr>
      <vt:lpstr>Assessment material</vt:lpstr>
      <vt:lpstr>Assessment material</vt:lpstr>
      <vt:lpstr>Assessment material</vt:lpstr>
      <vt:lpstr>PowerPoint Presentation</vt:lpstr>
      <vt:lpstr>Text material preparation</vt:lpstr>
      <vt:lpstr>Text material preparation</vt:lpstr>
      <vt:lpstr>Text material preparation</vt:lpstr>
      <vt:lpstr>Video material preparation</vt:lpstr>
      <vt:lpstr>Assessment material preparation</vt:lpstr>
      <vt:lpstr>Assessment material preparation</vt:lpstr>
      <vt:lpstr>Assessment material preparation</vt:lpstr>
      <vt:lpstr>PowerPoint Presentation</vt:lpstr>
      <vt:lpstr>Export an empty course instance</vt:lpstr>
      <vt:lpstr>Workspace folder</vt:lpstr>
      <vt:lpstr>Course_info.xlsm</vt:lpstr>
      <vt:lpstr>Coursestructure sheet</vt:lpstr>
      <vt:lpstr>Coursestructure sheet</vt:lpstr>
      <vt:lpstr>coursestructure sheet</vt:lpstr>
      <vt:lpstr>text sheet</vt:lpstr>
      <vt:lpstr>video sheet</vt:lpstr>
      <vt:lpstr>problem sheet</vt:lpstr>
      <vt:lpstr>PowerPoint Presentation</vt:lpstr>
      <vt:lpstr>Course_structure.py</vt:lpstr>
      <vt:lpstr>Course_structure.py</vt:lpstr>
      <vt:lpstr>Course_structure.py</vt:lpstr>
      <vt:lpstr>Course_structure.py</vt:lpstr>
      <vt:lpstr>Course_structure.py</vt:lpstr>
      <vt:lpstr>Course folder (before/after)</vt:lpstr>
      <vt:lpstr>Import a modified course</vt:lpstr>
      <vt:lpstr>Modified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Modification Tool Read Me</dc:title>
  <dc:creator>Nopphon Keerativoranan</dc:creator>
  <cp:lastModifiedBy>Nopphon Keerativoranan</cp:lastModifiedBy>
  <cp:revision>53</cp:revision>
  <dcterms:created xsi:type="dcterms:W3CDTF">2017-06-20T14:32:44Z</dcterms:created>
  <dcterms:modified xsi:type="dcterms:W3CDTF">2017-11-07T07:34:56Z</dcterms:modified>
</cp:coreProperties>
</file>