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9" r:id="rId3"/>
    <p:sldId id="286" r:id="rId4"/>
    <p:sldId id="317" r:id="rId5"/>
    <p:sldId id="318" r:id="rId6"/>
    <p:sldId id="319" r:id="rId7"/>
    <p:sldId id="316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20" r:id="rId23"/>
    <p:sldId id="295" r:id="rId24"/>
    <p:sldId id="313" r:id="rId25"/>
    <p:sldId id="302" r:id="rId26"/>
    <p:sldId id="296" r:id="rId27"/>
    <p:sldId id="297" r:id="rId28"/>
    <p:sldId id="298" r:id="rId29"/>
    <p:sldId id="300" r:id="rId30"/>
    <p:sldId id="299" r:id="rId31"/>
    <p:sldId id="301" r:id="rId32"/>
    <p:sldId id="304" r:id="rId33"/>
    <p:sldId id="306" r:id="rId34"/>
    <p:sldId id="307" r:id="rId35"/>
    <p:sldId id="308" r:id="rId36"/>
    <p:sldId id="309" r:id="rId37"/>
    <p:sldId id="311" r:id="rId38"/>
    <p:sldId id="310" r:id="rId39"/>
    <p:sldId id="312" r:id="rId40"/>
    <p:sldId id="315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Move text contents into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Move transcript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Move assessment contents into workspace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full-content course instance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8B7A751-7926-4638-BFE7-FB3657DE316B}">
      <dgm:prSet phldrT="[Text]"/>
      <dgm:spPr/>
      <dgm:t>
        <a:bodyPr/>
        <a:lstStyle/>
        <a:p>
          <a:r>
            <a:rPr lang="en-US" dirty="0" smtClean="0"/>
            <a:t>Download course instance &amp; put it in workspace</a:t>
          </a:r>
          <a:endParaRPr lang="en-US" dirty="0"/>
        </a:p>
      </dgm:t>
    </dgm:pt>
    <dgm:pt modelId="{CB313DE0-CE64-4772-BE2C-29350684B1DD}" type="parTrans" cxnId="{EEFCDFBF-4FA0-47A1-834A-22ECECE5ED3A}">
      <dgm:prSet/>
      <dgm:spPr/>
      <dgm:t>
        <a:bodyPr/>
        <a:lstStyle/>
        <a:p>
          <a:endParaRPr lang="en-US"/>
        </a:p>
      </dgm:t>
    </dgm:pt>
    <dgm:pt modelId="{F41C6064-382A-48C6-B438-E4E59E6E3D84}" type="sibTrans" cxnId="{EEFCDFBF-4FA0-47A1-834A-22ECECE5ED3A}">
      <dgm:prSet/>
      <dgm:spPr/>
      <dgm:t>
        <a:bodyPr/>
        <a:lstStyle/>
        <a:p>
          <a:endParaRPr lang="en-US"/>
        </a:p>
      </dgm:t>
    </dgm:pt>
    <dgm:pt modelId="{387B18DB-0F10-4A6A-B644-6C7C44FB4EE0}">
      <dgm:prSet phldrT="[Text]"/>
      <dgm:spPr/>
      <dgm:t>
        <a:bodyPr/>
        <a:lstStyle/>
        <a:p>
          <a:r>
            <a:rPr lang="en-US" dirty="0" smtClean="0"/>
            <a:t>Design course by filling metadata in “course_info.xlsm”</a:t>
          </a:r>
          <a:endParaRPr lang="en-US" dirty="0"/>
        </a:p>
      </dgm:t>
    </dgm:pt>
    <dgm:pt modelId="{3FA5E151-E715-4090-B237-15E59B341529}" type="parTrans" cxnId="{905469FE-ECC5-4C7E-8DB3-5BD6E32DF35C}">
      <dgm:prSet/>
      <dgm:spPr/>
      <dgm:t>
        <a:bodyPr/>
        <a:lstStyle/>
        <a:p>
          <a:endParaRPr lang="en-US"/>
        </a:p>
      </dgm:t>
    </dgm:pt>
    <dgm:pt modelId="{8C3E17B3-61E1-4FCB-B5C4-8FE9152470E3}" type="sibTrans" cxnId="{905469FE-ECC5-4C7E-8DB3-5BD6E32DF35C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8" custScaleX="121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A157767-4F81-4883-8CC9-06D3D62E708C}" type="pres">
      <dgm:prSet presAssocID="{68B7A751-7926-4638-BFE7-FB3657DE31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6BC09-449A-4938-9F89-94E6042B0CC7}" type="pres">
      <dgm:prSet presAssocID="{F41C6064-382A-48C6-B438-E4E59E6E3D8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C9027F5-095B-4A32-8A0D-28FE7688D689}" type="pres">
      <dgm:prSet presAssocID="{F41C6064-382A-48C6-B438-E4E59E6E3D8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2" presStyleCnt="7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3B1A680-01D7-4F04-B3D9-D1DE95028940}" type="pres">
      <dgm:prSet presAssocID="{387B18DB-0F10-4A6A-B644-6C7C44FB4EE0}" presName="node" presStyleLbl="node1" presStyleIdx="5" presStyleCnt="8" custScaleX="122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5FB7-187F-41D6-A28C-819457F7F8DE}" type="pres">
      <dgm:prSet presAssocID="{8C3E17B3-61E1-4FCB-B5C4-8FE9152470E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5BC68AAE-31E8-4236-A9D7-386FF59B43B1}" type="pres">
      <dgm:prSet presAssocID="{8C3E17B3-61E1-4FCB-B5C4-8FE9152470E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C9441-8AC9-441B-9EC0-89F23445DE70}" type="presOf" srcId="{68B7A751-7926-4638-BFE7-FB3657DE316B}" destId="{0A157767-4F81-4883-8CC9-06D3D62E708C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F1B2B315-A6C9-42A9-9697-076EB30DEC0F}" srcId="{D699EF8D-F75A-4790-AE3A-D435F5A51C2B}" destId="{2101A6B5-C0C1-43B6-A078-1D2EC2799895}" srcOrd="3" destOrd="0" parTransId="{3053E32C-C9CA-48AA-A1F9-9CF94266AF2E}" sibTransId="{0D3BEF20-7B46-413E-B049-6018ECB932FA}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6ACA7EC-CAD1-4450-8B3A-4909F6193CAB}" srcId="{D699EF8D-F75A-4790-AE3A-D435F5A51C2B}" destId="{8C08A9C0-9656-4896-A1FD-BDAAC294D74F}" srcOrd="2" destOrd="0" parTransId="{E6B3EC70-B06F-4BDA-B312-6CAA02833F70}" sibTransId="{9D47FBB6-A887-4550-9590-86DACF771E66}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229B6B9D-F6DC-4B33-ADAB-AB34F986EC03}" srcId="{D699EF8D-F75A-4790-AE3A-D435F5A51C2B}" destId="{16528798-8300-41F3-8295-9BC576A7BD54}" srcOrd="6" destOrd="0" parTransId="{F57FA03A-E13C-47AF-A210-BCC1E26D33D0}" sibTransId="{BBD20EA4-C03D-4A11-BFDA-517DA392191E}"/>
    <dgm:cxn modelId="{905469FE-ECC5-4C7E-8DB3-5BD6E32DF35C}" srcId="{D699EF8D-F75A-4790-AE3A-D435F5A51C2B}" destId="{387B18DB-0F10-4A6A-B644-6C7C44FB4EE0}" srcOrd="5" destOrd="0" parTransId="{3FA5E151-E715-4090-B237-15E59B341529}" sibTransId="{8C3E17B3-61E1-4FCB-B5C4-8FE9152470E3}"/>
    <dgm:cxn modelId="{054927FD-E822-439C-BA9F-0FC25F598BAB}" type="presOf" srcId="{F41C6064-382A-48C6-B438-E4E59E6E3D84}" destId="{EC9027F5-095B-4A32-8A0D-28FE7688D689}" srcOrd="1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2CCCABF3-DE16-4EBF-8DDB-00735D3836CE}" type="presOf" srcId="{387B18DB-0F10-4A6A-B644-6C7C44FB4EE0}" destId="{D3B1A680-01D7-4F04-B3D9-D1DE95028940}" srcOrd="0" destOrd="0" presId="urn:microsoft.com/office/officeart/2005/8/layout/process5"/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7CBFF3DB-D3A1-46DE-8E67-BE188ADA4469}" srcId="{D699EF8D-F75A-4790-AE3A-D435F5A51C2B}" destId="{8BD4328A-2714-44F5-8D6A-7BA575697DA1}" srcOrd="4" destOrd="0" parTransId="{765A7E8D-47B5-470E-B790-37DB1216DD11}" sibTransId="{71D15C8A-1CA4-4D80-B5C3-8CD2CBDD1776}"/>
    <dgm:cxn modelId="{5F892584-24EE-4452-9B34-D53E9BCE5DE5}" type="presOf" srcId="{8C3E17B3-61E1-4FCB-B5C4-8FE9152470E3}" destId="{EEB75FB7-187F-41D6-A28C-819457F7F8DE}" srcOrd="0" destOrd="0" presId="urn:microsoft.com/office/officeart/2005/8/layout/process5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95E66B6A-2042-4D9B-8AFA-7F97FE6ABD35}" srcId="{D699EF8D-F75A-4790-AE3A-D435F5A51C2B}" destId="{448F561B-2A8A-4624-919F-E20C1F2A008E}" srcOrd="7" destOrd="0" parTransId="{35C884C6-C977-4B31-A0E2-C79D32882188}" sibTransId="{0A8059E4-DD49-4512-A6DC-95341C3D496C}"/>
    <dgm:cxn modelId="{EEFCDFBF-4FA0-47A1-834A-22ECECE5ED3A}" srcId="{D699EF8D-F75A-4790-AE3A-D435F5A51C2B}" destId="{68B7A751-7926-4638-BFE7-FB3657DE316B}" srcOrd="1" destOrd="0" parTransId="{CB313DE0-CE64-4772-BE2C-29350684B1DD}" sibTransId="{F41C6064-382A-48C6-B438-E4E59E6E3D84}"/>
    <dgm:cxn modelId="{DC2CB076-3D80-4467-A1DA-1B09F2BB80F3}" type="presOf" srcId="{8C3E17B3-61E1-4FCB-B5C4-8FE9152470E3}" destId="{5BC68AAE-31E8-4236-A9D7-386FF59B43B1}" srcOrd="1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CA8E8CDD-4323-4731-8EE0-9B3518BB2601}" type="presOf" srcId="{F41C6064-382A-48C6-B438-E4E59E6E3D84}" destId="{7316BC09-449A-4938-9F89-94E6042B0CC7}" srcOrd="0" destOrd="0" presId="urn:microsoft.com/office/officeart/2005/8/layout/process5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0882FC67-FB73-4478-86E1-25C5F9188310}" type="presParOf" srcId="{6B7ED168-D438-4621-BFF6-D632C103F341}" destId="{0A157767-4F81-4883-8CC9-06D3D62E708C}" srcOrd="2" destOrd="0" presId="urn:microsoft.com/office/officeart/2005/8/layout/process5"/>
    <dgm:cxn modelId="{C5122ACF-913B-4C62-8503-7DBFAA2B8EA1}" type="presParOf" srcId="{6B7ED168-D438-4621-BFF6-D632C103F341}" destId="{7316BC09-449A-4938-9F89-94E6042B0CC7}" srcOrd="3" destOrd="0" presId="urn:microsoft.com/office/officeart/2005/8/layout/process5"/>
    <dgm:cxn modelId="{FE48CE21-0584-41FF-85AE-BF84989C6675}" type="presParOf" srcId="{7316BC09-449A-4938-9F89-94E6042B0CC7}" destId="{EC9027F5-095B-4A32-8A0D-28FE7688D689}" srcOrd="0" destOrd="0" presId="urn:microsoft.com/office/officeart/2005/8/layout/process5"/>
    <dgm:cxn modelId="{98B46361-58FC-4BC6-A26B-FBDA0810AD9E}" type="presParOf" srcId="{6B7ED168-D438-4621-BFF6-D632C103F341}" destId="{5CFE756C-1273-4794-B0B7-6685C4F14472}" srcOrd="4" destOrd="0" presId="urn:microsoft.com/office/officeart/2005/8/layout/process5"/>
    <dgm:cxn modelId="{5136547E-2198-4635-BBB7-EDA33A8015A9}" type="presParOf" srcId="{6B7ED168-D438-4621-BFF6-D632C103F341}" destId="{144DDE99-E320-402B-9A4E-86D9B57563A0}" srcOrd="5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6" destOrd="0" presId="urn:microsoft.com/office/officeart/2005/8/layout/process5"/>
    <dgm:cxn modelId="{F9179A07-225A-4611-ABD1-84EA42D1762D}" type="presParOf" srcId="{6B7ED168-D438-4621-BFF6-D632C103F341}" destId="{C43588BE-6041-42F4-8149-AF59609EDF7F}" srcOrd="7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8" destOrd="0" presId="urn:microsoft.com/office/officeart/2005/8/layout/process5"/>
    <dgm:cxn modelId="{48B3A2AF-7C6C-417D-84FE-3A58FD6C3F83}" type="presParOf" srcId="{6B7ED168-D438-4621-BFF6-D632C103F341}" destId="{B5BD19FF-5E50-4C7F-B31B-5B23600DC95F}" srcOrd="9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705F9236-D2D0-4C06-AA8F-B0061639C326}" type="presParOf" srcId="{6B7ED168-D438-4621-BFF6-D632C103F341}" destId="{D3B1A680-01D7-4F04-B3D9-D1DE95028940}" srcOrd="10" destOrd="0" presId="urn:microsoft.com/office/officeart/2005/8/layout/process5"/>
    <dgm:cxn modelId="{18BBA958-2561-48B4-BADD-19E1655990B6}" type="presParOf" srcId="{6B7ED168-D438-4621-BFF6-D632C103F341}" destId="{EEB75FB7-187F-41D6-A28C-819457F7F8DE}" srcOrd="11" destOrd="0" presId="urn:microsoft.com/office/officeart/2005/8/layout/process5"/>
    <dgm:cxn modelId="{4BE41BB8-12A2-4B45-A67D-342D84875E58}" type="presParOf" srcId="{EEB75FB7-187F-41D6-A28C-819457F7F8DE}" destId="{5BC68AAE-31E8-4236-A9D7-386FF59B43B1}" srcOrd="0" destOrd="0" presId="urn:microsoft.com/office/officeart/2005/8/layout/process5"/>
    <dgm:cxn modelId="{698FD048-3B6F-45EA-83B6-62535C4079E4}" type="presParOf" srcId="{6B7ED168-D438-4621-BFF6-D632C103F341}" destId="{696E5419-A878-4916-B5B7-59F5256EB9EB}" srcOrd="12" destOrd="0" presId="urn:microsoft.com/office/officeart/2005/8/layout/process5"/>
    <dgm:cxn modelId="{7BE44C0D-5629-46F6-B2E5-94D3627639F4}" type="presParOf" srcId="{6B7ED168-D438-4621-BFF6-D632C103F341}" destId="{9A9B550A-CC2E-43D7-B4B8-839B59240166}" srcOrd="13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588268" y="472"/>
          <a:ext cx="2034344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workspace folder</a:t>
          </a:r>
          <a:endParaRPr lang="en-US" sz="1600" kern="1200" dirty="0"/>
        </a:p>
      </dsp:txBody>
      <dsp:txXfrm>
        <a:off x="617672" y="29876"/>
        <a:ext cx="1975536" cy="945128"/>
      </dsp:txXfrm>
    </dsp:sp>
    <dsp:sp modelId="{8B2668C8-33C4-4DAE-8B06-874B3F0BAD49}">
      <dsp:nvSpPr>
        <dsp:cNvPr id="0" name=""/>
        <dsp:cNvSpPr/>
      </dsp:nvSpPr>
      <dsp:spPr>
        <a:xfrm>
          <a:off x="2769856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69856" y="377952"/>
        <a:ext cx="248307" cy="248976"/>
      </dsp:txXfrm>
    </dsp:sp>
    <dsp:sp modelId="{0A157767-4F81-4883-8CC9-06D3D62E708C}">
      <dsp:nvSpPr>
        <dsp:cNvPr id="0" name=""/>
        <dsp:cNvSpPr/>
      </dsp:nvSpPr>
      <dsp:spPr>
        <a:xfrm>
          <a:off x="329190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course instance &amp; put it in workspace</a:t>
          </a:r>
          <a:endParaRPr lang="en-US" sz="1600" kern="1200" dirty="0"/>
        </a:p>
      </dsp:txBody>
      <dsp:txXfrm>
        <a:off x="3321307" y="29876"/>
        <a:ext cx="1614420" cy="945128"/>
      </dsp:txXfrm>
    </dsp:sp>
    <dsp:sp modelId="{7316BC09-449A-4938-9F89-94E6042B0CC7}">
      <dsp:nvSpPr>
        <dsp:cNvPr id="0" name=""/>
        <dsp:cNvSpPr/>
      </dsp:nvSpPr>
      <dsp:spPr>
        <a:xfrm>
          <a:off x="5112375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2375" y="377952"/>
        <a:ext cx="248307" cy="248976"/>
      </dsp:txXfrm>
    </dsp:sp>
    <dsp:sp modelId="{5CFE756C-1273-4794-B0B7-6685C4F14472}">
      <dsp:nvSpPr>
        <dsp:cNvPr id="0" name=""/>
        <dsp:cNvSpPr/>
      </dsp:nvSpPr>
      <dsp:spPr>
        <a:xfrm>
          <a:off x="563442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text contents into workspace</a:t>
          </a:r>
          <a:endParaRPr lang="en-US" sz="1600" kern="1200" dirty="0"/>
        </a:p>
      </dsp:txBody>
      <dsp:txXfrm>
        <a:off x="5663827" y="29876"/>
        <a:ext cx="1614420" cy="945128"/>
      </dsp:txXfrm>
    </dsp:sp>
    <dsp:sp modelId="{144DDE99-E320-402B-9A4E-86D9B57563A0}">
      <dsp:nvSpPr>
        <dsp:cNvPr id="0" name=""/>
        <dsp:cNvSpPr/>
      </dsp:nvSpPr>
      <dsp:spPr>
        <a:xfrm rot="5400000">
          <a:off x="6293674" y="1121535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6346549" y="1151653"/>
        <a:ext cx="248976" cy="248307"/>
      </dsp:txXfrm>
    </dsp:sp>
    <dsp:sp modelId="{5D3FDD78-FDCE-4F98-AAE6-41938FD0CADE}">
      <dsp:nvSpPr>
        <dsp:cNvPr id="0" name=""/>
        <dsp:cNvSpPr/>
      </dsp:nvSpPr>
      <dsp:spPr>
        <a:xfrm>
          <a:off x="563442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transcript into workspace</a:t>
          </a:r>
          <a:endParaRPr lang="en-US" sz="1600" kern="1200" dirty="0"/>
        </a:p>
      </dsp:txBody>
      <dsp:txXfrm>
        <a:off x="5663827" y="1703104"/>
        <a:ext cx="1614420" cy="945128"/>
      </dsp:txXfrm>
    </dsp:sp>
    <dsp:sp modelId="{C43588BE-6041-42F4-8149-AF59609EDF7F}">
      <dsp:nvSpPr>
        <dsp:cNvPr id="0" name=""/>
        <dsp:cNvSpPr/>
      </dsp:nvSpPr>
      <dsp:spPr>
        <a:xfrm rot="10800000">
          <a:off x="5132454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38871" y="2051180"/>
        <a:ext cx="248307" cy="248976"/>
      </dsp:txXfrm>
    </dsp:sp>
    <dsp:sp modelId="{92F0D857-A72C-401A-A0E2-2C715F5C766A}">
      <dsp:nvSpPr>
        <dsp:cNvPr id="0" name=""/>
        <dsp:cNvSpPr/>
      </dsp:nvSpPr>
      <dsp:spPr>
        <a:xfrm>
          <a:off x="329190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assessment contents into workspace</a:t>
          </a:r>
          <a:endParaRPr lang="en-US" sz="1600" kern="1200" dirty="0"/>
        </a:p>
      </dsp:txBody>
      <dsp:txXfrm>
        <a:off x="3321307" y="1703104"/>
        <a:ext cx="1614420" cy="945128"/>
      </dsp:txXfrm>
    </dsp:sp>
    <dsp:sp modelId="{B5BD19FF-5E50-4C7F-B31B-5B23600DC95F}">
      <dsp:nvSpPr>
        <dsp:cNvPr id="0" name=""/>
        <dsp:cNvSpPr/>
      </dsp:nvSpPr>
      <dsp:spPr>
        <a:xfrm rot="10800000">
          <a:off x="2789935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96352" y="2051180"/>
        <a:ext cx="248307" cy="248976"/>
      </dsp:txXfrm>
    </dsp:sp>
    <dsp:sp modelId="{D3B1A680-01D7-4F04-B3D9-D1DE95028940}">
      <dsp:nvSpPr>
        <dsp:cNvPr id="0" name=""/>
        <dsp:cNvSpPr/>
      </dsp:nvSpPr>
      <dsp:spPr>
        <a:xfrm>
          <a:off x="579048" y="1673700"/>
          <a:ext cx="2043563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course by filling metadata in “course_info.xlsm”</a:t>
          </a:r>
          <a:endParaRPr lang="en-US" sz="1600" kern="1200" dirty="0"/>
        </a:p>
      </dsp:txBody>
      <dsp:txXfrm>
        <a:off x="608452" y="1703104"/>
        <a:ext cx="1984755" cy="945128"/>
      </dsp:txXfrm>
    </dsp:sp>
    <dsp:sp modelId="{EEB75FB7-187F-41D6-A28C-819457F7F8DE}">
      <dsp:nvSpPr>
        <dsp:cNvPr id="0" name=""/>
        <dsp:cNvSpPr/>
      </dsp:nvSpPr>
      <dsp:spPr>
        <a:xfrm rot="5778897">
          <a:off x="1330912" y="2794763"/>
          <a:ext cx="356889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90757" y="2824123"/>
        <a:ext cx="248976" cy="249822"/>
      </dsp:txXfrm>
    </dsp:sp>
    <dsp:sp modelId="{696E5419-A878-4916-B5B7-59F5256EB9EB}">
      <dsp:nvSpPr>
        <dsp:cNvPr id="0" name=""/>
        <dsp:cNvSpPr/>
      </dsp:nvSpPr>
      <dsp:spPr>
        <a:xfrm>
          <a:off x="57904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tool: run Python script</a:t>
          </a:r>
          <a:endParaRPr lang="en-US" sz="1600" kern="1200" dirty="0"/>
        </a:p>
      </dsp:txBody>
      <dsp:txXfrm>
        <a:off x="608452" y="3376332"/>
        <a:ext cx="1614420" cy="945128"/>
      </dsp:txXfrm>
    </dsp:sp>
    <dsp:sp modelId="{9A9B550A-CC2E-43D7-B4B8-839B59240166}">
      <dsp:nvSpPr>
        <dsp:cNvPr id="0" name=""/>
        <dsp:cNvSpPr/>
      </dsp:nvSpPr>
      <dsp:spPr>
        <a:xfrm>
          <a:off x="2399520" y="3641416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99520" y="3724408"/>
        <a:ext cx="248307" cy="248976"/>
      </dsp:txXfrm>
    </dsp:sp>
    <dsp:sp modelId="{D5531DDF-C2A2-4E5C-B7A4-E4CE6FF4C4C7}">
      <dsp:nvSpPr>
        <dsp:cNvPr id="0" name=""/>
        <dsp:cNvSpPr/>
      </dsp:nvSpPr>
      <dsp:spPr>
        <a:xfrm>
          <a:off x="292156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a full-content course instance</a:t>
          </a:r>
          <a:endParaRPr lang="en-US" sz="1600" kern="1200" dirty="0"/>
        </a:p>
      </dsp:txBody>
      <dsp:txXfrm>
        <a:off x="2950972" y="3376332"/>
        <a:ext cx="1614420" cy="9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f4JzqlwBLO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eNopphon/edx-course-buil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Builder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65431"/>
          </a:xfrm>
        </p:spPr>
        <p:txBody>
          <a:bodyPr>
            <a:normAutofit/>
          </a:bodyPr>
          <a:lstStyle/>
          <a:p>
            <a:r>
              <a:rPr lang="en-US" smtClean="0"/>
              <a:t>TA </a:t>
            </a:r>
            <a:r>
              <a:rPr lang="en-US" dirty="0" smtClean="0"/>
              <a:t>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  <a:p>
            <a:endParaRPr kumimoji="1"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2" y="1601507"/>
            <a:ext cx="6555490" cy="48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96" y="1825625"/>
            <a:ext cx="7618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42" y="1690689"/>
            <a:ext cx="659932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766" y="1687486"/>
            <a:ext cx="10134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983" y="3681692"/>
            <a:ext cx="16369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00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68" y="1690689"/>
            <a:ext cx="7886700" cy="3618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348" y="1772209"/>
            <a:ext cx="10858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29037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51" y="1690689"/>
            <a:ext cx="674084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54" y="3179668"/>
            <a:ext cx="9173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Droplist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55119" y="1541575"/>
            <a:ext cx="232914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far, handle only 4 types of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Material preparation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5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25625"/>
            <a:ext cx="8310282" cy="4351338"/>
          </a:xfrm>
        </p:spPr>
        <p:txBody>
          <a:bodyPr/>
          <a:lstStyle/>
          <a:p>
            <a:r>
              <a:rPr lang="en-US" dirty="0" smtClean="0"/>
              <a:t>Prepared in any editor (Word, WordPad, notepad, etc.)</a:t>
            </a:r>
          </a:p>
          <a:p>
            <a:r>
              <a:rPr lang="en-US" dirty="0" smtClean="0"/>
              <a:t>But it needs to be converted to </a:t>
            </a:r>
            <a:r>
              <a:rPr lang="en-US" b="1" dirty="0" smtClean="0"/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3552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8" y="1801933"/>
            <a:ext cx="5595503" cy="5056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9765" y="5499313"/>
            <a:ext cx="1900517" cy="34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9907"/>
            <a:ext cx="6849385" cy="1384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80" y="3984848"/>
            <a:ext cx="3334215" cy="1752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56612" y="3003176"/>
            <a:ext cx="1377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Figure folder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99412" y="3146612"/>
            <a:ext cx="448235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89059" y="2120942"/>
            <a:ext cx="430306" cy="29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9059" y="2652722"/>
            <a:ext cx="430306" cy="1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45649" y="2452704"/>
            <a:ext cx="10454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 file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649" y="1894224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96045" y="3345614"/>
            <a:ext cx="92303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required URL </a:t>
            </a:r>
            <a:r>
              <a:rPr lang="en-US" dirty="0" smtClean="0"/>
              <a:t>format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https://youtu.be/f4JzqlwBLO8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 (</a:t>
            </a:r>
            <a:r>
              <a:rPr lang="en-US" dirty="0" err="1" smtClean="0"/>
              <a:t>srt</a:t>
            </a:r>
            <a:r>
              <a:rPr lang="en-US" dirty="0" smtClean="0"/>
              <a:t> file)     optional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7" y="4303944"/>
            <a:ext cx="3421054" cy="22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summary</a:t>
            </a:r>
          </a:p>
          <a:p>
            <a:r>
              <a:rPr lang="en-US" sz="3600" dirty="0" smtClean="0"/>
              <a:t>Definition of materials and outline </a:t>
            </a:r>
          </a:p>
          <a:p>
            <a:r>
              <a:rPr lang="en-US" sz="3600" dirty="0" smtClean="0"/>
              <a:t>Materials preparation</a:t>
            </a:r>
          </a:p>
          <a:p>
            <a:r>
              <a:rPr lang="en-US" sz="3600" dirty="0" smtClean="0"/>
              <a:t>How to fill data in macro-excel</a:t>
            </a:r>
          </a:p>
          <a:p>
            <a:r>
              <a:rPr lang="en-US" sz="3600" dirty="0" smtClean="0"/>
              <a:t>Built course with Python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format is required (but difficult)</a:t>
            </a:r>
          </a:p>
          <a:p>
            <a:r>
              <a:rPr lang="en-US" dirty="0" smtClean="0"/>
              <a:t>Assessment-formatted excel file is prepared</a:t>
            </a:r>
          </a:p>
          <a:p>
            <a:pPr lvl="1"/>
            <a:r>
              <a:rPr lang="en-US" dirty="0" smtClean="0"/>
              <a:t>Format.xlsx </a:t>
            </a:r>
            <a:r>
              <a:rPr lang="en-US" dirty="0" smtClean="0">
                <a:sym typeface="Wingdings" panose="05000000000000000000" pitchFamily="2" charset="2"/>
              </a:rPr>
              <a:t> prepared in 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" y="3935833"/>
            <a:ext cx="7886700" cy="115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2" y="3431565"/>
            <a:ext cx="1013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2" y="5541773"/>
            <a:ext cx="7886700" cy="1174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32" y="5039000"/>
            <a:ext cx="970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Drop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29" y="2061238"/>
            <a:ext cx="7886700" cy="2004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74138"/>
            <a:ext cx="7897327" cy="2038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81" y="4428786"/>
            <a:ext cx="1060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22" y="1624042"/>
            <a:ext cx="1636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09" y="4226382"/>
            <a:ext cx="324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excel-based structure but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553" y="4065696"/>
            <a:ext cx="401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SINGLE correct answer</a:t>
            </a:r>
          </a:p>
          <a:p>
            <a:r>
              <a:rPr lang="en-US" dirty="0" smtClean="0"/>
              <a:t>Checkbox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MULTI correct answer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3309" y="4065696"/>
            <a:ext cx="713875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material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Grade_weight</a:t>
            </a:r>
            <a:r>
              <a:rPr lang="en-US" dirty="0" smtClean="0"/>
              <a:t> : </a:t>
            </a:r>
            <a:r>
              <a:rPr lang="en-US" dirty="0"/>
              <a:t>the number of points each problem is worth</a:t>
            </a:r>
            <a:endParaRPr lang="en-US" dirty="0" smtClean="0"/>
          </a:p>
          <a:p>
            <a:r>
              <a:rPr lang="en-US" dirty="0" err="1" smtClean="0"/>
              <a:t>Max_attempts</a:t>
            </a:r>
            <a:r>
              <a:rPr lang="en-US" dirty="0" smtClean="0"/>
              <a:t> :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number of times a student can try to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answer</a:t>
            </a:r>
          </a:p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Source: Problem component setting in </a:t>
            </a:r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edx.studio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Fill data in macro-excel </a:t>
            </a:r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8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 empty course 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72" y="1988589"/>
            <a:ext cx="6475814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1" y="5356140"/>
            <a:ext cx="3133941" cy="68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372" y="1506023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1.Create a new course instance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756" y="2924149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2.Export course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4096222">
            <a:off x="5408109" y="4078496"/>
            <a:ext cx="1800626" cy="87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7805" y="6339927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Unzip and place in workspace folder(see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38" y="2470448"/>
            <a:ext cx="3804262" cy="31962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59741" y="2832847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8094" y="2053088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1780251"/>
            <a:ext cx="267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course (no content)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8518" y="2665307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assessment file (excel)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6448" y="3248816"/>
            <a:ext cx="36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text file (HTML file)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456329" y="3433482"/>
            <a:ext cx="2510119" cy="3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2581835" y="4100882"/>
            <a:ext cx="656045" cy="5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6447" y="3939014"/>
            <a:ext cx="41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80" y="3939014"/>
            <a:ext cx="1214006" cy="32373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4310402" y="4116747"/>
            <a:ext cx="656045" cy="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3216" y="444454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2859741" y="4525140"/>
            <a:ext cx="1923475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3216" y="4891603"/>
            <a:ext cx="31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Course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7411" y="5396419"/>
            <a:ext cx="448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Batch video2Youtube upload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047454" y="4949041"/>
            <a:ext cx="1735762" cy="12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2662" y="5262843"/>
            <a:ext cx="1514749" cy="31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14108" y="2486313"/>
            <a:ext cx="2396294" cy="5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9930" y="2245853"/>
            <a:ext cx="35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script’s custom-made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oursestructure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upload_list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caption_list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humbnail_list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builder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Batch video2Youtube upload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260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5" y="2273629"/>
            <a:ext cx="7886700" cy="2989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70" y="245975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57" y="30426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9409" y="3689021"/>
            <a:ext cx="12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Subsection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439" y="3064525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016" y="3710856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material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280" y="3063993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4120" y="3634169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5" y="2312070"/>
            <a:ext cx="8848572" cy="373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956" y="1506023"/>
            <a:ext cx="1413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1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Update/reset button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2244230"/>
            <a:ext cx="7886700" cy="4177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7409" y="2508420"/>
            <a:ext cx="385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data into other material sheets with respect to material type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4461" y="4816377"/>
            <a:ext cx="41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data at all material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Tool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4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46"/>
          <a:stretch/>
        </p:blipFill>
        <p:spPr>
          <a:xfrm>
            <a:off x="269501" y="2058242"/>
            <a:ext cx="8461562" cy="17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971" y="2474258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8575" y="247425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filename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7" y="4655039"/>
            <a:ext cx="8866965" cy="171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501" y="164852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971" y="880738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6884894" y="1527069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743863"/>
            <a:ext cx="7886700" cy="1849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94" y="4211928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2487445"/>
            <a:ext cx="8458368" cy="172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885" y="1918345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05" y="2922929"/>
            <a:ext cx="112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</a:t>
            </a:r>
            <a:r>
              <a:rPr lang="en-US" dirty="0" err="1" smtClean="0"/>
              <a:t>srt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7629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9281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Jp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5737" y="2287677"/>
            <a:ext cx="3664763" cy="186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Optional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3406" y="1370889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video_source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5497329" y="2017220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7865" y="2922927"/>
            <a:ext cx="103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4" y="4705695"/>
            <a:ext cx="8752861" cy="1950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144" y="4167105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4" y="2440082"/>
            <a:ext cx="8861631" cy="1228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700" y="1941719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585" y="2579446"/>
            <a:ext cx="101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Directory of excel file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8529" y="3061973"/>
            <a:ext cx="109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</a:t>
            </a:r>
            <a:r>
              <a:rPr lang="en-US" sz="1600" dirty="0"/>
              <a:t>filename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5324" y="945460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4509247" y="1591791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3979" y="2579446"/>
            <a:ext cx="1153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sheet name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1597" y="1753966"/>
            <a:ext cx="129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assessment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Built course with Python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5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Course_structure.py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 smtClean="0"/>
              <a:t>, </a:t>
            </a:r>
            <a:r>
              <a:rPr lang="en-US" dirty="0" err="1" smtClean="0"/>
              <a:t>lxml</a:t>
            </a:r>
            <a:r>
              <a:rPr lang="en-US" dirty="0" smtClean="0"/>
              <a:t>, </a:t>
            </a:r>
            <a:r>
              <a:rPr lang="en-US" dirty="0" err="1" smtClean="0"/>
              <a:t>pysrt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737038" y="23173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First, create course outline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9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Course outline are created in course folder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3" y="1606907"/>
            <a:ext cx="4190176" cy="47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2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842697" y="22897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Then, add course material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Type 1 and hit </a:t>
            </a:r>
            <a:r>
              <a:rPr lang="en-US" dirty="0" smtClean="0"/>
              <a:t>enter</a:t>
            </a:r>
          </a:p>
          <a:p>
            <a:endParaRPr lang="en-US" dirty="0"/>
          </a:p>
          <a:p>
            <a:r>
              <a:rPr lang="en-US" dirty="0" smtClean="0"/>
              <a:t>Course materials are added in course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Ready-to-upload course (tar.gz) is created at..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4" y="1371602"/>
            <a:ext cx="4155869" cy="512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75529" y="5997388"/>
            <a:ext cx="1021975" cy="499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folder (before/after)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79" y="2300844"/>
            <a:ext cx="1219370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51" y="2981976"/>
            <a:ext cx="1047896" cy="203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8638" y="5860574"/>
            <a:ext cx="24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Ready-to-upload course </a:t>
            </a:r>
          </a:p>
        </p:txBody>
      </p:sp>
      <p:sp>
        <p:nvSpPr>
          <p:cNvPr id="8" name="Oval 7"/>
          <p:cNvSpPr/>
          <p:nvPr/>
        </p:nvSpPr>
        <p:spPr>
          <a:xfrm>
            <a:off x="5952565" y="5020611"/>
            <a:ext cx="1524084" cy="277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5647765" y="5257498"/>
            <a:ext cx="527997" cy="7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3718" y="1882589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</a:p>
          <a:p>
            <a:r>
              <a:rPr lang="en-US" dirty="0" smtClean="0"/>
              <a:t>No-contents course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76283" y="3579951"/>
            <a:ext cx="1752426" cy="84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7765" y="1501712"/>
            <a:ext cx="23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</a:p>
          <a:p>
            <a:r>
              <a:rPr lang="en-US" dirty="0" smtClean="0"/>
              <a:t>Contents-added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64" y="73647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46942" y="2014898"/>
            <a:ext cx="1901873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contents</a:t>
            </a:r>
            <a:r>
              <a:rPr lang="en-US" dirty="0" smtClean="0"/>
              <a:t> HTML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942" y="3523942"/>
            <a:ext cx="1901872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Video contents </a:t>
            </a:r>
          </a:p>
          <a:p>
            <a:pPr algn="ctr"/>
            <a:r>
              <a:rPr lang="en-US" dirty="0" smtClean="0"/>
              <a:t>- video URLs</a:t>
            </a:r>
          </a:p>
          <a:p>
            <a:pPr algn="ctr"/>
            <a:r>
              <a:rPr lang="en-US" dirty="0" smtClean="0"/>
              <a:t>- </a:t>
            </a:r>
            <a:r>
              <a:rPr lang="en-US" sz="1600" dirty="0" smtClean="0"/>
              <a:t>Transcript (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6942" y="4876815"/>
            <a:ext cx="1871931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Assessment contents </a:t>
            </a:r>
          </a:p>
          <a:p>
            <a:pPr algn="ctr"/>
            <a:r>
              <a:rPr lang="en-US" sz="1400" dirty="0" smtClean="0"/>
              <a:t>- excel sheets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47" y="1001736"/>
            <a:ext cx="2375022" cy="711237"/>
          </a:xfrm>
          <a:prstGeom prst="rect">
            <a:avLst/>
          </a:prstGeom>
        </p:spPr>
      </p:pic>
      <p:pic>
        <p:nvPicPr>
          <p:cNvPr id="1026" name="Picture 2" descr="http://www.backgroundsy.com/file/preview/fold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35" y="3559946"/>
            <a:ext cx="1528357" cy="11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3.iconfinder.com/data/icons/muksis/128/tar.gz-1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43" y="3338886"/>
            <a:ext cx="1547310" cy="15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283997">
            <a:off x="5224591" y="2190650"/>
            <a:ext cx="816746" cy="1386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9614477">
            <a:off x="7150353" y="2031230"/>
            <a:ext cx="816746" cy="12675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26" idx="3"/>
            <a:endCxn id="13" idx="1"/>
          </p:cNvCxnSpPr>
          <p:nvPr/>
        </p:nvCxnSpPr>
        <p:spPr>
          <a:xfrm flipV="1">
            <a:off x="6029692" y="4112542"/>
            <a:ext cx="889351" cy="20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1026" idx="1"/>
          </p:cNvCxnSpPr>
          <p:nvPr/>
        </p:nvCxnSpPr>
        <p:spPr>
          <a:xfrm>
            <a:off x="2248815" y="2554049"/>
            <a:ext cx="2252520" cy="15790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26" idx="1"/>
          </p:cNvCxnSpPr>
          <p:nvPr/>
        </p:nvCxnSpPr>
        <p:spPr>
          <a:xfrm flipV="1">
            <a:off x="2209995" y="4133080"/>
            <a:ext cx="2291340" cy="12828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26" idx="1"/>
          </p:cNvCxnSpPr>
          <p:nvPr/>
        </p:nvCxnSpPr>
        <p:spPr>
          <a:xfrm>
            <a:off x="2248814" y="4063093"/>
            <a:ext cx="2252521" cy="69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cfodailynews.com/wp-content/uploads/2013/05/excel-shortcu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59" y="2915646"/>
            <a:ext cx="1281551" cy="12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99335" y="3779006"/>
            <a:ext cx="1059798" cy="1288025"/>
            <a:chOff x="1209935" y="2223940"/>
            <a:chExt cx="1093769" cy="1392757"/>
          </a:xfrm>
        </p:grpSpPr>
        <p:pic>
          <p:nvPicPr>
            <p:cNvPr id="11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/>
          <p:nvPr/>
        </p:nvCxnSpPr>
        <p:spPr>
          <a:xfrm>
            <a:off x="275207" y="774979"/>
            <a:ext cx="8380521" cy="2318221"/>
          </a:xfrm>
          <a:prstGeom prst="bentConnector3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75208" y="763886"/>
            <a:ext cx="8416387" cy="5626408"/>
          </a:xfrm>
          <a:prstGeom prst="bentConnector3">
            <a:avLst>
              <a:gd name="adj1" fmla="val -1532"/>
            </a:avLst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55728" y="3093200"/>
            <a:ext cx="0" cy="331647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92399" y="1573400"/>
            <a:ext cx="217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Download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no-content course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5824" y="3843254"/>
            <a:ext cx="131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exported </a:t>
            </a:r>
            <a:r>
              <a:rPr lang="en-US" sz="2000" b="1" dirty="0"/>
              <a:t>course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3006" y="1566903"/>
            <a:ext cx="1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Upload full- content course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6847074" y="5013522"/>
            <a:ext cx="173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edX</a:t>
            </a:r>
            <a:r>
              <a:rPr lang="en-US" b="1" dirty="0" smtClean="0"/>
              <a:t> </a:t>
            </a:r>
            <a:r>
              <a:rPr lang="en-US" b="1" dirty="0" err="1" smtClean="0"/>
              <a:t>uploadable</a:t>
            </a:r>
            <a:r>
              <a:rPr lang="en-US" b="1" dirty="0" smtClean="0"/>
              <a:t> format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36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modified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480"/>
            <a:ext cx="579186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250" b="11941"/>
          <a:stretch/>
        </p:blipFill>
        <p:spPr>
          <a:xfrm>
            <a:off x="6644133" y="3268301"/>
            <a:ext cx="2228266" cy="3621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843716">
            <a:off x="4867398" y="3731824"/>
            <a:ext cx="1692998" cy="950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odified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1664"/>
            <a:ext cx="7886700" cy="4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334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is available on GitHub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github.com/KeNopphon/edx-course-builder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5177" y="2769050"/>
            <a:ext cx="4261449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85" y="3501898"/>
            <a:ext cx="2260760" cy="29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1962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/>
          <p:cNvCxnSpPr/>
          <p:nvPr/>
        </p:nvCxnSpPr>
        <p:spPr>
          <a:xfrm rot="5400000">
            <a:off x="2993368" y="1673526"/>
            <a:ext cx="3614466" cy="2337758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83479" y="1027907"/>
            <a:ext cx="4727276" cy="3707996"/>
          </a:xfrm>
          <a:prstGeom prst="bentConnector3">
            <a:avLst>
              <a:gd name="adj1" fmla="val 9781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9480" y="1035171"/>
            <a:ext cx="2355011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969480" y="718724"/>
            <a:ext cx="2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Move content’s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dirty="0" smtClean="0">
                <a:solidFill>
                  <a:srgbClr val="0070C0"/>
                </a:solidFill>
              </a:rPr>
              <a:t>ource file into workspace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Definition of materials and outline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19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5" y="1371551"/>
            <a:ext cx="7403727" cy="499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951" y="3866805"/>
            <a:ext cx="12639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39" y="5175654"/>
            <a:ext cx="1263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5568"/>
            <a:ext cx="7886700" cy="3228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292" y="2947331"/>
            <a:ext cx="519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Unit  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1209" y="3643562"/>
            <a:ext cx="7037294" cy="14253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31209" y="3571844"/>
            <a:ext cx="7037294" cy="1661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7915" y="2070064"/>
            <a:ext cx="1398494" cy="188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644</Words>
  <Application>Microsoft Office PowerPoint</Application>
  <PresentationFormat>On-screen Show (4:3)</PresentationFormat>
  <Paragraphs>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Open Sans</vt:lpstr>
      <vt:lpstr>游ゴシック</vt:lpstr>
      <vt:lpstr>Arial</vt:lpstr>
      <vt:lpstr>Calibri</vt:lpstr>
      <vt:lpstr>Calibri Light</vt:lpstr>
      <vt:lpstr>Wingdings</vt:lpstr>
      <vt:lpstr>Office Theme</vt:lpstr>
      <vt:lpstr>Course Builder Tool Tutorial</vt:lpstr>
      <vt:lpstr>Contents</vt:lpstr>
      <vt:lpstr>PowerPoint Presentation</vt:lpstr>
      <vt:lpstr>Overview</vt:lpstr>
      <vt:lpstr>Workspace</vt:lpstr>
      <vt:lpstr>Flowchart</vt:lpstr>
      <vt:lpstr>PowerPoint Presentation</vt:lpstr>
      <vt:lpstr>Course outline</vt:lpstr>
      <vt:lpstr>Course outline</vt:lpstr>
      <vt:lpstr>Text materials</vt:lpstr>
      <vt:lpstr>Video materials</vt:lpstr>
      <vt:lpstr>Assessment material</vt:lpstr>
      <vt:lpstr>Assessment material</vt:lpstr>
      <vt:lpstr>Assessment material</vt:lpstr>
      <vt:lpstr>PowerPoint Presentation</vt:lpstr>
      <vt:lpstr>Text material preparation</vt:lpstr>
      <vt:lpstr>Text material preparation</vt:lpstr>
      <vt:lpstr>Text material preparation</vt:lpstr>
      <vt:lpstr>Video material preparation</vt:lpstr>
      <vt:lpstr>Assessment material preparation</vt:lpstr>
      <vt:lpstr>Assessment material preparation</vt:lpstr>
      <vt:lpstr>Assessment material preparation</vt:lpstr>
      <vt:lpstr>PowerPoint Presentation</vt:lpstr>
      <vt:lpstr>Export an empty course instance</vt:lpstr>
      <vt:lpstr>Workspace folder</vt:lpstr>
      <vt:lpstr>Course_info.xlsm</vt:lpstr>
      <vt:lpstr>Coursestructure sheet</vt:lpstr>
      <vt:lpstr>Coursestructure sheet</vt:lpstr>
      <vt:lpstr>coursestructure sheet</vt:lpstr>
      <vt:lpstr>text sheet</vt:lpstr>
      <vt:lpstr>video sheet</vt:lpstr>
      <vt:lpstr>problem sheet</vt:lpstr>
      <vt:lpstr>PowerPoint Presentation</vt:lpstr>
      <vt:lpstr>Course_structure.py</vt:lpstr>
      <vt:lpstr>Course_structure.py</vt:lpstr>
      <vt:lpstr>Course_structure.py</vt:lpstr>
      <vt:lpstr>Course_structure.py</vt:lpstr>
      <vt:lpstr>Course_structure.py</vt:lpstr>
      <vt:lpstr>Course folder (before/after)</vt:lpstr>
      <vt:lpstr>Import a modified course</vt:lpstr>
      <vt:lpstr>Modified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52</cp:revision>
  <dcterms:created xsi:type="dcterms:W3CDTF">2017-06-20T14:32:44Z</dcterms:created>
  <dcterms:modified xsi:type="dcterms:W3CDTF">2017-11-04T14:02:01Z</dcterms:modified>
</cp:coreProperties>
</file>