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69" r:id="rId3"/>
    <p:sldId id="311" r:id="rId4"/>
    <p:sldId id="313" r:id="rId5"/>
    <p:sldId id="312" r:id="rId6"/>
    <p:sldId id="310" r:id="rId7"/>
    <p:sldId id="279" r:id="rId8"/>
    <p:sldId id="276" r:id="rId9"/>
    <p:sldId id="277" r:id="rId10"/>
    <p:sldId id="280" r:id="rId11"/>
    <p:sldId id="278" r:id="rId12"/>
    <p:sldId id="282" r:id="rId13"/>
    <p:sldId id="283" r:id="rId14"/>
    <p:sldId id="284" r:id="rId15"/>
    <p:sldId id="285" r:id="rId16"/>
    <p:sldId id="287" r:id="rId17"/>
    <p:sldId id="291" r:id="rId18"/>
    <p:sldId id="292" r:id="rId19"/>
    <p:sldId id="290" r:id="rId20"/>
    <p:sldId id="294" r:id="rId21"/>
    <p:sldId id="295" r:id="rId22"/>
    <p:sldId id="296" r:id="rId23"/>
    <p:sldId id="297" r:id="rId24"/>
    <p:sldId id="288" r:id="rId25"/>
    <p:sldId id="304" r:id="rId26"/>
    <p:sldId id="305" r:id="rId27"/>
    <p:sldId id="306" r:id="rId28"/>
    <p:sldId id="307" r:id="rId29"/>
    <p:sldId id="308" r:id="rId30"/>
    <p:sldId id="309" r:id="rId31"/>
    <p:sldId id="289" r:id="rId32"/>
    <p:sldId id="298" r:id="rId33"/>
    <p:sldId id="299" r:id="rId34"/>
    <p:sldId id="300" r:id="rId35"/>
    <p:sldId id="301" r:id="rId36"/>
    <p:sldId id="302" r:id="rId37"/>
    <p:sldId id="30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99EF8D-F75A-4790-AE3A-D435F5A51C2B}" type="doc">
      <dgm:prSet loTypeId="urn:microsoft.com/office/officeart/2005/8/layout/process5" loCatId="process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41982E9-3947-45C2-B476-8AD73E6CDA5D}">
      <dgm:prSet phldrT="[Text]"/>
      <dgm:spPr/>
      <dgm:t>
        <a:bodyPr/>
        <a:lstStyle/>
        <a:p>
          <a:r>
            <a:rPr lang="en-US" dirty="0" smtClean="0"/>
            <a:t>Download workspace folder</a:t>
          </a:r>
          <a:endParaRPr lang="en-US" dirty="0"/>
        </a:p>
      </dgm:t>
    </dgm:pt>
    <dgm:pt modelId="{CC183268-F70B-415F-947F-FDF65239E18D}" type="parTrans" cxnId="{678E7010-B592-4732-933E-94744AECA648}">
      <dgm:prSet/>
      <dgm:spPr/>
      <dgm:t>
        <a:bodyPr/>
        <a:lstStyle/>
        <a:p>
          <a:endParaRPr lang="en-US"/>
        </a:p>
      </dgm:t>
    </dgm:pt>
    <dgm:pt modelId="{48EFE8A3-D3D3-460B-A4D1-940F812D82E6}" type="sibTrans" cxnId="{678E7010-B592-4732-933E-94744AECA648}">
      <dgm:prSet/>
      <dgm:spPr/>
      <dgm:t>
        <a:bodyPr/>
        <a:lstStyle/>
        <a:p>
          <a:endParaRPr lang="en-US"/>
        </a:p>
      </dgm:t>
    </dgm:pt>
    <dgm:pt modelId="{8C08A9C0-9656-4896-A1FD-BDAAC294D74F}">
      <dgm:prSet phldrT="[Text]"/>
      <dgm:spPr/>
      <dgm:t>
        <a:bodyPr/>
        <a:lstStyle/>
        <a:p>
          <a:r>
            <a:rPr lang="en-US" dirty="0" smtClean="0"/>
            <a:t>Create YouTube credential file &amp; put it in workspace</a:t>
          </a:r>
          <a:endParaRPr lang="en-US" dirty="0"/>
        </a:p>
      </dgm:t>
    </dgm:pt>
    <dgm:pt modelId="{E6B3EC70-B06F-4BDA-B312-6CAA02833F70}" type="parTrans" cxnId="{76ACA7EC-CAD1-4450-8B3A-4909F6193CAB}">
      <dgm:prSet/>
      <dgm:spPr/>
      <dgm:t>
        <a:bodyPr/>
        <a:lstStyle/>
        <a:p>
          <a:endParaRPr lang="en-US"/>
        </a:p>
      </dgm:t>
    </dgm:pt>
    <dgm:pt modelId="{9D47FBB6-A887-4550-9590-86DACF771E66}" type="sibTrans" cxnId="{76ACA7EC-CAD1-4450-8B3A-4909F6193CAB}">
      <dgm:prSet/>
      <dgm:spPr/>
      <dgm:t>
        <a:bodyPr/>
        <a:lstStyle/>
        <a:p>
          <a:endParaRPr lang="en-US"/>
        </a:p>
      </dgm:t>
    </dgm:pt>
    <dgm:pt modelId="{2101A6B5-C0C1-43B6-A078-1D2EC2799895}">
      <dgm:prSet phldrT="[Text]"/>
      <dgm:spPr/>
      <dgm:t>
        <a:bodyPr/>
        <a:lstStyle/>
        <a:p>
          <a:r>
            <a:rPr lang="en-US" dirty="0" smtClean="0"/>
            <a:t>Place all video materials into workspace</a:t>
          </a:r>
          <a:endParaRPr lang="en-US" dirty="0"/>
        </a:p>
      </dgm:t>
    </dgm:pt>
    <dgm:pt modelId="{3053E32C-C9CA-48AA-A1F9-9CF94266AF2E}" type="parTrans" cxnId="{F1B2B315-A6C9-42A9-9697-076EB30DEC0F}">
      <dgm:prSet/>
      <dgm:spPr/>
      <dgm:t>
        <a:bodyPr/>
        <a:lstStyle/>
        <a:p>
          <a:endParaRPr lang="en-US"/>
        </a:p>
      </dgm:t>
    </dgm:pt>
    <dgm:pt modelId="{0D3BEF20-7B46-413E-B049-6018ECB932FA}" type="sibTrans" cxnId="{F1B2B315-A6C9-42A9-9697-076EB30DEC0F}">
      <dgm:prSet/>
      <dgm:spPr/>
      <dgm:t>
        <a:bodyPr/>
        <a:lstStyle/>
        <a:p>
          <a:endParaRPr lang="en-US"/>
        </a:p>
      </dgm:t>
    </dgm:pt>
    <dgm:pt modelId="{8BD4328A-2714-44F5-8D6A-7BA575697DA1}">
      <dgm:prSet phldrT="[Text]"/>
      <dgm:spPr/>
      <dgm:t>
        <a:bodyPr/>
        <a:lstStyle/>
        <a:p>
          <a:r>
            <a:rPr lang="en-US" dirty="0" smtClean="0"/>
            <a:t>Fill in video file information in macro-excel</a:t>
          </a:r>
          <a:endParaRPr lang="en-US" dirty="0"/>
        </a:p>
      </dgm:t>
    </dgm:pt>
    <dgm:pt modelId="{765A7E8D-47B5-470E-B790-37DB1216DD11}" type="parTrans" cxnId="{7CBFF3DB-D3A1-46DE-8E67-BE188ADA4469}">
      <dgm:prSet/>
      <dgm:spPr/>
      <dgm:t>
        <a:bodyPr/>
        <a:lstStyle/>
        <a:p>
          <a:endParaRPr lang="en-US"/>
        </a:p>
      </dgm:t>
    </dgm:pt>
    <dgm:pt modelId="{71D15C8A-1CA4-4D80-B5C3-8CD2CBDD1776}" type="sibTrans" cxnId="{7CBFF3DB-D3A1-46DE-8E67-BE188ADA4469}">
      <dgm:prSet/>
      <dgm:spPr/>
      <dgm:t>
        <a:bodyPr/>
        <a:lstStyle/>
        <a:p>
          <a:endParaRPr lang="en-US"/>
        </a:p>
      </dgm:t>
    </dgm:pt>
    <dgm:pt modelId="{16528798-8300-41F3-8295-9BC576A7BD54}">
      <dgm:prSet phldrT="[Text]"/>
      <dgm:spPr/>
      <dgm:t>
        <a:bodyPr/>
        <a:lstStyle/>
        <a:p>
          <a:r>
            <a:rPr lang="en-US" dirty="0" smtClean="0"/>
            <a:t>Execute tool: run Python script</a:t>
          </a:r>
          <a:endParaRPr lang="en-US" dirty="0"/>
        </a:p>
      </dgm:t>
    </dgm:pt>
    <dgm:pt modelId="{F57FA03A-E13C-47AF-A210-BCC1E26D33D0}" type="parTrans" cxnId="{229B6B9D-F6DC-4B33-ADAB-AB34F986EC03}">
      <dgm:prSet/>
      <dgm:spPr/>
      <dgm:t>
        <a:bodyPr/>
        <a:lstStyle/>
        <a:p>
          <a:endParaRPr lang="en-US"/>
        </a:p>
      </dgm:t>
    </dgm:pt>
    <dgm:pt modelId="{BBD20EA4-C03D-4A11-BFDA-517DA392191E}" type="sibTrans" cxnId="{229B6B9D-F6DC-4B33-ADAB-AB34F986EC03}">
      <dgm:prSet/>
      <dgm:spPr/>
      <dgm:t>
        <a:bodyPr/>
        <a:lstStyle/>
        <a:p>
          <a:endParaRPr lang="en-US"/>
        </a:p>
      </dgm:t>
    </dgm:pt>
    <dgm:pt modelId="{448F561B-2A8A-4624-919F-E20C1F2A008E}">
      <dgm:prSet phldrT="[Text]"/>
      <dgm:spPr/>
      <dgm:t>
        <a:bodyPr/>
        <a:lstStyle/>
        <a:p>
          <a:r>
            <a:rPr lang="en-US" dirty="0" smtClean="0"/>
            <a:t>Obtain a set of video URLs</a:t>
          </a:r>
          <a:endParaRPr lang="en-US" dirty="0"/>
        </a:p>
      </dgm:t>
    </dgm:pt>
    <dgm:pt modelId="{35C884C6-C977-4B31-A0E2-C79D32882188}" type="parTrans" cxnId="{95E66B6A-2042-4D9B-8AFA-7F97FE6ABD35}">
      <dgm:prSet/>
      <dgm:spPr/>
      <dgm:t>
        <a:bodyPr/>
        <a:lstStyle/>
        <a:p>
          <a:endParaRPr lang="en-US"/>
        </a:p>
      </dgm:t>
    </dgm:pt>
    <dgm:pt modelId="{0A8059E4-DD49-4512-A6DC-95341C3D496C}" type="sibTrans" cxnId="{95E66B6A-2042-4D9B-8AFA-7F97FE6ABD35}">
      <dgm:prSet/>
      <dgm:spPr/>
      <dgm:t>
        <a:bodyPr/>
        <a:lstStyle/>
        <a:p>
          <a:endParaRPr lang="en-US"/>
        </a:p>
      </dgm:t>
    </dgm:pt>
    <dgm:pt modelId="{6B7ED168-D438-4621-BFF6-D632C103F341}" type="pres">
      <dgm:prSet presAssocID="{D699EF8D-F75A-4790-AE3A-D435F5A51C2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7A5187-2EEF-448B-BD6D-944466871EE3}" type="pres">
      <dgm:prSet presAssocID="{E41982E9-3947-45C2-B476-8AD73E6CDA5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2668C8-33C4-4DAE-8B06-874B3F0BAD49}" type="pres">
      <dgm:prSet presAssocID="{48EFE8A3-D3D3-460B-A4D1-940F812D82E6}" presName="sibTrans" presStyleLbl="sibTrans2D1" presStyleIdx="0" presStyleCnt="5"/>
      <dgm:spPr/>
      <dgm:t>
        <a:bodyPr/>
        <a:lstStyle/>
        <a:p>
          <a:endParaRPr lang="en-US"/>
        </a:p>
      </dgm:t>
    </dgm:pt>
    <dgm:pt modelId="{3A74E5F9-30C6-4E34-8F5D-E71DE7578A37}" type="pres">
      <dgm:prSet presAssocID="{48EFE8A3-D3D3-460B-A4D1-940F812D82E6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5CFE756C-1273-4794-B0B7-6685C4F14472}" type="pres">
      <dgm:prSet presAssocID="{8C08A9C0-9656-4896-A1FD-BDAAC294D74F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4DDE99-E320-402B-9A4E-86D9B57563A0}" type="pres">
      <dgm:prSet presAssocID="{9D47FBB6-A887-4550-9590-86DACF771E66}" presName="sibTrans" presStyleLbl="sibTrans2D1" presStyleIdx="1" presStyleCnt="5"/>
      <dgm:spPr/>
      <dgm:t>
        <a:bodyPr/>
        <a:lstStyle/>
        <a:p>
          <a:endParaRPr lang="en-US"/>
        </a:p>
      </dgm:t>
    </dgm:pt>
    <dgm:pt modelId="{197FC221-3521-44A8-B34C-F3F595F7A8D7}" type="pres">
      <dgm:prSet presAssocID="{9D47FBB6-A887-4550-9590-86DACF771E66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5D3FDD78-FDCE-4F98-AAE6-41938FD0CADE}" type="pres">
      <dgm:prSet presAssocID="{2101A6B5-C0C1-43B6-A078-1D2EC2799895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3588BE-6041-42F4-8149-AF59609EDF7F}" type="pres">
      <dgm:prSet presAssocID="{0D3BEF20-7B46-413E-B049-6018ECB932FA}" presName="sibTrans" presStyleLbl="sibTrans2D1" presStyleIdx="2" presStyleCnt="5"/>
      <dgm:spPr/>
      <dgm:t>
        <a:bodyPr/>
        <a:lstStyle/>
        <a:p>
          <a:endParaRPr lang="en-US"/>
        </a:p>
      </dgm:t>
    </dgm:pt>
    <dgm:pt modelId="{7AA31A21-E7F4-4287-ADD5-C985CE083491}" type="pres">
      <dgm:prSet presAssocID="{0D3BEF20-7B46-413E-B049-6018ECB932FA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92F0D857-A72C-401A-A0E2-2C715F5C766A}" type="pres">
      <dgm:prSet presAssocID="{8BD4328A-2714-44F5-8D6A-7BA575697DA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BD19FF-5E50-4C7F-B31B-5B23600DC95F}" type="pres">
      <dgm:prSet presAssocID="{71D15C8A-1CA4-4D80-B5C3-8CD2CBDD1776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ABB74FC-36F6-4BA3-BB83-7C5BB2334239}" type="pres">
      <dgm:prSet presAssocID="{71D15C8A-1CA4-4D80-B5C3-8CD2CBDD1776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696E5419-A878-4916-B5B7-59F5256EB9EB}" type="pres">
      <dgm:prSet presAssocID="{16528798-8300-41F3-8295-9BC576A7BD5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9B550A-CC2E-43D7-B4B8-839B59240166}" type="pres">
      <dgm:prSet presAssocID="{BBD20EA4-C03D-4A11-BFDA-517DA392191E}" presName="sibTrans" presStyleLbl="sibTrans2D1" presStyleIdx="4" presStyleCnt="5"/>
      <dgm:spPr/>
      <dgm:t>
        <a:bodyPr/>
        <a:lstStyle/>
        <a:p>
          <a:endParaRPr lang="en-US"/>
        </a:p>
      </dgm:t>
    </dgm:pt>
    <dgm:pt modelId="{77ED690F-BEFD-4FA5-ACD0-7599C70E9B94}" type="pres">
      <dgm:prSet presAssocID="{BBD20EA4-C03D-4A11-BFDA-517DA392191E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5531DDF-C2A2-4E5C-B7A4-E4CE6FF4C4C7}" type="pres">
      <dgm:prSet presAssocID="{448F561B-2A8A-4624-919F-E20C1F2A008E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F58BCC-428E-4B59-AE99-CD1287389ADE}" type="presOf" srcId="{BBD20EA4-C03D-4A11-BFDA-517DA392191E}" destId="{9A9B550A-CC2E-43D7-B4B8-839B59240166}" srcOrd="0" destOrd="0" presId="urn:microsoft.com/office/officeart/2005/8/layout/process5"/>
    <dgm:cxn modelId="{E1E6A7E6-DEB3-4ADB-BA90-AEB872214C74}" type="presOf" srcId="{448F561B-2A8A-4624-919F-E20C1F2A008E}" destId="{D5531DDF-C2A2-4E5C-B7A4-E4CE6FF4C4C7}" srcOrd="0" destOrd="0" presId="urn:microsoft.com/office/officeart/2005/8/layout/process5"/>
    <dgm:cxn modelId="{95E66B6A-2042-4D9B-8AFA-7F97FE6ABD35}" srcId="{D699EF8D-F75A-4790-AE3A-D435F5A51C2B}" destId="{448F561B-2A8A-4624-919F-E20C1F2A008E}" srcOrd="5" destOrd="0" parTransId="{35C884C6-C977-4B31-A0E2-C79D32882188}" sibTransId="{0A8059E4-DD49-4512-A6DC-95341C3D496C}"/>
    <dgm:cxn modelId="{41F64977-585B-469E-942F-183EBCC0C669}" type="presOf" srcId="{8C08A9C0-9656-4896-A1FD-BDAAC294D74F}" destId="{5CFE756C-1273-4794-B0B7-6685C4F14472}" srcOrd="0" destOrd="0" presId="urn:microsoft.com/office/officeart/2005/8/layout/process5"/>
    <dgm:cxn modelId="{2E63E3B0-D950-41F7-B33F-83CD038FDBFF}" type="presOf" srcId="{71D15C8A-1CA4-4D80-B5C3-8CD2CBDD1776}" destId="{B5BD19FF-5E50-4C7F-B31B-5B23600DC95F}" srcOrd="0" destOrd="0" presId="urn:microsoft.com/office/officeart/2005/8/layout/process5"/>
    <dgm:cxn modelId="{678E7010-B592-4732-933E-94744AECA648}" srcId="{D699EF8D-F75A-4790-AE3A-D435F5A51C2B}" destId="{E41982E9-3947-45C2-B476-8AD73E6CDA5D}" srcOrd="0" destOrd="0" parTransId="{CC183268-F70B-415F-947F-FDF65239E18D}" sibTransId="{48EFE8A3-D3D3-460B-A4D1-940F812D82E6}"/>
    <dgm:cxn modelId="{AC73E135-F9DB-4BD2-8B62-2DE3A883AB76}" type="presOf" srcId="{9D47FBB6-A887-4550-9590-86DACF771E66}" destId="{144DDE99-E320-402B-9A4E-86D9B57563A0}" srcOrd="0" destOrd="0" presId="urn:microsoft.com/office/officeart/2005/8/layout/process5"/>
    <dgm:cxn modelId="{4E4B6621-81CE-406A-B731-79851D0EE957}" type="presOf" srcId="{BBD20EA4-C03D-4A11-BFDA-517DA392191E}" destId="{77ED690F-BEFD-4FA5-ACD0-7599C70E9B94}" srcOrd="1" destOrd="0" presId="urn:microsoft.com/office/officeart/2005/8/layout/process5"/>
    <dgm:cxn modelId="{7CBFF3DB-D3A1-46DE-8E67-BE188ADA4469}" srcId="{D699EF8D-F75A-4790-AE3A-D435F5A51C2B}" destId="{8BD4328A-2714-44F5-8D6A-7BA575697DA1}" srcOrd="3" destOrd="0" parTransId="{765A7E8D-47B5-470E-B790-37DB1216DD11}" sibTransId="{71D15C8A-1CA4-4D80-B5C3-8CD2CBDD1776}"/>
    <dgm:cxn modelId="{6323E4E6-190E-4E9B-8136-DB96B5AC99F9}" type="presOf" srcId="{8BD4328A-2714-44F5-8D6A-7BA575697DA1}" destId="{92F0D857-A72C-401A-A0E2-2C715F5C766A}" srcOrd="0" destOrd="0" presId="urn:microsoft.com/office/officeart/2005/8/layout/process5"/>
    <dgm:cxn modelId="{ED865BEB-ED97-4C05-9EF1-D709BC9A2924}" type="presOf" srcId="{9D47FBB6-A887-4550-9590-86DACF771E66}" destId="{197FC221-3521-44A8-B34C-F3F595F7A8D7}" srcOrd="1" destOrd="0" presId="urn:microsoft.com/office/officeart/2005/8/layout/process5"/>
    <dgm:cxn modelId="{CB172DE5-5123-42D3-9DF9-BB80D8B38DB8}" type="presOf" srcId="{16528798-8300-41F3-8295-9BC576A7BD54}" destId="{696E5419-A878-4916-B5B7-59F5256EB9EB}" srcOrd="0" destOrd="0" presId="urn:microsoft.com/office/officeart/2005/8/layout/process5"/>
    <dgm:cxn modelId="{338625BB-830B-4131-9F90-B383E1DEF3CC}" type="presOf" srcId="{D699EF8D-F75A-4790-AE3A-D435F5A51C2B}" destId="{6B7ED168-D438-4621-BFF6-D632C103F341}" srcOrd="0" destOrd="0" presId="urn:microsoft.com/office/officeart/2005/8/layout/process5"/>
    <dgm:cxn modelId="{9E171EE2-84CD-4EC8-B929-048C01837F49}" type="presOf" srcId="{E41982E9-3947-45C2-B476-8AD73E6CDA5D}" destId="{E57A5187-2EEF-448B-BD6D-944466871EE3}" srcOrd="0" destOrd="0" presId="urn:microsoft.com/office/officeart/2005/8/layout/process5"/>
    <dgm:cxn modelId="{4C7DBC7F-7DF1-4B01-9278-08F064FCB080}" type="presOf" srcId="{0D3BEF20-7B46-413E-B049-6018ECB932FA}" destId="{C43588BE-6041-42F4-8149-AF59609EDF7F}" srcOrd="0" destOrd="0" presId="urn:microsoft.com/office/officeart/2005/8/layout/process5"/>
    <dgm:cxn modelId="{D0B30806-29B1-4465-8DA3-0EE88F7CD35F}" type="presOf" srcId="{71D15C8A-1CA4-4D80-B5C3-8CD2CBDD1776}" destId="{AABB74FC-36F6-4BA3-BB83-7C5BB2334239}" srcOrd="1" destOrd="0" presId="urn:microsoft.com/office/officeart/2005/8/layout/process5"/>
    <dgm:cxn modelId="{76ACA7EC-CAD1-4450-8B3A-4909F6193CAB}" srcId="{D699EF8D-F75A-4790-AE3A-D435F5A51C2B}" destId="{8C08A9C0-9656-4896-A1FD-BDAAC294D74F}" srcOrd="1" destOrd="0" parTransId="{E6B3EC70-B06F-4BDA-B312-6CAA02833F70}" sibTransId="{9D47FBB6-A887-4550-9590-86DACF771E66}"/>
    <dgm:cxn modelId="{229B6B9D-F6DC-4B33-ADAB-AB34F986EC03}" srcId="{D699EF8D-F75A-4790-AE3A-D435F5A51C2B}" destId="{16528798-8300-41F3-8295-9BC576A7BD54}" srcOrd="4" destOrd="0" parTransId="{F57FA03A-E13C-47AF-A210-BCC1E26D33D0}" sibTransId="{BBD20EA4-C03D-4A11-BFDA-517DA392191E}"/>
    <dgm:cxn modelId="{AC3D58B4-B532-4D2E-8973-040844A54D26}" type="presOf" srcId="{48EFE8A3-D3D3-460B-A4D1-940F812D82E6}" destId="{8B2668C8-33C4-4DAE-8B06-874B3F0BAD49}" srcOrd="0" destOrd="0" presId="urn:microsoft.com/office/officeart/2005/8/layout/process5"/>
    <dgm:cxn modelId="{CF1AB998-3901-461B-AA66-20EE0150400A}" type="presOf" srcId="{48EFE8A3-D3D3-460B-A4D1-940F812D82E6}" destId="{3A74E5F9-30C6-4E34-8F5D-E71DE7578A37}" srcOrd="1" destOrd="0" presId="urn:microsoft.com/office/officeart/2005/8/layout/process5"/>
    <dgm:cxn modelId="{F1B2B315-A6C9-42A9-9697-076EB30DEC0F}" srcId="{D699EF8D-F75A-4790-AE3A-D435F5A51C2B}" destId="{2101A6B5-C0C1-43B6-A078-1D2EC2799895}" srcOrd="2" destOrd="0" parTransId="{3053E32C-C9CA-48AA-A1F9-9CF94266AF2E}" sibTransId="{0D3BEF20-7B46-413E-B049-6018ECB932FA}"/>
    <dgm:cxn modelId="{11005558-D7A2-4897-B5B2-391BF2A74F24}" type="presOf" srcId="{2101A6B5-C0C1-43B6-A078-1D2EC2799895}" destId="{5D3FDD78-FDCE-4F98-AAE6-41938FD0CADE}" srcOrd="0" destOrd="0" presId="urn:microsoft.com/office/officeart/2005/8/layout/process5"/>
    <dgm:cxn modelId="{A9C7D7FE-EEF1-4925-82B3-BCE2979792DA}" type="presOf" srcId="{0D3BEF20-7B46-413E-B049-6018ECB932FA}" destId="{7AA31A21-E7F4-4287-ADD5-C985CE083491}" srcOrd="1" destOrd="0" presId="urn:microsoft.com/office/officeart/2005/8/layout/process5"/>
    <dgm:cxn modelId="{5EB93A98-D4AB-49A2-8D3C-690A179FE668}" type="presParOf" srcId="{6B7ED168-D438-4621-BFF6-D632C103F341}" destId="{E57A5187-2EEF-448B-BD6D-944466871EE3}" srcOrd="0" destOrd="0" presId="urn:microsoft.com/office/officeart/2005/8/layout/process5"/>
    <dgm:cxn modelId="{75565D92-556B-4DA8-BE1F-5948F75007B0}" type="presParOf" srcId="{6B7ED168-D438-4621-BFF6-D632C103F341}" destId="{8B2668C8-33C4-4DAE-8B06-874B3F0BAD49}" srcOrd="1" destOrd="0" presId="urn:microsoft.com/office/officeart/2005/8/layout/process5"/>
    <dgm:cxn modelId="{B0C4A2A7-AC2A-42CA-A2C1-0457379C55B9}" type="presParOf" srcId="{8B2668C8-33C4-4DAE-8B06-874B3F0BAD49}" destId="{3A74E5F9-30C6-4E34-8F5D-E71DE7578A37}" srcOrd="0" destOrd="0" presId="urn:microsoft.com/office/officeart/2005/8/layout/process5"/>
    <dgm:cxn modelId="{98B46361-58FC-4BC6-A26B-FBDA0810AD9E}" type="presParOf" srcId="{6B7ED168-D438-4621-BFF6-D632C103F341}" destId="{5CFE756C-1273-4794-B0B7-6685C4F14472}" srcOrd="2" destOrd="0" presId="urn:microsoft.com/office/officeart/2005/8/layout/process5"/>
    <dgm:cxn modelId="{5136547E-2198-4635-BBB7-EDA33A8015A9}" type="presParOf" srcId="{6B7ED168-D438-4621-BFF6-D632C103F341}" destId="{144DDE99-E320-402B-9A4E-86D9B57563A0}" srcOrd="3" destOrd="0" presId="urn:microsoft.com/office/officeart/2005/8/layout/process5"/>
    <dgm:cxn modelId="{818B92B9-A9C3-48A2-A56B-1C3DD2945061}" type="presParOf" srcId="{144DDE99-E320-402B-9A4E-86D9B57563A0}" destId="{197FC221-3521-44A8-B34C-F3F595F7A8D7}" srcOrd="0" destOrd="0" presId="urn:microsoft.com/office/officeart/2005/8/layout/process5"/>
    <dgm:cxn modelId="{66A7C8E1-A9BE-42B2-B7EE-8DCAD45E921B}" type="presParOf" srcId="{6B7ED168-D438-4621-BFF6-D632C103F341}" destId="{5D3FDD78-FDCE-4F98-AAE6-41938FD0CADE}" srcOrd="4" destOrd="0" presId="urn:microsoft.com/office/officeart/2005/8/layout/process5"/>
    <dgm:cxn modelId="{F9179A07-225A-4611-ABD1-84EA42D1762D}" type="presParOf" srcId="{6B7ED168-D438-4621-BFF6-D632C103F341}" destId="{C43588BE-6041-42F4-8149-AF59609EDF7F}" srcOrd="5" destOrd="0" presId="urn:microsoft.com/office/officeart/2005/8/layout/process5"/>
    <dgm:cxn modelId="{FF24FD7A-FEE5-411F-943D-9F036077F2CC}" type="presParOf" srcId="{C43588BE-6041-42F4-8149-AF59609EDF7F}" destId="{7AA31A21-E7F4-4287-ADD5-C985CE083491}" srcOrd="0" destOrd="0" presId="urn:microsoft.com/office/officeart/2005/8/layout/process5"/>
    <dgm:cxn modelId="{DCB472A4-89C0-40E7-8687-42D9CC60894B}" type="presParOf" srcId="{6B7ED168-D438-4621-BFF6-D632C103F341}" destId="{92F0D857-A72C-401A-A0E2-2C715F5C766A}" srcOrd="6" destOrd="0" presId="urn:microsoft.com/office/officeart/2005/8/layout/process5"/>
    <dgm:cxn modelId="{48B3A2AF-7C6C-417D-84FE-3A58FD6C3F83}" type="presParOf" srcId="{6B7ED168-D438-4621-BFF6-D632C103F341}" destId="{B5BD19FF-5E50-4C7F-B31B-5B23600DC95F}" srcOrd="7" destOrd="0" presId="urn:microsoft.com/office/officeart/2005/8/layout/process5"/>
    <dgm:cxn modelId="{BE0B818F-B854-4995-8B8F-8380F8DEF930}" type="presParOf" srcId="{B5BD19FF-5E50-4C7F-B31B-5B23600DC95F}" destId="{AABB74FC-36F6-4BA3-BB83-7C5BB2334239}" srcOrd="0" destOrd="0" presId="urn:microsoft.com/office/officeart/2005/8/layout/process5"/>
    <dgm:cxn modelId="{698FD048-3B6F-45EA-83B6-62535C4079E4}" type="presParOf" srcId="{6B7ED168-D438-4621-BFF6-D632C103F341}" destId="{696E5419-A878-4916-B5B7-59F5256EB9EB}" srcOrd="8" destOrd="0" presId="urn:microsoft.com/office/officeart/2005/8/layout/process5"/>
    <dgm:cxn modelId="{7BE44C0D-5629-46F6-B2E5-94D3627639F4}" type="presParOf" srcId="{6B7ED168-D438-4621-BFF6-D632C103F341}" destId="{9A9B550A-CC2E-43D7-B4B8-839B59240166}" srcOrd="9" destOrd="0" presId="urn:microsoft.com/office/officeart/2005/8/layout/process5"/>
    <dgm:cxn modelId="{F755C6AC-57B3-4F9A-8AE4-067D2E02B2D1}" type="presParOf" srcId="{9A9B550A-CC2E-43D7-B4B8-839B59240166}" destId="{77ED690F-BEFD-4FA5-ACD0-7599C70E9B94}" srcOrd="0" destOrd="0" presId="urn:microsoft.com/office/officeart/2005/8/layout/process5"/>
    <dgm:cxn modelId="{2CFC163E-0BD7-43D5-A0B9-87359056C916}" type="presParOf" srcId="{6B7ED168-D438-4621-BFF6-D632C103F341}" destId="{D5531DDF-C2A2-4E5C-B7A4-E4CE6FF4C4C7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A5187-2EEF-448B-BD6D-944466871EE3}">
      <dsp:nvSpPr>
        <dsp:cNvPr id="0" name=""/>
        <dsp:cNvSpPr/>
      </dsp:nvSpPr>
      <dsp:spPr>
        <a:xfrm>
          <a:off x="6931" y="518229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Download workspace folder</a:t>
          </a:r>
          <a:endParaRPr lang="en-US" sz="1800" kern="1200" dirty="0"/>
        </a:p>
      </dsp:txBody>
      <dsp:txXfrm>
        <a:off x="43340" y="554638"/>
        <a:ext cx="1998981" cy="1170261"/>
      </dsp:txXfrm>
    </dsp:sp>
    <dsp:sp modelId="{8B2668C8-33C4-4DAE-8B06-874B3F0BAD49}">
      <dsp:nvSpPr>
        <dsp:cNvPr id="0" name=""/>
        <dsp:cNvSpPr/>
      </dsp:nvSpPr>
      <dsp:spPr>
        <a:xfrm>
          <a:off x="2261049" y="882866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261049" y="985627"/>
        <a:ext cx="307455" cy="308284"/>
      </dsp:txXfrm>
    </dsp:sp>
    <dsp:sp modelId="{5CFE756C-1273-4794-B0B7-6685C4F14472}">
      <dsp:nvSpPr>
        <dsp:cNvPr id="0" name=""/>
        <dsp:cNvSpPr/>
      </dsp:nvSpPr>
      <dsp:spPr>
        <a:xfrm>
          <a:off x="2907450" y="518229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2079139"/>
                <a:satOff val="-9594"/>
                <a:lumOff val="3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079139"/>
                <a:satOff val="-9594"/>
                <a:lumOff val="3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079139"/>
                <a:satOff val="-9594"/>
                <a:lumOff val="3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Create YouTube credential file &amp; put it in workspace</a:t>
          </a:r>
          <a:endParaRPr lang="en-US" sz="1800" kern="1200" dirty="0"/>
        </a:p>
      </dsp:txBody>
      <dsp:txXfrm>
        <a:off x="2943859" y="554638"/>
        <a:ext cx="1998981" cy="1170261"/>
      </dsp:txXfrm>
    </dsp:sp>
    <dsp:sp modelId="{144DDE99-E320-402B-9A4E-86D9B57563A0}">
      <dsp:nvSpPr>
        <dsp:cNvPr id="0" name=""/>
        <dsp:cNvSpPr/>
      </dsp:nvSpPr>
      <dsp:spPr>
        <a:xfrm>
          <a:off x="5161567" y="882866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2598923"/>
                <a:satOff val="-11992"/>
                <a:lumOff val="44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598923"/>
                <a:satOff val="-11992"/>
                <a:lumOff val="44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598923"/>
                <a:satOff val="-11992"/>
                <a:lumOff val="44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161567" y="985627"/>
        <a:ext cx="307455" cy="308284"/>
      </dsp:txXfrm>
    </dsp:sp>
    <dsp:sp modelId="{5D3FDD78-FDCE-4F98-AAE6-41938FD0CADE}">
      <dsp:nvSpPr>
        <dsp:cNvPr id="0" name=""/>
        <dsp:cNvSpPr/>
      </dsp:nvSpPr>
      <dsp:spPr>
        <a:xfrm>
          <a:off x="5807969" y="518229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158277"/>
                <a:satOff val="-19187"/>
                <a:lumOff val="7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4158277"/>
                <a:satOff val="-19187"/>
                <a:lumOff val="7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4158277"/>
                <a:satOff val="-19187"/>
                <a:lumOff val="7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Place all video materials into workspace</a:t>
          </a:r>
          <a:endParaRPr lang="en-US" sz="1800" kern="1200" dirty="0"/>
        </a:p>
      </dsp:txBody>
      <dsp:txXfrm>
        <a:off x="5844378" y="554638"/>
        <a:ext cx="1998981" cy="1170261"/>
      </dsp:txXfrm>
    </dsp:sp>
    <dsp:sp modelId="{C43588BE-6041-42F4-8149-AF59609EDF7F}">
      <dsp:nvSpPr>
        <dsp:cNvPr id="0" name=""/>
        <dsp:cNvSpPr/>
      </dsp:nvSpPr>
      <dsp:spPr>
        <a:xfrm rot="5400000">
          <a:off x="6624258" y="190633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-5400000">
        <a:off x="6689727" y="1943627"/>
        <a:ext cx="308284" cy="307455"/>
      </dsp:txXfrm>
    </dsp:sp>
    <dsp:sp modelId="{92F0D857-A72C-401A-A0E2-2C715F5C766A}">
      <dsp:nvSpPr>
        <dsp:cNvPr id="0" name=""/>
        <dsp:cNvSpPr/>
      </dsp:nvSpPr>
      <dsp:spPr>
        <a:xfrm>
          <a:off x="5807969" y="2590028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6237415"/>
                <a:satOff val="-28781"/>
                <a:lumOff val="105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237415"/>
                <a:satOff val="-28781"/>
                <a:lumOff val="105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237415"/>
                <a:satOff val="-28781"/>
                <a:lumOff val="105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Fill in video file information in macro-excel</a:t>
          </a:r>
          <a:endParaRPr lang="en-US" sz="1800" kern="1200" dirty="0"/>
        </a:p>
      </dsp:txBody>
      <dsp:txXfrm>
        <a:off x="5844378" y="2626437"/>
        <a:ext cx="1998981" cy="1170261"/>
      </dsp:txXfrm>
    </dsp:sp>
    <dsp:sp modelId="{B5BD19FF-5E50-4C7F-B31B-5B23600DC95F}">
      <dsp:nvSpPr>
        <dsp:cNvPr id="0" name=""/>
        <dsp:cNvSpPr/>
      </dsp:nvSpPr>
      <dsp:spPr>
        <a:xfrm rot="10800000">
          <a:off x="5186429" y="29546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7796769"/>
                <a:satOff val="-35976"/>
                <a:lumOff val="132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796769"/>
                <a:satOff val="-35976"/>
                <a:lumOff val="132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796769"/>
                <a:satOff val="-35976"/>
                <a:lumOff val="132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5318195" y="3057426"/>
        <a:ext cx="307455" cy="308284"/>
      </dsp:txXfrm>
    </dsp:sp>
    <dsp:sp modelId="{696E5419-A878-4916-B5B7-59F5256EB9EB}">
      <dsp:nvSpPr>
        <dsp:cNvPr id="0" name=""/>
        <dsp:cNvSpPr/>
      </dsp:nvSpPr>
      <dsp:spPr>
        <a:xfrm>
          <a:off x="2907450" y="2590028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8316554"/>
                <a:satOff val="-38374"/>
                <a:lumOff val="141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8316554"/>
                <a:satOff val="-38374"/>
                <a:lumOff val="141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8316554"/>
                <a:satOff val="-38374"/>
                <a:lumOff val="141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Execute tool: run Python script</a:t>
          </a:r>
          <a:endParaRPr lang="en-US" sz="1800" kern="1200" dirty="0"/>
        </a:p>
      </dsp:txBody>
      <dsp:txXfrm>
        <a:off x="2943859" y="2626437"/>
        <a:ext cx="1998981" cy="1170261"/>
      </dsp:txXfrm>
    </dsp:sp>
    <dsp:sp modelId="{9A9B550A-CC2E-43D7-B4B8-839B59240166}">
      <dsp:nvSpPr>
        <dsp:cNvPr id="0" name=""/>
        <dsp:cNvSpPr/>
      </dsp:nvSpPr>
      <dsp:spPr>
        <a:xfrm rot="10800000">
          <a:off x="2285910" y="2954665"/>
          <a:ext cx="439221" cy="51380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2417676" y="3057426"/>
        <a:ext cx="307455" cy="308284"/>
      </dsp:txXfrm>
    </dsp:sp>
    <dsp:sp modelId="{D5531DDF-C2A2-4E5C-B7A4-E4CE6FF4C4C7}">
      <dsp:nvSpPr>
        <dsp:cNvPr id="0" name=""/>
        <dsp:cNvSpPr/>
      </dsp:nvSpPr>
      <dsp:spPr>
        <a:xfrm>
          <a:off x="6931" y="2590028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Obtain a set of video URLs</a:t>
          </a:r>
          <a:endParaRPr lang="en-US" sz="1800" kern="1200" dirty="0"/>
        </a:p>
      </dsp:txBody>
      <dsp:txXfrm>
        <a:off x="43340" y="2626437"/>
        <a:ext cx="1998981" cy="1170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82C05-60B2-483E-8A85-7FFE6F4B2F7D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C8137-5B08-4D82-A7A2-CEA074CB5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82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4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4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5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6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4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58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5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8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88140-7E06-46F5-A441-6E15F503D7C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2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88140-7E06-46F5-A441-6E15F503D7C5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EEE1D-3F53-4D4D-9E3F-EB497F663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api-client-library/python/start/installatio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TokyoTechX/youtube-batch-up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evelopers.google.com/youtube/registering_an_applica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Batch video2youtube Tool</a:t>
            </a:r>
            <a:br>
              <a:rPr lang="en-US" dirty="0" smtClean="0"/>
            </a:br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 at</a:t>
            </a:r>
          </a:p>
          <a:p>
            <a:r>
              <a:rPr lang="en-US" altLang="ja-JP" b="1" dirty="0"/>
              <a:t>Online Education Development Office (OEDO)</a:t>
            </a:r>
          </a:p>
          <a:p>
            <a:r>
              <a:rPr lang="en-US" altLang="ja-JP" b="1" dirty="0"/>
              <a:t> Center for Innovative Teaching and Learning (CITL)</a:t>
            </a:r>
          </a:p>
          <a:p>
            <a:r>
              <a:rPr lang="en-US" altLang="ja-JP" b="1" dirty="0"/>
              <a:t>Tokyo Institute of Technology, Japan</a:t>
            </a:r>
          </a:p>
        </p:txBody>
      </p:sp>
    </p:spTree>
    <p:extLst>
      <p:ext uri="{BB962C8B-B14F-4D97-AF65-F5344CB8AC3E}">
        <p14:creationId xmlns:p14="http://schemas.microsoft.com/office/powerpoint/2010/main" val="137977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800" dirty="0" smtClean="0"/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/>
              <a:t>Files preparation</a:t>
            </a:r>
          </a:p>
        </p:txBody>
      </p:sp>
    </p:spTree>
    <p:extLst>
      <p:ext uri="{BB962C8B-B14F-4D97-AF65-F5344CB8AC3E}">
        <p14:creationId xmlns:p14="http://schemas.microsoft.com/office/powerpoint/2010/main" val="2422695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those who are using ‘course builder’ tool, you can use option 3 for video uploading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1691" b="48715"/>
          <a:stretch/>
        </p:blipFill>
        <p:spPr>
          <a:xfrm>
            <a:off x="153469" y="2197520"/>
            <a:ext cx="2132531" cy="3279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81135" b="8689"/>
          <a:stretch/>
        </p:blipFill>
        <p:spPr>
          <a:xfrm>
            <a:off x="153469" y="1714715"/>
            <a:ext cx="2132531" cy="3478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102" y="2205041"/>
            <a:ext cx="2614143" cy="250048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818861" y="2361515"/>
            <a:ext cx="467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55064" y="2361515"/>
            <a:ext cx="944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25490" y="1690689"/>
            <a:ext cx="338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function for video uploading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611215" y="2623245"/>
            <a:ext cx="588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55492" y="2478879"/>
            <a:ext cx="460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 video thumbnail (image file) to </a:t>
            </a:r>
            <a:r>
              <a:rPr lang="en-US" dirty="0" smtClean="0"/>
              <a:t>this folder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584710" y="2944610"/>
            <a:ext cx="588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78386" y="2778758"/>
            <a:ext cx="421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 video transcript (</a:t>
            </a:r>
            <a:r>
              <a:rPr lang="en-US" dirty="0" err="1" smtClean="0"/>
              <a:t>srt</a:t>
            </a:r>
            <a:r>
              <a:rPr lang="en-US" dirty="0" smtClean="0"/>
              <a:t> file) to this folder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01477" y="3061444"/>
            <a:ext cx="387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 video file (video file) to </a:t>
            </a:r>
            <a:r>
              <a:rPr lang="en-US" dirty="0" smtClean="0"/>
              <a:t>this </a:t>
            </a:r>
            <a:r>
              <a:rPr lang="en-US" dirty="0"/>
              <a:t>folder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34245" y="3565712"/>
            <a:ext cx="163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Python’s library</a:t>
            </a:r>
            <a:endParaRPr lang="en-US" dirty="0"/>
          </a:p>
        </p:txBody>
      </p:sp>
      <p:sp>
        <p:nvSpPr>
          <p:cNvPr id="21" name="Right Brace 20"/>
          <p:cNvSpPr/>
          <p:nvPr/>
        </p:nvSpPr>
        <p:spPr>
          <a:xfrm>
            <a:off x="4522304" y="3430776"/>
            <a:ext cx="288235" cy="6178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77647" y="4047707"/>
            <a:ext cx="3502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JSON file needed for transcript uploading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86000" y="1888650"/>
            <a:ext cx="1913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611215" y="3170518"/>
            <a:ext cx="588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810539" y="4206418"/>
            <a:ext cx="588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70673" y="2158857"/>
            <a:ext cx="335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 your credential in this folder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/>
          <a:srcRect t="60778" b="30210"/>
          <a:stretch/>
        </p:blipFill>
        <p:spPr>
          <a:xfrm>
            <a:off x="153469" y="1300957"/>
            <a:ext cx="2132531" cy="308113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2312208" y="1455013"/>
            <a:ext cx="1913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51698" y="1260644"/>
            <a:ext cx="298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Excel macro: course 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714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Course_info.xlsm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Sheets</a:t>
            </a:r>
          </a:p>
          <a:p>
            <a:pPr lvl="1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oursestructure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text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video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problem</a:t>
            </a:r>
          </a:p>
          <a:p>
            <a:pPr lvl="1"/>
            <a:r>
              <a:rPr lang="en-US" dirty="0" err="1" smtClean="0"/>
              <a:t>upload_list</a:t>
            </a:r>
            <a:endParaRPr lang="en-US" dirty="0" smtClean="0"/>
          </a:p>
          <a:p>
            <a:pPr lvl="1"/>
            <a:r>
              <a:rPr lang="en-US" dirty="0" err="1" smtClean="0"/>
              <a:t>caption_list</a:t>
            </a:r>
            <a:endParaRPr lang="en-US" dirty="0" smtClean="0"/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humbnail_list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metada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8871" y="2303929"/>
            <a:ext cx="4087905" cy="1497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48871" y="3863788"/>
            <a:ext cx="4087905" cy="1164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8871" y="5090645"/>
            <a:ext cx="4087905" cy="4226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36023" y="2867816"/>
            <a:ext cx="155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Course builder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36023" y="4181306"/>
            <a:ext cx="287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Batch video2Youtube upload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36023" y="5040635"/>
            <a:ext cx="2877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leave it there, no need to consider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50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Upload_list</a:t>
            </a:r>
            <a:r>
              <a:rPr lang="en-US" dirty="0" smtClean="0"/>
              <a:t> sheet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659" y="5338594"/>
            <a:ext cx="7886700" cy="8883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9" y="1836448"/>
            <a:ext cx="8097380" cy="13241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388093"/>
            <a:ext cx="7998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363" y="4509128"/>
            <a:ext cx="6344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102501" y="2092040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(unique)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67893" y="2247246"/>
            <a:ext cx="1584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of video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8820" y="2701577"/>
            <a:ext cx="1248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Directory of video file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892195" y="2092041"/>
            <a:ext cx="1356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video filename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13838" y="2247246"/>
            <a:ext cx="1368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Video description</a:t>
            </a:r>
          </a:p>
          <a:p>
            <a:r>
              <a:rPr lang="en-US" dirty="0">
                <a:solidFill>
                  <a:srgbClr val="FF0000"/>
                </a:solidFill>
              </a:rPr>
              <a:t>(Optional)</a:t>
            </a:r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482537" y="2338068"/>
            <a:ext cx="1282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remark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(Optional)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27935" y="2247245"/>
            <a:ext cx="1368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Keyword</a:t>
            </a:r>
          </a:p>
          <a:p>
            <a:r>
              <a:rPr lang="en-US" dirty="0">
                <a:solidFill>
                  <a:srgbClr val="FF0000"/>
                </a:solidFill>
              </a:rPr>
              <a:t>(Optional)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7777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Caption_list</a:t>
            </a:r>
            <a:r>
              <a:rPr lang="en-US" dirty="0" smtClean="0"/>
              <a:t> sheet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14" y="5171845"/>
            <a:ext cx="8512464" cy="13780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49" y="1854329"/>
            <a:ext cx="10041931" cy="16804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1377047"/>
            <a:ext cx="7998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714" y="4647438"/>
            <a:ext cx="6344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812" y="2070229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(unique)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64133" y="2082932"/>
            <a:ext cx="1282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of transcript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0208" y="2880200"/>
            <a:ext cx="1103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Directory of </a:t>
            </a:r>
            <a:r>
              <a:rPr lang="en-US" sz="1600" dirty="0" err="1" smtClean="0"/>
              <a:t>srt</a:t>
            </a:r>
            <a:r>
              <a:rPr lang="en-US" sz="1600" dirty="0" smtClean="0"/>
              <a:t> file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607894" y="129041"/>
            <a:ext cx="230385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Directory inside transcript folder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20422" y="2279810"/>
            <a:ext cx="137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srt</a:t>
            </a:r>
            <a:r>
              <a:rPr lang="en-US" dirty="0" smtClean="0"/>
              <a:t> filename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92895" y="2747482"/>
            <a:ext cx="1005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Language code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1510747" y="3689849"/>
            <a:ext cx="68977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https://www.loc.gov/standards/iso639-2/php/code_list.php</a:t>
            </a:r>
          </a:p>
        </p:txBody>
      </p:sp>
      <p:cxnSp>
        <p:nvCxnSpPr>
          <p:cNvPr id="30" name="Straight Arrow Connector 29"/>
          <p:cNvCxnSpPr>
            <a:stCxn id="27" idx="2"/>
          </p:cNvCxnSpPr>
          <p:nvPr/>
        </p:nvCxnSpPr>
        <p:spPr>
          <a:xfrm flipH="1">
            <a:off x="3295691" y="3332257"/>
            <a:ext cx="1" cy="38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48530" y="2347228"/>
            <a:ext cx="152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YouTube link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82537" y="2338068"/>
            <a:ext cx="1282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remark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(Optional)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739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thumbnail_list</a:t>
            </a:r>
            <a:r>
              <a:rPr lang="en-US" dirty="0" smtClean="0"/>
              <a:t> sheet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310" y="5530042"/>
            <a:ext cx="7886700" cy="8783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43" y="1952784"/>
            <a:ext cx="7868748" cy="11050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3360" y="1321357"/>
            <a:ext cx="7998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700" y="4220893"/>
            <a:ext cx="6344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8770" y="2182145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(unique)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60266" y="2168127"/>
            <a:ext cx="1103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Directory of </a:t>
            </a:r>
            <a:r>
              <a:rPr lang="en-US" sz="1600" dirty="0" err="1" smtClean="0"/>
              <a:t>srt</a:t>
            </a:r>
            <a:r>
              <a:rPr lang="en-US" sz="1600" dirty="0" smtClean="0"/>
              <a:t> file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752466" y="2226841"/>
            <a:ext cx="18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filename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48530" y="2347228"/>
            <a:ext cx="152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YouTube link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80880" y="2101006"/>
            <a:ext cx="1282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remark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(Optional)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478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800" dirty="0" smtClean="0"/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 smtClean="0"/>
              <a:t>Upload  video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98166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ideo2youtub.py (video part)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Python 3</a:t>
            </a:r>
          </a:p>
          <a:p>
            <a:endParaRPr lang="en-US" dirty="0" smtClean="0"/>
          </a:p>
          <a:p>
            <a:r>
              <a:rPr lang="en-US" dirty="0" smtClean="0"/>
              <a:t>Test environment: Windows 10 </a:t>
            </a:r>
          </a:p>
          <a:p>
            <a:endParaRPr lang="en-US" dirty="0" smtClean="0"/>
          </a:p>
          <a:p>
            <a:r>
              <a:rPr lang="en-US" dirty="0" smtClean="0"/>
              <a:t>Library</a:t>
            </a:r>
          </a:p>
          <a:p>
            <a:pPr lvl="1"/>
            <a:r>
              <a:rPr lang="en-US" dirty="0" smtClean="0"/>
              <a:t>Google API Client Libraries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developers.google.com/api-client-library/python/start/installation</a:t>
            </a:r>
            <a:endParaRPr lang="en-US" dirty="0" smtClean="0"/>
          </a:p>
          <a:p>
            <a:r>
              <a:rPr lang="en-US" dirty="0" smtClean="0"/>
              <a:t>Dependencies</a:t>
            </a:r>
          </a:p>
          <a:p>
            <a:pPr lvl="1"/>
            <a:r>
              <a:rPr lang="en-US" dirty="0" err="1" smtClean="0"/>
              <a:t>xlrd</a:t>
            </a:r>
            <a:r>
              <a:rPr lang="en-US" dirty="0" smtClean="0"/>
              <a:t>, </a:t>
            </a:r>
            <a:r>
              <a:rPr lang="en-US" dirty="0" err="1" smtClean="0"/>
              <a:t>xlwt</a:t>
            </a:r>
            <a:r>
              <a:rPr lang="en-US" dirty="0"/>
              <a:t>, </a:t>
            </a:r>
            <a:r>
              <a:rPr lang="en-US" dirty="0" err="1" smtClean="0"/>
              <a:t>http.client</a:t>
            </a:r>
            <a:r>
              <a:rPr lang="en-US" dirty="0" smtClean="0"/>
              <a:t>, httplib2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394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video2youtub.py (video part)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Run in terminal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Select tasks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Type 1 and hit enter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697" y="2234242"/>
            <a:ext cx="3126936" cy="5415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876" y="3184452"/>
            <a:ext cx="3290757" cy="143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1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ideo2youtube.py (video)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/>
          <a:lstStyle/>
          <a:p>
            <a:r>
              <a:rPr lang="en-US" dirty="0" smtClean="0"/>
              <a:t>Pop-up browser</a:t>
            </a:r>
          </a:p>
          <a:p>
            <a:pPr lvl="1"/>
            <a:r>
              <a:rPr lang="en-US" dirty="0" smtClean="0"/>
              <a:t>Ask for sign-in to YouTube account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885" y="1236306"/>
            <a:ext cx="4299171" cy="3384724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5132717" y="2889849"/>
            <a:ext cx="267419" cy="293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23017" y="3497079"/>
            <a:ext cx="267419" cy="293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07170" y="2889849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account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07170" y="3488447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Youtube account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37947" y="2268749"/>
            <a:ext cx="2713288" cy="40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your credential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67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Tool overview</a:t>
            </a:r>
          </a:p>
          <a:p>
            <a:r>
              <a:rPr lang="en-US" sz="3600" dirty="0" smtClean="0"/>
              <a:t>Register </a:t>
            </a:r>
            <a:r>
              <a:rPr lang="en-US" sz="3600" dirty="0"/>
              <a:t>OAUTH </a:t>
            </a:r>
            <a:r>
              <a:rPr lang="en-US" sz="3600" dirty="0" smtClean="0"/>
              <a:t>2.0 of YouTube </a:t>
            </a:r>
            <a:r>
              <a:rPr lang="en-US" sz="3600" dirty="0"/>
              <a:t>API </a:t>
            </a:r>
            <a:endParaRPr lang="en-US" sz="3600" dirty="0" smtClean="0"/>
          </a:p>
          <a:p>
            <a:r>
              <a:rPr lang="en-US" sz="3600" dirty="0" smtClean="0"/>
              <a:t>Files preparation</a:t>
            </a:r>
          </a:p>
          <a:p>
            <a:r>
              <a:rPr lang="en-US" sz="3600" dirty="0" smtClean="0"/>
              <a:t>Upload videos</a:t>
            </a:r>
          </a:p>
          <a:p>
            <a:r>
              <a:rPr lang="en-US" sz="3600" dirty="0" smtClean="0"/>
              <a:t>Upload transcript (subtitle)</a:t>
            </a:r>
          </a:p>
          <a:p>
            <a:r>
              <a:rPr lang="en-US" sz="3600" dirty="0" smtClean="0"/>
              <a:t>Upload thumbnail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5354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ideo2youtube.py (video)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/>
          <a:lstStyle/>
          <a:p>
            <a:r>
              <a:rPr lang="en-US" dirty="0" smtClean="0"/>
              <a:t>Pop-up browser</a:t>
            </a:r>
          </a:p>
          <a:p>
            <a:pPr lvl="1"/>
            <a:r>
              <a:rPr lang="en-US" dirty="0" smtClean="0"/>
              <a:t>Then, choosing your Channel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372" y="1029920"/>
            <a:ext cx="4127712" cy="3797495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4963444" y="3069791"/>
            <a:ext cx="267419" cy="293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77783" y="2986778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607170" y="2401965"/>
            <a:ext cx="2713288" cy="40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your credential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77783" y="3559501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77783" y="4128844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745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ideo2youtube.py (video)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Pop-up browser</a:t>
            </a:r>
          </a:p>
          <a:p>
            <a:pPr lvl="1"/>
            <a:r>
              <a:rPr lang="en-US" dirty="0" smtClean="0"/>
              <a:t>Then, ask permission to use API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714" y="1371511"/>
            <a:ext cx="3924502" cy="427377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274007" y="2009954"/>
            <a:ext cx="2380890" cy="687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Selected </a:t>
            </a:r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41609" y="2740206"/>
            <a:ext cx="2713288" cy="40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your credential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174" y="5698952"/>
            <a:ext cx="4765514" cy="53118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3503" y="4683289"/>
            <a:ext cx="42010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JSON file for </a:t>
            </a:r>
            <a:r>
              <a:rPr lang="en-US" b="1" dirty="0" smtClean="0"/>
              <a:t>authentication </a:t>
            </a:r>
            <a:r>
              <a:rPr lang="en-US" b="1" dirty="0"/>
              <a:t>is </a:t>
            </a:r>
            <a:r>
              <a:rPr lang="en-US" b="1" dirty="0" smtClean="0"/>
              <a:t>generated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Youtube</a:t>
            </a:r>
            <a:r>
              <a:rPr lang="en-US" dirty="0" smtClean="0"/>
              <a:t> </a:t>
            </a:r>
            <a:r>
              <a:rPr lang="en-US" dirty="0"/>
              <a:t>will not ask your permission again as long as this file exists in </a:t>
            </a:r>
            <a:r>
              <a:rPr lang="en-US" dirty="0" smtClean="0"/>
              <a:t>workspace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you want to access other </a:t>
            </a:r>
            <a:r>
              <a:rPr lang="en-US" dirty="0" err="1"/>
              <a:t>Youtube</a:t>
            </a:r>
            <a:r>
              <a:rPr lang="en-US" dirty="0"/>
              <a:t> account or channel, remove this file and run main script again </a:t>
            </a:r>
          </a:p>
        </p:txBody>
      </p:sp>
    </p:spTree>
    <p:extLst>
      <p:ext uri="{BB962C8B-B14F-4D97-AF65-F5344CB8AC3E}">
        <p14:creationId xmlns:p14="http://schemas.microsoft.com/office/powerpoint/2010/main" val="904933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video2youtube.py (video)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Videos are being uploaded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List of YouTube video are in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88" y="2406451"/>
            <a:ext cx="8550512" cy="24042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495" t="23214" b="18618"/>
          <a:stretch/>
        </p:blipFill>
        <p:spPr>
          <a:xfrm>
            <a:off x="5175851" y="4994695"/>
            <a:ext cx="2758916" cy="3105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88" y="5499176"/>
            <a:ext cx="7681823" cy="12775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40284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video2youtube.py (video)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046203" cy="4351338"/>
          </a:xfrm>
        </p:spPr>
        <p:txBody>
          <a:bodyPr/>
          <a:lstStyle/>
          <a:p>
            <a:r>
              <a:rPr lang="en-US" dirty="0" smtClean="0"/>
              <a:t>Videos in </a:t>
            </a:r>
            <a:r>
              <a:rPr lang="en-US" dirty="0" err="1"/>
              <a:t>Y</a:t>
            </a:r>
            <a:r>
              <a:rPr lang="en-US" dirty="0" err="1" smtClean="0"/>
              <a:t>outube</a:t>
            </a:r>
            <a:r>
              <a:rPr lang="en-US" dirty="0" smtClean="0"/>
              <a:t> video dashboard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559" y="1825625"/>
            <a:ext cx="2919327" cy="5338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103" y="1229949"/>
            <a:ext cx="4654789" cy="530887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58777" y="1482065"/>
            <a:ext cx="2380890" cy="45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61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800" dirty="0" smtClean="0"/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/>
              <a:t>Upload transcript (subtitle</a:t>
            </a:r>
            <a:r>
              <a:rPr lang="en-US" sz="4800" dirty="0" smtClean="0"/>
              <a:t>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70641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video2youtub.py </a:t>
            </a:r>
            <a:r>
              <a:rPr lang="en-US" dirty="0" smtClean="0"/>
              <a:t>(transcript </a:t>
            </a:r>
            <a:r>
              <a:rPr lang="en-US" dirty="0"/>
              <a:t>part)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Run in terminal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Select tasks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Type 3</a:t>
            </a:r>
            <a:r>
              <a:rPr lang="en-US" dirty="0" smtClean="0"/>
              <a:t> </a:t>
            </a:r>
            <a:r>
              <a:rPr lang="en-US" dirty="0"/>
              <a:t>and hit enter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697" y="2234242"/>
            <a:ext cx="3126936" cy="5415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876" y="3184452"/>
            <a:ext cx="3290757" cy="143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3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video2youtub.py (transcript part)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/>
          <a:lstStyle/>
          <a:p>
            <a:r>
              <a:rPr lang="en-US" dirty="0" smtClean="0"/>
              <a:t>Pop-up browser</a:t>
            </a:r>
          </a:p>
          <a:p>
            <a:pPr lvl="1"/>
            <a:r>
              <a:rPr lang="en-US" dirty="0" smtClean="0"/>
              <a:t>Ask for sign-in to YouTube account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885" y="1236306"/>
            <a:ext cx="4299171" cy="3384724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5132717" y="2889849"/>
            <a:ext cx="267419" cy="293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23017" y="3497079"/>
            <a:ext cx="267419" cy="293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07170" y="2889849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account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07170" y="3488447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Youtube account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37947" y="2268749"/>
            <a:ext cx="2713288" cy="40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your credential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99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video2youtub.py (transcript part)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/>
          <a:lstStyle/>
          <a:p>
            <a:r>
              <a:rPr lang="en-US" dirty="0" smtClean="0"/>
              <a:t>Pop-up browser</a:t>
            </a:r>
          </a:p>
          <a:p>
            <a:pPr lvl="1"/>
            <a:r>
              <a:rPr lang="en-US" dirty="0" smtClean="0"/>
              <a:t>Then, choosing your Channel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372" y="1029920"/>
            <a:ext cx="4127712" cy="3797495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4963444" y="3069791"/>
            <a:ext cx="267419" cy="293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77783" y="2986778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607170" y="2401965"/>
            <a:ext cx="2713288" cy="40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your credential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77783" y="3559501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77783" y="4128844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723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video2youtub.py (transcript part)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Pop-up browser</a:t>
            </a:r>
          </a:p>
          <a:p>
            <a:pPr lvl="1"/>
            <a:r>
              <a:rPr lang="en-US" dirty="0" smtClean="0"/>
              <a:t>Then, ask permission to use API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714" y="1371511"/>
            <a:ext cx="3924502" cy="427377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274007" y="2009954"/>
            <a:ext cx="2380890" cy="687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Selected </a:t>
            </a:r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41609" y="2740206"/>
            <a:ext cx="2713288" cy="40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your credential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503" y="4683289"/>
            <a:ext cx="42010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JSON file for </a:t>
            </a:r>
            <a:r>
              <a:rPr lang="en-US" b="1" dirty="0" smtClean="0"/>
              <a:t>authentication </a:t>
            </a:r>
            <a:r>
              <a:rPr lang="en-US" b="1" dirty="0"/>
              <a:t>is </a:t>
            </a:r>
            <a:r>
              <a:rPr lang="en-US" b="1" dirty="0" smtClean="0"/>
              <a:t>generated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Youtube</a:t>
            </a:r>
            <a:r>
              <a:rPr lang="en-US" dirty="0" smtClean="0"/>
              <a:t> </a:t>
            </a:r>
            <a:r>
              <a:rPr lang="en-US" dirty="0"/>
              <a:t>will not ask your permission again as long as this file exists in </a:t>
            </a:r>
            <a:r>
              <a:rPr lang="en-US" dirty="0" smtClean="0"/>
              <a:t>workspace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you want to access other </a:t>
            </a:r>
            <a:r>
              <a:rPr lang="en-US" dirty="0" err="1"/>
              <a:t>Youtube</a:t>
            </a:r>
            <a:r>
              <a:rPr lang="en-US" dirty="0"/>
              <a:t> account or channel, remove this file and run main script again </a:t>
            </a:r>
          </a:p>
        </p:txBody>
      </p:sp>
    </p:spTree>
    <p:extLst>
      <p:ext uri="{BB962C8B-B14F-4D97-AF65-F5344CB8AC3E}">
        <p14:creationId xmlns:p14="http://schemas.microsoft.com/office/powerpoint/2010/main" val="1482569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video2youtub.py (transcript part)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transcripts are being uploaded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936" y="2821904"/>
            <a:ext cx="9169871" cy="27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8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5400" dirty="0" smtClean="0"/>
          </a:p>
          <a:p>
            <a:pPr marL="0" indent="0" algn="ctr">
              <a:buNone/>
            </a:pPr>
            <a:r>
              <a:rPr lang="en-US" sz="5400" smtClean="0"/>
              <a:t>Tool overview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25601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video2youtub.py (transcript part)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046203" cy="4351338"/>
          </a:xfrm>
        </p:spPr>
        <p:txBody>
          <a:bodyPr/>
          <a:lstStyle/>
          <a:p>
            <a:r>
              <a:rPr lang="en-US" dirty="0" smtClean="0"/>
              <a:t>Transcripts are placed in selected </a:t>
            </a:r>
            <a:r>
              <a:rPr lang="en-US" dirty="0" err="1" smtClean="0"/>
              <a:t>Youtube</a:t>
            </a:r>
            <a:r>
              <a:rPr lang="en-US" dirty="0" smtClean="0"/>
              <a:t> video (see CC icon)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594" y="1690689"/>
            <a:ext cx="4273770" cy="506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94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800" dirty="0" smtClean="0"/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/>
              <a:t>Upload thumbnail </a:t>
            </a:r>
          </a:p>
        </p:txBody>
      </p:sp>
    </p:spTree>
    <p:extLst>
      <p:ext uri="{BB962C8B-B14F-4D97-AF65-F5344CB8AC3E}">
        <p14:creationId xmlns:p14="http://schemas.microsoft.com/office/powerpoint/2010/main" val="978693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video2youtub.py </a:t>
            </a:r>
            <a:r>
              <a:rPr lang="en-US" dirty="0" smtClean="0"/>
              <a:t>(thumbnail </a:t>
            </a:r>
            <a:r>
              <a:rPr lang="en-US" dirty="0"/>
              <a:t>part)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Run in terminal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Select tasks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Type 3</a:t>
            </a:r>
            <a:r>
              <a:rPr lang="en-US" dirty="0" smtClean="0"/>
              <a:t> </a:t>
            </a:r>
            <a:r>
              <a:rPr lang="en-US" dirty="0"/>
              <a:t>and hit enter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697" y="2234242"/>
            <a:ext cx="3126936" cy="5415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876" y="3184452"/>
            <a:ext cx="3290757" cy="143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8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video2youtub.py (thumbnail part)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/>
          <a:lstStyle/>
          <a:p>
            <a:r>
              <a:rPr lang="en-US" dirty="0" smtClean="0"/>
              <a:t>Pop-up browser</a:t>
            </a:r>
          </a:p>
          <a:p>
            <a:pPr lvl="1"/>
            <a:r>
              <a:rPr lang="en-US" dirty="0" smtClean="0"/>
              <a:t>Ask for sign-in to YouTube account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885" y="1236306"/>
            <a:ext cx="4299171" cy="3384724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5132717" y="2889849"/>
            <a:ext cx="267419" cy="293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23017" y="3497079"/>
            <a:ext cx="267419" cy="293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07170" y="2889849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account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07170" y="3488447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Youtube account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37947" y="2268749"/>
            <a:ext cx="2713288" cy="40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your credential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153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video2youtub.py (thumbnail part)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/>
          <a:lstStyle/>
          <a:p>
            <a:r>
              <a:rPr lang="en-US" dirty="0" smtClean="0"/>
              <a:t>Pop-up browser</a:t>
            </a:r>
          </a:p>
          <a:p>
            <a:pPr lvl="1"/>
            <a:r>
              <a:rPr lang="en-US" dirty="0" smtClean="0"/>
              <a:t>Then, choosing your Channel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877" y="2203113"/>
            <a:ext cx="4127712" cy="3797495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4997949" y="4242984"/>
            <a:ext cx="267419" cy="293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12288" y="4159971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641675" y="3575158"/>
            <a:ext cx="2713288" cy="40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your credential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12288" y="4732694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512288" y="5302037"/>
            <a:ext cx="2380890" cy="421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07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video2youtub.py (thumbnail part)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Pop-up browser</a:t>
            </a:r>
          </a:p>
          <a:p>
            <a:pPr lvl="1"/>
            <a:r>
              <a:rPr lang="en-US" dirty="0" smtClean="0"/>
              <a:t>Then, ask permission to use API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714" y="1371511"/>
            <a:ext cx="3924502" cy="427377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274007" y="2009954"/>
            <a:ext cx="2380890" cy="687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Selected </a:t>
            </a:r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41609" y="2740206"/>
            <a:ext cx="2713288" cy="401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your credential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503" y="4683289"/>
            <a:ext cx="42010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JSON file for </a:t>
            </a:r>
            <a:r>
              <a:rPr lang="en-US" b="1" dirty="0" smtClean="0"/>
              <a:t>authentication </a:t>
            </a:r>
            <a:r>
              <a:rPr lang="en-US" b="1" dirty="0"/>
              <a:t>is </a:t>
            </a:r>
            <a:r>
              <a:rPr lang="en-US" b="1" dirty="0" smtClean="0"/>
              <a:t>generated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Youtube</a:t>
            </a:r>
            <a:r>
              <a:rPr lang="en-US" dirty="0" smtClean="0"/>
              <a:t> </a:t>
            </a:r>
            <a:r>
              <a:rPr lang="en-US" dirty="0"/>
              <a:t>will not ask your permission again as long as this file exists in </a:t>
            </a:r>
            <a:r>
              <a:rPr lang="en-US" dirty="0" smtClean="0"/>
              <a:t>workspace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you want to access other </a:t>
            </a:r>
            <a:r>
              <a:rPr lang="en-US" dirty="0" err="1"/>
              <a:t>Youtube</a:t>
            </a:r>
            <a:r>
              <a:rPr lang="en-US" dirty="0"/>
              <a:t> account or channel, remove this file and run main script again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515" y="5554738"/>
            <a:ext cx="4624377" cy="53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604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video2youtub.py (thumbnail part)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Videos are being uploaded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99" y="2583653"/>
            <a:ext cx="8769801" cy="229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554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video2youtub.py (thumbnail part)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046203" cy="4351338"/>
          </a:xfrm>
        </p:spPr>
        <p:txBody>
          <a:bodyPr/>
          <a:lstStyle/>
          <a:p>
            <a:r>
              <a:rPr lang="en-US" dirty="0" smtClean="0"/>
              <a:t>Thumbnails are placed in selected </a:t>
            </a:r>
            <a:r>
              <a:rPr lang="en-US" dirty="0" err="1" smtClean="0"/>
              <a:t>Youtube</a:t>
            </a:r>
            <a:r>
              <a:rPr lang="en-US" dirty="0" smtClean="0"/>
              <a:t> video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928" y="1466860"/>
            <a:ext cx="4667490" cy="522631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81143" y="1507943"/>
            <a:ext cx="2380890" cy="450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Youtube</a:t>
            </a:r>
            <a:r>
              <a:rPr lang="en-US" dirty="0" smtClean="0"/>
              <a:t>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855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5823" y="81092"/>
            <a:ext cx="7886700" cy="1325563"/>
          </a:xfrm>
        </p:spPr>
        <p:txBody>
          <a:bodyPr/>
          <a:lstStyle/>
          <a:p>
            <a:r>
              <a:rPr lang="en-US" b="1" dirty="0" smtClean="0"/>
              <a:t>Overview of this tool</a:t>
            </a:r>
            <a:endParaRPr lang="en-US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299643" y="1851413"/>
            <a:ext cx="3053919" cy="1296488"/>
            <a:chOff x="106533" y="1855405"/>
            <a:chExt cx="4573928" cy="223531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r="52985"/>
            <a:stretch/>
          </p:blipFill>
          <p:spPr>
            <a:xfrm>
              <a:off x="106533" y="1855405"/>
              <a:ext cx="4573928" cy="111765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45951" r="7510"/>
            <a:stretch/>
          </p:blipFill>
          <p:spPr>
            <a:xfrm>
              <a:off x="106533" y="2973062"/>
              <a:ext cx="4527612" cy="1117657"/>
            </a:xfrm>
            <a:prstGeom prst="rect">
              <a:avLst/>
            </a:prstGeom>
          </p:spPr>
        </p:pic>
      </p:grpSp>
      <p:pic>
        <p:nvPicPr>
          <p:cNvPr id="1026" name="Picture 2" descr="http://i0.kym-cdn.com/entries/icons/original/000/004/562/maxresdefaul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755" y="1364399"/>
            <a:ext cx="2163828" cy="121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50248"/>
          <a:stretch/>
        </p:blipFill>
        <p:spPr>
          <a:xfrm>
            <a:off x="386662" y="3570214"/>
            <a:ext cx="3022995" cy="16709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0156" y="1473692"/>
            <a:ext cx="1910188" cy="1750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841" y="5575080"/>
            <a:ext cx="3217150" cy="9105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flipH="1">
            <a:off x="863514" y="1440991"/>
            <a:ext cx="232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edX</a:t>
            </a:r>
            <a:r>
              <a:rPr lang="en-US" dirty="0" smtClean="0"/>
              <a:t> lecture videos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1331571" y="3269849"/>
            <a:ext cx="138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transcripts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flipH="1">
            <a:off x="1331571" y="5242262"/>
            <a:ext cx="138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Thumbnail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3945" y="4530971"/>
            <a:ext cx="3036227" cy="226687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99643" y="1440991"/>
            <a:ext cx="3110014" cy="182885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1019" y="3339630"/>
            <a:ext cx="3110014" cy="190152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7640" y="5310934"/>
            <a:ext cx="3110014" cy="128718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6955508" y="3422989"/>
            <a:ext cx="972104" cy="1074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4208570" y="287089"/>
            <a:ext cx="4671602" cy="3672999"/>
          </a:xfrm>
          <a:prstGeom prst="bentConnector3">
            <a:avLst>
              <a:gd name="adj1" fmla="val 101880"/>
            </a:avLst>
          </a:prstGeom>
          <a:ln w="381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125750" y="4219090"/>
            <a:ext cx="4011244" cy="2541200"/>
          </a:xfrm>
          <a:prstGeom prst="bentConnector3">
            <a:avLst>
              <a:gd name="adj1" fmla="val 100240"/>
            </a:avLst>
          </a:prstGeom>
          <a:ln w="381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125750" y="287089"/>
            <a:ext cx="8833924" cy="6473201"/>
          </a:xfrm>
          <a:prstGeom prst="bentConnector3">
            <a:avLst>
              <a:gd name="adj1" fmla="val 355"/>
            </a:avLst>
          </a:prstGeom>
          <a:ln w="381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9" idx="3"/>
            <a:endCxn id="1026" idx="1"/>
          </p:cNvCxnSpPr>
          <p:nvPr/>
        </p:nvCxnSpPr>
        <p:spPr>
          <a:xfrm flipV="1">
            <a:off x="3518991" y="1972976"/>
            <a:ext cx="552764" cy="405736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6" idx="3"/>
            <a:endCxn id="1026" idx="1"/>
          </p:cNvCxnSpPr>
          <p:nvPr/>
        </p:nvCxnSpPr>
        <p:spPr>
          <a:xfrm flipV="1">
            <a:off x="3421033" y="1972976"/>
            <a:ext cx="650722" cy="2317416"/>
          </a:xfrm>
          <a:prstGeom prst="bentConnector3">
            <a:avLst>
              <a:gd name="adj1" fmla="val 56628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4" idx="3"/>
            <a:endCxn id="1026" idx="1"/>
          </p:cNvCxnSpPr>
          <p:nvPr/>
        </p:nvCxnSpPr>
        <p:spPr>
          <a:xfrm flipV="1">
            <a:off x="3409657" y="1972976"/>
            <a:ext cx="662098" cy="382444"/>
          </a:xfrm>
          <a:prstGeom prst="bentConnector3">
            <a:avLst>
              <a:gd name="adj1" fmla="val 57817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flipH="1">
            <a:off x="3821501" y="2648356"/>
            <a:ext cx="3178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Lists of uploading contents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- Videos, transcripts, thumbnail  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- Video info (name, description, etc.)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 flipH="1">
            <a:off x="6957635" y="845154"/>
            <a:ext cx="196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Output: return set of video URLs 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 flipH="1">
            <a:off x="4465118" y="4026891"/>
            <a:ext cx="2370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Tool’s output will be used to create video contents in </a:t>
            </a:r>
            <a:r>
              <a:rPr lang="en-US" dirty="0" err="1" smtClean="0"/>
              <a:t>edx.studio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026" idx="3"/>
          </p:cNvCxnSpPr>
          <p:nvPr/>
        </p:nvCxnSpPr>
        <p:spPr>
          <a:xfrm>
            <a:off x="6235583" y="1972976"/>
            <a:ext cx="7220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flipH="1">
            <a:off x="4390809" y="987639"/>
            <a:ext cx="317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Automated task</a:t>
            </a:r>
          </a:p>
        </p:txBody>
      </p:sp>
    </p:spTree>
    <p:extLst>
      <p:ext uri="{BB962C8B-B14F-4D97-AF65-F5344CB8AC3E}">
        <p14:creationId xmlns:p14="http://schemas.microsoft.com/office/powerpoint/2010/main" val="773296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4869" y="2501390"/>
            <a:ext cx="2804663" cy="1325563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orkspace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7917"/>
            <a:ext cx="7886700" cy="5159046"/>
          </a:xfrm>
        </p:spPr>
        <p:txBody>
          <a:bodyPr/>
          <a:lstStyle/>
          <a:p>
            <a:r>
              <a:rPr lang="en-US" dirty="0" smtClean="0"/>
              <a:t>The tool’s workspace  is 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github.com/TokyoTechX/youtube-batch-upload</a:t>
            </a:r>
            <a:endParaRPr lang="en-US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09" y="4263866"/>
            <a:ext cx="2974889" cy="1604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921" y="3683479"/>
            <a:ext cx="3100245" cy="25758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7" name="Straight Arrow Connector 6"/>
          <p:cNvCxnSpPr/>
          <p:nvPr/>
        </p:nvCxnSpPr>
        <p:spPr>
          <a:xfrm flipV="1">
            <a:off x="3077347" y="4442604"/>
            <a:ext cx="1874215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60206" y="2769050"/>
            <a:ext cx="7555144" cy="37093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22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829054"/>
              </p:ext>
            </p:extLst>
          </p:nvPr>
        </p:nvGraphicFramePr>
        <p:xfrm>
          <a:off x="628650" y="1635844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778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/>
              <a:t>Register </a:t>
            </a:r>
            <a:r>
              <a:rPr lang="en-US" sz="4800" dirty="0"/>
              <a:t>OAUTH 2.0 of YouTube API </a:t>
            </a:r>
          </a:p>
          <a:p>
            <a:pPr algn="ctr"/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60186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YouTube API </a:t>
            </a:r>
            <a:r>
              <a:rPr lang="en-US" dirty="0" smtClean="0"/>
              <a:t>OAUTH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the link below for obtaining authorization credential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developers.google.com/youtube/registering_an_application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After create your credential (OAUTH 2.0 client IDs)</a:t>
            </a:r>
          </a:p>
          <a:p>
            <a:pPr lvl="1"/>
            <a:r>
              <a:rPr lang="en-US" dirty="0" smtClean="0"/>
              <a:t>Enable </a:t>
            </a:r>
            <a:r>
              <a:rPr lang="en-US" dirty="0" err="1" smtClean="0"/>
              <a:t>Youtube</a:t>
            </a:r>
            <a:r>
              <a:rPr lang="en-US" dirty="0" smtClean="0"/>
              <a:t> Data API v3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473" y="4711504"/>
            <a:ext cx="3973527" cy="1523263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098774" y="5724939"/>
            <a:ext cx="785191" cy="2683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29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YouTube API </a:t>
            </a:r>
            <a:r>
              <a:rPr lang="en-US" dirty="0" smtClean="0"/>
              <a:t>OAUTH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credential file</a:t>
            </a:r>
          </a:p>
          <a:p>
            <a:pPr lvl="1"/>
            <a:r>
              <a:rPr lang="en-US" dirty="0" err="1"/>
              <a:t>j</a:t>
            </a:r>
            <a:r>
              <a:rPr lang="en-US" dirty="0" err="1" smtClean="0"/>
              <a:t>son</a:t>
            </a:r>
            <a:r>
              <a:rPr lang="en-US" dirty="0" smtClean="0"/>
              <a:t> file</a:t>
            </a:r>
          </a:p>
          <a:p>
            <a:pPr lvl="1"/>
            <a:r>
              <a:rPr lang="en-US" dirty="0"/>
              <a:t>Filename: </a:t>
            </a:r>
            <a:r>
              <a:rPr lang="en-US" dirty="0" err="1"/>
              <a:t>client_secret</a:t>
            </a:r>
            <a:r>
              <a:rPr lang="en-US" dirty="0" smtClean="0"/>
              <a:t>_&lt;code&gt;.</a:t>
            </a:r>
            <a:r>
              <a:rPr lang="en-US" dirty="0" err="1" smtClean="0"/>
              <a:t>apps.googleusercontent.com.json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Needed for batch uploading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5632" y="3631962"/>
            <a:ext cx="7001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/>
              <a:t>code</a:t>
            </a:r>
            <a:r>
              <a:rPr lang="en-US" dirty="0" smtClean="0"/>
              <a:t>&gt; = sequence of alphabet and number represents YouTube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20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</TotalTime>
  <Words>866</Words>
  <Application>Microsoft Office PowerPoint</Application>
  <PresentationFormat>On-screen Show (4:3)</PresentationFormat>
  <Paragraphs>287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游ゴシック</vt:lpstr>
      <vt:lpstr>Arial</vt:lpstr>
      <vt:lpstr>Calibri</vt:lpstr>
      <vt:lpstr>Calibri Light</vt:lpstr>
      <vt:lpstr>Office Theme</vt:lpstr>
      <vt:lpstr>Batch video2youtube Tool Tutorial</vt:lpstr>
      <vt:lpstr>Contents</vt:lpstr>
      <vt:lpstr>PowerPoint Presentation</vt:lpstr>
      <vt:lpstr>Overview of this tool</vt:lpstr>
      <vt:lpstr>Workspace</vt:lpstr>
      <vt:lpstr>Flowchart</vt:lpstr>
      <vt:lpstr>PowerPoint Presentation</vt:lpstr>
      <vt:lpstr>YouTube API OAUTH 2.0</vt:lpstr>
      <vt:lpstr>YouTube API OAUTH 2.0</vt:lpstr>
      <vt:lpstr>PowerPoint Presentation</vt:lpstr>
      <vt:lpstr>Workspace</vt:lpstr>
      <vt:lpstr>Course_info.xlsm</vt:lpstr>
      <vt:lpstr>Upload_list sheet</vt:lpstr>
      <vt:lpstr>Caption_list sheet</vt:lpstr>
      <vt:lpstr>thumbnail_list sheet</vt:lpstr>
      <vt:lpstr>PowerPoint Presentation</vt:lpstr>
      <vt:lpstr>video2youtub.py (video part)</vt:lpstr>
      <vt:lpstr>video2youtub.py (video part)</vt:lpstr>
      <vt:lpstr>video2youtube.py (video)</vt:lpstr>
      <vt:lpstr>video2youtube.py (video)</vt:lpstr>
      <vt:lpstr>video2youtube.py (video)</vt:lpstr>
      <vt:lpstr>video2youtube.py (video)</vt:lpstr>
      <vt:lpstr>video2youtube.py (video)</vt:lpstr>
      <vt:lpstr>PowerPoint Presentation</vt:lpstr>
      <vt:lpstr>video2youtub.py (transcript part)</vt:lpstr>
      <vt:lpstr>video2youtub.py (transcript part)</vt:lpstr>
      <vt:lpstr>video2youtub.py (transcript part)</vt:lpstr>
      <vt:lpstr>video2youtub.py (transcript part)</vt:lpstr>
      <vt:lpstr>video2youtub.py (transcript part)</vt:lpstr>
      <vt:lpstr>video2youtub.py (transcript part)</vt:lpstr>
      <vt:lpstr>PowerPoint Presentation</vt:lpstr>
      <vt:lpstr>video2youtub.py (thumbnail part)</vt:lpstr>
      <vt:lpstr>video2youtub.py (thumbnail part)</vt:lpstr>
      <vt:lpstr>video2youtub.py (thumbnail part)</vt:lpstr>
      <vt:lpstr>video2youtub.py (thumbnail part)</vt:lpstr>
      <vt:lpstr>video2youtub.py (thumbnail part)</vt:lpstr>
      <vt:lpstr>video2youtub.py (thumbnail part)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Modification Tool Read Me</dc:title>
  <dc:creator>Nopphon Keerativoranan</dc:creator>
  <cp:lastModifiedBy>Nopphon Keerativoranan</cp:lastModifiedBy>
  <cp:revision>37</cp:revision>
  <dcterms:created xsi:type="dcterms:W3CDTF">2017-06-20T14:32:44Z</dcterms:created>
  <dcterms:modified xsi:type="dcterms:W3CDTF">2017-11-07T07:50:39Z</dcterms:modified>
</cp:coreProperties>
</file>