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9" r:id="rId7"/>
    <p:sldId id="280" r:id="rId8"/>
    <p:sldId id="276" r:id="rId9"/>
    <p:sldId id="285" r:id="rId10"/>
    <p:sldId id="287" r:id="rId11"/>
    <p:sldId id="286" r:id="rId12"/>
    <p:sldId id="288" r:id="rId13"/>
    <p:sldId id="278" r:id="rId14"/>
    <p:sldId id="259" r:id="rId15"/>
    <p:sldId id="282" r:id="rId16"/>
    <p:sldId id="284" r:id="rId17"/>
    <p:sldId id="289" r:id="rId18"/>
    <p:sldId id="283" r:id="rId1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780" autoAdjust="0"/>
  </p:normalViewPr>
  <p:slideViewPr>
    <p:cSldViewPr>
      <p:cViewPr varScale="1">
        <p:scale>
          <a:sx n="68" d="100"/>
          <a:sy n="68" d="100"/>
        </p:scale>
        <p:origin x="1416" y="6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28/02/2017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 smtClean="0"/>
              <a:t>72 % des classes et 88% des lignes de</a:t>
            </a:r>
            <a:r>
              <a:rPr lang="fr-FR" baseline="0" dirty="0" smtClean="0"/>
              <a:t> code couvertes par les tests mais ça concerne des classes de tests annexes…</a:t>
            </a:r>
          </a:p>
          <a:p>
            <a:pPr marL="285750" indent="-285750">
              <a:buFontTx/>
              <a:buChar char="-"/>
            </a:pPr>
            <a:r>
              <a:rPr lang="fr-FR" baseline="0" dirty="0" smtClean="0"/>
              <a:t>Cas extrêmes et particuliers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baseline="0" dirty="0" smtClean="0"/>
          </a:p>
          <a:p>
            <a:pPr marL="285750" indent="-285750">
              <a:buFontTx/>
              <a:buChar char="-"/>
            </a:pPr>
            <a:r>
              <a:rPr lang="fr-FR" baseline="0" dirty="0" smtClean="0"/>
              <a:t>Rendre plus générique l’implémentation du pattern (Ici basée sur les intercepteurs passé à un type T ?)</a:t>
            </a:r>
          </a:p>
          <a:p>
            <a:pPr marL="285750" indent="-285750">
              <a:buFontTx/>
              <a:buChar char="-"/>
            </a:pPr>
            <a:endParaRPr lang="fr-FR" baseline="0" dirty="0" smtClean="0"/>
          </a:p>
          <a:p>
            <a:pPr marL="285750" indent="-285750">
              <a:buFontTx/>
              <a:buChar char="-"/>
            </a:pPr>
            <a:r>
              <a:rPr lang="fr-FR" baseline="0" dirty="0" smtClean="0"/>
              <a:t>Rendre possible la demande de </a:t>
            </a:r>
            <a:r>
              <a:rPr lang="fr-FR" baseline="0" dirty="0" err="1" smtClean="0"/>
              <a:t>rollback</a:t>
            </a:r>
            <a:r>
              <a:rPr lang="fr-FR" baseline="0" dirty="0" smtClean="0"/>
              <a:t> quoi qu’il arrive même sans exception levée, récupérer les informations détaillées d’une transaction</a:t>
            </a:r>
          </a:p>
          <a:p>
            <a:pPr marL="285750" indent="-285750">
              <a:buFontTx/>
              <a:buChar char="-"/>
            </a:pPr>
            <a:r>
              <a:rPr lang="fr-FR" baseline="0" dirty="0" smtClean="0"/>
              <a:t>Plutôt que push des états « vide » dans la pile d’appel gérer une pile avec des transactions vue de manière plus globale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93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77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402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860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47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40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1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Refactor</a:t>
            </a:r>
            <a:r>
              <a:rPr lang="fr-FR" dirty="0" smtClean="0"/>
              <a:t> de</a:t>
            </a:r>
            <a:r>
              <a:rPr lang="fr-FR" baseline="0" dirty="0" smtClean="0"/>
              <a:t> tout ce qui avait était fait pour tester les types des données injectées </a:t>
            </a:r>
          </a:p>
          <a:p>
            <a:pPr marL="285750" indent="-285750">
              <a:buFontTx/>
              <a:buChar char="-"/>
            </a:pPr>
            <a:r>
              <a:rPr lang="fr-FR" baseline="0" dirty="0" smtClean="0"/>
              <a:t>+ Problème du fait du non découpage des responsabilités (lourde maintenance)</a:t>
            </a:r>
          </a:p>
          <a:p>
            <a:pPr marL="285750" indent="-285750">
              <a:buFontTx/>
              <a:buChar char="-"/>
            </a:pPr>
            <a:endParaRPr lang="fr-FR" baseline="0" dirty="0" smtClean="0"/>
          </a:p>
          <a:p>
            <a:pPr marL="285750" marR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Pattern utilisé pour les intercepteurs</a:t>
            </a:r>
          </a:p>
          <a:p>
            <a:pPr marL="285750" indent="-285750">
              <a:buFontTx/>
              <a:buChar char="-"/>
            </a:pPr>
            <a:endParaRPr lang="fr-FR" baseline="0" dirty="0" smtClean="0"/>
          </a:p>
          <a:p>
            <a:pPr marL="285750" indent="-285750">
              <a:buFontTx/>
              <a:buChar char="-"/>
            </a:pPr>
            <a:r>
              <a:rPr lang="fr-FR" baseline="0" dirty="0" smtClean="0"/>
              <a:t>Difficulté d’extraire une fonctionnalité du bloc de code massif qui composait le conteneur + difficulté à voir comment se passer de la dépendance au log et au transactionnel dans le projet conteneur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285750" indent="-285750">
              <a:buFontTx/>
              <a:buChar char="-"/>
            </a:pPr>
            <a:r>
              <a:rPr lang="fr-FR" baseline="0" dirty="0" smtClean="0"/>
              <a:t>Comprendre et gérer le lancement d’une transaction ainsi que son arrêt au bon moment (pile d’appels sur le thread courant)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00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chaque injection on met un proxy plutôt que la classe concrète à instancier (permet la </a:t>
            </a:r>
            <a:r>
              <a:rPr lang="fr-FR" b="1" baseline="0" dirty="0" err="1" smtClean="0"/>
              <a:t>lazy</a:t>
            </a:r>
            <a:r>
              <a:rPr lang="fr-FR" b="1" baseline="0" dirty="0" smtClean="0"/>
              <a:t> injection</a:t>
            </a:r>
            <a:r>
              <a:rPr lang="fr-FR" baseline="0" dirty="0" smtClean="0"/>
              <a:t>)</a:t>
            </a:r>
            <a:endParaRPr lang="fr-FR" dirty="0" smtClean="0"/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err="1" smtClean="0"/>
              <a:t>Refactor</a:t>
            </a:r>
            <a:r>
              <a:rPr lang="fr-FR" dirty="0" smtClean="0"/>
              <a:t> de</a:t>
            </a:r>
            <a:r>
              <a:rPr lang="fr-FR" baseline="0" dirty="0" smtClean="0"/>
              <a:t> tout ce qui avait était fait pour tester les types des données injectées 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+ Problème du fait du non découpage des responsabilités (lourde maintenance)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954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Pattern utilisé pour les intercepteurs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525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Difficulté d’extraire une fonctionnalité du bloc de code massif qui composait le conteneur + difficulté à voir comment se passer de la dépendance au log et au transactionnel dans le projet conteneur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15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Comprendre et gérer le lancement d’une transaction ainsi que son arrêt au bon moment (pile d’appels sur le thread courant)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8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18A0BE-FF0E-4149-B348-D80490ED3797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F8AF7F-A488-4C8F-AB0D-BDC76E2D85A1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5A4826-EE5B-4603-BC15-44E1FC8108A5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72079AA-EE8B-4831-91C5-FBC507751757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1B9404-3057-4D56-BB18-67D99FC1BABD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AC5828-E5EE-481F-AA74-D2F1DAF2069D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C51870-6E6F-4AA7-9DAB-7D6222EA8B8E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F2304D-4336-438D-A948-9C41F8DC735B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222F1A-B691-4959-81B9-0521060678A9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3E5C2-00B6-4DAB-AFBA-745687E115EB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954C58-73F0-441C-8FEF-6A8D026A659D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fr-FR" dirty="0" smtClean="0"/>
              <a:t>ISIMA - Alexandre RABÉRIN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EA30-413D-42D6-A63A-D23067C5068B}" type="datetime1">
              <a:rPr lang="fr-FR" smtClean="0"/>
              <a:t>28/02/2017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077748" cy="2000251"/>
          </a:xfrm>
        </p:spPr>
        <p:txBody>
          <a:bodyPr rtlCol="0"/>
          <a:lstStyle/>
          <a:p>
            <a:pPr rtl="0"/>
            <a:r>
              <a:rPr lang="fr-FR" dirty="0" smtClean="0"/>
              <a:t>Présentation Java Professionnel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EJB Container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98068" y="3789040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Présenté par Alexandre RABÉRIN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smtClean="0"/>
              <a:t>Encadré par Pierre-Johan Chartre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45" y="5661248"/>
            <a:ext cx="2802334" cy="5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Espace réservé du contenu 13"/>
          <p:cNvSpPr txBox="1">
            <a:spLocks/>
          </p:cNvSpPr>
          <p:nvPr/>
        </p:nvSpPr>
        <p:spPr>
          <a:xfrm>
            <a:off x="1218883" y="1701797"/>
            <a:ext cx="10780185" cy="4462272"/>
          </a:xfrm>
          <a:prstGeom prst="rect">
            <a:avLst/>
          </a:prstGeom>
        </p:spPr>
        <p:txBody>
          <a:bodyPr rtlCol="0" anchor="ctr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Tests plus exhaustifs</a:t>
            </a:r>
          </a:p>
          <a:p>
            <a:endParaRPr lang="fr-FR" dirty="0" smtClean="0"/>
          </a:p>
          <a:p>
            <a:r>
              <a:rPr lang="fr-FR" dirty="0" smtClean="0"/>
              <a:t>Gestion des annotations @Log et @</a:t>
            </a:r>
            <a:r>
              <a:rPr lang="fr-FR" dirty="0" err="1" smtClean="0"/>
              <a:t>Transactional</a:t>
            </a:r>
            <a:r>
              <a:rPr lang="fr-FR" dirty="0" smtClean="0"/>
              <a:t> au niveau de la classe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Améliorer la gestion des transactions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Améliorer la méthode de test des transactions (compteurs statiques)</a:t>
            </a:r>
          </a:p>
        </p:txBody>
      </p:sp>
    </p:spTree>
    <p:extLst>
      <p:ext uri="{BB962C8B-B14F-4D97-AF65-F5344CB8AC3E}">
        <p14:creationId xmlns:p14="http://schemas.microsoft.com/office/powerpoint/2010/main" val="145590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45195" y="2046833"/>
            <a:ext cx="9498435" cy="2764335"/>
          </a:xfrm>
        </p:spPr>
        <p:txBody>
          <a:bodyPr rtlCol="0" anchor="ctr"/>
          <a:lstStyle/>
          <a:p>
            <a:pPr algn="ctr"/>
            <a:r>
              <a:rPr lang="fr-FR" dirty="0"/>
              <a:t>Présentation du code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Présentation du code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1265136" y="1628800"/>
            <a:ext cx="5981404" cy="17526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pc="200" dirty="0" smtClean="0">
                <a:solidFill>
                  <a:schemeClr val="accent1"/>
                </a:solidFill>
              </a:rPr>
              <a:t>Organisation</a:t>
            </a:r>
            <a:endParaRPr lang="fr-FR" spc="200" dirty="0">
              <a:solidFill>
                <a:schemeClr val="accent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1844824"/>
            <a:ext cx="5926765" cy="38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Présentation du code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1189"/>
            <a:ext cx="12188825" cy="483094"/>
          </a:xfrm>
          <a:prstGeom prst="rect">
            <a:avLst/>
          </a:prstGeom>
        </p:spPr>
      </p:pic>
      <p:sp>
        <p:nvSpPr>
          <p:cNvPr id="7" name="Sous-titre 4"/>
          <p:cNvSpPr txBox="1">
            <a:spLocks/>
          </p:cNvSpPr>
          <p:nvPr/>
        </p:nvSpPr>
        <p:spPr>
          <a:xfrm>
            <a:off x="1265136" y="1628800"/>
            <a:ext cx="5981404" cy="17526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pc="200" dirty="0" smtClean="0">
                <a:solidFill>
                  <a:schemeClr val="accent1"/>
                </a:solidFill>
              </a:rPr>
              <a:t>Statistiques</a:t>
            </a:r>
            <a:endParaRPr lang="fr-FR" spc="200" dirty="0">
              <a:solidFill>
                <a:schemeClr val="accent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3" y="2849221"/>
            <a:ext cx="12188825" cy="29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7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Présentation du code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1265136" y="1628800"/>
            <a:ext cx="5981404" cy="17526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pc="200" dirty="0" smtClean="0">
                <a:solidFill>
                  <a:schemeClr val="accent1"/>
                </a:solidFill>
              </a:rPr>
              <a:t>Container</a:t>
            </a:r>
            <a:endParaRPr lang="fr-FR" spc="200" dirty="0">
              <a:solidFill>
                <a:schemeClr val="accent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282560"/>
            <a:ext cx="2781688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45195" y="2046833"/>
            <a:ext cx="9498435" cy="2764335"/>
          </a:xfrm>
        </p:spPr>
        <p:txBody>
          <a:bodyPr rtlCol="0" anchor="ctr"/>
          <a:lstStyle/>
          <a:p>
            <a:pPr algn="ctr"/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54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Travail à réaliser</a:t>
            </a:r>
          </a:p>
          <a:p>
            <a:pPr rtl="0"/>
            <a:r>
              <a:rPr lang="fr-FR" dirty="0" smtClean="0"/>
              <a:t>Éléments implémentés</a:t>
            </a:r>
          </a:p>
          <a:p>
            <a:pPr rtl="0"/>
            <a:r>
              <a:rPr lang="fr-FR" dirty="0" smtClean="0"/>
              <a:t>Difficultés rencontrées</a:t>
            </a:r>
          </a:p>
          <a:p>
            <a:pPr rtl="0"/>
            <a:r>
              <a:rPr lang="fr-FR" dirty="0" smtClean="0"/>
              <a:t>Améliorations possibles</a:t>
            </a:r>
          </a:p>
          <a:p>
            <a:pPr rtl="0"/>
            <a:r>
              <a:rPr lang="fr-FR" dirty="0" smtClean="0"/>
              <a:t>Présentation du code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Travail à réaliser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6" name="Espace réservé du contenu 13"/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Rédaction de tests unitaires (Méthode TDD)</a:t>
            </a:r>
          </a:p>
          <a:p>
            <a:r>
              <a:rPr lang="fr-FR" dirty="0" smtClean="0"/>
              <a:t>Mécanisme d’injection via une annotation (@</a:t>
            </a:r>
            <a:r>
              <a:rPr lang="fr-FR" dirty="0" err="1" smtClean="0"/>
              <a:t>Inject</a:t>
            </a:r>
            <a:r>
              <a:rPr lang="fr-FR" dirty="0" smtClean="0"/>
              <a:t>)</a:t>
            </a:r>
          </a:p>
          <a:p>
            <a:r>
              <a:rPr lang="fr-FR" dirty="0" smtClean="0"/>
              <a:t>Injection de singletons (@Singleton)</a:t>
            </a:r>
          </a:p>
          <a:p>
            <a:r>
              <a:rPr lang="fr-FR" dirty="0" smtClean="0"/>
              <a:t>Utilisation du </a:t>
            </a:r>
            <a:r>
              <a:rPr lang="fr-FR" dirty="0" err="1" smtClean="0"/>
              <a:t>classloader</a:t>
            </a:r>
            <a:endParaRPr lang="fr-FR" dirty="0" smtClean="0"/>
          </a:p>
          <a:p>
            <a:r>
              <a:rPr lang="fr-FR" dirty="0" smtClean="0"/>
              <a:t>Mécanisme d’injection avec préférences (@</a:t>
            </a:r>
            <a:r>
              <a:rPr lang="fr-FR" dirty="0" err="1" smtClean="0"/>
              <a:t>Preferred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Gestion de la cascade d’injections</a:t>
            </a:r>
          </a:p>
          <a:p>
            <a:r>
              <a:rPr lang="fr-FR" dirty="0" smtClean="0"/>
              <a:t>Mécanisme permettant de loguer l’appel de méthodes (@Log)</a:t>
            </a:r>
          </a:p>
          <a:p>
            <a:r>
              <a:rPr lang="fr-FR" dirty="0" smtClean="0"/>
              <a:t>Mécanisme de gestion de transactions (@</a:t>
            </a:r>
            <a:r>
              <a:rPr lang="fr-FR" dirty="0" err="1" smtClean="0"/>
              <a:t>Transactional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78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Éléments implémentés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Espace réservé du contenu 13"/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Mécanisme d’injection via une annotation (@</a:t>
            </a:r>
            <a:r>
              <a:rPr lang="fr-FR" dirty="0" err="1" smtClean="0"/>
              <a:t>Inject</a:t>
            </a:r>
            <a:r>
              <a:rPr lang="fr-FR" dirty="0" smtClean="0"/>
              <a:t>)</a:t>
            </a:r>
            <a:r>
              <a:rPr lang="fr-FR" dirty="0"/>
              <a:t>	</a:t>
            </a:r>
            <a:r>
              <a:rPr lang="fr-FR" dirty="0" smtClean="0"/>
              <a:t>          </a:t>
            </a:r>
            <a:r>
              <a:rPr lang="fr-FR" dirty="0" smtClean="0">
                <a:solidFill>
                  <a:srgbClr val="00B050"/>
                </a:solidFill>
              </a:rPr>
              <a:t>=&gt; ✔ </a:t>
            </a:r>
          </a:p>
          <a:p>
            <a:r>
              <a:rPr lang="fr-FR" dirty="0" smtClean="0"/>
              <a:t>Injection de singletons (@</a:t>
            </a:r>
            <a:r>
              <a:rPr lang="fr-FR" dirty="0"/>
              <a:t>Singleton</a:t>
            </a:r>
            <a:r>
              <a:rPr lang="fr-FR" dirty="0" smtClean="0"/>
              <a:t>)</a:t>
            </a:r>
            <a:r>
              <a:rPr lang="fr-FR" dirty="0"/>
              <a:t>		</a:t>
            </a:r>
            <a:r>
              <a:rPr lang="fr-FR" dirty="0" smtClean="0"/>
              <a:t>	          </a:t>
            </a:r>
            <a:r>
              <a:rPr lang="fr-FR" dirty="0" smtClean="0">
                <a:solidFill>
                  <a:srgbClr val="00B050"/>
                </a:solidFill>
              </a:rPr>
              <a:t>=&gt; </a:t>
            </a:r>
            <a:r>
              <a:rPr lang="fr-FR" dirty="0">
                <a:solidFill>
                  <a:srgbClr val="00B050"/>
                </a:solidFill>
              </a:rPr>
              <a:t>✔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Utilisation du </a:t>
            </a:r>
            <a:r>
              <a:rPr lang="fr-FR" dirty="0" err="1" smtClean="0"/>
              <a:t>classloader</a:t>
            </a:r>
            <a:r>
              <a:rPr lang="fr-FR" dirty="0"/>
              <a:t>			</a:t>
            </a:r>
            <a:r>
              <a:rPr lang="fr-FR" dirty="0" smtClean="0"/>
              <a:t>	          </a:t>
            </a:r>
            <a:r>
              <a:rPr lang="fr-FR" dirty="0" smtClean="0">
                <a:solidFill>
                  <a:srgbClr val="00B050"/>
                </a:solidFill>
              </a:rPr>
              <a:t>=&gt; </a:t>
            </a:r>
            <a:r>
              <a:rPr lang="fr-FR" dirty="0">
                <a:solidFill>
                  <a:srgbClr val="00B050"/>
                </a:solidFill>
              </a:rPr>
              <a:t>✔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Mécanisme d’injection avec préférences (@</a:t>
            </a:r>
            <a:r>
              <a:rPr lang="fr-FR" dirty="0" err="1" smtClean="0"/>
              <a:t>Preferred</a:t>
            </a:r>
            <a:r>
              <a:rPr lang="fr-FR" dirty="0"/>
              <a:t>) </a:t>
            </a:r>
            <a:r>
              <a:rPr lang="fr-FR" dirty="0" smtClean="0"/>
              <a:t>	          </a:t>
            </a:r>
            <a:r>
              <a:rPr lang="fr-FR" dirty="0" smtClean="0">
                <a:solidFill>
                  <a:srgbClr val="00B050"/>
                </a:solidFill>
              </a:rPr>
              <a:t>=&gt; </a:t>
            </a:r>
            <a:r>
              <a:rPr lang="fr-FR" dirty="0">
                <a:solidFill>
                  <a:srgbClr val="00B050"/>
                </a:solidFill>
              </a:rPr>
              <a:t>✔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Gestion de la cascade </a:t>
            </a:r>
            <a:r>
              <a:rPr lang="fr-FR" dirty="0"/>
              <a:t>d’injections 	</a:t>
            </a:r>
            <a:r>
              <a:rPr lang="fr-FR" dirty="0" smtClean="0"/>
              <a:t>		          </a:t>
            </a:r>
            <a:r>
              <a:rPr lang="fr-FR" dirty="0" smtClean="0">
                <a:solidFill>
                  <a:srgbClr val="00B050"/>
                </a:solidFill>
              </a:rPr>
              <a:t>=&gt; </a:t>
            </a:r>
            <a:r>
              <a:rPr lang="fr-FR" dirty="0">
                <a:solidFill>
                  <a:srgbClr val="00B050"/>
                </a:solidFill>
              </a:rPr>
              <a:t>✔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Mécanisme permettant de loguer l’appel de </a:t>
            </a:r>
            <a:r>
              <a:rPr lang="fr-FR" dirty="0"/>
              <a:t>méthodes </a:t>
            </a:r>
            <a:r>
              <a:rPr lang="fr-FR" dirty="0" smtClean="0"/>
              <a:t>(@Log) </a:t>
            </a:r>
            <a:r>
              <a:rPr lang="fr-FR" dirty="0" smtClean="0">
                <a:solidFill>
                  <a:srgbClr val="00B050"/>
                </a:solidFill>
              </a:rPr>
              <a:t>=&gt; </a:t>
            </a:r>
            <a:r>
              <a:rPr lang="fr-FR" dirty="0">
                <a:solidFill>
                  <a:srgbClr val="00B050"/>
                </a:solidFill>
              </a:rPr>
              <a:t>✔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Mécanisme de gestion de transactions (@</a:t>
            </a:r>
            <a:r>
              <a:rPr lang="fr-FR" dirty="0" err="1" smtClean="0"/>
              <a:t>Transactional</a:t>
            </a:r>
            <a:r>
              <a:rPr lang="fr-FR" dirty="0" smtClean="0"/>
              <a:t>)	          </a:t>
            </a:r>
            <a:r>
              <a:rPr lang="fr-FR" dirty="0" smtClean="0">
                <a:solidFill>
                  <a:srgbClr val="00B050"/>
                </a:solidFill>
              </a:rPr>
              <a:t>=&gt; </a:t>
            </a:r>
            <a:r>
              <a:rPr lang="fr-FR" dirty="0">
                <a:solidFill>
                  <a:srgbClr val="00B050"/>
                </a:solidFill>
              </a:rPr>
              <a:t>✔</a:t>
            </a:r>
            <a:endParaRPr lang="fr-F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Espace réservé du contenu 13"/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 anchor="ctr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Mise en place des proxy</a:t>
            </a:r>
          </a:p>
          <a:p>
            <a:r>
              <a:rPr lang="fr-FR" dirty="0"/>
              <a:t>Chaine de </a:t>
            </a:r>
            <a:r>
              <a:rPr lang="fr-FR" dirty="0" smtClean="0"/>
              <a:t>responsabilités</a:t>
            </a:r>
          </a:p>
          <a:p>
            <a:r>
              <a:rPr lang="fr-FR" dirty="0" smtClean="0"/>
              <a:t>Séparation des responsabilités des objets</a:t>
            </a:r>
          </a:p>
          <a:p>
            <a:r>
              <a:rPr lang="fr-FR" dirty="0" smtClean="0"/>
              <a:t>Gestion des transactions</a:t>
            </a:r>
          </a:p>
          <a:p>
            <a:pPr lvl="1"/>
            <a:r>
              <a:rPr lang="fr-FR" dirty="0" err="1" smtClean="0"/>
              <a:t>Require</a:t>
            </a:r>
            <a:endParaRPr lang="fr-FR" dirty="0" smtClean="0"/>
          </a:p>
          <a:p>
            <a:pPr lvl="1"/>
            <a:r>
              <a:rPr lang="fr-FR" dirty="0" err="1" smtClean="0"/>
              <a:t>Require</a:t>
            </a:r>
            <a:r>
              <a:rPr lang="fr-FR" dirty="0" smtClean="0"/>
              <a:t> New</a:t>
            </a:r>
          </a:p>
        </p:txBody>
      </p:sp>
    </p:spTree>
    <p:extLst>
      <p:ext uri="{BB962C8B-B14F-4D97-AF65-F5344CB8AC3E}">
        <p14:creationId xmlns:p14="http://schemas.microsoft.com/office/powerpoint/2010/main" val="40077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519763" y="1844824"/>
            <a:ext cx="6480720" cy="38164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Espace réservé du contenu 13"/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 anchor="t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pc="200" dirty="0">
                <a:solidFill>
                  <a:schemeClr val="accent1"/>
                </a:solidFill>
              </a:rPr>
              <a:t>Mise en place des proxy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99" y="2042803"/>
            <a:ext cx="6005760" cy="334821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374332" y="5733256"/>
            <a:ext cx="681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/>
              <a:t>Source : https</a:t>
            </a:r>
            <a:r>
              <a:rPr lang="fr-FR" sz="1800" dirty="0"/>
              <a:t>://fr.wikipedia.org/wiki/Proxy_(patron_de_conception)</a:t>
            </a:r>
          </a:p>
        </p:txBody>
      </p:sp>
    </p:spTree>
    <p:extLst>
      <p:ext uri="{BB962C8B-B14F-4D97-AF65-F5344CB8AC3E}">
        <p14:creationId xmlns:p14="http://schemas.microsoft.com/office/powerpoint/2010/main" val="30578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Espace réservé du contenu 13"/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 anchor="t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pc="200" dirty="0" smtClean="0">
                <a:solidFill>
                  <a:schemeClr val="accent1"/>
                </a:solidFill>
              </a:rPr>
              <a:t>Chaine de responsabilités</a:t>
            </a:r>
            <a:endParaRPr lang="fr-FR" spc="200" dirty="0">
              <a:solidFill>
                <a:schemeClr val="accent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8083" y="2924821"/>
            <a:ext cx="4608512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ResponsabilityChain</a:t>
            </a:r>
            <a:endParaRPr lang="fr-FR" sz="2800" dirty="0" smtClean="0"/>
          </a:p>
          <a:p>
            <a:pPr algn="ctr"/>
            <a:endParaRPr lang="fr-FR" sz="2800" dirty="0"/>
          </a:p>
          <a:p>
            <a:pPr algn="ctr"/>
            <a:r>
              <a:rPr lang="fr-FR" sz="2800" dirty="0" smtClean="0"/>
              <a:t>+ </a:t>
            </a:r>
            <a:r>
              <a:rPr lang="fr-FR" sz="2800" dirty="0" err="1" smtClean="0"/>
              <a:t>buildChain</a:t>
            </a:r>
            <a:r>
              <a:rPr lang="fr-FR" sz="2800" dirty="0" smtClean="0"/>
              <a:t>(</a:t>
            </a:r>
            <a:r>
              <a:rPr lang="fr-FR" sz="2800" dirty="0" err="1" smtClean="0"/>
              <a:t>Interceptor</a:t>
            </a:r>
            <a:r>
              <a:rPr lang="fr-FR" sz="2800" dirty="0" smtClean="0"/>
              <a:t>[])</a:t>
            </a:r>
          </a:p>
          <a:p>
            <a:pPr algn="ctr"/>
            <a:r>
              <a:rPr lang="fr-FR" sz="2800" dirty="0" smtClean="0"/>
              <a:t>+ </a:t>
            </a:r>
            <a:r>
              <a:rPr lang="fr-FR" sz="2800" dirty="0" err="1" smtClean="0"/>
              <a:t>execNext</a:t>
            </a:r>
            <a:r>
              <a:rPr lang="fr-FR" sz="2800" dirty="0" smtClean="0"/>
              <a:t>()</a:t>
            </a:r>
            <a:endParaRPr lang="fr-FR" sz="28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568212" y="1585714"/>
            <a:ext cx="3240360" cy="186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&lt;&lt;interface&gt;&gt;</a:t>
            </a:r>
          </a:p>
          <a:p>
            <a:pPr algn="ctr"/>
            <a:r>
              <a:rPr lang="fr-FR" sz="2800" dirty="0" err="1" smtClean="0"/>
              <a:t>Interceptor</a:t>
            </a:r>
            <a:endParaRPr lang="fr-FR" sz="2800" dirty="0" smtClean="0"/>
          </a:p>
          <a:p>
            <a:pPr algn="ctr"/>
            <a:endParaRPr lang="fr-FR" sz="2800" dirty="0"/>
          </a:p>
          <a:p>
            <a:pPr algn="ctr"/>
            <a:r>
              <a:rPr lang="fr-FR" sz="2800" dirty="0" smtClean="0"/>
              <a:t>+ </a:t>
            </a:r>
            <a:r>
              <a:rPr lang="fr-FR" sz="2800" dirty="0" err="1" smtClean="0"/>
              <a:t>invoke</a:t>
            </a:r>
            <a:r>
              <a:rPr lang="fr-FR" sz="2800" dirty="0" smtClean="0"/>
              <a:t>(</a:t>
            </a:r>
            <a:r>
              <a:rPr lang="fr-FR" sz="2800" dirty="0" err="1" smtClean="0"/>
              <a:t>Context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cxnSp>
        <p:nvCxnSpPr>
          <p:cNvPr id="14" name="Connecteur droit avec flèche 13"/>
          <p:cNvCxnSpPr>
            <a:stCxn id="10" idx="3"/>
            <a:endCxn id="12" idx="1"/>
          </p:cNvCxnSpPr>
          <p:nvPr/>
        </p:nvCxnSpPr>
        <p:spPr>
          <a:xfrm flipV="1">
            <a:off x="5076595" y="2520526"/>
            <a:ext cx="2491617" cy="14124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6060033" y="4509509"/>
            <a:ext cx="2897009" cy="146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Interceptor1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smtClean="0"/>
              <a:t>+ </a:t>
            </a:r>
            <a:r>
              <a:rPr lang="fr-FR" sz="2800" dirty="0" err="1" smtClean="0"/>
              <a:t>invoke</a:t>
            </a:r>
            <a:r>
              <a:rPr lang="fr-FR" sz="2800" dirty="0" smtClean="0"/>
              <a:t>(</a:t>
            </a:r>
            <a:r>
              <a:rPr lang="fr-FR" sz="2800" dirty="0" err="1" smtClean="0"/>
              <a:t>Context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9172268" y="4509509"/>
            <a:ext cx="2975455" cy="146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Interceptor2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 smtClean="0"/>
              <a:t>+ </a:t>
            </a:r>
            <a:r>
              <a:rPr lang="fr-FR" sz="2800" dirty="0" err="1" smtClean="0"/>
              <a:t>invoke</a:t>
            </a:r>
            <a:r>
              <a:rPr lang="fr-FR" sz="2800" dirty="0" smtClean="0"/>
              <a:t>(</a:t>
            </a:r>
            <a:r>
              <a:rPr lang="fr-FR" sz="2800" dirty="0" err="1" smtClean="0"/>
              <a:t>Context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cxnSp>
        <p:nvCxnSpPr>
          <p:cNvPr id="33" name="Connecteur droit avec flèche 32"/>
          <p:cNvCxnSpPr>
            <a:stCxn id="24" idx="0"/>
            <a:endCxn id="12" idx="2"/>
          </p:cNvCxnSpPr>
          <p:nvPr/>
        </p:nvCxnSpPr>
        <p:spPr>
          <a:xfrm flipV="1">
            <a:off x="7508538" y="3455337"/>
            <a:ext cx="1679854" cy="10541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6" idx="0"/>
            <a:endCxn id="12" idx="2"/>
          </p:cNvCxnSpPr>
          <p:nvPr/>
        </p:nvCxnSpPr>
        <p:spPr>
          <a:xfrm flipH="1" flipV="1">
            <a:off x="9188392" y="3455337"/>
            <a:ext cx="1471604" cy="10541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 rot="19830598">
            <a:off x="6594914" y="2274786"/>
            <a:ext cx="93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1..n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369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Espace réservé du contenu 13"/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 anchor="t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pc="200" dirty="0">
                <a:solidFill>
                  <a:schemeClr val="accent1"/>
                </a:solidFill>
              </a:rPr>
              <a:t>Séparation des responsabilités des objets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066459" y="3717032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Conteneur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038628" y="2978950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Finders</a:t>
            </a:r>
            <a:endParaRPr lang="fr-FR" sz="28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67948" y="3717032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Factories</a:t>
            </a:r>
            <a:endParaRPr lang="fr-FR" sz="28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038628" y="4869160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Handlers</a:t>
            </a:r>
            <a:endParaRPr lang="fr-FR" sz="2800" dirty="0"/>
          </a:p>
        </p:txBody>
      </p:sp>
      <p:cxnSp>
        <p:nvCxnSpPr>
          <p:cNvPr id="19" name="Connecteur droit avec flèche 18"/>
          <p:cNvCxnSpPr>
            <a:stCxn id="11" idx="3"/>
            <a:endCxn id="10" idx="1"/>
          </p:cNvCxnSpPr>
          <p:nvPr/>
        </p:nvCxnSpPr>
        <p:spPr>
          <a:xfrm flipV="1">
            <a:off x="6712164" y="3302986"/>
            <a:ext cx="1326464" cy="7380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>
            <a:stCxn id="10" idx="3"/>
            <a:endCxn id="10" idx="0"/>
          </p:cNvCxnSpPr>
          <p:nvPr/>
        </p:nvCxnSpPr>
        <p:spPr>
          <a:xfrm flipH="1" flipV="1">
            <a:off x="9010736" y="2978950"/>
            <a:ext cx="972108" cy="324036"/>
          </a:xfrm>
          <a:prstGeom prst="curvedConnector4">
            <a:avLst>
              <a:gd name="adj1" fmla="val -23516"/>
              <a:gd name="adj2" fmla="val 170548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12" idx="3"/>
            <a:endCxn id="12" idx="0"/>
          </p:cNvCxnSpPr>
          <p:nvPr/>
        </p:nvCxnSpPr>
        <p:spPr>
          <a:xfrm flipH="1" flipV="1">
            <a:off x="9010736" y="4869160"/>
            <a:ext cx="972108" cy="324036"/>
          </a:xfrm>
          <a:prstGeom prst="curvedConnector4">
            <a:avLst>
              <a:gd name="adj1" fmla="val -23516"/>
              <a:gd name="adj2" fmla="val 170548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9" idx="3"/>
            <a:endCxn id="11" idx="1"/>
          </p:cNvCxnSpPr>
          <p:nvPr/>
        </p:nvCxnSpPr>
        <p:spPr>
          <a:xfrm>
            <a:off x="4010675" y="4041068"/>
            <a:ext cx="757273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1" idx="3"/>
            <a:endCxn id="12" idx="1"/>
          </p:cNvCxnSpPr>
          <p:nvPr/>
        </p:nvCxnSpPr>
        <p:spPr>
          <a:xfrm>
            <a:off x="6712164" y="4041068"/>
            <a:ext cx="1326464" cy="1152128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2" idx="0"/>
            <a:endCxn id="10" idx="2"/>
          </p:cNvCxnSpPr>
          <p:nvPr/>
        </p:nvCxnSpPr>
        <p:spPr>
          <a:xfrm flipV="1">
            <a:off x="9010736" y="3627022"/>
            <a:ext cx="0" cy="12421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4010675" y="4041068"/>
            <a:ext cx="75727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040995" y="3429000"/>
            <a:ext cx="7572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4359173" y="3546013"/>
            <a:ext cx="72008" cy="37804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476010" y="282323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Instanciation de </a:t>
            </a:r>
            <a:r>
              <a:rPr lang="fr-FR" sz="2800" dirty="0" err="1" smtClean="0"/>
              <a:t>proxies</a:t>
            </a:r>
            <a:endParaRPr lang="fr-FR" sz="2800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4040995" y="3429000"/>
            <a:ext cx="7572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2403407" y="283051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Injection en cascade</a:t>
            </a:r>
            <a:endParaRPr lang="fr-FR" sz="2800" dirty="0"/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6712164" y="3302986"/>
            <a:ext cx="1326464" cy="7380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372125" y="3140968"/>
            <a:ext cx="345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Recherche de classe</a:t>
            </a:r>
            <a:endParaRPr lang="fr-FR" sz="2800" dirty="0"/>
          </a:p>
        </p:txBody>
      </p:sp>
      <p:sp>
        <p:nvSpPr>
          <p:cNvPr id="59" name="Forme libre 58"/>
          <p:cNvSpPr/>
          <p:nvPr/>
        </p:nvSpPr>
        <p:spPr>
          <a:xfrm>
            <a:off x="5374332" y="4400912"/>
            <a:ext cx="824970" cy="396240"/>
          </a:xfrm>
          <a:custGeom>
            <a:avLst/>
            <a:gdLst>
              <a:gd name="connsiteX0" fmla="*/ 115097 w 824970"/>
              <a:gd name="connsiteY0" fmla="*/ 0 h 396240"/>
              <a:gd name="connsiteX1" fmla="*/ 16037 w 824970"/>
              <a:gd name="connsiteY1" fmla="*/ 198120 h 396240"/>
              <a:gd name="connsiteX2" fmla="*/ 412277 w 824970"/>
              <a:gd name="connsiteY2" fmla="*/ 396240 h 396240"/>
              <a:gd name="connsiteX3" fmla="*/ 800897 w 824970"/>
              <a:gd name="connsiteY3" fmla="*/ 198120 h 396240"/>
              <a:gd name="connsiteX4" fmla="*/ 724697 w 824970"/>
              <a:gd name="connsiteY4" fmla="*/ 4572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70" h="396240">
                <a:moveTo>
                  <a:pt x="115097" y="0"/>
                </a:moveTo>
                <a:cubicBezTo>
                  <a:pt x="40802" y="66040"/>
                  <a:pt x="-33493" y="132080"/>
                  <a:pt x="16037" y="198120"/>
                </a:cubicBezTo>
                <a:cubicBezTo>
                  <a:pt x="65567" y="264160"/>
                  <a:pt x="281467" y="396240"/>
                  <a:pt x="412277" y="396240"/>
                </a:cubicBezTo>
                <a:cubicBezTo>
                  <a:pt x="543087" y="396240"/>
                  <a:pt x="748827" y="256540"/>
                  <a:pt x="800897" y="198120"/>
                </a:cubicBezTo>
                <a:cubicBezTo>
                  <a:pt x="852967" y="139700"/>
                  <a:pt x="817407" y="99060"/>
                  <a:pt x="724697" y="4572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/>
          <p:cNvCxnSpPr>
            <a:stCxn id="59" idx="4"/>
          </p:cNvCxnSpPr>
          <p:nvPr/>
        </p:nvCxnSpPr>
        <p:spPr>
          <a:xfrm flipH="1" flipV="1">
            <a:off x="5988097" y="4365104"/>
            <a:ext cx="110932" cy="8152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rc 62"/>
          <p:cNvCxnSpPr/>
          <p:nvPr/>
        </p:nvCxnSpPr>
        <p:spPr>
          <a:xfrm flipH="1" flipV="1">
            <a:off x="9010736" y="2978950"/>
            <a:ext cx="972108" cy="324036"/>
          </a:xfrm>
          <a:prstGeom prst="curvedConnector4">
            <a:avLst>
              <a:gd name="adj1" fmla="val -23516"/>
              <a:gd name="adj2" fmla="val 1705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934003" y="2232521"/>
            <a:ext cx="362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Recherche de </a:t>
            </a:r>
            <a:r>
              <a:rPr lang="fr-FR" sz="2800" dirty="0" err="1" smtClean="0"/>
              <a:t>preferred</a:t>
            </a:r>
            <a:endParaRPr lang="fr-FR" sz="2800" dirty="0"/>
          </a:p>
        </p:txBody>
      </p:sp>
      <p:sp>
        <p:nvSpPr>
          <p:cNvPr id="65" name="Forme libre 64"/>
          <p:cNvSpPr/>
          <p:nvPr/>
        </p:nvSpPr>
        <p:spPr>
          <a:xfrm>
            <a:off x="5374332" y="4400912"/>
            <a:ext cx="824970" cy="396240"/>
          </a:xfrm>
          <a:custGeom>
            <a:avLst/>
            <a:gdLst>
              <a:gd name="connsiteX0" fmla="*/ 115097 w 824970"/>
              <a:gd name="connsiteY0" fmla="*/ 0 h 396240"/>
              <a:gd name="connsiteX1" fmla="*/ 16037 w 824970"/>
              <a:gd name="connsiteY1" fmla="*/ 198120 h 396240"/>
              <a:gd name="connsiteX2" fmla="*/ 412277 w 824970"/>
              <a:gd name="connsiteY2" fmla="*/ 396240 h 396240"/>
              <a:gd name="connsiteX3" fmla="*/ 800897 w 824970"/>
              <a:gd name="connsiteY3" fmla="*/ 198120 h 396240"/>
              <a:gd name="connsiteX4" fmla="*/ 724697 w 824970"/>
              <a:gd name="connsiteY4" fmla="*/ 4572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70" h="396240">
                <a:moveTo>
                  <a:pt x="115097" y="0"/>
                </a:moveTo>
                <a:cubicBezTo>
                  <a:pt x="40802" y="66040"/>
                  <a:pt x="-33493" y="132080"/>
                  <a:pt x="16037" y="198120"/>
                </a:cubicBezTo>
                <a:cubicBezTo>
                  <a:pt x="65567" y="264160"/>
                  <a:pt x="281467" y="396240"/>
                  <a:pt x="412277" y="396240"/>
                </a:cubicBezTo>
                <a:cubicBezTo>
                  <a:pt x="543087" y="396240"/>
                  <a:pt x="748827" y="256540"/>
                  <a:pt x="800897" y="198120"/>
                </a:cubicBezTo>
                <a:cubicBezTo>
                  <a:pt x="852967" y="139700"/>
                  <a:pt x="817407" y="99060"/>
                  <a:pt x="724697" y="4572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5990825" y="4366366"/>
            <a:ext cx="110932" cy="81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4382661" y="4792901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Cas des singletons</a:t>
            </a:r>
            <a:endParaRPr lang="fr-FR" sz="2800" dirty="0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6712163" y="4038574"/>
            <a:ext cx="1326464" cy="1152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2547485" y="471623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Proxy avec son invocation </a:t>
            </a:r>
            <a:r>
              <a:rPr lang="fr-FR" sz="2800" dirty="0" err="1" smtClean="0"/>
              <a:t>handler</a:t>
            </a:r>
            <a:endParaRPr lang="fr-FR" sz="2800" dirty="0"/>
          </a:p>
        </p:txBody>
      </p:sp>
      <p:cxnSp>
        <p:nvCxnSpPr>
          <p:cNvPr id="71" name="Connecteur droit avec flèche 70"/>
          <p:cNvCxnSpPr/>
          <p:nvPr/>
        </p:nvCxnSpPr>
        <p:spPr>
          <a:xfrm flipV="1">
            <a:off x="9010736" y="3627022"/>
            <a:ext cx="0" cy="1242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 flipV="1">
            <a:off x="6710800" y="4040071"/>
            <a:ext cx="1326464" cy="1152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311276" y="4757050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Lazy</a:t>
            </a:r>
            <a:r>
              <a:rPr lang="fr-FR" sz="2800" dirty="0" smtClean="0"/>
              <a:t> Injection : Instanciation de l’objet du proxy</a:t>
            </a:r>
            <a:endParaRPr lang="fr-FR" sz="2800" dirty="0"/>
          </a:p>
        </p:txBody>
      </p:sp>
      <p:sp>
        <p:nvSpPr>
          <p:cNvPr id="75" name="ZoneTexte 74"/>
          <p:cNvSpPr txBox="1"/>
          <p:nvPr/>
        </p:nvSpPr>
        <p:spPr>
          <a:xfrm>
            <a:off x="9200395" y="3684482"/>
            <a:ext cx="2383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Recherche des intercepteurs</a:t>
            </a:r>
            <a:endParaRPr lang="fr-FR" sz="2800" dirty="0"/>
          </a:p>
        </p:txBody>
      </p:sp>
      <p:cxnSp>
        <p:nvCxnSpPr>
          <p:cNvPr id="76" name="Connecteur en arc 75"/>
          <p:cNvCxnSpPr/>
          <p:nvPr/>
        </p:nvCxnSpPr>
        <p:spPr>
          <a:xfrm flipH="1" flipV="1">
            <a:off x="9010736" y="4869160"/>
            <a:ext cx="972108" cy="324036"/>
          </a:xfrm>
          <a:prstGeom prst="curvedConnector4">
            <a:avLst>
              <a:gd name="adj1" fmla="val -23516"/>
              <a:gd name="adj2" fmla="val 1705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9714526" y="5047943"/>
            <a:ext cx="25752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Construit la chaine de responsabilités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5069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1" grpId="0"/>
      <p:bldP spid="51" grpId="1"/>
      <p:bldP spid="53" grpId="0"/>
      <p:bldP spid="53" grpId="1"/>
      <p:bldP spid="64" grpId="0"/>
      <p:bldP spid="64" grpId="1"/>
      <p:bldP spid="65" grpId="0" animBg="1"/>
      <p:bldP spid="65" grpId="1" animBg="1"/>
      <p:bldP spid="67" grpId="0"/>
      <p:bldP spid="67" grpId="1"/>
      <p:bldP spid="70" grpId="0"/>
      <p:bldP spid="70" grpId="1"/>
      <p:bldP spid="74" grpId="0"/>
      <p:bldP spid="74" grpId="1"/>
      <p:bldP spid="75" grpId="0"/>
      <p:bldP spid="75" grpId="1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ISIMA - Alexandre RABÉRIN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Espace réservé du contenu 13"/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 anchor="t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pc="200" dirty="0" smtClean="0">
                <a:solidFill>
                  <a:schemeClr val="accent1"/>
                </a:solidFill>
              </a:rPr>
              <a:t>Gestion des transactions</a:t>
            </a:r>
            <a:endParaRPr lang="fr-FR" spc="200" dirty="0">
              <a:solidFill>
                <a:schemeClr val="accent1"/>
              </a:solidFill>
            </a:endParaRPr>
          </a:p>
        </p:txBody>
      </p:sp>
      <p:sp>
        <p:nvSpPr>
          <p:cNvPr id="6" name="Espace réservé du contenu 13"/>
          <p:cNvSpPr txBox="1">
            <a:spLocks/>
          </p:cNvSpPr>
          <p:nvPr/>
        </p:nvSpPr>
        <p:spPr>
          <a:xfrm>
            <a:off x="1371283" y="1854197"/>
            <a:ext cx="10360501" cy="4462272"/>
          </a:xfrm>
          <a:prstGeom prst="rect">
            <a:avLst/>
          </a:prstGeom>
        </p:spPr>
        <p:txBody>
          <a:bodyPr rtlCol="0" anchor="ctr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Mise en place d’une interface avec les actions des transactions</a:t>
            </a:r>
          </a:p>
          <a:p>
            <a:pPr marL="0" indent="0">
              <a:buNone/>
            </a:pPr>
            <a:r>
              <a:rPr lang="fr-FR" dirty="0" smtClean="0"/>
              <a:t>(</a:t>
            </a:r>
            <a:r>
              <a:rPr lang="fr-FR" dirty="0" err="1" smtClean="0"/>
              <a:t>begin</a:t>
            </a:r>
            <a:r>
              <a:rPr lang="fr-FR" dirty="0" smtClean="0"/>
              <a:t>, commit, </a:t>
            </a:r>
            <a:r>
              <a:rPr lang="fr-FR" dirty="0" err="1" smtClean="0"/>
              <a:t>rollback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Mise en place d’un gestionnaire de transactions</a:t>
            </a:r>
          </a:p>
          <a:p>
            <a:pPr marL="0" indent="0">
              <a:buNone/>
            </a:pPr>
            <a:r>
              <a:rPr lang="fr-FR" dirty="0" smtClean="0"/>
              <a:t>(Pile d’appel de méthodes pour gérer les actions des transactions)</a:t>
            </a:r>
          </a:p>
        </p:txBody>
      </p:sp>
    </p:spTree>
    <p:extLst>
      <p:ext uri="{BB962C8B-B14F-4D97-AF65-F5344CB8AC3E}">
        <p14:creationId xmlns:p14="http://schemas.microsoft.com/office/powerpoint/2010/main" val="32221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206</TotalTime>
  <Words>639</Words>
  <Application>Microsoft Office PowerPoint</Application>
  <PresentationFormat>Personnalisé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Technologie 16:9</vt:lpstr>
      <vt:lpstr>Présentation Java Professionnel</vt:lpstr>
      <vt:lpstr>Sommaire</vt:lpstr>
      <vt:lpstr>Travail à réaliser</vt:lpstr>
      <vt:lpstr>Éléments implémentés</vt:lpstr>
      <vt:lpstr>Difficultés rencontrées</vt:lpstr>
      <vt:lpstr>Difficultés rencontrées</vt:lpstr>
      <vt:lpstr>Difficultés rencontrées</vt:lpstr>
      <vt:lpstr>Difficultés rencontrées</vt:lpstr>
      <vt:lpstr>Difficultés rencontrées</vt:lpstr>
      <vt:lpstr>Améliorations possibles</vt:lpstr>
      <vt:lpstr>Présentation du code</vt:lpstr>
      <vt:lpstr>Présentation du code</vt:lpstr>
      <vt:lpstr>Présentation du code</vt:lpstr>
      <vt:lpstr>Présentation du code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Java Professionel</dc:title>
  <dc:creator>Alexandre Rabérin</dc:creator>
  <cp:lastModifiedBy>Alexandre Rabérin</cp:lastModifiedBy>
  <cp:revision>34</cp:revision>
  <dcterms:created xsi:type="dcterms:W3CDTF">2017-02-28T08:14:56Z</dcterms:created>
  <dcterms:modified xsi:type="dcterms:W3CDTF">2017-02-28T14:05:25Z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