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swald Medium"/>
      <p:regular r:id="rId26"/>
      <p:bold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Medium-regular.fntdata"/><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font" Target="fonts/Oswal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1cc1512e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1cc1512e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1cc1512ec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1cc1512ec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2bb70f7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42bb70f7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2bb70f7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42bb70f7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2bb70f74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2bb70f74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2bb70f74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42bb70f74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2bb70f74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2bb70f74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2bb70f74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42bb70f74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42bb70f74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42bb70f74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2bb70f74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2bb70f74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1cc1512e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1cc1512e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2c87a70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2c87a70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1cc1512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1cc1512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1cc1512e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1cc1512e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1cc1512e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1cc1512e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1cc1512e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1cc1512e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1cc1512e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1cc1512e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1cc1512e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1cc1512e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1cc1512e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1cc1512e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05900"/>
            <a:ext cx="5017500" cy="153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400"/>
              <a:t>Basic Working with   Linux</a:t>
            </a:r>
            <a:endParaRPr b="1" sz="3400"/>
          </a:p>
        </p:txBody>
      </p:sp>
      <p:sp>
        <p:nvSpPr>
          <p:cNvPr id="135" name="Google Shape;135;p13"/>
          <p:cNvSpPr txBox="1"/>
          <p:nvPr>
            <p:ph idx="1" type="subTitle"/>
          </p:nvPr>
        </p:nvSpPr>
        <p:spPr>
          <a:xfrm>
            <a:off x="4425150" y="3318475"/>
            <a:ext cx="4129500" cy="1023900"/>
          </a:xfrm>
          <a:prstGeom prst="rect">
            <a:avLst/>
          </a:prstGeom>
          <a:noFill/>
          <a:effectLst>
            <a:outerShdw blurRad="628650" rotWithShape="0" algn="bl" dir="15000000" dist="19050">
              <a:schemeClr val="dk1">
                <a:alpha val="9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E599"/>
                </a:solidFill>
              </a:rPr>
              <a:t>Let’s learn  basic linux command.</a:t>
            </a:r>
            <a:endParaRPr sz="1800">
              <a:solidFill>
                <a:srgbClr val="FFE599"/>
              </a:solidFill>
            </a:endParaRPr>
          </a:p>
          <a:p>
            <a:pPr indent="0" lvl="0" marL="0" rtl="0" algn="l">
              <a:spcBef>
                <a:spcPts val="0"/>
              </a:spcBef>
              <a:spcAft>
                <a:spcPts val="0"/>
              </a:spcAft>
              <a:buNone/>
            </a:pPr>
            <a:r>
              <a:rPr lang="en" sz="1800">
                <a:solidFill>
                  <a:srgbClr val="FFE599"/>
                </a:solidFill>
              </a:rPr>
              <a:t>We are going to learn these commands(ls,cat,cd,pwd,whoami)</a:t>
            </a:r>
            <a:r>
              <a:rPr lang="en" sz="1800">
                <a:solidFill>
                  <a:srgbClr val="F1C232"/>
                </a:solidFill>
              </a:rPr>
              <a:t> </a:t>
            </a:r>
            <a:endParaRPr sz="1800">
              <a:solidFill>
                <a:srgbClr val="F1C232"/>
              </a:solidFill>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41B47"/>
        </a:solidFill>
      </p:bgPr>
    </p:bg>
    <p:spTree>
      <p:nvGrpSpPr>
        <p:cNvPr id="229" name="Shape 229"/>
        <p:cNvGrpSpPr/>
        <p:nvPr/>
      </p:nvGrpSpPr>
      <p:grpSpPr>
        <a:xfrm>
          <a:off x="0" y="0"/>
          <a:ext cx="0" cy="0"/>
          <a:chOff x="0" y="0"/>
          <a:chExt cx="0" cy="0"/>
        </a:xfrm>
      </p:grpSpPr>
      <p:sp>
        <p:nvSpPr>
          <p:cNvPr id="230" name="Google Shape;2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231" name="Google Shape;231;p22"/>
          <p:cNvSpPr txBox="1"/>
          <p:nvPr>
            <p:ph type="ctrTitle"/>
          </p:nvPr>
        </p:nvSpPr>
        <p:spPr>
          <a:xfrm>
            <a:off x="3589550" y="1600850"/>
            <a:ext cx="5017500" cy="1578900"/>
          </a:xfrm>
          <a:prstGeom prst="rect">
            <a:avLst/>
          </a:prstGeom>
          <a:effectLst>
            <a:outerShdw blurRad="128588" rotWithShape="0" algn="bl" dir="6060000" dist="114300">
              <a:srgbClr val="000000"/>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a:t>Working With Linux Text Editor</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5" name="Shape 235"/>
        <p:cNvGrpSpPr/>
        <p:nvPr/>
      </p:nvGrpSpPr>
      <p:grpSpPr>
        <a:xfrm>
          <a:off x="0" y="0"/>
          <a:ext cx="0" cy="0"/>
          <a:chOff x="0" y="0"/>
          <a:chExt cx="0" cy="0"/>
        </a:xfrm>
      </p:grpSpPr>
      <p:sp>
        <p:nvSpPr>
          <p:cNvPr id="236" name="Google Shape;23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23"/>
          <p:cNvSpPr txBox="1"/>
          <p:nvPr/>
        </p:nvSpPr>
        <p:spPr>
          <a:xfrm>
            <a:off x="321925" y="359375"/>
            <a:ext cx="7082700" cy="38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There are many text editor tool in Linux</a:t>
            </a:r>
            <a:endParaRPr sz="1500">
              <a:solidFill>
                <a:schemeClr val="lt1"/>
              </a:solidFill>
              <a:latin typeface="Lato"/>
              <a:ea typeface="Lato"/>
              <a:cs typeface="Lato"/>
              <a:sym typeface="Lato"/>
            </a:endParaRPr>
          </a:p>
          <a:p>
            <a:pPr indent="0" lvl="0" marL="0" rtl="0" algn="l">
              <a:spcBef>
                <a:spcPts val="0"/>
              </a:spcBef>
              <a:spcAft>
                <a:spcPts val="0"/>
              </a:spcAft>
              <a:buNone/>
            </a:pPr>
            <a:r>
              <a:rPr lang="en" sz="1500">
                <a:solidFill>
                  <a:schemeClr val="lt1"/>
                </a:solidFill>
                <a:latin typeface="Lato"/>
                <a:ea typeface="Lato"/>
                <a:cs typeface="Lato"/>
                <a:sym typeface="Lato"/>
              </a:rPr>
              <a:t>There are two text editor which is mostly used </a:t>
            </a:r>
            <a:endParaRPr sz="1500">
              <a:solidFill>
                <a:schemeClr val="lt1"/>
              </a:solidFill>
              <a:latin typeface="Lato"/>
              <a:ea typeface="Lato"/>
              <a:cs typeface="Lato"/>
              <a:sym typeface="Lato"/>
            </a:endParaRPr>
          </a:p>
          <a:p>
            <a:pPr indent="0" lvl="0" marL="0" rtl="0" algn="l">
              <a:spcBef>
                <a:spcPts val="0"/>
              </a:spcBef>
              <a:spcAft>
                <a:spcPts val="0"/>
              </a:spcAft>
              <a:buNone/>
            </a:pPr>
            <a:r>
              <a:rPr lang="en" sz="1500">
                <a:solidFill>
                  <a:schemeClr val="lt1"/>
                </a:solidFill>
                <a:latin typeface="Lato"/>
                <a:ea typeface="Lato"/>
                <a:cs typeface="Lato"/>
                <a:sym typeface="Lato"/>
              </a:rPr>
              <a:t>1)vim</a:t>
            </a:r>
            <a:endParaRPr sz="1500">
              <a:solidFill>
                <a:schemeClr val="lt1"/>
              </a:solidFill>
              <a:latin typeface="Lato"/>
              <a:ea typeface="Lato"/>
              <a:cs typeface="Lato"/>
              <a:sym typeface="Lato"/>
            </a:endParaRPr>
          </a:p>
          <a:p>
            <a:pPr indent="0" lvl="0" marL="0" rtl="0" algn="l">
              <a:spcBef>
                <a:spcPts val="0"/>
              </a:spcBef>
              <a:spcAft>
                <a:spcPts val="0"/>
              </a:spcAft>
              <a:buNone/>
            </a:pPr>
            <a:r>
              <a:rPr lang="en" sz="1500">
                <a:solidFill>
                  <a:schemeClr val="lt1"/>
                </a:solidFill>
                <a:latin typeface="Lato"/>
                <a:ea typeface="Lato"/>
                <a:cs typeface="Lato"/>
                <a:sym typeface="Lato"/>
              </a:rPr>
              <a:t>2)nano</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rgbClr val="F1C232"/>
              </a:buClr>
              <a:buSzPts val="1500"/>
              <a:buFont typeface="Lato"/>
              <a:buChar char="●"/>
            </a:pPr>
            <a:r>
              <a:rPr lang="en" sz="1500">
                <a:solidFill>
                  <a:schemeClr val="lt1"/>
                </a:solidFill>
                <a:latin typeface="Lato"/>
                <a:ea typeface="Lato"/>
                <a:cs typeface="Lato"/>
                <a:sym typeface="Lato"/>
              </a:rPr>
              <a:t> many more are </a:t>
            </a:r>
            <a:r>
              <a:rPr lang="en" sz="1500">
                <a:solidFill>
                  <a:schemeClr val="lt1"/>
                </a:solidFill>
                <a:latin typeface="Lato"/>
                <a:ea typeface="Lato"/>
                <a:cs typeface="Lato"/>
                <a:sym typeface="Lato"/>
              </a:rPr>
              <a:t>available</a:t>
            </a:r>
            <a:r>
              <a:rPr lang="en" sz="1500">
                <a:solidFill>
                  <a:schemeClr val="lt1"/>
                </a:solidFill>
                <a:latin typeface="Lato"/>
                <a:ea typeface="Lato"/>
                <a:cs typeface="Lato"/>
                <a:sym typeface="Lato"/>
              </a:rPr>
              <a:t> but these are well known.</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rgbClr val="F1C232"/>
              </a:buClr>
              <a:buSzPts val="1500"/>
              <a:buFont typeface="Lato"/>
              <a:buChar char="●"/>
            </a:pPr>
            <a:r>
              <a:rPr lang="en" sz="1500">
                <a:solidFill>
                  <a:schemeClr val="lt1"/>
                </a:solidFill>
                <a:latin typeface="Lato"/>
                <a:ea typeface="Lato"/>
                <a:cs typeface="Lato"/>
                <a:sym typeface="Lato"/>
              </a:rPr>
              <a:t>This presentation for beginner , vim are not good for beginner , that’s why im going to teach you </a:t>
            </a:r>
            <a:r>
              <a:rPr lang="en" sz="1500">
                <a:solidFill>
                  <a:srgbClr val="FFFF00"/>
                </a:solidFill>
                <a:latin typeface="Lato"/>
                <a:ea typeface="Lato"/>
                <a:cs typeface="Lato"/>
                <a:sym typeface="Lato"/>
              </a:rPr>
              <a:t>nano.</a:t>
            </a:r>
            <a:endParaRPr sz="1500">
              <a:solidFill>
                <a:srgbClr val="FFFF00"/>
              </a:solidFill>
              <a:latin typeface="Lato"/>
              <a:ea typeface="Lato"/>
              <a:cs typeface="Lato"/>
              <a:sym typeface="Lato"/>
            </a:endParaRPr>
          </a:p>
          <a:p>
            <a:pPr indent="-317500" lvl="0" marL="457200" rtl="0" algn="l">
              <a:lnSpc>
                <a:spcPct val="115000"/>
              </a:lnSpc>
              <a:spcBef>
                <a:spcPts val="0"/>
              </a:spcBef>
              <a:spcAft>
                <a:spcPts val="0"/>
              </a:spcAft>
              <a:buClr>
                <a:srgbClr val="F1C232"/>
              </a:buClr>
              <a:buSzPts val="1400"/>
              <a:buChar char="●"/>
            </a:pPr>
            <a:r>
              <a:rPr lang="en">
                <a:solidFill>
                  <a:schemeClr val="lt1"/>
                </a:solidFill>
              </a:rPr>
              <a:t>Nano is</a:t>
            </a:r>
            <a:r>
              <a:rPr lang="en">
                <a:solidFill>
                  <a:srgbClr val="E6B8AF"/>
                </a:solidFill>
              </a:rPr>
              <a:t> </a:t>
            </a:r>
            <a:r>
              <a:rPr b="1" lang="en">
                <a:solidFill>
                  <a:srgbClr val="E6B8AF"/>
                </a:solidFill>
              </a:rPr>
              <a:t>usually pre-installed on most Unix-based systems</a:t>
            </a:r>
            <a:r>
              <a:rPr lang="en">
                <a:solidFill>
                  <a:srgbClr val="E6B8AF"/>
                </a:solidFill>
              </a:rPr>
              <a:t>, </a:t>
            </a:r>
            <a:r>
              <a:rPr lang="en">
                <a:solidFill>
                  <a:schemeClr val="lt1"/>
                </a:solidFill>
              </a:rPr>
              <a:t>but if it is not, you can install it using your system's package manager, syntax for installing </a:t>
            </a:r>
            <a:r>
              <a:rPr b="1" lang="en">
                <a:solidFill>
                  <a:srgbClr val="FF00FF"/>
                </a:solidFill>
              </a:rPr>
              <a:t>apt-get install nano</a:t>
            </a:r>
            <a:endParaRPr b="1" sz="1800">
              <a:solidFill>
                <a:srgbClr val="FF00FF"/>
              </a:solidFill>
              <a:latin typeface="Lato"/>
              <a:ea typeface="Lato"/>
              <a:cs typeface="Lato"/>
              <a:sym typeface="Lato"/>
            </a:endParaRPr>
          </a:p>
          <a:p>
            <a:pPr indent="-323850" lvl="0" marL="457200" rtl="0" algn="l">
              <a:spcBef>
                <a:spcPts val="0"/>
              </a:spcBef>
              <a:spcAft>
                <a:spcPts val="0"/>
              </a:spcAft>
              <a:buClr>
                <a:srgbClr val="F1C232"/>
              </a:buClr>
              <a:buSzPts val="1500"/>
              <a:buFont typeface="Lato"/>
              <a:buChar char="●"/>
            </a:pPr>
            <a:r>
              <a:rPr lang="en" sz="1500">
                <a:solidFill>
                  <a:schemeClr val="lt1"/>
                </a:solidFill>
                <a:latin typeface="Lato"/>
                <a:ea typeface="Lato"/>
                <a:cs typeface="Lato"/>
                <a:sym typeface="Lato"/>
              </a:rPr>
              <a:t>let's know how we can edit our file with this nano tool/software.</a:t>
            </a:r>
            <a:endParaRPr sz="1500">
              <a:solidFill>
                <a:schemeClr val="lt1"/>
              </a:solidFill>
              <a:latin typeface="Lato"/>
              <a:ea typeface="Lato"/>
              <a:cs typeface="Lato"/>
              <a:sym typeface="Lato"/>
            </a:endParaRPr>
          </a:p>
          <a:p>
            <a:pPr indent="-323850" lvl="0" marL="457200" rtl="0" algn="l">
              <a:spcBef>
                <a:spcPts val="0"/>
              </a:spcBef>
              <a:spcAft>
                <a:spcPts val="0"/>
              </a:spcAft>
              <a:buClr>
                <a:srgbClr val="F1C232"/>
              </a:buClr>
              <a:buSzPts val="1500"/>
              <a:buFont typeface="Lato"/>
              <a:buChar char="●"/>
            </a:pPr>
            <a:r>
              <a:rPr lang="en" sz="1500">
                <a:solidFill>
                  <a:schemeClr val="lt1"/>
                </a:solidFill>
                <a:latin typeface="Lato"/>
                <a:ea typeface="Lato"/>
                <a:cs typeface="Lato"/>
                <a:sym typeface="Lato"/>
              </a:rPr>
              <a:t>practical demo</a:t>
            </a:r>
            <a:endParaRPr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Open your terminal (</a:t>
            </a:r>
            <a:r>
              <a:rPr b="1" lang="en" sz="1500">
                <a:solidFill>
                  <a:srgbClr val="FFFF00"/>
                </a:solidFill>
                <a:latin typeface="Lato"/>
                <a:ea typeface="Lato"/>
                <a:cs typeface="Lato"/>
                <a:sym typeface="Lato"/>
              </a:rPr>
              <a:t>note:</a:t>
            </a:r>
            <a:r>
              <a:rPr lang="en" sz="1500">
                <a:solidFill>
                  <a:schemeClr val="lt1"/>
                </a:solidFill>
                <a:latin typeface="Lato"/>
                <a:ea typeface="Lato"/>
                <a:cs typeface="Lato"/>
                <a:sym typeface="Lato"/>
              </a:rPr>
              <a:t> if nano not present, install it), now move into any folder in which you have a file, which you want to edit.</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p:txBody>
      </p:sp>
      <p:pic>
        <p:nvPicPr>
          <p:cNvPr id="238" name="Google Shape;238;p23"/>
          <p:cNvPicPr preferRelativeResize="0"/>
          <p:nvPr/>
        </p:nvPicPr>
        <p:blipFill>
          <a:blip r:embed="rId3">
            <a:alphaModFix/>
          </a:blip>
          <a:stretch>
            <a:fillRect/>
          </a:stretch>
        </p:blipFill>
        <p:spPr>
          <a:xfrm>
            <a:off x="377000" y="4162175"/>
            <a:ext cx="5791200" cy="552450"/>
          </a:xfrm>
          <a:prstGeom prst="rect">
            <a:avLst/>
          </a:prstGeom>
          <a:noFill/>
          <a:ln>
            <a:noFill/>
          </a:ln>
        </p:spPr>
      </p:pic>
      <p:sp>
        <p:nvSpPr>
          <p:cNvPr id="239" name="Google Shape;239;p23"/>
          <p:cNvSpPr/>
          <p:nvPr/>
        </p:nvSpPr>
        <p:spPr>
          <a:xfrm>
            <a:off x="2338600" y="3860425"/>
            <a:ext cx="254700" cy="202200"/>
          </a:xfrm>
          <a:prstGeom prst="downArrow">
            <a:avLst>
              <a:gd fmla="val 50000" name="adj1"/>
              <a:gd fmla="val 50000" name="adj2"/>
            </a:avLst>
          </a:prstGeom>
          <a:solidFill>
            <a:srgbClr val="00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24"/>
          <p:cNvSpPr txBox="1"/>
          <p:nvPr/>
        </p:nvSpPr>
        <p:spPr>
          <a:xfrm>
            <a:off x="52400" y="239575"/>
            <a:ext cx="8108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 moved to Desktop folder where i have a demo.txt , follow syntax to open any file. </a:t>
            </a:r>
            <a:endParaRPr>
              <a:solidFill>
                <a:schemeClr val="lt1"/>
              </a:solidFill>
              <a:latin typeface="Lato"/>
              <a:ea typeface="Lato"/>
              <a:cs typeface="Lato"/>
              <a:sym typeface="Lato"/>
            </a:endParaRPr>
          </a:p>
        </p:txBody>
      </p:sp>
      <p:pic>
        <p:nvPicPr>
          <p:cNvPr id="246" name="Google Shape;246;p24"/>
          <p:cNvPicPr preferRelativeResize="0"/>
          <p:nvPr/>
        </p:nvPicPr>
        <p:blipFill>
          <a:blip r:embed="rId3">
            <a:alphaModFix/>
          </a:blip>
          <a:stretch>
            <a:fillRect/>
          </a:stretch>
        </p:blipFill>
        <p:spPr>
          <a:xfrm>
            <a:off x="52400" y="844575"/>
            <a:ext cx="5791200" cy="552450"/>
          </a:xfrm>
          <a:prstGeom prst="rect">
            <a:avLst/>
          </a:prstGeom>
          <a:noFill/>
          <a:ln>
            <a:noFill/>
          </a:ln>
        </p:spPr>
      </p:pic>
      <p:sp>
        <p:nvSpPr>
          <p:cNvPr id="247" name="Google Shape;247;p24"/>
          <p:cNvSpPr/>
          <p:nvPr/>
        </p:nvSpPr>
        <p:spPr>
          <a:xfrm>
            <a:off x="1926825" y="603650"/>
            <a:ext cx="254700" cy="202200"/>
          </a:xfrm>
          <a:prstGeom prst="downArrow">
            <a:avLst>
              <a:gd fmla="val 50000" name="adj1"/>
              <a:gd fmla="val 50000" name="adj2"/>
            </a:avLst>
          </a:prstGeom>
          <a:solidFill>
            <a:srgbClr val="F1C23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txBox="1"/>
          <p:nvPr/>
        </p:nvSpPr>
        <p:spPr>
          <a:xfrm>
            <a:off x="91700" y="1583975"/>
            <a:ext cx="75225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After </a:t>
            </a:r>
            <a:r>
              <a:rPr lang="en" sz="1200">
                <a:solidFill>
                  <a:schemeClr val="lt1"/>
                </a:solidFill>
                <a:latin typeface="Lato"/>
                <a:ea typeface="Lato"/>
                <a:cs typeface="Lato"/>
                <a:sym typeface="Lato"/>
              </a:rPr>
              <a:t>typing</a:t>
            </a:r>
            <a:r>
              <a:rPr lang="en" sz="1200">
                <a:solidFill>
                  <a:schemeClr val="lt1"/>
                </a:solidFill>
                <a:latin typeface="Lato"/>
                <a:ea typeface="Lato"/>
                <a:cs typeface="Lato"/>
                <a:sym typeface="Lato"/>
              </a:rPr>
              <a:t> above </a:t>
            </a:r>
            <a:r>
              <a:rPr lang="en" sz="1200">
                <a:solidFill>
                  <a:schemeClr val="lt1"/>
                </a:solidFill>
                <a:latin typeface="Lato"/>
                <a:ea typeface="Lato"/>
                <a:cs typeface="Lato"/>
                <a:sym typeface="Lato"/>
              </a:rPr>
              <a:t>command</a:t>
            </a:r>
            <a:r>
              <a:rPr lang="en" sz="1200">
                <a:solidFill>
                  <a:schemeClr val="lt1"/>
                </a:solidFill>
                <a:latin typeface="Lato"/>
                <a:ea typeface="Lato"/>
                <a:cs typeface="Lato"/>
                <a:sym typeface="Lato"/>
              </a:rPr>
              <a:t> you get a prompt like this below figure</a:t>
            </a:r>
            <a:endParaRPr sz="1200">
              <a:solidFill>
                <a:schemeClr val="lt1"/>
              </a:solidFill>
              <a:latin typeface="Lato"/>
              <a:ea typeface="Lato"/>
              <a:cs typeface="Lato"/>
              <a:sym typeface="Lato"/>
            </a:endParaRPr>
          </a:p>
        </p:txBody>
      </p:sp>
      <p:sp>
        <p:nvSpPr>
          <p:cNvPr id="249" name="Google Shape;249;p24"/>
          <p:cNvSpPr/>
          <p:nvPr/>
        </p:nvSpPr>
        <p:spPr>
          <a:xfrm>
            <a:off x="1390425" y="1916500"/>
            <a:ext cx="254700" cy="202200"/>
          </a:xfrm>
          <a:prstGeom prst="downArrow">
            <a:avLst>
              <a:gd fmla="val 50000" name="adj1"/>
              <a:gd fmla="val 50000" name="adj2"/>
            </a:avLst>
          </a:prstGeom>
          <a:solidFill>
            <a:srgbClr val="FF00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24"/>
          <p:cNvPicPr preferRelativeResize="0"/>
          <p:nvPr/>
        </p:nvPicPr>
        <p:blipFill>
          <a:blip r:embed="rId4">
            <a:alphaModFix/>
          </a:blip>
          <a:stretch>
            <a:fillRect/>
          </a:stretch>
        </p:blipFill>
        <p:spPr>
          <a:xfrm>
            <a:off x="150400" y="2171100"/>
            <a:ext cx="3675426" cy="2285326"/>
          </a:xfrm>
          <a:prstGeom prst="rect">
            <a:avLst/>
          </a:prstGeom>
          <a:noFill/>
          <a:ln>
            <a:noFill/>
          </a:ln>
        </p:spPr>
      </p:pic>
      <p:cxnSp>
        <p:nvCxnSpPr>
          <p:cNvPr id="251" name="Google Shape;251;p24"/>
          <p:cNvCxnSpPr/>
          <p:nvPr/>
        </p:nvCxnSpPr>
        <p:spPr>
          <a:xfrm>
            <a:off x="4866475" y="2156225"/>
            <a:ext cx="0" cy="2874900"/>
          </a:xfrm>
          <a:prstGeom prst="straightConnector1">
            <a:avLst/>
          </a:prstGeom>
          <a:noFill/>
          <a:ln cap="flat" cmpd="sng" w="28575">
            <a:solidFill>
              <a:srgbClr val="F1C232"/>
            </a:solidFill>
            <a:prstDash val="solid"/>
            <a:round/>
            <a:headEnd len="med" w="med" type="none"/>
            <a:tailEnd len="med" w="med" type="none"/>
          </a:ln>
        </p:spPr>
      </p:cxnSp>
      <p:sp>
        <p:nvSpPr>
          <p:cNvPr id="252" name="Google Shape;252;p24"/>
          <p:cNvSpPr txBox="1"/>
          <p:nvPr/>
        </p:nvSpPr>
        <p:spPr>
          <a:xfrm>
            <a:off x="5038675" y="2371650"/>
            <a:ext cx="3900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DD7E6B"/>
              </a:buClr>
              <a:buSzPts val="1400"/>
              <a:buFont typeface="Lato"/>
              <a:buChar char="●"/>
            </a:pPr>
            <a:r>
              <a:rPr lang="en">
                <a:solidFill>
                  <a:srgbClr val="DD7E6B"/>
                </a:solidFill>
                <a:latin typeface="Lato"/>
                <a:ea typeface="Lato"/>
                <a:cs typeface="Lato"/>
                <a:sym typeface="Lato"/>
              </a:rPr>
              <a:t>You can use nano features to use nano with full </a:t>
            </a:r>
            <a:r>
              <a:rPr lang="en">
                <a:solidFill>
                  <a:srgbClr val="DD7E6B"/>
                </a:solidFill>
                <a:latin typeface="Lato"/>
                <a:ea typeface="Lato"/>
                <a:cs typeface="Lato"/>
                <a:sym typeface="Lato"/>
              </a:rPr>
              <a:t>p</a:t>
            </a:r>
            <a:r>
              <a:rPr lang="en">
                <a:solidFill>
                  <a:srgbClr val="DD7E6B"/>
                </a:solidFill>
                <a:latin typeface="Lato"/>
                <a:ea typeface="Lato"/>
                <a:cs typeface="Lato"/>
                <a:sym typeface="Lato"/>
              </a:rPr>
              <a:t>ower, </a:t>
            </a:r>
            <a:endParaRPr>
              <a:solidFill>
                <a:srgbClr val="DD7E6B"/>
              </a:solidFill>
              <a:latin typeface="Lato"/>
              <a:ea typeface="Lato"/>
              <a:cs typeface="Lato"/>
              <a:sym typeface="Lato"/>
            </a:endParaRPr>
          </a:p>
          <a:p>
            <a:pPr indent="-317500" lvl="0" marL="457200" rtl="0" algn="l">
              <a:spcBef>
                <a:spcPts val="0"/>
              </a:spcBef>
              <a:spcAft>
                <a:spcPts val="0"/>
              </a:spcAft>
              <a:buClr>
                <a:srgbClr val="DD7E6B"/>
              </a:buClr>
              <a:buSzPts val="1400"/>
              <a:buFont typeface="Lato"/>
              <a:buChar char="●"/>
            </a:pPr>
            <a:r>
              <a:rPr lang="en">
                <a:solidFill>
                  <a:srgbClr val="DD7E6B"/>
                </a:solidFill>
                <a:latin typeface="Lato"/>
                <a:ea typeface="Lato"/>
                <a:cs typeface="Lato"/>
                <a:sym typeface="Lato"/>
              </a:rPr>
              <a:t>o</a:t>
            </a:r>
            <a:r>
              <a:rPr lang="en">
                <a:solidFill>
                  <a:srgbClr val="DD7E6B"/>
                </a:solidFill>
                <a:latin typeface="Lato"/>
                <a:ea typeface="Lato"/>
                <a:cs typeface="Lato"/>
                <a:sym typeface="Lato"/>
              </a:rPr>
              <a:t>pen man page of nano to learn all features of nano.</a:t>
            </a:r>
            <a:endParaRPr>
              <a:solidFill>
                <a:srgbClr val="DD7E6B"/>
              </a:solidFill>
              <a:latin typeface="Lato"/>
              <a:ea typeface="Lato"/>
              <a:cs typeface="Lato"/>
              <a:sym typeface="Lato"/>
            </a:endParaRPr>
          </a:p>
          <a:p>
            <a:pPr indent="-317500" lvl="0" marL="457200" rtl="0" algn="l">
              <a:spcBef>
                <a:spcPts val="0"/>
              </a:spcBef>
              <a:spcAft>
                <a:spcPts val="0"/>
              </a:spcAft>
              <a:buClr>
                <a:srgbClr val="DD7E6B"/>
              </a:buClr>
              <a:buSzPts val="1400"/>
              <a:buFont typeface="Lato"/>
              <a:buChar char="●"/>
            </a:pPr>
            <a:r>
              <a:rPr lang="en">
                <a:solidFill>
                  <a:srgbClr val="DD7E6B"/>
                </a:solidFill>
                <a:latin typeface="Lato"/>
                <a:ea typeface="Lato"/>
                <a:cs typeface="Lato"/>
                <a:sym typeface="Lato"/>
              </a:rPr>
              <a:t>You can add anything in files or remove </a:t>
            </a:r>
            <a:r>
              <a:rPr lang="en">
                <a:solidFill>
                  <a:srgbClr val="DD7E6B"/>
                </a:solidFill>
                <a:latin typeface="Lato"/>
                <a:ea typeface="Lato"/>
                <a:cs typeface="Lato"/>
                <a:sym typeface="Lato"/>
              </a:rPr>
              <a:t>anything in file.</a:t>
            </a:r>
            <a:endParaRPr>
              <a:solidFill>
                <a:srgbClr val="DD7E6B"/>
              </a:solidFill>
              <a:latin typeface="Lato"/>
              <a:ea typeface="Lato"/>
              <a:cs typeface="Lato"/>
              <a:sym typeface="Lato"/>
            </a:endParaRPr>
          </a:p>
          <a:p>
            <a:pPr indent="-317500" lvl="0" marL="457200" rtl="0" algn="l">
              <a:spcBef>
                <a:spcPts val="0"/>
              </a:spcBef>
              <a:spcAft>
                <a:spcPts val="0"/>
              </a:spcAft>
              <a:buClr>
                <a:srgbClr val="DD7E6B"/>
              </a:buClr>
              <a:buSzPts val="1400"/>
              <a:buFont typeface="Lato"/>
              <a:buChar char="●"/>
            </a:pPr>
            <a:r>
              <a:rPr lang="en">
                <a:solidFill>
                  <a:srgbClr val="DD7E6B"/>
                </a:solidFill>
                <a:latin typeface="Lato"/>
                <a:ea typeface="Lato"/>
                <a:cs typeface="Lato"/>
                <a:sym typeface="Lato"/>
              </a:rPr>
              <a:t>For exiting from file press</a:t>
            </a:r>
            <a:r>
              <a:rPr lang="en">
                <a:solidFill>
                  <a:srgbClr val="FFFF00"/>
                </a:solidFill>
                <a:latin typeface="Lato"/>
                <a:ea typeface="Lato"/>
                <a:cs typeface="Lato"/>
                <a:sym typeface="Lato"/>
              </a:rPr>
              <a:t> control button plus x</a:t>
            </a:r>
            <a:r>
              <a:rPr lang="en">
                <a:solidFill>
                  <a:srgbClr val="DD7E6B"/>
                </a:solidFill>
                <a:latin typeface="Lato"/>
                <a:ea typeface="Lato"/>
                <a:cs typeface="Lato"/>
                <a:sym typeface="Lato"/>
              </a:rPr>
              <a:t> , </a:t>
            </a:r>
            <a:endParaRPr>
              <a:solidFill>
                <a:srgbClr val="DD7E6B"/>
              </a:solidFill>
              <a:latin typeface="Lato"/>
              <a:ea typeface="Lato"/>
              <a:cs typeface="Lato"/>
              <a:sym typeface="Lato"/>
            </a:endParaRPr>
          </a:p>
          <a:p>
            <a:pPr indent="-317500" lvl="0" marL="457200" rtl="0" algn="l">
              <a:spcBef>
                <a:spcPts val="0"/>
              </a:spcBef>
              <a:spcAft>
                <a:spcPts val="0"/>
              </a:spcAft>
              <a:buClr>
                <a:srgbClr val="DD7E6B"/>
              </a:buClr>
              <a:buSzPts val="1400"/>
              <a:buFont typeface="Lato"/>
              <a:buChar char="●"/>
            </a:pPr>
            <a:r>
              <a:rPr lang="en">
                <a:solidFill>
                  <a:srgbClr val="DD7E6B"/>
                </a:solidFill>
                <a:latin typeface="Lato"/>
                <a:ea typeface="Lato"/>
                <a:cs typeface="Lato"/>
                <a:sym typeface="Lato"/>
              </a:rPr>
              <a:t>and if you made some changes in your files then you have to press </a:t>
            </a:r>
            <a:r>
              <a:rPr b="1" lang="en">
                <a:solidFill>
                  <a:srgbClr val="FFFF00"/>
                </a:solidFill>
                <a:latin typeface="Lato"/>
                <a:ea typeface="Lato"/>
                <a:cs typeface="Lato"/>
                <a:sym typeface="Lato"/>
              </a:rPr>
              <a:t>y</a:t>
            </a:r>
            <a:r>
              <a:rPr lang="en">
                <a:solidFill>
                  <a:srgbClr val="FF9900"/>
                </a:solidFill>
                <a:latin typeface="Lato"/>
                <a:ea typeface="Lato"/>
                <a:cs typeface="Lato"/>
                <a:sym typeface="Lato"/>
              </a:rPr>
              <a:t> </a:t>
            </a:r>
            <a:r>
              <a:rPr lang="en">
                <a:solidFill>
                  <a:srgbClr val="DD7E6B"/>
                </a:solidFill>
                <a:latin typeface="Lato"/>
                <a:ea typeface="Lato"/>
                <a:cs typeface="Lato"/>
                <a:sym typeface="Lato"/>
              </a:rPr>
              <a:t>button to save your changes when you are existing.</a:t>
            </a:r>
            <a:endParaRPr>
              <a:solidFill>
                <a:srgbClr val="DD7E6B"/>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6" name="Shape 256"/>
        <p:cNvGrpSpPr/>
        <p:nvPr/>
      </p:nvGrpSpPr>
      <p:grpSpPr>
        <a:xfrm>
          <a:off x="0" y="0"/>
          <a:ext cx="0" cy="0"/>
          <a:chOff x="0" y="0"/>
          <a:chExt cx="0" cy="0"/>
        </a:xfrm>
      </p:grpSpPr>
      <p:sp>
        <p:nvSpPr>
          <p:cNvPr id="257" name="Google Shape;2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25"/>
          <p:cNvSpPr txBox="1"/>
          <p:nvPr>
            <p:ph type="title"/>
          </p:nvPr>
        </p:nvSpPr>
        <p:spPr>
          <a:xfrm>
            <a:off x="823850" y="2053000"/>
            <a:ext cx="4768800" cy="1308600"/>
          </a:xfrm>
          <a:prstGeom prst="rect">
            <a:avLst/>
          </a:prstGeom>
          <a:effectLst>
            <a:outerShdw blurRad="914400" rotWithShape="0" algn="bl" dir="14400000" dist="19050">
              <a:srgbClr val="000000">
                <a:alpha val="60000"/>
              </a:srgbClr>
            </a:outerShdw>
          </a:effectLst>
        </p:spPr>
        <p:txBody>
          <a:bodyPr anchorCtr="0" anchor="ctr" bIns="91425" lIns="91425" spcFirstLastPara="1" rIns="91425" wrap="square" tIns="91425">
            <a:normAutofit/>
          </a:bodyPr>
          <a:lstStyle/>
          <a:p>
            <a:pPr indent="0" lvl="0" marL="0" rtl="0" algn="l">
              <a:spcBef>
                <a:spcPts val="0"/>
              </a:spcBef>
              <a:spcAft>
                <a:spcPts val="0"/>
              </a:spcAft>
              <a:buNone/>
            </a:pPr>
            <a:r>
              <a:rPr b="1" lang="en" sz="2900">
                <a:solidFill>
                  <a:srgbClr val="F1C232"/>
                </a:solidFill>
              </a:rPr>
              <a:t>Installing Tools in Linux</a:t>
            </a:r>
            <a:endParaRPr b="1" sz="2900">
              <a:solidFill>
                <a:srgbClr val="F1C23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26"/>
          <p:cNvSpPr txBox="1"/>
          <p:nvPr/>
        </p:nvSpPr>
        <p:spPr>
          <a:xfrm>
            <a:off x="164700" y="411775"/>
            <a:ext cx="7494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 linux operating system , before installing anything you need to  Update the package manager's repository information by running the below  command: </a:t>
            </a:r>
            <a:endParaRPr>
              <a:solidFill>
                <a:schemeClr val="lt1"/>
              </a:solidFill>
              <a:latin typeface="Lato"/>
              <a:ea typeface="Lato"/>
              <a:cs typeface="Lato"/>
              <a:sym typeface="Lato"/>
            </a:endParaRPr>
          </a:p>
        </p:txBody>
      </p:sp>
      <p:pic>
        <p:nvPicPr>
          <p:cNvPr id="265" name="Google Shape;265;p26"/>
          <p:cNvPicPr preferRelativeResize="0"/>
          <p:nvPr/>
        </p:nvPicPr>
        <p:blipFill>
          <a:blip r:embed="rId3">
            <a:alphaModFix/>
          </a:blip>
          <a:stretch>
            <a:fillRect/>
          </a:stretch>
        </p:blipFill>
        <p:spPr>
          <a:xfrm>
            <a:off x="624075" y="1292075"/>
            <a:ext cx="2266950" cy="314325"/>
          </a:xfrm>
          <a:prstGeom prst="rect">
            <a:avLst/>
          </a:prstGeom>
          <a:noFill/>
          <a:ln>
            <a:noFill/>
          </a:ln>
        </p:spPr>
      </p:pic>
      <p:sp>
        <p:nvSpPr>
          <p:cNvPr id="266" name="Google Shape;266;p26"/>
          <p:cNvSpPr/>
          <p:nvPr/>
        </p:nvSpPr>
        <p:spPr>
          <a:xfrm>
            <a:off x="1480250" y="1058625"/>
            <a:ext cx="254700" cy="202200"/>
          </a:xfrm>
          <a:prstGeom prst="downArrow">
            <a:avLst>
              <a:gd fmla="val 50000" name="adj1"/>
              <a:gd fmla="val 50000" name="adj2"/>
            </a:avLst>
          </a:prstGeom>
          <a:solidFill>
            <a:srgbClr val="FF00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txBox="1"/>
          <p:nvPr/>
        </p:nvSpPr>
        <p:spPr>
          <a:xfrm>
            <a:off x="164700" y="1871100"/>
            <a:ext cx="8557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DD7E6B"/>
              </a:buClr>
              <a:buSzPts val="1400"/>
              <a:buFont typeface="Lato"/>
              <a:buChar char="●"/>
            </a:pPr>
            <a:r>
              <a:rPr lang="en">
                <a:solidFill>
                  <a:srgbClr val="DD7E6B"/>
                </a:solidFill>
                <a:latin typeface="Lato"/>
                <a:ea typeface="Lato"/>
                <a:cs typeface="Lato"/>
                <a:sym typeface="Lato"/>
              </a:rPr>
              <a:t>You can search , tool/package/software  are present or not, using below command</a:t>
            </a:r>
            <a:endParaRPr>
              <a:solidFill>
                <a:srgbClr val="DD7E6B"/>
              </a:solidFill>
              <a:latin typeface="Lato"/>
              <a:ea typeface="Lato"/>
              <a:cs typeface="Lato"/>
              <a:sym typeface="Lato"/>
            </a:endParaRPr>
          </a:p>
        </p:txBody>
      </p:sp>
      <p:sp>
        <p:nvSpPr>
          <p:cNvPr id="268" name="Google Shape;268;p26"/>
          <p:cNvSpPr/>
          <p:nvPr/>
        </p:nvSpPr>
        <p:spPr>
          <a:xfrm>
            <a:off x="2164225" y="2271300"/>
            <a:ext cx="254700" cy="202200"/>
          </a:xfrm>
          <a:prstGeom prst="downArrow">
            <a:avLst>
              <a:gd fmla="val 50000" name="adj1"/>
              <a:gd fmla="val 50000" name="adj2"/>
            </a:avLst>
          </a:prstGeom>
          <a:solidFill>
            <a:srgbClr val="F1C23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txBox="1"/>
          <p:nvPr/>
        </p:nvSpPr>
        <p:spPr>
          <a:xfrm>
            <a:off x="82350" y="2979800"/>
            <a:ext cx="8145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1C232"/>
              </a:buClr>
              <a:buSzPts val="1400"/>
              <a:buFont typeface="Lato"/>
              <a:buChar char="●"/>
            </a:pPr>
            <a:r>
              <a:rPr lang="en">
                <a:solidFill>
                  <a:srgbClr val="F1C232"/>
                </a:solidFill>
                <a:latin typeface="Lato"/>
                <a:ea typeface="Lato"/>
                <a:cs typeface="Lato"/>
                <a:sym typeface="Lato"/>
              </a:rPr>
              <a:t>To install any tool/software/package use this below command</a:t>
            </a:r>
            <a:endParaRPr>
              <a:solidFill>
                <a:srgbClr val="F1C232"/>
              </a:solidFill>
              <a:latin typeface="Lato"/>
              <a:ea typeface="Lato"/>
              <a:cs typeface="Lato"/>
              <a:sym typeface="Lato"/>
            </a:endParaRPr>
          </a:p>
        </p:txBody>
      </p:sp>
      <p:sp>
        <p:nvSpPr>
          <p:cNvPr id="270" name="Google Shape;270;p26"/>
          <p:cNvSpPr/>
          <p:nvPr/>
        </p:nvSpPr>
        <p:spPr>
          <a:xfrm>
            <a:off x="1702725" y="3380000"/>
            <a:ext cx="254700" cy="202200"/>
          </a:xfrm>
          <a:prstGeom prst="down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txBox="1"/>
          <p:nvPr/>
        </p:nvSpPr>
        <p:spPr>
          <a:xfrm>
            <a:off x="164700" y="4334925"/>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latin typeface="Lato"/>
                <a:ea typeface="Lato"/>
                <a:cs typeface="Lato"/>
                <a:sym typeface="Lato"/>
              </a:rPr>
              <a:t>For example im installing wireshark</a:t>
            </a:r>
            <a:endParaRPr b="1">
              <a:solidFill>
                <a:srgbClr val="FF00FF"/>
              </a:solidFill>
              <a:latin typeface="Lato"/>
              <a:ea typeface="Lato"/>
              <a:cs typeface="Lato"/>
              <a:sym typeface="Lato"/>
            </a:endParaRPr>
          </a:p>
        </p:txBody>
      </p:sp>
      <p:pic>
        <p:nvPicPr>
          <p:cNvPr id="272" name="Google Shape;272;p26"/>
          <p:cNvPicPr preferRelativeResize="0"/>
          <p:nvPr/>
        </p:nvPicPr>
        <p:blipFill>
          <a:blip r:embed="rId4">
            <a:alphaModFix/>
          </a:blip>
          <a:stretch>
            <a:fillRect/>
          </a:stretch>
        </p:blipFill>
        <p:spPr>
          <a:xfrm>
            <a:off x="587725" y="2521863"/>
            <a:ext cx="3219450" cy="409575"/>
          </a:xfrm>
          <a:prstGeom prst="rect">
            <a:avLst/>
          </a:prstGeom>
          <a:noFill/>
          <a:ln>
            <a:noFill/>
          </a:ln>
        </p:spPr>
      </p:pic>
      <p:pic>
        <p:nvPicPr>
          <p:cNvPr id="273" name="Google Shape;273;p26"/>
          <p:cNvPicPr preferRelativeResize="0"/>
          <p:nvPr/>
        </p:nvPicPr>
        <p:blipFill>
          <a:blip r:embed="rId5">
            <a:alphaModFix/>
          </a:blip>
          <a:stretch>
            <a:fillRect/>
          </a:stretch>
        </p:blipFill>
        <p:spPr>
          <a:xfrm>
            <a:off x="5333525" y="2473500"/>
            <a:ext cx="2828925" cy="409575"/>
          </a:xfrm>
          <a:prstGeom prst="rect">
            <a:avLst/>
          </a:prstGeom>
          <a:noFill/>
          <a:ln>
            <a:noFill/>
          </a:ln>
        </p:spPr>
      </p:pic>
      <p:cxnSp>
        <p:nvCxnSpPr>
          <p:cNvPr id="274" name="Google Shape;274;p26"/>
          <p:cNvCxnSpPr/>
          <p:nvPr/>
        </p:nvCxnSpPr>
        <p:spPr>
          <a:xfrm flipH="1" rot="10800000">
            <a:off x="4177700" y="2725175"/>
            <a:ext cx="988200" cy="37500"/>
          </a:xfrm>
          <a:prstGeom prst="straightConnector1">
            <a:avLst/>
          </a:prstGeom>
          <a:noFill/>
          <a:ln cap="flat" cmpd="sng" w="28575">
            <a:solidFill>
              <a:schemeClr val="dk2"/>
            </a:solidFill>
            <a:prstDash val="solid"/>
            <a:round/>
            <a:headEnd len="med" w="med" type="none"/>
            <a:tailEnd len="med" w="med" type="triangle"/>
          </a:ln>
        </p:spPr>
      </p:cxnSp>
      <p:pic>
        <p:nvPicPr>
          <p:cNvPr id="275" name="Google Shape;275;p26"/>
          <p:cNvPicPr preferRelativeResize="0"/>
          <p:nvPr/>
        </p:nvPicPr>
        <p:blipFill>
          <a:blip r:embed="rId6">
            <a:alphaModFix/>
          </a:blip>
          <a:stretch>
            <a:fillRect/>
          </a:stretch>
        </p:blipFill>
        <p:spPr>
          <a:xfrm>
            <a:off x="249725" y="3629775"/>
            <a:ext cx="3495675" cy="381000"/>
          </a:xfrm>
          <a:prstGeom prst="rect">
            <a:avLst/>
          </a:prstGeom>
          <a:noFill/>
          <a:ln>
            <a:noFill/>
          </a:ln>
        </p:spPr>
      </p:pic>
      <p:pic>
        <p:nvPicPr>
          <p:cNvPr id="276" name="Google Shape;276;p26"/>
          <p:cNvPicPr preferRelativeResize="0"/>
          <p:nvPr/>
        </p:nvPicPr>
        <p:blipFill>
          <a:blip r:embed="rId7">
            <a:alphaModFix/>
          </a:blip>
          <a:stretch>
            <a:fillRect/>
          </a:stretch>
        </p:blipFill>
        <p:spPr>
          <a:xfrm>
            <a:off x="5410150" y="4583413"/>
            <a:ext cx="2886075" cy="352425"/>
          </a:xfrm>
          <a:prstGeom prst="rect">
            <a:avLst/>
          </a:prstGeom>
          <a:noFill/>
          <a:ln>
            <a:noFill/>
          </a:ln>
        </p:spPr>
      </p:pic>
      <p:cxnSp>
        <p:nvCxnSpPr>
          <p:cNvPr id="277" name="Google Shape;277;p26"/>
          <p:cNvCxnSpPr/>
          <p:nvPr/>
        </p:nvCxnSpPr>
        <p:spPr>
          <a:xfrm>
            <a:off x="3166950" y="4544550"/>
            <a:ext cx="2058900" cy="2247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sp>
        <p:nvSpPr>
          <p:cNvPr id="282" name="Google Shape;28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2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Oswald Medium"/>
                <a:ea typeface="Oswald Medium"/>
                <a:cs typeface="Oswald Medium"/>
                <a:sym typeface="Oswald Medium"/>
              </a:rPr>
              <a:t>File/Folder Permission</a:t>
            </a:r>
            <a:endParaRPr>
              <a:latin typeface="Oswald Medium"/>
              <a:ea typeface="Oswald Medium"/>
              <a:cs typeface="Oswald Medium"/>
              <a:sym typeface="Oswald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28"/>
          <p:cNvSpPr txBox="1"/>
          <p:nvPr/>
        </p:nvSpPr>
        <p:spPr>
          <a:xfrm>
            <a:off x="209625" y="222600"/>
            <a:ext cx="8849400" cy="484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lt1"/>
                </a:solidFill>
                <a:latin typeface="Lato"/>
                <a:ea typeface="Lato"/>
                <a:cs typeface="Lato"/>
                <a:sym typeface="Lato"/>
              </a:rPr>
              <a:t>File and folder permissions in Linux determine who can perform specific actions, such as read, write, or execute, on files and directories. </a:t>
            </a:r>
            <a:endParaRPr>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a:solidFill>
                  <a:schemeClr val="lt1"/>
                </a:solidFill>
                <a:latin typeface="Lato"/>
                <a:ea typeface="Lato"/>
                <a:cs typeface="Lato"/>
                <a:sym typeface="Lato"/>
              </a:rPr>
              <a:t>Theory explanation of file/folder permissions given below:</a:t>
            </a:r>
            <a:endParaRPr>
              <a:solidFill>
                <a:schemeClr val="lt1"/>
              </a:solidFill>
              <a:latin typeface="Lato"/>
              <a:ea typeface="Lato"/>
              <a:cs typeface="Lato"/>
              <a:sym typeface="Lato"/>
            </a:endParaRPr>
          </a:p>
          <a:p>
            <a:pPr indent="-298450" lvl="0" marL="457200" rtl="0" algn="l">
              <a:lnSpc>
                <a:spcPct val="115000"/>
              </a:lnSpc>
              <a:spcBef>
                <a:spcPts val="1200"/>
              </a:spcBef>
              <a:spcAft>
                <a:spcPts val="0"/>
              </a:spcAft>
              <a:buClr>
                <a:srgbClr val="FFFF00"/>
              </a:buClr>
              <a:buSzPts val="1100"/>
              <a:buAutoNum type="arabicPeriod"/>
            </a:pPr>
            <a:r>
              <a:rPr lang="en">
                <a:solidFill>
                  <a:schemeClr val="lt1"/>
                </a:solidFill>
                <a:latin typeface="Lato"/>
                <a:ea typeface="Lato"/>
                <a:cs typeface="Lato"/>
                <a:sym typeface="Lato"/>
              </a:rPr>
              <a:t>Owners, Groups, and Others:</a:t>
            </a:r>
            <a:endParaRPr>
              <a:solidFill>
                <a:schemeClr val="lt1"/>
              </a:solidFill>
              <a:latin typeface="Lato"/>
              <a:ea typeface="Lato"/>
              <a:cs typeface="Lato"/>
              <a:sym typeface="Lato"/>
            </a:endParaRPr>
          </a:p>
          <a:p>
            <a:pPr indent="-298450" lvl="1" marL="914400" rtl="0" algn="l">
              <a:lnSpc>
                <a:spcPct val="115000"/>
              </a:lnSpc>
              <a:spcBef>
                <a:spcPts val="0"/>
              </a:spcBef>
              <a:spcAft>
                <a:spcPts val="0"/>
              </a:spcAft>
              <a:buSzPts val="1100"/>
              <a:buChar char="○"/>
            </a:pPr>
            <a:r>
              <a:rPr lang="en">
                <a:solidFill>
                  <a:schemeClr val="lt1"/>
                </a:solidFill>
                <a:latin typeface="Lato"/>
                <a:ea typeface="Lato"/>
                <a:cs typeface="Lato"/>
                <a:sym typeface="Lato"/>
              </a:rPr>
              <a:t>In Linux, every file and folder has an owner and belongs to a group.</a:t>
            </a:r>
            <a:endParaRPr>
              <a:solidFill>
                <a:schemeClr val="lt1"/>
              </a:solidFill>
              <a:latin typeface="Lato"/>
              <a:ea typeface="Lato"/>
              <a:cs typeface="Lato"/>
              <a:sym typeface="Lato"/>
            </a:endParaRPr>
          </a:p>
          <a:p>
            <a:pPr indent="-298450" lvl="1" marL="914400" rtl="0" algn="l">
              <a:lnSpc>
                <a:spcPct val="115000"/>
              </a:lnSpc>
              <a:spcBef>
                <a:spcPts val="0"/>
              </a:spcBef>
              <a:spcAft>
                <a:spcPts val="0"/>
              </a:spcAft>
              <a:buSzPts val="1100"/>
              <a:buChar char="○"/>
            </a:pPr>
            <a:r>
              <a:rPr lang="en">
                <a:solidFill>
                  <a:schemeClr val="lt1"/>
                </a:solidFill>
                <a:latin typeface="Lato"/>
                <a:ea typeface="Lato"/>
                <a:cs typeface="Lato"/>
                <a:sym typeface="Lato"/>
              </a:rPr>
              <a:t>The owner is the user who created the file or folder.</a:t>
            </a:r>
            <a:endParaRPr>
              <a:solidFill>
                <a:schemeClr val="lt1"/>
              </a:solidFill>
              <a:latin typeface="Lato"/>
              <a:ea typeface="Lato"/>
              <a:cs typeface="Lato"/>
              <a:sym typeface="Lato"/>
            </a:endParaRPr>
          </a:p>
          <a:p>
            <a:pPr indent="-298450" lvl="1" marL="914400" rtl="0" algn="l">
              <a:lnSpc>
                <a:spcPct val="115000"/>
              </a:lnSpc>
              <a:spcBef>
                <a:spcPts val="0"/>
              </a:spcBef>
              <a:spcAft>
                <a:spcPts val="0"/>
              </a:spcAft>
              <a:buSzPts val="1100"/>
              <a:buChar char="○"/>
            </a:pPr>
            <a:r>
              <a:rPr lang="en">
                <a:solidFill>
                  <a:schemeClr val="lt1"/>
                </a:solidFill>
                <a:latin typeface="Lato"/>
                <a:ea typeface="Lato"/>
                <a:cs typeface="Lato"/>
                <a:sym typeface="Lato"/>
              </a:rPr>
              <a:t>The group is a collection of users with certain permissions.</a:t>
            </a:r>
            <a:endParaRPr>
              <a:solidFill>
                <a:schemeClr val="lt1"/>
              </a:solidFill>
              <a:latin typeface="Lato"/>
              <a:ea typeface="Lato"/>
              <a:cs typeface="Lato"/>
              <a:sym typeface="Lato"/>
            </a:endParaRPr>
          </a:p>
          <a:p>
            <a:pPr indent="-298450" lvl="1" marL="914400" rtl="0" algn="l">
              <a:lnSpc>
                <a:spcPct val="115000"/>
              </a:lnSpc>
              <a:spcBef>
                <a:spcPts val="0"/>
              </a:spcBef>
              <a:spcAft>
                <a:spcPts val="0"/>
              </a:spcAft>
              <a:buSzPts val="1100"/>
              <a:buChar char="○"/>
            </a:pPr>
            <a:r>
              <a:rPr lang="en">
                <a:solidFill>
                  <a:schemeClr val="lt1"/>
                </a:solidFill>
                <a:latin typeface="Lato"/>
                <a:ea typeface="Lato"/>
                <a:cs typeface="Lato"/>
                <a:sym typeface="Lato"/>
              </a:rPr>
              <a:t>There is also a category called "others" that refers to anyone else who is not the owner or in the group.</a:t>
            </a:r>
            <a:endParaRPr>
              <a:solidFill>
                <a:schemeClr val="lt1"/>
              </a:solidFill>
              <a:latin typeface="Lato"/>
              <a:ea typeface="Lato"/>
              <a:cs typeface="Lato"/>
              <a:sym typeface="Lato"/>
            </a:endParaRPr>
          </a:p>
          <a:p>
            <a:pPr indent="-298450" lvl="0" marL="457200" rtl="0" algn="l">
              <a:lnSpc>
                <a:spcPct val="115000"/>
              </a:lnSpc>
              <a:spcBef>
                <a:spcPts val="0"/>
              </a:spcBef>
              <a:spcAft>
                <a:spcPts val="0"/>
              </a:spcAft>
              <a:buClr>
                <a:srgbClr val="FFFF00"/>
              </a:buClr>
              <a:buSzPts val="1100"/>
              <a:buAutoNum type="arabicPeriod"/>
            </a:pPr>
            <a:r>
              <a:rPr lang="en">
                <a:solidFill>
                  <a:schemeClr val="lt1"/>
                </a:solidFill>
                <a:latin typeface="Lato"/>
                <a:ea typeface="Lato"/>
                <a:cs typeface="Lato"/>
                <a:sym typeface="Lato"/>
              </a:rPr>
              <a:t>Three Basic Permissions:</a:t>
            </a:r>
            <a:endParaRPr>
              <a:solidFill>
                <a:schemeClr val="lt1"/>
              </a:solidFill>
              <a:latin typeface="Lato"/>
              <a:ea typeface="Lato"/>
              <a:cs typeface="Lato"/>
              <a:sym typeface="Lato"/>
            </a:endParaRPr>
          </a:p>
          <a:p>
            <a:pPr indent="-298450" lvl="1" marL="914400" rtl="0" algn="l">
              <a:lnSpc>
                <a:spcPct val="115000"/>
              </a:lnSpc>
              <a:spcBef>
                <a:spcPts val="0"/>
              </a:spcBef>
              <a:spcAft>
                <a:spcPts val="0"/>
              </a:spcAft>
              <a:buSzPts val="1100"/>
              <a:buChar char="○"/>
            </a:pPr>
            <a:r>
              <a:rPr lang="en">
                <a:solidFill>
                  <a:schemeClr val="lt1"/>
                </a:solidFill>
                <a:latin typeface="Lato"/>
                <a:ea typeface="Lato"/>
                <a:cs typeface="Lato"/>
                <a:sym typeface="Lato"/>
              </a:rPr>
              <a:t>There are three basic permissions that can be assigned to files and folders:</a:t>
            </a:r>
            <a:endParaRPr>
              <a:solidFill>
                <a:schemeClr val="lt1"/>
              </a:solidFill>
              <a:latin typeface="Lato"/>
              <a:ea typeface="Lato"/>
              <a:cs typeface="Lato"/>
              <a:sym typeface="Lato"/>
            </a:endParaRPr>
          </a:p>
          <a:p>
            <a:pPr indent="-298450" lvl="2" marL="1371600" rtl="0" algn="l">
              <a:lnSpc>
                <a:spcPct val="115000"/>
              </a:lnSpc>
              <a:spcBef>
                <a:spcPts val="0"/>
              </a:spcBef>
              <a:spcAft>
                <a:spcPts val="0"/>
              </a:spcAft>
              <a:buClr>
                <a:schemeClr val="accent2"/>
              </a:buClr>
              <a:buSzPts val="1100"/>
              <a:buChar char="■"/>
            </a:pPr>
            <a:r>
              <a:rPr lang="en">
                <a:solidFill>
                  <a:schemeClr val="lt1"/>
                </a:solidFill>
                <a:latin typeface="Lato"/>
                <a:ea typeface="Lato"/>
                <a:cs typeface="Lato"/>
                <a:sym typeface="Lato"/>
              </a:rPr>
              <a:t>Read (r): Allows a user to view the contents of a file or see the list of files in a folder.</a:t>
            </a:r>
            <a:endParaRPr>
              <a:solidFill>
                <a:schemeClr val="lt1"/>
              </a:solidFill>
              <a:latin typeface="Lato"/>
              <a:ea typeface="Lato"/>
              <a:cs typeface="Lato"/>
              <a:sym typeface="Lato"/>
            </a:endParaRPr>
          </a:p>
          <a:p>
            <a:pPr indent="-298450" lvl="2" marL="1371600" rtl="0" algn="l">
              <a:lnSpc>
                <a:spcPct val="115000"/>
              </a:lnSpc>
              <a:spcBef>
                <a:spcPts val="0"/>
              </a:spcBef>
              <a:spcAft>
                <a:spcPts val="0"/>
              </a:spcAft>
              <a:buClr>
                <a:schemeClr val="accent2"/>
              </a:buClr>
              <a:buSzPts val="1100"/>
              <a:buChar char="■"/>
            </a:pPr>
            <a:r>
              <a:rPr lang="en">
                <a:solidFill>
                  <a:schemeClr val="lt1"/>
                </a:solidFill>
                <a:latin typeface="Lato"/>
                <a:ea typeface="Lato"/>
                <a:cs typeface="Lato"/>
                <a:sym typeface="Lato"/>
              </a:rPr>
              <a:t>Write (w): Permits a user to modify or delete a file, and create, delete, or rename files within a folder.</a:t>
            </a:r>
            <a:endParaRPr>
              <a:solidFill>
                <a:schemeClr val="lt1"/>
              </a:solidFill>
              <a:latin typeface="Lato"/>
              <a:ea typeface="Lato"/>
              <a:cs typeface="Lato"/>
              <a:sym typeface="Lato"/>
            </a:endParaRPr>
          </a:p>
          <a:p>
            <a:pPr indent="-298450" lvl="2" marL="1371600" rtl="0" algn="l">
              <a:lnSpc>
                <a:spcPct val="115000"/>
              </a:lnSpc>
              <a:spcBef>
                <a:spcPts val="0"/>
              </a:spcBef>
              <a:spcAft>
                <a:spcPts val="0"/>
              </a:spcAft>
              <a:buClr>
                <a:schemeClr val="accent2"/>
              </a:buClr>
              <a:buSzPts val="1100"/>
              <a:buChar char="■"/>
            </a:pPr>
            <a:r>
              <a:rPr lang="en">
                <a:solidFill>
                  <a:schemeClr val="lt1"/>
                </a:solidFill>
                <a:latin typeface="Lato"/>
                <a:ea typeface="Lato"/>
                <a:cs typeface="Lato"/>
                <a:sym typeface="Lato"/>
              </a:rPr>
              <a:t>Execute (x): Grants permission to run or execute a file (for example, a script or a program), or access a folder.</a:t>
            </a:r>
            <a:endParaRPr>
              <a:solidFill>
                <a:schemeClr val="lt1"/>
              </a:solidFill>
              <a:latin typeface="Lato"/>
              <a:ea typeface="Lato"/>
              <a:cs typeface="Lato"/>
              <a:sym typeface="Lato"/>
            </a:endParaRPr>
          </a:p>
          <a:p>
            <a:pPr indent="0" lvl="0" marL="0" rtl="0" algn="l">
              <a:spcBef>
                <a:spcPts val="1200"/>
              </a:spcBef>
              <a:spcAft>
                <a:spcPts val="0"/>
              </a:spcAft>
              <a:buNone/>
            </a:pPr>
            <a:r>
              <a:t/>
            </a:r>
            <a:endParaRPr sz="15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29"/>
          <p:cNvSpPr txBox="1"/>
          <p:nvPr/>
        </p:nvSpPr>
        <p:spPr>
          <a:xfrm>
            <a:off x="306975" y="374350"/>
            <a:ext cx="8669700" cy="410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chemeClr val="lt1"/>
                </a:solidFill>
                <a:latin typeface="Lato"/>
                <a:ea typeface="Lato"/>
                <a:cs typeface="Lato"/>
                <a:sym typeface="Lato"/>
              </a:rPr>
              <a:t>3. Symbolic Representation of Permissions:</a:t>
            </a:r>
            <a:endParaRPr sz="1500">
              <a:solidFill>
                <a:schemeClr val="lt1"/>
              </a:solidFill>
              <a:latin typeface="Lato"/>
              <a:ea typeface="Lato"/>
              <a:cs typeface="Lato"/>
              <a:sym typeface="Lato"/>
            </a:endParaRPr>
          </a:p>
          <a:p>
            <a:pPr indent="-304800" lvl="1" marL="914400" rtl="0" algn="l">
              <a:lnSpc>
                <a:spcPct val="115000"/>
              </a:lnSpc>
              <a:spcBef>
                <a:spcPts val="1200"/>
              </a:spcBef>
              <a:spcAft>
                <a:spcPts val="0"/>
              </a:spcAft>
              <a:buClr>
                <a:srgbClr val="FFFF00"/>
              </a:buClr>
              <a:buSzPts val="1200"/>
              <a:buChar char="○"/>
            </a:pPr>
            <a:r>
              <a:rPr lang="en" sz="1500">
                <a:solidFill>
                  <a:schemeClr val="lt1"/>
                </a:solidFill>
                <a:latin typeface="Lato"/>
                <a:ea typeface="Lato"/>
                <a:cs typeface="Lato"/>
                <a:sym typeface="Lato"/>
              </a:rPr>
              <a:t>Each permission can be represented by a symbol:</a:t>
            </a:r>
            <a:endParaRPr sz="1500">
              <a:solidFill>
                <a:schemeClr val="lt1"/>
              </a:solidFill>
              <a:latin typeface="Lato"/>
              <a:ea typeface="Lato"/>
              <a:cs typeface="Lato"/>
              <a:sym typeface="Lato"/>
            </a:endParaRPr>
          </a:p>
          <a:p>
            <a:pPr indent="-304800" lvl="2" marL="1371600" rtl="0" algn="l">
              <a:lnSpc>
                <a:spcPct val="115000"/>
              </a:lnSpc>
              <a:spcBef>
                <a:spcPts val="0"/>
              </a:spcBef>
              <a:spcAft>
                <a:spcPts val="0"/>
              </a:spcAft>
              <a:buClr>
                <a:schemeClr val="lt1"/>
              </a:buClr>
              <a:buSzPts val="1200"/>
              <a:buChar char="■"/>
            </a:pPr>
            <a:r>
              <a:rPr lang="en" sz="1500">
                <a:solidFill>
                  <a:schemeClr val="lt1"/>
                </a:solidFill>
                <a:latin typeface="Lato"/>
                <a:ea typeface="Lato"/>
                <a:cs typeface="Lato"/>
                <a:sym typeface="Lato"/>
              </a:rPr>
              <a:t>"r" for read, "w" for write, and "x" for execute.</a:t>
            </a:r>
            <a:endParaRPr sz="1500">
              <a:solidFill>
                <a:schemeClr val="lt1"/>
              </a:solidFill>
              <a:latin typeface="Lato"/>
              <a:ea typeface="Lato"/>
              <a:cs typeface="Lato"/>
              <a:sym typeface="Lato"/>
            </a:endParaRPr>
          </a:p>
          <a:p>
            <a:pPr indent="-304800" lvl="2" marL="1371600" rtl="0" algn="l">
              <a:lnSpc>
                <a:spcPct val="115000"/>
              </a:lnSpc>
              <a:spcBef>
                <a:spcPts val="0"/>
              </a:spcBef>
              <a:spcAft>
                <a:spcPts val="0"/>
              </a:spcAft>
              <a:buClr>
                <a:schemeClr val="lt1"/>
              </a:buClr>
              <a:buSzPts val="1200"/>
              <a:buChar char="■"/>
            </a:pPr>
            <a:r>
              <a:rPr lang="en" sz="1500">
                <a:solidFill>
                  <a:schemeClr val="lt1"/>
                </a:solidFill>
                <a:latin typeface="Lato"/>
                <a:ea typeface="Lato"/>
                <a:cs typeface="Lato"/>
                <a:sym typeface="Lato"/>
              </a:rPr>
              <a:t>If a permission is not granted, it is represented by a hyphen ("-").</a:t>
            </a:r>
            <a:endParaRPr sz="15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500">
                <a:solidFill>
                  <a:schemeClr val="lt1"/>
                </a:solidFill>
                <a:latin typeface="Lato"/>
                <a:ea typeface="Lato"/>
                <a:cs typeface="Lato"/>
                <a:sym typeface="Lato"/>
              </a:rPr>
              <a:t>4. Permission Combinations:</a:t>
            </a:r>
            <a:endParaRPr sz="1500">
              <a:solidFill>
                <a:schemeClr val="lt1"/>
              </a:solidFill>
              <a:latin typeface="Lato"/>
              <a:ea typeface="Lato"/>
              <a:cs typeface="Lato"/>
              <a:sym typeface="Lato"/>
            </a:endParaRPr>
          </a:p>
          <a:p>
            <a:pPr indent="-304800" lvl="1" marL="914400" rtl="0" algn="l">
              <a:lnSpc>
                <a:spcPct val="115000"/>
              </a:lnSpc>
              <a:spcBef>
                <a:spcPts val="1200"/>
              </a:spcBef>
              <a:spcAft>
                <a:spcPts val="0"/>
              </a:spcAft>
              <a:buClr>
                <a:srgbClr val="FFFF00"/>
              </a:buClr>
              <a:buSzPts val="1200"/>
              <a:buChar char="○"/>
            </a:pPr>
            <a:r>
              <a:rPr lang="en" sz="1500">
                <a:solidFill>
                  <a:schemeClr val="lt1"/>
                </a:solidFill>
                <a:latin typeface="Lato"/>
                <a:ea typeface="Lato"/>
                <a:cs typeface="Lato"/>
                <a:sym typeface="Lato"/>
              </a:rPr>
              <a:t>Permissions are assigned to three categories: owner, group, and others.</a:t>
            </a:r>
            <a:endParaRPr sz="1500">
              <a:solidFill>
                <a:schemeClr val="lt1"/>
              </a:solidFill>
              <a:latin typeface="Lato"/>
              <a:ea typeface="Lato"/>
              <a:cs typeface="Lato"/>
              <a:sym typeface="Lato"/>
            </a:endParaRPr>
          </a:p>
          <a:p>
            <a:pPr indent="-304800" lvl="1" marL="914400" rtl="0" algn="l">
              <a:lnSpc>
                <a:spcPct val="115000"/>
              </a:lnSpc>
              <a:spcBef>
                <a:spcPts val="0"/>
              </a:spcBef>
              <a:spcAft>
                <a:spcPts val="0"/>
              </a:spcAft>
              <a:buClr>
                <a:srgbClr val="FFFF00"/>
              </a:buClr>
              <a:buSzPts val="1200"/>
              <a:buChar char="○"/>
            </a:pPr>
            <a:r>
              <a:rPr lang="en" sz="1500">
                <a:solidFill>
                  <a:schemeClr val="lt1"/>
                </a:solidFill>
                <a:latin typeface="Lato"/>
                <a:ea typeface="Lato"/>
                <a:cs typeface="Lato"/>
                <a:sym typeface="Lato"/>
              </a:rPr>
              <a:t>Each category can have a combination of the three permissions: read, write, and execute.</a:t>
            </a:r>
            <a:endParaRPr sz="1500">
              <a:solidFill>
                <a:schemeClr val="lt1"/>
              </a:solidFill>
              <a:latin typeface="Lato"/>
              <a:ea typeface="Lato"/>
              <a:cs typeface="Lato"/>
              <a:sym typeface="Lato"/>
            </a:endParaRPr>
          </a:p>
          <a:p>
            <a:pPr indent="-304800" lvl="1" marL="914400" rtl="0" algn="l">
              <a:lnSpc>
                <a:spcPct val="115000"/>
              </a:lnSpc>
              <a:spcBef>
                <a:spcPts val="0"/>
              </a:spcBef>
              <a:spcAft>
                <a:spcPts val="0"/>
              </a:spcAft>
              <a:buClr>
                <a:srgbClr val="FFFF00"/>
              </a:buClr>
              <a:buSzPts val="1200"/>
              <a:buChar char="○"/>
            </a:pPr>
            <a:r>
              <a:rPr lang="en" sz="1500">
                <a:solidFill>
                  <a:schemeClr val="lt1"/>
                </a:solidFill>
                <a:latin typeface="Lato"/>
                <a:ea typeface="Lato"/>
                <a:cs typeface="Lato"/>
                <a:sym typeface="Lato"/>
              </a:rPr>
              <a:t>For example, "rwx" means the user has read, write, and execute permissions.</a:t>
            </a:r>
            <a:endParaRPr sz="15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500">
                <a:solidFill>
                  <a:schemeClr val="lt1"/>
                </a:solidFill>
                <a:latin typeface="Lato"/>
                <a:ea typeface="Lato"/>
                <a:cs typeface="Lato"/>
                <a:sym typeface="Lato"/>
              </a:rPr>
              <a:t>5. Changing Permissions:</a:t>
            </a:r>
            <a:endParaRPr sz="1500">
              <a:solidFill>
                <a:schemeClr val="lt1"/>
              </a:solidFill>
              <a:latin typeface="Lato"/>
              <a:ea typeface="Lato"/>
              <a:cs typeface="Lato"/>
              <a:sym typeface="Lato"/>
            </a:endParaRPr>
          </a:p>
          <a:p>
            <a:pPr indent="-304800" lvl="1" marL="914400" rtl="0" algn="l">
              <a:lnSpc>
                <a:spcPct val="115000"/>
              </a:lnSpc>
              <a:spcBef>
                <a:spcPts val="1200"/>
              </a:spcBef>
              <a:spcAft>
                <a:spcPts val="0"/>
              </a:spcAft>
              <a:buClr>
                <a:srgbClr val="FFFF00"/>
              </a:buClr>
              <a:buSzPts val="1200"/>
              <a:buChar char="○"/>
            </a:pPr>
            <a:r>
              <a:rPr lang="en" sz="1500">
                <a:solidFill>
                  <a:schemeClr val="lt1"/>
                </a:solidFill>
                <a:latin typeface="Lato"/>
                <a:ea typeface="Lato"/>
                <a:cs typeface="Lato"/>
                <a:sym typeface="Lato"/>
              </a:rPr>
              <a:t>Permissions can be changed using the "chmod" command in the terminal.</a:t>
            </a:r>
            <a:endParaRPr sz="1500">
              <a:solidFill>
                <a:schemeClr val="lt1"/>
              </a:solidFill>
              <a:latin typeface="Lato"/>
              <a:ea typeface="Lato"/>
              <a:cs typeface="Lato"/>
              <a:sym typeface="Lato"/>
            </a:endParaRPr>
          </a:p>
          <a:p>
            <a:pPr indent="-304800" lvl="1" marL="914400" rtl="0" algn="l">
              <a:lnSpc>
                <a:spcPct val="115000"/>
              </a:lnSpc>
              <a:spcBef>
                <a:spcPts val="0"/>
              </a:spcBef>
              <a:spcAft>
                <a:spcPts val="0"/>
              </a:spcAft>
              <a:buClr>
                <a:srgbClr val="FFFF00"/>
              </a:buClr>
              <a:buSzPts val="1200"/>
              <a:buChar char="○"/>
            </a:pPr>
            <a:r>
              <a:rPr lang="en" sz="1500">
                <a:solidFill>
                  <a:schemeClr val="lt1"/>
                </a:solidFill>
                <a:latin typeface="Lato"/>
                <a:ea typeface="Lato"/>
                <a:cs typeface="Lato"/>
                <a:sym typeface="Lato"/>
              </a:rPr>
              <a:t>The owner of a file or folder, or the superuser (root), can change permissions.</a:t>
            </a:r>
            <a:endParaRPr sz="1500">
              <a:solidFill>
                <a:schemeClr val="lt1"/>
              </a:solidFill>
              <a:latin typeface="Lato"/>
              <a:ea typeface="Lato"/>
              <a:cs typeface="Lato"/>
              <a:sym typeface="Lato"/>
            </a:endParaRPr>
          </a:p>
          <a:p>
            <a:pPr indent="-304800" lvl="1" marL="914400" rtl="0" algn="l">
              <a:lnSpc>
                <a:spcPct val="115000"/>
              </a:lnSpc>
              <a:spcBef>
                <a:spcPts val="0"/>
              </a:spcBef>
              <a:spcAft>
                <a:spcPts val="0"/>
              </a:spcAft>
              <a:buClr>
                <a:srgbClr val="FFFF00"/>
              </a:buClr>
              <a:buSzPts val="1200"/>
              <a:buChar char="○"/>
            </a:pPr>
            <a:r>
              <a:rPr lang="en" sz="1500">
                <a:solidFill>
                  <a:schemeClr val="lt1"/>
                </a:solidFill>
                <a:latin typeface="Lato"/>
                <a:ea typeface="Lato"/>
                <a:cs typeface="Lato"/>
                <a:sym typeface="Lato"/>
              </a:rPr>
              <a:t>Permissions can be changed separately for the owner, group, and others.</a:t>
            </a:r>
            <a:endParaRPr sz="15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30"/>
          <p:cNvSpPr txBox="1"/>
          <p:nvPr/>
        </p:nvSpPr>
        <p:spPr>
          <a:xfrm>
            <a:off x="127275" y="269525"/>
            <a:ext cx="8893800" cy="284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rgbClr val="F1C232"/>
                </a:solidFill>
                <a:latin typeface="Lato"/>
                <a:ea typeface="Lato"/>
                <a:cs typeface="Lato"/>
                <a:sym typeface="Lato"/>
              </a:rPr>
              <a:t>6.     Numeric Representation of Permissions:</a:t>
            </a:r>
            <a:endParaRPr sz="1500">
              <a:solidFill>
                <a:srgbClr val="F1C232"/>
              </a:solidFill>
              <a:latin typeface="Lato"/>
              <a:ea typeface="Lato"/>
              <a:cs typeface="Lato"/>
              <a:sym typeface="Lato"/>
            </a:endParaRPr>
          </a:p>
          <a:p>
            <a:pPr indent="-304800" lvl="1" marL="914400" rtl="0" algn="l">
              <a:lnSpc>
                <a:spcPct val="115000"/>
              </a:lnSpc>
              <a:spcBef>
                <a:spcPts val="1200"/>
              </a:spcBef>
              <a:spcAft>
                <a:spcPts val="0"/>
              </a:spcAft>
              <a:buClr>
                <a:schemeClr val="lt1"/>
              </a:buClr>
              <a:buSzPts val="1200"/>
              <a:buAutoNum type="alphaLcPeriod"/>
            </a:pPr>
            <a:r>
              <a:rPr lang="en" sz="1500">
                <a:solidFill>
                  <a:srgbClr val="F1C232"/>
                </a:solidFill>
                <a:latin typeface="Lato"/>
                <a:ea typeface="Lato"/>
                <a:cs typeface="Lato"/>
                <a:sym typeface="Lato"/>
              </a:rPr>
              <a:t>Permissions can also be represented numerically using a three-digit code.</a:t>
            </a:r>
            <a:endParaRPr sz="1500">
              <a:solidFill>
                <a:srgbClr val="F1C232"/>
              </a:solidFill>
              <a:latin typeface="Lato"/>
              <a:ea typeface="Lato"/>
              <a:cs typeface="Lato"/>
              <a:sym typeface="Lato"/>
            </a:endParaRPr>
          </a:p>
          <a:p>
            <a:pPr indent="-304800" lvl="1" marL="914400" rtl="0" algn="l">
              <a:lnSpc>
                <a:spcPct val="115000"/>
              </a:lnSpc>
              <a:spcBef>
                <a:spcPts val="0"/>
              </a:spcBef>
              <a:spcAft>
                <a:spcPts val="0"/>
              </a:spcAft>
              <a:buClr>
                <a:schemeClr val="lt1"/>
              </a:buClr>
              <a:buSzPts val="1200"/>
              <a:buAutoNum type="alphaLcPeriod"/>
            </a:pPr>
            <a:r>
              <a:rPr lang="en" sz="1500">
                <a:solidFill>
                  <a:srgbClr val="F1C232"/>
                </a:solidFill>
                <a:latin typeface="Lato"/>
                <a:ea typeface="Lato"/>
                <a:cs typeface="Lato"/>
                <a:sym typeface="Lato"/>
              </a:rPr>
              <a:t>Each permission (read, write, execute) is assigned a value: read (4), write (2), execute (1).</a:t>
            </a:r>
            <a:endParaRPr sz="1500">
              <a:solidFill>
                <a:srgbClr val="F1C232"/>
              </a:solidFill>
              <a:latin typeface="Lato"/>
              <a:ea typeface="Lato"/>
              <a:cs typeface="Lato"/>
              <a:sym typeface="Lato"/>
            </a:endParaRPr>
          </a:p>
          <a:p>
            <a:pPr indent="-304800" lvl="1" marL="914400" rtl="0" algn="l">
              <a:lnSpc>
                <a:spcPct val="115000"/>
              </a:lnSpc>
              <a:spcBef>
                <a:spcPts val="0"/>
              </a:spcBef>
              <a:spcAft>
                <a:spcPts val="0"/>
              </a:spcAft>
              <a:buClr>
                <a:schemeClr val="lt1"/>
              </a:buClr>
              <a:buSzPts val="1200"/>
              <a:buAutoNum type="alphaLcPeriod"/>
            </a:pPr>
            <a:r>
              <a:rPr lang="en" sz="1500">
                <a:solidFill>
                  <a:srgbClr val="F1C232"/>
                </a:solidFill>
                <a:latin typeface="Lato"/>
                <a:ea typeface="Lato"/>
                <a:cs typeface="Lato"/>
                <a:sym typeface="Lato"/>
              </a:rPr>
              <a:t>By adding these values, you can represent the permission code.</a:t>
            </a:r>
            <a:endParaRPr sz="1500">
              <a:solidFill>
                <a:srgbClr val="F1C232"/>
              </a:solidFill>
              <a:latin typeface="Lato"/>
              <a:ea typeface="Lato"/>
              <a:cs typeface="Lato"/>
              <a:sym typeface="Lato"/>
            </a:endParaRPr>
          </a:p>
          <a:p>
            <a:pPr indent="-304800" lvl="1" marL="914400" rtl="0" algn="l">
              <a:lnSpc>
                <a:spcPct val="115000"/>
              </a:lnSpc>
              <a:spcBef>
                <a:spcPts val="0"/>
              </a:spcBef>
              <a:spcAft>
                <a:spcPts val="0"/>
              </a:spcAft>
              <a:buClr>
                <a:schemeClr val="lt1"/>
              </a:buClr>
              <a:buSzPts val="1200"/>
              <a:buAutoNum type="alphaLcPeriod"/>
            </a:pPr>
            <a:r>
              <a:rPr lang="en" sz="1500">
                <a:solidFill>
                  <a:srgbClr val="F1C232"/>
                </a:solidFill>
                <a:latin typeface="Lato"/>
                <a:ea typeface="Lato"/>
                <a:cs typeface="Lato"/>
                <a:sym typeface="Lato"/>
              </a:rPr>
              <a:t>For example, read and write (4 + 2) is represented as 6.</a:t>
            </a:r>
            <a:endParaRPr sz="1500">
              <a:solidFill>
                <a:srgbClr val="F1C232"/>
              </a:solidFill>
              <a:latin typeface="Lato"/>
              <a:ea typeface="Lato"/>
              <a:cs typeface="Lato"/>
              <a:sym typeface="Lato"/>
            </a:endParaRPr>
          </a:p>
          <a:p>
            <a:pPr indent="0" lvl="0" marL="0" rtl="0" algn="l">
              <a:lnSpc>
                <a:spcPct val="115000"/>
              </a:lnSpc>
              <a:spcBef>
                <a:spcPts val="1200"/>
              </a:spcBef>
              <a:spcAft>
                <a:spcPts val="1200"/>
              </a:spcAft>
              <a:buNone/>
            </a:pPr>
            <a:r>
              <a:rPr lang="en" sz="1500">
                <a:solidFill>
                  <a:srgbClr val="F1C232"/>
                </a:solidFill>
                <a:latin typeface="Lato"/>
                <a:ea typeface="Lato"/>
                <a:cs typeface="Lato"/>
                <a:sym typeface="Lato"/>
              </a:rPr>
              <a:t>Understanding and managing file and folder permissions is important for maintaining security and controlling access to your files and directories in Linux. It allows you to set appropriate permissions for different users and ensure that only authorized individuals can perform certain actions on your files and folders.</a:t>
            </a:r>
            <a:endParaRPr sz="1200">
              <a:solidFill>
                <a:srgbClr val="F1C232"/>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31"/>
          <p:cNvSpPr txBox="1"/>
          <p:nvPr/>
        </p:nvSpPr>
        <p:spPr>
          <a:xfrm>
            <a:off x="44425" y="194675"/>
            <a:ext cx="870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All  theory concept covered , now move on the practical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Open your terminal and type </a:t>
            </a:r>
            <a:r>
              <a:rPr b="1" lang="en">
                <a:solidFill>
                  <a:srgbClr val="FFFF00"/>
                </a:solidFill>
                <a:latin typeface="Lato"/>
                <a:ea typeface="Lato"/>
                <a:cs typeface="Lato"/>
                <a:sym typeface="Lato"/>
              </a:rPr>
              <a:t>ls -al </a:t>
            </a:r>
            <a:r>
              <a:rPr lang="en">
                <a:solidFill>
                  <a:schemeClr val="lt1"/>
                </a:solidFill>
                <a:latin typeface="Lato"/>
                <a:ea typeface="Lato"/>
                <a:cs typeface="Lato"/>
                <a:sym typeface="Lato"/>
              </a:rPr>
              <a:t> command , all files/folders printed in your terminal with their permission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NOTE:</a:t>
            </a:r>
            <a:r>
              <a:rPr b="1" lang="en">
                <a:solidFill>
                  <a:srgbClr val="EA9999"/>
                </a:solidFill>
                <a:latin typeface="Lato"/>
                <a:ea typeface="Lato"/>
                <a:cs typeface="Lato"/>
                <a:sym typeface="Lato"/>
              </a:rPr>
              <a:t> Only those files will be printed in the folder you are in</a:t>
            </a:r>
            <a:endParaRPr b="1">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308" name="Google Shape;308;p31"/>
          <p:cNvPicPr preferRelativeResize="0"/>
          <p:nvPr/>
        </p:nvPicPr>
        <p:blipFill>
          <a:blip r:embed="rId3">
            <a:alphaModFix/>
          </a:blip>
          <a:stretch>
            <a:fillRect/>
          </a:stretch>
        </p:blipFill>
        <p:spPr>
          <a:xfrm>
            <a:off x="77525" y="1241375"/>
            <a:ext cx="5575075" cy="2040325"/>
          </a:xfrm>
          <a:prstGeom prst="rect">
            <a:avLst/>
          </a:prstGeom>
          <a:noFill/>
          <a:ln>
            <a:noFill/>
          </a:ln>
        </p:spPr>
      </p:pic>
      <p:sp>
        <p:nvSpPr>
          <p:cNvPr id="309" name="Google Shape;309;p31"/>
          <p:cNvSpPr txBox="1"/>
          <p:nvPr/>
        </p:nvSpPr>
        <p:spPr>
          <a:xfrm>
            <a:off x="314450" y="3541300"/>
            <a:ext cx="8497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Focus</a:t>
            </a:r>
            <a:r>
              <a:rPr lang="en">
                <a:solidFill>
                  <a:schemeClr val="lt1"/>
                </a:solidFill>
                <a:latin typeface="Lato"/>
                <a:ea typeface="Lato"/>
                <a:cs typeface="Lato"/>
                <a:sym typeface="Lato"/>
              </a:rPr>
              <a:t> on only file1.txt and file2.txt we going to learn with these two file,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can change file permissions with </a:t>
            </a:r>
            <a:r>
              <a:rPr lang="en">
                <a:solidFill>
                  <a:srgbClr val="FFFF00"/>
                </a:solidFill>
                <a:latin typeface="Lato"/>
                <a:ea typeface="Lato"/>
                <a:cs typeface="Lato"/>
                <a:sym typeface="Lato"/>
              </a:rPr>
              <a:t>chmod </a:t>
            </a:r>
            <a:r>
              <a:rPr lang="en">
                <a:solidFill>
                  <a:schemeClr val="lt1"/>
                </a:solidFill>
                <a:latin typeface="Lato"/>
                <a:ea typeface="Lato"/>
                <a:cs typeface="Lato"/>
                <a:sym typeface="Lato"/>
              </a:rPr>
              <a:t>command</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310" name="Google Shape;310;p31"/>
          <p:cNvSpPr/>
          <p:nvPr/>
        </p:nvSpPr>
        <p:spPr>
          <a:xfrm>
            <a:off x="1018225" y="1819325"/>
            <a:ext cx="464100" cy="1163400"/>
          </a:xfrm>
          <a:prstGeom prst="rect">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31"/>
          <p:cNvCxnSpPr/>
          <p:nvPr/>
        </p:nvCxnSpPr>
        <p:spPr>
          <a:xfrm flipH="1">
            <a:off x="1467575" y="1400050"/>
            <a:ext cx="4551900" cy="426900"/>
          </a:xfrm>
          <a:prstGeom prst="straightConnector1">
            <a:avLst/>
          </a:prstGeom>
          <a:noFill/>
          <a:ln cap="flat" cmpd="sng" w="19050">
            <a:solidFill>
              <a:srgbClr val="FF00FF"/>
            </a:solidFill>
            <a:prstDash val="solid"/>
            <a:round/>
            <a:headEnd len="med" w="med" type="none"/>
            <a:tailEnd len="med" w="med" type="triangle"/>
          </a:ln>
        </p:spPr>
      </p:cxnSp>
      <p:sp>
        <p:nvSpPr>
          <p:cNvPr id="312" name="Google Shape;312;p31"/>
          <p:cNvSpPr txBox="1"/>
          <p:nvPr/>
        </p:nvSpPr>
        <p:spPr>
          <a:xfrm>
            <a:off x="6019475" y="1175450"/>
            <a:ext cx="27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File Owner name</a:t>
            </a:r>
            <a:endParaRPr>
              <a:solidFill>
                <a:schemeClr val="lt1"/>
              </a:solidFill>
              <a:latin typeface="Lato"/>
              <a:ea typeface="Lato"/>
              <a:cs typeface="Lato"/>
              <a:sym typeface="Lato"/>
            </a:endParaRPr>
          </a:p>
        </p:txBody>
      </p:sp>
      <p:cxnSp>
        <p:nvCxnSpPr>
          <p:cNvPr id="313" name="Google Shape;313;p31"/>
          <p:cNvCxnSpPr/>
          <p:nvPr/>
        </p:nvCxnSpPr>
        <p:spPr>
          <a:xfrm rot="10800000">
            <a:off x="1999150" y="2702650"/>
            <a:ext cx="4888800" cy="576600"/>
          </a:xfrm>
          <a:prstGeom prst="straightConnector1">
            <a:avLst/>
          </a:prstGeom>
          <a:noFill/>
          <a:ln cap="flat" cmpd="sng" w="9525">
            <a:solidFill>
              <a:srgbClr val="FFFF00"/>
            </a:solidFill>
            <a:prstDash val="solid"/>
            <a:round/>
            <a:headEnd len="med" w="med" type="none"/>
            <a:tailEnd len="med" w="med" type="triangle"/>
          </a:ln>
        </p:spPr>
      </p:cxnSp>
      <p:sp>
        <p:nvSpPr>
          <p:cNvPr id="314" name="Google Shape;314;p31"/>
          <p:cNvSpPr txBox="1"/>
          <p:nvPr/>
        </p:nvSpPr>
        <p:spPr>
          <a:xfrm>
            <a:off x="6820575" y="3072825"/>
            <a:ext cx="21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Groups user name</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4294967295" type="body"/>
          </p:nvPr>
        </p:nvSpPr>
        <p:spPr>
          <a:xfrm>
            <a:off x="925025" y="831450"/>
            <a:ext cx="6936000" cy="52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 Let’s start which ‘ls’ command.</a:t>
            </a:r>
            <a:endParaRPr sz="1600"/>
          </a:p>
          <a:p>
            <a:pPr indent="0" lvl="0" marL="0" rtl="0" algn="just">
              <a:spcBef>
                <a:spcPts val="1200"/>
              </a:spcBef>
              <a:spcAft>
                <a:spcPts val="0"/>
              </a:spcAft>
              <a:buNone/>
            </a:pPr>
            <a:r>
              <a:rPr lang="en" sz="1600"/>
              <a:t>ls:command used to list the content of files/folders,</a:t>
            </a:r>
            <a:endParaRPr sz="1600"/>
          </a:p>
          <a:p>
            <a:pPr indent="0" lvl="0" marL="0" rtl="0" algn="just">
              <a:spcBef>
                <a:spcPts val="1200"/>
              </a:spcBef>
              <a:spcAft>
                <a:spcPts val="0"/>
              </a:spcAft>
              <a:buNone/>
            </a:pPr>
            <a:r>
              <a:rPr lang="en" sz="1600"/>
              <a:t>Lets see practical of ls command, open your terminal </a:t>
            </a:r>
            <a:endParaRPr sz="1600"/>
          </a:p>
          <a:p>
            <a:pPr indent="0" lvl="0" marL="0" rtl="0" algn="l">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spcBef>
                <a:spcPts val="1200"/>
              </a:spcBef>
              <a:spcAft>
                <a:spcPts val="1200"/>
              </a:spcAft>
              <a:buNone/>
            </a:pPr>
            <a:r>
              <a:rPr lang="en" sz="1600"/>
              <a:t> </a:t>
            </a:r>
            <a:endParaRPr sz="1600"/>
          </a:p>
        </p:txBody>
      </p:sp>
      <p:sp>
        <p:nvSpPr>
          <p:cNvPr id="142" name="Google Shape;14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pic>
        <p:nvPicPr>
          <p:cNvPr id="143" name="Google Shape;143;p14"/>
          <p:cNvPicPr preferRelativeResize="0"/>
          <p:nvPr/>
        </p:nvPicPr>
        <p:blipFill>
          <a:blip r:embed="rId3">
            <a:alphaModFix/>
          </a:blip>
          <a:stretch>
            <a:fillRect/>
          </a:stretch>
        </p:blipFill>
        <p:spPr>
          <a:xfrm>
            <a:off x="698925" y="2442425"/>
            <a:ext cx="4347250" cy="2109600"/>
          </a:xfrm>
          <a:prstGeom prst="rect">
            <a:avLst/>
          </a:prstGeom>
          <a:noFill/>
          <a:ln>
            <a:noFill/>
          </a:ln>
        </p:spPr>
      </p:pic>
      <p:sp>
        <p:nvSpPr>
          <p:cNvPr id="144" name="Google Shape;144;p14"/>
          <p:cNvSpPr txBox="1"/>
          <p:nvPr/>
        </p:nvSpPr>
        <p:spPr>
          <a:xfrm>
            <a:off x="973300" y="4349900"/>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1C232"/>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2"/>
          <p:cNvSpPr txBox="1"/>
          <p:nvPr/>
        </p:nvSpPr>
        <p:spPr>
          <a:xfrm>
            <a:off x="97325" y="97325"/>
            <a:ext cx="431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Let’s see, how we practically change file permission</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Example given below</a:t>
            </a:r>
            <a:endParaRPr>
              <a:solidFill>
                <a:schemeClr val="lt1"/>
              </a:solidFill>
              <a:latin typeface="Lato"/>
              <a:ea typeface="Lato"/>
              <a:cs typeface="Lato"/>
              <a:sym typeface="Lato"/>
            </a:endParaRPr>
          </a:p>
        </p:txBody>
      </p:sp>
      <p:sp>
        <p:nvSpPr>
          <p:cNvPr id="321" name="Google Shape;321;p32"/>
          <p:cNvSpPr/>
          <p:nvPr/>
        </p:nvSpPr>
        <p:spPr>
          <a:xfrm>
            <a:off x="3820975" y="423600"/>
            <a:ext cx="254700" cy="202200"/>
          </a:xfrm>
          <a:prstGeom prst="downArrow">
            <a:avLst>
              <a:gd fmla="val 50000" name="adj1"/>
              <a:gd fmla="val 50000" name="adj2"/>
            </a:avLst>
          </a:prstGeom>
          <a:solidFill>
            <a:srgbClr val="F1C23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32"/>
          <p:cNvPicPr preferRelativeResize="0"/>
          <p:nvPr/>
        </p:nvPicPr>
        <p:blipFill>
          <a:blip r:embed="rId3">
            <a:alphaModFix/>
          </a:blip>
          <a:stretch>
            <a:fillRect/>
          </a:stretch>
        </p:blipFill>
        <p:spPr>
          <a:xfrm>
            <a:off x="3820975" y="625800"/>
            <a:ext cx="4836426" cy="1770000"/>
          </a:xfrm>
          <a:prstGeom prst="rect">
            <a:avLst/>
          </a:prstGeom>
          <a:noFill/>
          <a:ln>
            <a:noFill/>
          </a:ln>
        </p:spPr>
      </p:pic>
      <p:pic>
        <p:nvPicPr>
          <p:cNvPr id="323" name="Google Shape;323;p32"/>
          <p:cNvPicPr preferRelativeResize="0"/>
          <p:nvPr/>
        </p:nvPicPr>
        <p:blipFill>
          <a:blip r:embed="rId4">
            <a:alphaModFix/>
          </a:blip>
          <a:stretch>
            <a:fillRect/>
          </a:stretch>
        </p:blipFill>
        <p:spPr>
          <a:xfrm>
            <a:off x="214875" y="2332150"/>
            <a:ext cx="4703807" cy="2724675"/>
          </a:xfrm>
          <a:prstGeom prst="rect">
            <a:avLst/>
          </a:prstGeom>
          <a:noFill/>
          <a:ln>
            <a:noFill/>
          </a:ln>
        </p:spPr>
      </p:pic>
      <p:cxnSp>
        <p:nvCxnSpPr>
          <p:cNvPr id="324" name="Google Shape;324;p32"/>
          <p:cNvCxnSpPr/>
          <p:nvPr/>
        </p:nvCxnSpPr>
        <p:spPr>
          <a:xfrm flipH="1">
            <a:off x="2935025" y="3189425"/>
            <a:ext cx="2650200" cy="569100"/>
          </a:xfrm>
          <a:prstGeom prst="straightConnector1">
            <a:avLst/>
          </a:prstGeom>
          <a:noFill/>
          <a:ln cap="flat" cmpd="sng" w="19050">
            <a:solidFill>
              <a:schemeClr val="dk2"/>
            </a:solidFill>
            <a:prstDash val="solid"/>
            <a:round/>
            <a:headEnd len="med" w="med" type="none"/>
            <a:tailEnd len="med" w="med" type="triangle"/>
          </a:ln>
        </p:spPr>
      </p:cxnSp>
      <p:sp>
        <p:nvSpPr>
          <p:cNvPr id="325" name="Google Shape;325;p32"/>
          <p:cNvSpPr txBox="1"/>
          <p:nvPr/>
        </p:nvSpPr>
        <p:spPr>
          <a:xfrm>
            <a:off x="5585225" y="2852500"/>
            <a:ext cx="345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1C232"/>
                </a:solidFill>
                <a:latin typeface="Lato"/>
                <a:ea typeface="Lato"/>
                <a:cs typeface="Lato"/>
                <a:sym typeface="Lato"/>
              </a:rPr>
              <a:t>I </a:t>
            </a:r>
            <a:r>
              <a:rPr lang="en">
                <a:solidFill>
                  <a:srgbClr val="F1C232"/>
                </a:solidFill>
                <a:latin typeface="Lato"/>
                <a:ea typeface="Lato"/>
                <a:cs typeface="Lato"/>
                <a:sym typeface="Lato"/>
              </a:rPr>
              <a:t>give</a:t>
            </a:r>
            <a:r>
              <a:rPr lang="en">
                <a:solidFill>
                  <a:srgbClr val="F1C232"/>
                </a:solidFill>
                <a:latin typeface="Lato"/>
                <a:ea typeface="Lato"/>
                <a:cs typeface="Lato"/>
                <a:sym typeface="Lato"/>
              </a:rPr>
              <a:t> +x ,+ sign use to add and x(execute)</a:t>
            </a:r>
            <a:endParaRPr>
              <a:solidFill>
                <a:srgbClr val="F1C232"/>
              </a:solidFill>
              <a:latin typeface="Lato"/>
              <a:ea typeface="Lato"/>
              <a:cs typeface="Lato"/>
              <a:sym typeface="Lato"/>
            </a:endParaRPr>
          </a:p>
          <a:p>
            <a:pPr indent="0" lvl="0" marL="0" rtl="0" algn="l">
              <a:spcBef>
                <a:spcPts val="0"/>
              </a:spcBef>
              <a:spcAft>
                <a:spcPts val="0"/>
              </a:spcAft>
              <a:buNone/>
            </a:pPr>
            <a:r>
              <a:rPr lang="en">
                <a:solidFill>
                  <a:srgbClr val="F1C232"/>
                </a:solidFill>
                <a:latin typeface="Lato"/>
                <a:ea typeface="Lato"/>
                <a:cs typeface="Lato"/>
                <a:sym typeface="Lato"/>
              </a:rPr>
              <a:t>+x (add execute permission to this file </a:t>
            </a:r>
            <a:endParaRPr>
              <a:solidFill>
                <a:srgbClr val="F1C232"/>
              </a:solidFill>
              <a:latin typeface="Lato"/>
              <a:ea typeface="Lato"/>
              <a:cs typeface="Lato"/>
              <a:sym typeface="Lato"/>
            </a:endParaRPr>
          </a:p>
        </p:txBody>
      </p:sp>
      <p:cxnSp>
        <p:nvCxnSpPr>
          <p:cNvPr id="326" name="Google Shape;326;p32"/>
          <p:cNvCxnSpPr/>
          <p:nvPr/>
        </p:nvCxnSpPr>
        <p:spPr>
          <a:xfrm flipH="1">
            <a:off x="344450" y="2193650"/>
            <a:ext cx="142200" cy="1961400"/>
          </a:xfrm>
          <a:prstGeom prst="straightConnector1">
            <a:avLst/>
          </a:prstGeom>
          <a:noFill/>
          <a:ln cap="flat" cmpd="sng" w="28575">
            <a:solidFill>
              <a:srgbClr val="FFFF00"/>
            </a:solidFill>
            <a:prstDash val="solid"/>
            <a:round/>
            <a:headEnd len="med" w="med" type="none"/>
            <a:tailEnd len="med" w="med" type="triangle"/>
          </a:ln>
        </p:spPr>
      </p:cxnSp>
      <p:sp>
        <p:nvSpPr>
          <p:cNvPr id="327" name="Google Shape;327;p32"/>
          <p:cNvSpPr/>
          <p:nvPr/>
        </p:nvSpPr>
        <p:spPr>
          <a:xfrm>
            <a:off x="214875" y="4192675"/>
            <a:ext cx="3161700" cy="164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txBox="1"/>
          <p:nvPr/>
        </p:nvSpPr>
        <p:spPr>
          <a:xfrm>
            <a:off x="97325" y="1864225"/>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See difference, execute permission added</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150" name="Google Shape;150;p15"/>
          <p:cNvSpPr txBox="1"/>
          <p:nvPr/>
        </p:nvSpPr>
        <p:spPr>
          <a:xfrm>
            <a:off x="509100" y="157200"/>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1C232"/>
                </a:solidFill>
                <a:latin typeface="Lato"/>
                <a:ea typeface="Lato"/>
                <a:cs typeface="Lato"/>
                <a:sym typeface="Lato"/>
              </a:rPr>
              <a:t>Type ls com</a:t>
            </a:r>
            <a:r>
              <a:rPr b="1" lang="en">
                <a:solidFill>
                  <a:srgbClr val="F1C232"/>
                </a:solidFill>
                <a:latin typeface="Lato"/>
                <a:ea typeface="Lato"/>
                <a:cs typeface="Lato"/>
                <a:sym typeface="Lato"/>
              </a:rPr>
              <a:t>magic</a:t>
            </a:r>
            <a:r>
              <a:rPr b="1" lang="en">
                <a:solidFill>
                  <a:srgbClr val="F1C232"/>
                </a:solidFill>
                <a:latin typeface="Lato"/>
                <a:ea typeface="Lato"/>
                <a:cs typeface="Lato"/>
                <a:sym typeface="Lato"/>
              </a:rPr>
              <a:t>mand and see </a:t>
            </a:r>
            <a:endParaRPr b="1">
              <a:solidFill>
                <a:srgbClr val="F1C232"/>
              </a:solidFill>
              <a:latin typeface="Lato"/>
              <a:ea typeface="Lato"/>
              <a:cs typeface="Lato"/>
              <a:sym typeface="Lato"/>
            </a:endParaRPr>
          </a:p>
        </p:txBody>
      </p:sp>
      <p:pic>
        <p:nvPicPr>
          <p:cNvPr id="151" name="Google Shape;151;p15"/>
          <p:cNvPicPr preferRelativeResize="0"/>
          <p:nvPr/>
        </p:nvPicPr>
        <p:blipFill>
          <a:blip r:embed="rId3">
            <a:alphaModFix/>
          </a:blip>
          <a:stretch>
            <a:fillRect/>
          </a:stretch>
        </p:blipFill>
        <p:spPr>
          <a:xfrm>
            <a:off x="294650" y="777200"/>
            <a:ext cx="5133375" cy="2143675"/>
          </a:xfrm>
          <a:prstGeom prst="rect">
            <a:avLst/>
          </a:prstGeom>
          <a:noFill/>
          <a:ln>
            <a:noFill/>
          </a:ln>
        </p:spPr>
      </p:pic>
      <p:sp>
        <p:nvSpPr>
          <p:cNvPr id="152" name="Google Shape;152;p15"/>
          <p:cNvSpPr/>
          <p:nvPr/>
        </p:nvSpPr>
        <p:spPr>
          <a:xfrm>
            <a:off x="1796850" y="539050"/>
            <a:ext cx="254700" cy="202200"/>
          </a:xfrm>
          <a:prstGeom prst="downArrow">
            <a:avLst>
              <a:gd fmla="val 50000" name="adj1"/>
              <a:gd fmla="val 50000" name="adj2"/>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 name="Google Shape;153;p15"/>
          <p:cNvSpPr txBox="1"/>
          <p:nvPr/>
        </p:nvSpPr>
        <p:spPr>
          <a:xfrm>
            <a:off x="509100" y="3286725"/>
            <a:ext cx="39231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 above figure you can see after typing ls command, </a:t>
            </a:r>
            <a:endParaRPr>
              <a:solidFill>
                <a:schemeClr val="lt1"/>
              </a:solidFill>
              <a:latin typeface="Lato"/>
              <a:ea typeface="Lato"/>
              <a:cs typeface="Lato"/>
              <a:sym typeface="Lato"/>
            </a:endParaRPr>
          </a:p>
          <a:p>
            <a:pPr indent="-317500" lvl="0" marL="457200" rtl="0" algn="just">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list of all files/folder printed </a:t>
            </a:r>
            <a:endParaRPr>
              <a:solidFill>
                <a:schemeClr val="lt1"/>
              </a:solidFill>
              <a:latin typeface="Lato"/>
              <a:ea typeface="Lato"/>
              <a:cs typeface="Lato"/>
              <a:sym typeface="Lato"/>
            </a:endParaRPr>
          </a:p>
        </p:txBody>
      </p:sp>
      <p:sp>
        <p:nvSpPr>
          <p:cNvPr id="154" name="Google Shape;154;p15"/>
          <p:cNvSpPr txBox="1"/>
          <p:nvPr/>
        </p:nvSpPr>
        <p:spPr>
          <a:xfrm>
            <a:off x="4379825" y="3339175"/>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1C232"/>
              </a:solidFill>
              <a:latin typeface="Lato"/>
              <a:ea typeface="Lato"/>
              <a:cs typeface="Lato"/>
              <a:sym typeface="Lato"/>
            </a:endParaRPr>
          </a:p>
        </p:txBody>
      </p:sp>
      <p:sp>
        <p:nvSpPr>
          <p:cNvPr id="155" name="Google Shape;155;p15"/>
          <p:cNvSpPr/>
          <p:nvPr/>
        </p:nvSpPr>
        <p:spPr>
          <a:xfrm>
            <a:off x="1654450" y="3024700"/>
            <a:ext cx="254700" cy="314400"/>
          </a:xfrm>
          <a:prstGeom prst="upArrow">
            <a:avLst>
              <a:gd fmla="val 50000" name="adj1"/>
              <a:gd fmla="val 50000" name="adj2"/>
            </a:avLst>
          </a:prstGeom>
          <a:solidFill>
            <a:srgbClr val="FF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161" name="Google Shape;161;p16"/>
          <p:cNvSpPr/>
          <p:nvPr/>
        </p:nvSpPr>
        <p:spPr>
          <a:xfrm>
            <a:off x="3990500" y="172175"/>
            <a:ext cx="254700" cy="202200"/>
          </a:xfrm>
          <a:prstGeom prst="downArrow">
            <a:avLst>
              <a:gd fmla="val 50000" name="adj1"/>
              <a:gd fmla="val 50000" name="adj2"/>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 name="Google Shape;162;p16"/>
          <p:cNvSpPr txBox="1"/>
          <p:nvPr/>
        </p:nvSpPr>
        <p:spPr>
          <a:xfrm>
            <a:off x="2156250" y="236525"/>
            <a:ext cx="431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1C232"/>
                </a:solidFill>
                <a:latin typeface="Lato"/>
                <a:ea typeface="Lato"/>
                <a:cs typeface="Lato"/>
                <a:sym typeface="Lato"/>
              </a:rPr>
              <a:t>Let’s see (another magic of 'ls' command),</a:t>
            </a:r>
            <a:endParaRPr>
              <a:solidFill>
                <a:srgbClr val="F1C232"/>
              </a:solidFill>
              <a:latin typeface="Lato"/>
              <a:ea typeface="Lato"/>
              <a:cs typeface="Lato"/>
              <a:sym typeface="Lato"/>
            </a:endParaRPr>
          </a:p>
          <a:p>
            <a:pPr indent="0" lvl="0" marL="0" rtl="0" algn="l">
              <a:spcBef>
                <a:spcPts val="0"/>
              </a:spcBef>
              <a:spcAft>
                <a:spcPts val="0"/>
              </a:spcAft>
              <a:buNone/>
            </a:pPr>
            <a:r>
              <a:rPr lang="en">
                <a:solidFill>
                  <a:srgbClr val="F1C232"/>
                </a:solidFill>
                <a:latin typeface="Lato"/>
                <a:ea typeface="Lato"/>
                <a:cs typeface="Lato"/>
                <a:sym typeface="Lato"/>
              </a:rPr>
              <a:t>In our linux machine Hidden files/folder also present,</a:t>
            </a:r>
            <a:endParaRPr>
              <a:solidFill>
                <a:srgbClr val="F1C232"/>
              </a:solidFill>
              <a:latin typeface="Lato"/>
              <a:ea typeface="Lato"/>
              <a:cs typeface="Lato"/>
              <a:sym typeface="Lato"/>
            </a:endParaRPr>
          </a:p>
          <a:p>
            <a:pPr indent="0" lvl="0" marL="0" rtl="0" algn="l">
              <a:spcBef>
                <a:spcPts val="0"/>
              </a:spcBef>
              <a:spcAft>
                <a:spcPts val="0"/>
              </a:spcAft>
              <a:buNone/>
            </a:pPr>
            <a:r>
              <a:rPr lang="en">
                <a:solidFill>
                  <a:srgbClr val="F1C232"/>
                </a:solidFill>
                <a:latin typeface="Lato"/>
                <a:ea typeface="Lato"/>
                <a:cs typeface="Lato"/>
                <a:sym typeface="Lato"/>
              </a:rPr>
              <a:t>let's print those files/folder</a:t>
            </a:r>
            <a:endParaRPr>
              <a:solidFill>
                <a:srgbClr val="F1C232"/>
              </a:solidFill>
              <a:latin typeface="Lato"/>
              <a:ea typeface="Lato"/>
              <a:cs typeface="Lato"/>
              <a:sym typeface="Lato"/>
            </a:endParaRPr>
          </a:p>
        </p:txBody>
      </p:sp>
      <p:sp>
        <p:nvSpPr>
          <p:cNvPr id="163" name="Google Shape;163;p16"/>
          <p:cNvSpPr/>
          <p:nvPr/>
        </p:nvSpPr>
        <p:spPr>
          <a:xfrm>
            <a:off x="3908150" y="1004850"/>
            <a:ext cx="254700" cy="202200"/>
          </a:xfrm>
          <a:prstGeom prst="down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164" name="Google Shape;164;p16"/>
          <p:cNvPicPr preferRelativeResize="0"/>
          <p:nvPr/>
        </p:nvPicPr>
        <p:blipFill>
          <a:blip r:embed="rId3">
            <a:alphaModFix/>
          </a:blip>
          <a:stretch>
            <a:fillRect/>
          </a:stretch>
        </p:blipFill>
        <p:spPr>
          <a:xfrm>
            <a:off x="152400" y="1278225"/>
            <a:ext cx="8839201" cy="1408807"/>
          </a:xfrm>
          <a:prstGeom prst="rect">
            <a:avLst/>
          </a:prstGeom>
          <a:noFill/>
          <a:ln>
            <a:noFill/>
          </a:ln>
        </p:spPr>
      </p:pic>
      <p:sp>
        <p:nvSpPr>
          <p:cNvPr id="165" name="Google Shape;165;p16"/>
          <p:cNvSpPr txBox="1"/>
          <p:nvPr/>
        </p:nvSpPr>
        <p:spPr>
          <a:xfrm>
            <a:off x="441725" y="2758200"/>
            <a:ext cx="849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Compare it with </a:t>
            </a:r>
            <a:r>
              <a:rPr lang="en">
                <a:solidFill>
                  <a:srgbClr val="FFFFFF"/>
                </a:solidFill>
                <a:latin typeface="Lato"/>
                <a:ea typeface="Lato"/>
                <a:cs typeface="Lato"/>
                <a:sym typeface="Lato"/>
              </a:rPr>
              <a:t>previous</a:t>
            </a:r>
            <a:r>
              <a:rPr lang="en">
                <a:solidFill>
                  <a:srgbClr val="FFFFFF"/>
                </a:solidFill>
                <a:latin typeface="Lato"/>
                <a:ea typeface="Lato"/>
                <a:cs typeface="Lato"/>
                <a:sym typeface="Lato"/>
              </a:rPr>
              <a:t> result, lets used one more </a:t>
            </a:r>
            <a:r>
              <a:rPr lang="en">
                <a:solidFill>
                  <a:srgbClr val="FFFFFF"/>
                </a:solidFill>
                <a:latin typeface="Lato"/>
                <a:ea typeface="Lato"/>
                <a:cs typeface="Lato"/>
                <a:sym typeface="Lato"/>
              </a:rPr>
              <a:t>feature</a:t>
            </a:r>
            <a:r>
              <a:rPr lang="en">
                <a:solidFill>
                  <a:srgbClr val="FFFFFF"/>
                </a:solidFill>
                <a:latin typeface="Lato"/>
                <a:ea typeface="Lato"/>
                <a:cs typeface="Lato"/>
                <a:sym typeface="Lato"/>
              </a:rPr>
              <a:t> of ‘ls’ command,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now add ‘h’ with -a→ -ah</a:t>
            </a:r>
            <a:endParaRPr>
              <a:solidFill>
                <a:srgbClr val="FFFFFF"/>
              </a:solidFill>
              <a:latin typeface="Lato"/>
              <a:ea typeface="Lato"/>
              <a:cs typeface="Lato"/>
              <a:sym typeface="Lato"/>
            </a:endParaRPr>
          </a:p>
        </p:txBody>
      </p:sp>
      <p:pic>
        <p:nvPicPr>
          <p:cNvPr id="166" name="Google Shape;166;p16"/>
          <p:cNvPicPr preferRelativeResize="0"/>
          <p:nvPr/>
        </p:nvPicPr>
        <p:blipFill>
          <a:blip r:embed="rId4">
            <a:alphaModFix/>
          </a:blip>
          <a:stretch>
            <a:fillRect/>
          </a:stretch>
        </p:blipFill>
        <p:spPr>
          <a:xfrm>
            <a:off x="152400" y="3590875"/>
            <a:ext cx="8839199" cy="1174141"/>
          </a:xfrm>
          <a:prstGeom prst="rect">
            <a:avLst/>
          </a:prstGeom>
          <a:noFill/>
          <a:ln>
            <a:noFill/>
          </a:ln>
        </p:spPr>
      </p:pic>
      <p:sp>
        <p:nvSpPr>
          <p:cNvPr id="167" name="Google Shape;167;p16"/>
          <p:cNvSpPr/>
          <p:nvPr/>
        </p:nvSpPr>
        <p:spPr>
          <a:xfrm>
            <a:off x="3806000" y="3373800"/>
            <a:ext cx="254700" cy="202200"/>
          </a:xfrm>
          <a:prstGeom prst="down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173" name="Google Shape;173;p17"/>
          <p:cNvSpPr txBox="1"/>
          <p:nvPr/>
        </p:nvSpPr>
        <p:spPr>
          <a:xfrm>
            <a:off x="119800" y="299450"/>
            <a:ext cx="431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2CC"/>
                </a:solidFill>
                <a:latin typeface="Lato"/>
                <a:ea typeface="Lato"/>
                <a:cs typeface="Lato"/>
                <a:sym typeface="Lato"/>
              </a:rPr>
              <a:t>Use man page to learn all feature of any command.</a:t>
            </a:r>
            <a:endParaRPr>
              <a:solidFill>
                <a:srgbClr val="FFF2CC"/>
              </a:solidFill>
              <a:latin typeface="Lato"/>
              <a:ea typeface="Lato"/>
              <a:cs typeface="Lato"/>
              <a:sym typeface="Lato"/>
            </a:endParaRPr>
          </a:p>
          <a:p>
            <a:pPr indent="0" lvl="0" marL="0" rtl="0" algn="l">
              <a:spcBef>
                <a:spcPts val="0"/>
              </a:spcBef>
              <a:spcAft>
                <a:spcPts val="0"/>
              </a:spcAft>
              <a:buNone/>
            </a:pPr>
            <a:r>
              <a:rPr lang="en">
                <a:solidFill>
                  <a:srgbClr val="FFF2CC"/>
                </a:solidFill>
                <a:latin typeface="Lato"/>
                <a:ea typeface="Lato"/>
                <a:cs typeface="Lato"/>
                <a:sym typeface="Lato"/>
              </a:rPr>
              <a:t>Syntax: man &lt;command&gt; → example man ls</a:t>
            </a:r>
            <a:endParaRPr>
              <a:solidFill>
                <a:srgbClr val="FFF2CC"/>
              </a:solidFill>
              <a:latin typeface="Lato"/>
              <a:ea typeface="Lato"/>
              <a:cs typeface="Lato"/>
              <a:sym typeface="Lato"/>
            </a:endParaRPr>
          </a:p>
        </p:txBody>
      </p:sp>
      <p:sp>
        <p:nvSpPr>
          <p:cNvPr id="174" name="Google Shape;174;p17"/>
          <p:cNvSpPr/>
          <p:nvPr/>
        </p:nvSpPr>
        <p:spPr>
          <a:xfrm>
            <a:off x="1193075" y="948050"/>
            <a:ext cx="254700" cy="202200"/>
          </a:xfrm>
          <a:prstGeom prst="downArrow">
            <a:avLst>
              <a:gd fmla="val 50000" name="adj1"/>
              <a:gd fmla="val 50000" name="adj2"/>
            </a:avLst>
          </a:prstGeom>
          <a:solidFill>
            <a:srgbClr val="F1C23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17"/>
          <p:cNvPicPr preferRelativeResize="0"/>
          <p:nvPr/>
        </p:nvPicPr>
        <p:blipFill>
          <a:blip r:embed="rId3">
            <a:alphaModFix/>
          </a:blip>
          <a:stretch>
            <a:fillRect/>
          </a:stretch>
        </p:blipFill>
        <p:spPr>
          <a:xfrm>
            <a:off x="119800" y="1183250"/>
            <a:ext cx="2971800" cy="247650"/>
          </a:xfrm>
          <a:prstGeom prst="rect">
            <a:avLst/>
          </a:prstGeom>
          <a:noFill/>
          <a:ln>
            <a:noFill/>
          </a:ln>
        </p:spPr>
      </p:pic>
      <p:sp>
        <p:nvSpPr>
          <p:cNvPr id="176" name="Google Shape;176;p17"/>
          <p:cNvSpPr txBox="1"/>
          <p:nvPr/>
        </p:nvSpPr>
        <p:spPr>
          <a:xfrm>
            <a:off x="224600" y="1669575"/>
            <a:ext cx="4312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D966"/>
                </a:solidFill>
                <a:latin typeface="Lato"/>
                <a:ea typeface="Lato"/>
                <a:cs typeface="Lato"/>
                <a:sym typeface="Lato"/>
              </a:rPr>
              <a:t>After typing ‘man ls’ you can see all details about any command,</a:t>
            </a:r>
            <a:endParaRPr>
              <a:solidFill>
                <a:srgbClr val="FFD966"/>
              </a:solidFill>
              <a:latin typeface="Lato"/>
              <a:ea typeface="Lato"/>
              <a:cs typeface="Lato"/>
              <a:sym typeface="Lato"/>
            </a:endParaRPr>
          </a:p>
          <a:p>
            <a:pPr indent="0" lvl="0" marL="0" rtl="0" algn="l">
              <a:spcBef>
                <a:spcPts val="0"/>
              </a:spcBef>
              <a:spcAft>
                <a:spcPts val="0"/>
              </a:spcAft>
              <a:buNone/>
            </a:pPr>
            <a:r>
              <a:rPr lang="en">
                <a:solidFill>
                  <a:srgbClr val="FFD966"/>
                </a:solidFill>
                <a:latin typeface="Lato"/>
                <a:ea typeface="Lato"/>
                <a:cs typeface="Lato"/>
                <a:sym typeface="Lato"/>
              </a:rPr>
              <a:t>Some man page not </a:t>
            </a:r>
            <a:r>
              <a:rPr lang="en">
                <a:solidFill>
                  <a:srgbClr val="FFD966"/>
                </a:solidFill>
                <a:latin typeface="Lato"/>
                <a:ea typeface="Lato"/>
                <a:cs typeface="Lato"/>
                <a:sym typeface="Lato"/>
              </a:rPr>
              <a:t>available</a:t>
            </a:r>
            <a:r>
              <a:rPr lang="en">
                <a:solidFill>
                  <a:srgbClr val="FFD966"/>
                </a:solidFill>
                <a:latin typeface="Lato"/>
                <a:ea typeface="Lato"/>
                <a:cs typeface="Lato"/>
                <a:sym typeface="Lato"/>
              </a:rPr>
              <a:t> in that case you can use this syntax:   &lt;command&gt; -help/–help/-h.</a:t>
            </a:r>
            <a:endParaRPr>
              <a:solidFill>
                <a:srgbClr val="FFD966"/>
              </a:solidFill>
              <a:latin typeface="Lato"/>
              <a:ea typeface="Lato"/>
              <a:cs typeface="Lato"/>
              <a:sym typeface="Lato"/>
            </a:endParaRPr>
          </a:p>
          <a:p>
            <a:pPr indent="0" lvl="0" marL="0" rtl="0" algn="l">
              <a:spcBef>
                <a:spcPts val="0"/>
              </a:spcBef>
              <a:spcAft>
                <a:spcPts val="0"/>
              </a:spcAft>
              <a:buNone/>
            </a:pPr>
            <a:r>
              <a:t/>
            </a:r>
            <a:endParaRPr>
              <a:solidFill>
                <a:srgbClr val="FFD966"/>
              </a:solidFill>
              <a:latin typeface="Lato"/>
              <a:ea typeface="Lato"/>
              <a:cs typeface="Lato"/>
              <a:sym typeface="Lato"/>
            </a:endParaRPr>
          </a:p>
          <a:p>
            <a:pPr indent="0" lvl="0" marL="0" rtl="0" algn="l">
              <a:spcBef>
                <a:spcPts val="0"/>
              </a:spcBef>
              <a:spcAft>
                <a:spcPts val="0"/>
              </a:spcAft>
              <a:buNone/>
            </a:pPr>
            <a:r>
              <a:rPr lang="en">
                <a:solidFill>
                  <a:srgbClr val="FFD966"/>
                </a:solidFill>
                <a:latin typeface="Lato"/>
                <a:ea typeface="Lato"/>
                <a:cs typeface="Lato"/>
                <a:sym typeface="Lato"/>
              </a:rPr>
              <a:t>Some time ‘ls -h’ this syntax work,</a:t>
            </a:r>
            <a:endParaRPr>
              <a:solidFill>
                <a:srgbClr val="FFD966"/>
              </a:solidFill>
              <a:latin typeface="Lato"/>
              <a:ea typeface="Lato"/>
              <a:cs typeface="Lato"/>
              <a:sym typeface="Lato"/>
            </a:endParaRPr>
          </a:p>
          <a:p>
            <a:pPr indent="0" lvl="0" marL="0" rtl="0" algn="l">
              <a:spcBef>
                <a:spcPts val="0"/>
              </a:spcBef>
              <a:spcAft>
                <a:spcPts val="0"/>
              </a:spcAft>
              <a:buNone/>
            </a:pPr>
            <a:r>
              <a:rPr lang="en">
                <a:solidFill>
                  <a:srgbClr val="FFD966"/>
                </a:solidFill>
                <a:latin typeface="Lato"/>
                <a:ea typeface="Lato"/>
                <a:cs typeface="Lato"/>
                <a:sym typeface="Lato"/>
              </a:rPr>
              <a:t>Some time ‘ls -help’ this syntax work,</a:t>
            </a:r>
            <a:endParaRPr>
              <a:solidFill>
                <a:srgbClr val="FFD966"/>
              </a:solidFill>
              <a:latin typeface="Lato"/>
              <a:ea typeface="Lato"/>
              <a:cs typeface="Lato"/>
              <a:sym typeface="Lato"/>
            </a:endParaRPr>
          </a:p>
          <a:p>
            <a:pPr indent="0" lvl="0" marL="0" rtl="0" algn="l">
              <a:spcBef>
                <a:spcPts val="0"/>
              </a:spcBef>
              <a:spcAft>
                <a:spcPts val="0"/>
              </a:spcAft>
              <a:buNone/>
            </a:pPr>
            <a:r>
              <a:rPr lang="en">
                <a:solidFill>
                  <a:srgbClr val="FFD966"/>
                </a:solidFill>
                <a:latin typeface="Lato"/>
                <a:ea typeface="Lato"/>
                <a:cs typeface="Lato"/>
                <a:sym typeface="Lato"/>
              </a:rPr>
              <a:t>Some time ‘ls –help’ this syntax work,</a:t>
            </a:r>
            <a:endParaRPr>
              <a:solidFill>
                <a:srgbClr val="FFD966"/>
              </a:solidFill>
              <a:latin typeface="Lato"/>
              <a:ea typeface="Lato"/>
              <a:cs typeface="Lato"/>
              <a:sym typeface="Lato"/>
            </a:endParaRPr>
          </a:p>
          <a:p>
            <a:pPr indent="0" lvl="0" marL="0" rtl="0" algn="l">
              <a:spcBef>
                <a:spcPts val="0"/>
              </a:spcBef>
              <a:spcAft>
                <a:spcPts val="0"/>
              </a:spcAft>
              <a:buNone/>
            </a:pPr>
            <a:r>
              <a:t/>
            </a:r>
            <a:endParaRPr>
              <a:solidFill>
                <a:srgbClr val="FFD966"/>
              </a:solidFill>
              <a:latin typeface="Lato"/>
              <a:ea typeface="Lato"/>
              <a:cs typeface="Lato"/>
              <a:sym typeface="Lato"/>
            </a:endParaRPr>
          </a:p>
        </p:txBody>
      </p:sp>
      <p:sp>
        <p:nvSpPr>
          <p:cNvPr id="177" name="Google Shape;177;p17"/>
          <p:cNvSpPr/>
          <p:nvPr/>
        </p:nvSpPr>
        <p:spPr>
          <a:xfrm>
            <a:off x="5020288" y="112300"/>
            <a:ext cx="63300" cy="494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txBox="1"/>
          <p:nvPr/>
        </p:nvSpPr>
        <p:spPr>
          <a:xfrm>
            <a:off x="224600" y="3680050"/>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Lato"/>
                <a:ea typeface="Lato"/>
                <a:cs typeface="Lato"/>
                <a:sym typeface="Lato"/>
              </a:rPr>
              <a:t>Example 1</a:t>
            </a:r>
            <a:endParaRPr>
              <a:solidFill>
                <a:srgbClr val="FFFF00"/>
              </a:solidFill>
              <a:latin typeface="Lato"/>
              <a:ea typeface="Lato"/>
              <a:cs typeface="Lato"/>
              <a:sym typeface="Lato"/>
            </a:endParaRPr>
          </a:p>
        </p:txBody>
      </p:sp>
      <p:pic>
        <p:nvPicPr>
          <p:cNvPr id="179" name="Google Shape;179;p17"/>
          <p:cNvPicPr preferRelativeResize="0"/>
          <p:nvPr/>
        </p:nvPicPr>
        <p:blipFill>
          <a:blip r:embed="rId4">
            <a:alphaModFix/>
          </a:blip>
          <a:stretch>
            <a:fillRect/>
          </a:stretch>
        </p:blipFill>
        <p:spPr>
          <a:xfrm>
            <a:off x="444275" y="4360025"/>
            <a:ext cx="1247775" cy="171450"/>
          </a:xfrm>
          <a:prstGeom prst="rect">
            <a:avLst/>
          </a:prstGeom>
          <a:noFill/>
          <a:ln>
            <a:noFill/>
          </a:ln>
        </p:spPr>
      </p:pic>
      <p:sp>
        <p:nvSpPr>
          <p:cNvPr id="180" name="Google Shape;180;p17"/>
          <p:cNvSpPr/>
          <p:nvPr/>
        </p:nvSpPr>
        <p:spPr>
          <a:xfrm>
            <a:off x="739025" y="4080250"/>
            <a:ext cx="254700" cy="202200"/>
          </a:xfrm>
          <a:prstGeom prst="downArrow">
            <a:avLst>
              <a:gd fmla="val 50000" name="adj1"/>
              <a:gd fmla="val 50000" name="adj2"/>
            </a:avLst>
          </a:prstGeom>
          <a:solidFill>
            <a:srgbClr val="F1C23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txBox="1"/>
          <p:nvPr/>
        </p:nvSpPr>
        <p:spPr>
          <a:xfrm>
            <a:off x="5213525" y="1709025"/>
            <a:ext cx="33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Lato"/>
                <a:ea typeface="Lato"/>
                <a:cs typeface="Lato"/>
                <a:sym typeface="Lato"/>
              </a:rPr>
              <a:t>Example 3</a:t>
            </a:r>
            <a:endParaRPr>
              <a:latin typeface="Lato"/>
              <a:ea typeface="Lato"/>
              <a:cs typeface="Lato"/>
              <a:sym typeface="Lato"/>
            </a:endParaRPr>
          </a:p>
        </p:txBody>
      </p:sp>
      <p:sp>
        <p:nvSpPr>
          <p:cNvPr id="182" name="Google Shape;182;p17"/>
          <p:cNvSpPr txBox="1"/>
          <p:nvPr/>
        </p:nvSpPr>
        <p:spPr>
          <a:xfrm>
            <a:off x="5280925" y="167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Lato"/>
                <a:ea typeface="Lato"/>
                <a:cs typeface="Lato"/>
                <a:sym typeface="Lato"/>
              </a:rPr>
              <a:t>Example 2</a:t>
            </a:r>
            <a:endParaRPr/>
          </a:p>
        </p:txBody>
      </p:sp>
      <p:pic>
        <p:nvPicPr>
          <p:cNvPr id="183" name="Google Shape;183;p17"/>
          <p:cNvPicPr preferRelativeResize="0"/>
          <p:nvPr/>
        </p:nvPicPr>
        <p:blipFill>
          <a:blip r:embed="rId5">
            <a:alphaModFix/>
          </a:blip>
          <a:stretch>
            <a:fillRect/>
          </a:stretch>
        </p:blipFill>
        <p:spPr>
          <a:xfrm>
            <a:off x="5340700" y="831650"/>
            <a:ext cx="3467100" cy="209550"/>
          </a:xfrm>
          <a:prstGeom prst="rect">
            <a:avLst/>
          </a:prstGeom>
          <a:noFill/>
          <a:ln>
            <a:noFill/>
          </a:ln>
        </p:spPr>
      </p:pic>
      <p:pic>
        <p:nvPicPr>
          <p:cNvPr id="184" name="Google Shape;184;p17"/>
          <p:cNvPicPr preferRelativeResize="0"/>
          <p:nvPr/>
        </p:nvPicPr>
        <p:blipFill>
          <a:blip r:embed="rId6">
            <a:alphaModFix/>
          </a:blip>
          <a:stretch>
            <a:fillRect/>
          </a:stretch>
        </p:blipFill>
        <p:spPr>
          <a:xfrm>
            <a:off x="5235875" y="2261625"/>
            <a:ext cx="3667125" cy="238125"/>
          </a:xfrm>
          <a:prstGeom prst="rect">
            <a:avLst/>
          </a:prstGeom>
          <a:noFill/>
          <a:ln>
            <a:noFill/>
          </a:ln>
        </p:spPr>
      </p:pic>
      <p:sp>
        <p:nvSpPr>
          <p:cNvPr id="185" name="Google Shape;185;p17"/>
          <p:cNvSpPr/>
          <p:nvPr/>
        </p:nvSpPr>
        <p:spPr>
          <a:xfrm>
            <a:off x="5548275" y="598500"/>
            <a:ext cx="254700" cy="202200"/>
          </a:xfrm>
          <a:prstGeom prst="downArrow">
            <a:avLst>
              <a:gd fmla="val 50000" name="adj1"/>
              <a:gd fmla="val 50000" name="adj2"/>
            </a:avLst>
          </a:prstGeom>
          <a:solidFill>
            <a:srgbClr val="FF00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5532650" y="2022775"/>
            <a:ext cx="254700" cy="171300"/>
          </a:xfrm>
          <a:prstGeom prst="downArrow">
            <a:avLst>
              <a:gd fmla="val 50000" name="adj1"/>
              <a:gd fmla="val 50000" name="adj2"/>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192" name="Google Shape;192;p18"/>
          <p:cNvSpPr txBox="1"/>
          <p:nvPr/>
        </p:nvSpPr>
        <p:spPr>
          <a:xfrm>
            <a:off x="598950" y="359375"/>
            <a:ext cx="69852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Lato"/>
                <a:ea typeface="Lato"/>
                <a:cs typeface="Lato"/>
                <a:sym typeface="Lato"/>
              </a:rPr>
              <a:t>c</a:t>
            </a:r>
            <a:r>
              <a:rPr lang="en" sz="1600">
                <a:solidFill>
                  <a:schemeClr val="lt1"/>
                </a:solidFill>
                <a:latin typeface="Lato"/>
                <a:ea typeface="Lato"/>
                <a:cs typeface="Lato"/>
                <a:sym typeface="Lato"/>
              </a:rPr>
              <a:t>d: ‘cd’ is another most useful linux command.</a:t>
            </a:r>
            <a:endParaRPr sz="1600">
              <a:solidFill>
                <a:schemeClr val="lt1"/>
              </a:solidFill>
              <a:latin typeface="Lato"/>
              <a:ea typeface="Lato"/>
              <a:cs typeface="Lato"/>
              <a:sym typeface="Lato"/>
            </a:endParaRPr>
          </a:p>
          <a:p>
            <a:pPr indent="0" lvl="0" marL="0" rtl="0" algn="ctr">
              <a:spcBef>
                <a:spcPts val="0"/>
              </a:spcBef>
              <a:spcAft>
                <a:spcPts val="0"/>
              </a:spcAft>
              <a:buNone/>
            </a:pPr>
            <a:r>
              <a:rPr lang="en" sz="1600">
                <a:solidFill>
                  <a:schemeClr val="lt1"/>
                </a:solidFill>
                <a:latin typeface="Lato"/>
                <a:ea typeface="Lato"/>
                <a:cs typeface="Lato"/>
                <a:sym typeface="Lato"/>
              </a:rPr>
              <a:t>cd stand for </a:t>
            </a:r>
            <a:r>
              <a:rPr lang="en" sz="1600">
                <a:solidFill>
                  <a:schemeClr val="lt1"/>
                </a:solidFill>
                <a:latin typeface="Lato"/>
                <a:ea typeface="Lato"/>
                <a:cs typeface="Lato"/>
                <a:sym typeface="Lato"/>
              </a:rPr>
              <a:t>change</a:t>
            </a:r>
            <a:r>
              <a:rPr lang="en" sz="1600">
                <a:solidFill>
                  <a:schemeClr val="lt1"/>
                </a:solidFill>
                <a:latin typeface="Lato"/>
                <a:ea typeface="Lato"/>
                <a:cs typeface="Lato"/>
                <a:sym typeface="Lato"/>
              </a:rPr>
              <a:t> directory ,</a:t>
            </a:r>
            <a:endParaRPr sz="1600">
              <a:solidFill>
                <a:schemeClr val="lt1"/>
              </a:solidFill>
              <a:latin typeface="Lato"/>
              <a:ea typeface="Lato"/>
              <a:cs typeface="Lato"/>
              <a:sym typeface="Lato"/>
            </a:endParaRPr>
          </a:p>
          <a:p>
            <a:pPr indent="0" lvl="0" marL="0" rtl="0" algn="ctr">
              <a:spcBef>
                <a:spcPts val="0"/>
              </a:spcBef>
              <a:spcAft>
                <a:spcPts val="0"/>
              </a:spcAft>
              <a:buNone/>
            </a:pPr>
            <a:r>
              <a:rPr lang="en" sz="1600">
                <a:solidFill>
                  <a:schemeClr val="lt1"/>
                </a:solidFill>
                <a:latin typeface="Lato"/>
                <a:ea typeface="Lato"/>
                <a:cs typeface="Lato"/>
                <a:sym typeface="Lato"/>
              </a:rPr>
              <a:t>We use this command to move one directory to another </a:t>
            </a:r>
            <a:r>
              <a:rPr lang="en" sz="1600">
                <a:solidFill>
                  <a:schemeClr val="lt1"/>
                </a:solidFill>
                <a:latin typeface="Lato"/>
                <a:ea typeface="Lato"/>
                <a:cs typeface="Lato"/>
                <a:sym typeface="Lato"/>
              </a:rPr>
              <a:t>directory/folder,</a:t>
            </a:r>
            <a:endParaRPr sz="1600">
              <a:solidFill>
                <a:schemeClr val="lt1"/>
              </a:solidFill>
              <a:latin typeface="Lato"/>
              <a:ea typeface="Lato"/>
              <a:cs typeface="Lato"/>
              <a:sym typeface="Lato"/>
            </a:endParaRPr>
          </a:p>
          <a:p>
            <a:pPr indent="0" lvl="0" marL="0" rtl="0" algn="ctr">
              <a:spcBef>
                <a:spcPts val="0"/>
              </a:spcBef>
              <a:spcAft>
                <a:spcPts val="0"/>
              </a:spcAft>
              <a:buNone/>
            </a:pPr>
            <a:r>
              <a:rPr lang="en" sz="1600">
                <a:solidFill>
                  <a:schemeClr val="lt1"/>
                </a:solidFill>
                <a:latin typeface="Lato"/>
                <a:ea typeface="Lato"/>
                <a:cs typeface="Lato"/>
                <a:sym typeface="Lato"/>
              </a:rPr>
              <a:t>Let’s see practical of cd command.</a:t>
            </a:r>
            <a:endParaRPr sz="1600">
              <a:solidFill>
                <a:schemeClr val="lt1"/>
              </a:solidFill>
              <a:latin typeface="Lato"/>
              <a:ea typeface="Lato"/>
              <a:cs typeface="Lato"/>
              <a:sym typeface="Lato"/>
            </a:endParaRPr>
          </a:p>
          <a:p>
            <a:pPr indent="0" lvl="0" marL="0" rtl="0" algn="ctr">
              <a:spcBef>
                <a:spcPts val="0"/>
              </a:spcBef>
              <a:spcAft>
                <a:spcPts val="0"/>
              </a:spcAft>
              <a:buNone/>
            </a:pP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p:txBody>
      </p:sp>
      <p:pic>
        <p:nvPicPr>
          <p:cNvPr id="193" name="Google Shape;193;p18"/>
          <p:cNvPicPr preferRelativeResize="0"/>
          <p:nvPr/>
        </p:nvPicPr>
        <p:blipFill>
          <a:blip r:embed="rId3">
            <a:alphaModFix/>
          </a:blip>
          <a:stretch>
            <a:fillRect/>
          </a:stretch>
        </p:blipFill>
        <p:spPr>
          <a:xfrm>
            <a:off x="70050" y="1836875"/>
            <a:ext cx="8839198" cy="827154"/>
          </a:xfrm>
          <a:prstGeom prst="rect">
            <a:avLst/>
          </a:prstGeom>
          <a:noFill/>
          <a:ln>
            <a:noFill/>
          </a:ln>
        </p:spPr>
      </p:pic>
      <p:sp>
        <p:nvSpPr>
          <p:cNvPr id="194" name="Google Shape;194;p18"/>
          <p:cNvSpPr txBox="1"/>
          <p:nvPr/>
        </p:nvSpPr>
        <p:spPr>
          <a:xfrm>
            <a:off x="374350" y="2852500"/>
            <a:ext cx="431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E599"/>
                </a:solidFill>
                <a:latin typeface="Lato"/>
                <a:ea typeface="Lato"/>
                <a:cs typeface="Lato"/>
                <a:sym typeface="Lato"/>
              </a:rPr>
              <a:t>Used this syntax for </a:t>
            </a:r>
            <a:r>
              <a:rPr lang="en">
                <a:solidFill>
                  <a:srgbClr val="FFE599"/>
                </a:solidFill>
                <a:latin typeface="Lato"/>
                <a:ea typeface="Lato"/>
                <a:cs typeface="Lato"/>
                <a:sym typeface="Lato"/>
              </a:rPr>
              <a:t>return</a:t>
            </a:r>
            <a:r>
              <a:rPr lang="en">
                <a:solidFill>
                  <a:srgbClr val="FFE599"/>
                </a:solidFill>
                <a:latin typeface="Lato"/>
                <a:ea typeface="Lato"/>
                <a:cs typeface="Lato"/>
                <a:sym typeface="Lato"/>
              </a:rPr>
              <a:t> back to previous directory → cd ..</a:t>
            </a:r>
            <a:endParaRPr>
              <a:solidFill>
                <a:srgbClr val="FFE599"/>
              </a:solidFill>
              <a:latin typeface="Lato"/>
              <a:ea typeface="Lato"/>
              <a:cs typeface="Lato"/>
              <a:sym typeface="Lato"/>
            </a:endParaRPr>
          </a:p>
        </p:txBody>
      </p:sp>
      <p:sp>
        <p:nvSpPr>
          <p:cNvPr id="195" name="Google Shape;195;p18"/>
          <p:cNvSpPr/>
          <p:nvPr/>
        </p:nvSpPr>
        <p:spPr>
          <a:xfrm>
            <a:off x="1692050" y="2414550"/>
            <a:ext cx="351900" cy="157200"/>
          </a:xfrm>
          <a:prstGeom prst="lef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18"/>
          <p:cNvPicPr preferRelativeResize="0"/>
          <p:nvPr/>
        </p:nvPicPr>
        <p:blipFill>
          <a:blip r:embed="rId4">
            <a:alphaModFix/>
          </a:blip>
          <a:stretch>
            <a:fillRect/>
          </a:stretch>
        </p:blipFill>
        <p:spPr>
          <a:xfrm>
            <a:off x="152400" y="3620500"/>
            <a:ext cx="4076700" cy="64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202" name="Google Shape;202;p19"/>
          <p:cNvSpPr txBox="1"/>
          <p:nvPr/>
        </p:nvSpPr>
        <p:spPr>
          <a:xfrm>
            <a:off x="344400" y="539050"/>
            <a:ext cx="4312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Lato"/>
                <a:ea typeface="Lato"/>
                <a:cs typeface="Lato"/>
                <a:sym typeface="Lato"/>
              </a:rPr>
              <a:t>How to</a:t>
            </a:r>
            <a:r>
              <a:rPr lang="en">
                <a:solidFill>
                  <a:srgbClr val="990000"/>
                </a:solidFill>
                <a:latin typeface="Lato"/>
                <a:ea typeface="Lato"/>
                <a:cs typeface="Lato"/>
                <a:sym typeface="Lato"/>
              </a:rPr>
              <a:t> </a:t>
            </a:r>
            <a:r>
              <a:rPr lang="en">
                <a:solidFill>
                  <a:srgbClr val="F1C232"/>
                </a:solidFill>
                <a:latin typeface="Lato"/>
                <a:ea typeface="Lato"/>
                <a:cs typeface="Lato"/>
                <a:sym typeface="Lato"/>
              </a:rPr>
              <a:t>conform we moving one directory to another or not.</a:t>
            </a:r>
            <a:endParaRPr>
              <a:solidFill>
                <a:srgbClr val="F1C232"/>
              </a:solidFill>
              <a:latin typeface="Lato"/>
              <a:ea typeface="Lato"/>
              <a:cs typeface="Lato"/>
              <a:sym typeface="Lato"/>
            </a:endParaRPr>
          </a:p>
          <a:p>
            <a:pPr indent="-317500" lvl="0" marL="457200" rtl="0" algn="l">
              <a:spcBef>
                <a:spcPts val="0"/>
              </a:spcBef>
              <a:spcAft>
                <a:spcPts val="0"/>
              </a:spcAft>
              <a:buClr>
                <a:srgbClr val="F1C232"/>
              </a:buClr>
              <a:buSzPts val="1400"/>
              <a:buFont typeface="Lato"/>
              <a:buChar char="●"/>
            </a:pPr>
            <a:r>
              <a:rPr lang="en">
                <a:solidFill>
                  <a:srgbClr val="F1C232"/>
                </a:solidFill>
                <a:latin typeface="Lato"/>
                <a:ea typeface="Lato"/>
                <a:cs typeface="Lato"/>
                <a:sym typeface="Lato"/>
              </a:rPr>
              <a:t>For this we can use ‘pwd’ command,</a:t>
            </a:r>
            <a:endParaRPr>
              <a:solidFill>
                <a:srgbClr val="F1C232"/>
              </a:solidFill>
              <a:latin typeface="Lato"/>
              <a:ea typeface="Lato"/>
              <a:cs typeface="Lato"/>
              <a:sym typeface="Lato"/>
            </a:endParaRPr>
          </a:p>
          <a:p>
            <a:pPr indent="-317500" lvl="0" marL="457200" rtl="0" algn="l">
              <a:spcBef>
                <a:spcPts val="0"/>
              </a:spcBef>
              <a:spcAft>
                <a:spcPts val="0"/>
              </a:spcAft>
              <a:buClr>
                <a:srgbClr val="F1C232"/>
              </a:buClr>
              <a:buSzPts val="1400"/>
              <a:buFont typeface="Lato"/>
              <a:buChar char="●"/>
            </a:pPr>
            <a:r>
              <a:rPr lang="en">
                <a:solidFill>
                  <a:srgbClr val="F1C232"/>
                </a:solidFill>
                <a:latin typeface="Lato"/>
                <a:ea typeface="Lato"/>
                <a:cs typeface="Lato"/>
                <a:sym typeface="Lato"/>
              </a:rPr>
              <a:t>‘pwd’:pwd stand for present working </a:t>
            </a:r>
            <a:r>
              <a:rPr lang="en">
                <a:solidFill>
                  <a:srgbClr val="F1C232"/>
                </a:solidFill>
                <a:latin typeface="Lato"/>
                <a:ea typeface="Lato"/>
                <a:cs typeface="Lato"/>
                <a:sym typeface="Lato"/>
              </a:rPr>
              <a:t>directory,</a:t>
            </a:r>
            <a:endParaRPr>
              <a:solidFill>
                <a:srgbClr val="F1C232"/>
              </a:solidFill>
              <a:latin typeface="Lato"/>
              <a:ea typeface="Lato"/>
              <a:cs typeface="Lato"/>
              <a:sym typeface="Lato"/>
            </a:endParaRPr>
          </a:p>
          <a:p>
            <a:pPr indent="-317500" lvl="0" marL="457200" rtl="0" algn="l">
              <a:spcBef>
                <a:spcPts val="0"/>
              </a:spcBef>
              <a:spcAft>
                <a:spcPts val="0"/>
              </a:spcAft>
              <a:buClr>
                <a:srgbClr val="F1C232"/>
              </a:buClr>
              <a:buSzPts val="1400"/>
              <a:buFont typeface="Lato"/>
              <a:buChar char="●"/>
            </a:pPr>
            <a:r>
              <a:rPr lang="en">
                <a:solidFill>
                  <a:srgbClr val="F1C232"/>
                </a:solidFill>
                <a:latin typeface="Lato"/>
                <a:ea typeface="Lato"/>
                <a:cs typeface="Lato"/>
                <a:sym typeface="Lato"/>
              </a:rPr>
              <a:t>Let’s see example how we can use it. </a:t>
            </a:r>
            <a:endParaRPr>
              <a:solidFill>
                <a:srgbClr val="F1C232"/>
              </a:solidFill>
              <a:latin typeface="Lato"/>
              <a:ea typeface="Lato"/>
              <a:cs typeface="Lato"/>
              <a:sym typeface="Lato"/>
            </a:endParaRPr>
          </a:p>
        </p:txBody>
      </p:sp>
      <p:pic>
        <p:nvPicPr>
          <p:cNvPr id="203" name="Google Shape;203;p19"/>
          <p:cNvPicPr preferRelativeResize="0"/>
          <p:nvPr/>
        </p:nvPicPr>
        <p:blipFill>
          <a:blip r:embed="rId3">
            <a:alphaModFix/>
          </a:blip>
          <a:stretch>
            <a:fillRect/>
          </a:stretch>
        </p:blipFill>
        <p:spPr>
          <a:xfrm>
            <a:off x="3805975" y="2320425"/>
            <a:ext cx="3400425" cy="1162050"/>
          </a:xfrm>
          <a:prstGeom prst="rect">
            <a:avLst/>
          </a:prstGeom>
          <a:noFill/>
          <a:ln>
            <a:noFill/>
          </a:ln>
        </p:spPr>
      </p:pic>
      <p:sp>
        <p:nvSpPr>
          <p:cNvPr id="204" name="Google Shape;204;p19"/>
          <p:cNvSpPr/>
          <p:nvPr/>
        </p:nvSpPr>
        <p:spPr>
          <a:xfrm>
            <a:off x="3002225" y="2485650"/>
            <a:ext cx="803700" cy="172200"/>
          </a:xfrm>
          <a:prstGeom prst="rightArrow">
            <a:avLst>
              <a:gd fmla="val 50000" name="adj1"/>
              <a:gd fmla="val 50000" name="adj2"/>
            </a:avLst>
          </a:prstGeom>
          <a:solidFill>
            <a:srgbClr val="F1C23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rot="-2934951">
            <a:off x="2987968" y="3436612"/>
            <a:ext cx="969160" cy="173507"/>
          </a:xfrm>
          <a:prstGeom prst="rightArrow">
            <a:avLst>
              <a:gd fmla="val 50000" name="adj1"/>
              <a:gd fmla="val 50000" name="adj2"/>
            </a:avLst>
          </a:prstGeom>
          <a:solidFill>
            <a:srgbClr val="00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txBox="1"/>
          <p:nvPr/>
        </p:nvSpPr>
        <p:spPr>
          <a:xfrm>
            <a:off x="486725" y="2268900"/>
            <a:ext cx="2515500" cy="523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Before using cd command we are in this folder/directory</a:t>
            </a:r>
            <a:endParaRPr b="1" sz="1100">
              <a:solidFill>
                <a:schemeClr val="lt1"/>
              </a:solidFill>
              <a:latin typeface="Lato"/>
              <a:ea typeface="Lato"/>
              <a:cs typeface="Lato"/>
              <a:sym typeface="Lato"/>
            </a:endParaRPr>
          </a:p>
        </p:txBody>
      </p:sp>
      <p:sp>
        <p:nvSpPr>
          <p:cNvPr id="207" name="Google Shape;207;p19"/>
          <p:cNvSpPr txBox="1"/>
          <p:nvPr/>
        </p:nvSpPr>
        <p:spPr>
          <a:xfrm>
            <a:off x="174450" y="3955025"/>
            <a:ext cx="3000000" cy="523200"/>
          </a:xfrm>
          <a:prstGeom prst="rect">
            <a:avLst/>
          </a:prstGeom>
          <a:solidFill>
            <a:srgbClr val="A64D7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Lato"/>
                <a:ea typeface="Lato"/>
                <a:cs typeface="Lato"/>
                <a:sym typeface="Lato"/>
              </a:rPr>
              <a:t>After </a:t>
            </a:r>
            <a:r>
              <a:rPr b="1" lang="en" sz="1100">
                <a:solidFill>
                  <a:schemeClr val="lt1"/>
                </a:solidFill>
                <a:latin typeface="Lato"/>
                <a:ea typeface="Lato"/>
                <a:cs typeface="Lato"/>
                <a:sym typeface="Lato"/>
              </a:rPr>
              <a:t>using cd command we moved  in this folder/directory</a:t>
            </a:r>
            <a:endParaRPr b="1" sz="11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213" name="Google Shape;213;p20"/>
          <p:cNvSpPr txBox="1"/>
          <p:nvPr/>
        </p:nvSpPr>
        <p:spPr>
          <a:xfrm>
            <a:off x="112325" y="426775"/>
            <a:ext cx="8804700" cy="1262100"/>
          </a:xfrm>
          <a:prstGeom prst="rect">
            <a:avLst/>
          </a:prstGeom>
          <a:solidFill>
            <a:schemeClr val="dk1"/>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A9999"/>
                </a:solidFill>
                <a:highlight>
                  <a:schemeClr val="dk1"/>
                </a:highlight>
                <a:latin typeface="Lato"/>
                <a:ea typeface="Lato"/>
                <a:cs typeface="Lato"/>
                <a:sym typeface="Lato"/>
              </a:rPr>
              <a:t>w</a:t>
            </a:r>
            <a:r>
              <a:rPr b="1" lang="en">
                <a:solidFill>
                  <a:srgbClr val="EA9999"/>
                </a:solidFill>
                <a:highlight>
                  <a:schemeClr val="dk1"/>
                </a:highlight>
                <a:latin typeface="Lato"/>
                <a:ea typeface="Lato"/>
                <a:cs typeface="Lato"/>
                <a:sym typeface="Lato"/>
              </a:rPr>
              <a:t>hoami</a:t>
            </a:r>
            <a:r>
              <a:rPr b="1" lang="en">
                <a:solidFill>
                  <a:srgbClr val="FFFFFF"/>
                </a:solidFill>
                <a:latin typeface="Lato"/>
                <a:ea typeface="Lato"/>
                <a:cs typeface="Lato"/>
                <a:sym typeface="Lato"/>
              </a:rPr>
              <a:t>:</a:t>
            </a:r>
            <a:r>
              <a:rPr lang="en">
                <a:solidFill>
                  <a:srgbClr val="FFFFFF"/>
                </a:solidFill>
                <a:latin typeface="Lato"/>
                <a:ea typeface="Lato"/>
                <a:cs typeface="Lato"/>
                <a:sym typeface="Lato"/>
              </a:rPr>
              <a:t> whoami command used to find the user name of machine,</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For example in </a:t>
            </a:r>
            <a:r>
              <a:rPr lang="en">
                <a:solidFill>
                  <a:srgbClr val="FFFFFF"/>
                </a:solidFill>
                <a:latin typeface="Lato"/>
                <a:ea typeface="Lato"/>
                <a:cs typeface="Lato"/>
                <a:sym typeface="Lato"/>
              </a:rPr>
              <a:t>social</a:t>
            </a:r>
            <a:r>
              <a:rPr lang="en">
                <a:solidFill>
                  <a:srgbClr val="FFFFFF"/>
                </a:solidFill>
                <a:latin typeface="Lato"/>
                <a:ea typeface="Lato"/>
                <a:cs typeface="Lato"/>
                <a:sym typeface="Lato"/>
              </a:rPr>
              <a:t> </a:t>
            </a:r>
            <a:r>
              <a:rPr lang="en">
                <a:solidFill>
                  <a:srgbClr val="FFFFFF"/>
                </a:solidFill>
                <a:latin typeface="Lato"/>
                <a:ea typeface="Lato"/>
                <a:cs typeface="Lato"/>
                <a:sym typeface="Lato"/>
              </a:rPr>
              <a:t>media</a:t>
            </a:r>
            <a:r>
              <a:rPr lang="en">
                <a:solidFill>
                  <a:srgbClr val="FFFFFF"/>
                </a:solidFill>
                <a:latin typeface="Lato"/>
                <a:ea typeface="Lato"/>
                <a:cs typeface="Lato"/>
                <a:sym typeface="Lato"/>
              </a:rPr>
              <a:t> we have a use-name,</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same i linux we also have a use-name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For finding our linux machine user name use this ‘whoami’ command.</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p:txBody>
      </p:sp>
      <p:pic>
        <p:nvPicPr>
          <p:cNvPr id="214" name="Google Shape;214;p20"/>
          <p:cNvPicPr preferRelativeResize="0"/>
          <p:nvPr/>
        </p:nvPicPr>
        <p:blipFill>
          <a:blip r:embed="rId3">
            <a:alphaModFix/>
          </a:blip>
          <a:stretch>
            <a:fillRect/>
          </a:stretch>
        </p:blipFill>
        <p:spPr>
          <a:xfrm>
            <a:off x="4726900" y="2073375"/>
            <a:ext cx="3324225" cy="704850"/>
          </a:xfrm>
          <a:prstGeom prst="rect">
            <a:avLst/>
          </a:prstGeom>
          <a:noFill/>
          <a:ln>
            <a:noFill/>
          </a:ln>
        </p:spPr>
      </p:pic>
      <p:cxnSp>
        <p:nvCxnSpPr>
          <p:cNvPr id="215" name="Google Shape;215;p20"/>
          <p:cNvCxnSpPr/>
          <p:nvPr/>
        </p:nvCxnSpPr>
        <p:spPr>
          <a:xfrm flipH="1" rot="10800000">
            <a:off x="3271775" y="2418325"/>
            <a:ext cx="1455000" cy="823500"/>
          </a:xfrm>
          <a:prstGeom prst="straightConnector1">
            <a:avLst/>
          </a:prstGeom>
          <a:noFill/>
          <a:ln cap="flat" cmpd="sng" w="28575">
            <a:solidFill>
              <a:srgbClr val="B7B7B7"/>
            </a:solidFill>
            <a:prstDash val="solid"/>
            <a:round/>
            <a:headEnd len="med" w="med" type="none"/>
            <a:tailEnd len="med" w="med" type="triangle"/>
          </a:ln>
        </p:spPr>
      </p:cxnSp>
      <p:sp>
        <p:nvSpPr>
          <p:cNvPr id="216" name="Google Shape;216;p20"/>
          <p:cNvSpPr txBox="1"/>
          <p:nvPr/>
        </p:nvSpPr>
        <p:spPr>
          <a:xfrm>
            <a:off x="77475" y="3234450"/>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6B26B"/>
                </a:solidFill>
                <a:latin typeface="Lato"/>
                <a:ea typeface="Lato"/>
                <a:cs typeface="Lato"/>
                <a:sym typeface="Lato"/>
              </a:rPr>
              <a:t>This is my machine user name </a:t>
            </a:r>
            <a:r>
              <a:rPr lang="en">
                <a:solidFill>
                  <a:srgbClr val="FF00FF"/>
                </a:solidFill>
                <a:latin typeface="Lato"/>
                <a:ea typeface="Lato"/>
                <a:cs typeface="Lato"/>
                <a:sym typeface="Lato"/>
              </a:rPr>
              <a:t>in your it is different</a:t>
            </a:r>
            <a:endParaRPr>
              <a:solidFill>
                <a:srgbClr val="FF00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sp>
        <p:nvSpPr>
          <p:cNvPr id="222" name="Google Shape;222;p21"/>
          <p:cNvSpPr txBox="1"/>
          <p:nvPr/>
        </p:nvSpPr>
        <p:spPr>
          <a:xfrm>
            <a:off x="74875" y="471675"/>
            <a:ext cx="71424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solidFill>
                  <a:srgbClr val="00FFFF"/>
                </a:solidFill>
                <a:latin typeface="Lato"/>
                <a:ea typeface="Lato"/>
                <a:cs typeface="Lato"/>
                <a:sym typeface="Lato"/>
              </a:rPr>
              <a:t>c</a:t>
            </a:r>
            <a:r>
              <a:rPr b="1" lang="en">
                <a:solidFill>
                  <a:srgbClr val="00FFFF"/>
                </a:solidFill>
                <a:latin typeface="Lato"/>
                <a:ea typeface="Lato"/>
                <a:cs typeface="Lato"/>
                <a:sym typeface="Lato"/>
              </a:rPr>
              <a:t>at</a:t>
            </a:r>
            <a:r>
              <a:rPr lang="en">
                <a:solidFill>
                  <a:srgbClr val="00FFFF"/>
                </a:solidFill>
                <a:latin typeface="Lato"/>
                <a:ea typeface="Lato"/>
                <a:cs typeface="Lato"/>
                <a:sym typeface="Lato"/>
              </a:rPr>
              <a:t>:</a:t>
            </a:r>
            <a:r>
              <a:rPr lang="en">
                <a:solidFill>
                  <a:srgbClr val="F1C232"/>
                </a:solidFill>
                <a:latin typeface="Lato"/>
                <a:ea typeface="Lato"/>
                <a:cs typeface="Lato"/>
                <a:sym typeface="Lato"/>
              </a:rPr>
              <a:t> cat command used to </a:t>
            </a:r>
            <a:r>
              <a:rPr lang="en">
                <a:solidFill>
                  <a:srgbClr val="F1C232"/>
                </a:solidFill>
                <a:latin typeface="Lato"/>
                <a:ea typeface="Lato"/>
                <a:cs typeface="Lato"/>
                <a:sym typeface="Lato"/>
              </a:rPr>
              <a:t>display</a:t>
            </a:r>
            <a:r>
              <a:rPr lang="en">
                <a:solidFill>
                  <a:srgbClr val="F1C232"/>
                </a:solidFill>
                <a:latin typeface="Lato"/>
                <a:ea typeface="Lato"/>
                <a:cs typeface="Lato"/>
                <a:sym typeface="Lato"/>
              </a:rPr>
              <a:t> content of file,</a:t>
            </a:r>
            <a:endParaRPr>
              <a:solidFill>
                <a:srgbClr val="F1C232"/>
              </a:solidFill>
              <a:latin typeface="Lato"/>
              <a:ea typeface="Lato"/>
              <a:cs typeface="Lato"/>
              <a:sym typeface="Lato"/>
            </a:endParaRPr>
          </a:p>
          <a:p>
            <a:pPr indent="0" lvl="0" marL="0" rtl="0" algn="just">
              <a:spcBef>
                <a:spcPts val="0"/>
              </a:spcBef>
              <a:spcAft>
                <a:spcPts val="0"/>
              </a:spcAft>
              <a:buNone/>
            </a:pPr>
            <a:r>
              <a:rPr lang="en">
                <a:solidFill>
                  <a:srgbClr val="F1C232"/>
                </a:solidFill>
                <a:latin typeface="Lato"/>
                <a:ea typeface="Lato"/>
                <a:cs typeface="Lato"/>
                <a:sym typeface="Lato"/>
              </a:rPr>
              <a:t>In which </a:t>
            </a:r>
            <a:r>
              <a:rPr lang="en">
                <a:solidFill>
                  <a:srgbClr val="F1C232"/>
                </a:solidFill>
                <a:latin typeface="Lato"/>
                <a:ea typeface="Lato"/>
                <a:cs typeface="Lato"/>
                <a:sym typeface="Lato"/>
              </a:rPr>
              <a:t>scenario</a:t>
            </a:r>
            <a:r>
              <a:rPr lang="en">
                <a:solidFill>
                  <a:srgbClr val="F1C232"/>
                </a:solidFill>
                <a:latin typeface="Lato"/>
                <a:ea typeface="Lato"/>
                <a:cs typeface="Lato"/>
                <a:sym typeface="Lato"/>
              </a:rPr>
              <a:t> we use this </a:t>
            </a:r>
            <a:r>
              <a:rPr lang="en">
                <a:solidFill>
                  <a:srgbClr val="00FF00"/>
                </a:solidFill>
                <a:latin typeface="Lato"/>
                <a:ea typeface="Lato"/>
                <a:cs typeface="Lato"/>
                <a:sym typeface="Lato"/>
              </a:rPr>
              <a:t>‘cat’</a:t>
            </a:r>
            <a:r>
              <a:rPr lang="en">
                <a:solidFill>
                  <a:srgbClr val="F1C232"/>
                </a:solidFill>
                <a:latin typeface="Lato"/>
                <a:ea typeface="Lato"/>
                <a:cs typeface="Lato"/>
                <a:sym typeface="Lato"/>
              </a:rPr>
              <a:t> command,</a:t>
            </a:r>
            <a:endParaRPr>
              <a:solidFill>
                <a:srgbClr val="F1C232"/>
              </a:solidFill>
              <a:latin typeface="Lato"/>
              <a:ea typeface="Lato"/>
              <a:cs typeface="Lato"/>
              <a:sym typeface="Lato"/>
            </a:endParaRPr>
          </a:p>
          <a:p>
            <a:pPr indent="-317500" lvl="0" marL="457200" rtl="0" algn="just">
              <a:spcBef>
                <a:spcPts val="0"/>
              </a:spcBef>
              <a:spcAft>
                <a:spcPts val="0"/>
              </a:spcAft>
              <a:buClr>
                <a:srgbClr val="F1C232"/>
              </a:buClr>
              <a:buSzPts val="1400"/>
              <a:buFont typeface="Lato"/>
              <a:buChar char="●"/>
            </a:pPr>
            <a:r>
              <a:rPr lang="en">
                <a:solidFill>
                  <a:srgbClr val="F1C232"/>
                </a:solidFill>
                <a:latin typeface="Lato"/>
                <a:ea typeface="Lato"/>
                <a:cs typeface="Lato"/>
                <a:sym typeface="Lato"/>
              </a:rPr>
              <a:t>Suppose we have text file (it is not necessary that it </a:t>
            </a:r>
            <a:r>
              <a:rPr lang="en">
                <a:solidFill>
                  <a:srgbClr val="F1C232"/>
                </a:solidFill>
                <a:latin typeface="Lato"/>
                <a:ea typeface="Lato"/>
                <a:cs typeface="Lato"/>
                <a:sym typeface="Lato"/>
              </a:rPr>
              <a:t>should</a:t>
            </a:r>
            <a:r>
              <a:rPr lang="en">
                <a:solidFill>
                  <a:srgbClr val="F1C232"/>
                </a:solidFill>
                <a:latin typeface="Lato"/>
                <a:ea typeface="Lato"/>
                <a:cs typeface="Lato"/>
                <a:sym typeface="Lato"/>
              </a:rPr>
              <a:t> be txt file, it may be any file),</a:t>
            </a:r>
            <a:endParaRPr>
              <a:solidFill>
                <a:srgbClr val="F1C232"/>
              </a:solidFill>
              <a:latin typeface="Lato"/>
              <a:ea typeface="Lato"/>
              <a:cs typeface="Lato"/>
              <a:sym typeface="Lato"/>
            </a:endParaRPr>
          </a:p>
          <a:p>
            <a:pPr indent="0" lvl="0" marL="0" rtl="0" algn="just">
              <a:spcBef>
                <a:spcPts val="0"/>
              </a:spcBef>
              <a:spcAft>
                <a:spcPts val="0"/>
              </a:spcAft>
              <a:buNone/>
            </a:pPr>
            <a:r>
              <a:rPr lang="en">
                <a:solidFill>
                  <a:srgbClr val="F1C232"/>
                </a:solidFill>
                <a:latin typeface="Lato"/>
                <a:ea typeface="Lato"/>
                <a:cs typeface="Lato"/>
                <a:sym typeface="Lato"/>
              </a:rPr>
              <a:t>Let’s see practical example</a:t>
            </a:r>
            <a:endParaRPr>
              <a:solidFill>
                <a:srgbClr val="F1C232"/>
              </a:solidFill>
              <a:latin typeface="Lato"/>
              <a:ea typeface="Lato"/>
              <a:cs typeface="Lato"/>
              <a:sym typeface="Lato"/>
            </a:endParaRPr>
          </a:p>
          <a:p>
            <a:pPr indent="0" lvl="0" marL="0" rtl="0" algn="l">
              <a:spcBef>
                <a:spcPts val="0"/>
              </a:spcBef>
              <a:spcAft>
                <a:spcPts val="0"/>
              </a:spcAft>
              <a:buNone/>
            </a:pPr>
            <a:r>
              <a:t/>
            </a:r>
            <a:endParaRPr>
              <a:solidFill>
                <a:srgbClr val="F1C232"/>
              </a:solidFill>
              <a:latin typeface="Lato"/>
              <a:ea typeface="Lato"/>
              <a:cs typeface="Lato"/>
              <a:sym typeface="Lato"/>
            </a:endParaRPr>
          </a:p>
          <a:p>
            <a:pPr indent="0" lvl="0" marL="0" rtl="0" algn="l">
              <a:spcBef>
                <a:spcPts val="0"/>
              </a:spcBef>
              <a:spcAft>
                <a:spcPts val="0"/>
              </a:spcAft>
              <a:buNone/>
            </a:pPr>
            <a:r>
              <a:rPr lang="en">
                <a:solidFill>
                  <a:srgbClr val="F1C232"/>
                </a:solidFill>
                <a:latin typeface="Lato"/>
                <a:ea typeface="Lato"/>
                <a:cs typeface="Lato"/>
                <a:sym typeface="Lato"/>
              </a:rPr>
              <a:t> </a:t>
            </a:r>
            <a:endParaRPr>
              <a:solidFill>
                <a:srgbClr val="F1C232"/>
              </a:solidFill>
              <a:latin typeface="Lato"/>
              <a:ea typeface="Lato"/>
              <a:cs typeface="Lato"/>
              <a:sym typeface="Lato"/>
            </a:endParaRPr>
          </a:p>
          <a:p>
            <a:pPr indent="0" lvl="0" marL="0" rtl="0" algn="l">
              <a:spcBef>
                <a:spcPts val="0"/>
              </a:spcBef>
              <a:spcAft>
                <a:spcPts val="0"/>
              </a:spcAft>
              <a:buNone/>
            </a:pPr>
            <a:r>
              <a:t/>
            </a:r>
            <a:endParaRPr>
              <a:solidFill>
                <a:srgbClr val="F1C232"/>
              </a:solidFill>
              <a:latin typeface="Lato"/>
              <a:ea typeface="Lato"/>
              <a:cs typeface="Lato"/>
              <a:sym typeface="Lato"/>
            </a:endParaRPr>
          </a:p>
        </p:txBody>
      </p:sp>
      <p:pic>
        <p:nvPicPr>
          <p:cNvPr id="223" name="Google Shape;223;p21"/>
          <p:cNvPicPr preferRelativeResize="0"/>
          <p:nvPr/>
        </p:nvPicPr>
        <p:blipFill>
          <a:blip r:embed="rId3">
            <a:alphaModFix/>
          </a:blip>
          <a:stretch>
            <a:fillRect/>
          </a:stretch>
        </p:blipFill>
        <p:spPr>
          <a:xfrm>
            <a:off x="129950" y="1956175"/>
            <a:ext cx="6038850" cy="1057275"/>
          </a:xfrm>
          <a:prstGeom prst="rect">
            <a:avLst/>
          </a:prstGeom>
          <a:noFill/>
          <a:ln>
            <a:noFill/>
          </a:ln>
        </p:spPr>
      </p:pic>
      <p:sp>
        <p:nvSpPr>
          <p:cNvPr id="224" name="Google Shape;224;p21"/>
          <p:cNvSpPr/>
          <p:nvPr/>
        </p:nvSpPr>
        <p:spPr>
          <a:xfrm>
            <a:off x="2391000" y="1696725"/>
            <a:ext cx="254700" cy="202200"/>
          </a:xfrm>
          <a:prstGeom prst="downArrow">
            <a:avLst>
              <a:gd fmla="val 50000" name="adj1"/>
              <a:gd fmla="val 50000" name="adj2"/>
            </a:avLst>
          </a:prstGeom>
          <a:solidFill>
            <a:srgbClr val="F1C23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txBox="1"/>
          <p:nvPr/>
        </p:nvSpPr>
        <p:spPr>
          <a:xfrm>
            <a:off x="142250" y="3279250"/>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