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295" r:id="rId4"/>
    <p:sldId id="274" r:id="rId5"/>
    <p:sldId id="273" r:id="rId6"/>
    <p:sldId id="294" r:id="rId7"/>
    <p:sldId id="281" r:id="rId8"/>
    <p:sldId id="296" r:id="rId9"/>
    <p:sldId id="280" r:id="rId10"/>
    <p:sldId id="282" r:id="rId11"/>
    <p:sldId id="261" r:id="rId12"/>
    <p:sldId id="259" r:id="rId13"/>
    <p:sldId id="277" r:id="rId14"/>
    <p:sldId id="283" r:id="rId15"/>
    <p:sldId id="279" r:id="rId16"/>
    <p:sldId id="263" r:id="rId17"/>
    <p:sldId id="264" r:id="rId18"/>
    <p:sldId id="292" r:id="rId19"/>
    <p:sldId id="293" r:id="rId20"/>
    <p:sldId id="266" r:id="rId21"/>
    <p:sldId id="267" r:id="rId22"/>
    <p:sldId id="268" r:id="rId23"/>
    <p:sldId id="269" r:id="rId24"/>
    <p:sldId id="278" r:id="rId25"/>
    <p:sldId id="270" r:id="rId26"/>
    <p:sldId id="285" r:id="rId27"/>
    <p:sldId id="286" r:id="rId28"/>
    <p:sldId id="288" r:id="rId29"/>
    <p:sldId id="291" r:id="rId30"/>
    <p:sldId id="289" r:id="rId31"/>
    <p:sldId id="290" r:id="rId32"/>
    <p:sldId id="297" r:id="rId33"/>
    <p:sldId id="284" r:id="rId34"/>
    <p:sldId id="272" r:id="rId3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01D98FA-99B1-4922-A662-6A0927C4421F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FD93EE8-26F3-417E-B015-7E9DD0D14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8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2D9E4-784C-47BD-A16C-617439A64893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C0002-AEB2-416E-B4FD-F1B2CACFD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C5A3-827A-4A06-9A25-F3991C348A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4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1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9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2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2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6F91-A65F-4E73-8C1F-DBD9B5CF9870}" type="datetimeFigureOut">
              <a:rPr lang="en-US" smtClean="0"/>
              <a:t>4/22/2015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4CAC5-4F54-4D1F-9DF6-AB090374A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iu.edu/logos/files/fiu-logo/Let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52" y="452775"/>
            <a:ext cx="3115014" cy="144159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4605"/>
            <a:ext cx="7153277" cy="926416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>
                <a:solidFill>
                  <a:srgbClr val="002060"/>
                </a:solidFill>
              </a:rPr>
              <a:t>Florida International University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669" y="4712694"/>
            <a:ext cx="10164661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/>
              <a:t>Introduction to Machine Learning</a:t>
            </a:r>
          </a:p>
          <a:p>
            <a:r>
              <a:rPr lang="en-US" dirty="0" smtClean="0"/>
              <a:t>Professor </a:t>
            </a:r>
            <a:r>
              <a:rPr lang="en-US" dirty="0" err="1" smtClean="0"/>
              <a:t>Ruogu</a:t>
            </a:r>
            <a:r>
              <a:rPr lang="en-US" dirty="0" smtClean="0"/>
              <a:t> Fang</a:t>
            </a:r>
          </a:p>
          <a:p>
            <a:r>
              <a:rPr lang="en-US" b="1" dirty="0" smtClean="0"/>
              <a:t>Names: </a:t>
            </a:r>
            <a:r>
              <a:rPr lang="en-US" dirty="0" smtClean="0"/>
              <a:t> Qing Wang, </a:t>
            </a:r>
            <a:r>
              <a:rPr lang="en-US" dirty="0" err="1" smtClean="0"/>
              <a:t>Deya</a:t>
            </a:r>
            <a:r>
              <a:rPr lang="en-US" dirty="0" smtClean="0"/>
              <a:t> </a:t>
            </a:r>
            <a:r>
              <a:rPr lang="en-US" dirty="0" err="1" smtClean="0"/>
              <a:t>Banisakher</a:t>
            </a:r>
            <a:r>
              <a:rPr lang="en-US" dirty="0" smtClean="0"/>
              <a:t>, Gregory Murad Reis </a:t>
            </a:r>
            <a:r>
              <a:rPr lang="en-US" dirty="0"/>
              <a:t>and </a:t>
            </a:r>
            <a:r>
              <a:rPr lang="en-US" dirty="0" err="1"/>
              <a:t>Andrius</a:t>
            </a:r>
            <a:r>
              <a:rPr lang="en-US" dirty="0"/>
              <a:t> </a:t>
            </a:r>
            <a:r>
              <a:rPr lang="en-US" dirty="0" err="1" smtClean="0"/>
              <a:t>Bubelis</a:t>
            </a:r>
            <a:endParaRPr lang="en-US" dirty="0" smtClean="0"/>
          </a:p>
          <a:p>
            <a:r>
              <a:rPr lang="en-US" dirty="0" smtClean="0"/>
              <a:t>Apr. 23</a:t>
            </a:r>
            <a:r>
              <a:rPr lang="en-US" baseline="30000" dirty="0" smtClean="0"/>
              <a:t>rd</a:t>
            </a:r>
            <a:r>
              <a:rPr lang="en-US" dirty="0" smtClean="0"/>
              <a:t> of 2015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599" y="278452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effectLst/>
              </a:rPr>
              <a:t>Hierarchical Multi-Label Classification of Medical Images using Bayes </a:t>
            </a:r>
            <a:r>
              <a:rPr lang="en-US" sz="3600" b="1" dirty="0" smtClean="0">
                <a:effectLst/>
              </a:rPr>
              <a:t>Decision Theory</a:t>
            </a:r>
            <a:endParaRPr 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72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Challenge II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thinking: use conditional probability to train our models.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2533650"/>
            <a:ext cx="3543300" cy="3619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11408"/>
              </p:ext>
            </p:extLst>
          </p:nvPr>
        </p:nvGraphicFramePr>
        <p:xfrm>
          <a:off x="1647244" y="2994184"/>
          <a:ext cx="8211131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31"/>
                <a:gridCol w="3486150"/>
                <a:gridCol w="1628775"/>
                <a:gridCol w="208597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label(#97)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models</a:t>
                      </a:r>
                      <a:endParaRPr lang="en-US" dirty="0"/>
                    </a:p>
                  </a:txBody>
                  <a:tcPr/>
                </a:tc>
              </a:tr>
              <a:tr h="1060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T="45720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1rt</a:t>
                      </a:r>
                      <a:r>
                        <a:rPr lang="en-US" baseline="0" dirty="0" smtClean="0"/>
                        <a:t> sample</a:t>
                      </a:r>
                    </a:p>
                    <a:p>
                      <a:r>
                        <a:rPr lang="en-US" baseline="0" dirty="0" smtClean="0"/>
                        <a:t>2nd sample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10000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y_0</a:t>
                      </a:r>
                    </a:p>
                    <a:p>
                      <a:r>
                        <a:rPr lang="en-US" dirty="0" smtClean="0"/>
                        <a:t>…</a:t>
                      </a:r>
                    </a:p>
                    <a:p>
                      <a:r>
                        <a:rPr lang="en-US" dirty="0" smtClean="0"/>
                        <a:t>y_0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SVM_0</a:t>
                      </a:r>
                      <a:endParaRPr lang="en-US" dirty="0"/>
                    </a:p>
                  </a:txBody>
                  <a:tcPr marT="4572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T="45720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1rt</a:t>
                      </a:r>
                      <a:r>
                        <a:rPr lang="en-US" baseline="0" dirty="0" smtClean="0"/>
                        <a:t> sample with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sz="1200" baseline="0" dirty="0" err="1" smtClean="0"/>
                        <a:t>pa</a:t>
                      </a:r>
                      <a:r>
                        <a:rPr lang="en-US" sz="1200" baseline="0" dirty="0" smtClean="0"/>
                        <a:t>(1)</a:t>
                      </a:r>
                      <a:r>
                        <a:rPr lang="en-US" baseline="0" dirty="0" smtClean="0"/>
                        <a:t> = 1</a:t>
                      </a:r>
                    </a:p>
                    <a:p>
                      <a:r>
                        <a:rPr lang="en-US" baseline="0" dirty="0" smtClean="0"/>
                        <a:t>2nd sample with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sz="1200" baseline="0" dirty="0" err="1" smtClean="0"/>
                        <a:t>pa</a:t>
                      </a:r>
                      <a:r>
                        <a:rPr lang="en-US" sz="1200" baseline="0" dirty="0" smtClean="0"/>
                        <a:t>(1)</a:t>
                      </a:r>
                      <a:r>
                        <a:rPr lang="en-US" baseline="0" dirty="0" smtClean="0"/>
                        <a:t> = 1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y_1</a:t>
                      </a:r>
                    </a:p>
                    <a:p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SVM_1</a:t>
                      </a:r>
                      <a:endParaRPr lang="en-US" dirty="0"/>
                    </a:p>
                  </a:txBody>
                  <a:tcPr marT="4572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samples with </a:t>
                      </a:r>
                      <a:r>
                        <a:rPr lang="en-US" baseline="0" dirty="0" err="1" smtClean="0"/>
                        <a:t>y</a:t>
                      </a:r>
                      <a:r>
                        <a:rPr lang="en-US" sz="1200" baseline="0" dirty="0" err="1" smtClean="0"/>
                        <a:t>pa</a:t>
                      </a:r>
                      <a:r>
                        <a:rPr lang="en-US" sz="1200" baseline="0" dirty="0" smtClean="0"/>
                        <a:t>(96)</a:t>
                      </a:r>
                      <a:r>
                        <a:rPr lang="en-US" baseline="0" dirty="0" smtClean="0"/>
                        <a:t>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Hierarchical Loss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Important critics for hierarchical multi-label classification</a:t>
            </a:r>
          </a:p>
          <a:p>
            <a:pPr lvl="2"/>
            <a:r>
              <a:rPr lang="en-US" dirty="0" smtClean="0"/>
              <a:t>Zero-one loss</a:t>
            </a:r>
          </a:p>
          <a:p>
            <a:pPr lvl="2"/>
            <a:r>
              <a:rPr lang="en-US" dirty="0" smtClean="0"/>
              <a:t>Hamming-loss</a:t>
            </a:r>
          </a:p>
          <a:p>
            <a:pPr lvl="2"/>
            <a:r>
              <a:rPr lang="en-US" dirty="0" smtClean="0"/>
              <a:t>H-loss (used on tree-structured label hierarchies; ambiguous for DAGs)</a:t>
            </a:r>
          </a:p>
          <a:p>
            <a:pPr lvl="2"/>
            <a:r>
              <a:rPr lang="en-US" dirty="0" smtClean="0"/>
              <a:t>HMC-loss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89" y="3795980"/>
            <a:ext cx="9029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CH-Loss </a:t>
            </a:r>
            <a:r>
              <a:rPr lang="en-US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 txBox="1">
                <a:spLocks noChangeArrowheads="1"/>
              </p:cNvSpPr>
              <p:nvPr/>
            </p:nvSpPr>
            <p:spPr bwMode="auto">
              <a:xfrm>
                <a:off x="423441" y="2021648"/>
                <a:ext cx="6243637" cy="2093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 eaLnBrk="0">
                  <a:lnSpc>
                    <a:spcPct val="93000"/>
                  </a:lnSpc>
                  <a:spcBef>
                    <a:spcPts val="1000"/>
                  </a:spcBef>
                  <a:buSzPct val="100000"/>
                  <a:buFont typeface="Wingdings" panose="05000000000000000000" pitchFamily="2" charset="2"/>
                  <a:buChar char="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>
                  <a:lnSpc>
                    <a:spcPct val="93000"/>
                  </a:lnSpc>
                  <a:buSzPct val="100000"/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2pPr>
                <a:lvl3pPr marL="1143000" indent="-228600" eaLnBrk="0">
                  <a:lnSpc>
                    <a:spcPct val="93000"/>
                  </a:lnSpc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3pPr>
                <a:lvl4pPr marL="1600200" indent="-228600" eaLnBrk="0">
                  <a:lnSpc>
                    <a:spcPct val="93000"/>
                  </a:lnSpc>
                  <a:spcBef>
                    <a:spcPts val="400"/>
                  </a:spcBef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–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4pPr>
                <a:lvl5pPr marL="2057400" indent="-228600" eaLnBrk="0">
                  <a:lnSpc>
                    <a:spcPct val="93000"/>
                  </a:lnSpc>
                  <a:spcBef>
                    <a:spcPts val="400"/>
                  </a:spcBef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»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»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»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»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ts val="400"/>
                  </a:spcBef>
                  <a:spcAft>
                    <a:spcPct val="0"/>
                  </a:spcAft>
                  <a:buClr>
                    <a:srgbClr val="FFFFFF"/>
                  </a:buClr>
                  <a:buSzPct val="100000"/>
                  <a:buFont typeface="Arial" panose="020B0604020202020204" pitchFamily="34" charset="0"/>
                  <a:buChar char="»"/>
                  <a:defRPr sz="1600">
                    <a:solidFill>
                      <a:srgbClr val="FFFFFF"/>
                    </a:solidFill>
                    <a:latin typeface="Arial" panose="020B0604020202020204" pitchFamily="34" charset="0"/>
                    <a:ea typeface="MS Gothic" panose="020B0609070205080204" pitchFamily="49" charset="-128"/>
                  </a:defRPr>
                </a:lvl9pPr>
              </a:lstStyle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b="1" dirty="0" smtClean="0"/>
                  <a:t>1</a:t>
                </a:r>
                <a:r>
                  <a:rPr lang="en-US" altLang="en-US" b="1" baseline="30000" dirty="0" smtClean="0"/>
                  <a:t>st</a:t>
                </a:r>
                <a:r>
                  <a:rPr lang="en-US" altLang="en-US" b="1" dirty="0" smtClean="0"/>
                  <a:t> case: </a:t>
                </a:r>
                <a:r>
                  <a:rPr lang="en-US" altLang="en-US" dirty="0" smtClean="0"/>
                  <a:t>false </a:t>
                </a:r>
                <a:r>
                  <a:rPr lang="en-US" altLang="en-US" dirty="0"/>
                  <a:t>negative error </a:t>
                </a:r>
                <a:r>
                  <a:rPr lang="en-US" altLang="en-US" dirty="0" smtClean="0"/>
                  <a:t>in </a:t>
                </a:r>
                <a:r>
                  <a:rPr lang="en-US" altLang="en-US" dirty="0"/>
                  <a:t>node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when parent </a:t>
                </a:r>
                <a:r>
                  <a:rPr lang="en-US" altLang="en-US" dirty="0"/>
                  <a:t>node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𝒑𝒂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dirty="0"/>
                  <a:t> </a:t>
                </a:r>
                <a:r>
                  <a:rPr lang="en-US" altLang="en-US" dirty="0"/>
                  <a:t>is </a:t>
                </a:r>
                <a:r>
                  <a:rPr lang="en-US" altLang="en-US" dirty="0" smtClean="0"/>
                  <a:t>predicted correctly</a:t>
                </a:r>
                <a:endParaRPr lang="en-US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b="1" dirty="0" smtClean="0"/>
                  <a:t>2</a:t>
                </a:r>
                <a:r>
                  <a:rPr lang="en-US" altLang="en-US" b="1" baseline="30000" dirty="0" smtClean="0"/>
                  <a:t>nd</a:t>
                </a:r>
                <a:r>
                  <a:rPr lang="en-US" altLang="en-US" b="1" dirty="0" smtClean="0"/>
                  <a:t> case: </a:t>
                </a:r>
                <a:r>
                  <a:rPr lang="en-US" altLang="en-US" dirty="0" smtClean="0"/>
                  <a:t>false </a:t>
                </a:r>
                <a:r>
                  <a:rPr lang="en-US" altLang="en-US" dirty="0"/>
                  <a:t>negative error </a:t>
                </a:r>
                <a:r>
                  <a:rPr lang="en-US" altLang="en-US" dirty="0" smtClean="0"/>
                  <a:t>in </a:t>
                </a:r>
                <a:r>
                  <a:rPr lang="en-US" altLang="en-US" dirty="0"/>
                  <a:t>both </a:t>
                </a:r>
                <a:r>
                  <a:rPr lang="en-US" altLang="en-US" dirty="0" smtClean="0"/>
                  <a:t>nodes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b="1" dirty="0"/>
                  <a:t> </a:t>
                </a:r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𝒑𝒂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b="1" dirty="0" smtClean="0"/>
                  <a:t>3</a:t>
                </a:r>
                <a:r>
                  <a:rPr lang="en-US" altLang="en-US" b="1" baseline="30000" dirty="0" smtClean="0"/>
                  <a:t>rd</a:t>
                </a:r>
                <a:r>
                  <a:rPr lang="en-US" altLang="en-US" b="1" dirty="0" smtClean="0"/>
                  <a:t> case: </a:t>
                </a:r>
                <a:r>
                  <a:rPr lang="en-US" altLang="en-US" dirty="0" smtClean="0"/>
                  <a:t>false </a:t>
                </a:r>
                <a:r>
                  <a:rPr lang="en-US" altLang="en-US" dirty="0"/>
                  <a:t>positive error </a:t>
                </a:r>
                <a:r>
                  <a:rPr lang="en-US" alt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dirty="0" smtClean="0"/>
                  <a:t> when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𝒑𝒂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i="1" dirty="0"/>
                  <a:t> </a:t>
                </a:r>
                <a:r>
                  <a:rPr lang="en-US" altLang="en-US" dirty="0"/>
                  <a:t>is correctly labeled with </a:t>
                </a:r>
                <a:r>
                  <a:rPr lang="en-US" altLang="en-US" dirty="0" smtClean="0"/>
                  <a:t>positive</a:t>
                </a:r>
                <a:endParaRPr lang="en-US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b="1" dirty="0" smtClean="0"/>
                  <a:t>4</a:t>
                </a:r>
                <a:r>
                  <a:rPr lang="en-US" altLang="en-US" b="1" baseline="30000" dirty="0" smtClean="0"/>
                  <a:t>th</a:t>
                </a:r>
                <a:r>
                  <a:rPr lang="en-US" altLang="en-US" b="1" dirty="0" smtClean="0"/>
                  <a:t> case: </a:t>
                </a:r>
                <a:r>
                  <a:rPr lang="en-US" altLang="en-US" dirty="0" smtClean="0"/>
                  <a:t>both </a:t>
                </a:r>
                <a:r>
                  <a:rPr lang="en-US" altLang="en-US" dirty="0"/>
                  <a:t>node</a:t>
                </a:r>
                <a:r>
                  <a:rPr lang="en-US" alt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b="1" i="1" dirty="0"/>
                  <a:t> </a:t>
                </a:r>
                <a:r>
                  <a:rPr lang="en-US" altLang="en-US" dirty="0"/>
                  <a:t>and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𝒑𝒂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b="1" i="1" dirty="0"/>
                  <a:t> </a:t>
                </a:r>
                <a:r>
                  <a:rPr lang="en-US" altLang="en-US" dirty="0"/>
                  <a:t>are labeled with false </a:t>
                </a:r>
                <a:r>
                  <a:rPr lang="en-US" altLang="en-US" dirty="0" smtClean="0"/>
                  <a:t>positive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441" y="2021648"/>
                <a:ext cx="6243637" cy="2093820"/>
              </a:xfrm>
              <a:prstGeom prst="rect">
                <a:avLst/>
              </a:prstGeom>
              <a:blipFill rotWithShape="0">
                <a:blip r:embed="rId2"/>
                <a:stretch>
                  <a:fillRect l="-390" t="-1458" r="-13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645457" y="137871"/>
            <a:ext cx="4791075" cy="4576531"/>
            <a:chOff x="6838950" y="857250"/>
            <a:chExt cx="4791075" cy="4576531"/>
          </a:xfrm>
        </p:grpSpPr>
        <p:grpSp>
          <p:nvGrpSpPr>
            <p:cNvPr id="21" name="Group 20"/>
            <p:cNvGrpSpPr/>
            <p:nvPr/>
          </p:nvGrpSpPr>
          <p:grpSpPr>
            <a:xfrm>
              <a:off x="7053925" y="1069651"/>
              <a:ext cx="4280825" cy="4364130"/>
              <a:chOff x="7072975" y="1247775"/>
              <a:chExt cx="4280825" cy="436413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072975" y="1247775"/>
                <a:ext cx="4280825" cy="4364130"/>
                <a:chOff x="7089311" y="1247775"/>
                <a:chExt cx="4280825" cy="4364130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7089311" y="1247775"/>
                  <a:ext cx="4280825" cy="4364130"/>
                  <a:chOff x="7089311" y="1247775"/>
                  <a:chExt cx="4280825" cy="4364130"/>
                </a:xfrm>
              </p:grpSpPr>
              <p:pic>
                <p:nvPicPr>
                  <p:cNvPr id="12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089311" y="1247775"/>
                    <a:ext cx="4264489" cy="418695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00B8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7753350" y="3581400"/>
                    <a:ext cx="89535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1</a:t>
                    </a:r>
                    <a:r>
                      <a:rPr lang="en-US" baseline="30000" dirty="0" smtClean="0"/>
                      <a:t>st</a:t>
                    </a:r>
                    <a:r>
                      <a:rPr lang="en-US" dirty="0" smtClean="0"/>
                      <a:t> case</a:t>
                    </a:r>
                    <a:endParaRPr lang="en-US" dirty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096499" y="3581400"/>
                    <a:ext cx="962025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2</a:t>
                    </a:r>
                    <a:r>
                      <a:rPr lang="en-US" baseline="30000" dirty="0" smtClean="0"/>
                      <a:t>nd</a:t>
                    </a:r>
                    <a:r>
                      <a:rPr lang="en-US" dirty="0" smtClean="0"/>
                      <a:t> case</a:t>
                    </a:r>
                    <a:endParaRPr lang="en-US" dirty="0"/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753350" y="5242573"/>
                    <a:ext cx="89535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3</a:t>
                    </a:r>
                    <a:r>
                      <a:rPr lang="en-US" baseline="30000" dirty="0" smtClean="0"/>
                      <a:t>rd</a:t>
                    </a:r>
                    <a:r>
                      <a:rPr lang="en-US" dirty="0" smtClean="0"/>
                      <a:t> case</a:t>
                    </a:r>
                    <a:endParaRPr lang="en-US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096500" y="5242573"/>
                    <a:ext cx="895350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4</a:t>
                    </a:r>
                    <a:r>
                      <a:rPr lang="en-US" baseline="30000" dirty="0" smtClean="0"/>
                      <a:t>th</a:t>
                    </a:r>
                    <a:r>
                      <a:rPr lang="en-US" dirty="0" smtClean="0"/>
                      <a:t> case</a:t>
                    </a:r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1172825" y="2743201"/>
                    <a:ext cx="180973" cy="838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1189163" y="4360307"/>
                    <a:ext cx="180973" cy="838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" name="Rectangle 5"/>
                <p:cNvSpPr/>
                <p:nvPr/>
              </p:nvSpPr>
              <p:spPr>
                <a:xfrm>
                  <a:off x="9582150" y="2476500"/>
                  <a:ext cx="219075" cy="1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7147568" y="3950732"/>
                  <a:ext cx="219075" cy="1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582149" y="4017407"/>
                  <a:ext cx="219075" cy="1104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8958264" y="4301014"/>
                <a:ext cx="180973" cy="838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838950" y="857250"/>
              <a:ext cx="4791075" cy="102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75815" y="4906902"/>
                <a:ext cx="11640369" cy="872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𝑝𝑎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15" y="4906902"/>
                <a:ext cx="11640369" cy="8722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2648" y="4377255"/>
            <a:ext cx="379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CH-loss (contextual hierarchical loss):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29" name="Elbow Connector 28"/>
          <p:cNvCxnSpPr/>
          <p:nvPr/>
        </p:nvCxnSpPr>
        <p:spPr>
          <a:xfrm rot="16200000" flipH="1">
            <a:off x="1333226" y="5742164"/>
            <a:ext cx="533948" cy="361950"/>
          </a:xfrm>
          <a:prstGeom prst="bentConnector3">
            <a:avLst>
              <a:gd name="adj1" fmla="val 999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3562486" y="5742164"/>
            <a:ext cx="533948" cy="361950"/>
          </a:xfrm>
          <a:prstGeom prst="bentConnector3">
            <a:avLst>
              <a:gd name="adj1" fmla="val 9994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93598" y="5890674"/>
            <a:ext cx="22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cost for different position of node in H.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81174" y="5942414"/>
            <a:ext cx="1784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weight for the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baseline="30000" dirty="0" err="1">
                <a:solidFill>
                  <a:srgbClr val="FF0000"/>
                </a:solidFill>
              </a:rPr>
              <a:t>th</a:t>
            </a:r>
            <a:r>
              <a:rPr lang="en-US" i="1" dirty="0">
                <a:solidFill>
                  <a:srgbClr val="FF0000"/>
                </a:solidFill>
              </a:rPr>
              <a:t> case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Solution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951553"/>
            <a:ext cx="10515600" cy="4351338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Minimize</a:t>
            </a:r>
            <a:r>
              <a:rPr lang="en-US" altLang="en-US" dirty="0" smtClean="0"/>
              <a:t> </a:t>
            </a:r>
            <a:r>
              <a:rPr lang="en-US" altLang="en-US" dirty="0"/>
              <a:t>the total </a:t>
            </a:r>
            <a:r>
              <a:rPr lang="en-US" altLang="en-US" b="1" dirty="0"/>
              <a:t>expected</a:t>
            </a:r>
            <a:r>
              <a:rPr lang="en-US" altLang="en-US" dirty="0"/>
              <a:t> contextual hierarchical loss by predicting the labels of each given </a:t>
            </a:r>
            <a:r>
              <a:rPr lang="en-US" altLang="en-US" dirty="0" smtClean="0"/>
              <a:t>X-ray.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total expected contextual hierarchical </a:t>
            </a:r>
            <a:r>
              <a:rPr lang="en-US" altLang="en-US" dirty="0" smtClean="0"/>
              <a:t>loss </a:t>
            </a:r>
            <a:r>
              <a:rPr lang="en-US" altLang="en-US" dirty="0"/>
              <a:t>is defined as </a:t>
            </a:r>
            <a:r>
              <a:rPr lang="en-US" altLang="en-US" dirty="0" smtClean="0"/>
              <a:t>follows:</a:t>
            </a:r>
            <a:endParaRPr 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054224" y="3779822"/>
            <a:ext cx="7593011" cy="1928812"/>
            <a:chOff x="2525777" y="1306727"/>
            <a:chExt cx="7592944" cy="1323404"/>
          </a:xfrm>
        </p:grpSpPr>
        <p:pic>
          <p:nvPicPr>
            <p:cNvPr id="7" name="Picture 1" descr="C:\Users\grand\AppData\Roaming\Tencent\Users\191215470\QQ\WinTemp\RichOle\]XB%3JS)@BCM9]8[0OC~QR4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5777" y="1722491"/>
              <a:ext cx="3432144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ular Callout 7"/>
            <p:cNvSpPr/>
            <p:nvPr/>
          </p:nvSpPr>
          <p:spPr bwMode="auto">
            <a:xfrm>
              <a:off x="5930934" y="1306727"/>
              <a:ext cx="4187787" cy="416083"/>
            </a:xfrm>
            <a:prstGeom prst="wedgeRectCallout">
              <a:avLst>
                <a:gd name="adj1" fmla="val -56640"/>
                <a:gd name="adj2" fmla="val 80554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i="1" dirty="0">
                  <a:solidFill>
                    <a:schemeClr val="tx1"/>
                  </a:solidFill>
                </a:rPr>
                <a:t>P(</a:t>
              </a:r>
              <a:r>
                <a:rPr lang="en-US" i="1" dirty="0" err="1">
                  <a:solidFill>
                    <a:schemeClr val="tx1"/>
                  </a:solidFill>
                </a:rPr>
                <a:t>y|x</a:t>
              </a:r>
              <a:r>
                <a:rPr lang="en-US" i="1" dirty="0">
                  <a:solidFill>
                    <a:schemeClr val="tx1"/>
                  </a:solidFill>
                </a:rPr>
                <a:t>) </a:t>
              </a:r>
              <a:r>
                <a:rPr lang="en-US" i="1" dirty="0">
                  <a:solidFill>
                    <a:srgbClr val="FF0000"/>
                  </a:solidFill>
                </a:rPr>
                <a:t>is the probability  of the label vector </a:t>
              </a:r>
              <a:r>
                <a:rPr lang="en-US" i="1" dirty="0">
                  <a:solidFill>
                    <a:schemeClr val="tx1"/>
                  </a:solidFill>
                </a:rPr>
                <a:t>y</a:t>
              </a:r>
              <a:r>
                <a:rPr lang="en-US" i="1" dirty="0">
                  <a:solidFill>
                    <a:srgbClr val="FF0000"/>
                  </a:solidFill>
                </a:rPr>
                <a:t> </a:t>
              </a:r>
              <a:r>
                <a:rPr lang="en-US" i="1" dirty="0" smtClean="0">
                  <a:solidFill>
                    <a:srgbClr val="FF0000"/>
                  </a:solidFill>
                </a:rPr>
                <a:t>given </a:t>
              </a:r>
              <a:r>
                <a:rPr lang="en-US" i="1" dirty="0">
                  <a:solidFill>
                    <a:schemeClr val="tx1"/>
                  </a:solidFill>
                </a:rPr>
                <a:t>x</a:t>
              </a:r>
              <a:r>
                <a:rPr lang="en-US" i="1" dirty="0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9" name="Rectangular Callout 8"/>
            <p:cNvSpPr/>
            <p:nvPr/>
          </p:nvSpPr>
          <p:spPr bwMode="auto">
            <a:xfrm>
              <a:off x="4329168" y="2293562"/>
              <a:ext cx="3352770" cy="336569"/>
            </a:xfrm>
            <a:prstGeom prst="wedgeRectCallout">
              <a:avLst>
                <a:gd name="adj1" fmla="val -34252"/>
                <a:gd name="adj2" fmla="val -119667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i="1" dirty="0">
                  <a:solidFill>
                    <a:srgbClr val="FF0000"/>
                  </a:solidFill>
                </a:rPr>
                <a:t>Contextual hierarchical Loss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32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Solution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951553"/>
            <a:ext cx="10515600" cy="4351338"/>
          </a:xfrm>
        </p:spPr>
        <p:txBody>
          <a:bodyPr/>
          <a:lstStyle/>
          <a:p>
            <a:r>
              <a:rPr lang="en-US" altLang="en-US" dirty="0"/>
              <a:t>Estimate the probability P(</a:t>
            </a:r>
            <a:r>
              <a:rPr lang="en-US" altLang="en-US" dirty="0" err="1"/>
              <a:t>y|x</a:t>
            </a:r>
            <a:r>
              <a:rPr lang="en-US" altLang="en-US" dirty="0" smtClean="0"/>
              <a:t>).</a:t>
            </a:r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r>
              <a:rPr lang="en-US" altLang="en-US" dirty="0"/>
              <a:t>Obtain the best prediction of y by minimizing the expected contextual hierarchical loss above.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2538412"/>
            <a:ext cx="2852737" cy="776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357" y="4724401"/>
            <a:ext cx="4246646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2898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6117" y="22351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It can be formalized as knapsack problem, then we efficiently solve this problem by </a:t>
            </a:r>
            <a:r>
              <a:rPr lang="en-US" altLang="en-US" dirty="0" smtClean="0"/>
              <a:t>using a </a:t>
            </a:r>
            <a:r>
              <a:rPr lang="en-US" altLang="en-US" dirty="0"/>
              <a:t>greedy algorithm named </a:t>
            </a:r>
            <a:r>
              <a:rPr lang="en-US" altLang="en-US" dirty="0" err="1"/>
              <a:t>GLabel</a:t>
            </a:r>
            <a:r>
              <a:rPr lang="en-US" altLang="en-US" dirty="0"/>
              <a:t> </a:t>
            </a:r>
            <a:r>
              <a:rPr lang="en-US" altLang="en-US" dirty="0" smtClean="0"/>
              <a:t>algorithm.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3445157"/>
            <a:ext cx="3409950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18" y="5057643"/>
            <a:ext cx="2886075" cy="581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930" y="5657787"/>
            <a:ext cx="4286250" cy="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682" y="5254844"/>
            <a:ext cx="26860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725" y="1991519"/>
            <a:ext cx="5162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1834356"/>
            <a:ext cx="55435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9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024856"/>
            <a:ext cx="51530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612" y="2172494"/>
            <a:ext cx="4676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 smtClean="0"/>
              <a:t>Problem</a:t>
            </a:r>
          </a:p>
          <a:p>
            <a:pPr lvl="1"/>
            <a:r>
              <a:rPr lang="en-US" dirty="0" smtClean="0"/>
              <a:t>Challenges</a:t>
            </a:r>
            <a:endParaRPr lang="en-US" dirty="0" smtClean="0"/>
          </a:p>
          <a:p>
            <a:pPr lvl="1"/>
            <a:r>
              <a:rPr lang="en-US" dirty="0" smtClean="0"/>
              <a:t>Solution </a:t>
            </a:r>
            <a:r>
              <a:rPr lang="en-US" dirty="0" smtClean="0"/>
              <a:t>of Challenge  I</a:t>
            </a:r>
          </a:p>
          <a:p>
            <a:pPr lvl="1"/>
            <a:r>
              <a:rPr lang="en-US" dirty="0" smtClean="0"/>
              <a:t>Solution of Challenge  II</a:t>
            </a:r>
          </a:p>
          <a:p>
            <a:pPr lvl="1"/>
            <a:r>
              <a:rPr lang="en-US" dirty="0" smtClean="0"/>
              <a:t>Algorithm and Solution</a:t>
            </a:r>
          </a:p>
          <a:p>
            <a:pPr lvl="1"/>
            <a:r>
              <a:rPr lang="en-US" dirty="0" smtClean="0"/>
              <a:t>Experiment</a:t>
            </a:r>
          </a:p>
          <a:p>
            <a:pPr lvl="1"/>
            <a:r>
              <a:rPr lang="en-US" dirty="0" smtClean="0"/>
              <a:t>Conclusion and Future work</a:t>
            </a:r>
          </a:p>
          <a:p>
            <a:pPr lvl="1"/>
            <a:r>
              <a:rPr lang="en-US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153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697" y="1992926"/>
            <a:ext cx="531290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6" y="2001044"/>
            <a:ext cx="53002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6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775" y="2029619"/>
            <a:ext cx="534725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Glabel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6" y="1991519"/>
            <a:ext cx="527513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</a:t>
            </a:r>
          </a:p>
          <a:p>
            <a:pPr lvl="1"/>
            <a:r>
              <a:rPr lang="en-US" dirty="0" smtClean="0"/>
              <a:t>Platform: </a:t>
            </a:r>
          </a:p>
          <a:p>
            <a:pPr lvl="2"/>
            <a:r>
              <a:rPr lang="en-US" dirty="0" smtClean="0"/>
              <a:t>System platform: Windows Server 2008 R2</a:t>
            </a:r>
          </a:p>
          <a:p>
            <a:pPr lvl="2"/>
            <a:r>
              <a:rPr lang="en-US" dirty="0" smtClean="0"/>
              <a:t>Processor: Intel Xeon CPU 2.66GHz</a:t>
            </a:r>
          </a:p>
          <a:p>
            <a:pPr lvl="2"/>
            <a:r>
              <a:rPr lang="en-US" dirty="0" smtClean="0"/>
              <a:t>RAM: 8.00GB</a:t>
            </a:r>
          </a:p>
          <a:p>
            <a:pPr lvl="2"/>
            <a:r>
              <a:rPr lang="en-US" dirty="0" smtClean="0"/>
              <a:t>System type: 64-bit OS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Develop platform:  Eclipse Luna 4.4.0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Set</a:t>
            </a:r>
          </a:p>
          <a:p>
            <a:pPr lvl="1"/>
            <a:r>
              <a:rPr lang="en-US" dirty="0" err="1" smtClean="0"/>
              <a:t>ImageCLEF</a:t>
            </a:r>
            <a:r>
              <a:rPr lang="en-US" dirty="0" smtClean="0"/>
              <a:t> 2007A: The </a:t>
            </a:r>
            <a:r>
              <a:rPr lang="en-US" dirty="0"/>
              <a:t>data set from the </a:t>
            </a:r>
            <a:r>
              <a:rPr lang="en-US" dirty="0" err="1"/>
              <a:t>ImageCLEF</a:t>
            </a:r>
            <a:r>
              <a:rPr lang="en-US" dirty="0"/>
              <a:t> 2007 competition.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49149"/>
              </p:ext>
            </p:extLst>
          </p:nvPr>
        </p:nvGraphicFramePr>
        <p:xfrm>
          <a:off x="2150775" y="2936382"/>
          <a:ext cx="7585656" cy="148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552"/>
                <a:gridCol w="2528552"/>
                <a:gridCol w="2528552"/>
              </a:tblGrid>
              <a:tr h="370053"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dataset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dataset</a:t>
                      </a:r>
                      <a:endParaRPr lang="en-US" dirty="0"/>
                    </a:p>
                  </a:txBody>
                  <a:tcPr/>
                </a:tc>
              </a:tr>
              <a:tr h="370053">
                <a:tc>
                  <a:txBody>
                    <a:bodyPr/>
                    <a:lstStyle/>
                    <a:p>
                      <a:r>
                        <a:rPr lang="en-US" dirty="0" smtClean="0"/>
                        <a:t># of X</a:t>
                      </a:r>
                      <a:r>
                        <a:rPr lang="en-US" baseline="0" dirty="0" smtClean="0"/>
                        <a:t>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attributes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attributes</a:t>
                      </a:r>
                      <a:endParaRPr lang="en-US" dirty="0"/>
                    </a:p>
                  </a:txBody>
                  <a:tcPr/>
                </a:tc>
              </a:tr>
              <a:tr h="370053">
                <a:tc>
                  <a:txBody>
                    <a:bodyPr/>
                    <a:lstStyle/>
                    <a:p>
                      <a:r>
                        <a:rPr lang="en-US" dirty="0" smtClean="0"/>
                        <a:t># of Y labels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</a:tr>
              <a:tr h="370053">
                <a:tc>
                  <a:txBody>
                    <a:bodyPr/>
                    <a:lstStyle/>
                    <a:p>
                      <a:r>
                        <a:rPr lang="en-US" dirty="0" smtClean="0"/>
                        <a:t># of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43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Hamming</a:t>
            </a:r>
            <a:r>
              <a:rPr lang="en-US" dirty="0"/>
              <a:t> Loss</a:t>
            </a:r>
          </a:p>
          <a:p>
            <a:pPr lvl="2"/>
            <a:r>
              <a:rPr lang="en-US" dirty="0" smtClean="0"/>
              <a:t>Settings : w</a:t>
            </a:r>
            <a:r>
              <a:rPr lang="en-US" baseline="-25000" dirty="0" smtClean="0"/>
              <a:t>1</a:t>
            </a:r>
            <a:r>
              <a:rPr lang="en-US" dirty="0" smtClean="0"/>
              <a:t>=1.0,w</a:t>
            </a:r>
            <a:r>
              <a:rPr lang="en-US" baseline="-25000" dirty="0" smtClean="0"/>
              <a:t>2</a:t>
            </a:r>
            <a:r>
              <a:rPr lang="en-US" dirty="0" smtClean="0"/>
              <a:t>=1.0,w</a:t>
            </a:r>
            <a:r>
              <a:rPr lang="en-US" baseline="-25000" dirty="0" smtClean="0"/>
              <a:t>3</a:t>
            </a:r>
            <a:r>
              <a:rPr lang="en-US" dirty="0" smtClean="0"/>
              <a:t>=1.0,w</a:t>
            </a:r>
            <a:r>
              <a:rPr lang="en-US" baseline="-25000" dirty="0" smtClean="0"/>
              <a:t>4</a:t>
            </a:r>
            <a:r>
              <a:rPr lang="en-US" dirty="0" smtClean="0"/>
              <a:t>=1.0         c</a:t>
            </a:r>
            <a:r>
              <a:rPr lang="en-US" baseline="-25000" dirty="0" smtClean="0"/>
              <a:t>i</a:t>
            </a:r>
            <a:r>
              <a:rPr lang="en-US" dirty="0" smtClean="0"/>
              <a:t>=1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976" y="3235063"/>
            <a:ext cx="5307171" cy="32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HMC-Loss</a:t>
            </a:r>
          </a:p>
          <a:p>
            <a:pPr lvl="1"/>
            <a:r>
              <a:rPr lang="en-US" sz="2000" dirty="0" smtClean="0"/>
              <a:t>Settings </a:t>
            </a:r>
            <a:r>
              <a:rPr lang="en-US" sz="2000" dirty="0"/>
              <a:t>: w</a:t>
            </a:r>
            <a:r>
              <a:rPr lang="en-US" sz="2000" baseline="-25000" dirty="0"/>
              <a:t>1</a:t>
            </a:r>
            <a:r>
              <a:rPr lang="en-US" sz="2000" dirty="0"/>
              <a:t>=10.0</a:t>
            </a:r>
            <a:r>
              <a:rPr lang="en-US" sz="2000" dirty="0" smtClean="0"/>
              <a:t>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=10.0, 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=1.0, w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=1.0 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497" y="2122907"/>
            <a:ext cx="3015869" cy="69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104" y="3118464"/>
            <a:ext cx="4952431" cy="29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9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H-Loss</a:t>
            </a:r>
            <a:endParaRPr lang="en-US" sz="2800" dirty="0"/>
          </a:p>
          <a:p>
            <a:pPr lvl="1"/>
            <a:r>
              <a:rPr lang="en-US" sz="2000" dirty="0" smtClean="0"/>
              <a:t>Settings </a:t>
            </a:r>
            <a:r>
              <a:rPr lang="en-US" sz="2000" dirty="0"/>
              <a:t>: </a:t>
            </a:r>
            <a:r>
              <a:rPr lang="en-US" sz="2000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=1.0,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=0.0, 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=0.0, w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=0.0   </a:t>
            </a:r>
            <a:r>
              <a:rPr lang="en-US" sz="2000" dirty="0"/>
              <a:t>c</a:t>
            </a:r>
            <a:r>
              <a:rPr lang="en-US" sz="2000" baseline="-25000" dirty="0"/>
              <a:t>i</a:t>
            </a:r>
            <a:r>
              <a:rPr lang="en-US" sz="2000" dirty="0"/>
              <a:t>=1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sz="3200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50" y="3056385"/>
            <a:ext cx="5126405" cy="30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Precision, Recall, </a:t>
            </a:r>
            <a:r>
              <a:rPr lang="en-US" sz="2800" dirty="0" err="1" smtClean="0"/>
              <a:t>FMeasure</a:t>
            </a:r>
            <a:endParaRPr lang="en-US" sz="2800" dirty="0"/>
          </a:p>
          <a:p>
            <a:pPr lvl="1"/>
            <a:r>
              <a:rPr lang="en-US" sz="2000" dirty="0" smtClean="0"/>
              <a:t>Settings </a:t>
            </a:r>
            <a:r>
              <a:rPr lang="en-US" sz="2000" dirty="0"/>
              <a:t>: </a:t>
            </a:r>
            <a:r>
              <a:rPr lang="en-US" sz="2000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=1.0,w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=1.0,w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=1.0,w</a:t>
            </a:r>
            <a:r>
              <a:rPr lang="en-US" sz="2000" baseline="-25000" dirty="0"/>
              <a:t>4</a:t>
            </a:r>
            <a:r>
              <a:rPr lang="en-US" sz="2000" dirty="0" smtClean="0"/>
              <a:t>=1.0  c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=1 </a:t>
            </a:r>
            <a:r>
              <a:rPr lang="en-US" dirty="0" smtClean="0"/>
              <a:t> </a:t>
            </a:r>
            <a:endParaRPr lang="en-US" sz="3200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sz="3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15" y="3004236"/>
            <a:ext cx="5638331" cy="33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1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0258" y="3381910"/>
            <a:ext cx="5263542" cy="25660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9549" y="4147000"/>
            <a:ext cx="48432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/          Chest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/>
              <a:t>  </a:t>
            </a:r>
            <a:r>
              <a:rPr lang="en-US" dirty="0" smtClean="0"/>
              <a:t>      Chest</a:t>
            </a:r>
            <a:r>
              <a:rPr lang="en-US" dirty="0"/>
              <a:t>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bones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5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dirty="0" smtClean="0"/>
              <a:t>/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   Chest</a:t>
            </a:r>
            <a:r>
              <a:rPr lang="en-US" dirty="0"/>
              <a:t>;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bones</a:t>
            </a:r>
            <a:r>
              <a:rPr lang="en-US" dirty="0" smtClean="0"/>
              <a:t>; </a:t>
            </a:r>
            <a:r>
              <a:rPr lang="en-US" dirty="0">
                <a:solidFill>
                  <a:schemeClr val="accent1"/>
                </a:solidFill>
              </a:rPr>
              <a:t>clavicle</a:t>
            </a:r>
          </a:p>
          <a:p>
            <a:endParaRPr lang="en-US" i="1" dirty="0" smtClean="0"/>
          </a:p>
          <a:p>
            <a:r>
              <a:rPr lang="en-US" i="1" dirty="0" smtClean="0"/>
              <a:t>Element </a:t>
            </a:r>
            <a:r>
              <a:rPr lang="en-US" i="1" dirty="0"/>
              <a:t>to the right is a sub element of element to the left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8895" y="1712464"/>
            <a:ext cx="104361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Try to solve:  the </a:t>
            </a:r>
            <a:r>
              <a:rPr lang="en-US" sz="2000" dirty="0"/>
              <a:t>medical image annotation </a:t>
            </a:r>
            <a:r>
              <a:rPr lang="en-US" sz="2000" dirty="0" smtClean="0"/>
              <a:t>task of </a:t>
            </a:r>
            <a:r>
              <a:rPr lang="en-US" sz="2000" dirty="0" err="1"/>
              <a:t>ImageCLEF</a:t>
            </a:r>
            <a:r>
              <a:rPr lang="en-US" sz="2000" dirty="0"/>
              <a:t> 2007 , </a:t>
            </a:r>
            <a:r>
              <a:rPr lang="en-US" sz="2000" dirty="0" smtClean="0"/>
              <a:t>and the </a:t>
            </a:r>
            <a:r>
              <a:rPr lang="en-US" sz="2000" dirty="0"/>
              <a:t>images </a:t>
            </a:r>
            <a:r>
              <a:rPr lang="en-US" sz="2000" dirty="0" smtClean="0"/>
              <a:t>are labeled </a:t>
            </a:r>
            <a:r>
              <a:rPr lang="en-US" sz="2000" dirty="0"/>
              <a:t>according to the IRMA code scheme, </a:t>
            </a:r>
            <a:r>
              <a:rPr lang="en-US" sz="2000" dirty="0" smtClean="0"/>
              <a:t>which is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strictly hierarchical</a:t>
            </a:r>
            <a:r>
              <a:rPr lang="en-US" sz="2000" dirty="0"/>
              <a:t> because each sub-code element is connected to only one code element. </a:t>
            </a:r>
            <a:endParaRPr lang="en-US" sz="2000" dirty="0" smtClean="0"/>
          </a:p>
          <a:p>
            <a:r>
              <a:rPr lang="en-US" sz="2000" dirty="0" err="1" smtClean="0"/>
              <a:t>ImageCLEF</a:t>
            </a:r>
            <a:r>
              <a:rPr lang="en-US" sz="2000" dirty="0" smtClean="0"/>
              <a:t> 2007A: The data set from the </a:t>
            </a:r>
            <a:r>
              <a:rPr lang="en-US" sz="2000" dirty="0" err="1" smtClean="0"/>
              <a:t>ImageCLEF</a:t>
            </a:r>
            <a:r>
              <a:rPr lang="en-US" sz="2000" dirty="0" smtClean="0"/>
              <a:t> 2007 competition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5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Parent-Child Error</a:t>
            </a:r>
            <a:endParaRPr lang="en-US" sz="2800" dirty="0"/>
          </a:p>
          <a:p>
            <a:pPr lvl="1"/>
            <a:r>
              <a:rPr lang="en-US" dirty="0"/>
              <a:t>Misclassification errors in both parent and </a:t>
            </a:r>
            <a:r>
              <a:rPr lang="en-US" dirty="0" smtClean="0"/>
              <a:t>child</a:t>
            </a:r>
          </a:p>
          <a:p>
            <a:pPr lvl="1"/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=1.0,w</a:t>
            </a:r>
            <a:r>
              <a:rPr lang="en-US" baseline="-25000" dirty="0"/>
              <a:t>2</a:t>
            </a:r>
            <a:r>
              <a:rPr lang="en-US" dirty="0"/>
              <a:t>=10.0,w</a:t>
            </a:r>
            <a:r>
              <a:rPr lang="en-US" baseline="-25000" dirty="0"/>
              <a:t>3</a:t>
            </a:r>
            <a:r>
              <a:rPr lang="en-US" dirty="0"/>
              <a:t>=1.0,w</a:t>
            </a:r>
            <a:r>
              <a:rPr lang="en-US" baseline="-25000" dirty="0"/>
              <a:t>4</a:t>
            </a:r>
            <a:r>
              <a:rPr lang="en-US" dirty="0"/>
              <a:t>=10.0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sz="3200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375" y="1980462"/>
            <a:ext cx="1381125" cy="25622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6329"/>
            <a:ext cx="2127227" cy="5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988" y="3325969"/>
            <a:ext cx="5284430" cy="31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Hierarchical Error</a:t>
            </a:r>
            <a:endParaRPr lang="en-US" sz="28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=1.0,w</a:t>
            </a:r>
            <a:r>
              <a:rPr lang="en-US" baseline="-25000" dirty="0" smtClean="0"/>
              <a:t>2</a:t>
            </a:r>
            <a:r>
              <a:rPr lang="en-US" dirty="0" smtClean="0"/>
              <a:t>=10.0,w</a:t>
            </a:r>
            <a:r>
              <a:rPr lang="en-US" baseline="-25000" dirty="0" smtClean="0"/>
              <a:t>3</a:t>
            </a:r>
            <a:r>
              <a:rPr lang="en-US" dirty="0" smtClean="0"/>
              <a:t>=1.0,w</a:t>
            </a:r>
            <a:r>
              <a:rPr lang="en-US" baseline="-25000" dirty="0" smtClean="0"/>
              <a:t>4</a:t>
            </a:r>
            <a:r>
              <a:rPr lang="en-US" dirty="0" smtClean="0"/>
              <a:t>=10.0  </a:t>
            </a:r>
            <a:endParaRPr lang="en-US" sz="3200" dirty="0"/>
          </a:p>
          <a:p>
            <a:pPr lvl="1"/>
            <a:r>
              <a:rPr lang="en-US" dirty="0" smtClean="0"/>
              <a:t>The average number of violated hierarchy constraints.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375" y="1980462"/>
            <a:ext cx="1381125" cy="25622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3493"/>
            <a:ext cx="2127227" cy="595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813" y="3616605"/>
            <a:ext cx="4495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838200" y="1776411"/>
            <a:ext cx="5773561" cy="3760628"/>
            <a:chOff x="1561237" y="1776411"/>
            <a:chExt cx="5773561" cy="376062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73" y="1776411"/>
              <a:ext cx="790575" cy="3305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299" y="1776411"/>
              <a:ext cx="790575" cy="33051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1725" y="2233610"/>
              <a:ext cx="790575" cy="23907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61237" y="5167309"/>
              <a:ext cx="1445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Ground Truth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06049" y="5167707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GLabel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79225" y="5167309"/>
              <a:ext cx="1155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Flat (SVM)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68241" y="1690688"/>
            <a:ext cx="1704975" cy="3845953"/>
            <a:chOff x="8598151" y="1690688"/>
            <a:chExt cx="1704975" cy="384595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8151" y="1690688"/>
              <a:ext cx="1704975" cy="330517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872851" y="5167309"/>
              <a:ext cx="1155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Flat (SVM)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34841" y="5894898"/>
            <a:ext cx="572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Ground truth and model predictions for 1 input instance X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87658" y="5894898"/>
            <a:ext cx="346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Example of how flat classification</a:t>
            </a:r>
          </a:p>
          <a:p>
            <a:pPr algn="ctr"/>
            <a:r>
              <a:rPr lang="en-US" b="1" dirty="0" smtClean="0"/>
              <a:t>violates the hierarchical constraint</a:t>
            </a:r>
            <a:endParaRPr lang="en-US" b="1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3550924" y="2711334"/>
            <a:ext cx="396607" cy="58220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9422426" y="4774471"/>
            <a:ext cx="396607" cy="17049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8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Implement the </a:t>
            </a:r>
            <a:r>
              <a:rPr lang="en-US" dirty="0" err="1" smtClean="0"/>
              <a:t>Glabel</a:t>
            </a:r>
            <a:r>
              <a:rPr lang="en-US" dirty="0" smtClean="0"/>
              <a:t> algorithm.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 its performance </a:t>
            </a:r>
            <a:r>
              <a:rPr lang="en-US" dirty="0"/>
              <a:t>over X-ray image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Solve the problem of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automatic image annotation</a:t>
            </a:r>
            <a:r>
              <a:rPr lang="en-US" dirty="0"/>
              <a:t> 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</a:t>
            </a:r>
          </a:p>
          <a:p>
            <a:pPr lvl="1"/>
            <a:r>
              <a:rPr lang="en-US" dirty="0" smtClean="0"/>
              <a:t>Use PCA to extract the features of image.</a:t>
            </a:r>
          </a:p>
          <a:p>
            <a:pPr lvl="1"/>
            <a:r>
              <a:rPr lang="en-US" dirty="0"/>
              <a:t>Extend the tree-based hierarchy to DAG-based Hierarchy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4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6989" y="247726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9720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Rationale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amount of medical images </a:t>
            </a:r>
            <a:r>
              <a:rPr lang="en-US" dirty="0"/>
              <a:t>produced nowadays is constantly </a:t>
            </a:r>
            <a:r>
              <a:rPr lang="en-US" dirty="0">
                <a:solidFill>
                  <a:schemeClr val="accent1"/>
                </a:solidFill>
              </a:rPr>
              <a:t>growing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Manual</a:t>
            </a:r>
            <a:r>
              <a:rPr lang="en-US" dirty="0" smtClean="0"/>
              <a:t> </a:t>
            </a:r>
            <a:r>
              <a:rPr lang="en-US" dirty="0"/>
              <a:t>description and annotation of each image is </a:t>
            </a:r>
            <a:r>
              <a:rPr lang="en-US" dirty="0">
                <a:solidFill>
                  <a:schemeClr val="accent1"/>
                </a:solidFill>
              </a:rPr>
              <a:t>time consuming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expensive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impractical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calls for development of </a:t>
            </a:r>
            <a:r>
              <a:rPr lang="en-US" dirty="0">
                <a:solidFill>
                  <a:schemeClr val="accent1"/>
                </a:solidFill>
              </a:rPr>
              <a:t>automatic</a:t>
            </a:r>
            <a:r>
              <a:rPr lang="en-US" dirty="0"/>
              <a:t> image annotation algorithms that can perform the task reliably. </a:t>
            </a:r>
            <a:endParaRPr lang="en-US" dirty="0" smtClean="0"/>
          </a:p>
          <a:p>
            <a:r>
              <a:rPr lang="en-US" dirty="0"/>
              <a:t>Multi-Label </a:t>
            </a:r>
            <a:r>
              <a:rPr lang="en-US" dirty="0" smtClean="0"/>
              <a:t>Classification has </a:t>
            </a:r>
            <a:r>
              <a:rPr lang="en-US" dirty="0"/>
              <a:t>gained </a:t>
            </a:r>
            <a:r>
              <a:rPr lang="en-US" dirty="0" smtClean="0"/>
              <a:t>significant interest </a:t>
            </a:r>
            <a:r>
              <a:rPr lang="en-US" dirty="0"/>
              <a:t>in recent </a:t>
            </a:r>
            <a:r>
              <a:rPr lang="en-US" dirty="0" smtClean="0"/>
              <a:t>years. </a:t>
            </a:r>
          </a:p>
          <a:p>
            <a:pPr lvl="1"/>
            <a:r>
              <a:rPr lang="en-US" dirty="0" smtClean="0"/>
              <a:t>E.g. Text Classification,</a:t>
            </a:r>
            <a:r>
              <a:rPr lang="en-US" dirty="0"/>
              <a:t> image and video annotation, </a:t>
            </a:r>
            <a:r>
              <a:rPr lang="en-US" dirty="0" smtClean="0"/>
              <a:t>bioinformatics.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 of The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Challenge I: </a:t>
            </a:r>
          </a:p>
          <a:p>
            <a:pPr marL="0" indent="0">
              <a:buNone/>
            </a:pPr>
            <a:r>
              <a:rPr lang="en-US" altLang="en-US" dirty="0" smtClean="0"/>
              <a:t>Each X-Ray image belongs </a:t>
            </a:r>
            <a:r>
              <a:rPr lang="en-US" altLang="en-US" dirty="0"/>
              <a:t>to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</a:rPr>
              <a:t>multiple categories</a:t>
            </a:r>
            <a:r>
              <a:rPr lang="en-US" altLang="en-US" dirty="0" smtClean="0"/>
              <a:t>. </a:t>
            </a:r>
            <a:r>
              <a:rPr lang="en-US" altLang="en-US" dirty="0"/>
              <a:t>For instance, the </a:t>
            </a:r>
            <a:r>
              <a:rPr lang="en-US" altLang="en-US" dirty="0" smtClean="0"/>
              <a:t>may </a:t>
            </a:r>
            <a:r>
              <a:rPr lang="en-US" altLang="en-US" dirty="0"/>
              <a:t>associate </a:t>
            </a:r>
            <a:r>
              <a:rPr lang="en-US" altLang="en-US" dirty="0" smtClean="0"/>
              <a:t>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cardiovascular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heart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aortic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valve.</a:t>
            </a:r>
            <a:endParaRPr lang="en-US" altLang="en-US" dirty="0"/>
          </a:p>
          <a:p>
            <a:r>
              <a:rPr lang="en-US" dirty="0" smtClean="0"/>
              <a:t>Challenge II: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Hierarchical relationships </a:t>
            </a:r>
            <a:r>
              <a:rPr lang="en-US" altLang="en-US" dirty="0"/>
              <a:t>exist among the </a:t>
            </a:r>
            <a:r>
              <a:rPr lang="en-US" altLang="en-US" dirty="0" smtClean="0"/>
              <a:t>X-ray image categories</a:t>
            </a:r>
            <a:r>
              <a:rPr lang="en-US" altLang="en-US" dirty="0"/>
              <a:t>. For example,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cardiovascular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system </a:t>
            </a:r>
            <a:r>
              <a:rPr lang="en-US" dirty="0" smtClean="0"/>
              <a:t>--&gt;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heart </a:t>
            </a:r>
            <a:r>
              <a:rPr lang="en-US" dirty="0" smtClean="0"/>
              <a:t>--&gt;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aortic valve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Our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 </a:t>
            </a:r>
            <a:r>
              <a:rPr lang="en-US" altLang="en-US" dirty="0"/>
              <a:t>is to classify the </a:t>
            </a:r>
            <a:r>
              <a:rPr lang="en-US" altLang="en-US" dirty="0" smtClean="0"/>
              <a:t>X-ray images with </a:t>
            </a:r>
            <a:r>
              <a:rPr lang="en-US" altLang="en-US" dirty="0"/>
              <a:t>multiple categories </a:t>
            </a:r>
            <a:r>
              <a:rPr lang="en-US" altLang="en-US" dirty="0" smtClean="0"/>
              <a:t>while keeping a </a:t>
            </a:r>
            <a:r>
              <a:rPr lang="en-US" altLang="en-US" dirty="0"/>
              <a:t>hierarchical consistence among all </a:t>
            </a:r>
            <a:r>
              <a:rPr lang="en-US" altLang="en-US" dirty="0" smtClean="0"/>
              <a:t>categories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Challenge I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6848"/>
          </a:xfrm>
        </p:spPr>
        <p:txBody>
          <a:bodyPr/>
          <a:lstStyle/>
          <a:p>
            <a:r>
              <a:rPr lang="en-US" dirty="0" smtClean="0"/>
              <a:t>Multi-Label Classification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19147" y="2471817"/>
                <a:ext cx="2223083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47" y="2471817"/>
                <a:ext cx="2223083" cy="4912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88637" y="3072265"/>
                <a:ext cx="2245453" cy="4912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𝒚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37" y="3072265"/>
                <a:ext cx="2245453" cy="4912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00133" y="3072265"/>
                <a:ext cx="1128001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33" y="3072265"/>
                <a:ext cx="1128001" cy="4912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16031" y="3066113"/>
            <a:ext cx="84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147" y="2477289"/>
            <a:ext cx="34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Instance from input feature space: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8147" y="3097412"/>
            <a:ext cx="260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Output class label vector: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88147" y="3789197"/>
                <a:ext cx="10538326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Multi-label classification: </a:t>
                </a:r>
                <a:r>
                  <a:rPr lang="en-US" dirty="0"/>
                  <a:t>assigns a multi-label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    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𝒕𝒉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𝒄𝒍𝒂𝒔𝒔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           ;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otherwise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7" y="3789197"/>
                <a:ext cx="10538326" cy="710194"/>
              </a:xfrm>
              <a:prstGeom prst="rect">
                <a:avLst/>
              </a:prstGeom>
              <a:blipFill rotWithShape="0">
                <a:blip r:embed="rId5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4580" y="1011130"/>
            <a:ext cx="3165491" cy="24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Challenge I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 thinking: use traditional flat classification for multi-label classification.</a:t>
            </a:r>
          </a:p>
          <a:p>
            <a:r>
              <a:rPr lang="en-US" b="1" dirty="0" smtClean="0"/>
              <a:t>No hierarchy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constrains.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03734"/>
              </p:ext>
            </p:extLst>
          </p:nvPr>
        </p:nvGraphicFramePr>
        <p:xfrm>
          <a:off x="4033256" y="2687003"/>
          <a:ext cx="6352147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231"/>
                <a:gridCol w="2392653"/>
                <a:gridCol w="1455313"/>
                <a:gridCol w="1493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Samples(#10000)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 label(#97)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 models</a:t>
                      </a:r>
                      <a:endParaRPr lang="en-US" dirty="0"/>
                    </a:p>
                  </a:txBody>
                  <a:tcPr/>
                </a:tc>
              </a:tr>
              <a:tr h="106026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0" marT="45720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1rt</a:t>
                      </a:r>
                      <a:r>
                        <a:rPr lang="en-US" baseline="0" dirty="0" smtClean="0"/>
                        <a:t> sample</a:t>
                      </a:r>
                    </a:p>
                    <a:p>
                      <a:r>
                        <a:rPr lang="en-US" baseline="0" dirty="0" smtClean="0"/>
                        <a:t>2nd sample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10000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y_0</a:t>
                      </a:r>
                    </a:p>
                    <a:p>
                      <a:r>
                        <a:rPr lang="en-US" dirty="0" smtClean="0"/>
                        <a:t>…</a:t>
                      </a:r>
                    </a:p>
                    <a:p>
                      <a:r>
                        <a:rPr lang="en-US" dirty="0" smtClean="0"/>
                        <a:t>y_0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SVM_0</a:t>
                      </a:r>
                      <a:endParaRPr lang="en-US" dirty="0"/>
                    </a:p>
                  </a:txBody>
                  <a:tcPr marT="45720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T="457200"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1rt</a:t>
                      </a:r>
                      <a:r>
                        <a:rPr lang="en-US" baseline="0" dirty="0" smtClean="0"/>
                        <a:t> sample</a:t>
                      </a:r>
                    </a:p>
                    <a:p>
                      <a:r>
                        <a:rPr lang="en-US" baseline="0" dirty="0" smtClean="0"/>
                        <a:t>2nd sample</a:t>
                      </a:r>
                    </a:p>
                    <a:p>
                      <a:pPr algn="l"/>
                      <a:r>
                        <a:rPr lang="en-US" baseline="0" dirty="0" smtClean="0"/>
                        <a:t>…</a:t>
                      </a:r>
                    </a:p>
                    <a:p>
                      <a:r>
                        <a:rPr lang="en-US" baseline="0" dirty="0" smtClean="0"/>
                        <a:t>10000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sample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y_1</a:t>
                      </a:r>
                    </a:p>
                    <a:p>
                      <a:r>
                        <a:rPr lang="en-US" dirty="0" smtClean="0"/>
                        <a:t>…</a:t>
                      </a:r>
                    </a:p>
                    <a:p>
                      <a:r>
                        <a:rPr lang="en-US" dirty="0" smtClean="0"/>
                        <a:t>y_1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SVM_1</a:t>
                      </a:r>
                      <a:endParaRPr lang="en-US" dirty="0"/>
                    </a:p>
                  </a:txBody>
                  <a:tcPr marT="4572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training samples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y_96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SVM_96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 of the Used 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8" y="2800216"/>
            <a:ext cx="11987844" cy="689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83" y="3770991"/>
            <a:ext cx="7117224" cy="26553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04622" y="1786767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704622" y="1786767"/>
              <a:ext cx="81280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75" t="-1639" r="-40074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00375" t="-1639" r="-30074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01128" t="-1639" r="-20188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000" t="-1639" r="-101124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0000" t="-1639" r="-1124" b="-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Striped Right Arrow 7"/>
          <p:cNvSpPr/>
          <p:nvPr/>
        </p:nvSpPr>
        <p:spPr>
          <a:xfrm rot="5400000">
            <a:off x="5460791" y="2349539"/>
            <a:ext cx="550844" cy="35051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Challenge </a:t>
            </a:r>
            <a:r>
              <a:rPr lang="en-US" dirty="0" smtClean="0"/>
              <a:t>II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3" y="2257358"/>
            <a:ext cx="5000625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831" y="2360389"/>
            <a:ext cx="51720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904</Words>
  <Application>Microsoft Office PowerPoint</Application>
  <PresentationFormat>Widescreen</PresentationFormat>
  <Paragraphs>219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PGothic</vt:lpstr>
      <vt:lpstr>Arial</vt:lpstr>
      <vt:lpstr>Calibri</vt:lpstr>
      <vt:lpstr>Calibri Light</vt:lpstr>
      <vt:lpstr>Cambria Math</vt:lpstr>
      <vt:lpstr>Wingdings</vt:lpstr>
      <vt:lpstr>Office Theme</vt:lpstr>
      <vt:lpstr>Florida International University</vt:lpstr>
      <vt:lpstr>Outline</vt:lpstr>
      <vt:lpstr>Problem</vt:lpstr>
      <vt:lpstr>Rationale</vt:lpstr>
      <vt:lpstr>Challenge of The Problem</vt:lpstr>
      <vt:lpstr>Solution of Challenge I </vt:lpstr>
      <vt:lpstr>Solution of Challenge I </vt:lpstr>
      <vt:lpstr>Hierarchical Model of the Used Dataset</vt:lpstr>
      <vt:lpstr>Solution of Challenge II</vt:lpstr>
      <vt:lpstr>Solution of Challenge II </vt:lpstr>
      <vt:lpstr>Hierarchical Loss Function</vt:lpstr>
      <vt:lpstr>CH-Loss function</vt:lpstr>
      <vt:lpstr>Algorithm and Solution</vt:lpstr>
      <vt:lpstr>Algorithm and Solution</vt:lpstr>
      <vt:lpstr>Glabel Algorithm</vt:lpstr>
      <vt:lpstr>Glabel Algorithm</vt:lpstr>
      <vt:lpstr>Glabel Algorithm</vt:lpstr>
      <vt:lpstr>Glabel Algorithm</vt:lpstr>
      <vt:lpstr>Glabel Algorithm</vt:lpstr>
      <vt:lpstr>Glabel Algorithm</vt:lpstr>
      <vt:lpstr>Glabel Algorithm</vt:lpstr>
      <vt:lpstr>Glabel Algorithm</vt:lpstr>
      <vt:lpstr>Glabel Algorithm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Experimentation</vt:lpstr>
      <vt:lpstr>Conclusion and Future Work</vt:lpstr>
      <vt:lpstr>Q&amp;A</vt:lpstr>
    </vt:vector>
  </TitlesOfParts>
  <Company>Florida International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murad reis</dc:creator>
  <cp:lastModifiedBy>deya m banisakher</cp:lastModifiedBy>
  <cp:revision>303</cp:revision>
  <cp:lastPrinted>2015-04-23T14:40:28Z</cp:lastPrinted>
  <dcterms:created xsi:type="dcterms:W3CDTF">2015-04-19T15:21:23Z</dcterms:created>
  <dcterms:modified xsi:type="dcterms:W3CDTF">2015-04-23T14:52:01Z</dcterms:modified>
</cp:coreProperties>
</file>