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7"/>
  </p:notesMasterIdLst>
  <p:sldIdLst>
    <p:sldId id="256" r:id="rId2"/>
    <p:sldId id="276" r:id="rId3"/>
    <p:sldId id="281" r:id="rId4"/>
    <p:sldId id="282" r:id="rId5"/>
    <p:sldId id="279" r:id="rId6"/>
    <p:sldId id="280" r:id="rId7"/>
    <p:sldId id="284" r:id="rId8"/>
    <p:sldId id="289" r:id="rId9"/>
    <p:sldId id="294" r:id="rId10"/>
    <p:sldId id="286" r:id="rId11"/>
    <p:sldId id="287" r:id="rId12"/>
    <p:sldId id="291" r:id="rId13"/>
    <p:sldId id="292" r:id="rId14"/>
    <p:sldId id="293" r:id="rId15"/>
    <p:sldId id="29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 autoAdjust="0"/>
    <p:restoredTop sz="50000" autoAdjust="0"/>
  </p:normalViewPr>
  <p:slideViewPr>
    <p:cSldViewPr>
      <p:cViewPr varScale="1">
        <p:scale>
          <a:sx n="112" d="100"/>
          <a:sy n="112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195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7465A2B-1A44-574A-B412-45514A6B61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F8B6BAA-CBE4-8546-9BAA-16686DB733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D4D4767-FCC7-1C49-B2E8-4C3E9626EC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3B1CC66A-38A7-584A-B49B-EC02866916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36C7A57E-CB74-FB48-8250-F1CCF48513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D6705F92-B230-DC41-B25C-5FC84F646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955702-A2CE-4E4D-B56E-51F2A5CD3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9AF08C69-E1BB-254B-BE16-50B9DC272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19FD7CD2-08C6-7C47-A5A2-44FEAEC0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75A5A87E-CD3E-A444-A2AB-CD7D1F168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CCA615-DDBD-5A4F-B16E-E3D210C53B79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1D5ED924-13A3-F548-83C0-352947BEF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1C588B9E-1C19-A940-99B8-C9FF4264B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BD9E84AE-88A4-3345-A73F-1736B8DF8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F833FA-5ED2-D844-AA1E-967C27E63A85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9CAFF5AE-CD0A-024C-A469-C2BB0A553F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BD31E0D2-7D54-B643-B4F5-1ABB5318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1DF344C1-01B8-5841-84DE-BD901CA4C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CB3FC2-209A-2349-99C6-63538B4B26E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3399AF50-CC88-2340-B33B-D807C98C7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1FA6D4C0-185C-8A4C-82B9-FC24EAEAE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DCF5850D-D721-C143-ABC0-E99B3DFFA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F0C021-7995-7544-9234-E09B231E4B47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9FF2EE1F-1160-E04B-95BB-5E0490452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7D0F92CD-E6BF-4D41-8C94-8190A6BA3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698D2FBC-5955-7C42-A682-4BD786199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B24D4E-7D0C-464F-9AF5-13AB82DA7CD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935FE0CC-94D2-BE45-BE33-4E02922F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34B795E6-25EE-A74B-B76C-735961C2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4C18BDC-EEA8-8C45-A4D4-69BAF909E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3268DF-AC43-A445-9527-C2953212D207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AA231FD9-CD75-0F4A-A1AC-54A0F93A6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D214907C-B7E1-D44E-A8F3-C22AAFED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EA7A1456-2F0A-C44B-BB97-B777A5D5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3D132-70A2-3442-AB6E-51E046F91F19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7A650500-7592-2547-9033-DDFA2DC20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9D7B6617-8FD9-AB45-BE38-437F28CC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893E3E9-64BC-0D45-919B-7E92665EF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A0378A-2A31-DC48-A4E7-39C94A6A5DEA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CADB76E8-31CC-2B49-B13F-4424F71C30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00370FBC-348B-3A4B-9629-F132902A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90B3D4EA-B698-5643-9869-03C192AFC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8C1D3-CDB3-664B-8A28-AC3384193B5A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2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CADB76E8-31CC-2B49-B13F-4424F71C30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00370FBC-348B-3A4B-9629-F132902A5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90B3D4EA-B698-5643-9869-03C192AFC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08C1D3-CDB3-664B-8A28-AC3384193B5A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lanet image.jpg">
            <a:extLst>
              <a:ext uri="{FF2B5EF4-FFF2-40B4-BE49-F238E27FC236}">
                <a16:creationId xmlns:a16="http://schemas.microsoft.com/office/drawing/2014/main" id="{0F534E90-7978-2848-BFD2-C3AE5887E2D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>
            <a:extLst>
              <a:ext uri="{FF2B5EF4-FFF2-40B4-BE49-F238E27FC236}">
                <a16:creationId xmlns:a16="http://schemas.microsoft.com/office/drawing/2014/main" id="{379A851B-CFD1-E643-B3DC-3701136DD0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384A89-6E4C-514C-843B-CFA5AB903B6D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en-US" sz="800">
                <a:solidFill>
                  <a:schemeClr val="tx1"/>
                </a:solidFill>
              </a:rPr>
              <a:t>© 2009 IBM Corporation</a:t>
            </a: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7" name="Picture 12" descr="R120_G137_B251-200">
            <a:extLst>
              <a:ext uri="{FF2B5EF4-FFF2-40B4-BE49-F238E27FC236}">
                <a16:creationId xmlns:a16="http://schemas.microsoft.com/office/drawing/2014/main" id="{D517E0D8-7C43-6148-9DEE-D1E72C5C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1">
            <a:extLst>
              <a:ext uri="{FF2B5EF4-FFF2-40B4-BE49-F238E27FC236}">
                <a16:creationId xmlns:a16="http://schemas.microsoft.com/office/drawing/2014/main" id="{86E795F5-1B44-324B-B5B7-28161D824AF7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9" name="Rectangle 22">
              <a:extLst>
                <a:ext uri="{FF2B5EF4-FFF2-40B4-BE49-F238E27FC236}">
                  <a16:creationId xmlns:a16="http://schemas.microsoft.com/office/drawing/2014/main" id="{BBC7EBF5-69BB-D746-8DA5-48962E57D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83A008FD-122C-8B46-9DA4-44A347500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2EE70E4E-CE81-CB4F-AB26-B3383B20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77CC01FE-8271-BB4D-BA47-FE2EC6A5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85C261A4-7AC9-0442-A238-B855C0B6C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C93BC238-2B7A-E74F-AA54-AC19C7D54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F605B7C2-6F51-A345-A8BF-59FDD73EB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62 w 2880"/>
                <a:gd name="T5" fmla="*/ 288 h 288"/>
                <a:gd name="T6" fmla="*/ 2820 w 2880"/>
                <a:gd name="T7" fmla="*/ 256 h 288"/>
                <a:gd name="T8" fmla="*/ 2643 w 2880"/>
                <a:gd name="T9" fmla="*/ 134 h 288"/>
                <a:gd name="T10" fmla="*/ 2415 w 2880"/>
                <a:gd name="T11" fmla="*/ 46 h 288"/>
                <a:gd name="T12" fmla="*/ 2216 w 2880"/>
                <a:gd name="T13" fmla="*/ 10 h 288"/>
                <a:gd name="T14" fmla="*/ 2099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E9B944BC-CD6A-974B-8BC6-0CA009B3E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89 h 290"/>
                <a:gd name="T4" fmla="*/ 3174 w 3194"/>
                <a:gd name="T5" fmla="*/ 291 h 290"/>
                <a:gd name="T6" fmla="*/ 3168 w 3194"/>
                <a:gd name="T7" fmla="*/ 257 h 290"/>
                <a:gd name="T8" fmla="*/ 3140 w 3194"/>
                <a:gd name="T9" fmla="*/ 147 h 290"/>
                <a:gd name="T10" fmla="*/ 3098 w 3194"/>
                <a:gd name="T11" fmla="*/ 34 h 290"/>
                <a:gd name="T12" fmla="*/ 3083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FB7E6CE8-31D9-BD42-B16F-1402792E1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3417"/>
              <a:ext cx="924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924 w 3194"/>
                <a:gd name="T5" fmla="*/ 0 h 290"/>
                <a:gd name="T6" fmla="*/ 919 w 3194"/>
                <a:gd name="T7" fmla="*/ 156 h 290"/>
                <a:gd name="T8" fmla="*/ 911 w 3194"/>
                <a:gd name="T9" fmla="*/ 254 h 290"/>
                <a:gd name="T10" fmla="*/ 908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id="{BBD08FF6-0CDB-4746-B0AB-859150BF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1" charset="2"/>
              <a:buNone/>
              <a:defRPr sz="11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9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7ACF773-4B6E-0A4E-B63E-440861F43B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81477-B33F-BD42-98F7-A0E56DEA6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5CDEB48-978D-5B4D-8148-0C7647B25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8321A9-84C4-DA46-93AC-C6C84B92C85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7A432-F041-6C48-8911-D29AE9A8D03B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8857A5E-2350-2445-874B-8B442B9E91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AA6B-3F87-7749-8318-AEB9A39FF9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236E9A3-514A-E24A-9C73-37404E551D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B3E3ABF-DFDA-C04D-99F6-D9427DCF0C7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2F503-1654-E34F-B450-75D8168D2001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4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156024-572B-6A4E-ABD5-CA36EC1D37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43AF6-A173-3C4F-A224-F9E5BA8C7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9853EC0-3A8C-B04A-99BD-A24FABBFBC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78C4FC1-6EDE-0F47-8750-73A62ADD60D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5BB1-0A18-3142-AFA0-D2013102A2D7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A3A36F5-4061-2842-83A6-947755B24F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2013F-9511-BA47-922D-D050774C24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6D519EB-5C3A-904F-807E-BC478F1C1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538B17F-0981-EC49-BD43-98920BD8A47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367C9-8422-D04C-AE3A-F5454D64E5D5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A4BD7E2-D46D-C643-8823-253A85F449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1A7E0-1AB1-D240-8511-A317EA5204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609705F-44F6-F04C-9690-5FA599F80B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A4C8386-FFFB-4C4C-B21B-7DBA7856FA3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552A-060C-C84E-9D4F-C203D94FE203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638A60-77E2-1943-861D-8457D2397B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73C9F-E27C-E148-B914-E399D05A8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E14104A-7056-7943-A431-AF4D5DC35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923434-49DE-5346-A719-D1D99FD4171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E27B1-70CC-6C47-92E7-6C559CF42667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1D71BA6-FAD0-CC44-B3DD-CD3FA0520D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6945A-79F3-7749-86AF-FC26100117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4EE4D75-FBB1-EF4F-9BDD-C7D44DDBD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8FE3EB-F062-7443-AD07-EE5F033F616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F0B2E-8524-0F44-AC66-16A13EA388E7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17AB3B9-7E91-6B42-8E78-C41D11B259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3CA3C-1041-CC43-AEED-0D4A60F70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F98DA6D-7C40-1C4F-B2BA-827E0BA2D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E984836-8F26-6F4D-8234-F5D83587A67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FC5CD-AB1C-BC4E-AB8F-ED8D956AE87A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8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F10B96F-C410-1A40-A0FD-012C941F5F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EFEC4-EC68-CE46-9E52-8474D146E1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59B35C0-79F9-2043-B4B8-31DB94EF1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0D5499A-3172-D54A-A210-79FCF986CC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B8D7-CEC3-6A4F-8685-F6B4F9D37BD4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8BAE731-1F29-8A4C-BBEA-2B93BD1238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44582-B432-DD47-A31D-C31C99FBB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1CA6D2-C2EE-8548-9C0D-4372A8F2A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79D8C21-0E0D-9D42-BB34-156A60CC6A5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F0A30-D2FF-CC41-BA34-1A304830CF58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07C5CF00-4326-554E-B16C-BAEFE39A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1DF7F426-AE8F-AC4A-811F-6E9D34E1C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2B86E9DF-5B0C-F146-BD2E-BB5A61E37044}"/>
              </a:ext>
            </a:extLst>
          </p:cNvPr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defRPr/>
            </a:pPr>
            <a:r>
              <a:rPr lang="en-US" altLang="en-US" sz="800">
                <a:solidFill>
                  <a:schemeClr val="tx1"/>
                </a:solidFill>
              </a:rPr>
              <a:t>© 2009 IBM Corporation</a:t>
            </a: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6258AE5E-2A20-0C47-85DA-EAF1FB7B23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2A6D68-651E-5A40-8EBB-BEE2EA3D6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FD886157-AB41-A844-802C-4344F051F1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E5C661AB-4EA9-E443-BADB-D86CA1C8B2B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EB0DDABA-4294-E24C-A56F-C53F609EFB40}" type="datetime3">
              <a:rPr lang="en-US"/>
              <a:pPr>
                <a:defRPr/>
              </a:pPr>
              <a:t>31 October 2019</a:t>
            </a:fld>
            <a:endParaRPr lang="en-US"/>
          </a:p>
        </p:txBody>
      </p:sp>
      <p:pic>
        <p:nvPicPr>
          <p:cNvPr id="1032" name="Picture 10" descr="R120_G137_B251-200">
            <a:extLst>
              <a:ext uri="{FF2B5EF4-FFF2-40B4-BE49-F238E27FC236}">
                <a16:creationId xmlns:a16="http://schemas.microsoft.com/office/drawing/2014/main" id="{803036F4-9659-4240-AB73-5762DF7A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3">
            <a:extLst>
              <a:ext uri="{FF2B5EF4-FFF2-40B4-BE49-F238E27FC236}">
                <a16:creationId xmlns:a16="http://schemas.microsoft.com/office/drawing/2014/main" id="{0A8745BA-F166-414B-85E6-72C72B2E9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>
          <a:solidFill>
            <a:schemeClr val="bg1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D9384A8F-2372-404E-B0F8-D12C93EEC0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388" y="762000"/>
            <a:ext cx="8785225" cy="2371725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Leveraging AI in IT Service Automation Modeling: from Classical AI </a:t>
            </a:r>
            <a:br>
              <a:rPr lang="en-US" altLang="en-US" dirty="0"/>
            </a:br>
            <a:r>
              <a:rPr lang="en-US" altLang="en-US" dirty="0"/>
              <a:t>Through Deep Learning to </a:t>
            </a:r>
            <a:br>
              <a:rPr lang="en-US" altLang="en-US" dirty="0"/>
            </a:br>
            <a:r>
              <a:rPr lang="en-US" altLang="en-US" dirty="0"/>
              <a:t>Combination Models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2067186B-FA0A-2144-B061-997609D713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527050"/>
            <a:ext cx="7769225" cy="528638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/>
              <a:t>Oct 31</a:t>
            </a:r>
            <a:r>
              <a:rPr lang="en-US" altLang="en-US" baseline="30000"/>
              <a:t>th</a:t>
            </a:r>
            <a:r>
              <a:rPr lang="en-US" altLang="en-US"/>
              <a:t>, 2019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8999C-B3B2-344B-A5FC-3B027BB06438}"/>
              </a:ext>
            </a:extLst>
          </p:cNvPr>
          <p:cNvSpPr txBox="1"/>
          <p:nvPr/>
        </p:nvSpPr>
        <p:spPr>
          <a:xfrm>
            <a:off x="179388" y="3368675"/>
            <a:ext cx="8355012" cy="17335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solidFill>
                  <a:schemeClr val="tx1"/>
                </a:solidFill>
                <a:ea typeface="Abadi" panose="020B0604020104020204" pitchFamily="34" charset="0"/>
                <a:cs typeface="Abadi" panose="020B0604020104020204" pitchFamily="34" charset="0"/>
              </a:rPr>
              <a:t>Qing</a:t>
            </a:r>
            <a:r>
              <a:rPr lang="zh-CN" altLang="en-US" sz="1600" b="1" dirty="0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ea typeface="SimSun" panose="02010600030101010101" pitchFamily="2" charset="-122"/>
              </a:rPr>
              <a:t>Wang</a:t>
            </a:r>
            <a:r>
              <a:rPr lang="en-US" altLang="zh-CN" sz="1600" b="1" baseline="30000" dirty="0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SimSun" panose="02010600030101010101" pitchFamily="2" charset="-122"/>
              </a:rPr>
              <a:t>, Laura Shwartz</a:t>
            </a:r>
            <a:r>
              <a:rPr lang="en-US" altLang="zh-CN" sz="1600" b="1" baseline="30000" dirty="0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lang="en-US" altLang="zh-CN" sz="1600" b="1" dirty="0">
                <a:solidFill>
                  <a:schemeClr val="tx1"/>
                </a:solidFill>
                <a:ea typeface="SimSun" panose="02010600030101010101" pitchFamily="2" charset="-122"/>
              </a:rPr>
              <a:t>, Genady </a:t>
            </a:r>
            <a:r>
              <a:rPr lang="en-US" altLang="zh-CN" sz="1600" b="1" dirty="0" err="1">
                <a:solidFill>
                  <a:schemeClr val="tx1"/>
                </a:solidFill>
                <a:ea typeface="SimSun" panose="02010600030101010101" pitchFamily="2" charset="-122"/>
              </a:rPr>
              <a:t>Ya</a:t>
            </a:r>
            <a:r>
              <a:rPr lang="en-US" altLang="zh-CN" sz="1600" b="1" dirty="0">
                <a:solidFill>
                  <a:schemeClr val="tx1"/>
                </a:solidFill>
                <a:ea typeface="SimSun" panose="02010600030101010101" pitchFamily="2" charset="-122"/>
              </a:rPr>
              <a:t>. Grabarnik</a:t>
            </a:r>
            <a:r>
              <a:rPr lang="en-US" altLang="zh-CN" sz="1600" b="1" baseline="30000" dirty="0">
                <a:solidFill>
                  <a:schemeClr val="tx1"/>
                </a:solidFill>
                <a:ea typeface="SimSun" panose="02010600030101010101" pitchFamily="2" charset="-122"/>
              </a:rPr>
              <a:t>2</a:t>
            </a:r>
            <a:r>
              <a:rPr lang="en-US" altLang="zh-CN" sz="1600" b="1" dirty="0">
                <a:solidFill>
                  <a:schemeClr val="tx1"/>
                </a:solidFill>
                <a:ea typeface="SimSun" panose="02010600030101010101" pitchFamily="2" charset="-122"/>
              </a:rPr>
              <a:t>, Michael Nidd</a:t>
            </a:r>
            <a:r>
              <a:rPr lang="en-US" altLang="zh-CN" sz="1600" b="1" baseline="30000" dirty="0">
                <a:solidFill>
                  <a:schemeClr val="tx1"/>
                </a:solidFill>
                <a:ea typeface="SimSun" panose="02010600030101010101" pitchFamily="2" charset="-122"/>
              </a:rPr>
              <a:t>3</a:t>
            </a:r>
            <a:r>
              <a:rPr lang="en-US" altLang="zh-CN" sz="1600" b="1" dirty="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lang="en-US" altLang="zh-CN" sz="1600" b="1" dirty="0" err="1">
                <a:solidFill>
                  <a:schemeClr val="tx1"/>
                </a:solidFill>
                <a:ea typeface="SimSun" panose="02010600030101010101" pitchFamily="2" charset="-122"/>
              </a:rPr>
              <a:t>Jinho</a:t>
            </a:r>
            <a:r>
              <a:rPr lang="en-US" altLang="zh-CN" sz="1600" b="1" dirty="0">
                <a:solidFill>
                  <a:schemeClr val="tx1"/>
                </a:solidFill>
                <a:ea typeface="SimSun" panose="02010600030101010101" pitchFamily="2" charset="-122"/>
              </a:rPr>
              <a:t> Hwang</a:t>
            </a:r>
            <a:r>
              <a:rPr lang="en-US" altLang="zh-CN" sz="1600" b="1" baseline="30000" dirty="0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</a:p>
          <a:p>
            <a:endParaRPr lang="en-US" altLang="zh-CN" sz="1600" baseline="300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>
              <a:buFontTx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ea typeface="SimSun" panose="02010600030101010101" pitchFamily="2" charset="-122"/>
              </a:rPr>
              <a:t>IBM T.J. Watson Research Center, Yorktown Heights, NY 10598, USA</a:t>
            </a:r>
          </a:p>
          <a:p>
            <a:pPr>
              <a:buFontTx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ea typeface="SimSun" panose="02010600030101010101" pitchFamily="2" charset="-122"/>
              </a:rPr>
              <a:t>Dept. Math &amp; Computer Science, St. John's University, Queens</a:t>
            </a:r>
          </a:p>
          <a:p>
            <a:pPr>
              <a:buFontTx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ea typeface="SimSun" panose="02010600030101010101" pitchFamily="2" charset="-122"/>
              </a:rPr>
              <a:t>IBM Research Zurich, 8803 </a:t>
            </a:r>
            <a:r>
              <a:rPr lang="en-US" altLang="zh-CN" sz="1600" dirty="0" err="1">
                <a:solidFill>
                  <a:schemeClr val="tx1"/>
                </a:solidFill>
                <a:ea typeface="SimSun" panose="02010600030101010101" pitchFamily="2" charset="-122"/>
              </a:rPr>
              <a:t>Rueschlikon</a:t>
            </a:r>
            <a:r>
              <a:rPr lang="en-US" altLang="zh-CN" sz="1600" dirty="0">
                <a:solidFill>
                  <a:schemeClr val="tx1"/>
                </a:solidFill>
                <a:ea typeface="SimSun" panose="02010600030101010101" pitchFamily="2" charset="-122"/>
              </a:rPr>
              <a:t>, Switzerland</a:t>
            </a:r>
          </a:p>
          <a:p>
            <a:pPr>
              <a:buFontTx/>
              <a:buAutoNum type="arabicPeriod"/>
            </a:pPr>
            <a:endParaRPr lang="en-US" altLang="zh-CN" sz="1600" dirty="0">
              <a:solidFill>
                <a:schemeClr val="tx1"/>
              </a:solidFill>
              <a:ea typeface="SimSun" panose="02010600030101010101" pitchFamily="2" charset="-122"/>
            </a:endParaRPr>
          </a:p>
          <a:p>
            <a:endParaRPr lang="en-US" altLang="en-US" sz="1600" dirty="0">
              <a:solidFill>
                <a:schemeClr val="tx1"/>
              </a:solidFill>
              <a:ea typeface="Abadi" panose="020B0604020104020204" pitchFamily="34" charset="0"/>
              <a:cs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>
            <a:extLst>
              <a:ext uri="{FF2B5EF4-FFF2-40B4-BE49-F238E27FC236}">
                <a16:creationId xmlns:a16="http://schemas.microsoft.com/office/drawing/2014/main" id="{17117E07-DA57-494F-A844-25A35B8D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5BD92D-E33C-1343-B76F-8908EFBD1115}" type="slidenum">
              <a:rPr lang="en-US" altLang="en-US" sz="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8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18412CF-3424-DA4C-ADD1-AB8133E4E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Deep Learning Methods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806A223-0AF3-9A42-A04E-30792BB17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960" y="990600"/>
            <a:ext cx="8686800" cy="1506537"/>
          </a:xfrm>
        </p:spPr>
        <p:txBody>
          <a:bodyPr/>
          <a:lstStyle/>
          <a:p>
            <a:pPr eaLnBrk="1" hangingPunct="1"/>
            <a:r>
              <a:rPr lang="en-US" altLang="en-US" sz="1400" dirty="0"/>
              <a:t>Deep Learning: Convolutional Neural Networks</a:t>
            </a:r>
          </a:p>
          <a:p>
            <a:pPr lvl="1" eaLnBrk="1" hangingPunct="1"/>
            <a:r>
              <a:rPr lang="en-US" altLang="en-US" sz="1400" dirty="0"/>
              <a:t>have been shown to be effective in many Computer Vision and NLP tasks.</a:t>
            </a:r>
          </a:p>
          <a:p>
            <a:r>
              <a:rPr lang="en-US" sz="1400" dirty="0"/>
              <a:t>Convolution is the first layer to extract features from an input</a:t>
            </a:r>
          </a:p>
          <a:p>
            <a:r>
              <a:rPr lang="en-US" sz="1400" dirty="0" err="1"/>
              <a:t>ReLU</a:t>
            </a:r>
            <a:r>
              <a:rPr lang="en-US" sz="1400" dirty="0"/>
              <a:t> stands for Rectified Linear Unit for a non-linear operation. The output is </a:t>
            </a:r>
            <a:r>
              <a:rPr lang="en-US" sz="1400" i="1" dirty="0" err="1"/>
              <a:t>ƒ</a:t>
            </a:r>
            <a:r>
              <a:rPr lang="en-US" sz="1400" i="1" dirty="0"/>
              <a:t>(x) = max(0,x). </a:t>
            </a:r>
            <a:r>
              <a:rPr lang="en-US" sz="1400" dirty="0"/>
              <a:t>Why </a:t>
            </a:r>
            <a:r>
              <a:rPr lang="en-US" sz="1400" dirty="0" err="1"/>
              <a:t>ReLU</a:t>
            </a:r>
            <a:r>
              <a:rPr lang="en-US" sz="1400" dirty="0"/>
              <a:t> is important : </a:t>
            </a:r>
            <a:r>
              <a:rPr lang="en-US" sz="1400" dirty="0" err="1"/>
              <a:t>ReLU’s</a:t>
            </a:r>
            <a:r>
              <a:rPr lang="en-US" sz="1400" dirty="0"/>
              <a:t> purpose is to introduce non-linearity</a:t>
            </a:r>
          </a:p>
          <a:p>
            <a:r>
              <a:rPr lang="en-US" sz="1400" dirty="0"/>
              <a:t>Pooling layers section would reduce the number of parameters  </a:t>
            </a:r>
          </a:p>
          <a:p>
            <a:r>
              <a:rPr lang="en-US" sz="1400" dirty="0"/>
              <a:t>Fully Connected layer, we flattened our matrix into vector and feed it into a fully connected layer like neural network</a:t>
            </a:r>
          </a:p>
          <a:p>
            <a:r>
              <a:rPr lang="en-US" dirty="0"/>
              <a:t>In our case the layers are </a:t>
            </a:r>
          </a:p>
          <a:p>
            <a:pPr lvl="2" eaLnBrk="1" hangingPunct="1"/>
            <a:r>
              <a:rPr lang="en-US" dirty="0"/>
              <a:t>word embedding layer, </a:t>
            </a:r>
          </a:p>
          <a:p>
            <a:pPr lvl="2" eaLnBrk="1" hangingPunct="1"/>
            <a:r>
              <a:rPr lang="en-US" dirty="0"/>
              <a:t>fully connected layer and </a:t>
            </a:r>
          </a:p>
          <a:p>
            <a:pPr lvl="2" eaLnBrk="1" hangingPunct="1"/>
            <a:r>
              <a:rPr lang="en-US" dirty="0"/>
              <a:t>dropout layer</a:t>
            </a:r>
          </a:p>
          <a:p>
            <a:pPr lvl="1" eaLnBrk="1" hangingPunct="1"/>
            <a:r>
              <a:rPr lang="en-US" dirty="0"/>
              <a:t>The introduction of a dropout layer is a regularization technique that reduces overfitting.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pic>
        <p:nvPicPr>
          <p:cNvPr id="5" name="Picture 2" descr="https://miro.medium.com/max/1569/1*XbuW8WuRrAY5pC4t-9DZAQ.jpeg">
            <a:extLst>
              <a:ext uri="{FF2B5EF4-FFF2-40B4-BE49-F238E27FC236}">
                <a16:creationId xmlns:a16="http://schemas.microsoft.com/office/drawing/2014/main" id="{FAC7DC2D-5D50-4F40-BE4A-B96D411A5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50634"/>
            <a:ext cx="6129493" cy="207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>
            <a:extLst>
              <a:ext uri="{FF2B5EF4-FFF2-40B4-BE49-F238E27FC236}">
                <a16:creationId xmlns:a16="http://schemas.microsoft.com/office/drawing/2014/main" id="{5A8843D2-0CD2-D847-8F73-4E50E03D3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CFF2AE-3FFA-E944-8AE5-3DCEC5FE4312}" type="slidenum">
              <a:rPr lang="en-US" altLang="en-US" sz="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8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1DE73F77-19AA-AB42-B160-05DB3A75A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Combination Models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0B8C78C-F135-9C4F-B604-2A4A28476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919" y="1233488"/>
            <a:ext cx="8686800" cy="15065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Combination Model</a:t>
            </a:r>
          </a:p>
          <a:p>
            <a:pPr lvl="1" eaLnBrk="1" hangingPunct="1">
              <a:defRPr/>
            </a:pPr>
            <a:r>
              <a:rPr lang="en-US" dirty="0"/>
              <a:t>CNNs is used for learning feature representation: </a:t>
            </a:r>
          </a:p>
          <a:p>
            <a:pPr lvl="2" eaLnBrk="1" hangingPunct="1">
              <a:defRPr/>
            </a:pPr>
            <a:r>
              <a:rPr lang="en-US" dirty="0"/>
              <a:t>convolution feature filters with varying widths captures several different semantic classes of </a:t>
            </a:r>
            <a:r>
              <a:rPr lang="en-US" dirty="0" err="1"/>
              <a:t>ngrams</a:t>
            </a:r>
            <a:r>
              <a:rPr lang="en-US" dirty="0"/>
              <a:t> by using different activation patterns</a:t>
            </a:r>
          </a:p>
          <a:p>
            <a:pPr lvl="2" eaLnBrk="1" hangingPunct="1">
              <a:defRPr/>
            </a:pPr>
            <a:r>
              <a:rPr lang="en-US" dirty="0"/>
              <a:t>global </a:t>
            </a:r>
            <a:r>
              <a:rPr lang="en-US" dirty="0" err="1"/>
              <a:t>maxpooling</a:t>
            </a:r>
            <a:r>
              <a:rPr lang="en-US" dirty="0"/>
              <a:t> function induces behavior which separates important </a:t>
            </a:r>
            <a:r>
              <a:rPr lang="en-US" dirty="0" err="1"/>
              <a:t>ngrams</a:t>
            </a:r>
            <a:r>
              <a:rPr lang="en-US" dirty="0"/>
              <a:t> from the rest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marL="346075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lvl="2" eaLnBrk="1" hangingPunct="1">
              <a:defRPr/>
            </a:pPr>
            <a:endParaRPr lang="en-US" altLang="en-US" dirty="0"/>
          </a:p>
          <a:p>
            <a:pPr lvl="2" eaLnBrk="1" hangingPunct="1"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10FB64-B4EC-5644-A6E5-DFC377FA3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19" y="3124200"/>
            <a:ext cx="5715000" cy="22530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3551-8BCA-D347-BDB9-0BA39781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E130E-0BD5-8048-8DBF-50B6168E1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280476"/>
            <a:ext cx="6628901" cy="14778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668B3-6218-B948-AFC5-D7EAA9E41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43AF6-A173-3C4F-A224-F9E5BA8C746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99AD8-D6FA-9143-A252-91467B734220}"/>
              </a:ext>
            </a:extLst>
          </p:cNvPr>
          <p:cNvSpPr/>
          <p:nvPr/>
        </p:nvSpPr>
        <p:spPr>
          <a:xfrm>
            <a:off x="685800" y="1233488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9588" lvl="1" indent="-163513" eaLnBrk="1" hangingPunct="1"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Experimental incident data is generated by a variety of monitoring systems and stored in the Operational Data Lake. </a:t>
            </a:r>
          </a:p>
          <a:p>
            <a:pPr marL="509588" lvl="1" indent="-163513" eaLnBrk="1" hangingPunct="1"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It contains |D| = 100, 000 tickets from Jan. 2019 to Apr. 2019. </a:t>
            </a:r>
          </a:p>
          <a:p>
            <a:pPr marL="509588" lvl="1" indent="-163513" eaLnBrk="1" hangingPunct="1"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There are 114 automations (i.e., 114 classes/labels) in the dataset and a vocabulary V of size |V | = 184, 936</a:t>
            </a:r>
          </a:p>
          <a:p>
            <a:pPr marL="509588" lvl="1" indent="-163513" eaLnBrk="1" hangingPunct="1"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All incidents used in experiments are automatically resolved</a:t>
            </a:r>
          </a:p>
          <a:p>
            <a:pPr marL="509588" lvl="1" indent="-163513" eaLnBrk="1" hangingPunct="1">
              <a:buClr>
                <a:srgbClr val="000000"/>
              </a:buClr>
              <a:buFont typeface="Arial" panose="020B0604020202020204" pitchFamily="34" charset="0"/>
              <a:buChar char="–"/>
            </a:pPr>
            <a:endParaRPr lang="en-US" sz="1600" kern="0" dirty="0">
              <a:solidFill>
                <a:srgbClr val="000000"/>
              </a:solidFill>
              <a:latin typeface="Arial"/>
            </a:endParaRPr>
          </a:p>
          <a:p>
            <a:pPr marL="509588" lvl="1" indent="-163513" eaLnBrk="1" hangingPunct="1"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After some preliminary testing, we designed our primary experiments to </a:t>
            </a:r>
          </a:p>
          <a:p>
            <a:pPr marL="966788" lvl="2" indent="-163513" eaLnBrk="1" hangingPunct="1"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Randomly initialize all word vectors with a dimension of 300</a:t>
            </a:r>
          </a:p>
          <a:p>
            <a:pPr marL="966788" lvl="2" indent="-163513" eaLnBrk="1" hangingPunct="1">
              <a:buClr>
                <a:srgbClr val="000000"/>
              </a:buClr>
              <a:buFont typeface="Arial" panose="020B0604020202020204" pitchFamily="34" charset="0"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Arial"/>
              </a:rPr>
              <a:t>use </a:t>
            </a:r>
            <a:r>
              <a:rPr lang="en-US" sz="1600" kern="0" dirty="0" err="1">
                <a:solidFill>
                  <a:srgbClr val="000000"/>
                </a:solidFill>
                <a:latin typeface="Arial"/>
              </a:rPr>
              <a:t>ReLU</a:t>
            </a:r>
            <a:r>
              <a:rPr lang="en-US" sz="1600" kern="0" dirty="0">
                <a:solidFill>
                  <a:srgbClr val="000000"/>
                </a:solidFill>
                <a:latin typeface="Arial"/>
              </a:rPr>
              <a:t>, filter size of 4 × 5 with 64 feature maps each (for CNN only), dropout rate of 0.25, mini-batch size of 128, and epoch number of 20. </a:t>
            </a:r>
          </a:p>
          <a:p>
            <a:pPr marL="509588" lvl="1" indent="-163513" eaLnBrk="1" hangingPunct="1">
              <a:buClr>
                <a:srgbClr val="000000"/>
              </a:buClr>
              <a:buFont typeface="Arial" panose="020B0604020202020204" pitchFamily="34" charset="0"/>
              <a:buChar char="–"/>
            </a:pPr>
            <a:endParaRPr lang="en-US" sz="16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594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6682-A0D3-D047-9F43-E7945937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C4E2-ABDD-BB46-B24D-6E1E6CC6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(ACC) and F1-score (F1) are widely applied metrics for evaluating multiclass classifiers.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AC5C-D81A-D946-AC09-4A12897D69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43AF6-A173-3C4F-A224-F9E5BA8C746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359DB-1B92-CA43-8AB8-F3B135E9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31945"/>
            <a:ext cx="6948487" cy="34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8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0A3F-5964-1642-9DBE-230591A0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B797-736C-904D-AA2B-7857B5ACC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AI models perform well when the data size is small; they require handcrafted features</a:t>
            </a:r>
          </a:p>
          <a:p>
            <a:r>
              <a:rPr lang="en-US" dirty="0"/>
              <a:t>Deep learning models achieve a better performance when the training data is large enough </a:t>
            </a:r>
          </a:p>
          <a:p>
            <a:r>
              <a:rPr lang="en-US" dirty="0"/>
              <a:t>Combination models have the best performance on all dataset sizes and do not require engineered features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9ADA7-35EF-6548-99EF-830704BFC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43AF6-A173-3C4F-A224-F9E5BA8C746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1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4B26-25B3-4241-9BED-342683A9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F4DB-C0C8-0346-B523-968C7C11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DF4D-AFF3-1340-B1DD-870EE176E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43AF6-A173-3C4F-A224-F9E5BA8C746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22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96FC18F2-CC9B-E94F-8BC0-6C1EEE9AE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5AC274-B67F-FC45-9C01-F6F75682C5FD}" type="slidenum">
              <a:rPr lang="en-US" altLang="en-US" sz="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8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6A969E15-50E7-8B4D-94DC-9AB693DD0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Agenda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1EB38D9-A263-A243-8895-E02D746E0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1371600"/>
            <a:ext cx="8686800" cy="4479925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into Service Management</a:t>
            </a:r>
          </a:p>
          <a:p>
            <a:pPr eaLnBrk="1" hangingPunct="1"/>
            <a:r>
              <a:rPr lang="en-US" altLang="en-US" dirty="0"/>
              <a:t>System Overview</a:t>
            </a:r>
          </a:p>
          <a:p>
            <a:pPr eaLnBrk="1" hangingPunct="1"/>
            <a:r>
              <a:rPr lang="en-US" altLang="en-US" dirty="0"/>
              <a:t>Problem Definition </a:t>
            </a:r>
            <a:r>
              <a:rPr lang="en-US" altLang="zh-CN" dirty="0">
                <a:ea typeface="SimSun" panose="02010600030101010101" pitchFamily="2" charset="-122"/>
              </a:rPr>
              <a:t>&amp;</a:t>
            </a:r>
            <a:r>
              <a:rPr lang="zh-CN" altLang="en-US" dirty="0">
                <a:ea typeface="SimSun" panose="02010600030101010101" pitchFamily="2" charset="-122"/>
              </a:rPr>
              <a:t> </a:t>
            </a:r>
            <a:r>
              <a:rPr lang="en-US" altLang="en-US" dirty="0"/>
              <a:t>Methodology</a:t>
            </a:r>
          </a:p>
          <a:p>
            <a:pPr eaLnBrk="1" hangingPunct="1"/>
            <a:r>
              <a:rPr lang="en-US" altLang="en-US" dirty="0"/>
              <a:t>Experiments</a:t>
            </a:r>
          </a:p>
          <a:p>
            <a:pPr eaLnBrk="1" hangingPunct="1"/>
            <a:r>
              <a:rPr lang="en-US" altLang="en-US" dirty="0"/>
              <a:t>Conclusion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2A861417-9731-EE40-8E31-A5CA784AD4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D3C87B-9074-334E-A73E-C0CF141E44AF}" type="slidenum">
              <a:rPr lang="en-US" altLang="en-US" sz="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8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869A4F5-8DD0-1242-B4E6-B26B69597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Service Management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D3AB37A-A9CD-AC4C-8539-AA0A78CCF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1371600"/>
            <a:ext cx="8656637" cy="533400"/>
          </a:xfrm>
        </p:spPr>
        <p:txBody>
          <a:bodyPr/>
          <a:lstStyle/>
          <a:p>
            <a:pPr eaLnBrk="1" hangingPunct="1"/>
            <a:r>
              <a:rPr lang="en-US" altLang="en-US"/>
              <a:t>Service Management Workflow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A90BB2F5-F30A-7D43-9623-E6CF6CE198A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473450"/>
            <a:ext cx="2744788" cy="1289050"/>
            <a:chOff x="384883" y="3347170"/>
            <a:chExt cx="2814884" cy="1329053"/>
          </a:xfrm>
        </p:grpSpPr>
        <p:grpSp>
          <p:nvGrpSpPr>
            <p:cNvPr id="24593" name="Group 5">
              <a:extLst>
                <a:ext uri="{FF2B5EF4-FFF2-40B4-BE49-F238E27FC236}">
                  <a16:creationId xmlns:a16="http://schemas.microsoft.com/office/drawing/2014/main" id="{569DA780-C9B7-2645-8B6E-006B5413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883" y="3347170"/>
              <a:ext cx="2814884" cy="1119523"/>
              <a:chOff x="362799" y="3381348"/>
              <a:chExt cx="2814884" cy="1119523"/>
            </a:xfrm>
          </p:grpSpPr>
          <p:grpSp>
            <p:nvGrpSpPr>
              <p:cNvPr id="24595" name="Shape 159">
                <a:extLst>
                  <a:ext uri="{FF2B5EF4-FFF2-40B4-BE49-F238E27FC236}">
                    <a16:creationId xmlns:a16="http://schemas.microsoft.com/office/drawing/2014/main" id="{E9205A4F-E4C7-D448-8EAD-068F149EC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799" y="3381348"/>
                <a:ext cx="2625202" cy="697908"/>
                <a:chOff x="4145952" y="2019536"/>
                <a:chExt cx="3964453" cy="865501"/>
              </a:xfrm>
            </p:grpSpPr>
            <p:grpSp>
              <p:nvGrpSpPr>
                <p:cNvPr id="24597" name="Shape 160">
                  <a:extLst>
                    <a:ext uri="{FF2B5EF4-FFF2-40B4-BE49-F238E27FC236}">
                      <a16:creationId xmlns:a16="http://schemas.microsoft.com/office/drawing/2014/main" id="{C8A0D7B7-6514-544B-8970-0D804418BF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65148" y="2019536"/>
                  <a:ext cx="2745257" cy="865489"/>
                  <a:chOff x="5365136" y="1773424"/>
                  <a:chExt cx="2745257" cy="1062602"/>
                </a:xfrm>
              </p:grpSpPr>
              <p:sp>
                <p:nvSpPr>
                  <p:cNvPr id="12" name="Shape 162">
                    <a:extLst>
                      <a:ext uri="{FF2B5EF4-FFF2-40B4-BE49-F238E27FC236}">
                        <a16:creationId xmlns:a16="http://schemas.microsoft.com/office/drawing/2014/main" id="{17670C7E-F09B-5F49-8338-32DB4F95D634}"/>
                      </a:ext>
                    </a:extLst>
                  </p:cNvPr>
                  <p:cNvSpPr/>
                  <p:nvPr/>
                </p:nvSpPr>
                <p:spPr>
                  <a:xfrm>
                    <a:off x="6710250" y="1773424"/>
                    <a:ext cx="1398937" cy="1061632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5" tIns="91425" rIns="91425" bIns="91425" anchor="ctr"/>
                  <a:lstStyle/>
                  <a:p>
                    <a:pPr algn="ctr">
                      <a:spcBef>
                        <a:spcPts val="0"/>
                      </a:spcBef>
                      <a:defRPr/>
                    </a:pPr>
                    <a:r>
                      <a:rPr lang="en" sz="800" b="1" dirty="0">
                        <a:solidFill>
                          <a:srgbClr val="C00000"/>
                        </a:solidFill>
                      </a:rPr>
                      <a:t>Problem Determination</a:t>
                    </a:r>
                  </a:p>
                </p:txBody>
              </p:sp>
              <p:sp>
                <p:nvSpPr>
                  <p:cNvPr id="13" name="Shape 165">
                    <a:extLst>
                      <a:ext uri="{FF2B5EF4-FFF2-40B4-BE49-F238E27FC236}">
                        <a16:creationId xmlns:a16="http://schemas.microsoft.com/office/drawing/2014/main" id="{25DC1231-EE27-AE4F-92BD-B66563E25621}"/>
                      </a:ext>
                    </a:extLst>
                  </p:cNvPr>
                  <p:cNvSpPr/>
                  <p:nvPr/>
                </p:nvSpPr>
                <p:spPr>
                  <a:xfrm>
                    <a:off x="5365401" y="1773424"/>
                    <a:ext cx="1258798" cy="1061632"/>
                  </a:xfrm>
                  <a:prstGeom prst="wave">
                    <a:avLst>
                      <a:gd name="adj1" fmla="val 12500"/>
                      <a:gd name="adj2" fmla="val 0"/>
                    </a:avLst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91425" tIns="91425" rIns="91425" bIns="91425"/>
                  <a:lstStyle/>
                  <a:p>
                    <a:pPr algn="ctr">
                      <a:spcBef>
                        <a:spcPts val="0"/>
                      </a:spcBef>
                      <a:defRPr/>
                    </a:pPr>
                    <a:r>
                      <a:rPr lang="en" sz="800" b="1" dirty="0">
                        <a:solidFill>
                          <a:srgbClr val="C00000"/>
                        </a:solidFill>
                      </a:rPr>
                      <a:t>Problem Diagnosis</a:t>
                    </a:r>
                  </a:p>
                </p:txBody>
              </p:sp>
            </p:grpSp>
            <p:sp>
              <p:nvSpPr>
                <p:cNvPr id="11" name="Shape 167">
                  <a:extLst>
                    <a:ext uri="{FF2B5EF4-FFF2-40B4-BE49-F238E27FC236}">
                      <a16:creationId xmlns:a16="http://schemas.microsoft.com/office/drawing/2014/main" id="{F8050760-09F8-054B-80AF-1F3BC47B0BD2}"/>
                    </a:ext>
                  </a:extLst>
                </p:cNvPr>
                <p:cNvSpPr/>
                <p:nvPr/>
              </p:nvSpPr>
              <p:spPr>
                <a:xfrm>
                  <a:off x="4145952" y="2019536"/>
                  <a:ext cx="1123576" cy="864699"/>
                </a:xfrm>
                <a:prstGeom prst="wave">
                  <a:avLst>
                    <a:gd name="adj1" fmla="val 12500"/>
                    <a:gd name="adj2" fmla="val 0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91425" tIns="91425" rIns="91425" bIns="91425"/>
                <a:lstStyle/>
                <a:p>
                  <a:pPr algn="ctr">
                    <a:spcBef>
                      <a:spcPts val="0"/>
                    </a:spcBef>
                    <a:defRPr/>
                  </a:pPr>
                  <a:r>
                    <a:rPr lang="en" sz="800" b="1" dirty="0">
                      <a:solidFill>
                        <a:srgbClr val="C00000"/>
                      </a:solidFill>
                    </a:rPr>
                    <a:t>Problem Resolution</a:t>
                  </a:r>
                </a:p>
              </p:txBody>
            </p:sp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7648DF2-3C2A-994B-810A-4A39EFA73EB9}"/>
                  </a:ext>
                </a:extLst>
              </p:cNvPr>
              <p:cNvCxnSpPr/>
              <p:nvPr/>
            </p:nvCxnSpPr>
            <p:spPr>
              <a:xfrm flipH="1" flipV="1">
                <a:off x="2821141" y="4145717"/>
                <a:ext cx="356542" cy="3551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594" name="Rectangle 6">
              <a:extLst>
                <a:ext uri="{FF2B5EF4-FFF2-40B4-BE49-F238E27FC236}">
                  <a16:creationId xmlns:a16="http://schemas.microsoft.com/office/drawing/2014/main" id="{6BDE1E8C-61E5-9443-A6EE-C3C079E3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490" y="4200078"/>
              <a:ext cx="1772757" cy="476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hlink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chemeClr val="tx1"/>
                  </a:solidFill>
                </a:rPr>
                <a:t>labor-intensive!!! </a:t>
              </a:r>
              <a:endParaRPr lang="en-US" altLang="en-US" sz="1400">
                <a:solidFill>
                  <a:schemeClr val="tx1"/>
                </a:solidFill>
              </a:endParaRPr>
            </a:p>
            <a:p>
              <a:endParaRPr lang="en-US" altLang="en-US" sz="1000"/>
            </a:p>
          </p:txBody>
        </p:sp>
      </p:grpSp>
      <p:pic>
        <p:nvPicPr>
          <p:cNvPr id="24581" name="Shape 190">
            <a:extLst>
              <a:ext uri="{FF2B5EF4-FFF2-40B4-BE49-F238E27FC236}">
                <a16:creationId xmlns:a16="http://schemas.microsoft.com/office/drawing/2014/main" id="{45A63315-4EE1-A249-9D55-7FB9A396FF2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2528888"/>
            <a:ext cx="69215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Shape 192">
            <a:extLst>
              <a:ext uri="{FF2B5EF4-FFF2-40B4-BE49-F238E27FC236}">
                <a16:creationId xmlns:a16="http://schemas.microsoft.com/office/drawing/2014/main" id="{8C5169F7-9C4D-0B46-8D58-A7DF1E3B8D8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2362200"/>
            <a:ext cx="8524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Shape 191">
            <a:extLst>
              <a:ext uri="{FF2B5EF4-FFF2-40B4-BE49-F238E27FC236}">
                <a16:creationId xmlns:a16="http://schemas.microsoft.com/office/drawing/2014/main" id="{511C3C8F-1085-0545-85AC-C832F2384A5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4211638"/>
            <a:ext cx="9144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Rectangle 16">
            <a:extLst>
              <a:ext uri="{FF2B5EF4-FFF2-40B4-BE49-F238E27FC236}">
                <a16:creationId xmlns:a16="http://schemas.microsoft.com/office/drawing/2014/main" id="{53BE7A84-E61C-9749-9506-AF50CBD0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80013"/>
            <a:ext cx="46720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tx1"/>
                </a:solidFill>
              </a:rPr>
              <a:t>Figure 3: A Typical Workflow of Service Management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212486C-4A3E-544F-828A-20FBA1A1A2B7}"/>
              </a:ext>
            </a:extLst>
          </p:cNvPr>
          <p:cNvSpPr/>
          <p:nvPr/>
        </p:nvSpPr>
        <p:spPr>
          <a:xfrm>
            <a:off x="1655763" y="2730500"/>
            <a:ext cx="465137" cy="60801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4586" name="Picture 18">
            <a:extLst>
              <a:ext uri="{FF2B5EF4-FFF2-40B4-BE49-F238E27FC236}">
                <a16:creationId xmlns:a16="http://schemas.microsoft.com/office/drawing/2014/main" id="{47200810-536A-5E4F-B487-2D96E2BBD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2428875"/>
            <a:ext cx="3465513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9">
            <a:extLst>
              <a:ext uri="{FF2B5EF4-FFF2-40B4-BE49-F238E27FC236}">
                <a16:creationId xmlns:a16="http://schemas.microsoft.com/office/drawing/2014/main" id="{A9EEF76B-DA88-EA43-9405-82FB4B33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3" t="14326" r="25697" b="19376"/>
          <a:stretch>
            <a:fillRect/>
          </a:stretch>
        </p:blipFill>
        <p:spPr bwMode="auto">
          <a:xfrm>
            <a:off x="4467225" y="2771775"/>
            <a:ext cx="172561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FC310D5-F532-9044-AA1D-47C9FCFBCD8F}"/>
              </a:ext>
            </a:extLst>
          </p:cNvPr>
          <p:cNvSpPr/>
          <p:nvPr/>
        </p:nvSpPr>
        <p:spPr>
          <a:xfrm>
            <a:off x="4297363" y="2560638"/>
            <a:ext cx="65087" cy="111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69DB0-EC4B-BB49-B0DA-CC64346202C2}"/>
              </a:ext>
            </a:extLst>
          </p:cNvPr>
          <p:cNvSpPr/>
          <p:nvPr/>
        </p:nvSpPr>
        <p:spPr>
          <a:xfrm>
            <a:off x="6367463" y="2593975"/>
            <a:ext cx="65087" cy="1095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8ABC4-7A0C-F24D-8A81-27AF8EB6E13E}"/>
              </a:ext>
            </a:extLst>
          </p:cNvPr>
          <p:cNvSpPr/>
          <p:nvPr/>
        </p:nvSpPr>
        <p:spPr>
          <a:xfrm>
            <a:off x="6697663" y="4105275"/>
            <a:ext cx="65087" cy="111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989246-08E2-3646-A6CF-C3EF19B0C75A}"/>
              </a:ext>
            </a:extLst>
          </p:cNvPr>
          <p:cNvSpPr/>
          <p:nvPr/>
        </p:nvSpPr>
        <p:spPr>
          <a:xfrm>
            <a:off x="5032375" y="4414838"/>
            <a:ext cx="65088" cy="111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45A6CA-D280-A648-A557-F225218CBDD8}"/>
              </a:ext>
            </a:extLst>
          </p:cNvPr>
          <p:cNvSpPr/>
          <p:nvPr/>
        </p:nvSpPr>
        <p:spPr>
          <a:xfrm>
            <a:off x="3736975" y="4297363"/>
            <a:ext cx="65088" cy="111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>
            <a:extLst>
              <a:ext uri="{FF2B5EF4-FFF2-40B4-BE49-F238E27FC236}">
                <a16:creationId xmlns:a16="http://schemas.microsoft.com/office/drawing/2014/main" id="{3560D57D-A111-E447-A654-AAF7DA1AB3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E327D-04FE-C540-B055-D6A389946FAD}" type="slidenum">
              <a:rPr lang="en-US" altLang="en-US" sz="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8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05B4F20-6B2C-E548-86C6-710CDD17B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System Overview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F37AD69-63B2-D540-BBC5-C0CADF3A9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1371600"/>
            <a:ext cx="8686800" cy="4479925"/>
          </a:xfrm>
        </p:spPr>
        <p:txBody>
          <a:bodyPr/>
          <a:lstStyle/>
          <a:p>
            <a:pPr eaLnBrk="1" hangingPunct="1"/>
            <a:r>
              <a:rPr lang="en-US" altLang="en-US"/>
              <a:t>System Architecture </a:t>
            </a:r>
          </a:p>
        </p:txBody>
      </p:sp>
      <p:pic>
        <p:nvPicPr>
          <p:cNvPr id="2662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7F2A54-7F13-5B46-9B83-99831C26E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6667"/>
          <a:stretch>
            <a:fillRect/>
          </a:stretch>
        </p:blipFill>
        <p:spPr bwMode="auto">
          <a:xfrm>
            <a:off x="395288" y="2286000"/>
            <a:ext cx="83518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3">
            <a:extLst>
              <a:ext uri="{FF2B5EF4-FFF2-40B4-BE49-F238E27FC236}">
                <a16:creationId xmlns:a16="http://schemas.microsoft.com/office/drawing/2014/main" id="{926FCEE4-F57C-7D40-8715-F5A13B07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05450"/>
            <a:ext cx="4343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tx1"/>
                </a:solidFill>
              </a:rPr>
              <a:t>Figure 4: Cognitive Event Automation System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>
            <a:extLst>
              <a:ext uri="{FF2B5EF4-FFF2-40B4-BE49-F238E27FC236}">
                <a16:creationId xmlns:a16="http://schemas.microsoft.com/office/drawing/2014/main" id="{8397BCF5-94FA-A643-B812-AC6B29A61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0FA945-907F-5F45-AF56-D039F4A50327}" type="slidenum">
              <a:rPr lang="en-US" altLang="en-US" sz="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8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36F55E4-833F-FE40-8876-9D32976C7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Challenges with monitoring data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FBE7F5E-1E70-CF4C-AF57-233FCA648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1219200"/>
            <a:ext cx="8351837" cy="2057400"/>
          </a:xfrm>
        </p:spPr>
        <p:txBody>
          <a:bodyPr/>
          <a:lstStyle/>
          <a:p>
            <a:pPr eaLnBrk="1" hangingPunct="1"/>
            <a:r>
              <a:rPr lang="en-US" altLang="en-US" dirty="0"/>
              <a:t>Data produced by different monitors (and systems) is highly variable</a:t>
            </a:r>
          </a:p>
          <a:p>
            <a:pPr eaLnBrk="1" hangingPunct="1"/>
            <a:r>
              <a:rPr lang="en-US" altLang="en-US" dirty="0"/>
              <a:t>New monitors are continuously added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048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8C077C-8CA8-8A4A-AAC1-65503BB60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9781"/>
            <a:ext cx="6324600" cy="428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4">
            <a:extLst>
              <a:ext uri="{FF2B5EF4-FFF2-40B4-BE49-F238E27FC236}">
                <a16:creationId xmlns:a16="http://schemas.microsoft.com/office/drawing/2014/main" id="{7DBF71D2-B1C8-1542-83CC-75E11C2C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6264275"/>
            <a:ext cx="547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tx1"/>
                </a:solidFill>
              </a:rPr>
              <a:t>Figure 2: Two different monitoring tickets and the same matching automation.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>
            <a:extLst>
              <a:ext uri="{FF2B5EF4-FFF2-40B4-BE49-F238E27FC236}">
                <a16:creationId xmlns:a16="http://schemas.microsoft.com/office/drawing/2014/main" id="{B774B37A-E671-6048-B7F2-1D5AE52F6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0F1CC0-CD7E-FC40-90D9-09A4C4B1973C}" type="slidenum">
              <a:rPr lang="en-US" altLang="en-US" sz="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8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F589351-B8BE-174F-A0BD-F12591769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State of the art for automated resolution of the events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0B8C78C-F135-9C4F-B604-2A4A28476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3" y="1371600"/>
            <a:ext cx="8686800" cy="44799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Automated system mostly employ regular expressions which are used as matchers to specific automation</a:t>
            </a:r>
          </a:p>
          <a:p>
            <a:pPr lvl="1">
              <a:defRPr/>
            </a:pPr>
            <a:endParaRPr lang="en-US" altLang="en-US" dirty="0"/>
          </a:p>
          <a:p>
            <a:pPr eaLnBrk="1" hangingPunct="1"/>
            <a:r>
              <a:rPr lang="en-US" altLang="en-US" dirty="0"/>
              <a:t>As monitors changed and added the number of ‘matchers’ is growing.</a:t>
            </a:r>
          </a:p>
          <a:p>
            <a:pPr lvl="1" eaLnBrk="1" hangingPunct="1"/>
            <a:r>
              <a:rPr lang="en-US" altLang="en-US" dirty="0"/>
              <a:t>IBM Global services have around 25,000 regular expressions within 4 years</a:t>
            </a:r>
          </a:p>
          <a:p>
            <a:pPr lvl="1" eaLnBrk="1" hangingPunct="1"/>
            <a:r>
              <a:rPr lang="en-US" altLang="en-US" dirty="0"/>
              <a:t>Maintaining matchers become difficult or impossible task </a:t>
            </a:r>
          </a:p>
          <a:p>
            <a:pPr>
              <a:defRPr/>
            </a:pPr>
            <a:r>
              <a:rPr lang="en-US" altLang="en-US" dirty="0"/>
              <a:t>Artificial intelligence techniques are introduced to choose the ‘correct’ automation for a monitoring ticket with the following challenge:</a:t>
            </a:r>
          </a:p>
          <a:p>
            <a:pPr lvl="1">
              <a:defRPr/>
            </a:pPr>
            <a:r>
              <a:rPr lang="en-US" altLang="en-US" dirty="0"/>
              <a:t>Feature selection</a:t>
            </a:r>
          </a:p>
          <a:p>
            <a:pPr lvl="1">
              <a:defRPr/>
            </a:pPr>
            <a:r>
              <a:rPr lang="en-US" altLang="en-US" dirty="0"/>
              <a:t>Deep learning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endParaRPr lang="en-US" alt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i="1" dirty="0">
              <a:latin typeface="+mj-lt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i="1" dirty="0">
                <a:latin typeface="+mj-lt"/>
              </a:rPr>
              <a:t>How does the matcher service effectively achieve and maintain high accuracy on noisy tickets while automatically adapting to an introduction of a new or changed ticket contents?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>
            <a:extLst>
              <a:ext uri="{FF2B5EF4-FFF2-40B4-BE49-F238E27FC236}">
                <a16:creationId xmlns:a16="http://schemas.microsoft.com/office/drawing/2014/main" id="{721F7DB6-4ACD-8149-848A-A164FBC06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67F31A-C573-A14B-8EFB-42C3D7F9D863}" type="slidenum">
              <a:rPr lang="en-US" altLang="en-US" sz="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8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ABD625F-EC2D-C64C-A6CE-FA6A1F9CE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Problem</a:t>
            </a:r>
            <a:r>
              <a:rPr lang="zh-CN" altLang="en-US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Definition</a:t>
            </a:r>
            <a:r>
              <a:rPr lang="zh-CN" altLang="en-US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&amp;</a:t>
            </a:r>
            <a:r>
              <a:rPr lang="zh-CN" altLang="en-US">
                <a:ea typeface="SimSun" panose="02010600030101010101" pitchFamily="2" charset="-122"/>
              </a:rPr>
              <a:t> </a:t>
            </a:r>
            <a:r>
              <a:rPr lang="en-US" altLang="zh-CN">
                <a:ea typeface="SimSun" panose="02010600030101010101" pitchFamily="2" charset="-122"/>
              </a:rPr>
              <a:t>Methodology</a:t>
            </a:r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FEC8495-AAA4-4C4F-A58A-74B3E8987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6544" y="985837"/>
            <a:ext cx="8686800" cy="919163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the best methodology for solving this challenge</a:t>
            </a:r>
          </a:p>
        </p:txBody>
      </p:sp>
      <p:pic>
        <p:nvPicPr>
          <p:cNvPr id="3072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915432-CA8C-BD4B-AA7D-8FDB1C2A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4665" r="3473"/>
          <a:stretch>
            <a:fillRect/>
          </a:stretch>
        </p:blipFill>
        <p:spPr bwMode="auto">
          <a:xfrm>
            <a:off x="952500" y="3276600"/>
            <a:ext cx="7239000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6">
            <a:extLst>
              <a:ext uri="{FF2B5EF4-FFF2-40B4-BE49-F238E27FC236}">
                <a16:creationId xmlns:a16="http://schemas.microsoft.com/office/drawing/2014/main" id="{C4E3E70F-C213-C045-9100-A4B1781D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6276975"/>
            <a:ext cx="7391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chemeClr val="tx1"/>
                </a:solidFill>
              </a:rPr>
              <a:t>Figure 5: Using modeling for the multiclass text classification: classical AI vs deep learning vs combination.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F505E-D96A-FA48-9D4C-C7F2A0FE0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423347"/>
            <a:ext cx="6856717" cy="18532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>
            <a:extLst>
              <a:ext uri="{FF2B5EF4-FFF2-40B4-BE49-F238E27FC236}">
                <a16:creationId xmlns:a16="http://schemas.microsoft.com/office/drawing/2014/main" id="{17117E07-DA57-494F-A844-25A35B8DA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5BD92D-E33C-1343-B76F-8908EFBD1115}" type="slidenum">
              <a:rPr lang="en-US" altLang="en-US" sz="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8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18412CF-3424-DA4C-ADD1-AB8133E4E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Classical AI models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806A223-0AF3-9A42-A04E-30792BB17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753" y="1389063"/>
            <a:ext cx="8686800" cy="1506537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AI Models:</a:t>
            </a:r>
          </a:p>
          <a:p>
            <a:pPr lvl="1" eaLnBrk="1" hangingPunct="1"/>
            <a:r>
              <a:rPr lang="en-US" dirty="0"/>
              <a:t>Classical AI models usually work with relatively low-dimension attribute spaces, necessitating well-defined and highly informative attributes as coordinates of feature vectors. </a:t>
            </a:r>
          </a:p>
          <a:p>
            <a:pPr lvl="1" eaLnBrk="1" hangingPunct="1"/>
            <a:r>
              <a:rPr lang="en-US" dirty="0"/>
              <a:t>We use domain experts’ assistance to determine such attributes for the ticket dataset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Example: Support Vector Machines:</a:t>
            </a:r>
          </a:p>
          <a:p>
            <a:pPr lvl="2" eaLnBrk="1" hangingPunct="1"/>
            <a:r>
              <a:rPr lang="en-US" altLang="en-US" dirty="0"/>
              <a:t>an efficient, theoretically solid and strong baseline for text classification problem</a:t>
            </a:r>
          </a:p>
          <a:p>
            <a:pPr lvl="2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Ensemble Methods</a:t>
            </a:r>
          </a:p>
          <a:p>
            <a:pPr lvl="2" eaLnBrk="1" hangingPunct="1"/>
            <a:r>
              <a:rPr lang="en-US" altLang="en-US" dirty="0"/>
              <a:t>Train multiple classifiers and apply voting to make final predictions.</a:t>
            </a:r>
          </a:p>
          <a:p>
            <a:pPr lvl="2" eaLnBrk="1" hangingPunct="1"/>
            <a:r>
              <a:rPr lang="en-US" altLang="en-US" dirty="0"/>
              <a:t>More accurate than a single classifier</a:t>
            </a:r>
          </a:p>
          <a:p>
            <a:pPr lvl="2" eaLnBrk="1" hangingPunct="1"/>
            <a:r>
              <a:rPr lang="en-US" altLang="en-US" dirty="0"/>
              <a:t>Bagging and Boosting</a:t>
            </a:r>
          </a:p>
          <a:p>
            <a:pPr lvl="2" eaLnBrk="1" hangingPunct="1"/>
            <a:endParaRPr lang="en-US" altLang="en-US" dirty="0"/>
          </a:p>
          <a:p>
            <a:pPr lvl="2" eaLnBrk="1" hangingPunct="1"/>
            <a:r>
              <a:rPr lang="en-US" altLang="en-US" dirty="0"/>
              <a:t>Example: Random Forests</a:t>
            </a:r>
          </a:p>
          <a:p>
            <a:pPr lvl="3" eaLnBrk="1" hangingPunct="1"/>
            <a:r>
              <a:rPr lang="en-US" altLang="en-US" sz="1400" dirty="0">
                <a:solidFill>
                  <a:schemeClr val="tx1"/>
                </a:solidFill>
              </a:rPr>
              <a:t>(1) a highly accurate and robust machine learning algorithm.</a:t>
            </a:r>
          </a:p>
          <a:p>
            <a:pPr lvl="3" eaLnBrk="1" hangingPunct="1"/>
            <a:r>
              <a:rPr lang="en-US" altLang="en-US" sz="1400" dirty="0">
                <a:solidFill>
                  <a:schemeClr val="tx1"/>
                </a:solidFill>
              </a:rPr>
              <a:t>(2) capable of modeling large feature spaces</a:t>
            </a:r>
          </a:p>
          <a:p>
            <a:pPr lvl="3" eaLnBrk="1" hangingPunct="1"/>
            <a:r>
              <a:rPr lang="en-US" altLang="en-US" sz="1400" dirty="0">
                <a:solidFill>
                  <a:schemeClr val="tx1"/>
                </a:solidFill>
              </a:rPr>
              <a:t>(3) an ensemble of decision trees </a:t>
            </a:r>
          </a:p>
          <a:p>
            <a:pPr lvl="3" eaLnBrk="1" hangingPunct="1"/>
            <a:endParaRPr lang="en-US" altLang="en-US" sz="1400" dirty="0">
              <a:solidFill>
                <a:schemeClr val="tx1"/>
              </a:solidFill>
            </a:endParaRPr>
          </a:p>
          <a:p>
            <a:pPr eaLnBrk="1" hangingPunct="1"/>
            <a:endParaRPr lang="en-US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734AE24-0AA1-B340-9517-80C2D6E90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08965"/>
            <a:ext cx="9144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7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6EBF-4ED2-C744-9843-045B5343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8A611-21AC-AA41-88CB-D8E1E9CD6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919" y="1066800"/>
            <a:ext cx="8240276" cy="4479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A41D3-5F9D-8E47-A9F5-67D39255B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43AF6-A173-3C4F-A224-F9E5BA8C746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CA6C7-5D9F-3741-BC95-0B0CB91F862C}"/>
              </a:ext>
            </a:extLst>
          </p:cNvPr>
          <p:cNvSpPr/>
          <p:nvPr/>
        </p:nvSpPr>
        <p:spPr>
          <a:xfrm>
            <a:off x="522724" y="5814536"/>
            <a:ext cx="8240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This methods require </a:t>
            </a:r>
            <a:r>
              <a:rPr lang="en-US" sz="1400" u="sng" dirty="0">
                <a:solidFill>
                  <a:schemeClr val="tx1"/>
                </a:solidFill>
                <a:latin typeface="IBM Plex Sans" panose="020B0503050203000203" pitchFamily="34" charset="0"/>
              </a:rPr>
              <a:t>considerable effort on text preprocessing and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Due to the nature of continuously-changing ticket records automatic feature extractors or selectors are absolutely critical</a:t>
            </a:r>
          </a:p>
        </p:txBody>
      </p:sp>
    </p:spTree>
    <p:extLst>
      <p:ext uri="{BB962C8B-B14F-4D97-AF65-F5344CB8AC3E}">
        <p14:creationId xmlns:p14="http://schemas.microsoft.com/office/powerpoint/2010/main" val="526548408"/>
      </p:ext>
    </p:extLst>
  </p:cSld>
  <p:clrMapOvr>
    <a:masterClrMapping/>
  </p:clrMapOvr>
</p:sld>
</file>

<file path=ppt/theme/theme1.xml><?xml version="1.0" encoding="utf-8"?>
<a:theme xmlns:a="http://schemas.openxmlformats.org/drawingml/2006/main" name="IBM Planet White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Planet White</Template>
  <TotalTime>7508</TotalTime>
  <Words>754</Words>
  <Application>Microsoft Macintosh PowerPoint</Application>
  <PresentationFormat>On-screen Show (4:3)</PresentationFormat>
  <Paragraphs>120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IBM Plex Sans</vt:lpstr>
      <vt:lpstr>Wingdings</vt:lpstr>
      <vt:lpstr>IBM Planet White</vt:lpstr>
      <vt:lpstr>Leveraging AI in IT Service Automation Modeling: from Classical AI  Through Deep Learning to  Combination Models</vt:lpstr>
      <vt:lpstr>Agenda</vt:lpstr>
      <vt:lpstr>Service Management</vt:lpstr>
      <vt:lpstr>System Overview</vt:lpstr>
      <vt:lpstr>Challenges with monitoring data</vt:lpstr>
      <vt:lpstr>State of the art for automated resolution of the events</vt:lpstr>
      <vt:lpstr>Problem Definition &amp; Methodology</vt:lpstr>
      <vt:lpstr>Classical AI models</vt:lpstr>
      <vt:lpstr>Ensemble methods</vt:lpstr>
      <vt:lpstr>Deep Learning Methods</vt:lpstr>
      <vt:lpstr>Combination Models</vt:lpstr>
      <vt:lpstr>Data sets</vt:lpstr>
      <vt:lpstr>Results </vt:lpstr>
      <vt:lpstr>Conclusion</vt:lpstr>
      <vt:lpstr>Back up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 Template  Full Version</dc:title>
  <dc:creator>Jeff Ingalls</dc:creator>
  <cp:lastModifiedBy>LAURA SHWARTZ</cp:lastModifiedBy>
  <cp:revision>247</cp:revision>
  <dcterms:created xsi:type="dcterms:W3CDTF">2011-04-21T15:46:58Z</dcterms:created>
  <dcterms:modified xsi:type="dcterms:W3CDTF">2019-10-31T12:25:16Z</dcterms:modified>
</cp:coreProperties>
</file>