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53D2D-6C02-4235-A333-631C83229407}">
  <a:tblStyle styleId="{B6A53D2D-6C02-4235-A333-631C8322940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8"/>
    <p:restoredTop sz="75552"/>
  </p:normalViewPr>
  <p:slideViewPr>
    <p:cSldViewPr snapToGrid="0" snapToObjects="1">
      <p:cViewPr varScale="1">
        <p:scale>
          <a:sx n="94" d="100"/>
          <a:sy n="94" d="100"/>
        </p:scale>
        <p:origin x="1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blog.ivank.net/aho-corasick-algorithm-in-as3.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dirty="0" smtClean="0"/>
              <a:t>[1] AC Algorithm Animation: </a:t>
            </a:r>
            <a:r>
              <a:rPr lang="en" sz="1100" u="sng" dirty="0" smtClean="0">
                <a:hlinkClick r:id="rId3"/>
              </a:rPr>
              <a:t>http://blog.ivank.net/aho-corasick-algorithm-in-as3.html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module has three steps for tagging: (1) tokenize the input into sentences; (2) construct a </a:t>
            </a:r>
            <a:r>
              <a:rPr lang="en-US" sz="1100" kern="1200" dirty="0" err="1" smtClean="0">
                <a:solidFill>
                  <a:schemeClr val="tx1"/>
                </a:solidFill>
                <a:effectLst/>
                <a:latin typeface="+mn-lt"/>
                <a:ea typeface="+mn-ea"/>
                <a:cs typeface="+mn-cs"/>
              </a:rPr>
              <a:t>Trie</a:t>
            </a:r>
            <a:r>
              <a:rPr lang="en-US" sz="1100" kern="1200" dirty="0" smtClean="0">
                <a:solidFill>
                  <a:schemeClr val="tx1"/>
                </a:solidFill>
                <a:effectLst/>
                <a:latin typeface="+mn-lt"/>
                <a:ea typeface="+mn-ea"/>
                <a:cs typeface="+mn-cs"/>
              </a:rPr>
              <a:t> by using ontology domain dictionary; (3) find the longest matching phrases of each sentence using the </a:t>
            </a:r>
            <a:r>
              <a:rPr lang="en-US" sz="1100" kern="1200" dirty="0" err="1" smtClean="0">
                <a:solidFill>
                  <a:schemeClr val="tx1"/>
                </a:solidFill>
                <a:effectLst/>
                <a:latin typeface="+mn-lt"/>
                <a:ea typeface="+mn-ea"/>
                <a:cs typeface="+mn-cs"/>
              </a:rPr>
              <a:t>Trie</a:t>
            </a:r>
            <a:r>
              <a:rPr lang="en-US" sz="1100" kern="1200" dirty="0" smtClean="0">
                <a:solidFill>
                  <a:schemeClr val="tx1"/>
                </a:solidFill>
                <a:effectLst/>
                <a:latin typeface="+mn-lt"/>
                <a:ea typeface="+mn-ea"/>
                <a:cs typeface="+mn-cs"/>
              </a:rPr>
              <a:t> and knowledge base, then map them onto the corresponding ontology classes.: </a:t>
            </a:r>
            <a:r>
              <a:rPr lang="en-US" sz="1100" i="1" kern="1200" dirty="0" smtClean="0">
                <a:solidFill>
                  <a:schemeClr val="tx1"/>
                </a:solidFill>
                <a:effectLst/>
                <a:latin typeface="+mn-lt"/>
                <a:ea typeface="+mn-ea"/>
                <a:cs typeface="+mn-cs"/>
              </a:rPr>
              <a:t>“database,” “deadlock,” </a:t>
            </a:r>
            <a:r>
              <a:rPr lang="en-US" sz="1100" kern="1200" dirty="0" smtClean="0">
                <a:solidFill>
                  <a:schemeClr val="tx1"/>
                </a:solidFill>
                <a:effectLst/>
                <a:latin typeface="+mn-lt"/>
                <a:ea typeface="+mn-ea"/>
                <a:cs typeface="+mn-cs"/>
              </a:rPr>
              <a:t>and </a:t>
            </a:r>
            <a:r>
              <a:rPr lang="en-US" sz="1100" i="1" kern="1200" dirty="0" smtClean="0">
                <a:solidFill>
                  <a:schemeClr val="tx1"/>
                </a:solidFill>
                <a:effectLst/>
                <a:latin typeface="+mn-lt"/>
                <a:ea typeface="+mn-ea"/>
                <a:cs typeface="+mn-cs"/>
              </a:rPr>
              <a:t>“database deadlock” </a:t>
            </a:r>
            <a:r>
              <a:rPr lang="en-US" sz="1100" kern="1200" dirty="0" smtClean="0">
                <a:solidFill>
                  <a:schemeClr val="tx1"/>
                </a:solidFill>
                <a:effectLst/>
                <a:latin typeface="+mn-lt"/>
                <a:ea typeface="+mn-ea"/>
                <a:cs typeface="+mn-cs"/>
              </a:rPr>
              <a:t>are all valid domain phrases of Entity class. But the Class Tagger module only tags the </a:t>
            </a:r>
            <a:r>
              <a:rPr lang="en-US" sz="1100" i="1" kern="1200" dirty="0" smtClean="0">
                <a:solidFill>
                  <a:schemeClr val="tx1"/>
                </a:solidFill>
                <a:effectLst/>
                <a:latin typeface="+mn-lt"/>
                <a:ea typeface="+mn-ea"/>
                <a:cs typeface="+mn-cs"/>
              </a:rPr>
              <a:t>“database deadlock” </a:t>
            </a:r>
            <a:r>
              <a:rPr lang="en-US" sz="1100" kern="1200" dirty="0" smtClean="0">
                <a:solidFill>
                  <a:schemeClr val="tx1"/>
                </a:solidFill>
                <a:effectLst/>
                <a:latin typeface="+mn-lt"/>
                <a:ea typeface="+mn-ea"/>
                <a:cs typeface="+mn-cs"/>
              </a:rPr>
              <a:t>as Entity in a given sentence.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a:t>
            </a:r>
            <a:endParaRPr lang="en-US" dirty="0" smtClean="0"/>
          </a:p>
          <a:p>
            <a:pPr lvl="0" rtl="0">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a:t>
            </a:r>
            <a:endParaRPr lang="en-US" dirty="0" smtClean="0"/>
          </a:p>
          <a:p>
            <a:pPr lvl="0" rtl="0">
              <a:spcBef>
                <a:spcPts val="0"/>
              </a:spcBef>
              <a:buNone/>
            </a:pPr>
            <a:endParaRPr dirty="0"/>
          </a:p>
        </p:txBody>
      </p:sp>
    </p:spTree>
    <p:extLst>
      <p:ext uri="{BB962C8B-B14F-4D97-AF65-F5344CB8AC3E}">
        <p14:creationId xmlns:p14="http://schemas.microsoft.com/office/powerpoint/2010/main" val="1269766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Ontology construction in ticket summary follows the same steps as in ticket resolution. But ticket summary delivers the problem symptoms instead of the problem resolution information. It is reasonable to assume that only problem and activity phrases present in ticket summary. </a:t>
            </a:r>
            <a:endParaRPr lang="en-US" dirty="0" smtClean="0">
              <a:effectLst/>
            </a:endParaRPr>
          </a:p>
          <a:p>
            <a:pPr lvl="0" rt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Four commonly used evaluation metrics are applied in </a:t>
            </a:r>
            <a:endParaRPr lang="en-US" dirty="0" smtClean="0"/>
          </a:p>
          <a:p>
            <a:r>
              <a:rPr lang="en-US" sz="1100" kern="1200" dirty="0" smtClean="0">
                <a:solidFill>
                  <a:schemeClr val="tx1"/>
                </a:solidFill>
                <a:effectLst/>
                <a:latin typeface="+mn-lt"/>
                <a:ea typeface="+mn-ea"/>
                <a:cs typeface="+mn-cs"/>
              </a:rPr>
              <a:t>our evaluation. Let TP, TN, FP, and FN correspond to true </a:t>
            </a:r>
            <a:endParaRPr lang="en-US" dirty="0" smtClean="0"/>
          </a:p>
          <a:p>
            <a:r>
              <a:rPr lang="en-US" sz="1100" kern="1200" dirty="0" smtClean="0">
                <a:solidFill>
                  <a:schemeClr val="tx1"/>
                </a:solidFill>
                <a:effectLst/>
                <a:latin typeface="+mn-lt"/>
                <a:ea typeface="+mn-ea"/>
                <a:cs typeface="+mn-cs"/>
              </a:rPr>
              <a:t>positive, true negative, false positive, and false negative, </a:t>
            </a:r>
            <a:endParaRPr lang="en-US" dirty="0" smtClean="0"/>
          </a:p>
          <a:p>
            <a:r>
              <a:rPr lang="en-US" sz="1100" kern="1200" dirty="0" smtClean="0">
                <a:solidFill>
                  <a:schemeClr val="tx1"/>
                </a:solidFill>
                <a:effectLst/>
                <a:latin typeface="+mn-lt"/>
                <a:ea typeface="+mn-ea"/>
                <a:cs typeface="+mn-cs"/>
              </a:rPr>
              <a:t>respectively. </a:t>
            </a:r>
            <a:endParaRPr lang="en-US" dirty="0" smtClean="0"/>
          </a:p>
          <a:p>
            <a:pPr lvl="0" rt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Open Sans"/>
              <a:buAutoNum type="arabicPeriod"/>
            </a:pPr>
            <a:r>
              <a:rPr lang="en" sz="1000">
                <a:solidFill>
                  <a:schemeClr val="dk1"/>
                </a:solidFill>
                <a:latin typeface="Open Sans"/>
                <a:ea typeface="Open Sans"/>
                <a:cs typeface="Open Sans"/>
                <a:sym typeface="Open Sans"/>
              </a:rPr>
              <a:t>A novel domain-specific approach, designed to analyze free-form text in both ticket summary and resolution for useful phrase extraction. </a:t>
            </a:r>
          </a:p>
          <a:p>
            <a:pPr marL="457200" lvl="0" indent="-292100" rtl="0">
              <a:lnSpc>
                <a:spcPct val="115000"/>
              </a:lnSpc>
              <a:spcBef>
                <a:spcPts val="0"/>
              </a:spcBef>
              <a:buClr>
                <a:schemeClr val="dk1"/>
              </a:buClr>
              <a:buSzPct val="100000"/>
              <a:buFont typeface="Open Sans"/>
              <a:buAutoNum type="arabicPeriod"/>
            </a:pPr>
            <a:r>
              <a:rPr lang="en" sz="1000">
                <a:solidFill>
                  <a:schemeClr val="dk1"/>
                </a:solidFill>
                <a:latin typeface="Open Sans"/>
                <a:ea typeface="Open Sans"/>
                <a:cs typeface="Open Sans"/>
                <a:sym typeface="Open Sans"/>
              </a:rPr>
              <a:t>Utilization of the ontology modeling techniques, constructing a knowledge base by combining domain expertise with extracted useful phrases.</a:t>
            </a:r>
          </a:p>
          <a:p>
            <a:pPr marL="457200" lvl="0" indent="-292100" rtl="0">
              <a:lnSpc>
                <a:spcPct val="115000"/>
              </a:lnSpc>
              <a:spcBef>
                <a:spcPts val="0"/>
              </a:spcBef>
              <a:buClr>
                <a:schemeClr val="dk1"/>
              </a:buClr>
              <a:buSzPct val="100000"/>
              <a:buFont typeface="Open Sans"/>
              <a:buAutoNum type="arabicPeriod"/>
            </a:pPr>
            <a:r>
              <a:rPr lang="en" sz="1000">
                <a:solidFill>
                  <a:schemeClr val="dk1"/>
                </a:solidFill>
                <a:latin typeface="Open Sans"/>
                <a:ea typeface="Open Sans"/>
                <a:cs typeface="Open Sans"/>
                <a:sym typeface="Open Sans"/>
              </a:rPr>
              <a:t>Automation improvement of IT service management, through development of a resolution recommendation component based on domain knowledge. </a:t>
            </a:r>
          </a:p>
          <a:p>
            <a:pPr marL="457200" lvl="0" indent="-292100" rtl="0">
              <a:lnSpc>
                <a:spcPct val="115000"/>
              </a:lnSpc>
              <a:spcBef>
                <a:spcPts val="0"/>
              </a:spcBef>
              <a:buClr>
                <a:schemeClr val="dk1"/>
              </a:buClr>
              <a:buSzPct val="100000"/>
              <a:buFont typeface="Open Sans"/>
              <a:buAutoNum type="arabicPeriod"/>
            </a:pPr>
            <a:r>
              <a:rPr lang="en" sz="1000">
                <a:solidFill>
                  <a:schemeClr val="dk1"/>
                </a:solidFill>
                <a:latin typeface="Open Sans"/>
                <a:ea typeface="Open Sans"/>
                <a:cs typeface="Open Sans"/>
                <a:sym typeface="Open Sans"/>
              </a:rPr>
              <a:t>A closed feedback loops system, to facilitate learninign from an outcome of resolution recommendation, and thus continuous extension of the knowledge base.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Lifecycle</a:t>
            </a:r>
            <a:r>
              <a:rPr lang="en-US" baseline="0" dirty="0" smtClean="0"/>
              <a:t> of an issue/problem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To keep them healthy and secure - Keep the services running 99% of time</a:t>
            </a:r>
          </a:p>
          <a:p>
            <a:pPr marL="228600" lvl="0" indent="-228600" rtl="0">
              <a:spcBef>
                <a:spcPts val="0"/>
              </a:spcBef>
              <a:buAutoNum type="arabicPeriod"/>
            </a:pPr>
            <a:r>
              <a:rPr lang="en-US" dirty="0" smtClean="0"/>
              <a:t>To</a:t>
            </a:r>
            <a:r>
              <a:rPr lang="en-US" baseline="0" dirty="0" smtClean="0"/>
              <a:t> keep improving them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Software</a:t>
            </a:r>
            <a:r>
              <a:rPr lang="en-US" baseline="0" dirty="0" smtClean="0"/>
              <a:t> systems involved</a:t>
            </a:r>
          </a:p>
          <a:p>
            <a:pPr lvl="0" rtl="0">
              <a:spcBef>
                <a:spcPts val="0"/>
              </a:spcBef>
              <a:buNone/>
            </a:pPr>
            <a:r>
              <a:rPr lang="en" dirty="0" smtClean="0">
                <a:solidFill>
                  <a:schemeClr val="dk1"/>
                </a:solidFill>
              </a:rPr>
              <a:t>IT service management and particularly problem determination, diagnosis, and resolution require a large investment of manual effort by system administrators.</a:t>
            </a:r>
            <a:endParaRPr lang="en-US" baseline="0" dirty="0" smtClean="0"/>
          </a:p>
          <a:p>
            <a:pPr lvl="0" rtl="0">
              <a:spcBef>
                <a:spcPts val="0"/>
              </a:spcBef>
              <a:buNone/>
            </a:pPr>
            <a:r>
              <a:rPr lang="en-US" b="1" baseline="0" dirty="0" smtClean="0"/>
              <a:t>Goal – to remove repeatable issues from System Admin  plate </a:t>
            </a:r>
          </a:p>
          <a:p>
            <a:pPr lvl="0" rtl="0">
              <a:spcBef>
                <a:spcPts val="0"/>
              </a:spcBef>
              <a:buNone/>
            </a:pPr>
            <a:r>
              <a:rPr lang="en-US" baseline="0" dirty="0" smtClean="0"/>
              <a:t>We have data – what is stopping us?</a:t>
            </a:r>
          </a:p>
          <a:p>
            <a:pPr lvl="0" rt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rtl="0">
              <a:lnSpc>
                <a:spcPct val="115000"/>
              </a:lnSpc>
              <a:spcBef>
                <a:spcPts val="0"/>
              </a:spcBef>
              <a:spcAft>
                <a:spcPts val="1600"/>
              </a:spcAft>
              <a:buClr>
                <a:srgbClr val="695D46"/>
              </a:buClr>
              <a:buSzPct val="100000"/>
              <a:buFont typeface="Open Sans"/>
              <a:buChar char="➔"/>
            </a:pPr>
            <a:endParaRPr lang="en-US" sz="1200" b="1" dirty="0" smtClean="0">
              <a:solidFill>
                <a:srgbClr val="695D46"/>
              </a:solidFill>
              <a:latin typeface="Open Sans"/>
              <a:ea typeface="Open Sans"/>
              <a:cs typeface="Open Sans"/>
              <a:sym typeface="Open Sans"/>
            </a:endParaRPr>
          </a:p>
          <a:p>
            <a:pPr marL="457200" lvl="0" indent="-304800" rtl="0">
              <a:lnSpc>
                <a:spcPct val="115000"/>
              </a:lnSpc>
              <a:spcBef>
                <a:spcPts val="0"/>
              </a:spcBef>
              <a:spcAft>
                <a:spcPts val="1600"/>
              </a:spcAft>
              <a:buClr>
                <a:srgbClr val="695D46"/>
              </a:buClr>
              <a:buSzPct val="100000"/>
              <a:buFont typeface="Open Sans"/>
              <a:buChar char="➔"/>
            </a:pPr>
            <a:r>
              <a:rPr lang="en" sz="1200" b="1" dirty="0" smtClean="0">
                <a:solidFill>
                  <a:srgbClr val="695D46"/>
                </a:solidFill>
                <a:latin typeface="Open Sans"/>
                <a:ea typeface="Open Sans"/>
                <a:cs typeface="Open Sans"/>
                <a:sym typeface="Open Sans"/>
              </a:rPr>
              <a:t>Problems</a:t>
            </a:r>
            <a:r>
              <a:rPr lang="en" sz="1200" dirty="0" smtClean="0">
                <a:solidFill>
                  <a:srgbClr val="695D46"/>
                </a:solidFill>
                <a:latin typeface="Open Sans"/>
                <a:ea typeface="Open Sans"/>
                <a:cs typeface="Open Sans"/>
                <a:sym typeface="Open Sans"/>
              </a:rPr>
              <a:t>  </a:t>
            </a:r>
            <a:r>
              <a:rPr lang="en" sz="1200" dirty="0">
                <a:solidFill>
                  <a:srgbClr val="FF9800"/>
                </a:solidFill>
                <a:latin typeface="Open Sans"/>
                <a:ea typeface="Open Sans"/>
                <a:cs typeface="Open Sans"/>
                <a:sym typeface="Open Sans"/>
              </a:rPr>
              <a:t>denote what problem occurred.</a:t>
            </a:r>
          </a:p>
          <a:p>
            <a:pPr marL="457200" lvl="0" indent="-304800" rtl="0">
              <a:lnSpc>
                <a:spcPct val="115000"/>
              </a:lnSpc>
              <a:spcBef>
                <a:spcPts val="0"/>
              </a:spcBef>
              <a:spcAft>
                <a:spcPts val="1600"/>
              </a:spcAft>
              <a:buClr>
                <a:srgbClr val="695D46"/>
              </a:buClr>
              <a:buSzPct val="100000"/>
              <a:buFont typeface="Open Sans"/>
              <a:buChar char="➔"/>
            </a:pPr>
            <a:r>
              <a:rPr lang="en" sz="1200" b="1" dirty="0">
                <a:solidFill>
                  <a:srgbClr val="695D46"/>
                </a:solidFill>
                <a:latin typeface="Open Sans"/>
                <a:ea typeface="Open Sans"/>
                <a:cs typeface="Open Sans"/>
                <a:sym typeface="Open Sans"/>
              </a:rPr>
              <a:t>Activities </a:t>
            </a:r>
            <a:r>
              <a:rPr lang="en" sz="1200" dirty="0">
                <a:solidFill>
                  <a:srgbClr val="695D46"/>
                </a:solidFill>
                <a:latin typeface="Open Sans"/>
                <a:ea typeface="Open Sans"/>
                <a:cs typeface="Open Sans"/>
                <a:sym typeface="Open Sans"/>
              </a:rPr>
              <a:t> </a:t>
            </a:r>
            <a:r>
              <a:rPr lang="en" sz="1200" dirty="0">
                <a:solidFill>
                  <a:srgbClr val="FF9800"/>
                </a:solidFill>
                <a:latin typeface="Open Sans"/>
                <a:ea typeface="Open Sans"/>
                <a:cs typeface="Open Sans"/>
                <a:sym typeface="Open Sans"/>
              </a:rPr>
              <a:t>indicate the diagnostic steps.</a:t>
            </a:r>
          </a:p>
          <a:p>
            <a:pPr marL="457200" lvl="0" indent="-304800" rtl="0">
              <a:lnSpc>
                <a:spcPct val="115000"/>
              </a:lnSpc>
              <a:spcBef>
                <a:spcPts val="0"/>
              </a:spcBef>
              <a:spcAft>
                <a:spcPts val="1600"/>
              </a:spcAft>
              <a:buClr>
                <a:srgbClr val="695D46"/>
              </a:buClr>
              <a:buSzPct val="100000"/>
              <a:buFont typeface="Open Sans"/>
              <a:buChar char="➔"/>
            </a:pPr>
            <a:r>
              <a:rPr lang="en" sz="1200" b="1" dirty="0">
                <a:solidFill>
                  <a:srgbClr val="695D46"/>
                </a:solidFill>
                <a:latin typeface="Open Sans"/>
                <a:ea typeface="Open Sans"/>
                <a:cs typeface="Open Sans"/>
                <a:sym typeface="Open Sans"/>
              </a:rPr>
              <a:t>Actions</a:t>
            </a:r>
            <a:r>
              <a:rPr lang="en" sz="1200" dirty="0">
                <a:solidFill>
                  <a:srgbClr val="695D46"/>
                </a:solidFill>
                <a:latin typeface="Open Sans"/>
                <a:ea typeface="Open Sans"/>
                <a:cs typeface="Open Sans"/>
                <a:sym typeface="Open Sans"/>
              </a:rPr>
              <a:t>      </a:t>
            </a:r>
            <a:r>
              <a:rPr lang="en" sz="1200" dirty="0">
                <a:solidFill>
                  <a:srgbClr val="FF9800"/>
                </a:solidFill>
                <a:latin typeface="Open Sans"/>
                <a:ea typeface="Open Sans"/>
                <a:cs typeface="Open Sans"/>
                <a:sym typeface="Open Sans"/>
              </a:rPr>
              <a:t>represent the fix applied to mitigate the problem</a:t>
            </a:r>
            <a:r>
              <a:rPr lang="en" sz="1200" dirty="0" smtClean="0">
                <a:solidFill>
                  <a:srgbClr val="FF9800"/>
                </a:solidFill>
                <a:latin typeface="Open Sans"/>
                <a:ea typeface="Open Sans"/>
                <a:cs typeface="Open Sans"/>
                <a:sym typeface="Open Sans"/>
              </a:rPr>
              <a:t>.</a:t>
            </a:r>
            <a:endParaRPr lang="en-US" sz="1200" dirty="0" smtClean="0">
              <a:solidFill>
                <a:srgbClr val="FF9800"/>
              </a:solidFill>
              <a:latin typeface="Open Sans"/>
              <a:ea typeface="Open Sans"/>
              <a:cs typeface="Open Sans"/>
              <a:sym typeface="Open Sans"/>
            </a:endParaRPr>
          </a:p>
          <a:p>
            <a:pPr marL="457200" lvl="0" indent="-304800" rtl="0">
              <a:lnSpc>
                <a:spcPct val="115000"/>
              </a:lnSpc>
              <a:spcBef>
                <a:spcPts val="0"/>
              </a:spcBef>
              <a:spcAft>
                <a:spcPts val="1600"/>
              </a:spcAft>
              <a:buClr>
                <a:srgbClr val="695D46"/>
              </a:buClr>
              <a:buSzPct val="100000"/>
              <a:buFont typeface="Open Sans"/>
              <a:buChar char="➔"/>
            </a:pPr>
            <a:endParaRPr lang="en" sz="1200" dirty="0">
              <a:solidFill>
                <a:srgbClr val="FF9800"/>
              </a:solidFill>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noProof="0" dirty="0" smtClean="0"/>
              <a:t>History Tickets and resolutions as input are provided for Phrase Composing and Initial Summary Analysis Component</a:t>
            </a:r>
          </a:p>
          <a:p>
            <a:pPr marL="457200" lvl="0" indent="-228600" rtl="0">
              <a:spcBef>
                <a:spcPts val="0"/>
              </a:spcBef>
              <a:buAutoNum type="arabicPeriod"/>
            </a:pPr>
            <a:r>
              <a:rPr lang="en-US" noProof="0" dirty="0" smtClean="0"/>
              <a:t>Repeated Pattern Extraction : tokenize text into sentences and use word-level LZW compressor to get the repeated pattern. We have a dictionary now.</a:t>
            </a:r>
          </a:p>
          <a:p>
            <a:pPr lvl="0" rtl="0">
              <a:spcBef>
                <a:spcPts val="0"/>
              </a:spcBef>
              <a:buNone/>
            </a:pPr>
            <a:r>
              <a:rPr lang="en-US" noProof="0" dirty="0" smtClean="0"/>
              <a:t>	Both of the text and generated dictionary are used as input for </a:t>
            </a:r>
            <a:r>
              <a:rPr lang="en-US" noProof="0" dirty="0" err="1" smtClean="0"/>
              <a:t>Aho-Corasick</a:t>
            </a:r>
            <a:r>
              <a:rPr lang="en-US" noProof="0" dirty="0" smtClean="0"/>
              <a:t> algorithm.</a:t>
            </a:r>
          </a:p>
          <a:p>
            <a:pPr marL="457200" lvl="0" indent="-228600" rtl="0">
              <a:spcBef>
                <a:spcPts val="0"/>
              </a:spcBef>
              <a:buAutoNum type="arabicPeriod"/>
            </a:pPr>
            <a:r>
              <a:rPr lang="en-US" noProof="0" dirty="0" err="1" smtClean="0">
                <a:solidFill>
                  <a:schemeClr val="dk1"/>
                </a:solidFill>
              </a:rPr>
              <a:t>Aho-Corasick</a:t>
            </a:r>
            <a:r>
              <a:rPr lang="en-US" noProof="0" dirty="0" smtClean="0">
                <a:solidFill>
                  <a:schemeClr val="dk1"/>
                </a:solidFill>
              </a:rPr>
              <a:t> algorithm is used to frequency estimation for the repeated pattern in the tickets data and it is single pass.</a:t>
            </a:r>
          </a:p>
          <a:p>
            <a:pPr marL="457200" lvl="0" indent="-228600" rtl="0">
              <a:spcBef>
                <a:spcPts val="0"/>
              </a:spcBef>
              <a:buAutoNum type="arabicPeriod"/>
            </a:pPr>
            <a:endParaRPr lang="en-US" noProof="0" dirty="0" smtClean="0">
              <a:solidFill>
                <a:schemeClr val="dk1"/>
              </a:solidFill>
            </a:endParaRPr>
          </a:p>
          <a:p>
            <a:pPr lvl="0">
              <a:spcBef>
                <a:spcPts val="0"/>
              </a:spcBef>
              <a:buNone/>
            </a:pPr>
            <a:r>
              <a:rPr lang="en-US" sz="1100" noProof="0" dirty="0" smtClean="0">
                <a:solidFill>
                  <a:srgbClr val="222222"/>
                </a:solidFill>
              </a:rPr>
              <a:t>[1] Welch, T. Technique for high-performance data compression. Computer 17, 6(1984), 8-19.</a:t>
            </a:r>
          </a:p>
          <a:p>
            <a:pPr lvl="0" rtl="0">
              <a:spcBef>
                <a:spcPts val="0"/>
              </a:spcBef>
              <a:buNone/>
            </a:pPr>
            <a:r>
              <a:rPr lang="en-US" sz="1100" noProof="0" dirty="0" smtClean="0">
                <a:solidFill>
                  <a:srgbClr val="222222"/>
                </a:solidFill>
              </a:rPr>
              <a:t>[2] </a:t>
            </a:r>
            <a:r>
              <a:rPr lang="en-US" sz="1100" noProof="0" dirty="0" err="1" smtClean="0">
                <a:solidFill>
                  <a:srgbClr val="222222"/>
                </a:solidFill>
              </a:rPr>
              <a:t>Commentz</a:t>
            </a:r>
            <a:r>
              <a:rPr lang="en-US" sz="1100" noProof="0" dirty="0" smtClean="0">
                <a:solidFill>
                  <a:srgbClr val="222222"/>
                </a:solidFill>
              </a:rPr>
              <a:t>-Walter, </a:t>
            </a:r>
            <a:r>
              <a:rPr lang="en-US" sz="1100" noProof="0" dirty="0" err="1" smtClean="0">
                <a:solidFill>
                  <a:srgbClr val="222222"/>
                </a:solidFill>
              </a:rPr>
              <a:t>Beate</a:t>
            </a:r>
            <a:r>
              <a:rPr lang="en-US" sz="1100" noProof="0" dirty="0" smtClean="0">
                <a:solidFill>
                  <a:srgbClr val="222222"/>
                </a:solidFill>
              </a:rPr>
              <a:t>. "A string matching algorithm fast on the average. "</a:t>
            </a:r>
            <a:r>
              <a:rPr lang="en-US" sz="1100" i="1" noProof="0" dirty="0" smtClean="0">
                <a:solidFill>
                  <a:srgbClr val="222222"/>
                </a:solidFill>
              </a:rPr>
              <a:t>International Colloquium on Automata, Languages, and Programming</a:t>
            </a:r>
            <a:r>
              <a:rPr lang="en-US" sz="1100" noProof="0" dirty="0" smtClean="0">
                <a:solidFill>
                  <a:srgbClr val="222222"/>
                </a:solidFill>
              </a:rPr>
              <a:t>. Springer Berlin Heidelberg, 1979.</a:t>
            </a:r>
          </a:p>
          <a:p>
            <a:pPr marL="457200" lvl="0" indent="-228600" rtl="0">
              <a:spcBef>
                <a:spcPts val="0"/>
              </a:spcBef>
              <a:buAutoNum type="arabicPeriod"/>
            </a:pPr>
            <a:endParaRPr lang="en-US" noProof="0"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457200" y="563759"/>
            <a:ext cx="8229600" cy="3009600"/>
          </a:xfrm>
          <a:prstGeom prst="rect">
            <a:avLst/>
          </a:prstGeom>
        </p:spPr>
        <p:txBody>
          <a:bodyPr lIns="91425" tIns="91425" rIns="91425" bIns="91425" anchor="t" anchorCtr="0"/>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a:endParaRPr/>
          </a:p>
        </p:txBody>
      </p:sp>
      <p:sp>
        <p:nvSpPr>
          <p:cNvPr id="12" name="Shape 12"/>
          <p:cNvSpPr txBox="1">
            <a:spLocks noGrp="1"/>
          </p:cNvSpPr>
          <p:nvPr>
            <p:ph type="subTitle" idx="1"/>
          </p:nvPr>
        </p:nvSpPr>
        <p:spPr>
          <a:xfrm>
            <a:off x="457200" y="3716392"/>
            <a:ext cx="8229600" cy="1232699"/>
          </a:xfrm>
          <a:prstGeom prst="rect">
            <a:avLst/>
          </a:prstGeom>
        </p:spPr>
        <p:txBody>
          <a:bodyPr lIns="91425" tIns="91425" rIns="91425" bIns="91425" anchor="t" anchorCtr="0"/>
          <a:lstStyle>
            <a:lvl1pPr lvl="0">
              <a:spcBef>
                <a:spcPts val="0"/>
              </a:spcBef>
              <a:buClr>
                <a:schemeClr val="dk2"/>
              </a:buClr>
              <a:buSzPct val="100000"/>
              <a:buNone/>
              <a:defRPr sz="4800">
                <a:solidFill>
                  <a:schemeClr val="dk2"/>
                </a:solidFill>
              </a:defRPr>
            </a:lvl1pPr>
            <a:lvl2pPr lvl="1">
              <a:spcBef>
                <a:spcPts val="0"/>
              </a:spcBef>
              <a:buClr>
                <a:schemeClr val="dk2"/>
              </a:buClr>
              <a:buSzPct val="100000"/>
              <a:buNone/>
              <a:defRPr sz="4800">
                <a:solidFill>
                  <a:schemeClr val="dk2"/>
                </a:solidFill>
              </a:defRPr>
            </a:lvl2pPr>
            <a:lvl3pPr lvl="2">
              <a:spcBef>
                <a:spcPts val="0"/>
              </a:spcBef>
              <a:buClr>
                <a:schemeClr val="dk2"/>
              </a:buClr>
              <a:buSzPct val="100000"/>
              <a:buNone/>
              <a:defRPr sz="4800">
                <a:solidFill>
                  <a:schemeClr val="dk2"/>
                </a:solidFill>
              </a:defRPr>
            </a:lvl3pPr>
            <a:lvl4pPr lvl="3">
              <a:spcBef>
                <a:spcPts val="0"/>
              </a:spcBef>
              <a:buClr>
                <a:schemeClr val="dk2"/>
              </a:buClr>
              <a:buSzPct val="100000"/>
              <a:buNone/>
              <a:defRPr sz="4800">
                <a:solidFill>
                  <a:schemeClr val="dk2"/>
                </a:solidFill>
              </a:defRPr>
            </a:lvl4pPr>
            <a:lvl5pPr lvl="4">
              <a:spcBef>
                <a:spcPts val="0"/>
              </a:spcBef>
              <a:buClr>
                <a:schemeClr val="dk2"/>
              </a:buClr>
              <a:buSzPct val="100000"/>
              <a:buNone/>
              <a:defRPr sz="4800">
                <a:solidFill>
                  <a:schemeClr val="dk2"/>
                </a:solidFill>
              </a:defRPr>
            </a:lvl5pPr>
            <a:lvl6pPr lvl="5">
              <a:spcBef>
                <a:spcPts val="0"/>
              </a:spcBef>
              <a:buClr>
                <a:schemeClr val="dk2"/>
              </a:buClr>
              <a:buSzPct val="100000"/>
              <a:buNone/>
              <a:defRPr sz="4800">
                <a:solidFill>
                  <a:schemeClr val="dk2"/>
                </a:solidFill>
              </a:defRPr>
            </a:lvl6pPr>
            <a:lvl7pPr lvl="6">
              <a:spcBef>
                <a:spcPts val="0"/>
              </a:spcBef>
              <a:buClr>
                <a:schemeClr val="dk2"/>
              </a:buClr>
              <a:buSzPct val="100000"/>
              <a:buNone/>
              <a:defRPr sz="4800">
                <a:solidFill>
                  <a:schemeClr val="dk2"/>
                </a:solidFill>
              </a:defRPr>
            </a:lvl7pPr>
            <a:lvl8pPr lvl="7">
              <a:spcBef>
                <a:spcPts val="0"/>
              </a:spcBef>
              <a:buClr>
                <a:schemeClr val="dk2"/>
              </a:buClr>
              <a:buSzPct val="100000"/>
              <a:buNone/>
              <a:defRPr sz="4800">
                <a:solidFill>
                  <a:schemeClr val="dk2"/>
                </a:solidFill>
              </a:defRPr>
            </a:lvl8pPr>
            <a:lvl9pPr lvl="8">
              <a:spcBef>
                <a:spcPts val="0"/>
              </a:spcBef>
              <a:buClr>
                <a:schemeClr val="dk2"/>
              </a:buClr>
              <a:buSzPct val="100000"/>
              <a:buNone/>
              <a:defRPr sz="4800">
                <a:solidFill>
                  <a:schemeClr val="dk2"/>
                </a:solidFill>
              </a:defRPr>
            </a:lvl9pPr>
          </a:lstStyle>
          <a:p>
            <a:endParaRPr/>
          </a:p>
        </p:txBody>
      </p:sp>
      <p:cxnSp>
        <p:nvCxnSpPr>
          <p:cNvPr id="13" name="Shape 13"/>
          <p:cNvCxnSpPr/>
          <p:nvPr/>
        </p:nvCxnSpPr>
        <p:spPr>
          <a:xfrm>
            <a:off x="457200" y="411479"/>
            <a:ext cx="8229600" cy="0"/>
          </a:xfrm>
          <a:prstGeom prst="straightConnector1">
            <a:avLst/>
          </a:prstGeom>
          <a:noFill/>
          <a:ln w="57150" cap="flat" cmpd="sng">
            <a:solidFill>
              <a:schemeClr val="accent1"/>
            </a:solidFill>
            <a:prstDash val="solid"/>
            <a:round/>
            <a:headEnd type="none" w="med" len="med"/>
            <a:tailEnd type="none" w="med" len="med"/>
          </a:ln>
        </p:spPr>
      </p:cxnSp>
      <p:cxnSp>
        <p:nvCxnSpPr>
          <p:cNvPr id="14" name="Shape 14"/>
          <p:cNvCxnSpPr/>
          <p:nvPr/>
        </p:nvCxnSpPr>
        <p:spPr>
          <a:xfrm>
            <a:off x="457200" y="3633382"/>
            <a:ext cx="8229600" cy="0"/>
          </a:xfrm>
          <a:prstGeom prst="straightConnector1">
            <a:avLst/>
          </a:prstGeom>
          <a:noFill/>
          <a:ln w="57150" cap="flat" cmpd="sng">
            <a:solidFill>
              <a:schemeClr val="accent1"/>
            </a:solidFill>
            <a:prstDash val="solid"/>
            <a:round/>
            <a:headEnd type="none" w="med" len="med"/>
            <a:tailEnd type="none" w="med" len="med"/>
          </a:ln>
        </p:spPr>
      </p:cxn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19" name="Shape 19"/>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23" name="Shape 23"/>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25" name="Shape 25"/>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29" name="Shape 29"/>
          <p:cNvCxnSpPr/>
          <p:nvPr/>
        </p:nvCxnSpPr>
        <p:spPr>
          <a:xfrm>
            <a:off x="457200" y="1143000"/>
            <a:ext cx="8229600" cy="0"/>
          </a:xfrm>
          <a:prstGeom prst="straightConnector1">
            <a:avLst/>
          </a:prstGeom>
          <a:noFill/>
          <a:ln w="50800" cap="flat" cmpd="sng">
            <a:solidFill>
              <a:schemeClr val="accent1"/>
            </a:solidFill>
            <a:prstDash val="solid"/>
            <a:round/>
            <a:headEnd type="none" w="med" len="med"/>
            <a:tailEnd type="none" w="med" len="med"/>
          </a:ln>
        </p:spPr>
      </p:cxnSp>
      <p:sp>
        <p:nvSpPr>
          <p:cNvPr id="30" name="Shape 3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0"/>
              </a:spcBef>
              <a:buSzPct val="100000"/>
              <a:buNone/>
              <a:defRPr sz="1800"/>
            </a:lvl1pPr>
          </a:lstStyle>
          <a:p>
            <a:endParaRPr/>
          </a:p>
        </p:txBody>
      </p:sp>
      <p:cxnSp>
        <p:nvCxnSpPr>
          <p:cNvPr id="33" name="Shape 33"/>
          <p:cNvCxnSpPr/>
          <p:nvPr/>
        </p:nvCxnSpPr>
        <p:spPr>
          <a:xfrm>
            <a:off x="457200" y="4317760"/>
            <a:ext cx="8229600" cy="0"/>
          </a:xfrm>
          <a:prstGeom prst="straightConnector1">
            <a:avLst/>
          </a:prstGeom>
          <a:noFill/>
          <a:ln w="50800" cap="flat" cmpd="sng">
            <a:solidFill>
              <a:schemeClr val="lt2"/>
            </a:solidFill>
            <a:prstDash val="solid"/>
            <a:round/>
            <a:headEnd type="none" w="med" len="med"/>
            <a:tailEnd type="none" w="med" len="med"/>
          </a:ln>
        </p:spPr>
      </p:cxnSp>
      <p:sp>
        <p:nvSpPr>
          <p:cNvPr id="34" name="Shape 3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
        <p:cNvGrpSpPr/>
        <p:nvPr/>
      </p:nvGrpSpPr>
      <p:grpSpPr>
        <a:xfrm>
          <a:off x="0" y="0"/>
          <a:ext cx="0" cy="0"/>
          <a:chOff x="0" y="0"/>
          <a:chExt cx="0" cy="0"/>
        </a:xfrm>
      </p:grpSpPr>
      <p:cxnSp>
        <p:nvCxnSpPr>
          <p:cNvPr id="36" name="Shape 36"/>
          <p:cNvCxnSpPr/>
          <p:nvPr/>
        </p:nvCxnSpPr>
        <p:spPr>
          <a:xfrm>
            <a:off x="457200" y="113139"/>
            <a:ext cx="8229600" cy="0"/>
          </a:xfrm>
          <a:prstGeom prst="straightConnector1">
            <a:avLst/>
          </a:prstGeom>
          <a:noFill/>
          <a:ln w="50800" cap="flat" cmpd="sng">
            <a:solidFill>
              <a:schemeClr val="lt2"/>
            </a:solidFill>
            <a:prstDash val="solid"/>
            <a:round/>
            <a:headEnd type="none" w="med" len="med"/>
            <a:tailEnd type="none" w="med" len="med"/>
          </a:ln>
        </p:spPr>
      </p:cxnSp>
      <p:sp>
        <p:nvSpPr>
          <p:cNvPr id="37" name="Shape 3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accent1"/>
              </a:buClr>
              <a:buSzPct val="100000"/>
              <a:buNone/>
              <a:defRPr sz="3600" b="1">
                <a:solidFill>
                  <a:schemeClr val="accent1"/>
                </a:solidFill>
              </a:defRPr>
            </a:lvl1pPr>
            <a:lvl2pPr lvl="1">
              <a:spcBef>
                <a:spcPts val="0"/>
              </a:spcBef>
              <a:buClr>
                <a:schemeClr val="accent1"/>
              </a:buClr>
              <a:buSzPct val="100000"/>
              <a:buNone/>
              <a:defRPr sz="3600" b="1">
                <a:solidFill>
                  <a:schemeClr val="accent1"/>
                </a:solidFill>
              </a:defRPr>
            </a:lvl2pPr>
            <a:lvl3pPr lvl="2">
              <a:spcBef>
                <a:spcPts val="0"/>
              </a:spcBef>
              <a:buClr>
                <a:schemeClr val="accent1"/>
              </a:buClr>
              <a:buSzPct val="100000"/>
              <a:buNone/>
              <a:defRPr sz="3600" b="1">
                <a:solidFill>
                  <a:schemeClr val="accent1"/>
                </a:solidFill>
              </a:defRPr>
            </a:lvl3pPr>
            <a:lvl4pPr lvl="3">
              <a:spcBef>
                <a:spcPts val="0"/>
              </a:spcBef>
              <a:buClr>
                <a:schemeClr val="accent1"/>
              </a:buClr>
              <a:buSzPct val="100000"/>
              <a:buNone/>
              <a:defRPr sz="3600" b="1">
                <a:solidFill>
                  <a:schemeClr val="accent1"/>
                </a:solidFill>
              </a:defRPr>
            </a:lvl4pPr>
            <a:lvl5pPr lvl="4">
              <a:spcBef>
                <a:spcPts val="0"/>
              </a:spcBef>
              <a:buClr>
                <a:schemeClr val="accent1"/>
              </a:buClr>
              <a:buSzPct val="100000"/>
              <a:buNone/>
              <a:defRPr sz="3600" b="1">
                <a:solidFill>
                  <a:schemeClr val="accent1"/>
                </a:solidFill>
              </a:defRPr>
            </a:lvl5pPr>
            <a:lvl6pPr lvl="5">
              <a:spcBef>
                <a:spcPts val="0"/>
              </a:spcBef>
              <a:buClr>
                <a:schemeClr val="accent1"/>
              </a:buClr>
              <a:buSzPct val="100000"/>
              <a:buNone/>
              <a:defRPr sz="3600" b="1">
                <a:solidFill>
                  <a:schemeClr val="accent1"/>
                </a:solidFill>
              </a:defRPr>
            </a:lvl6pPr>
            <a:lvl7pPr lvl="6">
              <a:spcBef>
                <a:spcPts val="0"/>
              </a:spcBef>
              <a:buClr>
                <a:schemeClr val="accent1"/>
              </a:buClr>
              <a:buSzPct val="100000"/>
              <a:buNone/>
              <a:defRPr sz="3600" b="1">
                <a:solidFill>
                  <a:schemeClr val="accent1"/>
                </a:solidFill>
              </a:defRPr>
            </a:lvl7pPr>
            <a:lvl8pPr lvl="7">
              <a:spcBef>
                <a:spcPts val="0"/>
              </a:spcBef>
              <a:buClr>
                <a:schemeClr val="accent1"/>
              </a:buClr>
              <a:buSzPct val="100000"/>
              <a:buNone/>
              <a:defRPr sz="3600" b="1">
                <a:solidFill>
                  <a:schemeClr val="accent1"/>
                </a:solidFill>
              </a:defRPr>
            </a:lvl8pPr>
            <a:lvl9pPr lvl="8">
              <a:spcBef>
                <a:spcPts val="0"/>
              </a:spcBef>
              <a:buClr>
                <a:schemeClr val="accent1"/>
              </a:buClr>
              <a:buSzPct val="100000"/>
              <a:buNone/>
              <a:defRPr sz="3600" b="1">
                <a:solidFill>
                  <a:schemeClr val="accent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cxnSp>
        <p:nvCxnSpPr>
          <p:cNvPr id="8" name="Shape 8"/>
          <p:cNvCxnSpPr/>
          <p:nvPr/>
        </p:nvCxnSpPr>
        <p:spPr>
          <a:xfrm>
            <a:off x="457200" y="5023259"/>
            <a:ext cx="8229600" cy="0"/>
          </a:xfrm>
          <a:prstGeom prst="straightConnector1">
            <a:avLst/>
          </a:prstGeom>
          <a:noFill/>
          <a:ln w="50800" cap="flat" cmpd="sng">
            <a:solidFill>
              <a:schemeClr val="lt2"/>
            </a:solidFill>
            <a:prstDash val="solid"/>
            <a:round/>
            <a:headEnd type="none" w="med" len="med"/>
            <a:tailEnd type="none" w="med" len="med"/>
          </a:ln>
        </p:spPr>
      </p:cxnSp>
      <p:sp>
        <p:nvSpPr>
          <p:cNvPr id="9" name="Shape 9"/>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7.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subTitle" idx="1"/>
          </p:nvPr>
        </p:nvSpPr>
        <p:spPr>
          <a:xfrm>
            <a:off x="410700" y="4281567"/>
            <a:ext cx="8170200" cy="664582"/>
          </a:xfrm>
          <a:prstGeom prst="rect">
            <a:avLst/>
          </a:prstGeom>
        </p:spPr>
        <p:txBody>
          <a:bodyPr lIns="91425" tIns="91425" rIns="91425" bIns="91425" anchor="t" anchorCtr="0">
            <a:noAutofit/>
          </a:bodyPr>
          <a:lstStyle/>
          <a:p>
            <a:pPr lvl="0" algn="ctr" rtl="0">
              <a:spcBef>
                <a:spcPts val="600"/>
              </a:spcBef>
              <a:buNone/>
            </a:pPr>
            <a:r>
              <a:rPr lang="en" sz="1100" baseline="30000" smtClean="0">
                <a:solidFill>
                  <a:srgbClr val="000000"/>
                </a:solidFill>
              </a:rPr>
              <a:t>1</a:t>
            </a:r>
            <a:r>
              <a:rPr lang="en" sz="1100" smtClean="0">
                <a:solidFill>
                  <a:schemeClr val="dk1"/>
                </a:solidFill>
              </a:rPr>
              <a:t>School </a:t>
            </a:r>
            <a:r>
              <a:rPr lang="en" sz="1100" dirty="0">
                <a:solidFill>
                  <a:schemeClr val="dk1"/>
                </a:solidFill>
              </a:rPr>
              <a:t>of Computing and Information Science, Florida International University Miami, FL, USA </a:t>
            </a:r>
            <a:br>
              <a:rPr lang="en" sz="1100" dirty="0">
                <a:solidFill>
                  <a:schemeClr val="dk1"/>
                </a:solidFill>
              </a:rPr>
            </a:br>
            <a:r>
              <a:rPr lang="en" sz="1100" baseline="30000" dirty="0">
                <a:solidFill>
                  <a:schemeClr val="dk1"/>
                </a:solidFill>
              </a:rPr>
              <a:t>2</a:t>
            </a:r>
            <a:r>
              <a:rPr lang="en" sz="1100" dirty="0">
                <a:solidFill>
                  <a:schemeClr val="dk1"/>
                </a:solidFill>
              </a:rPr>
              <a:t>Cognitive Service Management, IBM T.J. Watson Research Center Yorktown Heights, NY, USA</a:t>
            </a:r>
            <a:br>
              <a:rPr lang="en" sz="1100" dirty="0">
                <a:solidFill>
                  <a:schemeClr val="dk1"/>
                </a:solidFill>
              </a:rPr>
            </a:br>
            <a:r>
              <a:rPr lang="en" sz="1100" baseline="30000" dirty="0">
                <a:solidFill>
                  <a:schemeClr val="dk1"/>
                </a:solidFill>
              </a:rPr>
              <a:t>3</a:t>
            </a:r>
            <a:r>
              <a:rPr lang="en" sz="1100" dirty="0">
                <a:solidFill>
                  <a:schemeClr val="dk1"/>
                </a:solidFill>
              </a:rPr>
              <a:t>Dept. Math &amp; Computer Science, St. John’s University, Queens, NY, USA 	</a:t>
            </a:r>
            <a:r>
              <a:rPr lang="en" sz="1050" dirty="0">
                <a:solidFill>
                  <a:schemeClr val="dk1"/>
                </a:solidFill>
              </a:rPr>
              <a:t>	</a:t>
            </a:r>
          </a:p>
          <a:p>
            <a:pPr lvl="0" algn="ctr" rtl="0">
              <a:spcBef>
                <a:spcPts val="600"/>
              </a:spcBef>
              <a:buNone/>
            </a:pPr>
            <a:r>
              <a:rPr lang="en" sz="1100" dirty="0">
                <a:solidFill>
                  <a:schemeClr val="dk1"/>
                </a:solidFill>
              </a:rPr>
              <a:t>		</a:t>
            </a:r>
          </a:p>
          <a:p>
            <a:pPr lvl="0" algn="ctr" rtl="0">
              <a:spcBef>
                <a:spcPts val="600"/>
              </a:spcBef>
              <a:buNone/>
            </a:pPr>
            <a:endParaRPr sz="1200" dirty="0">
              <a:solidFill>
                <a:schemeClr val="dk1"/>
              </a:solidFill>
            </a:endParaRPr>
          </a:p>
          <a:p>
            <a:pPr lvl="0" algn="ctr" rtl="0">
              <a:spcBef>
                <a:spcPts val="600"/>
              </a:spcBef>
              <a:buNone/>
            </a:pPr>
            <a:r>
              <a:rPr lang="en" sz="1100" dirty="0">
                <a:solidFill>
                  <a:schemeClr val="dk1"/>
                </a:solidFill>
              </a:rPr>
              <a:t>							</a:t>
            </a:r>
          </a:p>
          <a:p>
            <a:pPr lvl="0" algn="ctr" rtl="0">
              <a:spcBef>
                <a:spcPts val="600"/>
              </a:spcBef>
              <a:buNone/>
            </a:pPr>
            <a:r>
              <a:rPr lang="en" sz="1100" dirty="0">
                <a:solidFill>
                  <a:schemeClr val="dk1"/>
                </a:solidFill>
              </a:rPr>
              <a:t>				</a:t>
            </a:r>
          </a:p>
          <a:p>
            <a:pPr lvl="0" algn="ctr" rtl="0">
              <a:spcBef>
                <a:spcPts val="600"/>
              </a:spcBef>
              <a:buNone/>
            </a:pPr>
            <a:r>
              <a:rPr lang="en" sz="1100" dirty="0">
                <a:solidFill>
                  <a:schemeClr val="dk1"/>
                </a:solidFill>
              </a:rPr>
              <a:t>			</a:t>
            </a:r>
          </a:p>
          <a:p>
            <a:pPr lvl="0" algn="ctr" rtl="0">
              <a:spcBef>
                <a:spcPts val="600"/>
              </a:spcBef>
              <a:buNone/>
            </a:pPr>
            <a:r>
              <a:rPr lang="en" sz="1100" dirty="0">
                <a:solidFill>
                  <a:schemeClr val="dk1"/>
                </a:solidFill>
              </a:rPr>
              <a:t>		</a:t>
            </a:r>
          </a:p>
          <a:p>
            <a:pPr lvl="0" algn="ctr" rtl="0">
              <a:spcBef>
                <a:spcPts val="600"/>
              </a:spcBef>
              <a:buNone/>
            </a:pPr>
            <a:endParaRPr sz="1200" dirty="0">
              <a:solidFill>
                <a:schemeClr val="dk1"/>
              </a:solidFill>
            </a:endParaRPr>
          </a:p>
          <a:p>
            <a:pPr lvl="0" algn="ctr" rtl="0">
              <a:spcBef>
                <a:spcPts val="0"/>
              </a:spcBef>
              <a:buClr>
                <a:schemeClr val="dk1"/>
              </a:buClr>
              <a:buSzPct val="78571"/>
              <a:buFont typeface="Arial"/>
              <a:buNone/>
            </a:pPr>
            <a:r>
              <a:rPr lang="en" sz="1400" dirty="0">
                <a:solidFill>
                  <a:srgbClr val="000000"/>
                </a:solidFill>
              </a:rPr>
              <a:t> </a:t>
            </a:r>
          </a:p>
          <a:p>
            <a:pPr lvl="0" algn="ctr" rtl="0">
              <a:spcBef>
                <a:spcPts val="0"/>
              </a:spcBef>
              <a:buClr>
                <a:schemeClr val="dk1"/>
              </a:buClr>
              <a:buSzPct val="78571"/>
              <a:buFont typeface="Arial"/>
              <a:buNone/>
            </a:pPr>
            <a:endParaRPr sz="1400" dirty="0">
              <a:solidFill>
                <a:srgbClr val="000000"/>
              </a:solidFill>
            </a:endParaRPr>
          </a:p>
        </p:txBody>
      </p:sp>
      <p:sp>
        <p:nvSpPr>
          <p:cNvPr id="43" name="Shape 43"/>
          <p:cNvSpPr txBox="1"/>
          <p:nvPr/>
        </p:nvSpPr>
        <p:spPr>
          <a:xfrm>
            <a:off x="457200" y="457200"/>
            <a:ext cx="8314500" cy="3000000"/>
          </a:xfrm>
          <a:prstGeom prst="rect">
            <a:avLst/>
          </a:prstGeom>
          <a:noFill/>
          <a:ln>
            <a:noFill/>
          </a:ln>
        </p:spPr>
        <p:txBody>
          <a:bodyPr lIns="91425" tIns="91425" rIns="91425" bIns="91425" anchor="ctr" anchorCtr="0">
            <a:noAutofit/>
          </a:bodyPr>
          <a:lstStyle/>
          <a:p>
            <a:pPr lvl="0" algn="ctr" rtl="0">
              <a:spcBef>
                <a:spcPts val="0"/>
              </a:spcBef>
              <a:buNone/>
            </a:pPr>
            <a:endParaRPr lang="en-US" sz="3600" dirty="0" smtClean="0">
              <a:solidFill>
                <a:schemeClr val="accent4"/>
              </a:solidFill>
            </a:endParaRPr>
          </a:p>
          <a:p>
            <a:pPr lvl="0" algn="ctr" rtl="0">
              <a:spcBef>
                <a:spcPts val="0"/>
              </a:spcBef>
              <a:buNone/>
            </a:pPr>
            <a:endParaRPr lang="en-US" sz="3600" dirty="0" smtClean="0">
              <a:solidFill>
                <a:schemeClr val="accent4"/>
              </a:solidFill>
            </a:endParaRPr>
          </a:p>
          <a:p>
            <a:pPr lvl="0" algn="ctr" rtl="0">
              <a:spcBef>
                <a:spcPts val="0"/>
              </a:spcBef>
              <a:buNone/>
            </a:pPr>
            <a:r>
              <a:rPr lang="en" sz="3600" dirty="0" smtClean="0">
                <a:solidFill>
                  <a:schemeClr val="accent4"/>
                </a:solidFill>
              </a:rPr>
              <a:t>Constructing </a:t>
            </a:r>
            <a:r>
              <a:rPr lang="en" sz="3600" dirty="0">
                <a:solidFill>
                  <a:schemeClr val="accent4"/>
                </a:solidFill>
              </a:rPr>
              <a:t>the Knowledge Base for Cognitive IT Service Management</a:t>
            </a:r>
            <a:br>
              <a:rPr lang="en" sz="3600" dirty="0">
                <a:solidFill>
                  <a:schemeClr val="accent4"/>
                </a:solidFill>
              </a:rPr>
            </a:br>
            <a:endParaRPr lang="en" sz="3600" dirty="0">
              <a:solidFill>
                <a:schemeClr val="accent4"/>
              </a:solidFill>
            </a:endParaRPr>
          </a:p>
          <a:p>
            <a:pPr lvl="0" algn="ctr" rtl="0">
              <a:spcBef>
                <a:spcPts val="0"/>
              </a:spcBef>
              <a:buNone/>
            </a:pPr>
            <a:endParaRPr sz="3600" dirty="0">
              <a:solidFill>
                <a:schemeClr val="accent4"/>
              </a:solidFill>
            </a:endParaRPr>
          </a:p>
        </p:txBody>
      </p:sp>
      <p:pic>
        <p:nvPicPr>
          <p:cNvPr id="44" name="Shape 44"/>
          <p:cNvPicPr preferRelativeResize="0"/>
          <p:nvPr/>
        </p:nvPicPr>
        <p:blipFill rotWithShape="1">
          <a:blip r:embed="rId3">
            <a:alphaModFix/>
          </a:blip>
          <a:srcRect r="10674"/>
          <a:stretch/>
        </p:blipFill>
        <p:spPr>
          <a:xfrm>
            <a:off x="3858337" y="2873449"/>
            <a:ext cx="997069" cy="365230"/>
          </a:xfrm>
          <a:prstGeom prst="rect">
            <a:avLst/>
          </a:prstGeom>
          <a:noFill/>
          <a:ln>
            <a:noFill/>
          </a:ln>
        </p:spPr>
      </p:pic>
      <p:pic>
        <p:nvPicPr>
          <p:cNvPr id="45" name="Shape 45"/>
          <p:cNvPicPr preferRelativeResize="0"/>
          <p:nvPr/>
        </p:nvPicPr>
        <p:blipFill>
          <a:blip r:embed="rId4">
            <a:alphaModFix/>
          </a:blip>
          <a:stretch>
            <a:fillRect/>
          </a:stretch>
        </p:blipFill>
        <p:spPr>
          <a:xfrm>
            <a:off x="2143125" y="2887763"/>
            <a:ext cx="1092299" cy="365232"/>
          </a:xfrm>
          <a:prstGeom prst="rect">
            <a:avLst/>
          </a:prstGeom>
          <a:noFill/>
          <a:ln>
            <a:noFill/>
          </a:ln>
        </p:spPr>
      </p:pic>
      <p:pic>
        <p:nvPicPr>
          <p:cNvPr id="46" name="Shape 46"/>
          <p:cNvPicPr preferRelativeResize="0"/>
          <p:nvPr/>
        </p:nvPicPr>
        <p:blipFill>
          <a:blip r:embed="rId5">
            <a:alphaModFix/>
          </a:blip>
          <a:stretch>
            <a:fillRect/>
          </a:stretch>
        </p:blipFill>
        <p:spPr>
          <a:xfrm>
            <a:off x="5275342" y="2829246"/>
            <a:ext cx="1668382" cy="409433"/>
          </a:xfrm>
          <a:prstGeom prst="rect">
            <a:avLst/>
          </a:prstGeom>
          <a:noFill/>
          <a:ln>
            <a:noFill/>
          </a:ln>
        </p:spPr>
      </p:pic>
      <p:sp>
        <p:nvSpPr>
          <p:cNvPr id="7" name="Shape 42"/>
          <p:cNvSpPr txBox="1">
            <a:spLocks/>
          </p:cNvSpPr>
          <p:nvPr/>
        </p:nvSpPr>
        <p:spPr>
          <a:xfrm>
            <a:off x="601500" y="3637292"/>
            <a:ext cx="8170200" cy="644275"/>
          </a:xfrm>
          <a:prstGeom prst="rect">
            <a:avLst/>
          </a:prstGeom>
          <a:noFill/>
          <a:ln>
            <a:noFill/>
          </a:ln>
        </p:spPr>
        <p:txBody>
          <a:bodyPr lIns="91425" tIns="91425" rIns="91425" bIns="91425" numCol="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9pPr>
          </a:lstStyle>
          <a:p>
            <a:pPr algn="ctr"/>
            <a:r>
              <a:rPr lang="en" sz="1400" dirty="0" smtClean="0">
                <a:solidFill>
                  <a:srgbClr val="000000"/>
                </a:solidFill>
              </a:rPr>
              <a:t>Qing Wang</a:t>
            </a:r>
            <a:r>
              <a:rPr lang="en" sz="1800" baseline="30000" dirty="0" smtClean="0">
                <a:solidFill>
                  <a:schemeClr val="dk1"/>
                </a:solidFill>
              </a:rPr>
              <a:t>1</a:t>
            </a:r>
            <a:r>
              <a:rPr lang="en" sz="1400" dirty="0" smtClean="0">
                <a:solidFill>
                  <a:srgbClr val="000000"/>
                </a:solidFill>
              </a:rPr>
              <a:t>, Wubai Zhou</a:t>
            </a:r>
            <a:r>
              <a:rPr lang="en" sz="1800" baseline="30000" dirty="0" smtClean="0">
                <a:solidFill>
                  <a:schemeClr val="dk1"/>
                </a:solidFill>
              </a:rPr>
              <a:t>1</a:t>
            </a:r>
            <a:r>
              <a:rPr lang="en" sz="1400" dirty="0" smtClean="0">
                <a:solidFill>
                  <a:srgbClr val="000000"/>
                </a:solidFill>
              </a:rPr>
              <a:t>,</a:t>
            </a:r>
            <a:r>
              <a:rPr lang="en-US" sz="1400" dirty="0" smtClean="0">
                <a:solidFill>
                  <a:srgbClr val="000000"/>
                </a:solidFill>
              </a:rPr>
              <a:t> </a:t>
            </a:r>
            <a:r>
              <a:rPr lang="en" sz="1400" dirty="0" smtClean="0">
                <a:solidFill>
                  <a:srgbClr val="000000"/>
                </a:solidFill>
              </a:rPr>
              <a:t>Chunqiu Zeng</a:t>
            </a:r>
            <a:r>
              <a:rPr lang="en" sz="1800" baseline="30000" dirty="0" smtClean="0">
                <a:solidFill>
                  <a:schemeClr val="dk1"/>
                </a:solidFill>
              </a:rPr>
              <a:t>1</a:t>
            </a:r>
            <a:r>
              <a:rPr lang="en" sz="1400" dirty="0" smtClean="0">
                <a:solidFill>
                  <a:srgbClr val="000000"/>
                </a:solidFill>
              </a:rPr>
              <a:t>, Tao Li</a:t>
            </a:r>
            <a:r>
              <a:rPr lang="en" sz="1800" baseline="30000" dirty="0" smtClean="0">
                <a:solidFill>
                  <a:schemeClr val="dk1"/>
                </a:solidFill>
              </a:rPr>
              <a:t>1</a:t>
            </a:r>
            <a:r>
              <a:rPr lang="en" sz="1400" dirty="0" smtClean="0">
                <a:solidFill>
                  <a:srgbClr val="000000"/>
                </a:solidFill>
              </a:rPr>
              <a:t>, </a:t>
            </a:r>
            <a:endParaRPr lang="en-US" sz="1400" dirty="0" smtClean="0">
              <a:solidFill>
                <a:srgbClr val="000000"/>
              </a:solidFill>
            </a:endParaRPr>
          </a:p>
          <a:p>
            <a:pPr algn="ctr"/>
            <a:endParaRPr lang="en-US" sz="1400" dirty="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	</a:t>
            </a:r>
            <a:endParaRPr lang="en-US" sz="1400" dirty="0">
              <a:solidFill>
                <a:srgbClr val="000000"/>
              </a:solidFill>
            </a:endParaRPr>
          </a:p>
          <a:p>
            <a:pPr algn="ctr"/>
            <a:r>
              <a:rPr lang="en" sz="1400" dirty="0" smtClean="0">
                <a:solidFill>
                  <a:srgbClr val="000000"/>
                </a:solidFill>
              </a:rPr>
              <a:t>Larisa Shwartz</a:t>
            </a:r>
            <a:r>
              <a:rPr lang="en" sz="1800" baseline="30000" dirty="0" smtClean="0">
                <a:solidFill>
                  <a:schemeClr val="dk1"/>
                </a:solidFill>
              </a:rPr>
              <a:t>2</a:t>
            </a:r>
            <a:r>
              <a:rPr lang="en" sz="1400" dirty="0" smtClean="0">
                <a:solidFill>
                  <a:srgbClr val="000000"/>
                </a:solidFill>
              </a:rPr>
              <a:t> </a:t>
            </a:r>
            <a:endParaRPr lang="en-US" sz="1400" dirty="0" smtClean="0">
              <a:solidFill>
                <a:srgbClr val="000000"/>
              </a:solidFill>
            </a:endParaRPr>
          </a:p>
          <a:p>
            <a:pPr algn="ctr"/>
            <a:endParaRPr lang="en-US" sz="1400" dirty="0">
              <a:solidFill>
                <a:srgbClr val="000000"/>
              </a:solidFill>
            </a:endParaRPr>
          </a:p>
          <a:p>
            <a:pPr algn="ctr"/>
            <a:endParaRPr lang="en-US" sz="1400" dirty="0" smtClean="0">
              <a:solidFill>
                <a:srgbClr val="000000"/>
              </a:solidFill>
            </a:endParaRPr>
          </a:p>
          <a:p>
            <a:pPr algn="ctr"/>
            <a:endParaRPr lang="en-US" sz="1400" dirty="0">
              <a:solidFill>
                <a:srgbClr val="000000"/>
              </a:solidFill>
            </a:endParaRPr>
          </a:p>
          <a:p>
            <a:pPr algn="ctr"/>
            <a:endParaRPr lang="en-US" sz="1400" dirty="0" smtClean="0">
              <a:solidFill>
                <a:srgbClr val="000000"/>
              </a:solidFill>
            </a:endParaRPr>
          </a:p>
          <a:p>
            <a:pPr algn="ctr"/>
            <a:r>
              <a:rPr lang="en" sz="1400" dirty="0" smtClean="0">
                <a:solidFill>
                  <a:srgbClr val="000000"/>
                </a:solidFill>
              </a:rPr>
              <a:t>Genady Ya. Grabanrnik</a:t>
            </a:r>
            <a:r>
              <a:rPr lang="en" sz="1800" baseline="30000" dirty="0" smtClean="0">
                <a:solidFill>
                  <a:schemeClr val="dk1"/>
                </a:solidFill>
              </a:rPr>
              <a:t>3</a:t>
            </a:r>
          </a:p>
          <a:p>
            <a:pPr algn="ctr"/>
            <a:endParaRPr lang="en" sz="1800" baseline="30000" dirty="0" smtClean="0">
              <a:solidFill>
                <a:schemeClr val="dk1"/>
              </a:solidFill>
            </a:endParaRPr>
          </a:p>
          <a:p>
            <a:pPr algn="ctr">
              <a:spcBef>
                <a:spcPts val="600"/>
              </a:spcBef>
            </a:pPr>
            <a:endParaRPr lang="en" sz="1200" dirty="0" smtClean="0">
              <a:solidFill>
                <a:schemeClr val="dk1"/>
              </a:solidFill>
            </a:endParaRPr>
          </a:p>
          <a:p>
            <a:pPr algn="ctr">
              <a:buClr>
                <a:schemeClr val="dk1"/>
              </a:buClr>
              <a:buSzPct val="78571"/>
              <a:buFont typeface="Arial"/>
              <a:buNone/>
            </a:pPr>
            <a:r>
              <a:rPr lang="en" sz="1400" dirty="0" smtClean="0">
                <a:solidFill>
                  <a:srgbClr val="000000"/>
                </a:solidFill>
              </a:rPr>
              <a:t> </a:t>
            </a:r>
          </a:p>
          <a:p>
            <a:pPr algn="ctr">
              <a:buClr>
                <a:schemeClr val="dk1"/>
              </a:buClr>
              <a:buSzPct val="78571"/>
              <a:buFont typeface="Arial"/>
              <a:buNone/>
            </a:pPr>
            <a:endParaRPr lang="en" sz="1400" dirty="0">
              <a:solidFill>
                <a:srgbClr val="000000"/>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10630" y="290198"/>
            <a:ext cx="8229600" cy="850200"/>
          </a:xfrm>
          <a:prstGeom prst="rect">
            <a:avLst/>
          </a:prstGeom>
        </p:spPr>
        <p:txBody>
          <a:bodyPr lIns="91425" tIns="91425" rIns="91425" bIns="91425" anchor="b" anchorCtr="0">
            <a:noAutofit/>
          </a:bodyPr>
          <a:lstStyle/>
          <a:p>
            <a:pPr lvl="0" rtl="0">
              <a:spcBef>
                <a:spcPts val="0"/>
              </a:spcBef>
              <a:buNone/>
            </a:pPr>
            <a:r>
              <a:rPr lang="en-US" sz="2400" b="0" smtClean="0">
                <a:solidFill>
                  <a:schemeClr val="accent2">
                    <a:lumMod val="75000"/>
                  </a:schemeClr>
                </a:solidFill>
              </a:rPr>
              <a:t>Phrase </a:t>
            </a:r>
            <a:r>
              <a:rPr lang="en-US" sz="2400" b="0" dirty="0" smtClean="0">
                <a:solidFill>
                  <a:schemeClr val="accent2">
                    <a:lumMod val="75000"/>
                  </a:schemeClr>
                </a:solidFill>
              </a:rPr>
              <a:t>Composition and Initial Summary Analysis</a:t>
            </a:r>
            <a:endParaRPr lang="en-US" sz="2400" b="0" dirty="0">
              <a:solidFill>
                <a:schemeClr val="accent2">
                  <a:lumMod val="75000"/>
                </a:schemeClr>
              </a:solidFill>
            </a:endParaRPr>
          </a:p>
        </p:txBody>
      </p:sp>
      <p:sp>
        <p:nvSpPr>
          <p:cNvPr id="172" name="Shape 172"/>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73" name="Shape 173"/>
          <p:cNvSpPr txBox="1"/>
          <p:nvPr/>
        </p:nvSpPr>
        <p:spPr>
          <a:xfrm>
            <a:off x="457200" y="1568759"/>
            <a:ext cx="8168400" cy="3070617"/>
          </a:xfrm>
          <a:prstGeom prst="rect">
            <a:avLst/>
          </a:prstGeom>
          <a:noFill/>
          <a:ln>
            <a:noFill/>
          </a:ln>
        </p:spPr>
        <p:txBody>
          <a:bodyPr lIns="91425" tIns="91425" rIns="91425" bIns="91425" anchor="ctr" anchorCtr="0">
            <a:noAutofit/>
          </a:bodyPr>
          <a:lstStyle/>
          <a:p>
            <a:pPr marL="457200" lvl="0" indent="-330200" rtl="0">
              <a:lnSpc>
                <a:spcPct val="115000"/>
              </a:lnSpc>
              <a:spcBef>
                <a:spcPts val="0"/>
              </a:spcBef>
              <a:spcAft>
                <a:spcPts val="1600"/>
              </a:spcAft>
              <a:buClr>
                <a:schemeClr val="dk1"/>
              </a:buClr>
              <a:buSzPct val="100000"/>
              <a:buFont typeface="Arial"/>
              <a:buChar char="➔"/>
            </a:pPr>
            <a:r>
              <a:rPr lang="en" sz="1600" dirty="0">
                <a:solidFill>
                  <a:schemeClr val="dk1"/>
                </a:solidFill>
              </a:rPr>
              <a:t>Word-Level Lempel-Ziv-Welch (WLZW)</a:t>
            </a:r>
          </a:p>
          <a:p>
            <a:pPr marL="914400" lvl="1" indent="-228600" rtl="0">
              <a:lnSpc>
                <a:spcPct val="115000"/>
              </a:lnSpc>
              <a:spcBef>
                <a:spcPts val="0"/>
              </a:spcBef>
              <a:buClr>
                <a:schemeClr val="dk1"/>
              </a:buClr>
              <a:buFont typeface="Arial"/>
              <a:buChar char="◆"/>
            </a:pPr>
            <a:r>
              <a:rPr lang="en" dirty="0">
                <a:solidFill>
                  <a:schemeClr val="dk1"/>
                </a:solidFill>
              </a:rPr>
              <a:t>Seeks the trade-off between </a:t>
            </a:r>
            <a:r>
              <a:rPr lang="en" dirty="0">
                <a:solidFill>
                  <a:schemeClr val="accent2"/>
                </a:solidFill>
              </a:rPr>
              <a:t>completeness and efficiency</a:t>
            </a:r>
            <a:r>
              <a:rPr lang="en" dirty="0">
                <a:solidFill>
                  <a:schemeClr val="dk1"/>
                </a:solidFill>
              </a:rPr>
              <a:t> and attempts to find </a:t>
            </a:r>
            <a:r>
              <a:rPr lang="en" dirty="0">
                <a:solidFill>
                  <a:schemeClr val="tx1"/>
                </a:solidFill>
              </a:rPr>
              <a:t>the longest n-gram with a repeated prefix</a:t>
            </a:r>
          </a:p>
          <a:p>
            <a:pPr marL="914400" lvl="1" indent="-228600" rtl="0">
              <a:lnSpc>
                <a:spcPct val="115000"/>
              </a:lnSpc>
              <a:spcBef>
                <a:spcPts val="800"/>
              </a:spcBef>
              <a:buClr>
                <a:schemeClr val="dk1"/>
              </a:buClr>
              <a:buFont typeface="Arial"/>
              <a:buChar char="◆"/>
            </a:pPr>
            <a:r>
              <a:rPr lang="en" dirty="0">
                <a:solidFill>
                  <a:schemeClr val="dk1"/>
                </a:solidFill>
              </a:rPr>
              <a:t>Time complexity: O(n)</a:t>
            </a:r>
          </a:p>
          <a:p>
            <a:pPr marL="457200" lvl="0" indent="-330200" rtl="0">
              <a:lnSpc>
                <a:spcPct val="115000"/>
              </a:lnSpc>
              <a:spcBef>
                <a:spcPts val="0"/>
              </a:spcBef>
              <a:spcAft>
                <a:spcPts val="1600"/>
              </a:spcAft>
              <a:buClr>
                <a:schemeClr val="dk1"/>
              </a:buClr>
              <a:buSzPct val="100000"/>
              <a:buFont typeface="Arial"/>
              <a:buChar char="➔"/>
            </a:pPr>
            <a:r>
              <a:rPr lang="en" sz="1600" dirty="0" err="1">
                <a:solidFill>
                  <a:schemeClr val="dk1"/>
                </a:solidFill>
              </a:rPr>
              <a:t>Aho-Corasick</a:t>
            </a:r>
            <a:r>
              <a:rPr lang="en" sz="1600" dirty="0">
                <a:solidFill>
                  <a:schemeClr val="dk1"/>
                </a:solidFill>
              </a:rPr>
              <a:t> algorithm</a:t>
            </a:r>
          </a:p>
          <a:p>
            <a:pPr marL="914400" lvl="1" indent="-228600" rtl="0">
              <a:lnSpc>
                <a:spcPct val="115000"/>
              </a:lnSpc>
              <a:spcBef>
                <a:spcPts val="800"/>
              </a:spcBef>
              <a:buClr>
                <a:srgbClr val="695D46"/>
              </a:buClr>
              <a:buFont typeface="Arial"/>
              <a:buChar char="◆"/>
            </a:pPr>
            <a:r>
              <a:rPr lang="en" dirty="0">
                <a:solidFill>
                  <a:schemeClr val="tx1"/>
                </a:solidFill>
              </a:rPr>
              <a:t>Locate all occurrences of any of a finite number of keywords in a string of text.</a:t>
            </a:r>
          </a:p>
          <a:p>
            <a:pPr marL="914400" lvl="1" indent="-228600" rtl="0">
              <a:lnSpc>
                <a:spcPct val="115000"/>
              </a:lnSpc>
              <a:spcBef>
                <a:spcPts val="800"/>
              </a:spcBef>
              <a:buClr>
                <a:schemeClr val="dk1"/>
              </a:buClr>
              <a:buFont typeface="Arial"/>
              <a:buChar char="◆"/>
            </a:pPr>
            <a:r>
              <a:rPr lang="en" dirty="0">
                <a:solidFill>
                  <a:schemeClr val="dk1"/>
                </a:solidFill>
              </a:rPr>
              <a:t>Consists of </a:t>
            </a:r>
            <a:r>
              <a:rPr lang="en" dirty="0">
                <a:solidFill>
                  <a:schemeClr val="accent2"/>
                </a:solidFill>
              </a:rPr>
              <a:t>constructing a finite state pattern matching machine</a:t>
            </a:r>
            <a:r>
              <a:rPr lang="en" dirty="0">
                <a:solidFill>
                  <a:schemeClr val="dk1"/>
                </a:solidFill>
              </a:rPr>
              <a:t> from the keywords and then using the pattern matching machine </a:t>
            </a:r>
            <a:r>
              <a:rPr lang="en" dirty="0" smtClean="0">
                <a:solidFill>
                  <a:schemeClr val="dk1"/>
                </a:solidFill>
              </a:rPr>
              <a:t>process</a:t>
            </a:r>
            <a:r>
              <a:rPr lang="en-US" dirty="0" err="1" smtClean="0">
                <a:solidFill>
                  <a:schemeClr val="dk1"/>
                </a:solidFill>
              </a:rPr>
              <a:t>ing</a:t>
            </a:r>
            <a:r>
              <a:rPr lang="en" dirty="0" smtClean="0">
                <a:solidFill>
                  <a:schemeClr val="dk1"/>
                </a:solidFill>
              </a:rPr>
              <a:t> </a:t>
            </a:r>
            <a:r>
              <a:rPr lang="en" dirty="0">
                <a:solidFill>
                  <a:schemeClr val="dk1"/>
                </a:solidFill>
              </a:rPr>
              <a:t>the text string in a single pass.</a:t>
            </a:r>
          </a:p>
          <a:p>
            <a:pPr marL="914400" lvl="1" indent="-228600" rtl="0">
              <a:lnSpc>
                <a:spcPct val="115000"/>
              </a:lnSpc>
              <a:spcBef>
                <a:spcPts val="800"/>
              </a:spcBef>
              <a:buClr>
                <a:schemeClr val="dk1"/>
              </a:buClr>
              <a:buFont typeface="Arial"/>
              <a:buChar char="◆"/>
            </a:pPr>
            <a:r>
              <a:rPr lang="en" dirty="0">
                <a:solidFill>
                  <a:schemeClr val="dk1"/>
                </a:solidFill>
              </a:rPr>
              <a:t>Time complexity: O(n).</a:t>
            </a:r>
          </a:p>
        </p:txBody>
      </p:sp>
      <p:grpSp>
        <p:nvGrpSpPr>
          <p:cNvPr id="9" name="Shape 174"/>
          <p:cNvGrpSpPr/>
          <p:nvPr/>
        </p:nvGrpSpPr>
        <p:grpSpPr>
          <a:xfrm>
            <a:off x="8388191" y="74261"/>
            <a:ext cx="685874" cy="634281"/>
            <a:chOff x="7774201" y="178075"/>
            <a:chExt cx="685874" cy="634281"/>
          </a:xfrm>
        </p:grpSpPr>
        <p:pic>
          <p:nvPicPr>
            <p:cNvPr id="10" name="Shape 175"/>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11" name="Shape 176"/>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12" name="Shape 177"/>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US" sz="2400" b="0" smtClean="0">
                <a:solidFill>
                  <a:schemeClr val="accent2">
                    <a:lumMod val="75000"/>
                  </a:schemeClr>
                </a:solidFill>
              </a:rPr>
              <a:t>Phrase </a:t>
            </a:r>
            <a:r>
              <a:rPr lang="en-US" sz="2400" b="0" dirty="0" smtClean="0">
                <a:solidFill>
                  <a:schemeClr val="accent2">
                    <a:lumMod val="75000"/>
                  </a:schemeClr>
                </a:solidFill>
              </a:rPr>
              <a:t>Composition and Initial Summary Analysis</a:t>
            </a:r>
            <a:endParaRPr lang="en-US" sz="2400" b="0" dirty="0">
              <a:solidFill>
                <a:schemeClr val="accent2">
                  <a:lumMod val="75000"/>
                </a:schemeClr>
              </a:solidFill>
            </a:endParaRPr>
          </a:p>
        </p:txBody>
      </p:sp>
      <p:sp>
        <p:nvSpPr>
          <p:cNvPr id="183" name="Shape 183"/>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84" name="Shape 184"/>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grpSp>
        <p:nvGrpSpPr>
          <p:cNvPr id="185" name="Shape 185"/>
          <p:cNvGrpSpPr/>
          <p:nvPr/>
        </p:nvGrpSpPr>
        <p:grpSpPr>
          <a:xfrm>
            <a:off x="3893962" y="1244237"/>
            <a:ext cx="5093982" cy="2414297"/>
            <a:chOff x="1875550" y="2491125"/>
            <a:chExt cx="5742286" cy="2454801"/>
          </a:xfrm>
        </p:grpSpPr>
        <p:pic>
          <p:nvPicPr>
            <p:cNvPr id="186" name="Shape 186"/>
            <p:cNvPicPr preferRelativeResize="0"/>
            <p:nvPr/>
          </p:nvPicPr>
          <p:blipFill rotWithShape="1">
            <a:blip r:embed="rId3">
              <a:alphaModFix/>
            </a:blip>
            <a:srcRect b="22504"/>
            <a:stretch/>
          </p:blipFill>
          <p:spPr>
            <a:xfrm>
              <a:off x="1875550" y="2491125"/>
              <a:ext cx="5543941" cy="2077924"/>
            </a:xfrm>
            <a:prstGeom prst="rect">
              <a:avLst/>
            </a:prstGeom>
            <a:noFill/>
            <a:ln>
              <a:noFill/>
            </a:ln>
          </p:spPr>
        </p:pic>
        <p:sp>
          <p:nvSpPr>
            <p:cNvPr id="187" name="Shape 187"/>
            <p:cNvSpPr txBox="1"/>
            <p:nvPr/>
          </p:nvSpPr>
          <p:spPr>
            <a:xfrm>
              <a:off x="2683283" y="4646526"/>
              <a:ext cx="4934553" cy="299400"/>
            </a:xfrm>
            <a:prstGeom prst="rect">
              <a:avLst/>
            </a:prstGeom>
            <a:noFill/>
            <a:ln>
              <a:noFill/>
            </a:ln>
          </p:spPr>
          <p:txBody>
            <a:bodyPr lIns="91425" tIns="91425" rIns="91425" bIns="91425" anchor="ctr" anchorCtr="0">
              <a:noAutofit/>
            </a:bodyPr>
            <a:lstStyle/>
            <a:p>
              <a:pPr lvl="0" rtl="0">
                <a:spcBef>
                  <a:spcPts val="0"/>
                </a:spcBef>
                <a:buNone/>
              </a:pPr>
              <a:r>
                <a:rPr lang="en" sz="1200" dirty="0" smtClean="0">
                  <a:solidFill>
                    <a:schemeClr val="dk1"/>
                  </a:solidFill>
                </a:rPr>
                <a:t>An </a:t>
              </a:r>
              <a:r>
                <a:rPr lang="en" sz="1200" dirty="0">
                  <a:solidFill>
                    <a:schemeClr val="dk1"/>
                  </a:solidFill>
                </a:rPr>
                <a:t>example of a finite state string pattern matching machine.</a:t>
              </a:r>
            </a:p>
          </p:txBody>
        </p:sp>
      </p:grpSp>
      <p:sp>
        <p:nvSpPr>
          <p:cNvPr id="189" name="Shape 189"/>
          <p:cNvSpPr txBox="1"/>
          <p:nvPr/>
        </p:nvSpPr>
        <p:spPr>
          <a:xfrm>
            <a:off x="390725" y="1198450"/>
            <a:ext cx="3801600" cy="2233800"/>
          </a:xfrm>
          <a:prstGeom prst="rect">
            <a:avLst/>
          </a:prstGeom>
          <a:noFill/>
          <a:ln>
            <a:noFill/>
          </a:ln>
        </p:spPr>
        <p:txBody>
          <a:bodyPr lIns="91425" tIns="91425" rIns="91425" bIns="91425" anchor="t" anchorCtr="0">
            <a:noAutofit/>
          </a:bodyPr>
          <a:lstStyle/>
          <a:p>
            <a:pPr marL="457200" lvl="0" indent="-228600" rtl="0">
              <a:lnSpc>
                <a:spcPct val="115000"/>
              </a:lnSpc>
              <a:spcBef>
                <a:spcPts val="800"/>
              </a:spcBef>
              <a:buChar char="➔"/>
            </a:pPr>
            <a:r>
              <a:rPr lang="en" dirty="0"/>
              <a:t>Assume we have a </a:t>
            </a:r>
            <a:r>
              <a:rPr lang="en" dirty="0">
                <a:solidFill>
                  <a:schemeClr val="tx1"/>
                </a:solidFill>
              </a:rPr>
              <a:t>dictionary D </a:t>
            </a:r>
            <a:r>
              <a:rPr lang="en" dirty="0"/>
              <a:t>composing { </a:t>
            </a:r>
            <a:br>
              <a:rPr lang="en" dirty="0"/>
            </a:br>
            <a:r>
              <a:rPr lang="en" dirty="0"/>
              <a:t>“job failed due to plc issue,”</a:t>
            </a:r>
            <a:br>
              <a:rPr lang="en" dirty="0"/>
            </a:br>
            <a:r>
              <a:rPr lang="en" dirty="0"/>
              <a:t>“job failed due to database deadlock,”</a:t>
            </a:r>
            <a:br>
              <a:rPr lang="en" dirty="0"/>
            </a:br>
            <a:r>
              <a:rPr lang="en" dirty="0"/>
              <a:t>“job failed due to </a:t>
            </a:r>
            <a:r>
              <a:rPr lang="en" dirty="0" err="1"/>
              <a:t>sql</a:t>
            </a:r>
            <a:r>
              <a:rPr lang="en" dirty="0"/>
              <a:t> error,” </a:t>
            </a:r>
            <a:br>
              <a:rPr lang="en" dirty="0"/>
            </a:br>
            <a:r>
              <a:rPr lang="en" dirty="0"/>
              <a:t>“database connectivity,”</a:t>
            </a:r>
            <a:br>
              <a:rPr lang="en" dirty="0"/>
            </a:br>
            <a:r>
              <a:rPr lang="en" dirty="0"/>
              <a:t>“</a:t>
            </a:r>
            <a:r>
              <a:rPr lang="en" dirty="0" err="1"/>
              <a:t>sql</a:t>
            </a:r>
            <a:r>
              <a:rPr lang="en" dirty="0"/>
              <a:t> server,” </a:t>
            </a:r>
            <a:br>
              <a:rPr lang="en" dirty="0"/>
            </a:br>
            <a:r>
              <a:rPr lang="en" dirty="0"/>
              <a:t>“</a:t>
            </a:r>
            <a:r>
              <a:rPr lang="en" dirty="0" err="1"/>
              <a:t>sql</a:t>
            </a:r>
            <a:r>
              <a:rPr lang="en" dirty="0"/>
              <a:t> server memory”</a:t>
            </a:r>
            <a:br>
              <a:rPr lang="en" dirty="0"/>
            </a:br>
            <a:r>
              <a:rPr lang="en" dirty="0"/>
              <a:t>}.</a:t>
            </a:r>
          </a:p>
          <a:p>
            <a:pPr lvl="0" rtl="0">
              <a:lnSpc>
                <a:spcPct val="115000"/>
              </a:lnSpc>
              <a:spcBef>
                <a:spcPts val="0"/>
              </a:spcBef>
              <a:spcAft>
                <a:spcPts val="1600"/>
              </a:spcAft>
              <a:buNone/>
            </a:pPr>
            <a:endParaRPr sz="1200" dirty="0">
              <a:solidFill>
                <a:srgbClr val="695D46"/>
              </a:solidFill>
              <a:latin typeface="Open Sans"/>
              <a:ea typeface="Open Sans"/>
              <a:cs typeface="Open Sans"/>
              <a:sym typeface="Open Sans"/>
            </a:endParaRPr>
          </a:p>
        </p:txBody>
      </p:sp>
      <p:sp>
        <p:nvSpPr>
          <p:cNvPr id="190" name="Shape 190"/>
          <p:cNvSpPr txBox="1"/>
          <p:nvPr/>
        </p:nvSpPr>
        <p:spPr>
          <a:xfrm>
            <a:off x="470275" y="3803525"/>
            <a:ext cx="8229600" cy="636300"/>
          </a:xfrm>
          <a:prstGeom prst="rect">
            <a:avLst/>
          </a:prstGeom>
          <a:noFill/>
          <a:ln>
            <a:noFill/>
          </a:ln>
        </p:spPr>
        <p:txBody>
          <a:bodyPr lIns="91425" tIns="91425" rIns="91425" bIns="91425" anchor="ctr" anchorCtr="0">
            <a:noAutofit/>
          </a:bodyPr>
          <a:lstStyle/>
          <a:p>
            <a:pPr marL="457200" lvl="0" indent="-228600" rtl="0">
              <a:lnSpc>
                <a:spcPct val="115000"/>
              </a:lnSpc>
              <a:spcBef>
                <a:spcPts val="800"/>
              </a:spcBef>
              <a:buClr>
                <a:schemeClr val="dk1"/>
              </a:buClr>
              <a:buChar char="➔"/>
            </a:pPr>
            <a:r>
              <a:rPr lang="en" dirty="0">
                <a:solidFill>
                  <a:schemeClr val="dk1"/>
                </a:solidFill>
              </a:rPr>
              <a:t>AC algorithm first constructs </a:t>
            </a:r>
            <a:r>
              <a:rPr lang="en" dirty="0">
                <a:solidFill>
                  <a:schemeClr val="accent2"/>
                </a:solidFill>
              </a:rPr>
              <a:t>finite State Automaton </a:t>
            </a:r>
            <a:r>
              <a:rPr lang="en" dirty="0">
                <a:solidFill>
                  <a:schemeClr val="dk1"/>
                </a:solidFill>
              </a:rPr>
              <a:t>for dictionary using a Trie.</a:t>
            </a:r>
          </a:p>
          <a:p>
            <a:pPr marL="457200" lvl="0" indent="-228600" rtl="0">
              <a:lnSpc>
                <a:spcPct val="115000"/>
              </a:lnSpc>
              <a:spcBef>
                <a:spcPts val="800"/>
              </a:spcBef>
              <a:buClr>
                <a:schemeClr val="dk1"/>
              </a:buClr>
              <a:buChar char="➔"/>
            </a:pPr>
            <a:r>
              <a:rPr lang="en" dirty="0">
                <a:solidFill>
                  <a:schemeClr val="dk1"/>
                </a:solidFill>
              </a:rPr>
              <a:t>And then </a:t>
            </a:r>
            <a:r>
              <a:rPr lang="en" dirty="0">
                <a:solidFill>
                  <a:schemeClr val="accent2"/>
                </a:solidFill>
              </a:rPr>
              <a:t>estimates the frequency</a:t>
            </a:r>
            <a:r>
              <a:rPr lang="en" dirty="0">
                <a:solidFill>
                  <a:schemeClr val="dk1"/>
                </a:solidFill>
              </a:rPr>
              <a:t> of the phrases in the dictionary for a single pass.</a:t>
            </a:r>
          </a:p>
        </p:txBody>
      </p:sp>
      <p:grpSp>
        <p:nvGrpSpPr>
          <p:cNvPr id="191" name="Shape 191"/>
          <p:cNvGrpSpPr/>
          <p:nvPr/>
        </p:nvGrpSpPr>
        <p:grpSpPr>
          <a:xfrm>
            <a:off x="8356938" y="103541"/>
            <a:ext cx="685874" cy="634281"/>
            <a:chOff x="7774201" y="178075"/>
            <a:chExt cx="685874" cy="634281"/>
          </a:xfrm>
        </p:grpSpPr>
        <p:pic>
          <p:nvPicPr>
            <p:cNvPr id="192" name="Shape 192"/>
            <p:cNvPicPr preferRelativeResize="0"/>
            <p:nvPr/>
          </p:nvPicPr>
          <p:blipFill rotWithShape="1">
            <a:blip r:embed="rId4">
              <a:alphaModFix/>
            </a:blip>
            <a:srcRect b="31861"/>
            <a:stretch/>
          </p:blipFill>
          <p:spPr>
            <a:xfrm>
              <a:off x="7774201" y="178074"/>
              <a:ext cx="479150" cy="166174"/>
            </a:xfrm>
            <a:prstGeom prst="rect">
              <a:avLst/>
            </a:prstGeom>
            <a:noFill/>
            <a:ln>
              <a:noFill/>
            </a:ln>
          </p:spPr>
        </p:pic>
        <p:pic>
          <p:nvPicPr>
            <p:cNvPr id="193" name="Shape 193"/>
            <p:cNvPicPr preferRelativeResize="0"/>
            <p:nvPr/>
          </p:nvPicPr>
          <p:blipFill rotWithShape="1">
            <a:blip r:embed="rId5">
              <a:alphaModFix/>
            </a:blip>
            <a:srcRect r="10674"/>
            <a:stretch/>
          </p:blipFill>
          <p:spPr>
            <a:xfrm>
              <a:off x="7839265" y="377911"/>
              <a:ext cx="479168" cy="222118"/>
            </a:xfrm>
            <a:prstGeom prst="rect">
              <a:avLst/>
            </a:prstGeom>
            <a:noFill/>
            <a:ln>
              <a:noFill/>
            </a:ln>
          </p:spPr>
        </p:pic>
        <p:pic>
          <p:nvPicPr>
            <p:cNvPr id="194" name="Shape 194"/>
            <p:cNvPicPr preferRelativeResize="0"/>
            <p:nvPr/>
          </p:nvPicPr>
          <p:blipFill rotWithShape="1">
            <a:blip r:embed="rId6">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 sz="2400" b="0" smtClean="0">
                <a:solidFill>
                  <a:schemeClr val="accent2">
                    <a:lumMod val="75000"/>
                  </a:schemeClr>
                </a:solidFill>
              </a:rPr>
              <a:t>Phrases </a:t>
            </a:r>
            <a:r>
              <a:rPr lang="en" sz="2400" b="0">
                <a:solidFill>
                  <a:schemeClr val="accent2">
                    <a:lumMod val="75000"/>
                  </a:schemeClr>
                </a:solidFill>
              </a:rPr>
              <a:t>Refining </a:t>
            </a:r>
          </a:p>
        </p:txBody>
      </p:sp>
      <p:sp>
        <p:nvSpPr>
          <p:cNvPr id="200" name="Shape 200"/>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01" name="Shape 201"/>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sp>
        <p:nvSpPr>
          <p:cNvPr id="202" name="Shape 202"/>
          <p:cNvSpPr txBox="1"/>
          <p:nvPr/>
        </p:nvSpPr>
        <p:spPr>
          <a:xfrm>
            <a:off x="546525" y="1240600"/>
            <a:ext cx="6191159" cy="2233800"/>
          </a:xfrm>
          <a:prstGeom prst="rect">
            <a:avLst/>
          </a:prstGeom>
          <a:noFill/>
          <a:ln>
            <a:noFill/>
          </a:ln>
        </p:spPr>
        <p:txBody>
          <a:bodyPr lIns="91425" tIns="91425" rIns="91425" bIns="91425" anchor="t" anchorCtr="0">
            <a:noAutofit/>
          </a:bodyPr>
          <a:lstStyle/>
          <a:p>
            <a:pPr lvl="0" rtl="0">
              <a:spcBef>
                <a:spcPts val="0"/>
              </a:spcBef>
              <a:buNone/>
            </a:pPr>
            <a:r>
              <a:rPr lang="en" dirty="0">
                <a:solidFill>
                  <a:schemeClr val="dk1"/>
                </a:solidFill>
              </a:rPr>
              <a:t>In this stage, we apply two filters to the extracted repeated phrases allowing the omission of </a:t>
            </a:r>
            <a:r>
              <a:rPr lang="en" u="sng" dirty="0">
                <a:solidFill>
                  <a:schemeClr val="dk1"/>
                </a:solidFill>
              </a:rPr>
              <a:t>non-informative</a:t>
            </a:r>
            <a:r>
              <a:rPr lang="en" dirty="0">
                <a:solidFill>
                  <a:schemeClr val="dk1"/>
                </a:solidFill>
              </a:rPr>
              <a:t> phrases.</a:t>
            </a:r>
          </a:p>
          <a:p>
            <a:pPr marL="457200" lvl="0" indent="-228600" rtl="0">
              <a:spcBef>
                <a:spcPts val="0"/>
              </a:spcBef>
              <a:buChar char="➔"/>
            </a:pPr>
            <a:r>
              <a:rPr lang="en" dirty="0">
                <a:solidFill>
                  <a:schemeClr val="accent2"/>
                </a:solidFill>
              </a:rPr>
              <a:t>Phrase Length &amp; Frequency Filters (length &gt; 20 &amp; frequency &gt;= 10)</a:t>
            </a:r>
          </a:p>
          <a:p>
            <a:pPr marL="457200" lvl="0" indent="-228600" rtl="0">
              <a:spcBef>
                <a:spcPts val="0"/>
              </a:spcBef>
              <a:buChar char="➔"/>
            </a:pPr>
            <a:r>
              <a:rPr lang="en" dirty="0">
                <a:solidFill>
                  <a:schemeClr val="accent2"/>
                </a:solidFill>
              </a:rPr>
              <a:t>Part-Of-Speech Filter</a:t>
            </a:r>
          </a:p>
        </p:txBody>
      </p:sp>
      <p:pic>
        <p:nvPicPr>
          <p:cNvPr id="203" name="Shape 203"/>
          <p:cNvPicPr preferRelativeResize="0"/>
          <p:nvPr/>
        </p:nvPicPr>
        <p:blipFill rotWithShape="1">
          <a:blip r:embed="rId3">
            <a:alphaModFix/>
          </a:blip>
          <a:srcRect l="862"/>
          <a:stretch/>
        </p:blipFill>
        <p:spPr>
          <a:xfrm>
            <a:off x="646175" y="2433488"/>
            <a:ext cx="3997026" cy="1530311"/>
          </a:xfrm>
          <a:prstGeom prst="rect">
            <a:avLst/>
          </a:prstGeom>
          <a:noFill/>
          <a:ln>
            <a:noFill/>
          </a:ln>
        </p:spPr>
      </p:pic>
      <p:pic>
        <p:nvPicPr>
          <p:cNvPr id="204" name="Shape 204"/>
          <p:cNvPicPr preferRelativeResize="0"/>
          <p:nvPr/>
        </p:nvPicPr>
        <p:blipFill>
          <a:blip r:embed="rId4">
            <a:alphaModFix/>
          </a:blip>
          <a:stretch>
            <a:fillRect/>
          </a:stretch>
        </p:blipFill>
        <p:spPr>
          <a:xfrm>
            <a:off x="646175" y="4022500"/>
            <a:ext cx="3997024" cy="875699"/>
          </a:xfrm>
          <a:prstGeom prst="rect">
            <a:avLst/>
          </a:prstGeom>
          <a:noFill/>
          <a:ln>
            <a:noFill/>
          </a:ln>
        </p:spPr>
      </p:pic>
      <p:graphicFrame>
        <p:nvGraphicFramePr>
          <p:cNvPr id="205" name="Shape 205"/>
          <p:cNvGraphicFramePr/>
          <p:nvPr/>
        </p:nvGraphicFramePr>
        <p:xfrm>
          <a:off x="5091787" y="3119525"/>
          <a:ext cx="3456375" cy="1341000"/>
        </p:xfrm>
        <a:graphic>
          <a:graphicData uri="http://schemas.openxmlformats.org/drawingml/2006/table">
            <a:tbl>
              <a:tblPr>
                <a:noFill/>
                <a:tableStyleId>{B6A53D2D-6C02-4235-A333-631C83229407}</a:tableStyleId>
              </a:tblPr>
              <a:tblGrid>
                <a:gridCol w="1755175"/>
                <a:gridCol w="1701200"/>
              </a:tblGrid>
              <a:tr h="232425">
                <a:tc>
                  <a:txBody>
                    <a:bodyPr/>
                    <a:lstStyle/>
                    <a:p>
                      <a:pPr lvl="0" rtl="0">
                        <a:spcBef>
                          <a:spcPts val="0"/>
                        </a:spcBef>
                        <a:buNone/>
                      </a:pPr>
                      <a:r>
                        <a:rPr lang="en" sz="1000"/>
                        <a:t>Applied Filter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3"/>
                    </a:solidFill>
                  </a:tcPr>
                </a:tc>
                <a:tc>
                  <a:txBody>
                    <a:bodyPr/>
                    <a:lstStyle/>
                    <a:p>
                      <a:pPr lvl="0" rtl="0">
                        <a:spcBef>
                          <a:spcPts val="0"/>
                        </a:spcBef>
                        <a:buNone/>
                      </a:pPr>
                      <a:r>
                        <a:rPr lang="en" sz="1000"/>
                        <a:t>Left Phrases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3"/>
                    </a:solidFill>
                  </a:tcPr>
                </a:tc>
              </a:tr>
              <a:tr h="232425">
                <a:tc>
                  <a:txBody>
                    <a:bodyPr/>
                    <a:lstStyle/>
                    <a:p>
                      <a:pPr lvl="0" rtl="0">
                        <a:spcBef>
                          <a:spcPts val="0"/>
                        </a:spcBef>
                        <a:buNone/>
                      </a:pPr>
                      <a:r>
                        <a:rPr lang="en" sz="1000"/>
                        <a:t>Frequency Filter &gt;= 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000"/>
                        <a:t>1117 items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32425">
                <a:tc>
                  <a:txBody>
                    <a:bodyPr/>
                    <a:lstStyle/>
                    <a:p>
                      <a:pPr lvl="0" rtl="0">
                        <a:spcBef>
                          <a:spcPts val="0"/>
                        </a:spcBef>
                        <a:buNone/>
                      </a:pPr>
                      <a:r>
                        <a:rPr lang="en" sz="1000"/>
                        <a:t>Length Filter &gt; 20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000"/>
                        <a:t>613 items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232425">
                <a:tc>
                  <a:txBody>
                    <a:bodyPr/>
                    <a:lstStyle/>
                    <a:p>
                      <a:pPr lvl="0" rtl="0">
                        <a:spcBef>
                          <a:spcPts val="0"/>
                        </a:spcBef>
                        <a:buNone/>
                      </a:pPr>
                      <a:r>
                        <a:rPr lang="en" sz="1000"/>
                        <a:t>PoSTag Filter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000"/>
                        <a:t>323 items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206" name="Shape 206"/>
          <p:cNvSpPr txBox="1"/>
          <p:nvPr/>
        </p:nvSpPr>
        <p:spPr>
          <a:xfrm>
            <a:off x="4802975" y="2739425"/>
            <a:ext cx="3996900" cy="3801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chemeClr val="dk1"/>
                </a:solidFill>
              </a:rPr>
              <a:t>Table III: Result of Frequency/Length Filter and PoSTag Filter. </a:t>
            </a:r>
          </a:p>
        </p:txBody>
      </p:sp>
      <p:grpSp>
        <p:nvGrpSpPr>
          <p:cNvPr id="207" name="Shape 207"/>
          <p:cNvGrpSpPr/>
          <p:nvPr/>
        </p:nvGrpSpPr>
        <p:grpSpPr>
          <a:xfrm>
            <a:off x="8433188" y="116920"/>
            <a:ext cx="685874" cy="634281"/>
            <a:chOff x="7774201" y="178075"/>
            <a:chExt cx="685874" cy="634281"/>
          </a:xfrm>
        </p:grpSpPr>
        <p:pic>
          <p:nvPicPr>
            <p:cNvPr id="208" name="Shape 208"/>
            <p:cNvPicPr preferRelativeResize="0"/>
            <p:nvPr/>
          </p:nvPicPr>
          <p:blipFill rotWithShape="1">
            <a:blip r:embed="rId5">
              <a:alphaModFix/>
            </a:blip>
            <a:srcRect b="31861"/>
            <a:stretch/>
          </p:blipFill>
          <p:spPr>
            <a:xfrm>
              <a:off x="7774201" y="178074"/>
              <a:ext cx="479150" cy="166174"/>
            </a:xfrm>
            <a:prstGeom prst="rect">
              <a:avLst/>
            </a:prstGeom>
            <a:noFill/>
            <a:ln>
              <a:noFill/>
            </a:ln>
          </p:spPr>
        </p:pic>
        <p:pic>
          <p:nvPicPr>
            <p:cNvPr id="209" name="Shape 209"/>
            <p:cNvPicPr preferRelativeResize="0"/>
            <p:nvPr/>
          </p:nvPicPr>
          <p:blipFill rotWithShape="1">
            <a:blip r:embed="rId6">
              <a:alphaModFix/>
            </a:blip>
            <a:srcRect r="10674"/>
            <a:stretch/>
          </p:blipFill>
          <p:spPr>
            <a:xfrm>
              <a:off x="7839265" y="377911"/>
              <a:ext cx="479168" cy="222118"/>
            </a:xfrm>
            <a:prstGeom prst="rect">
              <a:avLst/>
            </a:prstGeom>
            <a:noFill/>
            <a:ln>
              <a:noFill/>
            </a:ln>
          </p:spPr>
        </p:pic>
        <p:pic>
          <p:nvPicPr>
            <p:cNvPr id="210" name="Shape 210"/>
            <p:cNvPicPr preferRelativeResize="0"/>
            <p:nvPr/>
          </p:nvPicPr>
          <p:blipFill rotWithShape="1">
            <a:blip r:embed="rId7">
              <a:alphaModFix/>
            </a:blip>
            <a:srcRect l="29248" t="13433" b="11604"/>
            <a:stretch/>
          </p:blipFill>
          <p:spPr>
            <a:xfrm>
              <a:off x="7785026" y="590237"/>
              <a:ext cx="675048" cy="222118"/>
            </a:xfrm>
            <a:prstGeom prst="rect">
              <a:avLst/>
            </a:prstGeom>
            <a:noFill/>
            <a:ln>
              <a:noFill/>
            </a:ln>
          </p:spPr>
        </p:pic>
      </p:grpSp>
      <p:pic>
        <p:nvPicPr>
          <p:cNvPr id="2" name="Picture 1"/>
          <p:cNvPicPr>
            <a:picLocks noChangeAspect="1"/>
          </p:cNvPicPr>
          <p:nvPr/>
        </p:nvPicPr>
        <p:blipFill>
          <a:blip r:embed="rId8"/>
          <a:stretch>
            <a:fillRect/>
          </a:stretch>
        </p:blipFill>
        <p:spPr>
          <a:xfrm>
            <a:off x="7305730" y="1215126"/>
            <a:ext cx="1671690" cy="743994"/>
          </a:xfrm>
          <a:prstGeom prst="rect">
            <a:avLst/>
          </a:prstGeom>
        </p:spPr>
      </p:pic>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 sz="2400" b="0" smtClean="0">
                <a:solidFill>
                  <a:schemeClr val="accent2">
                    <a:lumMod val="75000"/>
                  </a:schemeClr>
                </a:solidFill>
              </a:rPr>
              <a:t>Knowledge </a:t>
            </a:r>
            <a:r>
              <a:rPr lang="en" sz="2400" b="0" dirty="0">
                <a:solidFill>
                  <a:schemeClr val="accent2">
                    <a:lumMod val="75000"/>
                  </a:schemeClr>
                </a:solidFill>
              </a:rPr>
              <a:t>Construction Stage</a:t>
            </a:r>
          </a:p>
        </p:txBody>
      </p:sp>
      <p:sp>
        <p:nvSpPr>
          <p:cNvPr id="216" name="Shape 216"/>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17" name="Shape 217"/>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sp>
        <p:nvSpPr>
          <p:cNvPr id="218" name="Shape 218"/>
          <p:cNvSpPr txBox="1"/>
          <p:nvPr/>
        </p:nvSpPr>
        <p:spPr>
          <a:xfrm>
            <a:off x="457200" y="1164400"/>
            <a:ext cx="7778700" cy="2233800"/>
          </a:xfrm>
          <a:prstGeom prst="rect">
            <a:avLst/>
          </a:prstGeom>
          <a:noFill/>
          <a:ln>
            <a:noFill/>
          </a:ln>
        </p:spPr>
        <p:txBody>
          <a:bodyPr lIns="91425" tIns="91425" rIns="91425" bIns="91425" anchor="t" anchorCtr="0">
            <a:noAutofit/>
          </a:bodyPr>
          <a:lstStyle/>
          <a:p>
            <a:pPr lvl="0" rtl="0">
              <a:spcBef>
                <a:spcPts val="0"/>
              </a:spcBef>
              <a:buNone/>
            </a:pPr>
            <a:r>
              <a:rPr lang="en" dirty="0">
                <a:solidFill>
                  <a:schemeClr val="dk1"/>
                </a:solidFill>
              </a:rPr>
              <a:t>In this stage, we first develop an ontology model, and then tag all the phrases of the generated dictionary with the defined classes. </a:t>
            </a:r>
          </a:p>
          <a:p>
            <a:pPr marL="457200" lvl="0" indent="-228600" rtl="0">
              <a:spcBef>
                <a:spcPts val="0"/>
              </a:spcBef>
              <a:buChar char="➔"/>
            </a:pPr>
            <a:r>
              <a:rPr lang="en" dirty="0">
                <a:solidFill>
                  <a:schemeClr val="accent2"/>
                </a:solidFill>
              </a:rPr>
              <a:t>Build the ontology model </a:t>
            </a:r>
          </a:p>
          <a:p>
            <a:pPr marL="914400" lvl="1" indent="-228600" rtl="0">
              <a:spcBef>
                <a:spcPts val="0"/>
              </a:spcBef>
              <a:buClr>
                <a:schemeClr val="dk1"/>
              </a:buClr>
              <a:buChar char="◆"/>
            </a:pPr>
            <a:r>
              <a:rPr lang="en" dirty="0">
                <a:solidFill>
                  <a:schemeClr val="dk1"/>
                </a:solidFill>
              </a:rPr>
              <a:t>Define classes</a:t>
            </a:r>
          </a:p>
          <a:p>
            <a:pPr marL="914400" lvl="1" indent="-228600" rtl="0">
              <a:spcBef>
                <a:spcPts val="0"/>
              </a:spcBef>
              <a:buClr>
                <a:schemeClr val="dk1"/>
              </a:buClr>
              <a:buChar char="◆"/>
            </a:pPr>
            <a:r>
              <a:rPr lang="en" dirty="0">
                <a:solidFill>
                  <a:schemeClr val="dk1"/>
                </a:solidFill>
              </a:rPr>
              <a:t>Define relations</a:t>
            </a:r>
          </a:p>
          <a:p>
            <a:pPr marL="457200" lvl="0" indent="-228600" rtl="0">
              <a:spcBef>
                <a:spcPts val="0"/>
              </a:spcBef>
              <a:buChar char="➔"/>
            </a:pPr>
            <a:r>
              <a:rPr lang="en" dirty="0">
                <a:solidFill>
                  <a:schemeClr val="accent2"/>
                </a:solidFill>
              </a:rPr>
              <a:t>Knowledge Archive</a:t>
            </a:r>
          </a:p>
          <a:p>
            <a:pPr marL="914400" lvl="1" indent="-228600" rtl="0">
              <a:spcBef>
                <a:spcPts val="0"/>
              </a:spcBef>
              <a:buClr>
                <a:schemeClr val="dk1"/>
              </a:buClr>
              <a:buChar char="◆"/>
            </a:pPr>
            <a:r>
              <a:rPr lang="en" dirty="0">
                <a:solidFill>
                  <a:schemeClr val="dk1"/>
                </a:solidFill>
              </a:rPr>
              <a:t>Manually tag the important </a:t>
            </a:r>
          </a:p>
          <a:p>
            <a:pPr lvl="0" rtl="0">
              <a:spcBef>
                <a:spcPts val="0"/>
              </a:spcBef>
              <a:buNone/>
            </a:pPr>
            <a:r>
              <a:rPr lang="en" dirty="0">
                <a:solidFill>
                  <a:schemeClr val="dk1"/>
                </a:solidFill>
              </a:rPr>
              <a:t>                  phrases in the dictionary with               </a:t>
            </a:r>
          </a:p>
          <a:p>
            <a:pPr lvl="0" rtl="0">
              <a:spcBef>
                <a:spcPts val="0"/>
              </a:spcBef>
              <a:buNone/>
            </a:pPr>
            <a:r>
              <a:rPr lang="en" dirty="0">
                <a:solidFill>
                  <a:schemeClr val="dk1"/>
                </a:solidFill>
              </a:rPr>
              <a:t>                  their most relevant defined classes.</a:t>
            </a:r>
          </a:p>
        </p:txBody>
      </p:sp>
      <p:pic>
        <p:nvPicPr>
          <p:cNvPr id="219" name="Shape 219"/>
          <p:cNvPicPr preferRelativeResize="0"/>
          <p:nvPr/>
        </p:nvPicPr>
        <p:blipFill rotWithShape="1">
          <a:blip r:embed="rId3">
            <a:alphaModFix/>
          </a:blip>
          <a:srcRect t="26524"/>
          <a:stretch/>
        </p:blipFill>
        <p:spPr>
          <a:xfrm>
            <a:off x="859575" y="3797250"/>
            <a:ext cx="5144573" cy="993349"/>
          </a:xfrm>
          <a:prstGeom prst="rect">
            <a:avLst/>
          </a:prstGeom>
          <a:noFill/>
          <a:ln>
            <a:noFill/>
          </a:ln>
        </p:spPr>
      </p:pic>
      <p:grpSp>
        <p:nvGrpSpPr>
          <p:cNvPr id="220" name="Shape 220"/>
          <p:cNvGrpSpPr/>
          <p:nvPr/>
        </p:nvGrpSpPr>
        <p:grpSpPr>
          <a:xfrm>
            <a:off x="4296700" y="1904137"/>
            <a:ext cx="4521300" cy="1723512"/>
            <a:chOff x="4601500" y="1827937"/>
            <a:chExt cx="4521300" cy="1723512"/>
          </a:xfrm>
        </p:grpSpPr>
        <p:pic>
          <p:nvPicPr>
            <p:cNvPr id="221" name="Shape 221"/>
            <p:cNvPicPr preferRelativeResize="0"/>
            <p:nvPr/>
          </p:nvPicPr>
          <p:blipFill rotWithShape="1">
            <a:blip r:embed="rId4">
              <a:alphaModFix/>
            </a:blip>
            <a:srcRect l="16125" r="15282" b="28494"/>
            <a:stretch/>
          </p:blipFill>
          <p:spPr>
            <a:xfrm>
              <a:off x="4807324" y="1827937"/>
              <a:ext cx="3887925" cy="1487624"/>
            </a:xfrm>
            <a:prstGeom prst="rect">
              <a:avLst/>
            </a:prstGeom>
            <a:noFill/>
            <a:ln>
              <a:noFill/>
            </a:ln>
          </p:spPr>
        </p:pic>
        <p:sp>
          <p:nvSpPr>
            <p:cNvPr id="222" name="Shape 222"/>
            <p:cNvSpPr txBox="1"/>
            <p:nvPr/>
          </p:nvSpPr>
          <p:spPr>
            <a:xfrm>
              <a:off x="4601500" y="3300650"/>
              <a:ext cx="4521300" cy="250800"/>
            </a:xfrm>
            <a:prstGeom prst="rect">
              <a:avLst/>
            </a:prstGeom>
            <a:noFill/>
            <a:ln>
              <a:noFill/>
            </a:ln>
          </p:spPr>
          <p:txBody>
            <a:bodyPr lIns="91425" tIns="91425" rIns="91425" bIns="91425" anchor="ctr" anchorCtr="0">
              <a:noAutofit/>
            </a:bodyPr>
            <a:lstStyle/>
            <a:p>
              <a:pPr lvl="0" rtl="0">
                <a:spcBef>
                  <a:spcPts val="0"/>
                </a:spcBef>
                <a:buNone/>
              </a:pPr>
              <a:r>
                <a:rPr lang="en" sz="1200">
                  <a:solidFill>
                    <a:schemeClr val="dk1"/>
                  </a:solidFill>
                </a:rPr>
                <a:t>Figure 9:</a:t>
              </a:r>
              <a:r>
                <a:rPr lang="en" sz="1200">
                  <a:solidFill>
                    <a:srgbClr val="EF6C00"/>
                  </a:solidFill>
                </a:rPr>
                <a:t> </a:t>
              </a:r>
              <a:r>
                <a:rPr lang="en" sz="1200">
                  <a:solidFill>
                    <a:schemeClr val="dk1"/>
                  </a:solidFill>
                </a:rPr>
                <a:t>Ontology model depicting interactions among classes.</a:t>
              </a:r>
            </a:p>
          </p:txBody>
        </p:sp>
      </p:grpSp>
      <p:grpSp>
        <p:nvGrpSpPr>
          <p:cNvPr id="223" name="Shape 223"/>
          <p:cNvGrpSpPr/>
          <p:nvPr/>
        </p:nvGrpSpPr>
        <p:grpSpPr>
          <a:xfrm>
            <a:off x="8450547" y="112196"/>
            <a:ext cx="685874" cy="634281"/>
            <a:chOff x="7774201" y="178075"/>
            <a:chExt cx="685874" cy="634281"/>
          </a:xfrm>
        </p:grpSpPr>
        <p:pic>
          <p:nvPicPr>
            <p:cNvPr id="224" name="Shape 224"/>
            <p:cNvPicPr preferRelativeResize="0"/>
            <p:nvPr/>
          </p:nvPicPr>
          <p:blipFill rotWithShape="1">
            <a:blip r:embed="rId5">
              <a:alphaModFix/>
            </a:blip>
            <a:srcRect b="31861"/>
            <a:stretch/>
          </p:blipFill>
          <p:spPr>
            <a:xfrm>
              <a:off x="7774201" y="178074"/>
              <a:ext cx="479150" cy="166174"/>
            </a:xfrm>
            <a:prstGeom prst="rect">
              <a:avLst/>
            </a:prstGeom>
            <a:noFill/>
            <a:ln>
              <a:noFill/>
            </a:ln>
          </p:spPr>
        </p:pic>
        <p:pic>
          <p:nvPicPr>
            <p:cNvPr id="225" name="Shape 225"/>
            <p:cNvPicPr preferRelativeResize="0"/>
            <p:nvPr/>
          </p:nvPicPr>
          <p:blipFill rotWithShape="1">
            <a:blip r:embed="rId6">
              <a:alphaModFix/>
            </a:blip>
            <a:srcRect r="10674"/>
            <a:stretch/>
          </p:blipFill>
          <p:spPr>
            <a:xfrm>
              <a:off x="7839265" y="377911"/>
              <a:ext cx="479168" cy="222118"/>
            </a:xfrm>
            <a:prstGeom prst="rect">
              <a:avLst/>
            </a:prstGeom>
            <a:noFill/>
            <a:ln>
              <a:noFill/>
            </a:ln>
          </p:spPr>
        </p:pic>
        <p:pic>
          <p:nvPicPr>
            <p:cNvPr id="226" name="Shape 226"/>
            <p:cNvPicPr preferRelativeResize="0"/>
            <p:nvPr/>
          </p:nvPicPr>
          <p:blipFill rotWithShape="1">
            <a:blip r:embed="rId7">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 sz="2400" b="0" smtClean="0">
                <a:solidFill>
                  <a:schemeClr val="accent2">
                    <a:lumMod val="75000"/>
                  </a:schemeClr>
                </a:solidFill>
              </a:rPr>
              <a:t>Knowledge </a:t>
            </a:r>
            <a:r>
              <a:rPr lang="en" sz="2400" b="0" dirty="0">
                <a:solidFill>
                  <a:schemeClr val="accent2">
                    <a:lumMod val="75000"/>
                  </a:schemeClr>
                </a:solidFill>
              </a:rPr>
              <a:t>Construction Stage</a:t>
            </a:r>
          </a:p>
        </p:txBody>
      </p:sp>
      <p:sp>
        <p:nvSpPr>
          <p:cNvPr id="232" name="Shape 232"/>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33" name="Shape 233"/>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sp>
        <p:nvSpPr>
          <p:cNvPr id="234" name="Shape 234"/>
          <p:cNvSpPr txBox="1"/>
          <p:nvPr/>
        </p:nvSpPr>
        <p:spPr>
          <a:xfrm>
            <a:off x="457200" y="1164400"/>
            <a:ext cx="7778700" cy="2233800"/>
          </a:xfrm>
          <a:prstGeom prst="rect">
            <a:avLst/>
          </a:prstGeom>
          <a:noFill/>
          <a:ln>
            <a:noFill/>
          </a:ln>
        </p:spPr>
        <p:txBody>
          <a:bodyPr lIns="91425" tIns="91425" rIns="91425" bIns="91425" anchor="t" anchorCtr="0">
            <a:noAutofit/>
          </a:bodyPr>
          <a:lstStyle/>
          <a:p>
            <a:pPr marL="457200" lvl="0" indent="-330200" rtl="0">
              <a:spcBef>
                <a:spcPts val="0"/>
              </a:spcBef>
              <a:buSzPct val="100000"/>
              <a:buChar char="➔"/>
            </a:pPr>
            <a:r>
              <a:rPr lang="en" sz="1600"/>
              <a:t>Initial Domain Knowledge Base:</a:t>
            </a:r>
          </a:p>
          <a:p>
            <a:pPr lvl="0" rtl="0">
              <a:spcBef>
                <a:spcPts val="0"/>
              </a:spcBef>
              <a:buNone/>
            </a:pPr>
            <a:endParaRPr b="1"/>
          </a:p>
        </p:txBody>
      </p:sp>
      <p:pic>
        <p:nvPicPr>
          <p:cNvPr id="235" name="Shape 235"/>
          <p:cNvPicPr preferRelativeResize="0"/>
          <p:nvPr/>
        </p:nvPicPr>
        <p:blipFill rotWithShape="1">
          <a:blip r:embed="rId3">
            <a:alphaModFix/>
          </a:blip>
          <a:srcRect b="29288"/>
          <a:stretch/>
        </p:blipFill>
        <p:spPr>
          <a:xfrm>
            <a:off x="457200" y="1955062"/>
            <a:ext cx="4625209" cy="2406850"/>
          </a:xfrm>
          <a:prstGeom prst="rect">
            <a:avLst/>
          </a:prstGeom>
          <a:noFill/>
          <a:ln>
            <a:noFill/>
          </a:ln>
        </p:spPr>
      </p:pic>
      <p:graphicFrame>
        <p:nvGraphicFramePr>
          <p:cNvPr id="236" name="Shape 236"/>
          <p:cNvGraphicFramePr/>
          <p:nvPr/>
        </p:nvGraphicFramePr>
        <p:xfrm>
          <a:off x="5224175" y="1961025"/>
          <a:ext cx="3415575" cy="2394925"/>
        </p:xfrm>
        <a:graphic>
          <a:graphicData uri="http://schemas.openxmlformats.org/drawingml/2006/table">
            <a:tbl>
              <a:tblPr>
                <a:noFill/>
                <a:tableStyleId>{B6A53D2D-6C02-4235-A333-631C83229407}</a:tableStyleId>
              </a:tblPr>
              <a:tblGrid>
                <a:gridCol w="1553050"/>
                <a:gridCol w="1862525"/>
              </a:tblGrid>
              <a:tr h="506300">
                <a:tc>
                  <a:txBody>
                    <a:bodyPr/>
                    <a:lstStyle/>
                    <a:p>
                      <a:pPr lvl="0" rtl="0">
                        <a:spcBef>
                          <a:spcPts val="0"/>
                        </a:spcBef>
                        <a:buNone/>
                      </a:pPr>
                      <a:r>
                        <a:rPr lang="en" sz="1000">
                          <a:solidFill>
                            <a:srgbClr val="FFFFFF"/>
                          </a:solidFill>
                          <a:latin typeface="Open Sans"/>
                          <a:ea typeface="Open Sans"/>
                          <a:cs typeface="Open Sans"/>
                          <a:sym typeface="Open Sans"/>
                        </a:rPr>
                        <a:t>Class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3"/>
                    </a:solidFill>
                  </a:tcPr>
                </a:tc>
                <a:tc>
                  <a:txBody>
                    <a:bodyPr/>
                    <a:lstStyle/>
                    <a:p>
                      <a:pPr lvl="0" rtl="0">
                        <a:spcBef>
                          <a:spcPts val="0"/>
                        </a:spcBef>
                        <a:buNone/>
                      </a:pPr>
                      <a:r>
                        <a:rPr lang="en" sz="1000">
                          <a:solidFill>
                            <a:srgbClr val="FFFFFF"/>
                          </a:solidFill>
                          <a:latin typeface="Open Sans"/>
                          <a:ea typeface="Open Sans"/>
                          <a:cs typeface="Open Sans"/>
                          <a:sym typeface="Open Sans"/>
                        </a:rPr>
                        <a:t>Number of  Tagged Phrases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77725">
                <a:tc>
                  <a:txBody>
                    <a:bodyPr/>
                    <a:lstStyle/>
                    <a:p>
                      <a:pPr lvl="0" rtl="0">
                        <a:spcBef>
                          <a:spcPts val="0"/>
                        </a:spcBef>
                        <a:buNone/>
                      </a:pPr>
                      <a:r>
                        <a:rPr lang="en" sz="1000" b="1">
                          <a:latin typeface="Open Sans"/>
                          <a:ea typeface="Open Sans"/>
                          <a:cs typeface="Open Sans"/>
                          <a:sym typeface="Open Sans"/>
                        </a:rPr>
                        <a:t>Entity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200">
                          <a:latin typeface="Open Sans"/>
                          <a:ea typeface="Open Sans"/>
                          <a:cs typeface="Open Sans"/>
                          <a:sym typeface="Open Sans"/>
                        </a:rPr>
                        <a:t>628 items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77725">
                <a:tc>
                  <a:txBody>
                    <a:bodyPr/>
                    <a:lstStyle/>
                    <a:p>
                      <a:pPr lvl="0" rtl="0">
                        <a:spcBef>
                          <a:spcPts val="0"/>
                        </a:spcBef>
                        <a:buNone/>
                      </a:pPr>
                      <a:r>
                        <a:rPr lang="en" sz="1000" b="1">
                          <a:latin typeface="Open Sans"/>
                          <a:ea typeface="Open Sans"/>
                          <a:cs typeface="Open Sans"/>
                          <a:sym typeface="Open Sans"/>
                        </a:rPr>
                        <a:t>Activity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200">
                          <a:latin typeface="Open Sans"/>
                          <a:ea typeface="Open Sans"/>
                          <a:cs typeface="Open Sans"/>
                          <a:sym typeface="Open Sans"/>
                        </a:rPr>
                        <a:t>243 items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77725">
                <a:tc>
                  <a:txBody>
                    <a:bodyPr/>
                    <a:lstStyle/>
                    <a:p>
                      <a:pPr lvl="0" rtl="0">
                        <a:spcBef>
                          <a:spcPts val="0"/>
                        </a:spcBef>
                        <a:buNone/>
                      </a:pPr>
                      <a:r>
                        <a:rPr lang="en" sz="1000" b="1">
                          <a:latin typeface="Open Sans"/>
                          <a:ea typeface="Open Sans"/>
                          <a:cs typeface="Open Sans"/>
                          <a:sym typeface="Open Sans"/>
                        </a:rPr>
                        <a:t>Action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200">
                          <a:latin typeface="Open Sans"/>
                          <a:ea typeface="Open Sans"/>
                          <a:cs typeface="Open Sans"/>
                          <a:sym typeface="Open Sans"/>
                        </a:rPr>
                        <a:t>24 items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77725">
                <a:tc>
                  <a:txBody>
                    <a:bodyPr/>
                    <a:lstStyle/>
                    <a:p>
                      <a:pPr lvl="0" rtl="0">
                        <a:spcBef>
                          <a:spcPts val="0"/>
                        </a:spcBef>
                        <a:buNone/>
                      </a:pPr>
                      <a:r>
                        <a:rPr lang="en" sz="1000" b="1">
                          <a:latin typeface="Open Sans"/>
                          <a:ea typeface="Open Sans"/>
                          <a:cs typeface="Open Sans"/>
                          <a:sym typeface="Open Sans"/>
                        </a:rPr>
                        <a:t>Problem Condition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200">
                          <a:latin typeface="Open Sans"/>
                          <a:ea typeface="Open Sans"/>
                          <a:cs typeface="Open Sans"/>
                          <a:sym typeface="Open Sans"/>
                        </a:rPr>
                        <a:t>22 items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77725">
                <a:tc>
                  <a:txBody>
                    <a:bodyPr/>
                    <a:lstStyle/>
                    <a:p>
                      <a:pPr lvl="0" rtl="0">
                        <a:spcBef>
                          <a:spcPts val="0"/>
                        </a:spcBef>
                        <a:buNone/>
                      </a:pPr>
                      <a:r>
                        <a:rPr lang="en" sz="1000" b="1">
                          <a:latin typeface="Open Sans"/>
                          <a:ea typeface="Open Sans"/>
                          <a:cs typeface="Open Sans"/>
                          <a:sym typeface="Open Sans"/>
                        </a:rPr>
                        <a:t>SupportTeam</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200">
                          <a:latin typeface="Open Sans"/>
                          <a:ea typeface="Open Sans"/>
                          <a:cs typeface="Open Sans"/>
                          <a:sym typeface="Open Sans"/>
                        </a:rPr>
                        <a:t>76 items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grpSp>
        <p:nvGrpSpPr>
          <p:cNvPr id="237" name="Shape 237"/>
          <p:cNvGrpSpPr/>
          <p:nvPr/>
        </p:nvGrpSpPr>
        <p:grpSpPr>
          <a:xfrm>
            <a:off x="8458126" y="112196"/>
            <a:ext cx="685874" cy="634281"/>
            <a:chOff x="7774201" y="178075"/>
            <a:chExt cx="685874" cy="634281"/>
          </a:xfrm>
        </p:grpSpPr>
        <p:pic>
          <p:nvPicPr>
            <p:cNvPr id="238" name="Shape 238"/>
            <p:cNvPicPr preferRelativeResize="0"/>
            <p:nvPr/>
          </p:nvPicPr>
          <p:blipFill rotWithShape="1">
            <a:blip r:embed="rId4">
              <a:alphaModFix/>
            </a:blip>
            <a:srcRect b="31861"/>
            <a:stretch/>
          </p:blipFill>
          <p:spPr>
            <a:xfrm>
              <a:off x="7774201" y="178074"/>
              <a:ext cx="479150" cy="166174"/>
            </a:xfrm>
            <a:prstGeom prst="rect">
              <a:avLst/>
            </a:prstGeom>
            <a:noFill/>
            <a:ln>
              <a:noFill/>
            </a:ln>
          </p:spPr>
        </p:pic>
        <p:pic>
          <p:nvPicPr>
            <p:cNvPr id="239" name="Shape 239"/>
            <p:cNvPicPr preferRelativeResize="0"/>
            <p:nvPr/>
          </p:nvPicPr>
          <p:blipFill rotWithShape="1">
            <a:blip r:embed="rId5">
              <a:alphaModFix/>
            </a:blip>
            <a:srcRect r="10674"/>
            <a:stretch/>
          </p:blipFill>
          <p:spPr>
            <a:xfrm>
              <a:off x="7839265" y="377911"/>
              <a:ext cx="479168" cy="222118"/>
            </a:xfrm>
            <a:prstGeom prst="rect">
              <a:avLst/>
            </a:prstGeom>
            <a:noFill/>
            <a:ln>
              <a:noFill/>
            </a:ln>
          </p:spPr>
        </p:pic>
        <p:pic>
          <p:nvPicPr>
            <p:cNvPr id="240" name="Shape 240"/>
            <p:cNvPicPr preferRelativeResize="0"/>
            <p:nvPr/>
          </p:nvPicPr>
          <p:blipFill rotWithShape="1">
            <a:blip r:embed="rId6">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 sz="2400" b="0" smtClean="0">
                <a:solidFill>
                  <a:schemeClr val="accent2">
                    <a:lumMod val="75000"/>
                  </a:schemeClr>
                </a:solidFill>
              </a:rPr>
              <a:t>Ticket </a:t>
            </a:r>
            <a:r>
              <a:rPr lang="en" sz="2400" b="0" dirty="0">
                <a:solidFill>
                  <a:schemeClr val="accent2">
                    <a:lumMod val="75000"/>
                  </a:schemeClr>
                </a:solidFill>
              </a:rPr>
              <a:t>Resolution Stage</a:t>
            </a:r>
          </a:p>
        </p:txBody>
      </p:sp>
      <p:sp>
        <p:nvSpPr>
          <p:cNvPr id="246" name="Shape 246"/>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47" name="Shape 247"/>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grpSp>
        <p:nvGrpSpPr>
          <p:cNvPr id="253" name="Shape 253"/>
          <p:cNvGrpSpPr/>
          <p:nvPr/>
        </p:nvGrpSpPr>
        <p:grpSpPr>
          <a:xfrm>
            <a:off x="8448905" y="102865"/>
            <a:ext cx="685874" cy="634281"/>
            <a:chOff x="7774201" y="178075"/>
            <a:chExt cx="685874" cy="634281"/>
          </a:xfrm>
        </p:grpSpPr>
        <p:pic>
          <p:nvPicPr>
            <p:cNvPr id="254" name="Shape 254"/>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255" name="Shape 255"/>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256" name="Shape 256"/>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pic>
        <p:nvPicPr>
          <p:cNvPr id="2" name="Picture 1"/>
          <p:cNvPicPr>
            <a:picLocks noChangeAspect="1"/>
          </p:cNvPicPr>
          <p:nvPr/>
        </p:nvPicPr>
        <p:blipFill>
          <a:blip r:embed="rId6"/>
          <a:stretch>
            <a:fillRect/>
          </a:stretch>
        </p:blipFill>
        <p:spPr>
          <a:xfrm>
            <a:off x="7838827" y="1212729"/>
            <a:ext cx="1241805" cy="1341149"/>
          </a:xfrm>
          <a:prstGeom prst="rect">
            <a:avLst/>
          </a:prstGeom>
        </p:spPr>
      </p:pic>
      <p:sp>
        <p:nvSpPr>
          <p:cNvPr id="15" name="Shape 67"/>
          <p:cNvSpPr txBox="1"/>
          <p:nvPr/>
        </p:nvSpPr>
        <p:spPr>
          <a:xfrm>
            <a:off x="211756" y="1074078"/>
            <a:ext cx="7796463" cy="2107952"/>
          </a:xfrm>
          <a:prstGeom prst="rect">
            <a:avLst/>
          </a:prstGeom>
          <a:noFill/>
          <a:ln>
            <a:noFill/>
          </a:ln>
        </p:spPr>
        <p:txBody>
          <a:bodyPr lIns="91425" tIns="91425" rIns="91425" bIns="91425" anchor="t" anchorCtr="0">
            <a:noAutofit/>
          </a:bodyPr>
          <a:lstStyle/>
          <a:p>
            <a:pPr lvl="0"/>
            <a:r>
              <a:rPr lang="en" dirty="0">
                <a:solidFill>
                  <a:schemeClr val="dk1"/>
                </a:solidFill>
              </a:rPr>
              <a:t>The goal of this stage is to recommend operational phrases for an </a:t>
            </a:r>
            <a:r>
              <a:rPr lang="en" dirty="0">
                <a:solidFill>
                  <a:schemeClr val="accent2"/>
                </a:solidFill>
              </a:rPr>
              <a:t>incoming ticket</a:t>
            </a:r>
            <a:r>
              <a:rPr lang="en" dirty="0" smtClean="0">
                <a:solidFill>
                  <a:schemeClr val="dk1"/>
                </a:solidFill>
              </a:rPr>
              <a:t>.</a:t>
            </a:r>
            <a:endParaRPr lang="en-US" dirty="0" smtClean="0">
              <a:solidFill>
                <a:schemeClr val="dk1"/>
              </a:solidFill>
            </a:endParaRPr>
          </a:p>
          <a:p>
            <a:pPr lvl="0"/>
            <a:r>
              <a:rPr lang="en" dirty="0" smtClean="0">
                <a:solidFill>
                  <a:schemeClr val="dk1"/>
                </a:solidFill>
              </a:rPr>
              <a:t> </a:t>
            </a:r>
            <a:endParaRPr lang="en" dirty="0">
              <a:solidFill>
                <a:schemeClr val="dk1"/>
              </a:solidFill>
            </a:endParaRPr>
          </a:p>
          <a:p>
            <a:pPr marL="457200" lvl="0" indent="-228600">
              <a:buClr>
                <a:schemeClr val="dk1"/>
              </a:buClr>
              <a:buChar char="➔"/>
            </a:pPr>
            <a:r>
              <a:rPr lang="en" dirty="0">
                <a:solidFill>
                  <a:schemeClr val="accent2"/>
                </a:solidFill>
              </a:rPr>
              <a:t>Information Inference component</a:t>
            </a:r>
            <a:r>
              <a:rPr lang="en-US" dirty="0">
                <a:solidFill>
                  <a:schemeClr val="dk1"/>
                </a:solidFill>
              </a:rPr>
              <a:t>: </a:t>
            </a:r>
            <a:endParaRPr lang="en-US" dirty="0" smtClean="0">
              <a:solidFill>
                <a:schemeClr val="dk1"/>
              </a:solidFill>
            </a:endParaRPr>
          </a:p>
          <a:p>
            <a:pPr marL="514350" lvl="1" indent="-285750">
              <a:buClr>
                <a:schemeClr val="dk1"/>
              </a:buClr>
              <a:buFont typeface="Arial" charset="0"/>
              <a:buChar char="•"/>
            </a:pPr>
            <a:r>
              <a:rPr lang="en" dirty="0" smtClean="0">
                <a:solidFill>
                  <a:schemeClr val="tx1"/>
                </a:solidFill>
              </a:rPr>
              <a:t>Class </a:t>
            </a:r>
            <a:r>
              <a:rPr lang="en" dirty="0">
                <a:solidFill>
                  <a:schemeClr val="tx1"/>
                </a:solidFill>
              </a:rPr>
              <a:t>Tagger </a:t>
            </a:r>
            <a:r>
              <a:rPr lang="en" dirty="0" smtClean="0">
                <a:solidFill>
                  <a:schemeClr val="tx1"/>
                </a:solidFill>
              </a:rPr>
              <a:t>Module</a:t>
            </a:r>
            <a:r>
              <a:rPr lang="en-US" dirty="0" smtClean="0">
                <a:solidFill>
                  <a:schemeClr val="tx1"/>
                </a:solidFill>
              </a:rPr>
              <a:t> processes </a:t>
            </a:r>
            <a:r>
              <a:rPr lang="en-US" dirty="0" smtClean="0">
                <a:solidFill>
                  <a:schemeClr val="dk1"/>
                </a:solidFill>
              </a:rPr>
              <a:t>incoming ticket</a:t>
            </a:r>
            <a:r>
              <a:rPr lang="en" dirty="0" smtClean="0">
                <a:solidFill>
                  <a:schemeClr val="dk1"/>
                </a:solidFill>
              </a:rPr>
              <a:t> </a:t>
            </a:r>
            <a:r>
              <a:rPr lang="en" dirty="0">
                <a:solidFill>
                  <a:schemeClr val="dk1"/>
                </a:solidFill>
              </a:rPr>
              <a:t>tickets in three steps.</a:t>
            </a:r>
            <a:endParaRPr lang="en-US" dirty="0">
              <a:solidFill>
                <a:schemeClr val="dk1"/>
              </a:solidFill>
            </a:endParaRPr>
          </a:p>
          <a:p>
            <a:pPr marL="685800" lvl="8">
              <a:buClr>
                <a:schemeClr val="dk1"/>
              </a:buClr>
            </a:pPr>
            <a:r>
              <a:rPr lang="en-US" kern="1200" dirty="0" smtClean="0">
                <a:solidFill>
                  <a:schemeClr val="tx1"/>
                </a:solidFill>
              </a:rPr>
              <a:t>   (</a:t>
            </a:r>
            <a:r>
              <a:rPr lang="en-US" kern="1200" dirty="0">
                <a:solidFill>
                  <a:schemeClr val="tx1"/>
                </a:solidFill>
              </a:rPr>
              <a:t>1) tokenize the input into sentences; </a:t>
            </a:r>
          </a:p>
          <a:p>
            <a:pPr marL="685800" lvl="8">
              <a:buClr>
                <a:schemeClr val="dk1"/>
              </a:buClr>
            </a:pPr>
            <a:r>
              <a:rPr lang="en-US" kern="1200" dirty="0" smtClean="0">
                <a:solidFill>
                  <a:schemeClr val="tx1"/>
                </a:solidFill>
              </a:rPr>
              <a:t>   (</a:t>
            </a:r>
            <a:r>
              <a:rPr lang="en-US" kern="1200" dirty="0">
                <a:solidFill>
                  <a:schemeClr val="tx1"/>
                </a:solidFill>
              </a:rPr>
              <a:t>2) construct a </a:t>
            </a:r>
            <a:r>
              <a:rPr lang="en-US" kern="1200" dirty="0" err="1">
                <a:solidFill>
                  <a:schemeClr val="tx1"/>
                </a:solidFill>
              </a:rPr>
              <a:t>Trie</a:t>
            </a:r>
            <a:r>
              <a:rPr lang="en-US" kern="1200" dirty="0">
                <a:solidFill>
                  <a:schemeClr val="tx1"/>
                </a:solidFill>
              </a:rPr>
              <a:t> by using ontology domain dictionary; </a:t>
            </a:r>
          </a:p>
          <a:p>
            <a:pPr marL="685800" lvl="8">
              <a:buClr>
                <a:schemeClr val="dk1"/>
              </a:buClr>
            </a:pPr>
            <a:r>
              <a:rPr lang="en-US" kern="1200" dirty="0" smtClean="0">
                <a:solidFill>
                  <a:schemeClr val="tx1"/>
                </a:solidFill>
              </a:rPr>
              <a:t>   (</a:t>
            </a:r>
            <a:r>
              <a:rPr lang="en-US" kern="1200" dirty="0">
                <a:solidFill>
                  <a:schemeClr val="tx1"/>
                </a:solidFill>
              </a:rPr>
              <a:t>3) find the longest matching phrases of each sentence using the </a:t>
            </a:r>
            <a:r>
              <a:rPr lang="en-US" kern="1200" dirty="0" err="1">
                <a:solidFill>
                  <a:schemeClr val="tx1"/>
                </a:solidFill>
              </a:rPr>
              <a:t>Trie</a:t>
            </a:r>
            <a:r>
              <a:rPr lang="en-US" kern="1200" dirty="0">
                <a:solidFill>
                  <a:schemeClr val="tx1"/>
                </a:solidFill>
              </a:rPr>
              <a:t> and </a:t>
            </a:r>
            <a:r>
              <a:rPr lang="en-US" kern="1200" dirty="0" smtClean="0">
                <a:solidFill>
                  <a:schemeClr val="tx1"/>
                </a:solidFill>
              </a:rPr>
              <a:t>   	knowledge </a:t>
            </a:r>
            <a:r>
              <a:rPr lang="en-US" kern="1200" dirty="0">
                <a:solidFill>
                  <a:schemeClr val="tx1"/>
                </a:solidFill>
              </a:rPr>
              <a:t>base, then map them onto the corresponding ontology classes</a:t>
            </a: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
        <p:nvSpPr>
          <p:cNvPr id="21" name="Shape 248"/>
          <p:cNvSpPr txBox="1"/>
          <p:nvPr/>
        </p:nvSpPr>
        <p:spPr>
          <a:xfrm>
            <a:off x="211756" y="3188785"/>
            <a:ext cx="8541797" cy="1261164"/>
          </a:xfrm>
          <a:prstGeom prst="rect">
            <a:avLst/>
          </a:prstGeom>
          <a:noFill/>
          <a:ln>
            <a:noFill/>
          </a:ln>
        </p:spPr>
        <p:txBody>
          <a:bodyPr lIns="91425" tIns="91425" rIns="91425" bIns="91425" anchor="t" anchorCtr="0">
            <a:noAutofit/>
          </a:bodyPr>
          <a:lstStyle/>
          <a:p>
            <a:pPr marL="971550" lvl="0" indent="-285750" rtl="0">
              <a:spcBef>
                <a:spcPts val="0"/>
              </a:spcBef>
              <a:buClr>
                <a:schemeClr val="dk1"/>
              </a:buClr>
              <a:buFont typeface="Arial" charset="0"/>
              <a:buChar char="•"/>
            </a:pPr>
            <a:r>
              <a:rPr lang="en" dirty="0" smtClean="0">
                <a:solidFill>
                  <a:schemeClr val="dk2"/>
                </a:solidFill>
              </a:rPr>
              <a:t>Define </a:t>
            </a:r>
            <a:r>
              <a:rPr lang="en" dirty="0">
                <a:solidFill>
                  <a:schemeClr val="dk2"/>
                </a:solidFill>
              </a:rPr>
              <a:t>Concept Patterns for </a:t>
            </a:r>
            <a:r>
              <a:rPr lang="en" dirty="0" smtClean="0">
                <a:solidFill>
                  <a:schemeClr val="dk2"/>
                </a:solidFill>
              </a:rPr>
              <a:t>Inference</a:t>
            </a:r>
            <a:r>
              <a:rPr lang="en-US" dirty="0" smtClean="0">
                <a:solidFill>
                  <a:schemeClr val="dk2"/>
                </a:solidFill>
              </a:rPr>
              <a:t>: </a:t>
            </a:r>
            <a:r>
              <a:rPr lang="en" dirty="0" smtClean="0">
                <a:solidFill>
                  <a:schemeClr val="dk1"/>
                </a:solidFill>
              </a:rPr>
              <a:t>concept </a:t>
            </a:r>
            <a:r>
              <a:rPr lang="en" dirty="0">
                <a:solidFill>
                  <a:schemeClr val="dk1"/>
                </a:solidFill>
              </a:rPr>
              <a:t>patterns based on Problem, Activity and Action </a:t>
            </a:r>
            <a:r>
              <a:rPr lang="en" dirty="0" smtClean="0">
                <a:solidFill>
                  <a:schemeClr val="dk1"/>
                </a:solidFill>
              </a:rPr>
              <a:t>concepts</a:t>
            </a:r>
            <a:r>
              <a:rPr lang="en-US" dirty="0" smtClean="0">
                <a:solidFill>
                  <a:schemeClr val="dk1"/>
                </a:solidFill>
              </a:rPr>
              <a:t>:</a:t>
            </a:r>
          </a:p>
          <a:p>
            <a:pPr marL="685800" lvl="1">
              <a:buClr>
                <a:schemeClr val="dk1"/>
              </a:buClr>
            </a:pPr>
            <a:r>
              <a:rPr lang="en-US" dirty="0" smtClean="0"/>
              <a:t>1. </a:t>
            </a:r>
            <a:r>
              <a:rPr lang="en-US" dirty="0" smtClean="0">
                <a:solidFill>
                  <a:schemeClr val="accent2"/>
                </a:solidFill>
              </a:rPr>
              <a:t>Problem</a:t>
            </a:r>
            <a:r>
              <a:rPr lang="en-US" dirty="0" smtClean="0"/>
              <a:t> </a:t>
            </a:r>
            <a:r>
              <a:rPr lang="en-US" dirty="0"/>
              <a:t>describes an entity in negative condition or state. </a:t>
            </a:r>
            <a:endParaRPr lang="en-US" dirty="0" smtClean="0"/>
          </a:p>
          <a:p>
            <a:pPr marL="685800" lvl="1">
              <a:buClr>
                <a:schemeClr val="dk1"/>
              </a:buClr>
            </a:pPr>
            <a:r>
              <a:rPr lang="en-US" dirty="0" smtClean="0"/>
              <a:t>2. </a:t>
            </a:r>
            <a:r>
              <a:rPr lang="en-US" dirty="0" smtClean="0">
                <a:solidFill>
                  <a:schemeClr val="accent2"/>
                </a:solidFill>
              </a:rPr>
              <a:t>Activity</a:t>
            </a:r>
            <a:r>
              <a:rPr lang="en-US" dirty="0" smtClean="0"/>
              <a:t> </a:t>
            </a:r>
            <a:r>
              <a:rPr lang="en-US" dirty="0"/>
              <a:t>denotes the diagnostic steps on an entity. </a:t>
            </a:r>
            <a:endParaRPr lang="en-US" dirty="0" smtClean="0"/>
          </a:p>
          <a:p>
            <a:pPr marL="685800" lvl="1">
              <a:buClr>
                <a:schemeClr val="dk1"/>
              </a:buClr>
            </a:pPr>
            <a:r>
              <a:rPr lang="en-US" dirty="0" smtClean="0"/>
              <a:t>3. </a:t>
            </a:r>
            <a:r>
              <a:rPr lang="en-US" dirty="0" smtClean="0">
                <a:solidFill>
                  <a:schemeClr val="accent2"/>
                </a:solidFill>
              </a:rPr>
              <a:t>Action</a:t>
            </a:r>
            <a:r>
              <a:rPr lang="en-US" dirty="0" smtClean="0"/>
              <a:t> </a:t>
            </a:r>
            <a:r>
              <a:rPr lang="en-US" dirty="0"/>
              <a:t>represents the fixing operation on an entity. </a:t>
            </a:r>
            <a:endParaRPr lang="en-US" dirty="0"/>
          </a:p>
          <a:p>
            <a:pPr marL="914400" lvl="1" indent="-228600">
              <a:buClr>
                <a:schemeClr val="dk1"/>
              </a:buClr>
              <a:buFontTx/>
              <a:buChar char="●"/>
            </a:pPr>
            <a:endParaRPr lang="en-US" dirty="0" smtClean="0"/>
          </a:p>
          <a:p>
            <a:pPr marL="914400" lvl="1" indent="-228600">
              <a:buClr>
                <a:schemeClr val="dk1"/>
              </a:buClr>
              <a:buFontTx/>
              <a:buChar char="●"/>
            </a:pPr>
            <a:endParaRPr lang="en-US" dirty="0"/>
          </a:p>
          <a:p>
            <a:pPr marL="914400" lvl="1" indent="-228600">
              <a:buClr>
                <a:schemeClr val="dk1"/>
              </a:buClr>
              <a:buFontTx/>
              <a:buChar char="●"/>
            </a:pPr>
            <a:endParaRPr lang="en-US" dirty="0"/>
          </a:p>
          <a:p>
            <a:pPr marL="914400" lvl="1" indent="-228600">
              <a:buClr>
                <a:schemeClr val="dk1"/>
              </a:buClr>
              <a:buChar char="●"/>
            </a:pPr>
            <a:endParaRPr lang="en" dirty="0">
              <a:solidFill>
                <a:schemeClr val="dk1"/>
              </a:solidFill>
            </a:endParaRPr>
          </a:p>
          <a:p>
            <a:pPr lvl="0" rtl="0">
              <a:spcBef>
                <a:spcPts val="0"/>
              </a:spcBef>
              <a:buNone/>
            </a:pPr>
            <a:endParaRPr b="1" dirty="0"/>
          </a:p>
        </p:txBody>
      </p:sp>
      <p:pic>
        <p:nvPicPr>
          <p:cNvPr id="22" name="Shape 250"/>
          <p:cNvPicPr preferRelativeResize="0"/>
          <p:nvPr/>
        </p:nvPicPr>
        <p:blipFill>
          <a:blip r:embed="rId7">
            <a:alphaModFix/>
          </a:blip>
          <a:stretch>
            <a:fillRect/>
          </a:stretch>
        </p:blipFill>
        <p:spPr>
          <a:xfrm>
            <a:off x="2112072" y="4317219"/>
            <a:ext cx="5165299" cy="6803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 sz="2400" b="0" dirty="0" smtClean="0">
                <a:solidFill>
                  <a:schemeClr val="accent2">
                    <a:lumMod val="75000"/>
                  </a:schemeClr>
                </a:solidFill>
              </a:rPr>
              <a:t>Ticket </a:t>
            </a:r>
            <a:r>
              <a:rPr lang="en" sz="2400" b="0" dirty="0">
                <a:solidFill>
                  <a:schemeClr val="accent2">
                    <a:lumMod val="75000"/>
                  </a:schemeClr>
                </a:solidFill>
              </a:rPr>
              <a:t>Resolution Stage</a:t>
            </a:r>
          </a:p>
        </p:txBody>
      </p:sp>
      <p:sp>
        <p:nvSpPr>
          <p:cNvPr id="246" name="Shape 246"/>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47" name="Shape 247"/>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sp>
        <p:nvSpPr>
          <p:cNvPr id="248" name="Shape 248"/>
          <p:cNvSpPr txBox="1"/>
          <p:nvPr/>
        </p:nvSpPr>
        <p:spPr>
          <a:xfrm>
            <a:off x="86628" y="1356907"/>
            <a:ext cx="7752199" cy="2531699"/>
          </a:xfrm>
          <a:prstGeom prst="rect">
            <a:avLst/>
          </a:prstGeom>
          <a:noFill/>
          <a:ln>
            <a:noFill/>
          </a:ln>
        </p:spPr>
        <p:txBody>
          <a:bodyPr lIns="91425" tIns="91425" rIns="91425" bIns="91425" anchor="t" anchorCtr="0">
            <a:noAutofit/>
          </a:bodyPr>
          <a:lstStyle/>
          <a:p>
            <a:pPr marL="914400" lvl="0" indent="-228600" rtl="0">
              <a:spcBef>
                <a:spcPts val="0"/>
              </a:spcBef>
              <a:buClr>
                <a:schemeClr val="dk1"/>
              </a:buClr>
              <a:buChar char="●"/>
            </a:pPr>
            <a:r>
              <a:rPr lang="en" u="sng" dirty="0" smtClean="0">
                <a:solidFill>
                  <a:schemeClr val="dk2"/>
                </a:solidFill>
              </a:rPr>
              <a:t>Problem</a:t>
            </a:r>
            <a:r>
              <a:rPr lang="en" u="sng" dirty="0">
                <a:solidFill>
                  <a:schemeClr val="dk2"/>
                </a:solidFill>
              </a:rPr>
              <a:t>, Activity and Action Extraction</a:t>
            </a:r>
            <a:r>
              <a:rPr lang="en" u="sng" dirty="0" smtClean="0">
                <a:solidFill>
                  <a:schemeClr val="dk1"/>
                </a:solidFill>
              </a:rPr>
              <a:t>:</a:t>
            </a:r>
            <a:endParaRPr lang="en-US" u="sng" dirty="0" smtClean="0">
              <a:solidFill>
                <a:schemeClr val="dk1"/>
              </a:solidFill>
            </a:endParaRPr>
          </a:p>
          <a:p>
            <a:pPr marL="685800">
              <a:buClr>
                <a:schemeClr val="dk1"/>
              </a:buClr>
            </a:pPr>
            <a:r>
              <a:rPr lang="en-US" dirty="0" smtClean="0"/>
              <a:t>1. Class </a:t>
            </a:r>
            <a:r>
              <a:rPr lang="en-US" dirty="0"/>
              <a:t>Tagger module tokenizes the input into sentences and outputs a list of tagged phrases. </a:t>
            </a:r>
            <a:endParaRPr lang="en-US" dirty="0" smtClean="0"/>
          </a:p>
          <a:p>
            <a:pPr marL="685800">
              <a:buClr>
                <a:schemeClr val="dk1"/>
              </a:buClr>
            </a:pPr>
            <a:r>
              <a:rPr lang="en-US" dirty="0" smtClean="0"/>
              <a:t>2. We </a:t>
            </a:r>
            <a:r>
              <a:rPr lang="en-US" dirty="0"/>
              <a:t>decide whether it is an informative snippet or not by checking if it exists in a </a:t>
            </a:r>
            <a:r>
              <a:rPr lang="en-US" dirty="0" smtClean="0"/>
              <a:t>Problem-Condition/Action </a:t>
            </a:r>
            <a:r>
              <a:rPr lang="en-US" dirty="0"/>
              <a:t>list</a:t>
            </a:r>
            <a:r>
              <a:rPr lang="en-US" dirty="0" smtClean="0"/>
              <a:t>.</a:t>
            </a:r>
          </a:p>
          <a:p>
            <a:pPr marL="685800">
              <a:buClr>
                <a:schemeClr val="dk1"/>
              </a:buClr>
            </a:pPr>
            <a:r>
              <a:rPr lang="en-US" dirty="0" smtClean="0"/>
              <a:t>3. The </a:t>
            </a:r>
            <a:r>
              <a:rPr lang="en-US" dirty="0"/>
              <a:t>phrase is appended to the dictionary as a key, and all its related entities are added as the corresponding values via a neighborhood search. Each of the three key concepts has its own dictionary. </a:t>
            </a:r>
            <a:endParaRPr lang="en-US" dirty="0" smtClean="0"/>
          </a:p>
          <a:p>
            <a:pPr marL="685800">
              <a:buClr>
                <a:schemeClr val="dk1"/>
              </a:buClr>
            </a:pPr>
            <a:endParaRPr lang="en-US" dirty="0" smtClean="0"/>
          </a:p>
          <a:p>
            <a:pPr marL="914400" indent="-228600">
              <a:buClr>
                <a:schemeClr val="dk1"/>
              </a:buClr>
              <a:buFontTx/>
              <a:buChar char="●"/>
            </a:pPr>
            <a:r>
              <a:rPr lang="en-US" dirty="0"/>
              <a:t>Finally, we obtain the problem, activity, and action inferences.</a:t>
            </a:r>
            <a:endParaRPr lang="en" dirty="0">
              <a:solidFill>
                <a:schemeClr val="dk1"/>
              </a:solidFill>
            </a:endParaRPr>
          </a:p>
          <a:p>
            <a:pPr marL="914400" indent="-228600">
              <a:buClr>
                <a:schemeClr val="dk1"/>
              </a:buClr>
              <a:buFontTx/>
              <a:buChar char="●"/>
            </a:pPr>
            <a:endParaRPr lang="en-US" dirty="0" smtClean="0"/>
          </a:p>
          <a:p>
            <a:pPr marL="914400" lvl="0" indent="-228600" rtl="0">
              <a:spcBef>
                <a:spcPts val="0"/>
              </a:spcBef>
              <a:buClr>
                <a:schemeClr val="dk1"/>
              </a:buClr>
              <a:buChar char="●"/>
            </a:pPr>
            <a:endParaRPr lang="en" dirty="0">
              <a:solidFill>
                <a:schemeClr val="dk1"/>
              </a:solidFill>
            </a:endParaRPr>
          </a:p>
          <a:p>
            <a:pPr lvl="0" rtl="0">
              <a:spcBef>
                <a:spcPts val="0"/>
              </a:spcBef>
              <a:buNone/>
            </a:pPr>
            <a:endParaRPr dirty="0">
              <a:solidFill>
                <a:schemeClr val="dk1"/>
              </a:solidFill>
            </a:endParaRPr>
          </a:p>
          <a:p>
            <a:pPr lvl="0" rtl="0">
              <a:spcBef>
                <a:spcPts val="0"/>
              </a:spcBef>
              <a:buNone/>
            </a:pPr>
            <a:endParaRPr b="1" dirty="0"/>
          </a:p>
        </p:txBody>
      </p:sp>
      <p:grpSp>
        <p:nvGrpSpPr>
          <p:cNvPr id="253" name="Shape 253"/>
          <p:cNvGrpSpPr/>
          <p:nvPr/>
        </p:nvGrpSpPr>
        <p:grpSpPr>
          <a:xfrm>
            <a:off x="8448905" y="102865"/>
            <a:ext cx="685874" cy="634281"/>
            <a:chOff x="7774201" y="178075"/>
            <a:chExt cx="685874" cy="634281"/>
          </a:xfrm>
        </p:grpSpPr>
        <p:pic>
          <p:nvPicPr>
            <p:cNvPr id="254" name="Shape 254"/>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255" name="Shape 255"/>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256" name="Shape 256"/>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pic>
        <p:nvPicPr>
          <p:cNvPr id="2" name="Picture 1"/>
          <p:cNvPicPr>
            <a:picLocks noChangeAspect="1"/>
          </p:cNvPicPr>
          <p:nvPr/>
        </p:nvPicPr>
        <p:blipFill>
          <a:blip r:embed="rId6"/>
          <a:stretch>
            <a:fillRect/>
          </a:stretch>
        </p:blipFill>
        <p:spPr>
          <a:xfrm>
            <a:off x="7838827" y="1212729"/>
            <a:ext cx="1241805" cy="1341149"/>
          </a:xfrm>
          <a:prstGeom prst="rect">
            <a:avLst/>
          </a:prstGeom>
        </p:spPr>
      </p:pic>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pic>
        <p:nvPicPr>
          <p:cNvPr id="16" name="Picture 2" descr="https://lh3.googleusercontent.com/72tOL_jIyiHAALv7a8Jq74RNlP7pIYipvOQFuTOymyXu8euIrveJhpEeCZnOo8HaH1Y7Yo7u5d-l5tSdooa76waaQ_geS2hhYnuh8La3xGwsOfL5EKyE5dvggewfhZEeuELlFafKZx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3765" y="4229722"/>
            <a:ext cx="3283925" cy="51241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stretch>
            <a:fillRect/>
          </a:stretch>
        </p:blipFill>
        <p:spPr>
          <a:xfrm>
            <a:off x="783560" y="4022500"/>
            <a:ext cx="3840797" cy="817054"/>
          </a:xfrm>
          <a:prstGeom prst="rect">
            <a:avLst/>
          </a:prstGeom>
        </p:spPr>
      </p:pic>
      <p:sp>
        <p:nvSpPr>
          <p:cNvPr id="18" name="Right Arrow 17"/>
          <p:cNvSpPr/>
          <p:nvPr/>
        </p:nvSpPr>
        <p:spPr>
          <a:xfrm>
            <a:off x="4653232" y="4477360"/>
            <a:ext cx="894764" cy="4571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958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 sz="2400" b="0" smtClean="0">
                <a:solidFill>
                  <a:schemeClr val="accent2">
                    <a:lumMod val="75000"/>
                  </a:schemeClr>
                </a:solidFill>
              </a:rPr>
              <a:t>Ticket </a:t>
            </a:r>
            <a:r>
              <a:rPr lang="en" sz="2400" b="0" dirty="0">
                <a:solidFill>
                  <a:schemeClr val="accent2">
                    <a:lumMod val="75000"/>
                  </a:schemeClr>
                </a:solidFill>
              </a:rPr>
              <a:t>Resolution Stage</a:t>
            </a:r>
          </a:p>
        </p:txBody>
      </p:sp>
      <p:sp>
        <p:nvSpPr>
          <p:cNvPr id="262" name="Shape 262"/>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63" name="Shape 263"/>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sp>
        <p:nvSpPr>
          <p:cNvPr id="264" name="Shape 264"/>
          <p:cNvSpPr txBox="1"/>
          <p:nvPr/>
        </p:nvSpPr>
        <p:spPr>
          <a:xfrm>
            <a:off x="457200" y="1164400"/>
            <a:ext cx="7778700" cy="2530800"/>
          </a:xfrm>
          <a:prstGeom prst="rect">
            <a:avLst/>
          </a:prstGeom>
          <a:noFill/>
          <a:ln>
            <a:noFill/>
          </a:ln>
        </p:spPr>
        <p:txBody>
          <a:bodyPr lIns="91425" tIns="91425" rIns="91425" bIns="91425" anchor="t" anchorCtr="0">
            <a:noAutofit/>
          </a:bodyPr>
          <a:lstStyle/>
          <a:p>
            <a:pPr lvl="0" rtl="0">
              <a:spcBef>
                <a:spcPts val="0"/>
              </a:spcBef>
              <a:buClr>
                <a:schemeClr val="dk1"/>
              </a:buClr>
              <a:buSzPct val="68750"/>
              <a:buFont typeface="Arial"/>
              <a:buNone/>
            </a:pPr>
            <a:r>
              <a:rPr lang="en" sz="1600" dirty="0">
                <a:solidFill>
                  <a:schemeClr val="dk1"/>
                </a:solidFill>
              </a:rPr>
              <a:t>The goal of this stage is to recommend operational phrases for an incoming ticket. </a:t>
            </a:r>
          </a:p>
          <a:p>
            <a:pPr marL="457200" lvl="0" indent="-228600" rtl="0">
              <a:spcBef>
                <a:spcPts val="0"/>
              </a:spcBef>
              <a:buChar char="➔"/>
            </a:pPr>
            <a:r>
              <a:rPr lang="en" dirty="0">
                <a:solidFill>
                  <a:schemeClr val="accent2"/>
                </a:solidFill>
              </a:rPr>
              <a:t>Ontology-based Resolution Recommendation component</a:t>
            </a:r>
          </a:p>
          <a:p>
            <a:pPr marL="971550" lvl="1" indent="-285750" rtl="0">
              <a:spcBef>
                <a:spcPts val="0"/>
              </a:spcBef>
              <a:buClr>
                <a:schemeClr val="dk1"/>
              </a:buClr>
              <a:buFont typeface="Arial" charset="0"/>
              <a:buChar char="•"/>
            </a:pPr>
            <a:r>
              <a:rPr lang="en" dirty="0">
                <a:solidFill>
                  <a:schemeClr val="dk1"/>
                </a:solidFill>
              </a:rPr>
              <a:t>Previous study, the KNN-based algorithm will be used to recommend the historical tickets’ resolution to the incoming ticket which have the top summary similarity scores.</a:t>
            </a:r>
          </a:p>
          <a:p>
            <a:pPr marL="971550" lvl="1" indent="-285750" rtl="0">
              <a:spcBef>
                <a:spcPts val="0"/>
              </a:spcBef>
              <a:buClr>
                <a:schemeClr val="dk1"/>
              </a:buClr>
              <a:buFont typeface="Arial" charset="0"/>
              <a:buChar char="•"/>
            </a:pPr>
            <a:r>
              <a:rPr lang="en" dirty="0" err="1">
                <a:solidFill>
                  <a:schemeClr val="dk1"/>
                </a:solidFill>
              </a:rPr>
              <a:t>Jaccard</a:t>
            </a:r>
            <a:r>
              <a:rPr lang="en" dirty="0">
                <a:solidFill>
                  <a:schemeClr val="dk1"/>
                </a:solidFill>
              </a:rPr>
              <a:t> similarity </a:t>
            </a:r>
            <a:r>
              <a:rPr lang="en" dirty="0" smtClean="0">
                <a:solidFill>
                  <a:schemeClr val="dk1"/>
                </a:solidFill>
              </a:rPr>
              <a:t>perform</a:t>
            </a:r>
            <a:r>
              <a:rPr lang="en-US" dirty="0" smtClean="0">
                <a:solidFill>
                  <a:schemeClr val="dk1"/>
                </a:solidFill>
              </a:rPr>
              <a:t>s poorly </a:t>
            </a:r>
            <a:r>
              <a:rPr lang="en" dirty="0" smtClean="0">
                <a:solidFill>
                  <a:schemeClr val="dk1"/>
                </a:solidFill>
              </a:rPr>
              <a:t>due </a:t>
            </a:r>
            <a:r>
              <a:rPr lang="en" dirty="0">
                <a:solidFill>
                  <a:schemeClr val="dk1"/>
                </a:solidFill>
              </a:rPr>
              <a:t>to </a:t>
            </a:r>
            <a:r>
              <a:rPr lang="en-US" dirty="0" smtClean="0">
                <a:solidFill>
                  <a:schemeClr val="dk1"/>
                </a:solidFill>
              </a:rPr>
              <a:t>noisy text (</a:t>
            </a:r>
            <a:r>
              <a:rPr lang="en" dirty="0" smtClean="0">
                <a:solidFill>
                  <a:schemeClr val="dk1"/>
                </a:solidFill>
              </a:rPr>
              <a:t>many </a:t>
            </a:r>
            <a:r>
              <a:rPr lang="en" dirty="0">
                <a:solidFill>
                  <a:schemeClr val="dk1"/>
                </a:solidFill>
              </a:rPr>
              <a:t>non-informative </a:t>
            </a:r>
            <a:r>
              <a:rPr lang="en" dirty="0" smtClean="0">
                <a:solidFill>
                  <a:schemeClr val="dk1"/>
                </a:solidFill>
              </a:rPr>
              <a:t>words</a:t>
            </a:r>
            <a:r>
              <a:rPr lang="en-US" dirty="0" smtClean="0">
                <a:solidFill>
                  <a:schemeClr val="dk1"/>
                </a:solidFill>
              </a:rPr>
              <a:t>)</a:t>
            </a:r>
            <a:r>
              <a:rPr lang="en-US" dirty="0" smtClean="0">
                <a:solidFill>
                  <a:schemeClr val="dk1"/>
                </a:solidFill>
              </a:rPr>
              <a:t>: two tickets describes the same issue</a:t>
            </a:r>
          </a:p>
          <a:p>
            <a:pPr marL="971550" lvl="1" indent="-285750" rtl="0">
              <a:spcBef>
                <a:spcPts val="0"/>
              </a:spcBef>
              <a:buClr>
                <a:schemeClr val="dk1"/>
              </a:buClr>
              <a:buFont typeface="Arial" charset="0"/>
              <a:buChar char="•"/>
            </a:pPr>
            <a:endParaRPr lang="en-US" dirty="0">
              <a:solidFill>
                <a:schemeClr val="dk1"/>
              </a:solidFill>
            </a:endParaRPr>
          </a:p>
          <a:p>
            <a:pPr marL="971550" lvl="1" indent="-285750" rtl="0">
              <a:spcBef>
                <a:spcPts val="0"/>
              </a:spcBef>
              <a:buClr>
                <a:schemeClr val="dk1"/>
              </a:buClr>
              <a:buFont typeface="Arial" charset="0"/>
              <a:buChar char="•"/>
            </a:pPr>
            <a:endParaRPr lang="en-US" dirty="0" smtClean="0">
              <a:solidFill>
                <a:schemeClr val="dk1"/>
              </a:solidFill>
            </a:endParaRPr>
          </a:p>
          <a:p>
            <a:pPr marL="971550" lvl="1" indent="-285750" rtl="0">
              <a:spcBef>
                <a:spcPts val="0"/>
              </a:spcBef>
              <a:buClr>
                <a:schemeClr val="dk1"/>
              </a:buClr>
              <a:buFont typeface="Arial" charset="0"/>
              <a:buChar char="•"/>
            </a:pPr>
            <a:endParaRPr lang="en-US" dirty="0">
              <a:solidFill>
                <a:schemeClr val="dk1"/>
              </a:solidFill>
            </a:endParaRPr>
          </a:p>
          <a:p>
            <a:pPr marL="971550" lvl="1" indent="-285750" rtl="0">
              <a:spcBef>
                <a:spcPts val="0"/>
              </a:spcBef>
              <a:buClr>
                <a:schemeClr val="dk1"/>
              </a:buClr>
              <a:buFont typeface="Arial" charset="0"/>
              <a:buChar char="•"/>
            </a:pPr>
            <a:endParaRPr lang="en-US" dirty="0" smtClean="0">
              <a:solidFill>
                <a:schemeClr val="dk1"/>
              </a:solidFill>
            </a:endParaRPr>
          </a:p>
          <a:p>
            <a:pPr marL="971550" lvl="1" indent="-285750" rtl="0">
              <a:spcBef>
                <a:spcPts val="0"/>
              </a:spcBef>
              <a:buClr>
                <a:schemeClr val="dk1"/>
              </a:buClr>
              <a:buFont typeface="Arial" charset="0"/>
              <a:buChar char="•"/>
            </a:pPr>
            <a:endParaRPr lang="en-US" dirty="0">
              <a:solidFill>
                <a:schemeClr val="dk1"/>
              </a:solidFill>
            </a:endParaRPr>
          </a:p>
          <a:p>
            <a:pPr marL="971550" lvl="1" indent="-285750" rtl="0">
              <a:spcBef>
                <a:spcPts val="0"/>
              </a:spcBef>
              <a:buClr>
                <a:schemeClr val="dk1"/>
              </a:buClr>
              <a:buFont typeface="Arial" charset="0"/>
              <a:buChar char="•"/>
            </a:pPr>
            <a:endParaRPr lang="en-US" dirty="0" smtClean="0">
              <a:solidFill>
                <a:schemeClr val="dk1"/>
              </a:solidFill>
            </a:endParaRPr>
          </a:p>
          <a:p>
            <a:pPr marL="971550" lvl="1" indent="-285750" rtl="0">
              <a:spcBef>
                <a:spcPts val="0"/>
              </a:spcBef>
              <a:buClr>
                <a:schemeClr val="dk1"/>
              </a:buClr>
              <a:buFont typeface="Arial" charset="0"/>
              <a:buChar char="•"/>
            </a:pPr>
            <a:endParaRPr lang="en" dirty="0">
              <a:solidFill>
                <a:schemeClr val="dk1"/>
              </a:solidFill>
            </a:endParaRPr>
          </a:p>
          <a:p>
            <a:pPr marL="971550" lvl="1" indent="-285750" rtl="0">
              <a:spcBef>
                <a:spcPts val="0"/>
              </a:spcBef>
              <a:buClr>
                <a:schemeClr val="dk1"/>
              </a:buClr>
              <a:buFont typeface="Arial" charset="0"/>
              <a:buChar char="•"/>
            </a:pPr>
            <a:r>
              <a:rPr lang="en" dirty="0">
                <a:solidFill>
                  <a:schemeClr val="accent2"/>
                </a:solidFill>
              </a:rPr>
              <a:t>Ontology model</a:t>
            </a:r>
            <a:r>
              <a:rPr lang="en" dirty="0">
                <a:solidFill>
                  <a:schemeClr val="dk1"/>
                </a:solidFill>
              </a:rPr>
              <a:t> can greatly facilitates our resolution recommendation task by </a:t>
            </a:r>
            <a:r>
              <a:rPr lang="en" dirty="0">
                <a:solidFill>
                  <a:schemeClr val="accent2"/>
                </a:solidFill>
              </a:rPr>
              <a:t>better capturing the similarity</a:t>
            </a:r>
            <a:r>
              <a:rPr lang="en" dirty="0">
                <a:solidFill>
                  <a:schemeClr val="dk1"/>
                </a:solidFill>
              </a:rPr>
              <a:t> between ticket summaries.</a:t>
            </a:r>
          </a:p>
          <a:p>
            <a:pPr lvl="0" rtl="0">
              <a:spcBef>
                <a:spcPts val="0"/>
              </a:spcBef>
              <a:buNone/>
            </a:pPr>
            <a:endParaRPr dirty="0">
              <a:solidFill>
                <a:schemeClr val="dk1"/>
              </a:solidFill>
            </a:endParaRPr>
          </a:p>
          <a:p>
            <a:pPr lvl="0" rtl="0">
              <a:spcBef>
                <a:spcPts val="0"/>
              </a:spcBef>
              <a:buNone/>
            </a:pPr>
            <a:endParaRPr b="1" dirty="0"/>
          </a:p>
        </p:txBody>
      </p:sp>
      <p:grpSp>
        <p:nvGrpSpPr>
          <p:cNvPr id="265" name="Shape 265"/>
          <p:cNvGrpSpPr/>
          <p:nvPr/>
        </p:nvGrpSpPr>
        <p:grpSpPr>
          <a:xfrm>
            <a:off x="8458126" y="35996"/>
            <a:ext cx="685874" cy="634281"/>
            <a:chOff x="7774201" y="178075"/>
            <a:chExt cx="685874" cy="634281"/>
          </a:xfrm>
        </p:grpSpPr>
        <p:pic>
          <p:nvPicPr>
            <p:cNvPr id="266" name="Shape 266"/>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267" name="Shape 267"/>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268" name="Shape 268"/>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pic>
        <p:nvPicPr>
          <p:cNvPr id="12" name="Picture 11"/>
          <p:cNvPicPr>
            <a:picLocks noChangeAspect="1"/>
          </p:cNvPicPr>
          <p:nvPr/>
        </p:nvPicPr>
        <p:blipFill>
          <a:blip r:embed="rId6"/>
          <a:stretch>
            <a:fillRect/>
          </a:stretch>
        </p:blipFill>
        <p:spPr>
          <a:xfrm>
            <a:off x="1988700" y="2777021"/>
            <a:ext cx="5105400" cy="1320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 sz="2400" b="0">
                <a:solidFill>
                  <a:schemeClr val="accent2">
                    <a:lumMod val="75000"/>
                  </a:schemeClr>
                </a:solidFill>
              </a:rPr>
              <a:t>Experiment</a:t>
            </a:r>
          </a:p>
        </p:txBody>
      </p:sp>
      <p:sp>
        <p:nvSpPr>
          <p:cNvPr id="274" name="Shape 274"/>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75" name="Shape 275"/>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sp>
        <p:nvSpPr>
          <p:cNvPr id="276" name="Shape 276"/>
          <p:cNvSpPr txBox="1"/>
          <p:nvPr/>
        </p:nvSpPr>
        <p:spPr>
          <a:xfrm>
            <a:off x="457199" y="1092481"/>
            <a:ext cx="8100951" cy="3849389"/>
          </a:xfrm>
          <a:prstGeom prst="rect">
            <a:avLst/>
          </a:prstGeom>
          <a:noFill/>
          <a:ln>
            <a:noFill/>
          </a:ln>
        </p:spPr>
        <p:txBody>
          <a:bodyPr lIns="91425" tIns="91425" rIns="91425" bIns="91425" anchor="t" anchorCtr="0">
            <a:noAutofit/>
          </a:bodyPr>
          <a:lstStyle/>
          <a:p>
            <a:pPr marL="457200" lvl="0" indent="-330200" rtl="0">
              <a:lnSpc>
                <a:spcPct val="115000"/>
              </a:lnSpc>
              <a:spcBef>
                <a:spcPts val="0"/>
              </a:spcBef>
              <a:spcAft>
                <a:spcPts val="1600"/>
              </a:spcAft>
              <a:buSzPct val="100000"/>
              <a:buChar char="➔"/>
            </a:pPr>
            <a:r>
              <a:rPr lang="en" dirty="0">
                <a:solidFill>
                  <a:schemeClr val="accent2"/>
                </a:solidFill>
              </a:rPr>
              <a:t>Dataset</a:t>
            </a:r>
          </a:p>
          <a:p>
            <a:pPr marL="914400" lvl="1" indent="-228600" rtl="0">
              <a:lnSpc>
                <a:spcPct val="115000"/>
              </a:lnSpc>
              <a:spcBef>
                <a:spcPts val="0"/>
              </a:spcBef>
              <a:spcAft>
                <a:spcPts val="1600"/>
              </a:spcAft>
              <a:buClr>
                <a:srgbClr val="000000"/>
              </a:buClr>
              <a:buChar char="◆"/>
            </a:pPr>
            <a:r>
              <a:rPr lang="en" sz="1200" dirty="0"/>
              <a:t>Experimental tickets are collected from real production servers of IBM Cloud Monitoring system covers three month time period containing |D| = 22,423 tickets.</a:t>
            </a:r>
          </a:p>
          <a:p>
            <a:pPr marL="914400" lvl="1" indent="-228600" rtl="0">
              <a:lnSpc>
                <a:spcPct val="115000"/>
              </a:lnSpc>
              <a:spcBef>
                <a:spcPts val="0"/>
              </a:spcBef>
              <a:spcAft>
                <a:spcPts val="1600"/>
              </a:spcAft>
              <a:buClr>
                <a:srgbClr val="000000"/>
              </a:buClr>
              <a:buChar char="◆"/>
            </a:pPr>
            <a:r>
              <a:rPr lang="en" sz="1200" dirty="0"/>
              <a:t>Training data: 90% of total tickets</a:t>
            </a:r>
          </a:p>
          <a:p>
            <a:pPr marL="914400" lvl="1" indent="-228600" rtl="0">
              <a:lnSpc>
                <a:spcPct val="115000"/>
              </a:lnSpc>
              <a:spcBef>
                <a:spcPts val="0"/>
              </a:spcBef>
              <a:spcAft>
                <a:spcPts val="1600"/>
              </a:spcAft>
              <a:buClr>
                <a:srgbClr val="000000"/>
              </a:buClr>
              <a:buChar char="◆"/>
            </a:pPr>
            <a:r>
              <a:rPr lang="en" sz="1200" dirty="0"/>
              <a:t>Testing data: 10% of total tickets</a:t>
            </a:r>
          </a:p>
          <a:p>
            <a:pPr marL="457200" lvl="0" indent="-330200" rtl="0">
              <a:lnSpc>
                <a:spcPct val="115000"/>
              </a:lnSpc>
              <a:spcBef>
                <a:spcPts val="0"/>
              </a:spcBef>
              <a:spcAft>
                <a:spcPts val="1600"/>
              </a:spcAft>
              <a:buSzPct val="100000"/>
              <a:buChar char="➔"/>
            </a:pPr>
            <a:r>
              <a:rPr lang="en" dirty="0">
                <a:solidFill>
                  <a:schemeClr val="accent3"/>
                </a:solidFill>
              </a:rPr>
              <a:t>Evaluation Metrics</a:t>
            </a:r>
          </a:p>
          <a:p>
            <a:pPr marL="914400" lvl="1" indent="-228600" rtl="0">
              <a:lnSpc>
                <a:spcPct val="115000"/>
              </a:lnSpc>
              <a:spcBef>
                <a:spcPts val="0"/>
              </a:spcBef>
              <a:spcAft>
                <a:spcPts val="1600"/>
              </a:spcAft>
              <a:buClr>
                <a:srgbClr val="000000"/>
              </a:buClr>
              <a:buChar char="◆"/>
            </a:pPr>
            <a:r>
              <a:rPr lang="en" sz="1200" dirty="0"/>
              <a:t>Precision, Recall, F1 score and Accuracy.</a:t>
            </a:r>
          </a:p>
          <a:p>
            <a:pPr marL="914400" lvl="1" indent="-228600" rtl="0">
              <a:lnSpc>
                <a:spcPct val="115000"/>
              </a:lnSpc>
              <a:spcBef>
                <a:spcPts val="0"/>
              </a:spcBef>
              <a:spcAft>
                <a:spcPts val="1600"/>
              </a:spcAft>
              <a:buClr>
                <a:srgbClr val="000000"/>
              </a:buClr>
              <a:buChar char="◆"/>
            </a:pPr>
            <a:r>
              <a:rPr lang="en" sz="1200" dirty="0"/>
              <a:t>Accuracy = (TP + TN)/(TP + TN + FP + FN)</a:t>
            </a:r>
          </a:p>
          <a:p>
            <a:pPr marL="914400" lvl="1" indent="-228600" rtl="0">
              <a:lnSpc>
                <a:spcPct val="115000"/>
              </a:lnSpc>
              <a:spcBef>
                <a:spcPts val="0"/>
              </a:spcBef>
              <a:spcAft>
                <a:spcPts val="1600"/>
              </a:spcAft>
              <a:buClr>
                <a:srgbClr val="000000"/>
              </a:buClr>
              <a:buChar char="◆"/>
            </a:pPr>
            <a:r>
              <a:rPr lang="en" sz="1200" dirty="0"/>
              <a:t>Precision = TP/(TP + FP)   Recall = TP/(TP + FN)</a:t>
            </a:r>
          </a:p>
          <a:p>
            <a:pPr marL="914400" lvl="1" indent="-228600" rtl="0">
              <a:lnSpc>
                <a:spcPct val="115000"/>
              </a:lnSpc>
              <a:spcBef>
                <a:spcPts val="0"/>
              </a:spcBef>
              <a:spcAft>
                <a:spcPts val="1600"/>
              </a:spcAft>
              <a:buClr>
                <a:srgbClr val="000000"/>
              </a:buClr>
              <a:buChar char="◆"/>
            </a:pPr>
            <a:r>
              <a:rPr lang="en" sz="1200" dirty="0"/>
              <a:t>F1 score = 2 Precision Recall / (Precision + Recall)</a:t>
            </a:r>
          </a:p>
          <a:p>
            <a:pPr lvl="0" rtl="0">
              <a:spcBef>
                <a:spcPts val="0"/>
              </a:spcBef>
              <a:buNone/>
            </a:pPr>
            <a:endParaRPr sz="1200" dirty="0">
              <a:solidFill>
                <a:schemeClr val="dk1"/>
              </a:solidFill>
            </a:endParaRPr>
          </a:p>
          <a:p>
            <a:pPr lvl="0" rtl="0">
              <a:spcBef>
                <a:spcPts val="0"/>
              </a:spcBef>
              <a:buNone/>
            </a:pPr>
            <a:endParaRPr sz="1200" b="1" dirty="0"/>
          </a:p>
        </p:txBody>
      </p:sp>
      <p:grpSp>
        <p:nvGrpSpPr>
          <p:cNvPr id="277" name="Shape 277"/>
          <p:cNvGrpSpPr/>
          <p:nvPr/>
        </p:nvGrpSpPr>
        <p:grpSpPr>
          <a:xfrm>
            <a:off x="8406880" y="110665"/>
            <a:ext cx="685874" cy="634281"/>
            <a:chOff x="7774201" y="178075"/>
            <a:chExt cx="685874" cy="634281"/>
          </a:xfrm>
        </p:grpSpPr>
        <p:pic>
          <p:nvPicPr>
            <p:cNvPr id="278" name="Shape 278"/>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279" name="Shape 279"/>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280" name="Shape 280"/>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 sz="2400" b="0">
                <a:solidFill>
                  <a:schemeClr val="accent2">
                    <a:lumMod val="75000"/>
                  </a:schemeClr>
                </a:solidFill>
              </a:rPr>
              <a:t>Experiment</a:t>
            </a:r>
          </a:p>
        </p:txBody>
      </p:sp>
      <p:sp>
        <p:nvSpPr>
          <p:cNvPr id="286" name="Shape 286"/>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87" name="Shape 287"/>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sp>
        <p:nvSpPr>
          <p:cNvPr id="288" name="Shape 288"/>
          <p:cNvSpPr txBox="1"/>
          <p:nvPr/>
        </p:nvSpPr>
        <p:spPr>
          <a:xfrm>
            <a:off x="457200" y="1164400"/>
            <a:ext cx="8480076" cy="2957700"/>
          </a:xfrm>
          <a:prstGeom prst="rect">
            <a:avLst/>
          </a:prstGeom>
          <a:noFill/>
          <a:ln>
            <a:noFill/>
          </a:ln>
        </p:spPr>
        <p:txBody>
          <a:bodyPr lIns="91425" tIns="91425" rIns="91425" bIns="91425" anchor="t" anchorCtr="0">
            <a:noAutofit/>
          </a:bodyPr>
          <a:lstStyle/>
          <a:p>
            <a:pPr marL="457200" lvl="0" indent="-330200" rtl="0">
              <a:lnSpc>
                <a:spcPct val="115000"/>
              </a:lnSpc>
              <a:spcBef>
                <a:spcPts val="0"/>
              </a:spcBef>
              <a:spcAft>
                <a:spcPts val="400"/>
              </a:spcAft>
              <a:buSzPct val="100000"/>
              <a:buChar char="➔"/>
            </a:pPr>
            <a:r>
              <a:rPr lang="en" sz="1600" dirty="0">
                <a:solidFill>
                  <a:schemeClr val="accent2"/>
                </a:solidFill>
              </a:rPr>
              <a:t>Ground Truth</a:t>
            </a:r>
          </a:p>
          <a:p>
            <a:pPr marL="971550" lvl="1" indent="-285750" rtl="0">
              <a:lnSpc>
                <a:spcPct val="115000"/>
              </a:lnSpc>
              <a:spcBef>
                <a:spcPts val="0"/>
              </a:spcBef>
              <a:spcAft>
                <a:spcPts val="1600"/>
              </a:spcAft>
              <a:buFont typeface="Arial" charset="0"/>
              <a:buChar char="•"/>
            </a:pPr>
            <a:r>
              <a:rPr lang="en" dirty="0"/>
              <a:t>Domain experts manually find and tag all phrases instances into six predefined classes in testing dataset.</a:t>
            </a:r>
          </a:p>
          <a:p>
            <a:pPr marL="457200" lvl="0" indent="-330200" rtl="0">
              <a:lnSpc>
                <a:spcPct val="115000"/>
              </a:lnSpc>
              <a:spcBef>
                <a:spcPts val="0"/>
              </a:spcBef>
              <a:spcAft>
                <a:spcPts val="400"/>
              </a:spcAft>
              <a:buSzPct val="100000"/>
              <a:buChar char="➔"/>
            </a:pPr>
            <a:r>
              <a:rPr lang="en" sz="1600" dirty="0">
                <a:solidFill>
                  <a:schemeClr val="accent2"/>
                </a:solidFill>
              </a:rPr>
              <a:t>Evaluate our integrated system</a:t>
            </a:r>
          </a:p>
          <a:p>
            <a:pPr marL="971550" lvl="1" indent="-285750" rtl="0">
              <a:lnSpc>
                <a:spcPct val="115000"/>
              </a:lnSpc>
              <a:spcBef>
                <a:spcPts val="0"/>
              </a:spcBef>
              <a:spcAft>
                <a:spcPts val="1600"/>
              </a:spcAft>
              <a:buFont typeface="Arial" charset="0"/>
              <a:buChar char="•"/>
            </a:pPr>
            <a:r>
              <a:rPr lang="en" dirty="0">
                <a:solidFill>
                  <a:schemeClr val="tx1"/>
                </a:solidFill>
              </a:rPr>
              <a:t>Class Tagger is applied to testing tickets to produce tagged phrases with predefined classes. Comparing the tagged phrases with ground truth, we obtain the performance.</a:t>
            </a:r>
          </a:p>
          <a:p>
            <a:pPr lvl="0" rtl="0">
              <a:spcBef>
                <a:spcPts val="0"/>
              </a:spcBef>
              <a:buNone/>
            </a:pPr>
            <a:endParaRPr dirty="0">
              <a:solidFill>
                <a:schemeClr val="dk1"/>
              </a:solidFill>
            </a:endParaRPr>
          </a:p>
          <a:p>
            <a:pPr lvl="0" rtl="0">
              <a:spcBef>
                <a:spcPts val="0"/>
              </a:spcBef>
              <a:buNone/>
            </a:pPr>
            <a:endParaRPr b="1" dirty="0"/>
          </a:p>
        </p:txBody>
      </p:sp>
      <p:pic>
        <p:nvPicPr>
          <p:cNvPr id="289" name="Shape 289"/>
          <p:cNvPicPr preferRelativeResize="0"/>
          <p:nvPr/>
        </p:nvPicPr>
        <p:blipFill rotWithShape="1">
          <a:blip r:embed="rId3">
            <a:alphaModFix/>
          </a:blip>
          <a:srcRect b="13472"/>
          <a:stretch/>
        </p:blipFill>
        <p:spPr>
          <a:xfrm>
            <a:off x="1305900" y="3115600"/>
            <a:ext cx="6782676" cy="1617400"/>
          </a:xfrm>
          <a:prstGeom prst="rect">
            <a:avLst/>
          </a:prstGeom>
          <a:noFill/>
          <a:ln>
            <a:noFill/>
          </a:ln>
        </p:spPr>
      </p:pic>
      <p:sp>
        <p:nvSpPr>
          <p:cNvPr id="290" name="Shape 290"/>
          <p:cNvSpPr txBox="1"/>
          <p:nvPr/>
        </p:nvSpPr>
        <p:spPr>
          <a:xfrm>
            <a:off x="3059950" y="4640225"/>
            <a:ext cx="3481500" cy="306300"/>
          </a:xfrm>
          <a:prstGeom prst="rect">
            <a:avLst/>
          </a:prstGeom>
          <a:noFill/>
          <a:ln>
            <a:noFill/>
          </a:ln>
        </p:spPr>
        <p:txBody>
          <a:bodyPr lIns="91425" tIns="91425" rIns="91425" bIns="91425" anchor="ctr" anchorCtr="0">
            <a:noAutofit/>
          </a:bodyPr>
          <a:lstStyle/>
          <a:p>
            <a:pPr lvl="0" rtl="0">
              <a:spcBef>
                <a:spcPts val="0"/>
              </a:spcBef>
              <a:buNone/>
            </a:pPr>
            <a:r>
              <a:rPr lang="en" sz="1100" dirty="0" smtClean="0">
                <a:solidFill>
                  <a:schemeClr val="dk1"/>
                </a:solidFill>
              </a:rPr>
              <a:t>Evaluation </a:t>
            </a:r>
            <a:r>
              <a:rPr lang="en" sz="1100" dirty="0">
                <a:solidFill>
                  <a:schemeClr val="dk1"/>
                </a:solidFill>
              </a:rPr>
              <a:t>of our integrated system.</a:t>
            </a:r>
          </a:p>
        </p:txBody>
      </p:sp>
      <p:grpSp>
        <p:nvGrpSpPr>
          <p:cNvPr id="291" name="Shape 291"/>
          <p:cNvGrpSpPr/>
          <p:nvPr/>
        </p:nvGrpSpPr>
        <p:grpSpPr>
          <a:xfrm>
            <a:off x="8458126" y="35996"/>
            <a:ext cx="685874" cy="634281"/>
            <a:chOff x="7774201" y="178075"/>
            <a:chExt cx="685874" cy="634281"/>
          </a:xfrm>
        </p:grpSpPr>
        <p:pic>
          <p:nvPicPr>
            <p:cNvPr id="292" name="Shape 292"/>
            <p:cNvPicPr preferRelativeResize="0"/>
            <p:nvPr/>
          </p:nvPicPr>
          <p:blipFill rotWithShape="1">
            <a:blip r:embed="rId4">
              <a:alphaModFix/>
            </a:blip>
            <a:srcRect b="31861"/>
            <a:stretch/>
          </p:blipFill>
          <p:spPr>
            <a:xfrm>
              <a:off x="7774201" y="178074"/>
              <a:ext cx="479150" cy="166174"/>
            </a:xfrm>
            <a:prstGeom prst="rect">
              <a:avLst/>
            </a:prstGeom>
            <a:noFill/>
            <a:ln>
              <a:noFill/>
            </a:ln>
          </p:spPr>
        </p:pic>
        <p:pic>
          <p:nvPicPr>
            <p:cNvPr id="293" name="Shape 293"/>
            <p:cNvPicPr preferRelativeResize="0"/>
            <p:nvPr/>
          </p:nvPicPr>
          <p:blipFill rotWithShape="1">
            <a:blip r:embed="rId5">
              <a:alphaModFix/>
            </a:blip>
            <a:srcRect r="10674"/>
            <a:stretch/>
          </p:blipFill>
          <p:spPr>
            <a:xfrm>
              <a:off x="7839265" y="377911"/>
              <a:ext cx="479168" cy="222118"/>
            </a:xfrm>
            <a:prstGeom prst="rect">
              <a:avLst/>
            </a:prstGeom>
            <a:noFill/>
            <a:ln>
              <a:noFill/>
            </a:ln>
          </p:spPr>
        </p:pic>
        <p:pic>
          <p:nvPicPr>
            <p:cNvPr id="294" name="Shape 294"/>
            <p:cNvPicPr preferRelativeResize="0"/>
            <p:nvPr/>
          </p:nvPicPr>
          <p:blipFill rotWithShape="1">
            <a:blip r:embed="rId6">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13200"/>
            <a:ext cx="7048500" cy="850200"/>
          </a:xfrm>
          <a:prstGeom prst="rect">
            <a:avLst/>
          </a:prstGeom>
        </p:spPr>
        <p:txBody>
          <a:bodyPr lIns="91425" tIns="91425" rIns="91425" bIns="91425" anchor="b" anchorCtr="0">
            <a:noAutofit/>
          </a:bodyPr>
          <a:lstStyle/>
          <a:p>
            <a:pPr marL="0" lvl="0" indent="0" rtl="0">
              <a:spcBef>
                <a:spcPts val="0"/>
              </a:spcBef>
              <a:buNone/>
            </a:pPr>
            <a:r>
              <a:rPr lang="en" sz="2400">
                <a:solidFill>
                  <a:schemeClr val="accent4"/>
                </a:solidFill>
              </a:rPr>
              <a:t>Outline</a:t>
            </a:r>
          </a:p>
        </p:txBody>
      </p:sp>
      <p:grpSp>
        <p:nvGrpSpPr>
          <p:cNvPr id="52" name="Shape 52"/>
          <p:cNvGrpSpPr/>
          <p:nvPr/>
        </p:nvGrpSpPr>
        <p:grpSpPr>
          <a:xfrm>
            <a:off x="8458126" y="103430"/>
            <a:ext cx="685874" cy="634281"/>
            <a:chOff x="7774201" y="178075"/>
            <a:chExt cx="685874" cy="634281"/>
          </a:xfrm>
        </p:grpSpPr>
        <p:pic>
          <p:nvPicPr>
            <p:cNvPr id="53" name="Shape 53"/>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54" name="Shape 54"/>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55" name="Shape 55"/>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sp>
        <p:nvSpPr>
          <p:cNvPr id="56" name="Shape 56"/>
          <p:cNvSpPr txBox="1"/>
          <p:nvPr/>
        </p:nvSpPr>
        <p:spPr>
          <a:xfrm>
            <a:off x="534075" y="1363925"/>
            <a:ext cx="8118000" cy="33852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 sz="1800"/>
              <a:t>Introduction</a:t>
            </a:r>
          </a:p>
          <a:p>
            <a:pPr marL="457200" lvl="0" indent="-342900" rtl="0">
              <a:spcBef>
                <a:spcPts val="0"/>
              </a:spcBef>
              <a:buSzPct val="100000"/>
              <a:buChar char="➔"/>
            </a:pPr>
            <a:r>
              <a:rPr lang="en" sz="1800"/>
              <a:t>System Overview</a:t>
            </a:r>
          </a:p>
          <a:p>
            <a:pPr marL="457200" lvl="0" indent="-342900" rtl="0">
              <a:lnSpc>
                <a:spcPct val="115000"/>
              </a:lnSpc>
              <a:spcBef>
                <a:spcPts val="0"/>
              </a:spcBef>
              <a:spcAft>
                <a:spcPts val="1600"/>
              </a:spcAft>
              <a:buClr>
                <a:schemeClr val="dk1"/>
              </a:buClr>
              <a:buSzPct val="100000"/>
              <a:buChar char="➔"/>
            </a:pPr>
            <a:r>
              <a:rPr lang="en" sz="1800">
                <a:solidFill>
                  <a:schemeClr val="dk1"/>
                </a:solidFill>
              </a:rPr>
              <a:t>Approaches to construct the knowledge base</a:t>
            </a:r>
          </a:p>
          <a:p>
            <a:pPr marL="914400" lvl="1" indent="-228600" rtl="0">
              <a:lnSpc>
                <a:spcPct val="115000"/>
              </a:lnSpc>
              <a:spcBef>
                <a:spcPts val="0"/>
              </a:spcBef>
              <a:buClr>
                <a:schemeClr val="dk1"/>
              </a:buClr>
              <a:buChar char="◆"/>
            </a:pPr>
            <a:r>
              <a:rPr lang="en">
                <a:solidFill>
                  <a:schemeClr val="dk1"/>
                </a:solidFill>
              </a:rPr>
              <a:t>Phrase Extraction Stage</a:t>
            </a:r>
          </a:p>
          <a:p>
            <a:pPr marL="914400" lvl="1" indent="-228600" rtl="0">
              <a:lnSpc>
                <a:spcPct val="115000"/>
              </a:lnSpc>
              <a:spcBef>
                <a:spcPts val="0"/>
              </a:spcBef>
              <a:spcAft>
                <a:spcPts val="1600"/>
              </a:spcAft>
              <a:buClr>
                <a:schemeClr val="dk1"/>
              </a:buClr>
              <a:buChar char="◆"/>
            </a:pPr>
            <a:r>
              <a:rPr lang="en">
                <a:solidFill>
                  <a:schemeClr val="dk1"/>
                </a:solidFill>
              </a:rPr>
              <a:t>Knowledge Construction Stage</a:t>
            </a:r>
          </a:p>
          <a:p>
            <a:pPr marL="914400" lvl="1" indent="-228600" rtl="0">
              <a:lnSpc>
                <a:spcPct val="115000"/>
              </a:lnSpc>
              <a:spcBef>
                <a:spcPts val="0"/>
              </a:spcBef>
              <a:spcAft>
                <a:spcPts val="1600"/>
              </a:spcAft>
              <a:buClr>
                <a:schemeClr val="dk1"/>
              </a:buClr>
              <a:buChar char="◆"/>
            </a:pPr>
            <a:r>
              <a:rPr lang="en">
                <a:solidFill>
                  <a:schemeClr val="dk1"/>
                </a:solidFill>
              </a:rPr>
              <a:t>Ticket Resolution Stage</a:t>
            </a:r>
          </a:p>
          <a:p>
            <a:pPr marL="457200" lvl="0" indent="-342900" rtl="0">
              <a:lnSpc>
                <a:spcPct val="115000"/>
              </a:lnSpc>
              <a:spcBef>
                <a:spcPts val="0"/>
              </a:spcBef>
              <a:spcAft>
                <a:spcPts val="1600"/>
              </a:spcAft>
              <a:buClr>
                <a:schemeClr val="dk1"/>
              </a:buClr>
              <a:buSzPct val="100000"/>
              <a:buChar char="➔"/>
            </a:pPr>
            <a:r>
              <a:rPr lang="en" sz="1800">
                <a:solidFill>
                  <a:schemeClr val="dk1"/>
                </a:solidFill>
              </a:rPr>
              <a:t>Experiment</a:t>
            </a:r>
          </a:p>
          <a:p>
            <a:pPr marL="457200" lvl="0" indent="-342900" rtl="0">
              <a:lnSpc>
                <a:spcPct val="115000"/>
              </a:lnSpc>
              <a:spcBef>
                <a:spcPts val="0"/>
              </a:spcBef>
              <a:spcAft>
                <a:spcPts val="1600"/>
              </a:spcAft>
              <a:buClr>
                <a:schemeClr val="dk1"/>
              </a:buClr>
              <a:buSzPct val="100000"/>
              <a:buChar char="➔"/>
            </a:pPr>
            <a:r>
              <a:rPr lang="en" sz="1800">
                <a:solidFill>
                  <a:schemeClr val="dk1"/>
                </a:solidFill>
              </a:rPr>
              <a:t>Conclusion and Future</a:t>
            </a:r>
          </a:p>
        </p:txBody>
      </p:sp>
      <p:sp>
        <p:nvSpPr>
          <p:cNvPr id="57" name="Shape 57"/>
          <p:cNvSpPr txBox="1"/>
          <p:nvPr/>
        </p:nvSpPr>
        <p:spPr>
          <a:xfrm>
            <a:off x="4453425" y="4864175"/>
            <a:ext cx="279300" cy="230100"/>
          </a:xfrm>
          <a:prstGeom prst="rect">
            <a:avLst/>
          </a:prstGeom>
          <a:noFill/>
          <a:ln>
            <a:noFill/>
          </a:ln>
        </p:spPr>
        <p:txBody>
          <a:bodyPr lIns="91425" tIns="91425" rIns="91425" bIns="91425" anchor="ctr" anchorCtr="0">
            <a:noAutofit/>
          </a:bodyPr>
          <a:lstStyle/>
          <a:p>
            <a:pPr lvl="0" algn="ctr">
              <a:spcBef>
                <a:spcPts val="0"/>
              </a:spcBef>
              <a:buNone/>
            </a:pPr>
            <a:r>
              <a:rPr lang="en" sz="900"/>
              <a:t>1</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rtl="0">
              <a:spcBef>
                <a:spcPts val="0"/>
              </a:spcBef>
              <a:buNone/>
            </a:pPr>
            <a:r>
              <a:rPr lang="en" sz="2400" b="0">
                <a:solidFill>
                  <a:schemeClr val="accent2">
                    <a:lumMod val="75000"/>
                  </a:schemeClr>
                </a:solidFill>
              </a:rPr>
              <a:t>Experiment</a:t>
            </a:r>
          </a:p>
        </p:txBody>
      </p:sp>
      <p:sp>
        <p:nvSpPr>
          <p:cNvPr id="300" name="Shape 300"/>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01" name="Shape 301"/>
          <p:cNvSpPr txBox="1"/>
          <p:nvPr/>
        </p:nvSpPr>
        <p:spPr>
          <a:xfrm>
            <a:off x="457200" y="1240600"/>
            <a:ext cx="8168400" cy="27819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a:p>
        </p:txBody>
      </p:sp>
      <p:sp>
        <p:nvSpPr>
          <p:cNvPr id="302" name="Shape 302"/>
          <p:cNvSpPr txBox="1"/>
          <p:nvPr/>
        </p:nvSpPr>
        <p:spPr>
          <a:xfrm>
            <a:off x="457200" y="1164400"/>
            <a:ext cx="7778700" cy="2957700"/>
          </a:xfrm>
          <a:prstGeom prst="rect">
            <a:avLst/>
          </a:prstGeom>
          <a:noFill/>
          <a:ln>
            <a:noFill/>
          </a:ln>
        </p:spPr>
        <p:txBody>
          <a:bodyPr lIns="91425" tIns="91425" rIns="91425" bIns="91425" anchor="t" anchorCtr="0">
            <a:noAutofit/>
          </a:bodyPr>
          <a:lstStyle/>
          <a:p>
            <a:pPr marL="457200" lvl="0" indent="-330200" rtl="0">
              <a:lnSpc>
                <a:spcPct val="115000"/>
              </a:lnSpc>
              <a:spcBef>
                <a:spcPts val="0"/>
              </a:spcBef>
              <a:spcAft>
                <a:spcPts val="1600"/>
              </a:spcAft>
              <a:buSzPct val="100000"/>
              <a:buChar char="➔"/>
            </a:pPr>
            <a:r>
              <a:rPr lang="en" sz="1600" dirty="0">
                <a:solidFill>
                  <a:schemeClr val="accent2"/>
                </a:solidFill>
              </a:rPr>
              <a:t>Evaluate Information Inference</a:t>
            </a:r>
          </a:p>
          <a:p>
            <a:pPr marL="971550" lvl="1" indent="-285750" rtl="0">
              <a:lnSpc>
                <a:spcPct val="115000"/>
              </a:lnSpc>
              <a:spcBef>
                <a:spcPts val="0"/>
              </a:spcBef>
              <a:spcAft>
                <a:spcPts val="1600"/>
              </a:spcAft>
              <a:buFont typeface="Arial" charset="0"/>
              <a:buChar char="•"/>
            </a:pPr>
            <a:r>
              <a:rPr lang="en" dirty="0">
                <a:solidFill>
                  <a:schemeClr val="accent2"/>
                </a:solidFill>
              </a:rPr>
              <a:t>Usability: </a:t>
            </a:r>
            <a:r>
              <a:rPr lang="en" dirty="0"/>
              <a:t>we evaluate the average accuracy to be 95.5%, 92.3%, and 86.2% for Problem, Activity, and Action respectively.</a:t>
            </a:r>
          </a:p>
          <a:p>
            <a:pPr marL="971550" lvl="1" indent="-285750" rtl="0">
              <a:lnSpc>
                <a:spcPct val="115000"/>
              </a:lnSpc>
              <a:spcBef>
                <a:spcPts val="0"/>
              </a:spcBef>
              <a:spcAft>
                <a:spcPts val="1600"/>
              </a:spcAft>
              <a:buFont typeface="Arial" charset="0"/>
              <a:buChar char="•"/>
            </a:pPr>
            <a:r>
              <a:rPr lang="en" dirty="0">
                <a:solidFill>
                  <a:schemeClr val="accent2"/>
                </a:solidFill>
              </a:rPr>
              <a:t>Readability: </a:t>
            </a:r>
            <a:r>
              <a:rPr lang="en" dirty="0"/>
              <a:t>we measure the time cost. Domain expert can be quicker to identity the Problem, Activity and Action which output from the Information Inference component from 50 randomly selected tickets.</a:t>
            </a:r>
          </a:p>
          <a:p>
            <a:pPr lvl="0" rtl="0">
              <a:spcBef>
                <a:spcPts val="0"/>
              </a:spcBef>
              <a:buNone/>
            </a:pPr>
            <a:endParaRPr dirty="0">
              <a:solidFill>
                <a:schemeClr val="dk1"/>
              </a:solidFill>
            </a:endParaRPr>
          </a:p>
          <a:p>
            <a:pPr lvl="0" rtl="0">
              <a:spcBef>
                <a:spcPts val="0"/>
              </a:spcBef>
              <a:buNone/>
            </a:pPr>
            <a:endParaRPr b="1" dirty="0"/>
          </a:p>
        </p:txBody>
      </p:sp>
      <p:grpSp>
        <p:nvGrpSpPr>
          <p:cNvPr id="303" name="Shape 303"/>
          <p:cNvGrpSpPr/>
          <p:nvPr/>
        </p:nvGrpSpPr>
        <p:grpSpPr>
          <a:xfrm>
            <a:off x="8470884" y="35996"/>
            <a:ext cx="685874" cy="634281"/>
            <a:chOff x="7774201" y="178075"/>
            <a:chExt cx="685874" cy="634281"/>
          </a:xfrm>
        </p:grpSpPr>
        <p:pic>
          <p:nvPicPr>
            <p:cNvPr id="304" name="Shape 304"/>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305" name="Shape 305"/>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306" name="Shape 306"/>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20</a:t>
            </a:fld>
            <a:endParaRPr lang="e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2">
                    <a:lumMod val="75000"/>
                  </a:schemeClr>
                </a:solidFill>
              </a:rPr>
              <a:t>Conclusion</a:t>
            </a:r>
            <a:r>
              <a:rPr lang="en-US" sz="2400" b="0" dirty="0" smtClean="0">
                <a:solidFill>
                  <a:schemeClr val="accent2">
                    <a:lumMod val="75000"/>
                  </a:schemeClr>
                </a:solidFill>
              </a:rPr>
              <a:t> and Future Work</a:t>
            </a:r>
            <a:endParaRPr lang="en" sz="2400" b="0" dirty="0">
              <a:solidFill>
                <a:schemeClr val="accent2">
                  <a:lumMod val="75000"/>
                </a:schemeClr>
              </a:solidFill>
            </a:endParaRPr>
          </a:p>
        </p:txBody>
      </p:sp>
      <p:sp>
        <p:nvSpPr>
          <p:cNvPr id="312" name="Shape 312"/>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13" name="Shape 313"/>
          <p:cNvSpPr txBox="1"/>
          <p:nvPr/>
        </p:nvSpPr>
        <p:spPr>
          <a:xfrm>
            <a:off x="184935" y="1076752"/>
            <a:ext cx="8753582" cy="3230400"/>
          </a:xfrm>
          <a:prstGeom prst="rect">
            <a:avLst/>
          </a:prstGeom>
          <a:noFill/>
          <a:ln>
            <a:noFill/>
          </a:ln>
        </p:spPr>
        <p:txBody>
          <a:bodyPr lIns="91425" tIns="91425" rIns="91425" bIns="91425" anchor="t" anchorCtr="0">
            <a:noAutofit/>
          </a:bodyPr>
          <a:lstStyle/>
          <a:p>
            <a:pPr marL="457200" marR="0" lvl="0" indent="-330200" algn="l" rtl="0">
              <a:lnSpc>
                <a:spcPct val="115000"/>
              </a:lnSpc>
              <a:spcBef>
                <a:spcPts val="0"/>
              </a:spcBef>
              <a:spcAft>
                <a:spcPts val="1600"/>
              </a:spcAft>
              <a:buSzPct val="100000"/>
              <a:buChar char="➔"/>
            </a:pPr>
            <a:r>
              <a:rPr lang="en" sz="1600" dirty="0">
                <a:solidFill>
                  <a:schemeClr val="accent2"/>
                </a:solidFill>
              </a:rPr>
              <a:t>Contribution</a:t>
            </a:r>
          </a:p>
          <a:p>
            <a:pPr marL="914400" marR="0" lvl="1" indent="-228600" algn="l" rtl="0">
              <a:lnSpc>
                <a:spcPct val="115000"/>
              </a:lnSpc>
              <a:spcBef>
                <a:spcPts val="0"/>
              </a:spcBef>
              <a:spcAft>
                <a:spcPts val="1600"/>
              </a:spcAft>
              <a:buChar char="◆"/>
            </a:pPr>
            <a:r>
              <a:rPr lang="en" dirty="0"/>
              <a:t>A novel domain-specific approach.</a:t>
            </a:r>
          </a:p>
          <a:p>
            <a:pPr marL="914400" marR="0" lvl="1" indent="-228600" algn="l" rtl="0">
              <a:lnSpc>
                <a:spcPct val="115000"/>
              </a:lnSpc>
              <a:spcBef>
                <a:spcPts val="0"/>
              </a:spcBef>
              <a:spcAft>
                <a:spcPts val="1600"/>
              </a:spcAft>
              <a:buChar char="◆"/>
            </a:pPr>
            <a:r>
              <a:rPr lang="en" dirty="0"/>
              <a:t>Utilization of the ontology modeling techniques.</a:t>
            </a:r>
          </a:p>
          <a:p>
            <a:pPr marL="914400" marR="0" lvl="1" indent="-228600" algn="l" rtl="0">
              <a:lnSpc>
                <a:spcPct val="115000"/>
              </a:lnSpc>
              <a:spcBef>
                <a:spcPts val="0"/>
              </a:spcBef>
              <a:spcAft>
                <a:spcPts val="1600"/>
              </a:spcAft>
              <a:buChar char="◆"/>
            </a:pPr>
            <a:r>
              <a:rPr lang="en" dirty="0"/>
              <a:t>Automation improvement of IT service management.</a:t>
            </a:r>
          </a:p>
          <a:p>
            <a:pPr marL="914400" marR="0" lvl="1" indent="-228600" algn="l" rtl="0">
              <a:lnSpc>
                <a:spcPct val="115000"/>
              </a:lnSpc>
              <a:spcBef>
                <a:spcPts val="0"/>
              </a:spcBef>
              <a:spcAft>
                <a:spcPts val="1600"/>
              </a:spcAft>
              <a:buChar char="◆"/>
            </a:pPr>
            <a:r>
              <a:rPr lang="en" dirty="0"/>
              <a:t>A closed feedback loop system for continuously extending of the knowledge base.</a:t>
            </a:r>
          </a:p>
          <a:p>
            <a:pPr marL="457200" marR="0" lvl="0" indent="-330200" algn="l" rtl="0">
              <a:lnSpc>
                <a:spcPct val="115000"/>
              </a:lnSpc>
              <a:spcBef>
                <a:spcPts val="0"/>
              </a:spcBef>
              <a:spcAft>
                <a:spcPts val="1600"/>
              </a:spcAft>
              <a:buSzPct val="100000"/>
              <a:buFont typeface="Open Sans"/>
              <a:buChar char="➔"/>
            </a:pPr>
            <a:r>
              <a:rPr lang="en" sz="1600" dirty="0">
                <a:solidFill>
                  <a:srgbClr val="00B050"/>
                </a:solidFill>
              </a:rPr>
              <a:t>Future Work</a:t>
            </a:r>
          </a:p>
          <a:p>
            <a:pPr marL="914400" lvl="1" indent="-228600" rtl="0">
              <a:lnSpc>
                <a:spcPct val="115000"/>
              </a:lnSpc>
              <a:spcBef>
                <a:spcPts val="0"/>
              </a:spcBef>
              <a:buChar char="◆"/>
            </a:pPr>
            <a:r>
              <a:rPr lang="en" dirty="0"/>
              <a:t>Investigate intelligent techniques to reduce human efforts on phrase tagging, such as training a conditional random field model.</a:t>
            </a:r>
          </a:p>
          <a:p>
            <a:pPr marL="914400" lvl="1" indent="-228600" rtl="0">
              <a:lnSpc>
                <a:spcPct val="115000"/>
              </a:lnSpc>
              <a:spcBef>
                <a:spcPts val="0"/>
              </a:spcBef>
              <a:buChar char="◆"/>
            </a:pPr>
            <a:r>
              <a:rPr lang="en" dirty="0"/>
              <a:t>Leverage the ontology into Deep Learning model.</a:t>
            </a:r>
          </a:p>
          <a:p>
            <a:pPr marL="914400" lvl="1" indent="-228600" rtl="0">
              <a:lnSpc>
                <a:spcPct val="115000"/>
              </a:lnSpc>
              <a:spcBef>
                <a:spcPts val="0"/>
              </a:spcBef>
              <a:buChar char="◆"/>
            </a:pPr>
            <a:r>
              <a:rPr lang="en" dirty="0"/>
              <a:t>Incorporate the obtained knowledge base into other tasks in the IT service management system.</a:t>
            </a:r>
          </a:p>
        </p:txBody>
      </p:sp>
      <p:grpSp>
        <p:nvGrpSpPr>
          <p:cNvPr id="314" name="Shape 314"/>
          <p:cNvGrpSpPr/>
          <p:nvPr/>
        </p:nvGrpSpPr>
        <p:grpSpPr>
          <a:xfrm>
            <a:off x="8458126" y="133091"/>
            <a:ext cx="685874" cy="634281"/>
            <a:chOff x="7774201" y="178075"/>
            <a:chExt cx="685874" cy="634281"/>
          </a:xfrm>
        </p:grpSpPr>
        <p:pic>
          <p:nvPicPr>
            <p:cNvPr id="315" name="Shape 315"/>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316" name="Shape 316"/>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317" name="Shape 317"/>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a:solidFill>
                  <a:schemeClr val="accent2">
                    <a:lumMod val="75000"/>
                  </a:schemeClr>
                </a:solidFill>
              </a:rPr>
              <a:t>Q &amp; A</a:t>
            </a:r>
          </a:p>
        </p:txBody>
      </p:sp>
      <p:sp>
        <p:nvSpPr>
          <p:cNvPr id="323" name="Shape 323"/>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pic>
        <p:nvPicPr>
          <p:cNvPr id="324" name="Shape 324"/>
          <p:cNvPicPr preferRelativeResize="0"/>
          <p:nvPr/>
        </p:nvPicPr>
        <p:blipFill>
          <a:blip r:embed="rId3">
            <a:alphaModFix/>
          </a:blip>
          <a:stretch>
            <a:fillRect/>
          </a:stretch>
        </p:blipFill>
        <p:spPr>
          <a:xfrm>
            <a:off x="3289211" y="1581924"/>
            <a:ext cx="2406474" cy="3057800"/>
          </a:xfrm>
          <a:prstGeom prst="rect">
            <a:avLst/>
          </a:prstGeom>
          <a:noFill/>
          <a:ln>
            <a:noFill/>
          </a:ln>
        </p:spPr>
      </p:pic>
      <p:grpSp>
        <p:nvGrpSpPr>
          <p:cNvPr id="325" name="Shape 325"/>
          <p:cNvGrpSpPr/>
          <p:nvPr/>
        </p:nvGrpSpPr>
        <p:grpSpPr>
          <a:xfrm>
            <a:off x="8489546" y="4017"/>
            <a:ext cx="685874" cy="634281"/>
            <a:chOff x="7774201" y="178075"/>
            <a:chExt cx="685874" cy="634281"/>
          </a:xfrm>
        </p:grpSpPr>
        <p:pic>
          <p:nvPicPr>
            <p:cNvPr id="326" name="Shape 326"/>
            <p:cNvPicPr preferRelativeResize="0"/>
            <p:nvPr/>
          </p:nvPicPr>
          <p:blipFill rotWithShape="1">
            <a:blip r:embed="rId4">
              <a:alphaModFix/>
            </a:blip>
            <a:srcRect b="31861"/>
            <a:stretch/>
          </p:blipFill>
          <p:spPr>
            <a:xfrm>
              <a:off x="7774201" y="178074"/>
              <a:ext cx="479150" cy="166174"/>
            </a:xfrm>
            <a:prstGeom prst="rect">
              <a:avLst/>
            </a:prstGeom>
            <a:noFill/>
            <a:ln>
              <a:noFill/>
            </a:ln>
          </p:spPr>
        </p:pic>
        <p:pic>
          <p:nvPicPr>
            <p:cNvPr id="327" name="Shape 327"/>
            <p:cNvPicPr preferRelativeResize="0"/>
            <p:nvPr/>
          </p:nvPicPr>
          <p:blipFill rotWithShape="1">
            <a:blip r:embed="rId5">
              <a:alphaModFix/>
            </a:blip>
            <a:srcRect r="10674"/>
            <a:stretch/>
          </p:blipFill>
          <p:spPr>
            <a:xfrm>
              <a:off x="7839265" y="377911"/>
              <a:ext cx="479168" cy="222118"/>
            </a:xfrm>
            <a:prstGeom prst="rect">
              <a:avLst/>
            </a:prstGeom>
            <a:noFill/>
            <a:ln>
              <a:noFill/>
            </a:ln>
          </p:spPr>
        </p:pic>
        <p:pic>
          <p:nvPicPr>
            <p:cNvPr id="328" name="Shape 328"/>
            <p:cNvPicPr preferRelativeResize="0"/>
            <p:nvPr/>
          </p:nvPicPr>
          <p:blipFill rotWithShape="1">
            <a:blip r:embed="rId6">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60200"/>
            <a:ext cx="8229600" cy="1171724"/>
          </a:xfrm>
          <a:prstGeom prst="rect">
            <a:avLst/>
          </a:prstGeom>
        </p:spPr>
        <p:txBody>
          <a:bodyPr lIns="91425" tIns="91425" rIns="91425" bIns="91425" anchor="b" anchorCtr="0">
            <a:noAutofit/>
          </a:bodyPr>
          <a:lstStyle/>
          <a:p>
            <a:pPr lvl="0"/>
            <a:r>
              <a:rPr lang="en" sz="2200" b="0" dirty="0" smtClean="0">
                <a:solidFill>
                  <a:schemeClr val="accent4"/>
                </a:solidFill>
              </a:rPr>
              <a:t>Transitioning </a:t>
            </a:r>
            <a:r>
              <a:rPr lang="en" sz="2200" b="0" dirty="0">
                <a:solidFill>
                  <a:schemeClr val="accent4"/>
                </a:solidFill>
              </a:rPr>
              <a:t>from practitioner-driven technology-assisted to technology-driven and practitioner-assisted </a:t>
            </a:r>
            <a:r>
              <a:rPr lang="en-US" sz="2200" b="0" dirty="0" smtClean="0">
                <a:solidFill>
                  <a:schemeClr val="accent4"/>
                </a:solidFill>
              </a:rPr>
              <a:t>delivery of services</a:t>
            </a:r>
            <a:endParaRPr lang="en" sz="2200" b="0" dirty="0">
              <a:solidFill>
                <a:schemeClr val="accent4"/>
              </a:solidFill>
            </a:endParaRPr>
          </a:p>
        </p:txBody>
      </p:sp>
      <p:sp>
        <p:nvSpPr>
          <p:cNvPr id="63" name="Shape 63"/>
          <p:cNvSpPr txBox="1"/>
          <p:nvPr/>
        </p:nvSpPr>
        <p:spPr>
          <a:xfrm>
            <a:off x="534075" y="1363925"/>
            <a:ext cx="4021800" cy="33879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67" name="Shape 67"/>
          <p:cNvSpPr txBox="1"/>
          <p:nvPr/>
        </p:nvSpPr>
        <p:spPr>
          <a:xfrm>
            <a:off x="493696" y="1674795"/>
            <a:ext cx="8156608" cy="3016406"/>
          </a:xfrm>
          <a:prstGeom prst="rect">
            <a:avLst/>
          </a:prstGeom>
          <a:noFill/>
          <a:ln>
            <a:noFill/>
          </a:ln>
        </p:spPr>
        <p:txBody>
          <a:bodyPr lIns="91425" tIns="91425" rIns="91425" bIns="91425" anchor="t" anchorCtr="0">
            <a:noAutofit/>
          </a:bodyPr>
          <a:lstStyle/>
          <a:p>
            <a:pPr marL="457200" indent="-228600">
              <a:lnSpc>
                <a:spcPct val="150000"/>
              </a:lnSpc>
              <a:buClr>
                <a:srgbClr val="000000"/>
              </a:buClr>
              <a:buFontTx/>
              <a:buChar char="➔"/>
            </a:pPr>
            <a:r>
              <a:rPr lang="en-US" dirty="0" smtClean="0"/>
              <a:t>Enterprises and service providers are increasingly challenged with improving </a:t>
            </a:r>
            <a:r>
              <a:rPr lang="en-US" dirty="0"/>
              <a:t>the </a:t>
            </a:r>
            <a:r>
              <a:rPr lang="en-US" dirty="0">
                <a:solidFill>
                  <a:schemeClr val="accent4"/>
                </a:solidFill>
              </a:rPr>
              <a:t>quality of service </a:t>
            </a:r>
            <a:r>
              <a:rPr lang="en-US" dirty="0"/>
              <a:t>delivery </a:t>
            </a:r>
            <a:endParaRPr lang="en-US" dirty="0" smtClean="0"/>
          </a:p>
          <a:p>
            <a:pPr marL="457200" indent="-228600">
              <a:lnSpc>
                <a:spcPct val="150000"/>
              </a:lnSpc>
              <a:buClr>
                <a:srgbClr val="000000"/>
              </a:buClr>
              <a:buFontTx/>
              <a:buChar char="➔"/>
            </a:pPr>
            <a:r>
              <a:rPr lang="en-US" dirty="0" smtClean="0"/>
              <a:t>The </a:t>
            </a:r>
            <a:r>
              <a:rPr lang="en-US" dirty="0"/>
              <a:t>increasing </a:t>
            </a:r>
            <a:r>
              <a:rPr lang="en-US" dirty="0">
                <a:solidFill>
                  <a:schemeClr val="accent4"/>
                </a:solidFill>
              </a:rPr>
              <a:t>complexity of IT environments </a:t>
            </a:r>
            <a:r>
              <a:rPr lang="en-US" dirty="0"/>
              <a:t>dictates the usage of intelligent automation driven by cognitive technologies, aiming at providing higher quality and more complex services. </a:t>
            </a:r>
            <a:endParaRPr lang="en" dirty="0"/>
          </a:p>
          <a:p>
            <a:pPr marL="457200" marR="0" lvl="0" indent="-228600" algn="l" rtl="0">
              <a:lnSpc>
                <a:spcPct val="150000"/>
              </a:lnSpc>
              <a:spcBef>
                <a:spcPts val="0"/>
              </a:spcBef>
              <a:spcAft>
                <a:spcPts val="0"/>
              </a:spcAft>
              <a:buClr>
                <a:srgbClr val="000000"/>
              </a:buClr>
              <a:buChar char="➔"/>
            </a:pPr>
            <a:r>
              <a:rPr lang="en" dirty="0">
                <a:solidFill>
                  <a:schemeClr val="accent4"/>
                </a:solidFill>
              </a:rPr>
              <a:t>Software monitoring systems </a:t>
            </a:r>
            <a:r>
              <a:rPr lang="en" dirty="0"/>
              <a:t>are designed to actively collect and signal </a:t>
            </a:r>
            <a:r>
              <a:rPr lang="en-US" dirty="0" smtClean="0"/>
              <a:t>anomalous </a:t>
            </a:r>
            <a:r>
              <a:rPr lang="en" dirty="0" smtClean="0"/>
              <a:t> </a:t>
            </a:r>
            <a:r>
              <a:rPr lang="en-US" dirty="0" smtClean="0"/>
              <a:t>behavior </a:t>
            </a:r>
            <a:r>
              <a:rPr lang="en" dirty="0" smtClean="0"/>
              <a:t>and</a:t>
            </a:r>
            <a:r>
              <a:rPr lang="en" dirty="0"/>
              <a:t>, when necessary, automatically generate incident tickets.</a:t>
            </a:r>
          </a:p>
          <a:p>
            <a:pPr marL="457200" marR="0" lvl="0" indent="-228600" algn="l" rtl="0">
              <a:lnSpc>
                <a:spcPct val="150000"/>
              </a:lnSpc>
              <a:spcBef>
                <a:spcPts val="0"/>
              </a:spcBef>
              <a:spcAft>
                <a:spcPts val="0"/>
              </a:spcAft>
              <a:buClr>
                <a:srgbClr val="000000"/>
              </a:buClr>
              <a:buChar char="➔"/>
            </a:pPr>
            <a:r>
              <a:rPr lang="en" dirty="0"/>
              <a:t>Solving these IT tickets is frequently a very </a:t>
            </a:r>
            <a:r>
              <a:rPr lang="en" dirty="0">
                <a:solidFill>
                  <a:schemeClr val="accent4"/>
                </a:solidFill>
              </a:rPr>
              <a:t>labor-intensive</a:t>
            </a:r>
            <a:r>
              <a:rPr lang="en" dirty="0"/>
              <a:t> process.</a:t>
            </a:r>
          </a:p>
          <a:p>
            <a:pPr marL="457200" marR="0" lvl="0" indent="-228600" algn="l" rtl="0">
              <a:lnSpc>
                <a:spcPct val="150000"/>
              </a:lnSpc>
              <a:spcBef>
                <a:spcPts val="0"/>
              </a:spcBef>
              <a:spcAft>
                <a:spcPts val="0"/>
              </a:spcAft>
              <a:buClr>
                <a:srgbClr val="000000"/>
              </a:buClr>
              <a:buChar char="➔"/>
            </a:pPr>
            <a:r>
              <a:rPr lang="en" dirty="0">
                <a:solidFill>
                  <a:schemeClr val="accent4"/>
                </a:solidFill>
              </a:rPr>
              <a:t>Full automation </a:t>
            </a:r>
            <a:r>
              <a:rPr lang="en" dirty="0"/>
              <a:t>of these service management processes are needed to target an ultimate goal of maintaining the highest possible quality of IT services. </a:t>
            </a:r>
            <a:r>
              <a:rPr lang="en-US" dirty="0" smtClean="0"/>
              <a:t>Which is hard!</a:t>
            </a:r>
            <a:endParaRPr lang="en" dirty="0"/>
          </a:p>
          <a:p>
            <a:pPr lvl="0" rtl="0">
              <a:lnSpc>
                <a:spcPct val="150000"/>
              </a:lnSpc>
              <a:spcBef>
                <a:spcPts val="0"/>
              </a:spcBef>
              <a:buNone/>
            </a:pPr>
            <a:endParaRPr sz="1200" dirty="0">
              <a:latin typeface="Open Sans"/>
              <a:ea typeface="Open Sans"/>
              <a:cs typeface="Open Sans"/>
              <a:sym typeface="Open Sans"/>
            </a:endParaRPr>
          </a:p>
          <a:p>
            <a:pPr lvl="0" rtl="0">
              <a:lnSpc>
                <a:spcPct val="150000"/>
              </a:lnSpc>
              <a:spcBef>
                <a:spcPts val="0"/>
              </a:spcBef>
              <a:buNone/>
            </a:pPr>
            <a:endParaRPr sz="1200" dirty="0">
              <a:latin typeface="Open Sans"/>
              <a:ea typeface="Open Sans"/>
              <a:cs typeface="Open Sans"/>
              <a:sym typeface="Open Sans"/>
            </a:endParaRPr>
          </a:p>
        </p:txBody>
      </p:sp>
      <p:grpSp>
        <p:nvGrpSpPr>
          <p:cNvPr id="68" name="Shape 68"/>
          <p:cNvGrpSpPr/>
          <p:nvPr/>
        </p:nvGrpSpPr>
        <p:grpSpPr>
          <a:xfrm>
            <a:off x="8389849" y="103430"/>
            <a:ext cx="685874" cy="634281"/>
            <a:chOff x="7774201" y="178075"/>
            <a:chExt cx="685874" cy="634281"/>
          </a:xfrm>
        </p:grpSpPr>
        <p:pic>
          <p:nvPicPr>
            <p:cNvPr id="69" name="Shape 69"/>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70" name="Shape 70"/>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71" name="Shape 71"/>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Background</a:t>
            </a:r>
            <a:endParaRPr lang="en" sz="2400" b="0" dirty="0">
              <a:solidFill>
                <a:schemeClr val="accent4"/>
              </a:solidFill>
            </a:endParaRPr>
          </a:p>
        </p:txBody>
      </p:sp>
      <p:sp>
        <p:nvSpPr>
          <p:cNvPr id="77" name="Shape 77"/>
          <p:cNvSpPr txBox="1"/>
          <p:nvPr/>
        </p:nvSpPr>
        <p:spPr>
          <a:xfrm>
            <a:off x="397074" y="1464412"/>
            <a:ext cx="4439700" cy="2985000"/>
          </a:xfrm>
          <a:prstGeom prst="rect">
            <a:avLst/>
          </a:prstGeom>
          <a:noFill/>
          <a:ln>
            <a:noFill/>
          </a:ln>
        </p:spPr>
        <p:txBody>
          <a:bodyPr lIns="91425" tIns="91425" rIns="91425" bIns="91425" anchor="ctr" anchorCtr="0">
            <a:noAutofit/>
          </a:bodyPr>
          <a:lstStyle/>
          <a:p>
            <a:pPr marL="457200" lvl="0" indent="-228600" rtl="0">
              <a:lnSpc>
                <a:spcPct val="115000"/>
              </a:lnSpc>
              <a:spcBef>
                <a:spcPts val="0"/>
              </a:spcBef>
              <a:buClr>
                <a:schemeClr val="dk1"/>
              </a:buClr>
              <a:buChar char="➔"/>
            </a:pPr>
            <a:r>
              <a:rPr lang="en" dirty="0" smtClean="0">
                <a:solidFill>
                  <a:schemeClr val="accent4"/>
                </a:solidFill>
              </a:rPr>
              <a:t>Monito</a:t>
            </a:r>
            <a:r>
              <a:rPr lang="en-US" dirty="0" smtClean="0">
                <a:solidFill>
                  <a:schemeClr val="accent4"/>
                </a:solidFill>
              </a:rPr>
              <a:t>ring system</a:t>
            </a:r>
            <a:r>
              <a:rPr lang="en" dirty="0" smtClean="0">
                <a:solidFill>
                  <a:schemeClr val="dk1"/>
                </a:solidFill>
              </a:rPr>
              <a:t>: </a:t>
            </a:r>
            <a:r>
              <a:rPr lang="en" dirty="0">
                <a:solidFill>
                  <a:schemeClr val="dk1"/>
                </a:solidFill>
              </a:rPr>
              <a:t>emits an event if </a:t>
            </a:r>
            <a:r>
              <a:rPr lang="en-US" dirty="0" smtClean="0">
                <a:solidFill>
                  <a:schemeClr val="dk1"/>
                </a:solidFill>
              </a:rPr>
              <a:t>anomalous behavior </a:t>
            </a:r>
            <a:r>
              <a:rPr lang="en" dirty="0" smtClean="0">
                <a:solidFill>
                  <a:schemeClr val="dk1"/>
                </a:solidFill>
              </a:rPr>
              <a:t>persists </a:t>
            </a:r>
            <a:r>
              <a:rPr lang="en" dirty="0">
                <a:solidFill>
                  <a:schemeClr val="dk1"/>
                </a:solidFill>
              </a:rPr>
              <a:t>beyond a predefined duration.</a:t>
            </a:r>
          </a:p>
          <a:p>
            <a:pPr marL="457200" lvl="0" indent="-228600" rtl="0">
              <a:spcBef>
                <a:spcPts val="0"/>
              </a:spcBef>
              <a:buClr>
                <a:schemeClr val="dk1"/>
              </a:buClr>
              <a:buChar char="➔"/>
            </a:pPr>
            <a:r>
              <a:rPr lang="en-US" dirty="0" smtClean="0">
                <a:solidFill>
                  <a:schemeClr val="accent4"/>
                </a:solidFill>
              </a:rPr>
              <a:t>Event Management system</a:t>
            </a:r>
            <a:r>
              <a:rPr lang="en" dirty="0" smtClean="0">
                <a:solidFill>
                  <a:schemeClr val="dk1"/>
                </a:solidFill>
              </a:rPr>
              <a:t>: </a:t>
            </a:r>
            <a:r>
              <a:rPr lang="en" dirty="0">
                <a:solidFill>
                  <a:schemeClr val="dk1"/>
                </a:solidFill>
              </a:rPr>
              <a:t>determines whether to create an incident ticket.</a:t>
            </a:r>
          </a:p>
          <a:p>
            <a:pPr marL="457200" lvl="0" indent="-228600" rtl="0">
              <a:spcBef>
                <a:spcPts val="0"/>
              </a:spcBef>
              <a:buClr>
                <a:schemeClr val="dk1"/>
              </a:buClr>
              <a:buChar char="➔"/>
            </a:pPr>
            <a:r>
              <a:rPr lang="en" dirty="0" smtClean="0">
                <a:solidFill>
                  <a:schemeClr val="accent4"/>
                </a:solidFill>
              </a:rPr>
              <a:t>IPC</a:t>
            </a:r>
            <a:r>
              <a:rPr lang="en-US" dirty="0" smtClean="0">
                <a:solidFill>
                  <a:schemeClr val="accent4"/>
                </a:solidFill>
              </a:rPr>
              <a:t> (Incident/Problem/Change)</a:t>
            </a:r>
            <a:r>
              <a:rPr lang="en" dirty="0" smtClean="0">
                <a:solidFill>
                  <a:schemeClr val="accent4"/>
                </a:solidFill>
              </a:rPr>
              <a:t> </a:t>
            </a:r>
            <a:r>
              <a:rPr lang="en" dirty="0">
                <a:solidFill>
                  <a:schemeClr val="accent4"/>
                </a:solidFill>
              </a:rPr>
              <a:t>System</a:t>
            </a:r>
            <a:r>
              <a:rPr lang="en" dirty="0">
                <a:solidFill>
                  <a:schemeClr val="dk1"/>
                </a:solidFill>
              </a:rPr>
              <a:t>: </a:t>
            </a:r>
            <a:r>
              <a:rPr lang="en-US" dirty="0" smtClean="0">
                <a:solidFill>
                  <a:schemeClr val="dk1"/>
                </a:solidFill>
              </a:rPr>
              <a:t>record keeping system that </a:t>
            </a:r>
            <a:r>
              <a:rPr lang="en" dirty="0" smtClean="0">
                <a:solidFill>
                  <a:schemeClr val="dk1"/>
                </a:solidFill>
              </a:rPr>
              <a:t>collects </a:t>
            </a:r>
            <a:r>
              <a:rPr lang="en" dirty="0">
                <a:solidFill>
                  <a:schemeClr val="dk1"/>
                </a:solidFill>
              </a:rPr>
              <a:t>the </a:t>
            </a:r>
            <a:r>
              <a:rPr lang="en" b="1" i="1" dirty="0">
                <a:solidFill>
                  <a:schemeClr val="accent4"/>
                </a:solidFill>
              </a:rPr>
              <a:t>tickets</a:t>
            </a:r>
            <a:r>
              <a:rPr lang="en" dirty="0">
                <a:solidFill>
                  <a:schemeClr val="accent4"/>
                </a:solidFill>
              </a:rPr>
              <a:t> </a:t>
            </a:r>
            <a:r>
              <a:rPr lang="en" dirty="0">
                <a:solidFill>
                  <a:schemeClr val="dk1"/>
                </a:solidFill>
              </a:rPr>
              <a:t>and stored </a:t>
            </a:r>
            <a:r>
              <a:rPr lang="en-US" dirty="0" smtClean="0">
                <a:solidFill>
                  <a:schemeClr val="dk1"/>
                </a:solidFill>
              </a:rPr>
              <a:t>them for tracking and auditing purposes</a:t>
            </a:r>
            <a:r>
              <a:rPr lang="en" dirty="0" smtClean="0">
                <a:solidFill>
                  <a:schemeClr val="dk1"/>
                </a:solidFill>
              </a:rPr>
              <a:t>.</a:t>
            </a:r>
            <a:endParaRPr lang="en" dirty="0">
              <a:solidFill>
                <a:schemeClr val="dk1"/>
              </a:solidFill>
            </a:endParaRPr>
          </a:p>
          <a:p>
            <a:pPr marL="457200" lvl="0" indent="-228600" rtl="0">
              <a:spcBef>
                <a:spcPts val="0"/>
              </a:spcBef>
              <a:buClr>
                <a:schemeClr val="dk1"/>
              </a:buClr>
              <a:buChar char="➔"/>
            </a:pPr>
            <a:r>
              <a:rPr lang="en-US" dirty="0" smtClean="0">
                <a:solidFill>
                  <a:schemeClr val="accent4"/>
                </a:solidFill>
              </a:rPr>
              <a:t>System </a:t>
            </a:r>
            <a:r>
              <a:rPr lang="en" dirty="0" smtClean="0">
                <a:solidFill>
                  <a:schemeClr val="accent4"/>
                </a:solidFill>
              </a:rPr>
              <a:t>Administrators</a:t>
            </a:r>
            <a:r>
              <a:rPr lang="en-US" dirty="0" smtClean="0">
                <a:solidFill>
                  <a:schemeClr val="accent4"/>
                </a:solidFill>
              </a:rPr>
              <a:t> (SAs)</a:t>
            </a:r>
            <a:r>
              <a:rPr lang="en" dirty="0" smtClean="0">
                <a:solidFill>
                  <a:schemeClr val="dk1"/>
                </a:solidFill>
              </a:rPr>
              <a:t>: </a:t>
            </a:r>
            <a:r>
              <a:rPr lang="en" dirty="0">
                <a:solidFill>
                  <a:schemeClr val="dk1"/>
                </a:solidFill>
              </a:rPr>
              <a:t>performs problem determination, diagnosis, and resolution.</a:t>
            </a:r>
          </a:p>
          <a:p>
            <a:pPr marL="457200" lvl="0" indent="-228600">
              <a:buClr>
                <a:schemeClr val="dk1"/>
              </a:buClr>
              <a:buChar char="➔"/>
            </a:pPr>
            <a:r>
              <a:rPr lang="en" dirty="0">
                <a:solidFill>
                  <a:schemeClr val="accent4"/>
                </a:solidFill>
              </a:rPr>
              <a:t>Enrichment Engine</a:t>
            </a:r>
            <a:r>
              <a:rPr lang="en" dirty="0">
                <a:solidFill>
                  <a:schemeClr val="dk1"/>
                </a:solidFill>
              </a:rPr>
              <a:t>: uses various data mining techniques to create, maintain and apply </a:t>
            </a:r>
            <a:r>
              <a:rPr lang="en-US" dirty="0" smtClean="0">
                <a:solidFill>
                  <a:schemeClr val="dk1"/>
                </a:solidFill>
              </a:rPr>
              <a:t>insights generated from a </a:t>
            </a:r>
            <a:r>
              <a:rPr lang="en" i="1" dirty="0" smtClean="0">
                <a:solidFill>
                  <a:schemeClr val="accent4"/>
                </a:solidFill>
              </a:rPr>
              <a:t>knowledge </a:t>
            </a:r>
            <a:r>
              <a:rPr lang="en" i="1" dirty="0">
                <a:solidFill>
                  <a:schemeClr val="accent4"/>
                </a:solidFill>
              </a:rPr>
              <a:t>base </a:t>
            </a:r>
            <a:r>
              <a:rPr lang="en" dirty="0">
                <a:solidFill>
                  <a:schemeClr val="dk1"/>
                </a:solidFill>
              </a:rPr>
              <a:t>to </a:t>
            </a:r>
            <a:r>
              <a:rPr lang="en-US" dirty="0">
                <a:solidFill>
                  <a:schemeClr val="dk1"/>
                </a:solidFill>
              </a:rPr>
              <a:t>assist in resolution </a:t>
            </a:r>
            <a:r>
              <a:rPr lang="en-US" dirty="0" smtClean="0">
                <a:solidFill>
                  <a:schemeClr val="dk1"/>
                </a:solidFill>
              </a:rPr>
              <a:t>of an incident ideally with</a:t>
            </a:r>
            <a:r>
              <a:rPr lang="en" dirty="0" smtClean="0">
                <a:solidFill>
                  <a:schemeClr val="dk1"/>
                </a:solidFill>
              </a:rPr>
              <a:t> </a:t>
            </a:r>
            <a:r>
              <a:rPr lang="en-US" dirty="0" smtClean="0">
                <a:solidFill>
                  <a:schemeClr val="dk1"/>
                </a:solidFill>
              </a:rPr>
              <a:t>an </a:t>
            </a:r>
            <a:r>
              <a:rPr lang="en" dirty="0" smtClean="0">
                <a:solidFill>
                  <a:schemeClr val="dk1"/>
                </a:solidFill>
              </a:rPr>
              <a:t>automation.</a:t>
            </a:r>
            <a:endParaRPr lang="en-US" dirty="0" smtClean="0">
              <a:solidFill>
                <a:schemeClr val="dk1"/>
              </a:solidFill>
            </a:endParaRPr>
          </a:p>
          <a:p>
            <a:pPr marL="457200" lvl="0" indent="-228600">
              <a:buClr>
                <a:schemeClr val="dk1"/>
              </a:buClr>
              <a:buChar char="➔"/>
            </a:pPr>
            <a:r>
              <a:rPr lang="en-US" dirty="0" smtClean="0">
                <a:solidFill>
                  <a:schemeClr val="dk1"/>
                </a:solidFill>
              </a:rPr>
              <a:t>This research focuses on Enrichment engine</a:t>
            </a:r>
            <a:endParaRPr lang="en" dirty="0">
              <a:solidFill>
                <a:schemeClr val="dk1"/>
              </a:solidFill>
            </a:endParaRPr>
          </a:p>
        </p:txBody>
      </p:sp>
      <p:sp>
        <p:nvSpPr>
          <p:cNvPr id="78" name="Shape 78"/>
          <p:cNvSpPr txBox="1"/>
          <p:nvPr/>
        </p:nvSpPr>
        <p:spPr>
          <a:xfrm>
            <a:off x="8409250" y="4823075"/>
            <a:ext cx="279300" cy="230100"/>
          </a:xfrm>
          <a:prstGeom prst="rect">
            <a:avLst/>
          </a:prstGeom>
          <a:noFill/>
          <a:ln>
            <a:noFill/>
          </a:ln>
        </p:spPr>
        <p:txBody>
          <a:bodyPr lIns="91425" tIns="91425" rIns="91425" bIns="91425" anchor="ctr" anchorCtr="0">
            <a:noAutofit/>
          </a:bodyPr>
          <a:lstStyle/>
          <a:p>
            <a:pPr lvl="0" algn="ctr" rtl="0">
              <a:spcBef>
                <a:spcPts val="0"/>
              </a:spcBef>
              <a:buNone/>
            </a:pPr>
            <a:r>
              <a:rPr lang="en" sz="900"/>
              <a:t>2</a:t>
            </a:r>
          </a:p>
        </p:txBody>
      </p:sp>
      <p:grpSp>
        <p:nvGrpSpPr>
          <p:cNvPr id="79" name="Shape 79"/>
          <p:cNvGrpSpPr/>
          <p:nvPr/>
        </p:nvGrpSpPr>
        <p:grpSpPr>
          <a:xfrm>
            <a:off x="4836774" y="1497625"/>
            <a:ext cx="3919975" cy="3114375"/>
            <a:chOff x="4836774" y="1497625"/>
            <a:chExt cx="3919975" cy="3114375"/>
          </a:xfrm>
        </p:grpSpPr>
        <p:pic>
          <p:nvPicPr>
            <p:cNvPr id="80" name="Shape 80"/>
            <p:cNvPicPr preferRelativeResize="0"/>
            <p:nvPr/>
          </p:nvPicPr>
          <p:blipFill rotWithShape="1">
            <a:blip r:embed="rId3">
              <a:alphaModFix/>
            </a:blip>
            <a:srcRect l="9203" r="9851" b="8012"/>
            <a:stretch/>
          </p:blipFill>
          <p:spPr>
            <a:xfrm>
              <a:off x="4836774" y="1497625"/>
              <a:ext cx="3568250" cy="2918574"/>
            </a:xfrm>
            <a:prstGeom prst="rect">
              <a:avLst/>
            </a:prstGeom>
            <a:noFill/>
            <a:ln>
              <a:noFill/>
            </a:ln>
          </p:spPr>
        </p:pic>
        <p:sp>
          <p:nvSpPr>
            <p:cNvPr id="81" name="Shape 81"/>
            <p:cNvSpPr txBox="1"/>
            <p:nvPr/>
          </p:nvSpPr>
          <p:spPr>
            <a:xfrm>
              <a:off x="5167900" y="4299100"/>
              <a:ext cx="3588849" cy="312900"/>
            </a:xfrm>
            <a:prstGeom prst="rect">
              <a:avLst/>
            </a:prstGeom>
            <a:noFill/>
            <a:ln>
              <a:noFill/>
            </a:ln>
          </p:spPr>
          <p:txBody>
            <a:bodyPr lIns="91425" tIns="91425" rIns="91425" bIns="91425" anchor="t" anchorCtr="0">
              <a:noAutofit/>
            </a:bodyPr>
            <a:lstStyle/>
            <a:p>
              <a:pPr lvl="0" rtl="0">
                <a:spcBef>
                  <a:spcPts val="0"/>
                </a:spcBef>
                <a:buNone/>
              </a:pPr>
              <a:r>
                <a:rPr lang="en" sz="1200" smtClean="0">
                  <a:latin typeface="Times New Roman"/>
                  <a:ea typeface="Times New Roman"/>
                  <a:cs typeface="Times New Roman"/>
                  <a:sym typeface="Times New Roman"/>
                </a:rPr>
                <a:t>The </a:t>
              </a:r>
              <a:r>
                <a:rPr lang="en" sz="1200">
                  <a:latin typeface="Times New Roman"/>
                  <a:ea typeface="Times New Roman"/>
                  <a:cs typeface="Times New Roman"/>
                  <a:sym typeface="Times New Roman"/>
                </a:rPr>
                <a:t>overview of IT service management workflow.</a:t>
              </a:r>
            </a:p>
          </p:txBody>
        </p:sp>
      </p:grpSp>
      <p:grpSp>
        <p:nvGrpSpPr>
          <p:cNvPr id="82" name="Shape 82"/>
          <p:cNvGrpSpPr/>
          <p:nvPr/>
        </p:nvGrpSpPr>
        <p:grpSpPr>
          <a:xfrm>
            <a:off x="8405024" y="128583"/>
            <a:ext cx="685874" cy="634281"/>
            <a:chOff x="7774201" y="178075"/>
            <a:chExt cx="685874" cy="634281"/>
          </a:xfrm>
        </p:grpSpPr>
        <p:pic>
          <p:nvPicPr>
            <p:cNvPr id="83" name="Shape 83"/>
            <p:cNvPicPr preferRelativeResize="0"/>
            <p:nvPr/>
          </p:nvPicPr>
          <p:blipFill rotWithShape="1">
            <a:blip r:embed="rId4">
              <a:alphaModFix/>
            </a:blip>
            <a:srcRect b="31861"/>
            <a:stretch/>
          </p:blipFill>
          <p:spPr>
            <a:xfrm>
              <a:off x="7774201" y="178074"/>
              <a:ext cx="479150" cy="166174"/>
            </a:xfrm>
            <a:prstGeom prst="rect">
              <a:avLst/>
            </a:prstGeom>
            <a:noFill/>
            <a:ln>
              <a:noFill/>
            </a:ln>
          </p:spPr>
        </p:pic>
        <p:pic>
          <p:nvPicPr>
            <p:cNvPr id="84" name="Shape 84"/>
            <p:cNvPicPr preferRelativeResize="0"/>
            <p:nvPr/>
          </p:nvPicPr>
          <p:blipFill rotWithShape="1">
            <a:blip r:embed="rId5">
              <a:alphaModFix/>
            </a:blip>
            <a:srcRect r="10674"/>
            <a:stretch/>
          </p:blipFill>
          <p:spPr>
            <a:xfrm>
              <a:off x="7839265" y="377911"/>
              <a:ext cx="479168" cy="222118"/>
            </a:xfrm>
            <a:prstGeom prst="rect">
              <a:avLst/>
            </a:prstGeom>
            <a:noFill/>
            <a:ln>
              <a:noFill/>
            </a:ln>
          </p:spPr>
        </p:pic>
        <p:pic>
          <p:nvPicPr>
            <p:cNvPr id="85" name="Shape 85"/>
            <p:cNvPicPr preferRelativeResize="0"/>
            <p:nvPr/>
          </p:nvPicPr>
          <p:blipFill rotWithShape="1">
            <a:blip r:embed="rId6">
              <a:alphaModFix/>
            </a:blip>
            <a:srcRect l="29248" t="13433" b="11604"/>
            <a:stretch/>
          </p:blipFill>
          <p:spPr>
            <a:xfrm>
              <a:off x="7785026" y="590237"/>
              <a:ext cx="675048" cy="222118"/>
            </a:xfrm>
            <a:prstGeom prst="rect">
              <a:avLst/>
            </a:prstGeom>
            <a:noFill/>
            <a:ln>
              <a:noFill/>
            </a:ln>
          </p:spPr>
        </p:pic>
      </p:gr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p:nvPr/>
        </p:nvSpPr>
        <p:spPr>
          <a:xfrm>
            <a:off x="661425" y="1453400"/>
            <a:ext cx="1784100" cy="252600"/>
          </a:xfrm>
          <a:prstGeom prst="rect">
            <a:avLst/>
          </a:prstGeom>
          <a:noFill/>
          <a:ln w="19050" cap="flat" cmpd="sng">
            <a:solidFill>
              <a:schemeClr val="accent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661425" y="3010100"/>
            <a:ext cx="1853700" cy="296100"/>
          </a:xfrm>
          <a:prstGeom prst="rect">
            <a:avLst/>
          </a:prstGeom>
          <a:noFill/>
          <a:ln w="19050" cap="flat" cmpd="sng">
            <a:solidFill>
              <a:schemeClr val="accent3"/>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Motivation</a:t>
            </a:r>
            <a:endParaRPr lang="en" sz="2400" b="0" dirty="0">
              <a:solidFill>
                <a:schemeClr val="accent4"/>
              </a:solidFill>
            </a:endParaRPr>
          </a:p>
        </p:txBody>
      </p:sp>
      <p:sp>
        <p:nvSpPr>
          <p:cNvPr id="93" name="Shape 93"/>
          <p:cNvSpPr txBox="1"/>
          <p:nvPr/>
        </p:nvSpPr>
        <p:spPr>
          <a:xfrm>
            <a:off x="4978150" y="1363925"/>
            <a:ext cx="3673800" cy="3385200"/>
          </a:xfrm>
          <a:prstGeom prst="rect">
            <a:avLst/>
          </a:prstGeom>
          <a:noFill/>
          <a:ln>
            <a:noFill/>
          </a:ln>
        </p:spPr>
        <p:txBody>
          <a:bodyPr lIns="91425" tIns="91425" rIns="91425" bIns="91425" anchor="t" anchorCtr="0">
            <a:noAutofit/>
          </a:bodyPr>
          <a:lstStyle/>
          <a:p>
            <a:pPr lvl="0" rtl="0">
              <a:spcBef>
                <a:spcPts val="0"/>
              </a:spcBef>
              <a:buNone/>
            </a:pPr>
            <a:endParaRPr/>
          </a:p>
        </p:txBody>
      </p:sp>
      <p:grpSp>
        <p:nvGrpSpPr>
          <p:cNvPr id="94" name="Shape 94"/>
          <p:cNvGrpSpPr/>
          <p:nvPr/>
        </p:nvGrpSpPr>
        <p:grpSpPr>
          <a:xfrm>
            <a:off x="4080650" y="1296350"/>
            <a:ext cx="4269999" cy="3549000"/>
            <a:chOff x="4080650" y="1296350"/>
            <a:chExt cx="4269999" cy="3549000"/>
          </a:xfrm>
        </p:grpSpPr>
        <p:pic>
          <p:nvPicPr>
            <p:cNvPr id="95" name="Shape 95"/>
            <p:cNvPicPr preferRelativeResize="0"/>
            <p:nvPr/>
          </p:nvPicPr>
          <p:blipFill rotWithShape="1">
            <a:blip r:embed="rId3">
              <a:alphaModFix/>
            </a:blip>
            <a:srcRect r="3175" b="12907"/>
            <a:stretch/>
          </p:blipFill>
          <p:spPr>
            <a:xfrm>
              <a:off x="4080650" y="1296350"/>
              <a:ext cx="4269999" cy="3199850"/>
            </a:xfrm>
            <a:prstGeom prst="rect">
              <a:avLst/>
            </a:prstGeom>
            <a:noFill/>
            <a:ln>
              <a:noFill/>
            </a:ln>
          </p:spPr>
        </p:pic>
        <p:sp>
          <p:nvSpPr>
            <p:cNvPr id="96" name="Shape 96"/>
            <p:cNvSpPr txBox="1"/>
            <p:nvPr/>
          </p:nvSpPr>
          <p:spPr>
            <a:xfrm>
              <a:off x="4342825" y="4379750"/>
              <a:ext cx="3942300" cy="465600"/>
            </a:xfrm>
            <a:prstGeom prst="rect">
              <a:avLst/>
            </a:prstGeom>
            <a:noFill/>
            <a:ln>
              <a:noFill/>
            </a:ln>
          </p:spPr>
          <p:txBody>
            <a:bodyPr lIns="91425" tIns="91425" rIns="91425" bIns="91425" anchor="t" anchorCtr="0">
              <a:noAutofit/>
            </a:bodyPr>
            <a:lstStyle/>
            <a:p>
              <a:pPr lvl="0" algn="ctr" rtl="0">
                <a:spcBef>
                  <a:spcPts val="0"/>
                </a:spcBef>
                <a:buNone/>
              </a:pPr>
              <a:r>
                <a:rPr lang="en" sz="1200" dirty="0" smtClean="0">
                  <a:latin typeface="Times New Roman"/>
                  <a:ea typeface="Times New Roman"/>
                  <a:cs typeface="Times New Roman"/>
                  <a:sym typeface="Times New Roman"/>
                </a:rPr>
                <a:t>A </a:t>
              </a:r>
              <a:r>
                <a:rPr lang="en" sz="1200" dirty="0">
                  <a:latin typeface="Times New Roman"/>
                  <a:ea typeface="Times New Roman"/>
                  <a:cs typeface="Times New Roman"/>
                  <a:sym typeface="Times New Roman"/>
                </a:rPr>
                <a:t>ticket in IT service management and its corresponding resolution are given.</a:t>
              </a:r>
            </a:p>
          </p:txBody>
        </p:sp>
      </p:grpSp>
      <p:sp>
        <p:nvSpPr>
          <p:cNvPr id="97" name="Shape 97"/>
          <p:cNvSpPr txBox="1"/>
          <p:nvPr/>
        </p:nvSpPr>
        <p:spPr>
          <a:xfrm>
            <a:off x="457200" y="1337550"/>
            <a:ext cx="3411300" cy="1169344"/>
          </a:xfrm>
          <a:prstGeom prst="rect">
            <a:avLst/>
          </a:prstGeom>
          <a:noFill/>
          <a:ln>
            <a:noFill/>
          </a:ln>
        </p:spPr>
        <p:txBody>
          <a:bodyPr lIns="91425" tIns="91425" rIns="91425" bIns="91425" anchor="t" anchorCtr="0">
            <a:noAutofit/>
          </a:bodyPr>
          <a:lstStyle/>
          <a:p>
            <a:pPr lvl="0" rtl="0">
              <a:spcBef>
                <a:spcPts val="0"/>
              </a:spcBef>
              <a:buNone/>
            </a:pPr>
            <a:r>
              <a:rPr lang="en" sz="1800" dirty="0">
                <a:solidFill>
                  <a:schemeClr val="accent2"/>
                </a:solidFill>
              </a:rPr>
              <a:t>  Structured fields:</a:t>
            </a:r>
          </a:p>
          <a:p>
            <a:pPr lvl="0" rtl="0">
              <a:spcBef>
                <a:spcPts val="0"/>
              </a:spcBef>
              <a:buNone/>
            </a:pPr>
            <a:r>
              <a:rPr lang="en-US" dirty="0" smtClean="0"/>
              <a:t>often </a:t>
            </a:r>
            <a:r>
              <a:rPr lang="en" dirty="0" smtClean="0"/>
              <a:t>inaccurate </a:t>
            </a:r>
            <a:r>
              <a:rPr lang="en" dirty="0"/>
              <a:t>or </a:t>
            </a:r>
            <a:r>
              <a:rPr lang="en" dirty="0" smtClean="0"/>
              <a:t>incomplete</a:t>
            </a:r>
            <a:endParaRPr lang="en-US" dirty="0" smtClean="0"/>
          </a:p>
          <a:p>
            <a:pPr lvl="0" rtl="0">
              <a:spcBef>
                <a:spcPts val="0"/>
              </a:spcBef>
              <a:buNone/>
            </a:pPr>
            <a:r>
              <a:rPr lang="en-US" dirty="0" smtClean="0"/>
              <a:t>especially information which is not </a:t>
            </a:r>
            <a:r>
              <a:rPr lang="en" dirty="0" smtClean="0"/>
              <a:t>generated </a:t>
            </a:r>
            <a:r>
              <a:rPr lang="en" dirty="0"/>
              <a:t>by </a:t>
            </a:r>
            <a:r>
              <a:rPr lang="en-US" dirty="0" smtClean="0"/>
              <a:t>monitoring </a:t>
            </a:r>
            <a:r>
              <a:rPr lang="en" dirty="0" smtClean="0"/>
              <a:t>systems</a:t>
            </a:r>
            <a:endParaRPr lang="en" dirty="0"/>
          </a:p>
        </p:txBody>
      </p:sp>
      <p:sp>
        <p:nvSpPr>
          <p:cNvPr id="98" name="Shape 98"/>
          <p:cNvSpPr txBox="1"/>
          <p:nvPr/>
        </p:nvSpPr>
        <p:spPr>
          <a:xfrm>
            <a:off x="570525" y="2920900"/>
            <a:ext cx="3624900" cy="1752000"/>
          </a:xfrm>
          <a:prstGeom prst="rect">
            <a:avLst/>
          </a:prstGeom>
          <a:noFill/>
          <a:ln>
            <a:noFill/>
          </a:ln>
        </p:spPr>
        <p:txBody>
          <a:bodyPr lIns="91425" tIns="91425" rIns="91425" bIns="91425" anchor="t" anchorCtr="0">
            <a:noAutofit/>
          </a:bodyPr>
          <a:lstStyle/>
          <a:p>
            <a:pPr lvl="0" rtl="0">
              <a:spcBef>
                <a:spcPts val="0"/>
              </a:spcBef>
              <a:buNone/>
            </a:pPr>
            <a:r>
              <a:rPr lang="en" sz="1800" dirty="0" smtClean="0">
                <a:solidFill>
                  <a:schemeClr val="accent2"/>
                </a:solidFill>
              </a:rPr>
              <a:t>Unstructured text:</a:t>
            </a:r>
          </a:p>
          <a:p>
            <a:pPr lvl="0" rtl="0">
              <a:spcBef>
                <a:spcPts val="0"/>
              </a:spcBef>
              <a:buNone/>
            </a:pPr>
            <a:r>
              <a:rPr lang="en" dirty="0" smtClean="0"/>
              <a:t>written by system administrators </a:t>
            </a:r>
            <a:r>
              <a:rPr lang="en" dirty="0" smtClean="0">
                <a:solidFill>
                  <a:schemeClr val="dk1"/>
                </a:solidFill>
              </a:rPr>
              <a:t>in natural language</a:t>
            </a:r>
            <a:r>
              <a:rPr lang="en" dirty="0" smtClean="0"/>
              <a:t>. Potential knowledge includes:</a:t>
            </a:r>
          </a:p>
          <a:p>
            <a:pPr marL="457200" lvl="0" indent="-228600" rtl="0">
              <a:spcBef>
                <a:spcPts val="0"/>
              </a:spcBef>
              <a:buClr>
                <a:schemeClr val="accent1"/>
              </a:buClr>
              <a:buAutoNum type="arabicPeriod"/>
            </a:pPr>
            <a:r>
              <a:rPr lang="en" dirty="0" smtClean="0">
                <a:solidFill>
                  <a:schemeClr val="tx1"/>
                </a:solidFill>
              </a:rPr>
              <a:t>What </a:t>
            </a:r>
            <a:r>
              <a:rPr lang="en" dirty="0">
                <a:solidFill>
                  <a:schemeClr val="tx1"/>
                </a:solidFill>
              </a:rPr>
              <a:t>happened? </a:t>
            </a:r>
            <a:r>
              <a:rPr lang="en" b="1" dirty="0">
                <a:solidFill>
                  <a:schemeClr val="accent6"/>
                </a:solidFill>
              </a:rPr>
              <a:t>Problem</a:t>
            </a:r>
          </a:p>
          <a:p>
            <a:pPr marL="457200" lvl="0" indent="-228600" rtl="0">
              <a:spcBef>
                <a:spcPts val="0"/>
              </a:spcBef>
              <a:buClr>
                <a:schemeClr val="accent1"/>
              </a:buClr>
              <a:buAutoNum type="arabicPeriod"/>
            </a:pPr>
            <a:r>
              <a:rPr lang="en" dirty="0">
                <a:solidFill>
                  <a:schemeClr val="tx1"/>
                </a:solidFill>
              </a:rPr>
              <a:t>What troubleshooting was done?</a:t>
            </a:r>
            <a:r>
              <a:rPr lang="en" dirty="0">
                <a:solidFill>
                  <a:schemeClr val="accent1"/>
                </a:solidFill>
              </a:rPr>
              <a:t> </a:t>
            </a:r>
            <a:r>
              <a:rPr lang="en" b="1" dirty="0">
                <a:solidFill>
                  <a:schemeClr val="accent6"/>
                </a:solidFill>
              </a:rPr>
              <a:t>Activity</a:t>
            </a:r>
          </a:p>
          <a:p>
            <a:pPr marL="457200" lvl="0" indent="-228600" rtl="0">
              <a:spcBef>
                <a:spcPts val="0"/>
              </a:spcBef>
              <a:buClr>
                <a:schemeClr val="accent1"/>
              </a:buClr>
              <a:buAutoNum type="arabicPeriod"/>
            </a:pPr>
            <a:r>
              <a:rPr lang="en" dirty="0">
                <a:solidFill>
                  <a:schemeClr val="tx1"/>
                </a:solidFill>
              </a:rPr>
              <a:t>What was the resolution? </a:t>
            </a:r>
            <a:r>
              <a:rPr lang="en" b="1" dirty="0">
                <a:solidFill>
                  <a:schemeClr val="accent6"/>
                </a:solidFill>
              </a:rPr>
              <a:t>Action</a:t>
            </a:r>
          </a:p>
        </p:txBody>
      </p:sp>
      <p:grpSp>
        <p:nvGrpSpPr>
          <p:cNvPr id="100" name="Shape 100"/>
          <p:cNvGrpSpPr/>
          <p:nvPr/>
        </p:nvGrpSpPr>
        <p:grpSpPr>
          <a:xfrm>
            <a:off x="8371783" y="116973"/>
            <a:ext cx="685874" cy="634281"/>
            <a:chOff x="7774201" y="178075"/>
            <a:chExt cx="685874" cy="634281"/>
          </a:xfrm>
        </p:grpSpPr>
        <p:pic>
          <p:nvPicPr>
            <p:cNvPr id="101" name="Shape 101"/>
            <p:cNvPicPr preferRelativeResize="0"/>
            <p:nvPr/>
          </p:nvPicPr>
          <p:blipFill rotWithShape="1">
            <a:blip r:embed="rId4">
              <a:alphaModFix/>
            </a:blip>
            <a:srcRect b="31861"/>
            <a:stretch/>
          </p:blipFill>
          <p:spPr>
            <a:xfrm>
              <a:off x="7774201" y="178074"/>
              <a:ext cx="479150" cy="166174"/>
            </a:xfrm>
            <a:prstGeom prst="rect">
              <a:avLst/>
            </a:prstGeom>
            <a:noFill/>
            <a:ln>
              <a:noFill/>
            </a:ln>
          </p:spPr>
        </p:pic>
        <p:pic>
          <p:nvPicPr>
            <p:cNvPr id="102" name="Shape 102"/>
            <p:cNvPicPr preferRelativeResize="0"/>
            <p:nvPr/>
          </p:nvPicPr>
          <p:blipFill rotWithShape="1">
            <a:blip r:embed="rId5">
              <a:alphaModFix/>
            </a:blip>
            <a:srcRect r="10674"/>
            <a:stretch/>
          </p:blipFill>
          <p:spPr>
            <a:xfrm>
              <a:off x="7839265" y="377911"/>
              <a:ext cx="479168" cy="222118"/>
            </a:xfrm>
            <a:prstGeom prst="rect">
              <a:avLst/>
            </a:prstGeom>
            <a:noFill/>
            <a:ln>
              <a:noFill/>
            </a:ln>
          </p:spPr>
        </p:pic>
        <p:pic>
          <p:nvPicPr>
            <p:cNvPr id="103" name="Shape 103"/>
            <p:cNvPicPr preferRelativeResize="0"/>
            <p:nvPr/>
          </p:nvPicPr>
          <p:blipFill rotWithShape="1">
            <a:blip r:embed="rId6">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Challenge</a:t>
            </a:r>
            <a:endParaRPr lang="en" sz="2400" b="0" dirty="0">
              <a:solidFill>
                <a:schemeClr val="accent4"/>
              </a:solidFill>
            </a:endParaRPr>
          </a:p>
        </p:txBody>
      </p:sp>
      <p:sp>
        <p:nvSpPr>
          <p:cNvPr id="109" name="Shape 109"/>
          <p:cNvSpPr txBox="1"/>
          <p:nvPr/>
        </p:nvSpPr>
        <p:spPr>
          <a:xfrm>
            <a:off x="457200" y="955768"/>
            <a:ext cx="8054400" cy="1785600"/>
          </a:xfrm>
          <a:prstGeom prst="rect">
            <a:avLst/>
          </a:prstGeom>
          <a:noFill/>
          <a:ln>
            <a:noFill/>
          </a:ln>
        </p:spPr>
        <p:txBody>
          <a:bodyPr lIns="91425" tIns="91425" rIns="91425" bIns="91425" anchor="ctr" anchorCtr="0">
            <a:noAutofit/>
          </a:bodyPr>
          <a:lstStyle/>
          <a:p>
            <a:pPr marL="457200" lvl="0" indent="-228600" rtl="0">
              <a:spcBef>
                <a:spcPts val="0"/>
              </a:spcBef>
              <a:buFont typeface="Open Sans"/>
              <a:buChar char="➔"/>
            </a:pPr>
            <a:r>
              <a:rPr lang="en" dirty="0">
                <a:solidFill>
                  <a:schemeClr val="accent2"/>
                </a:solidFill>
                <a:latin typeface="Open Sans"/>
                <a:ea typeface="Open Sans"/>
                <a:cs typeface="Open Sans"/>
                <a:sym typeface="Open Sans"/>
              </a:rPr>
              <a:t>Challenge 1</a:t>
            </a:r>
            <a:r>
              <a:rPr lang="en" dirty="0">
                <a:solidFill>
                  <a:schemeClr val="dk1"/>
                </a:solidFill>
                <a:latin typeface="Open Sans"/>
                <a:ea typeface="Open Sans"/>
                <a:cs typeface="Open Sans"/>
                <a:sym typeface="Open Sans"/>
              </a:rPr>
              <a:t>: </a:t>
            </a:r>
            <a:r>
              <a:rPr lang="en" dirty="0">
                <a:solidFill>
                  <a:schemeClr val="dk1"/>
                </a:solidFill>
              </a:rPr>
              <a:t> Even in cases where the structured fields of a ticket are properly set, they either have small coverage or do not distinguish tickets well, and hence they contribute little information to the problem resolution</a:t>
            </a:r>
          </a:p>
          <a:p>
            <a:pPr marL="457200" lvl="0" indent="-228600" rtl="0">
              <a:spcBef>
                <a:spcPts val="0"/>
              </a:spcBef>
              <a:buFont typeface="Open Sans"/>
              <a:buChar char="➔"/>
            </a:pPr>
            <a:r>
              <a:rPr lang="en" dirty="0">
                <a:solidFill>
                  <a:schemeClr val="accent3"/>
                </a:solidFill>
                <a:latin typeface="Open Sans"/>
                <a:ea typeface="Open Sans"/>
                <a:cs typeface="Open Sans"/>
                <a:sym typeface="Open Sans"/>
              </a:rPr>
              <a:t>Challenge 2</a:t>
            </a:r>
            <a:r>
              <a:rPr lang="en" dirty="0">
                <a:solidFill>
                  <a:schemeClr val="dk1"/>
                </a:solidFill>
                <a:latin typeface="Open Sans"/>
                <a:ea typeface="Open Sans"/>
                <a:cs typeface="Open Sans"/>
                <a:sym typeface="Open Sans"/>
              </a:rPr>
              <a:t>: </a:t>
            </a:r>
            <a:r>
              <a:rPr lang="en" dirty="0">
                <a:solidFill>
                  <a:schemeClr val="dk1"/>
                </a:solidFill>
              </a:rPr>
              <a:t> The ambiguity brought by the free-form text in both ticket summary and resolution poses difficulty in problem inference, although more descriptive information is </a:t>
            </a:r>
            <a:r>
              <a:rPr lang="en" dirty="0" smtClean="0">
                <a:solidFill>
                  <a:schemeClr val="dk1"/>
                </a:solidFill>
              </a:rPr>
              <a:t>provided</a:t>
            </a:r>
            <a:endParaRPr lang="en" dirty="0">
              <a:solidFill>
                <a:schemeClr val="dk1"/>
              </a:solidFill>
            </a:endParaRPr>
          </a:p>
        </p:txBody>
      </p:sp>
      <p:grpSp>
        <p:nvGrpSpPr>
          <p:cNvPr id="110" name="Shape 110"/>
          <p:cNvGrpSpPr/>
          <p:nvPr/>
        </p:nvGrpSpPr>
        <p:grpSpPr>
          <a:xfrm>
            <a:off x="741145" y="2425566"/>
            <a:ext cx="7770455" cy="2585160"/>
            <a:chOff x="1366375" y="3135700"/>
            <a:chExt cx="6486898" cy="1875025"/>
          </a:xfrm>
        </p:grpSpPr>
        <p:pic>
          <p:nvPicPr>
            <p:cNvPr id="111" name="Shape 111"/>
            <p:cNvPicPr preferRelativeResize="0"/>
            <p:nvPr/>
          </p:nvPicPr>
          <p:blipFill rotWithShape="1">
            <a:blip r:embed="rId3">
              <a:alphaModFix/>
            </a:blip>
            <a:srcRect l="1146" b="13778"/>
            <a:stretch/>
          </p:blipFill>
          <p:spPr>
            <a:xfrm>
              <a:off x="1366375" y="3135699"/>
              <a:ext cx="6486898" cy="1587925"/>
            </a:xfrm>
            <a:prstGeom prst="rect">
              <a:avLst/>
            </a:prstGeom>
            <a:noFill/>
            <a:ln>
              <a:noFill/>
            </a:ln>
          </p:spPr>
        </p:pic>
        <p:sp>
          <p:nvSpPr>
            <p:cNvPr id="112" name="Shape 112"/>
            <p:cNvSpPr txBox="1"/>
            <p:nvPr/>
          </p:nvSpPr>
          <p:spPr>
            <a:xfrm>
              <a:off x="2524650" y="4723625"/>
              <a:ext cx="3942300" cy="287100"/>
            </a:xfrm>
            <a:prstGeom prst="rect">
              <a:avLst/>
            </a:prstGeom>
            <a:noFill/>
            <a:ln>
              <a:noFill/>
            </a:ln>
          </p:spPr>
          <p:txBody>
            <a:bodyPr lIns="91425" tIns="91425" rIns="91425" bIns="91425" anchor="t" anchorCtr="0">
              <a:noAutofit/>
            </a:bodyPr>
            <a:lstStyle/>
            <a:p>
              <a:pPr lvl="0" algn="ctr" rtl="0">
                <a:spcBef>
                  <a:spcPts val="0"/>
                </a:spcBef>
                <a:buNone/>
              </a:pPr>
              <a:r>
                <a:rPr lang="en" sz="1200" dirty="0" smtClean="0">
                  <a:latin typeface="Times New Roman"/>
                  <a:ea typeface="Times New Roman"/>
                  <a:cs typeface="Times New Roman"/>
                  <a:sym typeface="Times New Roman"/>
                </a:rPr>
                <a:t>Ticket </a:t>
              </a:r>
              <a:r>
                <a:rPr lang="en" sz="1200" dirty="0">
                  <a:latin typeface="Times New Roman"/>
                  <a:ea typeface="Times New Roman"/>
                  <a:cs typeface="Times New Roman"/>
                  <a:sym typeface="Times New Roman"/>
                </a:rPr>
                <a:t>distribution with structure fields.</a:t>
              </a:r>
            </a:p>
          </p:txBody>
        </p:sp>
      </p:grpSp>
      <p:grpSp>
        <p:nvGrpSpPr>
          <p:cNvPr id="113" name="Shape 113"/>
          <p:cNvGrpSpPr/>
          <p:nvPr/>
        </p:nvGrpSpPr>
        <p:grpSpPr>
          <a:xfrm>
            <a:off x="8343863" y="107624"/>
            <a:ext cx="685874" cy="634281"/>
            <a:chOff x="7774201" y="178075"/>
            <a:chExt cx="685874" cy="634281"/>
          </a:xfrm>
        </p:grpSpPr>
        <p:pic>
          <p:nvPicPr>
            <p:cNvPr id="114" name="Shape 114"/>
            <p:cNvPicPr preferRelativeResize="0"/>
            <p:nvPr/>
          </p:nvPicPr>
          <p:blipFill rotWithShape="1">
            <a:blip r:embed="rId4">
              <a:alphaModFix/>
            </a:blip>
            <a:srcRect b="31861"/>
            <a:stretch/>
          </p:blipFill>
          <p:spPr>
            <a:xfrm>
              <a:off x="7774201" y="178074"/>
              <a:ext cx="479150" cy="166174"/>
            </a:xfrm>
            <a:prstGeom prst="rect">
              <a:avLst/>
            </a:prstGeom>
            <a:noFill/>
            <a:ln>
              <a:noFill/>
            </a:ln>
          </p:spPr>
        </p:pic>
        <p:pic>
          <p:nvPicPr>
            <p:cNvPr id="115" name="Shape 115"/>
            <p:cNvPicPr preferRelativeResize="0"/>
            <p:nvPr/>
          </p:nvPicPr>
          <p:blipFill rotWithShape="1">
            <a:blip r:embed="rId5">
              <a:alphaModFix/>
            </a:blip>
            <a:srcRect r="10674"/>
            <a:stretch/>
          </p:blipFill>
          <p:spPr>
            <a:xfrm>
              <a:off x="7839265" y="377911"/>
              <a:ext cx="479168" cy="222118"/>
            </a:xfrm>
            <a:prstGeom prst="rect">
              <a:avLst/>
            </a:prstGeom>
            <a:noFill/>
            <a:ln>
              <a:noFill/>
            </a:ln>
          </p:spPr>
        </p:pic>
        <p:pic>
          <p:nvPicPr>
            <p:cNvPr id="116" name="Shape 116"/>
            <p:cNvPicPr preferRelativeResize="0"/>
            <p:nvPr/>
          </p:nvPicPr>
          <p:blipFill rotWithShape="1">
            <a:blip r:embed="rId6">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a:solidFill>
                  <a:schemeClr val="accent2">
                    <a:lumMod val="75000"/>
                  </a:schemeClr>
                </a:solidFill>
              </a:rPr>
              <a:t>System Overview</a:t>
            </a:r>
          </a:p>
        </p:txBody>
      </p:sp>
      <p:sp>
        <p:nvSpPr>
          <p:cNvPr id="122" name="Shape 122"/>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grpSp>
        <p:nvGrpSpPr>
          <p:cNvPr id="123" name="Shape 123"/>
          <p:cNvGrpSpPr/>
          <p:nvPr/>
        </p:nvGrpSpPr>
        <p:grpSpPr>
          <a:xfrm>
            <a:off x="4790979" y="1252302"/>
            <a:ext cx="3845613" cy="3630132"/>
            <a:chOff x="5065175" y="1263125"/>
            <a:chExt cx="3697350" cy="3542975"/>
          </a:xfrm>
        </p:grpSpPr>
        <p:pic>
          <p:nvPicPr>
            <p:cNvPr id="124" name="Shape 124"/>
            <p:cNvPicPr preferRelativeResize="0"/>
            <p:nvPr/>
          </p:nvPicPr>
          <p:blipFill rotWithShape="1">
            <a:blip r:embed="rId3">
              <a:alphaModFix/>
            </a:blip>
            <a:srcRect b="5873"/>
            <a:stretch/>
          </p:blipFill>
          <p:spPr>
            <a:xfrm>
              <a:off x="5074424" y="1263125"/>
              <a:ext cx="3688100" cy="3340776"/>
            </a:xfrm>
            <a:prstGeom prst="rect">
              <a:avLst/>
            </a:prstGeom>
            <a:noFill/>
            <a:ln>
              <a:noFill/>
            </a:ln>
          </p:spPr>
        </p:pic>
        <p:sp>
          <p:nvSpPr>
            <p:cNvPr id="125" name="Shape 125"/>
            <p:cNvSpPr txBox="1"/>
            <p:nvPr/>
          </p:nvSpPr>
          <p:spPr>
            <a:xfrm>
              <a:off x="5065175" y="4527700"/>
              <a:ext cx="3507300" cy="278400"/>
            </a:xfrm>
            <a:prstGeom prst="rect">
              <a:avLst/>
            </a:prstGeom>
            <a:noFill/>
            <a:ln>
              <a:noFill/>
            </a:ln>
          </p:spPr>
          <p:txBody>
            <a:bodyPr lIns="91425" tIns="91425" rIns="91425" bIns="91425" anchor="t" anchorCtr="0">
              <a:noAutofit/>
            </a:bodyPr>
            <a:lstStyle/>
            <a:p>
              <a:pPr lvl="0" algn="ctr" rtl="0">
                <a:spcBef>
                  <a:spcPts val="0"/>
                </a:spcBef>
                <a:buNone/>
              </a:pPr>
              <a:r>
                <a:rPr lang="en" sz="1200" dirty="0" smtClean="0">
                  <a:latin typeface="Times New Roman"/>
                  <a:ea typeface="Times New Roman"/>
                  <a:cs typeface="Times New Roman"/>
                  <a:sym typeface="Times New Roman"/>
                </a:rPr>
                <a:t>An </a:t>
              </a:r>
              <a:r>
                <a:rPr lang="en" sz="1200" dirty="0">
                  <a:latin typeface="Times New Roman"/>
                  <a:ea typeface="Times New Roman"/>
                  <a:cs typeface="Times New Roman"/>
                  <a:sym typeface="Times New Roman"/>
                </a:rPr>
                <a:t>overview of the integrated framework.</a:t>
              </a:r>
            </a:p>
          </p:txBody>
        </p:sp>
      </p:grpSp>
      <p:sp>
        <p:nvSpPr>
          <p:cNvPr id="126" name="Shape 126"/>
          <p:cNvSpPr txBox="1"/>
          <p:nvPr/>
        </p:nvSpPr>
        <p:spPr>
          <a:xfrm>
            <a:off x="394635" y="1819175"/>
            <a:ext cx="4705907" cy="2626183"/>
          </a:xfrm>
          <a:prstGeom prst="rect">
            <a:avLst/>
          </a:prstGeom>
          <a:noFill/>
          <a:ln>
            <a:noFill/>
          </a:ln>
        </p:spPr>
        <p:txBody>
          <a:bodyPr lIns="91425" tIns="91425" rIns="91425" bIns="91425" anchor="t" anchorCtr="0">
            <a:noAutofit/>
          </a:bodyPr>
          <a:lstStyle/>
          <a:p>
            <a:pPr marL="457200" lvl="0" indent="-228600" rtl="0">
              <a:lnSpc>
                <a:spcPct val="115000"/>
              </a:lnSpc>
              <a:spcBef>
                <a:spcPts val="0"/>
              </a:spcBef>
              <a:buChar char="➔"/>
            </a:pPr>
            <a:r>
              <a:rPr lang="en-US" dirty="0" smtClean="0"/>
              <a:t>Our proposed integrated framework consists of three stages: </a:t>
            </a:r>
          </a:p>
          <a:p>
            <a:pPr marL="0" lvl="0" indent="0" rtl="0">
              <a:lnSpc>
                <a:spcPct val="115000"/>
              </a:lnSpc>
              <a:spcBef>
                <a:spcPts val="0"/>
              </a:spcBef>
              <a:buNone/>
            </a:pPr>
            <a:r>
              <a:rPr lang="en-US" dirty="0" smtClean="0"/>
              <a:t>（1）</a:t>
            </a:r>
            <a:r>
              <a:rPr lang="en-US" dirty="0" smtClean="0">
                <a:solidFill>
                  <a:schemeClr val="accent2"/>
                </a:solidFill>
              </a:rPr>
              <a:t>Phrase Extraction Stage</a:t>
            </a:r>
          </a:p>
          <a:p>
            <a:pPr marL="914400" lvl="0" indent="-304800" rtl="0">
              <a:lnSpc>
                <a:spcPct val="115000"/>
              </a:lnSpc>
              <a:spcBef>
                <a:spcPts val="0"/>
              </a:spcBef>
              <a:buSzPct val="100000"/>
              <a:buAutoNum type="alphaLcParenBoth"/>
            </a:pPr>
            <a:r>
              <a:rPr lang="en-US" sz="1200" dirty="0" smtClean="0"/>
              <a:t>Phrase Composition and Initial Summary Analysis Component</a:t>
            </a:r>
          </a:p>
          <a:p>
            <a:pPr marL="0" lvl="0" indent="457200" rtl="0">
              <a:lnSpc>
                <a:spcPct val="115000"/>
              </a:lnSpc>
              <a:spcBef>
                <a:spcPts val="0"/>
              </a:spcBef>
              <a:buNone/>
            </a:pPr>
            <a:r>
              <a:rPr lang="en-US" sz="1200" dirty="0" smtClean="0"/>
              <a:t> (b)     Phrase Refining Component</a:t>
            </a:r>
          </a:p>
          <a:p>
            <a:pPr marL="0" lvl="0" indent="0" rtl="0">
              <a:lnSpc>
                <a:spcPct val="115000"/>
              </a:lnSpc>
              <a:spcBef>
                <a:spcPts val="0"/>
              </a:spcBef>
              <a:buNone/>
            </a:pPr>
            <a:r>
              <a:rPr lang="en-US" dirty="0" smtClean="0"/>
              <a:t>（</a:t>
            </a:r>
            <a:r>
              <a:rPr lang="en-US" dirty="0" smtClean="0">
                <a:solidFill>
                  <a:schemeClr val="tx1"/>
                </a:solidFill>
              </a:rPr>
              <a:t>2）</a:t>
            </a:r>
            <a:r>
              <a:rPr lang="en-US" dirty="0" smtClean="0">
                <a:solidFill>
                  <a:schemeClr val="accent2"/>
                </a:solidFill>
              </a:rPr>
              <a:t>Knowledge Construction Stage</a:t>
            </a:r>
          </a:p>
          <a:p>
            <a:pPr marL="0" lvl="0" indent="0" rtl="0">
              <a:lnSpc>
                <a:spcPct val="115000"/>
              </a:lnSpc>
              <a:spcBef>
                <a:spcPts val="0"/>
              </a:spcBef>
              <a:buNone/>
            </a:pPr>
            <a:r>
              <a:rPr lang="en-US" dirty="0" smtClean="0"/>
              <a:t>（3）</a:t>
            </a:r>
            <a:r>
              <a:rPr lang="en-US" dirty="0" smtClean="0">
                <a:solidFill>
                  <a:schemeClr val="accent2"/>
                </a:solidFill>
              </a:rPr>
              <a:t>Ticket Resolution Stage</a:t>
            </a:r>
            <a:endParaRPr lang="en-US" dirty="0">
              <a:solidFill>
                <a:schemeClr val="accent2"/>
              </a:solidFill>
            </a:endParaRPr>
          </a:p>
        </p:txBody>
      </p:sp>
      <p:grpSp>
        <p:nvGrpSpPr>
          <p:cNvPr id="127" name="Shape 127"/>
          <p:cNvGrpSpPr/>
          <p:nvPr/>
        </p:nvGrpSpPr>
        <p:grpSpPr>
          <a:xfrm>
            <a:off x="8343863" y="108271"/>
            <a:ext cx="685874" cy="634281"/>
            <a:chOff x="7774201" y="178075"/>
            <a:chExt cx="685874" cy="634281"/>
          </a:xfrm>
        </p:grpSpPr>
        <p:pic>
          <p:nvPicPr>
            <p:cNvPr id="128" name="Shape 128"/>
            <p:cNvPicPr preferRelativeResize="0"/>
            <p:nvPr/>
          </p:nvPicPr>
          <p:blipFill rotWithShape="1">
            <a:blip r:embed="rId4">
              <a:alphaModFix/>
            </a:blip>
            <a:srcRect b="31861"/>
            <a:stretch/>
          </p:blipFill>
          <p:spPr>
            <a:xfrm>
              <a:off x="7774201" y="178074"/>
              <a:ext cx="479150" cy="166174"/>
            </a:xfrm>
            <a:prstGeom prst="rect">
              <a:avLst/>
            </a:prstGeom>
            <a:noFill/>
            <a:ln>
              <a:noFill/>
            </a:ln>
          </p:spPr>
        </p:pic>
        <p:pic>
          <p:nvPicPr>
            <p:cNvPr id="129" name="Shape 129"/>
            <p:cNvPicPr preferRelativeResize="0"/>
            <p:nvPr/>
          </p:nvPicPr>
          <p:blipFill rotWithShape="1">
            <a:blip r:embed="rId5">
              <a:alphaModFix/>
            </a:blip>
            <a:srcRect r="10674"/>
            <a:stretch/>
          </p:blipFill>
          <p:spPr>
            <a:xfrm>
              <a:off x="7839265" y="377911"/>
              <a:ext cx="479168" cy="222118"/>
            </a:xfrm>
            <a:prstGeom prst="rect">
              <a:avLst/>
            </a:prstGeom>
            <a:noFill/>
            <a:ln>
              <a:noFill/>
            </a:ln>
          </p:spPr>
        </p:pic>
        <p:pic>
          <p:nvPicPr>
            <p:cNvPr id="130" name="Shape 130"/>
            <p:cNvPicPr preferRelativeResize="0"/>
            <p:nvPr/>
          </p:nvPicPr>
          <p:blipFill rotWithShape="1">
            <a:blip r:embed="rId6">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76200" lvl="0" rtl="0">
              <a:spcBef>
                <a:spcPts val="0"/>
              </a:spcBef>
              <a:buSzPct val="100000"/>
            </a:pPr>
            <a:r>
              <a:rPr lang="en-US" sz="2400" b="0" dirty="0" smtClean="0">
                <a:solidFill>
                  <a:schemeClr val="accent2">
                    <a:lumMod val="75000"/>
                  </a:schemeClr>
                </a:solidFill>
              </a:rPr>
              <a:t>Phrase Extraction Stage</a:t>
            </a:r>
            <a:endParaRPr lang="en-US" sz="2400" b="0" dirty="0">
              <a:solidFill>
                <a:schemeClr val="accent2">
                  <a:lumMod val="75000"/>
                </a:schemeClr>
              </a:solidFill>
            </a:endParaRPr>
          </a:p>
        </p:txBody>
      </p:sp>
      <p:sp>
        <p:nvSpPr>
          <p:cNvPr id="136" name="Shape 136"/>
          <p:cNvSpPr txBox="1"/>
          <p:nvPr/>
        </p:nvSpPr>
        <p:spPr>
          <a:xfrm>
            <a:off x="457200" y="1063398"/>
            <a:ext cx="2145000" cy="1875000"/>
          </a:xfrm>
          <a:prstGeom prst="rect">
            <a:avLst/>
          </a:prstGeom>
          <a:noFill/>
          <a:ln>
            <a:noFill/>
          </a:ln>
        </p:spPr>
        <p:txBody>
          <a:bodyPr lIns="91425" tIns="91425" rIns="91425" bIns="91425" anchor="ctr" anchorCtr="0">
            <a:noAutofit/>
          </a:bodyPr>
          <a:lstStyle/>
          <a:p>
            <a:pPr lvl="0" rtl="0">
              <a:spcBef>
                <a:spcPts val="0"/>
              </a:spcBef>
              <a:buNone/>
            </a:pPr>
            <a:endParaRPr lang="en-US" dirty="0"/>
          </a:p>
        </p:txBody>
      </p:sp>
      <p:sp>
        <p:nvSpPr>
          <p:cNvPr id="137" name="Shape 137"/>
          <p:cNvSpPr txBox="1"/>
          <p:nvPr/>
        </p:nvSpPr>
        <p:spPr>
          <a:xfrm>
            <a:off x="1270535" y="1383025"/>
            <a:ext cx="6285297" cy="3641038"/>
          </a:xfrm>
          <a:prstGeom prst="rect">
            <a:avLst/>
          </a:prstGeom>
          <a:noFill/>
          <a:ln>
            <a:noFill/>
          </a:ln>
        </p:spPr>
        <p:txBody>
          <a:bodyPr lIns="91425" tIns="91425" rIns="91425" bIns="91425" anchor="t" anchorCtr="0">
            <a:noAutofit/>
          </a:bodyPr>
          <a:lstStyle/>
          <a:p>
            <a:pPr marL="457200" lvl="0" indent="-330200" rtl="0">
              <a:lnSpc>
                <a:spcPct val="115000"/>
              </a:lnSpc>
              <a:spcBef>
                <a:spcPts val="0"/>
              </a:spcBef>
              <a:spcAft>
                <a:spcPts val="1600"/>
              </a:spcAft>
              <a:buClr>
                <a:srgbClr val="000000"/>
              </a:buClr>
              <a:buSzPct val="100000"/>
              <a:buFont typeface="Arial"/>
              <a:buChar char="➔"/>
            </a:pPr>
            <a:r>
              <a:rPr lang="en-US" sz="1600" dirty="0" smtClean="0"/>
              <a:t>In this stage, our framework finds </a:t>
            </a:r>
            <a:r>
              <a:rPr lang="en-US" sz="1600" dirty="0" smtClean="0">
                <a:solidFill>
                  <a:schemeClr val="accent2"/>
                </a:solidFill>
              </a:rPr>
              <a:t>important domain-specific words and phrases</a:t>
            </a:r>
            <a:r>
              <a:rPr lang="en-US" sz="1600" dirty="0" smtClean="0"/>
              <a:t> (‘kernel’</a:t>
            </a:r>
            <a:r>
              <a:rPr lang="en-US" sz="1800" dirty="0" smtClean="0"/>
              <a:t>).</a:t>
            </a:r>
          </a:p>
          <a:p>
            <a:pPr marL="914400" lvl="1" indent="-317500" rtl="0">
              <a:lnSpc>
                <a:spcPct val="115000"/>
              </a:lnSpc>
              <a:spcBef>
                <a:spcPts val="0"/>
              </a:spcBef>
              <a:spcAft>
                <a:spcPts val="1600"/>
              </a:spcAft>
              <a:buClr>
                <a:srgbClr val="000000"/>
              </a:buClr>
              <a:buFont typeface="Arial"/>
              <a:buChar char="◆"/>
            </a:pPr>
            <a:r>
              <a:rPr lang="en-US" sz="1600" dirty="0" smtClean="0"/>
              <a:t>Constructing domain-specific dictionary</a:t>
            </a:r>
          </a:p>
          <a:p>
            <a:pPr marL="1371600" lvl="2" indent="-317500" rtl="0">
              <a:lnSpc>
                <a:spcPct val="115000"/>
              </a:lnSpc>
              <a:spcBef>
                <a:spcPts val="0"/>
              </a:spcBef>
              <a:spcAft>
                <a:spcPts val="1600"/>
              </a:spcAft>
              <a:buClr>
                <a:srgbClr val="000000"/>
              </a:buClr>
              <a:buSzPct val="116666"/>
              <a:buFont typeface="Arial"/>
              <a:buChar char="●"/>
            </a:pPr>
            <a:r>
              <a:rPr lang="en-US" dirty="0" smtClean="0"/>
              <a:t>Mining the repeated words and phrases from unstructured text field.</a:t>
            </a:r>
          </a:p>
          <a:p>
            <a:pPr marL="1371600" lvl="2" indent="-304800" rtl="0">
              <a:lnSpc>
                <a:spcPct val="115000"/>
              </a:lnSpc>
              <a:spcBef>
                <a:spcPts val="0"/>
              </a:spcBef>
              <a:spcAft>
                <a:spcPts val="1600"/>
              </a:spcAft>
              <a:buClr>
                <a:srgbClr val="000000"/>
              </a:buClr>
              <a:buSzPct val="100000"/>
              <a:buFont typeface="Open Sans"/>
              <a:buChar char="●"/>
            </a:pPr>
            <a:r>
              <a:rPr lang="en-US" dirty="0" smtClean="0"/>
              <a:t>Refining these repeated phrases by diverse criteria filters (e.g., length, frequency, etc.).</a:t>
            </a:r>
          </a:p>
        </p:txBody>
      </p:sp>
      <p:grpSp>
        <p:nvGrpSpPr>
          <p:cNvPr id="12" name="Shape 141"/>
          <p:cNvGrpSpPr/>
          <p:nvPr/>
        </p:nvGrpSpPr>
        <p:grpSpPr>
          <a:xfrm>
            <a:off x="8343863" y="108271"/>
            <a:ext cx="685874" cy="634281"/>
            <a:chOff x="7774201" y="178075"/>
            <a:chExt cx="685874" cy="634281"/>
          </a:xfrm>
        </p:grpSpPr>
        <p:pic>
          <p:nvPicPr>
            <p:cNvPr id="13" name="Shape 142"/>
            <p:cNvPicPr preferRelativeResize="0"/>
            <p:nvPr/>
          </p:nvPicPr>
          <p:blipFill rotWithShape="1">
            <a:blip r:embed="rId3">
              <a:alphaModFix/>
            </a:blip>
            <a:srcRect b="31861"/>
            <a:stretch/>
          </p:blipFill>
          <p:spPr>
            <a:xfrm>
              <a:off x="7774201" y="178074"/>
              <a:ext cx="479150" cy="166174"/>
            </a:xfrm>
            <a:prstGeom prst="rect">
              <a:avLst/>
            </a:prstGeom>
            <a:noFill/>
            <a:ln>
              <a:noFill/>
            </a:ln>
          </p:spPr>
        </p:pic>
        <p:pic>
          <p:nvPicPr>
            <p:cNvPr id="14" name="Shape 143"/>
            <p:cNvPicPr preferRelativeResize="0"/>
            <p:nvPr/>
          </p:nvPicPr>
          <p:blipFill rotWithShape="1">
            <a:blip r:embed="rId4">
              <a:alphaModFix/>
            </a:blip>
            <a:srcRect r="10674"/>
            <a:stretch/>
          </p:blipFill>
          <p:spPr>
            <a:xfrm>
              <a:off x="7839265" y="377911"/>
              <a:ext cx="479168" cy="222118"/>
            </a:xfrm>
            <a:prstGeom prst="rect">
              <a:avLst/>
            </a:prstGeom>
            <a:noFill/>
            <a:ln>
              <a:noFill/>
            </a:ln>
          </p:spPr>
        </p:pic>
        <p:pic>
          <p:nvPicPr>
            <p:cNvPr id="15" name="Shape 144"/>
            <p:cNvPicPr preferRelativeResize="0"/>
            <p:nvPr/>
          </p:nvPicPr>
          <p:blipFill rotWithShape="1">
            <a:blip r:embed="rId5">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45245" y="320986"/>
            <a:ext cx="8229600" cy="850200"/>
          </a:xfrm>
          <a:prstGeom prst="rect">
            <a:avLst/>
          </a:prstGeom>
        </p:spPr>
        <p:txBody>
          <a:bodyPr lIns="91425" tIns="91425" rIns="91425" bIns="91425" anchor="b" anchorCtr="0">
            <a:noAutofit/>
          </a:bodyPr>
          <a:lstStyle/>
          <a:p>
            <a:pPr lvl="0" rtl="0">
              <a:spcBef>
                <a:spcPts val="0"/>
              </a:spcBef>
            </a:pPr>
            <a:r>
              <a:rPr lang="en-US" sz="2400" b="0" dirty="0" smtClean="0">
                <a:solidFill>
                  <a:schemeClr val="accent2">
                    <a:lumMod val="75000"/>
                  </a:schemeClr>
                </a:solidFill>
              </a:rPr>
              <a:t>Phrase Composition</a:t>
            </a:r>
            <a:r>
              <a:rPr lang="en-US" sz="2400" b="0" dirty="0" smtClean="0">
                <a:solidFill>
                  <a:schemeClr val="accent2">
                    <a:lumMod val="75000"/>
                  </a:schemeClr>
                </a:solidFill>
              </a:rPr>
              <a:t> </a:t>
            </a:r>
            <a:r>
              <a:rPr lang="en-US" sz="2400" b="0" dirty="0" smtClean="0">
                <a:solidFill>
                  <a:schemeClr val="accent2">
                    <a:lumMod val="75000"/>
                  </a:schemeClr>
                </a:solidFill>
              </a:rPr>
              <a:t>and Initial Summary Analysis</a:t>
            </a:r>
            <a:endParaRPr lang="en-US" sz="2400" b="0" dirty="0">
              <a:solidFill>
                <a:schemeClr val="accent2">
                  <a:lumMod val="75000"/>
                </a:schemeClr>
              </a:solidFill>
            </a:endParaRPr>
          </a:p>
        </p:txBody>
      </p:sp>
      <p:sp>
        <p:nvSpPr>
          <p:cNvPr id="150" name="Shape 150"/>
          <p:cNvSpPr txBox="1"/>
          <p:nvPr/>
        </p:nvSpPr>
        <p:spPr>
          <a:xfrm>
            <a:off x="457200" y="1168325"/>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cxnSp>
        <p:nvCxnSpPr>
          <p:cNvPr id="151" name="Shape 151"/>
          <p:cNvCxnSpPr>
            <a:stCxn id="152" idx="3"/>
            <a:endCxn id="153" idx="1"/>
          </p:cNvCxnSpPr>
          <p:nvPr/>
        </p:nvCxnSpPr>
        <p:spPr>
          <a:xfrm>
            <a:off x="2492275" y="2107172"/>
            <a:ext cx="604200" cy="7500"/>
          </a:xfrm>
          <a:prstGeom prst="straightConnector1">
            <a:avLst/>
          </a:prstGeom>
          <a:noFill/>
          <a:ln w="28575" cap="flat" cmpd="sng">
            <a:solidFill>
              <a:srgbClr val="000000"/>
            </a:solidFill>
            <a:prstDash val="solid"/>
            <a:round/>
            <a:headEnd type="none" w="lg" len="lg"/>
            <a:tailEnd type="triangle" w="lg" len="lg"/>
          </a:ln>
        </p:spPr>
      </p:cxnSp>
      <p:sp>
        <p:nvSpPr>
          <p:cNvPr id="154" name="Shape 154"/>
          <p:cNvSpPr txBox="1"/>
          <p:nvPr/>
        </p:nvSpPr>
        <p:spPr>
          <a:xfrm>
            <a:off x="510250" y="3720650"/>
            <a:ext cx="8229600" cy="711000"/>
          </a:xfrm>
          <a:prstGeom prst="rect">
            <a:avLst/>
          </a:prstGeom>
          <a:noFill/>
          <a:ln>
            <a:noFill/>
          </a:ln>
        </p:spPr>
        <p:txBody>
          <a:bodyPr lIns="91425" tIns="91425" rIns="91425" bIns="91425" anchor="ctr" anchorCtr="0">
            <a:noAutofit/>
          </a:bodyPr>
          <a:lstStyle/>
          <a:p>
            <a:pPr marL="457200" lvl="0" indent="-317500" rtl="0">
              <a:lnSpc>
                <a:spcPct val="115000"/>
              </a:lnSpc>
              <a:spcBef>
                <a:spcPts val="0"/>
              </a:spcBef>
              <a:spcAft>
                <a:spcPts val="1600"/>
              </a:spcAft>
              <a:buClr>
                <a:srgbClr val="000000"/>
              </a:buClr>
              <a:buFont typeface="Arial"/>
              <a:buChar char="➔"/>
            </a:pPr>
            <a:r>
              <a:rPr lang="en-US" dirty="0" smtClean="0"/>
              <a:t>Use </a:t>
            </a:r>
            <a:r>
              <a:rPr lang="en-US" dirty="0" err="1" smtClean="0">
                <a:solidFill>
                  <a:schemeClr val="accent2"/>
                </a:solidFill>
              </a:rPr>
              <a:t>StanfordNLPAnnotator</a:t>
            </a:r>
            <a:r>
              <a:rPr lang="en-US" dirty="0" smtClean="0"/>
              <a:t> for preprocessing ticket data.</a:t>
            </a:r>
          </a:p>
          <a:p>
            <a:pPr marL="457200" lvl="0" indent="-317500" rtl="0">
              <a:lnSpc>
                <a:spcPct val="115000"/>
              </a:lnSpc>
              <a:spcBef>
                <a:spcPts val="0"/>
              </a:spcBef>
              <a:spcAft>
                <a:spcPts val="1600"/>
              </a:spcAft>
              <a:buClr>
                <a:srgbClr val="000000"/>
              </a:buClr>
              <a:buFont typeface="Arial"/>
              <a:buChar char="➔"/>
            </a:pPr>
            <a:r>
              <a:rPr lang="en-US" dirty="0" smtClean="0"/>
              <a:t>Build a domain dictionary by using </a:t>
            </a:r>
            <a:r>
              <a:rPr lang="en-US" dirty="0" smtClean="0">
                <a:solidFill>
                  <a:schemeClr val="accent2"/>
                </a:solidFill>
              </a:rPr>
              <a:t>Word-Level LZW compression algorithm.</a:t>
            </a:r>
          </a:p>
          <a:p>
            <a:pPr marL="457200" lvl="0" indent="-317500" rtl="0">
              <a:lnSpc>
                <a:spcPct val="115000"/>
              </a:lnSpc>
              <a:spcBef>
                <a:spcPts val="0"/>
              </a:spcBef>
              <a:spcAft>
                <a:spcPts val="1600"/>
              </a:spcAft>
              <a:buClr>
                <a:srgbClr val="000000"/>
              </a:buClr>
              <a:buFont typeface="Arial"/>
              <a:buChar char="➔"/>
            </a:pPr>
            <a:r>
              <a:rPr lang="en-US" dirty="0" smtClean="0"/>
              <a:t>Calculate the frequency of the repeated phrases in tickets data by using </a:t>
            </a:r>
            <a:r>
              <a:rPr lang="en-US" dirty="0" err="1" smtClean="0">
                <a:solidFill>
                  <a:schemeClr val="accent2"/>
                </a:solidFill>
              </a:rPr>
              <a:t>Aho-Corasick</a:t>
            </a:r>
            <a:r>
              <a:rPr lang="en-US" dirty="0" smtClean="0">
                <a:solidFill>
                  <a:schemeClr val="accent2"/>
                </a:solidFill>
              </a:rPr>
              <a:t> algorithm</a:t>
            </a:r>
            <a:r>
              <a:rPr lang="en-US" dirty="0" smtClean="0"/>
              <a:t>.</a:t>
            </a:r>
            <a:endParaRPr lang="en-US" dirty="0"/>
          </a:p>
        </p:txBody>
      </p:sp>
      <p:cxnSp>
        <p:nvCxnSpPr>
          <p:cNvPr id="156" name="Shape 156"/>
          <p:cNvCxnSpPr>
            <a:stCxn id="157" idx="3"/>
          </p:cNvCxnSpPr>
          <p:nvPr/>
        </p:nvCxnSpPr>
        <p:spPr>
          <a:xfrm rot="10800000" flipH="1">
            <a:off x="2865469" y="1925776"/>
            <a:ext cx="1978500" cy="1071000"/>
          </a:xfrm>
          <a:prstGeom prst="bentConnector3">
            <a:avLst>
              <a:gd name="adj1" fmla="val 70133"/>
            </a:avLst>
          </a:prstGeom>
          <a:noFill/>
          <a:ln w="28575" cap="flat" cmpd="sng">
            <a:solidFill>
              <a:srgbClr val="000000"/>
            </a:solidFill>
            <a:prstDash val="solid"/>
            <a:round/>
            <a:headEnd type="none" w="lg" len="lg"/>
            <a:tailEnd type="triangle" w="lg" len="lg"/>
          </a:ln>
        </p:spPr>
      </p:cxnSp>
      <p:grpSp>
        <p:nvGrpSpPr>
          <p:cNvPr id="158" name="Shape 158"/>
          <p:cNvGrpSpPr/>
          <p:nvPr/>
        </p:nvGrpSpPr>
        <p:grpSpPr>
          <a:xfrm>
            <a:off x="444717" y="1312500"/>
            <a:ext cx="8005132" cy="2027500"/>
            <a:chOff x="444717" y="1312500"/>
            <a:chExt cx="8005132" cy="2027500"/>
          </a:xfrm>
        </p:grpSpPr>
        <p:grpSp>
          <p:nvGrpSpPr>
            <p:cNvPr id="159" name="Shape 159"/>
            <p:cNvGrpSpPr/>
            <p:nvPr/>
          </p:nvGrpSpPr>
          <p:grpSpPr>
            <a:xfrm>
              <a:off x="444717" y="1312500"/>
              <a:ext cx="8005132" cy="1857684"/>
              <a:chOff x="292317" y="1312500"/>
              <a:chExt cx="8005132" cy="1857684"/>
            </a:xfrm>
          </p:grpSpPr>
          <p:pic>
            <p:nvPicPr>
              <p:cNvPr id="153" name="Shape 153"/>
              <p:cNvPicPr preferRelativeResize="0"/>
              <p:nvPr/>
            </p:nvPicPr>
            <p:blipFill rotWithShape="1">
              <a:blip r:embed="rId3">
                <a:alphaModFix/>
              </a:blip>
              <a:srcRect l="1048"/>
              <a:stretch/>
            </p:blipFill>
            <p:spPr>
              <a:xfrm>
                <a:off x="2944137" y="1312499"/>
                <a:ext cx="3422149" cy="1604101"/>
              </a:xfrm>
              <a:prstGeom prst="rect">
                <a:avLst/>
              </a:prstGeom>
              <a:noFill/>
              <a:ln>
                <a:noFill/>
              </a:ln>
            </p:spPr>
          </p:pic>
          <p:grpSp>
            <p:nvGrpSpPr>
              <p:cNvPr id="160" name="Shape 160"/>
              <p:cNvGrpSpPr/>
              <p:nvPr/>
            </p:nvGrpSpPr>
            <p:grpSpPr>
              <a:xfrm>
                <a:off x="292317" y="1390978"/>
                <a:ext cx="2420751" cy="1779206"/>
                <a:chOff x="318150" y="1472700"/>
                <a:chExt cx="2474700" cy="1859149"/>
              </a:xfrm>
            </p:grpSpPr>
            <p:sp>
              <p:nvSpPr>
                <p:cNvPr id="157" name="Shape 157"/>
                <p:cNvSpPr txBox="1"/>
                <p:nvPr/>
              </p:nvSpPr>
              <p:spPr>
                <a:xfrm>
                  <a:off x="318150" y="2969450"/>
                  <a:ext cx="2474700" cy="362400"/>
                </a:xfrm>
                <a:prstGeom prst="rect">
                  <a:avLst/>
                </a:prstGeom>
                <a:noFill/>
                <a:ln>
                  <a:noFill/>
                </a:ln>
              </p:spPr>
              <p:txBody>
                <a:bodyPr lIns="91425" tIns="91425" rIns="91425" bIns="91425" anchor="t" anchorCtr="0">
                  <a:noAutofit/>
                </a:bodyPr>
                <a:lstStyle/>
                <a:p>
                  <a:pPr lvl="0" algn="ctr">
                    <a:spcBef>
                      <a:spcPts val="0"/>
                    </a:spcBef>
                    <a:buNone/>
                  </a:pPr>
                  <a:r>
                    <a:rPr lang="en" sz="1200" b="1" u="sng"/>
                    <a:t>History tickets data</a:t>
                  </a:r>
                </a:p>
              </p:txBody>
            </p:sp>
            <p:pic>
              <p:nvPicPr>
                <p:cNvPr id="152" name="Shape 152"/>
                <p:cNvPicPr preferRelativeResize="0"/>
                <p:nvPr/>
              </p:nvPicPr>
              <p:blipFill rotWithShape="1">
                <a:blip r:embed="rId4">
                  <a:alphaModFix/>
                </a:blip>
                <a:srcRect l="22773" t="8519" r="20220" b="8527"/>
                <a:stretch/>
              </p:blipFill>
              <p:spPr>
                <a:xfrm>
                  <a:off x="648050" y="1472700"/>
                  <a:ext cx="1763289" cy="1496749"/>
                </a:xfrm>
                <a:prstGeom prst="rect">
                  <a:avLst/>
                </a:prstGeom>
                <a:noFill/>
                <a:ln>
                  <a:noFill/>
                </a:ln>
              </p:spPr>
            </p:pic>
          </p:grpSp>
          <p:sp>
            <p:nvSpPr>
              <p:cNvPr id="161" name="Shape 161"/>
              <p:cNvSpPr txBox="1"/>
              <p:nvPr/>
            </p:nvSpPr>
            <p:spPr>
              <a:xfrm>
                <a:off x="6435950" y="1897337"/>
                <a:ext cx="1861500" cy="700200"/>
              </a:xfrm>
              <a:prstGeom prst="rect">
                <a:avLst/>
              </a:prstGeom>
              <a:gradFill>
                <a:gsLst>
                  <a:gs pos="0">
                    <a:srgbClr val="64ACFF"/>
                  </a:gs>
                  <a:gs pos="100000">
                    <a:srgbClr val="0869D8"/>
                  </a:gs>
                </a:gsLst>
                <a:path path="circle">
                  <a:fillToRect l="50000" t="50000" r="50000" b="50000"/>
                </a:path>
                <a:tileRect/>
              </a:gradFill>
              <a:ln>
                <a:noFill/>
              </a:ln>
            </p:spPr>
            <p:txBody>
              <a:bodyPr lIns="91425" tIns="91425" rIns="91425" bIns="91425" anchor="t" anchorCtr="0">
                <a:noAutofit/>
              </a:bodyPr>
              <a:lstStyle/>
              <a:p>
                <a:pPr lvl="0" algn="ctr">
                  <a:spcBef>
                    <a:spcPts val="0"/>
                  </a:spcBef>
                  <a:buNone/>
                </a:pPr>
                <a:r>
                  <a:rPr lang="en" sz="1800" b="1">
                    <a:solidFill>
                      <a:schemeClr val="accent3"/>
                    </a:solidFill>
                  </a:rPr>
                  <a:t>Hot Phrases</a:t>
                </a:r>
              </a:p>
              <a:p>
                <a:pPr lvl="0" algn="ctr" rtl="0">
                  <a:spcBef>
                    <a:spcPts val="0"/>
                  </a:spcBef>
                  <a:buNone/>
                </a:pPr>
                <a:r>
                  <a:rPr lang="en">
                    <a:solidFill>
                      <a:schemeClr val="accent3"/>
                    </a:solidFill>
                  </a:rPr>
                  <a:t>Patten + Frequence</a:t>
                </a:r>
              </a:p>
            </p:txBody>
          </p:sp>
        </p:grpSp>
        <p:sp>
          <p:nvSpPr>
            <p:cNvPr id="162" name="Shape 162"/>
            <p:cNvSpPr txBox="1"/>
            <p:nvPr/>
          </p:nvSpPr>
          <p:spPr>
            <a:xfrm>
              <a:off x="2865467" y="3057100"/>
              <a:ext cx="4262107" cy="282900"/>
            </a:xfrm>
            <a:prstGeom prst="rect">
              <a:avLst/>
            </a:prstGeom>
            <a:noFill/>
            <a:ln>
              <a:noFill/>
            </a:ln>
          </p:spPr>
          <p:txBody>
            <a:bodyPr lIns="91425" tIns="91425" rIns="91425" bIns="91425" anchor="ctr" anchorCtr="0">
              <a:noAutofit/>
            </a:bodyPr>
            <a:lstStyle/>
            <a:p>
              <a:pPr lvl="0" rtl="0">
                <a:spcBef>
                  <a:spcPts val="0"/>
                </a:spcBef>
                <a:buNone/>
              </a:pPr>
              <a:r>
                <a:rPr lang="en" sz="1200" smtClean="0"/>
                <a:t>Repeated </a:t>
              </a:r>
              <a:r>
                <a:rPr lang="en" sz="1200" dirty="0"/>
                <a:t>pattern extraction and frequency estimation</a:t>
              </a:r>
              <a:r>
                <a:rPr lang="en" sz="1200" dirty="0">
                  <a:solidFill>
                    <a:schemeClr val="dk1"/>
                  </a:solidFill>
                  <a:latin typeface="Times New Roman"/>
                  <a:ea typeface="Times New Roman"/>
                  <a:cs typeface="Times New Roman"/>
                  <a:sym typeface="Times New Roman"/>
                </a:rPr>
                <a:t>.</a:t>
              </a:r>
            </a:p>
          </p:txBody>
        </p:sp>
      </p:grpSp>
      <p:grpSp>
        <p:nvGrpSpPr>
          <p:cNvPr id="163" name="Shape 163"/>
          <p:cNvGrpSpPr/>
          <p:nvPr/>
        </p:nvGrpSpPr>
        <p:grpSpPr>
          <a:xfrm>
            <a:off x="8396913" y="101194"/>
            <a:ext cx="685874" cy="634281"/>
            <a:chOff x="7774201" y="178075"/>
            <a:chExt cx="685874" cy="634281"/>
          </a:xfrm>
        </p:grpSpPr>
        <p:pic>
          <p:nvPicPr>
            <p:cNvPr id="164" name="Shape 164"/>
            <p:cNvPicPr preferRelativeResize="0"/>
            <p:nvPr/>
          </p:nvPicPr>
          <p:blipFill rotWithShape="1">
            <a:blip r:embed="rId5">
              <a:alphaModFix/>
            </a:blip>
            <a:srcRect b="31861"/>
            <a:stretch/>
          </p:blipFill>
          <p:spPr>
            <a:xfrm>
              <a:off x="7774201" y="178074"/>
              <a:ext cx="479150" cy="166174"/>
            </a:xfrm>
            <a:prstGeom prst="rect">
              <a:avLst/>
            </a:prstGeom>
            <a:noFill/>
            <a:ln>
              <a:noFill/>
            </a:ln>
          </p:spPr>
        </p:pic>
        <p:pic>
          <p:nvPicPr>
            <p:cNvPr id="165" name="Shape 165"/>
            <p:cNvPicPr preferRelativeResize="0"/>
            <p:nvPr/>
          </p:nvPicPr>
          <p:blipFill rotWithShape="1">
            <a:blip r:embed="rId6">
              <a:alphaModFix/>
            </a:blip>
            <a:srcRect r="10674"/>
            <a:stretch/>
          </p:blipFill>
          <p:spPr>
            <a:xfrm>
              <a:off x="7839265" y="377911"/>
              <a:ext cx="479168" cy="222118"/>
            </a:xfrm>
            <a:prstGeom prst="rect">
              <a:avLst/>
            </a:prstGeom>
            <a:noFill/>
            <a:ln>
              <a:noFill/>
            </a:ln>
          </p:spPr>
        </p:pic>
        <p:pic>
          <p:nvPicPr>
            <p:cNvPr id="166" name="Shape 166"/>
            <p:cNvPicPr preferRelativeResize="0"/>
            <p:nvPr/>
          </p:nvPicPr>
          <p:blipFill rotWithShape="1">
            <a:blip r:embed="rId7">
              <a:alphaModFix/>
            </a:blip>
            <a:srcRect l="29248" t="13433" b="11604"/>
            <a:stretch/>
          </p:blipFill>
          <p:spPr>
            <a:xfrm>
              <a:off x="7785026" y="590237"/>
              <a:ext cx="675048" cy="222118"/>
            </a:xfrm>
            <a:prstGeom prst="rect">
              <a:avLst/>
            </a:prstGeom>
            <a:noFill/>
            <a:ln>
              <a:noFill/>
            </a:ln>
          </p:spPr>
        </p:pic>
      </p:gr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1919</Words>
  <Application>Microsoft Macintosh PowerPoint</Application>
  <PresentationFormat>On-screen Show (16:9)</PresentationFormat>
  <Paragraphs>256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Times New Roman</vt:lpstr>
      <vt:lpstr>Arial</vt:lpstr>
      <vt:lpstr>Open Sans</vt:lpstr>
      <vt:lpstr>swiss</vt:lpstr>
      <vt:lpstr>PowerPoint Presentation</vt:lpstr>
      <vt:lpstr>Outline</vt:lpstr>
      <vt:lpstr>Transitioning from practitioner-driven technology-assisted to technology-driven and practitioner-assisted delivery of services</vt:lpstr>
      <vt:lpstr>Background</vt:lpstr>
      <vt:lpstr>Motivation</vt:lpstr>
      <vt:lpstr>Challenge</vt:lpstr>
      <vt:lpstr>System Overview</vt:lpstr>
      <vt:lpstr>Phrase Extraction Stage</vt:lpstr>
      <vt:lpstr>Phrase Composition and Initial Summary Analysis</vt:lpstr>
      <vt:lpstr>Phrase Composition and Initial Summary Analysis</vt:lpstr>
      <vt:lpstr>Phrase Composition and Initial Summary Analysis</vt:lpstr>
      <vt:lpstr>Phrases Refining </vt:lpstr>
      <vt:lpstr>Knowledge Construction Stage</vt:lpstr>
      <vt:lpstr>Knowledge Construction Stage</vt:lpstr>
      <vt:lpstr>Ticket Resolution Stage</vt:lpstr>
      <vt:lpstr>Ticket Resolution Stage</vt:lpstr>
      <vt:lpstr>Ticket Resolution Stage</vt:lpstr>
      <vt:lpstr>Experiment</vt:lpstr>
      <vt:lpstr>Experiment</vt:lpstr>
      <vt:lpstr>Experiment</vt:lpstr>
      <vt:lpstr>Conclusion and Future Work</vt:lpstr>
      <vt:lpstr>Q &amp; A</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LARISA SHWARTZ</cp:lastModifiedBy>
  <cp:revision>42</cp:revision>
  <dcterms:modified xsi:type="dcterms:W3CDTF">2017-06-29T03:50:11Z</dcterms:modified>
</cp:coreProperties>
</file>