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8"/>
  </p:notesMasterIdLst>
  <p:sldIdLst>
    <p:sldId id="259" r:id="rId2"/>
    <p:sldId id="286" r:id="rId3"/>
    <p:sldId id="288" r:id="rId4"/>
    <p:sldId id="289" r:id="rId5"/>
    <p:sldId id="291" r:id="rId6"/>
    <p:sldId id="325" r:id="rId7"/>
    <p:sldId id="294" r:id="rId8"/>
    <p:sldId id="295" r:id="rId9"/>
    <p:sldId id="326" r:id="rId10"/>
    <p:sldId id="344" r:id="rId11"/>
    <p:sldId id="343" r:id="rId12"/>
    <p:sldId id="297" r:id="rId13"/>
    <p:sldId id="298" r:id="rId14"/>
    <p:sldId id="299" r:id="rId15"/>
    <p:sldId id="300" r:id="rId16"/>
    <p:sldId id="301" r:id="rId17"/>
    <p:sldId id="302" r:id="rId18"/>
    <p:sldId id="303" r:id="rId19"/>
    <p:sldId id="339" r:id="rId20"/>
    <p:sldId id="340" r:id="rId21"/>
    <p:sldId id="276" r:id="rId22"/>
    <p:sldId id="341" r:id="rId23"/>
    <p:sldId id="342" r:id="rId24"/>
    <p:sldId id="345" r:id="rId25"/>
    <p:sldId id="346" r:id="rId26"/>
    <p:sldId id="347"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A53D2D-6C02-4235-A333-631C83229407}">
  <a:tblStyle styleId="{B6A53D2D-6C02-4235-A333-631C83229407}"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93" autoAdjust="0"/>
    <p:restoredTop sz="84609"/>
  </p:normalViewPr>
  <p:slideViewPr>
    <p:cSldViewPr snapToGrid="0" snapToObjects="1">
      <p:cViewPr>
        <p:scale>
          <a:sx n="131" d="100"/>
          <a:sy n="131" d="100"/>
        </p:scale>
        <p:origin x="144" y="-584"/>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14C65B-ED43-4B6E-A6C9-2BB2101CBD1C}" type="doc">
      <dgm:prSet loTypeId="urn:microsoft.com/office/officeart/2005/8/layout/cycle4" loCatId="cycle" qsTypeId="urn:microsoft.com/office/officeart/2005/8/quickstyle/3d5" qsCatId="3D" csTypeId="urn:microsoft.com/office/officeart/2005/8/colors/accent2_4" csCatId="accent2" phldr="1"/>
      <dgm:spPr/>
      <dgm:t>
        <a:bodyPr/>
        <a:lstStyle/>
        <a:p>
          <a:endParaRPr lang="en-US"/>
        </a:p>
      </dgm:t>
    </dgm:pt>
    <dgm:pt modelId="{9F1040A8-A092-4D13-92EB-EA81E680C174}">
      <dgm:prSet phldrT="[Text]"/>
      <dgm:spPr/>
      <dgm:t>
        <a:bodyPr/>
        <a:lstStyle/>
        <a:p>
          <a:r>
            <a:rPr lang="en-US" dirty="0" smtClean="0"/>
            <a:t>plan</a:t>
          </a:r>
          <a:endParaRPr lang="en-US" dirty="0"/>
        </a:p>
      </dgm:t>
    </dgm:pt>
    <dgm:pt modelId="{B1766BEB-0A3E-4130-B81D-642B1AB8364C}" type="parTrans" cxnId="{FD001964-890B-4A85-B267-9929BD1DC343}">
      <dgm:prSet/>
      <dgm:spPr/>
      <dgm:t>
        <a:bodyPr/>
        <a:lstStyle/>
        <a:p>
          <a:endParaRPr lang="en-US"/>
        </a:p>
      </dgm:t>
    </dgm:pt>
    <dgm:pt modelId="{109049B1-B239-492C-B3B7-6642FB569F30}" type="sibTrans" cxnId="{FD001964-890B-4A85-B267-9929BD1DC343}">
      <dgm:prSet/>
      <dgm:spPr/>
      <dgm:t>
        <a:bodyPr/>
        <a:lstStyle/>
        <a:p>
          <a:endParaRPr lang="en-US"/>
        </a:p>
      </dgm:t>
    </dgm:pt>
    <dgm:pt modelId="{7D8B6F66-BB4D-4594-8849-E3F467639006}">
      <dgm:prSet phldrT="[Text]"/>
      <dgm:spPr/>
      <dgm:t>
        <a:bodyPr/>
        <a:lstStyle/>
        <a:p>
          <a:r>
            <a:rPr lang="en-US" dirty="0" smtClean="0"/>
            <a:t>Customizable Solution</a:t>
          </a:r>
          <a:endParaRPr lang="en-US" dirty="0"/>
        </a:p>
      </dgm:t>
    </dgm:pt>
    <dgm:pt modelId="{8D6F38D1-B370-4EDA-8602-05073D9B6510}" type="parTrans" cxnId="{7E21C60E-A5A8-4F74-A12A-D6C862686E3A}">
      <dgm:prSet/>
      <dgm:spPr/>
      <dgm:t>
        <a:bodyPr/>
        <a:lstStyle/>
        <a:p>
          <a:endParaRPr lang="en-US"/>
        </a:p>
      </dgm:t>
    </dgm:pt>
    <dgm:pt modelId="{22C3E2D0-1450-4243-97E4-74CF0C9DA018}" type="sibTrans" cxnId="{7E21C60E-A5A8-4F74-A12A-D6C862686E3A}">
      <dgm:prSet/>
      <dgm:spPr/>
      <dgm:t>
        <a:bodyPr/>
        <a:lstStyle/>
        <a:p>
          <a:endParaRPr lang="en-US"/>
        </a:p>
      </dgm:t>
    </dgm:pt>
    <dgm:pt modelId="{8EA7C0B9-BB81-45FE-A47A-B24FC67E4D2A}">
      <dgm:prSet phldrT="[Text]"/>
      <dgm:spPr/>
      <dgm:t>
        <a:bodyPr/>
        <a:lstStyle/>
        <a:p>
          <a:r>
            <a:rPr lang="en-US" dirty="0" smtClean="0"/>
            <a:t>deliver</a:t>
          </a:r>
          <a:endParaRPr lang="en-US" dirty="0"/>
        </a:p>
      </dgm:t>
    </dgm:pt>
    <dgm:pt modelId="{254318A1-E10A-4F26-8C67-182129EEA12F}" type="parTrans" cxnId="{86DB854F-0ED7-4BF1-B15F-1AA3051C6864}">
      <dgm:prSet/>
      <dgm:spPr/>
      <dgm:t>
        <a:bodyPr/>
        <a:lstStyle/>
        <a:p>
          <a:endParaRPr lang="en-US"/>
        </a:p>
      </dgm:t>
    </dgm:pt>
    <dgm:pt modelId="{62E72366-2C5B-4BAE-99D7-AA282559036A}" type="sibTrans" cxnId="{86DB854F-0ED7-4BF1-B15F-1AA3051C6864}">
      <dgm:prSet/>
      <dgm:spPr/>
      <dgm:t>
        <a:bodyPr/>
        <a:lstStyle/>
        <a:p>
          <a:endParaRPr lang="en-US"/>
        </a:p>
      </dgm:t>
    </dgm:pt>
    <dgm:pt modelId="{414703CB-7EDA-4B3F-A4C2-F43AD4E71653}">
      <dgm:prSet phldrT="[Text]"/>
      <dgm:spPr/>
      <dgm:t>
        <a:bodyPr/>
        <a:lstStyle/>
        <a:p>
          <a:endParaRPr lang="en-US" dirty="0"/>
        </a:p>
      </dgm:t>
    </dgm:pt>
    <dgm:pt modelId="{CD50887F-9A51-4572-A55F-EA1BFA46F324}" type="parTrans" cxnId="{2FB6B277-36D3-4F4D-81A4-3D4FCC10D054}">
      <dgm:prSet/>
      <dgm:spPr/>
      <dgm:t>
        <a:bodyPr/>
        <a:lstStyle/>
        <a:p>
          <a:endParaRPr lang="en-US"/>
        </a:p>
      </dgm:t>
    </dgm:pt>
    <dgm:pt modelId="{6968A41F-FF15-4959-97E0-72FB0869EDA9}" type="sibTrans" cxnId="{2FB6B277-36D3-4F4D-81A4-3D4FCC10D054}">
      <dgm:prSet/>
      <dgm:spPr/>
      <dgm:t>
        <a:bodyPr/>
        <a:lstStyle/>
        <a:p>
          <a:endParaRPr lang="en-US"/>
        </a:p>
      </dgm:t>
    </dgm:pt>
    <dgm:pt modelId="{2ECA7396-918A-45E6-9A3B-A0D64C8F7518}">
      <dgm:prSet phldrT="[Text]"/>
      <dgm:spPr/>
      <dgm:t>
        <a:bodyPr/>
        <a:lstStyle/>
        <a:p>
          <a:r>
            <a:rPr lang="en-US" dirty="0" smtClean="0"/>
            <a:t>control</a:t>
          </a:r>
          <a:endParaRPr lang="en-US" dirty="0"/>
        </a:p>
      </dgm:t>
    </dgm:pt>
    <dgm:pt modelId="{ABF8786E-8552-4B0C-8E4E-194D23676E57}" type="parTrans" cxnId="{6B0A791A-13BF-4744-83D3-3DE80A1BC087}">
      <dgm:prSet/>
      <dgm:spPr/>
      <dgm:t>
        <a:bodyPr/>
        <a:lstStyle/>
        <a:p>
          <a:endParaRPr lang="en-US"/>
        </a:p>
      </dgm:t>
    </dgm:pt>
    <dgm:pt modelId="{9EB22DD6-1A9C-4FF2-863B-0D9A349D56E8}" type="sibTrans" cxnId="{6B0A791A-13BF-4744-83D3-3DE80A1BC087}">
      <dgm:prSet/>
      <dgm:spPr/>
      <dgm:t>
        <a:bodyPr/>
        <a:lstStyle/>
        <a:p>
          <a:endParaRPr lang="en-US"/>
        </a:p>
      </dgm:t>
    </dgm:pt>
    <dgm:pt modelId="{61ADB80F-C83F-43B8-B3B7-6E860C5AB712}">
      <dgm:prSet phldrT="[Text]"/>
      <dgm:spPr/>
      <dgm:t>
        <a:bodyPr/>
        <a:lstStyle/>
        <a:p>
          <a:r>
            <a:rPr lang="en-US" dirty="0" smtClean="0"/>
            <a:t>Continual Optimization</a:t>
          </a:r>
          <a:endParaRPr lang="en-US" dirty="0"/>
        </a:p>
      </dgm:t>
    </dgm:pt>
    <dgm:pt modelId="{61B4CF26-C6D3-4EA3-B4CC-2403CD00C8C8}" type="parTrans" cxnId="{CACCEE88-950D-471E-B498-E354F0F2AE8D}">
      <dgm:prSet/>
      <dgm:spPr/>
      <dgm:t>
        <a:bodyPr/>
        <a:lstStyle/>
        <a:p>
          <a:endParaRPr lang="en-US"/>
        </a:p>
      </dgm:t>
    </dgm:pt>
    <dgm:pt modelId="{FF1C95FB-BFE8-47B9-AEB1-BF5CC011B620}" type="sibTrans" cxnId="{CACCEE88-950D-471E-B498-E354F0F2AE8D}">
      <dgm:prSet/>
      <dgm:spPr/>
      <dgm:t>
        <a:bodyPr/>
        <a:lstStyle/>
        <a:p>
          <a:endParaRPr lang="en-US"/>
        </a:p>
      </dgm:t>
    </dgm:pt>
    <dgm:pt modelId="{E296172F-3D9D-4DD6-8CE2-FCD41CB6F5CF}">
      <dgm:prSet phldrT="[Text]"/>
      <dgm:spPr/>
      <dgm:t>
        <a:bodyPr/>
        <a:lstStyle/>
        <a:p>
          <a:r>
            <a:rPr lang="en-US" dirty="0" smtClean="0"/>
            <a:t>operate</a:t>
          </a:r>
          <a:endParaRPr lang="en-US" dirty="0"/>
        </a:p>
      </dgm:t>
    </dgm:pt>
    <dgm:pt modelId="{8BAD0ED2-E2FD-48B1-8FC8-6ABCC4C1CAD0}" type="parTrans" cxnId="{A03AD3B2-FF42-4A5E-B5DB-0ECDC8211784}">
      <dgm:prSet/>
      <dgm:spPr/>
      <dgm:t>
        <a:bodyPr/>
        <a:lstStyle/>
        <a:p>
          <a:endParaRPr lang="en-US"/>
        </a:p>
      </dgm:t>
    </dgm:pt>
    <dgm:pt modelId="{CC06A8BB-131A-4295-9C02-03C067B290EE}" type="sibTrans" cxnId="{A03AD3B2-FF42-4A5E-B5DB-0ECDC8211784}">
      <dgm:prSet/>
      <dgm:spPr/>
      <dgm:t>
        <a:bodyPr/>
        <a:lstStyle/>
        <a:p>
          <a:endParaRPr lang="en-US"/>
        </a:p>
      </dgm:t>
    </dgm:pt>
    <dgm:pt modelId="{6CE95914-0FCF-4A70-8FA0-78343B782B6B}">
      <dgm:prSet phldrT="[Text]"/>
      <dgm:spPr/>
      <dgm:t>
        <a:bodyPr/>
        <a:lstStyle/>
        <a:p>
          <a:r>
            <a:rPr lang="en-US" dirty="0" smtClean="0"/>
            <a:t>Automate Service Processes</a:t>
          </a:r>
          <a:endParaRPr lang="en-US" dirty="0"/>
        </a:p>
      </dgm:t>
    </dgm:pt>
    <dgm:pt modelId="{F84F5B12-593F-4AEA-AC3C-16445ABDD9EE}" type="parTrans" cxnId="{D5C0F267-F444-48FF-B9DD-2D41EFAC7808}">
      <dgm:prSet/>
      <dgm:spPr/>
      <dgm:t>
        <a:bodyPr/>
        <a:lstStyle/>
        <a:p>
          <a:endParaRPr lang="en-US"/>
        </a:p>
      </dgm:t>
    </dgm:pt>
    <dgm:pt modelId="{D0BDCB0B-E9A7-4C55-85C4-E502CAB28915}" type="sibTrans" cxnId="{D5C0F267-F444-48FF-B9DD-2D41EFAC7808}">
      <dgm:prSet/>
      <dgm:spPr/>
      <dgm:t>
        <a:bodyPr/>
        <a:lstStyle/>
        <a:p>
          <a:endParaRPr lang="en-US"/>
        </a:p>
      </dgm:t>
    </dgm:pt>
    <dgm:pt modelId="{B09B6934-4A3A-446F-B02E-E27F2D4E4EF2}">
      <dgm:prSet/>
      <dgm:spPr/>
      <dgm:t>
        <a:bodyPr/>
        <a:lstStyle/>
        <a:p>
          <a:r>
            <a:rPr lang="en-US" dirty="0" smtClean="0"/>
            <a:t>Knowledge Consolidation</a:t>
          </a:r>
          <a:endParaRPr lang="en-US" dirty="0"/>
        </a:p>
      </dgm:t>
    </dgm:pt>
    <dgm:pt modelId="{7C56B9DD-88FD-4DBB-9D54-344849C4511C}" type="parTrans" cxnId="{3F815CA6-F83E-4397-BF49-39E7511156FA}">
      <dgm:prSet/>
      <dgm:spPr/>
      <dgm:t>
        <a:bodyPr/>
        <a:lstStyle/>
        <a:p>
          <a:endParaRPr lang="en-US"/>
        </a:p>
      </dgm:t>
    </dgm:pt>
    <dgm:pt modelId="{BFA34E16-C474-4667-B784-9F849CAB76D5}" type="sibTrans" cxnId="{3F815CA6-F83E-4397-BF49-39E7511156FA}">
      <dgm:prSet/>
      <dgm:spPr/>
      <dgm:t>
        <a:bodyPr/>
        <a:lstStyle/>
        <a:p>
          <a:endParaRPr lang="en-US"/>
        </a:p>
      </dgm:t>
    </dgm:pt>
    <dgm:pt modelId="{25EBE98C-2984-4536-B7AF-BAF6206A7BCF}">
      <dgm:prSet phldrT="[Text]"/>
      <dgm:spPr/>
      <dgm:t>
        <a:bodyPr/>
        <a:lstStyle/>
        <a:p>
          <a:endParaRPr lang="en-US" dirty="0"/>
        </a:p>
      </dgm:t>
    </dgm:pt>
    <dgm:pt modelId="{E6306C94-0765-40B1-8DE8-2CCFA0794113}" type="parTrans" cxnId="{3513B03D-15C0-460F-9032-01D84FF47D5E}">
      <dgm:prSet/>
      <dgm:spPr/>
      <dgm:t>
        <a:bodyPr/>
        <a:lstStyle/>
        <a:p>
          <a:endParaRPr lang="en-US"/>
        </a:p>
      </dgm:t>
    </dgm:pt>
    <dgm:pt modelId="{AB4542B8-078F-4681-BF58-7563152BCA9D}" type="sibTrans" cxnId="{3513B03D-15C0-460F-9032-01D84FF47D5E}">
      <dgm:prSet/>
      <dgm:spPr/>
      <dgm:t>
        <a:bodyPr/>
        <a:lstStyle/>
        <a:p>
          <a:endParaRPr lang="en-US"/>
        </a:p>
      </dgm:t>
    </dgm:pt>
    <dgm:pt modelId="{701D2E71-92A4-4093-A5FB-23DB17D4C265}" type="pres">
      <dgm:prSet presAssocID="{7214C65B-ED43-4B6E-A6C9-2BB2101CBD1C}" presName="cycleMatrixDiagram" presStyleCnt="0">
        <dgm:presLayoutVars>
          <dgm:chMax val="1"/>
          <dgm:dir/>
          <dgm:animLvl val="lvl"/>
          <dgm:resizeHandles val="exact"/>
        </dgm:presLayoutVars>
      </dgm:prSet>
      <dgm:spPr/>
      <dgm:t>
        <a:bodyPr/>
        <a:lstStyle/>
        <a:p>
          <a:endParaRPr lang="en-US"/>
        </a:p>
      </dgm:t>
    </dgm:pt>
    <dgm:pt modelId="{23F46E48-9BCA-4DED-8CE8-7F65AB7DF880}" type="pres">
      <dgm:prSet presAssocID="{7214C65B-ED43-4B6E-A6C9-2BB2101CBD1C}" presName="children" presStyleCnt="0"/>
      <dgm:spPr/>
    </dgm:pt>
    <dgm:pt modelId="{9AEA0F19-62A5-4D2C-BBFA-62FE0A61B791}" type="pres">
      <dgm:prSet presAssocID="{7214C65B-ED43-4B6E-A6C9-2BB2101CBD1C}" presName="child1group" presStyleCnt="0"/>
      <dgm:spPr/>
    </dgm:pt>
    <dgm:pt modelId="{68BFD6CF-1818-4C2A-8A67-8B244F619EA0}" type="pres">
      <dgm:prSet presAssocID="{7214C65B-ED43-4B6E-A6C9-2BB2101CBD1C}" presName="child1" presStyleLbl="bgAcc1" presStyleIdx="0" presStyleCnt="4"/>
      <dgm:spPr/>
      <dgm:t>
        <a:bodyPr/>
        <a:lstStyle/>
        <a:p>
          <a:endParaRPr lang="en-US"/>
        </a:p>
      </dgm:t>
    </dgm:pt>
    <dgm:pt modelId="{8A7A605D-BAC9-4097-8C3F-657DE20B4AA7}" type="pres">
      <dgm:prSet presAssocID="{7214C65B-ED43-4B6E-A6C9-2BB2101CBD1C}" presName="child1Text" presStyleLbl="bgAcc1" presStyleIdx="0" presStyleCnt="4">
        <dgm:presLayoutVars>
          <dgm:bulletEnabled val="1"/>
        </dgm:presLayoutVars>
      </dgm:prSet>
      <dgm:spPr/>
      <dgm:t>
        <a:bodyPr/>
        <a:lstStyle/>
        <a:p>
          <a:endParaRPr lang="en-US"/>
        </a:p>
      </dgm:t>
    </dgm:pt>
    <dgm:pt modelId="{169CF244-9A75-4EF5-8CB8-17065A3F125D}" type="pres">
      <dgm:prSet presAssocID="{7214C65B-ED43-4B6E-A6C9-2BB2101CBD1C}" presName="child2group" presStyleCnt="0"/>
      <dgm:spPr/>
    </dgm:pt>
    <dgm:pt modelId="{26CF0765-908F-4B95-A836-9BF4266B346F}" type="pres">
      <dgm:prSet presAssocID="{7214C65B-ED43-4B6E-A6C9-2BB2101CBD1C}" presName="child2" presStyleLbl="bgAcc1" presStyleIdx="1" presStyleCnt="4"/>
      <dgm:spPr/>
      <dgm:t>
        <a:bodyPr/>
        <a:lstStyle/>
        <a:p>
          <a:endParaRPr lang="en-US"/>
        </a:p>
      </dgm:t>
    </dgm:pt>
    <dgm:pt modelId="{855831C3-03FA-43BF-B3AB-EBD3FE68934E}" type="pres">
      <dgm:prSet presAssocID="{7214C65B-ED43-4B6E-A6C9-2BB2101CBD1C}" presName="child2Text" presStyleLbl="bgAcc1" presStyleIdx="1" presStyleCnt="4">
        <dgm:presLayoutVars>
          <dgm:bulletEnabled val="1"/>
        </dgm:presLayoutVars>
      </dgm:prSet>
      <dgm:spPr/>
      <dgm:t>
        <a:bodyPr/>
        <a:lstStyle/>
        <a:p>
          <a:endParaRPr lang="en-US"/>
        </a:p>
      </dgm:t>
    </dgm:pt>
    <dgm:pt modelId="{BDCEC452-1D73-4F26-8379-D3BC4353525B}" type="pres">
      <dgm:prSet presAssocID="{7214C65B-ED43-4B6E-A6C9-2BB2101CBD1C}" presName="child3group" presStyleCnt="0"/>
      <dgm:spPr/>
    </dgm:pt>
    <dgm:pt modelId="{7D8F112C-CC86-4B71-A694-06CD0D8B3D14}" type="pres">
      <dgm:prSet presAssocID="{7214C65B-ED43-4B6E-A6C9-2BB2101CBD1C}" presName="child3" presStyleLbl="bgAcc1" presStyleIdx="2" presStyleCnt="4"/>
      <dgm:spPr/>
      <dgm:t>
        <a:bodyPr/>
        <a:lstStyle/>
        <a:p>
          <a:endParaRPr lang="en-US"/>
        </a:p>
      </dgm:t>
    </dgm:pt>
    <dgm:pt modelId="{6531BC41-A724-4FC8-9C9A-6BA9C7DE82E4}" type="pres">
      <dgm:prSet presAssocID="{7214C65B-ED43-4B6E-A6C9-2BB2101CBD1C}" presName="child3Text" presStyleLbl="bgAcc1" presStyleIdx="2" presStyleCnt="4">
        <dgm:presLayoutVars>
          <dgm:bulletEnabled val="1"/>
        </dgm:presLayoutVars>
      </dgm:prSet>
      <dgm:spPr/>
      <dgm:t>
        <a:bodyPr/>
        <a:lstStyle/>
        <a:p>
          <a:endParaRPr lang="en-US"/>
        </a:p>
      </dgm:t>
    </dgm:pt>
    <dgm:pt modelId="{27755D6F-363D-4A33-95ED-A7E7385AC9AE}" type="pres">
      <dgm:prSet presAssocID="{7214C65B-ED43-4B6E-A6C9-2BB2101CBD1C}" presName="child4group" presStyleCnt="0"/>
      <dgm:spPr/>
    </dgm:pt>
    <dgm:pt modelId="{03F1457D-4989-4024-93AE-6AA4C3B8CE88}" type="pres">
      <dgm:prSet presAssocID="{7214C65B-ED43-4B6E-A6C9-2BB2101CBD1C}" presName="child4" presStyleLbl="bgAcc1" presStyleIdx="3" presStyleCnt="4" custLinFactNeighborX="2"/>
      <dgm:spPr/>
      <dgm:t>
        <a:bodyPr/>
        <a:lstStyle/>
        <a:p>
          <a:endParaRPr lang="en-US"/>
        </a:p>
      </dgm:t>
    </dgm:pt>
    <dgm:pt modelId="{0B775EBD-D445-4811-9F47-1A0B850DADCC}" type="pres">
      <dgm:prSet presAssocID="{7214C65B-ED43-4B6E-A6C9-2BB2101CBD1C}" presName="child4Text" presStyleLbl="bgAcc1" presStyleIdx="3" presStyleCnt="4">
        <dgm:presLayoutVars>
          <dgm:bulletEnabled val="1"/>
        </dgm:presLayoutVars>
      </dgm:prSet>
      <dgm:spPr/>
      <dgm:t>
        <a:bodyPr/>
        <a:lstStyle/>
        <a:p>
          <a:endParaRPr lang="en-US"/>
        </a:p>
      </dgm:t>
    </dgm:pt>
    <dgm:pt modelId="{A5AABFA2-7751-4A2E-B16E-E54C46E5647A}" type="pres">
      <dgm:prSet presAssocID="{7214C65B-ED43-4B6E-A6C9-2BB2101CBD1C}" presName="childPlaceholder" presStyleCnt="0"/>
      <dgm:spPr/>
    </dgm:pt>
    <dgm:pt modelId="{46317166-28F1-4ADE-9561-8A239A0F0D30}" type="pres">
      <dgm:prSet presAssocID="{7214C65B-ED43-4B6E-A6C9-2BB2101CBD1C}" presName="circle" presStyleCnt="0"/>
      <dgm:spPr/>
    </dgm:pt>
    <dgm:pt modelId="{ECE93F67-CA4E-4068-B458-801CB1219928}" type="pres">
      <dgm:prSet presAssocID="{7214C65B-ED43-4B6E-A6C9-2BB2101CBD1C}" presName="quadrant1" presStyleLbl="node1" presStyleIdx="0" presStyleCnt="4">
        <dgm:presLayoutVars>
          <dgm:chMax val="1"/>
          <dgm:bulletEnabled val="1"/>
        </dgm:presLayoutVars>
      </dgm:prSet>
      <dgm:spPr/>
      <dgm:t>
        <a:bodyPr/>
        <a:lstStyle/>
        <a:p>
          <a:endParaRPr lang="en-US"/>
        </a:p>
      </dgm:t>
    </dgm:pt>
    <dgm:pt modelId="{4B267DB5-EED7-4AD8-AAA8-320292B0598B}" type="pres">
      <dgm:prSet presAssocID="{7214C65B-ED43-4B6E-A6C9-2BB2101CBD1C}" presName="quadrant2" presStyleLbl="node1" presStyleIdx="1" presStyleCnt="4">
        <dgm:presLayoutVars>
          <dgm:chMax val="1"/>
          <dgm:bulletEnabled val="1"/>
        </dgm:presLayoutVars>
      </dgm:prSet>
      <dgm:spPr/>
      <dgm:t>
        <a:bodyPr/>
        <a:lstStyle/>
        <a:p>
          <a:endParaRPr lang="en-US"/>
        </a:p>
      </dgm:t>
    </dgm:pt>
    <dgm:pt modelId="{4CED8DCA-EE01-48F1-993D-BC4957BF0952}" type="pres">
      <dgm:prSet presAssocID="{7214C65B-ED43-4B6E-A6C9-2BB2101CBD1C}" presName="quadrant3" presStyleLbl="node1" presStyleIdx="2" presStyleCnt="4">
        <dgm:presLayoutVars>
          <dgm:chMax val="1"/>
          <dgm:bulletEnabled val="1"/>
        </dgm:presLayoutVars>
      </dgm:prSet>
      <dgm:spPr/>
      <dgm:t>
        <a:bodyPr/>
        <a:lstStyle/>
        <a:p>
          <a:endParaRPr lang="en-US"/>
        </a:p>
      </dgm:t>
    </dgm:pt>
    <dgm:pt modelId="{FBF0D502-3071-427E-ABDF-FE22AB5A484B}" type="pres">
      <dgm:prSet presAssocID="{7214C65B-ED43-4B6E-A6C9-2BB2101CBD1C}" presName="quadrant4" presStyleLbl="node1" presStyleIdx="3" presStyleCnt="4">
        <dgm:presLayoutVars>
          <dgm:chMax val="1"/>
          <dgm:bulletEnabled val="1"/>
        </dgm:presLayoutVars>
      </dgm:prSet>
      <dgm:spPr/>
      <dgm:t>
        <a:bodyPr/>
        <a:lstStyle/>
        <a:p>
          <a:endParaRPr lang="en-US"/>
        </a:p>
      </dgm:t>
    </dgm:pt>
    <dgm:pt modelId="{D8927914-E701-4001-B1B7-6F1D15C14B06}" type="pres">
      <dgm:prSet presAssocID="{7214C65B-ED43-4B6E-A6C9-2BB2101CBD1C}" presName="quadrantPlaceholder" presStyleCnt="0"/>
      <dgm:spPr/>
    </dgm:pt>
    <dgm:pt modelId="{EBCFFEFA-D779-4B61-B98E-0B869A25C575}" type="pres">
      <dgm:prSet presAssocID="{7214C65B-ED43-4B6E-A6C9-2BB2101CBD1C}" presName="center1" presStyleLbl="fgShp" presStyleIdx="0" presStyleCnt="2"/>
      <dgm:spPr/>
    </dgm:pt>
    <dgm:pt modelId="{1960D5D6-F334-4180-8FBC-35DC13A857C0}" type="pres">
      <dgm:prSet presAssocID="{7214C65B-ED43-4B6E-A6C9-2BB2101CBD1C}" presName="center2" presStyleLbl="fgShp" presStyleIdx="1" presStyleCnt="2"/>
      <dgm:spPr/>
    </dgm:pt>
  </dgm:ptLst>
  <dgm:cxnLst>
    <dgm:cxn modelId="{032735C9-0F30-0A4D-AE45-171E42F8E53D}" type="presOf" srcId="{6CE95914-0FCF-4A70-8FA0-78343B782B6B}" destId="{0B775EBD-D445-4811-9F47-1A0B850DADCC}" srcOrd="1" destOrd="0" presId="urn:microsoft.com/office/officeart/2005/8/layout/cycle4"/>
    <dgm:cxn modelId="{656CC0BF-19CC-644A-90B8-397274A90033}" type="presOf" srcId="{7D8B6F66-BB4D-4594-8849-E3F467639006}" destId="{68BFD6CF-1818-4C2A-8A67-8B244F619EA0}" srcOrd="0" destOrd="1" presId="urn:microsoft.com/office/officeart/2005/8/layout/cycle4"/>
    <dgm:cxn modelId="{190533B5-DEF9-6A44-999D-E8AB550FFD9E}" type="presOf" srcId="{E296172F-3D9D-4DD6-8CE2-FCD41CB6F5CF}" destId="{FBF0D502-3071-427E-ABDF-FE22AB5A484B}" srcOrd="0" destOrd="0" presId="urn:microsoft.com/office/officeart/2005/8/layout/cycle4"/>
    <dgm:cxn modelId="{D21D36BB-1FF2-824A-BACF-0C622C828910}" type="presOf" srcId="{414703CB-7EDA-4B3F-A4C2-F43AD4E71653}" destId="{26CF0765-908F-4B95-A836-9BF4266B346F}" srcOrd="0" destOrd="0" presId="urn:microsoft.com/office/officeart/2005/8/layout/cycle4"/>
    <dgm:cxn modelId="{D5C0F267-F444-48FF-B9DD-2D41EFAC7808}" srcId="{E296172F-3D9D-4DD6-8CE2-FCD41CB6F5CF}" destId="{6CE95914-0FCF-4A70-8FA0-78343B782B6B}" srcOrd="0" destOrd="0" parTransId="{F84F5B12-593F-4AEA-AC3C-16445ABDD9EE}" sibTransId="{D0BDCB0B-E9A7-4C55-85C4-E502CAB28915}"/>
    <dgm:cxn modelId="{9B802534-9B2E-6A4E-A265-ED95261AE2D7}" type="presOf" srcId="{7D8B6F66-BB4D-4594-8849-E3F467639006}" destId="{8A7A605D-BAC9-4097-8C3F-657DE20B4AA7}" srcOrd="1" destOrd="1" presId="urn:microsoft.com/office/officeart/2005/8/layout/cycle4"/>
    <dgm:cxn modelId="{B52D3136-D444-E143-B06E-802A0B598CB0}" type="presOf" srcId="{2ECA7396-918A-45E6-9A3B-A0D64C8F7518}" destId="{4CED8DCA-EE01-48F1-993D-BC4957BF0952}" srcOrd="0" destOrd="0" presId="urn:microsoft.com/office/officeart/2005/8/layout/cycle4"/>
    <dgm:cxn modelId="{FD001964-890B-4A85-B267-9929BD1DC343}" srcId="{7214C65B-ED43-4B6E-A6C9-2BB2101CBD1C}" destId="{9F1040A8-A092-4D13-92EB-EA81E680C174}" srcOrd="0" destOrd="0" parTransId="{B1766BEB-0A3E-4130-B81D-642B1AB8364C}" sibTransId="{109049B1-B239-492C-B3B7-6642FB569F30}"/>
    <dgm:cxn modelId="{5D8F2B9D-E693-614F-ACB6-1192C849EB07}" type="presOf" srcId="{9F1040A8-A092-4D13-92EB-EA81E680C174}" destId="{ECE93F67-CA4E-4068-B458-801CB1219928}" srcOrd="0" destOrd="0" presId="urn:microsoft.com/office/officeart/2005/8/layout/cycle4"/>
    <dgm:cxn modelId="{CE29503B-3D0E-2940-89D0-29F3E5A09F2B}" type="presOf" srcId="{B09B6934-4A3A-446F-B02E-E27F2D4E4EF2}" destId="{26CF0765-908F-4B95-A836-9BF4266B346F}" srcOrd="0" destOrd="1" presId="urn:microsoft.com/office/officeart/2005/8/layout/cycle4"/>
    <dgm:cxn modelId="{C66256EC-EFA2-5D47-8455-242B7E72D850}" type="presOf" srcId="{61ADB80F-C83F-43B8-B3B7-6E860C5AB712}" destId="{6531BC41-A724-4FC8-9C9A-6BA9C7DE82E4}" srcOrd="1" destOrd="0" presId="urn:microsoft.com/office/officeart/2005/8/layout/cycle4"/>
    <dgm:cxn modelId="{3020C0F7-D1F6-A246-A0BB-33113039A9AB}" type="presOf" srcId="{B09B6934-4A3A-446F-B02E-E27F2D4E4EF2}" destId="{855831C3-03FA-43BF-B3AB-EBD3FE68934E}" srcOrd="1" destOrd="1" presId="urn:microsoft.com/office/officeart/2005/8/layout/cycle4"/>
    <dgm:cxn modelId="{86DB854F-0ED7-4BF1-B15F-1AA3051C6864}" srcId="{7214C65B-ED43-4B6E-A6C9-2BB2101CBD1C}" destId="{8EA7C0B9-BB81-45FE-A47A-B24FC67E4D2A}" srcOrd="1" destOrd="0" parTransId="{254318A1-E10A-4F26-8C67-182129EEA12F}" sibTransId="{62E72366-2C5B-4BAE-99D7-AA282559036A}"/>
    <dgm:cxn modelId="{7E21C60E-A5A8-4F74-A12A-D6C862686E3A}" srcId="{9F1040A8-A092-4D13-92EB-EA81E680C174}" destId="{7D8B6F66-BB4D-4594-8849-E3F467639006}" srcOrd="1" destOrd="0" parTransId="{8D6F38D1-B370-4EDA-8602-05073D9B6510}" sibTransId="{22C3E2D0-1450-4243-97E4-74CF0C9DA018}"/>
    <dgm:cxn modelId="{A03AD3B2-FF42-4A5E-B5DB-0ECDC8211784}" srcId="{7214C65B-ED43-4B6E-A6C9-2BB2101CBD1C}" destId="{E296172F-3D9D-4DD6-8CE2-FCD41CB6F5CF}" srcOrd="3" destOrd="0" parTransId="{8BAD0ED2-E2FD-48B1-8FC8-6ABCC4C1CAD0}" sibTransId="{CC06A8BB-131A-4295-9C02-03C067B290EE}"/>
    <dgm:cxn modelId="{6B0A791A-13BF-4744-83D3-3DE80A1BC087}" srcId="{7214C65B-ED43-4B6E-A6C9-2BB2101CBD1C}" destId="{2ECA7396-918A-45E6-9A3B-A0D64C8F7518}" srcOrd="2" destOrd="0" parTransId="{ABF8786E-8552-4B0C-8E4E-194D23676E57}" sibTransId="{9EB22DD6-1A9C-4FF2-863B-0D9A349D56E8}"/>
    <dgm:cxn modelId="{3513B03D-15C0-460F-9032-01D84FF47D5E}" srcId="{9F1040A8-A092-4D13-92EB-EA81E680C174}" destId="{25EBE98C-2984-4536-B7AF-BAF6206A7BCF}" srcOrd="0" destOrd="0" parTransId="{E6306C94-0765-40B1-8DE8-2CCFA0794113}" sibTransId="{AB4542B8-078F-4681-BF58-7563152BCA9D}"/>
    <dgm:cxn modelId="{2FB6B277-36D3-4F4D-81A4-3D4FCC10D054}" srcId="{8EA7C0B9-BB81-45FE-A47A-B24FC67E4D2A}" destId="{414703CB-7EDA-4B3F-A4C2-F43AD4E71653}" srcOrd="0" destOrd="0" parTransId="{CD50887F-9A51-4572-A55F-EA1BFA46F324}" sibTransId="{6968A41F-FF15-4959-97E0-72FB0869EDA9}"/>
    <dgm:cxn modelId="{84ED671C-EF4B-B24F-AF9F-A65E1802B4C3}" type="presOf" srcId="{25EBE98C-2984-4536-B7AF-BAF6206A7BCF}" destId="{8A7A605D-BAC9-4097-8C3F-657DE20B4AA7}" srcOrd="1" destOrd="0" presId="urn:microsoft.com/office/officeart/2005/8/layout/cycle4"/>
    <dgm:cxn modelId="{CACCEE88-950D-471E-B498-E354F0F2AE8D}" srcId="{2ECA7396-918A-45E6-9A3B-A0D64C8F7518}" destId="{61ADB80F-C83F-43B8-B3B7-6E860C5AB712}" srcOrd="0" destOrd="0" parTransId="{61B4CF26-C6D3-4EA3-B4CC-2403CD00C8C8}" sibTransId="{FF1C95FB-BFE8-47B9-AEB1-BF5CC011B620}"/>
    <dgm:cxn modelId="{0F80A1FB-B7DF-D849-B6A2-9D1DD8220933}" type="presOf" srcId="{6CE95914-0FCF-4A70-8FA0-78343B782B6B}" destId="{03F1457D-4989-4024-93AE-6AA4C3B8CE88}" srcOrd="0" destOrd="0" presId="urn:microsoft.com/office/officeart/2005/8/layout/cycle4"/>
    <dgm:cxn modelId="{307E4DB8-8F96-B740-8ED0-7629A38745B8}" type="presOf" srcId="{25EBE98C-2984-4536-B7AF-BAF6206A7BCF}" destId="{68BFD6CF-1818-4C2A-8A67-8B244F619EA0}" srcOrd="0" destOrd="0" presId="urn:microsoft.com/office/officeart/2005/8/layout/cycle4"/>
    <dgm:cxn modelId="{B8A91DC7-675C-0C4D-87BF-5E99AFC512D8}" type="presOf" srcId="{414703CB-7EDA-4B3F-A4C2-F43AD4E71653}" destId="{855831C3-03FA-43BF-B3AB-EBD3FE68934E}" srcOrd="1" destOrd="0" presId="urn:microsoft.com/office/officeart/2005/8/layout/cycle4"/>
    <dgm:cxn modelId="{BC95945E-04AD-7447-B19C-E966E6D259D6}" type="presOf" srcId="{61ADB80F-C83F-43B8-B3B7-6E860C5AB712}" destId="{7D8F112C-CC86-4B71-A694-06CD0D8B3D14}" srcOrd="0" destOrd="0" presId="urn:microsoft.com/office/officeart/2005/8/layout/cycle4"/>
    <dgm:cxn modelId="{3B4D20DC-EE2F-8F43-A3FA-0FE212DD87D9}" type="presOf" srcId="{8EA7C0B9-BB81-45FE-A47A-B24FC67E4D2A}" destId="{4B267DB5-EED7-4AD8-AAA8-320292B0598B}" srcOrd="0" destOrd="0" presId="urn:microsoft.com/office/officeart/2005/8/layout/cycle4"/>
    <dgm:cxn modelId="{1465B724-112D-9045-91CC-3B2E5CD64DAC}" type="presOf" srcId="{7214C65B-ED43-4B6E-A6C9-2BB2101CBD1C}" destId="{701D2E71-92A4-4093-A5FB-23DB17D4C265}" srcOrd="0" destOrd="0" presId="urn:microsoft.com/office/officeart/2005/8/layout/cycle4"/>
    <dgm:cxn modelId="{3F815CA6-F83E-4397-BF49-39E7511156FA}" srcId="{8EA7C0B9-BB81-45FE-A47A-B24FC67E4D2A}" destId="{B09B6934-4A3A-446F-B02E-E27F2D4E4EF2}" srcOrd="1" destOrd="0" parTransId="{7C56B9DD-88FD-4DBB-9D54-344849C4511C}" sibTransId="{BFA34E16-C474-4667-B784-9F849CAB76D5}"/>
    <dgm:cxn modelId="{36E227B1-FF7A-D44F-BB66-AFC09DDE612C}" type="presParOf" srcId="{701D2E71-92A4-4093-A5FB-23DB17D4C265}" destId="{23F46E48-9BCA-4DED-8CE8-7F65AB7DF880}" srcOrd="0" destOrd="0" presId="urn:microsoft.com/office/officeart/2005/8/layout/cycle4"/>
    <dgm:cxn modelId="{A53A0FBB-B30C-0547-9D1B-9B3E501C64F0}" type="presParOf" srcId="{23F46E48-9BCA-4DED-8CE8-7F65AB7DF880}" destId="{9AEA0F19-62A5-4D2C-BBFA-62FE0A61B791}" srcOrd="0" destOrd="0" presId="urn:microsoft.com/office/officeart/2005/8/layout/cycle4"/>
    <dgm:cxn modelId="{75C99D76-7D8F-9640-97FF-7CD1B530EF46}" type="presParOf" srcId="{9AEA0F19-62A5-4D2C-BBFA-62FE0A61B791}" destId="{68BFD6CF-1818-4C2A-8A67-8B244F619EA0}" srcOrd="0" destOrd="0" presId="urn:microsoft.com/office/officeart/2005/8/layout/cycle4"/>
    <dgm:cxn modelId="{F38D8886-CE06-C547-A6F3-7385332F0DBE}" type="presParOf" srcId="{9AEA0F19-62A5-4D2C-BBFA-62FE0A61B791}" destId="{8A7A605D-BAC9-4097-8C3F-657DE20B4AA7}" srcOrd="1" destOrd="0" presId="urn:microsoft.com/office/officeart/2005/8/layout/cycle4"/>
    <dgm:cxn modelId="{D6E31B31-6CE3-F34C-B974-C9A7DCBDD929}" type="presParOf" srcId="{23F46E48-9BCA-4DED-8CE8-7F65AB7DF880}" destId="{169CF244-9A75-4EF5-8CB8-17065A3F125D}" srcOrd="1" destOrd="0" presId="urn:microsoft.com/office/officeart/2005/8/layout/cycle4"/>
    <dgm:cxn modelId="{F8C631F7-1506-1644-A903-E410D54CDB07}" type="presParOf" srcId="{169CF244-9A75-4EF5-8CB8-17065A3F125D}" destId="{26CF0765-908F-4B95-A836-9BF4266B346F}" srcOrd="0" destOrd="0" presId="urn:microsoft.com/office/officeart/2005/8/layout/cycle4"/>
    <dgm:cxn modelId="{A073265E-C41C-BE46-BBA6-6C0430B54758}" type="presParOf" srcId="{169CF244-9A75-4EF5-8CB8-17065A3F125D}" destId="{855831C3-03FA-43BF-B3AB-EBD3FE68934E}" srcOrd="1" destOrd="0" presId="urn:microsoft.com/office/officeart/2005/8/layout/cycle4"/>
    <dgm:cxn modelId="{9BE11C74-D8D1-D147-8DF2-42651C2D173F}" type="presParOf" srcId="{23F46E48-9BCA-4DED-8CE8-7F65AB7DF880}" destId="{BDCEC452-1D73-4F26-8379-D3BC4353525B}" srcOrd="2" destOrd="0" presId="urn:microsoft.com/office/officeart/2005/8/layout/cycle4"/>
    <dgm:cxn modelId="{32F98019-7579-7641-A522-B853D601BE54}" type="presParOf" srcId="{BDCEC452-1D73-4F26-8379-D3BC4353525B}" destId="{7D8F112C-CC86-4B71-A694-06CD0D8B3D14}" srcOrd="0" destOrd="0" presId="urn:microsoft.com/office/officeart/2005/8/layout/cycle4"/>
    <dgm:cxn modelId="{43659F9B-EB34-134E-AF12-03DDCAC43860}" type="presParOf" srcId="{BDCEC452-1D73-4F26-8379-D3BC4353525B}" destId="{6531BC41-A724-4FC8-9C9A-6BA9C7DE82E4}" srcOrd="1" destOrd="0" presId="urn:microsoft.com/office/officeart/2005/8/layout/cycle4"/>
    <dgm:cxn modelId="{46AA7430-108B-AA4A-911D-4DE848392CDA}" type="presParOf" srcId="{23F46E48-9BCA-4DED-8CE8-7F65AB7DF880}" destId="{27755D6F-363D-4A33-95ED-A7E7385AC9AE}" srcOrd="3" destOrd="0" presId="urn:microsoft.com/office/officeart/2005/8/layout/cycle4"/>
    <dgm:cxn modelId="{D67A1E01-C73F-FC48-8EFB-E2F85C8612E7}" type="presParOf" srcId="{27755D6F-363D-4A33-95ED-A7E7385AC9AE}" destId="{03F1457D-4989-4024-93AE-6AA4C3B8CE88}" srcOrd="0" destOrd="0" presId="urn:microsoft.com/office/officeart/2005/8/layout/cycle4"/>
    <dgm:cxn modelId="{BEBCBD9D-D64D-BD44-9B82-00AF637F8BF2}" type="presParOf" srcId="{27755D6F-363D-4A33-95ED-A7E7385AC9AE}" destId="{0B775EBD-D445-4811-9F47-1A0B850DADCC}" srcOrd="1" destOrd="0" presId="urn:microsoft.com/office/officeart/2005/8/layout/cycle4"/>
    <dgm:cxn modelId="{4AF9D932-7904-4C4E-9F9D-C9D724B664D5}" type="presParOf" srcId="{23F46E48-9BCA-4DED-8CE8-7F65AB7DF880}" destId="{A5AABFA2-7751-4A2E-B16E-E54C46E5647A}" srcOrd="4" destOrd="0" presId="urn:microsoft.com/office/officeart/2005/8/layout/cycle4"/>
    <dgm:cxn modelId="{8A4298B0-0FF3-6E43-A911-9F0045B0DE48}" type="presParOf" srcId="{701D2E71-92A4-4093-A5FB-23DB17D4C265}" destId="{46317166-28F1-4ADE-9561-8A239A0F0D30}" srcOrd="1" destOrd="0" presId="urn:microsoft.com/office/officeart/2005/8/layout/cycle4"/>
    <dgm:cxn modelId="{AA9CC57D-5807-2D43-AD24-0B23A0CF26EA}" type="presParOf" srcId="{46317166-28F1-4ADE-9561-8A239A0F0D30}" destId="{ECE93F67-CA4E-4068-B458-801CB1219928}" srcOrd="0" destOrd="0" presId="urn:microsoft.com/office/officeart/2005/8/layout/cycle4"/>
    <dgm:cxn modelId="{232B186F-2BAE-6041-A204-DE50C6292424}" type="presParOf" srcId="{46317166-28F1-4ADE-9561-8A239A0F0D30}" destId="{4B267DB5-EED7-4AD8-AAA8-320292B0598B}" srcOrd="1" destOrd="0" presId="urn:microsoft.com/office/officeart/2005/8/layout/cycle4"/>
    <dgm:cxn modelId="{D79C2FDB-2FB8-0647-9E83-601DDAE34002}" type="presParOf" srcId="{46317166-28F1-4ADE-9561-8A239A0F0D30}" destId="{4CED8DCA-EE01-48F1-993D-BC4957BF0952}" srcOrd="2" destOrd="0" presId="urn:microsoft.com/office/officeart/2005/8/layout/cycle4"/>
    <dgm:cxn modelId="{E5561F30-EDF4-104B-ACE6-71D20FCD665D}" type="presParOf" srcId="{46317166-28F1-4ADE-9561-8A239A0F0D30}" destId="{FBF0D502-3071-427E-ABDF-FE22AB5A484B}" srcOrd="3" destOrd="0" presId="urn:microsoft.com/office/officeart/2005/8/layout/cycle4"/>
    <dgm:cxn modelId="{74F8179C-8FD2-FC4D-929C-7BCA71CFE8C2}" type="presParOf" srcId="{46317166-28F1-4ADE-9561-8A239A0F0D30}" destId="{D8927914-E701-4001-B1B7-6F1D15C14B06}" srcOrd="4" destOrd="0" presId="urn:microsoft.com/office/officeart/2005/8/layout/cycle4"/>
    <dgm:cxn modelId="{0F3C6D35-337B-5C44-A3E2-2A55FCF1A917}" type="presParOf" srcId="{701D2E71-92A4-4093-A5FB-23DB17D4C265}" destId="{EBCFFEFA-D779-4B61-B98E-0B869A25C575}" srcOrd="2" destOrd="0" presId="urn:microsoft.com/office/officeart/2005/8/layout/cycle4"/>
    <dgm:cxn modelId="{405C1527-5CDE-5849-9230-715B688A4263}" type="presParOf" srcId="{701D2E71-92A4-4093-A5FB-23DB17D4C265}" destId="{1960D5D6-F334-4180-8FBC-35DC13A857C0}"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F112C-CC86-4B71-A694-06CD0D8B3D14}">
      <dsp:nvSpPr>
        <dsp:cNvPr id="0" name=""/>
        <dsp:cNvSpPr/>
      </dsp:nvSpPr>
      <dsp:spPr>
        <a:xfrm>
          <a:off x="1689925" y="1387574"/>
          <a:ext cx="1008031" cy="652976"/>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658696"/>
              <a:satOff val="20964"/>
              <a:lumOff val="44304"/>
              <a:alphaOff val="0"/>
            </a:schemeClr>
          </a:solidFill>
          <a:prstDash val="solid"/>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57150" lvl="1" indent="-57150" algn="l" defTabSz="311150">
            <a:lnSpc>
              <a:spcPct val="90000"/>
            </a:lnSpc>
            <a:spcBef>
              <a:spcPct val="0"/>
            </a:spcBef>
            <a:spcAft>
              <a:spcPct val="15000"/>
            </a:spcAft>
            <a:buChar char="•"/>
          </a:pPr>
          <a:r>
            <a:rPr lang="en-US" sz="700" kern="1200" dirty="0" smtClean="0"/>
            <a:t>Continual Optimization</a:t>
          </a:r>
          <a:endParaRPr lang="en-US" sz="700" kern="1200" dirty="0"/>
        </a:p>
      </dsp:txBody>
      <dsp:txXfrm>
        <a:off x="2006679" y="1565162"/>
        <a:ext cx="676934" cy="461044"/>
      </dsp:txXfrm>
    </dsp:sp>
    <dsp:sp modelId="{03F1457D-4989-4024-93AE-6AA4C3B8CE88}">
      <dsp:nvSpPr>
        <dsp:cNvPr id="0" name=""/>
        <dsp:cNvSpPr/>
      </dsp:nvSpPr>
      <dsp:spPr>
        <a:xfrm>
          <a:off x="45262" y="1387574"/>
          <a:ext cx="1008031" cy="652976"/>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329348"/>
              <a:satOff val="10482"/>
              <a:lumOff val="22152"/>
              <a:alphaOff val="0"/>
            </a:schemeClr>
          </a:solidFill>
          <a:prstDash val="solid"/>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57150" lvl="1" indent="-57150" algn="l" defTabSz="311150">
            <a:lnSpc>
              <a:spcPct val="90000"/>
            </a:lnSpc>
            <a:spcBef>
              <a:spcPct val="0"/>
            </a:spcBef>
            <a:spcAft>
              <a:spcPct val="15000"/>
            </a:spcAft>
            <a:buChar char="•"/>
          </a:pPr>
          <a:r>
            <a:rPr lang="en-US" sz="700" kern="1200" dirty="0" smtClean="0"/>
            <a:t>Automate Service Processes</a:t>
          </a:r>
          <a:endParaRPr lang="en-US" sz="700" kern="1200" dirty="0"/>
        </a:p>
      </dsp:txBody>
      <dsp:txXfrm>
        <a:off x="59606" y="1565162"/>
        <a:ext cx="676934" cy="461044"/>
      </dsp:txXfrm>
    </dsp:sp>
    <dsp:sp modelId="{26CF0765-908F-4B95-A836-9BF4266B346F}">
      <dsp:nvSpPr>
        <dsp:cNvPr id="0" name=""/>
        <dsp:cNvSpPr/>
      </dsp:nvSpPr>
      <dsp:spPr>
        <a:xfrm>
          <a:off x="1689925" y="0"/>
          <a:ext cx="1008031" cy="652976"/>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329348"/>
              <a:satOff val="10482"/>
              <a:lumOff val="22152"/>
              <a:alphaOff val="0"/>
            </a:schemeClr>
          </a:solidFill>
          <a:prstDash val="solid"/>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57150" lvl="1" indent="-57150" algn="l" defTabSz="311150">
            <a:lnSpc>
              <a:spcPct val="90000"/>
            </a:lnSpc>
            <a:spcBef>
              <a:spcPct val="0"/>
            </a:spcBef>
            <a:spcAft>
              <a:spcPct val="15000"/>
            </a:spcAft>
            <a:buChar char="•"/>
          </a:pPr>
          <a:endParaRPr lang="en-US" sz="700" kern="1200" dirty="0"/>
        </a:p>
        <a:p>
          <a:pPr marL="57150" lvl="1" indent="-57150" algn="l" defTabSz="311150">
            <a:lnSpc>
              <a:spcPct val="90000"/>
            </a:lnSpc>
            <a:spcBef>
              <a:spcPct val="0"/>
            </a:spcBef>
            <a:spcAft>
              <a:spcPct val="15000"/>
            </a:spcAft>
            <a:buChar char="•"/>
          </a:pPr>
          <a:r>
            <a:rPr lang="en-US" sz="700" kern="1200" dirty="0" smtClean="0"/>
            <a:t>Knowledge Consolidation</a:t>
          </a:r>
          <a:endParaRPr lang="en-US" sz="700" kern="1200" dirty="0"/>
        </a:p>
      </dsp:txBody>
      <dsp:txXfrm>
        <a:off x="2006679" y="14344"/>
        <a:ext cx="676934" cy="461044"/>
      </dsp:txXfrm>
    </dsp:sp>
    <dsp:sp modelId="{68BFD6CF-1818-4C2A-8A67-8B244F619EA0}">
      <dsp:nvSpPr>
        <dsp:cNvPr id="0" name=""/>
        <dsp:cNvSpPr/>
      </dsp:nvSpPr>
      <dsp:spPr>
        <a:xfrm>
          <a:off x="45242" y="0"/>
          <a:ext cx="1008031" cy="652976"/>
        </a:xfrm>
        <a:prstGeom prst="roundRect">
          <a:avLst>
            <a:gd name="adj" fmla="val 10000"/>
          </a:avLst>
        </a:prstGeom>
        <a:solidFill>
          <a:schemeClr val="lt1">
            <a:alpha val="90000"/>
            <a:hueOff val="0"/>
            <a:satOff val="0"/>
            <a:lumOff val="0"/>
            <a:alphaOff val="0"/>
          </a:schemeClr>
        </a:solidFill>
        <a:ln w="9525" cap="flat" cmpd="sng" algn="ctr">
          <a:solidFill>
            <a:schemeClr val="accent2">
              <a:shade val="50000"/>
              <a:hueOff val="0"/>
              <a:satOff val="0"/>
              <a:lumOff val="0"/>
              <a:alphaOff val="0"/>
            </a:schemeClr>
          </a:solidFill>
          <a:prstDash val="solid"/>
        </a:ln>
        <a:effectLst/>
        <a:sp3d z="-400500" extrusionH="63500" prstMaterial="matte"/>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57150" lvl="1" indent="-57150" algn="l" defTabSz="311150">
            <a:lnSpc>
              <a:spcPct val="90000"/>
            </a:lnSpc>
            <a:spcBef>
              <a:spcPct val="0"/>
            </a:spcBef>
            <a:spcAft>
              <a:spcPct val="15000"/>
            </a:spcAft>
            <a:buChar char="•"/>
          </a:pPr>
          <a:endParaRPr lang="en-US" sz="700" kern="1200" dirty="0"/>
        </a:p>
        <a:p>
          <a:pPr marL="57150" lvl="1" indent="-57150" algn="l" defTabSz="311150">
            <a:lnSpc>
              <a:spcPct val="90000"/>
            </a:lnSpc>
            <a:spcBef>
              <a:spcPct val="0"/>
            </a:spcBef>
            <a:spcAft>
              <a:spcPct val="15000"/>
            </a:spcAft>
            <a:buChar char="•"/>
          </a:pPr>
          <a:r>
            <a:rPr lang="en-US" sz="700" kern="1200" dirty="0" smtClean="0"/>
            <a:t>Customizable Solution</a:t>
          </a:r>
          <a:endParaRPr lang="en-US" sz="700" kern="1200" dirty="0"/>
        </a:p>
      </dsp:txBody>
      <dsp:txXfrm>
        <a:off x="59586" y="14344"/>
        <a:ext cx="676934" cy="461044"/>
      </dsp:txXfrm>
    </dsp:sp>
    <dsp:sp modelId="{ECE93F67-CA4E-4068-B458-801CB1219928}">
      <dsp:nvSpPr>
        <dsp:cNvPr id="0" name=""/>
        <dsp:cNvSpPr/>
      </dsp:nvSpPr>
      <dsp:spPr>
        <a:xfrm>
          <a:off x="467636" y="116311"/>
          <a:ext cx="883558" cy="883558"/>
        </a:xfrm>
        <a:prstGeom prst="pieWedge">
          <a:avLst/>
        </a:prstGeom>
        <a:solidFill>
          <a:schemeClr val="accent2">
            <a:shade val="5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plan</a:t>
          </a:r>
          <a:endParaRPr lang="en-US" sz="1000" kern="1200" dirty="0"/>
        </a:p>
      </dsp:txBody>
      <dsp:txXfrm>
        <a:off x="726424" y="375099"/>
        <a:ext cx="624770" cy="624770"/>
      </dsp:txXfrm>
    </dsp:sp>
    <dsp:sp modelId="{4B267DB5-EED7-4AD8-AAA8-320292B0598B}">
      <dsp:nvSpPr>
        <dsp:cNvPr id="0" name=""/>
        <dsp:cNvSpPr/>
      </dsp:nvSpPr>
      <dsp:spPr>
        <a:xfrm rot="5400000">
          <a:off x="1392005" y="116311"/>
          <a:ext cx="883558" cy="883558"/>
        </a:xfrm>
        <a:prstGeom prst="pieWedge">
          <a:avLst/>
        </a:prstGeom>
        <a:solidFill>
          <a:schemeClr val="accent2">
            <a:shade val="50000"/>
            <a:hueOff val="350954"/>
            <a:satOff val="10482"/>
            <a:lumOff val="2375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deliver</a:t>
          </a:r>
          <a:endParaRPr lang="en-US" sz="1000" kern="1200" dirty="0"/>
        </a:p>
      </dsp:txBody>
      <dsp:txXfrm rot="-5400000">
        <a:off x="1392005" y="375099"/>
        <a:ext cx="624770" cy="624770"/>
      </dsp:txXfrm>
    </dsp:sp>
    <dsp:sp modelId="{4CED8DCA-EE01-48F1-993D-BC4957BF0952}">
      <dsp:nvSpPr>
        <dsp:cNvPr id="0" name=""/>
        <dsp:cNvSpPr/>
      </dsp:nvSpPr>
      <dsp:spPr>
        <a:xfrm rot="10800000">
          <a:off x="1392005" y="1040680"/>
          <a:ext cx="883558" cy="883558"/>
        </a:xfrm>
        <a:prstGeom prst="pieWedge">
          <a:avLst/>
        </a:prstGeom>
        <a:solidFill>
          <a:schemeClr val="accent2">
            <a:shade val="50000"/>
            <a:hueOff val="701907"/>
            <a:satOff val="20964"/>
            <a:lumOff val="4751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control</a:t>
          </a:r>
          <a:endParaRPr lang="en-US" sz="1000" kern="1200" dirty="0"/>
        </a:p>
      </dsp:txBody>
      <dsp:txXfrm rot="10800000">
        <a:off x="1392005" y="1040680"/>
        <a:ext cx="624770" cy="624770"/>
      </dsp:txXfrm>
    </dsp:sp>
    <dsp:sp modelId="{FBF0D502-3071-427E-ABDF-FE22AB5A484B}">
      <dsp:nvSpPr>
        <dsp:cNvPr id="0" name=""/>
        <dsp:cNvSpPr/>
      </dsp:nvSpPr>
      <dsp:spPr>
        <a:xfrm rot="16200000">
          <a:off x="467636" y="1040680"/>
          <a:ext cx="883558" cy="883558"/>
        </a:xfrm>
        <a:prstGeom prst="pieWedge">
          <a:avLst/>
        </a:prstGeom>
        <a:solidFill>
          <a:schemeClr val="accent2">
            <a:shade val="50000"/>
            <a:hueOff val="350954"/>
            <a:satOff val="10482"/>
            <a:lumOff val="23759"/>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r>
            <a:rPr lang="en-US" sz="1000" kern="1200" dirty="0" smtClean="0"/>
            <a:t>operate</a:t>
          </a:r>
          <a:endParaRPr lang="en-US" sz="1000" kern="1200" dirty="0"/>
        </a:p>
      </dsp:txBody>
      <dsp:txXfrm rot="5400000">
        <a:off x="726424" y="1040680"/>
        <a:ext cx="624770" cy="624770"/>
      </dsp:txXfrm>
    </dsp:sp>
    <dsp:sp modelId="{EBCFFEFA-D779-4B61-B98E-0B869A25C575}">
      <dsp:nvSpPr>
        <dsp:cNvPr id="0" name=""/>
        <dsp:cNvSpPr/>
      </dsp:nvSpPr>
      <dsp:spPr>
        <a:xfrm>
          <a:off x="1219068" y="836625"/>
          <a:ext cx="305062" cy="265271"/>
        </a:xfrm>
        <a:prstGeom prst="circularArrow">
          <a:avLst/>
        </a:prstGeom>
        <a:solidFill>
          <a:schemeClr val="accent2">
            <a:tint val="55000"/>
            <a:hueOff val="0"/>
            <a:satOff val="0"/>
            <a:lumOff val="0"/>
            <a:alphaOff val="0"/>
          </a:schemeClr>
        </a:solidFill>
        <a:ln>
          <a:noFill/>
        </a:ln>
        <a:effectLst/>
        <a:sp3d z="5715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1960D5D6-F334-4180-8FBC-35DC13A857C0}">
      <dsp:nvSpPr>
        <dsp:cNvPr id="0" name=""/>
        <dsp:cNvSpPr/>
      </dsp:nvSpPr>
      <dsp:spPr>
        <a:xfrm rot="10800000">
          <a:off x="1219068" y="938653"/>
          <a:ext cx="305062" cy="265271"/>
        </a:xfrm>
        <a:prstGeom prst="circularArrow">
          <a:avLst/>
        </a:prstGeom>
        <a:solidFill>
          <a:schemeClr val="accent2">
            <a:tint val="55000"/>
            <a:hueOff val="0"/>
            <a:satOff val="0"/>
            <a:lumOff val="0"/>
            <a:alphaOff val="0"/>
          </a:schemeClr>
        </a:solidFill>
        <a:ln>
          <a:noFill/>
        </a:ln>
        <a:effectLst/>
        <a:sp3d z="5715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311229536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This is a typical workflow</a:t>
            </a:r>
            <a:r>
              <a:rPr lang="en-US" sz="1100" kern="1200" baseline="0" dirty="0" smtClean="0">
                <a:solidFill>
                  <a:schemeClr val="tx1"/>
                </a:solidFill>
                <a:effectLst/>
                <a:latin typeface="+mn-lt"/>
                <a:ea typeface="+mn-ea"/>
                <a:cs typeface="+mn-cs"/>
              </a:rPr>
              <a:t> of IT service management. It always involves a mix</a:t>
            </a:r>
            <a:r>
              <a:rPr lang="en-US" altLang="zh-CN" sz="1100" kern="1200" baseline="0" dirty="0" smtClean="0">
                <a:solidFill>
                  <a:schemeClr val="tx1"/>
                </a:solidFill>
                <a:effectLst/>
                <a:latin typeface="+mn-lt"/>
                <a:ea typeface="+mn-ea"/>
                <a:cs typeface="+mn-cs"/>
              </a:rPr>
              <a:t>ture</a:t>
            </a:r>
            <a:r>
              <a:rPr lang="en-US" sz="1100" kern="1200" baseline="0" dirty="0" smtClean="0">
                <a:solidFill>
                  <a:schemeClr val="tx1"/>
                </a:solidFill>
                <a:effectLst/>
                <a:latin typeface="+mn-lt"/>
                <a:ea typeface="+mn-ea"/>
                <a:cs typeface="+mn-cs"/>
              </a:rPr>
              <a:t> of human engineers, process and information technology. </a:t>
            </a:r>
            <a:endParaRPr lang="en-US" sz="1100" kern="1200" dirty="0" smtClean="0">
              <a:solidFill>
                <a:schemeClr val="tx1"/>
              </a:solidFill>
              <a:effectLst/>
              <a:latin typeface="+mn-lt"/>
              <a:ea typeface="+mn-ea"/>
              <a:cs typeface="+mn-cs"/>
            </a:endParaRPr>
          </a:p>
          <a:p>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It usually includes these steps: </a:t>
            </a:r>
          </a:p>
          <a:p>
            <a:r>
              <a:rPr lang="en-US" sz="1100" kern="1200" dirty="0" smtClean="0">
                <a:solidFill>
                  <a:schemeClr val="tx1"/>
                </a:solidFill>
                <a:effectLst/>
                <a:latin typeface="+mn-lt"/>
                <a:ea typeface="+mn-ea"/>
                <a:cs typeface="+mn-cs"/>
              </a:rPr>
              <a:t>(1) As an anomaly detected, an event is generated by</a:t>
            </a:r>
            <a:r>
              <a:rPr lang="en-US" sz="1100" kern="1200" baseline="0" dirty="0" smtClean="0">
                <a:solidFill>
                  <a:schemeClr val="tx1"/>
                </a:solidFill>
                <a:effectLst/>
                <a:latin typeface="+mn-lt"/>
                <a:ea typeface="+mn-ea"/>
                <a:cs typeface="+mn-cs"/>
              </a:rPr>
              <a:t> the monitoring system. </a:t>
            </a:r>
          </a:p>
          <a:p>
            <a:r>
              <a:rPr lang="en-US" sz="1100" kern="1200" dirty="0" smtClean="0">
                <a:solidFill>
                  <a:schemeClr val="tx1"/>
                </a:solidFill>
                <a:effectLst/>
                <a:latin typeface="+mn-lt"/>
                <a:ea typeface="+mn-ea"/>
                <a:cs typeface="+mn-cs"/>
              </a:rPr>
              <a:t>(2) event management system</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determines</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whether to create an incident</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ticket. </a:t>
            </a:r>
          </a:p>
          <a:p>
            <a:r>
              <a:rPr lang="en-US" sz="1100" kern="1200" dirty="0" smtClean="0">
                <a:solidFill>
                  <a:schemeClr val="tx1"/>
                </a:solidFill>
                <a:effectLst/>
                <a:latin typeface="+mn-lt"/>
                <a:ea typeface="+mn-ea"/>
                <a:cs typeface="+mn-cs"/>
              </a:rPr>
              <a:t>(3) These tickets are collected by IPC system,</a:t>
            </a:r>
            <a:r>
              <a:rPr lang="en-US" sz="1100" kern="1200" baseline="0" dirty="0" smtClean="0">
                <a:solidFill>
                  <a:schemeClr val="tx1"/>
                </a:solidFill>
                <a:effectLst/>
                <a:latin typeface="+mn-lt"/>
                <a:ea typeface="+mn-ea"/>
                <a:cs typeface="+mn-cs"/>
              </a:rPr>
              <a:t> containing monitoring tickets and manual tickets directly generated by the customers</a:t>
            </a:r>
            <a:r>
              <a:rPr lang="en-US" sz="1100" kern="1200" dirty="0" smtClean="0">
                <a:solidFill>
                  <a:schemeClr val="tx1"/>
                </a:solidFill>
                <a:effectLst/>
                <a:latin typeface="+mn-lt"/>
                <a:ea typeface="+mn-ea"/>
                <a:cs typeface="+mn-cs"/>
              </a:rPr>
              <a:t>. </a:t>
            </a:r>
          </a:p>
          <a:p>
            <a:r>
              <a:rPr lang="en-US" sz="1100" kern="1200" dirty="0" smtClean="0">
                <a:solidFill>
                  <a:schemeClr val="tx1"/>
                </a:solidFill>
                <a:effectLst/>
                <a:latin typeface="+mn-lt"/>
                <a:ea typeface="+mn-ea"/>
                <a:cs typeface="+mn-cs"/>
              </a:rPr>
              <a:t>(4)</a:t>
            </a:r>
            <a:r>
              <a:rPr lang="en-US" sz="1100" kern="1200" baseline="0" dirty="0" smtClean="0">
                <a:solidFill>
                  <a:schemeClr val="tx1"/>
                </a:solidFill>
                <a:effectLst/>
                <a:latin typeface="+mn-lt"/>
                <a:ea typeface="+mn-ea"/>
                <a:cs typeface="+mn-cs"/>
              </a:rPr>
              <a:t> A monitoring ticket can be resolved by IT automation services. Later I will give you an overview of IT automation services. </a:t>
            </a:r>
          </a:p>
          <a:p>
            <a:r>
              <a:rPr lang="en-US" sz="1100" kern="1200" baseline="0" dirty="0" smtClean="0">
                <a:solidFill>
                  <a:schemeClr val="tx1"/>
                </a:solidFill>
                <a:effectLst/>
                <a:latin typeface="+mn-lt"/>
                <a:ea typeface="+mn-ea"/>
                <a:cs typeface="+mn-cs"/>
              </a:rPr>
              <a:t>(5)The unresolved tickets as well as the manual tickets </a:t>
            </a:r>
            <a:r>
              <a:rPr lang="en-US" sz="1100" kern="1200" dirty="0" smtClean="0">
                <a:solidFill>
                  <a:schemeClr val="tx1"/>
                </a:solidFill>
                <a:effectLst/>
                <a:latin typeface="+mn-lt"/>
                <a:ea typeface="+mn-ea"/>
                <a:cs typeface="+mn-cs"/>
              </a:rPr>
              <a:t>are forwarded to human</a:t>
            </a:r>
          </a:p>
          <a:p>
            <a:r>
              <a:rPr lang="en-US" sz="1100" kern="1200" dirty="0" smtClean="0">
                <a:solidFill>
                  <a:schemeClr val="tx1"/>
                </a:solidFill>
                <a:effectLst/>
                <a:latin typeface="+mn-lt"/>
                <a:ea typeface="+mn-ea"/>
                <a:cs typeface="+mn-cs"/>
              </a:rPr>
              <a:t>engineers for problem determination, diagnosis, and resolution, which will cost a</a:t>
            </a:r>
            <a:r>
              <a:rPr lang="en-US" sz="1100" kern="1200" baseline="0" dirty="0" smtClean="0">
                <a:solidFill>
                  <a:schemeClr val="tx1"/>
                </a:solidFill>
                <a:effectLst/>
                <a:latin typeface="+mn-lt"/>
                <a:ea typeface="+mn-ea"/>
                <a:cs typeface="+mn-cs"/>
              </a:rPr>
              <a:t> lot of time and</a:t>
            </a:r>
            <a:r>
              <a:rPr lang="en-US" sz="1100" kern="1200" dirty="0" smtClean="0">
                <a:solidFill>
                  <a:schemeClr val="tx1"/>
                </a:solidFill>
                <a:effectLst/>
                <a:latin typeface="+mn-lt"/>
                <a:ea typeface="+mn-ea"/>
                <a:cs typeface="+mn-cs"/>
              </a:rPr>
              <a:t> are very labor-intensive.</a:t>
            </a:r>
          </a:p>
          <a:p>
            <a:endParaRPr lang="en-US" sz="1100" kern="1200" dirty="0" smtClean="0">
              <a:solidFill>
                <a:schemeClr val="tx1"/>
              </a:solidFill>
              <a:effectLst/>
              <a:latin typeface="+mn-lt"/>
              <a:ea typeface="+mn-ea"/>
              <a:cs typeface="+mn-cs"/>
            </a:endParaRPr>
          </a:p>
          <a:p>
            <a:r>
              <a:rPr lang="en-US" sz="1100" kern="1200" dirty="0" smtClean="0">
                <a:solidFill>
                  <a:schemeClr val="tx1"/>
                </a:solidFill>
                <a:effectLst/>
                <a:latin typeface="+mn-lt"/>
                <a:ea typeface="+mn-ea"/>
                <a:cs typeface="+mn-cs"/>
              </a:rPr>
              <a:t>So it</a:t>
            </a:r>
            <a:r>
              <a:rPr lang="en-US" sz="1100" kern="1200" baseline="0" dirty="0" smtClean="0">
                <a:solidFill>
                  <a:schemeClr val="tx1"/>
                </a:solidFill>
                <a:effectLst/>
                <a:latin typeface="+mn-lt"/>
                <a:ea typeface="+mn-ea"/>
                <a:cs typeface="+mn-cs"/>
              </a:rPr>
              <a:t> is very necessary to employ intelligent techniques to maximize the automation or reduce human efforts of all the subroutine procedures in this workflow. </a:t>
            </a:r>
            <a:endParaRPr lang="en-US" sz="1100" kern="1200" dirty="0" smtClean="0">
              <a:solidFill>
                <a:schemeClr val="tx1"/>
              </a:solidFill>
              <a:effectLst/>
              <a:latin typeface="+mn-lt"/>
              <a:ea typeface="+mn-ea"/>
              <a:cs typeface="+mn-cs"/>
            </a:endParaRPr>
          </a:p>
          <a:p>
            <a:endParaRPr lang="en-US" sz="1100" kern="1200" dirty="0" smtClean="0">
              <a:solidFill>
                <a:schemeClr val="tx1"/>
              </a:solidFill>
              <a:effectLst/>
              <a:latin typeface="+mn-lt"/>
              <a:ea typeface="+mn-ea"/>
              <a:cs typeface="+mn-cs"/>
            </a:endParaRPr>
          </a:p>
          <a:p>
            <a:pPr lvl="0" rtl="0">
              <a:spcBef>
                <a:spcPts val="0"/>
              </a:spcBef>
              <a:buNone/>
            </a:pPr>
            <a:endParaRPr dirty="0"/>
          </a:p>
        </p:txBody>
      </p:sp>
    </p:spTree>
    <p:extLst>
      <p:ext uri="{BB962C8B-B14F-4D97-AF65-F5344CB8AC3E}">
        <p14:creationId xmlns:p14="http://schemas.microsoft.com/office/powerpoint/2010/main" val="1543076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dirty="0" smtClean="0"/>
              <a:t>We already select a</a:t>
            </a:r>
            <a:r>
              <a:rPr lang="en-US" baseline="0" dirty="0" smtClean="0"/>
              <a:t>n automation by policy pi. N</a:t>
            </a:r>
            <a:r>
              <a:rPr lang="en-US" dirty="0" smtClean="0"/>
              <a:t>ow, the problem is how</a:t>
            </a:r>
            <a:r>
              <a:rPr lang="en-US" baseline="0" dirty="0" smtClean="0"/>
              <a:t> to update the parameters when the model observes the feedback? The feedback will be used to update all the nodes along the selected path. </a:t>
            </a:r>
          </a:p>
          <a:p>
            <a:endParaRPr lang="en-US" baseline="0" dirty="0" smtClean="0"/>
          </a:p>
        </p:txBody>
      </p:sp>
    </p:spTree>
    <p:extLst>
      <p:ext uri="{BB962C8B-B14F-4D97-AF65-F5344CB8AC3E}">
        <p14:creationId xmlns:p14="http://schemas.microsoft.com/office/powerpoint/2010/main" val="2129573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Arial" panose="020B0604020202020204" pitchFamily="34" charset="0"/>
                <a:cs typeface="Arial" panose="020B0604020202020204" pitchFamily="34" charset="0"/>
              </a:rPr>
              <a:t>The goal </a:t>
            </a:r>
            <a:r>
              <a:rPr lang="en-US" dirty="0">
                <a:latin typeface="Arial" panose="020B0604020202020204" pitchFamily="34" charset="0"/>
                <a:cs typeface="Arial" panose="020B0604020202020204" pitchFamily="34" charset="0"/>
              </a:rPr>
              <a:t>is </a:t>
            </a:r>
            <a:r>
              <a:rPr lang="en-US" dirty="0" smtClean="0">
                <a:latin typeface="Arial" panose="020B0604020202020204" pitchFamily="34" charset="0"/>
                <a:cs typeface="Arial" panose="020B0604020202020204" pitchFamily="34" charset="0"/>
              </a:rPr>
              <a:t>to maximize </a:t>
            </a:r>
            <a:r>
              <a:rPr lang="en-US" dirty="0">
                <a:latin typeface="Arial" panose="020B0604020202020204" pitchFamily="34" charset="0"/>
                <a:cs typeface="Arial" panose="020B0604020202020204" pitchFamily="34" charset="0"/>
              </a:rPr>
              <a:t>the total reward after </a:t>
            </a:r>
            <a:r>
              <a:rPr lang="en-US" i="1"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iterations. How do</a:t>
            </a:r>
            <a:r>
              <a:rPr lang="en-US" baseline="0" dirty="0" smtClean="0">
                <a:latin typeface="Arial" panose="020B0604020202020204" pitchFamily="34" charset="0"/>
                <a:cs typeface="Arial" panose="020B0604020202020204" pitchFamily="34" charset="0"/>
              </a:rPr>
              <a:t> we model it?</a:t>
            </a:r>
            <a:r>
              <a:rPr lang="en-US" baseline="0" dirty="0">
                <a:latin typeface="+mn-lt"/>
                <a:cs typeface="+mn-cs"/>
              </a:rPr>
              <a:t> </a:t>
            </a:r>
            <a:r>
              <a:rPr lang="en-US" baseline="0" dirty="0" smtClean="0">
                <a:latin typeface="+mn-lt"/>
                <a:cs typeface="+mn-cs"/>
              </a:rPr>
              <a:t>From the graphical model, the reward </a:t>
            </a:r>
            <a:r>
              <a:rPr lang="en-US" dirty="0" err="1" smtClean="0"/>
              <a:t>r_k,t</a:t>
            </a:r>
            <a:r>
              <a:rPr lang="en-US" dirty="0" smtClean="0"/>
              <a:t> </a:t>
            </a:r>
            <a:r>
              <a:rPr lang="en-US" sz="1100" kern="1200" dirty="0" smtClean="0">
                <a:solidFill>
                  <a:schemeClr val="tx1"/>
                </a:solidFill>
                <a:effectLst/>
                <a:latin typeface="+mn-lt"/>
                <a:ea typeface="+mn-ea"/>
                <a:cs typeface="+mn-cs"/>
              </a:rPr>
              <a:t>depends on random variable </a:t>
            </a:r>
            <a:r>
              <a:rPr lang="en-US" sz="1100" kern="1200" dirty="0" err="1" smtClean="0">
                <a:solidFill>
                  <a:schemeClr val="tx1"/>
                </a:solidFill>
                <a:effectLst/>
                <a:latin typeface="+mn-lt"/>
                <a:ea typeface="+mn-ea"/>
                <a:cs typeface="+mn-cs"/>
              </a:rPr>
              <a:t>x_t</a:t>
            </a:r>
            <a:r>
              <a:rPr lang="en-US" sz="1100" kern="1200" dirty="0" smtClean="0">
                <a:solidFill>
                  <a:schemeClr val="tx1"/>
                </a:solidFill>
                <a:effectLst/>
                <a:latin typeface="+mn-lt"/>
                <a:ea typeface="+mn-ea"/>
                <a:cs typeface="+mn-cs"/>
              </a:rPr>
              <a:t> , </a:t>
            </a:r>
            <a:r>
              <a:rPr lang="en-US" sz="1100" kern="1200" dirty="0" err="1" smtClean="0">
                <a:solidFill>
                  <a:schemeClr val="tx1"/>
                </a:solidFill>
                <a:effectLst/>
                <a:latin typeface="+mn-lt"/>
                <a:ea typeface="+mn-ea"/>
                <a:cs typeface="+mn-cs"/>
              </a:rPr>
              <a:t>theta_k</a:t>
            </a:r>
            <a:r>
              <a:rPr lang="en-US" sz="1100" kern="1200" dirty="0" smtClean="0">
                <a:solidFill>
                  <a:schemeClr val="tx1"/>
                </a:solidFill>
                <a:effectLst/>
                <a:latin typeface="+mn-lt"/>
                <a:ea typeface="+mn-ea"/>
                <a:cs typeface="+mn-cs"/>
              </a:rPr>
              <a:t>  and </a:t>
            </a:r>
            <a:r>
              <a:rPr lang="en-US" sz="1100" kern="1200" dirty="0" err="1" smtClean="0">
                <a:solidFill>
                  <a:schemeClr val="tx1"/>
                </a:solidFill>
                <a:effectLst/>
                <a:latin typeface="+mn-lt"/>
                <a:ea typeface="+mn-ea"/>
                <a:cs typeface="+mn-cs"/>
              </a:rPr>
              <a:t>sigma_k</a:t>
            </a:r>
            <a:endParaRPr lang="en-US" sz="1100" kern="1200" dirty="0" smtClean="0">
              <a:solidFill>
                <a:schemeClr val="tx1"/>
              </a:solidFill>
              <a:effectLst/>
              <a:latin typeface="+mn-lt"/>
              <a:ea typeface="+mn-ea"/>
              <a:cs typeface="+mn-cs"/>
            </a:endParaRPr>
          </a:p>
          <a:p>
            <a:endParaRPr lang="en-US" sz="11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Thompson sampling samples reward r based on its posterior distribution.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err="1" smtClean="0">
                <a:solidFill>
                  <a:schemeClr val="tx1"/>
                </a:solidFill>
                <a:effectLst/>
                <a:latin typeface="+mn-lt"/>
                <a:ea typeface="+mn-ea"/>
                <a:cs typeface="+mn-cs"/>
              </a:rPr>
              <a:t>ucb</a:t>
            </a:r>
            <a:r>
              <a:rPr lang="en-US" sz="1100" kern="1200" dirty="0" smtClean="0">
                <a:solidFill>
                  <a:schemeClr val="tx1"/>
                </a:solidFill>
                <a:effectLst/>
                <a:latin typeface="+mn-lt"/>
                <a:ea typeface="+mn-ea"/>
                <a:cs typeface="+mn-cs"/>
              </a:rPr>
              <a:t> utilize the mean of reward and variance of reward to determine which automation should be recommended.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smtClean="0">
              <a:solidFill>
                <a:schemeClr val="tx1"/>
              </a:solidFill>
              <a:effectLst/>
              <a:latin typeface="+mn-lt"/>
              <a:ea typeface="+mn-ea"/>
              <a:cs typeface="+mn-cs"/>
            </a:endParaRPr>
          </a:p>
          <a:p>
            <a:endParaRPr lang="en-US" sz="1100" kern="1200" dirty="0" smtClean="0">
              <a:solidFill>
                <a:schemeClr val="tx1"/>
              </a:solidFill>
              <a:effectLst/>
              <a:latin typeface="+mn-lt"/>
              <a:ea typeface="+mn-ea"/>
              <a:cs typeface="+mn-cs"/>
            </a:endParaRPr>
          </a:p>
          <a:p>
            <a:endParaRPr dirty="0"/>
          </a:p>
        </p:txBody>
      </p:sp>
    </p:spTree>
    <p:extLst>
      <p:ext uri="{BB962C8B-B14F-4D97-AF65-F5344CB8AC3E}">
        <p14:creationId xmlns:p14="http://schemas.microsoft.com/office/powerpoint/2010/main" val="429103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dirty="0" smtClean="0"/>
              <a:t>I will show</a:t>
            </a:r>
            <a:r>
              <a:rPr lang="en-US" baseline="0" dirty="0" smtClean="0"/>
              <a:t> how it works. First we select a path, then we use the feedback to update the parameters of each node along the path. </a:t>
            </a:r>
            <a:endParaRPr dirty="0"/>
          </a:p>
        </p:txBody>
      </p:sp>
    </p:spTree>
    <p:extLst>
      <p:ext uri="{BB962C8B-B14F-4D97-AF65-F5344CB8AC3E}">
        <p14:creationId xmlns:p14="http://schemas.microsoft.com/office/powerpoint/2010/main" val="3957493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endParaRPr dirty="0"/>
          </a:p>
        </p:txBody>
      </p:sp>
    </p:spTree>
    <p:extLst>
      <p:ext uri="{BB962C8B-B14F-4D97-AF65-F5344CB8AC3E}">
        <p14:creationId xmlns:p14="http://schemas.microsoft.com/office/powerpoint/2010/main" val="2267242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endParaRPr dirty="0"/>
          </a:p>
        </p:txBody>
      </p:sp>
    </p:spTree>
    <p:extLst>
      <p:ext uri="{BB962C8B-B14F-4D97-AF65-F5344CB8AC3E}">
        <p14:creationId xmlns:p14="http://schemas.microsoft.com/office/powerpoint/2010/main" val="664827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endParaRPr dirty="0"/>
          </a:p>
        </p:txBody>
      </p:sp>
    </p:spTree>
    <p:extLst>
      <p:ext uri="{BB962C8B-B14F-4D97-AF65-F5344CB8AC3E}">
        <p14:creationId xmlns:p14="http://schemas.microsoft.com/office/powerpoint/2010/main" val="34970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 will show</a:t>
            </a:r>
            <a:r>
              <a:rPr lang="en-US" baseline="0" dirty="0" smtClean="0"/>
              <a:t> how it works. First we select a path, then we use the feedback to update the parameters of each node along the path. </a:t>
            </a:r>
            <a:endParaRPr lang="en-US" dirty="0" smtClean="0"/>
          </a:p>
          <a:p>
            <a:endParaRPr dirty="0"/>
          </a:p>
        </p:txBody>
      </p:sp>
    </p:spTree>
    <p:extLst>
      <p:ext uri="{BB962C8B-B14F-4D97-AF65-F5344CB8AC3E}">
        <p14:creationId xmlns:p14="http://schemas.microsoft.com/office/powerpoint/2010/main" val="3663740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dirty="0" err="1" smtClean="0"/>
              <a:t>Replayer</a:t>
            </a:r>
            <a:r>
              <a:rPr lang="en-US" dirty="0" smtClean="0"/>
              <a:t> method is equal to</a:t>
            </a:r>
            <a:r>
              <a:rPr lang="en-US" baseline="0" dirty="0" smtClean="0"/>
              <a:t> an online evaluation method. </a:t>
            </a:r>
            <a:endParaRPr dirty="0"/>
          </a:p>
        </p:txBody>
      </p:sp>
    </p:spTree>
    <p:extLst>
      <p:ext uri="{BB962C8B-B14F-4D97-AF65-F5344CB8AC3E}">
        <p14:creationId xmlns:p14="http://schemas.microsoft.com/office/powerpoint/2010/main" val="1867319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dirty="0" smtClean="0"/>
              <a:t>This</a:t>
            </a:r>
            <a:r>
              <a:rPr lang="en-US" baseline="0" dirty="0" smtClean="0"/>
              <a:t> is the experimental results. You can see that our proposed HMAB outperform the other corresponding baseline algorithms. The average precision of the recommendation. </a:t>
            </a:r>
            <a:endParaRPr dirty="0"/>
          </a:p>
        </p:txBody>
      </p:sp>
    </p:spTree>
    <p:extLst>
      <p:ext uri="{BB962C8B-B14F-4D97-AF65-F5344CB8AC3E}">
        <p14:creationId xmlns:p14="http://schemas.microsoft.com/office/powerpoint/2010/main" val="4154847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Figure 8 presents an escalated ticket,</a:t>
            </a:r>
            <a:r>
              <a:rPr lang="en-US" sz="1100" kern="1200" baseline="0" dirty="0" smtClean="0">
                <a:solidFill>
                  <a:schemeClr val="tx1"/>
                </a:solidFill>
                <a:effectLst/>
                <a:latin typeface="+mn-lt"/>
                <a:ea typeface="+mn-ea"/>
                <a:cs typeface="+mn-cs"/>
              </a:rPr>
              <a:t> it is </a:t>
            </a:r>
            <a:r>
              <a:rPr lang="en-US" sz="1100" kern="1200" dirty="0" smtClean="0">
                <a:solidFill>
                  <a:schemeClr val="tx1"/>
                </a:solidFill>
                <a:effectLst/>
                <a:latin typeface="+mn-lt"/>
                <a:ea typeface="+mn-ea"/>
                <a:cs typeface="+mn-cs"/>
              </a:rPr>
              <a:t>a database problem. Such a problem has</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been repeatedly reported over time in the dataset. Since this ticket reports a database problem, intuitively</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the automations in the database category should have</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a high chance of being recommended. The category</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distributions of the recommended</a:t>
            </a:r>
            <a:r>
              <a:rPr lang="en-US" sz="1100" kern="1200" baseline="0" dirty="0" smtClean="0">
                <a:solidFill>
                  <a:schemeClr val="tx1"/>
                </a:solidFill>
                <a:effectLst/>
                <a:latin typeface="+mn-lt"/>
                <a:ea typeface="+mn-ea"/>
                <a:cs typeface="+mn-cs"/>
              </a:rPr>
              <a:t> automations by </a:t>
            </a:r>
            <a:r>
              <a:rPr lang="en-US" sz="1100" kern="1200" dirty="0" smtClean="0">
                <a:solidFill>
                  <a:schemeClr val="tx1"/>
                </a:solidFill>
                <a:effectLst/>
                <a:latin typeface="+mn-lt"/>
                <a:ea typeface="+mn-ea"/>
                <a:cs typeface="+mn-cs"/>
              </a:rPr>
              <a:t>our proposed HMABs and conventional</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MABs are provided in Figure 9, as well as the baseline category distribution, which is the prior category</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distribution obtained from all the automations of the</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hierarchy. From Figure 9, we observe that in HMAB-TS the</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database category has the highest percentage among all</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the automation categories. This shows that our proposed</a:t>
            </a:r>
          </a:p>
          <a:p>
            <a:r>
              <a:rPr lang="en-US" sz="1100" kern="1200" dirty="0" smtClean="0">
                <a:solidFill>
                  <a:schemeClr val="tx1"/>
                </a:solidFill>
                <a:effectLst/>
                <a:latin typeface="+mn-lt"/>
                <a:ea typeface="+mn-ea"/>
                <a:cs typeface="+mn-cs"/>
              </a:rPr>
              <a:t>HMABs can achieve better performance by making use</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of the predefined hierarchy.</a:t>
            </a:r>
          </a:p>
          <a:p>
            <a:endParaRPr dirty="0"/>
          </a:p>
        </p:txBody>
      </p:sp>
    </p:spTree>
    <p:extLst>
      <p:ext uri="{BB962C8B-B14F-4D97-AF65-F5344CB8AC3E}">
        <p14:creationId xmlns:p14="http://schemas.microsoft.com/office/powerpoint/2010/main" val="1514593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dirty="0" smtClean="0">
                <a:solidFill>
                  <a:schemeClr val="accent2">
                    <a:lumMod val="75000"/>
                  </a:schemeClr>
                </a:solidFill>
              </a:rPr>
              <a:t>IT </a:t>
            </a:r>
            <a:r>
              <a:rPr lang="en-US" dirty="0" smtClean="0">
                <a:solidFill>
                  <a:schemeClr val="accent2">
                    <a:lumMod val="75000"/>
                  </a:schemeClr>
                </a:solidFill>
              </a:rPr>
              <a:t>a</a:t>
            </a:r>
            <a:r>
              <a:rPr lang="en" dirty="0" err="1" smtClean="0">
                <a:solidFill>
                  <a:schemeClr val="accent2">
                    <a:lumMod val="75000"/>
                  </a:schemeClr>
                </a:solidFill>
              </a:rPr>
              <a:t>utomation</a:t>
            </a:r>
            <a:r>
              <a:rPr lang="en" dirty="0" smtClean="0">
                <a:solidFill>
                  <a:schemeClr val="accent2">
                    <a:lumMod val="75000"/>
                  </a:schemeClr>
                </a:solidFill>
              </a:rPr>
              <a:t> </a:t>
            </a:r>
            <a:r>
              <a:rPr lang="en-US" dirty="0" smtClean="0">
                <a:solidFill>
                  <a:schemeClr val="accent2">
                    <a:lumMod val="75000"/>
                  </a:schemeClr>
                </a:solidFill>
              </a:rPr>
              <a:t>s</a:t>
            </a:r>
            <a:r>
              <a:rPr lang="en" dirty="0" err="1" smtClean="0">
                <a:solidFill>
                  <a:schemeClr val="accent2">
                    <a:lumMod val="75000"/>
                  </a:schemeClr>
                </a:solidFill>
              </a:rPr>
              <a:t>ervices</a:t>
            </a:r>
            <a:r>
              <a:rPr lang="en" dirty="0" smtClean="0">
                <a:solidFill>
                  <a:schemeClr val="accent2">
                    <a:lumMod val="75000"/>
                  </a:schemeClr>
                </a:solidFill>
              </a:rPr>
              <a:t> (ITAS) </a:t>
            </a:r>
            <a:r>
              <a:rPr lang="en-US" dirty="0" smtClean="0">
                <a:solidFill>
                  <a:schemeClr val="tx1"/>
                </a:solidFill>
              </a:rPr>
              <a:t>plays an important role </a:t>
            </a:r>
            <a:r>
              <a:rPr lang="en" dirty="0" smtClean="0"/>
              <a:t>in IT service management.</a:t>
            </a:r>
            <a:r>
              <a:rPr lang="en-US" baseline="0" dirty="0" smtClean="0"/>
              <a:t> </a:t>
            </a:r>
            <a:r>
              <a:rPr lang="en-US" dirty="0" smtClean="0"/>
              <a:t>Our</a:t>
            </a:r>
            <a:r>
              <a:rPr lang="en-US" baseline="0" dirty="0" smtClean="0"/>
              <a:t> work is trying to optimize the procedures of IT automation services. Figure 2 shows you an overview. A monitoring ticket is generated due to the problem server, which contains the problem symptom. The automation engine will execute an automation (a scripted </a:t>
            </a:r>
            <a:r>
              <a:rPr lang="en-US" altLang="zh-CN" baseline="0" dirty="0" smtClean="0"/>
              <a:t>resolution</a:t>
            </a:r>
            <a:r>
              <a:rPr lang="en-US" baseline="0" dirty="0" smtClean="0"/>
              <a:t>)According to the problem symptom on the problem server. The feedback (success or failure) will be observed by the automation engine.  </a:t>
            </a:r>
            <a:endParaRPr dirty="0"/>
          </a:p>
        </p:txBody>
      </p:sp>
    </p:spTree>
    <p:extLst>
      <p:ext uri="{BB962C8B-B14F-4D97-AF65-F5344CB8AC3E}">
        <p14:creationId xmlns:p14="http://schemas.microsoft.com/office/powerpoint/2010/main" val="994100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endParaRPr dirty="0"/>
          </a:p>
        </p:txBody>
      </p:sp>
    </p:spTree>
    <p:extLst>
      <p:ext uri="{BB962C8B-B14F-4D97-AF65-F5344CB8AC3E}">
        <p14:creationId xmlns:p14="http://schemas.microsoft.com/office/powerpoint/2010/main" val="2741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0" name="Shape 3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521152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Before,</a:t>
                </a:r>
                <a:r>
                  <a:rPr lang="en-US" baseline="0" dirty="0" smtClean="0"/>
                  <a:t> we talk about the hierarchical multi-armed bandit algorithm. Let’s first </a:t>
                </a:r>
                <a:r>
                  <a:rPr lang="en-US" dirty="0" smtClean="0"/>
                  <a:t>take news recommendation as an example to show how the multi-armed bandit algorithms</a:t>
                </a:r>
                <a:r>
                  <a:rPr lang="en-US" baseline="0" dirty="0" smtClean="0"/>
                  <a:t> work</a:t>
                </a:r>
                <a:r>
                  <a:rPr lang="en-US"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At</a:t>
                </a:r>
                <a:r>
                  <a:rPr lang="en-US" sz="1100" baseline="0" dirty="0" smtClean="0"/>
                  <a:t> each step</a:t>
                </a:r>
                <a:r>
                  <a:rPr lang="en-US" sz="1100" dirty="0" smtClean="0"/>
                  <a:t>, based</a:t>
                </a:r>
                <a:r>
                  <a:rPr lang="en-US" sz="1100" baseline="0" dirty="0" smtClean="0"/>
                  <a:t> on the current observable information</a:t>
                </a:r>
                <a:r>
                  <a:rPr lang="en-US" sz="1100" dirty="0" smtClean="0"/>
                  <a:t>,</a:t>
                </a:r>
                <a:r>
                  <a:rPr lang="en-US" sz="1100" baseline="0" dirty="0" smtClean="0"/>
                  <a:t> </a:t>
                </a:r>
                <a14:m>
                  <m:oMath xmlns:m="http://schemas.openxmlformats.org/officeDocument/2006/math">
                    <m:r>
                      <m:rPr>
                        <m:sty m:val="p"/>
                      </m:rPr>
                      <a:rPr lang="en-US" sz="1100">
                        <a:latin typeface="Cambria Math" panose="02040503050406030204" pitchFamily="18" charset="0"/>
                      </a:rPr>
                      <m:t>it</m:t>
                    </m:r>
                    <m:r>
                      <a:rPr lang="en-US" sz="1100" b="0" i="0" smtClean="0">
                        <a:latin typeface="Cambria Math" panose="02040503050406030204" pitchFamily="18" charset="0"/>
                      </a:rPr>
                      <m:t> </m:t>
                    </m:r>
                    <m:r>
                      <m:rPr>
                        <m:sty m:val="p"/>
                      </m:rPr>
                      <a:rPr lang="en-US" sz="1100" b="0" i="0" smtClean="0">
                        <a:latin typeface="Cambria Math" panose="02040503050406030204" pitchFamily="18" charset="0"/>
                      </a:rPr>
                      <m:t>will</m:t>
                    </m:r>
                    <m:r>
                      <a:rPr lang="en-US" sz="1100" b="0" i="0" smtClean="0">
                        <a:latin typeface="Cambria Math" panose="02040503050406030204" pitchFamily="18" charset="0"/>
                      </a:rPr>
                      <m:t> </m:t>
                    </m:r>
                  </m:oMath>
                </a14:m>
                <a:r>
                  <a:rPr lang="en-US" sz="1100" dirty="0" smtClean="0"/>
                  <a:t>choose </a:t>
                </a:r>
                <a:r>
                  <a:rPr lang="en-US" sz="1100" dirty="0"/>
                  <a:t>the best </a:t>
                </a:r>
                <a:r>
                  <a:rPr lang="en-US" sz="1100" dirty="0" smtClean="0"/>
                  <a:t>item to the user. The main</a:t>
                </a:r>
                <a:r>
                  <a:rPr lang="en-US" sz="1100" baseline="0" dirty="0" smtClean="0"/>
                  <a:t> objective is</a:t>
                </a:r>
                <a:r>
                  <a:rPr lang="en-US" sz="1100" dirty="0" smtClean="0"/>
                  <a:t> </a:t>
                </a:r>
                <a:r>
                  <a:rPr lang="en-US" sz="1100" baseline="0" dirty="0" smtClean="0"/>
                  <a:t>to maximize the total reward while balancing the </a:t>
                </a:r>
                <a:r>
                  <a:rPr lang="en-US" sz="1100" dirty="0" smtClean="0"/>
                  <a:t>trade-off </a:t>
                </a:r>
                <a:r>
                  <a:rPr lang="en-US" sz="1100" dirty="0"/>
                  <a:t>between exploitation and </a:t>
                </a:r>
                <a:r>
                  <a:rPr lang="en-US" sz="1100" dirty="0" smtClean="0"/>
                  <a:t>exploration.</a:t>
                </a:r>
                <a:endParaRPr lang="en-US" sz="1100" dirty="0"/>
              </a:p>
              <a:p>
                <a:endParaRPr dirty="0"/>
              </a:p>
            </p:txBody>
          </p:sp>
        </mc:Choice>
        <mc:Fallback xmlns="">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Before,</a:t>
                </a:r>
                <a:r>
                  <a:rPr lang="en-US" baseline="0" dirty="0" smtClean="0"/>
                  <a:t> we talk about the hierarchical multi-armed bandit algorithm. Let’s first </a:t>
                </a:r>
                <a:r>
                  <a:rPr lang="en-US" dirty="0" smtClean="0"/>
                  <a:t>take </a:t>
                </a:r>
                <a:r>
                  <a:rPr lang="en-US" dirty="0" smtClean="0"/>
                  <a:t>news </a:t>
                </a:r>
                <a:r>
                  <a:rPr lang="en-US" dirty="0" smtClean="0"/>
                  <a:t>recommendation as an example to show how the multi-armed bandit algorithms</a:t>
                </a:r>
                <a:r>
                  <a:rPr lang="en-US" baseline="0" dirty="0" smtClean="0"/>
                  <a:t> work</a:t>
                </a:r>
                <a:r>
                  <a:rPr lang="en-US"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At</a:t>
                </a:r>
                <a:r>
                  <a:rPr lang="en-US" sz="1100" baseline="0" dirty="0" smtClean="0"/>
                  <a:t> each step</a:t>
                </a:r>
                <a:r>
                  <a:rPr lang="en-US" sz="1100" dirty="0" smtClean="0"/>
                  <a:t>, based</a:t>
                </a:r>
                <a:r>
                  <a:rPr lang="en-US" sz="1100" baseline="0" dirty="0" smtClean="0"/>
                  <a:t> on the current observable information</a:t>
                </a:r>
                <a:r>
                  <a:rPr lang="en-US" sz="1100" dirty="0" smtClean="0"/>
                  <a:t>,</a:t>
                </a:r>
                <a:r>
                  <a:rPr lang="en-US" sz="1100" baseline="0" dirty="0" smtClean="0"/>
                  <a:t> </a:t>
                </a:r>
                <a:r>
                  <a:rPr lang="en-US" sz="1100" i="0">
                    <a:latin typeface="Cambria Math" panose="02040503050406030204" pitchFamily="18" charset="0"/>
                  </a:rPr>
                  <a:t>it</a:t>
                </a:r>
                <a:r>
                  <a:rPr lang="en-US" sz="1100" b="0" i="0" smtClean="0">
                    <a:latin typeface="Cambria Math" panose="02040503050406030204" pitchFamily="18" charset="0"/>
                  </a:rPr>
                  <a:t> will </a:t>
                </a:r>
                <a:r>
                  <a:rPr lang="en-US" sz="1100" dirty="0" smtClean="0"/>
                  <a:t>choose </a:t>
                </a:r>
                <a:r>
                  <a:rPr lang="en-US" sz="1100" dirty="0"/>
                  <a:t>the best </a:t>
                </a:r>
                <a:r>
                  <a:rPr lang="en-US" sz="1100" dirty="0" smtClean="0"/>
                  <a:t>item to the </a:t>
                </a:r>
                <a:r>
                  <a:rPr lang="en-US" sz="1100" dirty="0" smtClean="0"/>
                  <a:t>user. The main</a:t>
                </a:r>
                <a:r>
                  <a:rPr lang="en-US" sz="1100" baseline="0" dirty="0" smtClean="0"/>
                  <a:t> objective is</a:t>
                </a:r>
                <a:r>
                  <a:rPr lang="en-US" sz="1100" dirty="0" smtClean="0"/>
                  <a:t> </a:t>
                </a:r>
                <a:r>
                  <a:rPr lang="en-US" sz="1100" baseline="0" dirty="0" smtClean="0"/>
                  <a:t>to maximize the total reward while balancing the </a:t>
                </a:r>
                <a:r>
                  <a:rPr lang="en-US" sz="1100" dirty="0" smtClean="0"/>
                  <a:t>trade-off </a:t>
                </a:r>
                <a:r>
                  <a:rPr lang="en-US" sz="1100" dirty="0"/>
                  <a:t>between exploitation and </a:t>
                </a:r>
                <a:r>
                  <a:rPr lang="en-US" sz="1100" dirty="0" smtClean="0"/>
                  <a:t>exploration.</a:t>
                </a:r>
                <a:endParaRPr lang="en-US" sz="1100" dirty="0"/>
              </a:p>
              <a:p>
                <a:endParaRPr dirty="0"/>
              </a:p>
            </p:txBody>
          </p:sp>
        </mc:Fallback>
      </mc:AlternateContent>
    </p:spTree>
    <p:extLst>
      <p:ext uri="{BB962C8B-B14F-4D97-AF65-F5344CB8AC3E}">
        <p14:creationId xmlns:p14="http://schemas.microsoft.com/office/powerpoint/2010/main" val="841368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Before,</a:t>
                </a:r>
                <a:r>
                  <a:rPr lang="en-US" baseline="0" dirty="0" smtClean="0"/>
                  <a:t> we talk about the hierarchical multi-armed bandit algorithm. Let’s first </a:t>
                </a:r>
                <a:r>
                  <a:rPr lang="en-US" dirty="0" smtClean="0"/>
                  <a:t>take news recommendation as an example to show how the multi-armed bandit algorithms</a:t>
                </a:r>
                <a:r>
                  <a:rPr lang="en-US" baseline="0" dirty="0" smtClean="0"/>
                  <a:t> work</a:t>
                </a:r>
                <a:r>
                  <a:rPr lang="en-US"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At</a:t>
                </a:r>
                <a:r>
                  <a:rPr lang="en-US" sz="1100" baseline="0" dirty="0" smtClean="0"/>
                  <a:t> each step</a:t>
                </a:r>
                <a:r>
                  <a:rPr lang="en-US" sz="1100" dirty="0" smtClean="0"/>
                  <a:t>, based</a:t>
                </a:r>
                <a:r>
                  <a:rPr lang="en-US" sz="1100" baseline="0" dirty="0" smtClean="0"/>
                  <a:t> on the current observable information</a:t>
                </a:r>
                <a:r>
                  <a:rPr lang="en-US" sz="1100" dirty="0" smtClean="0"/>
                  <a:t>,</a:t>
                </a:r>
                <a:r>
                  <a:rPr lang="en-US" sz="1100" baseline="0" dirty="0" smtClean="0"/>
                  <a:t> </a:t>
                </a:r>
                <a14:m>
                  <m:oMath xmlns:m="http://schemas.openxmlformats.org/officeDocument/2006/math">
                    <m:r>
                      <m:rPr>
                        <m:sty m:val="p"/>
                      </m:rPr>
                      <a:rPr lang="en-US" sz="1100">
                        <a:latin typeface="Cambria Math" panose="02040503050406030204" pitchFamily="18" charset="0"/>
                      </a:rPr>
                      <m:t>it</m:t>
                    </m:r>
                    <m:r>
                      <a:rPr lang="en-US" sz="1100" b="0" i="0" smtClean="0">
                        <a:latin typeface="Cambria Math" panose="02040503050406030204" pitchFamily="18" charset="0"/>
                      </a:rPr>
                      <m:t> </m:t>
                    </m:r>
                    <m:r>
                      <m:rPr>
                        <m:sty m:val="p"/>
                      </m:rPr>
                      <a:rPr lang="en-US" sz="1100" b="0" i="0" smtClean="0">
                        <a:latin typeface="Cambria Math" panose="02040503050406030204" pitchFamily="18" charset="0"/>
                      </a:rPr>
                      <m:t>will</m:t>
                    </m:r>
                    <m:r>
                      <a:rPr lang="en-US" sz="1100" b="0" i="0" smtClean="0">
                        <a:latin typeface="Cambria Math" panose="02040503050406030204" pitchFamily="18" charset="0"/>
                      </a:rPr>
                      <m:t> </m:t>
                    </m:r>
                  </m:oMath>
                </a14:m>
                <a:r>
                  <a:rPr lang="en-US" sz="1100" dirty="0" smtClean="0"/>
                  <a:t>choose </a:t>
                </a:r>
                <a:r>
                  <a:rPr lang="en-US" sz="1100" dirty="0"/>
                  <a:t>the best </a:t>
                </a:r>
                <a:r>
                  <a:rPr lang="en-US" sz="1100" dirty="0" smtClean="0"/>
                  <a:t>item to the user. The main</a:t>
                </a:r>
                <a:r>
                  <a:rPr lang="en-US" sz="1100" baseline="0" dirty="0" smtClean="0"/>
                  <a:t> objective is</a:t>
                </a:r>
                <a:r>
                  <a:rPr lang="en-US" sz="1100" dirty="0" smtClean="0"/>
                  <a:t> </a:t>
                </a:r>
                <a:r>
                  <a:rPr lang="en-US" sz="1100" baseline="0" dirty="0" smtClean="0"/>
                  <a:t>to maximize the total reward in the long period while balancing the </a:t>
                </a:r>
                <a:r>
                  <a:rPr lang="en-US" sz="1100" dirty="0" smtClean="0"/>
                  <a:t>trade-off </a:t>
                </a:r>
                <a:r>
                  <a:rPr lang="en-US" sz="1100" dirty="0"/>
                  <a:t>between exploitation and </a:t>
                </a:r>
                <a:r>
                  <a:rPr lang="en-US" sz="1100" dirty="0" smtClean="0"/>
                  <a:t>exploration.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During an exploitation phase, the recommender system generates the recommendation list maximizes the immediate utility for the current iteration. During exploration, the system may recommend items that do not optimize the immediate utility, but reduce the uncertainty in modeling a user’s preferences and eventually help maximize the utility over the whole session.</a:t>
                </a:r>
                <a:endParaRPr lang="en-US" sz="1100" dirty="0"/>
              </a:p>
              <a:p>
                <a:endParaRPr dirty="0"/>
              </a:p>
            </p:txBody>
          </p:sp>
        </mc:Choice>
        <mc:Fallback xmlns="">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Before,</a:t>
                </a:r>
                <a:r>
                  <a:rPr lang="en-US" baseline="0" dirty="0" smtClean="0"/>
                  <a:t> we talk about the hierarchical multi-armed bandit algorithm. Let’s first </a:t>
                </a:r>
                <a:r>
                  <a:rPr lang="en-US" dirty="0" smtClean="0"/>
                  <a:t>take </a:t>
                </a:r>
                <a:r>
                  <a:rPr lang="en-US" dirty="0" smtClean="0"/>
                  <a:t>news </a:t>
                </a:r>
                <a:r>
                  <a:rPr lang="en-US" dirty="0" smtClean="0"/>
                  <a:t>recommendation as an example to show how the multi-armed bandit algorithms</a:t>
                </a:r>
                <a:r>
                  <a:rPr lang="en-US" baseline="0" dirty="0" smtClean="0"/>
                  <a:t> work</a:t>
                </a:r>
                <a:r>
                  <a:rPr lang="en-US"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smtClean="0"/>
                  <a:t>At</a:t>
                </a:r>
                <a:r>
                  <a:rPr lang="en-US" sz="1100" baseline="0" dirty="0" smtClean="0"/>
                  <a:t> each step</a:t>
                </a:r>
                <a:r>
                  <a:rPr lang="en-US" sz="1100" dirty="0" smtClean="0"/>
                  <a:t>, based</a:t>
                </a:r>
                <a:r>
                  <a:rPr lang="en-US" sz="1100" baseline="0" dirty="0" smtClean="0"/>
                  <a:t> on the current observable information</a:t>
                </a:r>
                <a:r>
                  <a:rPr lang="en-US" sz="1100" dirty="0" smtClean="0"/>
                  <a:t>,</a:t>
                </a:r>
                <a:r>
                  <a:rPr lang="en-US" sz="1100" baseline="0" dirty="0" smtClean="0"/>
                  <a:t> </a:t>
                </a:r>
                <a:r>
                  <a:rPr lang="en-US" sz="1100" i="0">
                    <a:latin typeface="Cambria Math" panose="02040503050406030204" pitchFamily="18" charset="0"/>
                  </a:rPr>
                  <a:t>it</a:t>
                </a:r>
                <a:r>
                  <a:rPr lang="en-US" sz="1100" b="0" i="0" smtClean="0">
                    <a:latin typeface="Cambria Math" panose="02040503050406030204" pitchFamily="18" charset="0"/>
                  </a:rPr>
                  <a:t> will </a:t>
                </a:r>
                <a:r>
                  <a:rPr lang="en-US" sz="1100" dirty="0" smtClean="0"/>
                  <a:t>choose </a:t>
                </a:r>
                <a:r>
                  <a:rPr lang="en-US" sz="1100" dirty="0"/>
                  <a:t>the best </a:t>
                </a:r>
                <a:r>
                  <a:rPr lang="en-US" sz="1100" dirty="0" smtClean="0"/>
                  <a:t>item to the </a:t>
                </a:r>
                <a:r>
                  <a:rPr lang="en-US" sz="1100" dirty="0" smtClean="0"/>
                  <a:t>user. The main</a:t>
                </a:r>
                <a:r>
                  <a:rPr lang="en-US" sz="1100" baseline="0" dirty="0" smtClean="0"/>
                  <a:t> objective is</a:t>
                </a:r>
                <a:r>
                  <a:rPr lang="en-US" sz="1100" dirty="0" smtClean="0"/>
                  <a:t> </a:t>
                </a:r>
                <a:r>
                  <a:rPr lang="en-US" sz="1100" baseline="0" dirty="0" smtClean="0"/>
                  <a:t>to maximize the total reward while balancing the </a:t>
                </a:r>
                <a:r>
                  <a:rPr lang="en-US" sz="1100" dirty="0" smtClean="0"/>
                  <a:t>trade-off </a:t>
                </a:r>
                <a:r>
                  <a:rPr lang="en-US" sz="1100" dirty="0"/>
                  <a:t>between exploitation and </a:t>
                </a:r>
                <a:r>
                  <a:rPr lang="en-US" sz="1100" dirty="0" smtClean="0"/>
                  <a:t>exploration.</a:t>
                </a:r>
                <a:endParaRPr lang="en-US" sz="1100" dirty="0"/>
              </a:p>
              <a:p>
                <a:endParaRPr dirty="0"/>
              </a:p>
            </p:txBody>
          </p:sp>
        </mc:Fallback>
      </mc:AlternateContent>
    </p:spTree>
    <p:extLst>
      <p:ext uri="{BB962C8B-B14F-4D97-AF65-F5344CB8AC3E}">
        <p14:creationId xmlns:p14="http://schemas.microsoft.com/office/powerpoint/2010/main" val="9141024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Good morning, everyone.</a:t>
            </a:r>
            <a:r>
              <a:rPr lang="zh-CN" altLang="en-US" dirty="0" smtClean="0"/>
              <a:t> </a:t>
            </a:r>
            <a:r>
              <a:rPr lang="en-US" altLang="zh-CN" dirty="0" smtClean="0"/>
              <a:t>My name is Qing Wang, a Ph.D.</a:t>
            </a:r>
            <a:r>
              <a:rPr lang="en-US" altLang="zh-CN" baseline="0" dirty="0" smtClean="0"/>
              <a:t> student </a:t>
            </a:r>
            <a:r>
              <a:rPr lang="en-US" altLang="zh-CN" dirty="0" smtClean="0"/>
              <a:t>from FIU</a:t>
            </a:r>
            <a:r>
              <a:rPr lang="en-US" altLang="zh-CN" baseline="0" dirty="0" smtClean="0"/>
              <a:t>. </a:t>
            </a:r>
            <a:r>
              <a:rPr lang="en-US" sz="1100" kern="1200" dirty="0" smtClean="0">
                <a:solidFill>
                  <a:schemeClr val="tx1"/>
                </a:solidFill>
                <a:effectLst/>
                <a:latin typeface="+mn-lt"/>
                <a:ea typeface="+mn-ea"/>
                <a:cs typeface="+mn-cs"/>
              </a:rPr>
              <a:t>This is a joint work with </a:t>
            </a:r>
            <a:r>
              <a:rPr lang="en-US" sz="1100" kern="1200" dirty="0" err="1" smtClean="0">
                <a:solidFill>
                  <a:schemeClr val="tx1"/>
                </a:solidFill>
                <a:effectLst/>
                <a:latin typeface="+mn-lt"/>
                <a:ea typeface="+mn-ea"/>
                <a:cs typeface="+mn-cs"/>
              </a:rPr>
              <a:t>laura</a:t>
            </a:r>
            <a:r>
              <a:rPr lang="en-US" sz="1100" kern="1200" dirty="0" smtClean="0">
                <a:solidFill>
                  <a:schemeClr val="tx1"/>
                </a:solidFill>
                <a:effectLst/>
                <a:latin typeface="+mn-lt"/>
                <a:ea typeface="+mn-ea"/>
                <a:cs typeface="+mn-cs"/>
              </a:rPr>
              <a:t> from IBM research center, </a:t>
            </a:r>
            <a:r>
              <a:rPr lang="en-US" sz="1100" kern="1200" dirty="0" err="1" smtClean="0">
                <a:solidFill>
                  <a:schemeClr val="tx1"/>
                </a:solidFill>
                <a:effectLst/>
                <a:latin typeface="+mn-lt"/>
                <a:ea typeface="+mn-ea"/>
                <a:cs typeface="+mn-cs"/>
              </a:rPr>
              <a:t>Genady</a:t>
            </a:r>
            <a:r>
              <a:rPr lang="en-US" sz="1100" kern="1200" dirty="0" smtClean="0">
                <a:solidFill>
                  <a:schemeClr val="tx1"/>
                </a:solidFill>
                <a:effectLst/>
                <a:latin typeface="+mn-lt"/>
                <a:ea typeface="+mn-ea"/>
                <a:cs typeface="+mn-cs"/>
              </a:rPr>
              <a:t> from St, john's university.</a:t>
            </a:r>
            <a:r>
              <a:rPr lang="en-US" sz="1100" kern="1200" baseline="0" dirty="0" smtClean="0">
                <a:solidFill>
                  <a:schemeClr val="tx1"/>
                </a:solidFill>
                <a:effectLst/>
                <a:latin typeface="+mn-lt"/>
                <a:ea typeface="+mn-ea"/>
                <a:cs typeface="+mn-cs"/>
              </a:rPr>
              <a:t> </a:t>
            </a:r>
            <a:r>
              <a:rPr lang="en-US" baseline="0" dirty="0" smtClean="0"/>
              <a:t>Online IT Ticket Automation Recommendation using hierarchical multi-armed bandit algorithms. </a:t>
            </a:r>
            <a:endParaRPr dirty="0"/>
          </a:p>
        </p:txBody>
      </p:sp>
    </p:spTree>
    <p:extLst>
      <p:ext uri="{BB962C8B-B14F-4D97-AF65-F5344CB8AC3E}">
        <p14:creationId xmlns:p14="http://schemas.microsoft.com/office/powerpoint/2010/main" val="118672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a:t>
            </a:r>
            <a:r>
              <a:rPr lang="en-US" baseline="0" dirty="0" smtClean="0"/>
              <a:t> is the outline of my talk. First I will give you an introduction of IT service management, problem statement and challenges in IT automation recommendation. Some related work about multi-armed bandit algorithms will be discussed. Then I will provide the mathematical formalization of IT automation recommendation. The proposed hierarchical multi-armed bandit algorithm will be provided in solution and algorithms. Last, I will show the experimental results and conclusion. </a:t>
            </a:r>
            <a:endParaRPr dirty="0"/>
          </a:p>
        </p:txBody>
      </p:sp>
    </p:spTree>
    <p:extLst>
      <p:ext uri="{BB962C8B-B14F-4D97-AF65-F5344CB8AC3E}">
        <p14:creationId xmlns:p14="http://schemas.microsoft.com/office/powerpoint/2010/main" val="2086098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altLang="zh-CN" dirty="0" smtClean="0"/>
              <a:t>Let’s first</a:t>
            </a:r>
            <a:r>
              <a:rPr lang="en-US" altLang="zh-CN" baseline="0" dirty="0" smtClean="0"/>
              <a:t> know what is IT service management and its importance in the real world. </a:t>
            </a:r>
          </a:p>
          <a:p>
            <a:pPr lvl="0" rtl="0">
              <a:spcBef>
                <a:spcPts val="0"/>
              </a:spcBef>
              <a:buNone/>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Many ITSM products are booming from different companies, like IBM, HP, </a:t>
            </a:r>
            <a:r>
              <a:rPr lang="en-US" baseline="0" dirty="0" err="1" smtClean="0"/>
              <a:t>sysaid</a:t>
            </a:r>
            <a:r>
              <a:rPr lang="en-US" baseline="0" dirty="0" smtClean="0"/>
              <a:t>. </a:t>
            </a:r>
            <a:r>
              <a:rPr lang="en-US" sz="1100" kern="1200" dirty="0" smtClean="0">
                <a:solidFill>
                  <a:schemeClr val="tx1"/>
                </a:solidFill>
                <a:effectLst/>
                <a:latin typeface="+mn-lt"/>
                <a:ea typeface="+mn-ea"/>
                <a:cs typeface="+mn-cs"/>
              </a:rPr>
              <a:t> The increasing complexity of IT environments urgently requires the use of intelligent techniques</a:t>
            </a:r>
            <a:r>
              <a:rPr lang="en-US" sz="1100" kern="1200" baseline="0" dirty="0" smtClean="0">
                <a:solidFill>
                  <a:schemeClr val="tx1"/>
                </a:solidFill>
                <a:effectLst/>
                <a:latin typeface="+mn-lt"/>
                <a:ea typeface="+mn-ea"/>
                <a:cs typeface="+mn-cs"/>
              </a:rPr>
              <a:t> </a:t>
            </a:r>
            <a:r>
              <a:rPr lang="en-US" dirty="0" smtClean="0"/>
              <a:t>to automate or optimize their services</a:t>
            </a:r>
            <a:r>
              <a:rPr lang="en-US" baseline="0" dirty="0" smtClean="0"/>
              <a:t> </a:t>
            </a:r>
            <a:r>
              <a:rPr lang="en-US" sz="1100" kern="1200" dirty="0" smtClean="0">
                <a:solidFill>
                  <a:schemeClr val="tx1"/>
                </a:solidFill>
                <a:effectLst/>
                <a:latin typeface="+mn-lt"/>
                <a:ea typeface="+mn-ea"/>
                <a:cs typeface="+mn-cs"/>
              </a:rPr>
              <a:t>for more efficient delivery of</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IT services.</a:t>
            </a: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833494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b="1" dirty="0" smtClean="0"/>
              <a:t>Table 3 </a:t>
            </a:r>
            <a:r>
              <a:rPr lang="en-US" b="0" dirty="0" smtClean="0"/>
              <a:t>shows a</a:t>
            </a:r>
            <a:r>
              <a:rPr lang="en-US" b="0" baseline="0" dirty="0" smtClean="0"/>
              <a:t> sample ticket that was successfully fixed by the automation engine. The column value of </a:t>
            </a:r>
            <a:r>
              <a:rPr lang="en-US" b="1" baseline="0" dirty="0" smtClean="0"/>
              <a:t>ALERT_KEY </a:t>
            </a:r>
            <a:r>
              <a:rPr lang="en-US" b="0" baseline="0" dirty="0" smtClean="0"/>
              <a:t>provides an initial symptom description. The automation engine will identify an existing automation (i.e., </a:t>
            </a:r>
            <a:r>
              <a:rPr lang="en-US" b="1" baseline="0" dirty="0" smtClean="0"/>
              <a:t>AUTOMATION_NAME</a:t>
            </a:r>
            <a:r>
              <a:rPr lang="en-US" b="0" baseline="0" dirty="0" smtClean="0"/>
              <a:t>). The executed feedback is recorded in the AUTORESOLVED column. </a:t>
            </a:r>
            <a:r>
              <a:rPr lang="en-US" sz="1100" b="0" kern="1200" baseline="0" dirty="0" smtClean="0">
                <a:solidFill>
                  <a:schemeClr val="tx1"/>
                </a:solidFill>
                <a:effectLst/>
                <a:latin typeface="+mn-lt"/>
                <a:ea typeface="+mn-ea"/>
                <a:cs typeface="+mn-cs"/>
              </a:rPr>
              <a:t>I</a:t>
            </a:r>
            <a:r>
              <a:rPr lang="en-US" sz="1100" kern="1200" dirty="0" smtClean="0">
                <a:solidFill>
                  <a:schemeClr val="tx1"/>
                </a:solidFill>
                <a:effectLst/>
                <a:latin typeface="+mn-lt"/>
                <a:ea typeface="+mn-ea"/>
                <a:cs typeface="+mn-cs"/>
              </a:rPr>
              <a:t>t is essential to</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understand how the symptoms could be mapped to the</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corresponding scripted resolutions. This is also the initial</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motivation for our study. We</a:t>
            </a:r>
            <a:r>
              <a:rPr lang="en-US" sz="1100" kern="1200" baseline="0" dirty="0" smtClean="0">
                <a:solidFill>
                  <a:schemeClr val="tx1"/>
                </a:solidFill>
                <a:effectLst/>
                <a:latin typeface="+mn-lt"/>
                <a:ea typeface="+mn-ea"/>
                <a:cs typeface="+mn-cs"/>
              </a:rPr>
              <a:t> identify three challenges.</a:t>
            </a:r>
            <a:endParaRPr lang="en-US" b="0" dirty="0" smtClean="0"/>
          </a:p>
          <a:p>
            <a:pPr algn="just"/>
            <a:endParaRPr lang="en-US" b="1" dirty="0" smtClean="0"/>
          </a:p>
          <a:p>
            <a:pPr algn="just"/>
            <a:r>
              <a:rPr lang="en-US" b="1" dirty="0" smtClean="0"/>
              <a:t>Challenge</a:t>
            </a:r>
            <a:r>
              <a:rPr lang="en-US" b="1" baseline="0" dirty="0" smtClean="0"/>
              <a:t> 1</a:t>
            </a:r>
            <a:r>
              <a:rPr lang="en-US" baseline="0" dirty="0" smtClean="0"/>
              <a:t>: </a:t>
            </a:r>
            <a:r>
              <a:rPr lang="en-US" dirty="0" smtClean="0"/>
              <a:t>The problem is critical since every recommender system could encounter a significant number of new users/items without</a:t>
            </a:r>
            <a:r>
              <a:rPr lang="en-US" baseline="0" dirty="0" smtClean="0"/>
              <a:t> historical data or very few records</a:t>
            </a:r>
            <a:r>
              <a:rPr lang="en-US" dirty="0" smtClean="0"/>
              <a:t>, which makes them</a:t>
            </a:r>
            <a:r>
              <a:rPr lang="en-US" baseline="0" dirty="0" smtClean="0"/>
              <a:t> </a:t>
            </a:r>
            <a:r>
              <a:rPr lang="en-US" dirty="0" smtClean="0"/>
              <a:t>ineffective.</a:t>
            </a:r>
            <a:r>
              <a:rPr lang="en-US" baseline="0" dirty="0" smtClean="0"/>
              <a:t> I</a:t>
            </a:r>
            <a:r>
              <a:rPr lang="en-US" dirty="0" smtClean="0"/>
              <a:t>n ITAS, </a:t>
            </a:r>
            <a:r>
              <a:rPr lang="en-US" altLang="zh-CN" dirty="0" smtClean="0"/>
              <a:t>for</a:t>
            </a:r>
            <a:r>
              <a:rPr lang="zh-CN" altLang="en-US" dirty="0" smtClean="0"/>
              <a:t> </a:t>
            </a:r>
            <a:r>
              <a:rPr lang="en-US" altLang="zh-CN" dirty="0" smtClean="0"/>
              <a:t>example, a new ticket (cannot</a:t>
            </a:r>
            <a:r>
              <a:rPr lang="en-US" altLang="zh-CN" baseline="0" dirty="0" smtClean="0"/>
              <a:t> find any matched automation</a:t>
            </a:r>
            <a:r>
              <a:rPr lang="en-US" altLang="zh-CN" dirty="0" smtClean="0"/>
              <a:t>)</a:t>
            </a:r>
            <a:r>
              <a:rPr lang="en-US" altLang="zh-CN" baseline="0" dirty="0" smtClean="0"/>
              <a:t>, </a:t>
            </a:r>
            <a:r>
              <a:rPr lang="en-US" dirty="0" smtClean="0"/>
              <a:t>it will translate into significant human efforts. </a:t>
            </a:r>
          </a:p>
          <a:p>
            <a:pPr marL="0" marR="0" indent="0" algn="just" defTabSz="914400" rtl="0" eaLnBrk="1" fontAlgn="auto" latinLnBrk="0" hangingPunct="1">
              <a:lnSpc>
                <a:spcPct val="100000"/>
              </a:lnSpc>
              <a:spcBef>
                <a:spcPts val="0"/>
              </a:spcBef>
              <a:spcAft>
                <a:spcPts val="0"/>
              </a:spcAft>
              <a:buClrTx/>
              <a:buSzTx/>
              <a:buFontTx/>
              <a:buNone/>
              <a:tabLst/>
              <a:defRPr/>
            </a:pPr>
            <a:r>
              <a:rPr lang="en-US" b="1" dirty="0" smtClean="0"/>
              <a:t>Challenge</a:t>
            </a:r>
            <a:r>
              <a:rPr lang="en-US" b="1" baseline="0" dirty="0" smtClean="0"/>
              <a:t> 2: </a:t>
            </a:r>
            <a:r>
              <a:rPr lang="en-US" dirty="0" smtClean="0"/>
              <a:t>The automation engine observes the executed feedback of problem servers. However, the current recommendation strategies do not leverage these interactive information for continuous improvement. </a:t>
            </a:r>
            <a:endParaRPr lang="en-US" b="1" dirty="0" smtClean="0"/>
          </a:p>
          <a:p>
            <a:pPr algn="just"/>
            <a:endParaRPr lang="en-US" b="1" dirty="0" smtClean="0"/>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latin typeface="+mn-lt"/>
                <a:ea typeface="Open Sans"/>
                <a:cs typeface="Open Sans"/>
                <a:sym typeface="Open Sans"/>
              </a:rPr>
              <a:t>This can be naturally modeled as a </a:t>
            </a:r>
            <a:r>
              <a:rPr lang="en-US" sz="1400" b="1" dirty="0" smtClean="0">
                <a:solidFill>
                  <a:schemeClr val="accent2">
                    <a:lumMod val="75000"/>
                  </a:schemeClr>
                </a:solidFill>
                <a:latin typeface="+mn-lt"/>
                <a:ea typeface="Open Sans"/>
                <a:cs typeface="Open Sans"/>
                <a:sym typeface="Open Sans"/>
              </a:rPr>
              <a:t>contextual multi-armed bandit problem</a:t>
            </a:r>
            <a:r>
              <a:rPr lang="en-US" sz="1400" b="1" dirty="0" smtClean="0">
                <a:solidFill>
                  <a:schemeClr val="tx1"/>
                </a:solidFill>
                <a:latin typeface="+mn-lt"/>
                <a:ea typeface="Open Sans"/>
                <a:cs typeface="Open Sans"/>
                <a:sym typeface="Open Sans"/>
              </a:rPr>
              <a:t>, which has been widely applied into various interactive recommender systems. </a:t>
            </a:r>
          </a:p>
          <a:p>
            <a:pPr algn="just"/>
            <a:endParaRPr lang="en-US" b="1" dirty="0"/>
          </a:p>
        </p:txBody>
      </p:sp>
    </p:spTree>
    <p:extLst>
      <p:ext uri="{BB962C8B-B14F-4D97-AF65-F5344CB8AC3E}">
        <p14:creationId xmlns:p14="http://schemas.microsoft.com/office/powerpoint/2010/main" val="1232993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smtClean="0">
                <a:solidFill>
                  <a:schemeClr val="tx1"/>
                </a:solidFill>
                <a:effectLst/>
                <a:latin typeface="+mn-lt"/>
                <a:ea typeface="+mn-ea"/>
                <a:cs typeface="+mn-cs"/>
              </a:rPr>
              <a:t>In IT service</a:t>
            </a:r>
            <a:r>
              <a:rPr lang="en-US" sz="1100" kern="1200" baseline="0" dirty="0" smtClean="0">
                <a:solidFill>
                  <a:schemeClr val="tx1"/>
                </a:solidFill>
                <a:effectLst/>
                <a:latin typeface="+mn-lt"/>
                <a:ea typeface="+mn-ea"/>
                <a:cs typeface="+mn-cs"/>
              </a:rPr>
              <a:t> management, d</a:t>
            </a:r>
            <a:r>
              <a:rPr lang="en-US" sz="1100" kern="1200" dirty="0" smtClean="0">
                <a:solidFill>
                  <a:schemeClr val="tx1"/>
                </a:solidFill>
                <a:effectLst/>
                <a:latin typeface="+mn-lt"/>
                <a:ea typeface="+mn-ea"/>
                <a:cs typeface="+mn-cs"/>
              </a:rPr>
              <a:t>omain experts usually define the taxonomy of the IT problems (see Figure 3).</a:t>
            </a:r>
          </a:p>
          <a:p>
            <a:r>
              <a:rPr lang="en-US" sz="1100" kern="1200" dirty="0" smtClean="0">
                <a:solidFill>
                  <a:schemeClr val="tx1"/>
                </a:solidFill>
                <a:effectLst/>
                <a:latin typeface="+mn-lt"/>
                <a:ea typeface="+mn-ea"/>
                <a:cs typeface="+mn-cs"/>
              </a:rPr>
              <a:t>Correspondingly, the automations also contain the underlying hierarchical</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structure.</a:t>
            </a:r>
          </a:p>
          <a:p>
            <a:endParaRPr lang="en-US" sz="11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For example, a ticket is generated due to a failure of the DB2 database. </a:t>
            </a:r>
            <a:r>
              <a:rPr lang="en-US" sz="1100" b="0" i="0" u="none" strike="noStrike" kern="1200" baseline="0" dirty="0" smtClean="0">
                <a:solidFill>
                  <a:schemeClr val="tx1"/>
                </a:solidFill>
                <a:latin typeface="+mn-lt"/>
                <a:ea typeface="+mn-ea"/>
                <a:cs typeface="+mn-cs"/>
              </a:rPr>
              <a:t>Obviously, the automations belonging to database would have higher probabilities to solve this problem compared with other categories’ automation. This cannot be solved by the traditional MAB algorithms since they assume arms are independent. Differently, we are studying the MAB problem with dependent arms. In this paper, we consider the dependencies among arms in the form of hierarchies.</a:t>
            </a:r>
            <a:r>
              <a:rPr lang="zh-CN" altLang="en-US" sz="1100" b="0" i="0" u="none" strike="noStrike" kern="1200" baseline="0" dirty="0" smtClean="0">
                <a:solidFill>
                  <a:schemeClr val="tx1"/>
                </a:solidFill>
                <a:latin typeface="+mn-lt"/>
                <a:ea typeface="+mn-ea"/>
                <a:cs typeface="+mn-cs"/>
              </a:rPr>
              <a:t> </a:t>
            </a:r>
            <a:r>
              <a:rPr lang="en-US" sz="1100" kern="1200" dirty="0" smtClean="0">
                <a:solidFill>
                  <a:schemeClr val="tx1"/>
                </a:solidFill>
                <a:effectLst/>
                <a:latin typeface="+mn-lt"/>
                <a:ea typeface="+mn-ea"/>
                <a:cs typeface="+mn-cs"/>
              </a:rPr>
              <a:t> Which</a:t>
            </a:r>
            <a:r>
              <a:rPr lang="zh-CN" alt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can match the feature spaces from coarse to</a:t>
            </a:r>
            <a:r>
              <a:rPr lang="en-US" sz="1100" kern="1200" baseline="0" dirty="0" smtClean="0">
                <a:solidFill>
                  <a:schemeClr val="tx1"/>
                </a:solidFill>
                <a:effectLst/>
                <a:latin typeface="+mn-lt"/>
                <a:ea typeface="+mn-ea"/>
                <a:cs typeface="+mn-cs"/>
              </a:rPr>
              <a:t> fine</a:t>
            </a:r>
            <a:r>
              <a:rPr lang="en-US" sz="1100" kern="1200" dirty="0" smtClean="0">
                <a:solidFill>
                  <a:schemeClr val="tx1"/>
                </a:solidFill>
                <a:effectLst/>
                <a:latin typeface="+mn-lt"/>
                <a:ea typeface="+mn-ea"/>
                <a:cs typeface="+mn-cs"/>
              </a:rPr>
              <a:t> along</a:t>
            </a:r>
            <a:r>
              <a:rPr lang="en-US" sz="1100" kern="1200" baseline="0" dirty="0" smtClean="0">
                <a:solidFill>
                  <a:schemeClr val="tx1"/>
                </a:solidFill>
                <a:effectLst/>
                <a:latin typeface="+mn-lt"/>
                <a:ea typeface="+mn-ea"/>
                <a:cs typeface="+mn-cs"/>
              </a:rPr>
              <a:t> the </a:t>
            </a:r>
            <a:r>
              <a:rPr lang="en-US" sz="1100" kern="1200" dirty="0" err="1" smtClean="0">
                <a:solidFill>
                  <a:schemeClr val="tx1"/>
                </a:solidFill>
                <a:effectLst/>
                <a:latin typeface="+mn-lt"/>
                <a:ea typeface="+mn-ea"/>
                <a:cs typeface="+mn-cs"/>
              </a:rPr>
              <a:t>hierachy</a:t>
            </a:r>
            <a:r>
              <a:rPr lang="en-US" sz="1100" kern="1200" dirty="0" smtClean="0">
                <a:solidFill>
                  <a:schemeClr val="tx1"/>
                </a:solidFill>
                <a:effectLst/>
                <a:latin typeface="+mn-lt"/>
                <a:ea typeface="+mn-ea"/>
                <a:cs typeface="+mn-cs"/>
              </a:rPr>
              <a:t>.</a:t>
            </a:r>
          </a:p>
          <a:p>
            <a:endParaRPr dirty="0"/>
          </a:p>
        </p:txBody>
      </p:sp>
    </p:spTree>
    <p:extLst>
      <p:ext uri="{BB962C8B-B14F-4D97-AF65-F5344CB8AC3E}">
        <p14:creationId xmlns:p14="http://schemas.microsoft.com/office/powerpoint/2010/main" val="4243035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I will</a:t>
            </a:r>
            <a:r>
              <a:rPr lang="en-US" baseline="0" dirty="0" smtClean="0"/>
              <a:t> discuss the related work. </a:t>
            </a:r>
            <a:r>
              <a:rPr lang="en-US" dirty="0" smtClean="0"/>
              <a:t>For any recommender system, it</a:t>
            </a:r>
            <a:r>
              <a:rPr lang="en-US" baseline="0" dirty="0" smtClean="0"/>
              <a:t> is crucial to learn the user feedback to optimize the performance. Due to the abundant of online services, MAB algorithms have drawn a big attention. </a:t>
            </a:r>
            <a:endParaRPr dirty="0"/>
          </a:p>
        </p:txBody>
      </p:sp>
    </p:spTree>
    <p:extLst>
      <p:ext uri="{BB962C8B-B14F-4D97-AF65-F5344CB8AC3E}">
        <p14:creationId xmlns:p14="http://schemas.microsoft.com/office/powerpoint/2010/main" val="3644616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285750" indent="-285750">
              <a:lnSpc>
                <a:spcPct val="115000"/>
              </a:lnSpc>
              <a:buSzPct val="100000"/>
              <a:buFont typeface="Wingdings" panose="05000000000000000000" pitchFamily="2" charset="2"/>
              <a:buChar char="Ø"/>
            </a:pPr>
            <a:r>
              <a:rPr lang="en-US" dirty="0" smtClean="0">
                <a:ln w="0"/>
                <a:solidFill>
                  <a:schemeClr val="tx1"/>
                </a:solidFill>
              </a:rPr>
              <a:t>Next,</a:t>
            </a:r>
            <a:r>
              <a:rPr lang="en-US" baseline="0" dirty="0" smtClean="0">
                <a:ln w="0"/>
                <a:solidFill>
                  <a:schemeClr val="tx1"/>
                </a:solidFill>
              </a:rPr>
              <a:t> </a:t>
            </a:r>
            <a:r>
              <a:rPr lang="en-US" dirty="0" smtClean="0">
                <a:ln w="0"/>
                <a:solidFill>
                  <a:schemeClr val="tx1"/>
                </a:solidFill>
              </a:rPr>
              <a:t>How</a:t>
            </a:r>
            <a:r>
              <a:rPr lang="en-US" baseline="0" dirty="0" smtClean="0">
                <a:ln w="0"/>
                <a:solidFill>
                  <a:schemeClr val="tx1"/>
                </a:solidFill>
              </a:rPr>
              <a:t> we </a:t>
            </a:r>
            <a:r>
              <a:rPr lang="en-US" dirty="0" smtClean="0">
                <a:ln w="0"/>
                <a:solidFill>
                  <a:schemeClr val="tx1"/>
                </a:solidFill>
              </a:rPr>
              <a:t>model</a:t>
            </a:r>
            <a:r>
              <a:rPr lang="en-US" baseline="0" dirty="0" smtClean="0">
                <a:ln w="0"/>
                <a:solidFill>
                  <a:schemeClr val="tx1"/>
                </a:solidFill>
              </a:rPr>
              <a:t> IT automation recommendation</a:t>
            </a:r>
            <a:r>
              <a:rPr lang="en-US" dirty="0" smtClean="0">
                <a:ln w="0"/>
                <a:solidFill>
                  <a:schemeClr val="tx1"/>
                </a:solidFill>
              </a:rPr>
              <a:t> in</a:t>
            </a:r>
            <a:r>
              <a:rPr lang="en-US" baseline="0" dirty="0" smtClean="0">
                <a:ln w="0"/>
                <a:solidFill>
                  <a:schemeClr val="tx1"/>
                </a:solidFill>
              </a:rPr>
              <a:t> the </a:t>
            </a:r>
            <a:r>
              <a:rPr lang="en-US" dirty="0" smtClean="0">
                <a:ln w="0"/>
                <a:solidFill>
                  <a:schemeClr val="tx1"/>
                </a:solidFill>
              </a:rPr>
              <a:t>contextual bandit setting.  </a:t>
            </a:r>
          </a:p>
          <a:p>
            <a:pPr marL="342900" indent="-342900">
              <a:lnSpc>
                <a:spcPct val="115000"/>
              </a:lnSpc>
              <a:buSzPct val="100000"/>
              <a:buFont typeface="+mj-lt"/>
              <a:buAutoNum type="arabicPeriod"/>
            </a:pPr>
            <a:r>
              <a:rPr lang="en-US" dirty="0" smtClean="0">
                <a:ln w="0"/>
                <a:solidFill>
                  <a:schemeClr val="tx1"/>
                </a:solidFill>
              </a:rPr>
              <a:t> Each arm corresponds to an automation.</a:t>
            </a:r>
          </a:p>
          <a:p>
            <a:pPr marL="342900" indent="-342900">
              <a:lnSpc>
                <a:spcPct val="115000"/>
              </a:lnSpc>
              <a:buSzPct val="100000"/>
              <a:buFont typeface="+mj-lt"/>
              <a:buAutoNum type="arabicPeriod"/>
            </a:pPr>
            <a:r>
              <a:rPr lang="en-US" dirty="0" smtClean="0">
                <a:ln w="0"/>
                <a:solidFill>
                  <a:schemeClr val="tx1"/>
                </a:solidFill>
              </a:rPr>
              <a:t> Pulling an arm indicates recommending an automation.</a:t>
            </a:r>
          </a:p>
          <a:p>
            <a:pPr marL="342900" indent="-342900">
              <a:lnSpc>
                <a:spcPct val="115000"/>
              </a:lnSpc>
              <a:buSzPct val="100000"/>
              <a:buFont typeface="+mj-lt"/>
              <a:buAutoNum type="arabicPeriod"/>
            </a:pPr>
            <a:r>
              <a:rPr lang="en-US" dirty="0" smtClean="0">
                <a:ln w="0"/>
                <a:solidFill>
                  <a:schemeClr val="tx1"/>
                </a:solidFill>
              </a:rPr>
              <a:t> The reward received after pulling an arm is the feedback after recommending an automation.</a:t>
            </a:r>
            <a:endParaRPr lang="en-US" dirty="0">
              <a:ln w="0"/>
              <a:solidFill>
                <a:schemeClr val="tx1"/>
              </a:solidFill>
            </a:endParaRPr>
          </a:p>
        </p:txBody>
      </p:sp>
    </p:spTree>
    <p:extLst>
      <p:ext uri="{BB962C8B-B14F-4D97-AF65-F5344CB8AC3E}">
        <p14:creationId xmlns:p14="http://schemas.microsoft.com/office/powerpoint/2010/main" val="3812439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mc:AlternateContent xmlns:mc="http://schemas.openxmlformats.org/markup-compatibility/2006" xmlns:a14="http://schemas.microsoft.com/office/drawing/2010/main">
        <mc:Choice Requires="a14">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dirty="0" smtClean="0"/>
                  <a:t>We want to maximize the total reward. Then how we</a:t>
                </a:r>
                <a:r>
                  <a:rPr lang="en-US" baseline="0" dirty="0" smtClean="0"/>
                  <a:t> model the reward. The reward is typically modeled as a linear combination of the feature vector as follows. </a:t>
                </a:r>
                <a:endParaRPr lang="en-US" dirty="0" smtClean="0"/>
              </a:p>
              <a:p>
                <a:r>
                  <a:rPr lang="en-US" dirty="0" err="1" smtClean="0"/>
                  <a:t>Xi</a:t>
                </a:r>
                <a:r>
                  <a:rPr lang="en-US" baseline="0" dirty="0" err="1" smtClean="0"/>
                  <a:t>_k</a:t>
                </a:r>
                <a:r>
                  <a:rPr lang="en-US" baseline="0" dirty="0" smtClean="0"/>
                  <a:t> is an observation noise. </a:t>
                </a:r>
                <a:endParaRPr dirty="0"/>
              </a:p>
            </p:txBody>
          </p:sp>
        </mc:Choice>
        <mc:Fallback xmlns="">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dirty="0" smtClean="0"/>
                  <a:t>X_t</a:t>
                </a:r>
                <a:r>
                  <a:rPr lang="en-US" baseline="0" dirty="0" smtClean="0"/>
                  <a:t> is the observed information.  </a:t>
                </a:r>
                <a:r>
                  <a:rPr lang="en-US" i="0" baseline="0" smtClean="0">
                    <a:latin typeface="Cambria Math" panose="02040503050406030204" pitchFamily="18" charset="0"/>
                    <a:ea typeface="Cambria Math" panose="02040503050406030204" pitchFamily="18" charset="0"/>
                  </a:rPr>
                  <a:t>𝜃</a:t>
                </a:r>
                <a:r>
                  <a:rPr lang="en-US" b="0" i="0" baseline="0" smtClean="0">
                    <a:latin typeface="Cambria Math" panose="02040503050406030204" pitchFamily="18" charset="0"/>
                    <a:ea typeface="Cambria Math" panose="02040503050406030204" pitchFamily="18" charset="0"/>
                  </a:rPr>
                  <a:t> 𝑎𝑛𝑑 𝜎 𝑖𝑠 𝑡ℎ𝑒 𝑝𝑎𝑟𝑎𝑚𝑒𝑡𝑒𝑟𝑠 𝑤𝑒 𝑛𝑒𝑒𝑑 𝑡𝑜 𝑙𝑒𝑎𝑟𝑛𝑖𝑛𝑔. </a:t>
                </a:r>
                <a:endParaRPr dirty="0"/>
              </a:p>
            </p:txBody>
          </p:sp>
        </mc:Fallback>
      </mc:AlternateContent>
    </p:spTree>
    <p:extLst>
      <p:ext uri="{BB962C8B-B14F-4D97-AF65-F5344CB8AC3E}">
        <p14:creationId xmlns:p14="http://schemas.microsoft.com/office/powerpoint/2010/main" val="3074682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dirty="0" smtClean="0"/>
              <a:t>Here</a:t>
            </a:r>
            <a:r>
              <a:rPr lang="en-US" baseline="0" dirty="0" smtClean="0"/>
              <a:t> I will discuss how we integrate the hierarchical information into the MAB setting. We proposed hierarchical multi-armed bandit algorithm and introduced it into IT automation services. </a:t>
            </a:r>
          </a:p>
          <a:p>
            <a:r>
              <a:rPr lang="en-US" baseline="0" dirty="0" smtClean="0"/>
              <a:t>1. For an incoming ticket, HMAB will recommend an automation to automation engine which is used to execute on problem server. The feedback will used to update the parameters of HMAB. </a:t>
            </a:r>
            <a:endParaRPr dirty="0"/>
          </a:p>
        </p:txBody>
      </p:sp>
    </p:spTree>
    <p:extLst>
      <p:ext uri="{BB962C8B-B14F-4D97-AF65-F5344CB8AC3E}">
        <p14:creationId xmlns:p14="http://schemas.microsoft.com/office/powerpoint/2010/main" val="82052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Next,</a:t>
            </a:r>
            <a:r>
              <a:rPr lang="en-US" baseline="0" dirty="0" smtClean="0"/>
              <a:t>  how we </a:t>
            </a:r>
            <a:r>
              <a:rPr lang="en-US" dirty="0" smtClean="0"/>
              <a:t>incorporate</a:t>
            </a:r>
            <a:r>
              <a:rPr lang="en-US" baseline="0" dirty="0" smtClean="0"/>
              <a:t> the prior knowledge of hierarchies into the bandit setting. Let H denote the taxonomy. </a:t>
            </a:r>
            <a:endParaRPr lang="en-US" dirty="0" smtClean="0">
              <a:latin typeface="Arial" panose="020B0604020202020204" pitchFamily="34" charset="0"/>
              <a:cs typeface="Arial" panose="020B0604020202020204" pitchFamily="34" charset="0"/>
            </a:endParaRPr>
          </a:p>
          <a:p>
            <a:endParaRPr dirty="0"/>
          </a:p>
        </p:txBody>
      </p:sp>
    </p:spTree>
    <p:extLst>
      <p:ext uri="{BB962C8B-B14F-4D97-AF65-F5344CB8AC3E}">
        <p14:creationId xmlns:p14="http://schemas.microsoft.com/office/powerpoint/2010/main" val="3674262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a:spcBef>
                <a:spcPts val="0"/>
              </a:spcBef>
              <a:defRPr>
                <a:solidFill>
                  <a:srgbClr val="DA0002"/>
                </a:solidFill>
              </a:defRPr>
            </a:lvl1pPr>
            <a:lvl2pPr lvl="1">
              <a:spcBef>
                <a:spcPts val="0"/>
              </a:spcBef>
              <a:defRPr>
                <a:solidFill>
                  <a:srgbClr val="DA0002"/>
                </a:solidFill>
              </a:defRPr>
            </a:lvl2pPr>
            <a:lvl3pPr lvl="2">
              <a:spcBef>
                <a:spcPts val="0"/>
              </a:spcBef>
              <a:defRPr>
                <a:solidFill>
                  <a:srgbClr val="DA0002"/>
                </a:solidFill>
              </a:defRPr>
            </a:lvl3pPr>
            <a:lvl4pPr lvl="3">
              <a:spcBef>
                <a:spcPts val="0"/>
              </a:spcBef>
              <a:defRPr>
                <a:solidFill>
                  <a:srgbClr val="DA0002"/>
                </a:solidFill>
              </a:defRPr>
            </a:lvl4pPr>
            <a:lvl5pPr lvl="4">
              <a:spcBef>
                <a:spcPts val="0"/>
              </a:spcBef>
              <a:defRPr>
                <a:solidFill>
                  <a:srgbClr val="DA0002"/>
                </a:solidFill>
              </a:defRPr>
            </a:lvl5pPr>
            <a:lvl6pPr lvl="5">
              <a:spcBef>
                <a:spcPts val="0"/>
              </a:spcBef>
              <a:defRPr>
                <a:solidFill>
                  <a:srgbClr val="DA0002"/>
                </a:solidFill>
              </a:defRPr>
            </a:lvl6pPr>
            <a:lvl7pPr lvl="6">
              <a:spcBef>
                <a:spcPts val="0"/>
              </a:spcBef>
              <a:defRPr>
                <a:solidFill>
                  <a:srgbClr val="DA0002"/>
                </a:solidFill>
              </a:defRPr>
            </a:lvl7pPr>
            <a:lvl8pPr lvl="7">
              <a:spcBef>
                <a:spcPts val="0"/>
              </a:spcBef>
              <a:defRPr>
                <a:solidFill>
                  <a:srgbClr val="DA0002"/>
                </a:solidFill>
              </a:defRPr>
            </a:lvl8pPr>
            <a:lvl9pPr lvl="8">
              <a:spcBef>
                <a:spcPts val="0"/>
              </a:spcBef>
              <a:defRPr>
                <a:solidFill>
                  <a:srgbClr val="DA0002"/>
                </a:solidFill>
              </a:defRPr>
            </a:lvl9pPr>
          </a:lstStyle>
          <a:p>
            <a:endParaRPr/>
          </a:p>
        </p:txBody>
      </p:sp>
      <p:sp>
        <p:nvSpPr>
          <p:cNvPr id="18" name="Shape 18"/>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cxnSp>
        <p:nvCxnSpPr>
          <p:cNvPr id="19" name="Shape 19"/>
          <p:cNvCxnSpPr/>
          <p:nvPr/>
        </p:nvCxnSpPr>
        <p:spPr>
          <a:xfrm>
            <a:off x="457200" y="1143000"/>
            <a:ext cx="8229600" cy="0"/>
          </a:xfrm>
          <a:prstGeom prst="straightConnector1">
            <a:avLst/>
          </a:prstGeom>
          <a:noFill/>
          <a:ln w="50800" cap="flat" cmpd="sng">
            <a:solidFill>
              <a:srgbClr val="DA0002"/>
            </a:solidFill>
            <a:prstDash val="solid"/>
            <a:round/>
            <a:headEnd type="none" w="med" len="med"/>
            <a:tailEnd type="none" w="med" len="med"/>
          </a:ln>
        </p:spPr>
      </p:cxnSp>
      <p:sp>
        <p:nvSpPr>
          <p:cNvPr id="20" name="Shape 20"/>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a:spcBef>
                <a:spcPts val="0"/>
              </a:spcBef>
              <a:defRPr>
                <a:solidFill>
                  <a:srgbClr val="DA0002"/>
                </a:solidFill>
              </a:defRPr>
            </a:lvl1pPr>
            <a:lvl2pPr lvl="1">
              <a:spcBef>
                <a:spcPts val="0"/>
              </a:spcBef>
              <a:defRPr>
                <a:solidFill>
                  <a:srgbClr val="DA0002"/>
                </a:solidFill>
              </a:defRPr>
            </a:lvl2pPr>
            <a:lvl3pPr lvl="2">
              <a:spcBef>
                <a:spcPts val="0"/>
              </a:spcBef>
              <a:defRPr>
                <a:solidFill>
                  <a:srgbClr val="DA0002"/>
                </a:solidFill>
              </a:defRPr>
            </a:lvl3pPr>
            <a:lvl4pPr lvl="3">
              <a:spcBef>
                <a:spcPts val="0"/>
              </a:spcBef>
              <a:defRPr>
                <a:solidFill>
                  <a:srgbClr val="DA0002"/>
                </a:solidFill>
              </a:defRPr>
            </a:lvl4pPr>
            <a:lvl5pPr lvl="4">
              <a:spcBef>
                <a:spcPts val="0"/>
              </a:spcBef>
              <a:defRPr>
                <a:solidFill>
                  <a:srgbClr val="DA0002"/>
                </a:solidFill>
              </a:defRPr>
            </a:lvl5pPr>
            <a:lvl6pPr lvl="5">
              <a:spcBef>
                <a:spcPts val="0"/>
              </a:spcBef>
              <a:defRPr>
                <a:solidFill>
                  <a:srgbClr val="DA0002"/>
                </a:solidFill>
              </a:defRPr>
            </a:lvl6pPr>
            <a:lvl7pPr lvl="6">
              <a:spcBef>
                <a:spcPts val="0"/>
              </a:spcBef>
              <a:defRPr>
                <a:solidFill>
                  <a:srgbClr val="DA0002"/>
                </a:solidFill>
              </a:defRPr>
            </a:lvl7pPr>
            <a:lvl8pPr lvl="7">
              <a:spcBef>
                <a:spcPts val="0"/>
              </a:spcBef>
              <a:defRPr>
                <a:solidFill>
                  <a:srgbClr val="DA0002"/>
                </a:solidFill>
              </a:defRPr>
            </a:lvl8pPr>
            <a:lvl9pPr lvl="8">
              <a:spcBef>
                <a:spcPts val="0"/>
              </a:spcBef>
              <a:defRPr>
                <a:solidFill>
                  <a:srgbClr val="DA0002"/>
                </a:solidFill>
              </a:defRPr>
            </a:lvl9pPr>
          </a:lstStyle>
          <a:p>
            <a:endParaRPr/>
          </a:p>
        </p:txBody>
      </p:sp>
      <p:sp>
        <p:nvSpPr>
          <p:cNvPr id="23" name="Shape 23"/>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cxnSp>
        <p:nvCxnSpPr>
          <p:cNvPr id="25" name="Shape 25"/>
          <p:cNvCxnSpPr/>
          <p:nvPr/>
        </p:nvCxnSpPr>
        <p:spPr>
          <a:xfrm>
            <a:off x="457200" y="1143000"/>
            <a:ext cx="8229600" cy="0"/>
          </a:xfrm>
          <a:prstGeom prst="straightConnector1">
            <a:avLst/>
          </a:prstGeom>
          <a:noFill/>
          <a:ln w="50800" cap="flat" cmpd="sng">
            <a:solidFill>
              <a:srgbClr val="DA0002"/>
            </a:solidFill>
            <a:prstDash val="solid"/>
            <a:round/>
            <a:headEnd type="none" w="med" len="med"/>
            <a:tailEnd type="none" w="med" len="med"/>
          </a:ln>
        </p:spPr>
      </p:cxnSp>
      <p:sp>
        <p:nvSpPr>
          <p:cNvPr id="26" name="Shape 26"/>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57200" y="205978"/>
            <a:ext cx="8229600" cy="857400"/>
          </a:xfrm>
          <a:prstGeom prst="rect">
            <a:avLst/>
          </a:prstGeom>
        </p:spPr>
        <p:txBody>
          <a:bodyPr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cxnSp>
        <p:nvCxnSpPr>
          <p:cNvPr id="29" name="Shape 29"/>
          <p:cNvCxnSpPr/>
          <p:nvPr/>
        </p:nvCxnSpPr>
        <p:spPr>
          <a:xfrm>
            <a:off x="457200" y="1143000"/>
            <a:ext cx="8229600" cy="0"/>
          </a:xfrm>
          <a:prstGeom prst="straightConnector1">
            <a:avLst/>
          </a:prstGeom>
          <a:noFill/>
          <a:ln w="50800" cap="flat" cmpd="sng">
            <a:solidFill>
              <a:schemeClr val="accent1"/>
            </a:solidFill>
            <a:prstDash val="solid"/>
            <a:round/>
            <a:headEnd type="none" w="med" len="med"/>
            <a:tailEnd type="none" w="med" len="med"/>
          </a:ln>
        </p:spPr>
      </p:cxnSp>
      <p:sp>
        <p:nvSpPr>
          <p:cNvPr id="30" name="Shape 30"/>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31"/>
        <p:cNvGrpSpPr/>
        <p:nvPr/>
      </p:nvGrpSpPr>
      <p:grpSpPr>
        <a:xfrm>
          <a:off x="0" y="0"/>
          <a:ext cx="0" cy="0"/>
          <a:chOff x="0" y="0"/>
          <a:chExt cx="0" cy="0"/>
        </a:xfrm>
      </p:grpSpPr>
      <p:sp>
        <p:nvSpPr>
          <p:cNvPr id="32" name="Shape 32"/>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lvl="0" algn="ctr">
              <a:spcBef>
                <a:spcPts val="0"/>
              </a:spcBef>
              <a:buSzPct val="100000"/>
              <a:buNone/>
              <a:defRPr sz="1800"/>
            </a:lvl1pPr>
          </a:lstStyle>
          <a:p>
            <a:endParaRPr/>
          </a:p>
        </p:txBody>
      </p:sp>
      <p:cxnSp>
        <p:nvCxnSpPr>
          <p:cNvPr id="33" name="Shape 33"/>
          <p:cNvCxnSpPr/>
          <p:nvPr/>
        </p:nvCxnSpPr>
        <p:spPr>
          <a:xfrm>
            <a:off x="457200" y="4317760"/>
            <a:ext cx="8229600" cy="0"/>
          </a:xfrm>
          <a:prstGeom prst="straightConnector1">
            <a:avLst/>
          </a:prstGeom>
          <a:noFill/>
          <a:ln w="50800" cap="flat" cmpd="sng">
            <a:solidFill>
              <a:schemeClr val="lt2"/>
            </a:solidFill>
            <a:prstDash val="solid"/>
            <a:round/>
            <a:headEnd type="none" w="med" len="med"/>
            <a:tailEnd type="none" w="med" len="med"/>
          </a:ln>
        </p:spPr>
      </p:cxnSp>
      <p:sp>
        <p:nvSpPr>
          <p:cNvPr id="34" name="Shape 34"/>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5"/>
        <p:cNvGrpSpPr/>
        <p:nvPr/>
      </p:nvGrpSpPr>
      <p:grpSpPr>
        <a:xfrm>
          <a:off x="0" y="0"/>
          <a:ext cx="0" cy="0"/>
          <a:chOff x="0" y="0"/>
          <a:chExt cx="0" cy="0"/>
        </a:xfrm>
      </p:grpSpPr>
      <p:cxnSp>
        <p:nvCxnSpPr>
          <p:cNvPr id="36" name="Shape 36"/>
          <p:cNvCxnSpPr/>
          <p:nvPr/>
        </p:nvCxnSpPr>
        <p:spPr>
          <a:xfrm>
            <a:off x="457200" y="113139"/>
            <a:ext cx="8229600" cy="0"/>
          </a:xfrm>
          <a:prstGeom prst="straightConnector1">
            <a:avLst/>
          </a:prstGeom>
          <a:noFill/>
          <a:ln w="50800" cap="flat" cmpd="sng">
            <a:solidFill>
              <a:schemeClr val="lt2"/>
            </a:solidFill>
            <a:prstDash val="solid"/>
            <a:round/>
            <a:headEnd type="none" w="med" len="med"/>
            <a:tailEnd type="none" w="med" len="med"/>
          </a:ln>
        </p:spPr>
      </p:cxnSp>
      <p:sp>
        <p:nvSpPr>
          <p:cNvPr id="37" name="Shape 37"/>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457200" y="563759"/>
            <a:ext cx="8229600" cy="3009600"/>
          </a:xfrm>
          <a:prstGeom prst="rect">
            <a:avLst/>
          </a:prstGeom>
        </p:spPr>
        <p:txBody>
          <a:bodyPr lIns="91425" tIns="91425" rIns="91425" bIns="91425" anchor="t" anchorCtr="0"/>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a:endParaRPr/>
          </a:p>
        </p:txBody>
      </p:sp>
      <p:sp>
        <p:nvSpPr>
          <p:cNvPr id="12" name="Shape 12"/>
          <p:cNvSpPr txBox="1">
            <a:spLocks noGrp="1"/>
          </p:cNvSpPr>
          <p:nvPr>
            <p:ph type="subTitle" idx="1"/>
          </p:nvPr>
        </p:nvSpPr>
        <p:spPr>
          <a:xfrm>
            <a:off x="457200" y="3716392"/>
            <a:ext cx="8229600" cy="1232699"/>
          </a:xfrm>
          <a:prstGeom prst="rect">
            <a:avLst/>
          </a:prstGeom>
        </p:spPr>
        <p:txBody>
          <a:bodyPr lIns="91425" tIns="91425" rIns="91425" bIns="91425" anchor="t" anchorCtr="0"/>
          <a:lstStyle>
            <a:lvl1pPr lvl="0">
              <a:spcBef>
                <a:spcPts val="0"/>
              </a:spcBef>
              <a:buClr>
                <a:schemeClr val="dk2"/>
              </a:buClr>
              <a:buSzPct val="100000"/>
              <a:buNone/>
              <a:defRPr sz="4800">
                <a:solidFill>
                  <a:schemeClr val="dk2"/>
                </a:solidFill>
              </a:defRPr>
            </a:lvl1pPr>
            <a:lvl2pPr lvl="1">
              <a:spcBef>
                <a:spcPts val="0"/>
              </a:spcBef>
              <a:buClr>
                <a:schemeClr val="dk2"/>
              </a:buClr>
              <a:buSzPct val="100000"/>
              <a:buNone/>
              <a:defRPr sz="4800">
                <a:solidFill>
                  <a:schemeClr val="dk2"/>
                </a:solidFill>
              </a:defRPr>
            </a:lvl2pPr>
            <a:lvl3pPr lvl="2">
              <a:spcBef>
                <a:spcPts val="0"/>
              </a:spcBef>
              <a:buClr>
                <a:schemeClr val="dk2"/>
              </a:buClr>
              <a:buSzPct val="100000"/>
              <a:buNone/>
              <a:defRPr sz="4800">
                <a:solidFill>
                  <a:schemeClr val="dk2"/>
                </a:solidFill>
              </a:defRPr>
            </a:lvl3pPr>
            <a:lvl4pPr lvl="3">
              <a:spcBef>
                <a:spcPts val="0"/>
              </a:spcBef>
              <a:buClr>
                <a:schemeClr val="dk2"/>
              </a:buClr>
              <a:buSzPct val="100000"/>
              <a:buNone/>
              <a:defRPr sz="4800">
                <a:solidFill>
                  <a:schemeClr val="dk2"/>
                </a:solidFill>
              </a:defRPr>
            </a:lvl4pPr>
            <a:lvl5pPr lvl="4">
              <a:spcBef>
                <a:spcPts val="0"/>
              </a:spcBef>
              <a:buClr>
                <a:schemeClr val="dk2"/>
              </a:buClr>
              <a:buSzPct val="100000"/>
              <a:buNone/>
              <a:defRPr sz="4800">
                <a:solidFill>
                  <a:schemeClr val="dk2"/>
                </a:solidFill>
              </a:defRPr>
            </a:lvl5pPr>
            <a:lvl6pPr lvl="5">
              <a:spcBef>
                <a:spcPts val="0"/>
              </a:spcBef>
              <a:buClr>
                <a:schemeClr val="dk2"/>
              </a:buClr>
              <a:buSzPct val="100000"/>
              <a:buNone/>
              <a:defRPr sz="4800">
                <a:solidFill>
                  <a:schemeClr val="dk2"/>
                </a:solidFill>
              </a:defRPr>
            </a:lvl6pPr>
            <a:lvl7pPr lvl="6">
              <a:spcBef>
                <a:spcPts val="0"/>
              </a:spcBef>
              <a:buClr>
                <a:schemeClr val="dk2"/>
              </a:buClr>
              <a:buSzPct val="100000"/>
              <a:buNone/>
              <a:defRPr sz="4800">
                <a:solidFill>
                  <a:schemeClr val="dk2"/>
                </a:solidFill>
              </a:defRPr>
            </a:lvl7pPr>
            <a:lvl8pPr lvl="7">
              <a:spcBef>
                <a:spcPts val="0"/>
              </a:spcBef>
              <a:buClr>
                <a:schemeClr val="dk2"/>
              </a:buClr>
              <a:buSzPct val="100000"/>
              <a:buNone/>
              <a:defRPr sz="4800">
                <a:solidFill>
                  <a:schemeClr val="dk2"/>
                </a:solidFill>
              </a:defRPr>
            </a:lvl8pPr>
            <a:lvl9pPr lvl="8">
              <a:spcBef>
                <a:spcPts val="0"/>
              </a:spcBef>
              <a:buClr>
                <a:schemeClr val="dk2"/>
              </a:buClr>
              <a:buSzPct val="100000"/>
              <a:buNone/>
              <a:defRPr sz="4800">
                <a:solidFill>
                  <a:schemeClr val="dk2"/>
                </a:solidFill>
              </a:defRPr>
            </a:lvl9pPr>
          </a:lstStyle>
          <a:p>
            <a:endParaRPr/>
          </a:p>
        </p:txBody>
      </p:sp>
      <p:cxnSp>
        <p:nvCxnSpPr>
          <p:cNvPr id="13" name="Shape 13"/>
          <p:cNvCxnSpPr/>
          <p:nvPr/>
        </p:nvCxnSpPr>
        <p:spPr>
          <a:xfrm>
            <a:off x="457200" y="411479"/>
            <a:ext cx="8229600" cy="0"/>
          </a:xfrm>
          <a:prstGeom prst="straightConnector1">
            <a:avLst/>
          </a:prstGeom>
          <a:noFill/>
          <a:ln w="57150" cap="flat" cmpd="sng">
            <a:solidFill>
              <a:schemeClr val="accent1"/>
            </a:solidFill>
            <a:prstDash val="solid"/>
            <a:round/>
            <a:headEnd type="none" w="med" len="med"/>
            <a:tailEnd type="none" w="med" len="med"/>
          </a:ln>
        </p:spPr>
      </p:cxnSp>
      <p:cxnSp>
        <p:nvCxnSpPr>
          <p:cNvPr id="14" name="Shape 14"/>
          <p:cNvCxnSpPr/>
          <p:nvPr/>
        </p:nvCxnSpPr>
        <p:spPr>
          <a:xfrm>
            <a:off x="457200" y="3633382"/>
            <a:ext cx="8229600" cy="0"/>
          </a:xfrm>
          <a:prstGeom prst="straightConnector1">
            <a:avLst/>
          </a:prstGeom>
          <a:noFill/>
          <a:ln w="57150" cap="flat" cmpd="sng">
            <a:solidFill>
              <a:schemeClr val="accent1"/>
            </a:solidFill>
            <a:prstDash val="solid"/>
            <a:round/>
            <a:headEnd type="none" w="med" len="med"/>
            <a:tailEnd type="none" w="med" len="med"/>
          </a:ln>
        </p:spPr>
      </p:cxnSp>
      <p:sp>
        <p:nvSpPr>
          <p:cNvPr id="15" name="Shape 15"/>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2892280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lvl="0">
              <a:spcBef>
                <a:spcPts val="0"/>
              </a:spcBef>
              <a:buClr>
                <a:schemeClr val="accent1"/>
              </a:buClr>
              <a:buSzPct val="100000"/>
              <a:buNone/>
              <a:defRPr sz="3600" b="1">
                <a:solidFill>
                  <a:schemeClr val="accent1"/>
                </a:solidFill>
              </a:defRPr>
            </a:lvl1pPr>
            <a:lvl2pPr lvl="1">
              <a:spcBef>
                <a:spcPts val="0"/>
              </a:spcBef>
              <a:buClr>
                <a:schemeClr val="accent1"/>
              </a:buClr>
              <a:buSzPct val="100000"/>
              <a:buNone/>
              <a:defRPr sz="3600" b="1">
                <a:solidFill>
                  <a:schemeClr val="accent1"/>
                </a:solidFill>
              </a:defRPr>
            </a:lvl2pPr>
            <a:lvl3pPr lvl="2">
              <a:spcBef>
                <a:spcPts val="0"/>
              </a:spcBef>
              <a:buClr>
                <a:schemeClr val="accent1"/>
              </a:buClr>
              <a:buSzPct val="100000"/>
              <a:buNone/>
              <a:defRPr sz="3600" b="1">
                <a:solidFill>
                  <a:schemeClr val="accent1"/>
                </a:solidFill>
              </a:defRPr>
            </a:lvl3pPr>
            <a:lvl4pPr lvl="3">
              <a:spcBef>
                <a:spcPts val="0"/>
              </a:spcBef>
              <a:buClr>
                <a:schemeClr val="accent1"/>
              </a:buClr>
              <a:buSzPct val="100000"/>
              <a:buNone/>
              <a:defRPr sz="3600" b="1">
                <a:solidFill>
                  <a:schemeClr val="accent1"/>
                </a:solidFill>
              </a:defRPr>
            </a:lvl4pPr>
            <a:lvl5pPr lvl="4">
              <a:spcBef>
                <a:spcPts val="0"/>
              </a:spcBef>
              <a:buClr>
                <a:schemeClr val="accent1"/>
              </a:buClr>
              <a:buSzPct val="100000"/>
              <a:buNone/>
              <a:defRPr sz="3600" b="1">
                <a:solidFill>
                  <a:schemeClr val="accent1"/>
                </a:solidFill>
              </a:defRPr>
            </a:lvl5pPr>
            <a:lvl6pPr lvl="5">
              <a:spcBef>
                <a:spcPts val="0"/>
              </a:spcBef>
              <a:buClr>
                <a:schemeClr val="accent1"/>
              </a:buClr>
              <a:buSzPct val="100000"/>
              <a:buNone/>
              <a:defRPr sz="3600" b="1">
                <a:solidFill>
                  <a:schemeClr val="accent1"/>
                </a:solidFill>
              </a:defRPr>
            </a:lvl6pPr>
            <a:lvl7pPr lvl="6">
              <a:spcBef>
                <a:spcPts val="0"/>
              </a:spcBef>
              <a:buClr>
                <a:schemeClr val="accent1"/>
              </a:buClr>
              <a:buSzPct val="100000"/>
              <a:buNone/>
              <a:defRPr sz="3600" b="1">
                <a:solidFill>
                  <a:schemeClr val="accent1"/>
                </a:solidFill>
              </a:defRPr>
            </a:lvl7pPr>
            <a:lvl8pPr lvl="7">
              <a:spcBef>
                <a:spcPts val="0"/>
              </a:spcBef>
              <a:buClr>
                <a:schemeClr val="accent1"/>
              </a:buClr>
              <a:buSzPct val="100000"/>
              <a:buNone/>
              <a:defRPr sz="3600" b="1">
                <a:solidFill>
                  <a:schemeClr val="accent1"/>
                </a:solidFill>
              </a:defRPr>
            </a:lvl8pPr>
            <a:lvl9pPr lvl="8">
              <a:spcBef>
                <a:spcPts val="0"/>
              </a:spcBef>
              <a:buClr>
                <a:schemeClr val="accent1"/>
              </a:buClr>
              <a:buSzPct val="100000"/>
              <a:buNone/>
              <a:defRPr sz="3600" b="1">
                <a:solidFill>
                  <a:schemeClr val="accent1"/>
                </a:solidFill>
              </a:defRPr>
            </a:lvl9pPr>
          </a:lstStyle>
          <a:p>
            <a:endParaRPr/>
          </a:p>
        </p:txBody>
      </p:sp>
      <p:sp>
        <p:nvSpPr>
          <p:cNvPr id="7" name="Shape 7"/>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a:endParaRPr/>
          </a:p>
        </p:txBody>
      </p:sp>
      <p:cxnSp>
        <p:nvCxnSpPr>
          <p:cNvPr id="8" name="Shape 8"/>
          <p:cNvCxnSpPr/>
          <p:nvPr/>
        </p:nvCxnSpPr>
        <p:spPr>
          <a:xfrm>
            <a:off x="457200" y="5023259"/>
            <a:ext cx="8229600" cy="0"/>
          </a:xfrm>
          <a:prstGeom prst="straightConnector1">
            <a:avLst/>
          </a:prstGeom>
          <a:noFill/>
          <a:ln w="50800" cap="flat" cmpd="sng">
            <a:solidFill>
              <a:schemeClr val="lt2"/>
            </a:solidFill>
            <a:prstDash val="solid"/>
            <a:round/>
            <a:headEnd type="none" w="med" len="med"/>
            <a:tailEnd type="none" w="med" len="med"/>
          </a:ln>
        </p:spPr>
      </p:cxnSp>
      <p:sp>
        <p:nvSpPr>
          <p:cNvPr id="9" name="Shape 9"/>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300">
                <a:solidFill>
                  <a:schemeClr val="dk1"/>
                </a:solidFill>
              </a:rPr>
              <a:t>‹#›</a:t>
            </a:fld>
            <a:endParaRPr lang="en" sz="1300">
              <a:solidFill>
                <a:schemeClr val="dk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jpg"/><Relationship Id="rId7" Type="http://schemas.openxmlformats.org/officeDocument/2006/relationships/image" Target="../media/image5.jp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1.JPG"/><Relationship Id="rId5" Type="http://schemas.openxmlformats.org/officeDocument/2006/relationships/image" Target="../media/image12.png"/><Relationship Id="rId6" Type="http://schemas.openxmlformats.org/officeDocument/2006/relationships/image" Target="../media/image340.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10.jp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38.png"/><Relationship Id="rId8" Type="http://schemas.openxmlformats.org/officeDocument/2006/relationships/image" Target="../media/image39.png"/><Relationship Id="rId9" Type="http://schemas.openxmlformats.org/officeDocument/2006/relationships/image" Target="../media/image40.png"/><Relationship Id="rId10" Type="http://schemas.openxmlformats.org/officeDocument/2006/relationships/image" Target="../media/image15.png"/><Relationship Id="rId11"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4" Type="http://schemas.openxmlformats.org/officeDocument/2006/relationships/image" Target="../media/image22.JP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hyperlink" Target="http://www.redbooks.ibm.com/redpapers/pdfs/redp5363.pdf" TargetMode="External"/><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jpeg"/><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6.png"/><Relationship Id="rId5" Type="http://schemas.openxmlformats.org/officeDocument/2006/relationships/image" Target="../media/image34.jpeg"/><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41.png"/><Relationship Id="rId5" Type="http://schemas.openxmlformats.org/officeDocument/2006/relationships/image" Target="../media/image42.png"/><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1" Type="http://schemas.openxmlformats.org/officeDocument/2006/relationships/image" Target="../media/image46.png"/><Relationship Id="rId12" Type="http://schemas.openxmlformats.org/officeDocument/2006/relationships/image" Target="../media/image47.png"/><Relationship Id="rId13" Type="http://schemas.openxmlformats.org/officeDocument/2006/relationships/image" Target="../media/image48.png"/><Relationship Id="rId14" Type="http://schemas.openxmlformats.org/officeDocument/2006/relationships/image" Target="../media/image49.png"/><Relationship Id="rId15" Type="http://schemas.openxmlformats.org/officeDocument/2006/relationships/image" Target="../media/image50.png"/><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43.png"/><Relationship Id="rId9" Type="http://schemas.openxmlformats.org/officeDocument/2006/relationships/image" Target="../media/image44.png"/><Relationship Id="rId10"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28.png"/><Relationship Id="rId5" Type="http://schemas.openxmlformats.org/officeDocument/2006/relationships/image" Target="../media/image280.png"/><Relationship Id="rId6" Type="http://schemas.openxmlformats.org/officeDocument/2006/relationships/image" Target="../media/image29.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marL="0" lvl="0" indent="0" rtl="0">
              <a:spcBef>
                <a:spcPts val="0"/>
              </a:spcBef>
              <a:buNone/>
            </a:pPr>
            <a:r>
              <a:rPr lang="en-US" altLang="zh-CN" sz="2400" b="0" dirty="0" smtClean="0">
                <a:solidFill>
                  <a:schemeClr val="accent4"/>
                </a:solidFill>
              </a:rPr>
              <a:t>Problem</a:t>
            </a:r>
            <a:r>
              <a:rPr lang="zh-CN" altLang="en-US" sz="2400" b="0" dirty="0" smtClean="0">
                <a:solidFill>
                  <a:schemeClr val="accent4"/>
                </a:solidFill>
              </a:rPr>
              <a:t> </a:t>
            </a:r>
            <a:r>
              <a:rPr lang="en-US" sz="2400" b="0" dirty="0" smtClean="0">
                <a:solidFill>
                  <a:schemeClr val="accent4"/>
                </a:solidFill>
              </a:rPr>
              <a:t>Statement</a:t>
            </a:r>
            <a:endParaRPr lang="en" sz="2400" b="0" dirty="0">
              <a:solidFill>
                <a:schemeClr val="accent4"/>
              </a:solidFill>
            </a:endParaRPr>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1</a:t>
            </a:fld>
            <a:endParaRPr lang="en" dirty="0"/>
          </a:p>
        </p:txBody>
      </p:sp>
      <p:sp>
        <p:nvSpPr>
          <p:cNvPr id="2" name="Rectangle 1"/>
          <p:cNvSpPr/>
          <p:nvPr/>
        </p:nvSpPr>
        <p:spPr>
          <a:xfrm>
            <a:off x="457199" y="1209600"/>
            <a:ext cx="8099592" cy="523220"/>
          </a:xfrm>
          <a:prstGeom prst="rect">
            <a:avLst/>
          </a:prstGeom>
        </p:spPr>
        <p:txBody>
          <a:bodyPr wrap="square">
            <a:spAutoFit/>
          </a:bodyPr>
          <a:lstStyle/>
          <a:p>
            <a:pPr lvl="0"/>
            <a:r>
              <a:rPr lang="en" dirty="0"/>
              <a:t>A typical workflow of IT </a:t>
            </a:r>
            <a:r>
              <a:rPr lang="en-US" dirty="0" smtClean="0"/>
              <a:t>s</a:t>
            </a:r>
            <a:r>
              <a:rPr lang="en" dirty="0" err="1" smtClean="0"/>
              <a:t>ervice</a:t>
            </a:r>
            <a:r>
              <a:rPr lang="en" dirty="0" smtClean="0"/>
              <a:t> </a:t>
            </a:r>
            <a:r>
              <a:rPr lang="en-US" dirty="0"/>
              <a:t>m</a:t>
            </a:r>
            <a:r>
              <a:rPr lang="en" dirty="0" err="1" smtClean="0"/>
              <a:t>anagement</a:t>
            </a:r>
            <a:r>
              <a:rPr lang="en-US" dirty="0" smtClean="0"/>
              <a:t> (ITSM)</a:t>
            </a:r>
            <a:r>
              <a:rPr lang="en" dirty="0" smtClean="0"/>
              <a:t> </a:t>
            </a:r>
            <a:r>
              <a:rPr lang="en" dirty="0"/>
              <a:t>involves </a:t>
            </a:r>
            <a:r>
              <a:rPr lang="en" dirty="0" smtClean="0"/>
              <a:t>a mix</a:t>
            </a:r>
            <a:r>
              <a:rPr lang="en-US" altLang="zh-CN" dirty="0" err="1" smtClean="0"/>
              <a:t>ture</a:t>
            </a:r>
            <a:r>
              <a:rPr lang="en" dirty="0" smtClean="0"/>
              <a:t> </a:t>
            </a:r>
            <a:r>
              <a:rPr lang="en" dirty="0"/>
              <a:t>of </a:t>
            </a:r>
            <a:r>
              <a:rPr lang="en" b="1" dirty="0" smtClean="0">
                <a:solidFill>
                  <a:srgbClr val="FFC000"/>
                </a:solidFill>
              </a:rPr>
              <a:t>human engineers</a:t>
            </a:r>
            <a:r>
              <a:rPr lang="en" dirty="0" smtClean="0"/>
              <a:t>, </a:t>
            </a:r>
            <a:r>
              <a:rPr lang="en" b="1" dirty="0">
                <a:solidFill>
                  <a:srgbClr val="002060"/>
                </a:solidFill>
              </a:rPr>
              <a:t>process</a:t>
            </a:r>
            <a:r>
              <a:rPr lang="en" dirty="0"/>
              <a:t> and </a:t>
            </a:r>
            <a:r>
              <a:rPr lang="en" b="1" dirty="0"/>
              <a:t>information </a:t>
            </a:r>
            <a:r>
              <a:rPr lang="en" b="1" dirty="0" smtClean="0"/>
              <a:t>technology</a:t>
            </a:r>
            <a:r>
              <a:rPr lang="en" dirty="0"/>
              <a:t>.</a:t>
            </a:r>
            <a:r>
              <a:rPr lang="en" dirty="0" smtClean="0"/>
              <a:t> </a:t>
            </a:r>
            <a:endParaRPr lang="en" dirty="0"/>
          </a:p>
        </p:txBody>
      </p:sp>
      <p:grpSp>
        <p:nvGrpSpPr>
          <p:cNvPr id="58" name="Group 57"/>
          <p:cNvGrpSpPr/>
          <p:nvPr/>
        </p:nvGrpSpPr>
        <p:grpSpPr>
          <a:xfrm>
            <a:off x="915758" y="3091533"/>
            <a:ext cx="2744542" cy="1288635"/>
            <a:chOff x="384883" y="3347170"/>
            <a:chExt cx="2814884" cy="1329052"/>
          </a:xfrm>
        </p:grpSpPr>
        <p:grpSp>
          <p:nvGrpSpPr>
            <p:cNvPr id="56" name="Group 55"/>
            <p:cNvGrpSpPr/>
            <p:nvPr/>
          </p:nvGrpSpPr>
          <p:grpSpPr>
            <a:xfrm>
              <a:off x="384883" y="3347170"/>
              <a:ext cx="2814884" cy="1119523"/>
              <a:chOff x="362799" y="3381348"/>
              <a:chExt cx="2814884" cy="1119523"/>
            </a:xfrm>
          </p:grpSpPr>
          <p:grpSp>
            <p:nvGrpSpPr>
              <p:cNvPr id="67" name="Shape 159"/>
              <p:cNvGrpSpPr/>
              <p:nvPr/>
            </p:nvGrpSpPr>
            <p:grpSpPr>
              <a:xfrm>
                <a:off x="362799" y="3381348"/>
                <a:ext cx="2625202" cy="697908"/>
                <a:chOff x="4145952" y="2019536"/>
                <a:chExt cx="3964453" cy="865501"/>
              </a:xfrm>
            </p:grpSpPr>
            <p:grpSp>
              <p:nvGrpSpPr>
                <p:cNvPr id="68" name="Shape 160"/>
                <p:cNvGrpSpPr/>
                <p:nvPr/>
              </p:nvGrpSpPr>
              <p:grpSpPr>
                <a:xfrm>
                  <a:off x="5365148" y="2019536"/>
                  <a:ext cx="2745257" cy="865489"/>
                  <a:chOff x="5365136" y="1773424"/>
                  <a:chExt cx="2745257" cy="1062602"/>
                </a:xfrm>
              </p:grpSpPr>
              <p:sp>
                <p:nvSpPr>
                  <p:cNvPr id="75" name="Shape 162"/>
                  <p:cNvSpPr/>
                  <p:nvPr/>
                </p:nvSpPr>
                <p:spPr>
                  <a:xfrm>
                    <a:off x="6710893" y="1773426"/>
                    <a:ext cx="1399500" cy="1062600"/>
                  </a:xfrm>
                  <a:prstGeom prst="wave">
                    <a:avLst>
                      <a:gd name="adj1" fmla="val 12500"/>
                      <a:gd name="adj2" fmla="val 0"/>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25" tIns="91425" rIns="91425" bIns="91425" anchor="ctr" anchorCtr="0">
                    <a:noAutofit/>
                  </a:bodyPr>
                  <a:lstStyle/>
                  <a:p>
                    <a:pPr lvl="0" algn="ctr" rtl="0">
                      <a:spcBef>
                        <a:spcPts val="0"/>
                      </a:spcBef>
                      <a:buNone/>
                    </a:pPr>
                    <a:r>
                      <a:rPr lang="en" sz="800" b="1" dirty="0">
                        <a:solidFill>
                          <a:srgbClr val="C00000"/>
                        </a:solidFill>
                      </a:rPr>
                      <a:t>Problem Determination</a:t>
                    </a:r>
                  </a:p>
                </p:txBody>
              </p:sp>
              <p:sp>
                <p:nvSpPr>
                  <p:cNvPr id="73" name="Shape 165"/>
                  <p:cNvSpPr/>
                  <p:nvPr/>
                </p:nvSpPr>
                <p:spPr>
                  <a:xfrm>
                    <a:off x="5365136" y="1773424"/>
                    <a:ext cx="1258799" cy="1062600"/>
                  </a:xfrm>
                  <a:prstGeom prst="wave">
                    <a:avLst>
                      <a:gd name="adj1" fmla="val 12500"/>
                      <a:gd name="adj2" fmla="val 0"/>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25" tIns="91425" rIns="91425" bIns="91425" anchor="t" anchorCtr="0">
                    <a:noAutofit/>
                  </a:bodyPr>
                  <a:lstStyle/>
                  <a:p>
                    <a:pPr lvl="0" algn="ctr" rtl="0">
                      <a:spcBef>
                        <a:spcPts val="0"/>
                      </a:spcBef>
                      <a:buNone/>
                    </a:pPr>
                    <a:r>
                      <a:rPr lang="en" sz="800" b="1" dirty="0">
                        <a:solidFill>
                          <a:srgbClr val="C00000"/>
                        </a:solidFill>
                      </a:rPr>
                      <a:t>Problem Diagnosis</a:t>
                    </a:r>
                  </a:p>
                </p:txBody>
              </p:sp>
            </p:grpSp>
            <p:sp>
              <p:nvSpPr>
                <p:cNvPr id="69" name="Shape 167"/>
                <p:cNvSpPr/>
                <p:nvPr/>
              </p:nvSpPr>
              <p:spPr>
                <a:xfrm>
                  <a:off x="4145952" y="2019537"/>
                  <a:ext cx="1123200" cy="865500"/>
                </a:xfrm>
                <a:prstGeom prst="wave">
                  <a:avLst>
                    <a:gd name="adj1" fmla="val 12500"/>
                    <a:gd name="adj2" fmla="val 0"/>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lIns="91425" tIns="91425" rIns="91425" bIns="91425" anchor="t" anchorCtr="0">
                  <a:noAutofit/>
                </a:bodyPr>
                <a:lstStyle/>
                <a:p>
                  <a:pPr lvl="0" algn="ctr" rtl="0">
                    <a:spcBef>
                      <a:spcPts val="0"/>
                    </a:spcBef>
                    <a:buNone/>
                  </a:pPr>
                  <a:r>
                    <a:rPr lang="en" sz="800" b="1" dirty="0">
                      <a:solidFill>
                        <a:srgbClr val="C00000"/>
                      </a:solidFill>
                    </a:rPr>
                    <a:t>Problem </a:t>
                  </a:r>
                  <a:r>
                    <a:rPr lang="en" sz="800" b="1" dirty="0" smtClean="0">
                      <a:solidFill>
                        <a:srgbClr val="C00000"/>
                      </a:solidFill>
                    </a:rPr>
                    <a:t>Resolution</a:t>
                  </a:r>
                  <a:endParaRPr lang="en" sz="800" b="1" dirty="0">
                    <a:solidFill>
                      <a:srgbClr val="C00000"/>
                    </a:solidFill>
                  </a:endParaRPr>
                </a:p>
              </p:txBody>
            </p:sp>
          </p:grpSp>
          <p:cxnSp>
            <p:nvCxnSpPr>
              <p:cNvPr id="52" name="Straight Arrow Connector 51"/>
              <p:cNvCxnSpPr/>
              <p:nvPr/>
            </p:nvCxnSpPr>
            <p:spPr>
              <a:xfrm flipH="1" flipV="1">
                <a:off x="2821684" y="4146509"/>
                <a:ext cx="355999" cy="3543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57" name="Rectangle 56"/>
            <p:cNvSpPr/>
            <p:nvPr/>
          </p:nvSpPr>
          <p:spPr>
            <a:xfrm>
              <a:off x="867490" y="4200078"/>
              <a:ext cx="1772757" cy="476144"/>
            </a:xfrm>
            <a:prstGeom prst="rect">
              <a:avLst/>
            </a:prstGeom>
          </p:spPr>
          <p:txBody>
            <a:bodyPr wrap="square">
              <a:spAutoFit/>
            </a:bodyPr>
            <a:lstStyle/>
            <a:p>
              <a:r>
                <a:rPr lang="en-US" b="1" dirty="0" smtClean="0">
                  <a:solidFill>
                    <a:schemeClr val="tx1"/>
                  </a:solidFill>
                  <a:latin typeface="Arial" panose="020B0604020202020204" pitchFamily="34" charset="0"/>
                </a:rPr>
                <a:t>labor-intensive!!! </a:t>
              </a:r>
              <a:endParaRPr lang="en-US" dirty="0">
                <a:solidFill>
                  <a:schemeClr val="tx1"/>
                </a:solidFill>
              </a:endParaRPr>
            </a:p>
            <a:p>
              <a:endParaRPr lang="en-US" sz="1000" dirty="0">
                <a:latin typeface="Arial" panose="020B0604020202020204" pitchFamily="34" charset="0"/>
              </a:endParaRPr>
            </a:p>
          </p:txBody>
        </p:sp>
      </p:grpSp>
      <p:pic>
        <p:nvPicPr>
          <p:cNvPr id="36" name="Shape 190"/>
          <p:cNvPicPr preferRelativeResize="0"/>
          <p:nvPr/>
        </p:nvPicPr>
        <p:blipFill>
          <a:blip r:embed="rId3">
            <a:alphaModFix/>
          </a:blip>
          <a:stretch>
            <a:fillRect/>
          </a:stretch>
        </p:blipFill>
        <p:spPr>
          <a:xfrm>
            <a:off x="3074624" y="2146391"/>
            <a:ext cx="691641" cy="608358"/>
          </a:xfrm>
          <a:prstGeom prst="rect">
            <a:avLst/>
          </a:prstGeom>
          <a:noFill/>
          <a:ln>
            <a:noFill/>
          </a:ln>
        </p:spPr>
      </p:pic>
      <p:pic>
        <p:nvPicPr>
          <p:cNvPr id="51" name="Shape 192"/>
          <p:cNvPicPr preferRelativeResize="0"/>
          <p:nvPr/>
        </p:nvPicPr>
        <p:blipFill>
          <a:blip r:embed="rId4">
            <a:alphaModFix/>
          </a:blip>
          <a:stretch>
            <a:fillRect/>
          </a:stretch>
        </p:blipFill>
        <p:spPr>
          <a:xfrm>
            <a:off x="7338214" y="1979672"/>
            <a:ext cx="853748" cy="617601"/>
          </a:xfrm>
          <a:prstGeom prst="rect">
            <a:avLst/>
          </a:prstGeom>
          <a:noFill/>
          <a:ln>
            <a:noFill/>
          </a:ln>
        </p:spPr>
      </p:pic>
      <p:pic>
        <p:nvPicPr>
          <p:cNvPr id="61" name="Shape 191"/>
          <p:cNvPicPr preferRelativeResize="0"/>
          <p:nvPr/>
        </p:nvPicPr>
        <p:blipFill>
          <a:blip r:embed="rId5">
            <a:alphaModFix/>
          </a:blip>
          <a:stretch>
            <a:fillRect/>
          </a:stretch>
        </p:blipFill>
        <p:spPr>
          <a:xfrm>
            <a:off x="7417191" y="3731259"/>
            <a:ext cx="915752" cy="836157"/>
          </a:xfrm>
          <a:prstGeom prst="rect">
            <a:avLst/>
          </a:prstGeom>
          <a:noFill/>
          <a:ln>
            <a:noFill/>
          </a:ln>
        </p:spPr>
      </p:pic>
      <p:sp>
        <p:nvSpPr>
          <p:cNvPr id="59" name="Rectangle 58"/>
          <p:cNvSpPr/>
          <p:nvPr/>
        </p:nvSpPr>
        <p:spPr>
          <a:xfrm>
            <a:off x="4044248" y="4554802"/>
            <a:ext cx="3372943" cy="230832"/>
          </a:xfrm>
          <a:prstGeom prst="rect">
            <a:avLst/>
          </a:prstGeom>
        </p:spPr>
        <p:txBody>
          <a:bodyPr wrap="square">
            <a:spAutoFit/>
          </a:bodyPr>
          <a:lstStyle/>
          <a:p>
            <a:r>
              <a:rPr lang="en-US" sz="900" dirty="0" smtClean="0"/>
              <a:t>Figure 1: A Typical Workflow of IT Service Management</a:t>
            </a:r>
            <a:endParaRPr lang="en-US" sz="900" dirty="0"/>
          </a:p>
        </p:txBody>
      </p:sp>
      <p:sp>
        <p:nvSpPr>
          <p:cNvPr id="6" name="Down Arrow 5"/>
          <p:cNvSpPr/>
          <p:nvPr/>
        </p:nvSpPr>
        <p:spPr>
          <a:xfrm>
            <a:off x="1771419" y="2178049"/>
            <a:ext cx="675723" cy="787728"/>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6265" y="2046229"/>
            <a:ext cx="3465984" cy="2386999"/>
          </a:xfrm>
          <a:prstGeom prst="rect">
            <a:avLst/>
          </a:prstGeom>
        </p:spPr>
      </p:pic>
      <p:pic>
        <p:nvPicPr>
          <p:cNvPr id="43" name="Picture 42"/>
          <p:cNvPicPr>
            <a:picLocks noChangeAspect="1"/>
          </p:cNvPicPr>
          <p:nvPr/>
        </p:nvPicPr>
        <p:blipFill rotWithShape="1">
          <a:blip r:embed="rId7">
            <a:extLst>
              <a:ext uri="{28A0092B-C50C-407E-A947-70E740481C1C}">
                <a14:useLocalDpi xmlns:a14="http://schemas.microsoft.com/office/drawing/2010/main" val="0"/>
              </a:ext>
            </a:extLst>
          </a:blip>
          <a:srcRect l="28893" t="14327" r="25698" b="19375"/>
          <a:stretch/>
        </p:blipFill>
        <p:spPr>
          <a:xfrm>
            <a:off x="4696536" y="2389740"/>
            <a:ext cx="1725797" cy="1508142"/>
          </a:xfrm>
          <a:prstGeom prst="rect">
            <a:avLst/>
          </a:prstGeom>
        </p:spPr>
      </p:pic>
      <p:sp>
        <p:nvSpPr>
          <p:cNvPr id="8" name="Rectangle 7"/>
          <p:cNvSpPr/>
          <p:nvPr/>
        </p:nvSpPr>
        <p:spPr>
          <a:xfrm>
            <a:off x="4526659" y="2178049"/>
            <a:ext cx="65005" cy="11042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Rectangle 24"/>
          <p:cNvSpPr/>
          <p:nvPr/>
        </p:nvSpPr>
        <p:spPr>
          <a:xfrm>
            <a:off x="6597236" y="2210942"/>
            <a:ext cx="65005" cy="11042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p:cNvSpPr/>
          <p:nvPr/>
        </p:nvSpPr>
        <p:spPr>
          <a:xfrm>
            <a:off x="6928390" y="3722920"/>
            <a:ext cx="65005" cy="11042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Rectangle 26"/>
          <p:cNvSpPr/>
          <p:nvPr/>
        </p:nvSpPr>
        <p:spPr>
          <a:xfrm>
            <a:off x="5262050" y="4032607"/>
            <a:ext cx="65005" cy="11042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Rectangle 27"/>
          <p:cNvSpPr/>
          <p:nvPr/>
        </p:nvSpPr>
        <p:spPr>
          <a:xfrm>
            <a:off x="3966293" y="3914956"/>
            <a:ext cx="65005" cy="11042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checkerboard(across)">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marL="0" lvl="0" indent="0" rtl="0">
              <a:spcBef>
                <a:spcPts val="0"/>
              </a:spcBef>
              <a:buNone/>
            </a:pPr>
            <a:r>
              <a:rPr lang="en" sz="2400" b="0" dirty="0" smtClean="0">
                <a:solidFill>
                  <a:schemeClr val="accent4"/>
                </a:solidFill>
              </a:rPr>
              <a:t>Hierarchical IT Automation Recommendation Modeling</a:t>
            </a:r>
            <a:endParaRPr lang="en" sz="2400" b="0" dirty="0">
              <a:solidFill>
                <a:schemeClr val="accent4"/>
              </a:solidFill>
            </a:endParaRP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10</a:t>
            </a:fld>
            <a:endParaRPr lang="en"/>
          </a:p>
        </p:txBody>
      </p:sp>
      <p:grpSp>
        <p:nvGrpSpPr>
          <p:cNvPr id="4" name="Group 3"/>
          <p:cNvGrpSpPr/>
          <p:nvPr/>
        </p:nvGrpSpPr>
        <p:grpSpPr>
          <a:xfrm>
            <a:off x="6598886" y="1402858"/>
            <a:ext cx="2091187" cy="1503765"/>
            <a:chOff x="4908210" y="1947963"/>
            <a:chExt cx="3648581" cy="2569673"/>
          </a:xfrm>
        </p:grpSpPr>
        <p:grpSp>
          <p:nvGrpSpPr>
            <p:cNvPr id="5" name="Group 4"/>
            <p:cNvGrpSpPr/>
            <p:nvPr/>
          </p:nvGrpSpPr>
          <p:grpSpPr>
            <a:xfrm>
              <a:off x="4908210" y="1947963"/>
              <a:ext cx="3648581" cy="2569673"/>
              <a:chOff x="969932" y="1913999"/>
              <a:chExt cx="4325416" cy="2835851"/>
            </a:xfrm>
          </p:grpSpPr>
          <p:pic>
            <p:nvPicPr>
              <p:cNvPr id="6" name="Picture 4" descr="https://lh6.googleusercontent.com/ZkcNTH5Ll7-lqRbBVZih3bmkC2iMxt4XS6JCk3ZUDXEgqdymKhYiI8gN326LM2Mbr8V0V0uUHRw7bMb9CzkEGBCDGs2-ZzG94IFzhSciVe9fe0xyXxequlKN9N4nd8gOrxejrz0s1F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32" y="1913999"/>
                <a:ext cx="4325416" cy="283585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641850" y="1913999"/>
                <a:ext cx="653498" cy="575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ross 7"/>
            <p:cNvSpPr/>
            <p:nvPr/>
          </p:nvSpPr>
          <p:spPr>
            <a:xfrm rot="2652911">
              <a:off x="5759712" y="2338706"/>
              <a:ext cx="291504" cy="295401"/>
            </a:xfrm>
            <a:prstGeom prst="plus">
              <a:avLst>
                <a:gd name="adj" fmla="val 3578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ross 8"/>
            <p:cNvSpPr/>
            <p:nvPr/>
          </p:nvSpPr>
          <p:spPr>
            <a:xfrm rot="2652911">
              <a:off x="6758752" y="2338707"/>
              <a:ext cx="291504" cy="295401"/>
            </a:xfrm>
            <a:prstGeom prst="plus">
              <a:avLst>
                <a:gd name="adj" fmla="val 3578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6453391" y="2505201"/>
              <a:ext cx="185074" cy="442256"/>
            </a:xfrm>
            <a:prstGeom prst="downArrow">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866" y="2994172"/>
            <a:ext cx="5075786" cy="1204858"/>
          </a:xfrm>
          <a:prstGeom prst="rect">
            <a:avLst/>
          </a:prstGeom>
        </p:spPr>
      </p:pic>
      <p:pic>
        <p:nvPicPr>
          <p:cNvPr id="3" name="Picture 2"/>
          <p:cNvPicPr>
            <a:picLocks noChangeAspect="1"/>
          </p:cNvPicPr>
          <p:nvPr/>
        </p:nvPicPr>
        <p:blipFill>
          <a:blip r:embed="rId5"/>
          <a:stretch>
            <a:fillRect/>
          </a:stretch>
        </p:blipFill>
        <p:spPr>
          <a:xfrm>
            <a:off x="457200" y="1275981"/>
            <a:ext cx="4681000" cy="1124358"/>
          </a:xfrm>
          <a:prstGeom prst="rect">
            <a:avLst/>
          </a:prstGeom>
        </p:spPr>
      </p:pic>
      <p:sp>
        <p:nvSpPr>
          <p:cNvPr id="13" name="Rectangular Callout 12"/>
          <p:cNvSpPr/>
          <p:nvPr/>
        </p:nvSpPr>
        <p:spPr>
          <a:xfrm>
            <a:off x="4562272" y="3540867"/>
            <a:ext cx="953311" cy="272375"/>
          </a:xfrm>
          <a:prstGeom prst="wedgeRectCallout">
            <a:avLst>
              <a:gd name="adj1" fmla="val -34375"/>
              <a:gd name="adj2" fmla="val 14886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p:cNvSpPr txBox="1"/>
              <p:nvPr/>
            </p:nvSpPr>
            <p:spPr>
              <a:xfrm>
                <a:off x="3949430" y="4089820"/>
                <a:ext cx="3341183" cy="747577"/>
              </a:xfrm>
              <a:prstGeom prst="rect">
                <a:avLst/>
              </a:prstGeom>
              <a:noFill/>
              <a:ln>
                <a:solidFill>
                  <a:schemeClr val="bg1">
                    <a:lumMod val="75000"/>
                  </a:schemeClr>
                </a:solidFill>
              </a:ln>
            </p:spPr>
            <p:txBody>
              <a:bodyPr wrap="square" rtlCol="0">
                <a:spAutoFit/>
              </a:bodyPr>
              <a:lstStyle/>
              <a:p>
                <a:r>
                  <a:rPr lang="en-US" dirty="0" smtClean="0"/>
                  <a:t>The policy </a:t>
                </a:r>
                <a14:m>
                  <m:oMath xmlns:m="http://schemas.openxmlformats.org/officeDocument/2006/math">
                    <m:r>
                      <a:rPr lang="en-US" i="1" smtClean="0">
                        <a:latin typeface="Cambria Math" charset="0"/>
                        <a:ea typeface="Cambria Math" charset="0"/>
                        <a:cs typeface="Cambria Math" charset="0"/>
                      </a:rPr>
                      <m:t>𝜋</m:t>
                    </m:r>
                    <m:r>
                      <a:rPr lang="en-US" b="0" i="1" smtClean="0">
                        <a:latin typeface="Cambria Math" charset="0"/>
                        <a:ea typeface="Cambria Math" charset="0"/>
                        <a:cs typeface="Cambria Math" charset="0"/>
                      </a:rPr>
                      <m:t> </m:t>
                    </m:r>
                  </m:oMath>
                </a14:m>
                <a:r>
                  <a:rPr lang="en-US" dirty="0" smtClean="0"/>
                  <a:t>selects an arm from the children set of </a:t>
                </a:r>
                <a14:m>
                  <m:oMath xmlns:m="http://schemas.openxmlformats.org/officeDocument/2006/math">
                    <m:sSup>
                      <m:sSupPr>
                        <m:ctrlPr>
                          <a:rPr lang="en-US" i="1" smtClean="0">
                            <a:latin typeface="Cambria Math" charset="0"/>
                          </a:rPr>
                        </m:ctrlPr>
                      </m:sSupPr>
                      <m:e>
                        <m:r>
                          <a:rPr lang="en-US" b="0" i="1" smtClean="0">
                            <a:latin typeface="Cambria Math" charset="0"/>
                          </a:rPr>
                          <m:t>𝑎</m:t>
                        </m:r>
                      </m:e>
                      <m:sup>
                        <m:r>
                          <a:rPr lang="en-US" b="0" i="1" smtClean="0">
                            <a:latin typeface="Cambria Math" charset="0"/>
                          </a:rPr>
                          <m:t>(</m:t>
                        </m:r>
                        <m:r>
                          <a:rPr lang="en-US" b="0" i="1" smtClean="0">
                            <a:latin typeface="Cambria Math" charset="0"/>
                          </a:rPr>
                          <m:t>𝑖</m:t>
                        </m:r>
                        <m:r>
                          <a:rPr lang="en-US" b="0" i="1" smtClean="0">
                            <a:latin typeface="Cambria Math" charset="0"/>
                          </a:rPr>
                          <m:t>)</m:t>
                        </m:r>
                      </m:sup>
                    </m:sSup>
                  </m:oMath>
                </a14:m>
                <a:r>
                  <a:rPr lang="en-US" dirty="0" smtClean="0"/>
                  <a:t> given the contextual information </a:t>
                </a:r>
                <a14:m>
                  <m:oMath xmlns:m="http://schemas.openxmlformats.org/officeDocument/2006/math">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𝒕</m:t>
                        </m:r>
                      </m:sub>
                    </m:sSub>
                  </m:oMath>
                </a14:m>
                <a:r>
                  <a:rPr lang="en-US" b="1" dirty="0" smtClean="0"/>
                  <a:t> </a:t>
                </a:r>
                <a:r>
                  <a:rPr lang="en-US" dirty="0" smtClean="0"/>
                  <a:t>at time </a:t>
                </a:r>
                <a:r>
                  <a:rPr lang="en-US" i="1" dirty="0" smtClean="0"/>
                  <a:t>t. </a:t>
                </a:r>
                <a:endParaRPr lang="en-US" i="1" dirty="0"/>
              </a:p>
            </p:txBody>
          </p:sp>
        </mc:Choice>
        <mc:Fallback xmlns="">
          <p:sp>
            <p:nvSpPr>
              <p:cNvPr id="14" name="TextBox 13"/>
              <p:cNvSpPr txBox="1">
                <a:spLocks noRot="1" noChangeAspect="1" noMove="1" noResize="1" noEditPoints="1" noAdjustHandles="1" noChangeArrowheads="1" noChangeShapeType="1" noTextEdit="1"/>
              </p:cNvSpPr>
              <p:nvPr/>
            </p:nvSpPr>
            <p:spPr>
              <a:xfrm>
                <a:off x="3949430" y="4089820"/>
                <a:ext cx="3341183" cy="747577"/>
              </a:xfrm>
              <a:prstGeom prst="rect">
                <a:avLst/>
              </a:prstGeom>
              <a:blipFill rotWithShape="0">
                <a:blip r:embed="rId6"/>
                <a:stretch>
                  <a:fillRect l="-364" t="-32800" b="-6400"/>
                </a:stretch>
              </a:blipFill>
              <a:ln>
                <a:solidFill>
                  <a:schemeClr val="bg1">
                    <a:lumMod val="7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418456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marL="0" lvl="0" indent="0" rtl="0">
              <a:spcBef>
                <a:spcPts val="0"/>
              </a:spcBef>
              <a:buNone/>
            </a:pPr>
            <a:r>
              <a:rPr lang="en" sz="2400" b="0" dirty="0" smtClean="0">
                <a:solidFill>
                  <a:schemeClr val="accent4"/>
                </a:solidFill>
              </a:rPr>
              <a:t>Solution</a:t>
            </a:r>
            <a:r>
              <a:rPr lang="zh-CN" altLang="en-US" sz="2400" b="0" dirty="0" smtClean="0">
                <a:solidFill>
                  <a:schemeClr val="accent4"/>
                </a:solidFill>
              </a:rPr>
              <a:t> </a:t>
            </a:r>
            <a:r>
              <a:rPr lang="en-US" altLang="zh-CN" sz="2400" b="0" dirty="0" smtClean="0">
                <a:solidFill>
                  <a:schemeClr val="accent4"/>
                </a:solidFill>
              </a:rPr>
              <a:t>and</a:t>
            </a:r>
            <a:r>
              <a:rPr lang="zh-CN" altLang="en-US" sz="2400" b="0" dirty="0" smtClean="0">
                <a:solidFill>
                  <a:schemeClr val="accent4"/>
                </a:solidFill>
              </a:rPr>
              <a:t> </a:t>
            </a:r>
            <a:r>
              <a:rPr lang="en-US" altLang="zh-CN" sz="2400" b="0" dirty="0" smtClean="0">
                <a:solidFill>
                  <a:schemeClr val="accent4"/>
                </a:solidFill>
              </a:rPr>
              <a:t>Algorithm</a:t>
            </a:r>
            <a:endParaRPr lang="en" sz="2400" b="0" dirty="0">
              <a:solidFill>
                <a:schemeClr val="accent4"/>
              </a:solidFill>
            </a:endParaRP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11</a:t>
            </a:fld>
            <a:endParaRPr lang="en"/>
          </a:p>
        </p:txBody>
      </p:sp>
      <mc:AlternateContent xmlns:mc="http://schemas.openxmlformats.org/markup-compatibility/2006" xmlns:a14="http://schemas.microsoft.com/office/drawing/2010/main">
        <mc:Choice Requires="a14">
          <p:sp>
            <p:nvSpPr>
              <p:cNvPr id="13" name="Rectangle 12"/>
              <p:cNvSpPr/>
              <p:nvPr/>
            </p:nvSpPr>
            <p:spPr>
              <a:xfrm>
                <a:off x="2010781" y="1576409"/>
                <a:ext cx="2561219" cy="327077"/>
              </a:xfrm>
              <a:prstGeom prst="rect">
                <a:avLst/>
              </a:prstGeom>
            </p:spPr>
            <p:txBody>
              <a:bodyPr wrap="square">
                <a:spAutoFit/>
              </a:bodyPr>
              <a:lstStyle/>
              <a:p>
                <a14:m>
                  <m:oMath xmlns:m="http://schemas.openxmlformats.org/officeDocument/2006/math">
                    <m:sSub>
                      <m:sSubPr>
                        <m:ctrlPr>
                          <a:rPr lang="en-US" i="1" smtClean="0">
                            <a:latin typeface="Cambria Math" charset="0"/>
                          </a:rPr>
                        </m:ctrlPr>
                      </m:sSubPr>
                      <m:e>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rPr>
                          <m:t>𝑟</m:t>
                        </m:r>
                      </m:e>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charset="0"/>
                          </a:rPr>
                        </m:ctrlPr>
                      </m:sSubPr>
                      <m:e>
                        <m:r>
                          <a:rPr lang="en-US" b="1" i="1">
                            <a:latin typeface="Cambria Math" panose="02040503050406030204" pitchFamily="18" charset="0"/>
                          </a:rPr>
                          <m:t>𝒙</m:t>
                        </m:r>
                      </m:e>
                      <m:sub>
                        <m:r>
                          <a:rPr lang="en-US" b="1" i="1">
                            <a:latin typeface="Cambria Math" panose="02040503050406030204" pitchFamily="18" charset="0"/>
                          </a:rPr>
                          <m:t>𝒕</m:t>
                        </m:r>
                      </m:sub>
                    </m:sSub>
                    <m:r>
                      <a:rPr lang="en-US" i="1">
                        <a:latin typeface="Cambria Math" panose="02040503050406030204" pitchFamily="18" charset="0"/>
                      </a:rPr>
                      <m:t>,</m:t>
                    </m:r>
                    <m:sSub>
                      <m:sSubPr>
                        <m:ctrlPr>
                          <a:rPr lang="en-US" i="1" dirty="0">
                            <a:latin typeface="Cambria Math" charset="0"/>
                          </a:rPr>
                        </m:ctrlPr>
                      </m:sSubPr>
                      <m:e>
                        <m:r>
                          <a:rPr lang="en-US" i="1" dirty="0">
                            <a:latin typeface="Cambria Math" panose="02040503050406030204" pitchFamily="18" charset="0"/>
                            <a:ea typeface="Cambria Math" panose="02040503050406030204" pitchFamily="18" charset="0"/>
                          </a:rPr>
                          <m:t>𝜃</m:t>
                        </m:r>
                      </m:e>
                      <m:sub>
                        <m:r>
                          <a:rPr lang="en-US" i="1" dirty="0">
                            <a:latin typeface="Cambria Math" panose="02040503050406030204" pitchFamily="18" charset="0"/>
                          </a:rPr>
                          <m:t>𝑘</m:t>
                        </m:r>
                      </m:sub>
                    </m:sSub>
                    <m:r>
                      <a:rPr lang="en-US" b="0" i="1" dirty="0" smtClean="0">
                        <a:latin typeface="Cambria Math" panose="02040503050406030204" pitchFamily="18" charset="0"/>
                      </a:rPr>
                      <m:t>,</m:t>
                    </m:r>
                    <m:sSubSup>
                      <m:sSubSupPr>
                        <m:ctrlPr>
                          <a:rPr lang="en-US" i="1" dirty="0">
                            <a:latin typeface="Cambria Math" charset="0"/>
                          </a:rPr>
                        </m:ctrlPr>
                      </m:sSubSupPr>
                      <m:e>
                        <m:r>
                          <a:rPr lang="en-US" i="1" dirty="0">
                            <a:latin typeface="Cambria Math" panose="02040503050406030204" pitchFamily="18" charset="0"/>
                            <a:ea typeface="Cambria Math" panose="02040503050406030204" pitchFamily="18" charset="0"/>
                          </a:rPr>
                          <m:t>𝜎</m:t>
                        </m:r>
                      </m:e>
                      <m:sub>
                        <m:r>
                          <a:rPr lang="en-US" i="1" dirty="0">
                            <a:latin typeface="Cambria Math" panose="02040503050406030204" pitchFamily="18" charset="0"/>
                          </a:rPr>
                          <m:t>𝑘</m:t>
                        </m:r>
                      </m:sub>
                      <m:sup>
                        <m:r>
                          <a:rPr lang="en-US" i="1" dirty="0">
                            <a:latin typeface="Cambria Math" panose="02040503050406030204" pitchFamily="18" charset="0"/>
                          </a:rPr>
                          <m:t>2</m:t>
                        </m:r>
                      </m:sup>
                    </m:sSubSup>
                    <m:r>
                      <a:rPr lang="en-US" b="0" i="1" dirty="0" smtClean="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𝑁</m:t>
                    </m:r>
                  </m:oMath>
                </a14:m>
                <a:r>
                  <a:rPr lang="en-US" i="1" dirty="0"/>
                  <a:t>(</a:t>
                </a:r>
                <a14:m>
                  <m:oMath xmlns:m="http://schemas.openxmlformats.org/officeDocument/2006/math">
                    <m:sSubSup>
                      <m:sSubSupPr>
                        <m:ctrlPr>
                          <a:rPr lang="en-US" i="1" dirty="0">
                            <a:latin typeface="Cambria Math" charset="0"/>
                          </a:rPr>
                        </m:ctrlPr>
                      </m:sSubSupPr>
                      <m:e>
                        <m:r>
                          <a:rPr lang="en-US" i="1" dirty="0">
                            <a:latin typeface="Cambria Math" panose="02040503050406030204" pitchFamily="18" charset="0"/>
                          </a:rPr>
                          <m:t>𝑥</m:t>
                        </m:r>
                      </m:e>
                      <m:sub>
                        <m:r>
                          <a:rPr lang="en-US" i="1" dirty="0">
                            <a:latin typeface="Cambria Math" panose="02040503050406030204" pitchFamily="18" charset="0"/>
                          </a:rPr>
                          <m:t>𝑡</m:t>
                        </m:r>
                      </m:sub>
                      <m:sup>
                        <m:r>
                          <a:rPr lang="en-US" i="1" dirty="0">
                            <a:latin typeface="Cambria Math" panose="02040503050406030204" pitchFamily="18" charset="0"/>
                          </a:rPr>
                          <m:t>𝑇</m:t>
                        </m:r>
                      </m:sup>
                    </m:sSubSup>
                    <m:sSub>
                      <m:sSubPr>
                        <m:ctrlPr>
                          <a:rPr lang="en-US" i="1" dirty="0">
                            <a:latin typeface="Cambria Math" charset="0"/>
                          </a:rPr>
                        </m:ctrlPr>
                      </m:sSubPr>
                      <m:e>
                        <m:r>
                          <a:rPr lang="en-US" i="1" dirty="0">
                            <a:latin typeface="Cambria Math" panose="02040503050406030204" pitchFamily="18" charset="0"/>
                            <a:ea typeface="Cambria Math" panose="02040503050406030204" pitchFamily="18" charset="0"/>
                          </a:rPr>
                          <m:t>𝜃</m:t>
                        </m:r>
                      </m:e>
                      <m:sub>
                        <m:r>
                          <a:rPr lang="en-US" i="1" dirty="0">
                            <a:latin typeface="Cambria Math" panose="02040503050406030204" pitchFamily="18" charset="0"/>
                          </a:rPr>
                          <m:t>𝑘</m:t>
                        </m:r>
                      </m:sub>
                    </m:sSub>
                    <m:r>
                      <a:rPr lang="en-US" i="1" dirty="0">
                        <a:latin typeface="Cambria Math" panose="02040503050406030204" pitchFamily="18" charset="0"/>
                      </a:rPr>
                      <m:t>, </m:t>
                    </m:r>
                    <m:sSubSup>
                      <m:sSubSupPr>
                        <m:ctrlPr>
                          <a:rPr lang="en-US" i="1" dirty="0">
                            <a:latin typeface="Cambria Math" charset="0"/>
                          </a:rPr>
                        </m:ctrlPr>
                      </m:sSubSupPr>
                      <m:e>
                        <m:r>
                          <a:rPr lang="en-US" i="1" dirty="0">
                            <a:latin typeface="Cambria Math" panose="02040503050406030204" pitchFamily="18" charset="0"/>
                            <a:ea typeface="Cambria Math" panose="02040503050406030204" pitchFamily="18" charset="0"/>
                          </a:rPr>
                          <m:t>𝜎</m:t>
                        </m:r>
                      </m:e>
                      <m:sub>
                        <m:r>
                          <a:rPr lang="en-US" i="1" dirty="0">
                            <a:latin typeface="Cambria Math" panose="02040503050406030204" pitchFamily="18" charset="0"/>
                          </a:rPr>
                          <m:t>𝑘</m:t>
                        </m:r>
                      </m:sub>
                      <m:sup>
                        <m:r>
                          <a:rPr lang="en-US" i="1" dirty="0">
                            <a:latin typeface="Cambria Math" panose="02040503050406030204" pitchFamily="18" charset="0"/>
                          </a:rPr>
                          <m:t>2</m:t>
                        </m:r>
                      </m:sup>
                    </m:sSubSup>
                  </m:oMath>
                </a14:m>
                <a:r>
                  <a:rPr lang="en-US" i="1" dirty="0"/>
                  <a:t>) </a:t>
                </a:r>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2010781" y="1576409"/>
                <a:ext cx="2561219" cy="327077"/>
              </a:xfrm>
              <a:prstGeom prst="rect">
                <a:avLst/>
              </a:prstGeom>
              <a:blipFill rotWithShape="0">
                <a:blip r:embed="rId3"/>
                <a:stretch>
                  <a:fillRect t="-77358" b="-100000"/>
                </a:stretch>
              </a:blipFill>
            </p:spPr>
            <p:txBody>
              <a:bodyPr/>
              <a:lstStyle/>
              <a:p>
                <a:r>
                  <a:rPr lang="en-US">
                    <a:noFill/>
                  </a:rPr>
                  <a:t> </a:t>
                </a:r>
              </a:p>
            </p:txBody>
          </p:sp>
        </mc:Fallback>
      </mc:AlternateContent>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4153" y="1210673"/>
            <a:ext cx="1651052" cy="924850"/>
          </a:xfrm>
          <a:prstGeom prst="rect">
            <a:avLst/>
          </a:prstGeom>
        </p:spPr>
      </p:pic>
      <p:pic>
        <p:nvPicPr>
          <p:cNvPr id="4" name="Picture 3"/>
          <p:cNvPicPr>
            <a:picLocks noChangeAspect="1"/>
          </p:cNvPicPr>
          <p:nvPr/>
        </p:nvPicPr>
        <p:blipFill rotWithShape="1">
          <a:blip r:embed="rId5"/>
          <a:srcRect r="5855" b="6610"/>
          <a:stretch/>
        </p:blipFill>
        <p:spPr>
          <a:xfrm>
            <a:off x="3286271" y="2388208"/>
            <a:ext cx="1849934" cy="256913"/>
          </a:xfrm>
          <a:prstGeom prst="rect">
            <a:avLst/>
          </a:prstGeom>
        </p:spPr>
      </p:pic>
      <p:pic>
        <p:nvPicPr>
          <p:cNvPr id="6" name="Picture 5"/>
          <p:cNvPicPr>
            <a:picLocks noChangeAspect="1"/>
          </p:cNvPicPr>
          <p:nvPr/>
        </p:nvPicPr>
        <p:blipFill>
          <a:blip r:embed="rId6"/>
          <a:stretch>
            <a:fillRect/>
          </a:stretch>
        </p:blipFill>
        <p:spPr>
          <a:xfrm>
            <a:off x="2970623" y="2692133"/>
            <a:ext cx="2481229" cy="229921"/>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454430" y="1209898"/>
                <a:ext cx="4763112" cy="318302"/>
              </a:xfrm>
              <a:prstGeom prst="rect">
                <a:avLst/>
              </a:prstGeom>
              <a:noFill/>
            </p:spPr>
            <p:txBody>
              <a:bodyPr wrap="square" rtlCol="0">
                <a:spAutoFit/>
              </a:bodyPr>
              <a:lstStyle/>
              <a:p>
                <a:pPr marL="342900" indent="-342900">
                  <a:buFont typeface="Wingdings" charset="2"/>
                  <a:buChar char="Ø"/>
                </a:pPr>
                <a:r>
                  <a:rPr lang="en-US" dirty="0" smtClean="0"/>
                  <a:t>The reward </a:t>
                </a:r>
                <a14:m>
                  <m:oMath xmlns:m="http://schemas.openxmlformats.org/officeDocument/2006/math">
                    <m:sSub>
                      <m:sSubPr>
                        <m:ctrlPr>
                          <a:rPr lang="en-US" i="1" smtClean="0">
                            <a:latin typeface="Cambria Math" charset="0"/>
                          </a:rPr>
                        </m:ctrlPr>
                      </m:sSubPr>
                      <m:e>
                        <m:r>
                          <a:rPr lang="en-US" b="0" i="1" smtClean="0">
                            <a:latin typeface="Cambria Math" charset="0"/>
                          </a:rPr>
                          <m:t>𝑟</m:t>
                        </m:r>
                      </m:e>
                      <m:sub>
                        <m:r>
                          <a:rPr lang="en-US" b="0" i="1" smtClean="0">
                            <a:latin typeface="Cambria Math" charset="0"/>
                          </a:rPr>
                          <m:t>𝑘</m:t>
                        </m:r>
                        <m:r>
                          <a:rPr lang="en-US" b="0" i="1" smtClean="0">
                            <a:latin typeface="Cambria Math" charset="0"/>
                          </a:rPr>
                          <m:t>,</m:t>
                        </m:r>
                        <m:r>
                          <a:rPr lang="en-US" b="0" i="1" smtClean="0">
                            <a:latin typeface="Cambria Math" charset="0"/>
                          </a:rPr>
                          <m:t>𝑡</m:t>
                        </m:r>
                      </m:sub>
                    </m:sSub>
                  </m:oMath>
                </a14:m>
                <a:r>
                  <a:rPr lang="en-US" dirty="0" smtClean="0"/>
                  <a:t> depends on </a:t>
                </a:r>
                <a14:m>
                  <m:oMath xmlns:m="http://schemas.openxmlformats.org/officeDocument/2006/math">
                    <m:sSub>
                      <m:sSubPr>
                        <m:ctrlPr>
                          <a:rPr lang="en-US" b="1" i="1">
                            <a:latin typeface="Cambria Math" charset="0"/>
                          </a:rPr>
                        </m:ctrlPr>
                      </m:sSubPr>
                      <m:e>
                        <m:r>
                          <a:rPr lang="en-US" b="1" i="1">
                            <a:latin typeface="Cambria Math" panose="02040503050406030204" pitchFamily="18" charset="0"/>
                          </a:rPr>
                          <m:t>𝒙</m:t>
                        </m:r>
                      </m:e>
                      <m:sub>
                        <m:r>
                          <a:rPr lang="en-US" b="1" i="1">
                            <a:latin typeface="Cambria Math" panose="02040503050406030204" pitchFamily="18" charset="0"/>
                          </a:rPr>
                          <m:t>𝒕</m:t>
                        </m:r>
                      </m:sub>
                    </m:sSub>
                    <m:r>
                      <a:rPr lang="en-US" i="1">
                        <a:latin typeface="Cambria Math" panose="02040503050406030204" pitchFamily="18" charset="0"/>
                      </a:rPr>
                      <m:t>,</m:t>
                    </m:r>
                    <m:sSub>
                      <m:sSubPr>
                        <m:ctrlPr>
                          <a:rPr lang="en-US" i="1" dirty="0">
                            <a:latin typeface="Cambria Math" charset="0"/>
                          </a:rPr>
                        </m:ctrlPr>
                      </m:sSubPr>
                      <m:e>
                        <m:r>
                          <a:rPr lang="en-US" i="1" dirty="0">
                            <a:latin typeface="Cambria Math" panose="02040503050406030204" pitchFamily="18" charset="0"/>
                            <a:ea typeface="Cambria Math" panose="02040503050406030204" pitchFamily="18" charset="0"/>
                          </a:rPr>
                          <m:t>𝜃</m:t>
                        </m:r>
                      </m:e>
                      <m:sub>
                        <m:r>
                          <a:rPr lang="en-US" i="1" dirty="0">
                            <a:latin typeface="Cambria Math" panose="02040503050406030204" pitchFamily="18" charset="0"/>
                          </a:rPr>
                          <m:t>𝑘</m:t>
                        </m:r>
                      </m:sub>
                    </m:sSub>
                    <m:r>
                      <a:rPr lang="en-US" i="1" dirty="0">
                        <a:latin typeface="Cambria Math" panose="02040503050406030204" pitchFamily="18" charset="0"/>
                      </a:rPr>
                      <m:t>,</m:t>
                    </m:r>
                    <m:sSubSup>
                      <m:sSubSupPr>
                        <m:ctrlPr>
                          <a:rPr lang="en-US" i="1" dirty="0">
                            <a:latin typeface="Cambria Math" charset="0"/>
                          </a:rPr>
                        </m:ctrlPr>
                      </m:sSubSupPr>
                      <m:e>
                        <m:r>
                          <a:rPr lang="en-US" i="1" dirty="0">
                            <a:latin typeface="Cambria Math" panose="02040503050406030204" pitchFamily="18" charset="0"/>
                            <a:ea typeface="Cambria Math" panose="02040503050406030204" pitchFamily="18" charset="0"/>
                          </a:rPr>
                          <m:t>𝜎</m:t>
                        </m:r>
                      </m:e>
                      <m:sub>
                        <m:r>
                          <a:rPr lang="en-US" i="1" dirty="0">
                            <a:latin typeface="Cambria Math" panose="02040503050406030204" pitchFamily="18" charset="0"/>
                          </a:rPr>
                          <m:t>𝑘</m:t>
                        </m:r>
                      </m:sub>
                      <m:sup>
                        <m:r>
                          <a:rPr lang="en-US" i="1" dirty="0">
                            <a:latin typeface="Cambria Math" panose="02040503050406030204" pitchFamily="18" charset="0"/>
                          </a:rPr>
                          <m:t>2</m:t>
                        </m:r>
                      </m:sup>
                    </m:sSubSup>
                  </m:oMath>
                </a14:m>
                <a:r>
                  <a:rPr lang="en-US" dirty="0" smtClean="0"/>
                  <a:t>. </a:t>
                </a:r>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454430" y="1209898"/>
                <a:ext cx="4763112" cy="318302"/>
              </a:xfrm>
              <a:prstGeom prst="rect">
                <a:avLst/>
              </a:prstGeom>
              <a:blipFill rotWithShape="0">
                <a:blip r:embed="rId7"/>
                <a:stretch>
                  <a:fillRect l="-256" t="-1887" b="-150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437743" y="1886458"/>
                <a:ext cx="6802402" cy="541238"/>
              </a:xfrm>
              <a:prstGeom prst="rect">
                <a:avLst/>
              </a:prstGeom>
              <a:noFill/>
            </p:spPr>
            <p:txBody>
              <a:bodyPr wrap="square" rtlCol="0">
                <a:spAutoFit/>
              </a:bodyPr>
              <a:lstStyle/>
              <a:p>
                <a:pPr marL="285750" indent="-285750">
                  <a:buFont typeface="Wingdings" charset="2"/>
                  <a:buChar char="Ø"/>
                </a:pPr>
                <a:r>
                  <a:rPr lang="en-US" dirty="0" smtClean="0">
                    <a:latin typeface="+mj-lt"/>
                  </a:rPr>
                  <a:t>We</a:t>
                </a:r>
                <a:r>
                  <a:rPr lang="en-US" b="1" dirty="0" smtClean="0">
                    <a:latin typeface="+mj-lt"/>
                  </a:rPr>
                  <a:t> </a:t>
                </a:r>
                <a:r>
                  <a:rPr lang="en-US" dirty="0" smtClean="0">
                    <a:latin typeface="+mj-lt"/>
                  </a:rPr>
                  <a:t>assume</a:t>
                </a:r>
                <a:r>
                  <a:rPr lang="en-US" b="1" dirty="0" smtClean="0">
                    <a:latin typeface="+mj-lt"/>
                  </a:rPr>
                  <a:t> </a:t>
                </a:r>
                <a14:m>
                  <m:oMath xmlns:m="http://schemas.openxmlformats.org/officeDocument/2006/math">
                    <m:sSub>
                      <m:sSubPr>
                        <m:ctrlPr>
                          <a:rPr lang="en-US" i="1" dirty="0">
                            <a:latin typeface="Cambria Math" charset="0"/>
                          </a:rPr>
                        </m:ctrlPr>
                      </m:sSubPr>
                      <m:e>
                        <m:r>
                          <a:rPr lang="en-US" i="1" dirty="0">
                            <a:latin typeface="Cambria Math" charset="0"/>
                            <a:ea typeface="Cambria Math" panose="02040503050406030204" pitchFamily="18" charset="0"/>
                          </a:rPr>
                          <m:t>𝜃</m:t>
                        </m:r>
                      </m:e>
                      <m:sub>
                        <m:r>
                          <a:rPr lang="en-US" i="1" dirty="0">
                            <a:latin typeface="Cambria Math" charset="0"/>
                          </a:rPr>
                          <m:t>𝑘</m:t>
                        </m:r>
                      </m:sub>
                    </m:sSub>
                    <m:r>
                      <a:rPr lang="en-US" b="0" i="1" dirty="0" smtClean="0">
                        <a:latin typeface="Cambria Math" charset="0"/>
                      </a:rPr>
                      <m:t> </m:t>
                    </m:r>
                    <m:r>
                      <m:rPr>
                        <m:sty m:val="p"/>
                      </m:rPr>
                      <a:rPr lang="en-US" b="0" i="0" dirty="0" smtClean="0">
                        <a:latin typeface="Cambria Math" charset="0"/>
                      </a:rPr>
                      <m:t>and</m:t>
                    </m:r>
                    <m:r>
                      <a:rPr lang="en-US" b="0" i="1" dirty="0" smtClean="0">
                        <a:latin typeface="Cambria Math" charset="0"/>
                      </a:rPr>
                      <m:t> </m:t>
                    </m:r>
                    <m:sSubSup>
                      <m:sSubSupPr>
                        <m:ctrlPr>
                          <a:rPr lang="en-US" i="1" dirty="0">
                            <a:latin typeface="Cambria Math" charset="0"/>
                          </a:rPr>
                        </m:ctrlPr>
                      </m:sSubSupPr>
                      <m:e>
                        <m:r>
                          <a:rPr lang="en-US" i="1" dirty="0">
                            <a:latin typeface="Cambria Math" charset="0"/>
                            <a:ea typeface="Cambria Math" panose="02040503050406030204" pitchFamily="18" charset="0"/>
                          </a:rPr>
                          <m:t>𝜎</m:t>
                        </m:r>
                      </m:e>
                      <m:sub>
                        <m:r>
                          <a:rPr lang="en-US" i="1" dirty="0">
                            <a:latin typeface="Cambria Math" charset="0"/>
                          </a:rPr>
                          <m:t>𝑘</m:t>
                        </m:r>
                      </m:sub>
                      <m:sup>
                        <m:r>
                          <a:rPr lang="en-US" i="1" dirty="0">
                            <a:latin typeface="Cambria Math" charset="0"/>
                          </a:rPr>
                          <m:t>2</m:t>
                        </m:r>
                      </m:sup>
                    </m:sSubSup>
                  </m:oMath>
                </a14:m>
                <a:r>
                  <a:rPr lang="en-US" dirty="0">
                    <a:latin typeface="+mj-lt"/>
                  </a:rPr>
                  <a:t>  follow a conjugate prior </a:t>
                </a:r>
                <a:r>
                  <a:rPr lang="en-US" dirty="0" smtClean="0">
                    <a:latin typeface="+mj-lt"/>
                  </a:rPr>
                  <a:t>distribution (</a:t>
                </a:r>
                <a:r>
                  <a:rPr lang="en-US" i="1" dirty="0" smtClean="0"/>
                  <a:t>Normal Inverse Gamma, NIG distribution</a:t>
                </a:r>
                <a:r>
                  <a:rPr lang="en-US" dirty="0" smtClean="0"/>
                  <a:t>) </a:t>
                </a:r>
                <a:r>
                  <a:rPr lang="en-US" dirty="0" smtClean="0">
                    <a:latin typeface="+mj-lt"/>
                  </a:rPr>
                  <a:t>as follows:</a:t>
                </a:r>
                <a:endParaRPr lang="en-US" dirty="0">
                  <a:latin typeface="+mj-lt"/>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437743" y="1886458"/>
                <a:ext cx="6802402" cy="541238"/>
              </a:xfrm>
              <a:prstGeom prst="rect">
                <a:avLst/>
              </a:prstGeom>
              <a:blipFill rotWithShape="0">
                <a:blip r:embed="rId8"/>
                <a:stretch>
                  <a:fillRect l="-179" t="-44944" b="-202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466927" y="2998882"/>
                <a:ext cx="7762673" cy="574003"/>
              </a:xfrm>
              <a:prstGeom prst="rect">
                <a:avLst/>
              </a:prstGeom>
              <a:noFill/>
            </p:spPr>
            <p:txBody>
              <a:bodyPr wrap="square" rtlCol="0">
                <a:spAutoFit/>
              </a:bodyPr>
              <a:lstStyle/>
              <a:p>
                <a:pPr marL="342900" indent="-342900">
                  <a:buFont typeface="Wingdings" charset="2"/>
                  <a:buChar char="Ø"/>
                </a:pPr>
                <a:r>
                  <a:rPr lang="en-US" dirty="0" smtClean="0">
                    <a:latin typeface="+mj-lt"/>
                  </a:rPr>
                  <a:t>After recommend an automation </a:t>
                </a:r>
                <a14:m>
                  <m:oMath xmlns:m="http://schemas.openxmlformats.org/officeDocument/2006/math">
                    <m:sSup>
                      <m:sSupPr>
                        <m:ctrlPr>
                          <a:rPr lang="en-US" i="1" smtClean="0">
                            <a:latin typeface="Cambria Math" charset="0"/>
                          </a:rPr>
                        </m:ctrlPr>
                      </m:sSupPr>
                      <m:e>
                        <m:r>
                          <a:rPr lang="en-US" b="0" i="1" smtClean="0">
                            <a:latin typeface="Cambria Math" charset="0"/>
                          </a:rPr>
                          <m:t>𝑎</m:t>
                        </m:r>
                      </m:e>
                      <m:sup>
                        <m:r>
                          <a:rPr lang="en-US" b="0" i="1" smtClean="0">
                            <a:latin typeface="Cambria Math" charset="0"/>
                          </a:rPr>
                          <m:t>(</m:t>
                        </m:r>
                        <m:r>
                          <a:rPr lang="en-US" b="0" i="1" smtClean="0">
                            <a:latin typeface="Cambria Math" charset="0"/>
                          </a:rPr>
                          <m:t>𝑝</m:t>
                        </m:r>
                        <m:r>
                          <a:rPr lang="en-US" b="0" i="1" smtClean="0">
                            <a:latin typeface="Cambria Math" charset="0"/>
                          </a:rPr>
                          <m:t>)</m:t>
                        </m:r>
                      </m:sup>
                    </m:sSup>
                  </m:oMath>
                </a14:m>
                <a:r>
                  <a:rPr lang="en-US" dirty="0" smtClean="0">
                    <a:latin typeface="+mj-lt"/>
                  </a:rPr>
                  <a:t> at time </a:t>
                </a:r>
                <a:r>
                  <a:rPr lang="en-US" i="1" dirty="0" smtClean="0">
                    <a:latin typeface="+mj-lt"/>
                  </a:rPr>
                  <a:t>t</a:t>
                </a:r>
                <a:r>
                  <a:rPr lang="en-US" dirty="0" smtClean="0">
                    <a:latin typeface="+mj-lt"/>
                  </a:rPr>
                  <a:t>, the observed feedback will be used to update the hyper parameters </a:t>
                </a:r>
                <a14:m>
                  <m:oMath xmlns:m="http://schemas.openxmlformats.org/officeDocument/2006/math">
                    <m:sSub>
                      <m:sSubPr>
                        <m:ctrlPr>
                          <a:rPr lang="en-US" i="1" smtClean="0">
                            <a:latin typeface="Cambria Math" charset="0"/>
                          </a:rPr>
                        </m:ctrlPr>
                      </m:sSubPr>
                      <m:e>
                        <m:r>
                          <a:rPr lang="en-US" i="1" smtClean="0">
                            <a:latin typeface="Cambria Math" charset="0"/>
                            <a:ea typeface="Cambria Math" charset="0"/>
                            <a:cs typeface="Cambria Math" charset="0"/>
                          </a:rPr>
                          <m:t>𝛼</m:t>
                        </m:r>
                      </m:e>
                      <m:sub>
                        <m:r>
                          <a:rPr lang="en-US" b="0" i="1" smtClean="0">
                            <a:latin typeface="Cambria Math" charset="0"/>
                          </a:rPr>
                          <m:t>𝑘</m:t>
                        </m:r>
                        <m:r>
                          <a:rPr lang="en-US" b="0" i="1" smtClean="0">
                            <a:latin typeface="Cambria Math" charset="0"/>
                          </a:rPr>
                          <m:t>,</m:t>
                        </m:r>
                        <m:r>
                          <a:rPr lang="en-US" b="0" i="1" smtClean="0">
                            <a:latin typeface="Cambria Math" charset="0"/>
                          </a:rPr>
                          <m:t>𝑡</m:t>
                        </m:r>
                      </m:sub>
                    </m:sSub>
                  </m:oMath>
                </a14:m>
                <a:r>
                  <a:rPr lang="en-US" dirty="0" smtClean="0">
                    <a:latin typeface="+mj-lt"/>
                  </a:rPr>
                  <a:t>, </a:t>
                </a:r>
                <a14:m>
                  <m:oMath xmlns:m="http://schemas.openxmlformats.org/officeDocument/2006/math">
                    <m:sSub>
                      <m:sSubPr>
                        <m:ctrlPr>
                          <a:rPr lang="en-US" i="1" dirty="0" smtClean="0">
                            <a:latin typeface="Cambria Math" charset="0"/>
                          </a:rPr>
                        </m:ctrlPr>
                      </m:sSubPr>
                      <m:e>
                        <m:r>
                          <a:rPr lang="en-US" i="1" dirty="0" smtClean="0">
                            <a:latin typeface="Cambria Math" charset="0"/>
                            <a:ea typeface="Cambria Math" charset="0"/>
                            <a:cs typeface="Cambria Math" charset="0"/>
                          </a:rPr>
                          <m:t>𝛽</m:t>
                        </m:r>
                      </m:e>
                      <m:sub>
                        <m:r>
                          <a:rPr lang="en-US" b="0" i="1" dirty="0" smtClean="0">
                            <a:latin typeface="Cambria Math" charset="0"/>
                          </a:rPr>
                          <m:t>𝑘</m:t>
                        </m:r>
                        <m:r>
                          <a:rPr lang="en-US" b="0" i="1" dirty="0" smtClean="0">
                            <a:latin typeface="Cambria Math" charset="0"/>
                          </a:rPr>
                          <m:t>,</m:t>
                        </m:r>
                        <m:r>
                          <a:rPr lang="en-US" b="0" i="1" dirty="0" smtClean="0">
                            <a:latin typeface="Cambria Math" charset="0"/>
                          </a:rPr>
                          <m:t>𝑡</m:t>
                        </m:r>
                      </m:sub>
                    </m:sSub>
                  </m:oMath>
                </a14:m>
                <a:r>
                  <a:rPr lang="en-US" dirty="0" smtClean="0">
                    <a:latin typeface="+mj-lt"/>
                  </a:rPr>
                  <a:t>, </a:t>
                </a:r>
                <a14:m>
                  <m:oMath xmlns:m="http://schemas.openxmlformats.org/officeDocument/2006/math">
                    <m:sSub>
                      <m:sSubPr>
                        <m:ctrlPr>
                          <a:rPr lang="en-US" i="1" dirty="0" smtClean="0">
                            <a:latin typeface="Cambria Math" charset="0"/>
                          </a:rPr>
                        </m:ctrlPr>
                      </m:sSubPr>
                      <m:e>
                        <m:r>
                          <a:rPr lang="en-US" i="1" dirty="0" smtClean="0">
                            <a:latin typeface="Cambria Math" charset="0"/>
                            <a:ea typeface="Cambria Math" charset="0"/>
                            <a:cs typeface="Cambria Math" charset="0"/>
                          </a:rPr>
                          <m:t>𝜇</m:t>
                        </m:r>
                      </m:e>
                      <m:sub>
                        <m:sSub>
                          <m:sSubPr>
                            <m:ctrlPr>
                              <a:rPr lang="en-US" i="1" dirty="0" smtClean="0">
                                <a:latin typeface="Cambria Math" charset="0"/>
                              </a:rPr>
                            </m:ctrlPr>
                          </m:sSubPr>
                          <m:e>
                            <m:r>
                              <a:rPr lang="en-US" i="1" dirty="0" smtClean="0">
                                <a:latin typeface="Cambria Math" charset="0"/>
                                <a:ea typeface="Cambria Math" charset="0"/>
                                <a:cs typeface="Cambria Math" charset="0"/>
                              </a:rPr>
                              <m:t>𝜃</m:t>
                            </m:r>
                          </m:e>
                          <m:sub>
                            <m:r>
                              <a:rPr lang="en-US" b="0" i="1" dirty="0" smtClean="0">
                                <a:latin typeface="Cambria Math" charset="0"/>
                              </a:rPr>
                              <m:t>𝑘</m:t>
                            </m:r>
                            <m:r>
                              <a:rPr lang="en-US" b="0" i="1" dirty="0" smtClean="0">
                                <a:latin typeface="Cambria Math" charset="0"/>
                              </a:rPr>
                              <m:t>,</m:t>
                            </m:r>
                            <m:r>
                              <a:rPr lang="en-US" b="0" i="1" dirty="0" smtClean="0">
                                <a:latin typeface="Cambria Math" charset="0"/>
                              </a:rPr>
                              <m:t>𝑡</m:t>
                            </m:r>
                          </m:sub>
                        </m:sSub>
                      </m:sub>
                    </m:sSub>
                  </m:oMath>
                </a14:m>
                <a:r>
                  <a:rPr lang="en-US" dirty="0" smtClean="0">
                    <a:latin typeface="+mj-lt"/>
                  </a:rPr>
                  <a:t>, </a:t>
                </a:r>
                <a14:m>
                  <m:oMath xmlns:m="http://schemas.openxmlformats.org/officeDocument/2006/math">
                    <m:sSub>
                      <m:sSubPr>
                        <m:ctrlPr>
                          <a:rPr lang="en-US" i="1" dirty="0">
                            <a:latin typeface="Cambria Math" charset="0"/>
                          </a:rPr>
                        </m:ctrlPr>
                      </m:sSubPr>
                      <m:e>
                        <m:r>
                          <m:rPr>
                            <m:sty m:val="p"/>
                          </m:rPr>
                          <a:rPr lang="el-GR" i="1" dirty="0" smtClean="0">
                            <a:latin typeface="Cambria Math" charset="0"/>
                            <a:ea typeface="Cambria Math" charset="0"/>
                            <a:cs typeface="Cambria Math" charset="0"/>
                          </a:rPr>
                          <m:t>Σ</m:t>
                        </m:r>
                      </m:e>
                      <m:sub>
                        <m:sSub>
                          <m:sSubPr>
                            <m:ctrlPr>
                              <a:rPr lang="en-US" i="1" dirty="0">
                                <a:latin typeface="Cambria Math" charset="0"/>
                              </a:rPr>
                            </m:ctrlPr>
                          </m:sSubPr>
                          <m:e>
                            <m:r>
                              <a:rPr lang="en-US" i="1" dirty="0">
                                <a:latin typeface="Cambria Math" charset="0"/>
                                <a:ea typeface="Cambria Math" charset="0"/>
                                <a:cs typeface="Cambria Math" charset="0"/>
                              </a:rPr>
                              <m:t>𝜃</m:t>
                            </m:r>
                          </m:e>
                          <m:sub>
                            <m:r>
                              <a:rPr lang="en-US" i="1" dirty="0">
                                <a:latin typeface="Cambria Math" charset="0"/>
                              </a:rPr>
                              <m:t>𝑘</m:t>
                            </m:r>
                            <m:r>
                              <a:rPr lang="en-US" b="0" i="1" dirty="0" smtClean="0">
                                <a:latin typeface="Cambria Math" charset="0"/>
                              </a:rPr>
                              <m:t>,</m:t>
                            </m:r>
                            <m:r>
                              <a:rPr lang="en-US" b="0" i="1" dirty="0" smtClean="0">
                                <a:latin typeface="Cambria Math" charset="0"/>
                              </a:rPr>
                              <m:t>𝑡</m:t>
                            </m:r>
                          </m:sub>
                        </m:sSub>
                      </m:sub>
                    </m:sSub>
                  </m:oMath>
                </a14:m>
                <a:r>
                  <a:rPr lang="en-US" dirty="0" smtClean="0">
                    <a:latin typeface="+mj-lt"/>
                  </a:rPr>
                  <a:t> of each node along the selected path </a:t>
                </a:r>
                <a14:m>
                  <m:oMath xmlns:m="http://schemas.openxmlformats.org/officeDocument/2006/math">
                    <m:r>
                      <m:rPr>
                        <m:sty m:val="p"/>
                      </m:rPr>
                      <a:rPr lang="en-US" b="0" i="0" smtClean="0">
                        <a:latin typeface="Cambria Math" charset="0"/>
                      </a:rPr>
                      <m:t>p</m:t>
                    </m:r>
                    <m:r>
                      <a:rPr lang="en-US" b="0" i="1" smtClean="0">
                        <a:latin typeface="Cambria Math" charset="0"/>
                      </a:rPr>
                      <m:t>𝑡h</m:t>
                    </m:r>
                    <m:r>
                      <a:rPr lang="en-US" b="0" i="1" smtClean="0">
                        <a:latin typeface="Cambria Math" charset="0"/>
                      </a:rPr>
                      <m:t>(</m:t>
                    </m:r>
                    <m:sSup>
                      <m:sSupPr>
                        <m:ctrlPr>
                          <a:rPr lang="en-US" i="1">
                            <a:latin typeface="Cambria Math" charset="0"/>
                          </a:rPr>
                        </m:ctrlPr>
                      </m:sSupPr>
                      <m:e>
                        <m:r>
                          <a:rPr lang="en-US" i="1">
                            <a:latin typeface="Cambria Math" charset="0"/>
                          </a:rPr>
                          <m:t>𝑎</m:t>
                        </m:r>
                      </m:e>
                      <m:sup>
                        <m:r>
                          <a:rPr lang="en-US" i="1">
                            <a:latin typeface="Cambria Math" charset="0"/>
                          </a:rPr>
                          <m:t>(</m:t>
                        </m:r>
                        <m:r>
                          <a:rPr lang="en-US" i="1">
                            <a:latin typeface="Cambria Math" charset="0"/>
                          </a:rPr>
                          <m:t>𝑝</m:t>
                        </m:r>
                        <m:r>
                          <a:rPr lang="en-US" i="1">
                            <a:latin typeface="Cambria Math" charset="0"/>
                          </a:rPr>
                          <m:t>)</m:t>
                        </m:r>
                      </m:sup>
                    </m:sSup>
                  </m:oMath>
                </a14:m>
                <a:r>
                  <a:rPr lang="en-US" dirty="0" smtClean="0">
                    <a:latin typeface="+mj-lt"/>
                  </a:rPr>
                  <a:t>).</a:t>
                </a:r>
                <a:endParaRPr lang="en-US" dirty="0">
                  <a:latin typeface="+mj-lt"/>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66927" y="2998882"/>
                <a:ext cx="7762673" cy="574003"/>
              </a:xfrm>
              <a:prstGeom prst="rect">
                <a:avLst/>
              </a:prstGeom>
              <a:blipFill rotWithShape="0">
                <a:blip r:embed="rId9"/>
                <a:stretch>
                  <a:fillRect l="-157" r="-550" b="-3191"/>
                </a:stretch>
              </a:blipFill>
            </p:spPr>
            <p:txBody>
              <a:bodyPr/>
              <a:lstStyle/>
              <a:p>
                <a:r>
                  <a:rPr lang="en-US">
                    <a:noFill/>
                  </a:rPr>
                  <a:t> </a:t>
                </a:r>
              </a:p>
            </p:txBody>
          </p:sp>
        </mc:Fallback>
      </mc:AlternateContent>
      <p:pic>
        <p:nvPicPr>
          <p:cNvPr id="11" name="Picture 10"/>
          <p:cNvPicPr>
            <a:picLocks noChangeAspect="1"/>
          </p:cNvPicPr>
          <p:nvPr/>
        </p:nvPicPr>
        <p:blipFill rotWithShape="1">
          <a:blip r:embed="rId10"/>
          <a:srcRect b="62653"/>
          <a:stretch/>
        </p:blipFill>
        <p:spPr>
          <a:xfrm>
            <a:off x="1432811" y="3606791"/>
            <a:ext cx="3297909" cy="576097"/>
          </a:xfrm>
          <a:prstGeom prst="rect">
            <a:avLst/>
          </a:prstGeom>
        </p:spPr>
      </p:pic>
      <p:pic>
        <p:nvPicPr>
          <p:cNvPr id="12" name="Picture 11"/>
          <p:cNvPicPr>
            <a:picLocks noChangeAspect="1"/>
          </p:cNvPicPr>
          <p:nvPr/>
        </p:nvPicPr>
        <p:blipFill>
          <a:blip r:embed="rId11"/>
          <a:stretch>
            <a:fillRect/>
          </a:stretch>
        </p:blipFill>
        <p:spPr>
          <a:xfrm>
            <a:off x="4464998" y="3493240"/>
            <a:ext cx="3404681" cy="943249"/>
          </a:xfrm>
          <a:prstGeom prst="rect">
            <a:avLst/>
          </a:prstGeom>
        </p:spPr>
      </p:pic>
      <p:sp>
        <p:nvSpPr>
          <p:cNvPr id="26" name="TextBox 25"/>
          <p:cNvSpPr txBox="1"/>
          <p:nvPr/>
        </p:nvSpPr>
        <p:spPr>
          <a:xfrm>
            <a:off x="499821" y="4436244"/>
            <a:ext cx="7729779" cy="523220"/>
          </a:xfrm>
          <a:prstGeom prst="rect">
            <a:avLst/>
          </a:prstGeom>
          <a:noFill/>
        </p:spPr>
        <p:txBody>
          <a:bodyPr wrap="square" rtlCol="0">
            <a:spAutoFit/>
          </a:bodyPr>
          <a:lstStyle/>
          <a:p>
            <a:pPr marL="342900" indent="-342900">
              <a:buFont typeface="Wingdings" charset="2"/>
              <a:buChar char="Ø"/>
            </a:pPr>
            <a:r>
              <a:rPr lang="en-US" altLang="zh-CN" dirty="0" smtClean="0"/>
              <a:t>Developing</a:t>
            </a:r>
            <a:r>
              <a:rPr lang="zh-CN" altLang="en-US" dirty="0" smtClean="0"/>
              <a:t> </a:t>
            </a:r>
            <a:r>
              <a:rPr lang="en-US" altLang="zh-CN" dirty="0" smtClean="0"/>
              <a:t>with</a:t>
            </a:r>
            <a:r>
              <a:rPr lang="zh-CN" altLang="en-US" dirty="0" smtClean="0"/>
              <a:t> </a:t>
            </a:r>
            <a:r>
              <a:rPr lang="en-US" altLang="zh-CN" dirty="0" smtClean="0"/>
              <a:t>different</a:t>
            </a:r>
            <a:r>
              <a:rPr lang="zh-CN" altLang="en-US" dirty="0" smtClean="0"/>
              <a:t> </a:t>
            </a:r>
            <a:r>
              <a:rPr lang="en-US" altLang="zh-CN" dirty="0" smtClean="0"/>
              <a:t>strategies (i.e., Thompson sampling, </a:t>
            </a:r>
            <a:r>
              <a:rPr lang="en-US" altLang="zh-CN" dirty="0" err="1" smtClean="0"/>
              <a:t>LinUCB</a:t>
            </a:r>
            <a:r>
              <a:rPr lang="en-US" altLang="zh-CN" dirty="0" smtClean="0"/>
              <a:t>), we have HMAB-TS and HMAB-</a:t>
            </a:r>
            <a:r>
              <a:rPr lang="en-US" altLang="zh-CN" dirty="0" err="1" smtClean="0"/>
              <a:t>LinUCB</a:t>
            </a:r>
            <a:r>
              <a:rPr lang="en-US" altLang="zh-CN" dirty="0" smtClean="0"/>
              <a:t>. </a:t>
            </a:r>
            <a:endParaRPr lang="en-US" dirty="0"/>
          </a:p>
        </p:txBody>
      </p:sp>
    </p:spTree>
    <p:extLst>
      <p:ext uri="{BB962C8B-B14F-4D97-AF65-F5344CB8AC3E}">
        <p14:creationId xmlns:p14="http://schemas.microsoft.com/office/powerpoint/2010/main" val="40800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p:bldP spid="23" grpId="0"/>
      <p:bldP spid="24" grpId="0"/>
      <p:bldP spid="26" grpId="0"/>
      <p:bldP spid="2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marL="0" lvl="0" indent="0" rtl="0">
              <a:spcBef>
                <a:spcPts val="0"/>
              </a:spcBef>
              <a:buNone/>
            </a:pPr>
            <a:r>
              <a:rPr lang="en-US" sz="2400" b="0" dirty="0" smtClean="0">
                <a:solidFill>
                  <a:schemeClr val="accent4"/>
                </a:solidFill>
              </a:rPr>
              <a:t>Example: </a:t>
            </a:r>
            <a:r>
              <a:rPr lang="en" sz="2400" b="0" dirty="0" smtClean="0">
                <a:solidFill>
                  <a:schemeClr val="accent4"/>
                </a:solidFill>
              </a:rPr>
              <a:t>Hierarchical Multi-armed Bandit Algorithm</a:t>
            </a:r>
            <a:endParaRPr lang="en" sz="2400" b="0" dirty="0">
              <a:solidFill>
                <a:schemeClr val="accent4"/>
              </a:solidFill>
            </a:endParaRP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12</a:t>
            </a:fld>
            <a:endParaRPr lang="en"/>
          </a:p>
        </p:txBody>
      </p:sp>
      <p:sp>
        <p:nvSpPr>
          <p:cNvPr id="6" name="TextBox 5"/>
          <p:cNvSpPr txBox="1"/>
          <p:nvPr/>
        </p:nvSpPr>
        <p:spPr>
          <a:xfrm>
            <a:off x="457200" y="1311663"/>
            <a:ext cx="8229600" cy="523220"/>
          </a:xfrm>
          <a:prstGeom prst="rect">
            <a:avLst/>
          </a:prstGeom>
          <a:noFill/>
        </p:spPr>
        <p:txBody>
          <a:bodyPr wrap="square" rtlCol="0">
            <a:spAutoFit/>
          </a:bodyPr>
          <a:lstStyle/>
          <a:p>
            <a:endParaRPr lang="en-US" dirty="0"/>
          </a:p>
          <a:p>
            <a:endParaRPr lang="en-US" dirty="0" smtClean="0"/>
          </a:p>
        </p:txBody>
      </p:sp>
      <p:grpSp>
        <p:nvGrpSpPr>
          <p:cNvPr id="4" name="Group 3"/>
          <p:cNvGrpSpPr/>
          <p:nvPr/>
        </p:nvGrpSpPr>
        <p:grpSpPr>
          <a:xfrm>
            <a:off x="1284830" y="2083148"/>
            <a:ext cx="5710724" cy="1184467"/>
            <a:chOff x="1284830" y="2083148"/>
            <a:chExt cx="5710724" cy="1184467"/>
          </a:xfrm>
        </p:grpSpPr>
        <p:pic>
          <p:nvPicPr>
            <p:cNvPr id="12" name="Picture 11"/>
            <p:cNvPicPr>
              <a:picLocks noChangeAspect="1"/>
            </p:cNvPicPr>
            <p:nvPr/>
          </p:nvPicPr>
          <p:blipFill>
            <a:blip r:embed="rId3"/>
            <a:stretch>
              <a:fillRect/>
            </a:stretch>
          </p:blipFill>
          <p:spPr>
            <a:xfrm>
              <a:off x="1874083" y="2083148"/>
              <a:ext cx="5121471" cy="1184467"/>
            </a:xfrm>
            <a:prstGeom prst="rect">
              <a:avLst/>
            </a:prstGeom>
          </p:spPr>
        </p:pic>
        <p:sp>
          <p:nvSpPr>
            <p:cNvPr id="13" name="TextBox 12"/>
            <p:cNvSpPr txBox="1"/>
            <p:nvPr/>
          </p:nvSpPr>
          <p:spPr>
            <a:xfrm>
              <a:off x="1284830" y="2174935"/>
              <a:ext cx="622800" cy="246221"/>
            </a:xfrm>
            <a:prstGeom prst="rect">
              <a:avLst/>
            </a:prstGeom>
            <a:noFill/>
            <a:ln w="28575">
              <a:solidFill>
                <a:schemeClr val="accent2">
                  <a:lumMod val="75000"/>
                </a:schemeClr>
              </a:solidFill>
            </a:ln>
          </p:spPr>
          <p:txBody>
            <a:bodyPr wrap="square" rtlCol="0">
              <a:spAutoFit/>
            </a:bodyPr>
            <a:lstStyle/>
            <a:p>
              <a:r>
                <a:rPr lang="en-US" sz="1000" dirty="0" smtClean="0"/>
                <a:t>Level 0</a:t>
              </a:r>
              <a:endParaRPr lang="en-US" sz="1000" dirty="0"/>
            </a:p>
          </p:txBody>
        </p:sp>
        <p:sp>
          <p:nvSpPr>
            <p:cNvPr id="15" name="TextBox 14"/>
            <p:cNvSpPr txBox="1"/>
            <p:nvPr/>
          </p:nvSpPr>
          <p:spPr>
            <a:xfrm>
              <a:off x="1284830" y="2467586"/>
              <a:ext cx="622800" cy="246221"/>
            </a:xfrm>
            <a:prstGeom prst="rect">
              <a:avLst/>
            </a:prstGeom>
            <a:noFill/>
            <a:ln>
              <a:solidFill>
                <a:schemeClr val="bg2"/>
              </a:solidFill>
            </a:ln>
          </p:spPr>
          <p:txBody>
            <a:bodyPr wrap="square" rtlCol="0">
              <a:spAutoFit/>
            </a:bodyPr>
            <a:lstStyle/>
            <a:p>
              <a:r>
                <a:rPr lang="en-US" sz="1000" dirty="0" smtClean="0"/>
                <a:t>Level 1</a:t>
              </a:r>
              <a:endParaRPr lang="en-US" sz="1000" dirty="0"/>
            </a:p>
          </p:txBody>
        </p:sp>
        <p:sp>
          <p:nvSpPr>
            <p:cNvPr id="16" name="TextBox 15"/>
            <p:cNvSpPr txBox="1"/>
            <p:nvPr/>
          </p:nvSpPr>
          <p:spPr>
            <a:xfrm>
              <a:off x="1284830" y="2923035"/>
              <a:ext cx="622800" cy="246221"/>
            </a:xfrm>
            <a:prstGeom prst="rect">
              <a:avLst/>
            </a:prstGeom>
            <a:noFill/>
            <a:ln>
              <a:solidFill>
                <a:schemeClr val="bg2"/>
              </a:solidFill>
            </a:ln>
          </p:spPr>
          <p:txBody>
            <a:bodyPr wrap="square" rtlCol="0">
              <a:spAutoFit/>
            </a:bodyPr>
            <a:lstStyle/>
            <a:p>
              <a:r>
                <a:rPr lang="en-US" sz="1000" dirty="0" smtClean="0"/>
                <a:t>Level 2</a:t>
              </a:r>
              <a:endParaRPr lang="en-US" sz="1000" dirty="0"/>
            </a:p>
          </p:txBody>
        </p:sp>
        <p:sp>
          <p:nvSpPr>
            <p:cNvPr id="3" name="Oval 2"/>
            <p:cNvSpPr/>
            <p:nvPr/>
          </p:nvSpPr>
          <p:spPr>
            <a:xfrm>
              <a:off x="3994494" y="2083148"/>
              <a:ext cx="1080000" cy="242452"/>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350336" y="1727514"/>
            <a:ext cx="2133664" cy="307777"/>
          </a:xfrm>
          <a:prstGeom prst="rect">
            <a:avLst/>
          </a:prstGeom>
          <a:noFill/>
        </p:spPr>
        <p:txBody>
          <a:bodyPr wrap="square" rtlCol="0">
            <a:spAutoFit/>
          </a:bodyPr>
          <a:lstStyle/>
          <a:p>
            <a:r>
              <a:rPr lang="en-US" dirty="0" smtClean="0"/>
              <a:t>At time t </a:t>
            </a:r>
            <a:r>
              <a:rPr lang="en-US" dirty="0"/>
              <a:t>= [1,…,T</a:t>
            </a:r>
            <a:r>
              <a:rPr lang="en-US" dirty="0" smtClean="0"/>
              <a:t>]:</a:t>
            </a:r>
          </a:p>
        </p:txBody>
      </p:sp>
    </p:spTree>
    <p:extLst>
      <p:ext uri="{BB962C8B-B14F-4D97-AF65-F5344CB8AC3E}">
        <p14:creationId xmlns:p14="http://schemas.microsoft.com/office/powerpoint/2010/main" val="3197800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lvl="0"/>
            <a:r>
              <a:rPr lang="en-US" sz="2400" b="0" dirty="0">
                <a:solidFill>
                  <a:schemeClr val="accent4"/>
                </a:solidFill>
              </a:rPr>
              <a:t>Example: </a:t>
            </a:r>
            <a:r>
              <a:rPr lang="en" sz="2400" b="0" dirty="0" smtClean="0">
                <a:solidFill>
                  <a:schemeClr val="accent4"/>
                </a:solidFill>
              </a:rPr>
              <a:t>Hierarchical Multi-armed Bandit Algorithm</a:t>
            </a:r>
            <a:endParaRPr lang="en" sz="2400" b="0" dirty="0">
              <a:solidFill>
                <a:schemeClr val="accent4"/>
              </a:solidFill>
            </a:endParaRP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13</a:t>
            </a:fld>
            <a:endParaRPr lang="en"/>
          </a:p>
        </p:txBody>
      </p:sp>
      <p:grpSp>
        <p:nvGrpSpPr>
          <p:cNvPr id="4" name="Group 3"/>
          <p:cNvGrpSpPr/>
          <p:nvPr/>
        </p:nvGrpSpPr>
        <p:grpSpPr>
          <a:xfrm>
            <a:off x="1284827" y="2083148"/>
            <a:ext cx="5710724" cy="1184467"/>
            <a:chOff x="1284827" y="2083148"/>
            <a:chExt cx="5710724" cy="1184467"/>
          </a:xfrm>
        </p:grpSpPr>
        <p:pic>
          <p:nvPicPr>
            <p:cNvPr id="12" name="Picture 11"/>
            <p:cNvPicPr>
              <a:picLocks noChangeAspect="1"/>
            </p:cNvPicPr>
            <p:nvPr/>
          </p:nvPicPr>
          <p:blipFill>
            <a:blip r:embed="rId3"/>
            <a:stretch>
              <a:fillRect/>
            </a:stretch>
          </p:blipFill>
          <p:spPr>
            <a:xfrm>
              <a:off x="1874080" y="2083148"/>
              <a:ext cx="5121471" cy="1184467"/>
            </a:xfrm>
            <a:prstGeom prst="rect">
              <a:avLst/>
            </a:prstGeom>
          </p:spPr>
        </p:pic>
        <p:sp>
          <p:nvSpPr>
            <p:cNvPr id="13" name="TextBox 12"/>
            <p:cNvSpPr txBox="1"/>
            <p:nvPr/>
          </p:nvSpPr>
          <p:spPr>
            <a:xfrm>
              <a:off x="1284827" y="2174935"/>
              <a:ext cx="622800" cy="246221"/>
            </a:xfrm>
            <a:prstGeom prst="rect">
              <a:avLst/>
            </a:prstGeom>
            <a:noFill/>
            <a:ln>
              <a:solidFill>
                <a:schemeClr val="bg2"/>
              </a:solidFill>
            </a:ln>
          </p:spPr>
          <p:txBody>
            <a:bodyPr wrap="square" rtlCol="0">
              <a:spAutoFit/>
            </a:bodyPr>
            <a:lstStyle>
              <a:defPPr marR="0" lvl="0" algn="l" rtl="0">
                <a:lnSpc>
                  <a:spcPct val="100000"/>
                </a:lnSpc>
                <a:spcBef>
                  <a:spcPts val="0"/>
                </a:spcBef>
                <a:spcAft>
                  <a:spcPts val="0"/>
                </a:spcAft>
              </a:defPPr>
              <a:lvl1pPr>
                <a:defRPr sz="1000"/>
              </a:lvl1pPr>
            </a:lstStyle>
            <a:p>
              <a:r>
                <a:rPr lang="en-US" dirty="0"/>
                <a:t>Level 0</a:t>
              </a:r>
            </a:p>
          </p:txBody>
        </p:sp>
        <p:sp>
          <p:nvSpPr>
            <p:cNvPr id="15" name="TextBox 14"/>
            <p:cNvSpPr txBox="1"/>
            <p:nvPr/>
          </p:nvSpPr>
          <p:spPr>
            <a:xfrm>
              <a:off x="1284827" y="2467586"/>
              <a:ext cx="622800" cy="246221"/>
            </a:xfrm>
            <a:prstGeom prst="rect">
              <a:avLst/>
            </a:prstGeom>
            <a:noFill/>
            <a:ln w="28575">
              <a:solidFill>
                <a:schemeClr val="accent2">
                  <a:lumMod val="75000"/>
                </a:schemeClr>
              </a:solidFill>
            </a:ln>
          </p:spPr>
          <p:txBody>
            <a:bodyPr wrap="square" rtlCol="0">
              <a:spAutoFit/>
            </a:bodyPr>
            <a:lstStyle/>
            <a:p>
              <a:r>
                <a:rPr lang="en-US" sz="1000" dirty="0" smtClean="0"/>
                <a:t>Level 1</a:t>
              </a:r>
              <a:endParaRPr lang="en-US" sz="1000" dirty="0"/>
            </a:p>
          </p:txBody>
        </p:sp>
        <p:sp>
          <p:nvSpPr>
            <p:cNvPr id="16" name="TextBox 15"/>
            <p:cNvSpPr txBox="1"/>
            <p:nvPr/>
          </p:nvSpPr>
          <p:spPr>
            <a:xfrm>
              <a:off x="1284827" y="2923035"/>
              <a:ext cx="622800" cy="246221"/>
            </a:xfrm>
            <a:prstGeom prst="rect">
              <a:avLst/>
            </a:prstGeom>
            <a:noFill/>
            <a:ln>
              <a:solidFill>
                <a:schemeClr val="bg2"/>
              </a:solidFill>
            </a:ln>
          </p:spPr>
          <p:txBody>
            <a:bodyPr wrap="square" rtlCol="0">
              <a:spAutoFit/>
            </a:bodyPr>
            <a:lstStyle/>
            <a:p>
              <a:r>
                <a:rPr lang="en-US" sz="1000" dirty="0" smtClean="0"/>
                <a:t>Level 2</a:t>
              </a:r>
              <a:endParaRPr lang="en-US" sz="1000" dirty="0"/>
            </a:p>
          </p:txBody>
        </p:sp>
        <p:sp>
          <p:nvSpPr>
            <p:cNvPr id="3" name="Oval 2"/>
            <p:cNvSpPr/>
            <p:nvPr/>
          </p:nvSpPr>
          <p:spPr>
            <a:xfrm>
              <a:off x="3555291" y="2473703"/>
              <a:ext cx="1080000" cy="242452"/>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350336" y="1513498"/>
            <a:ext cx="2133664" cy="523220"/>
          </a:xfrm>
          <a:prstGeom prst="rect">
            <a:avLst/>
          </a:prstGeom>
          <a:noFill/>
        </p:spPr>
        <p:txBody>
          <a:bodyPr wrap="square" rtlCol="0">
            <a:spAutoFit/>
          </a:bodyPr>
          <a:lstStyle/>
          <a:p>
            <a:endParaRPr lang="en-US" dirty="0"/>
          </a:p>
          <a:p>
            <a:r>
              <a:rPr lang="en-US" dirty="0" smtClean="0"/>
              <a:t>At time t </a:t>
            </a:r>
            <a:r>
              <a:rPr lang="en-US" dirty="0"/>
              <a:t>= [1,…,T</a:t>
            </a:r>
            <a:r>
              <a:rPr lang="en-US" dirty="0" smtClean="0"/>
              <a:t>]:</a:t>
            </a:r>
          </a:p>
        </p:txBody>
      </p:sp>
    </p:spTree>
    <p:extLst>
      <p:ext uri="{BB962C8B-B14F-4D97-AF65-F5344CB8AC3E}">
        <p14:creationId xmlns:p14="http://schemas.microsoft.com/office/powerpoint/2010/main" val="477795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lvl="0"/>
            <a:r>
              <a:rPr lang="en-US" sz="2400" b="0" dirty="0">
                <a:solidFill>
                  <a:schemeClr val="accent4"/>
                </a:solidFill>
              </a:rPr>
              <a:t>Example: </a:t>
            </a:r>
            <a:r>
              <a:rPr lang="en" sz="2400" b="0" dirty="0" smtClean="0">
                <a:solidFill>
                  <a:schemeClr val="accent4"/>
                </a:solidFill>
              </a:rPr>
              <a:t>Hierarchical Multi-armed Bandit Algorithm</a:t>
            </a:r>
            <a:endParaRPr lang="en" sz="2400" b="0" dirty="0">
              <a:solidFill>
                <a:schemeClr val="accent4"/>
              </a:solidFill>
            </a:endParaRP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14</a:t>
            </a:fld>
            <a:endParaRPr lang="en"/>
          </a:p>
        </p:txBody>
      </p:sp>
      <p:pic>
        <p:nvPicPr>
          <p:cNvPr id="12" name="Picture 11"/>
          <p:cNvPicPr>
            <a:picLocks noChangeAspect="1"/>
          </p:cNvPicPr>
          <p:nvPr/>
        </p:nvPicPr>
        <p:blipFill>
          <a:blip r:embed="rId3"/>
          <a:stretch>
            <a:fillRect/>
          </a:stretch>
        </p:blipFill>
        <p:spPr>
          <a:xfrm>
            <a:off x="1874080" y="2083148"/>
            <a:ext cx="5121471" cy="1184467"/>
          </a:xfrm>
          <a:prstGeom prst="rect">
            <a:avLst/>
          </a:prstGeom>
        </p:spPr>
      </p:pic>
      <p:sp>
        <p:nvSpPr>
          <p:cNvPr id="13" name="TextBox 12"/>
          <p:cNvSpPr txBox="1"/>
          <p:nvPr/>
        </p:nvSpPr>
        <p:spPr>
          <a:xfrm>
            <a:off x="1284827" y="2174935"/>
            <a:ext cx="622800" cy="246221"/>
          </a:xfrm>
          <a:prstGeom prst="rect">
            <a:avLst/>
          </a:prstGeom>
          <a:noFill/>
          <a:ln>
            <a:solidFill>
              <a:schemeClr val="bg2"/>
            </a:solidFill>
          </a:ln>
        </p:spPr>
        <p:txBody>
          <a:bodyPr wrap="square" rtlCol="0">
            <a:spAutoFit/>
          </a:bodyPr>
          <a:lstStyle>
            <a:defPPr marR="0" lvl="0" algn="l" rtl="0">
              <a:lnSpc>
                <a:spcPct val="100000"/>
              </a:lnSpc>
              <a:spcBef>
                <a:spcPts val="0"/>
              </a:spcBef>
              <a:spcAft>
                <a:spcPts val="0"/>
              </a:spcAft>
            </a:defPPr>
            <a:lvl1pPr>
              <a:defRPr sz="1000"/>
            </a:lvl1pPr>
          </a:lstStyle>
          <a:p>
            <a:r>
              <a:rPr lang="en-US" dirty="0"/>
              <a:t>Level 0</a:t>
            </a:r>
          </a:p>
        </p:txBody>
      </p:sp>
      <p:sp>
        <p:nvSpPr>
          <p:cNvPr id="15" name="TextBox 14"/>
          <p:cNvSpPr txBox="1"/>
          <p:nvPr/>
        </p:nvSpPr>
        <p:spPr>
          <a:xfrm>
            <a:off x="1284827" y="2467586"/>
            <a:ext cx="622800" cy="246221"/>
          </a:xfrm>
          <a:prstGeom prst="rect">
            <a:avLst/>
          </a:prstGeom>
          <a:noFill/>
          <a:ln>
            <a:solidFill>
              <a:schemeClr val="bg2"/>
            </a:solidFill>
          </a:ln>
        </p:spPr>
        <p:txBody>
          <a:bodyPr wrap="square" rtlCol="0">
            <a:spAutoFit/>
          </a:bodyPr>
          <a:lstStyle>
            <a:defPPr marR="0" lvl="0" algn="l" rtl="0">
              <a:lnSpc>
                <a:spcPct val="100000"/>
              </a:lnSpc>
              <a:spcBef>
                <a:spcPts val="0"/>
              </a:spcBef>
              <a:spcAft>
                <a:spcPts val="0"/>
              </a:spcAft>
              <a:defRPr/>
            </a:defPPr>
            <a:lvl1pPr>
              <a:defRPr sz="1000"/>
            </a:lvl1pPr>
          </a:lstStyle>
          <a:p>
            <a:r>
              <a:rPr lang="en-US" dirty="0"/>
              <a:t>Level 1</a:t>
            </a:r>
          </a:p>
        </p:txBody>
      </p:sp>
      <p:sp>
        <p:nvSpPr>
          <p:cNvPr id="16" name="TextBox 15"/>
          <p:cNvSpPr txBox="1"/>
          <p:nvPr/>
        </p:nvSpPr>
        <p:spPr>
          <a:xfrm>
            <a:off x="1284827" y="2923035"/>
            <a:ext cx="622800" cy="246221"/>
          </a:xfrm>
          <a:prstGeom prst="rect">
            <a:avLst/>
          </a:prstGeom>
          <a:noFill/>
          <a:ln w="28575">
            <a:solidFill>
              <a:schemeClr val="accent2">
                <a:lumMod val="75000"/>
              </a:schemeClr>
            </a:solidFill>
          </a:ln>
        </p:spPr>
        <p:txBody>
          <a:bodyPr wrap="square" rtlCol="0">
            <a:spAutoFit/>
          </a:bodyPr>
          <a:lstStyle>
            <a:defPPr marR="0" lvl="0" algn="l" rtl="0">
              <a:lnSpc>
                <a:spcPct val="100000"/>
              </a:lnSpc>
              <a:spcBef>
                <a:spcPts val="0"/>
              </a:spcBef>
              <a:spcAft>
                <a:spcPts val="0"/>
              </a:spcAft>
            </a:defPPr>
            <a:lvl1pPr>
              <a:defRPr sz="1000"/>
            </a:lvl1pPr>
          </a:lstStyle>
          <a:p>
            <a:r>
              <a:rPr lang="en-US" dirty="0"/>
              <a:t>Level 2</a:t>
            </a:r>
          </a:p>
        </p:txBody>
      </p:sp>
      <p:sp>
        <p:nvSpPr>
          <p:cNvPr id="3" name="Oval 2"/>
          <p:cNvSpPr/>
          <p:nvPr/>
        </p:nvSpPr>
        <p:spPr>
          <a:xfrm>
            <a:off x="3339291" y="2836800"/>
            <a:ext cx="727200" cy="430815"/>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776599" y="3273630"/>
            <a:ext cx="541892" cy="246221"/>
          </a:xfrm>
          <a:prstGeom prst="rect">
            <a:avLst/>
          </a:prstGeom>
          <a:noFill/>
        </p:spPr>
        <p:txBody>
          <a:bodyPr wrap="square" rtlCol="0">
            <a:spAutoFit/>
          </a:bodyPr>
          <a:lstStyle/>
          <a:p>
            <a:r>
              <a:rPr lang="en-US" sz="1000" dirty="0" smtClean="0">
                <a:solidFill>
                  <a:schemeClr val="accent2">
                    <a:lumMod val="75000"/>
                  </a:schemeClr>
                </a:solidFill>
              </a:rPr>
              <a:t>1 or 0</a:t>
            </a:r>
            <a:endParaRPr lang="en-US" sz="1000" dirty="0">
              <a:solidFill>
                <a:schemeClr val="accent2">
                  <a:lumMod val="75000"/>
                </a:schemeClr>
              </a:solidFill>
            </a:endParaRPr>
          </a:p>
        </p:txBody>
      </p:sp>
      <p:sp>
        <p:nvSpPr>
          <p:cNvPr id="17" name="TextBox 16"/>
          <p:cNvSpPr txBox="1"/>
          <p:nvPr/>
        </p:nvSpPr>
        <p:spPr>
          <a:xfrm>
            <a:off x="350336" y="1513498"/>
            <a:ext cx="2133664" cy="523220"/>
          </a:xfrm>
          <a:prstGeom prst="rect">
            <a:avLst/>
          </a:prstGeom>
          <a:noFill/>
        </p:spPr>
        <p:txBody>
          <a:bodyPr wrap="square" rtlCol="0">
            <a:spAutoFit/>
          </a:bodyPr>
          <a:lstStyle/>
          <a:p>
            <a:endParaRPr lang="en-US" dirty="0"/>
          </a:p>
          <a:p>
            <a:r>
              <a:rPr lang="en-US" dirty="0" smtClean="0"/>
              <a:t>At time t </a:t>
            </a:r>
            <a:r>
              <a:rPr lang="en-US" dirty="0"/>
              <a:t>= [1,…,T</a:t>
            </a:r>
            <a:r>
              <a:rPr lang="en-US" dirty="0" smtClean="0"/>
              <a:t>]:</a:t>
            </a:r>
          </a:p>
        </p:txBody>
      </p:sp>
    </p:spTree>
    <p:extLst>
      <p:ext uri="{BB962C8B-B14F-4D97-AF65-F5344CB8AC3E}">
        <p14:creationId xmlns:p14="http://schemas.microsoft.com/office/powerpoint/2010/main" val="2446826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lvl="0"/>
            <a:r>
              <a:rPr lang="en-US" sz="2400" b="0" dirty="0">
                <a:solidFill>
                  <a:schemeClr val="accent4"/>
                </a:solidFill>
              </a:rPr>
              <a:t>Example: </a:t>
            </a:r>
            <a:r>
              <a:rPr lang="en" sz="2400" b="0" dirty="0" smtClean="0">
                <a:solidFill>
                  <a:schemeClr val="accent4"/>
                </a:solidFill>
              </a:rPr>
              <a:t>Hierarchical Multi-armed Bandit Algorithm</a:t>
            </a:r>
            <a:endParaRPr lang="en" sz="2400" b="0" dirty="0">
              <a:solidFill>
                <a:schemeClr val="accent4"/>
              </a:solidFill>
            </a:endParaRP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15</a:t>
            </a:fld>
            <a:endParaRPr lang="en"/>
          </a:p>
        </p:txBody>
      </p:sp>
      <p:pic>
        <p:nvPicPr>
          <p:cNvPr id="12" name="Picture 11"/>
          <p:cNvPicPr>
            <a:picLocks noChangeAspect="1"/>
          </p:cNvPicPr>
          <p:nvPr/>
        </p:nvPicPr>
        <p:blipFill>
          <a:blip r:embed="rId3"/>
          <a:stretch>
            <a:fillRect/>
          </a:stretch>
        </p:blipFill>
        <p:spPr>
          <a:xfrm>
            <a:off x="1874080" y="2083148"/>
            <a:ext cx="5121471" cy="1184467"/>
          </a:xfrm>
          <a:prstGeom prst="rect">
            <a:avLst/>
          </a:prstGeom>
        </p:spPr>
      </p:pic>
      <p:sp>
        <p:nvSpPr>
          <p:cNvPr id="13" name="TextBox 12"/>
          <p:cNvSpPr txBox="1"/>
          <p:nvPr/>
        </p:nvSpPr>
        <p:spPr>
          <a:xfrm>
            <a:off x="1284827" y="2174935"/>
            <a:ext cx="622800" cy="246221"/>
          </a:xfrm>
          <a:prstGeom prst="rect">
            <a:avLst/>
          </a:prstGeom>
          <a:noFill/>
          <a:ln>
            <a:solidFill>
              <a:schemeClr val="bg2"/>
            </a:solidFill>
          </a:ln>
        </p:spPr>
        <p:txBody>
          <a:bodyPr wrap="square" rtlCol="0">
            <a:spAutoFit/>
          </a:bodyPr>
          <a:lstStyle>
            <a:defPPr marR="0" lvl="0" algn="l" rtl="0">
              <a:lnSpc>
                <a:spcPct val="100000"/>
              </a:lnSpc>
              <a:spcBef>
                <a:spcPts val="0"/>
              </a:spcBef>
              <a:spcAft>
                <a:spcPts val="0"/>
              </a:spcAft>
            </a:defPPr>
            <a:lvl1pPr>
              <a:defRPr sz="1000"/>
            </a:lvl1pPr>
          </a:lstStyle>
          <a:p>
            <a:r>
              <a:rPr lang="en-US" dirty="0"/>
              <a:t>Level 0</a:t>
            </a:r>
          </a:p>
        </p:txBody>
      </p:sp>
      <p:sp>
        <p:nvSpPr>
          <p:cNvPr id="15" name="TextBox 14"/>
          <p:cNvSpPr txBox="1"/>
          <p:nvPr/>
        </p:nvSpPr>
        <p:spPr>
          <a:xfrm>
            <a:off x="1284827" y="2467586"/>
            <a:ext cx="622800" cy="246221"/>
          </a:xfrm>
          <a:prstGeom prst="rect">
            <a:avLst/>
          </a:prstGeom>
          <a:noFill/>
          <a:ln w="28575">
            <a:solidFill>
              <a:schemeClr val="accent2">
                <a:lumMod val="75000"/>
              </a:schemeClr>
            </a:solidFill>
          </a:ln>
        </p:spPr>
        <p:txBody>
          <a:bodyPr wrap="square" rtlCol="0">
            <a:spAutoFit/>
          </a:bodyPr>
          <a:lstStyle/>
          <a:p>
            <a:r>
              <a:rPr lang="en-US" sz="1000" dirty="0" smtClean="0"/>
              <a:t>Level 1</a:t>
            </a:r>
            <a:endParaRPr lang="en-US" sz="1000" dirty="0"/>
          </a:p>
        </p:txBody>
      </p:sp>
      <p:sp>
        <p:nvSpPr>
          <p:cNvPr id="16" name="TextBox 15"/>
          <p:cNvSpPr txBox="1"/>
          <p:nvPr/>
        </p:nvSpPr>
        <p:spPr>
          <a:xfrm>
            <a:off x="1284827" y="2923035"/>
            <a:ext cx="622800" cy="246221"/>
          </a:xfrm>
          <a:prstGeom prst="rect">
            <a:avLst/>
          </a:prstGeom>
          <a:noFill/>
          <a:ln>
            <a:solidFill>
              <a:schemeClr val="bg2"/>
            </a:solidFill>
          </a:ln>
        </p:spPr>
        <p:txBody>
          <a:bodyPr wrap="square" rtlCol="0">
            <a:spAutoFit/>
          </a:bodyPr>
          <a:lstStyle/>
          <a:p>
            <a:r>
              <a:rPr lang="en-US" sz="1000" dirty="0" smtClean="0"/>
              <a:t>Level 2</a:t>
            </a:r>
            <a:endParaRPr lang="en-US" sz="1000" dirty="0"/>
          </a:p>
        </p:txBody>
      </p:sp>
      <p:sp>
        <p:nvSpPr>
          <p:cNvPr id="3" name="Oval 2"/>
          <p:cNvSpPr/>
          <p:nvPr/>
        </p:nvSpPr>
        <p:spPr>
          <a:xfrm>
            <a:off x="3555291" y="2473703"/>
            <a:ext cx="1080000" cy="242452"/>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05615" y="2466837"/>
            <a:ext cx="541892" cy="246221"/>
          </a:xfrm>
          <a:prstGeom prst="rect">
            <a:avLst/>
          </a:prstGeom>
          <a:noFill/>
        </p:spPr>
        <p:txBody>
          <a:bodyPr wrap="square" rtlCol="0">
            <a:spAutoFit/>
          </a:bodyPr>
          <a:lstStyle/>
          <a:p>
            <a:r>
              <a:rPr lang="en-US" sz="1000" dirty="0" smtClean="0">
                <a:solidFill>
                  <a:schemeClr val="accent2">
                    <a:lumMod val="75000"/>
                  </a:schemeClr>
                </a:solidFill>
              </a:rPr>
              <a:t>1 or 0</a:t>
            </a:r>
            <a:endParaRPr lang="en-US" sz="1000" dirty="0">
              <a:solidFill>
                <a:schemeClr val="accent2">
                  <a:lumMod val="75000"/>
                </a:schemeClr>
              </a:solidFill>
            </a:endParaRPr>
          </a:p>
        </p:txBody>
      </p:sp>
      <p:sp>
        <p:nvSpPr>
          <p:cNvPr id="17" name="TextBox 16"/>
          <p:cNvSpPr txBox="1"/>
          <p:nvPr/>
        </p:nvSpPr>
        <p:spPr>
          <a:xfrm>
            <a:off x="350336" y="1513498"/>
            <a:ext cx="2133664" cy="523220"/>
          </a:xfrm>
          <a:prstGeom prst="rect">
            <a:avLst/>
          </a:prstGeom>
          <a:noFill/>
        </p:spPr>
        <p:txBody>
          <a:bodyPr wrap="square" rtlCol="0">
            <a:spAutoFit/>
          </a:bodyPr>
          <a:lstStyle/>
          <a:p>
            <a:endParaRPr lang="en-US" dirty="0"/>
          </a:p>
          <a:p>
            <a:r>
              <a:rPr lang="en-US" dirty="0" smtClean="0"/>
              <a:t>At time t </a:t>
            </a:r>
            <a:r>
              <a:rPr lang="en-US" dirty="0"/>
              <a:t>= [1,…,T</a:t>
            </a:r>
            <a:r>
              <a:rPr lang="en-US" dirty="0" smtClean="0"/>
              <a:t>]:</a:t>
            </a:r>
          </a:p>
        </p:txBody>
      </p:sp>
    </p:spTree>
    <p:extLst>
      <p:ext uri="{BB962C8B-B14F-4D97-AF65-F5344CB8AC3E}">
        <p14:creationId xmlns:p14="http://schemas.microsoft.com/office/powerpoint/2010/main" val="21980159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lvl="0"/>
            <a:r>
              <a:rPr lang="en-US" sz="2400" b="0" dirty="0">
                <a:solidFill>
                  <a:schemeClr val="accent4"/>
                </a:solidFill>
              </a:rPr>
              <a:t>Example: </a:t>
            </a:r>
            <a:r>
              <a:rPr lang="en" sz="2400" b="0" dirty="0" smtClean="0">
                <a:solidFill>
                  <a:schemeClr val="accent4"/>
                </a:solidFill>
              </a:rPr>
              <a:t>Hierarchical Multi-armed Bandit Algorithm</a:t>
            </a:r>
            <a:endParaRPr lang="en" sz="2400" b="0" dirty="0">
              <a:solidFill>
                <a:schemeClr val="accent4"/>
              </a:solidFill>
            </a:endParaRP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16</a:t>
            </a:fld>
            <a:endParaRPr lang="en"/>
          </a:p>
        </p:txBody>
      </p:sp>
      <p:pic>
        <p:nvPicPr>
          <p:cNvPr id="12" name="Picture 11"/>
          <p:cNvPicPr>
            <a:picLocks noChangeAspect="1"/>
          </p:cNvPicPr>
          <p:nvPr/>
        </p:nvPicPr>
        <p:blipFill>
          <a:blip r:embed="rId3"/>
          <a:stretch>
            <a:fillRect/>
          </a:stretch>
        </p:blipFill>
        <p:spPr>
          <a:xfrm>
            <a:off x="1884126" y="2083148"/>
            <a:ext cx="5121471" cy="1184467"/>
          </a:xfrm>
          <a:prstGeom prst="rect">
            <a:avLst/>
          </a:prstGeom>
        </p:spPr>
      </p:pic>
      <p:sp>
        <p:nvSpPr>
          <p:cNvPr id="13" name="TextBox 12"/>
          <p:cNvSpPr txBox="1"/>
          <p:nvPr/>
        </p:nvSpPr>
        <p:spPr>
          <a:xfrm>
            <a:off x="1294873" y="2174935"/>
            <a:ext cx="622800" cy="246221"/>
          </a:xfrm>
          <a:prstGeom prst="rect">
            <a:avLst/>
          </a:prstGeom>
          <a:noFill/>
          <a:ln w="28575">
            <a:solidFill>
              <a:schemeClr val="accent2">
                <a:lumMod val="75000"/>
              </a:schemeClr>
            </a:solidFill>
          </a:ln>
        </p:spPr>
        <p:txBody>
          <a:bodyPr wrap="square" rtlCol="0">
            <a:spAutoFit/>
          </a:bodyPr>
          <a:lstStyle/>
          <a:p>
            <a:r>
              <a:rPr lang="en-US" sz="1000" dirty="0" smtClean="0"/>
              <a:t>Level 0</a:t>
            </a:r>
            <a:endParaRPr lang="en-US" sz="1000" dirty="0"/>
          </a:p>
        </p:txBody>
      </p:sp>
      <p:sp>
        <p:nvSpPr>
          <p:cNvPr id="15" name="TextBox 14"/>
          <p:cNvSpPr txBox="1"/>
          <p:nvPr/>
        </p:nvSpPr>
        <p:spPr>
          <a:xfrm>
            <a:off x="1294873" y="2467586"/>
            <a:ext cx="622800" cy="246221"/>
          </a:xfrm>
          <a:prstGeom prst="rect">
            <a:avLst/>
          </a:prstGeom>
          <a:noFill/>
          <a:ln>
            <a:solidFill>
              <a:schemeClr val="bg2"/>
            </a:solidFill>
          </a:ln>
        </p:spPr>
        <p:txBody>
          <a:bodyPr wrap="square" rtlCol="0">
            <a:spAutoFit/>
          </a:bodyPr>
          <a:lstStyle/>
          <a:p>
            <a:r>
              <a:rPr lang="en-US" sz="1000" dirty="0" smtClean="0"/>
              <a:t>Level 1</a:t>
            </a:r>
            <a:endParaRPr lang="en-US" sz="1000" dirty="0"/>
          </a:p>
        </p:txBody>
      </p:sp>
      <p:sp>
        <p:nvSpPr>
          <p:cNvPr id="16" name="TextBox 15"/>
          <p:cNvSpPr txBox="1"/>
          <p:nvPr/>
        </p:nvSpPr>
        <p:spPr>
          <a:xfrm>
            <a:off x="1294873" y="2923035"/>
            <a:ext cx="622800" cy="246221"/>
          </a:xfrm>
          <a:prstGeom prst="rect">
            <a:avLst/>
          </a:prstGeom>
          <a:noFill/>
          <a:ln>
            <a:solidFill>
              <a:schemeClr val="bg2"/>
            </a:solidFill>
          </a:ln>
        </p:spPr>
        <p:txBody>
          <a:bodyPr wrap="square" rtlCol="0">
            <a:spAutoFit/>
          </a:bodyPr>
          <a:lstStyle/>
          <a:p>
            <a:r>
              <a:rPr lang="en-US" sz="1000" dirty="0" smtClean="0"/>
              <a:t>Level 2</a:t>
            </a:r>
            <a:endParaRPr lang="en-US" sz="1000" dirty="0"/>
          </a:p>
        </p:txBody>
      </p:sp>
      <p:sp>
        <p:nvSpPr>
          <p:cNvPr id="3" name="Oval 2"/>
          <p:cNvSpPr/>
          <p:nvPr/>
        </p:nvSpPr>
        <p:spPr>
          <a:xfrm>
            <a:off x="4004537" y="2083148"/>
            <a:ext cx="1080000" cy="242452"/>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131898" y="2079379"/>
            <a:ext cx="541892" cy="246221"/>
          </a:xfrm>
          <a:prstGeom prst="rect">
            <a:avLst/>
          </a:prstGeom>
          <a:noFill/>
        </p:spPr>
        <p:txBody>
          <a:bodyPr wrap="square" rtlCol="0">
            <a:spAutoFit/>
          </a:bodyPr>
          <a:lstStyle/>
          <a:p>
            <a:r>
              <a:rPr lang="en-US" sz="1000" dirty="0" smtClean="0">
                <a:solidFill>
                  <a:schemeClr val="accent2">
                    <a:lumMod val="75000"/>
                  </a:schemeClr>
                </a:solidFill>
              </a:rPr>
              <a:t>1 or 0</a:t>
            </a:r>
            <a:endParaRPr lang="en-US" sz="1000" dirty="0">
              <a:solidFill>
                <a:schemeClr val="accent2">
                  <a:lumMod val="75000"/>
                </a:schemeClr>
              </a:solidFill>
            </a:endParaRPr>
          </a:p>
        </p:txBody>
      </p:sp>
      <p:sp>
        <p:nvSpPr>
          <p:cNvPr id="17" name="TextBox 16"/>
          <p:cNvSpPr txBox="1"/>
          <p:nvPr/>
        </p:nvSpPr>
        <p:spPr>
          <a:xfrm>
            <a:off x="350336" y="1513498"/>
            <a:ext cx="2133664" cy="523220"/>
          </a:xfrm>
          <a:prstGeom prst="rect">
            <a:avLst/>
          </a:prstGeom>
          <a:noFill/>
        </p:spPr>
        <p:txBody>
          <a:bodyPr wrap="square" rtlCol="0">
            <a:spAutoFit/>
          </a:bodyPr>
          <a:lstStyle/>
          <a:p>
            <a:endParaRPr lang="en-US" dirty="0"/>
          </a:p>
          <a:p>
            <a:r>
              <a:rPr lang="en-US" dirty="0" smtClean="0"/>
              <a:t>At time t </a:t>
            </a:r>
            <a:r>
              <a:rPr lang="en-US" dirty="0"/>
              <a:t>= [1,…,T</a:t>
            </a:r>
            <a:r>
              <a:rPr lang="en-US" dirty="0" smtClean="0"/>
              <a:t>]:</a:t>
            </a:r>
          </a:p>
        </p:txBody>
      </p:sp>
    </p:spTree>
    <p:extLst>
      <p:ext uri="{BB962C8B-B14F-4D97-AF65-F5344CB8AC3E}">
        <p14:creationId xmlns:p14="http://schemas.microsoft.com/office/powerpoint/2010/main" val="3328487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8190" y="218267"/>
            <a:ext cx="8229600" cy="850200"/>
          </a:xfrm>
          <a:prstGeom prst="rect">
            <a:avLst/>
          </a:prstGeom>
        </p:spPr>
        <p:txBody>
          <a:bodyPr lIns="91425" tIns="91425" rIns="91425" bIns="91425" anchor="b" anchorCtr="0">
            <a:noAutofit/>
          </a:bodyPr>
          <a:lstStyle/>
          <a:p>
            <a:pPr marL="0" lvl="0" indent="0" rtl="0">
              <a:spcBef>
                <a:spcPts val="0"/>
              </a:spcBef>
              <a:buNone/>
            </a:pPr>
            <a:r>
              <a:rPr lang="en" sz="2400" b="0" dirty="0" smtClean="0">
                <a:solidFill>
                  <a:schemeClr val="accent4"/>
                </a:solidFill>
              </a:rPr>
              <a:t>Experiment </a:t>
            </a:r>
            <a:endParaRPr lang="en" sz="2400" b="0" dirty="0">
              <a:solidFill>
                <a:schemeClr val="accent4"/>
              </a:solidFill>
            </a:endParaRP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17</a:t>
            </a:fld>
            <a:endParaRPr lang="en"/>
          </a:p>
        </p:txBody>
      </p:sp>
      <p:sp>
        <p:nvSpPr>
          <p:cNvPr id="6" name="TextBox 5"/>
          <p:cNvSpPr txBox="1"/>
          <p:nvPr/>
        </p:nvSpPr>
        <p:spPr>
          <a:xfrm>
            <a:off x="428016" y="1107379"/>
            <a:ext cx="8229600" cy="3517512"/>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a:defPPr>
            <a:lvl1pPr marL="387350" indent="-285750">
              <a:lnSpc>
                <a:spcPct val="115000"/>
              </a:lnSpc>
              <a:buSzPct val="100000"/>
              <a:buFont typeface="Wingdings" panose="05000000000000000000" pitchFamily="2" charset="2"/>
              <a:buChar char="Ø"/>
              <a:defRPr sz="1600">
                <a:ln w="0"/>
                <a:solidFill>
                  <a:schemeClr val="tx1"/>
                </a:solidFill>
                <a:effectLst>
                  <a:outerShdw blurRad="38100" dist="25400" dir="5400000" algn="ctr" rotWithShape="0">
                    <a:srgbClr val="6E747A">
                      <a:alpha val="43000"/>
                    </a:srgbClr>
                  </a:outerShdw>
                </a:effectLst>
              </a:defRPr>
            </a:lvl1pPr>
            <a:lvl2pPr marL="914400" indent="-355600">
              <a:lnSpc>
                <a:spcPct val="115000"/>
              </a:lnSpc>
              <a:buSzPct val="100000"/>
              <a:buChar char="○"/>
              <a:defRPr sz="1600">
                <a:solidFill>
                  <a:schemeClr val="tx1"/>
                </a:solidFill>
                <a:latin typeface="Open Sans"/>
                <a:ea typeface="Open Sans"/>
                <a:cs typeface="Open Sans"/>
              </a:defRPr>
            </a:lvl2pPr>
            <a:lvl3pPr marL="1371600" indent="-355600">
              <a:lnSpc>
                <a:spcPct val="115000"/>
              </a:lnSpc>
              <a:buSzPct val="100000"/>
              <a:buChar char="■"/>
              <a:defRPr sz="1600"/>
            </a:lvl3pPr>
          </a:lstStyle>
          <a:p>
            <a:r>
              <a:rPr lang="en-US" dirty="0"/>
              <a:t>Data </a:t>
            </a:r>
            <a:r>
              <a:rPr lang="en-US" dirty="0" smtClean="0"/>
              <a:t>Set</a:t>
            </a:r>
          </a:p>
          <a:p>
            <a:pPr lvl="1"/>
            <a:r>
              <a:rPr lang="en-US" dirty="0" smtClean="0"/>
              <a:t>Experimental </a:t>
            </a:r>
            <a:r>
              <a:rPr lang="en-US" dirty="0"/>
              <a:t>tickets are collected by </a:t>
            </a:r>
            <a:r>
              <a:rPr lang="en-US" dirty="0">
                <a:solidFill>
                  <a:srgbClr val="002060"/>
                </a:solidFill>
              </a:rPr>
              <a:t>IBM Tivoli Monitoring system </a:t>
            </a:r>
            <a:r>
              <a:rPr lang="en-US" dirty="0"/>
              <a:t>covering from July 2016 to March 2017 with the size of |D| = 116,429</a:t>
            </a:r>
            <a:r>
              <a:rPr lang="en-US" dirty="0" smtClean="0"/>
              <a:t>.</a:t>
            </a:r>
          </a:p>
          <a:p>
            <a:pPr lvl="1"/>
            <a:r>
              <a:rPr lang="en-US" dirty="0"/>
              <a:t>E</a:t>
            </a:r>
            <a:r>
              <a:rPr lang="en-US" dirty="0" smtClean="0"/>
              <a:t>ach </a:t>
            </a:r>
            <a:r>
              <a:rPr lang="en-US" dirty="0"/>
              <a:t>ticket is represented as a binary feature vector </a:t>
            </a:r>
            <a:r>
              <a:rPr lang="en-US" b="1" dirty="0" smtClean="0"/>
              <a:t>x</a:t>
            </a:r>
            <a:r>
              <a:rPr lang="en-US" dirty="0"/>
              <a:t> </a:t>
            </a:r>
            <a:r>
              <a:rPr lang="en-US" dirty="0" smtClean="0"/>
              <a:t>with </a:t>
            </a:r>
            <a:r>
              <a:rPr lang="en-US" dirty="0"/>
              <a:t>dimension 1,182</a:t>
            </a:r>
            <a:r>
              <a:rPr lang="en-US" dirty="0" smtClean="0"/>
              <a:t>.</a:t>
            </a:r>
            <a:endParaRPr lang="en-US" dirty="0"/>
          </a:p>
          <a:p>
            <a:pPr lvl="1"/>
            <a:r>
              <a:rPr lang="en-US" dirty="0" smtClean="0"/>
              <a:t>The dataset </a:t>
            </a:r>
            <a:r>
              <a:rPr lang="en-US" dirty="0"/>
              <a:t>contains </a:t>
            </a:r>
            <a:r>
              <a:rPr lang="en-US" dirty="0" smtClean="0"/>
              <a:t>62 automations.</a:t>
            </a:r>
          </a:p>
          <a:p>
            <a:pPr lvl="1"/>
            <a:r>
              <a:rPr lang="en-US" dirty="0" smtClean="0"/>
              <a:t>A three-layer hierarchy H is given by domain experts. </a:t>
            </a:r>
            <a:endParaRPr lang="en-US" dirty="0"/>
          </a:p>
          <a:p>
            <a:r>
              <a:rPr lang="en-US" dirty="0" smtClean="0"/>
              <a:t>Evaluation Method</a:t>
            </a:r>
          </a:p>
          <a:p>
            <a:pPr lvl="1"/>
            <a:r>
              <a:rPr lang="en-US" dirty="0" err="1" smtClean="0"/>
              <a:t>Replayer</a:t>
            </a:r>
            <a:r>
              <a:rPr lang="en-US" dirty="0" smtClean="0"/>
              <a:t> method. [</a:t>
            </a:r>
            <a:r>
              <a:rPr lang="en-US" dirty="0"/>
              <a:t>8</a:t>
            </a:r>
            <a:r>
              <a:rPr lang="en-US" dirty="0" smtClean="0"/>
              <a:t>]</a:t>
            </a:r>
          </a:p>
          <a:p>
            <a:r>
              <a:rPr lang="en-US" dirty="0" smtClean="0"/>
              <a:t>Baselines</a:t>
            </a:r>
          </a:p>
          <a:p>
            <a:pPr lvl="1"/>
            <a:r>
              <a:rPr lang="en-US" dirty="0"/>
              <a:t>ɛ</a:t>
            </a:r>
            <a:r>
              <a:rPr lang="en" dirty="0"/>
              <a:t>-greedy</a:t>
            </a:r>
            <a:r>
              <a:rPr lang="en-US" dirty="0" smtClean="0"/>
              <a:t>, Thompson sampling, </a:t>
            </a:r>
            <a:r>
              <a:rPr lang="en-US" dirty="0" err="1" smtClean="0"/>
              <a:t>LinUCB</a:t>
            </a:r>
            <a:endParaRPr lang="en-US" dirty="0" smtClean="0"/>
          </a:p>
          <a:p>
            <a:r>
              <a:rPr lang="en-US" dirty="0" smtClean="0"/>
              <a:t>Our methods</a:t>
            </a:r>
          </a:p>
          <a:p>
            <a:pPr lvl="1"/>
            <a:r>
              <a:rPr lang="en-US" dirty="0"/>
              <a:t>HMAB- </a:t>
            </a:r>
            <a:r>
              <a:rPr lang="en-US" dirty="0" err="1"/>
              <a:t>ɛ</a:t>
            </a:r>
            <a:r>
              <a:rPr lang="en" dirty="0" smtClean="0"/>
              <a:t>-greedy</a:t>
            </a:r>
            <a:r>
              <a:rPr lang="en-US" dirty="0" smtClean="0"/>
              <a:t>, HMAB-TS, HMAB-</a:t>
            </a:r>
            <a:r>
              <a:rPr lang="en-US" dirty="0" err="1" smtClean="0"/>
              <a:t>LinUCB</a:t>
            </a:r>
            <a:endParaRPr lang="en-US" dirty="0" smtClean="0"/>
          </a:p>
        </p:txBody>
      </p:sp>
      <p:sp>
        <p:nvSpPr>
          <p:cNvPr id="3" name="Rectangle 2"/>
          <p:cNvSpPr/>
          <p:nvPr/>
        </p:nvSpPr>
        <p:spPr>
          <a:xfrm>
            <a:off x="401104" y="4801397"/>
            <a:ext cx="8099591" cy="215444"/>
          </a:xfrm>
          <a:prstGeom prst="rect">
            <a:avLst/>
          </a:prstGeom>
        </p:spPr>
        <p:txBody>
          <a:bodyPr wrap="square">
            <a:spAutoFit/>
          </a:bodyPr>
          <a:lstStyle/>
          <a:p>
            <a:r>
              <a:rPr lang="en-US" sz="800" dirty="0" smtClean="0"/>
              <a:t>[8] L</a:t>
            </a:r>
            <a:r>
              <a:rPr lang="en-US" sz="800" dirty="0"/>
              <a:t>. Li, W. Chu, J. Langford, T. Moon, and X. Wang. An unbiased offline evaluation of contextual bandit algorithms with generalized linear models. JMLR, 26:19-36, 2012.</a:t>
            </a:r>
          </a:p>
        </p:txBody>
      </p:sp>
      <p:pic>
        <p:nvPicPr>
          <p:cNvPr id="8" name="Picture 7"/>
          <p:cNvPicPr>
            <a:picLocks noChangeAspect="1"/>
          </p:cNvPicPr>
          <p:nvPr/>
        </p:nvPicPr>
        <p:blipFill>
          <a:blip r:embed="rId3"/>
          <a:stretch>
            <a:fillRect/>
          </a:stretch>
        </p:blipFill>
        <p:spPr>
          <a:xfrm>
            <a:off x="5408921" y="3393767"/>
            <a:ext cx="2949410" cy="682124"/>
          </a:xfrm>
          <a:prstGeom prst="rect">
            <a:avLst/>
          </a:prstGeom>
        </p:spPr>
      </p:pic>
    </p:spTree>
    <p:extLst>
      <p:ext uri="{BB962C8B-B14F-4D97-AF65-F5344CB8AC3E}">
        <p14:creationId xmlns:p14="http://schemas.microsoft.com/office/powerpoint/2010/main" val="21693831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marL="0" lvl="0" indent="0" rtl="0">
              <a:spcBef>
                <a:spcPts val="0"/>
              </a:spcBef>
              <a:buNone/>
            </a:pPr>
            <a:r>
              <a:rPr lang="en" sz="2400" b="0" dirty="0" smtClean="0">
                <a:solidFill>
                  <a:schemeClr val="accent4"/>
                </a:solidFill>
              </a:rPr>
              <a:t>Experiment </a:t>
            </a:r>
            <a:endParaRPr lang="en" sz="2400" b="0" dirty="0">
              <a:solidFill>
                <a:schemeClr val="accent4"/>
              </a:solidFill>
            </a:endParaRP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18</a:t>
            </a:fld>
            <a:endParaRPr lang="en"/>
          </a:p>
        </p:txBody>
      </p:sp>
      <p:pic>
        <p:nvPicPr>
          <p:cNvPr id="3" name="Picture 2"/>
          <p:cNvPicPr>
            <a:picLocks noChangeAspect="1"/>
          </p:cNvPicPr>
          <p:nvPr/>
        </p:nvPicPr>
        <p:blipFill>
          <a:blip r:embed="rId3"/>
          <a:stretch>
            <a:fillRect/>
          </a:stretch>
        </p:blipFill>
        <p:spPr>
          <a:xfrm>
            <a:off x="457200" y="1853402"/>
            <a:ext cx="2824700" cy="1934827"/>
          </a:xfrm>
          <a:prstGeom prst="rect">
            <a:avLst/>
          </a:prstGeom>
        </p:spPr>
      </p:pic>
      <p:pic>
        <p:nvPicPr>
          <p:cNvPr id="4" name="Picture 3"/>
          <p:cNvPicPr>
            <a:picLocks noChangeAspect="1"/>
          </p:cNvPicPr>
          <p:nvPr/>
        </p:nvPicPr>
        <p:blipFill>
          <a:blip r:embed="rId4"/>
          <a:stretch>
            <a:fillRect/>
          </a:stretch>
        </p:blipFill>
        <p:spPr>
          <a:xfrm>
            <a:off x="3274603" y="1866117"/>
            <a:ext cx="2791813" cy="1922112"/>
          </a:xfrm>
          <a:prstGeom prst="rect">
            <a:avLst/>
          </a:prstGeom>
        </p:spPr>
      </p:pic>
      <p:pic>
        <p:nvPicPr>
          <p:cNvPr id="5" name="Picture 4"/>
          <p:cNvPicPr>
            <a:picLocks noChangeAspect="1"/>
          </p:cNvPicPr>
          <p:nvPr/>
        </p:nvPicPr>
        <p:blipFill>
          <a:blip r:embed="rId5"/>
          <a:stretch>
            <a:fillRect/>
          </a:stretch>
        </p:blipFill>
        <p:spPr>
          <a:xfrm>
            <a:off x="6113953" y="1932313"/>
            <a:ext cx="2697935" cy="1798623"/>
          </a:xfrm>
          <a:prstGeom prst="rect">
            <a:avLst/>
          </a:prstGeom>
        </p:spPr>
      </p:pic>
    </p:spTree>
    <p:extLst>
      <p:ext uri="{BB962C8B-B14F-4D97-AF65-F5344CB8AC3E}">
        <p14:creationId xmlns:p14="http://schemas.microsoft.com/office/powerpoint/2010/main" val="2066256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lvl="0"/>
            <a:r>
              <a:rPr lang="en" sz="2400" b="0" dirty="0" smtClean="0">
                <a:solidFill>
                  <a:schemeClr val="accent4"/>
                </a:solidFill>
              </a:rPr>
              <a:t>A </a:t>
            </a:r>
            <a:r>
              <a:rPr lang="en-US" sz="2400" b="0" dirty="0" smtClean="0">
                <a:solidFill>
                  <a:schemeClr val="accent4"/>
                </a:solidFill>
              </a:rPr>
              <a:t>Comparative </a:t>
            </a:r>
            <a:r>
              <a:rPr lang="en" sz="2400" b="0" dirty="0" smtClean="0">
                <a:solidFill>
                  <a:schemeClr val="accent4"/>
                </a:solidFill>
              </a:rPr>
              <a:t>Case Study</a:t>
            </a:r>
            <a:endParaRPr lang="en" sz="2400" b="0" dirty="0">
              <a:solidFill>
                <a:schemeClr val="accent4"/>
              </a:solidFill>
            </a:endParaRP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19</a:t>
            </a:fld>
            <a:endParaRPr lang="en"/>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4072" y="2000568"/>
            <a:ext cx="2924112" cy="2219581"/>
          </a:xfrm>
          <a:prstGeom prst="rect">
            <a:avLst/>
          </a:prstGeom>
        </p:spPr>
      </p:pic>
      <p:sp>
        <p:nvSpPr>
          <p:cNvPr id="7" name="Rectangle 6"/>
          <p:cNvSpPr/>
          <p:nvPr/>
        </p:nvSpPr>
        <p:spPr>
          <a:xfrm>
            <a:off x="398762" y="1215463"/>
            <a:ext cx="8158030" cy="738664"/>
          </a:xfrm>
          <a:prstGeom prst="rect">
            <a:avLst/>
          </a:prstGeom>
        </p:spPr>
        <p:txBody>
          <a:bodyPr wrap="square">
            <a:spAutoFit/>
          </a:bodyPr>
          <a:lstStyle/>
          <a:p>
            <a:pPr algn="just"/>
            <a:r>
              <a:rPr lang="en-US" dirty="0"/>
              <a:t>The recommendation for </a:t>
            </a:r>
            <a:r>
              <a:rPr lang="en-US" b="1" dirty="0"/>
              <a:t>escalated </a:t>
            </a:r>
            <a:r>
              <a:rPr lang="en-US" b="1" dirty="0" smtClean="0"/>
              <a:t>tickets </a:t>
            </a:r>
            <a:r>
              <a:rPr lang="en-US" dirty="0" smtClean="0"/>
              <a:t>can </a:t>
            </a:r>
            <a:r>
              <a:rPr lang="en-US" dirty="0"/>
              <a:t>be regarded as a </a:t>
            </a:r>
            <a:r>
              <a:rPr lang="en-US" i="1" dirty="0">
                <a:solidFill>
                  <a:schemeClr val="tx1"/>
                </a:solidFill>
              </a:rPr>
              <a:t>cold-start problem </a:t>
            </a:r>
            <a:r>
              <a:rPr lang="en-US" dirty="0"/>
              <a:t>due to the lack of the corresponding automations. </a:t>
            </a:r>
          </a:p>
          <a:p>
            <a:pPr algn="just"/>
            <a:r>
              <a:rPr lang="en-US" dirty="0" smtClean="0"/>
              <a:t> </a:t>
            </a:r>
            <a:endParaRPr lang="en-US" dirty="0"/>
          </a:p>
        </p:txBody>
      </p:sp>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2060" r="-1"/>
          <a:stretch/>
        </p:blipFill>
        <p:spPr>
          <a:xfrm>
            <a:off x="506037" y="2343813"/>
            <a:ext cx="3448144" cy="1760333"/>
          </a:xfrm>
          <a:prstGeom prst="rect">
            <a:avLst/>
          </a:prstGeom>
        </p:spPr>
      </p:pic>
      <p:sp>
        <p:nvSpPr>
          <p:cNvPr id="8" name="Rectangle 7"/>
          <p:cNvSpPr/>
          <p:nvPr/>
        </p:nvSpPr>
        <p:spPr>
          <a:xfrm>
            <a:off x="4363994" y="4266590"/>
            <a:ext cx="4572000" cy="230832"/>
          </a:xfrm>
          <a:prstGeom prst="rect">
            <a:avLst/>
          </a:prstGeom>
        </p:spPr>
        <p:txBody>
          <a:bodyPr>
            <a:spAutoFit/>
          </a:bodyPr>
          <a:lstStyle/>
          <a:p>
            <a:r>
              <a:rPr lang="en-US" sz="900" dirty="0"/>
              <a:t>Figure 9: The comparison of category distribution on the recommended automations.</a:t>
            </a:r>
          </a:p>
        </p:txBody>
      </p:sp>
      <p:sp>
        <p:nvSpPr>
          <p:cNvPr id="13" name="Text Placeholder 262"/>
          <p:cNvSpPr>
            <a:spLocks noGrp="1"/>
          </p:cNvSpPr>
          <p:nvPr>
            <p:ph type="body" sz="quarter" idx="4294967295"/>
          </p:nvPr>
        </p:nvSpPr>
        <p:spPr>
          <a:xfrm>
            <a:off x="506037" y="4114709"/>
            <a:ext cx="3571660" cy="198627"/>
          </a:xfrm>
          <a:prstGeom prst="rect">
            <a:avLst/>
          </a:prstGeom>
        </p:spPr>
        <p:txBody>
          <a:bodyPr/>
          <a:lstStyle/>
          <a:p>
            <a:r>
              <a:rPr lang="en-US" sz="900" dirty="0" smtClean="0"/>
              <a:t>Figure 8: The exploration by HMAB-TS of a cold-start ticket case. </a:t>
            </a:r>
            <a:endParaRPr lang="en-US" sz="900" dirty="0"/>
          </a:p>
        </p:txBody>
      </p:sp>
    </p:spTree>
    <p:extLst>
      <p:ext uri="{BB962C8B-B14F-4D97-AF65-F5344CB8AC3E}">
        <p14:creationId xmlns:p14="http://schemas.microsoft.com/office/powerpoint/2010/main" val="465733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lvl="0"/>
            <a:r>
              <a:rPr lang="en-US" sz="2400" b="0" dirty="0" smtClean="0">
                <a:solidFill>
                  <a:schemeClr val="accent4"/>
                </a:solidFill>
              </a:rPr>
              <a:t>Problem Statement</a:t>
            </a:r>
            <a:endParaRPr lang="en" sz="2400" b="0" dirty="0">
              <a:solidFill>
                <a:schemeClr val="accent4"/>
              </a:solidFill>
            </a:endParaRPr>
          </a:p>
        </p:txBody>
      </p:sp>
      <p:sp>
        <p:nvSpPr>
          <p:cNvPr id="3" name="Slide Number Placeholder 2"/>
          <p:cNvSpPr>
            <a:spLocks noGrp="1"/>
          </p:cNvSpPr>
          <p:nvPr>
            <p:ph type="sldNum" idx="12"/>
          </p:nvPr>
        </p:nvSpPr>
        <p:spPr/>
        <p:txBody>
          <a:bodyPr/>
          <a:lstStyle/>
          <a:p>
            <a:pPr lvl="0">
              <a:spcBef>
                <a:spcPts val="0"/>
              </a:spcBef>
              <a:buNone/>
            </a:pPr>
            <a:fld id="{00000000-1234-1234-1234-123412341234}" type="slidenum">
              <a:rPr lang="en" smtClean="0"/>
              <a:t>2</a:t>
            </a:fld>
            <a:endParaRPr lang="en" dirty="0"/>
          </a:p>
        </p:txBody>
      </p:sp>
      <p:sp>
        <p:nvSpPr>
          <p:cNvPr id="2" name="Rectangle 1"/>
          <p:cNvSpPr/>
          <p:nvPr/>
        </p:nvSpPr>
        <p:spPr>
          <a:xfrm>
            <a:off x="457200" y="1148429"/>
            <a:ext cx="8099592" cy="738664"/>
          </a:xfrm>
          <a:prstGeom prst="rect">
            <a:avLst/>
          </a:prstGeom>
        </p:spPr>
        <p:txBody>
          <a:bodyPr wrap="square">
            <a:spAutoFit/>
          </a:bodyPr>
          <a:lstStyle/>
          <a:p>
            <a:pPr lvl="0"/>
            <a:r>
              <a:rPr lang="en" dirty="0">
                <a:solidFill>
                  <a:schemeClr val="accent2">
                    <a:lumMod val="75000"/>
                  </a:schemeClr>
                </a:solidFill>
              </a:rPr>
              <a:t>IT </a:t>
            </a:r>
            <a:r>
              <a:rPr lang="en-US" dirty="0">
                <a:solidFill>
                  <a:schemeClr val="accent2">
                    <a:lumMod val="75000"/>
                  </a:schemeClr>
                </a:solidFill>
              </a:rPr>
              <a:t>a</a:t>
            </a:r>
            <a:r>
              <a:rPr lang="en" dirty="0" err="1" smtClean="0">
                <a:solidFill>
                  <a:schemeClr val="accent2">
                    <a:lumMod val="75000"/>
                  </a:schemeClr>
                </a:solidFill>
              </a:rPr>
              <a:t>utomation</a:t>
            </a:r>
            <a:r>
              <a:rPr lang="en" dirty="0" smtClean="0">
                <a:solidFill>
                  <a:schemeClr val="accent2">
                    <a:lumMod val="75000"/>
                  </a:schemeClr>
                </a:solidFill>
              </a:rPr>
              <a:t> </a:t>
            </a:r>
            <a:r>
              <a:rPr lang="en-US" dirty="0">
                <a:solidFill>
                  <a:schemeClr val="accent2">
                    <a:lumMod val="75000"/>
                  </a:schemeClr>
                </a:solidFill>
              </a:rPr>
              <a:t>s</a:t>
            </a:r>
            <a:r>
              <a:rPr lang="en" dirty="0" err="1" smtClean="0">
                <a:solidFill>
                  <a:schemeClr val="accent2">
                    <a:lumMod val="75000"/>
                  </a:schemeClr>
                </a:solidFill>
              </a:rPr>
              <a:t>ervices</a:t>
            </a:r>
            <a:r>
              <a:rPr lang="en" dirty="0" smtClean="0">
                <a:solidFill>
                  <a:schemeClr val="accent2">
                    <a:lumMod val="75000"/>
                  </a:schemeClr>
                </a:solidFill>
              </a:rPr>
              <a:t> </a:t>
            </a:r>
            <a:r>
              <a:rPr lang="en" dirty="0">
                <a:solidFill>
                  <a:schemeClr val="accent2">
                    <a:lumMod val="75000"/>
                  </a:schemeClr>
                </a:solidFill>
              </a:rPr>
              <a:t>(</a:t>
            </a:r>
            <a:r>
              <a:rPr lang="en" dirty="0" smtClean="0">
                <a:solidFill>
                  <a:schemeClr val="accent2">
                    <a:lumMod val="75000"/>
                  </a:schemeClr>
                </a:solidFill>
              </a:rPr>
              <a:t>ITAS) </a:t>
            </a:r>
            <a:r>
              <a:rPr lang="en" dirty="0" smtClean="0">
                <a:solidFill>
                  <a:schemeClr val="tx1"/>
                </a:solidFill>
              </a:rPr>
              <a:t>[</a:t>
            </a:r>
            <a:r>
              <a:rPr lang="en-US" dirty="0">
                <a:solidFill>
                  <a:schemeClr val="tx1"/>
                </a:solidFill>
              </a:rPr>
              <a:t>1</a:t>
            </a:r>
            <a:r>
              <a:rPr lang="en" dirty="0" smtClean="0">
                <a:solidFill>
                  <a:schemeClr val="tx1"/>
                </a:solidFill>
              </a:rPr>
              <a:t>]</a:t>
            </a:r>
            <a:r>
              <a:rPr lang="en" dirty="0" smtClean="0">
                <a:solidFill>
                  <a:schemeClr val="accent2">
                    <a:lumMod val="75000"/>
                  </a:schemeClr>
                </a:solidFill>
              </a:rPr>
              <a:t> </a:t>
            </a:r>
            <a:r>
              <a:rPr lang="en-US" dirty="0" smtClean="0">
                <a:solidFill>
                  <a:schemeClr val="tx1"/>
                </a:solidFill>
              </a:rPr>
              <a:t>plays an important role </a:t>
            </a:r>
            <a:r>
              <a:rPr lang="en" dirty="0" smtClean="0"/>
              <a:t>in IT service management.</a:t>
            </a:r>
            <a:endParaRPr lang="en-US" dirty="0" smtClean="0"/>
          </a:p>
          <a:p>
            <a:pPr lvl="0"/>
            <a:endParaRPr lang="en-US" dirty="0" smtClean="0"/>
          </a:p>
          <a:p>
            <a:pPr marL="285750" lvl="0" indent="-285750">
              <a:buFont typeface="Wingdings" charset="2"/>
              <a:buChar char="Ø"/>
            </a:pPr>
            <a:r>
              <a:rPr lang="en-US" b="1" dirty="0" smtClean="0"/>
              <a:t>An automation is a scripted resolution. </a:t>
            </a:r>
            <a:r>
              <a:rPr lang="en" b="1" dirty="0" smtClean="0"/>
              <a:t> </a:t>
            </a:r>
            <a:endParaRPr lang="en" b="1" dirty="0"/>
          </a:p>
        </p:txBody>
      </p:sp>
      <p:sp>
        <p:nvSpPr>
          <p:cNvPr id="28" name="Rectangle 27"/>
          <p:cNvSpPr/>
          <p:nvPr/>
        </p:nvSpPr>
        <p:spPr>
          <a:xfrm>
            <a:off x="3120033" y="4514880"/>
            <a:ext cx="3102236" cy="230832"/>
          </a:xfrm>
          <a:prstGeom prst="rect">
            <a:avLst/>
          </a:prstGeom>
        </p:spPr>
        <p:txBody>
          <a:bodyPr wrap="square">
            <a:spAutoFit/>
          </a:bodyPr>
          <a:lstStyle/>
          <a:p>
            <a:r>
              <a:rPr lang="en-US" sz="900" dirty="0" smtClean="0"/>
              <a:t>Figure 2: An overview of IT automation services.</a:t>
            </a:r>
            <a:endParaRPr lang="en-US" sz="900" dirty="0"/>
          </a:p>
        </p:txBody>
      </p:sp>
      <p:sp>
        <p:nvSpPr>
          <p:cNvPr id="59" name="Rectangle 58"/>
          <p:cNvSpPr/>
          <p:nvPr/>
        </p:nvSpPr>
        <p:spPr>
          <a:xfrm>
            <a:off x="1784282" y="3878199"/>
            <a:ext cx="1530651" cy="230832"/>
          </a:xfrm>
          <a:prstGeom prst="rect">
            <a:avLst/>
          </a:prstGeom>
        </p:spPr>
        <p:txBody>
          <a:bodyPr wrap="square" anchor="ctr">
            <a:spAutoFit/>
          </a:bodyPr>
          <a:lstStyle/>
          <a:p>
            <a:r>
              <a:rPr lang="en-US" sz="900" b="1" smtClean="0"/>
              <a:t>      </a:t>
            </a:r>
            <a:r>
              <a:rPr lang="en-US" sz="900" b="1"/>
              <a:t>A</a:t>
            </a:r>
            <a:r>
              <a:rPr lang="en-US" sz="900" b="1" smtClean="0"/>
              <a:t>utomation </a:t>
            </a:r>
            <a:r>
              <a:rPr lang="en-US" sz="900" b="1" dirty="0"/>
              <a:t>E</a:t>
            </a:r>
            <a:r>
              <a:rPr lang="en-US" sz="900" b="1" smtClean="0"/>
              <a:t>ngine</a:t>
            </a:r>
            <a:endParaRPr lang="en-US" sz="900" b="1" dirty="0"/>
          </a:p>
        </p:txBody>
      </p:sp>
      <p:pic>
        <p:nvPicPr>
          <p:cNvPr id="1026" name="Picture 2" descr="「server」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9520" y="2172906"/>
            <a:ext cx="786189" cy="7214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5.googleusercontent.com/UP1F6qIDMDuq5kQmkNkfsk6GwwLWeDJAZY_ZHoEmDABUMeMyCRK4k0TjkBj1xEXUh4_kDnnw6Rjj3GdjjGRnm77yFm2peTLcW-dcnevJG4tSbGnDQ4pqK4-kApgs_DnEfy7lVDGCyH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2269" y="2487403"/>
            <a:ext cx="1508318" cy="150229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server」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0592" y="3376080"/>
            <a:ext cx="786189" cy="721427"/>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p:cNvSpPr/>
          <p:nvPr/>
        </p:nvSpPr>
        <p:spPr>
          <a:xfrm>
            <a:off x="5521093" y="2918507"/>
            <a:ext cx="1328196" cy="180066"/>
          </a:xfrm>
          <a:prstGeom prst="rect">
            <a:avLst/>
          </a:prstGeom>
        </p:spPr>
        <p:txBody>
          <a:bodyPr wrap="square">
            <a:spAutoFit/>
          </a:bodyPr>
          <a:lstStyle/>
          <a:p>
            <a:r>
              <a:rPr lang="en-US" sz="900" b="1" dirty="0" smtClean="0"/>
              <a:t>Problem Server I</a:t>
            </a:r>
            <a:endParaRPr lang="en-US" sz="900" b="1" dirty="0"/>
          </a:p>
        </p:txBody>
      </p:sp>
      <p:sp>
        <p:nvSpPr>
          <p:cNvPr id="27" name="Rectangle 26"/>
          <p:cNvSpPr/>
          <p:nvPr/>
        </p:nvSpPr>
        <p:spPr>
          <a:xfrm>
            <a:off x="5521093" y="4113048"/>
            <a:ext cx="1134042" cy="230832"/>
          </a:xfrm>
          <a:prstGeom prst="rect">
            <a:avLst/>
          </a:prstGeom>
        </p:spPr>
        <p:txBody>
          <a:bodyPr wrap="square">
            <a:spAutoFit/>
          </a:bodyPr>
          <a:lstStyle/>
          <a:p>
            <a:r>
              <a:rPr lang="en-US" sz="900" b="1" dirty="0" smtClean="0"/>
              <a:t>Problem Server 2</a:t>
            </a:r>
            <a:endParaRPr lang="en-US" sz="900" b="1" dirty="0"/>
          </a:p>
        </p:txBody>
      </p:sp>
      <p:cxnSp>
        <p:nvCxnSpPr>
          <p:cNvPr id="9" name="Straight Arrow Connector 8"/>
          <p:cNvCxnSpPr/>
          <p:nvPr/>
        </p:nvCxnSpPr>
        <p:spPr>
          <a:xfrm flipV="1">
            <a:off x="3348834" y="2343288"/>
            <a:ext cx="2050694" cy="5591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3352567" y="2489244"/>
            <a:ext cx="2046960" cy="560672"/>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1" name="Rectangle 10"/>
          <p:cNvSpPr/>
          <p:nvPr/>
        </p:nvSpPr>
        <p:spPr>
          <a:xfrm rot="20742506">
            <a:off x="3522524" y="2382864"/>
            <a:ext cx="1769612" cy="276999"/>
          </a:xfrm>
          <a:prstGeom prst="rect">
            <a:avLst/>
          </a:prstGeom>
        </p:spPr>
        <p:txBody>
          <a:bodyPr wrap="square">
            <a:spAutoFit/>
          </a:bodyPr>
          <a:lstStyle/>
          <a:p>
            <a:r>
              <a:rPr lang="en-US" sz="1200" dirty="0" smtClean="0">
                <a:solidFill>
                  <a:schemeClr val="tx1"/>
                </a:solidFill>
                <a:latin typeface="Arial" panose="020B0604020202020204" pitchFamily="34" charset="0"/>
              </a:rPr>
              <a:t>execute an automation</a:t>
            </a:r>
            <a:endParaRPr lang="en-US" sz="1200" dirty="0">
              <a:solidFill>
                <a:schemeClr val="tx1"/>
              </a:solidFill>
            </a:endParaRPr>
          </a:p>
        </p:txBody>
      </p:sp>
      <p:sp>
        <p:nvSpPr>
          <p:cNvPr id="37" name="Rectangle 36"/>
          <p:cNvSpPr/>
          <p:nvPr/>
        </p:nvSpPr>
        <p:spPr>
          <a:xfrm rot="20696413">
            <a:off x="3534467" y="2644590"/>
            <a:ext cx="2175808" cy="276999"/>
          </a:xfrm>
          <a:prstGeom prst="rect">
            <a:avLst/>
          </a:prstGeom>
        </p:spPr>
        <p:txBody>
          <a:bodyPr wrap="square">
            <a:spAutoFit/>
          </a:bodyPr>
          <a:lstStyle/>
          <a:p>
            <a:r>
              <a:rPr lang="en-US" sz="1200" dirty="0">
                <a:solidFill>
                  <a:schemeClr val="tx1"/>
                </a:solidFill>
                <a:latin typeface="Arial" panose="020B0604020202020204" pitchFamily="34" charset="0"/>
              </a:rPr>
              <a:t>feedback (success </a:t>
            </a:r>
            <a:r>
              <a:rPr lang="en-US" sz="1200">
                <a:solidFill>
                  <a:schemeClr val="tx1"/>
                </a:solidFill>
                <a:latin typeface="Arial" panose="020B0604020202020204" pitchFamily="34" charset="0"/>
              </a:rPr>
              <a:t>or </a:t>
            </a:r>
            <a:r>
              <a:rPr lang="en-US" sz="1200" smtClean="0">
                <a:solidFill>
                  <a:schemeClr val="tx1"/>
                </a:solidFill>
                <a:latin typeface="Arial" panose="020B0604020202020204" pitchFamily="34" charset="0"/>
              </a:rPr>
              <a:t>failure)</a:t>
            </a:r>
            <a:endParaRPr lang="en-US" sz="1200" dirty="0">
              <a:solidFill>
                <a:schemeClr val="tx1"/>
              </a:solidFill>
              <a:latin typeface="Arial" panose="020B0604020202020204" pitchFamily="34" charset="0"/>
            </a:endParaRPr>
          </a:p>
        </p:txBody>
      </p:sp>
      <p:cxnSp>
        <p:nvCxnSpPr>
          <p:cNvPr id="39" name="Straight Arrow Connector 38"/>
          <p:cNvCxnSpPr/>
          <p:nvPr/>
        </p:nvCxnSpPr>
        <p:spPr>
          <a:xfrm>
            <a:off x="3334389" y="3343634"/>
            <a:ext cx="2128092" cy="3785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a:off x="3372847" y="3482132"/>
            <a:ext cx="2123312" cy="383359"/>
          </a:xfrm>
          <a:prstGeom prst="straightConnector1">
            <a:avLst/>
          </a:prstGeom>
          <a:ln>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41" name="Rectangle 40"/>
          <p:cNvSpPr/>
          <p:nvPr/>
        </p:nvSpPr>
        <p:spPr>
          <a:xfrm rot="605901">
            <a:off x="3747656" y="3368957"/>
            <a:ext cx="2031684" cy="276999"/>
          </a:xfrm>
          <a:prstGeom prst="rect">
            <a:avLst/>
          </a:prstGeom>
        </p:spPr>
        <p:txBody>
          <a:bodyPr wrap="square">
            <a:spAutoFit/>
          </a:bodyPr>
          <a:lstStyle/>
          <a:p>
            <a:r>
              <a:rPr lang="en-US" sz="1200" dirty="0">
                <a:solidFill>
                  <a:schemeClr val="tx1"/>
                </a:solidFill>
                <a:latin typeface="Arial" panose="020B0604020202020204" pitchFamily="34" charset="0"/>
              </a:rPr>
              <a:t>execute</a:t>
            </a:r>
            <a:r>
              <a:rPr lang="en-US" sz="1200" dirty="0" smtClean="0">
                <a:solidFill>
                  <a:schemeClr val="tx1"/>
                </a:solidFill>
                <a:latin typeface="Arial" panose="020B0604020202020204" pitchFamily="34" charset="0"/>
              </a:rPr>
              <a:t> an automation</a:t>
            </a:r>
            <a:endParaRPr lang="en-US" sz="1200" dirty="0">
              <a:solidFill>
                <a:schemeClr val="tx1"/>
              </a:solidFill>
            </a:endParaRPr>
          </a:p>
        </p:txBody>
      </p:sp>
      <p:sp>
        <p:nvSpPr>
          <p:cNvPr id="42" name="Rectangle 41"/>
          <p:cNvSpPr/>
          <p:nvPr/>
        </p:nvSpPr>
        <p:spPr>
          <a:xfrm rot="621213">
            <a:off x="3607015" y="3702693"/>
            <a:ext cx="2209414" cy="276999"/>
          </a:xfrm>
          <a:prstGeom prst="rect">
            <a:avLst/>
          </a:prstGeom>
        </p:spPr>
        <p:txBody>
          <a:bodyPr wrap="square">
            <a:spAutoFit/>
          </a:bodyPr>
          <a:lstStyle/>
          <a:p>
            <a:r>
              <a:rPr lang="en-US" sz="1200" dirty="0" smtClean="0">
                <a:solidFill>
                  <a:schemeClr val="tx1"/>
                </a:solidFill>
                <a:latin typeface="Arial" panose="020B0604020202020204" pitchFamily="34" charset="0"/>
              </a:rPr>
              <a:t>feedback (success </a:t>
            </a:r>
            <a:r>
              <a:rPr lang="en-US" sz="1200" smtClean="0">
                <a:solidFill>
                  <a:schemeClr val="tx1"/>
                </a:solidFill>
                <a:latin typeface="Arial" panose="020B0604020202020204" pitchFamily="34" charset="0"/>
              </a:rPr>
              <a:t>or failure)</a:t>
            </a:r>
            <a:endParaRPr lang="en-US" sz="1200" dirty="0">
              <a:solidFill>
                <a:schemeClr val="tx1"/>
              </a:solidFill>
            </a:endParaRPr>
          </a:p>
        </p:txBody>
      </p:sp>
      <p:cxnSp>
        <p:nvCxnSpPr>
          <p:cNvPr id="5" name="Curved Connector 4"/>
          <p:cNvCxnSpPr>
            <a:stCxn id="1026" idx="0"/>
            <a:endCxn id="1028" idx="0"/>
          </p:cNvCxnSpPr>
          <p:nvPr/>
        </p:nvCxnSpPr>
        <p:spPr>
          <a:xfrm rot="16200000" flipH="1" flipV="1">
            <a:off x="4182273" y="607060"/>
            <a:ext cx="314497" cy="3446187"/>
          </a:xfrm>
          <a:prstGeom prst="curvedConnector3">
            <a:avLst>
              <a:gd name="adj1" fmla="val -7268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24586" y="1929200"/>
            <a:ext cx="1390385" cy="261610"/>
          </a:xfrm>
          <a:prstGeom prst="rect">
            <a:avLst/>
          </a:prstGeom>
        </p:spPr>
        <p:txBody>
          <a:bodyPr wrap="square">
            <a:spAutoFit/>
          </a:bodyPr>
          <a:lstStyle>
            <a:defPPr marR="0" lvl="0" algn="l" rtl="0">
              <a:lnSpc>
                <a:spcPct val="100000"/>
              </a:lnSpc>
              <a:spcBef>
                <a:spcPts val="0"/>
              </a:spcBef>
              <a:spcAft>
                <a:spcPts val="0"/>
              </a:spcAft>
            </a:defPPr>
            <a:lvl1pPr>
              <a:defRPr sz="1200">
                <a:solidFill>
                  <a:schemeClr val="tx1"/>
                </a:solidFill>
                <a:latin typeface="Arial" panose="020B0604020202020204" pitchFamily="34" charset="0"/>
              </a:defRPr>
            </a:lvl1pPr>
          </a:lstStyle>
          <a:p>
            <a:r>
              <a:rPr lang="en-US" sz="1100" dirty="0">
                <a:solidFill>
                  <a:srgbClr val="FF0000"/>
                </a:solidFill>
              </a:rPr>
              <a:t>Problem Symptom</a:t>
            </a:r>
          </a:p>
        </p:txBody>
      </p:sp>
      <p:cxnSp>
        <p:nvCxnSpPr>
          <p:cNvPr id="22" name="Curved Connector 21"/>
          <p:cNvCxnSpPr>
            <a:stCxn id="25" idx="2"/>
            <a:endCxn id="1028" idx="2"/>
          </p:cNvCxnSpPr>
          <p:nvPr/>
        </p:nvCxnSpPr>
        <p:spPr>
          <a:xfrm rot="5400000" flipH="1">
            <a:off x="4281152" y="2324972"/>
            <a:ext cx="107812" cy="3437259"/>
          </a:xfrm>
          <a:prstGeom prst="curvedConnector3">
            <a:avLst>
              <a:gd name="adj1" fmla="val -212036"/>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711877" y="4122782"/>
            <a:ext cx="1697451" cy="261610"/>
          </a:xfrm>
          <a:prstGeom prst="rect">
            <a:avLst/>
          </a:prstGeom>
          <a:noFill/>
        </p:spPr>
        <p:txBody>
          <a:bodyPr wrap="square" rtlCol="0">
            <a:spAutoFit/>
          </a:bodyPr>
          <a:lstStyle/>
          <a:p>
            <a:r>
              <a:rPr lang="en-US" sz="1100" dirty="0" smtClean="0">
                <a:solidFill>
                  <a:srgbClr val="FF0000"/>
                </a:solidFill>
              </a:rPr>
              <a:t>Problem Symptom</a:t>
            </a:r>
            <a:endParaRPr lang="en-US" sz="1100" dirty="0">
              <a:solidFill>
                <a:srgbClr val="FF0000"/>
              </a:solidFill>
            </a:endParaRPr>
          </a:p>
        </p:txBody>
      </p:sp>
      <p:sp>
        <p:nvSpPr>
          <p:cNvPr id="4" name="Rectangle 3"/>
          <p:cNvSpPr/>
          <p:nvPr/>
        </p:nvSpPr>
        <p:spPr>
          <a:xfrm>
            <a:off x="457200" y="4786196"/>
            <a:ext cx="4625571" cy="215444"/>
          </a:xfrm>
          <a:prstGeom prst="rect">
            <a:avLst/>
          </a:prstGeom>
        </p:spPr>
        <p:txBody>
          <a:bodyPr wrap="square">
            <a:spAutoFit/>
          </a:bodyPr>
          <a:lstStyle/>
          <a:p>
            <a:pPr lvl="0"/>
            <a:r>
              <a:rPr lang="en-US" sz="800" dirty="0" smtClean="0"/>
              <a:t>[1] </a:t>
            </a:r>
            <a:r>
              <a:rPr lang="en-US" sz="800" dirty="0"/>
              <a:t>IBM Enterprise IT Automation Services. </a:t>
            </a:r>
            <a:r>
              <a:rPr lang="en-US" sz="800" dirty="0">
                <a:hlinkClick r:id="rId5"/>
              </a:rPr>
              <a:t>www.redbooks.ibm.com/redpapers/pdfs/redp5363.pdf.</a:t>
            </a:r>
            <a:endParaRPr lang="en-US" sz="800" dirty="0"/>
          </a:p>
        </p:txBody>
      </p:sp>
    </p:spTree>
    <p:extLst>
      <p:ext uri="{BB962C8B-B14F-4D97-AF65-F5344CB8AC3E}">
        <p14:creationId xmlns:p14="http://schemas.microsoft.com/office/powerpoint/2010/main" val="30719963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lvl="0"/>
            <a:r>
              <a:rPr lang="en" sz="2400" b="0" dirty="0" smtClean="0">
                <a:solidFill>
                  <a:schemeClr val="accent4"/>
                </a:solidFill>
              </a:rPr>
              <a:t>Conclusion</a:t>
            </a:r>
            <a:endParaRPr lang="en" sz="2400" b="0" dirty="0">
              <a:solidFill>
                <a:schemeClr val="accent4"/>
              </a:solidFill>
            </a:endParaRP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20</a:t>
            </a:fld>
            <a:endParaRPr lang="en"/>
          </a:p>
        </p:txBody>
      </p:sp>
      <p:sp>
        <p:nvSpPr>
          <p:cNvPr id="6" name="Shape 97"/>
          <p:cNvSpPr txBox="1"/>
          <p:nvPr/>
        </p:nvSpPr>
        <p:spPr>
          <a:xfrm>
            <a:off x="345600" y="1144090"/>
            <a:ext cx="8341200" cy="2902616"/>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a:defPPr>
            <a:lvl1pPr marL="387350" indent="-285750">
              <a:lnSpc>
                <a:spcPct val="115000"/>
              </a:lnSpc>
              <a:buSzPct val="100000"/>
              <a:buFont typeface="Wingdings" panose="05000000000000000000" pitchFamily="2" charset="2"/>
              <a:buChar char="Ø"/>
              <a:defRPr sz="1600">
                <a:ln w="0"/>
                <a:solidFill>
                  <a:schemeClr val="tx1"/>
                </a:solidFill>
                <a:effectLst>
                  <a:outerShdw blurRad="38100" dist="25400" dir="5400000" algn="ctr" rotWithShape="0">
                    <a:srgbClr val="6E747A">
                      <a:alpha val="43000"/>
                    </a:srgbClr>
                  </a:outerShdw>
                </a:effectLst>
              </a:defRPr>
            </a:lvl1pPr>
            <a:lvl2pPr marL="914400" indent="-355600">
              <a:lnSpc>
                <a:spcPct val="115000"/>
              </a:lnSpc>
              <a:buSzPct val="100000"/>
              <a:buChar char="○"/>
              <a:defRPr sz="1600">
                <a:solidFill>
                  <a:srgbClr val="C00000"/>
                </a:solidFill>
              </a:defRPr>
            </a:lvl2pPr>
            <a:lvl3pPr marL="1371600" indent="-355600">
              <a:lnSpc>
                <a:spcPct val="115000"/>
              </a:lnSpc>
              <a:buSzPct val="100000"/>
              <a:buChar char="■"/>
              <a:defRPr sz="1600"/>
            </a:lvl3pPr>
          </a:lstStyle>
          <a:p>
            <a:r>
              <a:rPr lang="en-US" sz="1400" dirty="0" smtClean="0">
                <a:latin typeface="+mn-lt"/>
              </a:rPr>
              <a:t>A new online learning algorithm for IT automation recommendation</a:t>
            </a:r>
            <a:endParaRPr lang="en-US" sz="1400" dirty="0">
              <a:latin typeface="+mn-lt"/>
            </a:endParaRPr>
          </a:p>
          <a:p>
            <a:pPr lvl="1"/>
            <a:r>
              <a:rPr lang="en-US" sz="1400" dirty="0">
                <a:solidFill>
                  <a:schemeClr val="tx1"/>
                </a:solidFill>
                <a:latin typeface="+mn-lt"/>
              </a:rPr>
              <a:t>S</a:t>
            </a:r>
            <a:r>
              <a:rPr lang="en-US" sz="1400" dirty="0" smtClean="0">
                <a:solidFill>
                  <a:schemeClr val="tx1"/>
                </a:solidFill>
                <a:latin typeface="+mn-lt"/>
              </a:rPr>
              <a:t>olve the cold-start problem.</a:t>
            </a:r>
            <a:endParaRPr lang="en-US" sz="1400" dirty="0">
              <a:solidFill>
                <a:schemeClr val="tx1"/>
              </a:solidFill>
              <a:latin typeface="+mn-lt"/>
            </a:endParaRPr>
          </a:p>
          <a:p>
            <a:pPr lvl="1"/>
            <a:r>
              <a:rPr lang="en-US" sz="1400" dirty="0" smtClean="0">
                <a:solidFill>
                  <a:schemeClr val="tx1"/>
                </a:solidFill>
                <a:latin typeface="+mn-lt"/>
              </a:rPr>
              <a:t>Utilize the interactive feedback for continuous improvement.</a:t>
            </a:r>
          </a:p>
          <a:p>
            <a:pPr lvl="1"/>
            <a:r>
              <a:rPr lang="en-US" sz="1400" dirty="0" smtClean="0">
                <a:solidFill>
                  <a:schemeClr val="tx1"/>
                </a:solidFill>
                <a:latin typeface="+mn-lt"/>
              </a:rPr>
              <a:t>Integrate the hierarchical information to model the dependencies among arms.</a:t>
            </a:r>
          </a:p>
          <a:p>
            <a:r>
              <a:rPr lang="en-US" sz="1400" dirty="0" smtClean="0">
                <a:effectLst/>
              </a:rPr>
              <a:t>The effectiveness </a:t>
            </a:r>
            <a:r>
              <a:rPr lang="en-US" sz="1400" dirty="0">
                <a:effectLst/>
              </a:rPr>
              <a:t>and </a:t>
            </a:r>
            <a:r>
              <a:rPr lang="en-US" sz="1400" dirty="0" smtClean="0">
                <a:effectLst/>
              </a:rPr>
              <a:t>efficiency </a:t>
            </a:r>
            <a:r>
              <a:rPr lang="en-US" sz="1400" dirty="0">
                <a:effectLst/>
              </a:rPr>
              <a:t>of our proposed </a:t>
            </a:r>
            <a:r>
              <a:rPr lang="en-US" sz="1400" dirty="0" smtClean="0">
                <a:effectLst/>
              </a:rPr>
              <a:t>methods are verified </a:t>
            </a:r>
            <a:r>
              <a:rPr lang="en-US" sz="1400" dirty="0">
                <a:effectLst/>
              </a:rPr>
              <a:t>on a large dataset of tickets from IBM </a:t>
            </a:r>
            <a:r>
              <a:rPr lang="en-US" sz="1400" dirty="0" smtClean="0">
                <a:effectLst/>
              </a:rPr>
              <a:t>Global Services.</a:t>
            </a:r>
          </a:p>
          <a:p>
            <a:r>
              <a:rPr lang="en-US" altLang="zh-CN" sz="1400" dirty="0" smtClean="0">
                <a:effectLst/>
              </a:rPr>
              <a:t>Future</a:t>
            </a:r>
            <a:r>
              <a:rPr lang="zh-CN" altLang="en-US" sz="1400" dirty="0" smtClean="0">
                <a:effectLst/>
              </a:rPr>
              <a:t> </a:t>
            </a:r>
            <a:r>
              <a:rPr lang="en-US" altLang="zh-CN" sz="1400" dirty="0" smtClean="0">
                <a:effectLst/>
              </a:rPr>
              <a:t>work</a:t>
            </a:r>
          </a:p>
          <a:p>
            <a:pPr lvl="1"/>
            <a:r>
              <a:rPr lang="en-US" altLang="zh-CN" sz="1400" dirty="0">
                <a:solidFill>
                  <a:schemeClr val="tx1"/>
                </a:solidFill>
              </a:rPr>
              <a:t>T</a:t>
            </a:r>
            <a:r>
              <a:rPr lang="en-US" altLang="zh-CN" sz="1400" dirty="0" smtClean="0">
                <a:solidFill>
                  <a:schemeClr val="tx1"/>
                </a:solidFill>
              </a:rPr>
              <a:t>icket representation</a:t>
            </a:r>
            <a:endParaRPr lang="en-US" altLang="zh-CN" sz="1400" dirty="0" smtClean="0">
              <a:solidFill>
                <a:schemeClr val="tx1"/>
              </a:solidFill>
              <a:effectLst/>
            </a:endParaRPr>
          </a:p>
          <a:p>
            <a:pPr lvl="1"/>
            <a:endParaRPr lang="en-US" sz="1400" dirty="0">
              <a:effectLst/>
            </a:endParaRPr>
          </a:p>
          <a:p>
            <a:endParaRPr lang="en" sz="1400" dirty="0" smtClean="0">
              <a:solidFill>
                <a:schemeClr val="tx1"/>
              </a:solidFill>
              <a:latin typeface="+mn-lt"/>
            </a:endParaRPr>
          </a:p>
          <a:p>
            <a:endParaRPr lang="en-US" sz="1000" dirty="0"/>
          </a:p>
          <a:p>
            <a:pPr marL="101600" indent="0">
              <a:buNone/>
            </a:pPr>
            <a:endParaRPr lang="en-US" sz="800" dirty="0" smtClean="0"/>
          </a:p>
          <a:p>
            <a:pPr marL="101600" indent="0">
              <a:buNone/>
            </a:pPr>
            <a:endParaRPr lang="en-US" sz="800" dirty="0"/>
          </a:p>
          <a:p>
            <a:pPr marL="101600" indent="0">
              <a:buNone/>
            </a:pPr>
            <a:endParaRPr lang="en-US" sz="800" dirty="0" smtClean="0"/>
          </a:p>
          <a:p>
            <a:pPr marL="101600" indent="0">
              <a:buNone/>
            </a:pPr>
            <a:endParaRPr lang="en-US" sz="800" dirty="0" smtClean="0"/>
          </a:p>
          <a:p>
            <a:pPr marL="101600" indent="0">
              <a:buNone/>
            </a:pPr>
            <a:endParaRPr lang="en-US" sz="800" dirty="0"/>
          </a:p>
          <a:p>
            <a:pPr marL="101600" indent="0">
              <a:buNone/>
            </a:pPr>
            <a:endParaRPr lang="en-US" sz="800" dirty="0" smtClean="0"/>
          </a:p>
          <a:p>
            <a:pPr marL="101600" indent="0">
              <a:buNone/>
            </a:pPr>
            <a:endParaRPr lang="en-US" sz="800" dirty="0"/>
          </a:p>
          <a:p>
            <a:pPr lvl="3"/>
            <a:endParaRPr lang="en" dirty="0"/>
          </a:p>
        </p:txBody>
      </p:sp>
    </p:spTree>
    <p:extLst>
      <p:ext uri="{BB962C8B-B14F-4D97-AF65-F5344CB8AC3E}">
        <p14:creationId xmlns:p14="http://schemas.microsoft.com/office/powerpoint/2010/main" val="36317726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Shape 322"/>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marL="0" lvl="0" indent="0" rtl="0">
              <a:spcBef>
                <a:spcPts val="0"/>
              </a:spcBef>
              <a:buNone/>
            </a:pPr>
            <a:r>
              <a:rPr lang="en" sz="2400" b="0" dirty="0">
                <a:solidFill>
                  <a:schemeClr val="accent2">
                    <a:lumMod val="50000"/>
                  </a:schemeClr>
                </a:solidFill>
              </a:rPr>
              <a:t>Q &amp; A</a:t>
            </a:r>
          </a:p>
        </p:txBody>
      </p:sp>
      <p:sp>
        <p:nvSpPr>
          <p:cNvPr id="323" name="Shape 323"/>
          <p:cNvSpPr txBox="1"/>
          <p:nvPr/>
        </p:nvSpPr>
        <p:spPr>
          <a:xfrm>
            <a:off x="457200" y="1063398"/>
            <a:ext cx="2145000" cy="1875000"/>
          </a:xfrm>
          <a:prstGeom prst="rect">
            <a:avLst/>
          </a:prstGeom>
          <a:noFill/>
          <a:ln>
            <a:noFill/>
          </a:ln>
        </p:spPr>
        <p:txBody>
          <a:bodyPr lIns="91425" tIns="91425" rIns="91425" bIns="91425" anchor="ctr" anchorCtr="0">
            <a:noAutofit/>
          </a:bodyPr>
          <a:lstStyle/>
          <a:p>
            <a:pPr lvl="0" rtl="0">
              <a:spcBef>
                <a:spcPts val="0"/>
              </a:spcBef>
              <a:buNone/>
            </a:pPr>
            <a:endParaRPr/>
          </a:p>
        </p:txBody>
      </p:sp>
      <p:pic>
        <p:nvPicPr>
          <p:cNvPr id="324" name="Shape 324"/>
          <p:cNvPicPr preferRelativeResize="0"/>
          <p:nvPr/>
        </p:nvPicPr>
        <p:blipFill>
          <a:blip r:embed="rId3">
            <a:alphaModFix/>
          </a:blip>
          <a:stretch>
            <a:fillRect/>
          </a:stretch>
        </p:blipFill>
        <p:spPr>
          <a:xfrm>
            <a:off x="3289211" y="1581924"/>
            <a:ext cx="2406474" cy="3057800"/>
          </a:xfrm>
          <a:prstGeom prst="rect">
            <a:avLst/>
          </a:prstGeom>
          <a:noFill/>
          <a:ln>
            <a:noFill/>
          </a:ln>
        </p:spPr>
      </p:pic>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21</a:t>
            </a:fld>
            <a:endParaRPr lang="e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6"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3162" y="2065757"/>
            <a:ext cx="585187" cy="498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8" name="Shape 108"/>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marL="0" lvl="0" indent="0" rtl="0">
              <a:spcBef>
                <a:spcPts val="0"/>
              </a:spcBef>
              <a:buNone/>
            </a:pPr>
            <a:r>
              <a:rPr lang="en-US" sz="2400" b="0" dirty="0" smtClean="0">
                <a:solidFill>
                  <a:schemeClr val="accent4"/>
                </a:solidFill>
              </a:rPr>
              <a:t>Example: News Recommendation</a:t>
            </a:r>
            <a:endParaRPr lang="en" sz="2400" b="0" dirty="0">
              <a:solidFill>
                <a:schemeClr val="accent4"/>
              </a:solidFill>
            </a:endParaRP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22</a:t>
            </a:fld>
            <a:endParaRPr lang="en"/>
          </a:p>
        </p:txBody>
      </p:sp>
      <p:sp>
        <p:nvSpPr>
          <p:cNvPr id="7" name="TextBox 2"/>
          <p:cNvSpPr txBox="1">
            <a:spLocks noChangeArrowheads="1"/>
          </p:cNvSpPr>
          <p:nvPr/>
        </p:nvSpPr>
        <p:spPr bwMode="auto">
          <a:xfrm>
            <a:off x="3466378" y="4281971"/>
            <a:ext cx="26105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US" altLang="en-US" b="1" dirty="0" smtClean="0"/>
              <a:t>Contextual Multi-armed Bandit</a:t>
            </a:r>
            <a:endParaRPr lang="en-US" altLang="en-US" b="1" dirty="0"/>
          </a:p>
        </p:txBody>
      </p:sp>
      <p:sp>
        <p:nvSpPr>
          <p:cNvPr id="8" name="云形 1"/>
          <p:cNvSpPr/>
          <p:nvPr/>
        </p:nvSpPr>
        <p:spPr>
          <a:xfrm>
            <a:off x="6366414" y="2117054"/>
            <a:ext cx="1970189" cy="683490"/>
          </a:xfrm>
          <a:prstGeom prst="cloud">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defRPr/>
            </a:pPr>
            <a:r>
              <a:rPr lang="en-US" sz="1200" dirty="0">
                <a:solidFill>
                  <a:schemeClr val="tx1"/>
                </a:solidFill>
              </a:rPr>
              <a:t>n</a:t>
            </a:r>
            <a:r>
              <a:rPr lang="en-US" sz="1200" dirty="0" smtClean="0">
                <a:solidFill>
                  <a:schemeClr val="tx1"/>
                </a:solidFill>
              </a:rPr>
              <a:t>ews article pool/candidates</a:t>
            </a:r>
            <a:endParaRPr lang="en-US" sz="1200" dirty="0">
              <a:solidFill>
                <a:schemeClr val="tx1"/>
              </a:solidFill>
            </a:endParaRPr>
          </a:p>
        </p:txBody>
      </p:sp>
      <p:pic>
        <p:nvPicPr>
          <p:cNvPr id="9" name="Picture 29" descr="C:\Users\Administrator\Desktop\multi-bandit algorithm\MAB-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4570" y="3181212"/>
            <a:ext cx="1310877" cy="972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圆角矩形 3"/>
          <p:cNvSpPr/>
          <p:nvPr/>
        </p:nvSpPr>
        <p:spPr>
          <a:xfrm>
            <a:off x="4215907" y="1459646"/>
            <a:ext cx="937544" cy="305654"/>
          </a:xfrm>
          <a:prstGeom prst="roundRect">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defRPr/>
            </a:pPr>
            <a:r>
              <a:rPr lang="en-US" sz="1200" dirty="0" smtClean="0"/>
              <a:t>article 1</a:t>
            </a:r>
          </a:p>
        </p:txBody>
      </p:sp>
      <p:sp>
        <p:nvSpPr>
          <p:cNvPr id="11" name="圆角矩形标注 5"/>
          <p:cNvSpPr/>
          <p:nvPr/>
        </p:nvSpPr>
        <p:spPr>
          <a:xfrm>
            <a:off x="4215907" y="2800544"/>
            <a:ext cx="937544" cy="305885"/>
          </a:xfrm>
          <a:prstGeom prst="wedgeRoundRectCallout">
            <a:avLst>
              <a:gd name="adj1" fmla="val -23576"/>
              <a:gd name="adj2" fmla="val 70003"/>
              <a:gd name="adj3" fmla="val 16667"/>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defRPr/>
            </a:pPr>
            <a:r>
              <a:rPr lang="en-US" sz="1200" dirty="0" smtClean="0"/>
              <a:t>Like it?</a:t>
            </a:r>
            <a:endParaRPr lang="en-US" sz="1200" dirty="0"/>
          </a:p>
        </p:txBody>
      </p:sp>
      <p:cxnSp>
        <p:nvCxnSpPr>
          <p:cNvPr id="12" name="直接箭头连接符 12"/>
          <p:cNvCxnSpPr>
            <a:endCxn id="10" idx="3"/>
          </p:cNvCxnSpPr>
          <p:nvPr/>
        </p:nvCxnSpPr>
        <p:spPr>
          <a:xfrm flipH="1" flipV="1">
            <a:off x="5153451" y="1612473"/>
            <a:ext cx="1593218" cy="5687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直接箭头连接符 14"/>
          <p:cNvCxnSpPr>
            <a:stCxn id="10" idx="1"/>
          </p:cNvCxnSpPr>
          <p:nvPr/>
        </p:nvCxnSpPr>
        <p:spPr>
          <a:xfrm flipH="1">
            <a:off x="2877645" y="1612473"/>
            <a:ext cx="1338262" cy="69569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7" name="椭圆形标注 2"/>
          <p:cNvSpPr/>
          <p:nvPr/>
        </p:nvSpPr>
        <p:spPr>
          <a:xfrm>
            <a:off x="1778296" y="2775055"/>
            <a:ext cx="1618523" cy="384468"/>
          </a:xfrm>
          <a:prstGeom prst="wedgeEllipseCallout">
            <a:avLst>
              <a:gd name="adj1" fmla="val -496"/>
              <a:gd name="adj2" fmla="val -86428"/>
            </a:avLst>
          </a:prstGeom>
          <a:ln>
            <a:tailEnd type="arrow"/>
          </a:ln>
        </p:spPr>
        <p:style>
          <a:lnRef idx="2">
            <a:schemeClr val="accent6"/>
          </a:lnRef>
          <a:fillRef idx="0">
            <a:schemeClr val="accent6"/>
          </a:fillRef>
          <a:effectRef idx="1">
            <a:schemeClr val="accent6"/>
          </a:effectRef>
          <a:fontRef idx="minor">
            <a:schemeClr val="tx1"/>
          </a:fontRef>
        </p:style>
        <p:txBody>
          <a:bodyPr anchor="ctr"/>
          <a:lstStyle/>
          <a:p>
            <a:pPr algn="ctr" defTabSz="457200"/>
            <a:r>
              <a:rPr lang="en-US" sz="1200" kern="1200" dirty="0" smtClean="0"/>
              <a:t>1.Not </a:t>
            </a:r>
            <a:r>
              <a:rPr lang="en-US" sz="1200" kern="1200" dirty="0"/>
              <a:t>really!</a:t>
            </a:r>
          </a:p>
        </p:txBody>
      </p:sp>
      <p:cxnSp>
        <p:nvCxnSpPr>
          <p:cNvPr id="36" name="直接箭头连接符 9"/>
          <p:cNvCxnSpPr>
            <a:endCxn id="11" idx="0"/>
          </p:cNvCxnSpPr>
          <p:nvPr/>
        </p:nvCxnSpPr>
        <p:spPr>
          <a:xfrm>
            <a:off x="2882900" y="2317073"/>
            <a:ext cx="1801779" cy="48347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66" name="Curved Connector 65"/>
          <p:cNvCxnSpPr>
            <a:stCxn id="9" idx="2"/>
            <a:endCxn id="9" idx="0"/>
          </p:cNvCxnSpPr>
          <p:nvPr/>
        </p:nvCxnSpPr>
        <p:spPr>
          <a:xfrm rot="5400000" flipH="1">
            <a:off x="4173593" y="3666994"/>
            <a:ext cx="972830" cy="12160"/>
          </a:xfrm>
          <a:prstGeom prst="curvedConnector5">
            <a:avLst>
              <a:gd name="adj1" fmla="val -20157"/>
              <a:gd name="adj2" fmla="val -9970669"/>
              <a:gd name="adj3" fmla="val 115913"/>
            </a:avLst>
          </a:prstGeom>
          <a:ln>
            <a:tailEnd type="triangle"/>
          </a:ln>
        </p:spPr>
        <p:style>
          <a:lnRef idx="2">
            <a:schemeClr val="accent6"/>
          </a:lnRef>
          <a:fillRef idx="0">
            <a:schemeClr val="accent6"/>
          </a:fillRef>
          <a:effectRef idx="1">
            <a:schemeClr val="accent6"/>
          </a:effectRef>
          <a:fontRef idx="minor">
            <a:schemeClr val="tx1"/>
          </a:fontRef>
        </p:style>
      </p:cxnSp>
      <p:sp>
        <p:nvSpPr>
          <p:cNvPr id="70" name="TextBox 69"/>
          <p:cNvSpPr txBox="1"/>
          <p:nvPr/>
        </p:nvSpPr>
        <p:spPr>
          <a:xfrm>
            <a:off x="5693637" y="3489715"/>
            <a:ext cx="1102993" cy="396008"/>
          </a:xfrm>
          <a:prstGeom prst="rect">
            <a:avLst/>
          </a:prstGeom>
          <a:noFill/>
        </p:spPr>
        <p:txBody>
          <a:bodyPr wrap="square" rtlCol="0">
            <a:spAutoFit/>
          </a:bodyPr>
          <a:lstStyle/>
          <a:p>
            <a:pPr algn="ctr"/>
            <a:r>
              <a:rPr lang="en-US" sz="1200" dirty="0">
                <a:solidFill>
                  <a:schemeClr val="tx1"/>
                </a:solidFill>
              </a:rPr>
              <a:t>u</a:t>
            </a:r>
            <a:r>
              <a:rPr lang="en-US" sz="1200" dirty="0" smtClean="0">
                <a:solidFill>
                  <a:schemeClr val="tx1"/>
                </a:solidFill>
              </a:rPr>
              <a:t>pdate parameters</a:t>
            </a:r>
            <a:endParaRPr lang="en-US" sz="1200" dirty="0">
              <a:solidFill>
                <a:schemeClr val="tx1"/>
              </a:solidFill>
            </a:endParaRPr>
          </a:p>
        </p:txBody>
      </p:sp>
      <p:cxnSp>
        <p:nvCxnSpPr>
          <p:cNvPr id="28" name="直接箭头连接符 12"/>
          <p:cNvCxnSpPr/>
          <p:nvPr/>
        </p:nvCxnSpPr>
        <p:spPr>
          <a:xfrm>
            <a:off x="3150957" y="3687720"/>
            <a:ext cx="85361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1" name="TextBox 2"/>
          <p:cNvSpPr txBox="1">
            <a:spLocks noChangeArrowheads="1"/>
          </p:cNvSpPr>
          <p:nvPr/>
        </p:nvSpPr>
        <p:spPr bwMode="auto">
          <a:xfrm>
            <a:off x="1329999" y="3522743"/>
            <a:ext cx="2705494" cy="396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US" altLang="en-US" sz="1200" dirty="0" smtClean="0"/>
              <a:t>Observable Information </a:t>
            </a:r>
          </a:p>
          <a:p>
            <a:r>
              <a:rPr lang="en-US" altLang="en-US" sz="1200" dirty="0" smtClean="0"/>
              <a:t>(i.e., user information, item information)</a:t>
            </a:r>
            <a:endParaRPr lang="en-US" altLang="en-US" sz="1200" dirty="0"/>
          </a:p>
        </p:txBody>
      </p:sp>
      <p:sp>
        <p:nvSpPr>
          <p:cNvPr id="29" name="TextBox 28"/>
          <p:cNvSpPr txBox="1"/>
          <p:nvPr/>
        </p:nvSpPr>
        <p:spPr>
          <a:xfrm>
            <a:off x="3396819" y="2504663"/>
            <a:ext cx="820451" cy="237605"/>
          </a:xfrm>
          <a:prstGeom prst="rect">
            <a:avLst/>
          </a:prstGeom>
          <a:noFill/>
        </p:spPr>
        <p:txBody>
          <a:bodyPr wrap="square" rtlCol="0">
            <a:spAutoFit/>
          </a:bodyPr>
          <a:lstStyle/>
          <a:p>
            <a:r>
              <a:rPr lang="en-US" sz="1200" dirty="0" smtClean="0"/>
              <a:t>reward</a:t>
            </a:r>
            <a:endParaRPr lang="en-US" sz="1200" dirty="0"/>
          </a:p>
        </p:txBody>
      </p:sp>
    </p:spTree>
    <p:extLst>
      <p:ext uri="{BB962C8B-B14F-4D97-AF65-F5344CB8AC3E}">
        <p14:creationId xmlns:p14="http://schemas.microsoft.com/office/powerpoint/2010/main" val="2714402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6"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3162" y="2065757"/>
            <a:ext cx="585187" cy="498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0533" y="2051854"/>
            <a:ext cx="590443" cy="509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8" name="Shape 108"/>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marL="0" lvl="0" indent="0" rtl="0">
              <a:spcBef>
                <a:spcPts val="0"/>
              </a:spcBef>
              <a:buNone/>
            </a:pPr>
            <a:r>
              <a:rPr lang="en-US" sz="2400" b="0" dirty="0" smtClean="0">
                <a:solidFill>
                  <a:schemeClr val="accent4"/>
                </a:solidFill>
              </a:rPr>
              <a:t>Example: News Recommendation</a:t>
            </a:r>
            <a:endParaRPr lang="en" sz="2400" b="0" dirty="0">
              <a:solidFill>
                <a:schemeClr val="accent4"/>
              </a:solidFill>
            </a:endParaRP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23</a:t>
            </a:fld>
            <a:endParaRPr lang="en"/>
          </a:p>
        </p:txBody>
      </p:sp>
      <p:sp>
        <p:nvSpPr>
          <p:cNvPr id="7" name="TextBox 2"/>
          <p:cNvSpPr txBox="1">
            <a:spLocks noChangeArrowheads="1"/>
          </p:cNvSpPr>
          <p:nvPr/>
        </p:nvSpPr>
        <p:spPr bwMode="auto">
          <a:xfrm>
            <a:off x="3466378" y="4281971"/>
            <a:ext cx="26105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US" altLang="en-US" b="1" dirty="0" smtClean="0"/>
              <a:t>Contextual Multi-armed Bandit</a:t>
            </a:r>
            <a:endParaRPr lang="en-US" altLang="en-US" b="1" dirty="0"/>
          </a:p>
        </p:txBody>
      </p:sp>
      <p:sp>
        <p:nvSpPr>
          <p:cNvPr id="8" name="云形 1"/>
          <p:cNvSpPr/>
          <p:nvPr/>
        </p:nvSpPr>
        <p:spPr>
          <a:xfrm>
            <a:off x="6366414" y="2117054"/>
            <a:ext cx="1960463" cy="683490"/>
          </a:xfrm>
          <a:prstGeom prst="cloud">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defRPr/>
            </a:pPr>
            <a:r>
              <a:rPr lang="en-US" sz="1200" dirty="0">
                <a:solidFill>
                  <a:schemeClr val="tx1">
                    <a:lumMod val="85000"/>
                    <a:lumOff val="15000"/>
                  </a:schemeClr>
                </a:solidFill>
              </a:rPr>
              <a:t>n</a:t>
            </a:r>
            <a:r>
              <a:rPr lang="en-US" sz="1200" dirty="0" smtClean="0">
                <a:solidFill>
                  <a:schemeClr val="tx1">
                    <a:lumMod val="85000"/>
                    <a:lumOff val="15000"/>
                  </a:schemeClr>
                </a:solidFill>
              </a:rPr>
              <a:t>ews </a:t>
            </a:r>
            <a:r>
              <a:rPr lang="en-US" sz="1200" smtClean="0">
                <a:solidFill>
                  <a:schemeClr val="tx1">
                    <a:lumMod val="85000"/>
                    <a:lumOff val="15000"/>
                  </a:schemeClr>
                </a:solidFill>
              </a:rPr>
              <a:t>article pool/candidates</a:t>
            </a:r>
            <a:endParaRPr lang="en-US" sz="1200" dirty="0">
              <a:solidFill>
                <a:schemeClr val="tx1">
                  <a:lumMod val="85000"/>
                  <a:lumOff val="15000"/>
                </a:schemeClr>
              </a:solidFill>
            </a:endParaRPr>
          </a:p>
        </p:txBody>
      </p:sp>
      <p:pic>
        <p:nvPicPr>
          <p:cNvPr id="9" name="Picture 29" descr="C:\Users\Administrator\Desktop\multi-bandit algorithm\MAB-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4570" y="3181212"/>
            <a:ext cx="1310877" cy="972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圆角矩形 3"/>
          <p:cNvSpPr/>
          <p:nvPr/>
        </p:nvSpPr>
        <p:spPr>
          <a:xfrm>
            <a:off x="4215907" y="1459646"/>
            <a:ext cx="937544" cy="305654"/>
          </a:xfrm>
          <a:prstGeom prst="roundRect">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defRPr/>
            </a:pPr>
            <a:r>
              <a:rPr lang="en-US" sz="1200" dirty="0" smtClean="0"/>
              <a:t>article 2</a:t>
            </a:r>
          </a:p>
        </p:txBody>
      </p:sp>
      <p:sp>
        <p:nvSpPr>
          <p:cNvPr id="11" name="圆角矩形标注 5"/>
          <p:cNvSpPr/>
          <p:nvPr/>
        </p:nvSpPr>
        <p:spPr>
          <a:xfrm>
            <a:off x="4215907" y="2800544"/>
            <a:ext cx="937544" cy="305885"/>
          </a:xfrm>
          <a:prstGeom prst="wedgeRoundRectCallout">
            <a:avLst>
              <a:gd name="adj1" fmla="val -23576"/>
              <a:gd name="adj2" fmla="val 70003"/>
              <a:gd name="adj3" fmla="val 16667"/>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defRPr/>
            </a:pPr>
            <a:r>
              <a:rPr lang="en-US" sz="1200" dirty="0" smtClean="0"/>
              <a:t>Like it?</a:t>
            </a:r>
            <a:endParaRPr lang="en-US" sz="1200" dirty="0"/>
          </a:p>
        </p:txBody>
      </p:sp>
      <p:cxnSp>
        <p:nvCxnSpPr>
          <p:cNvPr id="12" name="直接箭头连接符 12"/>
          <p:cNvCxnSpPr>
            <a:endCxn id="10" idx="3"/>
          </p:cNvCxnSpPr>
          <p:nvPr/>
        </p:nvCxnSpPr>
        <p:spPr>
          <a:xfrm flipH="1" flipV="1">
            <a:off x="5153451" y="1612473"/>
            <a:ext cx="1593218" cy="56876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3" name="直接箭头连接符 14"/>
          <p:cNvCxnSpPr>
            <a:stCxn id="10" idx="1"/>
          </p:cNvCxnSpPr>
          <p:nvPr/>
        </p:nvCxnSpPr>
        <p:spPr>
          <a:xfrm flipH="1">
            <a:off x="2877645" y="1612473"/>
            <a:ext cx="1338262" cy="695699"/>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6" name="直接箭头连接符 9"/>
          <p:cNvCxnSpPr>
            <a:endCxn id="11" idx="0"/>
          </p:cNvCxnSpPr>
          <p:nvPr/>
        </p:nvCxnSpPr>
        <p:spPr>
          <a:xfrm>
            <a:off x="2882900" y="2317073"/>
            <a:ext cx="1801779" cy="483471"/>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49" name="椭圆形标注 2"/>
          <p:cNvSpPr/>
          <p:nvPr/>
        </p:nvSpPr>
        <p:spPr>
          <a:xfrm>
            <a:off x="1559470" y="1449595"/>
            <a:ext cx="1222942" cy="396001"/>
          </a:xfrm>
          <a:prstGeom prst="wedgeEllipseCallout">
            <a:avLst>
              <a:gd name="adj1" fmla="val 26723"/>
              <a:gd name="adj2" fmla="val 88529"/>
            </a:avLst>
          </a:prstGeom>
          <a:ln>
            <a:tailEnd type="arrow"/>
          </a:ln>
        </p:spPr>
        <p:style>
          <a:lnRef idx="2">
            <a:schemeClr val="accent6"/>
          </a:lnRef>
          <a:fillRef idx="0">
            <a:schemeClr val="accent6"/>
          </a:fillRef>
          <a:effectRef idx="1">
            <a:schemeClr val="accent6"/>
          </a:effectRef>
          <a:fontRef idx="minor">
            <a:schemeClr val="tx1"/>
          </a:fontRef>
        </p:style>
        <p:txBody>
          <a:bodyPr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defRPr/>
            </a:pPr>
            <a:r>
              <a:rPr lang="en-US" sz="1200" dirty="0" smtClean="0"/>
              <a:t>2.Yeah!</a:t>
            </a:r>
            <a:endParaRPr lang="en-US" sz="1200" dirty="0"/>
          </a:p>
        </p:txBody>
      </p:sp>
      <p:cxnSp>
        <p:nvCxnSpPr>
          <p:cNvPr id="66" name="Curved Connector 65"/>
          <p:cNvCxnSpPr>
            <a:stCxn id="9" idx="2"/>
            <a:endCxn id="9" idx="0"/>
          </p:cNvCxnSpPr>
          <p:nvPr/>
        </p:nvCxnSpPr>
        <p:spPr>
          <a:xfrm rot="5400000" flipH="1">
            <a:off x="4173593" y="3666994"/>
            <a:ext cx="972830" cy="12160"/>
          </a:xfrm>
          <a:prstGeom prst="curvedConnector5">
            <a:avLst>
              <a:gd name="adj1" fmla="val -20157"/>
              <a:gd name="adj2" fmla="val -9970669"/>
              <a:gd name="adj3" fmla="val 115913"/>
            </a:avLst>
          </a:prstGeom>
          <a:ln>
            <a:tailEnd type="triangle"/>
          </a:ln>
        </p:spPr>
        <p:style>
          <a:lnRef idx="2">
            <a:schemeClr val="accent6"/>
          </a:lnRef>
          <a:fillRef idx="0">
            <a:schemeClr val="accent6"/>
          </a:fillRef>
          <a:effectRef idx="1">
            <a:schemeClr val="accent6"/>
          </a:effectRef>
          <a:fontRef idx="minor">
            <a:schemeClr val="tx1"/>
          </a:fontRef>
        </p:style>
      </p:cxnSp>
      <p:sp>
        <p:nvSpPr>
          <p:cNvPr id="70" name="TextBox 69"/>
          <p:cNvSpPr txBox="1"/>
          <p:nvPr/>
        </p:nvSpPr>
        <p:spPr>
          <a:xfrm>
            <a:off x="5693637" y="3489715"/>
            <a:ext cx="1102993" cy="396008"/>
          </a:xfrm>
          <a:prstGeom prst="rect">
            <a:avLst/>
          </a:prstGeom>
          <a:noFill/>
        </p:spPr>
        <p:txBody>
          <a:bodyPr wrap="square" rtlCol="0">
            <a:spAutoFit/>
          </a:bodyPr>
          <a:lstStyle/>
          <a:p>
            <a:pPr algn="ctr"/>
            <a:r>
              <a:rPr lang="en-US" sz="1200" dirty="0">
                <a:solidFill>
                  <a:schemeClr val="tx1"/>
                </a:solidFill>
              </a:rPr>
              <a:t>u</a:t>
            </a:r>
            <a:r>
              <a:rPr lang="en-US" sz="1200" dirty="0" smtClean="0">
                <a:solidFill>
                  <a:schemeClr val="tx1"/>
                </a:solidFill>
              </a:rPr>
              <a:t>pdate parameters</a:t>
            </a:r>
            <a:endParaRPr lang="en-US" sz="1200" dirty="0">
              <a:solidFill>
                <a:schemeClr val="tx1"/>
              </a:solidFill>
            </a:endParaRPr>
          </a:p>
        </p:txBody>
      </p:sp>
      <p:cxnSp>
        <p:nvCxnSpPr>
          <p:cNvPr id="28" name="直接箭头连接符 12"/>
          <p:cNvCxnSpPr/>
          <p:nvPr/>
        </p:nvCxnSpPr>
        <p:spPr>
          <a:xfrm>
            <a:off x="3150957" y="3687720"/>
            <a:ext cx="85361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1" name="TextBox 2"/>
          <p:cNvSpPr txBox="1">
            <a:spLocks noChangeArrowheads="1"/>
          </p:cNvSpPr>
          <p:nvPr/>
        </p:nvSpPr>
        <p:spPr bwMode="auto">
          <a:xfrm>
            <a:off x="1329999" y="3522743"/>
            <a:ext cx="2705494" cy="396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en-US" altLang="en-US" sz="1200" dirty="0" smtClean="0"/>
              <a:t>Observable Information </a:t>
            </a:r>
          </a:p>
          <a:p>
            <a:r>
              <a:rPr lang="en-US" altLang="en-US" sz="1200" dirty="0" smtClean="0"/>
              <a:t>(i.e., user information, item information)</a:t>
            </a:r>
            <a:endParaRPr lang="en-US" altLang="en-US" sz="1200" dirty="0"/>
          </a:p>
        </p:txBody>
      </p:sp>
      <p:sp>
        <p:nvSpPr>
          <p:cNvPr id="29" name="TextBox 28"/>
          <p:cNvSpPr txBox="1"/>
          <p:nvPr/>
        </p:nvSpPr>
        <p:spPr>
          <a:xfrm>
            <a:off x="3396819" y="2504663"/>
            <a:ext cx="820451" cy="237605"/>
          </a:xfrm>
          <a:prstGeom prst="rect">
            <a:avLst/>
          </a:prstGeom>
          <a:noFill/>
        </p:spPr>
        <p:txBody>
          <a:bodyPr wrap="square" rtlCol="0">
            <a:spAutoFit/>
          </a:bodyPr>
          <a:lstStyle/>
          <a:p>
            <a:r>
              <a:rPr lang="en-US" sz="1200" dirty="0" smtClean="0"/>
              <a:t>reward</a:t>
            </a:r>
            <a:endParaRPr lang="en-US" sz="1200" dirty="0"/>
          </a:p>
        </p:txBody>
      </p:sp>
    </p:spTree>
    <p:extLst>
      <p:ext uri="{BB962C8B-B14F-4D97-AF65-F5344CB8AC3E}">
        <p14:creationId xmlns:p14="http://schemas.microsoft.com/office/powerpoint/2010/main" val="18475266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Shape 42"/>
          <p:cNvSpPr txBox="1">
            <a:spLocks noGrp="1"/>
          </p:cNvSpPr>
          <p:nvPr>
            <p:ph type="subTitle" idx="1"/>
          </p:nvPr>
        </p:nvSpPr>
        <p:spPr>
          <a:xfrm>
            <a:off x="1496073" y="4274146"/>
            <a:ext cx="6236754" cy="664582"/>
          </a:xfrm>
          <a:prstGeom prst="rect">
            <a:avLst/>
          </a:prstGeom>
        </p:spPr>
        <p:txBody>
          <a:bodyPr lIns="91425" tIns="91425" rIns="91425" bIns="91425" anchor="t" anchorCtr="0">
            <a:noAutofit/>
          </a:bodyPr>
          <a:lstStyle/>
          <a:p>
            <a:pPr lvl="0" algn="r" rtl="0">
              <a:spcBef>
                <a:spcPts val="600"/>
              </a:spcBef>
              <a:buNone/>
            </a:pPr>
            <a:r>
              <a:rPr lang="en" sz="1100" baseline="30000" dirty="0" smtClean="0">
                <a:solidFill>
                  <a:srgbClr val="000000"/>
                </a:solidFill>
              </a:rPr>
              <a:t>1</a:t>
            </a:r>
            <a:r>
              <a:rPr lang="en" sz="1100" dirty="0" smtClean="0">
                <a:solidFill>
                  <a:schemeClr val="dk1"/>
                </a:solidFill>
              </a:rPr>
              <a:t>School </a:t>
            </a:r>
            <a:r>
              <a:rPr lang="en" sz="1100" dirty="0">
                <a:solidFill>
                  <a:schemeClr val="dk1"/>
                </a:solidFill>
              </a:rPr>
              <a:t>of Computing and Information Science, Florida International University Miami, FL, USA </a:t>
            </a:r>
            <a:br>
              <a:rPr lang="en" sz="1100" dirty="0">
                <a:solidFill>
                  <a:schemeClr val="dk1"/>
                </a:solidFill>
              </a:rPr>
            </a:br>
            <a:r>
              <a:rPr lang="en" sz="1100" baseline="30000" dirty="0">
                <a:solidFill>
                  <a:schemeClr val="dk1"/>
                </a:solidFill>
              </a:rPr>
              <a:t>2</a:t>
            </a:r>
            <a:r>
              <a:rPr lang="en" sz="1100" dirty="0">
                <a:solidFill>
                  <a:schemeClr val="dk1"/>
                </a:solidFill>
              </a:rPr>
              <a:t>Cognitive Service Management, IBM T.J. Watson Research Center Yorktown Heights, NY, USA</a:t>
            </a:r>
            <a:br>
              <a:rPr lang="en" sz="1100" dirty="0">
                <a:solidFill>
                  <a:schemeClr val="dk1"/>
                </a:solidFill>
              </a:rPr>
            </a:br>
            <a:r>
              <a:rPr lang="en" sz="1100" baseline="30000" dirty="0">
                <a:solidFill>
                  <a:schemeClr val="dk1"/>
                </a:solidFill>
              </a:rPr>
              <a:t>3</a:t>
            </a:r>
            <a:r>
              <a:rPr lang="en" sz="1100" dirty="0">
                <a:solidFill>
                  <a:schemeClr val="dk1"/>
                </a:solidFill>
              </a:rPr>
              <a:t>Dept. Math &amp; Computer Science, St. John’s University, Queens, NY, USA 	</a:t>
            </a:r>
            <a:r>
              <a:rPr lang="en" sz="1050" dirty="0">
                <a:solidFill>
                  <a:schemeClr val="dk1"/>
                </a:solidFill>
              </a:rPr>
              <a:t>	</a:t>
            </a:r>
          </a:p>
          <a:p>
            <a:pPr lvl="0" algn="ctr" rtl="0">
              <a:spcBef>
                <a:spcPts val="600"/>
              </a:spcBef>
              <a:buNone/>
            </a:pPr>
            <a:r>
              <a:rPr lang="en" sz="1100" dirty="0">
                <a:solidFill>
                  <a:schemeClr val="dk1"/>
                </a:solidFill>
              </a:rPr>
              <a:t>		</a:t>
            </a:r>
          </a:p>
          <a:p>
            <a:pPr lvl="0" algn="ctr" rtl="0">
              <a:spcBef>
                <a:spcPts val="600"/>
              </a:spcBef>
              <a:buNone/>
            </a:pPr>
            <a:endParaRPr sz="1200" dirty="0">
              <a:solidFill>
                <a:schemeClr val="dk1"/>
              </a:solidFill>
            </a:endParaRPr>
          </a:p>
          <a:p>
            <a:pPr lvl="0" algn="ctr" rtl="0">
              <a:spcBef>
                <a:spcPts val="600"/>
              </a:spcBef>
              <a:buNone/>
            </a:pPr>
            <a:r>
              <a:rPr lang="en" sz="1100" dirty="0">
                <a:solidFill>
                  <a:schemeClr val="dk1"/>
                </a:solidFill>
              </a:rPr>
              <a:t>							</a:t>
            </a:r>
          </a:p>
          <a:p>
            <a:pPr lvl="0" algn="ctr" rtl="0">
              <a:spcBef>
                <a:spcPts val="600"/>
              </a:spcBef>
              <a:buNone/>
            </a:pPr>
            <a:r>
              <a:rPr lang="en" sz="1100" dirty="0">
                <a:solidFill>
                  <a:schemeClr val="dk1"/>
                </a:solidFill>
              </a:rPr>
              <a:t>				</a:t>
            </a:r>
          </a:p>
          <a:p>
            <a:pPr lvl="0" algn="ctr" rtl="0">
              <a:spcBef>
                <a:spcPts val="600"/>
              </a:spcBef>
              <a:buNone/>
            </a:pPr>
            <a:r>
              <a:rPr lang="en" sz="1100" dirty="0">
                <a:solidFill>
                  <a:schemeClr val="dk1"/>
                </a:solidFill>
              </a:rPr>
              <a:t>			</a:t>
            </a:r>
          </a:p>
          <a:p>
            <a:pPr lvl="0" algn="ctr" rtl="0">
              <a:spcBef>
                <a:spcPts val="600"/>
              </a:spcBef>
              <a:buNone/>
            </a:pPr>
            <a:r>
              <a:rPr lang="en" sz="1100" dirty="0">
                <a:solidFill>
                  <a:schemeClr val="dk1"/>
                </a:solidFill>
              </a:rPr>
              <a:t>		</a:t>
            </a:r>
          </a:p>
          <a:p>
            <a:pPr lvl="0" algn="ctr" rtl="0">
              <a:spcBef>
                <a:spcPts val="600"/>
              </a:spcBef>
              <a:buNone/>
            </a:pPr>
            <a:endParaRPr sz="1200" dirty="0">
              <a:solidFill>
                <a:schemeClr val="dk1"/>
              </a:solidFill>
            </a:endParaRPr>
          </a:p>
          <a:p>
            <a:pPr lvl="0" algn="ctr" rtl="0">
              <a:spcBef>
                <a:spcPts val="0"/>
              </a:spcBef>
              <a:buClr>
                <a:schemeClr val="dk1"/>
              </a:buClr>
              <a:buSzPct val="78571"/>
              <a:buFont typeface="Arial"/>
              <a:buNone/>
            </a:pPr>
            <a:r>
              <a:rPr lang="en" sz="1400" dirty="0">
                <a:solidFill>
                  <a:srgbClr val="000000"/>
                </a:solidFill>
              </a:rPr>
              <a:t> </a:t>
            </a:r>
          </a:p>
          <a:p>
            <a:pPr lvl="0" algn="ctr" rtl="0">
              <a:spcBef>
                <a:spcPts val="0"/>
              </a:spcBef>
              <a:buClr>
                <a:schemeClr val="dk1"/>
              </a:buClr>
              <a:buSzPct val="78571"/>
              <a:buFont typeface="Arial"/>
              <a:buNone/>
            </a:pPr>
            <a:endParaRPr sz="1400" dirty="0">
              <a:solidFill>
                <a:srgbClr val="000000"/>
              </a:solidFill>
            </a:endParaRPr>
          </a:p>
        </p:txBody>
      </p:sp>
      <p:sp>
        <p:nvSpPr>
          <p:cNvPr id="43" name="Shape 43"/>
          <p:cNvSpPr txBox="1"/>
          <p:nvPr/>
        </p:nvSpPr>
        <p:spPr>
          <a:xfrm>
            <a:off x="457200" y="100990"/>
            <a:ext cx="8314500" cy="2655090"/>
          </a:xfrm>
          <a:prstGeom prst="rect">
            <a:avLst/>
          </a:prstGeom>
          <a:noFill/>
          <a:ln>
            <a:noFill/>
          </a:ln>
        </p:spPr>
        <p:txBody>
          <a:bodyPr lIns="91425" tIns="91425" rIns="91425" bIns="91425" anchor="ctr" anchorCtr="0">
            <a:noAutofit/>
          </a:bodyPr>
          <a:lstStyle/>
          <a:p>
            <a:pPr lvl="0" algn="ctr" rtl="0">
              <a:spcBef>
                <a:spcPts val="0"/>
              </a:spcBef>
              <a:buNone/>
            </a:pPr>
            <a:r>
              <a:rPr lang="en-US" altLang="zh-CN" sz="3600" dirty="0" smtClean="0">
                <a:solidFill>
                  <a:schemeClr val="accent4"/>
                </a:solidFill>
              </a:rPr>
              <a:t>Online</a:t>
            </a:r>
            <a:r>
              <a:rPr lang="zh-CN" altLang="en-US" sz="3600" dirty="0" smtClean="0">
                <a:solidFill>
                  <a:schemeClr val="accent4"/>
                </a:solidFill>
              </a:rPr>
              <a:t> </a:t>
            </a:r>
            <a:r>
              <a:rPr lang="en-US" altLang="zh-CN" sz="3600" dirty="0" smtClean="0">
                <a:solidFill>
                  <a:schemeClr val="accent4"/>
                </a:solidFill>
              </a:rPr>
              <a:t>IT</a:t>
            </a:r>
            <a:r>
              <a:rPr lang="zh-CN" altLang="en-US" sz="3600" dirty="0" smtClean="0">
                <a:solidFill>
                  <a:schemeClr val="accent4"/>
                </a:solidFill>
              </a:rPr>
              <a:t> </a:t>
            </a:r>
            <a:r>
              <a:rPr lang="en-US" altLang="zh-CN" sz="3600" dirty="0" smtClean="0">
                <a:solidFill>
                  <a:schemeClr val="accent4"/>
                </a:solidFill>
              </a:rPr>
              <a:t>Ticket</a:t>
            </a:r>
            <a:r>
              <a:rPr lang="zh-CN" altLang="en-US" sz="3600" dirty="0" smtClean="0">
                <a:solidFill>
                  <a:schemeClr val="accent4"/>
                </a:solidFill>
              </a:rPr>
              <a:t> </a:t>
            </a:r>
            <a:r>
              <a:rPr lang="en-US" altLang="zh-CN" sz="3600" dirty="0" smtClean="0">
                <a:solidFill>
                  <a:schemeClr val="accent4"/>
                </a:solidFill>
              </a:rPr>
              <a:t>Automation</a:t>
            </a:r>
            <a:r>
              <a:rPr lang="zh-CN" altLang="en-US" sz="3600" dirty="0" smtClean="0">
                <a:solidFill>
                  <a:schemeClr val="accent4"/>
                </a:solidFill>
              </a:rPr>
              <a:t> </a:t>
            </a:r>
            <a:r>
              <a:rPr lang="en-US" altLang="zh-CN" sz="3600" dirty="0" smtClean="0">
                <a:solidFill>
                  <a:schemeClr val="accent4"/>
                </a:solidFill>
              </a:rPr>
              <a:t>Recommendation</a:t>
            </a:r>
            <a:r>
              <a:rPr lang="zh-CN" altLang="en-US" sz="3600" dirty="0" smtClean="0">
                <a:solidFill>
                  <a:schemeClr val="accent4"/>
                </a:solidFill>
              </a:rPr>
              <a:t> </a:t>
            </a:r>
            <a:r>
              <a:rPr lang="en-US" altLang="zh-CN" sz="3600" dirty="0" smtClean="0">
                <a:solidFill>
                  <a:schemeClr val="accent4"/>
                </a:solidFill>
              </a:rPr>
              <a:t>Using</a:t>
            </a:r>
            <a:r>
              <a:rPr lang="zh-CN" altLang="en-US" sz="3600" dirty="0" smtClean="0">
                <a:solidFill>
                  <a:schemeClr val="accent4"/>
                </a:solidFill>
              </a:rPr>
              <a:t> </a:t>
            </a:r>
            <a:r>
              <a:rPr lang="en-US" altLang="zh-CN" sz="3600" dirty="0" smtClean="0">
                <a:solidFill>
                  <a:schemeClr val="accent4"/>
                </a:solidFill>
              </a:rPr>
              <a:t>Hierarchical</a:t>
            </a:r>
            <a:r>
              <a:rPr lang="zh-CN" altLang="en-US" sz="3600" dirty="0" smtClean="0">
                <a:solidFill>
                  <a:schemeClr val="accent4"/>
                </a:solidFill>
              </a:rPr>
              <a:t> </a:t>
            </a:r>
            <a:r>
              <a:rPr lang="en-US" altLang="zh-CN" sz="3600" dirty="0" smtClean="0">
                <a:solidFill>
                  <a:schemeClr val="accent4"/>
                </a:solidFill>
              </a:rPr>
              <a:t>Multi-armed</a:t>
            </a:r>
            <a:r>
              <a:rPr lang="zh-CN" altLang="en-US" sz="3600" dirty="0" smtClean="0">
                <a:solidFill>
                  <a:schemeClr val="accent4"/>
                </a:solidFill>
              </a:rPr>
              <a:t> </a:t>
            </a:r>
            <a:r>
              <a:rPr lang="en-US" altLang="zh-CN" sz="3600" dirty="0" smtClean="0">
                <a:solidFill>
                  <a:schemeClr val="accent4"/>
                </a:solidFill>
              </a:rPr>
              <a:t>Bandit</a:t>
            </a:r>
            <a:r>
              <a:rPr lang="zh-CN" altLang="en-US" sz="3600" dirty="0" smtClean="0">
                <a:solidFill>
                  <a:schemeClr val="accent4"/>
                </a:solidFill>
              </a:rPr>
              <a:t> </a:t>
            </a:r>
            <a:r>
              <a:rPr lang="en-US" altLang="zh-CN" sz="3600" dirty="0" smtClean="0">
                <a:solidFill>
                  <a:schemeClr val="accent4"/>
                </a:solidFill>
              </a:rPr>
              <a:t>Algorithms</a:t>
            </a:r>
            <a:endParaRPr sz="3600" dirty="0">
              <a:solidFill>
                <a:schemeClr val="accent4"/>
              </a:solidFill>
            </a:endParaRPr>
          </a:p>
        </p:txBody>
      </p:sp>
      <p:pic>
        <p:nvPicPr>
          <p:cNvPr id="44" name="Shape 44"/>
          <p:cNvPicPr preferRelativeResize="0"/>
          <p:nvPr/>
        </p:nvPicPr>
        <p:blipFill rotWithShape="1">
          <a:blip r:embed="rId3">
            <a:alphaModFix/>
          </a:blip>
          <a:srcRect r="10674"/>
          <a:stretch/>
        </p:blipFill>
        <p:spPr>
          <a:xfrm>
            <a:off x="4212893" y="3060844"/>
            <a:ext cx="945444" cy="474099"/>
          </a:xfrm>
          <a:prstGeom prst="rect">
            <a:avLst/>
          </a:prstGeom>
          <a:noFill/>
          <a:ln>
            <a:noFill/>
          </a:ln>
        </p:spPr>
      </p:pic>
      <p:pic>
        <p:nvPicPr>
          <p:cNvPr id="45" name="Shape 45"/>
          <p:cNvPicPr preferRelativeResize="0"/>
          <p:nvPr/>
        </p:nvPicPr>
        <p:blipFill>
          <a:blip r:embed="rId4">
            <a:alphaModFix/>
          </a:blip>
          <a:stretch>
            <a:fillRect/>
          </a:stretch>
        </p:blipFill>
        <p:spPr>
          <a:xfrm>
            <a:off x="1836644" y="3080530"/>
            <a:ext cx="982184" cy="439023"/>
          </a:xfrm>
          <a:prstGeom prst="rect">
            <a:avLst/>
          </a:prstGeom>
          <a:noFill/>
          <a:ln>
            <a:noFill/>
          </a:ln>
        </p:spPr>
      </p:pic>
      <p:pic>
        <p:nvPicPr>
          <p:cNvPr id="46" name="Shape 46"/>
          <p:cNvPicPr preferRelativeResize="0"/>
          <p:nvPr/>
        </p:nvPicPr>
        <p:blipFill>
          <a:blip r:embed="rId5">
            <a:alphaModFix/>
          </a:blip>
          <a:stretch>
            <a:fillRect/>
          </a:stretch>
        </p:blipFill>
        <p:spPr>
          <a:xfrm>
            <a:off x="6150138" y="3014556"/>
            <a:ext cx="1378194" cy="528046"/>
          </a:xfrm>
          <a:prstGeom prst="rect">
            <a:avLst/>
          </a:prstGeom>
          <a:noFill/>
          <a:ln>
            <a:noFill/>
          </a:ln>
        </p:spPr>
      </p:pic>
      <p:sp>
        <p:nvSpPr>
          <p:cNvPr id="7" name="Shape 42"/>
          <p:cNvSpPr txBox="1">
            <a:spLocks/>
          </p:cNvSpPr>
          <p:nvPr/>
        </p:nvSpPr>
        <p:spPr>
          <a:xfrm>
            <a:off x="1042988" y="3603009"/>
            <a:ext cx="7229475" cy="537425"/>
          </a:xfrm>
          <a:prstGeom prst="rect">
            <a:avLst/>
          </a:prstGeom>
          <a:noFill/>
          <a:ln>
            <a:noFill/>
          </a:ln>
        </p:spPr>
        <p:txBody>
          <a:bodyPr lIns="91425" tIns="91425" rIns="91425" bIns="91425" numCol="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ct val="100000"/>
              <a:buNone/>
              <a:defRPr sz="48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chemeClr val="dk2"/>
              </a:buClr>
              <a:buSzPct val="100000"/>
              <a:buNone/>
              <a:defRPr sz="4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ct val="100000"/>
              <a:buNone/>
              <a:defRPr sz="4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ct val="100000"/>
              <a:buNone/>
              <a:defRPr sz="4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ct val="100000"/>
              <a:buNone/>
              <a:defRPr sz="4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ct val="100000"/>
              <a:buNone/>
              <a:defRPr sz="4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ct val="100000"/>
              <a:buNone/>
              <a:defRPr sz="4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ct val="100000"/>
              <a:buNone/>
              <a:defRPr sz="4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ct val="100000"/>
              <a:buNone/>
              <a:defRPr sz="4800" b="0" i="0" u="none" strike="noStrike" cap="none">
                <a:solidFill>
                  <a:schemeClr val="dk2"/>
                </a:solidFill>
                <a:latin typeface="Arial"/>
                <a:ea typeface="Arial"/>
                <a:cs typeface="Arial"/>
                <a:sym typeface="Arial"/>
              </a:defRPr>
            </a:lvl9pPr>
          </a:lstStyle>
          <a:p>
            <a:pPr algn="ctr"/>
            <a:r>
              <a:rPr lang="en" sz="1400" b="1" dirty="0" smtClean="0">
                <a:solidFill>
                  <a:srgbClr val="000000"/>
                </a:solidFill>
              </a:rPr>
              <a:t>Qing Wang</a:t>
            </a:r>
            <a:r>
              <a:rPr lang="en" sz="1800" baseline="30000" dirty="0" smtClean="0">
                <a:solidFill>
                  <a:schemeClr val="dk1"/>
                </a:solidFill>
              </a:rPr>
              <a:t>1</a:t>
            </a:r>
            <a:r>
              <a:rPr lang="en" sz="1400" dirty="0" smtClean="0">
                <a:solidFill>
                  <a:srgbClr val="000000"/>
                </a:solidFill>
              </a:rPr>
              <a:t>, Tao Li</a:t>
            </a:r>
            <a:r>
              <a:rPr lang="en" sz="1800" baseline="30000" dirty="0" smtClean="0">
                <a:solidFill>
                  <a:schemeClr val="dk1"/>
                </a:solidFill>
              </a:rPr>
              <a:t>1</a:t>
            </a:r>
            <a:r>
              <a:rPr lang="en" sz="1400" dirty="0" smtClean="0">
                <a:solidFill>
                  <a:srgbClr val="000000"/>
                </a:solidFill>
              </a:rPr>
              <a:t>, </a:t>
            </a:r>
            <a:endParaRPr lang="en-US" sz="1400" dirty="0" smtClean="0">
              <a:solidFill>
                <a:srgbClr val="000000"/>
              </a:solidFill>
            </a:endParaRPr>
          </a:p>
          <a:p>
            <a:pPr algn="ctr"/>
            <a:r>
              <a:rPr lang="zh-CN" altLang="en-US" sz="1400" dirty="0" smtClean="0">
                <a:solidFill>
                  <a:srgbClr val="000000"/>
                </a:solidFill>
              </a:rPr>
              <a:t> </a:t>
            </a:r>
            <a:r>
              <a:rPr lang="en-US" altLang="zh-CN" sz="1400" dirty="0" smtClean="0">
                <a:solidFill>
                  <a:srgbClr val="000000"/>
                </a:solidFill>
              </a:rPr>
              <a:t>S.</a:t>
            </a:r>
            <a:r>
              <a:rPr lang="zh-CN" altLang="en-US" sz="1400" dirty="0" smtClean="0">
                <a:solidFill>
                  <a:srgbClr val="000000"/>
                </a:solidFill>
              </a:rPr>
              <a:t> </a:t>
            </a:r>
            <a:r>
              <a:rPr lang="en-US" altLang="zh-CN" sz="1400" dirty="0" smtClean="0">
                <a:solidFill>
                  <a:srgbClr val="000000"/>
                </a:solidFill>
              </a:rPr>
              <a:t>S.</a:t>
            </a:r>
            <a:r>
              <a:rPr lang="zh-CN" altLang="en-US" sz="1400" dirty="0" smtClean="0">
                <a:solidFill>
                  <a:srgbClr val="000000"/>
                </a:solidFill>
              </a:rPr>
              <a:t> </a:t>
            </a:r>
            <a:r>
              <a:rPr lang="en-US" altLang="zh-CN" sz="1400" dirty="0" err="1" smtClean="0">
                <a:solidFill>
                  <a:srgbClr val="000000"/>
                </a:solidFill>
              </a:rPr>
              <a:t>Iyengar</a:t>
            </a:r>
            <a:r>
              <a:rPr lang="en" sz="1800" baseline="30000" dirty="0">
                <a:solidFill>
                  <a:schemeClr val="dk1"/>
                </a:solidFill>
              </a:rPr>
              <a:t>1</a:t>
            </a:r>
            <a:endParaRPr lang="en-US" sz="1800" baseline="30000" dirty="0">
              <a:solidFill>
                <a:schemeClr val="dk1"/>
              </a:solidFill>
            </a:endParaRPr>
          </a:p>
          <a:p>
            <a:pPr algn="ctr"/>
            <a:endParaRPr lang="en-US" sz="1400" dirty="0">
              <a:solidFill>
                <a:srgbClr val="000000"/>
              </a:solidFill>
            </a:endParaRPr>
          </a:p>
          <a:p>
            <a:pPr algn="ctr"/>
            <a:endParaRPr lang="en-US" sz="1400" dirty="0" smtClean="0">
              <a:solidFill>
                <a:srgbClr val="000000"/>
              </a:solidFill>
            </a:endParaRPr>
          </a:p>
          <a:p>
            <a:r>
              <a:rPr lang="en-US" sz="1400" dirty="0" smtClean="0">
                <a:solidFill>
                  <a:srgbClr val="000000"/>
                </a:solidFill>
              </a:rPr>
              <a:t>   	                                                           </a:t>
            </a:r>
          </a:p>
          <a:p>
            <a:pPr algn="ctr"/>
            <a:r>
              <a:rPr lang="en" sz="1400" dirty="0" smtClean="0">
                <a:solidFill>
                  <a:srgbClr val="000000"/>
                </a:solidFill>
              </a:rPr>
              <a:t>Larisa Shwartz</a:t>
            </a:r>
            <a:r>
              <a:rPr lang="en" sz="1800" baseline="30000" dirty="0" smtClean="0">
                <a:solidFill>
                  <a:schemeClr val="dk1"/>
                </a:solidFill>
              </a:rPr>
              <a:t>2</a:t>
            </a:r>
            <a:r>
              <a:rPr lang="en" sz="1400" dirty="0" smtClean="0">
                <a:solidFill>
                  <a:srgbClr val="000000"/>
                </a:solidFill>
              </a:rPr>
              <a:t> </a:t>
            </a:r>
            <a:endParaRPr lang="en-US" sz="1400" dirty="0" smtClean="0">
              <a:solidFill>
                <a:srgbClr val="000000"/>
              </a:solidFill>
            </a:endParaRPr>
          </a:p>
          <a:p>
            <a:pPr algn="ctr"/>
            <a:endParaRPr lang="en-US" sz="1400" dirty="0">
              <a:solidFill>
                <a:srgbClr val="000000"/>
              </a:solidFill>
            </a:endParaRPr>
          </a:p>
          <a:p>
            <a:pPr algn="ctr"/>
            <a:endParaRPr lang="en-US" sz="1400" dirty="0" smtClean="0">
              <a:solidFill>
                <a:srgbClr val="000000"/>
              </a:solidFill>
            </a:endParaRPr>
          </a:p>
          <a:p>
            <a:pPr algn="ctr"/>
            <a:endParaRPr lang="en-US" sz="1400" dirty="0">
              <a:solidFill>
                <a:srgbClr val="000000"/>
              </a:solidFill>
            </a:endParaRPr>
          </a:p>
          <a:p>
            <a:pPr algn="ctr"/>
            <a:endParaRPr lang="en-US" sz="1400" dirty="0" smtClean="0">
              <a:solidFill>
                <a:srgbClr val="000000"/>
              </a:solidFill>
            </a:endParaRPr>
          </a:p>
          <a:p>
            <a:pPr algn="ctr"/>
            <a:r>
              <a:rPr lang="en" sz="1400" dirty="0" smtClean="0">
                <a:solidFill>
                  <a:srgbClr val="000000"/>
                </a:solidFill>
              </a:rPr>
              <a:t>Genady Ya. Grabanrnik</a:t>
            </a:r>
            <a:r>
              <a:rPr lang="en" sz="1800" baseline="30000" dirty="0" smtClean="0">
                <a:solidFill>
                  <a:schemeClr val="dk1"/>
                </a:solidFill>
              </a:rPr>
              <a:t>3</a:t>
            </a:r>
          </a:p>
          <a:p>
            <a:pPr algn="ctr"/>
            <a:endParaRPr lang="en" sz="1800" baseline="30000" dirty="0" smtClean="0">
              <a:solidFill>
                <a:schemeClr val="dk1"/>
              </a:solidFill>
            </a:endParaRPr>
          </a:p>
          <a:p>
            <a:pPr algn="ctr">
              <a:spcBef>
                <a:spcPts val="600"/>
              </a:spcBef>
            </a:pPr>
            <a:endParaRPr lang="en" sz="1200" dirty="0" smtClean="0">
              <a:solidFill>
                <a:schemeClr val="dk1"/>
              </a:solidFill>
            </a:endParaRPr>
          </a:p>
          <a:p>
            <a:pPr algn="ctr">
              <a:buClr>
                <a:schemeClr val="dk1"/>
              </a:buClr>
              <a:buSzPct val="78571"/>
              <a:buFont typeface="Arial"/>
              <a:buNone/>
            </a:pPr>
            <a:r>
              <a:rPr lang="en" sz="1400" dirty="0" smtClean="0">
                <a:solidFill>
                  <a:srgbClr val="000000"/>
                </a:solidFill>
              </a:rPr>
              <a:t> </a:t>
            </a:r>
          </a:p>
          <a:p>
            <a:pPr algn="ctr">
              <a:buClr>
                <a:schemeClr val="dk1"/>
              </a:buClr>
              <a:buSzPct val="78571"/>
              <a:buFont typeface="Arial"/>
              <a:buNone/>
            </a:pPr>
            <a:endParaRPr lang="en" sz="1400" dirty="0">
              <a:solidFill>
                <a:srgbClr val="000000"/>
              </a:solidFill>
            </a:endParaRP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24</a:t>
            </a:fld>
            <a:endParaRPr lang="en"/>
          </a:p>
        </p:txBody>
      </p:sp>
    </p:spTree>
    <p:extLst>
      <p:ext uri="{BB962C8B-B14F-4D97-AF65-F5344CB8AC3E}">
        <p14:creationId xmlns:p14="http://schemas.microsoft.com/office/powerpoint/2010/main" val="2093825977"/>
      </p:ext>
    </p:extLst>
  </p:cSld>
  <p:clrMapOvr>
    <a:masterClrMapping/>
  </p:clrMapOvr>
  <mc:AlternateContent xmlns:mc="http://schemas.openxmlformats.org/markup-compatibility/2006" xmlns:p14="http://schemas.microsoft.com/office/powerpoint/2010/main">
    <mc:Choice Requires="p14">
      <p:transition spd="slow" p14:dur="2000" advTm="2678"/>
    </mc:Choice>
    <mc:Fallback xmlns="">
      <p:transition spd="slow" advTm="2678"/>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p:txBody>
          <a:bodyPr/>
          <a:lstStyle/>
          <a:p>
            <a:pPr lvl="0"/>
            <a:r>
              <a:rPr lang="en" sz="2400" b="0" dirty="0">
                <a:solidFill>
                  <a:schemeClr val="accent4"/>
                </a:solidFill>
              </a:rPr>
              <a:t>Outline</a:t>
            </a:r>
          </a:p>
        </p:txBody>
      </p:sp>
      <p:sp>
        <p:nvSpPr>
          <p:cNvPr id="43" name="Shape 97"/>
          <p:cNvSpPr txBox="1"/>
          <p:nvPr/>
        </p:nvSpPr>
        <p:spPr>
          <a:xfrm>
            <a:off x="456504" y="1189672"/>
            <a:ext cx="8229600" cy="3779520"/>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387350" indent="-285750">
              <a:lnSpc>
                <a:spcPct val="115000"/>
              </a:lnSpc>
              <a:buClr>
                <a:schemeClr val="tx1"/>
              </a:buClr>
              <a:buSzPct val="100000"/>
              <a:buFont typeface="Wingdings" charset="2"/>
              <a:buChar char="Ø"/>
            </a:pPr>
            <a:r>
              <a:rPr lang="en" sz="1600" dirty="0" smtClean="0"/>
              <a:t>Introduction</a:t>
            </a:r>
            <a:endParaRPr lang="en-US" sz="1600" dirty="0" smtClean="0"/>
          </a:p>
          <a:p>
            <a:pPr marL="387350" indent="-285750">
              <a:lnSpc>
                <a:spcPct val="115000"/>
              </a:lnSpc>
              <a:buClr>
                <a:schemeClr val="tx1"/>
              </a:buClr>
              <a:buSzPct val="100000"/>
              <a:buFont typeface="Wingdings" charset="2"/>
              <a:buChar char="Ø"/>
            </a:pPr>
            <a:r>
              <a:rPr lang="en-US" altLang="zh-CN" sz="1600" dirty="0" smtClean="0"/>
              <a:t>Problem</a:t>
            </a:r>
            <a:r>
              <a:rPr lang="zh-CN" altLang="en-US" sz="1600" dirty="0" smtClean="0"/>
              <a:t> </a:t>
            </a:r>
            <a:r>
              <a:rPr lang="en-US" altLang="zh-CN" sz="1600" dirty="0" smtClean="0"/>
              <a:t>Statement &amp; Challenges</a:t>
            </a:r>
          </a:p>
          <a:p>
            <a:pPr marL="387350" indent="-285750">
              <a:lnSpc>
                <a:spcPct val="115000"/>
              </a:lnSpc>
              <a:buClr>
                <a:schemeClr val="tx1"/>
              </a:buClr>
              <a:buSzPct val="100000"/>
              <a:buFont typeface="Wingdings" charset="2"/>
              <a:buChar char="Ø"/>
            </a:pPr>
            <a:r>
              <a:rPr lang="en-US" altLang="zh-CN" sz="1600" dirty="0" smtClean="0"/>
              <a:t>Related Work</a:t>
            </a:r>
          </a:p>
          <a:p>
            <a:pPr marL="387350" indent="-285750">
              <a:lnSpc>
                <a:spcPct val="115000"/>
              </a:lnSpc>
              <a:buClr>
                <a:schemeClr val="tx1"/>
              </a:buClr>
              <a:buSzPct val="100000"/>
              <a:buFont typeface="Wingdings" charset="2"/>
              <a:buChar char="Ø"/>
            </a:pPr>
            <a:r>
              <a:rPr lang="en-US" sz="1600" dirty="0" smtClean="0"/>
              <a:t>Online IT </a:t>
            </a:r>
            <a:r>
              <a:rPr lang="en-US" sz="1600" dirty="0"/>
              <a:t>Automation </a:t>
            </a:r>
            <a:r>
              <a:rPr lang="en-US" sz="1600" dirty="0" smtClean="0"/>
              <a:t>Recommendation Modeling</a:t>
            </a:r>
          </a:p>
          <a:p>
            <a:pPr marL="387350" indent="-285750">
              <a:lnSpc>
                <a:spcPct val="115000"/>
              </a:lnSpc>
              <a:buClr>
                <a:schemeClr val="tx1"/>
              </a:buClr>
              <a:buSzPct val="100000"/>
              <a:buFont typeface="Wingdings" charset="2"/>
              <a:buChar char="Ø"/>
            </a:pPr>
            <a:r>
              <a:rPr lang="en-US" sz="1600" dirty="0" smtClean="0"/>
              <a:t>Solution and Algorithm</a:t>
            </a:r>
            <a:endParaRPr lang="en-US" sz="1600" dirty="0"/>
          </a:p>
          <a:p>
            <a:pPr marL="387350" indent="-285750">
              <a:lnSpc>
                <a:spcPct val="115000"/>
              </a:lnSpc>
              <a:buClr>
                <a:schemeClr val="tx1"/>
              </a:buClr>
              <a:buSzPct val="100000"/>
              <a:buFont typeface="Wingdings" charset="2"/>
              <a:buChar char="Ø"/>
            </a:pPr>
            <a:r>
              <a:rPr lang="en-US" sz="1600" dirty="0" smtClean="0"/>
              <a:t>Experiment</a:t>
            </a:r>
            <a:endParaRPr lang="en-US" sz="1600" dirty="0"/>
          </a:p>
          <a:p>
            <a:pPr marL="387350" indent="-285750">
              <a:lnSpc>
                <a:spcPct val="115000"/>
              </a:lnSpc>
              <a:buClr>
                <a:schemeClr val="tx1"/>
              </a:buClr>
              <a:buSzPct val="100000"/>
              <a:buFont typeface="Wingdings" charset="2"/>
              <a:buChar char="Ø"/>
            </a:pPr>
            <a:r>
              <a:rPr lang="en-US" altLang="zh-CN" sz="1600" dirty="0" smtClean="0"/>
              <a:t>Conclusion</a:t>
            </a:r>
            <a:endParaRPr lang="en" sz="1600" dirty="0"/>
          </a:p>
        </p:txBody>
      </p:sp>
      <p:sp>
        <p:nvSpPr>
          <p:cNvPr id="45" name="Slide Number Placeholder 1"/>
          <p:cNvSpPr>
            <a:spLocks noGrp="1"/>
          </p:cNvSpPr>
          <p:nvPr>
            <p:ph type="sldNum" idx="12"/>
          </p:nvPr>
        </p:nvSpPr>
        <p:spPr>
          <a:xfrm>
            <a:off x="8556791" y="4749850"/>
            <a:ext cx="548699" cy="393600"/>
          </a:xfrm>
        </p:spPr>
        <p:txBody>
          <a:bodyPr/>
          <a:lstStyle/>
          <a:p>
            <a:pPr lvl="0">
              <a:spcBef>
                <a:spcPts val="0"/>
              </a:spcBef>
              <a:buNone/>
            </a:pPr>
            <a:r>
              <a:rPr lang="en" dirty="0"/>
              <a:t>2</a:t>
            </a:r>
          </a:p>
        </p:txBody>
      </p:sp>
    </p:spTree>
    <p:extLst>
      <p:ext uri="{BB962C8B-B14F-4D97-AF65-F5344CB8AC3E}">
        <p14:creationId xmlns:p14="http://schemas.microsoft.com/office/powerpoint/2010/main" val="16563199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14315"/>
            <a:ext cx="8229600" cy="857400"/>
          </a:xfrm>
        </p:spPr>
        <p:txBody>
          <a:bodyPr/>
          <a:lstStyle/>
          <a:p>
            <a:pPr lvl="0"/>
            <a:r>
              <a:rPr lang="en" sz="2400" b="0" dirty="0" smtClean="0">
                <a:solidFill>
                  <a:schemeClr val="accent4"/>
                </a:solidFill>
              </a:rPr>
              <a:t>Introduction</a:t>
            </a:r>
            <a:endParaRPr lang="en" sz="2400" b="0" dirty="0">
              <a:solidFill>
                <a:schemeClr val="accent4"/>
              </a:solidFill>
            </a:endParaRPr>
          </a:p>
        </p:txBody>
      </p:sp>
      <p:sp>
        <p:nvSpPr>
          <p:cNvPr id="43" name="Shape 97"/>
          <p:cNvSpPr txBox="1"/>
          <p:nvPr/>
        </p:nvSpPr>
        <p:spPr>
          <a:xfrm>
            <a:off x="437744" y="1198179"/>
            <a:ext cx="5727600" cy="1019421"/>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387350" lvl="0" indent="-285750" rtl="0">
              <a:lnSpc>
                <a:spcPct val="115000"/>
              </a:lnSpc>
              <a:spcBef>
                <a:spcPts val="0"/>
              </a:spcBef>
              <a:buSzPct val="100000"/>
              <a:buFont typeface="Wingdings" panose="05000000000000000000" pitchFamily="2" charset="2"/>
              <a:buChar char="Ø"/>
            </a:pPr>
            <a:r>
              <a:rPr lang="en" dirty="0" smtClean="0">
                <a:solidFill>
                  <a:schemeClr val="tx1"/>
                </a:solidFill>
              </a:rPr>
              <a:t>IT </a:t>
            </a:r>
            <a:r>
              <a:rPr lang="en-US" dirty="0" smtClean="0">
                <a:solidFill>
                  <a:schemeClr val="tx1"/>
                </a:solidFill>
              </a:rPr>
              <a:t>service</a:t>
            </a:r>
            <a:r>
              <a:rPr lang="en" dirty="0" smtClean="0">
                <a:solidFill>
                  <a:schemeClr val="tx1"/>
                </a:solidFill>
              </a:rPr>
              <a:t> </a:t>
            </a:r>
            <a:r>
              <a:rPr lang="en-US" dirty="0" smtClean="0">
                <a:solidFill>
                  <a:schemeClr val="tx1"/>
                </a:solidFill>
              </a:rPr>
              <a:t>management</a:t>
            </a:r>
            <a:r>
              <a:rPr lang="en" dirty="0" smtClean="0">
                <a:solidFill>
                  <a:schemeClr val="tx1"/>
                </a:solidFill>
              </a:rPr>
              <a:t> (</a:t>
            </a:r>
            <a:r>
              <a:rPr lang="en" b="1" dirty="0" smtClean="0">
                <a:solidFill>
                  <a:srgbClr val="FFC000"/>
                </a:solidFill>
              </a:rPr>
              <a:t>ITSM</a:t>
            </a:r>
            <a:r>
              <a:rPr lang="en" dirty="0" smtClean="0">
                <a:solidFill>
                  <a:schemeClr val="tx1"/>
                </a:solidFill>
              </a:rPr>
              <a:t>)</a:t>
            </a:r>
            <a:r>
              <a:rPr lang="en" dirty="0">
                <a:solidFill>
                  <a:schemeClr val="tx1"/>
                </a:solidFill>
              </a:rPr>
              <a:t> </a:t>
            </a:r>
            <a:r>
              <a:rPr lang="en-US" dirty="0" smtClean="0"/>
              <a:t>refers to all the activities that are performed to </a:t>
            </a:r>
            <a:r>
              <a:rPr lang="en-US" b="1" dirty="0" smtClean="0">
                <a:solidFill>
                  <a:srgbClr val="002060"/>
                </a:solidFill>
              </a:rPr>
              <a:t>plan</a:t>
            </a:r>
            <a:r>
              <a:rPr lang="en-US" dirty="0" smtClean="0"/>
              <a:t>,</a:t>
            </a:r>
            <a:r>
              <a:rPr lang="en-US" b="1" dirty="0" smtClean="0"/>
              <a:t> </a:t>
            </a:r>
            <a:r>
              <a:rPr lang="en-US" b="1" dirty="0" smtClean="0">
                <a:solidFill>
                  <a:srgbClr val="002060"/>
                </a:solidFill>
              </a:rPr>
              <a:t>deliver</a:t>
            </a:r>
            <a:r>
              <a:rPr lang="en-US" dirty="0" smtClean="0"/>
              <a:t>,</a:t>
            </a:r>
            <a:r>
              <a:rPr lang="en-US" b="1" dirty="0" smtClean="0"/>
              <a:t> </a:t>
            </a:r>
            <a:r>
              <a:rPr lang="en-US" b="1" dirty="0" smtClean="0">
                <a:solidFill>
                  <a:srgbClr val="002060"/>
                </a:solidFill>
              </a:rPr>
              <a:t>operate</a:t>
            </a:r>
            <a:r>
              <a:rPr lang="en-US" b="1" dirty="0" smtClean="0"/>
              <a:t> </a:t>
            </a:r>
            <a:r>
              <a:rPr lang="en-US" dirty="0" smtClean="0"/>
              <a:t>and</a:t>
            </a:r>
            <a:r>
              <a:rPr lang="en-US" b="1" dirty="0" smtClean="0"/>
              <a:t> </a:t>
            </a:r>
            <a:r>
              <a:rPr lang="en-US" b="1" dirty="0" smtClean="0">
                <a:solidFill>
                  <a:srgbClr val="002060"/>
                </a:solidFill>
              </a:rPr>
              <a:t>control</a:t>
            </a:r>
            <a:r>
              <a:rPr lang="en-US" b="1" dirty="0" smtClean="0"/>
              <a:t> </a:t>
            </a:r>
            <a:r>
              <a:rPr lang="en-US" dirty="0" smtClean="0"/>
              <a:t>the IT services, which are provided to customers.</a:t>
            </a:r>
          </a:p>
        </p:txBody>
      </p:sp>
      <p:graphicFrame>
        <p:nvGraphicFramePr>
          <p:cNvPr id="4" name="Diagram 3"/>
          <p:cNvGraphicFramePr/>
          <p:nvPr>
            <p:extLst/>
          </p:nvPr>
        </p:nvGraphicFramePr>
        <p:xfrm>
          <a:off x="5832000" y="1569600"/>
          <a:ext cx="2743200" cy="20405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457200" y="2177026"/>
            <a:ext cx="5727600" cy="1331134"/>
          </a:xfrm>
          <a:prstGeom prst="rect">
            <a:avLst/>
          </a:prstGeom>
        </p:spPr>
        <p:txBody>
          <a:bodyPr wrap="square">
            <a:spAutoFit/>
          </a:bodyPr>
          <a:lstStyle/>
          <a:p>
            <a:pPr marL="387350" lvl="0" indent="-285750">
              <a:lnSpc>
                <a:spcPct val="115000"/>
              </a:lnSpc>
              <a:buSzPct val="100000"/>
              <a:buFont typeface="Wingdings" panose="05000000000000000000" pitchFamily="2" charset="2"/>
              <a:buChar char="Ø"/>
            </a:pPr>
            <a:r>
              <a:rPr lang="en" dirty="0"/>
              <a:t>Many ITSM products are booming from different </a:t>
            </a:r>
            <a:r>
              <a:rPr lang="en" dirty="0" smtClean="0"/>
              <a:t>companies. </a:t>
            </a:r>
            <a:r>
              <a:rPr lang="en-US" dirty="0" smtClean="0"/>
              <a:t>Aiming </a:t>
            </a:r>
            <a:r>
              <a:rPr lang="en-US" dirty="0"/>
              <a:t>at providing </a:t>
            </a:r>
            <a:r>
              <a:rPr lang="en-US" b="1" dirty="0">
                <a:solidFill>
                  <a:srgbClr val="002060"/>
                </a:solidFill>
              </a:rPr>
              <a:t>higher quality </a:t>
            </a:r>
            <a:r>
              <a:rPr lang="en-US" dirty="0"/>
              <a:t>and </a:t>
            </a:r>
            <a:r>
              <a:rPr lang="en-US" b="1" dirty="0">
                <a:solidFill>
                  <a:srgbClr val="FFC000"/>
                </a:solidFill>
              </a:rPr>
              <a:t>more complex </a:t>
            </a:r>
            <a:r>
              <a:rPr lang="en-US" dirty="0" smtClean="0"/>
              <a:t>services, service </a:t>
            </a:r>
            <a:r>
              <a:rPr lang="en-US" dirty="0"/>
              <a:t>providers are increasingly</a:t>
            </a:r>
            <a:r>
              <a:rPr lang="en-US" dirty="0" smtClean="0"/>
              <a:t> employing machine </a:t>
            </a:r>
            <a:r>
              <a:rPr lang="en-US" dirty="0"/>
              <a:t>l</a:t>
            </a:r>
            <a:r>
              <a:rPr lang="en-US" dirty="0" smtClean="0"/>
              <a:t>earning and data mining techniques to automate or optimize their services. </a:t>
            </a:r>
            <a:endParaRPr lang="en" dirty="0"/>
          </a:p>
        </p:txBody>
      </p:sp>
      <p:grpSp>
        <p:nvGrpSpPr>
          <p:cNvPr id="7" name="Group 6"/>
          <p:cNvGrpSpPr/>
          <p:nvPr/>
        </p:nvGrpSpPr>
        <p:grpSpPr>
          <a:xfrm>
            <a:off x="781699" y="3729600"/>
            <a:ext cx="5403101" cy="810300"/>
            <a:chOff x="781699" y="3729600"/>
            <a:chExt cx="5403101" cy="810300"/>
          </a:xfrm>
        </p:grpSpPr>
        <p:pic>
          <p:nvPicPr>
            <p:cNvPr id="8" name="Shape 120"/>
            <p:cNvPicPr preferRelativeResize="0"/>
            <p:nvPr/>
          </p:nvPicPr>
          <p:blipFill>
            <a:blip r:embed="rId8">
              <a:alphaModFix/>
            </a:blip>
            <a:stretch>
              <a:fillRect/>
            </a:stretch>
          </p:blipFill>
          <p:spPr>
            <a:xfrm>
              <a:off x="781699" y="3729600"/>
              <a:ext cx="967525" cy="375388"/>
            </a:xfrm>
            <a:prstGeom prst="rect">
              <a:avLst/>
            </a:prstGeom>
            <a:noFill/>
            <a:ln>
              <a:noFill/>
            </a:ln>
          </p:spPr>
        </p:pic>
        <p:pic>
          <p:nvPicPr>
            <p:cNvPr id="9" name="Shape 122"/>
            <p:cNvPicPr preferRelativeResize="0"/>
            <p:nvPr/>
          </p:nvPicPr>
          <p:blipFill>
            <a:blip r:embed="rId9">
              <a:alphaModFix/>
            </a:blip>
            <a:stretch>
              <a:fillRect/>
            </a:stretch>
          </p:blipFill>
          <p:spPr>
            <a:xfrm>
              <a:off x="1749225" y="3781137"/>
              <a:ext cx="770775" cy="298951"/>
            </a:xfrm>
            <a:prstGeom prst="rect">
              <a:avLst/>
            </a:prstGeom>
            <a:noFill/>
            <a:ln>
              <a:noFill/>
            </a:ln>
          </p:spPr>
        </p:pic>
        <p:pic>
          <p:nvPicPr>
            <p:cNvPr id="10" name="Shape 123"/>
            <p:cNvPicPr preferRelativeResize="0"/>
            <p:nvPr/>
          </p:nvPicPr>
          <p:blipFill>
            <a:blip r:embed="rId10">
              <a:alphaModFix/>
            </a:blip>
            <a:stretch>
              <a:fillRect/>
            </a:stretch>
          </p:blipFill>
          <p:spPr>
            <a:xfrm>
              <a:off x="2520000" y="3781138"/>
              <a:ext cx="2377175" cy="323850"/>
            </a:xfrm>
            <a:prstGeom prst="rect">
              <a:avLst/>
            </a:prstGeom>
            <a:noFill/>
            <a:ln>
              <a:noFill/>
            </a:ln>
          </p:spPr>
        </p:pic>
        <p:pic>
          <p:nvPicPr>
            <p:cNvPr id="11" name="Shape 115"/>
            <p:cNvPicPr preferRelativeResize="0"/>
            <p:nvPr/>
          </p:nvPicPr>
          <p:blipFill>
            <a:blip r:embed="rId11">
              <a:alphaModFix/>
            </a:blip>
            <a:stretch>
              <a:fillRect/>
            </a:stretch>
          </p:blipFill>
          <p:spPr>
            <a:xfrm>
              <a:off x="1749225" y="4104988"/>
              <a:ext cx="1244600" cy="401324"/>
            </a:xfrm>
            <a:prstGeom prst="rect">
              <a:avLst/>
            </a:prstGeom>
            <a:noFill/>
            <a:ln>
              <a:noFill/>
            </a:ln>
          </p:spPr>
        </p:pic>
        <p:pic>
          <p:nvPicPr>
            <p:cNvPr id="12" name="Shape 124"/>
            <p:cNvPicPr preferRelativeResize="0"/>
            <p:nvPr/>
          </p:nvPicPr>
          <p:blipFill>
            <a:blip r:embed="rId12">
              <a:alphaModFix/>
            </a:blip>
            <a:stretch>
              <a:fillRect/>
            </a:stretch>
          </p:blipFill>
          <p:spPr>
            <a:xfrm>
              <a:off x="2870812" y="4080088"/>
              <a:ext cx="959588" cy="459812"/>
            </a:xfrm>
            <a:prstGeom prst="rect">
              <a:avLst/>
            </a:prstGeom>
            <a:noFill/>
            <a:ln>
              <a:noFill/>
            </a:ln>
          </p:spPr>
        </p:pic>
        <p:pic>
          <p:nvPicPr>
            <p:cNvPr id="13" name="Shape 126"/>
            <p:cNvPicPr preferRelativeResize="0"/>
            <p:nvPr/>
          </p:nvPicPr>
          <p:blipFill>
            <a:blip r:embed="rId13">
              <a:alphaModFix/>
            </a:blip>
            <a:stretch>
              <a:fillRect/>
            </a:stretch>
          </p:blipFill>
          <p:spPr>
            <a:xfrm>
              <a:off x="1138381" y="4072888"/>
              <a:ext cx="593237" cy="459812"/>
            </a:xfrm>
            <a:prstGeom prst="rect">
              <a:avLst/>
            </a:prstGeom>
            <a:noFill/>
            <a:ln>
              <a:noFill/>
            </a:ln>
          </p:spPr>
        </p:pic>
        <p:pic>
          <p:nvPicPr>
            <p:cNvPr id="14" name="Shape 112"/>
            <p:cNvPicPr preferRelativeResize="0"/>
            <p:nvPr/>
          </p:nvPicPr>
          <p:blipFill>
            <a:blip r:embed="rId14">
              <a:alphaModFix/>
            </a:blip>
            <a:stretch>
              <a:fillRect/>
            </a:stretch>
          </p:blipFill>
          <p:spPr>
            <a:xfrm>
              <a:off x="3830400" y="4104988"/>
              <a:ext cx="871200" cy="401324"/>
            </a:xfrm>
            <a:prstGeom prst="rect">
              <a:avLst/>
            </a:prstGeom>
            <a:noFill/>
            <a:ln>
              <a:noFill/>
            </a:ln>
          </p:spPr>
        </p:pic>
        <p:pic>
          <p:nvPicPr>
            <p:cNvPr id="17" name="Shape 110"/>
            <p:cNvPicPr preferRelativeResize="0"/>
            <p:nvPr/>
          </p:nvPicPr>
          <p:blipFill>
            <a:blip r:embed="rId15">
              <a:alphaModFix/>
            </a:blip>
            <a:stretch>
              <a:fillRect/>
            </a:stretch>
          </p:blipFill>
          <p:spPr>
            <a:xfrm>
              <a:off x="4845100" y="4050895"/>
              <a:ext cx="1339700" cy="475593"/>
            </a:xfrm>
            <a:prstGeom prst="rect">
              <a:avLst/>
            </a:prstGeom>
            <a:noFill/>
            <a:ln>
              <a:noFill/>
            </a:ln>
          </p:spPr>
        </p:pic>
      </p:grpSp>
      <p:sp>
        <p:nvSpPr>
          <p:cNvPr id="20" name="Slide Number Placeholder 1"/>
          <p:cNvSpPr>
            <a:spLocks noGrp="1"/>
          </p:cNvSpPr>
          <p:nvPr>
            <p:ph type="sldNum" idx="12"/>
          </p:nvPr>
        </p:nvSpPr>
        <p:spPr>
          <a:xfrm>
            <a:off x="8556791" y="4749850"/>
            <a:ext cx="548699" cy="393600"/>
          </a:xfrm>
        </p:spPr>
        <p:txBody>
          <a:bodyPr/>
          <a:lstStyle/>
          <a:p>
            <a:pPr lvl="0">
              <a:spcBef>
                <a:spcPts val="0"/>
              </a:spcBef>
              <a:buNone/>
            </a:pPr>
            <a:r>
              <a:rPr lang="en" dirty="0"/>
              <a:t>3</a:t>
            </a:r>
          </a:p>
        </p:txBody>
      </p:sp>
    </p:spTree>
    <p:extLst>
      <p:ext uri="{BB962C8B-B14F-4D97-AF65-F5344CB8AC3E}">
        <p14:creationId xmlns:p14="http://schemas.microsoft.com/office/powerpoint/2010/main" val="123651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21" presetClass="entr" presetSubtype="1"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wheel(1)">
                                      <p:cBhvr>
                                        <p:cTn id="9" dur="2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Graphic spid="4" grpId="0">
        <p:bldAsOne/>
      </p:bldGraphic>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marL="0" lvl="0" indent="0" rtl="0">
              <a:spcBef>
                <a:spcPts val="0"/>
              </a:spcBef>
              <a:buNone/>
            </a:pPr>
            <a:r>
              <a:rPr lang="en" sz="2400" b="0" dirty="0" smtClean="0">
                <a:solidFill>
                  <a:schemeClr val="accent4"/>
                </a:solidFill>
              </a:rPr>
              <a:t>Challenge</a:t>
            </a:r>
            <a:r>
              <a:rPr lang="en-US" sz="2400" b="0" dirty="0" smtClean="0">
                <a:solidFill>
                  <a:schemeClr val="accent4"/>
                </a:solidFill>
              </a:rPr>
              <a:t>s</a:t>
            </a:r>
            <a:endParaRPr lang="en" sz="2400" b="0" dirty="0">
              <a:solidFill>
                <a:schemeClr val="accent4"/>
              </a:solidFill>
            </a:endParaRPr>
          </a:p>
        </p:txBody>
      </p:sp>
      <p:sp>
        <p:nvSpPr>
          <p:cNvPr id="109" name="Shape 109"/>
          <p:cNvSpPr txBox="1"/>
          <p:nvPr/>
        </p:nvSpPr>
        <p:spPr>
          <a:xfrm>
            <a:off x="310264" y="1158433"/>
            <a:ext cx="8376535" cy="1237642"/>
          </a:xfrm>
          <a:prstGeom prst="rect">
            <a:avLst/>
          </a:prstGeom>
          <a:noFill/>
          <a:ln>
            <a:noFill/>
          </a:ln>
        </p:spPr>
        <p:txBody>
          <a:bodyPr lIns="0" tIns="91425" rIns="0" bIns="91425" anchor="t" anchorCtr="0">
            <a:noAutofit/>
          </a:bodyPr>
          <a:lstStyle/>
          <a:p>
            <a:pPr marL="514350" lvl="0" indent="-285750">
              <a:buFont typeface="Wingdings" panose="05000000000000000000" pitchFamily="2" charset="2"/>
              <a:buChar char="Ø"/>
            </a:pPr>
            <a:r>
              <a:rPr lang="en" dirty="0" smtClean="0">
                <a:solidFill>
                  <a:schemeClr val="tx1"/>
                </a:solidFill>
                <a:latin typeface="+mn-lt"/>
                <a:ea typeface="Open Sans"/>
                <a:cs typeface="Open Sans"/>
                <a:sym typeface="Open Sans"/>
              </a:rPr>
              <a:t>Challenge 1</a:t>
            </a:r>
            <a:r>
              <a:rPr lang="en" dirty="0" smtClean="0">
                <a:solidFill>
                  <a:schemeClr val="dk1"/>
                </a:solidFill>
                <a:latin typeface="+mn-lt"/>
                <a:ea typeface="Open Sans"/>
                <a:cs typeface="Open Sans"/>
                <a:sym typeface="Open Sans"/>
              </a:rPr>
              <a:t>: </a:t>
            </a:r>
            <a:r>
              <a:rPr lang="en-US" dirty="0">
                <a:solidFill>
                  <a:schemeClr val="dk1"/>
                </a:solidFill>
                <a:latin typeface="+mn-lt"/>
                <a:ea typeface="Open Sans"/>
                <a:cs typeface="Open Sans"/>
                <a:sym typeface="Open Sans"/>
              </a:rPr>
              <a:t>How do we appropriately solve the </a:t>
            </a:r>
            <a:r>
              <a:rPr lang="en-US" dirty="0" smtClean="0">
                <a:solidFill>
                  <a:schemeClr val="dk1"/>
                </a:solidFill>
                <a:latin typeface="+mn-lt"/>
                <a:ea typeface="Open Sans"/>
                <a:cs typeface="Open Sans"/>
                <a:sym typeface="Open Sans"/>
              </a:rPr>
              <a:t>well-known </a:t>
            </a:r>
            <a:r>
              <a:rPr lang="en-US" dirty="0">
                <a:solidFill>
                  <a:schemeClr val="accent2">
                    <a:lumMod val="75000"/>
                  </a:schemeClr>
                </a:solidFill>
                <a:latin typeface="+mn-lt"/>
                <a:ea typeface="Open Sans"/>
                <a:cs typeface="Open Sans"/>
                <a:sym typeface="Open Sans"/>
              </a:rPr>
              <a:t>cold-start</a:t>
            </a:r>
            <a:r>
              <a:rPr lang="en-US" dirty="0">
                <a:solidFill>
                  <a:schemeClr val="dk1"/>
                </a:solidFill>
                <a:latin typeface="+mn-lt"/>
                <a:ea typeface="Open Sans"/>
                <a:cs typeface="Open Sans"/>
                <a:sym typeface="Open Sans"/>
              </a:rPr>
              <a:t> </a:t>
            </a:r>
            <a:r>
              <a:rPr lang="en-US" dirty="0" smtClean="0">
                <a:solidFill>
                  <a:schemeClr val="dk1"/>
                </a:solidFill>
                <a:latin typeface="+mn-lt"/>
                <a:ea typeface="Open Sans"/>
                <a:cs typeface="Open Sans"/>
                <a:sym typeface="Open Sans"/>
              </a:rPr>
              <a:t>problem [2] </a:t>
            </a:r>
            <a:r>
              <a:rPr lang="en-US" dirty="0">
                <a:solidFill>
                  <a:schemeClr val="dk1"/>
                </a:solidFill>
                <a:latin typeface="+mn-lt"/>
                <a:ea typeface="Open Sans"/>
                <a:cs typeface="Open Sans"/>
                <a:sym typeface="Open Sans"/>
              </a:rPr>
              <a:t>in IT automation services?</a:t>
            </a:r>
            <a:r>
              <a:rPr lang="en" dirty="0" smtClean="0">
                <a:solidFill>
                  <a:schemeClr val="dk1"/>
                </a:solidFill>
                <a:latin typeface="+mn-lt"/>
                <a:ea typeface="Open Sans"/>
                <a:cs typeface="Open Sans"/>
                <a:sym typeface="Open Sans"/>
              </a:rPr>
              <a:t> </a:t>
            </a:r>
            <a:r>
              <a:rPr lang="en" dirty="0" smtClean="0">
                <a:solidFill>
                  <a:schemeClr val="dk1"/>
                </a:solidFill>
                <a:latin typeface="+mn-lt"/>
              </a:rPr>
              <a:t> </a:t>
            </a:r>
          </a:p>
          <a:p>
            <a:pPr marL="514350" lvl="0" indent="-285750">
              <a:buFont typeface="Wingdings" panose="05000000000000000000" pitchFamily="2" charset="2"/>
              <a:buChar char="Ø"/>
            </a:pPr>
            <a:r>
              <a:rPr lang="en" dirty="0" smtClean="0">
                <a:solidFill>
                  <a:schemeClr val="tx1"/>
                </a:solidFill>
                <a:latin typeface="+mn-lt"/>
                <a:ea typeface="Open Sans"/>
                <a:cs typeface="Open Sans"/>
                <a:sym typeface="Open Sans"/>
              </a:rPr>
              <a:t>Challenge 2: </a:t>
            </a:r>
            <a:r>
              <a:rPr lang="en-US" dirty="0">
                <a:solidFill>
                  <a:schemeClr val="tx1"/>
                </a:solidFill>
                <a:latin typeface="+mn-lt"/>
                <a:ea typeface="Open Sans"/>
                <a:cs typeface="Open Sans"/>
                <a:sym typeface="Open Sans"/>
              </a:rPr>
              <a:t>How do we utilize the </a:t>
            </a:r>
            <a:r>
              <a:rPr lang="en-US" dirty="0">
                <a:solidFill>
                  <a:schemeClr val="accent2">
                    <a:lumMod val="75000"/>
                  </a:schemeClr>
                </a:solidFill>
                <a:latin typeface="+mn-lt"/>
                <a:ea typeface="Open Sans"/>
                <a:cs typeface="Open Sans"/>
                <a:sym typeface="Open Sans"/>
              </a:rPr>
              <a:t>interactive </a:t>
            </a:r>
            <a:r>
              <a:rPr lang="en-US" dirty="0" smtClean="0">
                <a:solidFill>
                  <a:schemeClr val="accent2">
                    <a:lumMod val="75000"/>
                  </a:schemeClr>
                </a:solidFill>
                <a:latin typeface="+mn-lt"/>
                <a:ea typeface="Open Sans"/>
                <a:cs typeface="Open Sans"/>
                <a:sym typeface="Open Sans"/>
              </a:rPr>
              <a:t>feedback </a:t>
            </a:r>
            <a:r>
              <a:rPr lang="en-US" dirty="0">
                <a:solidFill>
                  <a:schemeClr val="tx1"/>
                </a:solidFill>
                <a:latin typeface="+mn-lt"/>
                <a:ea typeface="Open Sans"/>
                <a:cs typeface="Open Sans"/>
                <a:sym typeface="Open Sans"/>
              </a:rPr>
              <a:t>to adaptively optimize the recommending </a:t>
            </a:r>
            <a:r>
              <a:rPr lang="en-US" dirty="0" smtClean="0">
                <a:solidFill>
                  <a:schemeClr val="tx1"/>
                </a:solidFill>
                <a:latin typeface="+mn-lt"/>
                <a:ea typeface="Open Sans"/>
                <a:cs typeface="Open Sans"/>
                <a:sym typeface="Open Sans"/>
              </a:rPr>
              <a:t>strategies of </a:t>
            </a:r>
            <a:r>
              <a:rPr lang="en-US" dirty="0">
                <a:solidFill>
                  <a:schemeClr val="tx1"/>
                </a:solidFill>
                <a:latin typeface="+mn-lt"/>
                <a:ea typeface="Open Sans"/>
                <a:cs typeface="Open Sans"/>
                <a:sym typeface="Open Sans"/>
              </a:rPr>
              <a:t>the enterprise automation engine to enable a </a:t>
            </a:r>
            <a:r>
              <a:rPr lang="en-US" dirty="0" smtClean="0">
                <a:solidFill>
                  <a:schemeClr val="tx1"/>
                </a:solidFill>
                <a:latin typeface="+mn-lt"/>
                <a:ea typeface="Open Sans"/>
                <a:cs typeface="Open Sans"/>
                <a:sym typeface="Open Sans"/>
              </a:rPr>
              <a:t>quick problem </a:t>
            </a:r>
            <a:r>
              <a:rPr lang="en-US" dirty="0">
                <a:solidFill>
                  <a:schemeClr val="tx1"/>
                </a:solidFill>
                <a:latin typeface="+mn-lt"/>
                <a:ea typeface="Open Sans"/>
                <a:cs typeface="Open Sans"/>
                <a:sym typeface="Open Sans"/>
              </a:rPr>
              <a:t>determination by IT automation services</a:t>
            </a:r>
            <a:r>
              <a:rPr lang="en-US" dirty="0" smtClean="0">
                <a:solidFill>
                  <a:schemeClr val="tx1"/>
                </a:solidFill>
                <a:latin typeface="+mn-lt"/>
                <a:ea typeface="Open Sans"/>
                <a:cs typeface="Open Sans"/>
                <a:sym typeface="Open Sans"/>
              </a:rPr>
              <a:t>?</a:t>
            </a:r>
            <a:endParaRPr lang="en-US" dirty="0">
              <a:solidFill>
                <a:schemeClr val="tx1"/>
              </a:solidFill>
              <a:latin typeface="+mn-lt"/>
              <a:ea typeface="Open Sans"/>
              <a:cs typeface="Open Sans"/>
              <a:sym typeface="Open Sans"/>
            </a:endParaRPr>
          </a:p>
          <a:p>
            <a:pPr marL="514350" lvl="0" indent="-285750">
              <a:buFont typeface="Wingdings" panose="05000000000000000000" pitchFamily="2" charset="2"/>
              <a:buChar char="Ø"/>
            </a:pPr>
            <a:endParaRPr lang="en-US" dirty="0">
              <a:solidFill>
                <a:schemeClr val="tx1"/>
              </a:solidFill>
              <a:latin typeface="Open Sans"/>
              <a:ea typeface="Open Sans"/>
              <a:cs typeface="Open Sans"/>
              <a:sym typeface="Open Sans"/>
            </a:endParaRPr>
          </a:p>
          <a:p>
            <a:pPr marL="228600" lvl="0"/>
            <a:endParaRPr lang="en" dirty="0">
              <a:solidFill>
                <a:schemeClr val="tx1"/>
              </a:solidFill>
            </a:endParaRP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3</a:t>
            </a:fld>
            <a:endParaRPr lang="en"/>
          </a:p>
        </p:txBody>
      </p:sp>
      <p:grpSp>
        <p:nvGrpSpPr>
          <p:cNvPr id="5" name="Group 4"/>
          <p:cNvGrpSpPr/>
          <p:nvPr/>
        </p:nvGrpSpPr>
        <p:grpSpPr>
          <a:xfrm>
            <a:off x="1543780" y="2635344"/>
            <a:ext cx="5493706" cy="1618040"/>
            <a:chOff x="940454" y="1745422"/>
            <a:chExt cx="6933251" cy="1826012"/>
          </a:xfrm>
        </p:grpSpPr>
        <p:pic>
          <p:nvPicPr>
            <p:cNvPr id="6" name="Picture 5"/>
            <p:cNvPicPr>
              <a:picLocks noChangeAspect="1"/>
            </p:cNvPicPr>
            <p:nvPr/>
          </p:nvPicPr>
          <p:blipFill>
            <a:blip r:embed="rId3"/>
            <a:stretch>
              <a:fillRect/>
            </a:stretch>
          </p:blipFill>
          <p:spPr>
            <a:xfrm>
              <a:off x="940454" y="1745422"/>
              <a:ext cx="6357601" cy="1826012"/>
            </a:xfrm>
            <a:prstGeom prst="rect">
              <a:avLst/>
            </a:prstGeom>
          </p:spPr>
        </p:pic>
        <p:sp>
          <p:nvSpPr>
            <p:cNvPr id="7" name="Oval 6"/>
            <p:cNvSpPr/>
            <p:nvPr/>
          </p:nvSpPr>
          <p:spPr>
            <a:xfrm>
              <a:off x="1930878" y="1827105"/>
              <a:ext cx="1492522" cy="289227"/>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798141" y="1827105"/>
              <a:ext cx="2407445" cy="30207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ular Callout 8"/>
            <p:cNvSpPr/>
            <p:nvPr/>
          </p:nvSpPr>
          <p:spPr>
            <a:xfrm>
              <a:off x="6955001" y="2568157"/>
              <a:ext cx="918704" cy="173918"/>
            </a:xfrm>
            <a:prstGeom prst="wedgeRoundRectCallout">
              <a:avLst>
                <a:gd name="adj1" fmla="val -31308"/>
                <a:gd name="adj2" fmla="val 805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t>feedback</a:t>
              </a:r>
              <a:endParaRPr lang="en-US" sz="800" dirty="0"/>
            </a:p>
          </p:txBody>
        </p:sp>
      </p:grpSp>
      <p:sp>
        <p:nvSpPr>
          <p:cNvPr id="3" name="Rectangle 2"/>
          <p:cNvSpPr/>
          <p:nvPr/>
        </p:nvSpPr>
        <p:spPr>
          <a:xfrm>
            <a:off x="358391" y="4795912"/>
            <a:ext cx="7864485" cy="215444"/>
          </a:xfrm>
          <a:prstGeom prst="rect">
            <a:avLst/>
          </a:prstGeom>
        </p:spPr>
        <p:txBody>
          <a:bodyPr wrap="square">
            <a:spAutoFit/>
          </a:bodyPr>
          <a:lstStyle/>
          <a:p>
            <a:pPr lvl="0"/>
            <a:r>
              <a:rPr lang="en-US" sz="800" smtClean="0"/>
              <a:t>[2] </a:t>
            </a:r>
            <a:r>
              <a:rPr lang="de-DE" sz="800" dirty="0" smtClean="0"/>
              <a:t>C</a:t>
            </a:r>
            <a:r>
              <a:rPr lang="de-DE" sz="800" dirty="0"/>
              <a:t>. Zeng, Q. Wang, S. </a:t>
            </a:r>
            <a:r>
              <a:rPr lang="de-DE" sz="800" dirty="0" err="1"/>
              <a:t>Mokhtari</a:t>
            </a:r>
            <a:r>
              <a:rPr lang="de-DE" sz="800" dirty="0"/>
              <a:t>, </a:t>
            </a:r>
            <a:r>
              <a:rPr lang="de-DE" sz="800" dirty="0" err="1"/>
              <a:t>and</a:t>
            </a:r>
            <a:r>
              <a:rPr lang="de-DE" sz="800" dirty="0"/>
              <a:t> T. Li. Online </a:t>
            </a:r>
            <a:r>
              <a:rPr lang="en-US" sz="800" dirty="0"/>
              <a:t>context-aware recommendation with time varying multi-armed bandit. In SIGKDD, pages 2025-2034. 2016.</a:t>
            </a:r>
          </a:p>
        </p:txBody>
      </p:sp>
      <p:sp>
        <p:nvSpPr>
          <p:cNvPr id="11" name="Rectangle 10"/>
          <p:cNvSpPr/>
          <p:nvPr/>
        </p:nvSpPr>
        <p:spPr>
          <a:xfrm>
            <a:off x="2230380" y="4265419"/>
            <a:ext cx="3696031" cy="230832"/>
          </a:xfrm>
          <a:prstGeom prst="rect">
            <a:avLst/>
          </a:prstGeom>
        </p:spPr>
        <p:txBody>
          <a:bodyPr wrap="square">
            <a:spAutoFit/>
          </a:bodyPr>
          <a:lstStyle/>
          <a:p>
            <a:r>
              <a:rPr lang="en-US" sz="900" dirty="0" smtClean="0"/>
              <a:t>Table </a:t>
            </a:r>
            <a:r>
              <a:rPr lang="en-US" sz="900" dirty="0"/>
              <a:t>3</a:t>
            </a:r>
            <a:r>
              <a:rPr lang="en-US" sz="900" dirty="0" smtClean="0"/>
              <a:t>: A </a:t>
            </a:r>
            <a:r>
              <a:rPr lang="en-US" sz="900" dirty="0"/>
              <a:t>sample ticket in ITSM and its corresponding automation </a:t>
            </a:r>
          </a:p>
        </p:txBody>
      </p:sp>
    </p:spTree>
    <p:extLst>
      <p:ext uri="{BB962C8B-B14F-4D97-AF65-F5344CB8AC3E}">
        <p14:creationId xmlns:p14="http://schemas.microsoft.com/office/powerpoint/2010/main" val="12456064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marL="0" lvl="0" indent="0" rtl="0">
              <a:spcBef>
                <a:spcPts val="0"/>
              </a:spcBef>
              <a:buNone/>
            </a:pPr>
            <a:r>
              <a:rPr lang="en" sz="2400" b="0" dirty="0" smtClean="0">
                <a:solidFill>
                  <a:schemeClr val="accent4"/>
                </a:solidFill>
              </a:rPr>
              <a:t>Challenges</a:t>
            </a:r>
            <a:endParaRPr lang="en" sz="2400" b="0" dirty="0">
              <a:solidFill>
                <a:schemeClr val="accent4"/>
              </a:solidFill>
            </a:endParaRPr>
          </a:p>
        </p:txBody>
      </p:sp>
      <p:sp>
        <p:nvSpPr>
          <p:cNvPr id="109" name="Shape 109"/>
          <p:cNvSpPr txBox="1"/>
          <p:nvPr/>
        </p:nvSpPr>
        <p:spPr>
          <a:xfrm>
            <a:off x="266400" y="1170397"/>
            <a:ext cx="8420399" cy="538152"/>
          </a:xfrm>
          <a:prstGeom prst="rect">
            <a:avLst/>
          </a:prstGeom>
          <a:noFill/>
          <a:ln>
            <a:noFill/>
          </a:ln>
        </p:spPr>
        <p:txBody>
          <a:bodyPr lIns="0" tIns="91425" rIns="0" bIns="91425" anchor="t" anchorCtr="0">
            <a:noAutofit/>
          </a:bodyPr>
          <a:lstStyle/>
          <a:p>
            <a:pPr marL="514350" lvl="0" indent="-285750">
              <a:buFont typeface="Wingdings" panose="05000000000000000000" pitchFamily="2" charset="2"/>
              <a:buChar char="Ø"/>
            </a:pPr>
            <a:r>
              <a:rPr lang="en" dirty="0" smtClean="0">
                <a:solidFill>
                  <a:schemeClr val="tx1"/>
                </a:solidFill>
                <a:latin typeface="+mn-lt"/>
                <a:ea typeface="Open Sans"/>
                <a:cs typeface="Open Sans"/>
                <a:sym typeface="Open Sans"/>
              </a:rPr>
              <a:t>Challenge </a:t>
            </a:r>
            <a:r>
              <a:rPr lang="en-US" dirty="0">
                <a:solidFill>
                  <a:schemeClr val="tx1"/>
                </a:solidFill>
                <a:latin typeface="+mn-lt"/>
                <a:ea typeface="Open Sans"/>
                <a:cs typeface="Open Sans"/>
                <a:sym typeface="Open Sans"/>
              </a:rPr>
              <a:t>3: How do we </a:t>
            </a:r>
            <a:r>
              <a:rPr lang="en-US" dirty="0" smtClean="0">
                <a:solidFill>
                  <a:schemeClr val="tx1"/>
                </a:solidFill>
                <a:latin typeface="+mn-lt"/>
                <a:ea typeface="Open Sans"/>
                <a:cs typeface="Open Sans"/>
                <a:sym typeface="Open Sans"/>
              </a:rPr>
              <a:t>efficiently </a:t>
            </a:r>
            <a:r>
              <a:rPr lang="en-US" dirty="0">
                <a:solidFill>
                  <a:schemeClr val="tx1"/>
                </a:solidFill>
                <a:latin typeface="+mn-lt"/>
                <a:ea typeface="Open Sans"/>
                <a:cs typeface="Open Sans"/>
                <a:sym typeface="Open Sans"/>
              </a:rPr>
              <a:t>improve the </a:t>
            </a:r>
            <a:r>
              <a:rPr lang="en-US" dirty="0" smtClean="0">
                <a:solidFill>
                  <a:schemeClr val="tx1"/>
                </a:solidFill>
                <a:latin typeface="+mn-lt"/>
                <a:ea typeface="Open Sans"/>
                <a:cs typeface="Open Sans"/>
                <a:sym typeface="Open Sans"/>
              </a:rPr>
              <a:t>performance </a:t>
            </a:r>
            <a:r>
              <a:rPr lang="en-US" dirty="0">
                <a:solidFill>
                  <a:schemeClr val="tx1"/>
                </a:solidFill>
                <a:latin typeface="+mn-lt"/>
                <a:ea typeface="Open Sans"/>
                <a:cs typeface="Open Sans"/>
                <a:sym typeface="Open Sans"/>
              </a:rPr>
              <a:t>of recommendation using </a:t>
            </a:r>
            <a:r>
              <a:rPr lang="en-US" dirty="0" smtClean="0">
                <a:solidFill>
                  <a:schemeClr val="tx1"/>
                </a:solidFill>
                <a:latin typeface="+mn-lt"/>
                <a:ea typeface="Open Sans"/>
                <a:cs typeface="Open Sans"/>
                <a:sym typeface="Open Sans"/>
              </a:rPr>
              <a:t>the explicit </a:t>
            </a:r>
            <a:r>
              <a:rPr lang="en-US" dirty="0" smtClean="0">
                <a:solidFill>
                  <a:schemeClr val="accent2">
                    <a:lumMod val="75000"/>
                  </a:schemeClr>
                </a:solidFill>
                <a:latin typeface="+mn-lt"/>
                <a:ea typeface="Open Sans"/>
                <a:cs typeface="Open Sans"/>
                <a:sym typeface="Open Sans"/>
              </a:rPr>
              <a:t>automation hierarchies </a:t>
            </a:r>
            <a:r>
              <a:rPr lang="en-US" dirty="0" smtClean="0">
                <a:solidFill>
                  <a:schemeClr val="tx1"/>
                </a:solidFill>
                <a:latin typeface="+mn-lt"/>
                <a:ea typeface="Open Sans"/>
                <a:cs typeface="Open Sans"/>
                <a:sym typeface="Open Sans"/>
              </a:rPr>
              <a:t>of </a:t>
            </a:r>
            <a:r>
              <a:rPr lang="en-US" dirty="0">
                <a:solidFill>
                  <a:schemeClr val="tx1"/>
                </a:solidFill>
                <a:latin typeface="+mn-lt"/>
                <a:ea typeface="Open Sans"/>
                <a:cs typeface="Open Sans"/>
                <a:sym typeface="Open Sans"/>
              </a:rPr>
              <a:t>IT automation </a:t>
            </a:r>
            <a:r>
              <a:rPr lang="en-US" dirty="0" smtClean="0">
                <a:solidFill>
                  <a:schemeClr val="tx1"/>
                </a:solidFill>
                <a:latin typeface="+mn-lt"/>
                <a:ea typeface="Open Sans"/>
                <a:cs typeface="Open Sans"/>
                <a:sym typeface="Open Sans"/>
              </a:rPr>
              <a:t>services [3]?</a:t>
            </a:r>
          </a:p>
          <a:p>
            <a:pPr marL="514350" lvl="0" indent="-285750">
              <a:buFont typeface="Wingdings" panose="05000000000000000000" pitchFamily="2" charset="2"/>
              <a:buChar char="Ø"/>
            </a:pPr>
            <a:endParaRPr lang="en-US" dirty="0">
              <a:solidFill>
                <a:schemeClr val="tx1"/>
              </a:solidFill>
              <a:latin typeface="Open Sans"/>
              <a:ea typeface="Open Sans"/>
              <a:cs typeface="Open Sans"/>
              <a:sym typeface="Open Sans"/>
            </a:endParaRPr>
          </a:p>
          <a:p>
            <a:pPr marL="514350" lvl="0" indent="-285750">
              <a:buFont typeface="Wingdings" panose="05000000000000000000" pitchFamily="2" charset="2"/>
              <a:buChar char="Ø"/>
            </a:pPr>
            <a:endParaRPr lang="en-US" dirty="0">
              <a:solidFill>
                <a:schemeClr val="tx1"/>
              </a:solidFill>
              <a:latin typeface="Open Sans"/>
              <a:ea typeface="Open Sans"/>
              <a:cs typeface="Open Sans"/>
              <a:sym typeface="Open Sans"/>
            </a:endParaRPr>
          </a:p>
          <a:p>
            <a:pPr marL="228600" lvl="0"/>
            <a:endParaRPr lang="en" dirty="0">
              <a:solidFill>
                <a:schemeClr val="tx1"/>
              </a:solidFill>
            </a:endParaRP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4</a:t>
            </a:fld>
            <a:endParaRPr lang="en"/>
          </a:p>
        </p:txBody>
      </p:sp>
      <p:grpSp>
        <p:nvGrpSpPr>
          <p:cNvPr id="6" name="Group 5"/>
          <p:cNvGrpSpPr/>
          <p:nvPr/>
        </p:nvGrpSpPr>
        <p:grpSpPr>
          <a:xfrm>
            <a:off x="4994620" y="1923324"/>
            <a:ext cx="3460033" cy="2497008"/>
            <a:chOff x="969932" y="1913999"/>
            <a:chExt cx="4325416" cy="2835851"/>
          </a:xfrm>
        </p:grpSpPr>
        <p:pic>
          <p:nvPicPr>
            <p:cNvPr id="3076" name="Picture 4" descr="https://lh6.googleusercontent.com/ZkcNTH5Ll7-lqRbBVZih3bmkC2iMxt4XS6JCk3ZUDXEgqdymKhYiI8gN326LM2Mbr8V0V0uUHRw7bMb9CzkEGBCDGs2-ZzG94IFzhSciVe9fe0xyXxequlKN9N4nd8gOrxejrz0s1F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32" y="1913999"/>
              <a:ext cx="4325416" cy="28358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641850" y="1913999"/>
              <a:ext cx="653498" cy="575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Cross 6"/>
          <p:cNvSpPr/>
          <p:nvPr/>
        </p:nvSpPr>
        <p:spPr>
          <a:xfrm rot="2652911">
            <a:off x="5717152" y="2333246"/>
            <a:ext cx="296489" cy="295401"/>
          </a:xfrm>
          <a:prstGeom prst="plus">
            <a:avLst>
              <a:gd name="adj" fmla="val 3578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p:cNvSpPr/>
          <p:nvPr/>
        </p:nvSpPr>
        <p:spPr>
          <a:xfrm rot="2652911">
            <a:off x="6706947" y="2331134"/>
            <a:ext cx="296489" cy="295401"/>
          </a:xfrm>
          <a:prstGeom prst="plus">
            <a:avLst>
              <a:gd name="adj" fmla="val 3578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20923" y="2271704"/>
            <a:ext cx="4505477" cy="954107"/>
          </a:xfrm>
          <a:prstGeom prst="rect">
            <a:avLst/>
          </a:prstGeom>
        </p:spPr>
        <p:txBody>
          <a:bodyPr wrap="square">
            <a:spAutoFit/>
          </a:bodyPr>
          <a:lstStyle/>
          <a:p>
            <a:r>
              <a:rPr lang="en-US" dirty="0" smtClean="0">
                <a:latin typeface="+mn-lt"/>
              </a:rPr>
              <a:t>For example, a ticket is generated due to a failure of the DB2 database. </a:t>
            </a:r>
          </a:p>
          <a:p>
            <a:endParaRPr lang="en-US" dirty="0">
              <a:latin typeface="+mn-lt"/>
            </a:endParaRPr>
          </a:p>
          <a:p>
            <a:endParaRPr lang="en-US" dirty="0" smtClean="0">
              <a:latin typeface="CMR10"/>
            </a:endParaRPr>
          </a:p>
        </p:txBody>
      </p:sp>
      <p:sp>
        <p:nvSpPr>
          <p:cNvPr id="9" name="Down Arrow 8"/>
          <p:cNvSpPr/>
          <p:nvPr/>
        </p:nvSpPr>
        <p:spPr>
          <a:xfrm>
            <a:off x="6394083" y="2450837"/>
            <a:ext cx="188239" cy="442256"/>
          </a:xfrm>
          <a:prstGeom prst="downArrow">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Rectangle 2"/>
          <p:cNvSpPr/>
          <p:nvPr/>
        </p:nvSpPr>
        <p:spPr>
          <a:xfrm>
            <a:off x="381316" y="4818513"/>
            <a:ext cx="8416204" cy="215444"/>
          </a:xfrm>
          <a:prstGeom prst="rect">
            <a:avLst/>
          </a:prstGeom>
        </p:spPr>
        <p:txBody>
          <a:bodyPr wrap="square">
            <a:spAutoFit/>
          </a:bodyPr>
          <a:lstStyle/>
          <a:p>
            <a:r>
              <a:rPr lang="en-US" sz="800" dirty="0" smtClean="0">
                <a:solidFill>
                  <a:srgbClr val="222222"/>
                </a:solidFill>
                <a:latin typeface="Arial" charset="0"/>
              </a:rPr>
              <a:t>[3] Zeng</a:t>
            </a:r>
            <a:r>
              <a:rPr lang="en-US" sz="800" dirty="0">
                <a:solidFill>
                  <a:srgbClr val="222222"/>
                </a:solidFill>
                <a:latin typeface="Arial" charset="0"/>
              </a:rPr>
              <a:t>, </a:t>
            </a:r>
            <a:r>
              <a:rPr lang="en-US" sz="800" dirty="0" err="1">
                <a:solidFill>
                  <a:srgbClr val="222222"/>
                </a:solidFill>
                <a:latin typeface="Arial" charset="0"/>
              </a:rPr>
              <a:t>Chunqiu</a:t>
            </a:r>
            <a:r>
              <a:rPr lang="en-US" sz="800" dirty="0">
                <a:solidFill>
                  <a:srgbClr val="222222"/>
                </a:solidFill>
                <a:latin typeface="Arial" charset="0"/>
              </a:rPr>
              <a:t>, et al. "Knowledge guided hierarchical multi-label classification over ticket data." </a:t>
            </a:r>
            <a:r>
              <a:rPr lang="en-US" sz="800" i="1" dirty="0">
                <a:solidFill>
                  <a:srgbClr val="222222"/>
                </a:solidFill>
                <a:latin typeface="Arial" charset="0"/>
              </a:rPr>
              <a:t>IEEE Transactions on Network and Service Management</a:t>
            </a:r>
            <a:r>
              <a:rPr lang="en-US" sz="800" dirty="0">
                <a:solidFill>
                  <a:srgbClr val="222222"/>
                </a:solidFill>
                <a:latin typeface="Arial" charset="0"/>
              </a:rPr>
              <a:t> 14.2 (2017): 246-260.</a:t>
            </a:r>
            <a:endParaRPr lang="en-US" sz="800" dirty="0"/>
          </a:p>
        </p:txBody>
      </p:sp>
      <p:sp>
        <p:nvSpPr>
          <p:cNvPr id="4" name="Rectangle 3"/>
          <p:cNvSpPr/>
          <p:nvPr/>
        </p:nvSpPr>
        <p:spPr>
          <a:xfrm>
            <a:off x="5287737" y="4468461"/>
            <a:ext cx="2589170" cy="230832"/>
          </a:xfrm>
          <a:prstGeom prst="rect">
            <a:avLst/>
          </a:prstGeom>
        </p:spPr>
        <p:txBody>
          <a:bodyPr wrap="none">
            <a:spAutoFit/>
          </a:bodyPr>
          <a:lstStyle/>
          <a:p>
            <a:r>
              <a:rPr lang="en-US" sz="900" dirty="0"/>
              <a:t>Figure </a:t>
            </a:r>
            <a:r>
              <a:rPr lang="en-US" sz="900" dirty="0" smtClean="0"/>
              <a:t>3: </a:t>
            </a:r>
            <a:r>
              <a:rPr lang="en-US" sz="900" dirty="0"/>
              <a:t>An </a:t>
            </a:r>
            <a:r>
              <a:rPr lang="en-US" sz="900" dirty="0" smtClean="0"/>
              <a:t>example of taxonomy in IT tickets.</a:t>
            </a:r>
            <a:endParaRPr lang="en-US" sz="900" dirty="0"/>
          </a:p>
        </p:txBody>
      </p:sp>
    </p:spTree>
    <p:extLst>
      <p:ext uri="{BB962C8B-B14F-4D97-AF65-F5344CB8AC3E}">
        <p14:creationId xmlns:p14="http://schemas.microsoft.com/office/powerpoint/2010/main" val="21672344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marL="0" lvl="0" indent="0" rtl="0">
              <a:spcBef>
                <a:spcPts val="0"/>
              </a:spcBef>
              <a:buNone/>
            </a:pPr>
            <a:r>
              <a:rPr lang="en" sz="2400" b="0" dirty="0" smtClean="0">
                <a:solidFill>
                  <a:schemeClr val="accent4"/>
                </a:solidFill>
              </a:rPr>
              <a:t>Related Work</a:t>
            </a:r>
            <a:endParaRPr lang="en" sz="2400" b="0" dirty="0">
              <a:solidFill>
                <a:schemeClr val="accent4"/>
              </a:solidFill>
            </a:endParaRP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5</a:t>
            </a:fld>
            <a:endParaRPr lang="en"/>
          </a:p>
        </p:txBody>
      </p:sp>
      <p:sp>
        <p:nvSpPr>
          <p:cNvPr id="8" name="Shape 97"/>
          <p:cNvSpPr txBox="1"/>
          <p:nvPr/>
        </p:nvSpPr>
        <p:spPr>
          <a:xfrm>
            <a:off x="345600" y="1144090"/>
            <a:ext cx="8341200" cy="239677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RPr/>
            </a:defPPr>
            <a:lvl1pPr marL="387350" indent="-285750">
              <a:lnSpc>
                <a:spcPct val="115000"/>
              </a:lnSpc>
              <a:buSzPct val="100000"/>
              <a:buFont typeface="Wingdings" panose="05000000000000000000" pitchFamily="2" charset="2"/>
              <a:buChar char="Ø"/>
              <a:defRPr sz="1600">
                <a:ln w="0"/>
                <a:solidFill>
                  <a:schemeClr val="tx1"/>
                </a:solidFill>
                <a:effectLst>
                  <a:outerShdw blurRad="38100" dist="25400" dir="5400000" algn="ctr" rotWithShape="0">
                    <a:srgbClr val="6E747A">
                      <a:alpha val="43000"/>
                    </a:srgbClr>
                  </a:outerShdw>
                </a:effectLst>
              </a:defRPr>
            </a:lvl1pPr>
            <a:lvl2pPr marL="914400" indent="-355600">
              <a:lnSpc>
                <a:spcPct val="115000"/>
              </a:lnSpc>
              <a:buSzPct val="100000"/>
              <a:buChar char="○"/>
              <a:defRPr sz="1600">
                <a:solidFill>
                  <a:srgbClr val="C00000"/>
                </a:solidFill>
              </a:defRPr>
            </a:lvl2pPr>
            <a:lvl3pPr marL="1371600" indent="-355600">
              <a:lnSpc>
                <a:spcPct val="115000"/>
              </a:lnSpc>
              <a:buSzPct val="100000"/>
              <a:buChar char="■"/>
              <a:defRPr sz="1600"/>
            </a:lvl3pPr>
          </a:lstStyle>
          <a:p>
            <a:r>
              <a:rPr lang="en" sz="1400" dirty="0" smtClean="0">
                <a:latin typeface="+mn-lt"/>
              </a:rPr>
              <a:t>Multi-armed Bandit Algorithms</a:t>
            </a:r>
          </a:p>
          <a:p>
            <a:pPr lvl="1"/>
            <a:r>
              <a:rPr lang="en-US" sz="1400" dirty="0" smtClean="0">
                <a:solidFill>
                  <a:schemeClr val="tx1"/>
                </a:solidFill>
                <a:latin typeface="+mn-lt"/>
              </a:rPr>
              <a:t>ɛ</a:t>
            </a:r>
            <a:r>
              <a:rPr lang="en" sz="1400" dirty="0" smtClean="0">
                <a:solidFill>
                  <a:schemeClr val="tx1"/>
                </a:solidFill>
                <a:latin typeface="+mn-lt"/>
              </a:rPr>
              <a:t>-greedy, UCB, Thompson sampling, LinUCB [4].</a:t>
            </a:r>
          </a:p>
          <a:p>
            <a:pPr lvl="1"/>
            <a:r>
              <a:rPr lang="en-US" sz="1400" dirty="0" smtClean="0">
                <a:solidFill>
                  <a:schemeClr val="tx1"/>
                </a:solidFill>
                <a:latin typeface="+mn-lt"/>
              </a:rPr>
              <a:t>Used to balance the tradeoff between </a:t>
            </a:r>
            <a:r>
              <a:rPr lang="en-US" sz="1400" i="1" dirty="0" smtClean="0">
                <a:solidFill>
                  <a:schemeClr val="tx1"/>
                </a:solidFill>
                <a:latin typeface="+mn-lt"/>
              </a:rPr>
              <a:t>exploration</a:t>
            </a:r>
            <a:r>
              <a:rPr lang="en-US" sz="1400" dirty="0" smtClean="0">
                <a:solidFill>
                  <a:schemeClr val="tx1"/>
                </a:solidFill>
                <a:latin typeface="+mn-lt"/>
              </a:rPr>
              <a:t> and </a:t>
            </a:r>
            <a:r>
              <a:rPr lang="en-US" sz="1400" i="1" dirty="0" smtClean="0">
                <a:solidFill>
                  <a:schemeClr val="tx1"/>
                </a:solidFill>
                <a:latin typeface="+mn-lt"/>
              </a:rPr>
              <a:t>exploitation</a:t>
            </a:r>
            <a:r>
              <a:rPr lang="en-US" sz="1400" dirty="0" smtClean="0">
                <a:solidFill>
                  <a:schemeClr val="tx1"/>
                </a:solidFill>
                <a:latin typeface="+mn-lt"/>
              </a:rPr>
              <a:t> in interactive recommender systems, i.e., movies recommendation, news recommendation, etc.</a:t>
            </a:r>
            <a:endParaRPr lang="en" sz="1400" dirty="0" smtClean="0">
              <a:solidFill>
                <a:schemeClr val="tx1"/>
              </a:solidFill>
              <a:latin typeface="+mn-lt"/>
            </a:endParaRPr>
          </a:p>
          <a:p>
            <a:r>
              <a:rPr lang="en" sz="1400" dirty="0" smtClean="0">
                <a:latin typeface="+mn-lt"/>
              </a:rPr>
              <a:t>Multi-armed Bandit </a:t>
            </a:r>
            <a:r>
              <a:rPr lang="en-US" sz="1400" dirty="0" smtClean="0">
                <a:latin typeface="+mn-lt"/>
              </a:rPr>
              <a:t>problem </a:t>
            </a:r>
            <a:r>
              <a:rPr lang="en" sz="1400" dirty="0" smtClean="0">
                <a:latin typeface="+mn-lt"/>
              </a:rPr>
              <a:t>with Dependent Arms [</a:t>
            </a:r>
            <a:r>
              <a:rPr lang="en-US" sz="1400" dirty="0" smtClean="0">
                <a:latin typeface="+mn-lt"/>
              </a:rPr>
              <a:t>5</a:t>
            </a:r>
            <a:r>
              <a:rPr lang="en" sz="1400" dirty="0" smtClean="0">
                <a:latin typeface="+mn-lt"/>
              </a:rPr>
              <a:t>, </a:t>
            </a:r>
            <a:r>
              <a:rPr lang="en-US" sz="1400" dirty="0" smtClean="0">
                <a:latin typeface="+mn-lt"/>
              </a:rPr>
              <a:t>6</a:t>
            </a:r>
            <a:r>
              <a:rPr lang="en" sz="1400" dirty="0" smtClean="0">
                <a:latin typeface="+mn-lt"/>
              </a:rPr>
              <a:t>, </a:t>
            </a:r>
            <a:r>
              <a:rPr lang="en-US" sz="1400" dirty="0" smtClean="0">
                <a:latin typeface="+mn-lt"/>
              </a:rPr>
              <a:t>7, 8</a:t>
            </a:r>
            <a:r>
              <a:rPr lang="en" sz="1400" dirty="0" smtClean="0">
                <a:latin typeface="+mn-lt"/>
              </a:rPr>
              <a:t>]</a:t>
            </a:r>
          </a:p>
          <a:p>
            <a:pPr lvl="1"/>
            <a:r>
              <a:rPr lang="en-US" sz="1400" dirty="0" smtClean="0">
                <a:solidFill>
                  <a:schemeClr val="tx1"/>
                </a:solidFill>
                <a:latin typeface="+mn-lt"/>
              </a:rPr>
              <a:t>U</a:t>
            </a:r>
            <a:r>
              <a:rPr lang="en" sz="1400" dirty="0" smtClean="0">
                <a:solidFill>
                  <a:schemeClr val="tx1"/>
                </a:solidFill>
                <a:latin typeface="+mn-lt"/>
              </a:rPr>
              <a:t>se the taxonomy to explore the dependencies among arms in the context-free bandit setting. [</a:t>
            </a:r>
            <a:r>
              <a:rPr lang="en-US" sz="1400" dirty="0" smtClean="0">
                <a:solidFill>
                  <a:schemeClr val="tx1"/>
                </a:solidFill>
                <a:latin typeface="+mn-lt"/>
              </a:rPr>
              <a:t>6</a:t>
            </a:r>
            <a:r>
              <a:rPr lang="en" sz="1400" dirty="0" smtClean="0">
                <a:solidFill>
                  <a:schemeClr val="tx1"/>
                </a:solidFill>
                <a:latin typeface="+mn-lt"/>
              </a:rPr>
              <a:t>]</a:t>
            </a:r>
          </a:p>
          <a:p>
            <a:pPr lvl="1"/>
            <a:r>
              <a:rPr lang="en-US" sz="1400" dirty="0" smtClean="0">
                <a:solidFill>
                  <a:schemeClr val="tx1"/>
                </a:solidFill>
                <a:latin typeface="+mn-lt"/>
              </a:rPr>
              <a:t>Learn the item hierarchy by a small number of user profiles. [7]</a:t>
            </a:r>
          </a:p>
          <a:p>
            <a:pPr lvl="1"/>
            <a:r>
              <a:rPr lang="en-US" sz="1400" dirty="0" smtClean="0">
                <a:solidFill>
                  <a:schemeClr val="tx1"/>
                </a:solidFill>
                <a:latin typeface="+mn-lt"/>
              </a:rPr>
              <a:t>Propose a generative model to automatically learn the dependencies among arms. [8]</a:t>
            </a:r>
            <a:endParaRPr lang="en-US" sz="1400" dirty="0">
              <a:solidFill>
                <a:schemeClr val="tx1"/>
              </a:solidFill>
              <a:latin typeface="+mn-lt"/>
            </a:endParaRPr>
          </a:p>
          <a:p>
            <a:pPr lvl="1"/>
            <a:endParaRPr lang="en-US" sz="1000" dirty="0" smtClean="0">
              <a:solidFill>
                <a:schemeClr val="tx1"/>
              </a:solidFill>
            </a:endParaRPr>
          </a:p>
          <a:p>
            <a:pPr marL="101600" indent="0">
              <a:buNone/>
            </a:pPr>
            <a:endParaRPr lang="en-US" sz="1000" dirty="0"/>
          </a:p>
          <a:p>
            <a:pPr marL="101600" indent="0">
              <a:buNone/>
            </a:pPr>
            <a:endParaRPr lang="en-US" sz="800" dirty="0" smtClean="0"/>
          </a:p>
          <a:p>
            <a:pPr marL="101600" indent="0">
              <a:buNone/>
            </a:pPr>
            <a:endParaRPr lang="en-US" sz="800" dirty="0"/>
          </a:p>
          <a:p>
            <a:pPr marL="101600" indent="0">
              <a:buNone/>
            </a:pPr>
            <a:endParaRPr lang="en-US" sz="800" dirty="0" smtClean="0"/>
          </a:p>
          <a:p>
            <a:pPr marL="101600" indent="0">
              <a:buNone/>
            </a:pPr>
            <a:endParaRPr lang="en-US" sz="800" dirty="0" smtClean="0"/>
          </a:p>
          <a:p>
            <a:pPr marL="101600" indent="0">
              <a:buNone/>
            </a:pPr>
            <a:endParaRPr lang="en-US" sz="800" dirty="0"/>
          </a:p>
          <a:p>
            <a:pPr marL="101600" indent="0">
              <a:buNone/>
            </a:pPr>
            <a:endParaRPr lang="en-US" sz="800" dirty="0" smtClean="0"/>
          </a:p>
          <a:p>
            <a:pPr marL="101600" indent="0">
              <a:buNone/>
            </a:pPr>
            <a:endParaRPr lang="en-US" sz="800" dirty="0"/>
          </a:p>
          <a:p>
            <a:pPr lvl="3"/>
            <a:endParaRPr lang="en" dirty="0"/>
          </a:p>
        </p:txBody>
      </p:sp>
      <p:sp>
        <p:nvSpPr>
          <p:cNvPr id="3" name="TextBox 2"/>
          <p:cNvSpPr txBox="1"/>
          <p:nvPr/>
        </p:nvSpPr>
        <p:spPr>
          <a:xfrm>
            <a:off x="345600" y="4189343"/>
            <a:ext cx="8341200" cy="954107"/>
          </a:xfrm>
          <a:prstGeom prst="rect">
            <a:avLst/>
          </a:prstGeom>
          <a:noFill/>
        </p:spPr>
        <p:txBody>
          <a:bodyPr wrap="square" rtlCol="0">
            <a:spAutoFit/>
          </a:bodyPr>
          <a:lstStyle/>
          <a:p>
            <a:pPr marL="101600"/>
            <a:r>
              <a:rPr lang="en-US" sz="800" dirty="0" smtClean="0"/>
              <a:t>[4] Li</a:t>
            </a:r>
            <a:r>
              <a:rPr lang="en-US" sz="800" dirty="0"/>
              <a:t>, </a:t>
            </a:r>
            <a:r>
              <a:rPr lang="en-US" sz="800" dirty="0" err="1"/>
              <a:t>Lihong</a:t>
            </a:r>
            <a:r>
              <a:rPr lang="en-US" sz="800" dirty="0"/>
              <a:t>, et al. "A contextual-bandit approach to personalized news article </a:t>
            </a:r>
            <a:r>
              <a:rPr lang="en-US" sz="800" dirty="0" smtClean="0"/>
              <a:t>recommendation” In WWW. </a:t>
            </a:r>
            <a:r>
              <a:rPr lang="en-US" sz="800" dirty="0"/>
              <a:t>ACM, 2010.</a:t>
            </a:r>
          </a:p>
          <a:p>
            <a:pPr marL="101600"/>
            <a:r>
              <a:rPr lang="en-US" sz="800" dirty="0" smtClean="0"/>
              <a:t>[</a:t>
            </a:r>
            <a:r>
              <a:rPr lang="en-US" sz="800" dirty="0"/>
              <a:t>5</a:t>
            </a:r>
            <a:r>
              <a:rPr lang="en-US" sz="800" dirty="0" smtClean="0"/>
              <a:t>] </a:t>
            </a:r>
            <a:r>
              <a:rPr lang="en-US" sz="800" dirty="0"/>
              <a:t>S. Pandey, D. Agarwal, and V. </a:t>
            </a:r>
            <a:r>
              <a:rPr lang="en-US" sz="800" dirty="0" err="1"/>
              <a:t>Chakrabarti</a:t>
            </a:r>
            <a:r>
              <a:rPr lang="en-US" sz="800" dirty="0"/>
              <a:t>, </a:t>
            </a:r>
            <a:r>
              <a:rPr lang="en-US" sz="800" dirty="0" err="1"/>
              <a:t>D.and</a:t>
            </a:r>
            <a:r>
              <a:rPr lang="en-US" sz="800" dirty="0"/>
              <a:t> </a:t>
            </a:r>
            <a:r>
              <a:rPr lang="en-US" sz="800" dirty="0" err="1"/>
              <a:t>Josifovski</a:t>
            </a:r>
            <a:r>
              <a:rPr lang="en-US" sz="800" dirty="0"/>
              <a:t>. Bandits for taxonomies: A model-based approach. </a:t>
            </a:r>
            <a:r>
              <a:rPr lang="it-IT" sz="800" dirty="0"/>
              <a:t>In SDM, </a:t>
            </a:r>
            <a:r>
              <a:rPr lang="it-IT" sz="800" dirty="0" err="1"/>
              <a:t>pages</a:t>
            </a:r>
            <a:r>
              <a:rPr lang="it-IT" sz="800" dirty="0"/>
              <a:t> 216-227. SIAM, 2007.</a:t>
            </a:r>
          </a:p>
          <a:p>
            <a:pPr marL="101600"/>
            <a:r>
              <a:rPr lang="en-US" sz="800" dirty="0" smtClean="0"/>
              <a:t>[6] </a:t>
            </a:r>
            <a:r>
              <a:rPr lang="en-US" sz="800" dirty="0"/>
              <a:t>S. Pandey, D. </a:t>
            </a:r>
            <a:r>
              <a:rPr lang="en-US" sz="800" dirty="0" err="1"/>
              <a:t>Chakrabarti</a:t>
            </a:r>
            <a:r>
              <a:rPr lang="en-US" sz="800" dirty="0"/>
              <a:t>, and D. Agarwal. Multi-armed bandit problems with dependent arms. In ICML, pages 721-728. ACM, 2007.</a:t>
            </a:r>
          </a:p>
          <a:p>
            <a:pPr marL="101600"/>
            <a:r>
              <a:rPr lang="en-US" sz="800" dirty="0" smtClean="0"/>
              <a:t>[7] </a:t>
            </a:r>
            <a:r>
              <a:rPr lang="en-US" sz="800" dirty="0"/>
              <a:t>Y. Yue, A. Hong, and C. </a:t>
            </a:r>
            <a:r>
              <a:rPr lang="en-US" sz="800" dirty="0" err="1"/>
              <a:t>Guestrin</a:t>
            </a:r>
            <a:r>
              <a:rPr lang="en-US" sz="800" dirty="0"/>
              <a:t>. Hierarchical exploration for accelerating contextual bandits. </a:t>
            </a:r>
            <a:r>
              <a:rPr lang="en-US" sz="800" dirty="0" err="1"/>
              <a:t>arXiv</a:t>
            </a:r>
            <a:r>
              <a:rPr lang="en-US" sz="800" dirty="0"/>
              <a:t> preprint arXiv:1206.6454, 2012</a:t>
            </a:r>
            <a:r>
              <a:rPr lang="en-US" sz="800" dirty="0" smtClean="0"/>
              <a:t>.</a:t>
            </a:r>
            <a:endParaRPr lang="en-US" sz="800" dirty="0"/>
          </a:p>
          <a:p>
            <a:pPr marL="101600"/>
            <a:r>
              <a:rPr lang="en-US" sz="800" dirty="0" smtClean="0"/>
              <a:t>[8] Qing </a:t>
            </a:r>
            <a:r>
              <a:rPr lang="en-US" sz="800" dirty="0"/>
              <a:t>Wang, </a:t>
            </a:r>
            <a:r>
              <a:rPr lang="en-US" sz="800" dirty="0" err="1"/>
              <a:t>Chunqiu</a:t>
            </a:r>
            <a:r>
              <a:rPr lang="en-US" sz="800" dirty="0"/>
              <a:t> Zeng, </a:t>
            </a:r>
            <a:r>
              <a:rPr lang="en-US" sz="800" dirty="0" err="1"/>
              <a:t>Wubai</a:t>
            </a:r>
            <a:r>
              <a:rPr lang="en-US" sz="800" dirty="0"/>
              <a:t> Zhou, Tao Li, S. S. </a:t>
            </a:r>
            <a:r>
              <a:rPr lang="en-US" sz="800" dirty="0" err="1"/>
              <a:t>Iyengar</a:t>
            </a:r>
            <a:r>
              <a:rPr lang="en-US" sz="800" dirty="0"/>
              <a:t>, Larisa </a:t>
            </a:r>
            <a:r>
              <a:rPr lang="en-US" sz="800" dirty="0" err="1"/>
              <a:t>Shwartz</a:t>
            </a:r>
            <a:r>
              <a:rPr lang="en-US" sz="800" dirty="0"/>
              <a:t>, </a:t>
            </a:r>
            <a:r>
              <a:rPr lang="en-US" sz="800" dirty="0" err="1"/>
              <a:t>Genady</a:t>
            </a:r>
            <a:r>
              <a:rPr lang="en-US" sz="800" dirty="0"/>
              <a:t> </a:t>
            </a:r>
            <a:r>
              <a:rPr lang="en-US" sz="800" dirty="0" err="1"/>
              <a:t>Ya</a:t>
            </a:r>
            <a:r>
              <a:rPr lang="en-US" sz="800" dirty="0"/>
              <a:t>. </a:t>
            </a:r>
            <a:r>
              <a:rPr lang="en-US" sz="800" dirty="0" err="1"/>
              <a:t>Graharnik</a:t>
            </a:r>
            <a:r>
              <a:rPr lang="en-US" sz="800" dirty="0"/>
              <a:t>, “Online Interactive Collaborative Filtering Using Multi-armed Bandit with Dependent Arms”, In the IEEE Transactions on Knowledge and Data Engineering (TKDE) (under revision</a:t>
            </a:r>
            <a:r>
              <a:rPr lang="en-US" sz="800" dirty="0" smtClean="0"/>
              <a:t>), 2017.</a:t>
            </a:r>
            <a:endParaRPr lang="en-US" sz="800" dirty="0"/>
          </a:p>
          <a:p>
            <a:pPr marL="101600"/>
            <a:endParaRPr lang="en-US" sz="800" dirty="0"/>
          </a:p>
        </p:txBody>
      </p:sp>
    </p:spTree>
    <p:extLst>
      <p:ext uri="{BB962C8B-B14F-4D97-AF65-F5344CB8AC3E}">
        <p14:creationId xmlns:p14="http://schemas.microsoft.com/office/powerpoint/2010/main" val="22175143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marL="0" lvl="0" indent="0" rtl="0">
              <a:spcBef>
                <a:spcPts val="0"/>
              </a:spcBef>
              <a:buNone/>
            </a:pPr>
            <a:r>
              <a:rPr lang="en" sz="2400" b="0" dirty="0" smtClean="0">
                <a:solidFill>
                  <a:schemeClr val="accent4"/>
                </a:solidFill>
              </a:rPr>
              <a:t>Online IT Automation Recommendation Modeling</a:t>
            </a:r>
            <a:endParaRPr lang="en" sz="2400" b="0" dirty="0">
              <a:solidFill>
                <a:schemeClr val="accent4"/>
              </a:solidFill>
            </a:endParaRP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6</a:t>
            </a:fld>
            <a:endParaRPr lang="en"/>
          </a:p>
        </p:txBody>
      </p:sp>
      <p:sp>
        <p:nvSpPr>
          <p:cNvPr id="3" name="Rectangle 2"/>
          <p:cNvSpPr/>
          <p:nvPr/>
        </p:nvSpPr>
        <p:spPr>
          <a:xfrm>
            <a:off x="457200" y="1201426"/>
            <a:ext cx="8379912" cy="954107"/>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In IT automation recommendation modeling, </a:t>
            </a:r>
          </a:p>
          <a:p>
            <a:endParaRPr lang="en-US" dirty="0" smtClean="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v"/>
            </a:pPr>
            <a:endParaRPr lang="en-US" dirty="0">
              <a:latin typeface="Cambria Math" panose="02040503050406030204" pitchFamily="18" charset="0"/>
            </a:endParaRPr>
          </a:p>
          <a:p>
            <a:endParaRPr lang="en-US" dirty="0" smtClean="0">
              <a:latin typeface="CMR9"/>
            </a:endParaRPr>
          </a:p>
        </p:txBody>
      </p:sp>
      <mc:AlternateContent xmlns:mc="http://schemas.openxmlformats.org/markup-compatibility/2006" xmlns:a14="http://schemas.microsoft.com/office/drawing/2010/main">
        <mc:Choice Requires="a14">
          <p:sp>
            <p:nvSpPr>
              <p:cNvPr id="4" name="Rectangle 3"/>
              <p:cNvSpPr/>
              <p:nvPr/>
            </p:nvSpPr>
            <p:spPr>
              <a:xfrm>
                <a:off x="2295300" y="4137068"/>
                <a:ext cx="3663119" cy="6981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charset="0"/>
                            </a:rPr>
                          </m:ctrlPr>
                        </m:sSupPr>
                        <m:e>
                          <m:r>
                            <a:rPr lang="en-US" i="1">
                              <a:latin typeface="Cambria Math" panose="02040503050406030204" pitchFamily="18" charset="0"/>
                              <a:ea typeface="Cambria Math" panose="02040503050406030204" pitchFamily="18" charset="0"/>
                              <a:cs typeface="Arial" panose="020B0604020202020204" pitchFamily="34" charset="0"/>
                            </a:rPr>
                            <m:t>𝜋</m:t>
                          </m:r>
                        </m:e>
                        <m:sup>
                          <m:r>
                            <a:rPr lang="en-US" i="1">
                              <a:latin typeface="Cambria Math" panose="02040503050406030204" pitchFamily="18" charset="0"/>
                            </a:rPr>
                            <m:t>∗</m:t>
                          </m:r>
                        </m:sup>
                      </m:sSup>
                      <m:r>
                        <a:rPr lang="en-US" b="0" i="1" smtClean="0">
                          <a:latin typeface="Cambria Math" panose="02040503050406030204" pitchFamily="18" charset="0"/>
                        </a:rPr>
                        <m:t>=</m:t>
                      </m:r>
                      <m:func>
                        <m:funcPr>
                          <m:ctrlPr>
                            <a:rPr lang="en-US" i="1">
                              <a:latin typeface="Cambria Math" charset="0"/>
                            </a:rPr>
                          </m:ctrlPr>
                        </m:funcPr>
                        <m:fName>
                          <m:limLow>
                            <m:limLowPr>
                              <m:ctrlPr>
                                <a:rPr lang="en-US" i="1">
                                  <a:latin typeface="Cambria Math" charset="0"/>
                                </a:rPr>
                              </m:ctrlPr>
                            </m:limLowPr>
                            <m:e>
                              <m:r>
                                <m:rPr>
                                  <m:sty m:val="p"/>
                                </m:rPr>
                                <a:rPr lang="en-US">
                                  <a:latin typeface="Cambria Math" panose="02040503050406030204" pitchFamily="18" charset="0"/>
                                </a:rPr>
                                <m:t>argmax</m:t>
                              </m:r>
                            </m:e>
                            <m:lim>
                              <m:r>
                                <a:rPr lang="en-US" i="1">
                                  <a:latin typeface="Cambria Math" panose="02040503050406030204" pitchFamily="18" charset="0"/>
                                  <a:ea typeface="Cambria Math" panose="02040503050406030204" pitchFamily="18" charset="0"/>
                                  <a:cs typeface="Arial" panose="020B0604020202020204" pitchFamily="34" charset="0"/>
                                </a:rPr>
                                <m:t>𝜋</m:t>
                              </m:r>
                            </m:lim>
                          </m:limLow>
                        </m:fName>
                        <m:e>
                          <m:r>
                            <a:rPr lang="en-US" i="1">
                              <a:latin typeface="Cambria Math" panose="02040503050406030204" pitchFamily="18" charset="0"/>
                            </a:rPr>
                            <m:t>𝐸</m:t>
                          </m:r>
                          <m:r>
                            <a:rPr lang="en-US" i="1">
                              <a:latin typeface="Cambria Math" panose="02040503050406030204" pitchFamily="18" charset="0"/>
                            </a:rPr>
                            <m:t>(</m:t>
                          </m:r>
                          <m:sSub>
                            <m:sSubPr>
                              <m:ctrlPr>
                                <a:rPr lang="en-US" i="1">
                                  <a:latin typeface="Cambria Math" charset="0"/>
                                </a:rPr>
                              </m:ctrlPr>
                            </m:sSubPr>
                            <m:e>
                              <m:r>
                                <a:rPr lang="en-US" i="1">
                                  <a:latin typeface="Cambria Math" panose="02040503050406030204" pitchFamily="18" charset="0"/>
                                </a:rPr>
                                <m:t>𝑅</m:t>
                              </m:r>
                            </m:e>
                            <m:sub>
                              <m:r>
                                <a:rPr lang="en-US" i="1">
                                  <a:latin typeface="Cambria Math" panose="02040503050406030204" pitchFamily="18" charset="0"/>
                                  <a:ea typeface="Cambria Math" panose="02040503050406030204" pitchFamily="18" charset="0"/>
                                  <a:cs typeface="Arial" panose="020B0604020202020204" pitchFamily="34" charset="0"/>
                                </a:rPr>
                                <m:t>𝜋</m:t>
                              </m:r>
                            </m:sub>
                          </m:sSub>
                          <m:r>
                            <a:rPr lang="en-US" i="1">
                              <a:latin typeface="Cambria Math" panose="02040503050406030204" pitchFamily="18" charset="0"/>
                            </a:rPr>
                            <m:t>)</m:t>
                          </m:r>
                        </m:e>
                      </m:func>
                      <m:r>
                        <a:rPr lang="en-US" i="1">
                          <a:latin typeface="Cambria Math" panose="02040503050406030204" pitchFamily="18" charset="0"/>
                        </a:rPr>
                        <m:t>=</m:t>
                      </m:r>
                      <m:func>
                        <m:funcPr>
                          <m:ctrlPr>
                            <a:rPr lang="en-US" i="1">
                              <a:latin typeface="Cambria Math" charset="0"/>
                            </a:rPr>
                          </m:ctrlPr>
                        </m:funcPr>
                        <m:fName>
                          <m:limLow>
                            <m:limLowPr>
                              <m:ctrlPr>
                                <a:rPr lang="en-US" i="1">
                                  <a:latin typeface="Cambria Math" charset="0"/>
                                </a:rPr>
                              </m:ctrlPr>
                            </m:limLowPr>
                            <m:e>
                              <m:r>
                                <m:rPr>
                                  <m:sty m:val="p"/>
                                </m:rPr>
                                <a:rPr lang="en-US">
                                  <a:latin typeface="Cambria Math" panose="02040503050406030204" pitchFamily="18" charset="0"/>
                                </a:rPr>
                                <m:t>argmax</m:t>
                              </m:r>
                            </m:e>
                            <m:lim>
                              <m:r>
                                <a:rPr lang="en-US" i="1">
                                  <a:latin typeface="Cambria Math" panose="02040503050406030204" pitchFamily="18" charset="0"/>
                                  <a:ea typeface="Cambria Math" panose="02040503050406030204" pitchFamily="18" charset="0"/>
                                  <a:cs typeface="Arial" panose="020B0604020202020204" pitchFamily="34" charset="0"/>
                                </a:rPr>
                                <m:t>𝜋</m:t>
                              </m:r>
                            </m:lim>
                          </m:limLow>
                        </m:fName>
                        <m:e>
                          <m:nary>
                            <m:naryPr>
                              <m:chr m:val="∑"/>
                              <m:ctrlPr>
                                <a:rPr lang="en-US" i="1">
                                  <a:latin typeface="Cambria Math"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=1</m:t>
                              </m:r>
                            </m:sub>
                            <m:sup>
                              <m:r>
                                <a:rPr lang="en-US" i="1">
                                  <a:latin typeface="Cambria Math" panose="02040503050406030204" pitchFamily="18" charset="0"/>
                                </a:rPr>
                                <m:t>𝑇</m:t>
                              </m:r>
                            </m:sup>
                            <m:e>
                              <m:sSub>
                                <m:sSubPr>
                                  <m:ctrlPr>
                                    <a:rPr lang="en-US" i="1">
                                      <a:latin typeface="Cambria Math" charset="0"/>
                                    </a:rPr>
                                  </m:ctrlPr>
                                </m:sSubPr>
                                <m:e>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𝑟</m:t>
                                  </m:r>
                                </m:e>
                                <m:sub>
                                  <m:r>
                                    <a:rPr lang="en-US" i="1">
                                      <a:latin typeface="Cambria Math" panose="02040503050406030204" pitchFamily="18" charset="0"/>
                                      <a:ea typeface="Cambria Math" panose="02040503050406030204" pitchFamily="18" charset="0"/>
                                      <a:cs typeface="Arial" panose="020B0604020202020204" pitchFamily="34" charset="0"/>
                                    </a:rPr>
                                    <m:t>𝜋</m:t>
                                  </m:r>
                                  <m:r>
                                    <a:rPr lang="en-US" i="1">
                                      <a:latin typeface="Cambria Math" panose="02040503050406030204" pitchFamily="18" charset="0"/>
                                      <a:ea typeface="Cambria Math" panose="02040503050406030204" pitchFamily="18" charset="0"/>
                                      <a:cs typeface="Arial" panose="020B0604020202020204" pitchFamily="34" charset="0"/>
                                    </a:rPr>
                                    <m:t>(</m:t>
                                  </m:r>
                                  <m:sSub>
                                    <m:sSubPr>
                                      <m:ctrlPr>
                                        <a:rPr lang="en-US" i="1">
                                          <a:latin typeface="Cambria Math" charset="0"/>
                                          <a:ea typeface="Cambria Math" panose="02040503050406030204" pitchFamily="18" charset="0"/>
                                          <a:cs typeface="Arial" panose="020B0604020202020204" pitchFamily="34" charset="0"/>
                                        </a:rPr>
                                      </m:ctrlPr>
                                    </m:sSubPr>
                                    <m:e>
                                      <m:r>
                                        <a:rPr lang="en-US" b="1" i="1">
                                          <a:latin typeface="Cambria Math" panose="02040503050406030204" pitchFamily="18" charset="0"/>
                                          <a:ea typeface="Cambria Math" panose="02040503050406030204" pitchFamily="18" charset="0"/>
                                          <a:cs typeface="Arial" panose="020B0604020202020204" pitchFamily="34" charset="0"/>
                                        </a:rPr>
                                        <m:t>𝒙</m:t>
                                      </m:r>
                                    </m:e>
                                    <m:sub>
                                      <m:r>
                                        <a:rPr lang="en-US" b="1" i="1">
                                          <a:latin typeface="Cambria Math" panose="02040503050406030204" pitchFamily="18" charset="0"/>
                                          <a:ea typeface="Cambria Math" panose="02040503050406030204" pitchFamily="18" charset="0"/>
                                          <a:cs typeface="Arial" panose="020B0604020202020204" pitchFamily="34" charset="0"/>
                                        </a:rPr>
                                        <m:t>𝒕</m:t>
                                      </m:r>
                                    </m:sub>
                                  </m:sSub>
                                  <m:r>
                                    <a:rPr lang="en-US" i="1">
                                      <a:latin typeface="Cambria Math" panose="02040503050406030204" pitchFamily="18" charset="0"/>
                                      <a:ea typeface="Cambria Math" panose="02040503050406030204" pitchFamily="18" charset="0"/>
                                      <a:cs typeface="Arial" panose="020B0604020202020204" pitchFamily="34" charset="0"/>
                                    </a:rPr>
                                    <m:t>)</m:t>
                                  </m:r>
                                </m:sub>
                              </m:sSub>
                            </m:e>
                          </m:nary>
                        </m:e>
                      </m:func>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2295300" y="4137068"/>
                <a:ext cx="3663119" cy="69814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50559" y="1596745"/>
                <a:ext cx="8151779" cy="322524"/>
              </a:xfrm>
              <a:prstGeom prst="rect">
                <a:avLst/>
              </a:prstGeom>
            </p:spPr>
            <p:txBody>
              <a:bodyPr wrap="square">
                <a:spAutoFit/>
              </a:bodyPr>
              <a:lstStyle/>
              <a:p>
                <a:pPr marL="285750" indent="-285750">
                  <a:buFont typeface="Wingdings" panose="05000000000000000000" pitchFamily="2" charset="2"/>
                  <a:buChar char="Ø"/>
                </a:pPr>
                <a:r>
                  <a:rPr lang="en-US" b="1" dirty="0">
                    <a:ea typeface="Cambria Math" panose="02040503050406030204" pitchFamily="18" charset="0"/>
                  </a:rPr>
                  <a:t>Arms: </a:t>
                </a:r>
                <a14:m>
                  <m:oMath xmlns:m="http://schemas.openxmlformats.org/officeDocument/2006/math">
                    <m:r>
                      <a:rPr lang="el-GR" b="1" i="1">
                        <a:latin typeface="Cambria Math" panose="02040503050406030204" pitchFamily="18" charset="0"/>
                        <a:ea typeface="Cambria Math" panose="02040503050406030204" pitchFamily="18" charset="0"/>
                      </a:rPr>
                      <m:t>𝜜</m:t>
                    </m:r>
                    <m:r>
                      <a:rPr lang="en-US" b="1" i="1">
                        <a:latin typeface="Cambria Math" panose="02040503050406030204" pitchFamily="18" charset="0"/>
                      </a:rPr>
                      <m:t>={</m:t>
                    </m:r>
                    <m:sSup>
                      <m:sSupPr>
                        <m:ctrlPr>
                          <a:rPr lang="en-US" b="1" i="1">
                            <a:latin typeface="Cambria Math" charset="0"/>
                          </a:rPr>
                        </m:ctrlPr>
                      </m:sSupPr>
                      <m:e>
                        <m:r>
                          <a:rPr lang="en-US" b="1" i="1">
                            <a:latin typeface="Cambria Math" panose="02040503050406030204" pitchFamily="18" charset="0"/>
                          </a:rPr>
                          <m:t>𝒂</m:t>
                        </m:r>
                      </m:e>
                      <m:sup>
                        <m:d>
                          <m:dPr>
                            <m:ctrlPr>
                              <a:rPr lang="en-US" b="1" i="1">
                                <a:latin typeface="Cambria Math" charset="0"/>
                              </a:rPr>
                            </m:ctrlPr>
                          </m:dPr>
                          <m:e>
                            <m:r>
                              <a:rPr lang="en-US" b="1" i="1">
                                <a:latin typeface="Cambria Math" panose="02040503050406030204" pitchFamily="18" charset="0"/>
                              </a:rPr>
                              <m:t>𝟏</m:t>
                            </m:r>
                          </m:e>
                        </m:d>
                      </m:sup>
                    </m:sSup>
                    <m:r>
                      <a:rPr lang="en-US" b="1" i="1">
                        <a:latin typeface="Cambria Math" panose="02040503050406030204" pitchFamily="18" charset="0"/>
                      </a:rPr>
                      <m:t>, …,</m:t>
                    </m:r>
                    <m:sSup>
                      <m:sSupPr>
                        <m:ctrlPr>
                          <a:rPr lang="en-US" b="1" i="1">
                            <a:latin typeface="Cambria Math" charset="0"/>
                          </a:rPr>
                        </m:ctrlPr>
                      </m:sSupPr>
                      <m:e>
                        <m:r>
                          <a:rPr lang="en-US" b="1" i="1">
                            <a:latin typeface="Cambria Math" panose="02040503050406030204" pitchFamily="18" charset="0"/>
                          </a:rPr>
                          <m:t>𝒂</m:t>
                        </m:r>
                      </m:e>
                      <m:sup>
                        <m:d>
                          <m:dPr>
                            <m:ctrlPr>
                              <a:rPr lang="en-US" b="1" i="1">
                                <a:latin typeface="Cambria Math" charset="0"/>
                              </a:rPr>
                            </m:ctrlPr>
                          </m:dPr>
                          <m:e>
                            <m:r>
                              <a:rPr lang="en-US" b="1" i="1">
                                <a:latin typeface="Cambria Math" panose="02040503050406030204" pitchFamily="18" charset="0"/>
                              </a:rPr>
                              <m:t>𝑵</m:t>
                            </m:r>
                          </m:e>
                        </m:d>
                      </m:sup>
                    </m:sSup>
                    <m:r>
                      <a:rPr lang="en-US" b="1" i="1">
                        <a:latin typeface="Cambria Math" panose="02040503050406030204" pitchFamily="18" charset="0"/>
                      </a:rPr>
                      <m:t>}</m:t>
                    </m:r>
                  </m:oMath>
                </a14:m>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denotes a set of </a:t>
                </a:r>
                <a:r>
                  <a:rPr lang="en-US" dirty="0">
                    <a:solidFill>
                      <a:srgbClr val="002060"/>
                    </a:solidFill>
                    <a:latin typeface="Arial" panose="020B0604020202020204" pitchFamily="34" charset="0"/>
                    <a:cs typeface="Arial" panose="020B0604020202020204" pitchFamily="34" charset="0"/>
                  </a:rPr>
                  <a:t>automations</a:t>
                </a:r>
                <a:r>
                  <a:rPr lang="en-US" dirty="0">
                    <a:latin typeface="Arial" panose="020B0604020202020204" pitchFamily="34" charset="0"/>
                    <a:cs typeface="Arial" panose="020B0604020202020204" pitchFamily="34" charset="0"/>
                  </a:rPr>
                  <a:t> (i.e., scripted resolutions) feasible in ITAS. </a:t>
                </a:r>
              </a:p>
            </p:txBody>
          </p:sp>
        </mc:Choice>
        <mc:Fallback xmlns="">
          <p:sp>
            <p:nvSpPr>
              <p:cNvPr id="5" name="Rectangle 4"/>
              <p:cNvSpPr>
                <a:spLocks noRot="1" noChangeAspect="1" noMove="1" noResize="1" noEditPoints="1" noAdjustHandles="1" noChangeArrowheads="1" noChangeShapeType="1" noTextEdit="1"/>
              </p:cNvSpPr>
              <p:nvPr/>
            </p:nvSpPr>
            <p:spPr>
              <a:xfrm>
                <a:off x="450559" y="1596745"/>
                <a:ext cx="8151779" cy="322524"/>
              </a:xfrm>
              <a:prstGeom prst="rect">
                <a:avLst/>
              </a:prstGeom>
              <a:blipFill rotWithShape="0">
                <a:blip r:embed="rId4"/>
                <a:stretch>
                  <a:fillRect l="-150" r="-673" b="-188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50558" y="2104042"/>
                <a:ext cx="8151779" cy="738664"/>
              </a:xfrm>
              <a:prstGeom prst="rect">
                <a:avLst/>
              </a:prstGeom>
            </p:spPr>
            <p:txBody>
              <a:bodyPr wrap="square">
                <a:spAutoFit/>
              </a:bodyPr>
              <a:lstStyle/>
              <a:p>
                <a:pPr marL="285750" indent="-285750">
                  <a:buFont typeface="Wingdings" panose="05000000000000000000" pitchFamily="2" charset="2"/>
                  <a:buChar char="Ø"/>
                </a:pPr>
                <a:r>
                  <a:rPr lang="en-US" b="1" dirty="0">
                    <a:latin typeface="Arial" panose="020B0604020202020204" pitchFamily="34" charset="0"/>
                    <a:cs typeface="Arial" panose="020B0604020202020204" pitchFamily="34" charset="0"/>
                  </a:rPr>
                  <a:t>Observed information: </a:t>
                </a:r>
                <a:r>
                  <a:rPr lang="en-US" dirty="0">
                    <a:latin typeface="Arial" panose="020B0604020202020204" pitchFamily="34" charset="0"/>
                    <a:cs typeface="Arial" panose="020B0604020202020204" pitchFamily="34" charset="0"/>
                  </a:rPr>
                  <a:t>The contextual information (i.e., the ticket symptom) of a reported ticket at time t is represented as a feature vector </a:t>
                </a:r>
                <a14:m>
                  <m:oMath xmlns:m="http://schemas.openxmlformats.org/officeDocument/2006/math">
                    <m:sSub>
                      <m:sSubPr>
                        <m:ctrlPr>
                          <a:rPr lang="en-US" b="1" i="1">
                            <a:latin typeface="Cambria Math" charset="0"/>
                          </a:rPr>
                        </m:ctrlPr>
                      </m:sSubPr>
                      <m:e>
                        <m:r>
                          <a:rPr lang="en-US" b="1" i="1">
                            <a:latin typeface="Cambria Math" panose="02040503050406030204" pitchFamily="18" charset="0"/>
                          </a:rPr>
                          <m:t>𝒙</m:t>
                        </m:r>
                      </m:e>
                      <m:sub>
                        <m:r>
                          <a:rPr lang="en-US" b="1" i="1">
                            <a:latin typeface="Cambria Math" panose="02040503050406030204" pitchFamily="18" charset="0"/>
                          </a:rPr>
                          <m:t>𝒕</m:t>
                        </m:r>
                      </m:sub>
                    </m:sSub>
                    <m:r>
                      <a:rPr lang="en-US" b="1" i="1">
                        <a:latin typeface="Cambria Math" panose="02040503050406030204" pitchFamily="18" charset="0"/>
                        <a:ea typeface="Cambria Math" panose="02040503050406030204" pitchFamily="18" charset="0"/>
                      </a:rPr>
                      <m:t>∈</m:t>
                    </m:r>
                    <m:r>
                      <m:rPr>
                        <m:nor/>
                      </m:rPr>
                      <a:rPr lang="en-US" b="1" i="1" dirty="0">
                        <a:latin typeface="Arial" panose="020B0604020202020204" pitchFamily="34" charset="0"/>
                        <a:cs typeface="Arial" panose="020B0604020202020204" pitchFamily="34" charset="0"/>
                      </a:rPr>
                      <m:t>X</m:t>
                    </m:r>
                  </m:oMath>
                </a14:m>
                <a:r>
                  <a:rPr lang="en-US" dirty="0">
                    <a:latin typeface="Arial" panose="020B0604020202020204" pitchFamily="34" charset="0"/>
                    <a:cs typeface="Arial" panose="020B0604020202020204" pitchFamily="34" charset="0"/>
                  </a:rPr>
                  <a:t>, where </a:t>
                </a:r>
                <a:r>
                  <a:rPr lang="en-US" b="1" i="1" dirty="0">
                    <a:latin typeface="Arial" panose="020B0604020202020204" pitchFamily="34" charset="0"/>
                    <a:cs typeface="Arial" panose="020B0604020202020204" pitchFamily="34" charset="0"/>
                  </a:rPr>
                  <a:t>X</a:t>
                </a:r>
                <a:r>
                  <a:rPr lang="en-US" dirty="0">
                    <a:latin typeface="Arial" panose="020B0604020202020204" pitchFamily="34" charset="0"/>
                    <a:cs typeface="Arial" panose="020B0604020202020204" pitchFamily="34" charset="0"/>
                  </a:rPr>
                  <a:t> denotes the </a:t>
                </a:r>
                <a:r>
                  <a:rPr lang="en-US" i="1" dirty="0">
                    <a:solidFill>
                      <a:srgbClr val="0070C0"/>
                    </a:solidFill>
                    <a:latin typeface="Arial" panose="020B0604020202020204" pitchFamily="34" charset="0"/>
                    <a:cs typeface="Arial" panose="020B0604020202020204" pitchFamily="34" charset="0"/>
                  </a:rPr>
                  <a:t>d-dimensional</a:t>
                </a:r>
                <a:r>
                  <a:rPr lang="en-US" dirty="0">
                    <a:latin typeface="Arial" panose="020B0604020202020204" pitchFamily="34" charset="0"/>
                    <a:cs typeface="Arial" panose="020B0604020202020204" pitchFamily="34" charset="0"/>
                  </a:rPr>
                  <a:t> feature space. </a:t>
                </a:r>
              </a:p>
            </p:txBody>
          </p:sp>
        </mc:Choice>
        <mc:Fallback xmlns="">
          <p:sp>
            <p:nvSpPr>
              <p:cNvPr id="6" name="Rectangle 5"/>
              <p:cNvSpPr>
                <a:spLocks noRot="1" noChangeAspect="1" noMove="1" noResize="1" noEditPoints="1" noAdjustHandles="1" noChangeArrowheads="1" noChangeShapeType="1" noTextEdit="1"/>
              </p:cNvSpPr>
              <p:nvPr/>
            </p:nvSpPr>
            <p:spPr>
              <a:xfrm>
                <a:off x="450558" y="2104042"/>
                <a:ext cx="8151779" cy="738664"/>
              </a:xfrm>
              <a:prstGeom prst="rect">
                <a:avLst/>
              </a:prstGeom>
              <a:blipFill rotWithShape="0">
                <a:blip r:embed="rId5"/>
                <a:stretch>
                  <a:fillRect l="-150" t="-1653" b="-82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450558" y="2835253"/>
                <a:ext cx="8229600" cy="762581"/>
              </a:xfrm>
              <a:prstGeom prst="rect">
                <a:avLst/>
              </a:prstGeom>
            </p:spPr>
            <p:txBody>
              <a:bodyPr wrap="square">
                <a:spAutoFit/>
              </a:bodyPr>
              <a:lstStyle/>
              <a:p>
                <a:pPr marL="285750" indent="-285750">
                  <a:buFont typeface="Wingdings" panose="05000000000000000000" pitchFamily="2" charset="2"/>
                  <a:buChar char="Ø"/>
                </a:pPr>
                <a:r>
                  <a:rPr lang="en-US" b="1" dirty="0" smtClean="0">
                    <a:latin typeface="Arial" panose="020B0604020202020204" pitchFamily="34" charset="0"/>
                    <a:cs typeface="Arial" panose="020B0604020202020204" pitchFamily="34" charset="0"/>
                  </a:rPr>
                  <a:t>Instant feedback: </a:t>
                </a:r>
                <a:r>
                  <a:rPr lang="en-US" dirty="0">
                    <a:latin typeface="Arial" panose="020B0604020202020204" pitchFamily="34" charset="0"/>
                    <a:cs typeface="Arial" panose="020B0604020202020204" pitchFamily="34" charset="0"/>
                  </a:rPr>
                  <a:t>Every recommended automation </a:t>
                </a:r>
                <a14:m>
                  <m:oMath xmlns:m="http://schemas.openxmlformats.org/officeDocument/2006/math">
                    <m:sSup>
                      <m:sSupPr>
                        <m:ctrlPr>
                          <a:rPr lang="en-US" b="1" i="1">
                            <a:latin typeface="Cambria Math" charset="0"/>
                          </a:rPr>
                        </m:ctrlPr>
                      </m:sSupPr>
                      <m:e>
                        <m:r>
                          <a:rPr lang="en-US" b="1" i="1" smtClean="0">
                            <a:latin typeface="Cambria Math" charset="0"/>
                          </a:rPr>
                          <m:t>(</m:t>
                        </m:r>
                        <m:r>
                          <a:rPr lang="en-US" b="1" i="1">
                            <a:latin typeface="Cambria Math" panose="02040503050406030204" pitchFamily="18" charset="0"/>
                          </a:rPr>
                          <m:t>𝒂</m:t>
                        </m:r>
                      </m:e>
                      <m:sup>
                        <m:d>
                          <m:dPr>
                            <m:ctrlPr>
                              <a:rPr lang="en-US" b="1" i="1">
                                <a:latin typeface="Cambria Math" charset="0"/>
                              </a:rPr>
                            </m:ctrlPr>
                          </m:dPr>
                          <m:e>
                            <m:r>
                              <a:rPr lang="en-US" b="1" i="1">
                                <a:latin typeface="Cambria Math" panose="02040503050406030204" pitchFamily="18" charset="0"/>
                              </a:rPr>
                              <m:t>𝒊</m:t>
                            </m:r>
                          </m:e>
                        </m:d>
                      </m:sup>
                    </m:sSup>
                    <m:r>
                      <a:rPr lang="en-US" b="1" i="1" smtClean="0">
                        <a:latin typeface="Cambria Math" charset="0"/>
                      </a:rPr>
                      <m:t>=</m:t>
                    </m:r>
                    <m:r>
                      <a:rPr lang="en-US" i="1">
                        <a:latin typeface="Cambria Math" panose="02040503050406030204" pitchFamily="18" charset="0"/>
                        <a:ea typeface="Cambria Math" panose="02040503050406030204" pitchFamily="18" charset="0"/>
                        <a:cs typeface="Arial" panose="020B0604020202020204" pitchFamily="34" charset="0"/>
                      </a:rPr>
                      <m:t>𝜋</m:t>
                    </m:r>
                    <m:r>
                      <a:rPr lang="en-US" i="1">
                        <a:latin typeface="Cambria Math" panose="02040503050406030204" pitchFamily="18" charset="0"/>
                        <a:ea typeface="Cambria Math" panose="02040503050406030204" pitchFamily="18" charset="0"/>
                        <a:cs typeface="Arial" panose="020B0604020202020204" pitchFamily="34" charset="0"/>
                      </a:rPr>
                      <m:t>(</m:t>
                    </m:r>
                    <m:sSub>
                      <m:sSubPr>
                        <m:ctrlPr>
                          <a:rPr lang="en-US" i="1">
                            <a:latin typeface="Cambria Math" charset="0"/>
                            <a:ea typeface="Cambria Math" panose="02040503050406030204" pitchFamily="18" charset="0"/>
                            <a:cs typeface="Arial" panose="020B0604020202020204" pitchFamily="34" charset="0"/>
                          </a:rPr>
                        </m:ctrlPr>
                      </m:sSubPr>
                      <m:e>
                        <m:r>
                          <a:rPr lang="en-US" b="1" i="1">
                            <a:latin typeface="Cambria Math" panose="02040503050406030204" pitchFamily="18" charset="0"/>
                            <a:ea typeface="Cambria Math" panose="02040503050406030204" pitchFamily="18" charset="0"/>
                            <a:cs typeface="Arial" panose="020B0604020202020204" pitchFamily="34" charset="0"/>
                          </a:rPr>
                          <m:t>𝒙</m:t>
                        </m:r>
                      </m:e>
                      <m:sub>
                        <m:r>
                          <a:rPr lang="en-US" b="1" i="1">
                            <a:latin typeface="Cambria Math" panose="02040503050406030204" pitchFamily="18" charset="0"/>
                            <a:ea typeface="Cambria Math" panose="02040503050406030204" pitchFamily="18" charset="0"/>
                            <a:cs typeface="Arial" panose="020B0604020202020204" pitchFamily="34" charset="0"/>
                          </a:rPr>
                          <m:t>𝒕</m:t>
                        </m:r>
                      </m:sub>
                    </m:sSub>
                    <m:r>
                      <a:rPr lang="en-US" b="1" i="1" smtClean="0">
                        <a:latin typeface="Cambria Math" charset="0"/>
                        <a:ea typeface="Cambria Math" panose="02040503050406030204" pitchFamily="18" charset="0"/>
                        <a:cs typeface="Arial" panose="020B0604020202020204" pitchFamily="34" charset="0"/>
                      </a:rPr>
                      <m:t>))</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𝑨</m:t>
                    </m:r>
                    <m:r>
                      <a:rPr lang="en-US" b="1" i="1">
                        <a:latin typeface="Cambria Math" panose="02040503050406030204" pitchFamily="18" charset="0"/>
                        <a:ea typeface="Cambria Math" panose="02040503050406030204" pitchFamily="18" charset="0"/>
                      </a:rPr>
                      <m:t> </m:t>
                    </m:r>
                  </m:oMath>
                </a14:m>
                <a:r>
                  <a:rPr lang="en-US" dirty="0">
                    <a:latin typeface="Arial" panose="020B0604020202020204" pitchFamily="34" charset="0"/>
                    <a:cs typeface="Arial" panose="020B0604020202020204" pitchFamily="34" charset="0"/>
                  </a:rPr>
                  <a:t>at time </a:t>
                </a:r>
                <a14:m>
                  <m:oMath xmlns:m="http://schemas.openxmlformats.org/officeDocument/2006/math">
                    <m:r>
                      <a:rPr lang="en-US" i="1">
                        <a:latin typeface="Cambria Math" panose="02040503050406030204" pitchFamily="18" charset="0"/>
                      </a:rPr>
                      <m:t>𝑡</m:t>
                    </m:r>
                  </m:oMath>
                </a14:m>
                <a:r>
                  <a:rPr lang="en-US" dirty="0">
                    <a:latin typeface="Arial" panose="020B0604020202020204" pitchFamily="34" charset="0"/>
                    <a:cs typeface="Arial" panose="020B0604020202020204" pitchFamily="34" charset="0"/>
                  </a:rPr>
                  <a:t>, which is selected by a policy </a:t>
                </a:r>
                <a14:m>
                  <m:oMath xmlns:m="http://schemas.openxmlformats.org/officeDocument/2006/math">
                    <m:r>
                      <a:rPr lang="en-US" i="1">
                        <a:latin typeface="Cambria Math" panose="02040503050406030204" pitchFamily="18" charset="0"/>
                        <a:ea typeface="Cambria Math" panose="02040503050406030204" pitchFamily="18" charset="0"/>
                        <a:cs typeface="Arial" panose="020B0604020202020204" pitchFamily="34" charset="0"/>
                      </a:rPr>
                      <m:t>𝜋</m:t>
                    </m:r>
                  </m:oMath>
                </a14:m>
                <a:r>
                  <a:rPr lang="en-US" dirty="0">
                    <a:latin typeface="Arial" panose="020B0604020202020204" pitchFamily="34" charset="0"/>
                    <a:cs typeface="Arial" panose="020B0604020202020204" pitchFamily="34" charset="0"/>
                  </a:rPr>
                  <a:t> has a corresponding feedback </a:t>
                </a:r>
                <a14:m>
                  <m:oMath xmlns:m="http://schemas.openxmlformats.org/officeDocument/2006/math">
                    <m:sSub>
                      <m:sSubPr>
                        <m:ctrlPr>
                          <a:rPr lang="en-US" i="1">
                            <a:latin typeface="Cambria Math" charset="0"/>
                          </a:rPr>
                        </m:ctrlPr>
                      </m:sSubPr>
                      <m:e>
                        <m:r>
                          <a:rPr lang="en-US" i="1">
                            <a:latin typeface="Cambria Math" panose="02040503050406030204" pitchFamily="18" charset="0"/>
                          </a:rPr>
                          <m:t>𝑟</m:t>
                        </m:r>
                      </m:e>
                      <m:sub>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𝑡</m:t>
                        </m:r>
                      </m:sub>
                    </m:sSub>
                  </m:oMath>
                </a14:m>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(i.e</a:t>
                </a:r>
                <a:r>
                  <a:rPr lang="en-US" dirty="0" smtClean="0">
                    <a:latin typeface="Arial" panose="020B0604020202020204" pitchFamily="34" charset="0"/>
                    <a:cs typeface="Arial" panose="020B0604020202020204" pitchFamily="34" charset="0"/>
                  </a:rPr>
                  <a:t>., reward) </a:t>
                </a:r>
                <a:r>
                  <a:rPr lang="en-US" dirty="0">
                    <a:latin typeface="Arial" panose="020B0604020202020204" pitchFamily="34" charset="0"/>
                    <a:cs typeface="Arial" panose="020B0604020202020204" pitchFamily="34" charset="0"/>
                  </a:rPr>
                  <a:t>indicating whether or not the ticket has been successfully resolved. </a:t>
                </a:r>
                <a:r>
                  <a:rPr lang="en-US" dirty="0"/>
                  <a:t>The total reward received by the policy </a:t>
                </a:r>
                <a14:m>
                  <m:oMath xmlns:m="http://schemas.openxmlformats.org/officeDocument/2006/math">
                    <m:r>
                      <a:rPr lang="en-US" i="1">
                        <a:latin typeface="Cambria Math" panose="02040503050406030204" pitchFamily="18" charset="0"/>
                        <a:ea typeface="Cambria Math" panose="02040503050406030204" pitchFamily="18" charset="0"/>
                        <a:cs typeface="Arial" panose="020B0604020202020204" pitchFamily="34" charset="0"/>
                      </a:rPr>
                      <m:t>𝜋</m:t>
                    </m:r>
                  </m:oMath>
                </a14:m>
                <a:r>
                  <a:rPr lang="en-US" dirty="0"/>
                  <a:t> after </a:t>
                </a:r>
                <a14:m>
                  <m:oMath xmlns:m="http://schemas.openxmlformats.org/officeDocument/2006/math">
                    <m:r>
                      <m:rPr>
                        <m:sty m:val="p"/>
                      </m:rPr>
                      <a:rPr lang="en-US" i="1" dirty="0">
                        <a:latin typeface="Cambria Math" panose="02040503050406030204" pitchFamily="18" charset="0"/>
                      </a:rPr>
                      <m:t>T</m:t>
                    </m:r>
                  </m:oMath>
                </a14:m>
                <a:r>
                  <a:rPr lang="en-US" b="1" i="1" dirty="0">
                    <a:latin typeface="Cambria Math" panose="02040503050406030204" pitchFamily="18" charset="0"/>
                  </a:rPr>
                  <a:t> </a:t>
                </a:r>
                <a:r>
                  <a:rPr lang="en-US" dirty="0">
                    <a:latin typeface="Arial" panose="020B0604020202020204" pitchFamily="34" charset="0"/>
                    <a:cs typeface="Arial" panose="020B0604020202020204" pitchFamily="34" charset="0"/>
                  </a:rPr>
                  <a:t>iterations is</a:t>
                </a:r>
                <a:r>
                  <a:rPr lang="en-US" dirty="0">
                    <a:latin typeface="Cambria Math" panose="02040503050406030204" pitchFamily="18" charset="0"/>
                  </a:rPr>
                  <a:t>: </a:t>
                </a:r>
              </a:p>
            </p:txBody>
          </p:sp>
        </mc:Choice>
        <mc:Fallback xmlns="">
          <p:sp>
            <p:nvSpPr>
              <p:cNvPr id="7" name="Rectangle 6"/>
              <p:cNvSpPr>
                <a:spLocks noRot="1" noChangeAspect="1" noMove="1" noResize="1" noEditPoints="1" noAdjustHandles="1" noChangeArrowheads="1" noChangeShapeType="1" noTextEdit="1"/>
              </p:cNvSpPr>
              <p:nvPr/>
            </p:nvSpPr>
            <p:spPr>
              <a:xfrm>
                <a:off x="450558" y="2835253"/>
                <a:ext cx="8229600" cy="762581"/>
              </a:xfrm>
              <a:prstGeom prst="rect">
                <a:avLst/>
              </a:prstGeom>
              <a:blipFill rotWithShape="0">
                <a:blip r:embed="rId6"/>
                <a:stretch>
                  <a:fillRect l="-148" t="-31200"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476656" y="3975209"/>
                <a:ext cx="8060681" cy="307777"/>
              </a:xfrm>
              <a:prstGeom prst="rect">
                <a:avLst/>
              </a:prstGeom>
            </p:spPr>
            <p:txBody>
              <a:bodyPr wrap="square">
                <a:spAutoFit/>
              </a:bodyPr>
              <a:lstStyle/>
              <a:p>
                <a:pPr marL="285750" indent="-285750">
                  <a:buFont typeface="Wingdings" panose="05000000000000000000" pitchFamily="2" charset="2"/>
                  <a:buChar char="Ø"/>
                </a:pPr>
                <a:r>
                  <a:rPr lang="en-US" b="1" dirty="0">
                    <a:latin typeface="Arial" panose="020B0604020202020204" pitchFamily="34" charset="0"/>
                    <a:cs typeface="Arial" panose="020B0604020202020204" pitchFamily="34" charset="0"/>
                  </a:rPr>
                  <a:t>The goal </a:t>
                </a:r>
                <a:r>
                  <a:rPr lang="en-US" dirty="0">
                    <a:latin typeface="Arial" panose="020B0604020202020204" pitchFamily="34" charset="0"/>
                    <a:cs typeface="Arial" panose="020B0604020202020204" pitchFamily="34" charset="0"/>
                  </a:rPr>
                  <a:t>is to identify the optimal policy </a:t>
                </a:r>
                <a14:m>
                  <m:oMath xmlns:m="http://schemas.openxmlformats.org/officeDocument/2006/math">
                    <m:sSup>
                      <m:sSupPr>
                        <m:ctrlPr>
                          <a:rPr lang="en-US" i="1">
                            <a:latin typeface="Cambria Math" charset="0"/>
                          </a:rPr>
                        </m:ctrlPr>
                      </m:sSupPr>
                      <m:e>
                        <m:r>
                          <a:rPr lang="en-US" i="1">
                            <a:latin typeface="Cambria Math" panose="02040503050406030204" pitchFamily="18" charset="0"/>
                            <a:ea typeface="Cambria Math" panose="02040503050406030204" pitchFamily="18" charset="0"/>
                          </a:rPr>
                          <m:t>𝜋</m:t>
                        </m:r>
                      </m:e>
                      <m:sup>
                        <m:r>
                          <a:rPr lang="en-US" i="1">
                            <a:latin typeface="Cambria Math" panose="02040503050406030204" pitchFamily="18" charset="0"/>
                          </a:rPr>
                          <m:t>∗</m:t>
                        </m:r>
                      </m:sup>
                    </m:sSup>
                  </m:oMath>
                </a14:m>
                <a:r>
                  <a:rPr lang="en-US" dirty="0">
                    <a:latin typeface="Cambria Math" panose="02040503050406030204" pitchFamily="18" charset="0"/>
                  </a:rPr>
                  <a:t> </a:t>
                </a:r>
                <a:r>
                  <a:rPr lang="en-US" dirty="0">
                    <a:latin typeface="Arial" panose="020B0604020202020204" pitchFamily="34" charset="0"/>
                    <a:cs typeface="Arial" panose="020B0604020202020204" pitchFamily="34" charset="0"/>
                  </a:rPr>
                  <a:t>for maximizing the total reward after </a:t>
                </a:r>
                <a:r>
                  <a:rPr lang="en-US" i="1"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 iterations</a:t>
                </a:r>
                <a:r>
                  <a:rPr lang="en-US" dirty="0">
                    <a:latin typeface="Cambria Math" panose="02040503050406030204" pitchFamily="18" charset="0"/>
                  </a:rPr>
                  <a:t>. </a:t>
                </a:r>
              </a:p>
            </p:txBody>
          </p:sp>
        </mc:Choice>
        <mc:Fallback xmlns="">
          <p:sp>
            <p:nvSpPr>
              <p:cNvPr id="8" name="Rectangle 7"/>
              <p:cNvSpPr>
                <a:spLocks noRot="1" noChangeAspect="1" noMove="1" noResize="1" noEditPoints="1" noAdjustHandles="1" noChangeArrowheads="1" noChangeShapeType="1" noTextEdit="1"/>
              </p:cNvSpPr>
              <p:nvPr/>
            </p:nvSpPr>
            <p:spPr>
              <a:xfrm>
                <a:off x="476656" y="3975209"/>
                <a:ext cx="8060681" cy="307777"/>
              </a:xfrm>
              <a:prstGeom prst="rect">
                <a:avLst/>
              </a:prstGeom>
              <a:blipFill rotWithShape="0">
                <a:blip r:embed="rId7"/>
                <a:stretch>
                  <a:fillRect l="-76" t="-5882"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458042" y="3596249"/>
                <a:ext cx="1488613" cy="335989"/>
              </a:xfrm>
              <a:prstGeom prst="rect">
                <a:avLst/>
              </a:prstGeom>
            </p:spPr>
            <p:txBody>
              <a:bodyPr wrap="none">
                <a:spAutoFit/>
              </a:bodyPr>
              <a:lstStyle/>
              <a:p>
                <a:r>
                  <a:rPr lang="en-US" dirty="0">
                    <a:latin typeface="Cambria Math" panose="02040503050406030204" pitchFamily="18" charset="0"/>
                  </a:rPr>
                  <a:t> </a:t>
                </a:r>
                <a14:m>
                  <m:oMath xmlns:m="http://schemas.openxmlformats.org/officeDocument/2006/math">
                    <m:sSub>
                      <m:sSubPr>
                        <m:ctrlPr>
                          <a:rPr lang="en-US" i="1">
                            <a:latin typeface="Cambria Math" charset="0"/>
                          </a:rPr>
                        </m:ctrlPr>
                      </m:sSubPr>
                      <m:e>
                        <m:r>
                          <a:rPr lang="en-US" i="1">
                            <a:latin typeface="Cambria Math" panose="02040503050406030204" pitchFamily="18" charset="0"/>
                          </a:rPr>
                          <m:t>𝑅</m:t>
                        </m:r>
                      </m:e>
                      <m:sub>
                        <m:r>
                          <a:rPr lang="en-US" i="1">
                            <a:latin typeface="Cambria Math" panose="02040503050406030204" pitchFamily="18" charset="0"/>
                            <a:ea typeface="Cambria Math" panose="02040503050406030204" pitchFamily="18" charset="0"/>
                            <a:cs typeface="Arial" panose="020B0604020202020204" pitchFamily="34" charset="0"/>
                          </a:rPr>
                          <m:t>𝜋</m:t>
                        </m:r>
                      </m:sub>
                    </m:sSub>
                    <m:r>
                      <a:rPr lang="en-US" i="1">
                        <a:latin typeface="Cambria Math" panose="02040503050406030204" pitchFamily="18" charset="0"/>
                      </a:rPr>
                      <m:t>=</m:t>
                    </m:r>
                    <m:nary>
                      <m:naryPr>
                        <m:chr m:val="∑"/>
                        <m:ctrlPr>
                          <a:rPr lang="en-US" i="1">
                            <a:latin typeface="Cambria Math"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=1</m:t>
                        </m:r>
                      </m:sub>
                      <m:sup>
                        <m:r>
                          <a:rPr lang="en-US" i="1">
                            <a:latin typeface="Cambria Math" panose="02040503050406030204" pitchFamily="18" charset="0"/>
                          </a:rPr>
                          <m:t>𝑇</m:t>
                        </m:r>
                      </m:sup>
                      <m:e>
                        <m:sSub>
                          <m:sSubPr>
                            <m:ctrlPr>
                              <a:rPr lang="en-US" i="1">
                                <a:latin typeface="Cambria Math" charset="0"/>
                              </a:rPr>
                            </m:ctrlPr>
                          </m:sSubPr>
                          <m:e>
                            <m:r>
                              <a:rPr lang="en-US" i="1">
                                <a:latin typeface="Cambria Math" panose="02040503050406030204" pitchFamily="18" charset="0"/>
                              </a:rPr>
                              <m:t>𝑟</m:t>
                            </m:r>
                          </m:e>
                          <m:sub>
                            <m:r>
                              <a:rPr lang="en-US" i="1">
                                <a:latin typeface="Cambria Math" panose="02040503050406030204" pitchFamily="18" charset="0"/>
                                <a:ea typeface="Cambria Math" panose="02040503050406030204" pitchFamily="18" charset="0"/>
                                <a:cs typeface="Arial" panose="020B0604020202020204" pitchFamily="34" charset="0"/>
                              </a:rPr>
                              <m:t>𝜋</m:t>
                            </m:r>
                            <m:r>
                              <a:rPr lang="en-US" i="1">
                                <a:latin typeface="Cambria Math" panose="02040503050406030204" pitchFamily="18" charset="0"/>
                                <a:ea typeface="Cambria Math" panose="02040503050406030204" pitchFamily="18" charset="0"/>
                                <a:cs typeface="Arial" panose="020B0604020202020204" pitchFamily="34" charset="0"/>
                              </a:rPr>
                              <m:t>(</m:t>
                            </m:r>
                            <m:sSub>
                              <m:sSubPr>
                                <m:ctrlPr>
                                  <a:rPr lang="en-US" i="1">
                                    <a:latin typeface="Cambria Math" charset="0"/>
                                    <a:ea typeface="Cambria Math" panose="02040503050406030204" pitchFamily="18" charset="0"/>
                                    <a:cs typeface="Arial" panose="020B0604020202020204" pitchFamily="34" charset="0"/>
                                  </a:rPr>
                                </m:ctrlPr>
                              </m:sSubPr>
                              <m:e>
                                <m:r>
                                  <a:rPr lang="en-US" b="1" i="1">
                                    <a:latin typeface="Cambria Math" panose="02040503050406030204" pitchFamily="18" charset="0"/>
                                    <a:ea typeface="Cambria Math" panose="02040503050406030204" pitchFamily="18" charset="0"/>
                                    <a:cs typeface="Arial" panose="020B0604020202020204" pitchFamily="34" charset="0"/>
                                  </a:rPr>
                                  <m:t>𝒙</m:t>
                                </m:r>
                              </m:e>
                              <m:sub>
                                <m:r>
                                  <a:rPr lang="en-US" b="1" i="1">
                                    <a:latin typeface="Cambria Math" panose="02040503050406030204" pitchFamily="18" charset="0"/>
                                    <a:ea typeface="Cambria Math" panose="02040503050406030204" pitchFamily="18" charset="0"/>
                                    <a:cs typeface="Arial" panose="020B0604020202020204" pitchFamily="34" charset="0"/>
                                  </a:rPr>
                                  <m:t>𝒕</m:t>
                                </m:r>
                              </m:sub>
                            </m:sSub>
                            <m:r>
                              <a:rPr lang="en-US" i="1">
                                <a:latin typeface="Cambria Math" panose="02040503050406030204" pitchFamily="18" charset="0"/>
                                <a:ea typeface="Cambria Math" panose="02040503050406030204" pitchFamily="18" charset="0"/>
                                <a:cs typeface="Arial" panose="020B0604020202020204" pitchFamily="34" charset="0"/>
                              </a:rPr>
                              <m:t>)</m:t>
                            </m:r>
                          </m:sub>
                        </m:sSub>
                      </m:e>
                    </m:nary>
                  </m:oMath>
                </a14:m>
                <a:r>
                  <a:rPr lang="en-US" dirty="0">
                    <a:latin typeface="Cambria Math" panose="02040503050406030204" pitchFamily="18" charset="0"/>
                  </a:rPr>
                  <a:t>.</a:t>
                </a:r>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3458042" y="3596249"/>
                <a:ext cx="1488613" cy="335989"/>
              </a:xfrm>
              <a:prstGeom prst="rect">
                <a:avLst/>
              </a:prstGeom>
              <a:blipFill rotWithShape="0">
                <a:blip r:embed="rId8"/>
                <a:stretch>
                  <a:fillRect t="-90909" r="-410" b="-141818"/>
                </a:stretch>
              </a:blipFill>
            </p:spPr>
            <p:txBody>
              <a:bodyPr/>
              <a:lstStyle/>
              <a:p>
                <a:r>
                  <a:rPr lang="en-US">
                    <a:noFill/>
                  </a:rPr>
                  <a:t> </a:t>
                </a:r>
              </a:p>
            </p:txBody>
          </p:sp>
        </mc:Fallback>
      </mc:AlternateContent>
    </p:spTree>
    <p:extLst>
      <p:ext uri="{BB962C8B-B14F-4D97-AF65-F5344CB8AC3E}">
        <p14:creationId xmlns:p14="http://schemas.microsoft.com/office/powerpoint/2010/main" val="229126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lvl="0"/>
            <a:r>
              <a:rPr lang="en" sz="2400" b="0" dirty="0">
                <a:solidFill>
                  <a:schemeClr val="accent4"/>
                </a:solidFill>
              </a:rPr>
              <a:t>Online IT Automation Recommendation Modeling</a:t>
            </a: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7</a:t>
            </a:fld>
            <a:endParaRPr lang="en"/>
          </a:p>
        </p:txBody>
      </p:sp>
      <p:sp>
        <p:nvSpPr>
          <p:cNvPr id="3" name="TextBox 2"/>
          <p:cNvSpPr txBox="1"/>
          <p:nvPr/>
        </p:nvSpPr>
        <p:spPr>
          <a:xfrm>
            <a:off x="5710165" y="3301190"/>
            <a:ext cx="2777070" cy="230832"/>
          </a:xfrm>
          <a:prstGeom prst="rect">
            <a:avLst/>
          </a:prstGeom>
          <a:noFill/>
        </p:spPr>
        <p:txBody>
          <a:bodyPr wrap="square" rtlCol="0">
            <a:spAutoFit/>
          </a:bodyPr>
          <a:lstStyle/>
          <a:p>
            <a:r>
              <a:rPr lang="en-US" sz="900" dirty="0" smtClean="0"/>
              <a:t>Figure 4: A graphic model of contextual MAB [8]</a:t>
            </a:r>
            <a:endParaRPr lang="en-US" sz="9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0706" y="1669977"/>
            <a:ext cx="2689794" cy="1506709"/>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457200" y="1237731"/>
                <a:ext cx="5659445" cy="756554"/>
              </a:xfrm>
              <a:prstGeom prst="rect">
                <a:avLst/>
              </a:prstGeom>
            </p:spPr>
            <p:txBody>
              <a:bodyPr wrap="square">
                <a:spAutoFit/>
              </a:bodyPr>
              <a:lstStyle/>
              <a:p>
                <a:r>
                  <a:rPr lang="en-US" dirty="0" smtClean="0">
                    <a:latin typeface="+mj-lt"/>
                  </a:rPr>
                  <a:t>At each time </a:t>
                </a:r>
                <a14:m>
                  <m:oMath xmlns:m="http://schemas.openxmlformats.org/officeDocument/2006/math">
                    <m:r>
                      <a:rPr lang="en-US" i="1">
                        <a:latin typeface="Cambria Math" charset="0"/>
                      </a:rPr>
                      <m:t>𝑡</m:t>
                    </m:r>
                    <m:r>
                      <a:rPr lang="en-US" i="1">
                        <a:latin typeface="Cambria Math" charset="0"/>
                      </a:rPr>
                      <m:t>=</m:t>
                    </m:r>
                    <m:d>
                      <m:dPr>
                        <m:begChr m:val="["/>
                        <m:endChr m:val="]"/>
                        <m:ctrlPr>
                          <a:rPr lang="en-US" i="1">
                            <a:latin typeface="Cambria Math" charset="0"/>
                          </a:rPr>
                        </m:ctrlPr>
                      </m:dPr>
                      <m:e>
                        <m:r>
                          <a:rPr lang="en-US" i="1">
                            <a:latin typeface="Cambria Math" charset="0"/>
                          </a:rPr>
                          <m:t>1,…,</m:t>
                        </m:r>
                        <m:r>
                          <a:rPr lang="en-US" i="1">
                            <a:latin typeface="Cambria Math" charset="0"/>
                          </a:rPr>
                          <m:t>𝑇</m:t>
                        </m:r>
                      </m:e>
                    </m:d>
                  </m:oMath>
                </a14:m>
                <a:r>
                  <a:rPr lang="en-US" altLang="zh-CN" dirty="0" smtClean="0">
                    <a:latin typeface="+mj-lt"/>
                  </a:rPr>
                  <a:t>, based on the historical observation, </a:t>
                </a:r>
                <a:r>
                  <a:rPr lang="en-US" dirty="0" smtClean="0">
                    <a:latin typeface="+mj-lt"/>
                  </a:rPr>
                  <a:t>the </a:t>
                </a:r>
                <a:r>
                  <a:rPr lang="en-US" dirty="0">
                    <a:latin typeface="+mj-lt"/>
                  </a:rPr>
                  <a:t>reward </a:t>
                </a:r>
                <a14:m>
                  <m:oMath xmlns:m="http://schemas.openxmlformats.org/officeDocument/2006/math">
                    <m:sSub>
                      <m:sSubPr>
                        <m:ctrlPr>
                          <a:rPr lang="en-US" i="1" smtClean="0">
                            <a:latin typeface="Cambria Math" charset="0"/>
                          </a:rPr>
                        </m:ctrlPr>
                      </m:sSubPr>
                      <m:e>
                        <m:r>
                          <a:rPr lang="en-US" b="0" i="1" smtClean="0">
                            <a:latin typeface="Cambria Math" charset="0"/>
                          </a:rPr>
                          <m:t>𝑟</m:t>
                        </m:r>
                      </m:e>
                      <m:sub>
                        <m:r>
                          <a:rPr lang="en-US" b="0" i="1" smtClean="0">
                            <a:latin typeface="Cambria Math" charset="0"/>
                          </a:rPr>
                          <m:t>𝑘</m:t>
                        </m:r>
                        <m:r>
                          <a:rPr lang="en-US" b="0" i="1" smtClean="0">
                            <a:latin typeface="Cambria Math" charset="0"/>
                          </a:rPr>
                          <m:t>,</m:t>
                        </m:r>
                        <m:r>
                          <a:rPr lang="en-US" b="0" i="1" smtClean="0">
                            <a:latin typeface="Cambria Math" charset="0"/>
                          </a:rPr>
                          <m:t>𝑡</m:t>
                        </m:r>
                      </m:sub>
                    </m:sSub>
                  </m:oMath>
                </a14:m>
                <a:r>
                  <a:rPr lang="en-US" dirty="0" smtClean="0">
                    <a:latin typeface="+mj-lt"/>
                  </a:rPr>
                  <a:t> is </a:t>
                </a:r>
                <a:r>
                  <a:rPr lang="en-US" dirty="0">
                    <a:latin typeface="+mj-lt"/>
                  </a:rPr>
                  <a:t>typically modeled as a </a:t>
                </a:r>
                <a:r>
                  <a:rPr lang="en-US" dirty="0" smtClean="0">
                    <a:latin typeface="+mj-lt"/>
                  </a:rPr>
                  <a:t>linear combination of </a:t>
                </a:r>
                <a:r>
                  <a:rPr lang="en-US" dirty="0">
                    <a:latin typeface="+mj-lt"/>
                  </a:rPr>
                  <a:t>the feature vector</a:t>
                </a:r>
                <a:r>
                  <a:rPr lang="en-US" b="1" dirty="0">
                    <a:latin typeface="+mj-lt"/>
                  </a:rPr>
                  <a:t> </a:t>
                </a:r>
                <a14:m>
                  <m:oMath xmlns:m="http://schemas.openxmlformats.org/officeDocument/2006/math">
                    <m:sSub>
                      <m:sSubPr>
                        <m:ctrlPr>
                          <a:rPr lang="en-US" b="1" i="1" smtClean="0">
                            <a:latin typeface="Cambria Math" charset="0"/>
                          </a:rPr>
                        </m:ctrlPr>
                      </m:sSubPr>
                      <m:e>
                        <m:r>
                          <a:rPr lang="en-US" b="1" i="1" smtClean="0">
                            <a:latin typeface="Cambria Math" charset="0"/>
                          </a:rPr>
                          <m:t>𝒙</m:t>
                        </m:r>
                      </m:e>
                      <m:sub>
                        <m:r>
                          <a:rPr lang="en-US" b="1" i="1" smtClean="0">
                            <a:latin typeface="Cambria Math" charset="0"/>
                          </a:rPr>
                          <m:t>𝒕</m:t>
                        </m:r>
                      </m:sub>
                    </m:sSub>
                    <m:r>
                      <a:rPr lang="en-US" b="0" i="0" smtClean="0">
                        <a:latin typeface="Cambria Math" charset="0"/>
                      </a:rPr>
                      <m:t> </m:t>
                    </m:r>
                  </m:oMath>
                </a14:m>
                <a:r>
                  <a:rPr lang="en-US" dirty="0" smtClean="0">
                    <a:latin typeface="+mj-lt"/>
                  </a:rPr>
                  <a:t>as follows</a:t>
                </a:r>
                <a:r>
                  <a:rPr lang="en-US" dirty="0">
                    <a:latin typeface="+mj-lt"/>
                  </a:rPr>
                  <a:t>:</a:t>
                </a:r>
              </a:p>
            </p:txBody>
          </p:sp>
        </mc:Choice>
        <mc:Fallback xmlns="">
          <p:sp>
            <p:nvSpPr>
              <p:cNvPr id="6" name="Rectangle 5"/>
              <p:cNvSpPr>
                <a:spLocks noRot="1" noChangeAspect="1" noMove="1" noResize="1" noEditPoints="1" noAdjustHandles="1" noChangeArrowheads="1" noChangeShapeType="1" noTextEdit="1"/>
              </p:cNvSpPr>
              <p:nvPr/>
            </p:nvSpPr>
            <p:spPr>
              <a:xfrm>
                <a:off x="457200" y="1237731"/>
                <a:ext cx="5659445" cy="756554"/>
              </a:xfrm>
              <a:prstGeom prst="rect">
                <a:avLst/>
              </a:prstGeom>
              <a:blipFill rotWithShape="0">
                <a:blip r:embed="rId4"/>
                <a:stretch>
                  <a:fillRect l="-323" t="-1613" b="-435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692971" y="2902821"/>
                <a:ext cx="1703620" cy="5722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charset="0"/>
                            </a:rPr>
                          </m:ctrlPr>
                        </m:sSubPr>
                        <m:e>
                          <m:r>
                            <a:rPr lang="en-US" sz="1600" b="0" i="1">
                              <a:latin typeface="Cambria Math" panose="02040503050406030204" pitchFamily="18" charset="0"/>
                            </a:rPr>
                            <m:t>𝑟</m:t>
                          </m:r>
                        </m:e>
                        <m:sub>
                          <m:r>
                            <a:rPr lang="en-US" sz="1600" b="0" i="1">
                              <a:latin typeface="Cambria Math" panose="02040503050406030204" pitchFamily="18" charset="0"/>
                            </a:rPr>
                            <m:t>𝑘</m:t>
                          </m:r>
                          <m:r>
                            <a:rPr lang="en-US" sz="1600" b="0" i="1">
                              <a:latin typeface="Cambria Math" panose="02040503050406030204" pitchFamily="18" charset="0"/>
                            </a:rPr>
                            <m:t>,</m:t>
                          </m:r>
                          <m:r>
                            <a:rPr lang="en-US" sz="1600" b="0" i="1">
                              <a:latin typeface="Cambria Math" panose="02040503050406030204" pitchFamily="18" charset="0"/>
                            </a:rPr>
                            <m:t>𝑡</m:t>
                          </m:r>
                        </m:sub>
                      </m:sSub>
                      <m:r>
                        <a:rPr lang="en-US" sz="1600" b="0" i="1">
                          <a:latin typeface="Cambria Math" panose="02040503050406030204" pitchFamily="18" charset="0"/>
                        </a:rPr>
                        <m:t>=</m:t>
                      </m:r>
                      <m:sSubSup>
                        <m:sSubSupPr>
                          <m:ctrlPr>
                            <a:rPr lang="en-US" sz="1600" i="1" dirty="0">
                              <a:latin typeface="Cambria Math" charset="0"/>
                            </a:rPr>
                          </m:ctrlPr>
                        </m:sSubSupPr>
                        <m:e>
                          <m:r>
                            <a:rPr lang="en-US" sz="1600" b="0" i="1" dirty="0">
                              <a:latin typeface="Cambria Math" panose="02040503050406030204" pitchFamily="18" charset="0"/>
                            </a:rPr>
                            <m:t>𝑥</m:t>
                          </m:r>
                        </m:e>
                        <m:sub>
                          <m:r>
                            <a:rPr lang="en-US" sz="1600" b="0" i="1" dirty="0">
                              <a:latin typeface="Cambria Math" panose="02040503050406030204" pitchFamily="18" charset="0"/>
                            </a:rPr>
                            <m:t>𝑡</m:t>
                          </m:r>
                        </m:sub>
                        <m:sup>
                          <m:r>
                            <a:rPr lang="en-US" sz="1600" b="0" i="1" dirty="0">
                              <a:latin typeface="Cambria Math" panose="02040503050406030204" pitchFamily="18" charset="0"/>
                            </a:rPr>
                            <m:t>𝑇</m:t>
                          </m:r>
                        </m:sup>
                      </m:sSubSup>
                      <m:sSub>
                        <m:sSubPr>
                          <m:ctrlPr>
                            <a:rPr lang="en-US" sz="1600" i="1" dirty="0">
                              <a:latin typeface="Cambria Math" charset="0"/>
                            </a:rPr>
                          </m:ctrlPr>
                        </m:sSubPr>
                        <m:e>
                          <m:r>
                            <a:rPr lang="en-US" sz="1600" b="0" i="1" dirty="0">
                              <a:latin typeface="Cambria Math" panose="02040503050406030204" pitchFamily="18" charset="0"/>
                              <a:ea typeface="Cambria Math" panose="02040503050406030204" pitchFamily="18" charset="0"/>
                            </a:rPr>
                            <m:t>𝜃</m:t>
                          </m:r>
                        </m:e>
                        <m:sub>
                          <m:r>
                            <a:rPr lang="en-US" sz="1600" b="0" i="1" dirty="0">
                              <a:latin typeface="Cambria Math" panose="02040503050406030204" pitchFamily="18" charset="0"/>
                            </a:rPr>
                            <m:t>𝑘</m:t>
                          </m:r>
                        </m:sub>
                      </m:sSub>
                      <m:r>
                        <a:rPr lang="en-US" sz="1600" b="0" i="1" dirty="0">
                          <a:latin typeface="Cambria Math" panose="02040503050406030204" pitchFamily="18" charset="0"/>
                        </a:rPr>
                        <m:t>+</m:t>
                      </m:r>
                      <m:sSub>
                        <m:sSubPr>
                          <m:ctrlPr>
                            <a:rPr lang="en-US" sz="1600" i="1" dirty="0" smtClean="0">
                              <a:latin typeface="Cambria Math" charset="0"/>
                              <a:ea typeface="Cambria Math" panose="02040503050406030204" pitchFamily="18" charset="0"/>
                            </a:rPr>
                          </m:ctrlPr>
                        </m:sSubPr>
                        <m:e>
                          <m:r>
                            <a:rPr lang="en-US" sz="1600" b="0" i="1" dirty="0">
                              <a:latin typeface="Cambria Math" panose="02040503050406030204" pitchFamily="18" charset="0"/>
                              <a:ea typeface="Cambria Math" panose="02040503050406030204" pitchFamily="18" charset="0"/>
                            </a:rPr>
                            <m:t>𝜉</m:t>
                          </m:r>
                        </m:e>
                        <m:sub>
                          <m:r>
                            <a:rPr lang="en-US" sz="1600" b="0" i="1" dirty="0" smtClean="0">
                              <a:latin typeface="Cambria Math" panose="02040503050406030204" pitchFamily="18" charset="0"/>
                              <a:ea typeface="Cambria Math" panose="02040503050406030204" pitchFamily="18" charset="0"/>
                            </a:rPr>
                            <m:t>𝑘</m:t>
                          </m:r>
                        </m:sub>
                      </m:sSub>
                    </m:oMath>
                  </m:oMathPara>
                </a14:m>
                <a:endParaRPr lang="en-US" sz="1600" dirty="0" smtClean="0"/>
              </a:p>
              <a:p>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1692971" y="2902821"/>
                <a:ext cx="1703620" cy="572208"/>
              </a:xfrm>
              <a:prstGeom prst="rect">
                <a:avLst/>
              </a:prstGeom>
              <a:blipFill rotWithShape="0">
                <a:blip r:embed="rId5"/>
                <a:stretch>
                  <a:fillRect/>
                </a:stretch>
              </a:blipFill>
            </p:spPr>
            <p:txBody>
              <a:bodyPr/>
              <a:lstStyle/>
              <a:p>
                <a:r>
                  <a:rPr lang="en-US">
                    <a:noFill/>
                  </a:rPr>
                  <a:t> </a:t>
                </a:r>
              </a:p>
            </p:txBody>
          </p:sp>
        </mc:Fallback>
      </mc:AlternateContent>
      <p:sp>
        <p:nvSpPr>
          <p:cNvPr id="9" name="Rectangle 8"/>
          <p:cNvSpPr/>
          <p:nvPr/>
        </p:nvSpPr>
        <p:spPr>
          <a:xfrm>
            <a:off x="387399" y="4838928"/>
            <a:ext cx="8349239" cy="215444"/>
          </a:xfrm>
          <a:prstGeom prst="rect">
            <a:avLst/>
          </a:prstGeom>
        </p:spPr>
        <p:txBody>
          <a:bodyPr wrap="square">
            <a:spAutoFit/>
          </a:bodyPr>
          <a:lstStyle/>
          <a:p>
            <a:pPr lvl="0"/>
            <a:r>
              <a:rPr lang="de-DE" sz="800" dirty="0" smtClean="0"/>
              <a:t>[8] C</a:t>
            </a:r>
            <a:r>
              <a:rPr lang="de-DE" sz="800" dirty="0"/>
              <a:t>. Zeng, Q. Wang, S. Mokhtari, and T. Li. Online </a:t>
            </a:r>
            <a:r>
              <a:rPr lang="en-US" sz="800" dirty="0"/>
              <a:t>context-aware recommendation with time varying multi-armed bandit. In SIGKDD, pages 2025-2034. 2016.</a:t>
            </a:r>
          </a:p>
        </p:txBody>
      </p:sp>
      <p:sp>
        <p:nvSpPr>
          <p:cNvPr id="5" name="Rounded Rectangular Callout 4"/>
          <p:cNvSpPr/>
          <p:nvPr/>
        </p:nvSpPr>
        <p:spPr>
          <a:xfrm>
            <a:off x="1235413" y="2587971"/>
            <a:ext cx="1605064" cy="314850"/>
          </a:xfrm>
          <a:prstGeom prst="wedgeRoundRectCallout">
            <a:avLst>
              <a:gd name="adj1" fmla="val 23643"/>
              <a:gd name="adj2" fmla="val 82800"/>
              <a:gd name="adj3" fmla="val 16667"/>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235412" y="2611936"/>
            <a:ext cx="1682886" cy="230832"/>
          </a:xfrm>
          <a:prstGeom prst="rect">
            <a:avLst/>
          </a:prstGeom>
          <a:noFill/>
        </p:spPr>
        <p:txBody>
          <a:bodyPr wrap="square" rtlCol="0">
            <a:spAutoFit/>
          </a:bodyPr>
          <a:lstStyle/>
          <a:p>
            <a:r>
              <a:rPr lang="en-US" altLang="zh-CN" sz="900" dirty="0"/>
              <a:t>a</a:t>
            </a:r>
            <a:r>
              <a:rPr lang="en-US" altLang="zh-CN" sz="900" dirty="0" smtClean="0"/>
              <a:t> d-dimension feature vector</a:t>
            </a:r>
            <a:endParaRPr lang="en-US" sz="900" dirty="0"/>
          </a:p>
        </p:txBody>
      </p:sp>
      <p:sp>
        <p:nvSpPr>
          <p:cNvPr id="19" name="Rounded Rectangular Callout 18"/>
          <p:cNvSpPr/>
          <p:nvPr/>
        </p:nvSpPr>
        <p:spPr>
          <a:xfrm>
            <a:off x="2037945" y="3317604"/>
            <a:ext cx="1605064" cy="314850"/>
          </a:xfrm>
          <a:prstGeom prst="wedgeRoundRectCallout">
            <a:avLst>
              <a:gd name="adj1" fmla="val -8478"/>
              <a:gd name="adj2" fmla="val -87129"/>
              <a:gd name="adj3" fmla="val 16667"/>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900" dirty="0">
                <a:solidFill>
                  <a:schemeClr val="tx1"/>
                </a:solidFill>
              </a:rPr>
              <a:t>a d-dimension </a:t>
            </a:r>
            <a:r>
              <a:rPr lang="en-US" sz="900" dirty="0" smtClean="0">
                <a:solidFill>
                  <a:schemeClr val="tx1"/>
                </a:solidFill>
              </a:rPr>
              <a:t>coefficient vector</a:t>
            </a:r>
            <a:endParaRPr lang="en-US" sz="900" dirty="0">
              <a:solidFill>
                <a:schemeClr val="tx1"/>
              </a:solidFill>
            </a:endParaRPr>
          </a:p>
        </p:txBody>
      </p:sp>
      <p:sp>
        <p:nvSpPr>
          <p:cNvPr id="20" name="Rounded Rectangular Callout 19"/>
          <p:cNvSpPr/>
          <p:nvPr/>
        </p:nvSpPr>
        <p:spPr>
          <a:xfrm>
            <a:off x="3308571" y="2484322"/>
            <a:ext cx="1297701" cy="444325"/>
          </a:xfrm>
          <a:prstGeom prst="wedgeRoundRectCallout">
            <a:avLst>
              <a:gd name="adj1" fmla="val -60011"/>
              <a:gd name="adj2" fmla="val 77440"/>
              <a:gd name="adj3" fmla="val 16667"/>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a:t>
            </a:r>
            <a:endParaRPr lang="en-US" dirty="0"/>
          </a:p>
        </p:txBody>
      </p:sp>
      <mc:AlternateContent xmlns:mc="http://schemas.openxmlformats.org/markup-compatibility/2006" xmlns:a14="http://schemas.microsoft.com/office/drawing/2010/main">
        <mc:Choice Requires="a14">
          <p:sp>
            <p:nvSpPr>
              <p:cNvPr id="18" name="TextBox 17"/>
              <p:cNvSpPr txBox="1"/>
              <p:nvPr/>
            </p:nvSpPr>
            <p:spPr>
              <a:xfrm>
                <a:off x="3380945" y="2532127"/>
                <a:ext cx="1225327" cy="374846"/>
              </a:xfrm>
              <a:prstGeom prst="rect">
                <a:avLst/>
              </a:prstGeom>
              <a:noFill/>
            </p:spPr>
            <p:txBody>
              <a:bodyPr wrap="square" rtlCol="0">
                <a:spAutoFit/>
              </a:bodyPr>
              <a:lstStyle/>
              <a:p>
                <a:r>
                  <a:rPr lang="en-US" sz="900" dirty="0"/>
                  <a:t>a</a:t>
                </a:r>
                <a:r>
                  <a:rPr lang="en-US" sz="900" dirty="0" smtClean="0"/>
                  <a:t>n observation noise, </a:t>
                </a:r>
                <a14:m>
                  <m:oMath xmlns:m="http://schemas.openxmlformats.org/officeDocument/2006/math">
                    <m:sSub>
                      <m:sSubPr>
                        <m:ctrlPr>
                          <a:rPr lang="en-US" sz="900" i="1" dirty="0">
                            <a:latin typeface="Cambria Math" charset="0"/>
                            <a:ea typeface="Cambria Math" panose="02040503050406030204" pitchFamily="18" charset="0"/>
                          </a:rPr>
                        </m:ctrlPr>
                      </m:sSubPr>
                      <m:e>
                        <m:r>
                          <a:rPr lang="en-US" sz="900" i="1" dirty="0">
                            <a:latin typeface="Cambria Math" panose="02040503050406030204" pitchFamily="18" charset="0"/>
                            <a:ea typeface="Cambria Math" panose="02040503050406030204" pitchFamily="18" charset="0"/>
                          </a:rPr>
                          <m:t> </m:t>
                        </m:r>
                        <m:r>
                          <a:rPr lang="en-US" sz="900" i="1" dirty="0">
                            <a:latin typeface="Cambria Math" panose="02040503050406030204" pitchFamily="18" charset="0"/>
                            <a:ea typeface="Cambria Math" panose="02040503050406030204" pitchFamily="18" charset="0"/>
                          </a:rPr>
                          <m:t>𝜉</m:t>
                        </m:r>
                      </m:e>
                      <m:sub>
                        <m:r>
                          <a:rPr lang="en-US" sz="900" i="1" dirty="0">
                            <a:latin typeface="Cambria Math" panose="02040503050406030204" pitchFamily="18" charset="0"/>
                            <a:ea typeface="Cambria Math" panose="02040503050406030204" pitchFamily="18" charset="0"/>
                          </a:rPr>
                          <m:t>𝑘</m:t>
                        </m:r>
                      </m:sub>
                    </m:sSub>
                    <m:r>
                      <a:rPr lang="en-US" sz="900" i="1">
                        <a:latin typeface="Cambria Math" panose="02040503050406030204" pitchFamily="18" charset="0"/>
                      </a:rPr>
                      <m:t>~ </m:t>
                    </m:r>
                    <m:r>
                      <a:rPr lang="en-US" sz="900" i="1">
                        <a:latin typeface="Cambria Math" panose="02040503050406030204" pitchFamily="18" charset="0"/>
                      </a:rPr>
                      <m:t>𝑁</m:t>
                    </m:r>
                  </m:oMath>
                </a14:m>
                <a:r>
                  <a:rPr lang="en-US" sz="900" i="1" dirty="0"/>
                  <a:t>(</a:t>
                </a:r>
                <a14:m>
                  <m:oMath xmlns:m="http://schemas.openxmlformats.org/officeDocument/2006/math">
                    <m:r>
                      <a:rPr lang="en-US" sz="900" i="1" dirty="0">
                        <a:latin typeface="Cambria Math" panose="02040503050406030204" pitchFamily="18" charset="0"/>
                      </a:rPr>
                      <m:t>0, </m:t>
                    </m:r>
                    <m:sSubSup>
                      <m:sSubSupPr>
                        <m:ctrlPr>
                          <a:rPr lang="en-US" sz="900" i="1" dirty="0">
                            <a:latin typeface="Cambria Math" charset="0"/>
                          </a:rPr>
                        </m:ctrlPr>
                      </m:sSubSupPr>
                      <m:e>
                        <m:r>
                          <a:rPr lang="en-US" sz="900" i="1" dirty="0">
                            <a:latin typeface="Cambria Math" panose="02040503050406030204" pitchFamily="18" charset="0"/>
                            <a:ea typeface="Cambria Math" panose="02040503050406030204" pitchFamily="18" charset="0"/>
                          </a:rPr>
                          <m:t>𝜎</m:t>
                        </m:r>
                      </m:e>
                      <m:sub>
                        <m:r>
                          <a:rPr lang="en-US" sz="900" i="1" dirty="0">
                            <a:latin typeface="Cambria Math" panose="02040503050406030204" pitchFamily="18" charset="0"/>
                          </a:rPr>
                          <m:t>𝑘</m:t>
                        </m:r>
                      </m:sub>
                      <m:sup>
                        <m:r>
                          <a:rPr lang="en-US" sz="900" i="1" dirty="0">
                            <a:latin typeface="Cambria Math" panose="02040503050406030204" pitchFamily="18" charset="0"/>
                          </a:rPr>
                          <m:t>2</m:t>
                        </m:r>
                      </m:sup>
                    </m:sSubSup>
                  </m:oMath>
                </a14:m>
                <a:r>
                  <a:rPr lang="en-US" sz="900" i="1" dirty="0"/>
                  <a:t>). </a:t>
                </a:r>
                <a:endParaRPr lang="en-US" sz="900" dirty="0"/>
              </a:p>
            </p:txBody>
          </p:sp>
        </mc:Choice>
        <mc:Fallback xmlns="">
          <p:sp>
            <p:nvSpPr>
              <p:cNvPr id="18" name="TextBox 17"/>
              <p:cNvSpPr txBox="1">
                <a:spLocks noRot="1" noChangeAspect="1" noMove="1" noResize="1" noEditPoints="1" noAdjustHandles="1" noChangeArrowheads="1" noChangeShapeType="1" noTextEdit="1"/>
              </p:cNvSpPr>
              <p:nvPr/>
            </p:nvSpPr>
            <p:spPr>
              <a:xfrm>
                <a:off x="3380945" y="2532127"/>
                <a:ext cx="1225327" cy="374846"/>
              </a:xfrm>
              <a:prstGeom prst="rect">
                <a:avLst/>
              </a:prstGeom>
              <a:blipFill rotWithShape="0">
                <a:blip r:embed="rId6"/>
                <a:stretch>
                  <a:fillRect t="-3226" b="-53226"/>
                </a:stretch>
              </a:blipFill>
            </p:spPr>
            <p:txBody>
              <a:bodyPr/>
              <a:lstStyle/>
              <a:p>
                <a:r>
                  <a:rPr lang="en-US">
                    <a:noFill/>
                  </a:rPr>
                  <a:t> </a:t>
                </a:r>
              </a:p>
            </p:txBody>
          </p:sp>
        </mc:Fallback>
      </mc:AlternateContent>
    </p:spTree>
    <p:extLst>
      <p:ext uri="{BB962C8B-B14F-4D97-AF65-F5344CB8AC3E}">
        <p14:creationId xmlns:p14="http://schemas.microsoft.com/office/powerpoint/2010/main" val="281821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p:bldP spid="19" grpId="0" animBg="1"/>
      <p:bldP spid="20" grpId="0" animBg="1"/>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marL="0" lvl="0" indent="0" rtl="0">
              <a:spcBef>
                <a:spcPts val="0"/>
              </a:spcBef>
              <a:buNone/>
            </a:pPr>
            <a:r>
              <a:rPr lang="en" sz="2400" b="0" dirty="0" smtClean="0">
                <a:solidFill>
                  <a:schemeClr val="accent4"/>
                </a:solidFill>
              </a:rPr>
              <a:t>Hierarchical IT Automation Recommendation Modeling</a:t>
            </a:r>
            <a:endParaRPr lang="en" sz="2400" b="0" dirty="0">
              <a:solidFill>
                <a:schemeClr val="accent4"/>
              </a:solidFill>
            </a:endParaRP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8</a:t>
            </a:fld>
            <a:endParaRPr lang="en"/>
          </a:p>
        </p:txBody>
      </p:sp>
      <p:sp>
        <p:nvSpPr>
          <p:cNvPr id="9" name="Rectangle 8"/>
          <p:cNvSpPr/>
          <p:nvPr/>
        </p:nvSpPr>
        <p:spPr>
          <a:xfrm>
            <a:off x="746730" y="3551627"/>
            <a:ext cx="2217554" cy="276999"/>
          </a:xfrm>
          <a:prstGeom prst="rect">
            <a:avLst/>
          </a:prstGeom>
        </p:spPr>
        <p:txBody>
          <a:bodyPr wrap="square" anchor="ctr">
            <a:spAutoFit/>
          </a:bodyPr>
          <a:lstStyle/>
          <a:p>
            <a:r>
              <a:rPr lang="en-US" sz="1200" b="1" dirty="0" smtClean="0"/>
              <a:t>       Automation Engine</a:t>
            </a:r>
          </a:p>
        </p:txBody>
      </p:sp>
      <p:pic>
        <p:nvPicPr>
          <p:cNvPr id="11" name="Picture 4" descr="https://lh5.googleusercontent.com/UP1F6qIDMDuq5kQmkNkfsk6GwwLWeDJAZY_ZHoEmDABUMeMyCRK4k0TjkBj1xEXUh4_kDnnw6Rjj3GdjjGRnm77yFm2peTLcW-dcnevJG4tSbGnDQ4pqK4-kApgs_DnEfy7lVDGCyH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449" y="2158758"/>
            <a:ext cx="1419355" cy="141935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4939097" y="2255907"/>
            <a:ext cx="1481566" cy="276999"/>
          </a:xfrm>
          <a:prstGeom prst="rect">
            <a:avLst/>
          </a:prstGeom>
        </p:spPr>
        <p:txBody>
          <a:bodyPr wrap="square">
            <a:spAutoFit/>
          </a:bodyPr>
          <a:lstStyle/>
          <a:p>
            <a:r>
              <a:rPr lang="en-US" sz="1200" b="1" dirty="0" smtClean="0"/>
              <a:t>Problem Server</a:t>
            </a:r>
            <a:endParaRPr lang="en-US" sz="1200" b="1" dirty="0"/>
          </a:p>
        </p:txBody>
      </p:sp>
      <p:cxnSp>
        <p:nvCxnSpPr>
          <p:cNvPr id="14" name="Straight Arrow Connector 13"/>
          <p:cNvCxnSpPr/>
          <p:nvPr/>
        </p:nvCxnSpPr>
        <p:spPr>
          <a:xfrm flipV="1">
            <a:off x="2484789" y="1682708"/>
            <a:ext cx="2412297" cy="769217"/>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flipV="1">
            <a:off x="2489181" y="1811944"/>
            <a:ext cx="2407905" cy="776611"/>
          </a:xfrm>
          <a:prstGeom prst="straightConnector1">
            <a:avLst/>
          </a:prstGeom>
          <a:ln>
            <a:headEnd type="triangle" w="med" len="med"/>
            <a:tailEnd type="none" w="med" len="med"/>
          </a:ln>
          <a:effectLst/>
        </p:spPr>
        <p:style>
          <a:lnRef idx="2">
            <a:schemeClr val="dk1"/>
          </a:lnRef>
          <a:fillRef idx="0">
            <a:schemeClr val="dk1"/>
          </a:fillRef>
          <a:effectRef idx="1">
            <a:schemeClr val="dk1"/>
          </a:effectRef>
          <a:fontRef idx="minor">
            <a:schemeClr val="tx1"/>
          </a:fontRef>
        </p:style>
      </p:cxnSp>
      <p:sp>
        <p:nvSpPr>
          <p:cNvPr id="16" name="Rectangle 15"/>
          <p:cNvSpPr/>
          <p:nvPr/>
        </p:nvSpPr>
        <p:spPr>
          <a:xfrm rot="20539762">
            <a:off x="2656642" y="1779864"/>
            <a:ext cx="2265498" cy="276999"/>
          </a:xfrm>
          <a:prstGeom prst="rect">
            <a:avLst/>
          </a:prstGeom>
        </p:spPr>
        <p:txBody>
          <a:bodyPr wrap="square">
            <a:spAutoFit/>
          </a:bodyPr>
          <a:lstStyle/>
          <a:p>
            <a:r>
              <a:rPr lang="en-US" sz="1200" dirty="0" smtClean="0">
                <a:solidFill>
                  <a:srgbClr val="EF6C00"/>
                </a:solidFill>
                <a:latin typeface="Arial" panose="020B0604020202020204" pitchFamily="34" charset="0"/>
              </a:rPr>
              <a:t>2. execute an automation</a:t>
            </a:r>
            <a:endParaRPr lang="en-US" sz="1200" dirty="0"/>
          </a:p>
        </p:txBody>
      </p:sp>
      <p:sp>
        <p:nvSpPr>
          <p:cNvPr id="17" name="Rectangle 16"/>
          <p:cNvSpPr/>
          <p:nvPr/>
        </p:nvSpPr>
        <p:spPr>
          <a:xfrm rot="20589561">
            <a:off x="2672541" y="2129893"/>
            <a:ext cx="2415073" cy="276999"/>
          </a:xfrm>
          <a:prstGeom prst="rect">
            <a:avLst/>
          </a:prstGeom>
        </p:spPr>
        <p:txBody>
          <a:bodyPr wrap="square">
            <a:spAutoFit/>
          </a:bodyPr>
          <a:lstStyle/>
          <a:p>
            <a:r>
              <a:rPr lang="en-US" sz="1200" dirty="0" smtClean="0">
                <a:solidFill>
                  <a:srgbClr val="EF6C00"/>
                </a:solidFill>
                <a:latin typeface="Arial" panose="020B0604020202020204" pitchFamily="34" charset="0"/>
              </a:rPr>
              <a:t>3. feedback (success or failure)</a:t>
            </a:r>
            <a:endParaRPr lang="en-US" sz="1200" dirty="0"/>
          </a:p>
        </p:txBody>
      </p:sp>
      <p:cxnSp>
        <p:nvCxnSpPr>
          <p:cNvPr id="18" name="Straight Arrow Connector 17"/>
          <p:cNvCxnSpPr/>
          <p:nvPr/>
        </p:nvCxnSpPr>
        <p:spPr>
          <a:xfrm>
            <a:off x="2515922" y="2965082"/>
            <a:ext cx="2503343" cy="485259"/>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a:off x="2534810" y="3105113"/>
            <a:ext cx="2497720" cy="491440"/>
          </a:xfrm>
          <a:prstGeom prst="straightConnector1">
            <a:avLst/>
          </a:prstGeom>
          <a:ln>
            <a:headEnd type="triangle" w="med" len="med"/>
            <a:tailEnd type="none" w="med" len="med"/>
          </a:ln>
          <a:effectLst/>
        </p:spPr>
        <p:style>
          <a:lnRef idx="2">
            <a:schemeClr val="dk1"/>
          </a:lnRef>
          <a:fillRef idx="0">
            <a:schemeClr val="dk1"/>
          </a:fillRef>
          <a:effectRef idx="1">
            <a:schemeClr val="dk1"/>
          </a:effectRef>
          <a:fontRef idx="minor">
            <a:schemeClr val="tx1"/>
          </a:fontRef>
        </p:style>
      </p:cxnSp>
      <p:sp>
        <p:nvSpPr>
          <p:cNvPr id="20" name="Rectangle 19"/>
          <p:cNvSpPr/>
          <p:nvPr/>
        </p:nvSpPr>
        <p:spPr>
          <a:xfrm rot="652720">
            <a:off x="2628784" y="2973664"/>
            <a:ext cx="2412548" cy="276999"/>
          </a:xfrm>
          <a:prstGeom prst="rect">
            <a:avLst/>
          </a:prstGeom>
        </p:spPr>
        <p:txBody>
          <a:bodyPr wrap="square">
            <a:spAutoFit/>
          </a:bodyPr>
          <a:lstStyle/>
          <a:p>
            <a:r>
              <a:rPr lang="en-US" sz="1200" dirty="0" smtClean="0">
                <a:solidFill>
                  <a:schemeClr val="accent2">
                    <a:lumMod val="75000"/>
                  </a:schemeClr>
                </a:solidFill>
                <a:latin typeface="Arial" panose="020B0604020202020204" pitchFamily="34" charset="0"/>
              </a:rPr>
              <a:t>4. feedback (success or failure)</a:t>
            </a:r>
            <a:endParaRPr lang="en-US" sz="1200" dirty="0">
              <a:solidFill>
                <a:schemeClr val="accent2">
                  <a:lumMod val="75000"/>
                </a:schemeClr>
              </a:solidFill>
            </a:endParaRPr>
          </a:p>
        </p:txBody>
      </p:sp>
      <p:sp>
        <p:nvSpPr>
          <p:cNvPr id="21" name="Rectangle 20"/>
          <p:cNvSpPr/>
          <p:nvPr/>
        </p:nvSpPr>
        <p:spPr>
          <a:xfrm rot="665154">
            <a:off x="2630339" y="3356317"/>
            <a:ext cx="2576040" cy="276999"/>
          </a:xfrm>
          <a:prstGeom prst="rect">
            <a:avLst/>
          </a:prstGeom>
        </p:spPr>
        <p:txBody>
          <a:bodyPr wrap="square">
            <a:spAutoFit/>
          </a:bodyPr>
          <a:lstStyle/>
          <a:p>
            <a:r>
              <a:rPr lang="en-US" sz="1200" dirty="0" smtClean="0">
                <a:solidFill>
                  <a:schemeClr val="accent2">
                    <a:lumMod val="75000"/>
                  </a:schemeClr>
                </a:solidFill>
                <a:latin typeface="Arial" panose="020B0604020202020204" pitchFamily="34" charset="0"/>
              </a:rPr>
              <a:t>1. recommend an automation</a:t>
            </a:r>
            <a:endParaRPr lang="en-US" sz="1200" dirty="0">
              <a:solidFill>
                <a:schemeClr val="accent2">
                  <a:lumMod val="75000"/>
                </a:schemeClr>
              </a:solidFill>
            </a:endParaRPr>
          </a:p>
        </p:txBody>
      </p:sp>
      <p:sp>
        <p:nvSpPr>
          <p:cNvPr id="25" name="Rectangle 24"/>
          <p:cNvSpPr/>
          <p:nvPr/>
        </p:nvSpPr>
        <p:spPr>
          <a:xfrm>
            <a:off x="6890418" y="3411975"/>
            <a:ext cx="1669255" cy="276999"/>
          </a:xfrm>
          <a:prstGeom prst="rect">
            <a:avLst/>
          </a:prstGeom>
        </p:spPr>
        <p:txBody>
          <a:bodyPr wrap="square">
            <a:spAutoFit/>
          </a:bodyPr>
          <a:lstStyle/>
          <a:p>
            <a:r>
              <a:rPr lang="en-US" sz="1200" b="1" dirty="0" smtClean="0"/>
              <a:t>a incident </a:t>
            </a:r>
            <a:r>
              <a:rPr lang="en-US" sz="1200" b="1" dirty="0" smtClean="0"/>
              <a:t>ticket</a:t>
            </a:r>
            <a:endParaRPr lang="en-US" sz="1200" b="1" dirty="0"/>
          </a:p>
        </p:txBody>
      </p:sp>
      <p:cxnSp>
        <p:nvCxnSpPr>
          <p:cNvPr id="26" name="Straight Arrow Connector 25"/>
          <p:cNvCxnSpPr/>
          <p:nvPr/>
        </p:nvCxnSpPr>
        <p:spPr>
          <a:xfrm flipH="1">
            <a:off x="6263769" y="3550475"/>
            <a:ext cx="556018"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3" name="Oval 2"/>
          <p:cNvSpPr/>
          <p:nvPr/>
        </p:nvSpPr>
        <p:spPr>
          <a:xfrm>
            <a:off x="5121875" y="3142626"/>
            <a:ext cx="935623" cy="90785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smtClean="0"/>
              <a:t>HMAB</a:t>
            </a:r>
            <a:endParaRPr lang="en-US" sz="1200" b="1" dirty="0"/>
          </a:p>
        </p:txBody>
      </p:sp>
      <p:cxnSp>
        <p:nvCxnSpPr>
          <p:cNvPr id="7" name="Curved Connector 6"/>
          <p:cNvCxnSpPr>
            <a:stCxn id="10" idx="3"/>
          </p:cNvCxnSpPr>
          <p:nvPr/>
        </p:nvCxnSpPr>
        <p:spPr>
          <a:xfrm>
            <a:off x="5981211" y="1771199"/>
            <a:ext cx="1673204" cy="1643556"/>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 name="Picture 2" descr="「server」的圖片搜尋結果"/>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4756" y="1307971"/>
            <a:ext cx="926455" cy="926455"/>
          </a:xfrm>
          <a:prstGeom prst="rect">
            <a:avLst/>
          </a:prstGeom>
          <a:noFill/>
          <a:extLst>
            <a:ext uri="{909E8E84-426E-40DD-AFC4-6F175D3DCCD1}">
              <a14:hiddenFill xmlns:a14="http://schemas.microsoft.com/office/drawing/2010/main">
                <a:solidFill>
                  <a:srgbClr val="FFFFFF"/>
                </a:solidFill>
              </a14:hiddenFill>
            </a:ext>
          </a:extLst>
        </p:spPr>
      </p:pic>
      <p:sp>
        <p:nvSpPr>
          <p:cNvPr id="105" name="TextBox 104"/>
          <p:cNvSpPr txBox="1"/>
          <p:nvPr/>
        </p:nvSpPr>
        <p:spPr>
          <a:xfrm>
            <a:off x="6292324" y="3238310"/>
            <a:ext cx="530092" cy="276999"/>
          </a:xfrm>
          <a:prstGeom prst="rect">
            <a:avLst/>
          </a:prstGeom>
          <a:noFill/>
        </p:spPr>
        <p:txBody>
          <a:bodyPr wrap="square" rtlCol="0">
            <a:spAutoFit/>
          </a:bodyPr>
          <a:lstStyle/>
          <a:p>
            <a:r>
              <a:rPr lang="en-US" sz="1200" dirty="0" smtClean="0"/>
              <a:t>input</a:t>
            </a:r>
            <a:endParaRPr lang="en-US" sz="1200" dirty="0"/>
          </a:p>
        </p:txBody>
      </p:sp>
      <p:sp>
        <p:nvSpPr>
          <p:cNvPr id="106" name="Rectangle 105"/>
          <p:cNvSpPr/>
          <p:nvPr/>
        </p:nvSpPr>
        <p:spPr>
          <a:xfrm>
            <a:off x="4682076" y="4250405"/>
            <a:ext cx="1883849" cy="307777"/>
          </a:xfrm>
          <a:prstGeom prst="rect">
            <a:avLst/>
          </a:prstGeom>
        </p:spPr>
        <p:txBody>
          <a:bodyPr wrap="none">
            <a:spAutoFit/>
          </a:bodyPr>
          <a:lstStyle/>
          <a:p>
            <a:r>
              <a:rPr lang="en-US" dirty="0" smtClean="0"/>
              <a:t>5. </a:t>
            </a:r>
            <a:r>
              <a:rPr lang="en-US" dirty="0"/>
              <a:t>u</a:t>
            </a:r>
            <a:r>
              <a:rPr lang="en-US" dirty="0" smtClean="0"/>
              <a:t>pdate parameters</a:t>
            </a:r>
            <a:endParaRPr lang="en-US" dirty="0"/>
          </a:p>
        </p:txBody>
      </p:sp>
      <p:cxnSp>
        <p:nvCxnSpPr>
          <p:cNvPr id="118" name="Curved Connector 117"/>
          <p:cNvCxnSpPr>
            <a:stCxn id="3" idx="5"/>
            <a:endCxn id="3" idx="3"/>
          </p:cNvCxnSpPr>
          <p:nvPr/>
        </p:nvCxnSpPr>
        <p:spPr>
          <a:xfrm rot="5400000">
            <a:off x="5589687" y="3586737"/>
            <a:ext cx="12700" cy="661585"/>
          </a:xfrm>
          <a:prstGeom prst="curvedConnector3">
            <a:avLst>
              <a:gd name="adj1" fmla="val 2846866"/>
            </a:avLst>
          </a:prstGeom>
          <a:ln>
            <a:tailEnd type="triangle"/>
          </a:ln>
        </p:spPr>
        <p:style>
          <a:lnRef idx="2">
            <a:schemeClr val="dk1"/>
          </a:lnRef>
          <a:fillRef idx="0">
            <a:schemeClr val="dk1"/>
          </a:fillRef>
          <a:effectRef idx="1">
            <a:schemeClr val="dk1"/>
          </a:effectRef>
          <a:fontRef idx="minor">
            <a:schemeClr val="tx1"/>
          </a:fontRef>
        </p:style>
      </p:cxnSp>
      <p:sp>
        <p:nvSpPr>
          <p:cNvPr id="4" name="TextBox 3"/>
          <p:cNvSpPr txBox="1"/>
          <p:nvPr/>
        </p:nvSpPr>
        <p:spPr>
          <a:xfrm>
            <a:off x="6619327" y="1709881"/>
            <a:ext cx="1105718" cy="276999"/>
          </a:xfrm>
          <a:prstGeom prst="rect">
            <a:avLst/>
          </a:prstGeom>
        </p:spPr>
        <p:txBody>
          <a:bodyPr wrap="square">
            <a:spAutoFit/>
          </a:bodyPr>
          <a:lstStyle>
            <a:defPPr marR="0" lvl="0" algn="l" rtl="0">
              <a:lnSpc>
                <a:spcPct val="100000"/>
              </a:lnSpc>
              <a:spcBef>
                <a:spcPts val="0"/>
              </a:spcBef>
              <a:spcAft>
                <a:spcPts val="0"/>
              </a:spcAft>
            </a:defPPr>
            <a:lvl1pPr>
              <a:defRPr sz="1200">
                <a:solidFill>
                  <a:srgbClr val="EF6C00"/>
                </a:solidFill>
                <a:latin typeface="Arial" panose="020B0604020202020204" pitchFamily="34" charset="0"/>
              </a:defRPr>
            </a:lvl1pPr>
          </a:lstStyle>
          <a:p>
            <a:r>
              <a:rPr lang="en-US" altLang="zh-CN" dirty="0">
                <a:solidFill>
                  <a:srgbClr val="C00000"/>
                </a:solidFill>
              </a:rPr>
              <a:t>0.</a:t>
            </a:r>
            <a:r>
              <a:rPr lang="zh-CN" altLang="en-US" dirty="0">
                <a:solidFill>
                  <a:srgbClr val="C00000"/>
                </a:solidFill>
              </a:rPr>
              <a:t> </a:t>
            </a:r>
            <a:r>
              <a:rPr lang="en-US" altLang="zh-CN" dirty="0">
                <a:solidFill>
                  <a:srgbClr val="C00000"/>
                </a:solidFill>
              </a:rPr>
              <a:t>generate</a:t>
            </a:r>
            <a:endParaRPr lang="en-US" dirty="0">
              <a:solidFill>
                <a:srgbClr val="C00000"/>
              </a:solidFill>
            </a:endParaRPr>
          </a:p>
        </p:txBody>
      </p:sp>
    </p:spTree>
    <p:extLst>
      <p:ext uri="{BB962C8B-B14F-4D97-AF65-F5344CB8AC3E}">
        <p14:creationId xmlns:p14="http://schemas.microsoft.com/office/powerpoint/2010/main" val="32835916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213198"/>
            <a:ext cx="8229600" cy="850200"/>
          </a:xfrm>
          <a:prstGeom prst="rect">
            <a:avLst/>
          </a:prstGeom>
        </p:spPr>
        <p:txBody>
          <a:bodyPr lIns="91425" tIns="91425" rIns="91425" bIns="91425" anchor="b" anchorCtr="0">
            <a:noAutofit/>
          </a:bodyPr>
          <a:lstStyle/>
          <a:p>
            <a:pPr marL="0" lvl="0" indent="0" rtl="0">
              <a:spcBef>
                <a:spcPts val="0"/>
              </a:spcBef>
              <a:buNone/>
            </a:pPr>
            <a:r>
              <a:rPr lang="en" sz="2400" b="0" dirty="0" smtClean="0">
                <a:solidFill>
                  <a:schemeClr val="accent4"/>
                </a:solidFill>
              </a:rPr>
              <a:t>Hierarchical IT Automation Recommendation Modeling</a:t>
            </a:r>
            <a:endParaRPr lang="en" sz="2400" b="0" dirty="0">
              <a:solidFill>
                <a:schemeClr val="accent4"/>
              </a:solidFill>
            </a:endParaRPr>
          </a:p>
        </p:txBody>
      </p:sp>
      <p:sp>
        <p:nvSpPr>
          <p:cNvPr id="2" name="Slide Number Placeholder 1"/>
          <p:cNvSpPr>
            <a:spLocks noGrp="1"/>
          </p:cNvSpPr>
          <p:nvPr>
            <p:ph type="sldNum" idx="12"/>
          </p:nvPr>
        </p:nvSpPr>
        <p:spPr/>
        <p:txBody>
          <a:bodyPr/>
          <a:lstStyle/>
          <a:p>
            <a:pPr lvl="0">
              <a:spcBef>
                <a:spcPts val="0"/>
              </a:spcBef>
              <a:buNone/>
            </a:pPr>
            <a:fld id="{00000000-1234-1234-1234-123412341234}" type="slidenum">
              <a:rPr lang="en" smtClean="0"/>
              <a:t>9</a:t>
            </a:fld>
            <a:endParaRPr lang="en"/>
          </a:p>
        </p:txBody>
      </p:sp>
      <p:grpSp>
        <p:nvGrpSpPr>
          <p:cNvPr id="4" name="Group 3"/>
          <p:cNvGrpSpPr/>
          <p:nvPr/>
        </p:nvGrpSpPr>
        <p:grpSpPr>
          <a:xfrm>
            <a:off x="6598886" y="1402858"/>
            <a:ext cx="2091187" cy="1503765"/>
            <a:chOff x="4908210" y="1947963"/>
            <a:chExt cx="3648581" cy="2569673"/>
          </a:xfrm>
        </p:grpSpPr>
        <p:grpSp>
          <p:nvGrpSpPr>
            <p:cNvPr id="5" name="Group 4"/>
            <p:cNvGrpSpPr/>
            <p:nvPr/>
          </p:nvGrpSpPr>
          <p:grpSpPr>
            <a:xfrm>
              <a:off x="4908210" y="1947963"/>
              <a:ext cx="3648581" cy="2569673"/>
              <a:chOff x="969932" y="1913999"/>
              <a:chExt cx="4325416" cy="2835851"/>
            </a:xfrm>
          </p:grpSpPr>
          <p:pic>
            <p:nvPicPr>
              <p:cNvPr id="6" name="Picture 4" descr="https://lh6.googleusercontent.com/ZkcNTH5Ll7-lqRbBVZih3bmkC2iMxt4XS6JCk3ZUDXEgqdymKhYiI8gN326LM2Mbr8V0V0uUHRw7bMb9CzkEGBCDGs2-ZzG94IFzhSciVe9fe0xyXxequlKN9N4nd8gOrxejrz0s1F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32" y="1913999"/>
                <a:ext cx="4325416" cy="283585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641850" y="1913999"/>
                <a:ext cx="653498" cy="575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ross 7"/>
            <p:cNvSpPr/>
            <p:nvPr/>
          </p:nvSpPr>
          <p:spPr>
            <a:xfrm rot="2652911">
              <a:off x="5759712" y="2338706"/>
              <a:ext cx="291504" cy="295401"/>
            </a:xfrm>
            <a:prstGeom prst="plus">
              <a:avLst>
                <a:gd name="adj" fmla="val 3578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ross 8"/>
            <p:cNvSpPr/>
            <p:nvPr/>
          </p:nvSpPr>
          <p:spPr>
            <a:xfrm rot="2652911">
              <a:off x="6758752" y="2338707"/>
              <a:ext cx="291504" cy="295401"/>
            </a:xfrm>
            <a:prstGeom prst="plus">
              <a:avLst>
                <a:gd name="adj" fmla="val 3578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6453391" y="2505201"/>
              <a:ext cx="185074" cy="442256"/>
            </a:xfrm>
            <a:prstGeom prst="downArrow">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1" name="Rectangle 10"/>
              <p:cNvSpPr/>
              <p:nvPr/>
            </p:nvSpPr>
            <p:spPr>
              <a:xfrm>
                <a:off x="457199" y="1217784"/>
                <a:ext cx="6163253" cy="55220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Let </a:t>
                </a:r>
                <a14:m>
                  <m:oMath xmlns:m="http://schemas.openxmlformats.org/officeDocument/2006/math">
                    <m:r>
                      <a:rPr lang="en-US" b="1" i="1">
                        <a:latin typeface="Cambria Math" panose="02040503050406030204" pitchFamily="18" charset="0"/>
                        <a:ea typeface="Cambria Math" panose="02040503050406030204" pitchFamily="18" charset="0"/>
                      </a:rPr>
                      <m:t>𝑯</m:t>
                    </m:r>
                  </m:oMath>
                </a14:m>
                <a:r>
                  <a:rPr lang="en-US" dirty="0" smtClean="0">
                    <a:latin typeface="Arial" panose="020B0604020202020204" pitchFamily="34" charset="0"/>
                    <a:cs typeface="Arial" panose="020B0604020202020204" pitchFamily="34" charset="0"/>
                  </a:rPr>
                  <a:t> denote the taxonomy. </a:t>
                </a:r>
                <a:r>
                  <a:rPr lang="en-US" dirty="0" smtClean="0"/>
                  <a:t>Given a </a:t>
                </a:r>
                <a:r>
                  <a:rPr lang="en-US" dirty="0"/>
                  <a:t>node </a:t>
                </a:r>
                <a14:m>
                  <m:oMath xmlns:m="http://schemas.openxmlformats.org/officeDocument/2006/math">
                    <m:sSup>
                      <m:sSupPr>
                        <m:ctrlPr>
                          <a:rPr lang="en-US" b="1" i="1">
                            <a:latin typeface="Cambria Math" charset="0"/>
                          </a:rPr>
                        </m:ctrlPr>
                      </m:sSupPr>
                      <m:e>
                        <m:r>
                          <a:rPr lang="en-US" b="1" i="1">
                            <a:latin typeface="Cambria Math" panose="02040503050406030204" pitchFamily="18" charset="0"/>
                          </a:rPr>
                          <m:t>𝒂</m:t>
                        </m:r>
                      </m:e>
                      <m:sup>
                        <m:d>
                          <m:dPr>
                            <m:ctrlPr>
                              <a:rPr lang="en-US" b="1" i="1">
                                <a:latin typeface="Cambria Math" charset="0"/>
                              </a:rPr>
                            </m:ctrlPr>
                          </m:dPr>
                          <m:e>
                            <m:r>
                              <a:rPr lang="en-US" b="1" i="1">
                                <a:latin typeface="Cambria Math" panose="02040503050406030204" pitchFamily="18" charset="0"/>
                              </a:rPr>
                              <m:t>𝒊</m:t>
                            </m:r>
                          </m:e>
                        </m:d>
                      </m:sup>
                    </m:sSup>
                    <m:r>
                      <a:rPr lang="en-US" b="1"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𝑯</m:t>
                    </m:r>
                  </m:oMath>
                </a14:m>
                <a:r>
                  <a:rPr lang="en-US" dirty="0"/>
                  <a:t>, </a:t>
                </a:r>
                <a14:m>
                  <m:oMath xmlns:m="http://schemas.openxmlformats.org/officeDocument/2006/math">
                    <m:sSup>
                      <m:sSupPr>
                        <m:ctrlPr>
                          <a:rPr lang="en-US" b="1" i="1">
                            <a:latin typeface="Cambria Math" charset="0"/>
                          </a:rPr>
                        </m:ctrlPr>
                      </m:sSupPr>
                      <m:e>
                        <m:r>
                          <a:rPr lang="en-US" b="1" i="1" smtClean="0">
                            <a:latin typeface="Cambria Math" panose="02040503050406030204" pitchFamily="18" charset="0"/>
                          </a:rPr>
                          <m:t>𝒑𝒂</m:t>
                        </m:r>
                        <m:r>
                          <a:rPr lang="en-US" b="1" i="1" smtClean="0">
                            <a:latin typeface="Cambria Math" panose="02040503050406030204" pitchFamily="18" charset="0"/>
                          </a:rPr>
                          <m:t>(</m:t>
                        </m:r>
                        <m:r>
                          <a:rPr lang="en-US" b="1" i="1">
                            <a:latin typeface="Cambria Math" panose="02040503050406030204" pitchFamily="18" charset="0"/>
                          </a:rPr>
                          <m:t>𝒂</m:t>
                        </m:r>
                      </m:e>
                      <m:sup>
                        <m:d>
                          <m:dPr>
                            <m:ctrlPr>
                              <a:rPr lang="en-US" b="1" i="1">
                                <a:latin typeface="Cambria Math" charset="0"/>
                              </a:rPr>
                            </m:ctrlPr>
                          </m:dPr>
                          <m:e>
                            <m:r>
                              <a:rPr lang="en-US" b="1" i="1">
                                <a:latin typeface="Cambria Math" panose="02040503050406030204" pitchFamily="18" charset="0"/>
                              </a:rPr>
                              <m:t>𝒊</m:t>
                            </m:r>
                          </m:e>
                        </m:d>
                      </m:sup>
                    </m:sSup>
                    <m:r>
                      <a:rPr lang="en-US" b="1" i="1" smtClean="0">
                        <a:latin typeface="Cambria Math" panose="02040503050406030204" pitchFamily="18" charset="0"/>
                      </a:rPr>
                      <m:t>)</m:t>
                    </m:r>
                  </m:oMath>
                </a14:m>
                <a:r>
                  <a:rPr lang="en-US" dirty="0" smtClean="0"/>
                  <a:t> </a:t>
                </a:r>
                <a:r>
                  <a:rPr lang="en-US" dirty="0"/>
                  <a:t>and </a:t>
                </a:r>
                <a14:m>
                  <m:oMath xmlns:m="http://schemas.openxmlformats.org/officeDocument/2006/math">
                    <m:sSup>
                      <m:sSupPr>
                        <m:ctrlPr>
                          <a:rPr lang="en-US" b="1" i="1">
                            <a:latin typeface="Cambria Math" charset="0"/>
                          </a:rPr>
                        </m:ctrlPr>
                      </m:sSupPr>
                      <m:e>
                        <m:r>
                          <a:rPr lang="en-US" b="1" i="1" smtClean="0">
                            <a:latin typeface="Cambria Math" panose="02040503050406030204" pitchFamily="18" charset="0"/>
                          </a:rPr>
                          <m:t>𝒄𝒉</m:t>
                        </m:r>
                        <m:r>
                          <a:rPr lang="en-US" b="1" i="1">
                            <a:latin typeface="Cambria Math" panose="02040503050406030204" pitchFamily="18" charset="0"/>
                          </a:rPr>
                          <m:t>(</m:t>
                        </m:r>
                        <m:r>
                          <a:rPr lang="en-US" b="1" i="1">
                            <a:latin typeface="Cambria Math" panose="02040503050406030204" pitchFamily="18" charset="0"/>
                          </a:rPr>
                          <m:t>𝒂</m:t>
                        </m:r>
                      </m:e>
                      <m:sup>
                        <m:d>
                          <m:dPr>
                            <m:ctrlPr>
                              <a:rPr lang="en-US" b="1" i="1">
                                <a:latin typeface="Cambria Math" charset="0"/>
                              </a:rPr>
                            </m:ctrlPr>
                          </m:dPr>
                          <m:e>
                            <m:r>
                              <a:rPr lang="en-US" b="1" i="1">
                                <a:latin typeface="Cambria Math" panose="02040503050406030204" pitchFamily="18" charset="0"/>
                              </a:rPr>
                              <m:t>𝒊</m:t>
                            </m:r>
                          </m:e>
                        </m:d>
                      </m:sup>
                    </m:sSup>
                    <m:r>
                      <a:rPr lang="en-US" b="1" i="1">
                        <a:latin typeface="Cambria Math" panose="02040503050406030204" pitchFamily="18" charset="0"/>
                      </a:rPr>
                      <m:t>)</m:t>
                    </m:r>
                  </m:oMath>
                </a14:m>
                <a:r>
                  <a:rPr lang="en-US" dirty="0"/>
                  <a:t> are used to </a:t>
                </a:r>
                <a:r>
                  <a:rPr lang="en-US" dirty="0" smtClean="0"/>
                  <a:t>represent the </a:t>
                </a:r>
                <a:r>
                  <a:rPr lang="en-US" dirty="0"/>
                  <a:t>parent and children sets, respectively</a:t>
                </a:r>
                <a:r>
                  <a:rPr lang="en-US" dirty="0" smtClean="0"/>
                  <a:t>. </a:t>
                </a:r>
              </a:p>
            </p:txBody>
          </p:sp>
        </mc:Choice>
        <mc:Fallback xmlns="">
          <p:sp>
            <p:nvSpPr>
              <p:cNvPr id="11" name="Rectangle 10"/>
              <p:cNvSpPr>
                <a:spLocks noRot="1" noChangeAspect="1" noMove="1" noResize="1" noEditPoints="1" noAdjustHandles="1" noChangeArrowheads="1" noChangeShapeType="1" noTextEdit="1"/>
              </p:cNvSpPr>
              <p:nvPr/>
            </p:nvSpPr>
            <p:spPr>
              <a:xfrm>
                <a:off x="457199" y="1217784"/>
                <a:ext cx="6163253" cy="552202"/>
              </a:xfrm>
              <a:prstGeom prst="rect">
                <a:avLst/>
              </a:prstGeom>
              <a:blipFill rotWithShape="0">
                <a:blip r:embed="rId4"/>
                <a:stretch>
                  <a:fillRect l="-297"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457198" y="1956481"/>
                <a:ext cx="5418307" cy="322268"/>
              </a:xfrm>
              <a:prstGeom prst="rect">
                <a:avLst/>
              </a:prstGeom>
            </p:spPr>
            <p:txBody>
              <a:bodyPr wrap="square">
                <a:spAutoFit/>
              </a:bodyPr>
              <a:lstStyle/>
              <a:p>
                <a:pPr marL="285750" indent="-285750">
                  <a:buFont typeface="Wingdings" panose="05000000000000000000" pitchFamily="2" charset="2"/>
                  <a:buChar char="Ø"/>
                </a:pPr>
                <a:r>
                  <a:rPr lang="en-US" dirty="0" smtClean="0"/>
                  <a:t>A </a:t>
                </a:r>
                <a:r>
                  <a:rPr lang="en-US" dirty="0"/>
                  <a:t>leaf node of </a:t>
                </a:r>
                <a14:m>
                  <m:oMath xmlns:m="http://schemas.openxmlformats.org/officeDocument/2006/math">
                    <m:r>
                      <a:rPr lang="en-US" b="1" i="1">
                        <a:latin typeface="Cambria Math" panose="02040503050406030204" pitchFamily="18" charset="0"/>
                        <a:ea typeface="Cambria Math" panose="02040503050406030204" pitchFamily="18" charset="0"/>
                      </a:rPr>
                      <m:t>𝑯</m:t>
                    </m:r>
                  </m:oMath>
                </a14:m>
                <a:r>
                  <a:rPr lang="en-US" dirty="0"/>
                  <a:t> </a:t>
                </a:r>
                <a:r>
                  <a:rPr lang="en-US" dirty="0" smtClean="0"/>
                  <a:t>represents </a:t>
                </a:r>
                <a:r>
                  <a:rPr lang="en-US" dirty="0"/>
                  <a:t>an </a:t>
                </a:r>
                <a:r>
                  <a:rPr lang="en-US" dirty="0" smtClean="0"/>
                  <a:t>automation, </a:t>
                </a:r>
                <a14:m>
                  <m:oMath xmlns:m="http://schemas.openxmlformats.org/officeDocument/2006/math">
                    <m:sSup>
                      <m:sSupPr>
                        <m:ctrlPr>
                          <a:rPr lang="en-US" b="1" i="1" smtClean="0">
                            <a:solidFill>
                              <a:srgbClr val="0070C0"/>
                            </a:solidFill>
                            <a:latin typeface="Cambria Math" charset="0"/>
                          </a:rPr>
                        </m:ctrlPr>
                      </m:sSupPr>
                      <m:e>
                        <m:r>
                          <a:rPr lang="en-US" b="1" i="1">
                            <a:solidFill>
                              <a:srgbClr val="0070C0"/>
                            </a:solidFill>
                            <a:latin typeface="Cambria Math" panose="02040503050406030204" pitchFamily="18" charset="0"/>
                          </a:rPr>
                          <m:t>𝒄𝒉</m:t>
                        </m:r>
                        <m:r>
                          <a:rPr lang="en-US" b="1" i="1">
                            <a:solidFill>
                              <a:srgbClr val="0070C0"/>
                            </a:solidFill>
                            <a:latin typeface="Cambria Math" panose="02040503050406030204" pitchFamily="18" charset="0"/>
                          </a:rPr>
                          <m:t>(</m:t>
                        </m:r>
                        <m:r>
                          <a:rPr lang="en-US" b="1" i="1">
                            <a:solidFill>
                              <a:srgbClr val="0070C0"/>
                            </a:solidFill>
                            <a:latin typeface="Cambria Math" panose="02040503050406030204" pitchFamily="18" charset="0"/>
                          </a:rPr>
                          <m:t>𝒂</m:t>
                        </m:r>
                      </m:e>
                      <m:sup>
                        <m:d>
                          <m:dPr>
                            <m:ctrlPr>
                              <a:rPr lang="en-US" b="1" i="1">
                                <a:solidFill>
                                  <a:srgbClr val="0070C0"/>
                                </a:solidFill>
                                <a:latin typeface="Cambria Math" charset="0"/>
                              </a:rPr>
                            </m:ctrlPr>
                          </m:dPr>
                          <m:e>
                            <m:r>
                              <a:rPr lang="en-US" b="1" i="1">
                                <a:solidFill>
                                  <a:srgbClr val="0070C0"/>
                                </a:solidFill>
                                <a:latin typeface="Cambria Math" panose="02040503050406030204" pitchFamily="18" charset="0"/>
                              </a:rPr>
                              <m:t>𝒊</m:t>
                            </m:r>
                          </m:e>
                        </m:d>
                      </m:sup>
                    </m:sSup>
                    <m:r>
                      <a:rPr lang="en-US" b="1" i="1">
                        <a:solidFill>
                          <a:srgbClr val="0070C0"/>
                        </a:solidFill>
                        <a:latin typeface="Cambria Math" panose="02040503050406030204" pitchFamily="18" charset="0"/>
                      </a:rPr>
                      <m:t>)</m:t>
                    </m:r>
                  </m:oMath>
                </a14:m>
                <a:r>
                  <a:rPr lang="en-US" dirty="0">
                    <a:solidFill>
                      <a:srgbClr val="0070C0"/>
                    </a:solidFill>
                  </a:rPr>
                  <a:t> </a:t>
                </a:r>
                <a:r>
                  <a:rPr lang="en-US" dirty="0" smtClean="0">
                    <a:solidFill>
                      <a:srgbClr val="0070C0"/>
                    </a:solidFill>
                  </a:rPr>
                  <a:t>is empty</a:t>
                </a:r>
                <a:r>
                  <a:rPr lang="en-US" dirty="0" smtClean="0"/>
                  <a:t>.</a:t>
                </a:r>
                <a:endParaRPr lang="en-US" dirty="0">
                  <a:latin typeface="Arial" panose="020B0604020202020204" pitchFamily="34" charset="0"/>
                  <a:cs typeface="Arial" panose="020B0604020202020204" pitchFamily="34"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457198" y="1956481"/>
                <a:ext cx="5418307" cy="322268"/>
              </a:xfrm>
              <a:prstGeom prst="rect">
                <a:avLst/>
              </a:prstGeom>
              <a:blipFill rotWithShape="0">
                <a:blip r:embed="rId5"/>
                <a:stretch>
                  <a:fillRect l="-112" b="-18868"/>
                </a:stretch>
              </a:blipFill>
            </p:spPr>
            <p:txBody>
              <a:bodyPr/>
              <a:lstStyle/>
              <a:p>
                <a:r>
                  <a:rPr lang="en-US">
                    <a:noFill/>
                  </a:rPr>
                  <a:t> </a:t>
                </a:r>
              </a:p>
            </p:txBody>
          </p:sp>
        </mc:Fallback>
      </mc:AlternateContent>
      <p:sp>
        <p:nvSpPr>
          <p:cNvPr id="14" name="Rectangle 13"/>
          <p:cNvSpPr/>
          <p:nvPr/>
        </p:nvSpPr>
        <p:spPr>
          <a:xfrm>
            <a:off x="447471" y="2504156"/>
            <a:ext cx="4232249" cy="307777"/>
          </a:xfrm>
          <a:prstGeom prst="rect">
            <a:avLst/>
          </a:prstGeom>
        </p:spPr>
        <p:txBody>
          <a:bodyPr wrap="none">
            <a:spAutoFit/>
          </a:bodyPr>
          <a:lstStyle/>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A non-leaf node is a category or a subcategory.</a:t>
            </a:r>
          </a:p>
        </p:txBody>
      </p:sp>
      <mc:AlternateContent xmlns:mc="http://schemas.openxmlformats.org/markup-compatibility/2006" xmlns:a14="http://schemas.microsoft.com/office/drawing/2010/main">
        <mc:Choice Requires="a14">
          <p:sp>
            <p:nvSpPr>
              <p:cNvPr id="15" name="Rectangle 14"/>
              <p:cNvSpPr/>
              <p:nvPr/>
            </p:nvSpPr>
            <p:spPr>
              <a:xfrm>
                <a:off x="457199" y="3109991"/>
                <a:ext cx="7791856" cy="954107"/>
              </a:xfrm>
              <a:prstGeom prst="rect">
                <a:avLst/>
              </a:prstGeom>
            </p:spPr>
            <p:txBody>
              <a:bodyPr wrap="square">
                <a:spAutoFit/>
              </a:bodyPr>
              <a:lstStyle/>
              <a:p>
                <a:pPr marL="285750" indent="-285750">
                  <a:buFont typeface="Wingdings" panose="05000000000000000000" pitchFamily="2" charset="2"/>
                  <a:buChar char="Ø"/>
                </a:pPr>
                <a:r>
                  <a:rPr lang="en-US" dirty="0" smtClean="0"/>
                  <a:t>In our model, the automation recommendation is reduced to </a:t>
                </a:r>
                <a:r>
                  <a:rPr lang="en-US" dirty="0" smtClean="0">
                    <a:solidFill>
                      <a:srgbClr val="0070C0"/>
                    </a:solidFill>
                  </a:rPr>
                  <a:t>the selection </a:t>
                </a:r>
                <a:r>
                  <a:rPr lang="en-US" dirty="0">
                    <a:solidFill>
                      <a:srgbClr val="0070C0"/>
                    </a:solidFill>
                  </a:rPr>
                  <a:t>of a path</a:t>
                </a:r>
                <a:r>
                  <a:rPr lang="en-US" dirty="0"/>
                  <a:t> in </a:t>
                </a:r>
                <a14:m>
                  <m:oMath xmlns:m="http://schemas.openxmlformats.org/officeDocument/2006/math">
                    <m:r>
                      <a:rPr lang="en-US" b="1" i="1">
                        <a:latin typeface="Cambria Math" panose="02040503050406030204" pitchFamily="18" charset="0"/>
                        <a:ea typeface="Cambria Math" panose="02040503050406030204" pitchFamily="18" charset="0"/>
                      </a:rPr>
                      <m:t>𝑯</m:t>
                    </m:r>
                  </m:oMath>
                </a14:m>
                <a:r>
                  <a:rPr lang="en-US" dirty="0"/>
                  <a:t> from root to a leaf </a:t>
                </a:r>
                <a:r>
                  <a:rPr lang="en-US" dirty="0" smtClean="0"/>
                  <a:t>node (</a:t>
                </a:r>
                <a:r>
                  <a:rPr lang="en-US" dirty="0" smtClean="0">
                    <a:solidFill>
                      <a:srgbClr val="0070C0"/>
                    </a:solidFill>
                  </a:rPr>
                  <a:t>explore the feature space from the coarse to fine level</a:t>
                </a:r>
                <a:r>
                  <a:rPr lang="en-US" dirty="0" smtClean="0"/>
                  <a:t>), </a:t>
                </a:r>
                <a:r>
                  <a:rPr lang="en-US" dirty="0"/>
                  <a:t>and multiple nodes along the path are sequentially selected by policy </a:t>
                </a:r>
                <a14:m>
                  <m:oMath xmlns:m="http://schemas.openxmlformats.org/officeDocument/2006/math">
                    <m:r>
                      <a:rPr lang="en-US" i="1">
                        <a:latin typeface="Cambria Math" panose="02040503050406030204" pitchFamily="18" charset="0"/>
                        <a:ea typeface="Cambria Math" panose="02040503050406030204" pitchFamily="18" charset="0"/>
                        <a:cs typeface="Arial" panose="020B0604020202020204" pitchFamily="34" charset="0"/>
                      </a:rPr>
                      <m:t>𝜋</m:t>
                    </m:r>
                  </m:oMath>
                </a14:m>
                <a:r>
                  <a:rPr lang="en-US" dirty="0"/>
                  <a:t> based on the </a:t>
                </a:r>
                <a:r>
                  <a:rPr lang="en-US" dirty="0" smtClean="0"/>
                  <a:t>contextual information </a:t>
                </a:r>
                <a14:m>
                  <m:oMath xmlns:m="http://schemas.openxmlformats.org/officeDocument/2006/math">
                    <m:sSub>
                      <m:sSubPr>
                        <m:ctrlPr>
                          <a:rPr lang="en-US" b="1" i="1">
                            <a:latin typeface="Cambria Math" charset="0"/>
                          </a:rPr>
                        </m:ctrlPr>
                      </m:sSubPr>
                      <m:e>
                        <m:r>
                          <a:rPr lang="en-US" b="1" i="1">
                            <a:latin typeface="Cambria Math" panose="02040503050406030204" pitchFamily="18" charset="0"/>
                          </a:rPr>
                          <m:t>𝒙</m:t>
                        </m:r>
                      </m:e>
                      <m:sub>
                        <m:r>
                          <a:rPr lang="en-US" b="1" i="1">
                            <a:latin typeface="Cambria Math" panose="02040503050406030204" pitchFamily="18" charset="0"/>
                          </a:rPr>
                          <m:t>𝒕</m:t>
                        </m:r>
                      </m:sub>
                    </m:sSub>
                  </m:oMath>
                </a14:m>
                <a:r>
                  <a:rPr lang="en-US" dirty="0"/>
                  <a:t> </a:t>
                </a:r>
                <a:r>
                  <a:rPr lang="en-US" dirty="0">
                    <a:latin typeface="Arial" panose="020B0604020202020204" pitchFamily="34" charset="0"/>
                    <a:cs typeface="Arial" panose="020B0604020202020204" pitchFamily="34" charset="0"/>
                  </a:rPr>
                  <a:t>at time </a:t>
                </a:r>
                <a14:m>
                  <m:oMath xmlns:m="http://schemas.openxmlformats.org/officeDocument/2006/math">
                    <m:r>
                      <a:rPr lang="en-US" i="1">
                        <a:latin typeface="Cambria Math" panose="02040503050406030204" pitchFamily="18" charset="0"/>
                      </a:rPr>
                      <m:t>𝑡</m:t>
                    </m:r>
                  </m:oMath>
                </a14:m>
                <a:r>
                  <a:rPr lang="en-US" dirty="0"/>
                  <a:t>.</a:t>
                </a:r>
                <a:endParaRPr lang="en-US" dirty="0">
                  <a:latin typeface="Arial" panose="020B0604020202020204" pitchFamily="34" charset="0"/>
                  <a:cs typeface="Arial" panose="020B0604020202020204" pitchFamily="34"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457199" y="3109991"/>
                <a:ext cx="7791856" cy="954107"/>
              </a:xfrm>
              <a:prstGeom prst="rect">
                <a:avLst/>
              </a:prstGeom>
              <a:blipFill rotWithShape="0">
                <a:blip r:embed="rId6"/>
                <a:stretch>
                  <a:fillRect l="-78" t="-1274" b="-5732"/>
                </a:stretch>
              </a:blipFill>
            </p:spPr>
            <p:txBody>
              <a:bodyPr/>
              <a:lstStyle/>
              <a:p>
                <a:r>
                  <a:rPr lang="en-US">
                    <a:noFill/>
                  </a:rPr>
                  <a:t> </a:t>
                </a:r>
              </a:p>
            </p:txBody>
          </p:sp>
        </mc:Fallback>
      </mc:AlternateContent>
    </p:spTree>
    <p:extLst>
      <p:ext uri="{BB962C8B-B14F-4D97-AF65-F5344CB8AC3E}">
        <p14:creationId xmlns:p14="http://schemas.microsoft.com/office/powerpoint/2010/main" val="143480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theme/theme1.xml><?xml version="1.0" encoding="utf-8"?>
<a:theme xmlns:a="http://schemas.openxmlformats.org/drawingml/2006/main" name="swiss">
  <a:themeElements>
    <a:clrScheme name="Custom 218">
      <a:dk1>
        <a:srgbClr val="000000"/>
      </a:dk1>
      <a:lt1>
        <a:srgbClr val="FFFFFF"/>
      </a:lt1>
      <a:dk2>
        <a:srgbClr val="5B595A"/>
      </a:dk2>
      <a:lt2>
        <a:srgbClr val="CFD4D4"/>
      </a:lt2>
      <a:accent1>
        <a:srgbClr val="CC0202"/>
      </a:accent1>
      <a:accent2>
        <a:srgbClr val="228AFF"/>
      </a:accent2>
      <a:accent3>
        <a:srgbClr val="FBC82F"/>
      </a:accent3>
      <a:accent4>
        <a:srgbClr val="253E91"/>
      </a:accent4>
      <a:accent5>
        <a:srgbClr val="F68D0C"/>
      </a:accent5>
      <a:accent6>
        <a:srgbClr val="257E12"/>
      </a:accent6>
      <a:hlink>
        <a:srgbClr val="144C72"/>
      </a:hlink>
      <a:folHlink>
        <a:srgbClr val="8C9D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6027</TotalTime>
  <Words>3334</Words>
  <Application>Microsoft Macintosh PowerPoint</Application>
  <PresentationFormat>On-screen Show (16:9)</PresentationFormat>
  <Paragraphs>313</Paragraphs>
  <Slides>26</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Calibri</vt:lpstr>
      <vt:lpstr>Cambria Math</vt:lpstr>
      <vt:lpstr>CMR10</vt:lpstr>
      <vt:lpstr>CMR9</vt:lpstr>
      <vt:lpstr>MS PGothic</vt:lpstr>
      <vt:lpstr>Open Sans</vt:lpstr>
      <vt:lpstr>Wingdings</vt:lpstr>
      <vt:lpstr>宋体</vt:lpstr>
      <vt:lpstr>Arial</vt:lpstr>
      <vt:lpstr>swiss</vt:lpstr>
      <vt:lpstr>Problem Statement</vt:lpstr>
      <vt:lpstr>Problem Statement</vt:lpstr>
      <vt:lpstr>Challenges</vt:lpstr>
      <vt:lpstr>Challenges</vt:lpstr>
      <vt:lpstr>Related Work</vt:lpstr>
      <vt:lpstr>Online IT Automation Recommendation Modeling</vt:lpstr>
      <vt:lpstr>Online IT Automation Recommendation Modeling</vt:lpstr>
      <vt:lpstr>Hierarchical IT Automation Recommendation Modeling</vt:lpstr>
      <vt:lpstr>Hierarchical IT Automation Recommendation Modeling</vt:lpstr>
      <vt:lpstr>Hierarchical IT Automation Recommendation Modeling</vt:lpstr>
      <vt:lpstr>Solution and Algorithm</vt:lpstr>
      <vt:lpstr>Example: Hierarchical Multi-armed Bandit Algorithm</vt:lpstr>
      <vt:lpstr>Example: Hierarchical Multi-armed Bandit Algorithm</vt:lpstr>
      <vt:lpstr>Example: Hierarchical Multi-armed Bandit Algorithm</vt:lpstr>
      <vt:lpstr>Example: Hierarchical Multi-armed Bandit Algorithm</vt:lpstr>
      <vt:lpstr>Example: Hierarchical Multi-armed Bandit Algorithm</vt:lpstr>
      <vt:lpstr>Experiment </vt:lpstr>
      <vt:lpstr>Experiment </vt:lpstr>
      <vt:lpstr>A Comparative Case Study</vt:lpstr>
      <vt:lpstr>Conclusion</vt:lpstr>
      <vt:lpstr>Q &amp; A</vt:lpstr>
      <vt:lpstr>Example: News Recommendation</vt:lpstr>
      <vt:lpstr>Example: News Recommendation</vt:lpstr>
      <vt:lpstr>PowerPoint Presentation</vt:lpstr>
      <vt:lpstr>Outline</vt:lpstr>
      <vt:lpstr>Introduction</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Qing Wang</cp:lastModifiedBy>
  <cp:revision>1687</cp:revision>
  <dcterms:modified xsi:type="dcterms:W3CDTF">2018-05-09T00:11:03Z</dcterms:modified>
</cp:coreProperties>
</file>