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
  </p:notesMasterIdLst>
  <p:sldIdLst>
    <p:sldId id="256" r:id="rId2"/>
    <p:sldId id="260" r:id="rId3"/>
    <p:sldId id="257" r:id="rId4"/>
    <p:sldId id="261" r:id="rId5"/>
    <p:sldId id="259" r:id="rId6"/>
    <p:sldId id="263" r:id="rId7"/>
    <p:sldId id="258"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AAE20-BB22-412A-B127-264A1159554B}" v="205" dt="2023-05-31T18:55:58.067"/>
    <p1510:client id="{18385C6C-4AAA-4EE1-80E4-A0534093BD99}" v="85" dt="2023-05-17T17:51:53.258"/>
    <p1510:client id="{4557F710-2905-4FBB-BEA1-269B2A8E12E2}" v="2" dt="2023-05-31T18:57:16.635"/>
    <p1510:client id="{5CDB739D-1A9B-46D3-811E-10836E03D447}" v="7" dt="2023-06-02T16:38:32.026"/>
    <p1510:client id="{877BCD18-F147-46EA-B12C-2D5B82BB7C92}" v="53" dt="2023-05-24T07:25:35.935"/>
    <p1510:client id="{ACAF6AE3-C9F1-4818-BC05-3E41029949B2}" v="17" dt="2023-05-24T01:35:37.625"/>
    <p1510:client id="{E1FBF287-BBD6-4744-9E7B-8BFF90016130}" v="25" dt="2023-05-28T01:18:14.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0"/>
    <p:restoredTop sz="78770"/>
  </p:normalViewPr>
  <p:slideViewPr>
    <p:cSldViewPr>
      <p:cViewPr varScale="1">
        <p:scale>
          <a:sx n="105" d="100"/>
          <a:sy n="105" d="100"/>
        </p:scale>
        <p:origin x="184"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12/1/23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language models they are everywhere now. this development is exciting the entire AI community including myself. </a:t>
            </a:r>
            <a:br>
              <a:rPr lang="en-US" dirty="0"/>
            </a:br>
            <a:br>
              <a:rPr lang="en-US" dirty="0"/>
            </a:br>
            <a:r>
              <a:rPr lang="en-US" dirty="0"/>
              <a:t>These pre-trained neural language models have been shown to store ‘factual’ knowledge in their parameters.[1] that’s why these models become larger and larger. GPT4 has 1.7 trillions parameters, Llama II has 70 billions. they get something amazingly right and others are interestingly wrong. Why? LLMs don’t store facts – they store probability. Since it is a prediction, these models can have some undesirable behavior. </a:t>
            </a:r>
          </a:p>
        </p:txBody>
      </p:sp>
      <p:sp>
        <p:nvSpPr>
          <p:cNvPr id="4" name="Slide Number Placeholder 3"/>
          <p:cNvSpPr>
            <a:spLocks noGrp="1"/>
          </p:cNvSpPr>
          <p:nvPr>
            <p:ph type="sldNum" sz="quarter" idx="5"/>
          </p:nvPr>
        </p:nvSpPr>
        <p:spPr/>
        <p:txBody>
          <a:bodyPr/>
          <a:lstStyle/>
          <a:p>
            <a:fld id="{DF811066-0135-4CAA-8AD4-89A97190AC00}" type="slidenum">
              <a:rPr lang="en-US" smtClean="0"/>
              <a:t>2</a:t>
            </a:fld>
            <a:endParaRPr lang="en-US"/>
          </a:p>
        </p:txBody>
      </p:sp>
    </p:spTree>
    <p:extLst>
      <p:ext uri="{BB962C8B-B14F-4D97-AF65-F5344CB8AC3E}">
        <p14:creationId xmlns:p14="http://schemas.microsoft.com/office/powerpoint/2010/main" val="64233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LLMs generate text in response to a user query, referred to as a prompt. For example, we ask a question about “how many species on land”. A large language model would confidently say: OK, I have been trained and from what I know in my parameters during my training, the answer is 6.5 million. The large language model is very confident about its answer, even if after 100 years, the answer would be the same if no new information is given to train this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LLM’s challenges: the first one is no source for the query and the second one is the answer is out of date.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providing the right information is very powerful and it allows us to expand the knowledge of large language model by pulling in data from external resources which can be updated in real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3</a:t>
            </a:fld>
            <a:endParaRPr lang="en-US"/>
          </a:p>
        </p:txBody>
      </p:sp>
    </p:spTree>
    <p:extLst>
      <p:ext uri="{BB962C8B-B14F-4D97-AF65-F5344CB8AC3E}">
        <p14:creationId xmlns:p14="http://schemas.microsoft.com/office/powerpoint/2010/main" val="17971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talk retrieval augmented part. Instead of only relying on what LLM knows, we can add some external resources which can be updated in real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F811066-0135-4CAA-8AD4-89A97190AC00}" type="slidenum">
              <a:rPr lang="en-US" smtClean="0"/>
              <a:t>4</a:t>
            </a:fld>
            <a:endParaRPr lang="en-US"/>
          </a:p>
        </p:txBody>
      </p:sp>
    </p:spTree>
    <p:extLst>
      <p:ext uri="{BB962C8B-B14F-4D97-AF65-F5344CB8AC3E}">
        <p14:creationId xmlns:p14="http://schemas.microsoft.com/office/powerpoint/2010/main" val="1466667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how process works in retrieving the information from external data sources.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Collect documents, pdfs from Wikipedia, government websites.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Split the collected text into a selected chunk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Turn these chunked text to embeddings.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Store them to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now hopefully you can see, how does RAG help the two LLM challenges that has been mentioned before. first of all, I will start from the out-of-date part, instead of having to retrain your model, if you have new information comes up, all you have to do is augment your database with new information. So next time, when a user comes and asks a question, the </a:t>
            </a:r>
            <a:r>
              <a:rPr lang="en-US" dirty="0" err="1"/>
              <a:t>llm</a:t>
            </a:r>
            <a:r>
              <a:rPr lang="en-US" dirty="0"/>
              <a:t> can retrieve the most up-to-date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The second problem, source, the LLM has been instructed to pay attention to primary source data before giving its response. LLM can give the evidence from the retrieving information, which makes it less likely to hallucinate or to leak data because it is less likely rely on information that it learned from training. </a:t>
            </a:r>
          </a:p>
        </p:txBody>
      </p:sp>
      <p:sp>
        <p:nvSpPr>
          <p:cNvPr id="4" name="Slide Number Placeholder 3"/>
          <p:cNvSpPr>
            <a:spLocks noGrp="1"/>
          </p:cNvSpPr>
          <p:nvPr>
            <p:ph type="sldNum" sz="quarter" idx="5"/>
          </p:nvPr>
        </p:nvSpPr>
        <p:spPr/>
        <p:txBody>
          <a:bodyPr/>
          <a:lstStyle/>
          <a:p>
            <a:fld id="{DF811066-0135-4CAA-8AD4-89A97190AC00}" type="slidenum">
              <a:rPr lang="en-US" smtClean="0"/>
              <a:t>5</a:t>
            </a:fld>
            <a:endParaRPr lang="en-US"/>
          </a:p>
        </p:txBody>
      </p:sp>
    </p:spTree>
    <p:extLst>
      <p:ext uri="{BB962C8B-B14F-4D97-AF65-F5344CB8AC3E}">
        <p14:creationId xmlns:p14="http://schemas.microsoft.com/office/powerpoint/2010/main" val="18415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go through the whole process of a RAG framework. A user asks a question, a retrieval first retrieves information from external datasource. The query and retrieval information will be the prompt to feed into the LLM, and LLM generates the final answer to user. </a:t>
            </a:r>
          </a:p>
        </p:txBody>
      </p:sp>
      <p:sp>
        <p:nvSpPr>
          <p:cNvPr id="4" name="Slide Number Placeholder 3"/>
          <p:cNvSpPr>
            <a:spLocks noGrp="1"/>
          </p:cNvSpPr>
          <p:nvPr>
            <p:ph type="sldNum" sz="quarter" idx="5"/>
          </p:nvPr>
        </p:nvSpPr>
        <p:spPr/>
        <p:txBody>
          <a:bodyPr/>
          <a:lstStyle/>
          <a:p>
            <a:fld id="{DF811066-0135-4CAA-8AD4-89A97190AC00}" type="slidenum">
              <a:rPr lang="en-US" smtClean="0"/>
              <a:t>6</a:t>
            </a:fld>
            <a:endParaRPr lang="en-US"/>
          </a:p>
        </p:txBody>
      </p:sp>
    </p:spTree>
    <p:extLst>
      <p:ext uri="{BB962C8B-B14F-4D97-AF65-F5344CB8AC3E}">
        <p14:creationId xmlns:p14="http://schemas.microsoft.com/office/powerpoint/2010/main" val="283332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811066-0135-4CAA-8AD4-89A97190AC00}" type="slidenum">
              <a:rPr lang="en-US" smtClean="0"/>
              <a:t>7</a:t>
            </a:fld>
            <a:endParaRPr lang="en-US"/>
          </a:p>
        </p:txBody>
      </p:sp>
    </p:spTree>
    <p:extLst>
      <p:ext uri="{BB962C8B-B14F-4D97-AF65-F5344CB8AC3E}">
        <p14:creationId xmlns:p14="http://schemas.microsoft.com/office/powerpoint/2010/main" val="413839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12/1/23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esyren.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huggingface.co/facebook/rag-token-nq"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0" y="5410200"/>
            <a:ext cx="2743200" cy="890432"/>
          </a:xfrm>
        </p:spPr>
        <p:txBody>
          <a:bodyPr anchor="ctr">
            <a:noAutofit/>
          </a:bodyPr>
          <a:lstStyle/>
          <a:p>
            <a:pPr algn="l"/>
            <a:r>
              <a:rPr lang="en-US" sz="1800" dirty="0">
                <a:solidFill>
                  <a:schemeClr val="bg1">
                    <a:lumMod val="65000"/>
                  </a:schemeClr>
                </a:solidFill>
              </a:rPr>
              <a:t>Qing Wang, Ph.D., Nov. 30, 2023</a:t>
            </a:r>
            <a:br>
              <a:rPr lang="en-US" sz="1400" dirty="0">
                <a:hlinkClick r:id="rId3"/>
              </a:rPr>
            </a:br>
            <a:endParaRPr lang="en-US" sz="1400" dirty="0">
              <a:solidFill>
                <a:schemeClr val="bg1">
                  <a:lumMod val="65000"/>
                </a:schemeClr>
              </a:solidFill>
            </a:endParaRPr>
          </a:p>
        </p:txBody>
      </p:sp>
      <p:cxnSp>
        <p:nvCxnSpPr>
          <p:cNvPr id="6" name="Straight Connector 5">
            <a:extLst>
              <a:ext uri="{FF2B5EF4-FFF2-40B4-BE49-F238E27FC236}">
                <a16:creationId xmlns:a16="http://schemas.microsoft.com/office/drawing/2014/main" id="{6AAC3F65-F5A3-FEC8-F01F-17A0975CE8E9}"/>
              </a:ext>
            </a:extLst>
          </p:cNvPr>
          <p:cNvCxnSpPr>
            <a:cxnSpLocks/>
          </p:cNvCxnSpPr>
          <p:nvPr/>
        </p:nvCxnSpPr>
        <p:spPr>
          <a:xfrm>
            <a:off x="1143000" y="2514600"/>
            <a:ext cx="32004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B4D5E87B-B7C4-1170-EE7E-D15CED02B0D5}"/>
              </a:ext>
            </a:extLst>
          </p:cNvPr>
          <p:cNvCxnSpPr>
            <a:cxnSpLocks/>
          </p:cNvCxnSpPr>
          <p:nvPr/>
        </p:nvCxnSpPr>
        <p:spPr>
          <a:xfrm>
            <a:off x="4876800" y="3733800"/>
            <a:ext cx="3124200" cy="0"/>
          </a:xfrm>
          <a:prstGeom prst="line">
            <a:avLst/>
          </a:prstGeom>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F492030C-62A3-08C5-DB8D-61D07FFA0447}"/>
              </a:ext>
            </a:extLst>
          </p:cNvPr>
          <p:cNvSpPr txBox="1"/>
          <p:nvPr/>
        </p:nvSpPr>
        <p:spPr>
          <a:xfrm>
            <a:off x="1371599" y="2795307"/>
            <a:ext cx="6400801" cy="64633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3600" dirty="0"/>
              <a:t>Retrieval-Augmented Generation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AB60-DF51-FC61-1326-D42E12DD3D09}"/>
              </a:ext>
            </a:extLst>
          </p:cNvPr>
          <p:cNvSpPr>
            <a:spLocks noGrp="1"/>
          </p:cNvSpPr>
          <p:nvPr>
            <p:ph type="title"/>
          </p:nvPr>
        </p:nvSpPr>
        <p:spPr/>
        <p:txBody>
          <a:bodyPr>
            <a:normAutofit fontScale="90000"/>
          </a:bodyPr>
          <a:lstStyle/>
          <a:p>
            <a:r>
              <a:rPr lang="en-US" dirty="0"/>
              <a:t>Large Language Model (Generation)</a:t>
            </a:r>
          </a:p>
        </p:txBody>
      </p:sp>
      <p:sp>
        <p:nvSpPr>
          <p:cNvPr id="3" name="TextBox 2">
            <a:extLst>
              <a:ext uri="{FF2B5EF4-FFF2-40B4-BE49-F238E27FC236}">
                <a16:creationId xmlns:a16="http://schemas.microsoft.com/office/drawing/2014/main" id="{08070248-AD0F-397A-6C82-C72CD3722360}"/>
              </a:ext>
            </a:extLst>
          </p:cNvPr>
          <p:cNvSpPr txBox="1"/>
          <p:nvPr/>
        </p:nvSpPr>
        <p:spPr>
          <a:xfrm>
            <a:off x="865950" y="2556330"/>
            <a:ext cx="7439849" cy="1200329"/>
          </a:xfrm>
          <a:prstGeom prst="rect">
            <a:avLst/>
          </a:prstGeom>
          <a:noFill/>
        </p:spPr>
        <p:txBody>
          <a:bodyPr wrap="square" rtlCol="0">
            <a:spAutoFit/>
          </a:bodyPr>
          <a:lstStyle/>
          <a:p>
            <a:r>
              <a:rPr lang="en-US" sz="3600" dirty="0"/>
              <a:t>LLMs don’t store facts – they store probability. </a:t>
            </a:r>
          </a:p>
        </p:txBody>
      </p:sp>
    </p:spTree>
    <p:extLst>
      <p:ext uri="{BB962C8B-B14F-4D97-AF65-F5344CB8AC3E}">
        <p14:creationId xmlns:p14="http://schemas.microsoft.com/office/powerpoint/2010/main" val="17950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screenshot of a web page&#10;&#10;Description automatically generated">
            <a:extLst>
              <a:ext uri="{FF2B5EF4-FFF2-40B4-BE49-F238E27FC236}">
                <a16:creationId xmlns:a16="http://schemas.microsoft.com/office/drawing/2014/main" id="{E0E309FB-11A0-60EF-3532-0B8F9E21C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2059135"/>
            <a:ext cx="4060600" cy="2980639"/>
          </a:xfrm>
          <a:prstGeom prst="rect">
            <a:avLst/>
          </a:prstGeom>
        </p:spPr>
      </p:pic>
      <p:sp>
        <p:nvSpPr>
          <p:cNvPr id="2" name="Title 1">
            <a:extLst>
              <a:ext uri="{FF2B5EF4-FFF2-40B4-BE49-F238E27FC236}">
                <a16:creationId xmlns:a16="http://schemas.microsoft.com/office/drawing/2014/main" id="{B6D4AB60-DF51-FC61-1326-D42E12DD3D09}"/>
              </a:ext>
            </a:extLst>
          </p:cNvPr>
          <p:cNvSpPr>
            <a:spLocks noGrp="1"/>
          </p:cNvSpPr>
          <p:nvPr>
            <p:ph type="title"/>
          </p:nvPr>
        </p:nvSpPr>
        <p:spPr/>
        <p:txBody>
          <a:bodyPr>
            <a:normAutofit fontScale="90000"/>
          </a:bodyPr>
          <a:lstStyle/>
          <a:p>
            <a:r>
              <a:rPr lang="en-US" dirty="0"/>
              <a:t>Large Language Model (Generation)</a:t>
            </a:r>
          </a:p>
        </p:txBody>
      </p:sp>
      <p:sp>
        <p:nvSpPr>
          <p:cNvPr id="8" name="Rounded Rectangular Callout 7">
            <a:extLst>
              <a:ext uri="{FF2B5EF4-FFF2-40B4-BE49-F238E27FC236}">
                <a16:creationId xmlns:a16="http://schemas.microsoft.com/office/drawing/2014/main" id="{13714D26-9033-ADEE-41E4-D6B556739844}"/>
              </a:ext>
            </a:extLst>
          </p:cNvPr>
          <p:cNvSpPr/>
          <p:nvPr/>
        </p:nvSpPr>
        <p:spPr>
          <a:xfrm>
            <a:off x="5715000" y="1758421"/>
            <a:ext cx="2362200" cy="381000"/>
          </a:xfrm>
          <a:prstGeom prst="wedgeRoundRectCallout">
            <a:avLst>
              <a:gd name="adj1" fmla="val -29435"/>
              <a:gd name="adj2" fmla="val 71389"/>
              <a:gd name="adj3"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user query = prompt </a:t>
            </a:r>
          </a:p>
        </p:txBody>
      </p:sp>
      <p:sp>
        <p:nvSpPr>
          <p:cNvPr id="11" name="Rounded Rectangular Callout 10">
            <a:extLst>
              <a:ext uri="{FF2B5EF4-FFF2-40B4-BE49-F238E27FC236}">
                <a16:creationId xmlns:a16="http://schemas.microsoft.com/office/drawing/2014/main" id="{9A1B963D-66F4-FCA0-D50C-FDA577CBE5A9}"/>
              </a:ext>
            </a:extLst>
          </p:cNvPr>
          <p:cNvSpPr/>
          <p:nvPr/>
        </p:nvSpPr>
        <p:spPr>
          <a:xfrm>
            <a:off x="5905500" y="4305871"/>
            <a:ext cx="1790700" cy="376746"/>
          </a:xfrm>
          <a:prstGeom prst="wedgeRoundRectCallout">
            <a:avLst>
              <a:gd name="adj1" fmla="val 12350"/>
              <a:gd name="adj2" fmla="val 84846"/>
              <a:gd name="adj3" fmla="val 16667"/>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Generated text</a:t>
            </a:r>
          </a:p>
        </p:txBody>
      </p:sp>
      <p:pic>
        <p:nvPicPr>
          <p:cNvPr id="15" name="Picture 14" descr="A close-up of a symbol&#10;&#10;Description automatically generated">
            <a:extLst>
              <a:ext uri="{FF2B5EF4-FFF2-40B4-BE49-F238E27FC236}">
                <a16:creationId xmlns:a16="http://schemas.microsoft.com/office/drawing/2014/main" id="{61E6C16D-AA6C-D5FC-742C-5834B28613B6}"/>
              </a:ext>
            </a:extLst>
          </p:cNvPr>
          <p:cNvPicPr>
            <a:picLocks noChangeAspect="1"/>
          </p:cNvPicPr>
          <p:nvPr/>
        </p:nvPicPr>
        <p:blipFill rotWithShape="1">
          <a:blip r:embed="rId4">
            <a:extLst>
              <a:ext uri="{28A0092B-C50C-407E-A947-70E740481C1C}">
                <a14:useLocalDpi xmlns:a14="http://schemas.microsoft.com/office/drawing/2010/main" val="0"/>
              </a:ext>
            </a:extLst>
          </a:blip>
          <a:srcRect t="12361"/>
          <a:stretch/>
        </p:blipFill>
        <p:spPr>
          <a:xfrm>
            <a:off x="782698" y="2133600"/>
            <a:ext cx="1409700" cy="345037"/>
          </a:xfrm>
          <a:prstGeom prst="rect">
            <a:avLst/>
          </a:prstGeom>
        </p:spPr>
      </p:pic>
      <p:sp>
        <p:nvSpPr>
          <p:cNvPr id="16" name="TextBox 15">
            <a:extLst>
              <a:ext uri="{FF2B5EF4-FFF2-40B4-BE49-F238E27FC236}">
                <a16:creationId xmlns:a16="http://schemas.microsoft.com/office/drawing/2014/main" id="{86BB435A-ABA1-37E1-A066-D01828928049}"/>
              </a:ext>
            </a:extLst>
          </p:cNvPr>
          <p:cNvSpPr txBox="1"/>
          <p:nvPr/>
        </p:nvSpPr>
        <p:spPr>
          <a:xfrm>
            <a:off x="762000" y="2450074"/>
            <a:ext cx="3048000" cy="923330"/>
          </a:xfrm>
          <a:prstGeom prst="rect">
            <a:avLst/>
          </a:prstGeom>
          <a:noFill/>
        </p:spPr>
        <p:txBody>
          <a:bodyPr wrap="square" rtlCol="0">
            <a:spAutoFit/>
          </a:bodyPr>
          <a:lstStyle/>
          <a:p>
            <a:r>
              <a:rPr lang="en-US" dirty="0"/>
              <a:t>x: ”how many species on land”</a:t>
            </a:r>
          </a:p>
          <a:p>
            <a:r>
              <a:rPr lang="en-US" dirty="0"/>
              <a:t>y: generated text (extracting knowledge from parameters)</a:t>
            </a:r>
          </a:p>
        </p:txBody>
      </p:sp>
      <p:sp>
        <p:nvSpPr>
          <p:cNvPr id="18" name="TextBox 17">
            <a:extLst>
              <a:ext uri="{FF2B5EF4-FFF2-40B4-BE49-F238E27FC236}">
                <a16:creationId xmlns:a16="http://schemas.microsoft.com/office/drawing/2014/main" id="{9FBDDF2D-190F-6330-6745-3ABA9A786820}"/>
              </a:ext>
            </a:extLst>
          </p:cNvPr>
          <p:cNvSpPr txBox="1"/>
          <p:nvPr/>
        </p:nvSpPr>
        <p:spPr>
          <a:xfrm>
            <a:off x="762000" y="1764268"/>
            <a:ext cx="762000" cy="369332"/>
          </a:xfrm>
          <a:prstGeom prst="rect">
            <a:avLst/>
          </a:prstGeom>
          <a:noFill/>
        </p:spPr>
        <p:txBody>
          <a:bodyPr wrap="square" rtlCol="0">
            <a:spAutoFit/>
          </a:bodyPr>
          <a:lstStyle/>
          <a:p>
            <a:r>
              <a:rPr lang="en-US" dirty="0"/>
              <a:t>LLMs</a:t>
            </a:r>
          </a:p>
        </p:txBody>
      </p:sp>
      <p:sp>
        <p:nvSpPr>
          <p:cNvPr id="24" name="TextBox 23">
            <a:extLst>
              <a:ext uri="{FF2B5EF4-FFF2-40B4-BE49-F238E27FC236}">
                <a16:creationId xmlns:a16="http://schemas.microsoft.com/office/drawing/2014/main" id="{279785F8-EEB8-3BF6-32C8-1FC3C1A718A7}"/>
              </a:ext>
            </a:extLst>
          </p:cNvPr>
          <p:cNvSpPr txBox="1"/>
          <p:nvPr/>
        </p:nvSpPr>
        <p:spPr>
          <a:xfrm>
            <a:off x="740128" y="4306669"/>
            <a:ext cx="2841272" cy="646331"/>
          </a:xfrm>
          <a:prstGeom prst="rect">
            <a:avLst/>
          </a:prstGeom>
          <a:noFill/>
        </p:spPr>
        <p:txBody>
          <a:bodyPr wrap="square" rtlCol="0">
            <a:spAutoFit/>
          </a:bodyPr>
          <a:lstStyle/>
          <a:p>
            <a:r>
              <a:rPr lang="en-US" dirty="0"/>
              <a:t>1. No source</a:t>
            </a:r>
          </a:p>
          <a:p>
            <a:r>
              <a:rPr lang="en-US" dirty="0"/>
              <a:t>2. Out of date</a:t>
            </a:r>
          </a:p>
        </p:txBody>
      </p:sp>
      <p:sp>
        <p:nvSpPr>
          <p:cNvPr id="25" name="TextBox 24">
            <a:extLst>
              <a:ext uri="{FF2B5EF4-FFF2-40B4-BE49-F238E27FC236}">
                <a16:creationId xmlns:a16="http://schemas.microsoft.com/office/drawing/2014/main" id="{CE982F7B-ABB2-93AF-916C-FF92B2258696}"/>
              </a:ext>
            </a:extLst>
          </p:cNvPr>
          <p:cNvSpPr txBox="1"/>
          <p:nvPr/>
        </p:nvSpPr>
        <p:spPr>
          <a:xfrm>
            <a:off x="740128" y="3897868"/>
            <a:ext cx="1926872" cy="369332"/>
          </a:xfrm>
          <a:prstGeom prst="rect">
            <a:avLst/>
          </a:prstGeom>
          <a:noFill/>
        </p:spPr>
        <p:txBody>
          <a:bodyPr wrap="square" rtlCol="0">
            <a:spAutoFit/>
          </a:bodyPr>
          <a:lstStyle/>
          <a:p>
            <a:r>
              <a:rPr lang="en-US" dirty="0"/>
              <a:t>LLMs Challenges:</a:t>
            </a:r>
          </a:p>
        </p:txBody>
      </p:sp>
    </p:spTree>
    <p:extLst>
      <p:ext uri="{BB962C8B-B14F-4D97-AF65-F5344CB8AC3E}">
        <p14:creationId xmlns:p14="http://schemas.microsoft.com/office/powerpoint/2010/main" val="387972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AB60-DF51-FC61-1326-D42E12DD3D09}"/>
              </a:ext>
            </a:extLst>
          </p:cNvPr>
          <p:cNvSpPr>
            <a:spLocks noGrp="1"/>
          </p:cNvSpPr>
          <p:nvPr>
            <p:ph type="title"/>
          </p:nvPr>
        </p:nvSpPr>
        <p:spPr/>
        <p:txBody>
          <a:bodyPr/>
          <a:lstStyle/>
          <a:p>
            <a:r>
              <a:rPr lang="en-US" u="sng" dirty="0"/>
              <a:t>Retrieval-augmented</a:t>
            </a:r>
            <a:r>
              <a:rPr lang="en-US" dirty="0"/>
              <a:t> Generation</a:t>
            </a:r>
          </a:p>
        </p:txBody>
      </p:sp>
      <p:sp>
        <p:nvSpPr>
          <p:cNvPr id="17" name="TextBox 16">
            <a:extLst>
              <a:ext uri="{FF2B5EF4-FFF2-40B4-BE49-F238E27FC236}">
                <a16:creationId xmlns:a16="http://schemas.microsoft.com/office/drawing/2014/main" id="{6DF95BE1-0AA5-750D-D56E-E40B8AAE5E36}"/>
              </a:ext>
            </a:extLst>
          </p:cNvPr>
          <p:cNvSpPr txBox="1"/>
          <p:nvPr/>
        </p:nvSpPr>
        <p:spPr>
          <a:xfrm>
            <a:off x="1333500" y="1981200"/>
            <a:ext cx="1409700" cy="369332"/>
          </a:xfrm>
          <a:prstGeom prst="rect">
            <a:avLst/>
          </a:prstGeom>
          <a:noFill/>
        </p:spPr>
        <p:txBody>
          <a:bodyPr wrap="square" rtlCol="0">
            <a:spAutoFit/>
          </a:bodyPr>
          <a:lstStyle/>
          <a:p>
            <a:r>
              <a:rPr lang="en-US" dirty="0"/>
              <a:t>LLM + RAG</a:t>
            </a:r>
          </a:p>
        </p:txBody>
      </p:sp>
      <p:pic>
        <p:nvPicPr>
          <p:cNvPr id="20" name="Picture 19" descr="A black math symbols&#10;&#10;Description automatically generated with medium confidence">
            <a:extLst>
              <a:ext uri="{FF2B5EF4-FFF2-40B4-BE49-F238E27FC236}">
                <a16:creationId xmlns:a16="http://schemas.microsoft.com/office/drawing/2014/main" id="{25F0AEC0-108C-DF9D-2F02-B4056EC0B4AA}"/>
              </a:ext>
            </a:extLst>
          </p:cNvPr>
          <p:cNvPicPr>
            <a:picLocks noChangeAspect="1"/>
          </p:cNvPicPr>
          <p:nvPr/>
        </p:nvPicPr>
        <p:blipFill rotWithShape="1">
          <a:blip r:embed="rId3">
            <a:extLst>
              <a:ext uri="{28A0092B-C50C-407E-A947-70E740481C1C}">
                <a14:useLocalDpi xmlns:a14="http://schemas.microsoft.com/office/drawing/2010/main" val="0"/>
              </a:ext>
            </a:extLst>
          </a:blip>
          <a:srcRect l="8264" t="13508" b="1755"/>
          <a:stretch/>
        </p:blipFill>
        <p:spPr>
          <a:xfrm>
            <a:off x="1371600" y="2286000"/>
            <a:ext cx="1273158" cy="369332"/>
          </a:xfrm>
          <a:prstGeom prst="rect">
            <a:avLst/>
          </a:prstGeom>
        </p:spPr>
      </p:pic>
      <p:sp>
        <p:nvSpPr>
          <p:cNvPr id="21" name="TextBox 20">
            <a:extLst>
              <a:ext uri="{FF2B5EF4-FFF2-40B4-BE49-F238E27FC236}">
                <a16:creationId xmlns:a16="http://schemas.microsoft.com/office/drawing/2014/main" id="{87D4DE20-9280-5271-13A5-59E9559F5D1A}"/>
              </a:ext>
            </a:extLst>
          </p:cNvPr>
          <p:cNvSpPr txBox="1"/>
          <p:nvPr/>
        </p:nvSpPr>
        <p:spPr>
          <a:xfrm>
            <a:off x="1346268" y="2630311"/>
            <a:ext cx="3987732" cy="1200329"/>
          </a:xfrm>
          <a:prstGeom prst="rect">
            <a:avLst/>
          </a:prstGeom>
          <a:noFill/>
        </p:spPr>
        <p:txBody>
          <a:bodyPr wrap="square" rtlCol="0">
            <a:spAutoFit/>
          </a:bodyPr>
          <a:lstStyle/>
          <a:p>
            <a:r>
              <a:rPr lang="en-US" dirty="0"/>
              <a:t>x: ”how many species on land”</a:t>
            </a:r>
          </a:p>
          <a:p>
            <a:r>
              <a:rPr lang="en-US" dirty="0">
                <a:solidFill>
                  <a:srgbClr val="0070C0"/>
                </a:solidFill>
              </a:rPr>
              <a:t>z: Wikipedia (be updated in real time)</a:t>
            </a:r>
          </a:p>
          <a:p>
            <a:r>
              <a:rPr lang="en-US" dirty="0"/>
              <a:t>y: generated text</a:t>
            </a:r>
          </a:p>
          <a:p>
            <a:endParaRPr lang="en-US" dirty="0">
              <a:solidFill>
                <a:srgbClr val="0070C0"/>
              </a:solidFill>
            </a:endParaRPr>
          </a:p>
        </p:txBody>
      </p:sp>
      <p:pic>
        <p:nvPicPr>
          <p:cNvPr id="5" name="Picture 4" descr="A screenshot of a computer&#10;&#10;Description automatically generated">
            <a:extLst>
              <a:ext uri="{FF2B5EF4-FFF2-40B4-BE49-F238E27FC236}">
                <a16:creationId xmlns:a16="http://schemas.microsoft.com/office/drawing/2014/main" id="{1BB3B837-0808-3810-0221-ECDA4B71162A}"/>
              </a:ext>
            </a:extLst>
          </p:cNvPr>
          <p:cNvPicPr>
            <a:picLocks noChangeAspect="1"/>
          </p:cNvPicPr>
          <p:nvPr/>
        </p:nvPicPr>
        <p:blipFill rotWithShape="1">
          <a:blip r:embed="rId4">
            <a:extLst>
              <a:ext uri="{28A0092B-C50C-407E-A947-70E740481C1C}">
                <a14:useLocalDpi xmlns:a14="http://schemas.microsoft.com/office/drawing/2010/main" val="0"/>
              </a:ext>
            </a:extLst>
          </a:blip>
          <a:srcRect t="10851"/>
          <a:stretch/>
        </p:blipFill>
        <p:spPr>
          <a:xfrm>
            <a:off x="1257300" y="3879673"/>
            <a:ext cx="6629400" cy="1824394"/>
          </a:xfrm>
          <a:prstGeom prst="rect">
            <a:avLst/>
          </a:prstGeom>
        </p:spPr>
      </p:pic>
    </p:spTree>
    <p:extLst>
      <p:ext uri="{BB962C8B-B14F-4D97-AF65-F5344CB8AC3E}">
        <p14:creationId xmlns:p14="http://schemas.microsoft.com/office/powerpoint/2010/main" val="417050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AB60-DF51-FC61-1326-D42E12DD3D09}"/>
              </a:ext>
            </a:extLst>
          </p:cNvPr>
          <p:cNvSpPr>
            <a:spLocks noGrp="1"/>
          </p:cNvSpPr>
          <p:nvPr>
            <p:ph type="title"/>
          </p:nvPr>
        </p:nvSpPr>
        <p:spPr/>
        <p:txBody>
          <a:bodyPr/>
          <a:lstStyle/>
          <a:p>
            <a:r>
              <a:rPr lang="en-US" dirty="0"/>
              <a:t>Retrieval-Augmented Generation</a:t>
            </a:r>
          </a:p>
        </p:txBody>
      </p:sp>
      <p:sp>
        <p:nvSpPr>
          <p:cNvPr id="3" name="Rectangle 2">
            <a:extLst>
              <a:ext uri="{FF2B5EF4-FFF2-40B4-BE49-F238E27FC236}">
                <a16:creationId xmlns:a16="http://schemas.microsoft.com/office/drawing/2014/main" id="{2E363D8D-3644-92DD-5A2E-C6E2DA0F13C7}"/>
              </a:ext>
            </a:extLst>
          </p:cNvPr>
          <p:cNvSpPr/>
          <p:nvPr/>
        </p:nvSpPr>
        <p:spPr>
          <a:xfrm>
            <a:off x="381000" y="1740932"/>
            <a:ext cx="1828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Corpus</a:t>
            </a:r>
          </a:p>
          <a:p>
            <a:pPr algn="ctr"/>
            <a:r>
              <a:rPr lang="en-US" sz="1400" dirty="0"/>
              <a:t>Documents, PDFs</a:t>
            </a:r>
          </a:p>
        </p:txBody>
      </p:sp>
      <p:sp>
        <p:nvSpPr>
          <p:cNvPr id="4" name="Rectangle 3">
            <a:extLst>
              <a:ext uri="{FF2B5EF4-FFF2-40B4-BE49-F238E27FC236}">
                <a16:creationId xmlns:a16="http://schemas.microsoft.com/office/drawing/2014/main" id="{AD1A85AB-DA15-7D6C-CF70-442A062C7E71}"/>
              </a:ext>
            </a:extLst>
          </p:cNvPr>
          <p:cNvSpPr/>
          <p:nvPr/>
        </p:nvSpPr>
        <p:spPr>
          <a:xfrm>
            <a:off x="2590800" y="1740932"/>
            <a:ext cx="1828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Split</a:t>
            </a:r>
          </a:p>
          <a:p>
            <a:pPr algn="ctr"/>
            <a:r>
              <a:rPr lang="en-US" sz="1400" dirty="0"/>
              <a:t>Chunks size</a:t>
            </a:r>
          </a:p>
        </p:txBody>
      </p:sp>
      <p:sp>
        <p:nvSpPr>
          <p:cNvPr id="5" name="Rectangle 4">
            <a:extLst>
              <a:ext uri="{FF2B5EF4-FFF2-40B4-BE49-F238E27FC236}">
                <a16:creationId xmlns:a16="http://schemas.microsoft.com/office/drawing/2014/main" id="{17AE8F6A-F487-642B-A22E-4171269BE20B}"/>
              </a:ext>
            </a:extLst>
          </p:cNvPr>
          <p:cNvSpPr/>
          <p:nvPr/>
        </p:nvSpPr>
        <p:spPr>
          <a:xfrm>
            <a:off x="4800600" y="1740932"/>
            <a:ext cx="1828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Embed</a:t>
            </a:r>
          </a:p>
          <a:p>
            <a:pPr algn="ctr"/>
            <a:r>
              <a:rPr lang="en-US" sz="1400" dirty="0"/>
              <a:t>Using an embedding model to create vector representation</a:t>
            </a:r>
          </a:p>
        </p:txBody>
      </p:sp>
      <p:sp>
        <p:nvSpPr>
          <p:cNvPr id="6" name="Rectangle 5">
            <a:extLst>
              <a:ext uri="{FF2B5EF4-FFF2-40B4-BE49-F238E27FC236}">
                <a16:creationId xmlns:a16="http://schemas.microsoft.com/office/drawing/2014/main" id="{1E9904A9-2478-CA58-DF0C-B796A69FA795}"/>
              </a:ext>
            </a:extLst>
          </p:cNvPr>
          <p:cNvSpPr/>
          <p:nvPr/>
        </p:nvSpPr>
        <p:spPr>
          <a:xfrm>
            <a:off x="7010400" y="1740932"/>
            <a:ext cx="1828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Store</a:t>
            </a:r>
          </a:p>
          <a:p>
            <a:pPr algn="ctr"/>
            <a:r>
              <a:rPr lang="en-US" sz="1400" dirty="0"/>
              <a:t>Save each chunk and its embedding to DB</a:t>
            </a:r>
          </a:p>
        </p:txBody>
      </p:sp>
      <p:sp>
        <p:nvSpPr>
          <p:cNvPr id="7" name="TextBox 6">
            <a:extLst>
              <a:ext uri="{FF2B5EF4-FFF2-40B4-BE49-F238E27FC236}">
                <a16:creationId xmlns:a16="http://schemas.microsoft.com/office/drawing/2014/main" id="{3144033B-A05C-FC56-42ED-603FD20FC0E5}"/>
              </a:ext>
            </a:extLst>
          </p:cNvPr>
          <p:cNvSpPr txBox="1"/>
          <p:nvPr/>
        </p:nvSpPr>
        <p:spPr>
          <a:xfrm>
            <a:off x="101600" y="6550223"/>
            <a:ext cx="3124200" cy="307777"/>
          </a:xfrm>
          <a:prstGeom prst="rect">
            <a:avLst/>
          </a:prstGeom>
          <a:noFill/>
        </p:spPr>
        <p:txBody>
          <a:bodyPr wrap="square" rtlCol="0">
            <a:spAutoFit/>
          </a:bodyPr>
          <a:lstStyle/>
          <a:p>
            <a:r>
              <a:rPr lang="en-US" sz="1400" dirty="0"/>
              <a:t>Content Source from Entry Pointer AI</a:t>
            </a:r>
          </a:p>
        </p:txBody>
      </p:sp>
      <p:sp>
        <p:nvSpPr>
          <p:cNvPr id="8" name="TextBox 7">
            <a:extLst>
              <a:ext uri="{FF2B5EF4-FFF2-40B4-BE49-F238E27FC236}">
                <a16:creationId xmlns:a16="http://schemas.microsoft.com/office/drawing/2014/main" id="{F8782777-2F1A-F635-1FD2-9E5D63C7C14C}"/>
              </a:ext>
            </a:extLst>
          </p:cNvPr>
          <p:cNvSpPr txBox="1"/>
          <p:nvPr/>
        </p:nvSpPr>
        <p:spPr>
          <a:xfrm>
            <a:off x="304800" y="1383268"/>
            <a:ext cx="1639711" cy="369332"/>
          </a:xfrm>
          <a:prstGeom prst="rect">
            <a:avLst/>
          </a:prstGeom>
          <a:noFill/>
        </p:spPr>
        <p:txBody>
          <a:bodyPr wrap="square" rtlCol="0">
            <a:spAutoFit/>
          </a:bodyPr>
          <a:lstStyle/>
          <a:p>
            <a:r>
              <a:rPr lang="en-US" dirty="0"/>
              <a:t>1. Preparation</a:t>
            </a:r>
          </a:p>
        </p:txBody>
      </p:sp>
      <p:sp>
        <p:nvSpPr>
          <p:cNvPr id="9" name="TextBox 8">
            <a:extLst>
              <a:ext uri="{FF2B5EF4-FFF2-40B4-BE49-F238E27FC236}">
                <a16:creationId xmlns:a16="http://schemas.microsoft.com/office/drawing/2014/main" id="{4489E46F-E515-4314-100D-840A56E582A0}"/>
              </a:ext>
            </a:extLst>
          </p:cNvPr>
          <p:cNvSpPr txBox="1"/>
          <p:nvPr/>
        </p:nvSpPr>
        <p:spPr>
          <a:xfrm>
            <a:off x="304800" y="3669268"/>
            <a:ext cx="1639711" cy="369332"/>
          </a:xfrm>
          <a:prstGeom prst="rect">
            <a:avLst/>
          </a:prstGeom>
          <a:noFill/>
        </p:spPr>
        <p:txBody>
          <a:bodyPr wrap="square" rtlCol="0">
            <a:spAutoFit/>
          </a:bodyPr>
          <a:lstStyle/>
          <a:p>
            <a:r>
              <a:rPr lang="en-US" dirty="0"/>
              <a:t>2. Retrieval</a:t>
            </a:r>
          </a:p>
        </p:txBody>
      </p:sp>
      <p:sp>
        <p:nvSpPr>
          <p:cNvPr id="11" name="Rectangle 10">
            <a:extLst>
              <a:ext uri="{FF2B5EF4-FFF2-40B4-BE49-F238E27FC236}">
                <a16:creationId xmlns:a16="http://schemas.microsoft.com/office/drawing/2014/main" id="{DA4ED303-20E0-7AE0-38B5-F40120753E7A}"/>
              </a:ext>
            </a:extLst>
          </p:cNvPr>
          <p:cNvSpPr/>
          <p:nvPr/>
        </p:nvSpPr>
        <p:spPr>
          <a:xfrm>
            <a:off x="381000" y="4049889"/>
            <a:ext cx="1828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User Query</a:t>
            </a:r>
            <a:br>
              <a:rPr lang="en-US" sz="2000" dirty="0"/>
            </a:br>
            <a:r>
              <a:rPr lang="en-US" sz="1400" dirty="0"/>
              <a:t>how many species on land? </a:t>
            </a:r>
          </a:p>
        </p:txBody>
      </p:sp>
      <p:sp>
        <p:nvSpPr>
          <p:cNvPr id="12" name="Rectangle 11">
            <a:extLst>
              <a:ext uri="{FF2B5EF4-FFF2-40B4-BE49-F238E27FC236}">
                <a16:creationId xmlns:a16="http://schemas.microsoft.com/office/drawing/2014/main" id="{2CE2EB8E-A5DA-E252-B2BE-831E905D6043}"/>
              </a:ext>
            </a:extLst>
          </p:cNvPr>
          <p:cNvSpPr/>
          <p:nvPr/>
        </p:nvSpPr>
        <p:spPr>
          <a:xfrm>
            <a:off x="2590800" y="4049889"/>
            <a:ext cx="1828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Embed</a:t>
            </a:r>
            <a:br>
              <a:rPr lang="en-US" sz="2000" dirty="0"/>
            </a:br>
            <a:r>
              <a:rPr lang="en-US" sz="1400" dirty="0"/>
              <a:t>Using the same embedding model</a:t>
            </a:r>
          </a:p>
        </p:txBody>
      </p:sp>
      <p:sp>
        <p:nvSpPr>
          <p:cNvPr id="13" name="Right Arrow 12">
            <a:extLst>
              <a:ext uri="{FF2B5EF4-FFF2-40B4-BE49-F238E27FC236}">
                <a16:creationId xmlns:a16="http://schemas.microsoft.com/office/drawing/2014/main" id="{728AFED1-E7CE-45D5-8DF0-BABBD8355E5C}"/>
              </a:ext>
            </a:extLst>
          </p:cNvPr>
          <p:cNvSpPr/>
          <p:nvPr/>
        </p:nvSpPr>
        <p:spPr>
          <a:xfrm>
            <a:off x="2286000" y="2502932"/>
            <a:ext cx="2286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4D263134-F641-B75D-E7C6-BE220EE83CF2}"/>
              </a:ext>
            </a:extLst>
          </p:cNvPr>
          <p:cNvSpPr/>
          <p:nvPr/>
        </p:nvSpPr>
        <p:spPr>
          <a:xfrm>
            <a:off x="4495800" y="2502932"/>
            <a:ext cx="2286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4164B77-E4DD-97DF-9897-CF4420C42626}"/>
              </a:ext>
            </a:extLst>
          </p:cNvPr>
          <p:cNvSpPr/>
          <p:nvPr/>
        </p:nvSpPr>
        <p:spPr>
          <a:xfrm>
            <a:off x="6705600" y="2502932"/>
            <a:ext cx="2286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3B8A1023-E318-920F-2ED9-39E406A402B8}"/>
              </a:ext>
            </a:extLst>
          </p:cNvPr>
          <p:cNvSpPr/>
          <p:nvPr/>
        </p:nvSpPr>
        <p:spPr>
          <a:xfrm>
            <a:off x="2286000" y="4869745"/>
            <a:ext cx="2286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C7B1FE2C-3A09-29FB-39C5-C39248F2D304}"/>
              </a:ext>
            </a:extLst>
          </p:cNvPr>
          <p:cNvSpPr/>
          <p:nvPr/>
        </p:nvSpPr>
        <p:spPr>
          <a:xfrm>
            <a:off x="4495800" y="4869745"/>
            <a:ext cx="2286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2006204-F270-F142-A907-1312A254AA09}"/>
              </a:ext>
            </a:extLst>
          </p:cNvPr>
          <p:cNvSpPr/>
          <p:nvPr/>
        </p:nvSpPr>
        <p:spPr>
          <a:xfrm>
            <a:off x="4800600" y="4049889"/>
            <a:ext cx="1828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C000"/>
                </a:solidFill>
              </a:rPr>
              <a:t>Search</a:t>
            </a:r>
          </a:p>
          <a:p>
            <a:pPr algn="ctr"/>
            <a:r>
              <a:rPr lang="en-US" sz="1400" dirty="0"/>
              <a:t>Top k most relevant results on external sources</a:t>
            </a:r>
          </a:p>
        </p:txBody>
      </p:sp>
      <p:sp>
        <p:nvSpPr>
          <p:cNvPr id="19" name="Right Arrow 18">
            <a:extLst>
              <a:ext uri="{FF2B5EF4-FFF2-40B4-BE49-F238E27FC236}">
                <a16:creationId xmlns:a16="http://schemas.microsoft.com/office/drawing/2014/main" id="{C496E1FB-F2F4-8CD3-BECC-89D0B25CDD8B}"/>
              </a:ext>
            </a:extLst>
          </p:cNvPr>
          <p:cNvSpPr/>
          <p:nvPr/>
        </p:nvSpPr>
        <p:spPr>
          <a:xfrm>
            <a:off x="6705600" y="4869745"/>
            <a:ext cx="2286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5870DB7-C3F8-D29D-54B2-CEAC39D1EB4B}"/>
              </a:ext>
            </a:extLst>
          </p:cNvPr>
          <p:cNvSpPr/>
          <p:nvPr/>
        </p:nvSpPr>
        <p:spPr>
          <a:xfrm>
            <a:off x="7010400" y="4038600"/>
            <a:ext cx="1828800" cy="16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Build Prompt</a:t>
            </a:r>
          </a:p>
          <a:p>
            <a:pPr marL="342900" indent="-342900">
              <a:buAutoNum type="arabicPeriod"/>
            </a:pPr>
            <a:r>
              <a:rPr lang="en-US" sz="1400" dirty="0"/>
              <a:t>User query</a:t>
            </a:r>
          </a:p>
          <a:p>
            <a:pPr marL="342900" indent="-342900">
              <a:buAutoNum type="arabicPeriod"/>
            </a:pPr>
            <a:r>
              <a:rPr lang="en-US" sz="1400" dirty="0">
                <a:solidFill>
                  <a:srgbClr val="FFC000"/>
                </a:solidFill>
              </a:rPr>
              <a:t>Information from search</a:t>
            </a:r>
          </a:p>
        </p:txBody>
      </p:sp>
      <p:sp>
        <p:nvSpPr>
          <p:cNvPr id="21" name="TextBox 20">
            <a:extLst>
              <a:ext uri="{FF2B5EF4-FFF2-40B4-BE49-F238E27FC236}">
                <a16:creationId xmlns:a16="http://schemas.microsoft.com/office/drawing/2014/main" id="{F2644A57-961C-46CE-2469-C457D3DBDC88}"/>
              </a:ext>
            </a:extLst>
          </p:cNvPr>
          <p:cNvSpPr txBox="1"/>
          <p:nvPr/>
        </p:nvSpPr>
        <p:spPr>
          <a:xfrm>
            <a:off x="7030156" y="5955268"/>
            <a:ext cx="1809044"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LLM Generation</a:t>
            </a:r>
          </a:p>
        </p:txBody>
      </p:sp>
      <p:sp>
        <p:nvSpPr>
          <p:cNvPr id="23" name="Right Arrow 22">
            <a:extLst>
              <a:ext uri="{FF2B5EF4-FFF2-40B4-BE49-F238E27FC236}">
                <a16:creationId xmlns:a16="http://schemas.microsoft.com/office/drawing/2014/main" id="{71BFC49A-AB82-07D7-9E93-115F4E2BDAA9}"/>
              </a:ext>
            </a:extLst>
          </p:cNvPr>
          <p:cNvSpPr/>
          <p:nvPr/>
        </p:nvSpPr>
        <p:spPr>
          <a:xfrm rot="5400000">
            <a:off x="7848599" y="5779787"/>
            <a:ext cx="228600"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99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AB60-DF51-FC61-1326-D42E12DD3D09}"/>
              </a:ext>
            </a:extLst>
          </p:cNvPr>
          <p:cNvSpPr>
            <a:spLocks noGrp="1"/>
          </p:cNvSpPr>
          <p:nvPr>
            <p:ph type="title"/>
          </p:nvPr>
        </p:nvSpPr>
        <p:spPr/>
        <p:txBody>
          <a:bodyPr/>
          <a:lstStyle/>
          <a:p>
            <a:r>
              <a:rPr lang="en-US" dirty="0"/>
              <a:t>Retrieval-Augmented Generation</a:t>
            </a:r>
          </a:p>
        </p:txBody>
      </p:sp>
      <p:pic>
        <p:nvPicPr>
          <p:cNvPr id="22" name="Graphic 21" descr="User with solid fill">
            <a:extLst>
              <a:ext uri="{FF2B5EF4-FFF2-40B4-BE49-F238E27FC236}">
                <a16:creationId xmlns:a16="http://schemas.microsoft.com/office/drawing/2014/main" id="{AD0079D5-9D67-E10E-CA07-6A8B465C30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7800" y="2781300"/>
            <a:ext cx="685800" cy="685800"/>
          </a:xfrm>
          <a:prstGeom prst="rect">
            <a:avLst/>
          </a:prstGeom>
        </p:spPr>
      </p:pic>
      <p:sp>
        <p:nvSpPr>
          <p:cNvPr id="26" name="TextBox 25">
            <a:extLst>
              <a:ext uri="{FF2B5EF4-FFF2-40B4-BE49-F238E27FC236}">
                <a16:creationId xmlns:a16="http://schemas.microsoft.com/office/drawing/2014/main" id="{583363C8-CC11-2D3E-C0CB-C30FBE68C688}"/>
              </a:ext>
            </a:extLst>
          </p:cNvPr>
          <p:cNvSpPr txBox="1"/>
          <p:nvPr/>
        </p:nvSpPr>
        <p:spPr>
          <a:xfrm>
            <a:off x="1494785" y="3314700"/>
            <a:ext cx="591829" cy="369332"/>
          </a:xfrm>
          <a:prstGeom prst="rect">
            <a:avLst/>
          </a:prstGeom>
          <a:noFill/>
        </p:spPr>
        <p:txBody>
          <a:bodyPr wrap="none" rtlCol="0">
            <a:spAutoFit/>
          </a:bodyPr>
          <a:lstStyle/>
          <a:p>
            <a:r>
              <a:rPr lang="en-US" dirty="0"/>
              <a:t>user</a:t>
            </a:r>
          </a:p>
        </p:txBody>
      </p:sp>
      <p:cxnSp>
        <p:nvCxnSpPr>
          <p:cNvPr id="31" name="Straight Arrow Connector 30">
            <a:extLst>
              <a:ext uri="{FF2B5EF4-FFF2-40B4-BE49-F238E27FC236}">
                <a16:creationId xmlns:a16="http://schemas.microsoft.com/office/drawing/2014/main" id="{8BEA41BE-5F6D-8ACA-9C86-027FC278EEAC}"/>
              </a:ext>
            </a:extLst>
          </p:cNvPr>
          <p:cNvCxnSpPr/>
          <p:nvPr/>
        </p:nvCxnSpPr>
        <p:spPr>
          <a:xfrm>
            <a:off x="2361782" y="3132667"/>
            <a:ext cx="1066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4765FD93-9790-AA76-ECE8-929C28D60B47}"/>
              </a:ext>
            </a:extLst>
          </p:cNvPr>
          <p:cNvCxnSpPr/>
          <p:nvPr/>
        </p:nvCxnSpPr>
        <p:spPr>
          <a:xfrm>
            <a:off x="5070121" y="3132667"/>
            <a:ext cx="1066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AD707AD8-1EB3-AFE8-F82D-ADBF95396CA3}"/>
              </a:ext>
            </a:extLst>
          </p:cNvPr>
          <p:cNvSpPr/>
          <p:nvPr/>
        </p:nvSpPr>
        <p:spPr>
          <a:xfrm>
            <a:off x="3810000" y="2839157"/>
            <a:ext cx="1066800" cy="8382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LLM</a:t>
            </a:r>
          </a:p>
        </p:txBody>
      </p:sp>
      <p:cxnSp>
        <p:nvCxnSpPr>
          <p:cNvPr id="35" name="Straight Arrow Connector 34">
            <a:extLst>
              <a:ext uri="{FF2B5EF4-FFF2-40B4-BE49-F238E27FC236}">
                <a16:creationId xmlns:a16="http://schemas.microsoft.com/office/drawing/2014/main" id="{D954DE32-1385-B1A5-3504-32F947A4C586}"/>
              </a:ext>
            </a:extLst>
          </p:cNvPr>
          <p:cNvCxnSpPr/>
          <p:nvPr/>
        </p:nvCxnSpPr>
        <p:spPr>
          <a:xfrm flipH="1">
            <a:off x="5070121" y="3441700"/>
            <a:ext cx="10668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6" name="Straight Arrow Connector 35">
            <a:extLst>
              <a:ext uri="{FF2B5EF4-FFF2-40B4-BE49-F238E27FC236}">
                <a16:creationId xmlns:a16="http://schemas.microsoft.com/office/drawing/2014/main" id="{816EC283-3A9E-919A-0BEB-D38D2851F50C}"/>
              </a:ext>
            </a:extLst>
          </p:cNvPr>
          <p:cNvCxnSpPr/>
          <p:nvPr/>
        </p:nvCxnSpPr>
        <p:spPr>
          <a:xfrm flipH="1">
            <a:off x="2375893" y="3441700"/>
            <a:ext cx="1066800"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37" name="Rectangle 36">
            <a:extLst>
              <a:ext uri="{FF2B5EF4-FFF2-40B4-BE49-F238E27FC236}">
                <a16:creationId xmlns:a16="http://schemas.microsoft.com/office/drawing/2014/main" id="{1B522D79-8A2F-A832-3C48-72D8FAFBFCC7}"/>
              </a:ext>
            </a:extLst>
          </p:cNvPr>
          <p:cNvSpPr/>
          <p:nvPr/>
        </p:nvSpPr>
        <p:spPr>
          <a:xfrm>
            <a:off x="6400800" y="2895600"/>
            <a:ext cx="498540" cy="685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t>
            </a:r>
          </a:p>
          <a:p>
            <a:pPr algn="ctr"/>
            <a:r>
              <a:rPr lang="en-US" dirty="0"/>
              <a:t>---</a:t>
            </a:r>
          </a:p>
        </p:txBody>
      </p:sp>
      <p:sp>
        <p:nvSpPr>
          <p:cNvPr id="40" name="Rectangle 39">
            <a:extLst>
              <a:ext uri="{FF2B5EF4-FFF2-40B4-BE49-F238E27FC236}">
                <a16:creationId xmlns:a16="http://schemas.microsoft.com/office/drawing/2014/main" id="{3F004F21-D00F-B8C0-4DD5-D8E717477E4D}"/>
              </a:ext>
            </a:extLst>
          </p:cNvPr>
          <p:cNvSpPr/>
          <p:nvPr/>
        </p:nvSpPr>
        <p:spPr>
          <a:xfrm>
            <a:off x="6580009" y="3048000"/>
            <a:ext cx="498540" cy="685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t>
            </a:r>
          </a:p>
          <a:p>
            <a:pPr algn="ctr"/>
            <a:r>
              <a:rPr lang="en-US" dirty="0"/>
              <a:t>---</a:t>
            </a:r>
          </a:p>
        </p:txBody>
      </p:sp>
      <p:sp>
        <p:nvSpPr>
          <p:cNvPr id="41" name="Rectangle 40">
            <a:extLst>
              <a:ext uri="{FF2B5EF4-FFF2-40B4-BE49-F238E27FC236}">
                <a16:creationId xmlns:a16="http://schemas.microsoft.com/office/drawing/2014/main" id="{1A107425-8273-A452-826D-F1905327200D}"/>
              </a:ext>
            </a:extLst>
          </p:cNvPr>
          <p:cNvSpPr/>
          <p:nvPr/>
        </p:nvSpPr>
        <p:spPr>
          <a:xfrm>
            <a:off x="6781800" y="3200400"/>
            <a:ext cx="498540" cy="685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t>
            </a:r>
          </a:p>
          <a:p>
            <a:pPr algn="ctr"/>
            <a:r>
              <a:rPr lang="en-US" dirty="0"/>
              <a:t>---</a:t>
            </a:r>
          </a:p>
        </p:txBody>
      </p:sp>
      <p:sp>
        <p:nvSpPr>
          <p:cNvPr id="42" name="TextBox 41">
            <a:extLst>
              <a:ext uri="{FF2B5EF4-FFF2-40B4-BE49-F238E27FC236}">
                <a16:creationId xmlns:a16="http://schemas.microsoft.com/office/drawing/2014/main" id="{733AE2C1-1111-9AA1-E775-77AAF31F3BCE}"/>
              </a:ext>
            </a:extLst>
          </p:cNvPr>
          <p:cNvSpPr txBox="1"/>
          <p:nvPr/>
        </p:nvSpPr>
        <p:spPr>
          <a:xfrm>
            <a:off x="2474847" y="2590800"/>
            <a:ext cx="762901" cy="369332"/>
          </a:xfrm>
          <a:prstGeom prst="rect">
            <a:avLst/>
          </a:prstGeom>
          <a:noFill/>
        </p:spPr>
        <p:txBody>
          <a:bodyPr wrap="none" rtlCol="0">
            <a:spAutoFit/>
          </a:bodyPr>
          <a:lstStyle/>
          <a:p>
            <a:r>
              <a:rPr lang="en-US" dirty="0"/>
              <a:t>Query</a:t>
            </a:r>
          </a:p>
        </p:txBody>
      </p:sp>
      <p:sp>
        <p:nvSpPr>
          <p:cNvPr id="43" name="TextBox 42">
            <a:extLst>
              <a:ext uri="{FF2B5EF4-FFF2-40B4-BE49-F238E27FC236}">
                <a16:creationId xmlns:a16="http://schemas.microsoft.com/office/drawing/2014/main" id="{34BE931C-A05A-257A-DDF5-899F42BB93D9}"/>
              </a:ext>
            </a:extLst>
          </p:cNvPr>
          <p:cNvSpPr txBox="1"/>
          <p:nvPr/>
        </p:nvSpPr>
        <p:spPr>
          <a:xfrm>
            <a:off x="4967112" y="3657600"/>
            <a:ext cx="2500488" cy="646331"/>
          </a:xfrm>
          <a:prstGeom prst="rect">
            <a:avLst/>
          </a:prstGeom>
          <a:noFill/>
        </p:spPr>
        <p:txBody>
          <a:bodyPr wrap="square" rtlCol="0">
            <a:spAutoFit/>
          </a:bodyPr>
          <a:lstStyle/>
          <a:p>
            <a:r>
              <a:rPr lang="en-US" dirty="0"/>
              <a:t>1. Query</a:t>
            </a:r>
          </a:p>
          <a:p>
            <a:r>
              <a:rPr lang="en-US" dirty="0"/>
              <a:t>2. Retrieval information</a:t>
            </a:r>
          </a:p>
        </p:txBody>
      </p:sp>
      <p:sp>
        <p:nvSpPr>
          <p:cNvPr id="45" name="TextBox 44">
            <a:extLst>
              <a:ext uri="{FF2B5EF4-FFF2-40B4-BE49-F238E27FC236}">
                <a16:creationId xmlns:a16="http://schemas.microsoft.com/office/drawing/2014/main" id="{1764E236-0B29-7AA4-47BA-19731668FFF1}"/>
              </a:ext>
            </a:extLst>
          </p:cNvPr>
          <p:cNvSpPr txBox="1"/>
          <p:nvPr/>
        </p:nvSpPr>
        <p:spPr>
          <a:xfrm>
            <a:off x="2288405" y="3620869"/>
            <a:ext cx="1352166" cy="646331"/>
          </a:xfrm>
          <a:prstGeom prst="rect">
            <a:avLst/>
          </a:prstGeom>
          <a:noFill/>
        </p:spPr>
        <p:txBody>
          <a:bodyPr wrap="square" rtlCol="0">
            <a:spAutoFit/>
          </a:bodyPr>
          <a:lstStyle/>
          <a:p>
            <a:r>
              <a:rPr lang="en-US" dirty="0"/>
              <a:t>Generated answer</a:t>
            </a:r>
          </a:p>
        </p:txBody>
      </p:sp>
    </p:spTree>
    <p:extLst>
      <p:ext uri="{BB962C8B-B14F-4D97-AF65-F5344CB8AC3E}">
        <p14:creationId xmlns:p14="http://schemas.microsoft.com/office/powerpoint/2010/main" val="12254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0CB61-6CDC-BD13-DEFF-0F8D46492102}"/>
              </a:ext>
            </a:extLst>
          </p:cNvPr>
          <p:cNvSpPr>
            <a:spLocks noGrp="1"/>
          </p:cNvSpPr>
          <p:nvPr>
            <p:ph type="title"/>
          </p:nvPr>
        </p:nvSpPr>
        <p:spPr/>
        <p:txBody>
          <a:bodyPr>
            <a:normAutofit/>
          </a:bodyPr>
          <a:lstStyle/>
          <a:p>
            <a:r>
              <a:rPr lang="en-US" dirty="0"/>
              <a:t>Retrieval-augmented generation</a:t>
            </a:r>
          </a:p>
        </p:txBody>
      </p:sp>
      <p:pic>
        <p:nvPicPr>
          <p:cNvPr id="5" name="Picture 4" descr="A close-up of a text&#10;&#10;Description automatically generated">
            <a:extLst>
              <a:ext uri="{FF2B5EF4-FFF2-40B4-BE49-F238E27FC236}">
                <a16:creationId xmlns:a16="http://schemas.microsoft.com/office/drawing/2014/main" id="{5CD4A4E8-125D-8026-DF07-F9AC42F21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951266"/>
            <a:ext cx="7772400" cy="1236517"/>
          </a:xfrm>
          <a:prstGeom prst="rect">
            <a:avLst/>
          </a:prstGeom>
        </p:spPr>
      </p:pic>
      <p:sp>
        <p:nvSpPr>
          <p:cNvPr id="6" name="TextBox 5">
            <a:extLst>
              <a:ext uri="{FF2B5EF4-FFF2-40B4-BE49-F238E27FC236}">
                <a16:creationId xmlns:a16="http://schemas.microsoft.com/office/drawing/2014/main" id="{D843D271-A670-8001-515D-F377480789F2}"/>
              </a:ext>
            </a:extLst>
          </p:cNvPr>
          <p:cNvSpPr txBox="1"/>
          <p:nvPr/>
        </p:nvSpPr>
        <p:spPr>
          <a:xfrm>
            <a:off x="477520" y="5791200"/>
            <a:ext cx="7772400" cy="523220"/>
          </a:xfrm>
          <a:prstGeom prst="rect">
            <a:avLst/>
          </a:prstGeom>
          <a:noFill/>
        </p:spPr>
        <p:txBody>
          <a:bodyPr wrap="square" rtlCol="0">
            <a:spAutoFit/>
          </a:bodyPr>
          <a:lstStyle/>
          <a:p>
            <a:r>
              <a:rPr lang="en-US" sz="1400" dirty="0"/>
              <a:t>The first author Patrick Lewis is from Facebook AI Research.</a:t>
            </a:r>
          </a:p>
          <a:p>
            <a:r>
              <a:rPr lang="en-US" sz="1400" dirty="0"/>
              <a:t>RAG code in Hugging Face: </a:t>
            </a:r>
            <a:r>
              <a:rPr lang="en-US" sz="1400" dirty="0">
                <a:hlinkClick r:id="rId4"/>
              </a:rPr>
              <a:t>https://huggingface.co/facebook/rag-token-nq</a:t>
            </a:r>
            <a:endParaRPr lang="en-US" sz="1400" dirty="0"/>
          </a:p>
        </p:txBody>
      </p:sp>
      <p:sp>
        <p:nvSpPr>
          <p:cNvPr id="8" name="TextBox 7">
            <a:extLst>
              <a:ext uri="{FF2B5EF4-FFF2-40B4-BE49-F238E27FC236}">
                <a16:creationId xmlns:a16="http://schemas.microsoft.com/office/drawing/2014/main" id="{FB4917DC-7D69-69CA-2797-729B4F6D572D}"/>
              </a:ext>
            </a:extLst>
          </p:cNvPr>
          <p:cNvSpPr txBox="1"/>
          <p:nvPr/>
        </p:nvSpPr>
        <p:spPr>
          <a:xfrm>
            <a:off x="508000" y="3836389"/>
            <a:ext cx="7569200" cy="646331"/>
          </a:xfrm>
          <a:prstGeom prst="rect">
            <a:avLst/>
          </a:prstGeom>
          <a:noFill/>
        </p:spPr>
        <p:txBody>
          <a:bodyPr wrap="square" rtlCol="0">
            <a:spAutoFit/>
          </a:bodyPr>
          <a:lstStyle/>
          <a:p>
            <a:r>
              <a:rPr lang="en-US" dirty="0"/>
              <a:t>RAG framework: a pre-trained seq2seq model + a dense vector index of Wikipedia (accessed with a pre-trained neural retriever)</a:t>
            </a:r>
          </a:p>
        </p:txBody>
      </p:sp>
    </p:spTree>
    <p:extLst>
      <p:ext uri="{BB962C8B-B14F-4D97-AF65-F5344CB8AC3E}">
        <p14:creationId xmlns:p14="http://schemas.microsoft.com/office/powerpoint/2010/main" val="282357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DCC17-446B-AADC-B32E-ECF957CC553E}"/>
              </a:ext>
            </a:extLst>
          </p:cNvPr>
          <p:cNvSpPr txBox="1"/>
          <p:nvPr/>
        </p:nvSpPr>
        <p:spPr>
          <a:xfrm>
            <a:off x="4011788" y="2667000"/>
            <a:ext cx="1627011" cy="707886"/>
          </a:xfrm>
          <a:prstGeom prst="rect">
            <a:avLst/>
          </a:prstGeom>
          <a:noFill/>
        </p:spPr>
        <p:txBody>
          <a:bodyPr wrap="square" rtlCol="0">
            <a:spAutoFit/>
          </a:bodyPr>
          <a:lstStyle/>
          <a:p>
            <a:r>
              <a:rPr lang="en-US" sz="4000" dirty="0"/>
              <a:t>Q&amp;A</a:t>
            </a:r>
          </a:p>
        </p:txBody>
      </p:sp>
    </p:spTree>
    <p:extLst>
      <p:ext uri="{BB962C8B-B14F-4D97-AF65-F5344CB8AC3E}">
        <p14:creationId xmlns:p14="http://schemas.microsoft.com/office/powerpoint/2010/main" val="553593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788</Words>
  <Application>Microsoft Macintosh PowerPoint</Application>
  <PresentationFormat>On-screen Show (4:3)</PresentationFormat>
  <Paragraphs>82</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Large Language Model (Generation)</vt:lpstr>
      <vt:lpstr>Large Language Model (Generation)</vt:lpstr>
      <vt:lpstr>Retrieval-augmented Generation</vt:lpstr>
      <vt:lpstr>Retrieval-Augmented Generation</vt:lpstr>
      <vt:lpstr>Retrieval-Augmented Generation</vt:lpstr>
      <vt:lpstr>Retrieval-augmented generation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dc:creator/>
  <cp:lastModifiedBy/>
  <cp:revision>92</cp:revision>
  <dcterms:created xsi:type="dcterms:W3CDTF">2012-08-24T00:53:15Z</dcterms:created>
  <dcterms:modified xsi:type="dcterms:W3CDTF">2023-12-01T21:49:33Z</dcterms:modified>
</cp:coreProperties>
</file>