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40"/>
  </p:notesMasterIdLst>
  <p:sldIdLst>
    <p:sldId id="298" r:id="rId2"/>
    <p:sldId id="301" r:id="rId3"/>
    <p:sldId id="342" r:id="rId4"/>
    <p:sldId id="302" r:id="rId5"/>
    <p:sldId id="303" r:id="rId6"/>
    <p:sldId id="304" r:id="rId7"/>
    <p:sldId id="305" r:id="rId8"/>
    <p:sldId id="306" r:id="rId9"/>
    <p:sldId id="308" r:id="rId10"/>
    <p:sldId id="309" r:id="rId11"/>
    <p:sldId id="300" r:id="rId12"/>
    <p:sldId id="341" r:id="rId13"/>
    <p:sldId id="310" r:id="rId14"/>
    <p:sldId id="299" r:id="rId15"/>
    <p:sldId id="312" r:id="rId16"/>
    <p:sldId id="311" r:id="rId17"/>
    <p:sldId id="313" r:id="rId18"/>
    <p:sldId id="343" r:id="rId19"/>
    <p:sldId id="314" r:id="rId20"/>
    <p:sldId id="317" r:id="rId21"/>
    <p:sldId id="318" r:id="rId22"/>
    <p:sldId id="344"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45" r:id="rId36"/>
    <p:sldId id="336" r:id="rId37"/>
    <p:sldId id="337" r:id="rId38"/>
    <p:sldId id="338"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0" autoAdjust="0"/>
    <p:restoredTop sz="90129" autoAdjust="0"/>
  </p:normalViewPr>
  <p:slideViewPr>
    <p:cSldViewPr snapToGrid="0" snapToObjects="1">
      <p:cViewPr>
        <p:scale>
          <a:sx n="109" d="100"/>
          <a:sy n="109" d="100"/>
        </p:scale>
        <p:origin x="2512" y="4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B0AFA-67C1-BD42-AD92-D89F6F21F29A}" type="datetimeFigureOut">
              <a:rPr lang="en-US" smtClean="0"/>
              <a:t>2/10/22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FDE84-FAB7-1540-BDEC-D6E4DC9A3BAB}" type="slidenum">
              <a:rPr lang="en-US" smtClean="0"/>
              <a:t>‹#›</a:t>
            </a:fld>
            <a:endParaRPr lang="en-US"/>
          </a:p>
        </p:txBody>
      </p:sp>
    </p:spTree>
    <p:extLst>
      <p:ext uri="{BB962C8B-B14F-4D97-AF65-F5344CB8AC3E}">
        <p14:creationId xmlns:p14="http://schemas.microsoft.com/office/powerpoint/2010/main" val="3682180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everyone</a:t>
            </a:r>
            <a:r>
              <a:rPr lang="en-US" dirty="0"/>
              <a:t>. My name is Qing Wang. I’m a data scientist of AI and Deep Learning team of GCDO. Today I’m going to introduce you a very simple but powerful online decision-making model, it is called multi-armed bandit. </a:t>
            </a:r>
          </a:p>
        </p:txBody>
      </p:sp>
      <p:sp>
        <p:nvSpPr>
          <p:cNvPr id="4" name="Slide Number Placeholder 3"/>
          <p:cNvSpPr>
            <a:spLocks noGrp="1"/>
          </p:cNvSpPr>
          <p:nvPr>
            <p:ph type="sldNum" sz="quarter" idx="5"/>
          </p:nvPr>
        </p:nvSpPr>
        <p:spPr/>
        <p:txBody>
          <a:bodyPr/>
          <a:lstStyle/>
          <a:p>
            <a:fld id="{AEAFDE84-FAB7-1540-BDEC-D6E4DC9A3BAB}" type="slidenum">
              <a:rPr lang="en-US" smtClean="0"/>
              <a:t>1</a:t>
            </a:fld>
            <a:endParaRPr lang="en-US"/>
          </a:p>
        </p:txBody>
      </p:sp>
    </p:spTree>
    <p:extLst>
      <p:ext uri="{BB962C8B-B14F-4D97-AF65-F5344CB8AC3E}">
        <p14:creationId xmlns:p14="http://schemas.microsoft.com/office/powerpoint/2010/main" val="3802914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time, the user likes it and give the positive feedback to the bandit model. Now you should realize that bandit model is similar to reinforcement learning models. Yes, it is one simple model of reinforcement learning.</a:t>
            </a:r>
          </a:p>
        </p:txBody>
      </p:sp>
      <p:sp>
        <p:nvSpPr>
          <p:cNvPr id="4" name="Slide Number Placeholder 3"/>
          <p:cNvSpPr>
            <a:spLocks noGrp="1"/>
          </p:cNvSpPr>
          <p:nvPr>
            <p:ph type="sldNum" sz="quarter" idx="5"/>
          </p:nvPr>
        </p:nvSpPr>
        <p:spPr/>
        <p:txBody>
          <a:bodyPr/>
          <a:lstStyle/>
          <a:p>
            <a:fld id="{AEAFDE84-FAB7-1540-BDEC-D6E4DC9A3BAB}" type="slidenum">
              <a:rPr lang="en-US" smtClean="0"/>
              <a:t>10</a:t>
            </a:fld>
            <a:endParaRPr lang="en-US"/>
          </a:p>
        </p:txBody>
      </p:sp>
    </p:spTree>
    <p:extLst>
      <p:ext uri="{BB962C8B-B14F-4D97-AF65-F5344CB8AC3E}">
        <p14:creationId xmlns:p14="http://schemas.microsoft.com/office/powerpoint/2010/main" val="3983140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continue to learn more about the multi-armed bandit problem. </a:t>
            </a:r>
          </a:p>
        </p:txBody>
      </p:sp>
      <p:sp>
        <p:nvSpPr>
          <p:cNvPr id="4" name="Slide Number Placeholder 3"/>
          <p:cNvSpPr>
            <a:spLocks noGrp="1"/>
          </p:cNvSpPr>
          <p:nvPr>
            <p:ph type="sldNum" sz="quarter" idx="5"/>
          </p:nvPr>
        </p:nvSpPr>
        <p:spPr/>
        <p:txBody>
          <a:bodyPr/>
          <a:lstStyle/>
          <a:p>
            <a:fld id="{AEAFDE84-FAB7-1540-BDEC-D6E4DC9A3BAB}" type="slidenum">
              <a:rPr lang="en-US" smtClean="0"/>
              <a:t>11</a:t>
            </a:fld>
            <a:endParaRPr lang="en-US"/>
          </a:p>
        </p:txBody>
      </p:sp>
    </p:spTree>
    <p:extLst>
      <p:ext uri="{BB962C8B-B14F-4D97-AF65-F5344CB8AC3E}">
        <p14:creationId xmlns:p14="http://schemas.microsoft.com/office/powerpoint/2010/main" val="3671626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Reinforcement learning problem is one of the most popular machine learning topics. </a:t>
            </a:r>
            <a:r>
              <a:rPr lang="en-US" sz="1200" b="0" i="0" kern="1200" dirty="0">
                <a:solidFill>
                  <a:schemeClr val="tx1"/>
                </a:solidFill>
                <a:effectLst/>
                <a:latin typeface="+mn-lt"/>
                <a:ea typeface="+mn-ea"/>
                <a:cs typeface="+mn-cs"/>
              </a:rPr>
              <a:t>It is a problem of getting a learning agent to act in the world in order to maximize its rewards. The learner interacts dynamically with its environment moves from one state to another, rewards are given based on the actions taken by the learner. The guidelines for which action to take in each state is called ‘policy’. So reinforcement learning methods try to efficiently find an optimal policy to maximized the cumulative rewards. </a:t>
            </a:r>
            <a:endParaRPr lang="en-US" dirty="0"/>
          </a:p>
        </p:txBody>
      </p:sp>
      <p:sp>
        <p:nvSpPr>
          <p:cNvPr id="4" name="Slide Number Placeholder 3"/>
          <p:cNvSpPr>
            <a:spLocks noGrp="1"/>
          </p:cNvSpPr>
          <p:nvPr>
            <p:ph type="sldNum" sz="quarter" idx="5"/>
          </p:nvPr>
        </p:nvSpPr>
        <p:spPr/>
        <p:txBody>
          <a:bodyPr/>
          <a:lstStyle/>
          <a:p>
            <a:fld id="{AEAFDE84-FAB7-1540-BDEC-D6E4DC9A3BAB}" type="slidenum">
              <a:rPr lang="en-US" smtClean="0"/>
              <a:t>12</a:t>
            </a:fld>
            <a:endParaRPr lang="en-US"/>
          </a:p>
        </p:txBody>
      </p:sp>
    </p:spTree>
    <p:extLst>
      <p:ext uri="{BB962C8B-B14F-4D97-AF65-F5344CB8AC3E}">
        <p14:creationId xmlns:p14="http://schemas.microsoft.com/office/powerpoint/2010/main" val="2583921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bandit model is a subset of reinforcement learning. I give you the definition of bandit model here. It is an online decision-making algorithm that chooses from a set of strategies in a sequence of trials in order to maximize the total rewards of the chosen strategies. </a:t>
            </a:r>
          </a:p>
        </p:txBody>
      </p:sp>
      <p:sp>
        <p:nvSpPr>
          <p:cNvPr id="4" name="Slide Number Placeholder 3"/>
          <p:cNvSpPr>
            <a:spLocks noGrp="1"/>
          </p:cNvSpPr>
          <p:nvPr>
            <p:ph type="sldNum" sz="quarter" idx="5"/>
          </p:nvPr>
        </p:nvSpPr>
        <p:spPr/>
        <p:txBody>
          <a:bodyPr/>
          <a:lstStyle/>
          <a:p>
            <a:fld id="{AEAFDE84-FAB7-1540-BDEC-D6E4DC9A3BAB}" type="slidenum">
              <a:rPr lang="en-US" smtClean="0"/>
              <a:t>13</a:t>
            </a:fld>
            <a:endParaRPr lang="en-US"/>
          </a:p>
        </p:txBody>
      </p:sp>
    </p:spTree>
    <p:extLst>
      <p:ext uri="{BB962C8B-B14F-4D97-AF65-F5344CB8AC3E}">
        <p14:creationId xmlns:p14="http://schemas.microsoft.com/office/powerpoint/2010/main" val="121853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very classical </a:t>
            </a:r>
            <a:r>
              <a:rPr lang="en-US" dirty="0" err="1"/>
              <a:t>usecase</a:t>
            </a:r>
            <a:r>
              <a:rPr lang="en-US" dirty="0"/>
              <a:t> for bandit model. A gambler came into a casino and faces a row of slot machines, each slot machine provides random reward. And the gambler has only T times to play the slot machine. </a:t>
            </a:r>
          </a:p>
          <a:p>
            <a:r>
              <a:rPr lang="en-US" dirty="0"/>
              <a:t>The problem is how to choose the slot machine at each trial to maximize the total rewards in total T trials.</a:t>
            </a:r>
          </a:p>
          <a:p>
            <a:r>
              <a:rPr lang="en-US" dirty="0"/>
              <a:t>The bandit model can solve this problem properly. </a:t>
            </a:r>
          </a:p>
        </p:txBody>
      </p:sp>
      <p:sp>
        <p:nvSpPr>
          <p:cNvPr id="4" name="Slide Number Placeholder 3"/>
          <p:cNvSpPr>
            <a:spLocks noGrp="1"/>
          </p:cNvSpPr>
          <p:nvPr>
            <p:ph type="sldNum" sz="quarter" idx="5"/>
          </p:nvPr>
        </p:nvSpPr>
        <p:spPr/>
        <p:txBody>
          <a:bodyPr/>
          <a:lstStyle/>
          <a:p>
            <a:fld id="{AEAFDE84-FAB7-1540-BDEC-D6E4DC9A3BAB}" type="slidenum">
              <a:rPr lang="en-US" smtClean="0"/>
              <a:t>14</a:t>
            </a:fld>
            <a:endParaRPr lang="en-US"/>
          </a:p>
        </p:txBody>
      </p:sp>
    </p:spTree>
    <p:extLst>
      <p:ext uri="{BB962C8B-B14F-4D97-AF65-F5344CB8AC3E}">
        <p14:creationId xmlns:p14="http://schemas.microsoft.com/office/powerpoint/2010/main" val="2673588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other application for bandit model, Clinical trials, web advertising. </a:t>
            </a:r>
          </a:p>
        </p:txBody>
      </p:sp>
      <p:sp>
        <p:nvSpPr>
          <p:cNvPr id="4" name="Slide Number Placeholder 3"/>
          <p:cNvSpPr>
            <a:spLocks noGrp="1"/>
          </p:cNvSpPr>
          <p:nvPr>
            <p:ph type="sldNum" sz="quarter" idx="5"/>
          </p:nvPr>
        </p:nvSpPr>
        <p:spPr/>
        <p:txBody>
          <a:bodyPr/>
          <a:lstStyle/>
          <a:p>
            <a:fld id="{AEAFDE84-FAB7-1540-BDEC-D6E4DC9A3BAB}" type="slidenum">
              <a:rPr lang="en-US" smtClean="0"/>
              <a:t>15</a:t>
            </a:fld>
            <a:endParaRPr lang="en-US"/>
          </a:p>
        </p:txBody>
      </p:sp>
    </p:spTree>
    <p:extLst>
      <p:ext uri="{BB962C8B-B14F-4D97-AF65-F5344CB8AC3E}">
        <p14:creationId xmlns:p14="http://schemas.microsoft.com/office/powerpoint/2010/main" val="2249943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go into the detail of the bandit model. I list some Jargon terms for the bandit model. </a:t>
            </a:r>
          </a:p>
        </p:txBody>
      </p:sp>
      <p:sp>
        <p:nvSpPr>
          <p:cNvPr id="4" name="Slide Number Placeholder 3"/>
          <p:cNvSpPr>
            <a:spLocks noGrp="1"/>
          </p:cNvSpPr>
          <p:nvPr>
            <p:ph type="sldNum" sz="quarter" idx="5"/>
          </p:nvPr>
        </p:nvSpPr>
        <p:spPr/>
        <p:txBody>
          <a:bodyPr/>
          <a:lstStyle/>
          <a:p>
            <a:fld id="{AEAFDE84-FAB7-1540-BDEC-D6E4DC9A3BAB}" type="slidenum">
              <a:rPr lang="en-US" smtClean="0"/>
              <a:t>16</a:t>
            </a:fld>
            <a:endParaRPr lang="en-US"/>
          </a:p>
        </p:txBody>
      </p:sp>
    </p:spTree>
    <p:extLst>
      <p:ext uri="{BB962C8B-B14F-4D97-AF65-F5344CB8AC3E}">
        <p14:creationId xmlns:p14="http://schemas.microsoft.com/office/powerpoint/2010/main" val="4204268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problem formulation of K-armed bandit model. It seems very complicated, but just remember our settings and the goals. </a:t>
            </a:r>
          </a:p>
        </p:txBody>
      </p:sp>
      <p:sp>
        <p:nvSpPr>
          <p:cNvPr id="4" name="Slide Number Placeholder 3"/>
          <p:cNvSpPr>
            <a:spLocks noGrp="1"/>
          </p:cNvSpPr>
          <p:nvPr>
            <p:ph type="sldNum" sz="quarter" idx="5"/>
          </p:nvPr>
        </p:nvSpPr>
        <p:spPr/>
        <p:txBody>
          <a:bodyPr/>
          <a:lstStyle/>
          <a:p>
            <a:fld id="{AEAFDE84-FAB7-1540-BDEC-D6E4DC9A3BAB}" type="slidenum">
              <a:rPr lang="en-US" smtClean="0"/>
              <a:t>19</a:t>
            </a:fld>
            <a:endParaRPr lang="en-US"/>
          </a:p>
        </p:txBody>
      </p:sp>
    </p:spTree>
    <p:extLst>
      <p:ext uri="{BB962C8B-B14F-4D97-AF65-F5344CB8AC3E}">
        <p14:creationId xmlns:p14="http://schemas.microsoft.com/office/powerpoint/2010/main" val="2770698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the bandit problem is equal to make a good trade-off between exploration and exploitation in decision making.</a:t>
            </a:r>
          </a:p>
        </p:txBody>
      </p:sp>
      <p:sp>
        <p:nvSpPr>
          <p:cNvPr id="4" name="Slide Number Placeholder 3"/>
          <p:cNvSpPr>
            <a:spLocks noGrp="1"/>
          </p:cNvSpPr>
          <p:nvPr>
            <p:ph type="sldNum" sz="quarter" idx="5"/>
          </p:nvPr>
        </p:nvSpPr>
        <p:spPr/>
        <p:txBody>
          <a:bodyPr/>
          <a:lstStyle/>
          <a:p>
            <a:fld id="{AEAFDE84-FAB7-1540-BDEC-D6E4DC9A3BAB}" type="slidenum">
              <a:rPr lang="en-US" smtClean="0"/>
              <a:t>20</a:t>
            </a:fld>
            <a:endParaRPr lang="en-US"/>
          </a:p>
        </p:txBody>
      </p:sp>
    </p:spTree>
    <p:extLst>
      <p:ext uri="{BB962C8B-B14F-4D97-AF65-F5344CB8AC3E}">
        <p14:creationId xmlns:p14="http://schemas.microsoft.com/office/powerpoint/2010/main" val="4095980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AFDE84-FAB7-1540-BDEC-D6E4DC9A3BAB}" type="slidenum">
              <a:rPr lang="en-US" smtClean="0"/>
              <a:t>21</a:t>
            </a:fld>
            <a:endParaRPr lang="en-US"/>
          </a:p>
        </p:txBody>
      </p:sp>
    </p:spTree>
    <p:extLst>
      <p:ext uri="{BB962C8B-B14F-4D97-AF65-F5344CB8AC3E}">
        <p14:creationId xmlns:p14="http://schemas.microsoft.com/office/powerpoint/2010/main" val="311155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agenda of the talk. I will give you some motivation first why we interest in this model, and then introduce the background and the problem itself. And then some popular bandit models and results to show its model’s performance on personalized recommendation.</a:t>
            </a:r>
          </a:p>
        </p:txBody>
      </p:sp>
      <p:sp>
        <p:nvSpPr>
          <p:cNvPr id="4" name="Slide Number Placeholder 3"/>
          <p:cNvSpPr>
            <a:spLocks noGrp="1"/>
          </p:cNvSpPr>
          <p:nvPr>
            <p:ph type="sldNum" sz="quarter" idx="5"/>
          </p:nvPr>
        </p:nvSpPr>
        <p:spPr/>
        <p:txBody>
          <a:bodyPr/>
          <a:lstStyle/>
          <a:p>
            <a:fld id="{AEAFDE84-FAB7-1540-BDEC-D6E4DC9A3BAB}" type="slidenum">
              <a:rPr lang="en-US" smtClean="0"/>
              <a:t>2</a:t>
            </a:fld>
            <a:endParaRPr lang="en-US"/>
          </a:p>
        </p:txBody>
      </p:sp>
    </p:spTree>
    <p:extLst>
      <p:ext uri="{BB962C8B-B14F-4D97-AF65-F5344CB8AC3E}">
        <p14:creationId xmlns:p14="http://schemas.microsoft.com/office/powerpoint/2010/main" val="1051302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AFDE84-FAB7-1540-BDEC-D6E4DC9A3BAB}" type="slidenum">
              <a:rPr lang="en-US" smtClean="0"/>
              <a:t>22</a:t>
            </a:fld>
            <a:endParaRPr lang="en-US"/>
          </a:p>
        </p:txBody>
      </p:sp>
    </p:spTree>
    <p:extLst>
      <p:ext uri="{BB962C8B-B14F-4D97-AF65-F5344CB8AC3E}">
        <p14:creationId xmlns:p14="http://schemas.microsoft.com/office/powerpoint/2010/main" val="2120887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epsilon is a number between 0 and 1 are given. The bigger means more exploitation. </a:t>
            </a:r>
          </a:p>
        </p:txBody>
      </p:sp>
      <p:sp>
        <p:nvSpPr>
          <p:cNvPr id="4" name="Slide Number Placeholder 3"/>
          <p:cNvSpPr>
            <a:spLocks noGrp="1"/>
          </p:cNvSpPr>
          <p:nvPr>
            <p:ph type="sldNum" sz="quarter" idx="5"/>
          </p:nvPr>
        </p:nvSpPr>
        <p:spPr/>
        <p:txBody>
          <a:bodyPr/>
          <a:lstStyle/>
          <a:p>
            <a:fld id="{AEAFDE84-FAB7-1540-BDEC-D6E4DC9A3BAB}" type="slidenum">
              <a:rPr lang="en-US" smtClean="0"/>
              <a:t>23</a:t>
            </a:fld>
            <a:endParaRPr lang="en-US"/>
          </a:p>
        </p:txBody>
      </p:sp>
    </p:spTree>
    <p:extLst>
      <p:ext uri="{BB962C8B-B14F-4D97-AF65-F5344CB8AC3E}">
        <p14:creationId xmlns:p14="http://schemas.microsoft.com/office/powerpoint/2010/main" val="1966435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Suboptimal solution</a:t>
            </a:r>
          </a:p>
        </p:txBody>
      </p:sp>
      <p:sp>
        <p:nvSpPr>
          <p:cNvPr id="4" name="Slide Number Placeholder 3"/>
          <p:cNvSpPr>
            <a:spLocks noGrp="1"/>
          </p:cNvSpPr>
          <p:nvPr>
            <p:ph type="sldNum" sz="quarter" idx="5"/>
          </p:nvPr>
        </p:nvSpPr>
        <p:spPr/>
        <p:txBody>
          <a:bodyPr/>
          <a:lstStyle/>
          <a:p>
            <a:fld id="{AEAFDE84-FAB7-1540-BDEC-D6E4DC9A3BAB}" type="slidenum">
              <a:rPr lang="en-US" smtClean="0"/>
              <a:t>25</a:t>
            </a:fld>
            <a:endParaRPr lang="en-US"/>
          </a:p>
        </p:txBody>
      </p:sp>
    </p:spTree>
    <p:extLst>
      <p:ext uri="{BB962C8B-B14F-4D97-AF65-F5344CB8AC3E}">
        <p14:creationId xmlns:p14="http://schemas.microsoft.com/office/powerpoint/2010/main" val="42870159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UCB’s strategy for balance the tradeoff of exploration and exploitation is trying the action with the </a:t>
            </a:r>
            <a:r>
              <a:rPr lang="en-US" sz="1200" dirty="0">
                <a:solidFill>
                  <a:srgbClr val="00B050"/>
                </a:solidFill>
              </a:rPr>
              <a:t>highest upper bound </a:t>
            </a:r>
            <a:r>
              <a:rPr lang="en-US" sz="1200" dirty="0"/>
              <a:t>on</a:t>
            </a:r>
            <a:r>
              <a:rPr lang="en-US" sz="1200" dirty="0">
                <a:solidFill>
                  <a:srgbClr val="00B050"/>
                </a:solidFill>
              </a:rPr>
              <a:t> its confidence interval. The confidence </a:t>
            </a:r>
            <a:r>
              <a:rPr lang="en-US" sz="1200" dirty="0"/>
              <a:t>Interval shrinks as we get more information (try the action more often)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rgbClr val="00B050"/>
              </a:solidFill>
            </a:endParaRPr>
          </a:p>
          <a:p>
            <a:endParaRPr lang="en-US" dirty="0"/>
          </a:p>
        </p:txBody>
      </p:sp>
      <p:sp>
        <p:nvSpPr>
          <p:cNvPr id="4" name="Slide Number Placeholder 3"/>
          <p:cNvSpPr>
            <a:spLocks noGrp="1"/>
          </p:cNvSpPr>
          <p:nvPr>
            <p:ph type="sldNum" sz="quarter" idx="5"/>
          </p:nvPr>
        </p:nvSpPr>
        <p:spPr/>
        <p:txBody>
          <a:bodyPr/>
          <a:lstStyle/>
          <a:p>
            <a:fld id="{AEAFDE84-FAB7-1540-BDEC-D6E4DC9A3BAB}" type="slidenum">
              <a:rPr lang="en-US" smtClean="0"/>
              <a:t>29</a:t>
            </a:fld>
            <a:endParaRPr lang="en-US"/>
          </a:p>
        </p:txBody>
      </p:sp>
    </p:spTree>
    <p:extLst>
      <p:ext uri="{BB962C8B-B14F-4D97-AF65-F5344CB8AC3E}">
        <p14:creationId xmlns:p14="http://schemas.microsoft.com/office/powerpoint/2010/main" val="4170189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AFDE84-FAB7-1540-BDEC-D6E4DC9A3BAB}" type="slidenum">
              <a:rPr lang="en-US" smtClean="0"/>
              <a:t>35</a:t>
            </a:fld>
            <a:endParaRPr lang="en-US"/>
          </a:p>
        </p:txBody>
      </p:sp>
    </p:spTree>
    <p:extLst>
      <p:ext uri="{BB962C8B-B14F-4D97-AF65-F5344CB8AC3E}">
        <p14:creationId xmlns:p14="http://schemas.microsoft.com/office/powerpoint/2010/main" val="2646499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AFDE84-FAB7-1540-BDEC-D6E4DC9A3BAB}" type="slidenum">
              <a:rPr lang="en-US" smtClean="0"/>
              <a:t>3</a:t>
            </a:fld>
            <a:endParaRPr lang="en-US"/>
          </a:p>
        </p:txBody>
      </p:sp>
    </p:spTree>
    <p:extLst>
      <p:ext uri="{BB962C8B-B14F-4D97-AF65-F5344CB8AC3E}">
        <p14:creationId xmlns:p14="http://schemas.microsoft.com/office/powerpoint/2010/main" val="4161071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this machine learning model, I’d like to state a problem close to our daily life, so we can better understand what bandits are useful for, and how we can apply them in our projects. </a:t>
            </a:r>
          </a:p>
          <a:p>
            <a:r>
              <a:rPr lang="en-US" dirty="0"/>
              <a:t>The figure shows a personalized news recommendation system. In this system, it recommends users news based on their interests to maximize the user’s engagement (for example, click through rate)</a:t>
            </a:r>
          </a:p>
          <a:p>
            <a:r>
              <a:rPr lang="en-US" dirty="0"/>
              <a:t>So, it needs to design an algorithm to learn each user’s interests to find out their interested news. The traditional approach is to use a machine learning technique called collaborative filtering. This method can achieve a good performance, but it is an offline model which means it cannot learn from the experiences (e.g., user’s feedback of each recommended news) in real time and it fails the cold start problem: do a recommendation for a new user. Now let’s look at how the bandit model solve these problems. </a:t>
            </a:r>
          </a:p>
        </p:txBody>
      </p:sp>
      <p:sp>
        <p:nvSpPr>
          <p:cNvPr id="4" name="Slide Number Placeholder 3"/>
          <p:cNvSpPr>
            <a:spLocks noGrp="1"/>
          </p:cNvSpPr>
          <p:nvPr>
            <p:ph type="sldNum" sz="quarter" idx="5"/>
          </p:nvPr>
        </p:nvSpPr>
        <p:spPr/>
        <p:txBody>
          <a:bodyPr/>
          <a:lstStyle/>
          <a:p>
            <a:fld id="{AEAFDE84-FAB7-1540-BDEC-D6E4DC9A3BAB}" type="slidenum">
              <a:rPr lang="en-US" smtClean="0"/>
              <a:t>4</a:t>
            </a:fld>
            <a:endParaRPr lang="en-US"/>
          </a:p>
        </p:txBody>
      </p:sp>
    </p:spTree>
    <p:extLst>
      <p:ext uri="{BB962C8B-B14F-4D97-AF65-F5344CB8AC3E}">
        <p14:creationId xmlns:p14="http://schemas.microsoft.com/office/powerpoint/2010/main" val="307894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from the traditional recommendation models, Bandit model can learn user interests online through user’s feedback. We take the </a:t>
            </a:r>
            <a:r>
              <a:rPr lang="en-US" sz="1200" dirty="0"/>
              <a:t>personalized news recommendation </a:t>
            </a:r>
            <a:r>
              <a:rPr lang="en-US" dirty="0"/>
              <a:t>as an example. We have a bunch of news in the news pool, and users visit the system sequentially. </a:t>
            </a:r>
          </a:p>
        </p:txBody>
      </p:sp>
      <p:sp>
        <p:nvSpPr>
          <p:cNvPr id="4" name="Slide Number Placeholder 3"/>
          <p:cNvSpPr>
            <a:spLocks noGrp="1"/>
          </p:cNvSpPr>
          <p:nvPr>
            <p:ph type="sldNum" sz="quarter" idx="5"/>
          </p:nvPr>
        </p:nvSpPr>
        <p:spPr/>
        <p:txBody>
          <a:bodyPr/>
          <a:lstStyle/>
          <a:p>
            <a:fld id="{AEAFDE84-FAB7-1540-BDEC-D6E4DC9A3BAB}" type="slidenum">
              <a:rPr lang="en-US" smtClean="0"/>
              <a:t>5</a:t>
            </a:fld>
            <a:endParaRPr lang="en-US"/>
          </a:p>
        </p:txBody>
      </p:sp>
    </p:spTree>
    <p:extLst>
      <p:ext uri="{BB962C8B-B14F-4D97-AF65-F5344CB8AC3E}">
        <p14:creationId xmlns:p14="http://schemas.microsoft.com/office/powerpoint/2010/main" val="2231707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each time, the bandit model selects one article for the user from the news pool. </a:t>
            </a:r>
          </a:p>
        </p:txBody>
      </p:sp>
      <p:sp>
        <p:nvSpPr>
          <p:cNvPr id="4" name="Slide Number Placeholder 3"/>
          <p:cNvSpPr>
            <a:spLocks noGrp="1"/>
          </p:cNvSpPr>
          <p:nvPr>
            <p:ph type="sldNum" sz="quarter" idx="5"/>
          </p:nvPr>
        </p:nvSpPr>
        <p:spPr/>
        <p:txBody>
          <a:bodyPr/>
          <a:lstStyle/>
          <a:p>
            <a:fld id="{AEAFDE84-FAB7-1540-BDEC-D6E4DC9A3BAB}" type="slidenum">
              <a:rPr lang="en-US" smtClean="0"/>
              <a:t>6</a:t>
            </a:fld>
            <a:endParaRPr lang="en-US"/>
          </a:p>
        </p:txBody>
      </p:sp>
    </p:spTree>
    <p:extLst>
      <p:ext uri="{BB962C8B-B14F-4D97-AF65-F5344CB8AC3E}">
        <p14:creationId xmlns:p14="http://schemas.microsoft.com/office/powerpoint/2010/main" val="1435005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user doesn’t like the recommended article and we get the negative feedback from the user.</a:t>
            </a:r>
          </a:p>
        </p:txBody>
      </p:sp>
      <p:sp>
        <p:nvSpPr>
          <p:cNvPr id="4" name="Slide Number Placeholder 3"/>
          <p:cNvSpPr>
            <a:spLocks noGrp="1"/>
          </p:cNvSpPr>
          <p:nvPr>
            <p:ph type="sldNum" sz="quarter" idx="5"/>
          </p:nvPr>
        </p:nvSpPr>
        <p:spPr/>
        <p:txBody>
          <a:bodyPr/>
          <a:lstStyle/>
          <a:p>
            <a:fld id="{AEAFDE84-FAB7-1540-BDEC-D6E4DC9A3BAB}" type="slidenum">
              <a:rPr lang="en-US" smtClean="0"/>
              <a:t>7</a:t>
            </a:fld>
            <a:endParaRPr lang="en-US"/>
          </a:p>
        </p:txBody>
      </p:sp>
    </p:spTree>
    <p:extLst>
      <p:ext uri="{BB962C8B-B14F-4D97-AF65-F5344CB8AC3E}">
        <p14:creationId xmlns:p14="http://schemas.microsoft.com/office/powerpoint/2010/main" val="4128011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negative feedback will be fed to the bandit model, and the model will be updated. </a:t>
            </a:r>
          </a:p>
        </p:txBody>
      </p:sp>
      <p:sp>
        <p:nvSpPr>
          <p:cNvPr id="4" name="Slide Number Placeholder 3"/>
          <p:cNvSpPr>
            <a:spLocks noGrp="1"/>
          </p:cNvSpPr>
          <p:nvPr>
            <p:ph type="sldNum" sz="quarter" idx="5"/>
          </p:nvPr>
        </p:nvSpPr>
        <p:spPr/>
        <p:txBody>
          <a:bodyPr/>
          <a:lstStyle/>
          <a:p>
            <a:fld id="{AEAFDE84-FAB7-1540-BDEC-D6E4DC9A3BAB}" type="slidenum">
              <a:rPr lang="en-US" smtClean="0"/>
              <a:t>8</a:t>
            </a:fld>
            <a:endParaRPr lang="en-US"/>
          </a:p>
        </p:txBody>
      </p:sp>
    </p:spTree>
    <p:extLst>
      <p:ext uri="{BB962C8B-B14F-4D97-AF65-F5344CB8AC3E}">
        <p14:creationId xmlns:p14="http://schemas.microsoft.com/office/powerpoint/2010/main" val="1818173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recommends another article with the highest probability that user will like it. </a:t>
            </a:r>
          </a:p>
        </p:txBody>
      </p:sp>
      <p:sp>
        <p:nvSpPr>
          <p:cNvPr id="4" name="Slide Number Placeholder 3"/>
          <p:cNvSpPr>
            <a:spLocks noGrp="1"/>
          </p:cNvSpPr>
          <p:nvPr>
            <p:ph type="sldNum" sz="quarter" idx="5"/>
          </p:nvPr>
        </p:nvSpPr>
        <p:spPr/>
        <p:txBody>
          <a:bodyPr/>
          <a:lstStyle/>
          <a:p>
            <a:fld id="{AEAFDE84-FAB7-1540-BDEC-D6E4DC9A3BAB}" type="slidenum">
              <a:rPr lang="en-US" smtClean="0"/>
              <a:t>9</a:t>
            </a:fld>
            <a:endParaRPr lang="en-US"/>
          </a:p>
        </p:txBody>
      </p:sp>
    </p:spTree>
    <p:extLst>
      <p:ext uri="{BB962C8B-B14F-4D97-AF65-F5344CB8AC3E}">
        <p14:creationId xmlns:p14="http://schemas.microsoft.com/office/powerpoint/2010/main" val="235995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ACD57024-2395-BF40-95BF-198A829DFA7B}" type="datetimeFigureOut">
              <a:rPr lang="en-US" smtClean="0"/>
              <a:t>2/10/22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79F60D5-EAB9-3442-9210-A8AA747B280C}" type="slidenum">
              <a:rPr lang="en-US" smtClean="0"/>
              <a:t>‹#›</a:t>
            </a:fld>
            <a:endParaRPr lang="en-US"/>
          </a:p>
        </p:txBody>
      </p:sp>
    </p:spTree>
    <p:extLst>
      <p:ext uri="{BB962C8B-B14F-4D97-AF65-F5344CB8AC3E}">
        <p14:creationId xmlns:p14="http://schemas.microsoft.com/office/powerpoint/2010/main" val="98750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ACD57024-2395-BF40-95BF-198A829DFA7B}" type="datetimeFigureOut">
              <a:rPr lang="en-US" smtClean="0"/>
              <a:t>2/10/22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79F60D5-EAB9-3442-9210-A8AA747B280C}" type="slidenum">
              <a:rPr lang="en-US" smtClean="0"/>
              <a:t>‹#›</a:t>
            </a:fld>
            <a:endParaRPr lang="en-US"/>
          </a:p>
        </p:txBody>
      </p:sp>
    </p:spTree>
    <p:extLst>
      <p:ext uri="{BB962C8B-B14F-4D97-AF65-F5344CB8AC3E}">
        <p14:creationId xmlns:p14="http://schemas.microsoft.com/office/powerpoint/2010/main" val="355774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ACD57024-2395-BF40-95BF-198A829DFA7B}" type="datetimeFigureOut">
              <a:rPr lang="en-US" smtClean="0"/>
              <a:t>2/10/22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79F60D5-EAB9-3442-9210-A8AA747B280C}" type="slidenum">
              <a:rPr lang="en-US" smtClean="0"/>
              <a:t>‹#›</a:t>
            </a:fld>
            <a:endParaRPr lang="en-US"/>
          </a:p>
        </p:txBody>
      </p:sp>
    </p:spTree>
    <p:extLst>
      <p:ext uri="{BB962C8B-B14F-4D97-AF65-F5344CB8AC3E}">
        <p14:creationId xmlns:p14="http://schemas.microsoft.com/office/powerpoint/2010/main" val="194462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p>
            <a:fld id="{ACD57024-2395-BF40-95BF-198A829DFA7B}" type="datetimeFigureOut">
              <a:rPr lang="en-US" smtClean="0"/>
              <a:t>2/10/22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79F60D5-EAB9-3442-9210-A8AA747B280C}" type="slidenum">
              <a:rPr lang="en-US" smtClean="0"/>
              <a:t>‹#›</a:t>
            </a:fld>
            <a:endParaRPr lang="en-US"/>
          </a:p>
        </p:txBody>
      </p:sp>
    </p:spTree>
    <p:extLst>
      <p:ext uri="{BB962C8B-B14F-4D97-AF65-F5344CB8AC3E}">
        <p14:creationId xmlns:p14="http://schemas.microsoft.com/office/powerpoint/2010/main" val="2161349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CD57024-2395-BF40-95BF-198A829DFA7B}" type="datetimeFigureOut">
              <a:rPr lang="en-US" smtClean="0"/>
              <a:t>2/10/22</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779F60D5-EAB9-3442-9210-A8AA747B280C}" type="slidenum">
              <a:rPr lang="en-US" smtClean="0"/>
              <a:t>‹#›</a:t>
            </a:fld>
            <a:endParaRPr lang="en-US"/>
          </a:p>
        </p:txBody>
      </p:sp>
    </p:spTree>
    <p:extLst>
      <p:ext uri="{BB962C8B-B14F-4D97-AF65-F5344CB8AC3E}">
        <p14:creationId xmlns:p14="http://schemas.microsoft.com/office/powerpoint/2010/main" val="3111993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p>
            <a:fld id="{ACD57024-2395-BF40-95BF-198A829DFA7B}" type="datetimeFigureOut">
              <a:rPr lang="en-US" smtClean="0"/>
              <a:t>2/10/22</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79F60D5-EAB9-3442-9210-A8AA747B280C}" type="slidenum">
              <a:rPr lang="en-US" smtClean="0"/>
              <a:t>‹#›</a:t>
            </a:fld>
            <a:endParaRPr lang="en-US"/>
          </a:p>
        </p:txBody>
      </p:sp>
    </p:spTree>
    <p:extLst>
      <p:ext uri="{BB962C8B-B14F-4D97-AF65-F5344CB8AC3E}">
        <p14:creationId xmlns:p14="http://schemas.microsoft.com/office/powerpoint/2010/main" val="207861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p:cNvSpPr>
            <a:spLocks noGrp="1"/>
          </p:cNvSpPr>
          <p:nvPr>
            <p:ph type="dt" sz="half" idx="10"/>
          </p:nvPr>
        </p:nvSpPr>
        <p:spPr/>
        <p:txBody>
          <a:bodyPr/>
          <a:lstStyle/>
          <a:p>
            <a:fld id="{ACD57024-2395-BF40-95BF-198A829DFA7B}" type="datetimeFigureOut">
              <a:rPr lang="en-US" smtClean="0"/>
              <a:t>2/10/22</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779F60D5-EAB9-3442-9210-A8AA747B280C}" type="slidenum">
              <a:rPr lang="en-US" smtClean="0"/>
              <a:t>‹#›</a:t>
            </a:fld>
            <a:endParaRPr lang="en-US"/>
          </a:p>
        </p:txBody>
      </p:sp>
    </p:spTree>
    <p:extLst>
      <p:ext uri="{BB962C8B-B14F-4D97-AF65-F5344CB8AC3E}">
        <p14:creationId xmlns:p14="http://schemas.microsoft.com/office/powerpoint/2010/main" val="385202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ACD57024-2395-BF40-95BF-198A829DFA7B}" type="datetimeFigureOut">
              <a:rPr lang="en-US" smtClean="0"/>
              <a:t>2/10/22</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779F60D5-EAB9-3442-9210-A8AA747B280C}" type="slidenum">
              <a:rPr lang="en-US" smtClean="0"/>
              <a:t>‹#›</a:t>
            </a:fld>
            <a:endParaRPr lang="en-US"/>
          </a:p>
        </p:txBody>
      </p:sp>
    </p:spTree>
    <p:extLst>
      <p:ext uri="{BB962C8B-B14F-4D97-AF65-F5344CB8AC3E}">
        <p14:creationId xmlns:p14="http://schemas.microsoft.com/office/powerpoint/2010/main" val="315668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D57024-2395-BF40-95BF-198A829DFA7B}" type="datetimeFigureOut">
              <a:rPr lang="en-US" smtClean="0"/>
              <a:t>2/10/22</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779F60D5-EAB9-3442-9210-A8AA747B280C}" type="slidenum">
              <a:rPr lang="en-US" smtClean="0"/>
              <a:t>‹#›</a:t>
            </a:fld>
            <a:endParaRPr lang="en-US"/>
          </a:p>
        </p:txBody>
      </p:sp>
    </p:spTree>
    <p:extLst>
      <p:ext uri="{BB962C8B-B14F-4D97-AF65-F5344CB8AC3E}">
        <p14:creationId xmlns:p14="http://schemas.microsoft.com/office/powerpoint/2010/main" val="1938856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D57024-2395-BF40-95BF-198A829DFA7B}" type="datetimeFigureOut">
              <a:rPr lang="en-US" smtClean="0"/>
              <a:t>2/10/22</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79F60D5-EAB9-3442-9210-A8AA747B280C}" type="slidenum">
              <a:rPr lang="en-US" smtClean="0"/>
              <a:t>‹#›</a:t>
            </a:fld>
            <a:endParaRPr lang="en-US"/>
          </a:p>
        </p:txBody>
      </p:sp>
    </p:spTree>
    <p:extLst>
      <p:ext uri="{BB962C8B-B14F-4D97-AF65-F5344CB8AC3E}">
        <p14:creationId xmlns:p14="http://schemas.microsoft.com/office/powerpoint/2010/main" val="230347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CD57024-2395-BF40-95BF-198A829DFA7B}" type="datetimeFigureOut">
              <a:rPr lang="en-US" smtClean="0"/>
              <a:t>2/10/22</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779F60D5-EAB9-3442-9210-A8AA747B280C}" type="slidenum">
              <a:rPr lang="en-US" smtClean="0"/>
              <a:t>‹#›</a:t>
            </a:fld>
            <a:endParaRPr lang="en-US"/>
          </a:p>
        </p:txBody>
      </p:sp>
    </p:spTree>
    <p:extLst>
      <p:ext uri="{BB962C8B-B14F-4D97-AF65-F5344CB8AC3E}">
        <p14:creationId xmlns:p14="http://schemas.microsoft.com/office/powerpoint/2010/main" val="2311842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D57024-2395-BF40-95BF-198A829DFA7B}" type="datetimeFigureOut">
              <a:rPr lang="en-US" smtClean="0"/>
              <a:t>2/10/22</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F60D5-EAB9-3442-9210-A8AA747B280C}" type="slidenum">
              <a:rPr lang="en-US" smtClean="0"/>
              <a:t>‹#›</a:t>
            </a:fld>
            <a:endParaRPr lang="en-US"/>
          </a:p>
        </p:txBody>
      </p:sp>
    </p:spTree>
    <p:extLst>
      <p:ext uri="{BB962C8B-B14F-4D97-AF65-F5344CB8AC3E}">
        <p14:creationId xmlns:p14="http://schemas.microsoft.com/office/powerpoint/2010/main" val="1721261102"/>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hop.oreilly.com/product/0636920027393.do"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1.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563563"/>
            <a:ext cx="2000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563563"/>
            <a:ext cx="611505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54451" y="5051193"/>
            <a:ext cx="7934325" cy="646331"/>
          </a:xfrm>
          <a:prstGeom prst="rect">
            <a:avLst/>
          </a:prstGeom>
          <a:noFill/>
        </p:spPr>
        <p:txBody>
          <a:bodyPr wrap="square" rtlCol="0">
            <a:spAutoFit/>
          </a:bodyPr>
          <a:lstStyle/>
          <a:p>
            <a:r>
              <a:rPr lang="en-US" sz="3600" dirty="0">
                <a:solidFill>
                  <a:srgbClr val="9A0000"/>
                </a:solidFill>
                <a:latin typeface="Corbel" pitchFamily="34" charset="0"/>
                <a:ea typeface="Arial Unicode MS" pitchFamily="34" charset="-122"/>
                <a:cs typeface="Arial Unicode MS" pitchFamily="34" charset="-122"/>
              </a:rPr>
              <a:t>An Introduction to Multi-armed Bandit</a:t>
            </a:r>
            <a:endParaRPr lang="en-US" sz="3600" dirty="0">
              <a:ln w="18000">
                <a:solidFill>
                  <a:schemeClr val="accent2">
                    <a:satMod val="140000"/>
                  </a:schemeClr>
                </a:solidFill>
                <a:prstDash val="solid"/>
                <a:miter lim="800000"/>
              </a:ln>
              <a:solidFill>
                <a:srgbClr val="9A0000"/>
              </a:solidFill>
              <a:latin typeface="Corbel" pitchFamily="34" charset="0"/>
              <a:ea typeface="Arial Unicode MS" pitchFamily="34" charset="-122"/>
              <a:cs typeface="Arial Unicode MS" pitchFamily="34" charset="-122"/>
            </a:endParaRPr>
          </a:p>
        </p:txBody>
      </p:sp>
      <p:sp>
        <p:nvSpPr>
          <p:cNvPr id="3" name="TextBox 2"/>
          <p:cNvSpPr txBox="1"/>
          <p:nvPr/>
        </p:nvSpPr>
        <p:spPr>
          <a:xfrm>
            <a:off x="3772038" y="6082481"/>
            <a:ext cx="4682987" cy="646331"/>
          </a:xfrm>
          <a:prstGeom prst="rect">
            <a:avLst/>
          </a:prstGeom>
          <a:noFill/>
        </p:spPr>
        <p:txBody>
          <a:bodyPr wrap="square" rtlCol="0">
            <a:spAutoFit/>
          </a:bodyPr>
          <a:lstStyle/>
          <a:p>
            <a:pPr algn="r"/>
            <a:r>
              <a:rPr lang="en-US" dirty="0"/>
              <a:t>Qing Wang, AI &amp; Deep Learning team of GCDO</a:t>
            </a:r>
          </a:p>
          <a:p>
            <a:pPr algn="r"/>
            <a:r>
              <a:rPr lang="en-US" altLang="zh-CN" dirty="0"/>
              <a:t>Some</a:t>
            </a:r>
            <a:r>
              <a:rPr lang="zh-CN" altLang="en-US" dirty="0"/>
              <a:t> </a:t>
            </a:r>
            <a:r>
              <a:rPr lang="en-US" altLang="zh-CN" dirty="0"/>
              <a:t>slides from Li Zhou and Jure </a:t>
            </a:r>
            <a:r>
              <a:rPr lang="en-US" altLang="zh-CN" dirty="0" err="1"/>
              <a:t>Leskovec</a:t>
            </a:r>
            <a:r>
              <a:rPr lang="en-US" altLang="zh-CN" dirty="0"/>
              <a:t> </a:t>
            </a:r>
            <a:endParaRPr lang="en-US" dirty="0"/>
          </a:p>
        </p:txBody>
      </p:sp>
    </p:spTree>
    <p:extLst>
      <p:ext uri="{BB962C8B-B14F-4D97-AF65-F5344CB8AC3E}">
        <p14:creationId xmlns:p14="http://schemas.microsoft.com/office/powerpoint/2010/main" val="6210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1323439"/>
          </a:xfrm>
          <a:prstGeom prst="rect">
            <a:avLst/>
          </a:prstGeom>
        </p:spPr>
        <p:txBody>
          <a:bodyPr wrap="square">
            <a:spAutoFit/>
          </a:bodyPr>
          <a:lstStyle/>
          <a:p>
            <a:r>
              <a:rPr lang="en-US" sz="4000" dirty="0">
                <a:solidFill>
                  <a:srgbClr val="9A0000"/>
                </a:solidFill>
                <a:latin typeface="Corbel" pitchFamily="34" charset="0"/>
                <a:cs typeface="Arial" pitchFamily="34" charset="0"/>
              </a:rPr>
              <a:t>Multi-armed Bandit for News Recommendation</a:t>
            </a:r>
            <a:endParaRPr lang="en-US" dirty="0">
              <a:solidFill>
                <a:srgbClr val="9A0000"/>
              </a:solidFill>
            </a:endParaRPr>
          </a:p>
        </p:txBody>
      </p:sp>
      <p:sp>
        <p:nvSpPr>
          <p:cNvPr id="8" name="矩形 7"/>
          <p:cNvSpPr/>
          <p:nvPr/>
        </p:nvSpPr>
        <p:spPr>
          <a:xfrm>
            <a:off x="800100" y="2289432"/>
            <a:ext cx="6858000" cy="400110"/>
          </a:xfrm>
          <a:prstGeom prst="rect">
            <a:avLst/>
          </a:prstGeom>
        </p:spPr>
        <p:txBody>
          <a:bodyPr wrap="square">
            <a:spAutoFit/>
          </a:bodyPr>
          <a:lstStyle/>
          <a:p>
            <a:pPr marL="342900" indent="-342900">
              <a:buClr>
                <a:srgbClr val="C00000"/>
              </a:buClr>
              <a:buFont typeface="Wingdings" pitchFamily="2" charset="2"/>
              <a:buChar char="§"/>
            </a:pPr>
            <a:r>
              <a:rPr lang="en-US" sz="2000" dirty="0"/>
              <a:t>Update the model once the user gives the feedback</a:t>
            </a:r>
          </a:p>
        </p:txBody>
      </p:sp>
      <p:sp>
        <p:nvSpPr>
          <p:cNvPr id="2" name="云形 1"/>
          <p:cNvSpPr/>
          <p:nvPr/>
        </p:nvSpPr>
        <p:spPr>
          <a:xfrm>
            <a:off x="5964238" y="3702050"/>
            <a:ext cx="2336800" cy="11303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news articles</a:t>
            </a:r>
          </a:p>
        </p:txBody>
      </p:sp>
      <p:pic>
        <p:nvPicPr>
          <p:cNvPr id="9" name="Picture 2" descr="C:\Users\Administrator\Desktop\multi-bandit algorithm\MAB-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158" y="5092700"/>
            <a:ext cx="1701239" cy="1410087"/>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3649663" y="3086100"/>
            <a:ext cx="1239838"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article </a:t>
            </a:r>
            <a:r>
              <a:rPr lang="en-US" dirty="0">
                <a:solidFill>
                  <a:srgbClr val="C00000"/>
                </a:solidFill>
              </a:rPr>
              <a:t>2</a:t>
            </a:r>
          </a:p>
        </p:txBody>
      </p:sp>
      <p:sp>
        <p:nvSpPr>
          <p:cNvPr id="6" name="圆角矩形标注 5"/>
          <p:cNvSpPr/>
          <p:nvPr/>
        </p:nvSpPr>
        <p:spPr>
          <a:xfrm>
            <a:off x="3758982" y="4394200"/>
            <a:ext cx="1125589" cy="5588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Like it?</a:t>
            </a:r>
          </a:p>
        </p:txBody>
      </p:sp>
      <p:cxnSp>
        <p:nvCxnSpPr>
          <p:cNvPr id="13" name="直接箭头连接符 12"/>
          <p:cNvCxnSpPr/>
          <p:nvPr/>
        </p:nvCxnSpPr>
        <p:spPr>
          <a:xfrm flipH="1" flipV="1">
            <a:off x="5054600" y="3309938"/>
            <a:ext cx="1295400" cy="3921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直接箭头连接符 14"/>
          <p:cNvCxnSpPr/>
          <p:nvPr/>
        </p:nvCxnSpPr>
        <p:spPr>
          <a:xfrm flipH="1">
            <a:off x="2425700" y="3309937"/>
            <a:ext cx="1045458" cy="5635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477" y="4161908"/>
            <a:ext cx="582823" cy="56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5981" y="4648200"/>
            <a:ext cx="572954" cy="55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1046" y="3751816"/>
            <a:ext cx="582823" cy="56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椭圆形标注 17"/>
          <p:cNvSpPr/>
          <p:nvPr/>
        </p:nvSpPr>
        <p:spPr>
          <a:xfrm>
            <a:off x="1466888" y="3058320"/>
            <a:ext cx="1689100" cy="56554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Yeah!</a:t>
            </a:r>
          </a:p>
        </p:txBody>
      </p:sp>
      <p:cxnSp>
        <p:nvCxnSpPr>
          <p:cNvPr id="19" name="直接箭头连接符 18"/>
          <p:cNvCxnSpPr/>
          <p:nvPr/>
        </p:nvCxnSpPr>
        <p:spPr>
          <a:xfrm>
            <a:off x="2425700" y="4161908"/>
            <a:ext cx="1223963" cy="7910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0" name="TextBox 19"/>
          <p:cNvSpPr txBox="1"/>
          <p:nvPr/>
        </p:nvSpPr>
        <p:spPr>
          <a:xfrm>
            <a:off x="2583080" y="4161908"/>
            <a:ext cx="1066583" cy="369332"/>
          </a:xfrm>
          <a:prstGeom prst="rect">
            <a:avLst/>
          </a:prstGeom>
          <a:noFill/>
        </p:spPr>
        <p:txBody>
          <a:bodyPr wrap="square" rtlCol="0">
            <a:spAutoFit/>
          </a:bodyPr>
          <a:lstStyle/>
          <a:p>
            <a:r>
              <a:rPr lang="en-US" dirty="0"/>
              <a:t>feedback</a:t>
            </a:r>
          </a:p>
        </p:txBody>
      </p:sp>
      <p:pic>
        <p:nvPicPr>
          <p:cNvPr id="717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199" y="5439896"/>
            <a:ext cx="13620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65838" y="5201167"/>
            <a:ext cx="1770062" cy="646331"/>
          </a:xfrm>
          <a:prstGeom prst="rect">
            <a:avLst/>
          </a:prstGeom>
          <a:noFill/>
        </p:spPr>
        <p:txBody>
          <a:bodyPr wrap="square" rtlCol="0">
            <a:spAutoFit/>
          </a:bodyPr>
          <a:lstStyle/>
          <a:p>
            <a:r>
              <a:rPr lang="en-US" dirty="0"/>
              <a:t>How about article 3,4,5…?</a:t>
            </a:r>
          </a:p>
        </p:txBody>
      </p:sp>
      <p:sp>
        <p:nvSpPr>
          <p:cNvPr id="21" name="TextBox 20">
            <a:extLst>
              <a:ext uri="{FF2B5EF4-FFF2-40B4-BE49-F238E27FC236}">
                <a16:creationId xmlns:a16="http://schemas.microsoft.com/office/drawing/2014/main" id="{457E6D12-B82A-5C4E-B901-1541B5267A96}"/>
              </a:ext>
            </a:extLst>
          </p:cNvPr>
          <p:cNvSpPr txBox="1"/>
          <p:nvPr/>
        </p:nvSpPr>
        <p:spPr>
          <a:xfrm>
            <a:off x="5172397" y="6119686"/>
            <a:ext cx="2336800" cy="369332"/>
          </a:xfrm>
          <a:prstGeom prst="rect">
            <a:avLst/>
          </a:prstGeom>
          <a:noFill/>
        </p:spPr>
        <p:txBody>
          <a:bodyPr wrap="square" rtlCol="0">
            <a:spAutoFit/>
          </a:bodyPr>
          <a:lstStyle/>
          <a:p>
            <a:r>
              <a:rPr lang="en-US" dirty="0"/>
              <a:t>Multi-armed Bandit</a:t>
            </a:r>
          </a:p>
        </p:txBody>
      </p:sp>
      <p:sp>
        <p:nvSpPr>
          <p:cNvPr id="22" name="圆角矩形 3">
            <a:extLst>
              <a:ext uri="{FF2B5EF4-FFF2-40B4-BE49-F238E27FC236}">
                <a16:creationId xmlns:a16="http://schemas.microsoft.com/office/drawing/2014/main" id="{D8E03D08-A669-B449-A424-6CCE7E72C140}"/>
              </a:ext>
            </a:extLst>
          </p:cNvPr>
          <p:cNvSpPr/>
          <p:nvPr/>
        </p:nvSpPr>
        <p:spPr>
          <a:xfrm>
            <a:off x="342984" y="3591718"/>
            <a:ext cx="1239838"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1</a:t>
            </a:r>
          </a:p>
        </p:txBody>
      </p:sp>
    </p:spTree>
    <p:extLst>
      <p:ext uri="{BB962C8B-B14F-4D97-AF65-F5344CB8AC3E}">
        <p14:creationId xmlns:p14="http://schemas.microsoft.com/office/powerpoint/2010/main" val="271020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0"/>
            <a:ext cx="9067800" cy="688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5999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707886"/>
          </a:xfrm>
          <a:prstGeom prst="rect">
            <a:avLst/>
          </a:prstGeom>
        </p:spPr>
        <p:txBody>
          <a:bodyPr wrap="square">
            <a:spAutoFit/>
          </a:bodyPr>
          <a:lstStyle/>
          <a:p>
            <a:r>
              <a:rPr lang="en-US" sz="4000" dirty="0">
                <a:solidFill>
                  <a:srgbClr val="9A0000"/>
                </a:solidFill>
                <a:latin typeface="Corbel" pitchFamily="34" charset="0"/>
                <a:cs typeface="Arial" pitchFamily="34" charset="0"/>
              </a:rPr>
              <a:t>Reinforcement Learning</a:t>
            </a:r>
          </a:p>
        </p:txBody>
      </p:sp>
      <p:grpSp>
        <p:nvGrpSpPr>
          <p:cNvPr id="12" name="Group 11">
            <a:extLst>
              <a:ext uri="{FF2B5EF4-FFF2-40B4-BE49-F238E27FC236}">
                <a16:creationId xmlns:a16="http://schemas.microsoft.com/office/drawing/2014/main" id="{09B229D6-BF86-954D-B0C3-DEF045ABD598}"/>
              </a:ext>
            </a:extLst>
          </p:cNvPr>
          <p:cNvGrpSpPr/>
          <p:nvPr/>
        </p:nvGrpSpPr>
        <p:grpSpPr>
          <a:xfrm>
            <a:off x="673100" y="2101850"/>
            <a:ext cx="6822574" cy="3703756"/>
            <a:chOff x="673100" y="2101850"/>
            <a:chExt cx="6822574" cy="3703756"/>
          </a:xfrm>
        </p:grpSpPr>
        <p:pic>
          <p:nvPicPr>
            <p:cNvPr id="10" name="Picture 9" descr="Diagram&#10;&#10;Description automatically generated">
              <a:extLst>
                <a:ext uri="{FF2B5EF4-FFF2-40B4-BE49-F238E27FC236}">
                  <a16:creationId xmlns:a16="http://schemas.microsoft.com/office/drawing/2014/main" id="{02CEB727-8EBC-DF41-939F-0FE52BF2C8B8}"/>
                </a:ext>
              </a:extLst>
            </p:cNvPr>
            <p:cNvPicPr>
              <a:picLocks noChangeAspect="1"/>
            </p:cNvPicPr>
            <p:nvPr/>
          </p:nvPicPr>
          <p:blipFill>
            <a:blip r:embed="rId4"/>
            <a:stretch>
              <a:fillRect/>
            </a:stretch>
          </p:blipFill>
          <p:spPr>
            <a:xfrm>
              <a:off x="673100" y="2101850"/>
              <a:ext cx="6822574" cy="3703756"/>
            </a:xfrm>
            <a:prstGeom prst="rect">
              <a:avLst/>
            </a:prstGeom>
          </p:spPr>
        </p:pic>
        <p:sp>
          <p:nvSpPr>
            <p:cNvPr id="11" name="Rectangle 10">
              <a:extLst>
                <a:ext uri="{FF2B5EF4-FFF2-40B4-BE49-F238E27FC236}">
                  <a16:creationId xmlns:a16="http://schemas.microsoft.com/office/drawing/2014/main" id="{A95F2E77-8412-E141-8DDC-4DD78C9057A8}"/>
                </a:ext>
              </a:extLst>
            </p:cNvPr>
            <p:cNvSpPr/>
            <p:nvPr/>
          </p:nvSpPr>
          <p:spPr>
            <a:xfrm>
              <a:off x="7134726" y="4788568"/>
              <a:ext cx="360948" cy="10170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948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707886"/>
          </a:xfrm>
          <a:prstGeom prst="rect">
            <a:avLst/>
          </a:prstGeom>
        </p:spPr>
        <p:txBody>
          <a:bodyPr wrap="square">
            <a:spAutoFit/>
          </a:bodyPr>
          <a:lstStyle/>
          <a:p>
            <a:r>
              <a:rPr lang="en-US" sz="4000" dirty="0">
                <a:solidFill>
                  <a:srgbClr val="9A0000"/>
                </a:solidFill>
                <a:latin typeface="Corbel" pitchFamily="34" charset="0"/>
                <a:cs typeface="Arial" pitchFamily="34" charset="0"/>
              </a:rPr>
              <a:t>Multi-armed Bandit Definition</a:t>
            </a:r>
          </a:p>
        </p:txBody>
      </p:sp>
      <p:sp>
        <p:nvSpPr>
          <p:cNvPr id="8" name="矩形 7"/>
          <p:cNvSpPr/>
          <p:nvPr/>
        </p:nvSpPr>
        <p:spPr>
          <a:xfrm>
            <a:off x="800100" y="2289432"/>
            <a:ext cx="6858000" cy="1323439"/>
          </a:xfrm>
          <a:prstGeom prst="rect">
            <a:avLst/>
          </a:prstGeom>
        </p:spPr>
        <p:txBody>
          <a:bodyPr wrap="square">
            <a:spAutoFit/>
          </a:bodyPr>
          <a:lstStyle/>
          <a:p>
            <a:pPr marL="342900" indent="-342900">
              <a:buClr>
                <a:srgbClr val="C00000"/>
              </a:buClr>
              <a:buFont typeface="Wingdings" pitchFamily="2" charset="2"/>
              <a:buChar char="§"/>
            </a:pPr>
            <a:r>
              <a:rPr lang="en-US" sz="2000" dirty="0"/>
              <a:t>The MAB problem is a classical paradigm in Machine Learning in which </a:t>
            </a:r>
            <a:r>
              <a:rPr lang="en-US" sz="2000" dirty="0">
                <a:solidFill>
                  <a:srgbClr val="C00000"/>
                </a:solidFill>
              </a:rPr>
              <a:t>an online algorithm </a:t>
            </a:r>
            <a:r>
              <a:rPr lang="en-US" sz="2000" dirty="0"/>
              <a:t>choses from a set of strategies </a:t>
            </a:r>
            <a:r>
              <a:rPr lang="en-US" sz="2000" dirty="0">
                <a:solidFill>
                  <a:srgbClr val="C00000"/>
                </a:solidFill>
              </a:rPr>
              <a:t>in a sequence of trials </a:t>
            </a:r>
            <a:r>
              <a:rPr lang="en-US" sz="2000" dirty="0"/>
              <a:t>so as to </a:t>
            </a:r>
            <a:r>
              <a:rPr lang="en-US" sz="2000" dirty="0">
                <a:solidFill>
                  <a:srgbClr val="C00000"/>
                </a:solidFill>
              </a:rPr>
              <a:t>maximize</a:t>
            </a:r>
            <a:r>
              <a:rPr lang="en-US" sz="2000" dirty="0"/>
              <a:t> the total payoff of the chosen strategies[1].</a:t>
            </a:r>
          </a:p>
        </p:txBody>
      </p:sp>
      <p:sp>
        <p:nvSpPr>
          <p:cNvPr id="7" name="矩形 6"/>
          <p:cNvSpPr/>
          <p:nvPr/>
        </p:nvSpPr>
        <p:spPr>
          <a:xfrm>
            <a:off x="800100" y="6257930"/>
            <a:ext cx="5892800" cy="369332"/>
          </a:xfrm>
          <a:prstGeom prst="rect">
            <a:avLst/>
          </a:prstGeom>
        </p:spPr>
        <p:txBody>
          <a:bodyPr wrap="square">
            <a:spAutoFit/>
          </a:bodyPr>
          <a:lstStyle/>
          <a:p>
            <a:r>
              <a:rPr lang="en-US" dirty="0"/>
              <a:t>[1] http://research.microsoft.com/en-us/projects/bandits/</a:t>
            </a:r>
          </a:p>
        </p:txBody>
      </p:sp>
      <p:pic>
        <p:nvPicPr>
          <p:cNvPr id="3" name="Picture 2" descr="Timeline&#10;&#10;Description automatically generated">
            <a:extLst>
              <a:ext uri="{FF2B5EF4-FFF2-40B4-BE49-F238E27FC236}">
                <a16:creationId xmlns:a16="http://schemas.microsoft.com/office/drawing/2014/main" id="{B17CF616-BB4D-9D48-9497-0122E9F8E451}"/>
              </a:ext>
            </a:extLst>
          </p:cNvPr>
          <p:cNvPicPr>
            <a:picLocks noChangeAspect="1"/>
          </p:cNvPicPr>
          <p:nvPr/>
        </p:nvPicPr>
        <p:blipFill>
          <a:blip r:embed="rId4"/>
          <a:stretch>
            <a:fillRect/>
          </a:stretch>
        </p:blipFill>
        <p:spPr>
          <a:xfrm>
            <a:off x="2518754" y="3598903"/>
            <a:ext cx="3783192" cy="2599436"/>
          </a:xfrm>
          <a:prstGeom prst="rect">
            <a:avLst/>
          </a:prstGeom>
        </p:spPr>
      </p:pic>
      <p:sp>
        <p:nvSpPr>
          <p:cNvPr id="2" name="TextBox 1">
            <a:extLst>
              <a:ext uri="{FF2B5EF4-FFF2-40B4-BE49-F238E27FC236}">
                <a16:creationId xmlns:a16="http://schemas.microsoft.com/office/drawing/2014/main" id="{09679FE1-3F31-0849-A616-A64B3D76AFE2}"/>
              </a:ext>
            </a:extLst>
          </p:cNvPr>
          <p:cNvSpPr txBox="1"/>
          <p:nvPr/>
        </p:nvSpPr>
        <p:spPr>
          <a:xfrm>
            <a:off x="2384854" y="4566069"/>
            <a:ext cx="739381" cy="246221"/>
          </a:xfrm>
          <a:prstGeom prst="rect">
            <a:avLst/>
          </a:prstGeom>
          <a:noFill/>
        </p:spPr>
        <p:txBody>
          <a:bodyPr wrap="square" rtlCol="0">
            <a:spAutoFit/>
          </a:bodyPr>
          <a:lstStyle/>
          <a:p>
            <a:r>
              <a:rPr lang="en-US" sz="1000" i="1" dirty="0"/>
              <a:t>reward 1</a:t>
            </a:r>
          </a:p>
        </p:txBody>
      </p:sp>
      <p:sp>
        <p:nvSpPr>
          <p:cNvPr id="9" name="TextBox 8">
            <a:extLst>
              <a:ext uri="{FF2B5EF4-FFF2-40B4-BE49-F238E27FC236}">
                <a16:creationId xmlns:a16="http://schemas.microsoft.com/office/drawing/2014/main" id="{FC1C04DF-141D-F646-BE18-18608DD0C3A6}"/>
              </a:ext>
            </a:extLst>
          </p:cNvPr>
          <p:cNvSpPr txBox="1"/>
          <p:nvPr/>
        </p:nvSpPr>
        <p:spPr>
          <a:xfrm>
            <a:off x="3208707" y="4552406"/>
            <a:ext cx="739381" cy="246221"/>
          </a:xfrm>
          <a:prstGeom prst="rect">
            <a:avLst/>
          </a:prstGeom>
          <a:noFill/>
        </p:spPr>
        <p:txBody>
          <a:bodyPr wrap="square" rtlCol="0">
            <a:spAutoFit/>
          </a:bodyPr>
          <a:lstStyle/>
          <a:p>
            <a:r>
              <a:rPr lang="en-US" sz="1000" i="1" dirty="0"/>
              <a:t>reward 2</a:t>
            </a:r>
          </a:p>
        </p:txBody>
      </p:sp>
      <p:sp>
        <p:nvSpPr>
          <p:cNvPr id="10" name="TextBox 9">
            <a:extLst>
              <a:ext uri="{FF2B5EF4-FFF2-40B4-BE49-F238E27FC236}">
                <a16:creationId xmlns:a16="http://schemas.microsoft.com/office/drawing/2014/main" id="{485C2A47-DCA8-194C-85BB-73AE460C5113}"/>
              </a:ext>
            </a:extLst>
          </p:cNvPr>
          <p:cNvSpPr txBox="1"/>
          <p:nvPr/>
        </p:nvSpPr>
        <p:spPr>
          <a:xfrm>
            <a:off x="4012104" y="4552406"/>
            <a:ext cx="739381" cy="246221"/>
          </a:xfrm>
          <a:prstGeom prst="rect">
            <a:avLst/>
          </a:prstGeom>
          <a:noFill/>
        </p:spPr>
        <p:txBody>
          <a:bodyPr wrap="square" rtlCol="0">
            <a:spAutoFit/>
          </a:bodyPr>
          <a:lstStyle/>
          <a:p>
            <a:r>
              <a:rPr lang="en-US" sz="1000" i="1" dirty="0"/>
              <a:t>reward 4</a:t>
            </a:r>
          </a:p>
        </p:txBody>
      </p:sp>
      <p:sp>
        <p:nvSpPr>
          <p:cNvPr id="11" name="TextBox 10">
            <a:extLst>
              <a:ext uri="{FF2B5EF4-FFF2-40B4-BE49-F238E27FC236}">
                <a16:creationId xmlns:a16="http://schemas.microsoft.com/office/drawing/2014/main" id="{6177ACF1-BC4E-344F-A82C-2262DDA5E91D}"/>
              </a:ext>
            </a:extLst>
          </p:cNvPr>
          <p:cNvSpPr txBox="1"/>
          <p:nvPr/>
        </p:nvSpPr>
        <p:spPr>
          <a:xfrm>
            <a:off x="5400180" y="4537437"/>
            <a:ext cx="739381" cy="246221"/>
          </a:xfrm>
          <a:prstGeom prst="rect">
            <a:avLst/>
          </a:prstGeom>
          <a:noFill/>
        </p:spPr>
        <p:txBody>
          <a:bodyPr wrap="square" rtlCol="0">
            <a:spAutoFit/>
          </a:bodyPr>
          <a:lstStyle/>
          <a:p>
            <a:r>
              <a:rPr lang="en-US" sz="1000" i="1" dirty="0" err="1"/>
              <a:t>rewardk</a:t>
            </a:r>
            <a:endParaRPr lang="en-US" sz="1000" i="1" dirty="0"/>
          </a:p>
        </p:txBody>
      </p:sp>
    </p:spTree>
    <p:extLst>
      <p:ext uri="{BB962C8B-B14F-4D97-AF65-F5344CB8AC3E}">
        <p14:creationId xmlns:p14="http://schemas.microsoft.com/office/powerpoint/2010/main" val="142663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707886"/>
          </a:xfrm>
          <a:prstGeom prst="rect">
            <a:avLst/>
          </a:prstGeom>
        </p:spPr>
        <p:txBody>
          <a:bodyPr wrap="square">
            <a:spAutoFit/>
          </a:bodyPr>
          <a:lstStyle/>
          <a:p>
            <a:r>
              <a:rPr lang="en-US" sz="4000" dirty="0">
                <a:solidFill>
                  <a:srgbClr val="9A0000"/>
                </a:solidFill>
                <a:latin typeface="Corbel" pitchFamily="34" charset="0"/>
                <a:cs typeface="Arial" pitchFamily="34" charset="0"/>
              </a:rPr>
              <a:t>Multi-armed Bandit Model</a:t>
            </a:r>
            <a:endParaRPr lang="en-US" dirty="0"/>
          </a:p>
        </p:txBody>
      </p:sp>
      <p:pic>
        <p:nvPicPr>
          <p:cNvPr id="11" name="Picture 2" descr="C:\Users\Administrator\Desktop\multi-bandit algorithm\MAB-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1192" y="3094418"/>
            <a:ext cx="3099084" cy="256870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800100" y="3000633"/>
            <a:ext cx="4165600" cy="1323439"/>
          </a:xfrm>
          <a:prstGeom prst="rect">
            <a:avLst/>
          </a:prstGeom>
        </p:spPr>
        <p:txBody>
          <a:bodyPr wrap="square">
            <a:spAutoFit/>
          </a:bodyPr>
          <a:lstStyle/>
          <a:p>
            <a:pPr marL="342900" indent="-342900">
              <a:buClr>
                <a:srgbClr val="C00000"/>
              </a:buClr>
              <a:buFont typeface="Wingdings" pitchFamily="2" charset="2"/>
              <a:buChar char="§"/>
            </a:pPr>
            <a:r>
              <a:rPr lang="en-US" sz="2000" dirty="0"/>
              <a:t>A gambler </a:t>
            </a:r>
            <a:r>
              <a:rPr lang="en-US" sz="2000" dirty="0">
                <a:sym typeface="Wingdings" pitchFamily="2" charset="2"/>
              </a:rPr>
              <a:t></a:t>
            </a:r>
            <a:r>
              <a:rPr lang="en-US" sz="2000" dirty="0"/>
              <a:t>casino </a:t>
            </a:r>
          </a:p>
          <a:p>
            <a:pPr marL="342900" indent="-342900">
              <a:buClr>
                <a:srgbClr val="C00000"/>
              </a:buClr>
              <a:buFont typeface="Wingdings" pitchFamily="2" charset="2"/>
              <a:buChar char="§"/>
            </a:pPr>
            <a:r>
              <a:rPr lang="en-US" sz="2000" dirty="0"/>
              <a:t>A row of slot machines providing random rewards</a:t>
            </a:r>
          </a:p>
          <a:p>
            <a:pPr marL="342900" indent="-342900">
              <a:buClr>
                <a:srgbClr val="C00000"/>
              </a:buClr>
              <a:buFont typeface="Wingdings" pitchFamily="2" charset="2"/>
              <a:buChar char="§"/>
            </a:pPr>
            <a:r>
              <a:rPr lang="en-US" sz="2000" dirty="0"/>
              <a:t>Only T trials. </a:t>
            </a:r>
          </a:p>
        </p:txBody>
      </p:sp>
      <p:sp>
        <p:nvSpPr>
          <p:cNvPr id="9" name="矩形 8"/>
          <p:cNvSpPr/>
          <p:nvPr/>
        </p:nvSpPr>
        <p:spPr>
          <a:xfrm>
            <a:off x="850900" y="4680635"/>
            <a:ext cx="4114800" cy="646331"/>
          </a:xfrm>
          <a:prstGeom prst="rect">
            <a:avLst/>
          </a:prstGeom>
        </p:spPr>
        <p:txBody>
          <a:bodyPr wrap="square">
            <a:spAutoFit/>
          </a:bodyPr>
          <a:lstStyle/>
          <a:p>
            <a:r>
              <a:rPr lang="en-US" dirty="0">
                <a:solidFill>
                  <a:srgbClr val="C00000"/>
                </a:solidFill>
              </a:rPr>
              <a:t>Objective: Maximize the sum of rewards(Money)!</a:t>
            </a:r>
          </a:p>
        </p:txBody>
      </p:sp>
    </p:spTree>
    <p:extLst>
      <p:ext uri="{BB962C8B-B14F-4D97-AF65-F5344CB8AC3E}">
        <p14:creationId xmlns:p14="http://schemas.microsoft.com/office/powerpoint/2010/main" val="3962195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707886"/>
          </a:xfrm>
          <a:prstGeom prst="rect">
            <a:avLst/>
          </a:prstGeom>
        </p:spPr>
        <p:txBody>
          <a:bodyPr wrap="square">
            <a:spAutoFit/>
          </a:bodyPr>
          <a:lstStyle/>
          <a:p>
            <a:r>
              <a:rPr lang="en-US" sz="4000" dirty="0">
                <a:solidFill>
                  <a:srgbClr val="9A0000"/>
                </a:solidFill>
                <a:latin typeface="Corbel" pitchFamily="34" charset="0"/>
                <a:cs typeface="Arial" pitchFamily="34" charset="0"/>
              </a:rPr>
              <a:t>Other Application</a:t>
            </a:r>
          </a:p>
        </p:txBody>
      </p:sp>
      <p:sp>
        <p:nvSpPr>
          <p:cNvPr id="8" name="矩形 7"/>
          <p:cNvSpPr/>
          <p:nvPr/>
        </p:nvSpPr>
        <p:spPr>
          <a:xfrm>
            <a:off x="800100" y="2289432"/>
            <a:ext cx="6858000" cy="2246769"/>
          </a:xfrm>
          <a:prstGeom prst="rect">
            <a:avLst/>
          </a:prstGeom>
        </p:spPr>
        <p:txBody>
          <a:bodyPr wrap="square">
            <a:spAutoFit/>
          </a:bodyPr>
          <a:lstStyle/>
          <a:p>
            <a:pPr marL="342900" indent="-342900">
              <a:buClr>
                <a:srgbClr val="C00000"/>
              </a:buClr>
              <a:buFont typeface="Wingdings" pitchFamily="2" charset="2"/>
              <a:buChar char="§"/>
            </a:pPr>
            <a:r>
              <a:rPr lang="en-US" sz="2000" dirty="0"/>
              <a:t>Clinical trials:</a:t>
            </a:r>
          </a:p>
          <a:p>
            <a:pPr marL="800100" lvl="1" indent="-342900">
              <a:buClr>
                <a:srgbClr val="C00000"/>
              </a:buClr>
              <a:buFont typeface="Wingdings" pitchFamily="2" charset="2"/>
              <a:buChar char="§"/>
            </a:pPr>
            <a:r>
              <a:rPr lang="en-US" sz="2000" dirty="0"/>
              <a:t>Investigate effects of different treatments while minimizing patient losses</a:t>
            </a:r>
          </a:p>
          <a:p>
            <a:pPr marL="342900" indent="-342900">
              <a:buClr>
                <a:srgbClr val="C00000"/>
              </a:buClr>
              <a:buFont typeface="Wingdings" pitchFamily="2" charset="2"/>
              <a:buChar char="§"/>
            </a:pPr>
            <a:r>
              <a:rPr lang="en-US" sz="2000" dirty="0"/>
              <a:t>Adaptive routing:</a:t>
            </a:r>
          </a:p>
          <a:p>
            <a:pPr marL="800100" lvl="1" indent="-342900">
              <a:buClr>
                <a:srgbClr val="C00000"/>
              </a:buClr>
              <a:buFont typeface="Wingdings" pitchFamily="2" charset="2"/>
              <a:buChar char="§"/>
            </a:pPr>
            <a:r>
              <a:rPr lang="en-US" sz="2000" dirty="0"/>
              <a:t>Minimize delay in the network by investigating different routes</a:t>
            </a:r>
          </a:p>
          <a:p>
            <a:pPr marL="342900" indent="-342900">
              <a:buClr>
                <a:srgbClr val="C00000"/>
              </a:buClr>
              <a:buFont typeface="Wingdings" pitchFamily="2" charset="2"/>
              <a:buChar char="§"/>
            </a:pPr>
            <a:r>
              <a:rPr lang="en-US" sz="2000" dirty="0"/>
              <a:t>Web advertising</a:t>
            </a:r>
          </a:p>
        </p:txBody>
      </p:sp>
    </p:spTree>
    <p:extLst>
      <p:ext uri="{BB962C8B-B14F-4D97-AF65-F5344CB8AC3E}">
        <p14:creationId xmlns:p14="http://schemas.microsoft.com/office/powerpoint/2010/main" val="384036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707886"/>
          </a:xfrm>
          <a:prstGeom prst="rect">
            <a:avLst/>
          </a:prstGeom>
        </p:spPr>
        <p:txBody>
          <a:bodyPr wrap="square">
            <a:spAutoFit/>
          </a:bodyPr>
          <a:lstStyle/>
          <a:p>
            <a:r>
              <a:rPr lang="en-US" sz="4000" dirty="0">
                <a:solidFill>
                  <a:srgbClr val="9A0000"/>
                </a:solidFill>
                <a:latin typeface="Corbel" pitchFamily="34" charset="0"/>
                <a:cs typeface="Arial" pitchFamily="34" charset="0"/>
              </a:rPr>
              <a:t>Some Jargon Terms</a:t>
            </a:r>
          </a:p>
        </p:txBody>
      </p:sp>
      <p:sp>
        <p:nvSpPr>
          <p:cNvPr id="8" name="矩形 7"/>
          <p:cNvSpPr/>
          <p:nvPr/>
        </p:nvSpPr>
        <p:spPr>
          <a:xfrm>
            <a:off x="800100" y="2289432"/>
            <a:ext cx="6858000" cy="1938992"/>
          </a:xfrm>
          <a:prstGeom prst="rect">
            <a:avLst/>
          </a:prstGeom>
        </p:spPr>
        <p:txBody>
          <a:bodyPr wrap="square">
            <a:spAutoFit/>
          </a:bodyPr>
          <a:lstStyle/>
          <a:p>
            <a:pPr marL="342900" indent="-342900">
              <a:buClr>
                <a:srgbClr val="C00000"/>
              </a:buClr>
              <a:buFont typeface="Wingdings" pitchFamily="2" charset="2"/>
              <a:buChar char="§"/>
            </a:pPr>
            <a:r>
              <a:rPr lang="en-US" sz="2000" dirty="0"/>
              <a:t>Arm: one idea/strategy</a:t>
            </a:r>
          </a:p>
          <a:p>
            <a:pPr marL="342900" indent="-342900">
              <a:buClr>
                <a:srgbClr val="C00000"/>
              </a:buClr>
              <a:buFont typeface="Wingdings" pitchFamily="2" charset="2"/>
              <a:buChar char="§"/>
            </a:pPr>
            <a:r>
              <a:rPr lang="en-US" sz="2000" dirty="0"/>
              <a:t>Bandit: A group of ideas(strategies)</a:t>
            </a:r>
          </a:p>
          <a:p>
            <a:pPr marL="342900" indent="-342900">
              <a:buClr>
                <a:srgbClr val="C00000"/>
              </a:buClr>
              <a:buFont typeface="Wingdings" pitchFamily="2" charset="2"/>
              <a:buChar char="§"/>
            </a:pPr>
            <a:r>
              <a:rPr lang="en-US" sz="2000" dirty="0"/>
              <a:t>Pull/Play/Trial: One chance to try your strategy</a:t>
            </a:r>
          </a:p>
          <a:p>
            <a:pPr marL="342900" indent="-342900">
              <a:buClr>
                <a:srgbClr val="C00000"/>
              </a:buClr>
              <a:buFont typeface="Wingdings" pitchFamily="2" charset="2"/>
              <a:buChar char="§"/>
            </a:pPr>
            <a:r>
              <a:rPr lang="en-US" sz="2000" dirty="0"/>
              <a:t>Reward: The unit of success we measure after each pull</a:t>
            </a:r>
          </a:p>
          <a:p>
            <a:pPr marL="342900" indent="-342900">
              <a:buClr>
                <a:srgbClr val="C00000"/>
              </a:buClr>
              <a:buFont typeface="Wingdings" pitchFamily="2" charset="2"/>
              <a:buChar char="§"/>
            </a:pPr>
            <a:r>
              <a:rPr lang="en-US" sz="2000" dirty="0"/>
              <a:t>Regret: Performance Metric</a:t>
            </a:r>
          </a:p>
          <a:p>
            <a:pPr marL="342900" indent="-342900">
              <a:buClr>
                <a:srgbClr val="C00000"/>
              </a:buClr>
              <a:buFont typeface="Wingdings" pitchFamily="2" charset="2"/>
              <a:buChar char="§"/>
            </a:pPr>
            <a:endParaRPr lang="en-US" sz="2000" dirty="0"/>
          </a:p>
        </p:txBody>
      </p:sp>
      <p:sp>
        <p:nvSpPr>
          <p:cNvPr id="7" name="矩形 6"/>
          <p:cNvSpPr/>
          <p:nvPr/>
        </p:nvSpPr>
        <p:spPr>
          <a:xfrm>
            <a:off x="939800" y="4997787"/>
            <a:ext cx="5892800" cy="923330"/>
          </a:xfrm>
          <a:prstGeom prst="rect">
            <a:avLst/>
          </a:prstGeom>
        </p:spPr>
        <p:txBody>
          <a:bodyPr wrap="square">
            <a:spAutoFit/>
          </a:bodyPr>
          <a:lstStyle/>
          <a:p>
            <a:r>
              <a:rPr lang="en-US" dirty="0"/>
              <a:t>[1] </a:t>
            </a:r>
            <a:r>
              <a:rPr lang="en-US" b="1" dirty="0"/>
              <a:t>Bandit Algorithms for Website Optimization </a:t>
            </a:r>
            <a:r>
              <a:rPr lang="en-US" dirty="0"/>
              <a:t>Developing, Deploying, and Debugging By </a:t>
            </a:r>
            <a:r>
              <a:rPr lang="en-US" dirty="0">
                <a:hlinkClick r:id="rId4"/>
              </a:rPr>
              <a:t>John Myles White</a:t>
            </a:r>
            <a:r>
              <a:rPr lang="en-US" dirty="0"/>
              <a:t>, O'Reilly Media,2012</a:t>
            </a:r>
          </a:p>
        </p:txBody>
      </p:sp>
      <p:pic>
        <p:nvPicPr>
          <p:cNvPr id="4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7429" y="3669046"/>
            <a:ext cx="1688434" cy="221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59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707886"/>
          </a:xfrm>
          <a:prstGeom prst="rect">
            <a:avLst/>
          </a:prstGeom>
        </p:spPr>
        <p:txBody>
          <a:bodyPr wrap="square">
            <a:spAutoFit/>
          </a:bodyPr>
          <a:lstStyle/>
          <a:p>
            <a:r>
              <a:rPr lang="en-US" sz="4000" dirty="0">
                <a:solidFill>
                  <a:srgbClr val="9A0000"/>
                </a:solidFill>
                <a:latin typeface="Corbel" pitchFamily="34" charset="0"/>
                <a:cs typeface="Arial" pitchFamily="34" charset="0"/>
              </a:rPr>
              <a:t>K-Armed Bandit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875254"/>
            <a:ext cx="54102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9" name="矩形 8"/>
              <p:cNvSpPr/>
              <p:nvPr/>
            </p:nvSpPr>
            <p:spPr>
              <a:xfrm>
                <a:off x="939800" y="4181732"/>
                <a:ext cx="6858000" cy="1938992"/>
              </a:xfrm>
              <a:prstGeom prst="rect">
                <a:avLst/>
              </a:prstGeom>
            </p:spPr>
            <p:txBody>
              <a:bodyPr wrap="square">
                <a:spAutoFit/>
              </a:bodyPr>
              <a:lstStyle/>
              <a:p>
                <a:pPr marL="342900" indent="-342900">
                  <a:buClr>
                    <a:srgbClr val="C00000"/>
                  </a:buClr>
                  <a:buFont typeface="Wingdings" pitchFamily="2" charset="2"/>
                  <a:buChar char="§"/>
                </a:pPr>
                <a:r>
                  <a:rPr lang="en-US" sz="2000" dirty="0"/>
                  <a:t>Each Arm a</a:t>
                </a:r>
              </a:p>
              <a:p>
                <a:pPr marL="800100" lvl="1" indent="-342900">
                  <a:buClr>
                    <a:srgbClr val="C00000"/>
                  </a:buClr>
                  <a:buFont typeface="Wingdings" pitchFamily="2" charset="2"/>
                  <a:buChar char="§"/>
                </a:pPr>
                <a:r>
                  <a:rPr lang="en-US" sz="2000" dirty="0"/>
                  <a:t>Wins(reward=1) with fixed(unknown) prob.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 </m:t>
                        </m:r>
                        <m:r>
                          <a:rPr lang="en-US" sz="2000" i="1" smtClean="0">
                            <a:latin typeface="Cambria Math"/>
                            <a:ea typeface="Cambria Math"/>
                          </a:rPr>
                          <m:t>𝜇</m:t>
                        </m:r>
                      </m:e>
                      <m:sub>
                        <m:r>
                          <a:rPr lang="en-US" sz="2000" b="0" i="1" smtClean="0">
                            <a:latin typeface="Cambria Math"/>
                          </a:rPr>
                          <m:t>𝑎</m:t>
                        </m:r>
                      </m:sub>
                    </m:sSub>
                  </m:oMath>
                </a14:m>
                <a:endParaRPr lang="en-US" sz="2000" dirty="0"/>
              </a:p>
              <a:p>
                <a:pPr marL="800100" lvl="1" indent="-342900">
                  <a:buClr>
                    <a:srgbClr val="C00000"/>
                  </a:buClr>
                  <a:buFont typeface="Wingdings" pitchFamily="2" charset="2"/>
                  <a:buChar char="§"/>
                </a:pPr>
                <a:r>
                  <a:rPr lang="en-US" sz="2000" dirty="0"/>
                  <a:t>Loses(reward=0) with fixed(unknown) prob.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a:rPr>
                          <m:t>(1−</m:t>
                        </m:r>
                        <m:r>
                          <a:rPr lang="en-US" sz="2000" i="1">
                            <a:latin typeface="Cambria Math"/>
                          </a:rPr>
                          <m:t> </m:t>
                        </m:r>
                        <m:r>
                          <a:rPr lang="en-US" sz="2000" i="1">
                            <a:latin typeface="Cambria Math"/>
                            <a:ea typeface="Cambria Math"/>
                          </a:rPr>
                          <m:t>𝜇</m:t>
                        </m:r>
                      </m:e>
                      <m:sub>
                        <m:r>
                          <a:rPr lang="en-US" sz="2000" i="1">
                            <a:latin typeface="Cambria Math"/>
                          </a:rPr>
                          <m:t>𝑎</m:t>
                        </m:r>
                      </m:sub>
                    </m:sSub>
                    <m:r>
                      <a:rPr lang="en-US" sz="2000" b="0" i="1" smtClean="0">
                        <a:latin typeface="Cambria Math"/>
                      </a:rPr>
                      <m:t>)</m:t>
                    </m:r>
                  </m:oMath>
                </a14:m>
                <a:endParaRPr lang="en-US" sz="2000" dirty="0"/>
              </a:p>
              <a:p>
                <a:pPr marL="342900" indent="-342900">
                  <a:buClr>
                    <a:srgbClr val="C00000"/>
                  </a:buClr>
                  <a:buFont typeface="Wingdings" pitchFamily="2" charset="2"/>
                  <a:buChar char="§"/>
                </a:pPr>
                <a:r>
                  <a:rPr lang="en-US" sz="2000" dirty="0"/>
                  <a:t>All draws are independent given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b="0" i="1" smtClean="0">
                            <a:latin typeface="Cambria Math"/>
                            <a:ea typeface="Cambria Math"/>
                          </a:rPr>
                          <m:t>1</m:t>
                        </m:r>
                      </m:sub>
                    </m:sSub>
                    <m:r>
                      <a:rPr lang="en-US" sz="2000" b="0" i="1" smtClean="0">
                        <a:latin typeface="Cambria Math"/>
                      </a:rPr>
                      <m:t>… </m:t>
                    </m:r>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b="0" i="1" smtClean="0">
                            <a:latin typeface="Cambria Math"/>
                            <a:ea typeface="Cambria Math"/>
                          </a:rPr>
                          <m:t>𝑘</m:t>
                        </m:r>
                      </m:sub>
                    </m:sSub>
                  </m:oMath>
                </a14:m>
                <a:endParaRPr lang="en-US" sz="2000" dirty="0"/>
              </a:p>
              <a:p>
                <a:pPr marL="342900" indent="-342900">
                  <a:buClr>
                    <a:srgbClr val="C00000"/>
                  </a:buClr>
                  <a:buFont typeface="Wingdings" pitchFamily="2" charset="2"/>
                  <a:buChar char="§"/>
                </a:pPr>
                <a:r>
                  <a:rPr lang="en-US" sz="2000" dirty="0"/>
                  <a:t>How to pull arms to </a:t>
                </a:r>
                <a:r>
                  <a:rPr lang="en-US" sz="2000" dirty="0">
                    <a:solidFill>
                      <a:srgbClr val="C00000"/>
                    </a:solidFill>
                  </a:rPr>
                  <a:t>maximize total reward</a:t>
                </a:r>
                <a:r>
                  <a:rPr lang="en-US" sz="2000" dirty="0"/>
                  <a:t>?(estimate the arm’s prob. of winning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rPr>
                          <m:t>𝑎</m:t>
                        </m:r>
                      </m:sub>
                    </m:sSub>
                  </m:oMath>
                </a14:m>
                <a:r>
                  <a:rPr lang="en-US" sz="2000" dirty="0"/>
                  <a:t>)</a:t>
                </a:r>
              </a:p>
            </p:txBody>
          </p:sp>
        </mc:Choice>
        <mc:Fallback xmlns="">
          <p:sp>
            <p:nvSpPr>
              <p:cNvPr id="9" name="矩形 8"/>
              <p:cNvSpPr>
                <a:spLocks noRot="1" noChangeAspect="1" noMove="1" noResize="1" noEditPoints="1" noAdjustHandles="1" noChangeArrowheads="1" noChangeShapeType="1" noTextEdit="1"/>
              </p:cNvSpPr>
              <p:nvPr/>
            </p:nvSpPr>
            <p:spPr>
              <a:xfrm>
                <a:off x="939800" y="4181732"/>
                <a:ext cx="6858000" cy="1938992"/>
              </a:xfrm>
              <a:prstGeom prst="rect">
                <a:avLst/>
              </a:prstGeom>
              <a:blipFill rotWithShape="1">
                <a:blip r:embed="rId4"/>
                <a:stretch>
                  <a:fillRect l="-711" t="-1572" b="-4717"/>
                </a:stretch>
              </a:blipFill>
            </p:spPr>
            <p:txBody>
              <a:bodyPr/>
              <a:lstStyle/>
              <a:p>
                <a:r>
                  <a:rPr lang="en-US">
                    <a:noFill/>
                  </a:rPr>
                  <a:t> </a:t>
                </a:r>
              </a:p>
            </p:txBody>
          </p:sp>
        </mc:Fallback>
      </mc:AlternateContent>
    </p:spTree>
    <p:extLst>
      <p:ext uri="{BB962C8B-B14F-4D97-AF65-F5344CB8AC3E}">
        <p14:creationId xmlns:p14="http://schemas.microsoft.com/office/powerpoint/2010/main" val="1428081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707886"/>
          </a:xfrm>
          <a:prstGeom prst="rect">
            <a:avLst/>
          </a:prstGeom>
        </p:spPr>
        <p:txBody>
          <a:bodyPr wrap="square">
            <a:spAutoFit/>
          </a:bodyPr>
          <a:lstStyle/>
          <a:p>
            <a:r>
              <a:rPr lang="en-US" sz="4000" dirty="0">
                <a:solidFill>
                  <a:srgbClr val="9A0000"/>
                </a:solidFill>
                <a:latin typeface="Corbel" pitchFamily="34" charset="0"/>
                <a:cs typeface="Arial" pitchFamily="34" charset="0"/>
              </a:rPr>
              <a:t>K-Armed Bandit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1875254"/>
            <a:ext cx="54102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9" name="矩形 8"/>
              <p:cNvSpPr/>
              <p:nvPr/>
            </p:nvSpPr>
            <p:spPr>
              <a:xfrm>
                <a:off x="939800" y="4181732"/>
                <a:ext cx="6858000" cy="1938992"/>
              </a:xfrm>
              <a:prstGeom prst="rect">
                <a:avLst/>
              </a:prstGeom>
            </p:spPr>
            <p:txBody>
              <a:bodyPr wrap="square">
                <a:spAutoFit/>
              </a:bodyPr>
              <a:lstStyle/>
              <a:p>
                <a:pPr marL="342900" indent="-342900">
                  <a:buClr>
                    <a:srgbClr val="C00000"/>
                  </a:buClr>
                  <a:buFont typeface="Wingdings" pitchFamily="2" charset="2"/>
                  <a:buChar char="§"/>
                </a:pPr>
                <a:r>
                  <a:rPr lang="en-US" sz="2000" dirty="0"/>
                  <a:t>How does this map to the </a:t>
                </a:r>
                <a:r>
                  <a:rPr lang="en-US" sz="2000" b="1" dirty="0"/>
                  <a:t>news recommendation </a:t>
                </a:r>
                <a:r>
                  <a:rPr lang="en-US" sz="2000" dirty="0"/>
                  <a:t>setting?</a:t>
                </a:r>
              </a:p>
              <a:p>
                <a:pPr marL="342900" indent="-342900">
                  <a:buClr>
                    <a:srgbClr val="C00000"/>
                  </a:buClr>
                  <a:buFont typeface="Wingdings" pitchFamily="2" charset="2"/>
                  <a:buChar char="§"/>
                </a:pPr>
                <a:r>
                  <a:rPr lang="en-US" sz="2000" dirty="0"/>
                  <a:t>Each </a:t>
                </a:r>
                <a:r>
                  <a:rPr lang="en-US" sz="2000" b="1" dirty="0"/>
                  <a:t>news</a:t>
                </a:r>
                <a:r>
                  <a:rPr lang="en-US" sz="2000" dirty="0"/>
                  <a:t> is an </a:t>
                </a:r>
                <a:r>
                  <a:rPr lang="en-US" sz="2000" b="1" dirty="0"/>
                  <a:t>arm</a:t>
                </a:r>
              </a:p>
              <a:p>
                <a:pPr marL="342900" indent="-342900">
                  <a:buClr>
                    <a:srgbClr val="C00000"/>
                  </a:buClr>
                  <a:buFont typeface="Wingdings" pitchFamily="2" charset="2"/>
                  <a:buChar char="§"/>
                </a:pPr>
                <a:r>
                  <a:rPr lang="en-US" sz="2000" dirty="0"/>
                  <a:t>Each</a:t>
                </a:r>
                <a:r>
                  <a:rPr lang="en-US" sz="2000" b="1" dirty="0"/>
                  <a:t> recommendation </a:t>
                </a:r>
                <a:r>
                  <a:rPr lang="en-US" sz="2000" dirty="0"/>
                  <a:t>is</a:t>
                </a:r>
                <a:r>
                  <a:rPr lang="en-US" sz="2000" b="1" dirty="0"/>
                  <a:t> pulling an arm</a:t>
                </a:r>
              </a:p>
              <a:p>
                <a:pPr marL="342900" indent="-342900">
                  <a:buClr>
                    <a:srgbClr val="C00000"/>
                  </a:buClr>
                  <a:buFont typeface="Wingdings" pitchFamily="2" charset="2"/>
                  <a:buChar char="§"/>
                </a:pPr>
                <a:r>
                  <a:rPr lang="en-US" sz="2000" dirty="0"/>
                  <a:t>We want to estimate the arm’s prob. of winning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 </m:t>
                        </m:r>
                        <m:r>
                          <a:rPr lang="en-US" sz="2000" b="1" i="1">
                            <a:latin typeface="Cambria Math"/>
                            <a:ea typeface="Cambria Math"/>
                          </a:rPr>
                          <m:t>𝝁</m:t>
                        </m:r>
                      </m:e>
                      <m:sub>
                        <m:r>
                          <a:rPr lang="en-US" sz="2000" b="1" i="1">
                            <a:latin typeface="Cambria Math"/>
                          </a:rPr>
                          <m:t>𝒂</m:t>
                        </m:r>
                      </m:sub>
                    </m:sSub>
                    <m:r>
                      <a:rPr lang="en-US" sz="2000" b="1" i="1">
                        <a:latin typeface="Cambria Math" panose="02040503050406030204" pitchFamily="18" charset="0"/>
                      </a:rPr>
                      <m:t> </m:t>
                    </m:r>
                  </m:oMath>
                </a14:m>
                <a:r>
                  <a:rPr lang="en-US" sz="2000" dirty="0"/>
                  <a:t>(rewards)</a:t>
                </a:r>
              </a:p>
              <a:p>
                <a:pPr marL="342900" indent="-342900">
                  <a:buClr>
                    <a:srgbClr val="C00000"/>
                  </a:buClr>
                  <a:buFont typeface="Wingdings" pitchFamily="2" charset="2"/>
                  <a:buChar char="§"/>
                </a:pPr>
                <a:r>
                  <a:rPr lang="en-US" sz="2000" dirty="0"/>
                  <a:t>Every time we pull an arm, we do a trial. </a:t>
                </a:r>
              </a:p>
            </p:txBody>
          </p:sp>
        </mc:Choice>
        <mc:Fallback>
          <p:sp>
            <p:nvSpPr>
              <p:cNvPr id="9" name="矩形 8"/>
              <p:cNvSpPr>
                <a:spLocks noRot="1" noChangeAspect="1" noMove="1" noResize="1" noEditPoints="1" noAdjustHandles="1" noChangeArrowheads="1" noChangeShapeType="1" noTextEdit="1"/>
              </p:cNvSpPr>
              <p:nvPr/>
            </p:nvSpPr>
            <p:spPr>
              <a:xfrm>
                <a:off x="939800" y="4181732"/>
                <a:ext cx="6858000" cy="1938992"/>
              </a:xfrm>
              <a:prstGeom prst="rect">
                <a:avLst/>
              </a:prstGeom>
              <a:blipFill>
                <a:blip r:embed="rId4"/>
                <a:stretch>
                  <a:fillRect l="-555" t="-1961" b="-5229"/>
                </a:stretch>
              </a:blipFill>
            </p:spPr>
            <p:txBody>
              <a:bodyPr/>
              <a:lstStyle/>
              <a:p>
                <a:r>
                  <a:rPr lang="en-US">
                    <a:noFill/>
                  </a:rPr>
                  <a:t> </a:t>
                </a:r>
              </a:p>
            </p:txBody>
          </p:sp>
        </mc:Fallback>
      </mc:AlternateContent>
    </p:spTree>
    <p:extLst>
      <p:ext uri="{BB962C8B-B14F-4D97-AF65-F5344CB8AC3E}">
        <p14:creationId xmlns:p14="http://schemas.microsoft.com/office/powerpoint/2010/main" val="297549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707886"/>
          </a:xfrm>
          <a:prstGeom prst="rect">
            <a:avLst/>
          </a:prstGeom>
        </p:spPr>
        <p:txBody>
          <a:bodyPr wrap="square">
            <a:spAutoFit/>
          </a:bodyPr>
          <a:lstStyle/>
          <a:p>
            <a:r>
              <a:rPr lang="en-US" sz="4000" dirty="0">
                <a:solidFill>
                  <a:srgbClr val="9A0000"/>
                </a:solidFill>
                <a:latin typeface="Corbel" pitchFamily="34" charset="0"/>
                <a:cs typeface="Arial" pitchFamily="34" charset="0"/>
              </a:rPr>
              <a:t>Stochastic K-Armed Bandit</a:t>
            </a:r>
          </a:p>
        </p:txBody>
      </p:sp>
      <mc:AlternateContent xmlns:mc="http://schemas.openxmlformats.org/markup-compatibility/2006">
        <mc:Choice xmlns:a14="http://schemas.microsoft.com/office/drawing/2010/main" Requires="a14">
          <p:sp>
            <p:nvSpPr>
              <p:cNvPr id="9" name="矩形 8"/>
              <p:cNvSpPr/>
              <p:nvPr/>
            </p:nvSpPr>
            <p:spPr>
              <a:xfrm>
                <a:off x="901700" y="2429132"/>
                <a:ext cx="6858000" cy="3204532"/>
              </a:xfrm>
              <a:prstGeom prst="rect">
                <a:avLst/>
              </a:prstGeom>
            </p:spPr>
            <p:txBody>
              <a:bodyPr wrap="square">
                <a:spAutoFit/>
              </a:bodyPr>
              <a:lstStyle/>
              <a:p>
                <a:pPr marL="342900" indent="-342900">
                  <a:buClr>
                    <a:srgbClr val="C00000"/>
                  </a:buClr>
                  <a:buFont typeface="Wingdings" pitchFamily="2" charset="2"/>
                  <a:buChar char="§"/>
                </a:pPr>
                <a:r>
                  <a:rPr lang="en-US" sz="2000" dirty="0"/>
                  <a:t>Set of </a:t>
                </a:r>
                <a14:m>
                  <m:oMath xmlns:m="http://schemas.openxmlformats.org/officeDocument/2006/math">
                    <m:r>
                      <a:rPr lang="en-US" sz="2000" b="1" i="1" smtClean="0">
                        <a:latin typeface="Cambria Math"/>
                      </a:rPr>
                      <m:t>𝒌</m:t>
                    </m:r>
                  </m:oMath>
                </a14:m>
                <a:r>
                  <a:rPr lang="en-US" sz="2000" dirty="0"/>
                  <a:t> choices(arms)</a:t>
                </a:r>
              </a:p>
              <a:p>
                <a:pPr marL="342900" indent="-342900">
                  <a:buClr>
                    <a:srgbClr val="C00000"/>
                  </a:buClr>
                  <a:buFont typeface="Wingdings" pitchFamily="2" charset="2"/>
                  <a:buChar char="§"/>
                </a:pPr>
                <a:r>
                  <a:rPr lang="en-US" sz="2000" dirty="0"/>
                  <a:t>Each choice </a:t>
                </a:r>
                <a:r>
                  <a:rPr lang="en-US" sz="2000" b="1" i="1" dirty="0"/>
                  <a:t>a</a:t>
                </a:r>
                <a:r>
                  <a:rPr lang="en-US" sz="2000" i="1" dirty="0"/>
                  <a:t> </a:t>
                </a:r>
                <a:r>
                  <a:rPr lang="en-US" sz="2000" dirty="0"/>
                  <a:t>is associated with unknown probability distribution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 </m:t>
                        </m:r>
                        <m:r>
                          <a:rPr lang="en-US" sz="2000" b="1" i="1" smtClean="0">
                            <a:latin typeface="Cambria Math"/>
                          </a:rPr>
                          <m:t>𝑷</m:t>
                        </m:r>
                      </m:e>
                      <m:sub>
                        <m:r>
                          <a:rPr lang="en-US" sz="2000" b="1" i="1" smtClean="0">
                            <a:latin typeface="Cambria Math"/>
                            <a:ea typeface="Cambria Math"/>
                          </a:rPr>
                          <m:t>𝒂</m:t>
                        </m:r>
                      </m:sub>
                    </m:sSub>
                  </m:oMath>
                </a14:m>
                <a:r>
                  <a:rPr lang="en-US" sz="2000" dirty="0"/>
                  <a:t> in </a:t>
                </a:r>
                <a:r>
                  <a:rPr lang="en-US" sz="2000" b="1" dirty="0"/>
                  <a:t>[0, 1]</a:t>
                </a:r>
              </a:p>
              <a:p>
                <a:pPr marL="342900" indent="-342900">
                  <a:buClr>
                    <a:srgbClr val="C00000"/>
                  </a:buClr>
                  <a:buFont typeface="Wingdings" pitchFamily="2" charset="2"/>
                  <a:buChar char="§"/>
                </a:pPr>
                <a:r>
                  <a:rPr lang="en-US" sz="2000" dirty="0"/>
                  <a:t>We play the game for </a:t>
                </a:r>
                <a:r>
                  <a:rPr lang="en-US" sz="2000" b="1" i="1" dirty="0"/>
                  <a:t>T </a:t>
                </a:r>
                <a:r>
                  <a:rPr lang="en-US" sz="2000" dirty="0"/>
                  <a:t>rounds</a:t>
                </a:r>
              </a:p>
              <a:p>
                <a:pPr marL="342900" indent="-342900">
                  <a:buClr>
                    <a:srgbClr val="C00000"/>
                  </a:buClr>
                  <a:buFont typeface="Wingdings" pitchFamily="2" charset="2"/>
                  <a:buChar char="§"/>
                </a:pPr>
                <a:r>
                  <a:rPr lang="en-US" sz="2000" dirty="0"/>
                  <a:t>In each round </a:t>
                </a:r>
                <a:r>
                  <a:rPr lang="en-US" sz="2000" b="1" i="1" dirty="0"/>
                  <a:t>t :</a:t>
                </a:r>
              </a:p>
              <a:p>
                <a:pPr marL="800100" lvl="1" indent="-342900">
                  <a:buClr>
                    <a:srgbClr val="C00000"/>
                  </a:buClr>
                  <a:buFont typeface="Wingdings" pitchFamily="2" charset="2"/>
                  <a:buChar char="§"/>
                </a:pPr>
                <a:r>
                  <a:rPr lang="en-US" sz="2000" dirty="0"/>
                  <a:t>We pick some arm </a:t>
                </a:r>
                <a:r>
                  <a:rPr lang="en-US" sz="2000" b="1" i="1" dirty="0"/>
                  <a:t>j</a:t>
                </a:r>
              </a:p>
              <a:p>
                <a:pPr marL="800100" lvl="1" indent="-342900">
                  <a:buClr>
                    <a:srgbClr val="C00000"/>
                  </a:buClr>
                  <a:buFont typeface="Wingdings" pitchFamily="2" charset="2"/>
                  <a:buChar char="§"/>
                </a:pPr>
                <a:r>
                  <a:rPr lang="en-US" sz="2000" dirty="0"/>
                  <a:t>We obtain random sample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 </m:t>
                        </m:r>
                        <m:r>
                          <a:rPr lang="en-US" sz="2000" b="1" i="1" smtClean="0">
                            <a:latin typeface="Cambria Math"/>
                          </a:rPr>
                          <m:t>𝑿</m:t>
                        </m:r>
                      </m:e>
                      <m:sub>
                        <m:r>
                          <a:rPr lang="en-US" sz="2000" b="1" i="1" smtClean="0">
                            <a:latin typeface="Cambria Math"/>
                          </a:rPr>
                          <m:t>𝒕</m:t>
                        </m:r>
                      </m:sub>
                    </m:sSub>
                  </m:oMath>
                </a14:m>
                <a:r>
                  <a:rPr lang="en-US" sz="2000" dirty="0"/>
                  <a:t> from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 </m:t>
                        </m:r>
                        <m:r>
                          <a:rPr lang="en-US" sz="2000" b="1" i="1">
                            <a:latin typeface="Cambria Math"/>
                          </a:rPr>
                          <m:t>𝑷</m:t>
                        </m:r>
                      </m:e>
                      <m:sub>
                        <m:r>
                          <a:rPr lang="en-US" sz="2000" b="1" i="1" smtClean="0">
                            <a:latin typeface="Cambria Math"/>
                          </a:rPr>
                          <m:t>𝒋</m:t>
                        </m:r>
                      </m:sub>
                    </m:sSub>
                  </m:oMath>
                </a14:m>
                <a:endParaRPr lang="en-US" sz="2000" b="1" dirty="0"/>
              </a:p>
              <a:p>
                <a:pPr marL="342900" indent="-342900">
                  <a:buClr>
                    <a:srgbClr val="C00000"/>
                  </a:buClr>
                  <a:buFont typeface="Wingdings" pitchFamily="2" charset="2"/>
                  <a:buChar char="§"/>
                </a:pPr>
                <a:r>
                  <a:rPr lang="en-US" sz="2000" dirty="0"/>
                  <a:t>Goal: maximize </a:t>
                </a:r>
                <a14:m>
                  <m:oMath xmlns:m="http://schemas.openxmlformats.org/officeDocument/2006/math">
                    <m:nary>
                      <m:naryPr>
                        <m:chr m:val="∑"/>
                        <m:limLoc m:val="subSup"/>
                        <m:ctrlPr>
                          <a:rPr lang="en-US" sz="2000" i="1" smtClean="0">
                            <a:latin typeface="Cambria Math" panose="02040503050406030204" pitchFamily="18" charset="0"/>
                          </a:rPr>
                        </m:ctrlPr>
                      </m:naryPr>
                      <m:sub>
                        <m:r>
                          <m:rPr>
                            <m:brk m:alnAt="25"/>
                          </m:rPr>
                          <a:rPr lang="en-US" sz="2000" b="0" i="1" smtClean="0">
                            <a:latin typeface="Cambria Math"/>
                          </a:rPr>
                          <m:t>𝑡</m:t>
                        </m:r>
                        <m:r>
                          <a:rPr lang="en-US" sz="2000" b="0" i="1" smtClean="0">
                            <a:latin typeface="Cambria Math"/>
                          </a:rPr>
                          <m:t>=1</m:t>
                        </m:r>
                      </m:sub>
                      <m:sup>
                        <m:r>
                          <a:rPr lang="en-US" sz="2000" b="0" i="1" smtClean="0">
                            <a:latin typeface="Cambria Math"/>
                          </a:rPr>
                          <m:t>𝑇</m:t>
                        </m:r>
                      </m:sup>
                      <m:e>
                        <m:sSub>
                          <m:sSubPr>
                            <m:ctrlPr>
                              <a:rPr lang="en-US" sz="2000" b="1" i="1">
                                <a:latin typeface="Cambria Math" panose="02040503050406030204" pitchFamily="18" charset="0"/>
                              </a:rPr>
                            </m:ctrlPr>
                          </m:sSubPr>
                          <m:e>
                            <m:r>
                              <a:rPr lang="en-US" sz="2000" b="1" i="1">
                                <a:latin typeface="Cambria Math"/>
                              </a:rPr>
                              <m:t> </m:t>
                            </m:r>
                            <m:r>
                              <a:rPr lang="en-US" sz="2000" b="1" i="1">
                                <a:latin typeface="Cambria Math"/>
                              </a:rPr>
                              <m:t>𝑿</m:t>
                            </m:r>
                          </m:e>
                          <m:sub>
                            <m:r>
                              <a:rPr lang="en-US" sz="2000" b="1" i="1">
                                <a:latin typeface="Cambria Math"/>
                              </a:rPr>
                              <m:t>𝒕</m:t>
                            </m:r>
                          </m:sub>
                        </m:sSub>
                      </m:e>
                    </m:nary>
                  </m:oMath>
                </a14:m>
                <a:r>
                  <a:rPr lang="en-US" sz="2000" dirty="0"/>
                  <a:t> (without known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rPr>
                          <m:t>𝑎</m:t>
                        </m:r>
                      </m:sub>
                    </m:sSub>
                  </m:oMath>
                </a14:m>
                <a:r>
                  <a:rPr lang="en-US" sz="2000" dirty="0"/>
                  <a:t>)</a:t>
                </a:r>
              </a:p>
              <a:p>
                <a:pPr marL="342900" indent="-342900">
                  <a:buClr>
                    <a:srgbClr val="C00000"/>
                  </a:buClr>
                  <a:buFont typeface="Wingdings" pitchFamily="2" charset="2"/>
                  <a:buChar char="§"/>
                </a:pPr>
                <a:r>
                  <a:rPr lang="en-US" sz="2000" dirty="0"/>
                  <a:t>Problem: We don’t know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rPr>
                          <m:t>𝑎</m:t>
                        </m:r>
                      </m:sub>
                    </m:sSub>
                  </m:oMath>
                </a14:m>
                <a:r>
                  <a:rPr lang="en-US" sz="2000" dirty="0"/>
                  <a:t>, but every time we pull some arm </a:t>
                </a:r>
                <a:r>
                  <a:rPr lang="en-US" sz="2000" b="1" i="1" dirty="0"/>
                  <a:t>a </a:t>
                </a:r>
                <a:r>
                  <a:rPr lang="en-US" sz="2000" dirty="0"/>
                  <a:t>we get to learn a bit about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rPr>
                          <m:t>𝑎</m:t>
                        </m:r>
                      </m:sub>
                    </m:sSub>
                  </m:oMath>
                </a14:m>
                <a:r>
                  <a:rPr lang="en-US" sz="2000" b="1" i="1" dirty="0"/>
                  <a:t>.</a:t>
                </a:r>
              </a:p>
            </p:txBody>
          </p:sp>
        </mc:Choice>
        <mc:Fallback>
          <p:sp>
            <p:nvSpPr>
              <p:cNvPr id="9" name="矩形 8"/>
              <p:cNvSpPr>
                <a:spLocks noRot="1" noChangeAspect="1" noMove="1" noResize="1" noEditPoints="1" noAdjustHandles="1" noChangeArrowheads="1" noChangeShapeType="1" noTextEdit="1"/>
              </p:cNvSpPr>
              <p:nvPr/>
            </p:nvSpPr>
            <p:spPr>
              <a:xfrm>
                <a:off x="901700" y="2429132"/>
                <a:ext cx="6858000" cy="3204532"/>
              </a:xfrm>
              <a:prstGeom prst="rect">
                <a:avLst/>
              </a:prstGeom>
              <a:blipFill>
                <a:blip r:embed="rId4"/>
                <a:stretch>
                  <a:fillRect l="-739" t="-1186" b="-3162"/>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EE1A61F7-8D93-F846-9F1D-445E80266314}"/>
              </a:ext>
            </a:extLst>
          </p:cNvPr>
          <p:cNvSpPr txBox="1"/>
          <p:nvPr/>
        </p:nvSpPr>
        <p:spPr>
          <a:xfrm>
            <a:off x="901700" y="2059800"/>
            <a:ext cx="2767913" cy="369332"/>
          </a:xfrm>
          <a:prstGeom prst="rect">
            <a:avLst/>
          </a:prstGeom>
          <a:noFill/>
        </p:spPr>
        <p:txBody>
          <a:bodyPr wrap="square" rtlCol="0">
            <a:spAutoFit/>
          </a:bodyPr>
          <a:lstStyle/>
          <a:p>
            <a:r>
              <a:rPr lang="en-US" b="1" dirty="0"/>
              <a:t>The setting:</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D8C50DC-B422-824A-95BB-5832C970C7B1}"/>
                  </a:ext>
                </a:extLst>
              </p:cNvPr>
              <p:cNvSpPr txBox="1"/>
              <p:nvPr/>
            </p:nvSpPr>
            <p:spPr>
              <a:xfrm>
                <a:off x="901700" y="5940465"/>
                <a:ext cx="6289588" cy="374077"/>
              </a:xfrm>
              <a:prstGeom prst="rect">
                <a:avLst/>
              </a:prstGeom>
              <a:noFill/>
            </p:spPr>
            <p:txBody>
              <a:bodyPr wrap="square" rtlCol="0">
                <a:spAutoFit/>
              </a:bodyPr>
              <a:lstStyle/>
              <a:p>
                <a:r>
                  <a:rPr lang="en-US" dirty="0"/>
                  <a:t>Solution: Learn an optimal </a:t>
                </a:r>
                <a:r>
                  <a:rPr lang="en-US" b="1" dirty="0"/>
                  <a:t>policy</a:t>
                </a:r>
                <a:r>
                  <a:rPr lang="en-US" dirty="0"/>
                  <a:t> to maximize </a:t>
                </a:r>
                <a14:m>
                  <m:oMath xmlns:m="http://schemas.openxmlformats.org/officeDocument/2006/math">
                    <m:nary>
                      <m:naryPr>
                        <m:chr m:val="∑"/>
                        <m:limLoc m:val="subSup"/>
                        <m:ctrlPr>
                          <a:rPr lang="en-US" i="1">
                            <a:latin typeface="Cambria Math" panose="02040503050406030204" pitchFamily="18" charset="0"/>
                          </a:rPr>
                        </m:ctrlPr>
                      </m:naryPr>
                      <m:sub>
                        <m:r>
                          <m:rPr>
                            <m:brk m:alnAt="25"/>
                          </m:rPr>
                          <a:rPr lang="en-US" i="1">
                            <a:latin typeface="Cambria Math"/>
                          </a:rPr>
                          <m:t>𝑡</m:t>
                        </m:r>
                        <m:r>
                          <a:rPr lang="en-US" i="1">
                            <a:latin typeface="Cambria Math"/>
                          </a:rPr>
                          <m:t>=1</m:t>
                        </m:r>
                      </m:sub>
                      <m:sup>
                        <m:r>
                          <a:rPr lang="en-US" i="1">
                            <a:latin typeface="Cambria Math"/>
                          </a:rPr>
                          <m:t>𝑇</m:t>
                        </m:r>
                      </m:sup>
                      <m:e>
                        <m:sSub>
                          <m:sSubPr>
                            <m:ctrlPr>
                              <a:rPr lang="en-US" b="1" i="1">
                                <a:latin typeface="Cambria Math" panose="02040503050406030204" pitchFamily="18" charset="0"/>
                              </a:rPr>
                            </m:ctrlPr>
                          </m:sSubPr>
                          <m:e>
                            <m:r>
                              <a:rPr lang="en-US" b="1" i="1">
                                <a:latin typeface="Cambria Math"/>
                              </a:rPr>
                              <m:t> </m:t>
                            </m:r>
                            <m:r>
                              <a:rPr lang="en-US" b="1" i="1">
                                <a:latin typeface="Cambria Math"/>
                              </a:rPr>
                              <m:t>𝑿</m:t>
                            </m:r>
                          </m:e>
                          <m:sub>
                            <m:r>
                              <a:rPr lang="en-US" b="1" i="1">
                                <a:latin typeface="Cambria Math"/>
                              </a:rPr>
                              <m:t>𝒕</m:t>
                            </m:r>
                          </m:sub>
                        </m:sSub>
                      </m:e>
                    </m:nary>
                  </m:oMath>
                </a14:m>
                <a:r>
                  <a:rPr lang="en-US" dirty="0"/>
                  <a:t>. </a:t>
                </a:r>
              </a:p>
            </p:txBody>
          </p:sp>
        </mc:Choice>
        <mc:Fallback>
          <p:sp>
            <p:nvSpPr>
              <p:cNvPr id="3" name="TextBox 2">
                <a:extLst>
                  <a:ext uri="{FF2B5EF4-FFF2-40B4-BE49-F238E27FC236}">
                    <a16:creationId xmlns:a16="http://schemas.microsoft.com/office/drawing/2014/main" id="{1D8C50DC-B422-824A-95BB-5832C970C7B1}"/>
                  </a:ext>
                </a:extLst>
              </p:cNvPr>
              <p:cNvSpPr txBox="1">
                <a:spLocks noRot="1" noChangeAspect="1" noMove="1" noResize="1" noEditPoints="1" noAdjustHandles="1" noChangeArrowheads="1" noChangeShapeType="1" noTextEdit="1"/>
              </p:cNvSpPr>
              <p:nvPr/>
            </p:nvSpPr>
            <p:spPr>
              <a:xfrm>
                <a:off x="901700" y="5940465"/>
                <a:ext cx="6289588" cy="374077"/>
              </a:xfrm>
              <a:prstGeom prst="rect">
                <a:avLst/>
              </a:prstGeom>
              <a:blipFill>
                <a:blip r:embed="rId5"/>
                <a:stretch>
                  <a:fillRect l="-806" t="-106452" b="-158065"/>
                </a:stretch>
              </a:blipFill>
            </p:spPr>
            <p:txBody>
              <a:bodyPr/>
              <a:lstStyle/>
              <a:p>
                <a:r>
                  <a:rPr lang="en-US">
                    <a:noFill/>
                  </a:rPr>
                  <a:t> </a:t>
                </a:r>
              </a:p>
            </p:txBody>
          </p:sp>
        </mc:Fallback>
      </mc:AlternateContent>
    </p:spTree>
    <p:extLst>
      <p:ext uri="{BB962C8B-B14F-4D97-AF65-F5344CB8AC3E}">
        <p14:creationId xmlns:p14="http://schemas.microsoft.com/office/powerpoint/2010/main" val="256899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22300" y="913130"/>
            <a:ext cx="7010400" cy="984885"/>
          </a:xfrm>
          <a:prstGeom prst="rect">
            <a:avLst/>
          </a:prstGeom>
        </p:spPr>
        <p:txBody>
          <a:bodyPr wrap="square">
            <a:spAutoFit/>
          </a:bodyPr>
          <a:lstStyle/>
          <a:p>
            <a:r>
              <a:rPr lang="en-US" sz="4000" dirty="0">
                <a:solidFill>
                  <a:srgbClr val="9A0000"/>
                </a:solidFill>
                <a:latin typeface="Corbel" pitchFamily="34" charset="0"/>
                <a:cs typeface="Arial" pitchFamily="34" charset="0"/>
              </a:rPr>
              <a:t>AGENDA</a:t>
            </a:r>
          </a:p>
          <a:p>
            <a:endParaRPr lang="en-US" dirty="0"/>
          </a:p>
        </p:txBody>
      </p:sp>
      <p:sp>
        <p:nvSpPr>
          <p:cNvPr id="6" name="TextBox 5"/>
          <p:cNvSpPr txBox="1"/>
          <p:nvPr/>
        </p:nvSpPr>
        <p:spPr>
          <a:xfrm>
            <a:off x="1066800" y="2527300"/>
            <a:ext cx="6832600" cy="2677656"/>
          </a:xfrm>
          <a:prstGeom prst="rect">
            <a:avLst/>
          </a:prstGeom>
          <a:noFill/>
        </p:spPr>
        <p:txBody>
          <a:bodyPr wrap="square" rtlCol="0">
            <a:spAutoFit/>
          </a:bodyPr>
          <a:lstStyle/>
          <a:p>
            <a:pPr marL="285750" indent="-285750">
              <a:buClr>
                <a:srgbClr val="C00000"/>
              </a:buClr>
              <a:buFont typeface="Wingdings" pitchFamily="2" charset="2"/>
              <a:buChar char="§"/>
            </a:pPr>
            <a:r>
              <a:rPr lang="en-US" sz="2800" dirty="0">
                <a:latin typeface="Arial Unicode MS" pitchFamily="34" charset="-122"/>
                <a:ea typeface="Arial Unicode MS" pitchFamily="34" charset="-122"/>
                <a:cs typeface="Arial Unicode MS" pitchFamily="34" charset="-122"/>
              </a:rPr>
              <a:t>Motivation</a:t>
            </a:r>
          </a:p>
          <a:p>
            <a:pPr marL="285750" indent="-285750">
              <a:buClr>
                <a:srgbClr val="C00000"/>
              </a:buClr>
              <a:buFont typeface="Wingdings" pitchFamily="2" charset="2"/>
              <a:buChar char="§"/>
            </a:pPr>
            <a:r>
              <a:rPr lang="en-US" sz="2800" dirty="0">
                <a:latin typeface="Arial Unicode MS" pitchFamily="34" charset="-122"/>
                <a:ea typeface="Arial Unicode MS" pitchFamily="34" charset="-122"/>
                <a:cs typeface="Arial Unicode MS" pitchFamily="34" charset="-122"/>
              </a:rPr>
              <a:t>Background &amp; Problem Formulation</a:t>
            </a:r>
          </a:p>
          <a:p>
            <a:pPr marL="285750" indent="-285750">
              <a:buClr>
                <a:srgbClr val="C00000"/>
              </a:buClr>
              <a:buFont typeface="Wingdings" pitchFamily="2" charset="2"/>
              <a:buChar char="§"/>
            </a:pPr>
            <a:r>
              <a:rPr lang="en-US" sz="2800" dirty="0">
                <a:latin typeface="Arial Unicode MS" pitchFamily="34" charset="-122"/>
                <a:ea typeface="Arial Unicode MS" pitchFamily="34" charset="-122"/>
                <a:cs typeface="Arial Unicode MS" pitchFamily="34" charset="-122"/>
              </a:rPr>
              <a:t>Bandit Models</a:t>
            </a:r>
          </a:p>
          <a:p>
            <a:pPr marL="285750" indent="-285750">
              <a:buClr>
                <a:srgbClr val="C00000"/>
              </a:buClr>
              <a:buFont typeface="Wingdings" pitchFamily="2" charset="2"/>
              <a:buChar char="§"/>
            </a:pPr>
            <a:r>
              <a:rPr lang="en-US" sz="2800" dirty="0">
                <a:latin typeface="Arial Unicode MS" pitchFamily="34" charset="-122"/>
                <a:ea typeface="Arial Unicode MS" pitchFamily="34" charset="-122"/>
                <a:cs typeface="Arial Unicode MS" pitchFamily="34" charset="-122"/>
              </a:rPr>
              <a:t>Results</a:t>
            </a:r>
          </a:p>
          <a:p>
            <a:pPr marL="285750" indent="-285750">
              <a:buClr>
                <a:srgbClr val="C00000"/>
              </a:buClr>
              <a:buFont typeface="Wingdings" pitchFamily="2" charset="2"/>
              <a:buChar char="§"/>
            </a:pPr>
            <a:r>
              <a:rPr lang="en-US" sz="2800" dirty="0">
                <a:latin typeface="Arial Unicode MS" pitchFamily="34" charset="-122"/>
                <a:ea typeface="Arial Unicode MS" pitchFamily="34" charset="-122"/>
                <a:cs typeface="Arial Unicode MS" pitchFamily="34" charset="-122"/>
              </a:rPr>
              <a:t>Question</a:t>
            </a:r>
          </a:p>
          <a:p>
            <a:pPr marL="285750" indent="-285750">
              <a:buClr>
                <a:srgbClr val="C00000"/>
              </a:buClr>
              <a:buFont typeface="Wingdings" pitchFamily="2" charset="2"/>
              <a:buChar char="§"/>
            </a:pPr>
            <a:endParaRPr lang="en-US" sz="2800" dirty="0">
              <a:latin typeface="Arial Unicode MS" pitchFamily="34" charset="-122"/>
              <a:ea typeface="Arial Unicode MS" pitchFamily="34" charset="-122"/>
              <a:cs typeface="Arial Unicode MS" pitchFamily="34" charset="-122"/>
            </a:endParaRPr>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2850" y="4933950"/>
            <a:ext cx="158115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0683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707886"/>
          </a:xfrm>
          <a:prstGeom prst="rect">
            <a:avLst/>
          </a:prstGeom>
        </p:spPr>
        <p:txBody>
          <a:bodyPr wrap="square">
            <a:spAutoFit/>
          </a:bodyPr>
          <a:lstStyle/>
          <a:p>
            <a:r>
              <a:rPr lang="en-US" sz="4000" dirty="0">
                <a:solidFill>
                  <a:srgbClr val="9A0000"/>
                </a:solidFill>
                <a:latin typeface="Corbel" pitchFamily="34" charset="0"/>
                <a:cs typeface="Arial" pitchFamily="34" charset="0"/>
              </a:rPr>
              <a:t>Exploration vs. Exploitation</a:t>
            </a:r>
          </a:p>
        </p:txBody>
      </p:sp>
      <mc:AlternateContent xmlns:mc="http://schemas.openxmlformats.org/markup-compatibility/2006">
        <mc:Choice xmlns:a14="http://schemas.microsoft.com/office/drawing/2010/main" Requires="a14">
          <p:sp>
            <p:nvSpPr>
              <p:cNvPr id="9" name="矩形 8"/>
              <p:cNvSpPr/>
              <p:nvPr/>
            </p:nvSpPr>
            <p:spPr>
              <a:xfrm>
                <a:off x="833389" y="2104079"/>
                <a:ext cx="7132638" cy="2246769"/>
              </a:xfrm>
              <a:prstGeom prst="rect">
                <a:avLst/>
              </a:prstGeom>
            </p:spPr>
            <p:txBody>
              <a:bodyPr wrap="square">
                <a:spAutoFit/>
              </a:bodyPr>
              <a:lstStyle/>
              <a:p>
                <a:pPr marL="342900" indent="-342900">
                  <a:buClr>
                    <a:srgbClr val="C00000"/>
                  </a:buClr>
                  <a:buFont typeface="Wingdings" pitchFamily="2" charset="2"/>
                  <a:buChar char="§"/>
                </a:pPr>
                <a:r>
                  <a:rPr lang="en-US" sz="2000" dirty="0"/>
                  <a:t>A classic problem in </a:t>
                </a:r>
                <a:r>
                  <a:rPr lang="en-US" sz="2000" b="1" dirty="0"/>
                  <a:t>decision making. </a:t>
                </a:r>
              </a:p>
              <a:p>
                <a:pPr marL="342900" indent="-342900">
                  <a:buClr>
                    <a:srgbClr val="C00000"/>
                  </a:buClr>
                  <a:buFont typeface="Wingdings" pitchFamily="2" charset="2"/>
                  <a:buChar char="§"/>
                </a:pPr>
                <a:r>
                  <a:rPr lang="en-US" sz="2000" dirty="0"/>
                  <a:t>Since we have limited trials, it needs</a:t>
                </a:r>
                <a:r>
                  <a:rPr lang="en-US" sz="2000" b="1" dirty="0"/>
                  <a:t> to trade off </a:t>
                </a:r>
                <a:r>
                  <a:rPr lang="en-US" sz="2000" dirty="0"/>
                  <a:t>between </a:t>
                </a:r>
                <a:r>
                  <a:rPr lang="en-US" sz="2000" dirty="0">
                    <a:solidFill>
                      <a:srgbClr val="C00000"/>
                    </a:solidFill>
                  </a:rPr>
                  <a:t>exploration</a:t>
                </a:r>
                <a:r>
                  <a:rPr lang="en-US" sz="2000" dirty="0"/>
                  <a:t> and </a:t>
                </a:r>
                <a:r>
                  <a:rPr lang="en-US" sz="2000" dirty="0">
                    <a:solidFill>
                      <a:schemeClr val="accent3">
                        <a:lumMod val="75000"/>
                      </a:schemeClr>
                    </a:solidFill>
                  </a:rPr>
                  <a:t>exploitation </a:t>
                </a:r>
                <a:r>
                  <a:rPr lang="en-US" sz="2000" dirty="0"/>
                  <a:t>in decision making.</a:t>
                </a:r>
              </a:p>
              <a:p>
                <a:pPr>
                  <a:buClr>
                    <a:srgbClr val="C00000"/>
                  </a:buClr>
                </a:pPr>
                <a:endParaRPr lang="en-US" sz="2000" dirty="0"/>
              </a:p>
              <a:p>
                <a:pPr marL="342900" indent="-342900">
                  <a:buClr>
                    <a:srgbClr val="C00000"/>
                  </a:buClr>
                  <a:buFont typeface="Wingdings" pitchFamily="2" charset="2"/>
                  <a:buChar char="§"/>
                </a:pPr>
                <a:r>
                  <a:rPr lang="en-US" sz="2000" b="1" dirty="0">
                    <a:solidFill>
                      <a:srgbClr val="C00000"/>
                    </a:solidFill>
                  </a:rPr>
                  <a:t>Exploration</a:t>
                </a:r>
                <a:r>
                  <a:rPr lang="en-US" sz="2000" dirty="0">
                    <a:solidFill>
                      <a:srgbClr val="C00000"/>
                    </a:solidFill>
                  </a:rPr>
                  <a:t>: </a:t>
                </a:r>
                <a:r>
                  <a:rPr lang="en-US" sz="2000" dirty="0"/>
                  <a:t>pull an arm we never pulled before.</a:t>
                </a:r>
              </a:p>
              <a:p>
                <a:pPr marL="342900" indent="-342900">
                  <a:buClr>
                    <a:srgbClr val="C00000"/>
                  </a:buClr>
                  <a:buFont typeface="Wingdings" pitchFamily="2" charset="2"/>
                  <a:buChar char="§"/>
                </a:pPr>
                <a:r>
                  <a:rPr lang="en-US" sz="2000" b="1" dirty="0">
                    <a:solidFill>
                      <a:schemeClr val="accent3">
                        <a:lumMod val="75000"/>
                      </a:schemeClr>
                    </a:solidFill>
                  </a:rPr>
                  <a:t>Exploitation</a:t>
                </a:r>
                <a:r>
                  <a:rPr lang="en-US" sz="2000" dirty="0"/>
                  <a:t>: Pull an arm for which we currently have the highest payoff of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 </m:t>
                        </m:r>
                        <m:r>
                          <a:rPr lang="en-US" sz="2000" b="1" i="1">
                            <a:latin typeface="Cambria Math"/>
                            <a:ea typeface="Cambria Math"/>
                          </a:rPr>
                          <m:t>𝝁</m:t>
                        </m:r>
                      </m:e>
                      <m:sub>
                        <m:r>
                          <a:rPr lang="en-US" sz="2000" b="1" i="1">
                            <a:latin typeface="Cambria Math"/>
                          </a:rPr>
                          <m:t>𝒂</m:t>
                        </m:r>
                      </m:sub>
                    </m:sSub>
                    <m:r>
                      <a:rPr lang="en-US" sz="2000" b="1" i="1">
                        <a:latin typeface="Cambria Math" panose="02040503050406030204" pitchFamily="18" charset="0"/>
                      </a:rPr>
                      <m:t> </m:t>
                    </m:r>
                  </m:oMath>
                </a14:m>
                <a:r>
                  <a:rPr lang="en-US" sz="2000" dirty="0"/>
                  <a:t>.</a:t>
                </a:r>
              </a:p>
            </p:txBody>
          </p:sp>
        </mc:Choice>
        <mc:Fallback>
          <p:sp>
            <p:nvSpPr>
              <p:cNvPr id="9" name="矩形 8"/>
              <p:cNvSpPr>
                <a:spLocks noRot="1" noChangeAspect="1" noMove="1" noResize="1" noEditPoints="1" noAdjustHandles="1" noChangeArrowheads="1" noChangeShapeType="1" noTextEdit="1"/>
              </p:cNvSpPr>
              <p:nvPr/>
            </p:nvSpPr>
            <p:spPr>
              <a:xfrm>
                <a:off x="833389" y="2104079"/>
                <a:ext cx="7132638" cy="2246769"/>
              </a:xfrm>
              <a:prstGeom prst="rect">
                <a:avLst/>
              </a:prstGeom>
              <a:blipFill>
                <a:blip r:embed="rId4"/>
                <a:stretch>
                  <a:fillRect l="-710" t="-1124" b="-3933"/>
                </a:stretch>
              </a:blipFill>
            </p:spPr>
            <p:txBody>
              <a:bodyPr/>
              <a:lstStyle/>
              <a:p>
                <a:r>
                  <a:rPr lang="en-US">
                    <a:noFill/>
                  </a:rPr>
                  <a:t> </a:t>
                </a:r>
              </a:p>
            </p:txBody>
          </p:sp>
        </mc:Fallback>
      </mc:AlternateContent>
      <p:pic>
        <p:nvPicPr>
          <p:cNvPr id="6" name="Picture 3" descr="C:\Users\Administrator\Desktop\multi-bandit algorithm\11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0099" y="4588348"/>
            <a:ext cx="3809620" cy="1898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841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1200329"/>
          </a:xfrm>
          <a:prstGeom prst="rect">
            <a:avLst/>
          </a:prstGeom>
        </p:spPr>
        <p:txBody>
          <a:bodyPr wrap="square">
            <a:spAutoFit/>
          </a:bodyPr>
          <a:lstStyle/>
          <a:p>
            <a:r>
              <a:rPr lang="en-US" sz="3600" dirty="0">
                <a:solidFill>
                  <a:srgbClr val="9A0000"/>
                </a:solidFill>
                <a:latin typeface="Corbel" pitchFamily="34" charset="0"/>
                <a:cs typeface="Arial" pitchFamily="34" charset="0"/>
              </a:rPr>
              <a:t>Bandit Algorithms to Explore-exploit Dilemma</a:t>
            </a:r>
          </a:p>
        </p:txBody>
      </p:sp>
      <p:sp>
        <p:nvSpPr>
          <p:cNvPr id="2" name="流程图: 可选过程 1"/>
          <p:cNvSpPr/>
          <p:nvPr/>
        </p:nvSpPr>
        <p:spPr>
          <a:xfrm>
            <a:off x="1689100" y="2705100"/>
            <a:ext cx="1460500" cy="800100"/>
          </a:xfrm>
          <a:prstGeom prst="flowChartAlternateProcess">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Exploration</a:t>
            </a:r>
          </a:p>
        </p:txBody>
      </p:sp>
      <p:sp>
        <p:nvSpPr>
          <p:cNvPr id="7" name="流程图: 可选过程 6"/>
          <p:cNvSpPr/>
          <p:nvPr/>
        </p:nvSpPr>
        <p:spPr>
          <a:xfrm>
            <a:off x="5689600" y="2705100"/>
            <a:ext cx="1460500" cy="800100"/>
          </a:xfrm>
          <a:prstGeom prst="flowChartAlternateProcess">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Exploitation</a:t>
            </a:r>
          </a:p>
        </p:txBody>
      </p:sp>
      <p:sp>
        <p:nvSpPr>
          <p:cNvPr id="3" name="左右箭头 2"/>
          <p:cNvSpPr/>
          <p:nvPr/>
        </p:nvSpPr>
        <p:spPr>
          <a:xfrm>
            <a:off x="3178175" y="3060700"/>
            <a:ext cx="2482850" cy="45719"/>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下箭头 3"/>
          <p:cNvSpPr/>
          <p:nvPr/>
        </p:nvSpPr>
        <p:spPr>
          <a:xfrm>
            <a:off x="4368800" y="3127376"/>
            <a:ext cx="50800" cy="46672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p:cNvSpPr txBox="1"/>
          <p:nvPr/>
        </p:nvSpPr>
        <p:spPr>
          <a:xfrm>
            <a:off x="3886200" y="2679700"/>
            <a:ext cx="1016000" cy="369332"/>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dirty="0"/>
              <a:t>Tradeoff</a:t>
            </a:r>
          </a:p>
        </p:txBody>
      </p:sp>
      <p:sp>
        <p:nvSpPr>
          <p:cNvPr id="10" name="剪去同侧角的矩形 9"/>
          <p:cNvSpPr/>
          <p:nvPr/>
        </p:nvSpPr>
        <p:spPr>
          <a:xfrm>
            <a:off x="3721100" y="3606800"/>
            <a:ext cx="1346200" cy="571500"/>
          </a:xfrm>
          <a:prstGeom prst="snip2Same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K bandit algorithm</a:t>
            </a:r>
          </a:p>
        </p:txBody>
      </p:sp>
      <p:sp>
        <p:nvSpPr>
          <p:cNvPr id="12" name="右大括号 11"/>
          <p:cNvSpPr/>
          <p:nvPr/>
        </p:nvSpPr>
        <p:spPr>
          <a:xfrm rot="16200000">
            <a:off x="4165600" y="2616199"/>
            <a:ext cx="507999" cy="3683000"/>
          </a:xfrm>
          <a:prstGeom prst="rightBrace">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4" name="流程图: 可选过程 13"/>
          <p:cNvSpPr/>
          <p:nvPr/>
        </p:nvSpPr>
        <p:spPr>
          <a:xfrm>
            <a:off x="1835150" y="4743965"/>
            <a:ext cx="1460500" cy="602735"/>
          </a:xfrm>
          <a:prstGeom prst="flowChartAlternateProcess">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Contextual free</a:t>
            </a:r>
          </a:p>
        </p:txBody>
      </p:sp>
      <p:sp>
        <p:nvSpPr>
          <p:cNvPr id="15" name="流程图: 可选过程 14"/>
          <p:cNvSpPr/>
          <p:nvPr/>
        </p:nvSpPr>
        <p:spPr>
          <a:xfrm>
            <a:off x="5530850" y="4724399"/>
            <a:ext cx="1460500" cy="602735"/>
          </a:xfrm>
          <a:prstGeom prst="flowChartAlternateProcess">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Contextual</a:t>
            </a:r>
          </a:p>
        </p:txBody>
      </p:sp>
      <mc:AlternateContent xmlns:mc="http://schemas.openxmlformats.org/markup-compatibility/2006">
        <mc:Choice xmlns:a14="http://schemas.microsoft.com/office/drawing/2010/main" Requires="a14">
          <p:sp>
            <p:nvSpPr>
              <p:cNvPr id="13" name="TextBox 12"/>
              <p:cNvSpPr txBox="1"/>
              <p:nvPr/>
            </p:nvSpPr>
            <p:spPr>
              <a:xfrm>
                <a:off x="1841500" y="5473700"/>
                <a:ext cx="2438400" cy="1200329"/>
              </a:xfrm>
              <a:prstGeom prst="rect">
                <a:avLst/>
              </a:prstGeom>
              <a:noFill/>
            </p:spPr>
            <p:txBody>
              <a:bodyPr wrap="square" rtlCol="0">
                <a:spAutoFit/>
              </a:bodyPr>
              <a:lstStyle/>
              <a:p>
                <a:pPr marL="342900" indent="-342900">
                  <a:buAutoNum type="arabicPeriod"/>
                </a:pPr>
                <a14:m>
                  <m:oMath xmlns:m="http://schemas.openxmlformats.org/officeDocument/2006/math">
                    <m:r>
                      <m:rPr>
                        <m:sty m:val="p"/>
                      </m:rPr>
                      <a:rPr lang="en-US" i="0" smtClean="0">
                        <a:solidFill>
                          <a:schemeClr val="tx1"/>
                        </a:solidFill>
                        <a:latin typeface="Cambria Math"/>
                        <a:ea typeface="Cambria Math"/>
                      </a:rPr>
                      <m:t>ε</m:t>
                    </m:r>
                  </m:oMath>
                </a14:m>
                <a:r>
                  <a:rPr lang="en-US" dirty="0"/>
                  <a:t>-greedy</a:t>
                </a:r>
              </a:p>
              <a:p>
                <a:pPr marL="342900" indent="-342900">
                  <a:buAutoNum type="arabicPeriod"/>
                </a:pPr>
                <a:r>
                  <a:rPr lang="en-US" dirty="0"/>
                  <a:t>UCB1</a:t>
                </a:r>
              </a:p>
              <a:p>
                <a:pPr marL="342900" indent="-342900">
                  <a:buAutoNum type="arabicPeriod"/>
                </a:pPr>
                <a:r>
                  <a:rPr lang="en-US" dirty="0"/>
                  <a:t>Bayesian Bandit: Thompson Sampling</a:t>
                </a:r>
              </a:p>
            </p:txBody>
          </p:sp>
        </mc:Choice>
        <mc:Fallback>
          <p:sp>
            <p:nvSpPr>
              <p:cNvPr id="13" name="TextBox 12"/>
              <p:cNvSpPr txBox="1">
                <a:spLocks noRot="1" noChangeAspect="1" noMove="1" noResize="1" noEditPoints="1" noAdjustHandles="1" noChangeArrowheads="1" noChangeShapeType="1" noTextEdit="1"/>
              </p:cNvSpPr>
              <p:nvPr/>
            </p:nvSpPr>
            <p:spPr>
              <a:xfrm>
                <a:off x="1841500" y="5473700"/>
                <a:ext cx="2438400" cy="1200329"/>
              </a:xfrm>
              <a:prstGeom prst="rect">
                <a:avLst/>
              </a:prstGeom>
              <a:blipFill>
                <a:blip r:embed="rId4"/>
                <a:stretch>
                  <a:fillRect l="-1554" t="-3158" r="-1036" b="-7368"/>
                </a:stretch>
              </a:blipFill>
            </p:spPr>
            <p:txBody>
              <a:bodyPr/>
              <a:lstStyle/>
              <a:p>
                <a:r>
                  <a:rPr lang="en-US">
                    <a:noFill/>
                  </a:rPr>
                  <a:t> </a:t>
                </a:r>
              </a:p>
            </p:txBody>
          </p:sp>
        </mc:Fallback>
      </mc:AlternateContent>
      <p:sp>
        <p:nvSpPr>
          <p:cNvPr id="17" name="TextBox 16"/>
          <p:cNvSpPr txBox="1"/>
          <p:nvPr/>
        </p:nvSpPr>
        <p:spPr>
          <a:xfrm>
            <a:off x="5473700" y="5448300"/>
            <a:ext cx="2438400" cy="923330"/>
          </a:xfrm>
          <a:prstGeom prst="rect">
            <a:avLst/>
          </a:prstGeom>
          <a:noFill/>
        </p:spPr>
        <p:txBody>
          <a:bodyPr wrap="square" rtlCol="0">
            <a:spAutoFit/>
          </a:bodyPr>
          <a:lstStyle/>
          <a:p>
            <a:pPr marL="342900" indent="-342900">
              <a:buAutoNum type="arabicPeriod"/>
            </a:pPr>
            <a:r>
              <a:rPr lang="en-US" dirty="0"/>
              <a:t>Ex3, Ex4</a:t>
            </a:r>
          </a:p>
          <a:p>
            <a:pPr marL="342900" indent="-342900">
              <a:buAutoNum type="arabicPeriod"/>
            </a:pPr>
            <a:r>
              <a:rPr lang="en-US" dirty="0"/>
              <a:t>Thompson Sampling</a:t>
            </a:r>
          </a:p>
          <a:p>
            <a:pPr marL="342900" indent="-342900">
              <a:buAutoNum type="arabicPeriod"/>
            </a:pPr>
            <a:r>
              <a:rPr lang="en-US" dirty="0" err="1"/>
              <a:t>LinUCB</a:t>
            </a:r>
            <a:endParaRPr lang="en-US" dirty="0"/>
          </a:p>
        </p:txBody>
      </p:sp>
    </p:spTree>
    <p:extLst>
      <p:ext uri="{BB962C8B-B14F-4D97-AF65-F5344CB8AC3E}">
        <p14:creationId xmlns:p14="http://schemas.microsoft.com/office/powerpoint/2010/main" val="2246166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52" y="0"/>
            <a:ext cx="9066295" cy="688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7B8DD03D-DBC2-8C4C-9716-E8B9F81D06F3}"/>
              </a:ext>
            </a:extLst>
          </p:cNvPr>
          <p:cNvSpPr/>
          <p:nvPr/>
        </p:nvSpPr>
        <p:spPr>
          <a:xfrm>
            <a:off x="4448432" y="3299254"/>
            <a:ext cx="2804984" cy="531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9A0000"/>
                </a:solidFill>
                <a:latin typeface="Corbel" pitchFamily="34" charset="0"/>
                <a:ea typeface="Arial Unicode MS" pitchFamily="34" charset="-122"/>
                <a:cs typeface="Arial Unicode MS" pitchFamily="34" charset="-122"/>
              </a:rPr>
              <a:t>Bandit Models</a:t>
            </a:r>
          </a:p>
        </p:txBody>
      </p:sp>
    </p:spTree>
    <p:extLst>
      <p:ext uri="{BB962C8B-B14F-4D97-AF65-F5344CB8AC3E}">
        <p14:creationId xmlns:p14="http://schemas.microsoft.com/office/powerpoint/2010/main" val="3250727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矩形 4"/>
              <p:cNvSpPr/>
              <p:nvPr/>
            </p:nvSpPr>
            <p:spPr>
              <a:xfrm>
                <a:off x="673100" y="1040368"/>
                <a:ext cx="7264400" cy="646331"/>
              </a:xfrm>
              <a:prstGeom prst="rect">
                <a:avLst/>
              </a:prstGeom>
            </p:spPr>
            <p:txBody>
              <a:bodyPr wrap="square">
                <a:spAutoFit/>
              </a:bodyPr>
              <a:lstStyle/>
              <a:p>
                <a14:m>
                  <m:oMath xmlns:m="http://schemas.openxmlformats.org/officeDocument/2006/math">
                    <m:r>
                      <a:rPr lang="en-US" sz="3600" i="1" smtClean="0">
                        <a:solidFill>
                          <a:srgbClr val="9A0000"/>
                        </a:solidFill>
                        <a:latin typeface="Cambria Math"/>
                        <a:ea typeface="Cambria Math"/>
                      </a:rPr>
                      <m:t>𝜀</m:t>
                    </m:r>
                  </m:oMath>
                </a14:m>
                <a:r>
                  <a:rPr lang="en-US" sz="3600" dirty="0">
                    <a:solidFill>
                      <a:srgbClr val="9A0000"/>
                    </a:solidFill>
                    <a:latin typeface="Corbel" pitchFamily="34" charset="0"/>
                    <a:cs typeface="Arial" pitchFamily="34" charset="0"/>
                  </a:rPr>
                  <a:t>-Greedy Algorithm</a:t>
                </a:r>
              </a:p>
            </p:txBody>
          </p:sp>
        </mc:Choice>
        <mc:Fallback xmlns="">
          <p:sp>
            <p:nvSpPr>
              <p:cNvPr id="5" name="矩形 4"/>
              <p:cNvSpPr>
                <a:spLocks noRot="1" noChangeAspect="1" noMove="1" noResize="1" noEditPoints="1" noAdjustHandles="1" noChangeArrowheads="1" noChangeShapeType="1" noTextEdit="1"/>
              </p:cNvSpPr>
              <p:nvPr/>
            </p:nvSpPr>
            <p:spPr>
              <a:xfrm>
                <a:off x="673100" y="1040368"/>
                <a:ext cx="7264400" cy="646331"/>
              </a:xfrm>
              <a:prstGeom prst="rect">
                <a:avLst/>
              </a:prstGeom>
              <a:blipFill rotWithShape="1">
                <a:blip r:embed="rId4"/>
                <a:stretch>
                  <a:fillRect t="-14151" b="-34906"/>
                </a:stretch>
              </a:blipFill>
            </p:spPr>
            <p:txBody>
              <a:bodyPr/>
              <a:lstStyle/>
              <a:p>
                <a:r>
                  <a:rPr lang="en-US">
                    <a:noFill/>
                  </a:rPr>
                  <a:t> </a:t>
                </a:r>
              </a:p>
            </p:txBody>
          </p:sp>
        </mc:Fallback>
      </mc:AlternateContent>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0481" y="3282613"/>
            <a:ext cx="6049637" cy="277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8" name="矩形 17"/>
              <p:cNvSpPr/>
              <p:nvPr/>
            </p:nvSpPr>
            <p:spPr>
              <a:xfrm>
                <a:off x="738981" y="2101850"/>
                <a:ext cx="7132638" cy="1015663"/>
              </a:xfrm>
              <a:prstGeom prst="rect">
                <a:avLst/>
              </a:prstGeom>
            </p:spPr>
            <p:txBody>
              <a:bodyPr wrap="square">
                <a:spAutoFit/>
              </a:bodyPr>
              <a:lstStyle/>
              <a:p>
                <a:pPr marL="342900" indent="-342900">
                  <a:buClr>
                    <a:srgbClr val="C00000"/>
                  </a:buClr>
                  <a:buFont typeface="Wingdings" pitchFamily="2" charset="2"/>
                  <a:buChar char="§"/>
                </a:pPr>
                <a:r>
                  <a:rPr lang="en-US" sz="2000" dirty="0"/>
                  <a:t>It tries to be fair to the two opposite goals of </a:t>
                </a:r>
                <a:r>
                  <a:rPr lang="en-US" sz="2000" dirty="0">
                    <a:solidFill>
                      <a:srgbClr val="FF0000"/>
                    </a:solidFill>
                  </a:rPr>
                  <a:t>exploration(with prob. </a:t>
                </a:r>
                <a14:m>
                  <m:oMath xmlns:m="http://schemas.openxmlformats.org/officeDocument/2006/math">
                    <m:r>
                      <a:rPr lang="en-US" sz="2000" i="1">
                        <a:solidFill>
                          <a:srgbClr val="FF0000"/>
                        </a:solidFill>
                        <a:latin typeface="Cambria Math"/>
                        <a:ea typeface="Cambria Math"/>
                      </a:rPr>
                      <m:t>𝜀</m:t>
                    </m:r>
                  </m:oMath>
                </a14:m>
                <a:r>
                  <a:rPr lang="en-US" sz="2000" dirty="0">
                    <a:solidFill>
                      <a:srgbClr val="FF0000"/>
                    </a:solidFill>
                  </a:rPr>
                  <a:t>)</a:t>
                </a:r>
                <a:r>
                  <a:rPr lang="en-US" sz="2000" dirty="0"/>
                  <a:t> and </a:t>
                </a:r>
                <a:r>
                  <a:rPr lang="en-US" sz="2000" dirty="0">
                    <a:solidFill>
                      <a:srgbClr val="FF0000"/>
                    </a:solidFill>
                  </a:rPr>
                  <a:t>exploitation(1-</a:t>
                </a:r>
                <a14:m>
                  <m:oMath xmlns:m="http://schemas.openxmlformats.org/officeDocument/2006/math">
                    <m:r>
                      <a:rPr lang="en-US" sz="2000" i="1">
                        <a:solidFill>
                          <a:srgbClr val="FF0000"/>
                        </a:solidFill>
                        <a:latin typeface="Cambria Math"/>
                        <a:ea typeface="Cambria Math"/>
                      </a:rPr>
                      <m:t>𝜀</m:t>
                    </m:r>
                  </m:oMath>
                </a14:m>
                <a:r>
                  <a:rPr lang="en-US" sz="2000" dirty="0">
                    <a:solidFill>
                      <a:srgbClr val="FF0000"/>
                    </a:solidFill>
                  </a:rPr>
                  <a:t>)</a:t>
                </a:r>
                <a:r>
                  <a:rPr lang="en-US" sz="2000" dirty="0"/>
                  <a:t> by using a mechanism: flips a coin.</a:t>
                </a:r>
              </a:p>
            </p:txBody>
          </p:sp>
        </mc:Choice>
        <mc:Fallback xmlns="">
          <p:sp>
            <p:nvSpPr>
              <p:cNvPr id="18" name="矩形 17"/>
              <p:cNvSpPr>
                <a:spLocks noRot="1" noChangeAspect="1" noMove="1" noResize="1" noEditPoints="1" noAdjustHandles="1" noChangeArrowheads="1" noChangeShapeType="1" noTextEdit="1"/>
              </p:cNvSpPr>
              <p:nvPr/>
            </p:nvSpPr>
            <p:spPr>
              <a:xfrm>
                <a:off x="738981" y="2101850"/>
                <a:ext cx="7132638" cy="1015663"/>
              </a:xfrm>
              <a:prstGeom prst="rect">
                <a:avLst/>
              </a:prstGeom>
              <a:blipFill rotWithShape="1">
                <a:blip r:embed="rId6"/>
                <a:stretch>
                  <a:fillRect l="-684" t="-3012" b="-10241"/>
                </a:stretch>
              </a:blipFill>
            </p:spPr>
            <p:txBody>
              <a:bodyPr/>
              <a:lstStyle/>
              <a:p>
                <a:r>
                  <a:rPr lang="en-US">
                    <a:noFill/>
                  </a:rPr>
                  <a:t> </a:t>
                </a:r>
              </a:p>
            </p:txBody>
          </p:sp>
        </mc:Fallback>
      </mc:AlternateContent>
    </p:spTree>
    <p:extLst>
      <p:ext uri="{BB962C8B-B14F-4D97-AF65-F5344CB8AC3E}">
        <p14:creationId xmlns:p14="http://schemas.microsoft.com/office/powerpoint/2010/main" val="1528981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矩形 4"/>
              <p:cNvSpPr/>
              <p:nvPr/>
            </p:nvSpPr>
            <p:spPr>
              <a:xfrm>
                <a:off x="673100" y="1040368"/>
                <a:ext cx="7264400" cy="646331"/>
              </a:xfrm>
              <a:prstGeom prst="rect">
                <a:avLst/>
              </a:prstGeom>
            </p:spPr>
            <p:txBody>
              <a:bodyPr wrap="square">
                <a:spAutoFit/>
              </a:bodyPr>
              <a:lstStyle/>
              <a:p>
                <a14:m>
                  <m:oMath xmlns:m="http://schemas.openxmlformats.org/officeDocument/2006/math">
                    <m:r>
                      <a:rPr lang="en-US" sz="3600" i="1" smtClean="0">
                        <a:solidFill>
                          <a:srgbClr val="9A0000"/>
                        </a:solidFill>
                        <a:latin typeface="Cambria Math"/>
                        <a:ea typeface="Cambria Math"/>
                      </a:rPr>
                      <m:t>𝜀</m:t>
                    </m:r>
                  </m:oMath>
                </a14:m>
                <a:r>
                  <a:rPr lang="en-US" sz="3600" dirty="0">
                    <a:solidFill>
                      <a:srgbClr val="9A0000"/>
                    </a:solidFill>
                    <a:latin typeface="Corbel" pitchFamily="34" charset="0"/>
                    <a:cs typeface="Arial" pitchFamily="34" charset="0"/>
                  </a:rPr>
                  <a:t>-Greedy Algorithm</a:t>
                </a:r>
              </a:p>
            </p:txBody>
          </p:sp>
        </mc:Choice>
        <mc:Fallback xmlns="">
          <p:sp>
            <p:nvSpPr>
              <p:cNvPr id="5" name="矩形 4"/>
              <p:cNvSpPr>
                <a:spLocks noRot="1" noChangeAspect="1" noMove="1" noResize="1" noEditPoints="1" noAdjustHandles="1" noChangeArrowheads="1" noChangeShapeType="1" noTextEdit="1"/>
              </p:cNvSpPr>
              <p:nvPr/>
            </p:nvSpPr>
            <p:spPr>
              <a:xfrm>
                <a:off x="673100" y="1040368"/>
                <a:ext cx="7264400" cy="646331"/>
              </a:xfrm>
              <a:prstGeom prst="rect">
                <a:avLst/>
              </a:prstGeom>
              <a:blipFill rotWithShape="1">
                <a:blip r:embed="rId3"/>
                <a:stretch>
                  <a:fillRect t="-14151"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738981" y="2101850"/>
                <a:ext cx="7132638" cy="3015184"/>
              </a:xfrm>
              <a:prstGeom prst="rect">
                <a:avLst/>
              </a:prstGeom>
            </p:spPr>
            <p:txBody>
              <a:bodyPr wrap="square">
                <a:spAutoFit/>
              </a:bodyPr>
              <a:lstStyle/>
              <a:p>
                <a:pPr marL="342900" indent="-342900">
                  <a:buClr>
                    <a:srgbClr val="C00000"/>
                  </a:buClr>
                  <a:buFont typeface="Wingdings" pitchFamily="2" charset="2"/>
                  <a:buChar char="§"/>
                </a:pPr>
                <a:r>
                  <a:rPr lang="en-US" sz="2000" dirty="0"/>
                  <a:t>For t=1:T</a:t>
                </a:r>
              </a:p>
              <a:p>
                <a:pPr marL="800100" lvl="1" indent="-342900">
                  <a:buClr>
                    <a:srgbClr val="C00000"/>
                  </a:buClr>
                  <a:buFont typeface="Wingdings" pitchFamily="2" charset="2"/>
                  <a:buChar char="§"/>
                </a:pPr>
                <a:r>
                  <a:rPr lang="en-US" sz="2000" dirty="0"/>
                  <a:t>Set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a:ea typeface="Cambria Math"/>
                          </a:rPr>
                          <m:t>𝜀</m:t>
                        </m:r>
                      </m:e>
                      <m:sub>
                        <m:r>
                          <a:rPr lang="en-US" sz="2000" b="0" i="1" smtClean="0">
                            <a:latin typeface="Cambria Math"/>
                          </a:rPr>
                          <m:t>𝑡</m:t>
                        </m:r>
                      </m:sub>
                    </m:sSub>
                    <m:r>
                      <a:rPr lang="en-US" sz="2000" b="0" i="1" smtClean="0">
                        <a:latin typeface="Cambria Math"/>
                      </a:rPr>
                      <m:t>=</m:t>
                    </m:r>
                    <m:r>
                      <a:rPr lang="en-US" sz="2000" b="0" i="1" smtClean="0">
                        <a:latin typeface="Cambria Math"/>
                      </a:rPr>
                      <m:t>𝑂</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𝑡</m:t>
                            </m:r>
                          </m:den>
                        </m:f>
                      </m:e>
                    </m:d>
                  </m:oMath>
                </a14:m>
                <a:endParaRPr lang="en-US" sz="2000" b="0" dirty="0"/>
              </a:p>
              <a:p>
                <a:pPr marL="800100" lvl="1" indent="-342900">
                  <a:buClr>
                    <a:srgbClr val="C00000"/>
                  </a:buClr>
                  <a:buFont typeface="Wingdings" pitchFamily="2" charset="2"/>
                  <a:buChar char="§"/>
                </a:pPr>
                <a:r>
                  <a:rPr lang="en-US" sz="2000" dirty="0"/>
                  <a:t>With prob.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mbria Math"/>
                          </a:rPr>
                          <m:t>𝜀</m:t>
                        </m:r>
                      </m:e>
                      <m:sub>
                        <m:r>
                          <a:rPr lang="en-US" sz="2000" i="1">
                            <a:latin typeface="Cambria Math"/>
                          </a:rPr>
                          <m:t>𝑡</m:t>
                        </m:r>
                      </m:sub>
                    </m:sSub>
                    <m:r>
                      <a:rPr lang="en-US" sz="2000" b="0" i="0" smtClean="0">
                        <a:latin typeface="Cambria Math"/>
                      </a:rPr>
                      <m:t>:</m:t>
                    </m:r>
                  </m:oMath>
                </a14:m>
                <a:r>
                  <a:rPr lang="en-US" sz="2000" dirty="0"/>
                  <a:t> Explore by picking an arm chosen uniformly at random</a:t>
                </a:r>
              </a:p>
              <a:p>
                <a:pPr marL="800100" lvl="1" indent="-342900">
                  <a:buClr>
                    <a:srgbClr val="C00000"/>
                  </a:buClr>
                  <a:buFont typeface="Wingdings" pitchFamily="2" charset="2"/>
                  <a:buChar char="§"/>
                </a:pPr>
                <a:r>
                  <a:rPr lang="en-US" sz="2000" dirty="0"/>
                  <a:t>With prob. 1-</a:t>
                </a:r>
                <a14:m>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mbria Math"/>
                          </a:rPr>
                          <m:t>𝜀</m:t>
                        </m:r>
                      </m:e>
                      <m:sub>
                        <m:r>
                          <a:rPr lang="en-US" sz="2000" i="1">
                            <a:latin typeface="Cambria Math"/>
                          </a:rPr>
                          <m:t>𝑡</m:t>
                        </m:r>
                      </m:sub>
                    </m:sSub>
                  </m:oMath>
                </a14:m>
                <a:r>
                  <a:rPr lang="en-US" sz="2000" dirty="0"/>
                  <a:t>: Exploit by picking an arm with highest empirical mean payoff</a:t>
                </a:r>
              </a:p>
              <a:p>
                <a:pPr marL="342900" indent="-342900">
                  <a:buClr>
                    <a:srgbClr val="C00000"/>
                  </a:buClr>
                  <a:buFont typeface="Wingdings" pitchFamily="2" charset="2"/>
                  <a:buChar char="§"/>
                </a:pPr>
                <a:r>
                  <a:rPr lang="en-US" sz="2000" dirty="0"/>
                  <a:t>Theorem [Auer et al. ‘02]</a:t>
                </a:r>
              </a:p>
              <a:p>
                <a:pPr marL="800100" lvl="1" indent="-342900">
                  <a:buClr>
                    <a:srgbClr val="C00000"/>
                  </a:buClr>
                  <a:buFont typeface="Wingdings" pitchFamily="2" charset="2"/>
                  <a:buChar char="§"/>
                </a:pPr>
                <a:r>
                  <a:rPr lang="en-US" sz="2000" dirty="0"/>
                  <a:t>For suitable choice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ea typeface="Cambria Math"/>
                          </a:rPr>
                          <m:t>𝜀</m:t>
                        </m:r>
                      </m:e>
                      <m:sub>
                        <m:r>
                          <a:rPr lang="en-US" sz="2000" i="1">
                            <a:latin typeface="Cambria Math"/>
                          </a:rPr>
                          <m:t>𝑡</m:t>
                        </m:r>
                      </m:sub>
                    </m:sSub>
                  </m:oMath>
                </a14:m>
                <a:r>
                  <a:rPr lang="en-US" sz="2000" dirty="0"/>
                  <a:t> it holds that</a:t>
                </a:r>
              </a:p>
              <a:p>
                <a:pPr marL="800100" lvl="1" indent="-342900">
                  <a:buClr>
                    <a:srgbClr val="C00000"/>
                  </a:buClr>
                  <a:buFont typeface="Wingdings" pitchFamily="2" charset="2"/>
                  <a:buChar char="§"/>
                </a:pPr>
                <a:endParaRPr lang="en-US" sz="2000" dirty="0"/>
              </a:p>
            </p:txBody>
          </p:sp>
        </mc:Choice>
        <mc:Fallback xmlns="">
          <p:sp>
            <p:nvSpPr>
              <p:cNvPr id="18" name="矩形 17"/>
              <p:cNvSpPr>
                <a:spLocks noRot="1" noChangeAspect="1" noMove="1" noResize="1" noEditPoints="1" noAdjustHandles="1" noChangeArrowheads="1" noChangeShapeType="1" noTextEdit="1"/>
              </p:cNvSpPr>
              <p:nvPr/>
            </p:nvSpPr>
            <p:spPr>
              <a:xfrm>
                <a:off x="738981" y="2101850"/>
                <a:ext cx="7132638" cy="3015184"/>
              </a:xfrm>
              <a:prstGeom prst="rect">
                <a:avLst/>
              </a:prstGeom>
              <a:blipFill rotWithShape="1">
                <a:blip r:embed="rId4"/>
                <a:stretch>
                  <a:fillRect l="-684" t="-1012"/>
                </a:stretch>
              </a:blipFill>
            </p:spPr>
            <p:txBody>
              <a:bodyPr/>
              <a:lstStyle/>
              <a:p>
                <a:r>
                  <a:rPr lang="en-US">
                    <a:noFill/>
                  </a:rPr>
                  <a:t> </a:t>
                </a:r>
              </a:p>
            </p:txBody>
          </p:sp>
        </mc:Fallback>
      </mc:AlternateContent>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5663" y="4811237"/>
            <a:ext cx="3906838" cy="435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769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矩形 4"/>
              <p:cNvSpPr/>
              <p:nvPr/>
            </p:nvSpPr>
            <p:spPr>
              <a:xfrm>
                <a:off x="673100" y="1040368"/>
                <a:ext cx="7264400" cy="646331"/>
              </a:xfrm>
              <a:prstGeom prst="rect">
                <a:avLst/>
              </a:prstGeom>
            </p:spPr>
            <p:txBody>
              <a:bodyPr wrap="square">
                <a:spAutoFit/>
              </a:bodyPr>
              <a:lstStyle/>
              <a:p>
                <a:r>
                  <a:rPr lang="en-US" sz="3600" dirty="0">
                    <a:solidFill>
                      <a:srgbClr val="9A0000"/>
                    </a:solidFill>
                    <a:ea typeface="Cambria Math"/>
                  </a:rPr>
                  <a:t>Issues with </a:t>
                </a:r>
                <a14:m>
                  <m:oMath xmlns:m="http://schemas.openxmlformats.org/officeDocument/2006/math">
                    <m:r>
                      <a:rPr lang="en-US" sz="3600" i="1" smtClean="0">
                        <a:solidFill>
                          <a:srgbClr val="9A0000"/>
                        </a:solidFill>
                        <a:latin typeface="Cambria Math"/>
                        <a:ea typeface="Cambria Math"/>
                      </a:rPr>
                      <m:t>𝜀</m:t>
                    </m:r>
                  </m:oMath>
                </a14:m>
                <a:r>
                  <a:rPr lang="en-US" sz="3600" dirty="0">
                    <a:solidFill>
                      <a:srgbClr val="9A0000"/>
                    </a:solidFill>
                    <a:latin typeface="Corbel" pitchFamily="34" charset="0"/>
                    <a:cs typeface="Arial" pitchFamily="34" charset="0"/>
                  </a:rPr>
                  <a:t>-Greedy Algorithm</a:t>
                </a:r>
              </a:p>
            </p:txBody>
          </p:sp>
        </mc:Choice>
        <mc:Fallback xmlns="">
          <p:sp>
            <p:nvSpPr>
              <p:cNvPr id="5" name="矩形 4"/>
              <p:cNvSpPr>
                <a:spLocks noRot="1" noChangeAspect="1" noMove="1" noResize="1" noEditPoints="1" noAdjustHandles="1" noChangeArrowheads="1" noChangeShapeType="1" noTextEdit="1"/>
              </p:cNvSpPr>
              <p:nvPr/>
            </p:nvSpPr>
            <p:spPr>
              <a:xfrm>
                <a:off x="673100" y="1040368"/>
                <a:ext cx="7264400" cy="646331"/>
              </a:xfrm>
              <a:prstGeom prst="rect">
                <a:avLst/>
              </a:prstGeom>
              <a:blipFill rotWithShape="1">
                <a:blip r:embed="rId4"/>
                <a:stretch>
                  <a:fillRect l="-2517" t="-14151" b="-34906"/>
                </a:stretch>
              </a:blipFill>
            </p:spPr>
            <p:txBody>
              <a:bodyPr/>
              <a:lstStyle/>
              <a:p>
                <a:r>
                  <a:rPr lang="en-US">
                    <a:noFill/>
                  </a:rPr>
                  <a:t> </a:t>
                </a:r>
              </a:p>
            </p:txBody>
          </p:sp>
        </mc:Fallback>
      </mc:AlternateContent>
      <p:sp>
        <p:nvSpPr>
          <p:cNvPr id="18" name="矩形 17"/>
          <p:cNvSpPr/>
          <p:nvPr/>
        </p:nvSpPr>
        <p:spPr>
          <a:xfrm>
            <a:off x="738981" y="2101850"/>
            <a:ext cx="7132638" cy="2554545"/>
          </a:xfrm>
          <a:prstGeom prst="rect">
            <a:avLst/>
          </a:prstGeom>
        </p:spPr>
        <p:txBody>
          <a:bodyPr wrap="square">
            <a:spAutoFit/>
          </a:bodyPr>
          <a:lstStyle/>
          <a:p>
            <a:pPr marL="342900" indent="-342900">
              <a:buClr>
                <a:srgbClr val="C00000"/>
              </a:buClr>
              <a:buFont typeface="Wingdings" pitchFamily="2" charset="2"/>
              <a:buChar char="§"/>
            </a:pPr>
            <a:r>
              <a:rPr lang="en-US" sz="2000" b="1" dirty="0"/>
              <a:t>“Not elegant” </a:t>
            </a:r>
            <a:r>
              <a:rPr lang="en-US" sz="2000" dirty="0"/>
              <a:t>: Algorithm explicitly distinguishes between exploration and exploitation</a:t>
            </a:r>
          </a:p>
          <a:p>
            <a:pPr marL="342900" indent="-342900">
              <a:buClr>
                <a:srgbClr val="C00000"/>
              </a:buClr>
              <a:buFont typeface="Wingdings" pitchFamily="2" charset="2"/>
              <a:buChar char="§"/>
            </a:pPr>
            <a:r>
              <a:rPr lang="en-US" sz="2000" b="1" dirty="0"/>
              <a:t>More importantly</a:t>
            </a:r>
            <a:r>
              <a:rPr lang="en-US" sz="2000" b="0" dirty="0"/>
              <a:t>: Exploration makes </a:t>
            </a:r>
            <a:r>
              <a:rPr lang="en-US" sz="2000" b="1" dirty="0"/>
              <a:t>suboptimal choices</a:t>
            </a:r>
            <a:r>
              <a:rPr lang="en-US" sz="2000" dirty="0"/>
              <a:t>(since it picks any arm equally likely)</a:t>
            </a:r>
          </a:p>
          <a:p>
            <a:pPr marL="800100" lvl="1" indent="-342900">
              <a:buClr>
                <a:srgbClr val="C00000"/>
              </a:buClr>
              <a:buFont typeface="Wingdings" pitchFamily="2" charset="2"/>
              <a:buChar char="§"/>
            </a:pPr>
            <a:endParaRPr lang="en-US" sz="2000" dirty="0"/>
          </a:p>
          <a:p>
            <a:pPr marL="342900" indent="-342900">
              <a:buClr>
                <a:srgbClr val="C00000"/>
              </a:buClr>
              <a:buFont typeface="Wingdings" pitchFamily="2" charset="2"/>
              <a:buChar char="§"/>
            </a:pPr>
            <a:r>
              <a:rPr lang="en-US" sz="2000" dirty="0"/>
              <a:t>Idea: When exploring/exploiting we need to compare arms.</a:t>
            </a:r>
          </a:p>
          <a:p>
            <a:pPr marL="800100" lvl="1" indent="-342900">
              <a:buClr>
                <a:srgbClr val="C00000"/>
              </a:buClr>
              <a:buFont typeface="Wingdings" pitchFamily="2" charset="2"/>
              <a:buChar char="§"/>
            </a:pPr>
            <a:endParaRPr lang="en-US" sz="2000" dirty="0"/>
          </a:p>
          <a:p>
            <a:pPr marL="342900" indent="-342900">
              <a:buClr>
                <a:srgbClr val="C00000"/>
              </a:buClr>
              <a:buFont typeface="Wingdings" pitchFamily="2" charset="2"/>
              <a:buChar char="§"/>
            </a:pPr>
            <a:endParaRPr lang="en-US" sz="2000" dirty="0"/>
          </a:p>
        </p:txBody>
      </p:sp>
    </p:spTree>
    <p:extLst>
      <p:ext uri="{BB962C8B-B14F-4D97-AF65-F5344CB8AC3E}">
        <p14:creationId xmlns:p14="http://schemas.microsoft.com/office/powerpoint/2010/main" val="252696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646331"/>
          </a:xfrm>
          <a:prstGeom prst="rect">
            <a:avLst/>
          </a:prstGeom>
        </p:spPr>
        <p:txBody>
          <a:bodyPr wrap="square">
            <a:spAutoFit/>
          </a:bodyPr>
          <a:lstStyle/>
          <a:p>
            <a:r>
              <a:rPr lang="en-US" sz="3600" dirty="0">
                <a:solidFill>
                  <a:srgbClr val="9A0000"/>
                </a:solidFill>
                <a:latin typeface="Corbel" pitchFamily="34" charset="0"/>
                <a:cs typeface="Arial" pitchFamily="34" charset="0"/>
              </a:rPr>
              <a:t>Example : Comparing Arms</a:t>
            </a:r>
          </a:p>
        </p:txBody>
      </p:sp>
      <p:sp>
        <p:nvSpPr>
          <p:cNvPr id="18" name="矩形 17"/>
          <p:cNvSpPr/>
          <p:nvPr/>
        </p:nvSpPr>
        <p:spPr>
          <a:xfrm>
            <a:off x="738981" y="2101850"/>
            <a:ext cx="7132638" cy="3785652"/>
          </a:xfrm>
          <a:prstGeom prst="rect">
            <a:avLst/>
          </a:prstGeom>
        </p:spPr>
        <p:txBody>
          <a:bodyPr wrap="square">
            <a:spAutoFit/>
          </a:bodyPr>
          <a:lstStyle/>
          <a:p>
            <a:pPr marL="342900" indent="-342900">
              <a:buClr>
                <a:srgbClr val="C00000"/>
              </a:buClr>
              <a:buFont typeface="Wingdings" pitchFamily="2" charset="2"/>
              <a:buChar char="§"/>
            </a:pPr>
            <a:r>
              <a:rPr lang="en-US" sz="2000" b="1" dirty="0"/>
              <a:t>Suppose we have done experiments </a:t>
            </a:r>
            <a:r>
              <a:rPr lang="en-US" sz="2000" dirty="0"/>
              <a:t>:</a:t>
            </a:r>
          </a:p>
          <a:p>
            <a:pPr marL="800100" lvl="1" indent="-342900">
              <a:buClr>
                <a:srgbClr val="C00000"/>
              </a:buClr>
              <a:buFont typeface="Wingdings" pitchFamily="2" charset="2"/>
              <a:buChar char="§"/>
            </a:pPr>
            <a:r>
              <a:rPr lang="en-US" sz="2000" b="1" dirty="0"/>
              <a:t>Arm 1</a:t>
            </a:r>
            <a:r>
              <a:rPr lang="en-US" sz="2000" dirty="0"/>
              <a:t>: 1 0 0 1 1 1 0 0 0 1</a:t>
            </a:r>
          </a:p>
          <a:p>
            <a:pPr marL="800100" lvl="1" indent="-342900">
              <a:buClr>
                <a:srgbClr val="C00000"/>
              </a:buClr>
              <a:buFont typeface="Wingdings" pitchFamily="2" charset="2"/>
              <a:buChar char="§"/>
            </a:pPr>
            <a:r>
              <a:rPr lang="en-US" sz="2000" b="1" dirty="0"/>
              <a:t>Arm 2</a:t>
            </a:r>
            <a:r>
              <a:rPr lang="en-US" sz="2000" dirty="0"/>
              <a:t>: 1</a:t>
            </a:r>
          </a:p>
          <a:p>
            <a:pPr marL="800100" lvl="1" indent="-342900">
              <a:buClr>
                <a:srgbClr val="C00000"/>
              </a:buClr>
              <a:buFont typeface="Wingdings" pitchFamily="2" charset="2"/>
              <a:buChar char="§"/>
            </a:pPr>
            <a:r>
              <a:rPr lang="en-US" sz="2000" b="1" dirty="0"/>
              <a:t>Arm 3</a:t>
            </a:r>
            <a:r>
              <a:rPr lang="en-US" sz="2000" dirty="0"/>
              <a:t>: 1 1 0 1 0 0 1 1  1 1</a:t>
            </a:r>
          </a:p>
          <a:p>
            <a:pPr marL="342900" indent="-342900">
              <a:buClr>
                <a:srgbClr val="C00000"/>
              </a:buClr>
              <a:buFont typeface="Wingdings" pitchFamily="2" charset="2"/>
              <a:buChar char="§"/>
            </a:pPr>
            <a:r>
              <a:rPr lang="en-US" sz="2000" b="1" dirty="0"/>
              <a:t>Mean arm values</a:t>
            </a:r>
            <a:r>
              <a:rPr lang="en-US" sz="2000" dirty="0"/>
              <a:t>:</a:t>
            </a:r>
          </a:p>
          <a:p>
            <a:pPr marL="800100" lvl="1" indent="-342900">
              <a:buClr>
                <a:srgbClr val="C00000"/>
              </a:buClr>
              <a:buFont typeface="Wingdings" pitchFamily="2" charset="2"/>
              <a:buChar char="§"/>
            </a:pPr>
            <a:r>
              <a:rPr lang="en-US" sz="2000" dirty="0"/>
              <a:t>Arm 1: 5/10      Arm 2: 1      Arm 3: 7/10</a:t>
            </a:r>
          </a:p>
          <a:p>
            <a:pPr marL="342900" indent="-342900">
              <a:buClr>
                <a:srgbClr val="C00000"/>
              </a:buClr>
              <a:buFont typeface="Wingdings" pitchFamily="2" charset="2"/>
              <a:buChar char="§"/>
            </a:pPr>
            <a:endParaRPr lang="en-US" sz="2000" dirty="0"/>
          </a:p>
          <a:p>
            <a:pPr marL="342900" indent="-342900">
              <a:buClr>
                <a:srgbClr val="C00000"/>
              </a:buClr>
              <a:buFont typeface="Wingdings" pitchFamily="2" charset="2"/>
              <a:buChar char="§"/>
            </a:pPr>
            <a:r>
              <a:rPr lang="en-US" sz="2000" dirty="0"/>
              <a:t>Which arm would you choose next?</a:t>
            </a:r>
          </a:p>
          <a:p>
            <a:pPr marL="342900" indent="-342900">
              <a:buClr>
                <a:srgbClr val="C00000"/>
              </a:buClr>
              <a:buFont typeface="Wingdings" pitchFamily="2" charset="2"/>
              <a:buChar char="§"/>
            </a:pPr>
            <a:r>
              <a:rPr lang="en-US" sz="2000" dirty="0"/>
              <a:t>Idea: Not only look at the mean but also the </a:t>
            </a:r>
            <a:r>
              <a:rPr lang="en-US" sz="2000" dirty="0">
                <a:solidFill>
                  <a:srgbClr val="9A0000"/>
                </a:solidFill>
              </a:rPr>
              <a:t>confidence</a:t>
            </a:r>
            <a:r>
              <a:rPr lang="en-US" sz="2000" dirty="0"/>
              <a:t>!</a:t>
            </a:r>
          </a:p>
          <a:p>
            <a:pPr marL="342900" indent="-342900">
              <a:buClr>
                <a:srgbClr val="C00000"/>
              </a:buClr>
              <a:buFont typeface="Wingdings" pitchFamily="2" charset="2"/>
              <a:buChar char="§"/>
            </a:pPr>
            <a:endParaRPr lang="en-US" sz="2000" dirty="0"/>
          </a:p>
          <a:p>
            <a:pPr marL="800100" lvl="1" indent="-342900">
              <a:buClr>
                <a:srgbClr val="C00000"/>
              </a:buClr>
              <a:buFont typeface="Wingdings" pitchFamily="2" charset="2"/>
              <a:buChar char="§"/>
            </a:pPr>
            <a:endParaRPr lang="en-US" sz="2000" dirty="0"/>
          </a:p>
          <a:p>
            <a:pPr marL="342900" indent="-342900">
              <a:buClr>
                <a:srgbClr val="C00000"/>
              </a:buClr>
              <a:buFont typeface="Wingdings" pitchFamily="2" charset="2"/>
              <a:buChar char="§"/>
            </a:pPr>
            <a:endParaRPr lang="en-US" sz="2000" dirty="0"/>
          </a:p>
        </p:txBody>
      </p:sp>
    </p:spTree>
    <p:extLst>
      <p:ext uri="{BB962C8B-B14F-4D97-AF65-F5344CB8AC3E}">
        <p14:creationId xmlns:p14="http://schemas.microsoft.com/office/powerpoint/2010/main" val="3453294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646331"/>
          </a:xfrm>
          <a:prstGeom prst="rect">
            <a:avLst/>
          </a:prstGeom>
        </p:spPr>
        <p:txBody>
          <a:bodyPr wrap="square">
            <a:spAutoFit/>
          </a:bodyPr>
          <a:lstStyle/>
          <a:p>
            <a:r>
              <a:rPr lang="en-US" sz="3600" dirty="0">
                <a:solidFill>
                  <a:srgbClr val="9A0000"/>
                </a:solidFill>
                <a:latin typeface="Corbel" pitchFamily="34" charset="0"/>
                <a:cs typeface="Arial" pitchFamily="34" charset="0"/>
              </a:rPr>
              <a:t>Confidence Intervals</a:t>
            </a:r>
          </a:p>
        </p:txBody>
      </p:sp>
      <mc:AlternateContent xmlns:mc="http://schemas.openxmlformats.org/markup-compatibility/2006" xmlns:a14="http://schemas.microsoft.com/office/drawing/2010/main">
        <mc:Choice Requires="a14">
          <p:sp>
            <p:nvSpPr>
              <p:cNvPr id="18" name="矩形 17"/>
              <p:cNvSpPr/>
              <p:nvPr/>
            </p:nvSpPr>
            <p:spPr>
              <a:xfrm>
                <a:off x="738981" y="2101850"/>
                <a:ext cx="7132638" cy="3477875"/>
              </a:xfrm>
              <a:prstGeom prst="rect">
                <a:avLst/>
              </a:prstGeom>
            </p:spPr>
            <p:txBody>
              <a:bodyPr wrap="square">
                <a:spAutoFit/>
              </a:bodyPr>
              <a:lstStyle/>
              <a:p>
                <a:pPr marL="342900" indent="-342900">
                  <a:buClr>
                    <a:srgbClr val="C00000"/>
                  </a:buClr>
                  <a:buFont typeface="Wingdings" pitchFamily="2" charset="2"/>
                  <a:buChar char="§"/>
                </a:pPr>
                <a:r>
                  <a:rPr lang="en-US" sz="2000" b="1" dirty="0"/>
                  <a:t>A conﬁdence interval is a range of values within which we are sure the mean lies with a certain probability</a:t>
                </a:r>
                <a:endParaRPr lang="en-US" sz="2000" dirty="0"/>
              </a:p>
              <a:p>
                <a:pPr marL="800100" lvl="1" indent="-342900">
                  <a:buClr>
                    <a:srgbClr val="C00000"/>
                  </a:buClr>
                  <a:buFont typeface="Wingdings" pitchFamily="2" charset="2"/>
                  <a:buChar char="§"/>
                </a:pPr>
                <a:r>
                  <a:rPr lang="en-US" sz="2000" dirty="0"/>
                  <a:t>We could believe </a:t>
                </a:r>
                <a14:m>
                  <m:oMath xmlns:m="http://schemas.openxmlformats.org/officeDocument/2006/math">
                    <m:sSub>
                      <m:sSubPr>
                        <m:ctrlPr>
                          <a:rPr lang="en-US" sz="2000" i="1">
                            <a:latin typeface="Cambria Math" panose="02040503050406030204" pitchFamily="18" charset="0"/>
                          </a:rPr>
                        </m:ctrlPr>
                      </m:sSubPr>
                      <m:e>
                        <m:r>
                          <a:rPr lang="en-US" sz="2000" b="0" i="1">
                            <a:latin typeface="Cambria Math"/>
                          </a:rPr>
                          <m:t> </m:t>
                        </m:r>
                        <m:r>
                          <a:rPr lang="en-US" sz="2000" b="0" i="1">
                            <a:latin typeface="Cambria Math"/>
                            <a:ea typeface="Cambria Math"/>
                          </a:rPr>
                          <m:t>𝜇</m:t>
                        </m:r>
                      </m:e>
                      <m:sub>
                        <m:r>
                          <a:rPr lang="en-US" sz="2000" b="0" i="1">
                            <a:latin typeface="Cambria Math"/>
                          </a:rPr>
                          <m:t>𝑎</m:t>
                        </m:r>
                      </m:sub>
                    </m:sSub>
                  </m:oMath>
                </a14:m>
                <a:r>
                  <a:rPr lang="en-US" sz="2000" dirty="0"/>
                  <a:t> is within [0.2,0.5] with probability 0.95</a:t>
                </a:r>
              </a:p>
              <a:p>
                <a:pPr marL="800100" lvl="1" indent="-342900">
                  <a:buClr>
                    <a:srgbClr val="C00000"/>
                  </a:buClr>
                  <a:buFont typeface="Wingdings" pitchFamily="2" charset="2"/>
                  <a:buChar char="§"/>
                </a:pPr>
                <a:r>
                  <a:rPr lang="en-US" sz="2000" dirty="0"/>
                  <a:t>If we would have tried an action less often, our estimated reward is less accurate so the conﬁdence interval is larger</a:t>
                </a:r>
              </a:p>
              <a:p>
                <a:pPr marL="800100" lvl="1" indent="-342900">
                  <a:buClr>
                    <a:srgbClr val="C00000"/>
                  </a:buClr>
                  <a:buFont typeface="Wingdings" pitchFamily="2" charset="2"/>
                  <a:buChar char="§"/>
                </a:pPr>
                <a:r>
                  <a:rPr lang="en-US" sz="2000" dirty="0"/>
                  <a:t>Interval shrinks as we get more information (try the action more often)</a:t>
                </a:r>
              </a:p>
              <a:p>
                <a:pPr marL="342900" indent="-342900">
                  <a:buClr>
                    <a:srgbClr val="C00000"/>
                  </a:buClr>
                  <a:buFont typeface="Wingdings" pitchFamily="2" charset="2"/>
                  <a:buChar char="§"/>
                </a:pPr>
                <a:endParaRPr lang="en-US" sz="2000" dirty="0"/>
              </a:p>
              <a:p>
                <a:pPr marL="800100" lvl="1" indent="-342900">
                  <a:buClr>
                    <a:srgbClr val="C00000"/>
                  </a:buClr>
                  <a:buFont typeface="Wingdings" pitchFamily="2" charset="2"/>
                  <a:buChar char="§"/>
                </a:pPr>
                <a:endParaRPr lang="en-US" sz="2000" dirty="0"/>
              </a:p>
              <a:p>
                <a:pPr marL="342900" indent="-342900">
                  <a:buClr>
                    <a:srgbClr val="C00000"/>
                  </a:buClr>
                  <a:buFont typeface="Wingdings" pitchFamily="2" charset="2"/>
                  <a:buChar char="§"/>
                </a:pPr>
                <a:endParaRPr lang="en-US" sz="2000" dirty="0"/>
              </a:p>
            </p:txBody>
          </p:sp>
        </mc:Choice>
        <mc:Fallback xmlns="">
          <p:sp>
            <p:nvSpPr>
              <p:cNvPr id="18" name="矩形 17"/>
              <p:cNvSpPr>
                <a:spLocks noRot="1" noChangeAspect="1" noMove="1" noResize="1" noEditPoints="1" noAdjustHandles="1" noChangeArrowheads="1" noChangeShapeType="1" noTextEdit="1"/>
              </p:cNvSpPr>
              <p:nvPr/>
            </p:nvSpPr>
            <p:spPr>
              <a:xfrm>
                <a:off x="738981" y="2101850"/>
                <a:ext cx="7132638" cy="3477875"/>
              </a:xfrm>
              <a:prstGeom prst="rect">
                <a:avLst/>
              </a:prstGeom>
              <a:blipFill rotWithShape="1">
                <a:blip r:embed="rId3"/>
                <a:stretch>
                  <a:fillRect l="-684" t="-877"/>
                </a:stretch>
              </a:blipFill>
            </p:spPr>
            <p:txBody>
              <a:bodyPr/>
              <a:lstStyle/>
              <a:p>
                <a:r>
                  <a:rPr lang="en-US">
                    <a:noFill/>
                  </a:rPr>
                  <a:t> </a:t>
                </a:r>
              </a:p>
            </p:txBody>
          </p:sp>
        </mc:Fallback>
      </mc:AlternateContent>
    </p:spTree>
    <p:extLst>
      <p:ext uri="{BB962C8B-B14F-4D97-AF65-F5344CB8AC3E}">
        <p14:creationId xmlns:p14="http://schemas.microsoft.com/office/powerpoint/2010/main" val="2803295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646331"/>
          </a:xfrm>
          <a:prstGeom prst="rect">
            <a:avLst/>
          </a:prstGeom>
        </p:spPr>
        <p:txBody>
          <a:bodyPr wrap="square">
            <a:spAutoFit/>
          </a:bodyPr>
          <a:lstStyle/>
          <a:p>
            <a:r>
              <a:rPr lang="en-US" sz="3600" dirty="0">
                <a:solidFill>
                  <a:srgbClr val="9A0000"/>
                </a:solidFill>
                <a:latin typeface="Corbel" pitchFamily="34" charset="0"/>
                <a:cs typeface="Arial" pitchFamily="34" charset="0"/>
              </a:rPr>
              <a:t>Confidence Intervals</a:t>
            </a:r>
          </a:p>
        </p:txBody>
      </p:sp>
      <p:sp>
        <p:nvSpPr>
          <p:cNvPr id="18" name="矩形 17"/>
          <p:cNvSpPr/>
          <p:nvPr/>
        </p:nvSpPr>
        <p:spPr>
          <a:xfrm>
            <a:off x="738981" y="2101850"/>
            <a:ext cx="7132638" cy="1938992"/>
          </a:xfrm>
          <a:prstGeom prst="rect">
            <a:avLst/>
          </a:prstGeom>
        </p:spPr>
        <p:txBody>
          <a:bodyPr wrap="square">
            <a:spAutoFit/>
          </a:bodyPr>
          <a:lstStyle/>
          <a:p>
            <a:pPr marL="342900" indent="-342900">
              <a:buClr>
                <a:srgbClr val="C00000"/>
              </a:buClr>
              <a:buFont typeface="Wingdings" pitchFamily="2" charset="2"/>
              <a:buChar char="§"/>
            </a:pPr>
            <a:r>
              <a:rPr lang="en-US" sz="2000" dirty="0"/>
              <a:t>Assuming we know the confidence intervals</a:t>
            </a:r>
          </a:p>
          <a:p>
            <a:pPr marL="342900" indent="-342900">
              <a:buClr>
                <a:srgbClr val="C00000"/>
              </a:buClr>
              <a:buFont typeface="Wingdings" pitchFamily="2" charset="2"/>
              <a:buChar char="§"/>
            </a:pPr>
            <a:r>
              <a:rPr lang="en-US" sz="2000" dirty="0"/>
              <a:t>Then, instead of trying the action with the highest mean we can try the action with the </a:t>
            </a:r>
            <a:r>
              <a:rPr lang="en-US" sz="2000" dirty="0">
                <a:solidFill>
                  <a:srgbClr val="00B050"/>
                </a:solidFill>
              </a:rPr>
              <a:t>highest upper bound </a:t>
            </a:r>
            <a:r>
              <a:rPr lang="en-US" sz="2000" dirty="0"/>
              <a:t>on</a:t>
            </a:r>
            <a:r>
              <a:rPr lang="en-US" sz="2000" dirty="0">
                <a:solidFill>
                  <a:srgbClr val="00B050"/>
                </a:solidFill>
              </a:rPr>
              <a:t> its confidence interval.</a:t>
            </a:r>
          </a:p>
          <a:p>
            <a:pPr marL="800100" lvl="1" indent="-342900">
              <a:buClr>
                <a:srgbClr val="C00000"/>
              </a:buClr>
              <a:buFont typeface="Wingdings" pitchFamily="2" charset="2"/>
              <a:buChar char="§"/>
            </a:pPr>
            <a:endParaRPr lang="en-US" sz="2000" dirty="0"/>
          </a:p>
          <a:p>
            <a:pPr marL="342900" indent="-342900">
              <a:buClr>
                <a:srgbClr val="C00000"/>
              </a:buClr>
              <a:buFont typeface="Wingdings" pitchFamily="2" charset="2"/>
              <a:buChar char="§"/>
            </a:pPr>
            <a:endParaRPr lang="en-US" sz="2000" dirty="0"/>
          </a:p>
        </p:txBody>
      </p:sp>
    </p:spTree>
    <p:extLst>
      <p:ext uri="{BB962C8B-B14F-4D97-AF65-F5344CB8AC3E}">
        <p14:creationId xmlns:p14="http://schemas.microsoft.com/office/powerpoint/2010/main" val="2294671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646331"/>
          </a:xfrm>
          <a:prstGeom prst="rect">
            <a:avLst/>
          </a:prstGeom>
        </p:spPr>
        <p:txBody>
          <a:bodyPr wrap="square">
            <a:spAutoFit/>
          </a:bodyPr>
          <a:lstStyle/>
          <a:p>
            <a:r>
              <a:rPr lang="en-US" sz="3600" dirty="0">
                <a:solidFill>
                  <a:srgbClr val="9A0000"/>
                </a:solidFill>
                <a:latin typeface="Corbel" pitchFamily="34" charset="0"/>
                <a:cs typeface="Arial" pitchFamily="34" charset="0"/>
              </a:rPr>
              <a:t>Confidence Based Selection</a:t>
            </a:r>
          </a:p>
        </p:txBody>
      </p:sp>
      <p:sp>
        <p:nvSpPr>
          <p:cNvPr id="18" name="矩形 17"/>
          <p:cNvSpPr/>
          <p:nvPr/>
        </p:nvSpPr>
        <p:spPr>
          <a:xfrm>
            <a:off x="738981" y="2101850"/>
            <a:ext cx="7132638" cy="707886"/>
          </a:xfrm>
          <a:prstGeom prst="rect">
            <a:avLst/>
          </a:prstGeom>
        </p:spPr>
        <p:txBody>
          <a:bodyPr wrap="square">
            <a:spAutoFit/>
          </a:bodyPr>
          <a:lstStyle/>
          <a:p>
            <a:pPr lvl="1">
              <a:buClr>
                <a:srgbClr val="C00000"/>
              </a:buClr>
            </a:pPr>
            <a:endParaRPr lang="en-US" sz="2000" dirty="0"/>
          </a:p>
          <a:p>
            <a:pPr marL="342900" indent="-342900">
              <a:buClr>
                <a:srgbClr val="C00000"/>
              </a:buClr>
              <a:buFont typeface="Wingdings" pitchFamily="2" charset="2"/>
              <a:buChar char="§"/>
            </a:pPr>
            <a:endParaRPr lang="en-US" sz="2000" dirty="0"/>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5544" y="2239893"/>
            <a:ext cx="665797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669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52" y="0"/>
            <a:ext cx="9066295" cy="688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7B8DD03D-DBC2-8C4C-9716-E8B9F81D06F3}"/>
              </a:ext>
            </a:extLst>
          </p:cNvPr>
          <p:cNvSpPr/>
          <p:nvPr/>
        </p:nvSpPr>
        <p:spPr>
          <a:xfrm>
            <a:off x="4448432" y="3299254"/>
            <a:ext cx="2804984" cy="531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9A0000"/>
                </a:solidFill>
                <a:latin typeface="Corbel" pitchFamily="34" charset="0"/>
                <a:ea typeface="Arial Unicode MS" pitchFamily="34" charset="-122"/>
                <a:cs typeface="Arial Unicode MS" pitchFamily="34" charset="-122"/>
              </a:rPr>
              <a:t>Motivation</a:t>
            </a:r>
          </a:p>
        </p:txBody>
      </p:sp>
    </p:spTree>
    <p:extLst>
      <p:ext uri="{BB962C8B-B14F-4D97-AF65-F5344CB8AC3E}">
        <p14:creationId xmlns:p14="http://schemas.microsoft.com/office/powerpoint/2010/main" val="3320128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646331"/>
          </a:xfrm>
          <a:prstGeom prst="rect">
            <a:avLst/>
          </a:prstGeom>
        </p:spPr>
        <p:txBody>
          <a:bodyPr wrap="square">
            <a:spAutoFit/>
          </a:bodyPr>
          <a:lstStyle/>
          <a:p>
            <a:r>
              <a:rPr lang="en-US" sz="3600" dirty="0">
                <a:solidFill>
                  <a:srgbClr val="9A0000"/>
                </a:solidFill>
                <a:latin typeface="Corbel" pitchFamily="34" charset="0"/>
                <a:cs typeface="Arial" pitchFamily="34" charset="0"/>
              </a:rPr>
              <a:t>Calculating Confidence Bounds</a:t>
            </a:r>
          </a:p>
        </p:txBody>
      </p:sp>
      <p:sp>
        <p:nvSpPr>
          <p:cNvPr id="18" name="矩形 17"/>
          <p:cNvSpPr/>
          <p:nvPr/>
        </p:nvSpPr>
        <p:spPr>
          <a:xfrm>
            <a:off x="738981" y="2101850"/>
            <a:ext cx="7132638" cy="707886"/>
          </a:xfrm>
          <a:prstGeom prst="rect">
            <a:avLst/>
          </a:prstGeom>
        </p:spPr>
        <p:txBody>
          <a:bodyPr wrap="square">
            <a:spAutoFit/>
          </a:bodyPr>
          <a:lstStyle/>
          <a:p>
            <a:pPr lvl="1">
              <a:buClr>
                <a:srgbClr val="C00000"/>
              </a:buClr>
            </a:pPr>
            <a:endParaRPr lang="en-US" sz="2000" dirty="0"/>
          </a:p>
          <a:p>
            <a:pPr marL="342900" indent="-342900">
              <a:buClr>
                <a:srgbClr val="C00000"/>
              </a:buClr>
              <a:buFont typeface="Wingdings" pitchFamily="2" charset="2"/>
              <a:buChar char="§"/>
            </a:pPr>
            <a:endParaRPr lang="en-US" sz="2000" dirty="0"/>
          </a:p>
        </p:txBody>
      </p:sp>
      <mc:AlternateContent xmlns:mc="http://schemas.openxmlformats.org/markup-compatibility/2006" xmlns:a14="http://schemas.microsoft.com/office/drawing/2010/main">
        <mc:Choice Requires="a14">
          <p:sp>
            <p:nvSpPr>
              <p:cNvPr id="6" name="矩形 5"/>
              <p:cNvSpPr/>
              <p:nvPr/>
            </p:nvSpPr>
            <p:spPr>
              <a:xfrm>
                <a:off x="738981" y="2101850"/>
                <a:ext cx="7132638" cy="2797561"/>
              </a:xfrm>
              <a:prstGeom prst="rect">
                <a:avLst/>
              </a:prstGeom>
            </p:spPr>
            <p:txBody>
              <a:bodyPr wrap="square">
                <a:spAutoFit/>
              </a:bodyPr>
              <a:lstStyle/>
              <a:p>
                <a:pPr marL="342900" indent="-342900">
                  <a:buClr>
                    <a:srgbClr val="C00000"/>
                  </a:buClr>
                  <a:buFont typeface="Wingdings" pitchFamily="2" charset="2"/>
                  <a:buChar char="§"/>
                </a:pPr>
                <a:r>
                  <a:rPr lang="en-US" sz="2000" b="1" dirty="0"/>
                  <a:t>Suppose we fix arm a:</a:t>
                </a:r>
              </a:p>
              <a:p>
                <a:pPr marL="800100" lvl="1" indent="-342900">
                  <a:buClr>
                    <a:srgbClr val="C00000"/>
                  </a:buClr>
                  <a:buFont typeface="Wingdings" pitchFamily="2" charset="2"/>
                  <a:buChar char="§"/>
                </a:pPr>
                <a:r>
                  <a:rPr lang="en-US" sz="2000" dirty="0"/>
                  <a:t>Let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b="0" i="1" smtClean="0">
                            <a:latin typeface="Cambria Math"/>
                            <a:ea typeface="Cambria Math"/>
                          </a:rPr>
                          <m:t>𝑟</m:t>
                        </m:r>
                      </m:e>
                      <m:sub>
                        <m:r>
                          <a:rPr lang="en-US" sz="2000" b="0" i="1" smtClean="0">
                            <a:latin typeface="Cambria Math"/>
                            <a:ea typeface="Cambria Math"/>
                          </a:rPr>
                          <m:t>𝑎</m:t>
                        </m:r>
                        <m:r>
                          <a:rPr lang="en-US" sz="2000" b="0" i="1" smtClean="0">
                            <a:latin typeface="Cambria Math"/>
                            <a:ea typeface="Cambria Math"/>
                          </a:rPr>
                          <m:t>,1</m:t>
                        </m:r>
                      </m:sub>
                    </m:sSub>
                    <m:r>
                      <a:rPr lang="en-US" sz="2000" i="1">
                        <a:latin typeface="Cambria Math"/>
                      </a:rPr>
                      <m:t> </m:t>
                    </m:r>
                    <m:r>
                      <a:rPr lang="en-US" sz="2000" b="0" i="1" smtClean="0">
                        <a:latin typeface="Cambria Math"/>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𝑟</m:t>
                        </m:r>
                      </m:e>
                      <m:sub>
                        <m:r>
                          <a:rPr lang="en-US" sz="2000" i="1">
                            <a:latin typeface="Cambria Math"/>
                            <a:ea typeface="Cambria Math"/>
                          </a:rPr>
                          <m:t>𝑎</m:t>
                        </m:r>
                        <m:r>
                          <a:rPr lang="en-US" sz="2000" i="1">
                            <a:latin typeface="Cambria Math"/>
                            <a:ea typeface="Cambria Math"/>
                          </a:rPr>
                          <m:t>,</m:t>
                        </m:r>
                        <m:r>
                          <a:rPr lang="en-US" sz="2000" b="0" i="1" smtClean="0">
                            <a:latin typeface="Cambria Math"/>
                            <a:ea typeface="Cambria Math"/>
                          </a:rPr>
                          <m:t>𝑚</m:t>
                        </m:r>
                      </m:sub>
                    </m:sSub>
                  </m:oMath>
                </a14:m>
                <a:r>
                  <a:rPr lang="en-US" sz="2000" dirty="0"/>
                  <a:t> be the payoffs of arm a in the first m trials</a:t>
                </a:r>
              </a:p>
              <a:p>
                <a:pPr marL="1257300" lvl="2" indent="-342900">
                  <a:buClr>
                    <a:srgbClr val="C00000"/>
                  </a:buClr>
                  <a:buFont typeface="Wingdings" pitchFamily="2" charset="2"/>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𝑟</m:t>
                        </m:r>
                      </m:e>
                      <m:sub>
                        <m:r>
                          <a:rPr lang="en-US" sz="2000" i="1">
                            <a:latin typeface="Cambria Math"/>
                            <a:ea typeface="Cambria Math"/>
                          </a:rPr>
                          <m:t>𝑎</m:t>
                        </m:r>
                        <m:r>
                          <a:rPr lang="en-US" sz="2000" i="1">
                            <a:latin typeface="Cambria Math"/>
                            <a:ea typeface="Cambria Math"/>
                          </a:rPr>
                          <m:t>,1</m:t>
                        </m:r>
                      </m:sub>
                    </m:sSub>
                    <m:r>
                      <a:rPr lang="en-US" sz="2000" i="1">
                        <a:latin typeface="Cambria Math"/>
                      </a:rPr>
                      <m:t> …</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𝑟</m:t>
                        </m:r>
                      </m:e>
                      <m:sub>
                        <m:r>
                          <a:rPr lang="en-US" sz="2000" i="1">
                            <a:latin typeface="Cambria Math"/>
                            <a:ea typeface="Cambria Math"/>
                          </a:rPr>
                          <m:t>𝑎</m:t>
                        </m:r>
                        <m:r>
                          <a:rPr lang="en-US" sz="2000" i="1">
                            <a:latin typeface="Cambria Math"/>
                            <a:ea typeface="Cambria Math"/>
                          </a:rPr>
                          <m:t>,</m:t>
                        </m:r>
                        <m:r>
                          <a:rPr lang="en-US" sz="2000" i="1">
                            <a:latin typeface="Cambria Math"/>
                            <a:ea typeface="Cambria Math"/>
                          </a:rPr>
                          <m:t>𝑚</m:t>
                        </m:r>
                      </m:sub>
                    </m:sSub>
                  </m:oMath>
                </a14:m>
                <a:r>
                  <a:rPr lang="en-US" sz="2000" dirty="0"/>
                  <a:t> are </a:t>
                </a:r>
                <a:r>
                  <a:rPr lang="en-US" sz="2000" dirty="0" err="1"/>
                  <a:t>i.i.d</a:t>
                </a:r>
                <a:r>
                  <a:rPr lang="en-US" sz="2000" dirty="0"/>
                  <a:t>. taking values in [0,1]</a:t>
                </a:r>
              </a:p>
              <a:p>
                <a:pPr marL="800100" lvl="1" indent="-342900">
                  <a:buClr>
                    <a:srgbClr val="C00000"/>
                  </a:buClr>
                  <a:buFont typeface="Wingdings" pitchFamily="2" charset="2"/>
                  <a:buChar char="§"/>
                </a:pPr>
                <a:r>
                  <a:rPr lang="en-US" sz="2000" dirty="0"/>
                  <a:t>Our estimate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rPr>
                              <m:t>𝑎</m:t>
                            </m:r>
                            <m:r>
                              <a:rPr lang="en-US" sz="2000" b="0" i="1" smtClean="0">
                                <a:latin typeface="Cambria Math"/>
                              </a:rPr>
                              <m:t>,</m:t>
                            </m:r>
                            <m:r>
                              <a:rPr lang="en-US" sz="2000" b="0" i="1" smtClean="0">
                                <a:latin typeface="Cambria Math"/>
                              </a:rPr>
                              <m:t>𝑚</m:t>
                            </m:r>
                          </m:sub>
                        </m:sSub>
                      </m:e>
                    </m:acc>
                    <m:r>
                      <a:rPr lang="en-US" sz="2000" b="1" i="1">
                        <a:latin typeface="Cambria Math"/>
                      </a:rPr>
                      <m:t>=</m:t>
                    </m:r>
                    <m:f>
                      <m:fPr>
                        <m:ctrlPr>
                          <a:rPr lang="en-US" sz="2000" i="1">
                            <a:latin typeface="Cambria Math" panose="02040503050406030204" pitchFamily="18" charset="0"/>
                          </a:rPr>
                        </m:ctrlPr>
                      </m:fPr>
                      <m:num>
                        <m:r>
                          <a:rPr lang="en-US" sz="2000" b="1" i="1" smtClean="0">
                            <a:latin typeface="Cambria Math"/>
                          </a:rPr>
                          <m:t>𝟏</m:t>
                        </m:r>
                      </m:num>
                      <m:den>
                        <m:r>
                          <a:rPr lang="en-US" sz="2000" b="0" i="1" smtClean="0">
                            <a:latin typeface="Cambria Math"/>
                          </a:rPr>
                          <m:t>𝑚</m:t>
                        </m:r>
                      </m:den>
                    </m:f>
                    <m:nary>
                      <m:naryPr>
                        <m:chr m:val="∑"/>
                        <m:limLoc m:val="subSup"/>
                        <m:ctrlPr>
                          <a:rPr lang="en-US" sz="2000" i="1">
                            <a:latin typeface="Cambria Math" panose="02040503050406030204" pitchFamily="18" charset="0"/>
                          </a:rPr>
                        </m:ctrlPr>
                      </m:naryPr>
                      <m:sub>
                        <m:r>
                          <m:rPr>
                            <m:brk m:alnAt="25"/>
                          </m:rPr>
                          <a:rPr lang="en-US" sz="2000" i="1">
                            <a:latin typeface="Cambria Math"/>
                          </a:rPr>
                          <m:t>𝑗</m:t>
                        </m:r>
                        <m:r>
                          <a:rPr lang="en-US" sz="2000" i="1">
                            <a:latin typeface="Cambria Math"/>
                          </a:rPr>
                          <m:t>=1</m:t>
                        </m:r>
                      </m:sub>
                      <m:sup>
                        <m:r>
                          <a:rPr lang="en-US" sz="2000" b="0" i="1" smtClean="0">
                            <a:latin typeface="Cambria Math"/>
                          </a:rPr>
                          <m:t>𝑚</m:t>
                        </m:r>
                      </m:sup>
                      <m:e>
                        <m:sSub>
                          <m:sSubPr>
                            <m:ctrlPr>
                              <a:rPr lang="en-US" sz="2000" i="1">
                                <a:latin typeface="Cambria Math" panose="02040503050406030204" pitchFamily="18" charset="0"/>
                              </a:rPr>
                            </m:ctrlPr>
                          </m:sSubPr>
                          <m:e>
                            <m:r>
                              <a:rPr lang="en-US" sz="2000" i="1">
                                <a:latin typeface="Cambria Math"/>
                              </a:rPr>
                              <m:t> </m:t>
                            </m:r>
                            <m:r>
                              <a:rPr lang="en-US" sz="2000" b="0" i="1" smtClean="0">
                                <a:latin typeface="Cambria Math"/>
                              </a:rPr>
                              <m:t>𝑟</m:t>
                            </m:r>
                          </m:e>
                          <m:sub>
                            <m:r>
                              <a:rPr lang="en-US" sz="2000" i="1">
                                <a:latin typeface="Cambria Math"/>
                                <a:ea typeface="Cambria Math"/>
                              </a:rPr>
                              <m:t>𝑎</m:t>
                            </m:r>
                            <m:r>
                              <a:rPr lang="en-US" sz="2000" i="1">
                                <a:latin typeface="Cambria Math"/>
                                <a:ea typeface="Cambria Math"/>
                              </a:rPr>
                              <m:t>,</m:t>
                            </m:r>
                            <m:r>
                              <a:rPr lang="en-US" sz="2000" i="1">
                                <a:latin typeface="Cambria Math"/>
                                <a:ea typeface="Cambria Math"/>
                              </a:rPr>
                              <m:t>𝑗</m:t>
                            </m:r>
                          </m:sub>
                        </m:sSub>
                      </m:e>
                    </m:nary>
                  </m:oMath>
                </a14:m>
                <a:endParaRPr lang="en-US" sz="2000" dirty="0"/>
              </a:p>
              <a:p>
                <a:pPr marL="800100" lvl="1" indent="-342900">
                  <a:buClr>
                    <a:srgbClr val="C00000"/>
                  </a:buClr>
                  <a:buFont typeface="Wingdings" pitchFamily="2" charset="2"/>
                  <a:buChar char="§"/>
                </a:pPr>
                <a:r>
                  <a:rPr lang="en-US" sz="2000" dirty="0"/>
                  <a:t>Want to find b such that with high probability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a:ea typeface="Cambria Math"/>
                              </a:rPr>
                              <m:t>𝜇</m:t>
                            </m:r>
                          </m:e>
                          <m:sub>
                            <m:r>
                              <a:rPr lang="en-US" sz="2000" b="0" i="1" smtClean="0">
                                <a:latin typeface="Cambria Math"/>
                              </a:rPr>
                              <m:t>𝑎</m:t>
                            </m:r>
                          </m:sub>
                        </m:sSub>
                        <m:r>
                          <a:rPr lang="en-US" sz="2000" b="0" i="1" smtClean="0">
                            <a:latin typeface="Cambria Math"/>
                          </a:rPr>
                          <m:t> −</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rPr>
                                  <m:t>𝑎</m:t>
                                </m:r>
                                <m:r>
                                  <a:rPr lang="en-US" sz="2000" i="1">
                                    <a:latin typeface="Cambria Math"/>
                                  </a:rPr>
                                  <m:t>,</m:t>
                                </m:r>
                                <m:r>
                                  <a:rPr lang="en-US" sz="2000" i="1">
                                    <a:latin typeface="Cambria Math"/>
                                  </a:rPr>
                                  <m:t>𝑚</m:t>
                                </m:r>
                              </m:sub>
                            </m:sSub>
                          </m:e>
                        </m:acc>
                      </m:e>
                    </m:d>
                    <m:r>
                      <a:rPr lang="en-US" sz="2000" b="0" i="1" smtClean="0">
                        <a:latin typeface="Cambria Math"/>
                        <a:ea typeface="Cambria Math"/>
                      </a:rPr>
                      <m:t>≤</m:t>
                    </m:r>
                    <m:r>
                      <a:rPr lang="en-US" sz="2000" b="0" i="1" smtClean="0">
                        <a:latin typeface="Cambria Math"/>
                        <a:ea typeface="Cambria Math"/>
                      </a:rPr>
                      <m:t>𝑏</m:t>
                    </m:r>
                  </m:oMath>
                </a14:m>
                <a:r>
                  <a:rPr lang="en-US" sz="2000" b="0" dirty="0">
                    <a:ea typeface="Cambria Math"/>
                  </a:rPr>
                  <a:t> (want b to be as small as possible)</a:t>
                </a:r>
              </a:p>
              <a:p>
                <a:pPr marL="800100" lvl="1" indent="-342900">
                  <a:buClr>
                    <a:srgbClr val="C00000"/>
                  </a:buClr>
                  <a:buFont typeface="Wingdings" pitchFamily="2" charset="2"/>
                  <a:buChar char="§"/>
                </a:pPr>
                <a:r>
                  <a:rPr lang="en-US" sz="2000" dirty="0"/>
                  <a:t>Goal : Want to bound </a:t>
                </a:r>
                <a14:m>
                  <m:oMath xmlns:m="http://schemas.openxmlformats.org/officeDocument/2006/math">
                    <m:r>
                      <a:rPr lang="en-US" sz="2000" b="1">
                        <a:latin typeface="Cambria Math"/>
                      </a:rPr>
                      <m:t>𝐏</m:t>
                    </m:r>
                    <m:r>
                      <a:rPr lang="en-US" sz="2000">
                        <a:latin typeface="Cambria Math"/>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ea typeface="Cambria Math"/>
                              </a:rPr>
                              <m:t>𝜇</m:t>
                            </m:r>
                          </m:e>
                          <m:sub>
                            <m:r>
                              <a:rPr lang="en-US" sz="2000" i="1">
                                <a:latin typeface="Cambria Math"/>
                              </a:rPr>
                              <m:t>𝑎</m:t>
                            </m:r>
                          </m:sub>
                        </m:sSub>
                        <m:r>
                          <a:rPr lang="en-US" sz="2000" i="1">
                            <a:latin typeface="Cambria Math"/>
                          </a:rPr>
                          <m:t> −</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rPr>
                                  <m:t>𝑎</m:t>
                                </m:r>
                                <m:r>
                                  <a:rPr lang="en-US" sz="2000" i="1">
                                    <a:latin typeface="Cambria Math"/>
                                  </a:rPr>
                                  <m:t>,</m:t>
                                </m:r>
                                <m:r>
                                  <a:rPr lang="en-US" sz="2000" i="1">
                                    <a:latin typeface="Cambria Math"/>
                                  </a:rPr>
                                  <m:t>𝑚</m:t>
                                </m:r>
                              </m:sub>
                            </m:sSub>
                          </m:e>
                        </m:acc>
                      </m:e>
                    </m:d>
                    <m:r>
                      <a:rPr lang="en-US" sz="2000" i="1">
                        <a:latin typeface="Cambria Math"/>
                        <a:ea typeface="Cambria Math"/>
                      </a:rPr>
                      <m:t>≤</m:t>
                    </m:r>
                    <m:r>
                      <a:rPr lang="en-US" sz="2000" i="1">
                        <a:latin typeface="Cambria Math"/>
                        <a:ea typeface="Cambria Math"/>
                      </a:rPr>
                      <m:t>𝑏</m:t>
                    </m:r>
                    <m:r>
                      <a:rPr lang="en-US" sz="2000">
                        <a:latin typeface="Cambria Math"/>
                        <a:ea typeface="Cambria Math"/>
                      </a:rPr>
                      <m:t>)</m:t>
                    </m:r>
                  </m:oMath>
                </a14:m>
                <a:endParaRPr lang="en-US" sz="2000" dirty="0"/>
              </a:p>
              <a:p>
                <a:pPr marL="342900" indent="-342900">
                  <a:buClr>
                    <a:srgbClr val="C00000"/>
                  </a:buClr>
                  <a:buFont typeface="Wingdings" pitchFamily="2" charset="2"/>
                  <a:buChar char="§"/>
                </a:pPr>
                <a:endParaRPr 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738981" y="2101850"/>
                <a:ext cx="7132638" cy="2797561"/>
              </a:xfrm>
              <a:prstGeom prst="rect">
                <a:avLst/>
              </a:prstGeom>
              <a:blipFill rotWithShape="1">
                <a:blip r:embed="rId3"/>
                <a:stretch>
                  <a:fillRect l="-684" t="-1089"/>
                </a:stretch>
              </a:blipFill>
            </p:spPr>
            <p:txBody>
              <a:bodyPr/>
              <a:lstStyle/>
              <a:p>
                <a:r>
                  <a:rPr lang="en-US">
                    <a:noFill/>
                  </a:rPr>
                  <a:t> </a:t>
                </a:r>
              </a:p>
            </p:txBody>
          </p:sp>
        </mc:Fallback>
      </mc:AlternateContent>
    </p:spTree>
    <p:extLst>
      <p:ext uri="{BB962C8B-B14F-4D97-AF65-F5344CB8AC3E}">
        <p14:creationId xmlns:p14="http://schemas.microsoft.com/office/powerpoint/2010/main" val="4000723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646331"/>
          </a:xfrm>
          <a:prstGeom prst="rect">
            <a:avLst/>
          </a:prstGeom>
        </p:spPr>
        <p:txBody>
          <a:bodyPr wrap="square">
            <a:spAutoFit/>
          </a:bodyPr>
          <a:lstStyle/>
          <a:p>
            <a:r>
              <a:rPr lang="en-US" sz="3600" dirty="0" err="1">
                <a:solidFill>
                  <a:srgbClr val="9A0000"/>
                </a:solidFill>
                <a:latin typeface="Corbel" pitchFamily="34" charset="0"/>
                <a:cs typeface="Arial" pitchFamily="34" charset="0"/>
              </a:rPr>
              <a:t>Hoeffding’s</a:t>
            </a:r>
            <a:r>
              <a:rPr lang="en-US" sz="3600" dirty="0">
                <a:solidFill>
                  <a:srgbClr val="9A0000"/>
                </a:solidFill>
                <a:latin typeface="Corbel" pitchFamily="34" charset="0"/>
                <a:cs typeface="Arial" pitchFamily="34" charset="0"/>
              </a:rPr>
              <a:t> Inequality</a:t>
            </a:r>
          </a:p>
        </p:txBody>
      </p:sp>
      <p:sp>
        <p:nvSpPr>
          <p:cNvPr id="18" name="矩形 17"/>
          <p:cNvSpPr/>
          <p:nvPr/>
        </p:nvSpPr>
        <p:spPr>
          <a:xfrm>
            <a:off x="738981" y="2101850"/>
            <a:ext cx="7132638" cy="707886"/>
          </a:xfrm>
          <a:prstGeom prst="rect">
            <a:avLst/>
          </a:prstGeom>
        </p:spPr>
        <p:txBody>
          <a:bodyPr wrap="square">
            <a:spAutoFit/>
          </a:bodyPr>
          <a:lstStyle/>
          <a:p>
            <a:pPr lvl="1">
              <a:buClr>
                <a:srgbClr val="C00000"/>
              </a:buClr>
            </a:pPr>
            <a:endParaRPr lang="en-US" sz="2000" dirty="0"/>
          </a:p>
          <a:p>
            <a:pPr marL="342900" indent="-342900">
              <a:buClr>
                <a:srgbClr val="C00000"/>
              </a:buClr>
              <a:buFont typeface="Wingdings" pitchFamily="2" charset="2"/>
              <a:buChar char="§"/>
            </a:pPr>
            <a:endParaRPr lang="en-US" sz="2000" dirty="0"/>
          </a:p>
        </p:txBody>
      </p:sp>
      <mc:AlternateContent xmlns:mc="http://schemas.openxmlformats.org/markup-compatibility/2006" xmlns:a14="http://schemas.microsoft.com/office/drawing/2010/main">
        <mc:Choice Requires="a14">
          <p:sp>
            <p:nvSpPr>
              <p:cNvPr id="6" name="矩形 5"/>
              <p:cNvSpPr/>
              <p:nvPr/>
            </p:nvSpPr>
            <p:spPr>
              <a:xfrm>
                <a:off x="738981" y="2101850"/>
                <a:ext cx="7132638" cy="3704860"/>
              </a:xfrm>
              <a:prstGeom prst="rect">
                <a:avLst/>
              </a:prstGeom>
            </p:spPr>
            <p:txBody>
              <a:bodyPr wrap="square">
                <a:spAutoFit/>
              </a:bodyPr>
              <a:lstStyle/>
              <a:p>
                <a:pPr marL="342900" lvl="1" indent="-342900">
                  <a:buClr>
                    <a:srgbClr val="C00000"/>
                  </a:buClr>
                  <a:buFont typeface="Wingdings" pitchFamily="2" charset="2"/>
                  <a:buChar char="§"/>
                </a:pPr>
                <a:r>
                  <a:rPr lang="en-US" sz="2000" b="1" dirty="0"/>
                  <a:t>Hoeffding’s inequality bounds</a:t>
                </a:r>
                <a14:m>
                  <m:oMath xmlns:m="http://schemas.openxmlformats.org/officeDocument/2006/math">
                    <m:r>
                      <a:rPr lang="en-US" sz="2000" b="1" i="0" smtClean="0">
                        <a:latin typeface="Cambria Math"/>
                      </a:rPr>
                      <m:t> </m:t>
                    </m:r>
                    <m:r>
                      <a:rPr lang="en-US" sz="2000" b="1" i="0" smtClean="0">
                        <a:latin typeface="Cambria Math"/>
                      </a:rPr>
                      <m:t>𝐏</m:t>
                    </m:r>
                    <m:r>
                      <a:rPr lang="en-US" sz="2000" b="0" i="0" smtClean="0">
                        <a:latin typeface="Cambria Math"/>
                      </a:rPr>
                      <m:t>(</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ea typeface="Cambria Math"/>
                              </a:rPr>
                              <m:t>𝜇</m:t>
                            </m:r>
                          </m:e>
                          <m:sub>
                            <m:r>
                              <a:rPr lang="en-US" sz="2000" i="1">
                                <a:latin typeface="Cambria Math"/>
                              </a:rPr>
                              <m:t>𝑎</m:t>
                            </m:r>
                          </m:sub>
                        </m:sSub>
                        <m:r>
                          <a:rPr lang="en-US" sz="2000" i="1">
                            <a:latin typeface="Cambria Math"/>
                          </a:rPr>
                          <m:t> −</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rPr>
                                  <m:t>𝑎</m:t>
                                </m:r>
                                <m:r>
                                  <a:rPr lang="en-US" sz="2000" i="1">
                                    <a:latin typeface="Cambria Math"/>
                                  </a:rPr>
                                  <m:t>,</m:t>
                                </m:r>
                                <m:r>
                                  <a:rPr lang="en-US" sz="2000" i="1">
                                    <a:latin typeface="Cambria Math"/>
                                  </a:rPr>
                                  <m:t>𝑚</m:t>
                                </m:r>
                              </m:sub>
                            </m:sSub>
                          </m:e>
                        </m:acc>
                      </m:e>
                    </m:d>
                    <m:r>
                      <a:rPr lang="en-US" sz="2000" i="1">
                        <a:latin typeface="Cambria Math"/>
                        <a:ea typeface="Cambria Math"/>
                      </a:rPr>
                      <m:t>≤</m:t>
                    </m:r>
                    <m:r>
                      <a:rPr lang="en-US" sz="2000" i="1">
                        <a:latin typeface="Cambria Math"/>
                        <a:ea typeface="Cambria Math"/>
                      </a:rPr>
                      <m:t>𝑏</m:t>
                    </m:r>
                    <m:r>
                      <a:rPr lang="en-US" sz="2000" b="0" i="0" smtClean="0">
                        <a:latin typeface="Cambria Math"/>
                        <a:ea typeface="Cambria Math"/>
                      </a:rPr>
                      <m:t>)</m:t>
                    </m:r>
                  </m:oMath>
                </a14:m>
                <a:r>
                  <a:rPr lang="en-US" sz="2000" b="1" dirty="0"/>
                  <a:t>:</a:t>
                </a:r>
              </a:p>
              <a:p>
                <a:pPr marL="800100" lvl="1" indent="-342900">
                  <a:buClr>
                    <a:srgbClr val="C00000"/>
                  </a:buClr>
                  <a:buFont typeface="Wingdings" pitchFamily="2" charset="2"/>
                  <a:buChar char="§"/>
                </a:pPr>
                <a:r>
                  <a:rPr lang="en-US" sz="2000" dirty="0"/>
                  <a:t>Let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b="0" i="1" smtClean="0">
                            <a:latin typeface="Cambria Math"/>
                          </a:rPr>
                          <m:t>𝑋</m:t>
                        </m:r>
                      </m:e>
                      <m:sub>
                        <m:r>
                          <a:rPr lang="en-US" sz="2000" b="0" i="1" smtClean="0">
                            <a:latin typeface="Cambria Math"/>
                            <a:ea typeface="Cambria Math"/>
                          </a:rPr>
                          <m:t>1</m:t>
                        </m:r>
                      </m:sub>
                    </m:sSub>
                    <m:r>
                      <a:rPr lang="en-US" sz="2000" i="1">
                        <a:latin typeface="Cambria Math"/>
                      </a:rPr>
                      <m:t> </m:t>
                    </m:r>
                    <m:r>
                      <a:rPr lang="en-US" sz="2000" b="0" i="1" smtClean="0">
                        <a:latin typeface="Cambria Math"/>
                      </a:rPr>
                      <m:t>…</m:t>
                    </m:r>
                  </m:oMath>
                </a14:m>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b="0" i="1" smtClean="0">
                            <a:latin typeface="Cambria Math"/>
                          </a:rPr>
                          <m:t>𝑋</m:t>
                        </m:r>
                      </m:e>
                      <m:sub>
                        <m:r>
                          <a:rPr lang="en-US" sz="2000" b="0" i="1" smtClean="0">
                            <a:latin typeface="Cambria Math"/>
                            <a:ea typeface="Cambria Math"/>
                          </a:rPr>
                          <m:t>𝑚</m:t>
                        </m:r>
                      </m:sub>
                    </m:sSub>
                  </m:oMath>
                </a14:m>
                <a:r>
                  <a:rPr lang="en-US" sz="2000" dirty="0"/>
                  <a:t> are </a:t>
                </a:r>
                <a:r>
                  <a:rPr lang="en-US" sz="2000" dirty="0" err="1"/>
                  <a:t>i.i.d</a:t>
                </a:r>
                <a:r>
                  <a:rPr lang="en-US" sz="2000" dirty="0"/>
                  <a:t>. taking values in [0,1]</a:t>
                </a:r>
              </a:p>
              <a:p>
                <a:pPr marL="800100" lvl="1" indent="-342900">
                  <a:buClr>
                    <a:srgbClr val="C00000"/>
                  </a:buClr>
                  <a:buFont typeface="Wingdings" pitchFamily="2" charset="2"/>
                  <a:buChar char="§"/>
                </a:pPr>
                <a:r>
                  <a:rPr lang="en-US" sz="2000" dirty="0"/>
                  <a:t>Let </a:t>
                </a:r>
                <a14:m>
                  <m:oMath xmlns:m="http://schemas.openxmlformats.org/officeDocument/2006/math">
                    <m:r>
                      <a:rPr lang="en-US" sz="2000" i="1" smtClean="0">
                        <a:latin typeface="Cambria Math"/>
                        <a:ea typeface="Cambria Math"/>
                      </a:rPr>
                      <m:t>𝜇</m:t>
                    </m:r>
                    <m:r>
                      <a:rPr lang="en-US" sz="2000" b="0" i="1" smtClean="0">
                        <a:latin typeface="Cambria Math"/>
                        <a:ea typeface="Cambria Math"/>
                      </a:rPr>
                      <m:t>=</m:t>
                    </m:r>
                    <m:r>
                      <a:rPr lang="en-US" sz="2000" b="0" i="1" smtClean="0">
                        <a:latin typeface="Cambria Math"/>
                        <a:ea typeface="Cambria Math"/>
                      </a:rPr>
                      <m:t>𝐸</m:t>
                    </m:r>
                    <m:d>
                      <m:dPr>
                        <m:begChr m:val="["/>
                        <m:endChr m:val="]"/>
                        <m:ctrlPr>
                          <a:rPr lang="en-US" sz="2000" b="0" i="1" smtClean="0">
                            <a:latin typeface="Cambria Math" panose="02040503050406030204" pitchFamily="18" charset="0"/>
                            <a:ea typeface="Cambria Math"/>
                          </a:rPr>
                        </m:ctrlPr>
                      </m:dPr>
                      <m:e>
                        <m:r>
                          <a:rPr lang="en-US" sz="2000" b="0" i="1" smtClean="0">
                            <a:latin typeface="Cambria Math"/>
                            <a:ea typeface="Cambria Math"/>
                          </a:rPr>
                          <m:t>𝑋</m:t>
                        </m:r>
                      </m:e>
                    </m:d>
                  </m:oMath>
                </a14:m>
                <a:r>
                  <a:rPr lang="en-US" sz="2000" dirty="0"/>
                  <a:t> and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rPr>
                              <m:t>𝑚</m:t>
                            </m:r>
                          </m:sub>
                        </m:sSub>
                      </m:e>
                    </m:acc>
                    <m:r>
                      <a:rPr lang="en-US" sz="2000" b="1" i="1">
                        <a:latin typeface="Cambria Math"/>
                      </a:rPr>
                      <m:t>=</m:t>
                    </m:r>
                    <m:f>
                      <m:fPr>
                        <m:ctrlPr>
                          <a:rPr lang="en-US" sz="2000" i="1">
                            <a:latin typeface="Cambria Math" panose="02040503050406030204" pitchFamily="18" charset="0"/>
                          </a:rPr>
                        </m:ctrlPr>
                      </m:fPr>
                      <m:num>
                        <m:r>
                          <a:rPr lang="en-US" sz="2000" b="1" i="1">
                            <a:latin typeface="Cambria Math"/>
                          </a:rPr>
                          <m:t>𝟏</m:t>
                        </m:r>
                      </m:num>
                      <m:den>
                        <m:r>
                          <a:rPr lang="en-US" sz="2000" i="1">
                            <a:latin typeface="Cambria Math"/>
                          </a:rPr>
                          <m:t>𝑚</m:t>
                        </m:r>
                      </m:den>
                    </m:f>
                    <m:nary>
                      <m:naryPr>
                        <m:chr m:val="∑"/>
                        <m:limLoc m:val="subSup"/>
                        <m:ctrlPr>
                          <a:rPr lang="en-US" sz="2000" i="1">
                            <a:latin typeface="Cambria Math" panose="02040503050406030204" pitchFamily="18" charset="0"/>
                          </a:rPr>
                        </m:ctrlPr>
                      </m:naryPr>
                      <m:sub>
                        <m:r>
                          <m:rPr>
                            <m:brk m:alnAt="25"/>
                          </m:rPr>
                          <a:rPr lang="en-US" sz="2000" i="1">
                            <a:latin typeface="Cambria Math"/>
                          </a:rPr>
                          <m:t>𝑗</m:t>
                        </m:r>
                        <m:r>
                          <a:rPr lang="en-US" sz="2000" i="1">
                            <a:latin typeface="Cambria Math"/>
                          </a:rPr>
                          <m:t>=1</m:t>
                        </m:r>
                      </m:sub>
                      <m:sup>
                        <m:r>
                          <a:rPr lang="en-US" sz="2000" i="1">
                            <a:latin typeface="Cambria Math"/>
                          </a:rPr>
                          <m:t>𝑚</m:t>
                        </m:r>
                      </m:sup>
                      <m:e>
                        <m:sSub>
                          <m:sSubPr>
                            <m:ctrlPr>
                              <a:rPr lang="en-US" sz="2000" i="1">
                                <a:latin typeface="Cambria Math" panose="02040503050406030204" pitchFamily="18" charset="0"/>
                              </a:rPr>
                            </m:ctrlPr>
                          </m:sSubPr>
                          <m:e>
                            <m:r>
                              <a:rPr lang="en-US" sz="2000" i="1">
                                <a:latin typeface="Cambria Math"/>
                              </a:rPr>
                              <m:t> </m:t>
                            </m:r>
                            <m:r>
                              <a:rPr lang="en-US" sz="2000" b="0" i="1" smtClean="0">
                                <a:latin typeface="Cambria Math"/>
                              </a:rPr>
                              <m:t>𝑋</m:t>
                            </m:r>
                          </m:e>
                          <m:sub>
                            <m:r>
                              <a:rPr lang="en-US" sz="2000" i="1">
                                <a:latin typeface="Cambria Math"/>
                                <a:ea typeface="Cambria Math"/>
                              </a:rPr>
                              <m:t>𝑗</m:t>
                            </m:r>
                          </m:sub>
                        </m:sSub>
                      </m:e>
                    </m:nary>
                  </m:oMath>
                </a14:m>
                <a:endParaRPr lang="en-US" sz="2000" dirty="0"/>
              </a:p>
              <a:p>
                <a:pPr marL="800100" lvl="1" indent="-342900">
                  <a:buClr>
                    <a:srgbClr val="C00000"/>
                  </a:buClr>
                  <a:buFont typeface="Wingdings" pitchFamily="2" charset="2"/>
                  <a:buChar char="§"/>
                </a:pPr>
                <a:r>
                  <a:rPr lang="en-US" sz="2000" dirty="0"/>
                  <a:t>Then </a:t>
                </a:r>
                <a14:m>
                  <m:oMath xmlns:m="http://schemas.openxmlformats.org/officeDocument/2006/math">
                    <m:r>
                      <a:rPr lang="en-US" sz="2000" b="1">
                        <a:latin typeface="Cambria Math"/>
                      </a:rPr>
                      <m:t>𝐏</m:t>
                    </m:r>
                    <m:d>
                      <m:dPr>
                        <m:ctrlPr>
                          <a:rPr lang="en-US" sz="2000" b="1" i="1">
                            <a:latin typeface="Cambria Math" panose="02040503050406030204" pitchFamily="18" charset="0"/>
                          </a:rPr>
                        </m:ctrlPr>
                      </m:dPr>
                      <m:e>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ea typeface="Cambria Math"/>
                                  </a:rPr>
                                  <m:t>𝜇</m:t>
                                </m:r>
                              </m:e>
                              <m:sub>
                                <m:r>
                                  <a:rPr lang="en-US" sz="2000" i="1">
                                    <a:latin typeface="Cambria Math"/>
                                  </a:rPr>
                                  <m:t>𝑎</m:t>
                                </m:r>
                              </m:sub>
                            </m:sSub>
                            <m:r>
                              <a:rPr lang="en-US" sz="2000" i="1">
                                <a:latin typeface="Cambria Math"/>
                              </a:rPr>
                              <m:t> −</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rPr>
                                      <m:t>𝑎</m:t>
                                    </m:r>
                                    <m:r>
                                      <a:rPr lang="en-US" sz="2000" i="1">
                                        <a:latin typeface="Cambria Math"/>
                                      </a:rPr>
                                      <m:t>,</m:t>
                                    </m:r>
                                    <m:r>
                                      <a:rPr lang="en-US" sz="2000" i="1">
                                        <a:latin typeface="Cambria Math"/>
                                      </a:rPr>
                                      <m:t>𝑚</m:t>
                                    </m:r>
                                  </m:sub>
                                </m:sSub>
                              </m:e>
                            </m:acc>
                          </m:e>
                        </m:d>
                        <m:r>
                          <a:rPr lang="en-US" sz="2000" b="0" i="1" smtClean="0">
                            <a:latin typeface="Cambria Math"/>
                          </a:rPr>
                          <m:t> ≥</m:t>
                        </m:r>
                        <m:r>
                          <a:rPr lang="en-US" sz="2000" i="1">
                            <a:latin typeface="Cambria Math"/>
                            <a:ea typeface="Cambria Math"/>
                          </a:rPr>
                          <m:t>𝑏</m:t>
                        </m:r>
                      </m:e>
                    </m:d>
                    <m:r>
                      <a:rPr lang="en-US" sz="2000" b="0" i="1" smtClean="0">
                        <a:latin typeface="Cambria Math"/>
                        <a:ea typeface="Cambria Math"/>
                      </a:rPr>
                      <m:t> ≤2</m:t>
                    </m:r>
                    <m:func>
                      <m:funcPr>
                        <m:ctrlPr>
                          <a:rPr lang="en-US" sz="2000" b="0" i="1" smtClean="0">
                            <a:latin typeface="Cambria Math" panose="02040503050406030204" pitchFamily="18" charset="0"/>
                            <a:ea typeface="Cambria Math"/>
                          </a:rPr>
                        </m:ctrlPr>
                      </m:funcPr>
                      <m:fName>
                        <m:r>
                          <m:rPr>
                            <m:sty m:val="p"/>
                          </m:rPr>
                          <a:rPr lang="en-US" sz="2000" b="0" i="0" smtClean="0">
                            <a:latin typeface="Cambria Math"/>
                            <a:ea typeface="Cambria Math"/>
                          </a:rPr>
                          <m:t>exp</m:t>
                        </m:r>
                      </m:fName>
                      <m:e>
                        <m:d>
                          <m:dPr>
                            <m:ctrlPr>
                              <a:rPr lang="en-US" sz="2000" b="0" i="1" smtClean="0">
                                <a:latin typeface="Cambria Math" panose="02040503050406030204" pitchFamily="18" charset="0"/>
                                <a:ea typeface="Cambria Math"/>
                              </a:rPr>
                            </m:ctrlPr>
                          </m:dPr>
                          <m:e>
                            <m:r>
                              <a:rPr lang="en-US" sz="2000" b="0" i="1" smtClean="0">
                                <a:latin typeface="Cambria Math"/>
                                <a:ea typeface="Cambria Math"/>
                              </a:rPr>
                              <m:t>−2</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𝑏</m:t>
                                </m:r>
                              </m:e>
                              <m:sup>
                                <m:r>
                                  <a:rPr lang="en-US" sz="2000" b="0" i="1" smtClean="0">
                                    <a:latin typeface="Cambria Math"/>
                                    <a:ea typeface="Cambria Math"/>
                                  </a:rPr>
                                  <m:t>2</m:t>
                                </m:r>
                              </m:sup>
                            </m:sSup>
                            <m:r>
                              <a:rPr lang="en-US" sz="2000" b="0" i="1" smtClean="0">
                                <a:latin typeface="Cambria Math"/>
                                <a:ea typeface="Cambria Math"/>
                              </a:rPr>
                              <m:t>𝑚</m:t>
                            </m:r>
                          </m:e>
                        </m:d>
                      </m:e>
                    </m:func>
                    <m:r>
                      <a:rPr lang="en-US" sz="2000" b="0" i="1" smtClean="0">
                        <a:latin typeface="Cambria Math"/>
                        <a:ea typeface="Cambria Math"/>
                      </a:rPr>
                      <m:t>= </m:t>
                    </m:r>
                    <m:r>
                      <a:rPr lang="en-US" sz="2000" b="0" i="1" smtClean="0">
                        <a:latin typeface="Cambria Math"/>
                        <a:ea typeface="Cambria Math"/>
                      </a:rPr>
                      <m:t>𝛿</m:t>
                    </m:r>
                  </m:oMath>
                </a14:m>
                <a:endParaRPr lang="en-US" sz="2000" dirty="0"/>
              </a:p>
              <a:p>
                <a:pPr marL="342900" lvl="1" indent="-342900">
                  <a:buClr>
                    <a:srgbClr val="C00000"/>
                  </a:buClr>
                  <a:buFont typeface="Wingdings" pitchFamily="2" charset="2"/>
                  <a:buChar char="§"/>
                </a:pPr>
                <a:r>
                  <a:rPr lang="en-US" sz="2000" dirty="0"/>
                  <a:t>To find out the confidence interval  b (for a given confidence level  </a:t>
                </a:r>
                <a14:m>
                  <m:oMath xmlns:m="http://schemas.openxmlformats.org/officeDocument/2006/math">
                    <m:r>
                      <a:rPr lang="en-US" sz="2000" i="1">
                        <a:latin typeface="Cambria Math"/>
                        <a:ea typeface="Cambria Math"/>
                      </a:rPr>
                      <m:t>𝛿</m:t>
                    </m:r>
                  </m:oMath>
                </a14:m>
                <a:r>
                  <a:rPr lang="en-US" sz="2000" dirty="0"/>
                  <a:t>) we solve:</a:t>
                </a:r>
              </a:p>
              <a:p>
                <a:pPr marL="800100" lvl="2" indent="-342900">
                  <a:buClr>
                    <a:srgbClr val="C00000"/>
                  </a:buClr>
                  <a:buFont typeface="Wingdings" pitchFamily="2" charset="2"/>
                  <a:buChar char="§"/>
                </a:pPr>
                <a14:m>
                  <m:oMath xmlns:m="http://schemas.openxmlformats.org/officeDocument/2006/math">
                    <m:r>
                      <a:rPr lang="en-US" sz="2000" i="1">
                        <a:latin typeface="Cambria Math"/>
                        <a:ea typeface="Cambria Math"/>
                      </a:rPr>
                      <m:t>2</m:t>
                    </m:r>
                    <m:func>
                      <m:funcPr>
                        <m:ctrlPr>
                          <a:rPr lang="en-US" sz="2000" i="1">
                            <a:latin typeface="Cambria Math" panose="02040503050406030204" pitchFamily="18" charset="0"/>
                            <a:ea typeface="Cambria Math"/>
                          </a:rPr>
                        </m:ctrlPr>
                      </m:funcPr>
                      <m:fName>
                        <m:r>
                          <m:rPr>
                            <m:sty m:val="p"/>
                          </m:rPr>
                          <a:rPr lang="en-US" sz="2000">
                            <a:latin typeface="Cambria Math"/>
                            <a:ea typeface="Cambria Math"/>
                          </a:rPr>
                          <m:t>exp</m:t>
                        </m:r>
                      </m:fName>
                      <m:e>
                        <m:d>
                          <m:dPr>
                            <m:ctrlPr>
                              <a:rPr lang="en-US" sz="2000" i="1">
                                <a:latin typeface="Cambria Math" panose="02040503050406030204" pitchFamily="18" charset="0"/>
                                <a:ea typeface="Cambria Math"/>
                              </a:rPr>
                            </m:ctrlPr>
                          </m:dPr>
                          <m:e>
                            <m:r>
                              <a:rPr lang="en-US" sz="2000" i="1">
                                <a:latin typeface="Cambria Math"/>
                                <a:ea typeface="Cambria Math"/>
                              </a:rPr>
                              <m:t>−2</m:t>
                            </m:r>
                            <m:sSup>
                              <m:sSupPr>
                                <m:ctrlPr>
                                  <a:rPr lang="en-US" sz="2000" i="1">
                                    <a:latin typeface="Cambria Math" panose="02040503050406030204" pitchFamily="18" charset="0"/>
                                    <a:ea typeface="Cambria Math"/>
                                  </a:rPr>
                                </m:ctrlPr>
                              </m:sSupPr>
                              <m:e>
                                <m:r>
                                  <a:rPr lang="en-US" sz="2000" i="1">
                                    <a:latin typeface="Cambria Math"/>
                                    <a:ea typeface="Cambria Math"/>
                                  </a:rPr>
                                  <m:t>𝑏</m:t>
                                </m:r>
                              </m:e>
                              <m:sup>
                                <m:r>
                                  <a:rPr lang="en-US" sz="2000" i="1">
                                    <a:latin typeface="Cambria Math"/>
                                    <a:ea typeface="Cambria Math"/>
                                  </a:rPr>
                                  <m:t>2</m:t>
                                </m:r>
                              </m:sup>
                            </m:sSup>
                            <m:r>
                              <a:rPr lang="en-US" sz="2000" i="1">
                                <a:latin typeface="Cambria Math"/>
                                <a:ea typeface="Cambria Math"/>
                              </a:rPr>
                              <m:t>𝑚</m:t>
                            </m:r>
                          </m:e>
                        </m:d>
                      </m:e>
                    </m:func>
                  </m:oMath>
                </a14:m>
                <a:r>
                  <a:rPr lang="en-US" sz="2000" dirty="0"/>
                  <a:t> </a:t>
                </a:r>
                <a14:m>
                  <m:oMath xmlns:m="http://schemas.openxmlformats.org/officeDocument/2006/math">
                    <m:r>
                      <a:rPr lang="en-US" sz="2000" i="1">
                        <a:latin typeface="Cambria Math"/>
                        <a:ea typeface="Cambria Math"/>
                      </a:rPr>
                      <m:t>≤</m:t>
                    </m:r>
                  </m:oMath>
                </a14:m>
                <a:r>
                  <a:rPr lang="en-US" sz="2000" dirty="0"/>
                  <a:t> </a:t>
                </a:r>
                <a14:m>
                  <m:oMath xmlns:m="http://schemas.openxmlformats.org/officeDocument/2006/math">
                    <m:r>
                      <a:rPr lang="en-US" sz="2000" i="1">
                        <a:latin typeface="Cambria Math"/>
                        <a:ea typeface="Cambria Math"/>
                      </a:rPr>
                      <m:t>𝛿</m:t>
                    </m:r>
                  </m:oMath>
                </a14:m>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r>
                  <a:rPr lang="en-US" sz="2000" dirty="0"/>
                  <a:t>So:  </a:t>
                </a:r>
                <a14:m>
                  <m:oMath xmlns:m="http://schemas.openxmlformats.org/officeDocument/2006/math">
                    <m:r>
                      <a:rPr lang="en-US" sz="2000" b="0" i="1" smtClean="0">
                        <a:latin typeface="Cambria Math"/>
                      </a:rPr>
                      <m:t>𝑏</m:t>
                    </m:r>
                    <m:r>
                      <a:rPr lang="en-US" sz="2000" b="0" i="1" smtClean="0">
                        <a:latin typeface="Cambria Math"/>
                      </a:rPr>
                      <m:t> ≥ </m:t>
                    </m:r>
                    <m:rad>
                      <m:radPr>
                        <m:degHide m:val="on"/>
                        <m:ctrlPr>
                          <a:rPr lang="en-US" sz="2000" b="0" i="1" smtClean="0">
                            <a:latin typeface="Cambria Math" panose="02040503050406030204" pitchFamily="18" charset="0"/>
                          </a:rPr>
                        </m:ctrlPr>
                      </m:radPr>
                      <m:deg/>
                      <m:e>
                        <m:box>
                          <m:boxPr>
                            <m:ctrlPr>
                              <a:rPr lang="en-US" sz="2000" b="0" i="1" smtClean="0">
                                <a:latin typeface="Cambria Math" panose="02040503050406030204" pitchFamily="18" charset="0"/>
                              </a:rPr>
                            </m:ctrlPr>
                          </m:boxPr>
                          <m:e>
                            <m:argPr>
                              <m:argSz m:val="-1"/>
                            </m:argPr>
                            <m:f>
                              <m:fPr>
                                <m:ctrlPr>
                                  <a:rPr lang="en-US" sz="2000" b="0" i="1" smtClean="0">
                                    <a:latin typeface="Cambria Math" panose="02040503050406030204" pitchFamily="18" charset="0"/>
                                  </a:rPr>
                                </m:ctrlPr>
                              </m:fPr>
                              <m:num>
                                <m:r>
                                  <m:rPr>
                                    <m:sty m:val="p"/>
                                  </m:rPr>
                                  <a:rPr lang="en-US" sz="2000" b="0" i="0" smtClean="0">
                                    <a:latin typeface="Cambria Math"/>
                                  </a:rPr>
                                  <m:t>ln</m:t>
                                </m:r>
                                <m:r>
                                  <a:rPr lang="en-US" sz="2000" b="0" i="1" smtClean="0">
                                    <a:latin typeface="Cambria Math"/>
                                  </a:rPr>
                                  <m:t>⁡(2/</m:t>
                                </m:r>
                                <m:r>
                                  <a:rPr lang="en-US" sz="2000" i="1">
                                    <a:latin typeface="Cambria Math"/>
                                    <a:ea typeface="Cambria Math"/>
                                  </a:rPr>
                                  <m:t>𝛿</m:t>
                                </m:r>
                                <m:r>
                                  <m:rPr>
                                    <m:nor/>
                                  </m:rPr>
                                  <a:rPr lang="en-US" sz="2000" dirty="0"/>
                                  <m:t> </m:t>
                                </m:r>
                                <m:r>
                                  <a:rPr lang="en-US" sz="2000" b="0" i="1" smtClean="0">
                                    <a:latin typeface="Cambria Math"/>
                                  </a:rPr>
                                  <m:t>)</m:t>
                                </m:r>
                              </m:num>
                              <m:den>
                                <m:r>
                                  <a:rPr lang="en-US" sz="2000" b="0" i="1" smtClean="0">
                                    <a:latin typeface="Cambria Math"/>
                                  </a:rPr>
                                  <m:t>2</m:t>
                                </m:r>
                                <m:r>
                                  <a:rPr lang="en-US" sz="2000" b="0" i="1" smtClean="0">
                                    <a:latin typeface="Cambria Math"/>
                                  </a:rPr>
                                  <m:t>𝑚</m:t>
                                </m:r>
                              </m:den>
                            </m:f>
                          </m:e>
                        </m:box>
                      </m:e>
                    </m:rad>
                  </m:oMath>
                </a14:m>
                <a:endParaRPr lang="en-US" sz="2000" dirty="0"/>
              </a:p>
              <a:p>
                <a:pPr marL="342900" indent="-342900">
                  <a:buClr>
                    <a:srgbClr val="C00000"/>
                  </a:buClr>
                  <a:buFont typeface="Wingdings" pitchFamily="2" charset="2"/>
                  <a:buChar char="§"/>
                </a:pPr>
                <a:endParaRPr 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738981" y="2101850"/>
                <a:ext cx="7132638" cy="3704860"/>
              </a:xfrm>
              <a:prstGeom prst="rect">
                <a:avLst/>
              </a:prstGeom>
              <a:blipFill rotWithShape="1">
                <a:blip r:embed="rId3"/>
                <a:stretch>
                  <a:fillRect l="-684" t="-164"/>
                </a:stretch>
              </a:blipFill>
            </p:spPr>
            <p:txBody>
              <a:bodyPr/>
              <a:lstStyle/>
              <a:p>
                <a:r>
                  <a:rPr lang="en-US">
                    <a:noFill/>
                  </a:rPr>
                  <a:t> </a:t>
                </a:r>
              </a:p>
            </p:txBody>
          </p:sp>
        </mc:Fallback>
      </mc:AlternateContent>
    </p:spTree>
    <p:extLst>
      <p:ext uri="{BB962C8B-B14F-4D97-AF65-F5344CB8AC3E}">
        <p14:creationId xmlns:p14="http://schemas.microsoft.com/office/powerpoint/2010/main" val="1329201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646331"/>
          </a:xfrm>
          <a:prstGeom prst="rect">
            <a:avLst/>
          </a:prstGeom>
        </p:spPr>
        <p:txBody>
          <a:bodyPr wrap="square">
            <a:spAutoFit/>
          </a:bodyPr>
          <a:lstStyle/>
          <a:p>
            <a:r>
              <a:rPr lang="en-US" sz="3600">
                <a:solidFill>
                  <a:srgbClr val="9A0000"/>
                </a:solidFill>
                <a:latin typeface="Corbel" pitchFamily="34" charset="0"/>
                <a:cs typeface="Arial" pitchFamily="34" charset="0"/>
              </a:rPr>
              <a:t>UCB1 </a:t>
            </a:r>
            <a:r>
              <a:rPr lang="en-US" sz="3600" dirty="0">
                <a:solidFill>
                  <a:srgbClr val="9A0000"/>
                </a:solidFill>
                <a:latin typeface="Corbel" pitchFamily="34" charset="0"/>
                <a:cs typeface="Arial" pitchFamily="34" charset="0"/>
              </a:rPr>
              <a:t>Algorithm</a:t>
            </a:r>
          </a:p>
        </p:txBody>
      </p:sp>
      <p:sp>
        <p:nvSpPr>
          <p:cNvPr id="18" name="矩形 17"/>
          <p:cNvSpPr/>
          <p:nvPr/>
        </p:nvSpPr>
        <p:spPr>
          <a:xfrm>
            <a:off x="738981" y="2101850"/>
            <a:ext cx="7132638" cy="707886"/>
          </a:xfrm>
          <a:prstGeom prst="rect">
            <a:avLst/>
          </a:prstGeom>
        </p:spPr>
        <p:txBody>
          <a:bodyPr wrap="square">
            <a:spAutoFit/>
          </a:bodyPr>
          <a:lstStyle/>
          <a:p>
            <a:pPr lvl="1">
              <a:buClr>
                <a:srgbClr val="C00000"/>
              </a:buClr>
            </a:pPr>
            <a:endParaRPr lang="en-US" sz="2000" dirty="0"/>
          </a:p>
          <a:p>
            <a:pPr marL="342900" indent="-342900">
              <a:buClr>
                <a:srgbClr val="C00000"/>
              </a:buClr>
              <a:buFont typeface="Wingdings" pitchFamily="2" charset="2"/>
              <a:buChar char="§"/>
            </a:pPr>
            <a:endParaRPr lang="en-US" sz="2000" dirty="0"/>
          </a:p>
        </p:txBody>
      </p:sp>
      <mc:AlternateContent xmlns:mc="http://schemas.openxmlformats.org/markup-compatibility/2006" xmlns:a14="http://schemas.microsoft.com/office/drawing/2010/main">
        <mc:Choice Requires="a14">
          <p:sp>
            <p:nvSpPr>
              <p:cNvPr id="6" name="矩形 5"/>
              <p:cNvSpPr/>
              <p:nvPr/>
            </p:nvSpPr>
            <p:spPr>
              <a:xfrm>
                <a:off x="738981" y="2101850"/>
                <a:ext cx="7132638" cy="4436664"/>
              </a:xfrm>
              <a:prstGeom prst="rect">
                <a:avLst/>
              </a:prstGeom>
            </p:spPr>
            <p:txBody>
              <a:bodyPr wrap="square">
                <a:spAutoFit/>
              </a:bodyPr>
              <a:lstStyle/>
              <a:p>
                <a:pPr marL="342900" lvl="1" indent="-342900">
                  <a:buClr>
                    <a:srgbClr val="C00000"/>
                  </a:buClr>
                  <a:buFont typeface="Wingdings" pitchFamily="2" charset="2"/>
                  <a:buChar char="§"/>
                </a:pPr>
                <a:r>
                  <a:rPr lang="en-US" sz="2000" b="1" dirty="0"/>
                  <a:t>UCB1 (Upper confidence sampling) algorithm</a:t>
                </a:r>
              </a:p>
              <a:p>
                <a:pPr marL="800100" lvl="2" indent="-342900">
                  <a:buClr>
                    <a:srgbClr val="C00000"/>
                  </a:buClr>
                  <a:buFont typeface="Wingdings" pitchFamily="2" charset="2"/>
                  <a:buChar char="§"/>
                </a:pPr>
                <a:r>
                  <a:rPr lang="en-US" sz="2000" dirty="0"/>
                  <a:t>Let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b="0" i="1" smtClean="0">
                                <a:latin typeface="Cambria Math"/>
                                <a:ea typeface="Cambria Math"/>
                              </a:rPr>
                              <m:t>1</m:t>
                            </m:r>
                          </m:sub>
                        </m:sSub>
                      </m:e>
                    </m:acc>
                    <m:r>
                      <a:rPr lang="en-US" sz="2000" b="0" i="1" smtClean="0">
                        <a:latin typeface="Cambria Math"/>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b="0" i="1" smtClean="0">
                                <a:latin typeface="Cambria Math"/>
                                <a:ea typeface="Cambria Math"/>
                              </a:rPr>
                              <m:t>𝑘</m:t>
                            </m:r>
                          </m:sub>
                        </m:sSub>
                      </m:e>
                    </m:acc>
                    <m:r>
                      <a:rPr lang="en-US" sz="2000" b="0" i="1" smtClean="0">
                        <a:latin typeface="Cambria Math"/>
                      </a:rPr>
                      <m:t>=</m:t>
                    </m:r>
                  </m:oMath>
                </a14:m>
                <a:r>
                  <a:rPr lang="en-US" sz="2000" dirty="0"/>
                  <a:t> 0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b="0" i="1" smtClean="0">
                            <a:latin typeface="Cambria Math"/>
                          </a:rPr>
                          <m:t>𝑚</m:t>
                        </m:r>
                      </m:e>
                      <m:sub>
                        <m:r>
                          <a:rPr lang="en-US" sz="2000" b="0" i="1" smtClean="0">
                            <a:latin typeface="Cambria Math"/>
                          </a:rPr>
                          <m:t>1</m:t>
                        </m:r>
                      </m:sub>
                    </m:sSub>
                  </m:oMath>
                </a14:m>
                <a:r>
                  <a:rPr lang="en-US" sz="2000" dirty="0"/>
                  <a:t> = …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𝑚</m:t>
                        </m:r>
                      </m:e>
                      <m:sub>
                        <m:r>
                          <a:rPr lang="en-US" sz="2000" b="0" i="1" smtClean="0">
                            <a:latin typeface="Cambria Math"/>
                          </a:rPr>
                          <m:t>𝑘</m:t>
                        </m:r>
                      </m:sub>
                    </m:sSub>
                  </m:oMath>
                </a14:m>
                <a:r>
                  <a:rPr lang="en-US" sz="2000" dirty="0"/>
                  <a:t> = 0</a:t>
                </a:r>
              </a:p>
              <a:p>
                <a:pPr marL="1257300" lvl="3" indent="-342900">
                  <a:buClr>
                    <a:srgbClr val="C00000"/>
                  </a:buClr>
                  <a:buFont typeface="Wingdings" pitchFamily="2" charset="2"/>
                  <a:buChar char="§"/>
                </a:pP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b="0" i="1" smtClean="0">
                                <a:latin typeface="Cambria Math"/>
                                <a:ea typeface="Cambria Math"/>
                              </a:rPr>
                              <m:t>𝑎</m:t>
                            </m:r>
                          </m:sub>
                        </m:sSub>
                      </m:e>
                    </m:acc>
                  </m:oMath>
                </a14:m>
                <a:r>
                  <a:rPr lang="en-US" sz="2000" dirty="0"/>
                  <a:t> is our estimate of payoff of arm</a:t>
                </a:r>
                <a:r>
                  <a:rPr lang="en-US" sz="2000" i="1" dirty="0"/>
                  <a:t> </a:t>
                </a:r>
                <a14:m>
                  <m:oMath xmlns:m="http://schemas.openxmlformats.org/officeDocument/2006/math">
                    <m:r>
                      <a:rPr lang="en-US" sz="2000" b="0" i="1" smtClean="0">
                        <a:latin typeface="Cambria Math"/>
                      </a:rPr>
                      <m:t>𝑖</m:t>
                    </m:r>
                  </m:oMath>
                </a14:m>
                <a:endParaRPr lang="en-US" sz="2000" i="1" dirty="0"/>
              </a:p>
              <a:p>
                <a:pPr marL="1257300" lvl="3" indent="-342900">
                  <a:buClr>
                    <a:srgbClr val="C00000"/>
                  </a:buClr>
                  <a:buFont typeface="Wingdings" pitchFamily="2" charset="2"/>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𝑚</m:t>
                        </m:r>
                      </m:e>
                      <m:sub>
                        <m:r>
                          <a:rPr lang="en-US" sz="2000" b="0" i="1" smtClean="0">
                            <a:latin typeface="Cambria Math"/>
                          </a:rPr>
                          <m:t>𝑎</m:t>
                        </m:r>
                      </m:sub>
                    </m:sSub>
                  </m:oMath>
                </a14:m>
                <a:r>
                  <a:rPr lang="en-US" sz="2000" i="1" dirty="0"/>
                  <a:t> </a:t>
                </a:r>
                <a:r>
                  <a:rPr lang="en-US" sz="2000" dirty="0"/>
                  <a:t>is</a:t>
                </a:r>
                <a:r>
                  <a:rPr lang="en-US" sz="2000" i="1" dirty="0"/>
                  <a:t> </a:t>
                </a:r>
                <a:r>
                  <a:rPr lang="en-US" sz="2000" dirty="0"/>
                  <a:t>the number of pulls of arm </a:t>
                </a:r>
                <a14:m>
                  <m:oMath xmlns:m="http://schemas.openxmlformats.org/officeDocument/2006/math">
                    <m:r>
                      <a:rPr lang="en-US" sz="2000" i="1">
                        <a:latin typeface="Cambria Math"/>
                      </a:rPr>
                      <m:t>𝑖</m:t>
                    </m:r>
                  </m:oMath>
                </a14:m>
                <a:r>
                  <a:rPr lang="en-US" sz="2000" dirty="0"/>
                  <a:t> so far.</a:t>
                </a:r>
              </a:p>
              <a:p>
                <a:pPr marL="800100" lvl="2" indent="-342900">
                  <a:buClr>
                    <a:srgbClr val="C00000"/>
                  </a:buClr>
                  <a:buFont typeface="Wingdings" pitchFamily="2" charset="2"/>
                  <a:buChar char="§"/>
                </a:pPr>
                <a:r>
                  <a:rPr lang="en-US" sz="2000" dirty="0"/>
                  <a:t>For t = 1 : T</a:t>
                </a:r>
              </a:p>
              <a:p>
                <a:pPr marL="1257300" lvl="3" indent="-342900">
                  <a:buClr>
                    <a:srgbClr val="C00000"/>
                  </a:buClr>
                  <a:buFont typeface="Wingdings" pitchFamily="2" charset="2"/>
                  <a:buChar char="§"/>
                </a:pPr>
                <a:r>
                  <a:rPr lang="en-US" sz="2000" dirty="0"/>
                  <a:t>For each arm </a:t>
                </a:r>
                <a:r>
                  <a:rPr lang="en-US" sz="2000" i="1" dirty="0"/>
                  <a:t>a </a:t>
                </a:r>
                <a:r>
                  <a:rPr lang="en-US" sz="2000" dirty="0"/>
                  <a:t>calculate </a:t>
                </a:r>
                <a14:m>
                  <m:oMath xmlns:m="http://schemas.openxmlformats.org/officeDocument/2006/math">
                    <m:r>
                      <m:rPr>
                        <m:sty m:val="p"/>
                      </m:rPr>
                      <a:rPr lang="en-US" sz="2000" b="0" i="0" smtClean="0">
                        <a:latin typeface="Cambria Math"/>
                      </a:rPr>
                      <m:t>UCB</m:t>
                    </m:r>
                    <m:d>
                      <m:dPr>
                        <m:ctrlPr>
                          <a:rPr lang="en-US" sz="2000" b="0" i="1" smtClean="0">
                            <a:latin typeface="Cambria Math" panose="02040503050406030204" pitchFamily="18" charset="0"/>
                          </a:rPr>
                        </m:ctrlPr>
                      </m:dPr>
                      <m:e>
                        <m:r>
                          <m:rPr>
                            <m:sty m:val="p"/>
                          </m:rPr>
                          <a:rPr lang="en-US" sz="2000" b="0" i="0" smtClean="0">
                            <a:latin typeface="Cambria Math"/>
                          </a:rPr>
                          <m:t>a</m:t>
                        </m:r>
                      </m:e>
                    </m:d>
                    <m:r>
                      <a:rPr lang="en-US" sz="2000" b="0" i="0" smtClean="0">
                        <a:latin typeface="Cambria Math"/>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b="0" i="1" smtClean="0">
                                <a:latin typeface="Cambria Math"/>
                              </a:rPr>
                              <m:t> </m:t>
                            </m:r>
                            <m:r>
                              <a:rPr lang="en-US" sz="2000" i="1">
                                <a:latin typeface="Cambria Math"/>
                                <a:ea typeface="Cambria Math"/>
                              </a:rPr>
                              <m:t>𝜇</m:t>
                            </m:r>
                          </m:e>
                          <m:sub>
                            <m:r>
                              <a:rPr lang="en-US" sz="2000" i="1">
                                <a:latin typeface="Cambria Math"/>
                                <a:ea typeface="Cambria Math"/>
                              </a:rPr>
                              <m:t>𝑎</m:t>
                            </m:r>
                          </m:sub>
                        </m:sSub>
                      </m:e>
                    </m:acc>
                    <m:r>
                      <a:rPr lang="en-US" sz="2000" b="0" i="1" smtClean="0">
                        <a:latin typeface="Cambria Math"/>
                        <a:ea typeface="Cambria Math"/>
                      </a:rPr>
                      <m:t>+</m:t>
                    </m:r>
                    <m:r>
                      <a:rPr lang="en-US" sz="2000" b="0" i="1" smtClean="0">
                        <a:latin typeface="Cambria Math"/>
                        <a:ea typeface="Cambria Math"/>
                      </a:rPr>
                      <m:t>𝛼</m:t>
                    </m:r>
                    <m:rad>
                      <m:radPr>
                        <m:degHide m:val="on"/>
                        <m:ctrlPr>
                          <a:rPr lang="en-US" sz="2000" i="1" smtClean="0">
                            <a:latin typeface="Cambria Math" panose="02040503050406030204" pitchFamily="18" charset="0"/>
                          </a:rPr>
                        </m:ctrlPr>
                      </m:radPr>
                      <m:deg/>
                      <m:e>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a:rPr lang="en-US" sz="2000" b="0" i="0" smtClean="0">
                                    <a:latin typeface="Cambria Math"/>
                                  </a:rPr>
                                  <m:t>2</m:t>
                                </m:r>
                                <m:r>
                                  <m:rPr>
                                    <m:sty m:val="p"/>
                                  </m:rPr>
                                  <a:rPr lang="en-US" sz="2000">
                                    <a:latin typeface="Cambria Math"/>
                                  </a:rPr>
                                  <m:t>ln</m:t>
                                </m:r>
                                <m:r>
                                  <a:rPr lang="en-US" sz="2000" b="0" i="1" smtClean="0">
                                    <a:latin typeface="Cambria Math"/>
                                  </a:rPr>
                                  <m:t>𝑡</m:t>
                                </m:r>
                              </m:num>
                              <m:den>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𝑚</m:t>
                                    </m:r>
                                  </m:e>
                                  <m:sub>
                                    <m:r>
                                      <a:rPr lang="en-US" sz="2000" b="0" i="1" smtClean="0">
                                        <a:latin typeface="Cambria Math"/>
                                      </a:rPr>
                                      <m:t>𝑎</m:t>
                                    </m:r>
                                  </m:sub>
                                </m:sSub>
                              </m:den>
                            </m:f>
                          </m:e>
                        </m:box>
                      </m:e>
                    </m:rad>
                  </m:oMath>
                </a14:m>
                <a:endParaRPr lang="en-US" sz="2000" i="1" dirty="0"/>
              </a:p>
              <a:p>
                <a:pPr marL="1257300" lvl="3" indent="-342900">
                  <a:buClr>
                    <a:srgbClr val="C00000"/>
                  </a:buClr>
                  <a:buFont typeface="Wingdings" pitchFamily="2" charset="2"/>
                  <a:buChar char="§"/>
                </a:pPr>
                <a:r>
                  <a:rPr lang="en-US" sz="2000" dirty="0"/>
                  <a:t>Pick arm </a:t>
                </a:r>
                <a14:m>
                  <m:oMath xmlns:m="http://schemas.openxmlformats.org/officeDocument/2006/math">
                    <m:r>
                      <a:rPr lang="en-US" sz="2000" b="0" i="1" smtClean="0">
                        <a:latin typeface="Cambria Math"/>
                      </a:rPr>
                      <m:t>𝑗</m:t>
                    </m:r>
                    <m:r>
                      <a:rPr lang="en-US" sz="2000" b="0" i="1" smtClean="0">
                        <a:latin typeface="Cambria Math"/>
                      </a:rPr>
                      <m:t>= </m:t>
                    </m:r>
                    <m:sSub>
                      <m:sSubPr>
                        <m:ctrlPr>
                          <a:rPr lang="en-US" sz="2000" b="0" i="1" smtClean="0">
                            <a:latin typeface="Cambria Math" panose="02040503050406030204" pitchFamily="18" charset="0"/>
                          </a:rPr>
                        </m:ctrlPr>
                      </m:sSubPr>
                      <m:e>
                        <m:r>
                          <a:rPr lang="en-US" sz="2000" b="0" i="1" smtClean="0">
                            <a:latin typeface="Cambria Math"/>
                          </a:rPr>
                          <m:t>𝑎𝑟𝑔𝑚𝑎𝑥</m:t>
                        </m:r>
                      </m:e>
                      <m:sub>
                        <m:r>
                          <a:rPr lang="en-US" sz="2000" b="0" i="1" smtClean="0">
                            <a:latin typeface="Cambria Math"/>
                          </a:rPr>
                          <m:t>𝑎</m:t>
                        </m:r>
                      </m:sub>
                    </m:sSub>
                    <m:r>
                      <a:rPr lang="en-US" sz="2000" b="0" i="1" smtClean="0">
                        <a:latin typeface="Cambria Math"/>
                      </a:rPr>
                      <m:t>𝑈𝐶𝐵</m:t>
                    </m:r>
                    <m:r>
                      <a:rPr lang="en-US" sz="2000" b="0" i="1" smtClean="0">
                        <a:latin typeface="Cambria Math"/>
                      </a:rPr>
                      <m:t>(</m:t>
                    </m:r>
                    <m:r>
                      <a:rPr lang="en-US" sz="2000" b="0" i="1" smtClean="0">
                        <a:latin typeface="Cambria Math"/>
                      </a:rPr>
                      <m:t>𝑎</m:t>
                    </m:r>
                    <m:r>
                      <a:rPr lang="en-US" sz="2000" b="0" i="1" smtClean="0">
                        <a:latin typeface="Cambria Math"/>
                      </a:rPr>
                      <m:t>)</m:t>
                    </m:r>
                  </m:oMath>
                </a14:m>
                <a:endParaRPr lang="en-US" sz="2000" i="1" dirty="0"/>
              </a:p>
              <a:p>
                <a:pPr marL="1257300" lvl="3" indent="-342900">
                  <a:buClr>
                    <a:srgbClr val="C00000"/>
                  </a:buClr>
                  <a:buFont typeface="Wingdings" pitchFamily="2" charset="2"/>
                  <a:buChar char="§"/>
                </a:pPr>
                <a:r>
                  <a:rPr lang="en-US" sz="2000" dirty="0"/>
                  <a:t>Pull arm </a:t>
                </a:r>
                <a14:m>
                  <m:oMath xmlns:m="http://schemas.openxmlformats.org/officeDocument/2006/math">
                    <m:r>
                      <a:rPr lang="en-US" sz="2000" i="1">
                        <a:latin typeface="Cambria Math"/>
                      </a:rPr>
                      <m:t>𝑗</m:t>
                    </m:r>
                  </m:oMath>
                </a14:m>
                <a:r>
                  <a:rPr lang="en-US" sz="2000" dirty="0"/>
                  <a:t> and observe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 </m:t>
                        </m:r>
                        <m:r>
                          <a:rPr lang="en-US" sz="2000" b="0" i="1" smtClean="0">
                            <a:latin typeface="Cambria Math"/>
                          </a:rPr>
                          <m:t>𝑦</m:t>
                        </m:r>
                      </m:e>
                      <m:sub>
                        <m:r>
                          <a:rPr lang="en-US" sz="2000" b="0" i="1" smtClean="0">
                            <a:latin typeface="Cambria Math"/>
                          </a:rPr>
                          <m:t>𝑡</m:t>
                        </m:r>
                      </m:sub>
                    </m:sSub>
                  </m:oMath>
                </a14:m>
                <a:endParaRPr lang="en-US" sz="2000" dirty="0"/>
              </a:p>
              <a:p>
                <a:pPr marL="1257300" lvl="3" indent="-342900">
                  <a:buClr>
                    <a:srgbClr val="C00000"/>
                  </a:buClr>
                  <a:buFont typeface="Wingdings" pitchFamily="2" charset="2"/>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𝑚</m:t>
                        </m:r>
                      </m:e>
                      <m:sub>
                        <m:r>
                          <a:rPr lang="en-US" sz="2000" b="0" i="1" smtClean="0">
                            <a:latin typeface="Cambria Math"/>
                          </a:rPr>
                          <m:t>𝑗</m:t>
                        </m:r>
                      </m:sub>
                    </m:sSub>
                  </m:oMath>
                </a14:m>
                <a:r>
                  <a:rPr lang="en-US" sz="2000" dirty="0"/>
                  <a:t>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𝑚</m:t>
                        </m:r>
                      </m:e>
                      <m:sub>
                        <m:r>
                          <a:rPr lang="en-US" sz="2000" b="0" i="1" smtClean="0">
                            <a:latin typeface="Cambria Math"/>
                          </a:rPr>
                          <m:t>𝑗</m:t>
                        </m:r>
                      </m:sub>
                    </m:sSub>
                  </m:oMath>
                </a14:m>
                <a:r>
                  <a:rPr lang="en-US" sz="2000" dirty="0"/>
                  <a:t> + 1 and  </a:t>
                </a:r>
                <a14:m>
                  <m:oMath xmlns:m="http://schemas.openxmlformats.org/officeDocument/2006/math">
                    <m:acc>
                      <m:accPr>
                        <m:chr m:val="̂"/>
                        <m:ctrlPr>
                          <a:rPr lang="en-US" sz="2000" i="1" dirty="0"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b="0" i="1" smtClean="0">
                                <a:latin typeface="Cambria Math"/>
                                <a:ea typeface="Cambria Math"/>
                              </a:rPr>
                              <m:t>𝑗</m:t>
                            </m:r>
                          </m:sub>
                        </m:sSub>
                      </m:e>
                    </m:acc>
                  </m:oMath>
                </a14:m>
                <a:r>
                  <a:rPr lang="en-US" sz="2000" dirty="0"/>
                  <a:t> = 1</a:t>
                </a:r>
                <a14:m>
                  <m:oMath xmlns:m="http://schemas.openxmlformats.org/officeDocument/2006/math">
                    <m:r>
                      <a:rPr lang="en-US" sz="2000" b="0" i="0" smtClean="0">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𝑗</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𝑦</m:t>
                        </m:r>
                      </m:e>
                      <m:sub>
                        <m:r>
                          <a:rPr lang="en-US" sz="2000" i="1">
                            <a:latin typeface="Cambria Math"/>
                          </a:rPr>
                          <m:t>𝑡</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𝑚</m:t>
                        </m:r>
                      </m:e>
                      <m:sub>
                        <m:r>
                          <a:rPr lang="en-US" sz="2000" i="1">
                            <a:latin typeface="Cambria Math"/>
                          </a:rPr>
                          <m:t>𝑗</m:t>
                        </m:r>
                      </m:sub>
                    </m:sSub>
                    <m:r>
                      <a:rPr lang="en-US" sz="2000" b="0" i="1" smtClean="0">
                        <a:latin typeface="Cambria Math"/>
                      </a:rPr>
                      <m:t>−1)</m:t>
                    </m:r>
                    <m:acc>
                      <m:accPr>
                        <m:chr m:val="̂"/>
                        <m:ctrlPr>
                          <a:rPr lang="en-US" sz="2000" i="1" dirty="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ea typeface="Cambria Math"/>
                              </a:rPr>
                              <m:t>𝑗</m:t>
                            </m:r>
                          </m:sub>
                        </m:sSub>
                      </m:e>
                    </m:acc>
                    <m:r>
                      <a:rPr lang="en-US" sz="2000" b="0" i="1" smtClean="0">
                        <a:latin typeface="Cambria Math"/>
                      </a:rPr>
                      <m:t>)</m:t>
                    </m:r>
                  </m:oMath>
                </a14:m>
                <a:endParaRPr lang="en-US" sz="2000" dirty="0"/>
              </a:p>
              <a:p>
                <a:pPr marL="1257300" lvl="3" indent="-342900">
                  <a:buClr>
                    <a:srgbClr val="C00000"/>
                  </a:buClr>
                  <a:buFont typeface="Wingdings" pitchFamily="2" charset="2"/>
                  <a:buChar char="§"/>
                </a:pPr>
                <a:endParaRPr lang="en-US" sz="2000" dirty="0"/>
              </a:p>
              <a:p>
                <a:pPr marL="1257300" lvl="3"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342900" indent="-342900">
                  <a:buClr>
                    <a:srgbClr val="C00000"/>
                  </a:buClr>
                  <a:buFont typeface="Wingdings" pitchFamily="2" charset="2"/>
                  <a:buChar char="§"/>
                </a:pPr>
                <a:endParaRPr 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738981" y="2101850"/>
                <a:ext cx="7132638" cy="4436664"/>
              </a:xfrm>
              <a:prstGeom prst="rect">
                <a:avLst/>
              </a:prstGeom>
              <a:blipFill rotWithShape="1">
                <a:blip r:embed="rId3"/>
                <a:stretch>
                  <a:fillRect l="-684" t="-687"/>
                </a:stretch>
              </a:blipFill>
            </p:spPr>
            <p:txBody>
              <a:bodyPr/>
              <a:lstStyle/>
              <a:p>
                <a:r>
                  <a:rPr lang="en-US">
                    <a:noFill/>
                  </a:rPr>
                  <a:t> </a:t>
                </a:r>
              </a:p>
            </p:txBody>
          </p:sp>
        </mc:Fallback>
      </mc:AlternateContent>
    </p:spTree>
    <p:extLst>
      <p:ext uri="{BB962C8B-B14F-4D97-AF65-F5344CB8AC3E}">
        <p14:creationId xmlns:p14="http://schemas.microsoft.com/office/powerpoint/2010/main" val="3253419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646331"/>
          </a:xfrm>
          <a:prstGeom prst="rect">
            <a:avLst/>
          </a:prstGeom>
        </p:spPr>
        <p:txBody>
          <a:bodyPr wrap="square">
            <a:spAutoFit/>
          </a:bodyPr>
          <a:lstStyle/>
          <a:p>
            <a:r>
              <a:rPr lang="en-US" sz="3600" dirty="0">
                <a:solidFill>
                  <a:srgbClr val="9A0000"/>
                </a:solidFill>
                <a:latin typeface="Corbel" pitchFamily="34" charset="0"/>
                <a:cs typeface="Arial" pitchFamily="34" charset="0"/>
              </a:rPr>
              <a:t>UCB1 Algorithm: Discussion</a:t>
            </a:r>
          </a:p>
        </p:txBody>
      </p:sp>
      <p:sp>
        <p:nvSpPr>
          <p:cNvPr id="18" name="矩形 17"/>
          <p:cNvSpPr/>
          <p:nvPr/>
        </p:nvSpPr>
        <p:spPr>
          <a:xfrm>
            <a:off x="738981" y="2101850"/>
            <a:ext cx="7132638" cy="707886"/>
          </a:xfrm>
          <a:prstGeom prst="rect">
            <a:avLst/>
          </a:prstGeom>
        </p:spPr>
        <p:txBody>
          <a:bodyPr wrap="square">
            <a:spAutoFit/>
          </a:bodyPr>
          <a:lstStyle/>
          <a:p>
            <a:pPr lvl="1">
              <a:buClr>
                <a:srgbClr val="C00000"/>
              </a:buClr>
            </a:pPr>
            <a:endParaRPr lang="en-US" sz="2000" dirty="0"/>
          </a:p>
          <a:p>
            <a:pPr marL="342900" indent="-342900">
              <a:buClr>
                <a:srgbClr val="C00000"/>
              </a:buClr>
              <a:buFont typeface="Wingdings" pitchFamily="2" charset="2"/>
              <a:buChar char="§"/>
            </a:pPr>
            <a:endParaRPr lang="en-US" sz="2000" dirty="0"/>
          </a:p>
        </p:txBody>
      </p:sp>
      <mc:AlternateContent xmlns:mc="http://schemas.openxmlformats.org/markup-compatibility/2006" xmlns:a14="http://schemas.microsoft.com/office/drawing/2010/main">
        <mc:Choice Requires="a14">
          <p:sp>
            <p:nvSpPr>
              <p:cNvPr id="6" name="矩形 5"/>
              <p:cNvSpPr/>
              <p:nvPr/>
            </p:nvSpPr>
            <p:spPr>
              <a:xfrm>
                <a:off x="738981" y="2101850"/>
                <a:ext cx="7132638" cy="5062989"/>
              </a:xfrm>
              <a:prstGeom prst="rect">
                <a:avLst/>
              </a:prstGeom>
            </p:spPr>
            <p:txBody>
              <a:bodyPr wrap="square">
                <a:spAutoFit/>
              </a:bodyPr>
              <a:lstStyle/>
              <a:p>
                <a:pPr marL="342900" lvl="1" indent="-342900">
                  <a:buClr>
                    <a:srgbClr val="C00000"/>
                  </a:buClr>
                  <a:buFont typeface="Wingdings" pitchFamily="2" charset="2"/>
                  <a:buChar char="§"/>
                </a:pPr>
                <a:r>
                  <a:rPr lang="en-US" sz="2000" dirty="0"/>
                  <a:t>Confidence interval grows with the total number of actions </a:t>
                </a:r>
                <a:r>
                  <a:rPr lang="en-US" sz="2000" i="1" dirty="0"/>
                  <a:t>t </a:t>
                </a:r>
                <a:r>
                  <a:rPr lang="en-US" sz="2000" dirty="0"/>
                  <a:t>we have taken</a:t>
                </a:r>
              </a:p>
              <a:p>
                <a:pPr marL="342900" lvl="1" indent="-342900">
                  <a:buClr>
                    <a:srgbClr val="C00000"/>
                  </a:buClr>
                  <a:buFont typeface="Wingdings" pitchFamily="2" charset="2"/>
                  <a:buChar char="§"/>
                </a:pPr>
                <a:r>
                  <a:rPr lang="en-US" sz="2000" dirty="0"/>
                  <a:t>But Shrinks with the number of times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𝑚</m:t>
                        </m:r>
                      </m:e>
                      <m:sub>
                        <m:r>
                          <a:rPr lang="en-US" sz="2000" b="0" i="1" smtClean="0">
                            <a:latin typeface="Cambria Math"/>
                          </a:rPr>
                          <m:t>𝑎</m:t>
                        </m:r>
                      </m:sub>
                    </m:sSub>
                  </m:oMath>
                </a14:m>
                <a:r>
                  <a:rPr lang="en-US" sz="2000" dirty="0"/>
                  <a:t> we have tried arm </a:t>
                </a:r>
                <a:r>
                  <a:rPr lang="en-US" sz="2000" i="1" dirty="0"/>
                  <a:t>a</a:t>
                </a:r>
              </a:p>
              <a:p>
                <a:pPr marL="342900" lvl="1" indent="-342900">
                  <a:buClr>
                    <a:srgbClr val="C00000"/>
                  </a:buClr>
                  <a:buFont typeface="Wingdings" pitchFamily="2" charset="2"/>
                  <a:buChar char="§"/>
                </a:pPr>
                <a:r>
                  <a:rPr lang="en-US" sz="2000" dirty="0"/>
                  <a:t>This ensures each arm is tried infinitely often but still balances exploration and exploitation </a:t>
                </a:r>
              </a:p>
              <a:p>
                <a:pPr marL="342900" lvl="1" indent="-342900">
                  <a:buClr>
                    <a:srgbClr val="C00000"/>
                  </a:buClr>
                  <a:buFont typeface="Wingdings" pitchFamily="2" charset="2"/>
                  <a:buChar char="§"/>
                </a:pPr>
                <a14:m>
                  <m:oMath xmlns:m="http://schemas.openxmlformats.org/officeDocument/2006/math">
                    <m:r>
                      <a:rPr lang="en-US" sz="2000" i="1">
                        <a:latin typeface="Cambria Math"/>
                        <a:ea typeface="Cambria Math"/>
                      </a:rPr>
                      <m:t>𝛼</m:t>
                    </m:r>
                  </m:oMath>
                </a14:m>
                <a:r>
                  <a:rPr lang="en-US" sz="2000" dirty="0"/>
                  <a:t> plays the role of </a:t>
                </a:r>
                <a14:m>
                  <m:oMath xmlns:m="http://schemas.openxmlformats.org/officeDocument/2006/math">
                    <m:r>
                      <a:rPr lang="en-US" sz="2000" i="1">
                        <a:latin typeface="Cambria Math"/>
                        <a:ea typeface="Cambria Math"/>
                      </a:rPr>
                      <m:t>𝛿</m:t>
                    </m:r>
                    <m:r>
                      <a:rPr lang="en-US" sz="2000" b="0" i="1" smtClean="0">
                        <a:latin typeface="Cambria Math"/>
                        <a:ea typeface="Cambria Math"/>
                      </a:rPr>
                      <m:t>:</m:t>
                    </m:r>
                    <m:r>
                      <a:rPr lang="en-US" sz="2000" i="1">
                        <a:latin typeface="Cambria Math"/>
                        <a:ea typeface="Cambria Math"/>
                      </a:rPr>
                      <m:t>𝛼</m:t>
                    </m:r>
                    <m:r>
                      <a:rPr lang="en-US" sz="2000" b="0" i="1" smtClean="0">
                        <a:latin typeface="Cambria Math"/>
                        <a:ea typeface="Cambria Math"/>
                      </a:rPr>
                      <m:t>=</m:t>
                    </m:r>
                    <m:r>
                      <m:rPr>
                        <m:sty m:val="p"/>
                      </m:rPr>
                      <a:rPr lang="en-US" sz="2000" b="0" i="0" smtClean="0">
                        <a:latin typeface="Cambria Math"/>
                        <a:ea typeface="Cambria Math"/>
                      </a:rPr>
                      <m:t>f</m:t>
                    </m:r>
                    <m:d>
                      <m:dPr>
                        <m:ctrlPr>
                          <a:rPr lang="en-US" sz="2000" b="0" i="1" smtClean="0">
                            <a:latin typeface="Cambria Math" panose="02040503050406030204" pitchFamily="18" charset="0"/>
                            <a:ea typeface="Cambria Math"/>
                          </a:rPr>
                        </m:ctrlPr>
                      </m:dPr>
                      <m:e>
                        <m:f>
                          <m:fPr>
                            <m:ctrlPr>
                              <a:rPr lang="en-US" sz="2000" b="0" i="1" smtClean="0">
                                <a:latin typeface="Cambria Math" panose="02040503050406030204" pitchFamily="18" charset="0"/>
                                <a:ea typeface="Cambria Math"/>
                              </a:rPr>
                            </m:ctrlPr>
                          </m:fPr>
                          <m:num>
                            <m:r>
                              <a:rPr lang="en-US" sz="2000" b="0" i="0" smtClean="0">
                                <a:latin typeface="Cambria Math"/>
                                <a:ea typeface="Cambria Math"/>
                              </a:rPr>
                              <m:t>2</m:t>
                            </m:r>
                          </m:num>
                          <m:den>
                            <m:r>
                              <a:rPr lang="en-US" sz="2000" i="1">
                                <a:latin typeface="Cambria Math"/>
                                <a:ea typeface="Cambria Math"/>
                              </a:rPr>
                              <m:t>𝛿</m:t>
                            </m:r>
                          </m:den>
                        </m:f>
                      </m:e>
                    </m:d>
                    <m:r>
                      <a:rPr lang="en-US" sz="2000" b="0" i="0" smtClean="0">
                        <a:latin typeface="Cambria Math"/>
                        <a:ea typeface="Cambria Math"/>
                      </a:rPr>
                      <m:t>=1+</m:t>
                    </m:r>
                    <m:rad>
                      <m:radPr>
                        <m:degHide m:val="on"/>
                        <m:ctrlPr>
                          <a:rPr lang="en-US" sz="2000" i="1">
                            <a:latin typeface="Cambria Math" panose="02040503050406030204" pitchFamily="18" charset="0"/>
                          </a:rPr>
                        </m:ctrlPr>
                      </m:radPr>
                      <m:deg/>
                      <m:e>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m:rPr>
                                    <m:sty m:val="p"/>
                                  </m:rPr>
                                  <a:rPr lang="en-US" sz="2000">
                                    <a:latin typeface="Cambria Math"/>
                                  </a:rPr>
                                  <m:t>ln</m:t>
                                </m:r>
                                <m:r>
                                  <a:rPr lang="en-US" sz="2000" i="1">
                                    <a:latin typeface="Cambria Math"/>
                                  </a:rPr>
                                  <m:t>⁡(2/</m:t>
                                </m:r>
                                <m:r>
                                  <a:rPr lang="en-US" sz="2000" i="1">
                                    <a:latin typeface="Cambria Math"/>
                                    <a:ea typeface="Cambria Math"/>
                                  </a:rPr>
                                  <m:t>𝛿</m:t>
                                </m:r>
                                <m:r>
                                  <m:rPr>
                                    <m:nor/>
                                  </m:rPr>
                                  <a:rPr lang="en-US" sz="2000" dirty="0"/>
                                  <m:t> </m:t>
                                </m:r>
                                <m:r>
                                  <a:rPr lang="en-US" sz="2000" i="1">
                                    <a:latin typeface="Cambria Math"/>
                                  </a:rPr>
                                  <m:t>)</m:t>
                                </m:r>
                              </m:num>
                              <m:den>
                                <m:r>
                                  <a:rPr lang="en-US" sz="2000" i="1">
                                    <a:latin typeface="Cambria Math"/>
                                  </a:rPr>
                                  <m:t>2</m:t>
                                </m:r>
                              </m:den>
                            </m:f>
                          </m:e>
                        </m:box>
                      </m:e>
                    </m:rad>
                  </m:oMath>
                </a14:m>
                <a:endParaRPr lang="en-US" sz="2000" dirty="0"/>
              </a:p>
              <a:p>
                <a:pPr marL="342900" lvl="1" indent="-342900">
                  <a:buClr>
                    <a:srgbClr val="C00000"/>
                  </a:buClr>
                  <a:buFont typeface="Wingdings" pitchFamily="2" charset="2"/>
                  <a:buChar char="§"/>
                </a:pPr>
                <a:r>
                  <a:rPr lang="en-US" sz="2000" dirty="0"/>
                  <a:t>For each arm </a:t>
                </a:r>
                <a:r>
                  <a:rPr lang="en-US" sz="2000" i="1" dirty="0"/>
                  <a:t>a </a:t>
                </a:r>
                <a:r>
                  <a:rPr lang="en-US" sz="2000" dirty="0"/>
                  <a:t>calculate </a:t>
                </a:r>
                <a14:m>
                  <m:oMath xmlns:m="http://schemas.openxmlformats.org/officeDocument/2006/math">
                    <m:r>
                      <m:rPr>
                        <m:sty m:val="p"/>
                      </m:rPr>
                      <a:rPr lang="en-US" sz="2000" b="0" i="0" smtClean="0">
                        <a:latin typeface="Cambria Math"/>
                      </a:rPr>
                      <m:t>UCB</m:t>
                    </m:r>
                    <m:d>
                      <m:dPr>
                        <m:ctrlPr>
                          <a:rPr lang="en-US" sz="2000" b="0" i="1" smtClean="0">
                            <a:latin typeface="Cambria Math" panose="02040503050406030204" pitchFamily="18" charset="0"/>
                          </a:rPr>
                        </m:ctrlPr>
                      </m:dPr>
                      <m:e>
                        <m:r>
                          <m:rPr>
                            <m:sty m:val="p"/>
                          </m:rPr>
                          <a:rPr lang="en-US" sz="2000" b="0" i="0" smtClean="0">
                            <a:latin typeface="Cambria Math"/>
                          </a:rPr>
                          <m:t>a</m:t>
                        </m:r>
                      </m:e>
                    </m:d>
                    <m:r>
                      <a:rPr lang="en-US" sz="2000" b="0" i="0" smtClean="0">
                        <a:latin typeface="Cambria Math"/>
                      </a:rPr>
                      <m:t>=</m:t>
                    </m:r>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b="0" i="1" smtClean="0">
                                <a:latin typeface="Cambria Math"/>
                              </a:rPr>
                              <m:t> </m:t>
                            </m:r>
                            <m:r>
                              <a:rPr lang="en-US" sz="2000" i="1">
                                <a:latin typeface="Cambria Math"/>
                                <a:ea typeface="Cambria Math"/>
                              </a:rPr>
                              <m:t>𝜇</m:t>
                            </m:r>
                          </m:e>
                          <m:sub>
                            <m:r>
                              <a:rPr lang="en-US" sz="2000" i="1">
                                <a:latin typeface="Cambria Math"/>
                                <a:ea typeface="Cambria Math"/>
                              </a:rPr>
                              <m:t>𝑎</m:t>
                            </m:r>
                          </m:sub>
                        </m:sSub>
                      </m:e>
                    </m:acc>
                    <m:r>
                      <a:rPr lang="en-US" sz="2000" b="0" i="1" smtClean="0">
                        <a:latin typeface="Cambria Math"/>
                        <a:ea typeface="Cambria Math"/>
                      </a:rPr>
                      <m:t>+</m:t>
                    </m:r>
                    <m:r>
                      <a:rPr lang="en-US" sz="2000" b="0" i="1" smtClean="0">
                        <a:latin typeface="Cambria Math"/>
                        <a:ea typeface="Cambria Math"/>
                      </a:rPr>
                      <m:t>𝛼</m:t>
                    </m:r>
                    <m:rad>
                      <m:radPr>
                        <m:degHide m:val="on"/>
                        <m:ctrlPr>
                          <a:rPr lang="en-US" sz="2000" i="1" smtClean="0">
                            <a:latin typeface="Cambria Math" panose="02040503050406030204" pitchFamily="18" charset="0"/>
                          </a:rPr>
                        </m:ctrlPr>
                      </m:radPr>
                      <m:deg/>
                      <m:e>
                        <m:box>
                          <m:boxPr>
                            <m:ctrlPr>
                              <a:rPr lang="en-US" sz="2000" i="1">
                                <a:latin typeface="Cambria Math" panose="02040503050406030204" pitchFamily="18" charset="0"/>
                              </a:rPr>
                            </m:ctrlPr>
                          </m:boxPr>
                          <m:e>
                            <m:argPr>
                              <m:argSz m:val="-1"/>
                            </m:argPr>
                            <m:f>
                              <m:fPr>
                                <m:ctrlPr>
                                  <a:rPr lang="en-US" sz="2000" i="1">
                                    <a:latin typeface="Cambria Math" panose="02040503050406030204" pitchFamily="18" charset="0"/>
                                  </a:rPr>
                                </m:ctrlPr>
                              </m:fPr>
                              <m:num>
                                <m:r>
                                  <a:rPr lang="en-US" sz="2000" b="0" i="0" smtClean="0">
                                    <a:latin typeface="Cambria Math"/>
                                  </a:rPr>
                                  <m:t>2</m:t>
                                </m:r>
                                <m:r>
                                  <m:rPr>
                                    <m:sty m:val="p"/>
                                  </m:rPr>
                                  <a:rPr lang="en-US" sz="2000">
                                    <a:latin typeface="Cambria Math"/>
                                  </a:rPr>
                                  <m:t>ln</m:t>
                                </m:r>
                                <m:r>
                                  <a:rPr lang="en-US" sz="2000" b="0" i="1" smtClean="0">
                                    <a:latin typeface="Cambria Math"/>
                                  </a:rPr>
                                  <m:t>𝑡</m:t>
                                </m:r>
                              </m:num>
                              <m:den>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𝑚</m:t>
                                    </m:r>
                                  </m:e>
                                  <m:sub>
                                    <m:r>
                                      <a:rPr lang="en-US" sz="2000" b="0" i="1" smtClean="0">
                                        <a:latin typeface="Cambria Math"/>
                                      </a:rPr>
                                      <m:t>𝑎</m:t>
                                    </m:r>
                                  </m:sub>
                                </m:sSub>
                              </m:den>
                            </m:f>
                          </m:e>
                        </m:box>
                      </m:e>
                    </m:rad>
                  </m:oMath>
                </a14:m>
                <a:endParaRPr lang="en-US" sz="2000" i="1" dirty="0"/>
              </a:p>
              <a:p>
                <a:pPr marL="1257300" lvl="3" indent="-342900">
                  <a:buClr>
                    <a:srgbClr val="C00000"/>
                  </a:buClr>
                  <a:buFont typeface="Wingdings" pitchFamily="2" charset="2"/>
                  <a:buChar char="§"/>
                </a:pPr>
                <a:r>
                  <a:rPr lang="en-US" sz="2000" dirty="0"/>
                  <a:t>Pick arm </a:t>
                </a:r>
                <a14:m>
                  <m:oMath xmlns:m="http://schemas.openxmlformats.org/officeDocument/2006/math">
                    <m:r>
                      <a:rPr lang="en-US" sz="2000" b="0" i="1" smtClean="0">
                        <a:latin typeface="Cambria Math"/>
                      </a:rPr>
                      <m:t>𝑗</m:t>
                    </m:r>
                    <m:r>
                      <a:rPr lang="en-US" sz="2000" b="0" i="1" smtClean="0">
                        <a:latin typeface="Cambria Math"/>
                      </a:rPr>
                      <m:t>= </m:t>
                    </m:r>
                    <m:sSub>
                      <m:sSubPr>
                        <m:ctrlPr>
                          <a:rPr lang="en-US" sz="2000" b="0" i="1" smtClean="0">
                            <a:latin typeface="Cambria Math" panose="02040503050406030204" pitchFamily="18" charset="0"/>
                          </a:rPr>
                        </m:ctrlPr>
                      </m:sSubPr>
                      <m:e>
                        <m:r>
                          <a:rPr lang="en-US" sz="2000" b="0" i="1" smtClean="0">
                            <a:latin typeface="Cambria Math"/>
                          </a:rPr>
                          <m:t>𝑎𝑟𝑔𝑚𝑎𝑥</m:t>
                        </m:r>
                      </m:e>
                      <m:sub>
                        <m:r>
                          <a:rPr lang="en-US" sz="2000" b="0" i="1" smtClean="0">
                            <a:latin typeface="Cambria Math"/>
                          </a:rPr>
                          <m:t>𝑎</m:t>
                        </m:r>
                      </m:sub>
                    </m:sSub>
                    <m:r>
                      <a:rPr lang="en-US" sz="2000" b="0" i="1" smtClean="0">
                        <a:latin typeface="Cambria Math"/>
                      </a:rPr>
                      <m:t>𝑈𝐶𝐵</m:t>
                    </m:r>
                    <m:r>
                      <a:rPr lang="en-US" sz="2000" b="0" i="1" smtClean="0">
                        <a:latin typeface="Cambria Math"/>
                      </a:rPr>
                      <m:t>(</m:t>
                    </m:r>
                    <m:r>
                      <a:rPr lang="en-US" sz="2000" b="0" i="1" smtClean="0">
                        <a:latin typeface="Cambria Math"/>
                      </a:rPr>
                      <m:t>𝑎</m:t>
                    </m:r>
                    <m:r>
                      <a:rPr lang="en-US" sz="2000" b="0" i="1" smtClean="0">
                        <a:latin typeface="Cambria Math"/>
                      </a:rPr>
                      <m:t>)</m:t>
                    </m:r>
                  </m:oMath>
                </a14:m>
                <a:endParaRPr lang="en-US" sz="2000" i="1" dirty="0"/>
              </a:p>
              <a:p>
                <a:pPr marL="1257300" lvl="3" indent="-342900">
                  <a:buClr>
                    <a:srgbClr val="C00000"/>
                  </a:buClr>
                  <a:buFont typeface="Wingdings" pitchFamily="2" charset="2"/>
                  <a:buChar char="§"/>
                </a:pPr>
                <a:r>
                  <a:rPr lang="en-US" sz="2000" dirty="0"/>
                  <a:t>Pull arm </a:t>
                </a:r>
                <a14:m>
                  <m:oMath xmlns:m="http://schemas.openxmlformats.org/officeDocument/2006/math">
                    <m:r>
                      <a:rPr lang="en-US" sz="2000" i="1">
                        <a:latin typeface="Cambria Math"/>
                      </a:rPr>
                      <m:t>𝑗</m:t>
                    </m:r>
                  </m:oMath>
                </a14:m>
                <a:r>
                  <a:rPr lang="en-US" sz="2000" dirty="0"/>
                  <a:t> and observe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 </m:t>
                        </m:r>
                        <m:r>
                          <a:rPr lang="en-US" sz="2000" b="0" i="1" smtClean="0">
                            <a:latin typeface="Cambria Math"/>
                          </a:rPr>
                          <m:t>𝑦</m:t>
                        </m:r>
                      </m:e>
                      <m:sub>
                        <m:r>
                          <a:rPr lang="en-US" sz="2000" b="0" i="1" smtClean="0">
                            <a:latin typeface="Cambria Math"/>
                          </a:rPr>
                          <m:t>𝑡</m:t>
                        </m:r>
                      </m:sub>
                    </m:sSub>
                  </m:oMath>
                </a14:m>
                <a:endParaRPr lang="en-US" sz="2000" dirty="0"/>
              </a:p>
              <a:p>
                <a:pPr marL="1257300" lvl="3" indent="-342900">
                  <a:buClr>
                    <a:srgbClr val="C00000"/>
                  </a:buClr>
                  <a:buFont typeface="Wingdings" pitchFamily="2" charset="2"/>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𝑚</m:t>
                        </m:r>
                      </m:e>
                      <m:sub>
                        <m:r>
                          <a:rPr lang="en-US" sz="2000" b="0" i="1" smtClean="0">
                            <a:latin typeface="Cambria Math"/>
                          </a:rPr>
                          <m:t>𝑗</m:t>
                        </m:r>
                      </m:sub>
                    </m:sSub>
                  </m:oMath>
                </a14:m>
                <a:r>
                  <a:rPr lang="en-US" sz="2000" dirty="0"/>
                  <a:t>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𝑚</m:t>
                        </m:r>
                      </m:e>
                      <m:sub>
                        <m:r>
                          <a:rPr lang="en-US" sz="2000" b="0" i="1" smtClean="0">
                            <a:latin typeface="Cambria Math"/>
                          </a:rPr>
                          <m:t>𝑗</m:t>
                        </m:r>
                      </m:sub>
                    </m:sSub>
                  </m:oMath>
                </a14:m>
                <a:r>
                  <a:rPr lang="en-US" sz="2000" dirty="0"/>
                  <a:t> + 1 and  </a:t>
                </a:r>
                <a14:m>
                  <m:oMath xmlns:m="http://schemas.openxmlformats.org/officeDocument/2006/math">
                    <m:acc>
                      <m:accPr>
                        <m:chr m:val="̂"/>
                        <m:ctrlPr>
                          <a:rPr lang="en-US" sz="2000" i="1" dirty="0" smtClean="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b="0" i="1" smtClean="0">
                                <a:latin typeface="Cambria Math"/>
                                <a:ea typeface="Cambria Math"/>
                              </a:rPr>
                              <m:t>𝑗</m:t>
                            </m:r>
                          </m:sub>
                        </m:sSub>
                      </m:e>
                    </m:acc>
                  </m:oMath>
                </a14:m>
                <a:r>
                  <a:rPr lang="en-US" sz="2000" dirty="0"/>
                  <a:t> = 1</a:t>
                </a:r>
                <a14:m>
                  <m:oMath xmlns:m="http://schemas.openxmlformats.org/officeDocument/2006/math">
                    <m:r>
                      <a:rPr lang="en-US" sz="2000" b="0" i="0" smtClean="0">
                        <a:latin typeface="Cambria Math"/>
                      </a:rPr>
                      <m:t>/</m:t>
                    </m:r>
                    <m:sSub>
                      <m:sSubPr>
                        <m:ctrlPr>
                          <a:rPr lang="en-US" sz="2000" i="1">
                            <a:latin typeface="Cambria Math" panose="02040503050406030204" pitchFamily="18" charset="0"/>
                          </a:rPr>
                        </m:ctrlPr>
                      </m:sSubPr>
                      <m:e>
                        <m:r>
                          <a:rPr lang="en-US" sz="2000" i="1">
                            <a:latin typeface="Cambria Math"/>
                          </a:rPr>
                          <m:t>𝑚</m:t>
                        </m:r>
                      </m:e>
                      <m:sub>
                        <m:r>
                          <a:rPr lang="en-US" sz="2000" i="1">
                            <a:latin typeface="Cambria Math"/>
                          </a:rPr>
                          <m:t>𝑗</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𝑦</m:t>
                        </m:r>
                      </m:e>
                      <m:sub>
                        <m:r>
                          <a:rPr lang="en-US" sz="2000" i="1">
                            <a:latin typeface="Cambria Math"/>
                          </a:rPr>
                          <m:t>𝑡</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 </m:t>
                        </m:r>
                        <m:r>
                          <a:rPr lang="en-US" sz="2000" i="1">
                            <a:latin typeface="Cambria Math"/>
                          </a:rPr>
                          <m:t>𝑚</m:t>
                        </m:r>
                      </m:e>
                      <m:sub>
                        <m:r>
                          <a:rPr lang="en-US" sz="2000" i="1">
                            <a:latin typeface="Cambria Math"/>
                          </a:rPr>
                          <m:t>𝑗</m:t>
                        </m:r>
                      </m:sub>
                    </m:sSub>
                    <m:r>
                      <a:rPr lang="en-US" sz="2000" b="0" i="1" smtClean="0">
                        <a:latin typeface="Cambria Math"/>
                      </a:rPr>
                      <m:t>−1)</m:t>
                    </m:r>
                    <m:acc>
                      <m:accPr>
                        <m:chr m:val="̂"/>
                        <m:ctrlPr>
                          <a:rPr lang="en-US" sz="2000" i="1" dirty="0">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a:rPr>
                              <m:t> </m:t>
                            </m:r>
                            <m:r>
                              <a:rPr lang="en-US" sz="2000" i="1">
                                <a:latin typeface="Cambria Math"/>
                                <a:ea typeface="Cambria Math"/>
                              </a:rPr>
                              <m:t>𝜇</m:t>
                            </m:r>
                          </m:e>
                          <m:sub>
                            <m:r>
                              <a:rPr lang="en-US" sz="2000" i="1">
                                <a:latin typeface="Cambria Math"/>
                                <a:ea typeface="Cambria Math"/>
                              </a:rPr>
                              <m:t>𝑗</m:t>
                            </m:r>
                          </m:sub>
                        </m:sSub>
                      </m:e>
                    </m:acc>
                    <m:r>
                      <a:rPr lang="en-US" sz="2000" b="0" i="1" smtClean="0">
                        <a:latin typeface="Cambria Math"/>
                      </a:rPr>
                      <m:t>)</m:t>
                    </m:r>
                  </m:oMath>
                </a14:m>
                <a:endParaRPr lang="en-US" sz="2000" dirty="0"/>
              </a:p>
              <a:p>
                <a:pPr marL="1257300" lvl="3" indent="-342900">
                  <a:buClr>
                    <a:srgbClr val="C00000"/>
                  </a:buClr>
                  <a:buFont typeface="Wingdings" pitchFamily="2" charset="2"/>
                  <a:buChar char="§"/>
                </a:pPr>
                <a:endParaRPr lang="en-US" sz="2000" dirty="0"/>
              </a:p>
              <a:p>
                <a:pPr marL="1257300" lvl="3"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342900" indent="-342900">
                  <a:buClr>
                    <a:srgbClr val="C00000"/>
                  </a:buClr>
                  <a:buFont typeface="Wingdings" pitchFamily="2" charset="2"/>
                  <a:buChar char="§"/>
                </a:pPr>
                <a:endParaRPr lang="en-US" sz="2000" dirty="0"/>
              </a:p>
            </p:txBody>
          </p:sp>
        </mc:Choice>
        <mc:Fallback xmlns="">
          <p:sp>
            <p:nvSpPr>
              <p:cNvPr id="6" name="矩形 5"/>
              <p:cNvSpPr>
                <a:spLocks noRot="1" noChangeAspect="1" noMove="1" noResize="1" noEditPoints="1" noAdjustHandles="1" noChangeArrowheads="1" noChangeShapeType="1" noTextEdit="1"/>
              </p:cNvSpPr>
              <p:nvPr/>
            </p:nvSpPr>
            <p:spPr>
              <a:xfrm>
                <a:off x="738981" y="2101850"/>
                <a:ext cx="7132638" cy="5062989"/>
              </a:xfrm>
              <a:prstGeom prst="rect">
                <a:avLst/>
              </a:prstGeom>
              <a:blipFill rotWithShape="1">
                <a:blip r:embed="rId3"/>
                <a:stretch>
                  <a:fillRect l="-684" t="-602" r="-1368"/>
                </a:stretch>
              </a:blipFill>
            </p:spPr>
            <p:txBody>
              <a:bodyPr/>
              <a:lstStyle/>
              <a:p>
                <a:r>
                  <a:rPr lang="en-US">
                    <a:noFill/>
                  </a:rPr>
                  <a:t> </a:t>
                </a:r>
              </a:p>
            </p:txBody>
          </p:sp>
        </mc:Fallback>
      </mc:AlternateContent>
    </p:spTree>
    <p:extLst>
      <p:ext uri="{BB962C8B-B14F-4D97-AF65-F5344CB8AC3E}">
        <p14:creationId xmlns:p14="http://schemas.microsoft.com/office/powerpoint/2010/main" val="1356485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646331"/>
          </a:xfrm>
          <a:prstGeom prst="rect">
            <a:avLst/>
          </a:prstGeom>
        </p:spPr>
        <p:txBody>
          <a:bodyPr wrap="square">
            <a:spAutoFit/>
          </a:bodyPr>
          <a:lstStyle/>
          <a:p>
            <a:r>
              <a:rPr lang="en-US" sz="3600" dirty="0">
                <a:solidFill>
                  <a:srgbClr val="9A0000"/>
                </a:solidFill>
                <a:latin typeface="Corbel" pitchFamily="34" charset="0"/>
                <a:cs typeface="Arial" pitchFamily="34" charset="0"/>
              </a:rPr>
              <a:t>UCB1 Algorithm Performance</a:t>
            </a:r>
          </a:p>
        </p:txBody>
      </p:sp>
      <p:sp>
        <p:nvSpPr>
          <p:cNvPr id="18" name="矩形 17"/>
          <p:cNvSpPr/>
          <p:nvPr/>
        </p:nvSpPr>
        <p:spPr>
          <a:xfrm>
            <a:off x="738981" y="2101850"/>
            <a:ext cx="7132638" cy="707886"/>
          </a:xfrm>
          <a:prstGeom prst="rect">
            <a:avLst/>
          </a:prstGeom>
        </p:spPr>
        <p:txBody>
          <a:bodyPr wrap="square">
            <a:spAutoFit/>
          </a:bodyPr>
          <a:lstStyle/>
          <a:p>
            <a:pPr lvl="1">
              <a:buClr>
                <a:srgbClr val="C00000"/>
              </a:buClr>
            </a:pPr>
            <a:endParaRPr lang="en-US" sz="2000" dirty="0"/>
          </a:p>
          <a:p>
            <a:pPr marL="342900" indent="-342900">
              <a:buClr>
                <a:srgbClr val="C00000"/>
              </a:buClr>
              <a:buFont typeface="Wingdings" pitchFamily="2" charset="2"/>
              <a:buChar char="§"/>
            </a:pPr>
            <a:endParaRPr lang="en-US" sz="2000" dirty="0"/>
          </a:p>
        </p:txBody>
      </p:sp>
      <p:sp>
        <p:nvSpPr>
          <p:cNvPr id="6" name="矩形 5"/>
          <p:cNvSpPr/>
          <p:nvPr/>
        </p:nvSpPr>
        <p:spPr>
          <a:xfrm>
            <a:off x="738981" y="2101850"/>
            <a:ext cx="7132638" cy="4093428"/>
          </a:xfrm>
          <a:prstGeom prst="rect">
            <a:avLst/>
          </a:prstGeom>
        </p:spPr>
        <p:txBody>
          <a:bodyPr wrap="square">
            <a:spAutoFit/>
          </a:bodyPr>
          <a:lstStyle/>
          <a:p>
            <a:pPr marL="342900" lvl="1" indent="-342900">
              <a:buClr>
                <a:srgbClr val="C00000"/>
              </a:buClr>
              <a:buFont typeface="Wingdings" pitchFamily="2" charset="2"/>
              <a:buChar char="§"/>
            </a:pPr>
            <a:r>
              <a:rPr lang="en-US" sz="2000" dirty="0"/>
              <a:t>Theorem [Auer et al. 2002]</a:t>
            </a:r>
          </a:p>
          <a:p>
            <a:pPr marL="800100" lvl="2" indent="-342900">
              <a:buClr>
                <a:srgbClr val="C00000"/>
              </a:buClr>
              <a:buFont typeface="Wingdings" pitchFamily="2" charset="2"/>
              <a:buChar char="§"/>
            </a:pPr>
            <a:r>
              <a:rPr lang="en-US" sz="2000" dirty="0"/>
              <a:t>Suppose optimal mean payoff is </a:t>
            </a:r>
          </a:p>
          <a:p>
            <a:pPr marL="800100" lvl="2" indent="-342900">
              <a:buClr>
                <a:srgbClr val="C00000"/>
              </a:buClr>
              <a:buFont typeface="Wingdings" pitchFamily="2" charset="2"/>
              <a:buChar char="§"/>
            </a:pPr>
            <a:r>
              <a:rPr lang="en-US" sz="2000" dirty="0"/>
              <a:t>And for each arm let </a:t>
            </a:r>
          </a:p>
          <a:p>
            <a:pPr marL="800100" lvl="2" indent="-342900">
              <a:buClr>
                <a:srgbClr val="C00000"/>
              </a:buClr>
              <a:buFont typeface="Wingdings" pitchFamily="2" charset="2"/>
              <a:buChar char="§"/>
            </a:pPr>
            <a:r>
              <a:rPr lang="en-US" sz="2000" dirty="0"/>
              <a:t>Then it holds that</a:t>
            </a:r>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r>
              <a:rPr lang="en-US" sz="2000" dirty="0"/>
              <a:t>So, we get </a:t>
            </a:r>
          </a:p>
          <a:p>
            <a:pPr marL="800100" lvl="2" indent="-342900">
              <a:buClr>
                <a:srgbClr val="C00000"/>
              </a:buClr>
              <a:buFont typeface="Wingdings" pitchFamily="2" charset="2"/>
              <a:buChar char="§"/>
            </a:pPr>
            <a:endParaRPr lang="en-US" sz="2000" dirty="0"/>
          </a:p>
          <a:p>
            <a:pPr marL="342900" indent="-342900">
              <a:buClr>
                <a:srgbClr val="C00000"/>
              </a:buClr>
              <a:buFont typeface="Wingdings" pitchFamily="2" charset="2"/>
              <a:buChar char="§"/>
            </a:pPr>
            <a:endParaRPr lang="en-US" sz="2000" dirty="0"/>
          </a:p>
        </p:txBody>
      </p:sp>
      <p:pic>
        <p:nvPicPr>
          <p:cNvPr id="1638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675"/>
          <a:stretch/>
        </p:blipFill>
        <p:spPr bwMode="auto">
          <a:xfrm>
            <a:off x="3835400" y="2800566"/>
            <a:ext cx="1398588" cy="31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2423860"/>
            <a:ext cx="1193800" cy="349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4766" y="3594100"/>
            <a:ext cx="4220492" cy="12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9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9563" y="5066469"/>
            <a:ext cx="1684338" cy="58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469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52" y="0"/>
            <a:ext cx="9066295" cy="6885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7B8DD03D-DBC2-8C4C-9716-E8B9F81D06F3}"/>
              </a:ext>
            </a:extLst>
          </p:cNvPr>
          <p:cNvSpPr/>
          <p:nvPr/>
        </p:nvSpPr>
        <p:spPr>
          <a:xfrm>
            <a:off x="4448432" y="3299254"/>
            <a:ext cx="2804984" cy="531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9A0000"/>
                </a:solidFill>
                <a:latin typeface="Corbel" pitchFamily="34" charset="0"/>
                <a:ea typeface="Arial Unicode MS" pitchFamily="34" charset="-122"/>
                <a:cs typeface="Arial Unicode MS" pitchFamily="34" charset="-122"/>
              </a:rPr>
              <a:t>Results</a:t>
            </a:r>
          </a:p>
        </p:txBody>
      </p:sp>
    </p:spTree>
    <p:extLst>
      <p:ext uri="{BB962C8B-B14F-4D97-AF65-F5344CB8AC3E}">
        <p14:creationId xmlns:p14="http://schemas.microsoft.com/office/powerpoint/2010/main" val="3711985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646331"/>
          </a:xfrm>
          <a:prstGeom prst="rect">
            <a:avLst/>
          </a:prstGeom>
        </p:spPr>
        <p:txBody>
          <a:bodyPr wrap="square">
            <a:spAutoFit/>
          </a:bodyPr>
          <a:lstStyle/>
          <a:p>
            <a:r>
              <a:rPr lang="en-US" sz="3600" dirty="0">
                <a:solidFill>
                  <a:srgbClr val="9A0000"/>
                </a:solidFill>
                <a:latin typeface="Corbel" pitchFamily="34" charset="0"/>
                <a:cs typeface="Arial" pitchFamily="34" charset="0"/>
              </a:rPr>
              <a:t>Empirical Results</a:t>
            </a:r>
          </a:p>
        </p:txBody>
      </p:sp>
      <p:sp>
        <p:nvSpPr>
          <p:cNvPr id="18" name="矩形 17"/>
          <p:cNvSpPr/>
          <p:nvPr/>
        </p:nvSpPr>
        <p:spPr>
          <a:xfrm>
            <a:off x="738981" y="2101850"/>
            <a:ext cx="7132638" cy="707886"/>
          </a:xfrm>
          <a:prstGeom prst="rect">
            <a:avLst/>
          </a:prstGeom>
        </p:spPr>
        <p:txBody>
          <a:bodyPr wrap="square">
            <a:spAutoFit/>
          </a:bodyPr>
          <a:lstStyle/>
          <a:p>
            <a:pPr lvl="1">
              <a:buClr>
                <a:srgbClr val="C00000"/>
              </a:buClr>
            </a:pPr>
            <a:endParaRPr lang="en-US" sz="2000" dirty="0"/>
          </a:p>
          <a:p>
            <a:pPr marL="342900" indent="-342900">
              <a:buClr>
                <a:srgbClr val="C00000"/>
              </a:buClr>
              <a:buFont typeface="Wingdings" pitchFamily="2" charset="2"/>
              <a:buChar char="§"/>
            </a:pPr>
            <a:endParaRPr lang="en-US" sz="2000" dirty="0"/>
          </a:p>
        </p:txBody>
      </p:sp>
      <p:sp>
        <p:nvSpPr>
          <p:cNvPr id="6" name="矩形 5"/>
          <p:cNvSpPr/>
          <p:nvPr/>
        </p:nvSpPr>
        <p:spPr>
          <a:xfrm>
            <a:off x="738981" y="2101850"/>
            <a:ext cx="7132638" cy="5847755"/>
          </a:xfrm>
          <a:prstGeom prst="rect">
            <a:avLst/>
          </a:prstGeom>
        </p:spPr>
        <p:txBody>
          <a:bodyPr wrap="square">
            <a:spAutoFit/>
          </a:bodyPr>
          <a:lstStyle/>
          <a:p>
            <a:pPr marL="342900" lvl="1" indent="-342900">
              <a:buClr>
                <a:srgbClr val="C00000"/>
              </a:buClr>
              <a:buFont typeface="Wingdings" pitchFamily="2" charset="2"/>
              <a:buChar char="§"/>
            </a:pPr>
            <a:r>
              <a:rPr lang="en-US" sz="2000" dirty="0"/>
              <a:t>Scenario</a:t>
            </a:r>
          </a:p>
          <a:p>
            <a:pPr marL="800100" lvl="2" indent="-342900">
              <a:buClr>
                <a:srgbClr val="C00000"/>
              </a:buClr>
              <a:buFont typeface="Wingdings" pitchFamily="2" charset="2"/>
              <a:buChar char="§"/>
            </a:pPr>
            <a:r>
              <a:rPr lang="en-US" dirty="0"/>
              <a:t>4.7m events(featured article, </a:t>
            </a:r>
            <a:r>
              <a:rPr lang="en-US" dirty="0" err="1"/>
              <a:t>infos</a:t>
            </a:r>
            <a:r>
              <a:rPr lang="en-US" dirty="0"/>
              <a:t>, click) in tuning set</a:t>
            </a:r>
          </a:p>
          <a:p>
            <a:pPr marL="800100" lvl="2" indent="-342900">
              <a:buClr>
                <a:srgbClr val="C00000"/>
              </a:buClr>
              <a:buFont typeface="Wingdings" pitchFamily="2" charset="2"/>
              <a:buChar char="§"/>
            </a:pPr>
            <a:r>
              <a:rPr lang="en-US" dirty="0"/>
              <a:t>36m events in test set</a:t>
            </a:r>
          </a:p>
          <a:p>
            <a:pPr marL="800100" lvl="2" indent="-342900">
              <a:buClr>
                <a:srgbClr val="C00000"/>
              </a:buClr>
              <a:buFont typeface="Wingdings" pitchFamily="2" charset="2"/>
              <a:buChar char="§"/>
            </a:pPr>
            <a:r>
              <a:rPr lang="en-US" dirty="0"/>
              <a:t>Articles and Users clustered into 5 categories</a:t>
            </a:r>
          </a:p>
          <a:p>
            <a:pPr marL="800100" lvl="2" indent="-342900">
              <a:buClr>
                <a:srgbClr val="C00000"/>
              </a:buClr>
              <a:buFont typeface="Wingdings" pitchFamily="2" charset="2"/>
              <a:buChar char="§"/>
            </a:pPr>
            <a:endParaRPr lang="en-US" sz="2000" dirty="0"/>
          </a:p>
          <a:p>
            <a:pPr marL="342900" lvl="1" indent="-342900">
              <a:buClr>
                <a:srgbClr val="C00000"/>
              </a:buClr>
              <a:buFont typeface="Wingdings" pitchFamily="2" charset="2"/>
              <a:buChar char="§"/>
            </a:pPr>
            <a:endParaRPr lang="en-US" sz="2000" dirty="0"/>
          </a:p>
          <a:p>
            <a:pPr marL="342900" lvl="1" indent="-342900">
              <a:buClr>
                <a:srgbClr val="C00000"/>
              </a:buClr>
              <a:buFont typeface="Wingdings" pitchFamily="2" charset="2"/>
              <a:buChar char="§"/>
            </a:pPr>
            <a:endParaRPr lang="en-US" sz="2000" dirty="0"/>
          </a:p>
          <a:p>
            <a:pPr marL="342900" lvl="1" indent="-342900">
              <a:buClr>
                <a:srgbClr val="C00000"/>
              </a:buClr>
              <a:buFont typeface="Wingdings" pitchFamily="2" charset="2"/>
              <a:buChar char="§"/>
            </a:pPr>
            <a:endParaRPr lang="en-US" sz="2000" dirty="0"/>
          </a:p>
          <a:p>
            <a:pPr marL="342900" lvl="1" indent="-342900">
              <a:buClr>
                <a:srgbClr val="C00000"/>
              </a:buClr>
              <a:buFont typeface="Wingdings" pitchFamily="2" charset="2"/>
              <a:buChar char="§"/>
            </a:pPr>
            <a:endParaRPr lang="en-US" sz="2000" dirty="0"/>
          </a:p>
          <a:p>
            <a:pPr marL="0" lvl="1">
              <a:buClr>
                <a:srgbClr val="C00000"/>
              </a:buClr>
            </a:pPr>
            <a:endParaRPr lang="en-US" sz="2000" dirty="0"/>
          </a:p>
          <a:p>
            <a:pPr marL="0" lvl="1">
              <a:buClr>
                <a:srgbClr val="C00000"/>
              </a:buClr>
            </a:pPr>
            <a:endParaRPr lang="en-US" sz="2000" dirty="0"/>
          </a:p>
          <a:p>
            <a:pPr marL="0" lvl="1">
              <a:buClr>
                <a:srgbClr val="C00000"/>
              </a:buClr>
            </a:pPr>
            <a:r>
              <a:rPr lang="en-US" sz="2000" dirty="0"/>
              <a:t> </a:t>
            </a:r>
          </a:p>
          <a:p>
            <a:pPr marL="342900" lvl="1"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342900" indent="-342900">
              <a:buClr>
                <a:srgbClr val="C00000"/>
              </a:buClr>
              <a:buFont typeface="Wingdings" pitchFamily="2" charset="2"/>
              <a:buChar char="§"/>
            </a:pPr>
            <a:endParaRPr lang="en-US" sz="2000"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150" y="3668354"/>
            <a:ext cx="3016250" cy="1975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293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7264400" cy="646331"/>
          </a:xfrm>
          <a:prstGeom prst="rect">
            <a:avLst/>
          </a:prstGeom>
        </p:spPr>
        <p:txBody>
          <a:bodyPr wrap="square">
            <a:spAutoFit/>
          </a:bodyPr>
          <a:lstStyle/>
          <a:p>
            <a:r>
              <a:rPr lang="en-US" sz="3600" dirty="0">
                <a:solidFill>
                  <a:srgbClr val="9A0000"/>
                </a:solidFill>
                <a:latin typeface="Corbel" pitchFamily="34" charset="0"/>
                <a:cs typeface="Arial" pitchFamily="34" charset="0"/>
              </a:rPr>
              <a:t>Empirical Results</a:t>
            </a:r>
          </a:p>
        </p:txBody>
      </p:sp>
      <p:sp>
        <p:nvSpPr>
          <p:cNvPr id="18" name="矩形 17"/>
          <p:cNvSpPr/>
          <p:nvPr/>
        </p:nvSpPr>
        <p:spPr>
          <a:xfrm>
            <a:off x="738981" y="2101850"/>
            <a:ext cx="7132638" cy="707886"/>
          </a:xfrm>
          <a:prstGeom prst="rect">
            <a:avLst/>
          </a:prstGeom>
        </p:spPr>
        <p:txBody>
          <a:bodyPr wrap="square">
            <a:spAutoFit/>
          </a:bodyPr>
          <a:lstStyle/>
          <a:p>
            <a:pPr lvl="1">
              <a:buClr>
                <a:srgbClr val="C00000"/>
              </a:buClr>
            </a:pPr>
            <a:endParaRPr lang="en-US" sz="2000" dirty="0"/>
          </a:p>
          <a:p>
            <a:pPr marL="342900" indent="-342900">
              <a:buClr>
                <a:srgbClr val="C00000"/>
              </a:buClr>
              <a:buFont typeface="Wingdings" pitchFamily="2" charset="2"/>
              <a:buChar char="§"/>
            </a:pPr>
            <a:endParaRPr lang="en-US" sz="2000" dirty="0"/>
          </a:p>
        </p:txBody>
      </p:sp>
      <p:sp>
        <p:nvSpPr>
          <p:cNvPr id="6" name="矩形 5"/>
          <p:cNvSpPr/>
          <p:nvPr/>
        </p:nvSpPr>
        <p:spPr>
          <a:xfrm>
            <a:off x="738981" y="2101850"/>
            <a:ext cx="7132638" cy="3170099"/>
          </a:xfrm>
          <a:prstGeom prst="rect">
            <a:avLst/>
          </a:prstGeom>
        </p:spPr>
        <p:txBody>
          <a:bodyPr wrap="square">
            <a:spAutoFit/>
          </a:bodyPr>
          <a:lstStyle/>
          <a:p>
            <a:pPr marL="342900" lvl="1" indent="-342900">
              <a:buClr>
                <a:srgbClr val="C00000"/>
              </a:buClr>
              <a:buFont typeface="Wingdings" pitchFamily="2" charset="2"/>
              <a:buChar char="§"/>
            </a:pPr>
            <a:r>
              <a:rPr lang="en-US" sz="2000" dirty="0"/>
              <a:t>Results</a:t>
            </a:r>
          </a:p>
          <a:p>
            <a:pPr marL="342900" lvl="1" indent="-342900">
              <a:buClr>
                <a:srgbClr val="C00000"/>
              </a:buClr>
              <a:buFont typeface="Wingdings" pitchFamily="2" charset="2"/>
              <a:buChar char="§"/>
            </a:pPr>
            <a:endParaRPr lang="en-US" sz="2000" dirty="0"/>
          </a:p>
          <a:p>
            <a:pPr marL="0" lvl="1">
              <a:buClr>
                <a:srgbClr val="C00000"/>
              </a:buClr>
            </a:pPr>
            <a:r>
              <a:rPr lang="en-US" sz="2000" dirty="0"/>
              <a:t> </a:t>
            </a:r>
          </a:p>
          <a:p>
            <a:pPr marL="342900" lvl="1"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800100" lvl="2" indent="-342900">
              <a:buClr>
                <a:srgbClr val="C00000"/>
              </a:buClr>
              <a:buFont typeface="Wingdings" pitchFamily="2" charset="2"/>
              <a:buChar char="§"/>
            </a:pPr>
            <a:endParaRPr lang="en-US" sz="2000" dirty="0"/>
          </a:p>
          <a:p>
            <a:pPr marL="342900" indent="-342900">
              <a:buClr>
                <a:srgbClr val="C00000"/>
              </a:buClr>
              <a:buFont typeface="Wingdings" pitchFamily="2" charset="2"/>
              <a:buChar char="§"/>
            </a:pPr>
            <a:endParaRPr lang="en-US" sz="2000" dirty="0"/>
          </a:p>
        </p:txBody>
      </p:sp>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49" y="2997200"/>
            <a:ext cx="6817895"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794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01601"/>
            <a:ext cx="9041224" cy="665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38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11412" y="1040368"/>
            <a:ext cx="6946688" cy="984885"/>
          </a:xfrm>
          <a:prstGeom prst="rect">
            <a:avLst/>
          </a:prstGeom>
        </p:spPr>
        <p:txBody>
          <a:bodyPr wrap="square">
            <a:spAutoFit/>
          </a:bodyPr>
          <a:lstStyle/>
          <a:p>
            <a:r>
              <a:rPr lang="en-US" sz="4000" dirty="0">
                <a:solidFill>
                  <a:srgbClr val="9A0000"/>
                </a:solidFill>
                <a:latin typeface="Corbel" pitchFamily="34" charset="0"/>
                <a:cs typeface="Arial" pitchFamily="34" charset="0"/>
              </a:rPr>
              <a:t>What is news personalization?</a:t>
            </a:r>
          </a:p>
          <a:p>
            <a:endParaRPr lang="en-US" dirty="0"/>
          </a:p>
        </p:txBody>
      </p:sp>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6771"/>
          <a:stretch/>
        </p:blipFill>
        <p:spPr bwMode="auto">
          <a:xfrm>
            <a:off x="3378200" y="2527300"/>
            <a:ext cx="5427663" cy="302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08000" y="2476500"/>
            <a:ext cx="2870200" cy="2862322"/>
          </a:xfrm>
          <a:prstGeom prst="rect">
            <a:avLst/>
          </a:prstGeom>
          <a:noFill/>
        </p:spPr>
        <p:txBody>
          <a:bodyPr wrap="square" rtlCol="0">
            <a:spAutoFit/>
          </a:bodyPr>
          <a:lstStyle/>
          <a:p>
            <a:pPr marL="285750" indent="-285750">
              <a:buClr>
                <a:srgbClr val="C00000"/>
              </a:buClr>
              <a:buFont typeface="Wingdings" pitchFamily="2" charset="2"/>
              <a:buChar char="§"/>
            </a:pPr>
            <a:r>
              <a:rPr lang="en-US" sz="2000" b="1" dirty="0"/>
              <a:t>Customize</a:t>
            </a:r>
            <a:r>
              <a:rPr lang="en-US" sz="2000" dirty="0"/>
              <a:t> news feed based on users’ interests.</a:t>
            </a:r>
          </a:p>
          <a:p>
            <a:pPr marL="285750" indent="-285750">
              <a:buClr>
                <a:srgbClr val="C00000"/>
              </a:buClr>
              <a:buFont typeface="Wingdings" pitchFamily="2" charset="2"/>
              <a:buChar char="§"/>
            </a:pPr>
            <a:r>
              <a:rPr lang="en-US" sz="2000" dirty="0"/>
              <a:t>Particularly,  </a:t>
            </a:r>
            <a:r>
              <a:rPr lang="en-US" sz="2000" b="1" dirty="0"/>
              <a:t>Cold Start </a:t>
            </a:r>
            <a:r>
              <a:rPr lang="en-US" sz="2000" dirty="0"/>
              <a:t>problem: How to personalize news for a new user?</a:t>
            </a:r>
          </a:p>
          <a:p>
            <a:pPr marL="285750" indent="-285750">
              <a:buClr>
                <a:srgbClr val="C00000"/>
              </a:buClr>
              <a:buFont typeface="Wingdings" pitchFamily="2" charset="2"/>
              <a:buChar char="§"/>
            </a:pPr>
            <a:r>
              <a:rPr lang="en-US" sz="2000" b="1" dirty="0"/>
              <a:t>Goal</a:t>
            </a:r>
            <a:r>
              <a:rPr lang="en-US" sz="2000" dirty="0"/>
              <a:t>: Maximize user engagement</a:t>
            </a:r>
          </a:p>
        </p:txBody>
      </p:sp>
    </p:spTree>
    <p:extLst>
      <p:ext uri="{BB962C8B-B14F-4D97-AF65-F5344CB8AC3E}">
        <p14:creationId xmlns:p14="http://schemas.microsoft.com/office/powerpoint/2010/main" val="2708814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1323439"/>
          </a:xfrm>
          <a:prstGeom prst="rect">
            <a:avLst/>
          </a:prstGeom>
        </p:spPr>
        <p:txBody>
          <a:bodyPr wrap="square">
            <a:spAutoFit/>
          </a:bodyPr>
          <a:lstStyle/>
          <a:p>
            <a:r>
              <a:rPr lang="en-US" sz="4000" dirty="0">
                <a:solidFill>
                  <a:srgbClr val="9A0000"/>
                </a:solidFill>
                <a:latin typeface="Corbel" pitchFamily="34" charset="0"/>
                <a:cs typeface="Arial" pitchFamily="34" charset="0"/>
              </a:rPr>
              <a:t>Multi-armed Bandit for News Recommendation</a:t>
            </a:r>
            <a:endParaRPr lang="en-US" dirty="0">
              <a:solidFill>
                <a:srgbClr val="9A0000"/>
              </a:solidFill>
            </a:endParaRPr>
          </a:p>
        </p:txBody>
      </p:sp>
      <p:sp>
        <p:nvSpPr>
          <p:cNvPr id="8" name="矩形 7"/>
          <p:cNvSpPr/>
          <p:nvPr/>
        </p:nvSpPr>
        <p:spPr>
          <a:xfrm>
            <a:off x="800100" y="2352932"/>
            <a:ext cx="6858000" cy="1015663"/>
          </a:xfrm>
          <a:prstGeom prst="rect">
            <a:avLst/>
          </a:prstGeom>
        </p:spPr>
        <p:txBody>
          <a:bodyPr wrap="square">
            <a:spAutoFit/>
          </a:bodyPr>
          <a:lstStyle/>
          <a:p>
            <a:pPr marL="342900" indent="-342900">
              <a:buClr>
                <a:srgbClr val="C00000"/>
              </a:buClr>
              <a:buFont typeface="Wingdings" pitchFamily="2" charset="2"/>
              <a:buChar char="§"/>
            </a:pPr>
            <a:r>
              <a:rPr lang="en-US" sz="2000" dirty="0"/>
              <a:t>Take personalized news recommendation as an example</a:t>
            </a:r>
          </a:p>
          <a:p>
            <a:pPr marL="800100" lvl="1" indent="-342900">
              <a:buClr>
                <a:srgbClr val="C00000"/>
              </a:buClr>
              <a:buFont typeface="Wingdings" pitchFamily="2" charset="2"/>
              <a:buChar char="§"/>
            </a:pPr>
            <a:r>
              <a:rPr lang="en-US" sz="2000" dirty="0"/>
              <a:t>There are a bunch of articles in the news pool</a:t>
            </a:r>
          </a:p>
          <a:p>
            <a:pPr marL="800100" lvl="1" indent="-342900">
              <a:buClr>
                <a:srgbClr val="C00000"/>
              </a:buClr>
              <a:buFont typeface="Wingdings" pitchFamily="2" charset="2"/>
              <a:buChar char="§"/>
            </a:pPr>
            <a:r>
              <a:rPr lang="en-US" sz="2000" dirty="0"/>
              <a:t>Users come sequentially and ready to be enter</a:t>
            </a:r>
          </a:p>
        </p:txBody>
      </p:sp>
      <p:sp>
        <p:nvSpPr>
          <p:cNvPr id="2" name="云形 1"/>
          <p:cNvSpPr/>
          <p:nvPr/>
        </p:nvSpPr>
        <p:spPr>
          <a:xfrm>
            <a:off x="3924300" y="4121150"/>
            <a:ext cx="2336800" cy="11303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News articles</a:t>
            </a:r>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511" y="4408469"/>
            <a:ext cx="582823" cy="56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2611" y="4698483"/>
            <a:ext cx="572954" cy="55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2611" y="3928527"/>
            <a:ext cx="582823" cy="56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03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1323439"/>
          </a:xfrm>
          <a:prstGeom prst="rect">
            <a:avLst/>
          </a:prstGeom>
        </p:spPr>
        <p:txBody>
          <a:bodyPr wrap="square">
            <a:spAutoFit/>
          </a:bodyPr>
          <a:lstStyle/>
          <a:p>
            <a:r>
              <a:rPr lang="en-US" sz="4000" dirty="0">
                <a:solidFill>
                  <a:srgbClr val="9A0000"/>
                </a:solidFill>
                <a:latin typeface="Corbel" pitchFamily="34" charset="0"/>
                <a:cs typeface="Arial" pitchFamily="34" charset="0"/>
              </a:rPr>
              <a:t>Multi-armed Bandit for News Recommendation</a:t>
            </a:r>
            <a:endParaRPr lang="en-US" dirty="0">
              <a:solidFill>
                <a:srgbClr val="9A0000"/>
              </a:solidFill>
            </a:endParaRPr>
          </a:p>
        </p:txBody>
      </p:sp>
      <p:sp>
        <p:nvSpPr>
          <p:cNvPr id="8" name="矩形 7"/>
          <p:cNvSpPr/>
          <p:nvPr/>
        </p:nvSpPr>
        <p:spPr>
          <a:xfrm>
            <a:off x="800100" y="2289432"/>
            <a:ext cx="6858000" cy="400110"/>
          </a:xfrm>
          <a:prstGeom prst="rect">
            <a:avLst/>
          </a:prstGeom>
        </p:spPr>
        <p:txBody>
          <a:bodyPr wrap="square">
            <a:spAutoFit/>
          </a:bodyPr>
          <a:lstStyle/>
          <a:p>
            <a:pPr marL="342900" indent="-342900">
              <a:buClr>
                <a:srgbClr val="C00000"/>
              </a:buClr>
              <a:buFont typeface="Wingdings" pitchFamily="2" charset="2"/>
              <a:buChar char="§"/>
            </a:pPr>
            <a:r>
              <a:rPr lang="en-US" sz="2000" dirty="0"/>
              <a:t>At each time, we want to select one article for a user</a:t>
            </a:r>
          </a:p>
        </p:txBody>
      </p:sp>
      <p:sp>
        <p:nvSpPr>
          <p:cNvPr id="2" name="云形 1"/>
          <p:cNvSpPr/>
          <p:nvPr/>
        </p:nvSpPr>
        <p:spPr>
          <a:xfrm>
            <a:off x="5964238" y="3625850"/>
            <a:ext cx="2336800" cy="11303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news articles</a:t>
            </a:r>
          </a:p>
        </p:txBody>
      </p:sp>
      <p:pic>
        <p:nvPicPr>
          <p:cNvPr id="9" name="Picture 2" descr="C:\Users\Administrator\Desktop\multi-bandit algorithm\MAB-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158" y="5016500"/>
            <a:ext cx="1701239" cy="1410087"/>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3649663" y="3009900"/>
            <a:ext cx="1239838"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article 1</a:t>
            </a:r>
          </a:p>
        </p:txBody>
      </p:sp>
      <p:sp>
        <p:nvSpPr>
          <p:cNvPr id="6" name="圆角矩形标注 5"/>
          <p:cNvSpPr/>
          <p:nvPr/>
        </p:nvSpPr>
        <p:spPr>
          <a:xfrm>
            <a:off x="3758982" y="4318000"/>
            <a:ext cx="1125589" cy="5588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Like it?</a:t>
            </a:r>
          </a:p>
        </p:txBody>
      </p:sp>
      <p:cxnSp>
        <p:nvCxnSpPr>
          <p:cNvPr id="13" name="直接箭头连接符 12"/>
          <p:cNvCxnSpPr/>
          <p:nvPr/>
        </p:nvCxnSpPr>
        <p:spPr>
          <a:xfrm flipH="1" flipV="1">
            <a:off x="5054600" y="3233738"/>
            <a:ext cx="1295400" cy="3921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直接箭头连接符 14"/>
          <p:cNvCxnSpPr/>
          <p:nvPr/>
        </p:nvCxnSpPr>
        <p:spPr>
          <a:xfrm flipH="1">
            <a:off x="2425700" y="3233737"/>
            <a:ext cx="1045458" cy="5635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500" y="4356100"/>
            <a:ext cx="582823" cy="56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454" y="4740016"/>
            <a:ext cx="572954" cy="55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454" y="3906062"/>
            <a:ext cx="582823" cy="56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E64CB6BD-8ED9-8F4B-8D01-E09E1ADE2E42}"/>
              </a:ext>
            </a:extLst>
          </p:cNvPr>
          <p:cNvSpPr txBox="1"/>
          <p:nvPr/>
        </p:nvSpPr>
        <p:spPr>
          <a:xfrm>
            <a:off x="5172397" y="6119686"/>
            <a:ext cx="2336800" cy="369332"/>
          </a:xfrm>
          <a:prstGeom prst="rect">
            <a:avLst/>
          </a:prstGeom>
          <a:noFill/>
        </p:spPr>
        <p:txBody>
          <a:bodyPr wrap="square" rtlCol="0">
            <a:spAutoFit/>
          </a:bodyPr>
          <a:lstStyle/>
          <a:p>
            <a:r>
              <a:rPr lang="en-US" dirty="0"/>
              <a:t>Multi-armed Bandit</a:t>
            </a:r>
          </a:p>
        </p:txBody>
      </p:sp>
      <p:sp>
        <p:nvSpPr>
          <p:cNvPr id="16" name="圆角矩形 3">
            <a:extLst>
              <a:ext uri="{FF2B5EF4-FFF2-40B4-BE49-F238E27FC236}">
                <a16:creationId xmlns:a16="http://schemas.microsoft.com/office/drawing/2014/main" id="{1F5CCDD8-B74C-E146-905F-518CB5285BCA}"/>
              </a:ext>
            </a:extLst>
          </p:cNvPr>
          <p:cNvSpPr/>
          <p:nvPr/>
        </p:nvSpPr>
        <p:spPr>
          <a:xfrm>
            <a:off x="295485" y="3739633"/>
            <a:ext cx="1239838"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1</a:t>
            </a:r>
          </a:p>
        </p:txBody>
      </p:sp>
    </p:spTree>
    <p:extLst>
      <p:ext uri="{BB962C8B-B14F-4D97-AF65-F5344CB8AC3E}">
        <p14:creationId xmlns:p14="http://schemas.microsoft.com/office/powerpoint/2010/main" val="202418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1323439"/>
          </a:xfrm>
          <a:prstGeom prst="rect">
            <a:avLst/>
          </a:prstGeom>
        </p:spPr>
        <p:txBody>
          <a:bodyPr wrap="square">
            <a:spAutoFit/>
          </a:bodyPr>
          <a:lstStyle/>
          <a:p>
            <a:r>
              <a:rPr lang="en-US" sz="4000" dirty="0">
                <a:solidFill>
                  <a:srgbClr val="9A0000"/>
                </a:solidFill>
                <a:latin typeface="Corbel" pitchFamily="34" charset="0"/>
                <a:cs typeface="Arial" pitchFamily="34" charset="0"/>
              </a:rPr>
              <a:t>Multi-armed Bandit for News Recommendation</a:t>
            </a:r>
            <a:endParaRPr lang="en-US" dirty="0">
              <a:solidFill>
                <a:srgbClr val="9A0000"/>
              </a:solidFill>
            </a:endParaRPr>
          </a:p>
        </p:txBody>
      </p:sp>
      <p:sp>
        <p:nvSpPr>
          <p:cNvPr id="8" name="矩形 7"/>
          <p:cNvSpPr/>
          <p:nvPr/>
        </p:nvSpPr>
        <p:spPr>
          <a:xfrm>
            <a:off x="800100" y="2289432"/>
            <a:ext cx="6858000" cy="400110"/>
          </a:xfrm>
          <a:prstGeom prst="rect">
            <a:avLst/>
          </a:prstGeom>
        </p:spPr>
        <p:txBody>
          <a:bodyPr wrap="square">
            <a:spAutoFit/>
          </a:bodyPr>
          <a:lstStyle/>
          <a:p>
            <a:pPr marL="342900" indent="-342900">
              <a:buClr>
                <a:srgbClr val="C00000"/>
              </a:buClr>
              <a:buFont typeface="Wingdings" pitchFamily="2" charset="2"/>
              <a:buChar char="§"/>
            </a:pPr>
            <a:r>
              <a:rPr lang="en-US" sz="2000" dirty="0"/>
              <a:t>Goal: maximize CRT(click through rate)</a:t>
            </a:r>
          </a:p>
        </p:txBody>
      </p:sp>
      <p:sp>
        <p:nvSpPr>
          <p:cNvPr id="2" name="云形 1"/>
          <p:cNvSpPr/>
          <p:nvPr/>
        </p:nvSpPr>
        <p:spPr>
          <a:xfrm>
            <a:off x="5964238" y="3702050"/>
            <a:ext cx="2336800" cy="11303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news articles</a:t>
            </a:r>
          </a:p>
        </p:txBody>
      </p:sp>
      <p:pic>
        <p:nvPicPr>
          <p:cNvPr id="9" name="Picture 2" descr="C:\Users\Administrator\Desktop\multi-bandit algorithm\MAB-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158" y="5092700"/>
            <a:ext cx="1701239" cy="1410087"/>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3649663" y="3086100"/>
            <a:ext cx="1239838"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article 1</a:t>
            </a:r>
          </a:p>
        </p:txBody>
      </p:sp>
      <p:sp>
        <p:nvSpPr>
          <p:cNvPr id="6" name="圆角矩形标注 5"/>
          <p:cNvSpPr/>
          <p:nvPr/>
        </p:nvSpPr>
        <p:spPr>
          <a:xfrm>
            <a:off x="3758982" y="4394200"/>
            <a:ext cx="1125589" cy="5588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Like it?</a:t>
            </a:r>
          </a:p>
        </p:txBody>
      </p:sp>
      <p:cxnSp>
        <p:nvCxnSpPr>
          <p:cNvPr id="13" name="直接箭头连接符 12"/>
          <p:cNvCxnSpPr/>
          <p:nvPr/>
        </p:nvCxnSpPr>
        <p:spPr>
          <a:xfrm flipH="1" flipV="1">
            <a:off x="5054600" y="3309938"/>
            <a:ext cx="1295400" cy="3921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直接箭头连接符 14"/>
          <p:cNvCxnSpPr/>
          <p:nvPr/>
        </p:nvCxnSpPr>
        <p:spPr>
          <a:xfrm flipH="1">
            <a:off x="2425700" y="3309937"/>
            <a:ext cx="1045458" cy="5635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477" y="4161908"/>
            <a:ext cx="582823" cy="56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5981" y="4648200"/>
            <a:ext cx="572954" cy="55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5981" y="3674268"/>
            <a:ext cx="609719" cy="58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椭圆形标注 2"/>
          <p:cNvSpPr/>
          <p:nvPr/>
        </p:nvSpPr>
        <p:spPr>
          <a:xfrm>
            <a:off x="1544385" y="2940448"/>
            <a:ext cx="1689100" cy="56554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 really!</a:t>
            </a:r>
          </a:p>
        </p:txBody>
      </p:sp>
      <p:sp>
        <p:nvSpPr>
          <p:cNvPr id="17" name="TextBox 16">
            <a:extLst>
              <a:ext uri="{FF2B5EF4-FFF2-40B4-BE49-F238E27FC236}">
                <a16:creationId xmlns:a16="http://schemas.microsoft.com/office/drawing/2014/main" id="{A8F21C24-BAE3-A141-B122-86109051AD08}"/>
              </a:ext>
            </a:extLst>
          </p:cNvPr>
          <p:cNvSpPr txBox="1"/>
          <p:nvPr/>
        </p:nvSpPr>
        <p:spPr>
          <a:xfrm>
            <a:off x="5172397" y="6119686"/>
            <a:ext cx="2336800" cy="369332"/>
          </a:xfrm>
          <a:prstGeom prst="rect">
            <a:avLst/>
          </a:prstGeom>
          <a:noFill/>
        </p:spPr>
        <p:txBody>
          <a:bodyPr wrap="square" rtlCol="0">
            <a:spAutoFit/>
          </a:bodyPr>
          <a:lstStyle/>
          <a:p>
            <a:r>
              <a:rPr lang="en-US" dirty="0"/>
              <a:t>Multi-armed Bandit</a:t>
            </a:r>
          </a:p>
        </p:txBody>
      </p:sp>
      <p:sp>
        <p:nvSpPr>
          <p:cNvPr id="18" name="圆角矩形 3">
            <a:extLst>
              <a:ext uri="{FF2B5EF4-FFF2-40B4-BE49-F238E27FC236}">
                <a16:creationId xmlns:a16="http://schemas.microsoft.com/office/drawing/2014/main" id="{31E7EFCB-7810-ED42-9EEF-68E703867492}"/>
              </a:ext>
            </a:extLst>
          </p:cNvPr>
          <p:cNvSpPr/>
          <p:nvPr/>
        </p:nvSpPr>
        <p:spPr>
          <a:xfrm>
            <a:off x="342984" y="3591718"/>
            <a:ext cx="1239838"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1</a:t>
            </a:r>
          </a:p>
        </p:txBody>
      </p:sp>
    </p:spTree>
    <p:extLst>
      <p:ext uri="{BB962C8B-B14F-4D97-AF65-F5344CB8AC3E}">
        <p14:creationId xmlns:p14="http://schemas.microsoft.com/office/powerpoint/2010/main" val="47406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1323439"/>
          </a:xfrm>
          <a:prstGeom prst="rect">
            <a:avLst/>
          </a:prstGeom>
        </p:spPr>
        <p:txBody>
          <a:bodyPr wrap="square">
            <a:spAutoFit/>
          </a:bodyPr>
          <a:lstStyle/>
          <a:p>
            <a:r>
              <a:rPr lang="en-US" sz="4000" dirty="0">
                <a:solidFill>
                  <a:srgbClr val="9A0000"/>
                </a:solidFill>
                <a:latin typeface="Corbel" pitchFamily="34" charset="0"/>
                <a:cs typeface="Arial" pitchFamily="34" charset="0"/>
              </a:rPr>
              <a:t>Multi-armed Bandit for News Recommendation</a:t>
            </a:r>
            <a:endParaRPr lang="en-US" dirty="0">
              <a:solidFill>
                <a:srgbClr val="9A0000"/>
              </a:solidFill>
            </a:endParaRPr>
          </a:p>
        </p:txBody>
      </p:sp>
      <p:sp>
        <p:nvSpPr>
          <p:cNvPr id="8" name="矩形 7"/>
          <p:cNvSpPr/>
          <p:nvPr/>
        </p:nvSpPr>
        <p:spPr>
          <a:xfrm>
            <a:off x="800100" y="2289432"/>
            <a:ext cx="6858000" cy="400110"/>
          </a:xfrm>
          <a:prstGeom prst="rect">
            <a:avLst/>
          </a:prstGeom>
        </p:spPr>
        <p:txBody>
          <a:bodyPr wrap="square">
            <a:spAutoFit/>
          </a:bodyPr>
          <a:lstStyle/>
          <a:p>
            <a:pPr marL="342900" indent="-342900">
              <a:buClr>
                <a:srgbClr val="C00000"/>
              </a:buClr>
              <a:buFont typeface="Wingdings" pitchFamily="2" charset="2"/>
              <a:buChar char="§"/>
            </a:pPr>
            <a:r>
              <a:rPr lang="en-US" sz="2000" dirty="0"/>
              <a:t>Update the model with user’s feedback</a:t>
            </a:r>
          </a:p>
        </p:txBody>
      </p:sp>
      <p:sp>
        <p:nvSpPr>
          <p:cNvPr id="2" name="云形 1"/>
          <p:cNvSpPr/>
          <p:nvPr/>
        </p:nvSpPr>
        <p:spPr>
          <a:xfrm>
            <a:off x="5964238" y="3702050"/>
            <a:ext cx="2336800" cy="11303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news articles</a:t>
            </a:r>
          </a:p>
        </p:txBody>
      </p:sp>
      <p:pic>
        <p:nvPicPr>
          <p:cNvPr id="9" name="Picture 2" descr="C:\Users\Administrator\Desktop\multi-bandit algorithm\MAB-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158" y="5092700"/>
            <a:ext cx="1701239" cy="1410087"/>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3649663" y="3086100"/>
            <a:ext cx="1239838"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article 1</a:t>
            </a:r>
          </a:p>
        </p:txBody>
      </p:sp>
      <p:sp>
        <p:nvSpPr>
          <p:cNvPr id="6" name="圆角矩形标注 5"/>
          <p:cNvSpPr/>
          <p:nvPr/>
        </p:nvSpPr>
        <p:spPr>
          <a:xfrm>
            <a:off x="3758982" y="4394200"/>
            <a:ext cx="1125589" cy="5588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Like it?</a:t>
            </a:r>
          </a:p>
        </p:txBody>
      </p:sp>
      <p:cxnSp>
        <p:nvCxnSpPr>
          <p:cNvPr id="13" name="直接箭头连接符 12"/>
          <p:cNvCxnSpPr/>
          <p:nvPr/>
        </p:nvCxnSpPr>
        <p:spPr>
          <a:xfrm flipH="1" flipV="1">
            <a:off x="5054600" y="3309938"/>
            <a:ext cx="1295400" cy="3921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直接箭头连接符 14"/>
          <p:cNvCxnSpPr/>
          <p:nvPr/>
        </p:nvCxnSpPr>
        <p:spPr>
          <a:xfrm flipH="1">
            <a:off x="2425700" y="3309937"/>
            <a:ext cx="1045458" cy="5635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477" y="4161908"/>
            <a:ext cx="582823" cy="56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5981" y="4648200"/>
            <a:ext cx="572954" cy="55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5981" y="3674268"/>
            <a:ext cx="609719" cy="58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椭圆形标注 2"/>
          <p:cNvSpPr/>
          <p:nvPr/>
        </p:nvSpPr>
        <p:spPr>
          <a:xfrm>
            <a:off x="1544385" y="2940448"/>
            <a:ext cx="1689100" cy="56554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 really!</a:t>
            </a:r>
          </a:p>
        </p:txBody>
      </p:sp>
      <p:cxnSp>
        <p:nvCxnSpPr>
          <p:cNvPr id="10" name="直接箭头连接符 9"/>
          <p:cNvCxnSpPr/>
          <p:nvPr/>
        </p:nvCxnSpPr>
        <p:spPr>
          <a:xfrm>
            <a:off x="2425700" y="4161908"/>
            <a:ext cx="1223963" cy="79109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TextBox 10"/>
          <p:cNvSpPr txBox="1"/>
          <p:nvPr/>
        </p:nvSpPr>
        <p:spPr>
          <a:xfrm>
            <a:off x="2583080" y="4161908"/>
            <a:ext cx="1066583" cy="369332"/>
          </a:xfrm>
          <a:prstGeom prst="rect">
            <a:avLst/>
          </a:prstGeom>
          <a:noFill/>
        </p:spPr>
        <p:txBody>
          <a:bodyPr wrap="square" rtlCol="0">
            <a:spAutoFit/>
          </a:bodyPr>
          <a:lstStyle/>
          <a:p>
            <a:r>
              <a:rPr lang="en-US" dirty="0"/>
              <a:t>feedback</a:t>
            </a:r>
          </a:p>
        </p:txBody>
      </p:sp>
      <p:sp>
        <p:nvSpPr>
          <p:cNvPr id="17" name="TextBox 16">
            <a:extLst>
              <a:ext uri="{FF2B5EF4-FFF2-40B4-BE49-F238E27FC236}">
                <a16:creationId xmlns:a16="http://schemas.microsoft.com/office/drawing/2014/main" id="{F01AA48B-57FE-E54E-BBFD-E07B7D50831D}"/>
              </a:ext>
            </a:extLst>
          </p:cNvPr>
          <p:cNvSpPr txBox="1"/>
          <p:nvPr/>
        </p:nvSpPr>
        <p:spPr>
          <a:xfrm>
            <a:off x="5172397" y="6119686"/>
            <a:ext cx="2336800" cy="369332"/>
          </a:xfrm>
          <a:prstGeom prst="rect">
            <a:avLst/>
          </a:prstGeom>
          <a:noFill/>
        </p:spPr>
        <p:txBody>
          <a:bodyPr wrap="square" rtlCol="0">
            <a:spAutoFit/>
          </a:bodyPr>
          <a:lstStyle/>
          <a:p>
            <a:r>
              <a:rPr lang="en-US" dirty="0"/>
              <a:t>Multi-armed Bandit</a:t>
            </a:r>
          </a:p>
        </p:txBody>
      </p:sp>
      <p:sp>
        <p:nvSpPr>
          <p:cNvPr id="18" name="圆角矩形 3">
            <a:extLst>
              <a:ext uri="{FF2B5EF4-FFF2-40B4-BE49-F238E27FC236}">
                <a16:creationId xmlns:a16="http://schemas.microsoft.com/office/drawing/2014/main" id="{03E149F8-4A19-1D40-9106-648DEE10D8B1}"/>
              </a:ext>
            </a:extLst>
          </p:cNvPr>
          <p:cNvSpPr/>
          <p:nvPr/>
        </p:nvSpPr>
        <p:spPr>
          <a:xfrm>
            <a:off x="342984" y="3591718"/>
            <a:ext cx="1239838"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1</a:t>
            </a:r>
          </a:p>
        </p:txBody>
      </p:sp>
    </p:spTree>
    <p:extLst>
      <p:ext uri="{BB962C8B-B14F-4D97-AF65-F5344CB8AC3E}">
        <p14:creationId xmlns:p14="http://schemas.microsoft.com/office/powerpoint/2010/main" val="325776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38" y="311150"/>
            <a:ext cx="77152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73100" y="1040368"/>
            <a:ext cx="6985000" cy="1323439"/>
          </a:xfrm>
          <a:prstGeom prst="rect">
            <a:avLst/>
          </a:prstGeom>
        </p:spPr>
        <p:txBody>
          <a:bodyPr wrap="square">
            <a:spAutoFit/>
          </a:bodyPr>
          <a:lstStyle/>
          <a:p>
            <a:r>
              <a:rPr lang="en-US" sz="4000" dirty="0">
                <a:solidFill>
                  <a:srgbClr val="9A0000"/>
                </a:solidFill>
                <a:latin typeface="Corbel" pitchFamily="34" charset="0"/>
                <a:cs typeface="Arial" pitchFamily="34" charset="0"/>
              </a:rPr>
              <a:t>Multi-armed Bandit for News Recommendation</a:t>
            </a:r>
            <a:endParaRPr lang="en-US" dirty="0">
              <a:solidFill>
                <a:srgbClr val="9A0000"/>
              </a:solidFill>
            </a:endParaRPr>
          </a:p>
        </p:txBody>
      </p:sp>
      <p:sp>
        <p:nvSpPr>
          <p:cNvPr id="8" name="矩形 7"/>
          <p:cNvSpPr/>
          <p:nvPr/>
        </p:nvSpPr>
        <p:spPr>
          <a:xfrm>
            <a:off x="800100" y="2289432"/>
            <a:ext cx="6858000" cy="400110"/>
          </a:xfrm>
          <a:prstGeom prst="rect">
            <a:avLst/>
          </a:prstGeom>
        </p:spPr>
        <p:txBody>
          <a:bodyPr wrap="square">
            <a:spAutoFit/>
          </a:bodyPr>
          <a:lstStyle/>
          <a:p>
            <a:pPr marL="342900" indent="-342900">
              <a:buClr>
                <a:srgbClr val="C00000"/>
              </a:buClr>
              <a:buFont typeface="Wingdings" pitchFamily="2" charset="2"/>
              <a:buChar char="§"/>
            </a:pPr>
            <a:r>
              <a:rPr lang="en-US" sz="2000" dirty="0"/>
              <a:t>Update the model once the user gives the feedback</a:t>
            </a:r>
          </a:p>
        </p:txBody>
      </p:sp>
      <p:sp>
        <p:nvSpPr>
          <p:cNvPr id="2" name="云形 1"/>
          <p:cNvSpPr/>
          <p:nvPr/>
        </p:nvSpPr>
        <p:spPr>
          <a:xfrm>
            <a:off x="5964238" y="3702050"/>
            <a:ext cx="2336800" cy="1130300"/>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news articles</a:t>
            </a:r>
          </a:p>
        </p:txBody>
      </p:sp>
      <p:pic>
        <p:nvPicPr>
          <p:cNvPr id="9" name="Picture 2" descr="C:\Users\Administrator\Desktop\multi-bandit algorithm\MAB-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71158" y="5092700"/>
            <a:ext cx="1701239" cy="1410087"/>
          </a:xfrm>
          <a:prstGeom prst="rect">
            <a:avLst/>
          </a:prstGeom>
          <a:noFill/>
          <a:extLst>
            <a:ext uri="{909E8E84-426E-40DD-AFC4-6F175D3DCCD1}">
              <a14:hiddenFill xmlns:a14="http://schemas.microsoft.com/office/drawing/2010/main">
                <a:solidFill>
                  <a:srgbClr val="FFFFFF"/>
                </a:solidFill>
              </a14:hiddenFill>
            </a:ext>
          </a:extLst>
        </p:spPr>
      </p:pic>
      <p:sp>
        <p:nvSpPr>
          <p:cNvPr id="4" name="圆角矩形 3"/>
          <p:cNvSpPr/>
          <p:nvPr/>
        </p:nvSpPr>
        <p:spPr>
          <a:xfrm>
            <a:off x="3649663" y="3086100"/>
            <a:ext cx="1239838"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article </a:t>
            </a:r>
            <a:r>
              <a:rPr lang="en-US" dirty="0">
                <a:solidFill>
                  <a:srgbClr val="C00000"/>
                </a:solidFill>
              </a:rPr>
              <a:t>2</a:t>
            </a:r>
          </a:p>
        </p:txBody>
      </p:sp>
      <p:sp>
        <p:nvSpPr>
          <p:cNvPr id="6" name="圆角矩形标注 5"/>
          <p:cNvSpPr/>
          <p:nvPr/>
        </p:nvSpPr>
        <p:spPr>
          <a:xfrm>
            <a:off x="3758982" y="4394200"/>
            <a:ext cx="1125589" cy="558800"/>
          </a:xfrm>
          <a:prstGeom prst="wedgeRoundRect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Like it?</a:t>
            </a:r>
          </a:p>
        </p:txBody>
      </p:sp>
      <p:cxnSp>
        <p:nvCxnSpPr>
          <p:cNvPr id="13" name="直接箭头连接符 12"/>
          <p:cNvCxnSpPr/>
          <p:nvPr/>
        </p:nvCxnSpPr>
        <p:spPr>
          <a:xfrm flipH="1" flipV="1">
            <a:off x="5054600" y="3309938"/>
            <a:ext cx="1295400" cy="392112"/>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5" name="直接箭头连接符 14"/>
          <p:cNvCxnSpPr/>
          <p:nvPr/>
        </p:nvCxnSpPr>
        <p:spPr>
          <a:xfrm flipH="1">
            <a:off x="2425700" y="3309937"/>
            <a:ext cx="1045458" cy="56356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61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5477" y="4161908"/>
            <a:ext cx="582823" cy="56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5981" y="4648200"/>
            <a:ext cx="572954" cy="55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11046" y="3751816"/>
            <a:ext cx="582823" cy="56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椭圆形标注 17"/>
          <p:cNvSpPr/>
          <p:nvPr/>
        </p:nvSpPr>
        <p:spPr>
          <a:xfrm>
            <a:off x="1466888" y="3058320"/>
            <a:ext cx="1689100" cy="565546"/>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Yeah!</a:t>
            </a:r>
          </a:p>
        </p:txBody>
      </p:sp>
      <p:sp>
        <p:nvSpPr>
          <p:cNvPr id="19" name="TextBox 18">
            <a:extLst>
              <a:ext uri="{FF2B5EF4-FFF2-40B4-BE49-F238E27FC236}">
                <a16:creationId xmlns:a16="http://schemas.microsoft.com/office/drawing/2014/main" id="{95273AC4-BDE0-3042-9460-719119BF2175}"/>
              </a:ext>
            </a:extLst>
          </p:cNvPr>
          <p:cNvSpPr txBox="1"/>
          <p:nvPr/>
        </p:nvSpPr>
        <p:spPr>
          <a:xfrm>
            <a:off x="5172397" y="6119686"/>
            <a:ext cx="2336800" cy="369332"/>
          </a:xfrm>
          <a:prstGeom prst="rect">
            <a:avLst/>
          </a:prstGeom>
          <a:noFill/>
        </p:spPr>
        <p:txBody>
          <a:bodyPr wrap="square" rtlCol="0">
            <a:spAutoFit/>
          </a:bodyPr>
          <a:lstStyle/>
          <a:p>
            <a:r>
              <a:rPr lang="en-US" dirty="0"/>
              <a:t>Multi-armed Bandit</a:t>
            </a:r>
          </a:p>
        </p:txBody>
      </p:sp>
      <p:sp>
        <p:nvSpPr>
          <p:cNvPr id="20" name="圆角矩形 3">
            <a:extLst>
              <a:ext uri="{FF2B5EF4-FFF2-40B4-BE49-F238E27FC236}">
                <a16:creationId xmlns:a16="http://schemas.microsoft.com/office/drawing/2014/main" id="{62AFDF36-5B26-6D46-977D-E9F0270142A6}"/>
              </a:ext>
            </a:extLst>
          </p:cNvPr>
          <p:cNvSpPr/>
          <p:nvPr/>
        </p:nvSpPr>
        <p:spPr>
          <a:xfrm>
            <a:off x="342984" y="3591718"/>
            <a:ext cx="1239838" cy="44767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 1</a:t>
            </a:r>
          </a:p>
        </p:txBody>
      </p:sp>
    </p:spTree>
    <p:extLst>
      <p:ext uri="{BB962C8B-B14F-4D97-AF65-F5344CB8AC3E}">
        <p14:creationId xmlns:p14="http://schemas.microsoft.com/office/powerpoint/2010/main" val="31413776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3873</TotalTime>
  <Words>2289</Words>
  <Application>Microsoft Macintosh PowerPoint</Application>
  <PresentationFormat>On-screen Show (4:3)</PresentationFormat>
  <Paragraphs>292</Paragraphs>
  <Slides>38</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 Unicode MS</vt:lpstr>
      <vt:lpstr>Arial</vt:lpstr>
      <vt:lpstr>Calibri</vt:lpstr>
      <vt:lpstr>Cambria Math</vt:lpstr>
      <vt:lpstr>Corbel</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Lafayette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Taylor</dc:creator>
  <cp:lastModifiedBy>Qing Wang1</cp:lastModifiedBy>
  <cp:revision>852</cp:revision>
  <dcterms:created xsi:type="dcterms:W3CDTF">2014-01-21T16:40:18Z</dcterms:created>
  <dcterms:modified xsi:type="dcterms:W3CDTF">2022-02-11T18:02:21Z</dcterms:modified>
</cp:coreProperties>
</file>