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98" r:id="rId2"/>
    <p:sldId id="301" r:id="rId3"/>
    <p:sldId id="302" r:id="rId4"/>
    <p:sldId id="299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00" r:id="rId13"/>
    <p:sldId id="310" r:id="rId14"/>
    <p:sldId id="312" r:id="rId15"/>
    <p:sldId id="311" r:id="rId16"/>
    <p:sldId id="313" r:id="rId17"/>
    <p:sldId id="314" r:id="rId18"/>
    <p:sldId id="315" r:id="rId19"/>
    <p:sldId id="316" r:id="rId20"/>
    <p:sldId id="317" r:id="rId21"/>
    <p:sldId id="318" r:id="rId22"/>
    <p:sldId id="291" r:id="rId23"/>
    <p:sldId id="319" r:id="rId24"/>
    <p:sldId id="320" r:id="rId25"/>
    <p:sldId id="321" r:id="rId26"/>
    <p:sldId id="322" r:id="rId27"/>
    <p:sldId id="323" r:id="rId28"/>
    <p:sldId id="324" r:id="rId29"/>
    <p:sldId id="325" r:id="rId30"/>
    <p:sldId id="326" r:id="rId31"/>
    <p:sldId id="327" r:id="rId32"/>
    <p:sldId id="328" r:id="rId33"/>
    <p:sldId id="329" r:id="rId34"/>
    <p:sldId id="330" r:id="rId35"/>
    <p:sldId id="331" r:id="rId36"/>
    <p:sldId id="332" r:id="rId37"/>
    <p:sldId id="334" r:id="rId38"/>
    <p:sldId id="335" r:id="rId39"/>
    <p:sldId id="340" r:id="rId40"/>
    <p:sldId id="339" r:id="rId41"/>
    <p:sldId id="336" r:id="rId42"/>
    <p:sldId id="337" r:id="rId43"/>
    <p:sldId id="338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37" autoAdjust="0"/>
    <p:restoredTop sz="94573" autoAdjust="0"/>
  </p:normalViewPr>
  <p:slideViewPr>
    <p:cSldViewPr snapToGrid="0" snapToObjects="1">
      <p:cViewPr>
        <p:scale>
          <a:sx n="75" d="100"/>
          <a:sy n="75" d="100"/>
        </p:scale>
        <p:origin x="1904" y="5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viewProps" Target="viewProps.xml"/><Relationship Id="rId47" Type="http://schemas.openxmlformats.org/officeDocument/2006/relationships/theme" Target="theme/theme1.xml"/><Relationship Id="rId48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0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4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2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4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1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20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88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5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72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4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7024-2395-BF40-95BF-198A829DFA7B}" type="datetimeFigureOut">
              <a:rPr lang="en-US" smtClean="0"/>
              <a:t>8/17/18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60D5-EAB9-3442-9210-A8AA747B2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6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shop.oreilly.com/product/0636920027393.do" TargetMode="External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6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0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563563"/>
            <a:ext cx="2000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563563"/>
            <a:ext cx="6115050" cy="421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84300" y="5092700"/>
            <a:ext cx="7510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ea typeface="Arial Unicode MS" pitchFamily="34" charset="-122"/>
                <a:cs typeface="Arial Unicode MS" pitchFamily="34" charset="-122"/>
              </a:rPr>
              <a:t>An Introduction to Bandit Algorithm</a:t>
            </a:r>
            <a:endParaRPr lang="en-US" sz="3600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9A0000"/>
              </a:solidFill>
              <a:latin typeface="Corbe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24300" y="5809397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Qing </a:t>
            </a:r>
            <a:r>
              <a:rPr lang="en-US" dirty="0" smtClean="0"/>
              <a:t>Wang, Ph. D. student, 2016</a:t>
            </a:r>
          </a:p>
          <a:p>
            <a:pPr algn="r"/>
            <a:r>
              <a:rPr lang="en-US" altLang="zh-CN" dirty="0" smtClean="0"/>
              <a:t>Some</a:t>
            </a:r>
            <a:r>
              <a:rPr lang="zh-CN" altLang="en-US" dirty="0" smtClean="0"/>
              <a:t> </a:t>
            </a:r>
            <a:r>
              <a:rPr lang="en-US" altLang="zh-CN" dirty="0" smtClean="0"/>
              <a:t>slides from Li Zhou and Jure </a:t>
            </a:r>
            <a:r>
              <a:rPr lang="en-US" altLang="zh-CN" dirty="0" err="1" smtClean="0"/>
              <a:t>Leskovec</a:t>
            </a:r>
            <a:r>
              <a:rPr lang="en-US" altLang="zh-C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03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Update the model once the user gives the feedback</a:t>
            </a:r>
          </a:p>
        </p:txBody>
      </p:sp>
      <p:sp>
        <p:nvSpPr>
          <p:cNvPr id="2" name="云形 1"/>
          <p:cNvSpPr/>
          <p:nvPr/>
        </p:nvSpPr>
        <p:spPr>
          <a:xfrm>
            <a:off x="5964238" y="37020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 articles</a:t>
            </a:r>
            <a:endParaRPr lang="en-US" dirty="0"/>
          </a:p>
        </p:txBody>
      </p:sp>
      <p:pic>
        <p:nvPicPr>
          <p:cNvPr id="9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8" y="5092700"/>
            <a:ext cx="1701239" cy="14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49663" y="3086100"/>
            <a:ext cx="1239838" cy="447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758982" y="4394200"/>
            <a:ext cx="1125589" cy="5588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it?</a:t>
            </a:r>
            <a:endParaRPr 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054600" y="3309938"/>
            <a:ext cx="1295400" cy="392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25700" y="3309937"/>
            <a:ext cx="1045458" cy="563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77" y="4161908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4648200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46" y="3751816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椭圆形标注 17"/>
          <p:cNvSpPr/>
          <p:nvPr/>
        </p:nvSpPr>
        <p:spPr>
          <a:xfrm>
            <a:off x="1466888" y="3058320"/>
            <a:ext cx="1689100" cy="56554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377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Update the model once the user gives the feedback</a:t>
            </a:r>
          </a:p>
        </p:txBody>
      </p:sp>
      <p:sp>
        <p:nvSpPr>
          <p:cNvPr id="2" name="云形 1"/>
          <p:cNvSpPr/>
          <p:nvPr/>
        </p:nvSpPr>
        <p:spPr>
          <a:xfrm>
            <a:off x="5964238" y="37020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 articles</a:t>
            </a:r>
            <a:endParaRPr lang="en-US" dirty="0"/>
          </a:p>
        </p:txBody>
      </p:sp>
      <p:pic>
        <p:nvPicPr>
          <p:cNvPr id="9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8" y="5092700"/>
            <a:ext cx="1701239" cy="14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49663" y="3086100"/>
            <a:ext cx="1239838" cy="447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</a:t>
            </a:r>
            <a:r>
              <a:rPr lang="en-US" dirty="0" smtClean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758982" y="4394200"/>
            <a:ext cx="1125589" cy="5588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it?</a:t>
            </a:r>
            <a:endParaRPr 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054600" y="3309938"/>
            <a:ext cx="1295400" cy="392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25700" y="3309937"/>
            <a:ext cx="1045458" cy="563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77" y="4161908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4648200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046" y="3751816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椭圆形标注 17"/>
          <p:cNvSpPr/>
          <p:nvPr/>
        </p:nvSpPr>
        <p:spPr>
          <a:xfrm>
            <a:off x="1466888" y="3058320"/>
            <a:ext cx="1689100" cy="56554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Yeah!</a:t>
            </a:r>
            <a:endParaRPr lang="en-US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2425700" y="4161908"/>
            <a:ext cx="1223963" cy="791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83080" y="4161908"/>
            <a:ext cx="10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199" y="5439896"/>
            <a:ext cx="1362075" cy="140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65838" y="5201167"/>
            <a:ext cx="1770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about article 3,4,5…?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0"/>
            <a:ext cx="9067800" cy="688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599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 Definition</a:t>
            </a: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The MAB problem is a classical paradigm in Machine Learning in which </a:t>
            </a:r>
            <a:r>
              <a:rPr lang="en-US" sz="2000" dirty="0">
                <a:solidFill>
                  <a:srgbClr val="C00000"/>
                </a:solidFill>
              </a:rPr>
              <a:t>an online algorithm </a:t>
            </a:r>
            <a:r>
              <a:rPr lang="en-US" sz="2000" dirty="0"/>
              <a:t>choses from a set of strategies </a:t>
            </a:r>
            <a:r>
              <a:rPr lang="en-US" sz="2000" dirty="0">
                <a:solidFill>
                  <a:srgbClr val="C00000"/>
                </a:solidFill>
              </a:rPr>
              <a:t>in a sequence of trials </a:t>
            </a:r>
            <a:r>
              <a:rPr lang="en-US" sz="2000" dirty="0"/>
              <a:t>so as to </a:t>
            </a:r>
            <a:r>
              <a:rPr lang="en-US" sz="2000" dirty="0">
                <a:solidFill>
                  <a:srgbClr val="C00000"/>
                </a:solidFill>
              </a:rPr>
              <a:t>maximize</a:t>
            </a:r>
            <a:r>
              <a:rPr lang="en-US" sz="2000" dirty="0"/>
              <a:t> the total payoff of the chosen strategies[1].</a:t>
            </a:r>
          </a:p>
        </p:txBody>
      </p:sp>
      <p:sp>
        <p:nvSpPr>
          <p:cNvPr id="7" name="矩形 6"/>
          <p:cNvSpPr/>
          <p:nvPr/>
        </p:nvSpPr>
        <p:spPr>
          <a:xfrm>
            <a:off x="800100" y="5518150"/>
            <a:ext cx="589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http://research.microsoft.com/en-us/projects/bandits/</a:t>
            </a:r>
          </a:p>
        </p:txBody>
      </p:sp>
    </p:spTree>
    <p:extLst>
      <p:ext uri="{BB962C8B-B14F-4D97-AF65-F5344CB8AC3E}">
        <p14:creationId xmlns:p14="http://schemas.microsoft.com/office/powerpoint/2010/main" val="1426634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Other Application</a:t>
            </a: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Clinical trials: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Investigate effects of different treatments while minimizing patient losses</a:t>
            </a:r>
            <a:endParaRPr lang="en-US" sz="2000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Adaptive routing: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Minimize delay in the network by investigating different routes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Asset pricing: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Figure out product prices while trying to make optimal profit</a:t>
            </a:r>
          </a:p>
        </p:txBody>
      </p:sp>
    </p:spTree>
    <p:extLst>
      <p:ext uri="{BB962C8B-B14F-4D97-AF65-F5344CB8AC3E}">
        <p14:creationId xmlns:p14="http://schemas.microsoft.com/office/powerpoint/2010/main" val="384036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Some Jargon </a:t>
            </a:r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Terms</a:t>
            </a: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Arm: one </a:t>
            </a:r>
            <a:r>
              <a:rPr lang="en-US" sz="2000" dirty="0" smtClean="0"/>
              <a:t>idea/strategy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Bandit</a:t>
            </a:r>
            <a:r>
              <a:rPr lang="en-US" sz="2000" dirty="0"/>
              <a:t>: A group of </a:t>
            </a:r>
            <a:r>
              <a:rPr lang="en-US" sz="2000" dirty="0" smtClean="0"/>
              <a:t>ideas(strategies)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Pull/Play/Trial</a:t>
            </a:r>
            <a:r>
              <a:rPr lang="en-US" sz="2000" dirty="0"/>
              <a:t>: One chance to try your </a:t>
            </a:r>
            <a:r>
              <a:rPr lang="en-US" sz="2000" dirty="0" smtClean="0"/>
              <a:t>strategy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Reward</a:t>
            </a:r>
            <a:r>
              <a:rPr lang="en-US" sz="2000" dirty="0"/>
              <a:t>: The unit of success we measure after each </a:t>
            </a:r>
            <a:r>
              <a:rPr lang="en-US" sz="2000" dirty="0" smtClean="0"/>
              <a:t>pull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Regret: Performance Metric</a:t>
            </a:r>
            <a:endParaRPr lang="en-US" sz="2000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939800" y="4997787"/>
            <a:ext cx="5892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</a:t>
            </a:r>
            <a:r>
              <a:rPr lang="en-US" b="1" dirty="0"/>
              <a:t>Bandit Algorithms for Website Optimization </a:t>
            </a:r>
            <a:r>
              <a:rPr lang="en-US" dirty="0"/>
              <a:t>Developing, Deploying, and Debugging By </a:t>
            </a:r>
            <a:r>
              <a:rPr lang="en-US" dirty="0">
                <a:hlinkClick r:id="rId3"/>
              </a:rPr>
              <a:t>John Myles White</a:t>
            </a:r>
            <a:r>
              <a:rPr lang="en-US" dirty="0"/>
              <a:t>, O'Reilly Media,2012</a:t>
            </a: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7429" y="3669046"/>
            <a:ext cx="1688434" cy="2218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3593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K-Armed Bandit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875254"/>
            <a:ext cx="5410200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39800" y="4181732"/>
                <a:ext cx="6858000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Each Arm a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Wins(reward=1) with fixed(unknown)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Loses(reward=0) </a:t>
                </a:r>
                <a:r>
                  <a:rPr lang="en-US" sz="2000" dirty="0"/>
                  <a:t>with fixed(unknown)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(1−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All draws are independent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… 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How to pull arms to </a:t>
                </a:r>
                <a:r>
                  <a:rPr lang="en-US" sz="2000" dirty="0" smtClean="0">
                    <a:solidFill>
                      <a:srgbClr val="C00000"/>
                    </a:solidFill>
                  </a:rPr>
                  <a:t>maximize total reward</a:t>
                </a:r>
                <a:r>
                  <a:rPr lang="en-US" sz="2000" dirty="0" smtClean="0"/>
                  <a:t>?(estimate the arm’s prob. </a:t>
                </a:r>
                <a:r>
                  <a:rPr lang="en-US" sz="2000" dirty="0"/>
                  <a:t>o</a:t>
                </a:r>
                <a:r>
                  <a:rPr lang="en-US" sz="2000" dirty="0" smtClean="0"/>
                  <a:t>f winning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0" y="4181732"/>
                <a:ext cx="6858000" cy="1938992"/>
              </a:xfrm>
              <a:prstGeom prst="rect">
                <a:avLst/>
              </a:prstGeom>
              <a:blipFill rotWithShape="1">
                <a:blip r:embed="rId4"/>
                <a:stretch>
                  <a:fillRect l="-711" t="-1572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808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Model of Stochastic K-Armed Bandit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01700" y="2429132"/>
                <a:ext cx="6858000" cy="3512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Set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𝒌</m:t>
                    </m:r>
                  </m:oMath>
                </a14:m>
                <a:r>
                  <a:rPr lang="en-US" sz="2000" dirty="0" smtClean="0"/>
                  <a:t> choices(arms)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Each choice </a:t>
                </a:r>
                <a:r>
                  <a:rPr lang="en-US" sz="2000" b="1" i="1" dirty="0" smtClean="0"/>
                  <a:t>a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is associated with unknown probability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  <a:ea typeface="Cambria Math"/>
                          </a:rPr>
                          <m:t>𝒂</m:t>
                        </m:r>
                      </m:sub>
                    </m:sSub>
                  </m:oMath>
                </a14:m>
                <a:r>
                  <a:rPr lang="en-US" sz="2000" dirty="0" smtClean="0"/>
                  <a:t> in </a:t>
                </a:r>
                <a:r>
                  <a:rPr lang="en-US" sz="2000" b="1" dirty="0" smtClean="0"/>
                  <a:t>[0, 1]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We play the game for </a:t>
                </a:r>
                <a:r>
                  <a:rPr lang="en-US" sz="2000" b="1" i="1" dirty="0" smtClean="0"/>
                  <a:t>T </a:t>
                </a:r>
                <a:r>
                  <a:rPr lang="en-US" sz="2000" dirty="0" smtClean="0"/>
                  <a:t>rounds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In each round </a:t>
                </a:r>
                <a:r>
                  <a:rPr lang="en-US" sz="2000" b="1" i="1" dirty="0" smtClean="0"/>
                  <a:t>t :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We pick some arm </a:t>
                </a:r>
                <a:r>
                  <a:rPr lang="en-US" sz="2000" b="1" i="1" dirty="0" smtClean="0"/>
                  <a:t>j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We obtain random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𝑿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en-US" sz="2000" dirty="0" smtClean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 smtClean="0"/>
                  <a:t>(reward is independent of previous draws)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Goal: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𝑿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 smtClean="0"/>
                  <a:t> (without 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)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However, every time we pull some arm </a:t>
                </a:r>
                <a:r>
                  <a:rPr lang="en-US" sz="2000" b="1" i="1" dirty="0" smtClean="0"/>
                  <a:t>a </a:t>
                </a:r>
                <a:r>
                  <a:rPr lang="en-US" sz="2000" dirty="0" smtClean="0"/>
                  <a:t>we get to learn a bit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b="1" i="1" dirty="0" smtClean="0"/>
                  <a:t>.</a:t>
                </a:r>
                <a:endParaRPr lang="en-US" sz="2000" b="1" i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429132"/>
                <a:ext cx="6858000" cy="3512308"/>
              </a:xfrm>
              <a:prstGeom prst="rect">
                <a:avLst/>
              </a:prstGeom>
              <a:blipFill rotWithShape="1">
                <a:blip r:embed="rId3"/>
                <a:stretch>
                  <a:fillRect l="-800" t="-867" b="-2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9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Performance Metric: 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01700" y="2429132"/>
                <a:ext cx="6858000" cy="27217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Let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>
                            <a:latin typeface="Cambria Math"/>
                          </a:rPr>
                          <m:t>𝑷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  <a:ea typeface="Cambria Math"/>
                          </a:rPr>
                          <m:t>𝒂</m:t>
                        </m:r>
                      </m:sub>
                    </m:sSub>
                    <m:r>
                      <a:rPr lang="en-US" sz="2000" b="1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endParaRPr lang="en-US" sz="2000" b="1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Payoff/reward</a:t>
                </a:r>
                <a:r>
                  <a:rPr lang="en-US" sz="2000" b="1" dirty="0" smtClean="0"/>
                  <a:t> best arm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𝒎𝒂𝒙</m:t>
                    </m:r>
                    <m:d>
                      <m:dPr>
                        <m:begChr m:val="{"/>
                        <m:endChr m:val="|"/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, …,</m:t>
                    </m:r>
                    <m:r>
                      <a:rPr lang="en-US" sz="2000" b="1" i="1" smtClean="0"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b="1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…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 smtClean="0"/>
                  <a:t> be the sequence of arms pulled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Instantaneous regret at time 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0" i="0" smtClean="0">
                        <a:latin typeface="Cambria Math"/>
                        <a:ea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000" b="1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Total regret: </a:t>
                </a:r>
              </a:p>
              <a:p>
                <a:pPr marL="12573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/>
                          </a:rPr>
                          <m:t>𝑡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/>
                              </a:rPr>
                              <m:t>𝒓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𝒕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Typical goal: arm allocation strategy that guarantees :</a:t>
                </a:r>
              </a:p>
              <a:p>
                <a:pPr lvl="2">
                  <a:buClr>
                    <a:srgbClr val="C00000"/>
                  </a:buClr>
                </a:pP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>
                                <a:latin typeface="Cambria Math"/>
                              </a:rPr>
                              <m:t>𝑻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r>
                      <a:rPr lang="en-US" sz="2000" b="0" i="0" smtClean="0">
                        <a:latin typeface="Cambria Math"/>
                      </a:rPr>
                      <m:t>→0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as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T</m:t>
                    </m:r>
                    <m:r>
                      <a:rPr lang="en-US" sz="2000" b="0" i="0" smtClean="0">
                        <a:latin typeface="Cambria Math"/>
                      </a:rPr>
                      <m:t>→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429132"/>
                <a:ext cx="6858000" cy="2721771"/>
              </a:xfrm>
              <a:prstGeom prst="rect">
                <a:avLst/>
              </a:prstGeom>
              <a:blipFill rotWithShape="1">
                <a:blip r:embed="rId3"/>
                <a:stretch>
                  <a:fillRect l="-800" t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3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Allocation Strategies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901700" y="2429132"/>
                <a:ext cx="6858000" cy="327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If we knew the payoffs, which arm should we pull?</a:t>
                </a:r>
                <a:r>
                  <a:rPr lang="en-US" sz="2000" b="1" dirty="0" smtClean="0"/>
                  <a:t> </a:t>
                </a:r>
                <a:endParaRPr lang="en-US" sz="2000" b="1" dirty="0" smtClean="0">
                  <a:ea typeface="Cambria Math"/>
                </a:endParaRP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b="1" dirty="0" smtClean="0"/>
                  <a:t>best arm</a:t>
                </a:r>
                <a:r>
                  <a:rPr lang="en-US" sz="2000" dirty="0" smtClean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p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∗</m:t>
                        </m:r>
                      </m:sup>
                    </m:sSup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𝒎𝒂𝒙</m:t>
                    </m:r>
                    <m:d>
                      <m:dPr>
                        <m:begChr m:val="{"/>
                        <m:endChr m:val="|"/>
                        <m:ctrlPr>
                          <a:rPr lang="en-US" sz="2000" b="1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 sz="2000" b="1" i="1" smtClean="0"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latin typeface="Cambria Math"/>
                      </a:rPr>
                      <m:t>𝒂</m:t>
                    </m:r>
                    <m:r>
                      <a:rPr lang="en-US" sz="2000" b="1" i="1" smtClean="0">
                        <a:latin typeface="Cambria Math"/>
                      </a:rPr>
                      <m:t>=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latin typeface="Cambria Math"/>
                      </a:rPr>
                      <m:t>, …,</m:t>
                    </m:r>
                    <m:r>
                      <a:rPr lang="en-US" sz="2000" b="1" i="1" smtClean="0"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latin typeface="Cambria Math"/>
                      </a:rPr>
                      <m:t>}</m:t>
                    </m:r>
                  </m:oMath>
                </a14:m>
                <a:endParaRPr lang="en-US" sz="2000" b="1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What if we only care about estimating payoff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?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Pick each of </a:t>
                </a:r>
                <a:r>
                  <a:rPr lang="en-US" sz="2000" b="1" i="1" dirty="0" smtClean="0"/>
                  <a:t>k </a:t>
                </a:r>
                <a:r>
                  <a:rPr lang="en-US" sz="2000" dirty="0" smtClean="0"/>
                  <a:t>arms equally often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b="1" dirty="0" smtClean="0"/>
                  <a:t> Estimate</a:t>
                </a:r>
                <a:r>
                  <a:rPr lang="en-US" sz="2000" dirty="0" smtClean="0"/>
                  <a:t> 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𝒌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b="1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Total regret: </a:t>
                </a:r>
              </a:p>
              <a:p>
                <a:pPr marL="12573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000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𝑻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𝑘</m:t>
                        </m:r>
                      </m:den>
                    </m:f>
                    <m:r>
                      <a:rPr lang="en-US" sz="2000" i="1" smtClean="0">
                        <a:latin typeface="Cambria Math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a:rPr lang="en-US" sz="2000" b="0" i="1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)</m:t>
                        </m:r>
                        <m:r>
                          <a:rPr lang="en-US" sz="2000" b="1" i="1" smtClean="0">
                            <a:latin typeface="Cambria Math"/>
                          </a:rPr>
                          <m:t> </m:t>
                        </m:r>
                      </m:e>
                    </m:nary>
                  </m:oMath>
                </a14:m>
                <a:endParaRPr lang="en-US" sz="2000" b="1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payoff  received when pulling an arm </a:t>
                </a:r>
                <a:r>
                  <a:rPr lang="en-US" sz="2000" b="1" i="1" dirty="0" smtClean="0"/>
                  <a:t>a</a:t>
                </a:r>
                <a:r>
                  <a:rPr lang="en-US" sz="2000" dirty="0" smtClean="0"/>
                  <a:t> for </a:t>
                </a:r>
                <a:r>
                  <a:rPr lang="en-US" sz="2000" i="1" dirty="0" smtClean="0"/>
                  <a:t>j-</a:t>
                </a:r>
                <a:r>
                  <a:rPr lang="en-US" sz="2000" i="1" dirty="0" err="1" smtClean="0"/>
                  <a:t>th</a:t>
                </a:r>
                <a:r>
                  <a:rPr lang="en-US" sz="2000" dirty="0" smtClean="0"/>
                  <a:t> time</a:t>
                </a: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429132"/>
                <a:ext cx="6858000" cy="3273460"/>
              </a:xfrm>
              <a:prstGeom prst="rect">
                <a:avLst/>
              </a:prstGeom>
              <a:blipFill rotWithShape="1">
                <a:blip r:embed="rId3"/>
                <a:stretch>
                  <a:fillRect l="-800" t="-931" b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7390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22300" y="913130"/>
            <a:ext cx="70104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AGENDA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66800" y="2527300"/>
            <a:ext cx="6832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Motivation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Background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Contextual-free MAB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Contextual MAB 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Results and Future work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800" dirty="0" smtClean="0"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Question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endParaRPr lang="en-US" sz="2800" dirty="0"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850" y="4933950"/>
            <a:ext cx="1581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068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Exploration vs. Exploitation</a:t>
            </a:r>
          </a:p>
        </p:txBody>
      </p:sp>
      <p:sp>
        <p:nvSpPr>
          <p:cNvPr id="9" name="矩形 8"/>
          <p:cNvSpPr/>
          <p:nvPr/>
        </p:nvSpPr>
        <p:spPr>
          <a:xfrm>
            <a:off x="901700" y="2429132"/>
            <a:ext cx="713263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Trade off </a:t>
            </a:r>
            <a:r>
              <a:rPr lang="en-US" sz="2000" dirty="0" smtClean="0"/>
              <a:t>between </a:t>
            </a:r>
            <a:r>
              <a:rPr lang="en-US" sz="2000" dirty="0" smtClean="0">
                <a:solidFill>
                  <a:srgbClr val="C00000"/>
                </a:solidFill>
              </a:rPr>
              <a:t>exploration</a:t>
            </a:r>
            <a:r>
              <a:rPr lang="en-US" sz="2000" dirty="0" smtClean="0"/>
              <a:t> (gathering data about arm payoffs) and </a:t>
            </a:r>
            <a:r>
              <a:rPr lang="en-US" sz="2000" dirty="0" smtClean="0">
                <a:solidFill>
                  <a:schemeClr val="accent3">
                    <a:lumMod val="75000"/>
                  </a:schemeClr>
                </a:solidFill>
              </a:rPr>
              <a:t>exploitation </a:t>
            </a:r>
            <a:r>
              <a:rPr lang="en-US" sz="2000" dirty="0" smtClean="0"/>
              <a:t>(making decisions based on history data) in decision making.</a:t>
            </a:r>
          </a:p>
        </p:txBody>
      </p:sp>
      <p:pic>
        <p:nvPicPr>
          <p:cNvPr id="6" name="Picture 3" descr="C:\Users\Administrator\Desktop\multi-bandit algorithm\1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61" y="3795710"/>
            <a:ext cx="4309037" cy="214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841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Algorithm to  Exploration &amp; Exploitation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689100" y="2705100"/>
            <a:ext cx="1460500" cy="800100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Exploration</a:t>
            </a:r>
            <a:endParaRPr lang="en-US" dirty="0"/>
          </a:p>
        </p:txBody>
      </p:sp>
      <p:sp>
        <p:nvSpPr>
          <p:cNvPr id="7" name="流程图: 可选过程 6"/>
          <p:cNvSpPr/>
          <p:nvPr/>
        </p:nvSpPr>
        <p:spPr>
          <a:xfrm>
            <a:off x="5689600" y="2705100"/>
            <a:ext cx="1460500" cy="800100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Exploitation</a:t>
            </a:r>
            <a:endParaRPr lang="en-US" dirty="0"/>
          </a:p>
        </p:txBody>
      </p:sp>
      <p:sp>
        <p:nvSpPr>
          <p:cNvPr id="3" name="左右箭头 2"/>
          <p:cNvSpPr/>
          <p:nvPr/>
        </p:nvSpPr>
        <p:spPr>
          <a:xfrm>
            <a:off x="3178175" y="3060700"/>
            <a:ext cx="2482850" cy="45719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下箭头 3"/>
          <p:cNvSpPr/>
          <p:nvPr/>
        </p:nvSpPr>
        <p:spPr>
          <a:xfrm>
            <a:off x="4368800" y="3127376"/>
            <a:ext cx="50800" cy="466724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886200" y="2679700"/>
            <a:ext cx="1016000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Tradeoff</a:t>
            </a:r>
            <a:endParaRPr lang="en-US" dirty="0"/>
          </a:p>
        </p:txBody>
      </p:sp>
      <p:sp>
        <p:nvSpPr>
          <p:cNvPr id="10" name="剪去同侧角的矩形 9"/>
          <p:cNvSpPr/>
          <p:nvPr/>
        </p:nvSpPr>
        <p:spPr>
          <a:xfrm>
            <a:off x="3721100" y="3606800"/>
            <a:ext cx="1346200" cy="571500"/>
          </a:xfrm>
          <a:prstGeom prst="snip2Same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 bandit algorithm</a:t>
            </a:r>
            <a:endParaRPr lang="en-US" dirty="0"/>
          </a:p>
        </p:txBody>
      </p:sp>
      <p:sp>
        <p:nvSpPr>
          <p:cNvPr id="12" name="右大括号 11"/>
          <p:cNvSpPr/>
          <p:nvPr/>
        </p:nvSpPr>
        <p:spPr>
          <a:xfrm rot="16200000">
            <a:off x="4165600" y="2616199"/>
            <a:ext cx="507999" cy="3683000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流程图: 可选过程 13"/>
          <p:cNvSpPr/>
          <p:nvPr/>
        </p:nvSpPr>
        <p:spPr>
          <a:xfrm>
            <a:off x="1835150" y="4743965"/>
            <a:ext cx="1460500" cy="602735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Contextual free</a:t>
            </a:r>
            <a:endParaRPr lang="en-US" dirty="0"/>
          </a:p>
        </p:txBody>
      </p:sp>
      <p:sp>
        <p:nvSpPr>
          <p:cNvPr id="15" name="流程图: 可选过程 14"/>
          <p:cNvSpPr/>
          <p:nvPr/>
        </p:nvSpPr>
        <p:spPr>
          <a:xfrm>
            <a:off x="5530850" y="4724399"/>
            <a:ext cx="1460500" cy="602735"/>
          </a:xfrm>
          <a:prstGeom prst="flowChartAlternateProcess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Contextual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841500" y="54737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Epsilon algorithm</a:t>
            </a:r>
          </a:p>
          <a:p>
            <a:pPr marL="342900" indent="-342900">
              <a:buAutoNum type="arabicPeriod"/>
            </a:pPr>
            <a:r>
              <a:rPr lang="en-US" dirty="0" smtClean="0"/>
              <a:t>UCB1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473700" y="54483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Ex3, Ex4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Tompson</a:t>
            </a:r>
            <a:r>
              <a:rPr lang="en-US" dirty="0" smtClean="0"/>
              <a:t> Sampling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LinUCB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6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99" y="49581"/>
            <a:ext cx="8862791" cy="6579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9650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3100" y="1040368"/>
                <a:ext cx="726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9A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3600" dirty="0" smtClean="0">
                    <a:solidFill>
                      <a:srgbClr val="9A0000"/>
                    </a:solidFill>
                    <a:latin typeface="Corbel" pitchFamily="34" charset="0"/>
                    <a:cs typeface="Arial" pitchFamily="34" charset="0"/>
                  </a:rPr>
                  <a:t>-Greedy Algorithm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040368"/>
                <a:ext cx="7264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481" y="3282613"/>
            <a:ext cx="6049637" cy="277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8981" y="2101850"/>
                <a:ext cx="7132638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It tries to be fair to the two opposite goals of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exploration(with prob.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and 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exploitation(1-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</a:rPr>
                  <a:t>)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by using a mechanism: flips a coin.</a:t>
                </a:r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1015663"/>
              </a:xfrm>
              <a:prstGeom prst="rect">
                <a:avLst/>
              </a:prstGeom>
              <a:blipFill rotWithShape="1">
                <a:blip r:embed="rId5"/>
                <a:stretch>
                  <a:fillRect l="-684" t="-3012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98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3100" y="1040368"/>
                <a:ext cx="726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9A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3600" dirty="0" smtClean="0">
                    <a:solidFill>
                      <a:srgbClr val="9A0000"/>
                    </a:solidFill>
                    <a:latin typeface="Corbel" pitchFamily="34" charset="0"/>
                    <a:cs typeface="Arial" pitchFamily="34" charset="0"/>
                  </a:rPr>
                  <a:t>-Greedy Algorithm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040368"/>
                <a:ext cx="7264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8981" y="2101850"/>
                <a:ext cx="7132638" cy="3015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For t=1:T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endParaRPr lang="en-US" sz="2000" b="0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With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:</m:t>
                    </m:r>
                  </m:oMath>
                </a14:m>
                <a:r>
                  <a:rPr lang="en-US" sz="2000" dirty="0" smtClean="0"/>
                  <a:t> Explore by picking an arm chosen uniformly at random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With prob. 1-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: Exploit by picking an arm with highest empirical mean payoff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Theorem [Auer et al. ‘02]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For suitable choice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 smtClean="0"/>
                  <a:t> it holds that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3015184"/>
              </a:xfrm>
              <a:prstGeom prst="rect">
                <a:avLst/>
              </a:prstGeom>
              <a:blipFill rotWithShape="1">
                <a:blip r:embed="rId4"/>
                <a:stretch>
                  <a:fillRect l="-684" t="-1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663" y="4811237"/>
            <a:ext cx="3906838" cy="435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97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673100" y="1040368"/>
                <a:ext cx="726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 smtClean="0">
                    <a:solidFill>
                      <a:srgbClr val="9A0000"/>
                    </a:solidFill>
                    <a:ea typeface="Cambria Math"/>
                  </a:rPr>
                  <a:t>Issues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9A0000"/>
                        </a:solidFill>
                        <a:latin typeface="Cambria Math"/>
                        <a:ea typeface="Cambria Math"/>
                      </a:rPr>
                      <m:t>𝜀</m:t>
                    </m:r>
                  </m:oMath>
                </a14:m>
                <a:r>
                  <a:rPr lang="en-US" sz="3600" dirty="0" smtClean="0">
                    <a:solidFill>
                      <a:srgbClr val="9A0000"/>
                    </a:solidFill>
                    <a:latin typeface="Corbel" pitchFamily="34" charset="0"/>
                    <a:cs typeface="Arial" pitchFamily="34" charset="0"/>
                  </a:rPr>
                  <a:t>-Greedy Algorithm</a:t>
                </a: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00" y="1040368"/>
                <a:ext cx="7264400" cy="646331"/>
              </a:xfrm>
              <a:prstGeom prst="rect">
                <a:avLst/>
              </a:prstGeom>
              <a:blipFill rotWithShape="1">
                <a:blip r:embed="rId3"/>
                <a:stretch>
                  <a:fillRect l="-2517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738981" y="2101850"/>
            <a:ext cx="713263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“Not elegant” </a:t>
            </a:r>
            <a:r>
              <a:rPr lang="en-US" sz="2000" dirty="0" smtClean="0"/>
              <a:t>: Algorithm explicitly distinguishes between exploration and exploitation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More importantly</a:t>
            </a:r>
            <a:r>
              <a:rPr lang="en-US" sz="2000" b="0" dirty="0" smtClean="0"/>
              <a:t>: Exploration makes </a:t>
            </a:r>
            <a:r>
              <a:rPr lang="en-US" sz="2000" b="1" dirty="0" smtClean="0"/>
              <a:t>suboptimal choices</a:t>
            </a:r>
            <a:r>
              <a:rPr lang="en-US" sz="2000" dirty="0" smtClean="0"/>
              <a:t>(since it picks any arm equally likely)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Idea: When exploring/exploiting we need to compare arms.</a:t>
            </a:r>
            <a:endParaRPr lang="en-US" sz="2000" dirty="0"/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2696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Example : Comparing Arms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Suppose we have done experiments </a:t>
            </a:r>
            <a:r>
              <a:rPr lang="en-US" sz="2000" dirty="0" smtClean="0"/>
              <a:t>: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Arm 1</a:t>
            </a:r>
            <a:r>
              <a:rPr lang="en-US" sz="2000" dirty="0" smtClean="0"/>
              <a:t>: 1 0 0 1 1 1 0 0 0 1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Arm 2</a:t>
            </a:r>
            <a:r>
              <a:rPr lang="en-US" sz="2000" dirty="0" smtClean="0"/>
              <a:t>: 1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Arm 3</a:t>
            </a:r>
            <a:r>
              <a:rPr lang="en-US" sz="2000" dirty="0" smtClean="0"/>
              <a:t>: 1 1 0 1 0 0 1 1  1 1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Mean arm values</a:t>
            </a:r>
            <a:r>
              <a:rPr lang="en-US" sz="2000" dirty="0" smtClean="0"/>
              <a:t>: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Arm 1: 5/10      Arm 2: 1      Arm 3: 7/10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Which arm would you choose next?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Idea: Not only look at the mean but also the </a:t>
            </a:r>
            <a:r>
              <a:rPr lang="en-US" sz="2000" dirty="0" smtClean="0">
                <a:solidFill>
                  <a:srgbClr val="9A0000"/>
                </a:solidFill>
              </a:rPr>
              <a:t>confidence</a:t>
            </a:r>
            <a:r>
              <a:rPr lang="en-US" sz="2000" dirty="0" smtClean="0"/>
              <a:t>!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53294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38981" y="2101850"/>
                <a:ext cx="7132638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b="1" dirty="0"/>
                  <a:t>A conﬁdence interval is a range of values within </a:t>
                </a:r>
                <a:r>
                  <a:rPr lang="en-US" sz="2000" b="1" dirty="0" smtClean="0"/>
                  <a:t>which </a:t>
                </a:r>
                <a:r>
                  <a:rPr lang="en-US" sz="2000" b="1" dirty="0"/>
                  <a:t>we are sure the mean lies with a certain </a:t>
                </a:r>
                <a:r>
                  <a:rPr lang="en-US" sz="2000" b="1" dirty="0" smtClean="0"/>
                  <a:t>probability</a:t>
                </a:r>
                <a:endParaRPr lang="en-US" sz="2000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/>
                  <a:t>We could believe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/>
                          </a:rPr>
                          <m:t> </m:t>
                        </m:r>
                        <m:r>
                          <a:rPr lang="en-US" sz="2000" b="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b="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 is within </a:t>
                </a:r>
                <a:r>
                  <a:rPr lang="en-US" sz="2000" dirty="0"/>
                  <a:t>[0.2,0.5] with </a:t>
                </a:r>
                <a:r>
                  <a:rPr lang="en-US" sz="2000" dirty="0" smtClean="0"/>
                  <a:t>probability 0.95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/>
                  <a:t>If we would have tried an action less often, our </a:t>
                </a:r>
                <a:r>
                  <a:rPr lang="en-US" sz="2000" dirty="0" smtClean="0"/>
                  <a:t>estimated </a:t>
                </a:r>
                <a:r>
                  <a:rPr lang="en-US" sz="2000" dirty="0"/>
                  <a:t>reward is less accurate so the conﬁdence </a:t>
                </a:r>
                <a:r>
                  <a:rPr lang="en-US" sz="2000" dirty="0" smtClean="0"/>
                  <a:t>interval </a:t>
                </a:r>
                <a:r>
                  <a:rPr lang="en-US" sz="2000" dirty="0"/>
                  <a:t>is larger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/>
                  <a:t>Interval shrinks as we get more information </a:t>
                </a:r>
                <a:r>
                  <a:rPr lang="en-US" sz="2000" dirty="0" smtClean="0"/>
                  <a:t>(</a:t>
                </a:r>
                <a:r>
                  <a:rPr lang="en-US" sz="2000" dirty="0"/>
                  <a:t>try the action more often</a:t>
                </a:r>
                <a:r>
                  <a:rPr lang="en-US" sz="2000" dirty="0" smtClean="0"/>
                  <a:t>)</a:t>
                </a:r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3477875"/>
              </a:xfrm>
              <a:prstGeom prst="rect">
                <a:avLst/>
              </a:prstGeom>
              <a:blipFill rotWithShape="1">
                <a:blip r:embed="rId3"/>
                <a:stretch>
                  <a:fillRect l="-684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295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Confidence Intervals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Assuming we know the confidence intervals</a:t>
            </a:r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Then, instead of trying the action with the highest mean we can try the action with the </a:t>
            </a:r>
            <a:r>
              <a:rPr lang="en-US" sz="2000" dirty="0" smtClean="0">
                <a:solidFill>
                  <a:srgbClr val="00B050"/>
                </a:solidFill>
              </a:rPr>
              <a:t>highest upper bound </a:t>
            </a:r>
            <a:r>
              <a:rPr lang="en-US" sz="2000" dirty="0" smtClean="0"/>
              <a:t>on</a:t>
            </a:r>
            <a:r>
              <a:rPr lang="en-US" sz="2000" dirty="0" smtClean="0">
                <a:solidFill>
                  <a:srgbClr val="00B050"/>
                </a:solidFill>
              </a:rPr>
              <a:t> its confidence interval.</a:t>
            </a:r>
            <a:endParaRPr lang="en-US" sz="2000" dirty="0">
              <a:solidFill>
                <a:srgbClr val="00B050"/>
              </a:solidFill>
            </a:endParaRP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9467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Confidence Based Selection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544" y="2239893"/>
            <a:ext cx="6657975" cy="347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669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1412" y="1040368"/>
            <a:ext cx="69466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What is news personalization?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1"/>
          <a:stretch/>
        </p:blipFill>
        <p:spPr bwMode="auto">
          <a:xfrm>
            <a:off x="3378200" y="2527300"/>
            <a:ext cx="5427663" cy="302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000" y="2476500"/>
            <a:ext cx="287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Customize</a:t>
            </a:r>
            <a:r>
              <a:rPr lang="en-US" sz="2000" dirty="0" smtClean="0"/>
              <a:t> news feed based on users’ interests.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Particularly,  </a:t>
            </a:r>
            <a:r>
              <a:rPr lang="en-US" sz="2000" b="1" dirty="0" smtClean="0"/>
              <a:t>Cold Start </a:t>
            </a:r>
            <a:r>
              <a:rPr lang="en-US" sz="2000" dirty="0" smtClean="0"/>
              <a:t>problem: How to personalize news for a new user?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Goal</a:t>
            </a:r>
            <a:r>
              <a:rPr lang="en-US" sz="2000" dirty="0" smtClean="0"/>
              <a:t>: Maximize user engagement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881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Calculating Confidence Bounds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8981" y="2101850"/>
                <a:ext cx="7132638" cy="27975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b="1" dirty="0" smtClean="0"/>
                  <a:t>Suppose we fix arm a: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 be the payoffs of arm a in the first m trials</a:t>
                </a:r>
              </a:p>
              <a:p>
                <a:pPr marL="12573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 are </a:t>
                </a:r>
                <a:r>
                  <a:rPr lang="en-US" sz="2000" dirty="0" err="1" smtClean="0"/>
                  <a:t>i.i.d</a:t>
                </a:r>
                <a:r>
                  <a:rPr lang="en-US" sz="2000" dirty="0" smtClean="0"/>
                  <a:t>. taking values in [0,1]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Our estimate </a:t>
                </a:r>
                <a:r>
                  <a:rPr lang="en-US" sz="2000" dirty="0"/>
                  <a:t>: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Want to find b such that with high probability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sz="2000" b="0" dirty="0" smtClean="0">
                    <a:ea typeface="Cambria Math"/>
                  </a:rPr>
                  <a:t> (want b to be as small as possible)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Goal : Want to bound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r>
                      <a:rPr lang="en-US" sz="200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2797561"/>
              </a:xfrm>
              <a:prstGeom prst="rect">
                <a:avLst/>
              </a:prstGeom>
              <a:blipFill rotWithShape="1">
                <a:blip r:embed="rId3"/>
                <a:stretch>
                  <a:fillRect l="-684" t="-1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072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Hoeffding’s</a:t>
            </a:r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 Inequality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8981" y="2101850"/>
                <a:ext cx="7132638" cy="37048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b="1" dirty="0" smtClean="0"/>
                  <a:t>Hoeffding’s</a:t>
                </a:r>
                <a:r>
                  <a:rPr lang="en-US" sz="2000" b="1" dirty="0"/>
                  <a:t> inequality </a:t>
                </a:r>
                <a:r>
                  <a:rPr lang="en-US" sz="2000" b="1" dirty="0" smtClean="0"/>
                  <a:t>bounds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latin typeface="Cambria Math"/>
                      </a:rPr>
                      <m:t> </m:t>
                    </m:r>
                    <m:r>
                      <a:rPr lang="en-US" sz="2000" b="1" i="0" smtClean="0">
                        <a:latin typeface="Cambria Math"/>
                      </a:rPr>
                      <m:t>𝐏</m:t>
                    </m:r>
                    <m:r>
                      <a:rPr lang="en-US" sz="2000" b="0" i="0" smtClean="0">
                        <a:latin typeface="Cambria Math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 −</m:t>
                        </m:r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,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𝑚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sz="2000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000" b="1" dirty="0" smtClean="0"/>
                  <a:t>: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 smtClean="0"/>
                  <a:t> are </a:t>
                </a:r>
                <a:r>
                  <a:rPr lang="en-US" sz="2000" dirty="0" err="1" smtClean="0"/>
                  <a:t>i.i.d</a:t>
                </a:r>
                <a:r>
                  <a:rPr lang="en-US" sz="2000" dirty="0" smtClean="0"/>
                  <a:t>. taking values in [0,1]</a:t>
                </a:r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2000" dirty="0" smtClean="0"/>
                  <a:t>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sz="2000" b="1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2000" i="1">
                            <a:latin typeface="Cambria Math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i="1">
                            <a:latin typeface="Cambria Math"/>
                          </a:rPr>
                          <m:t>𝑗</m:t>
                        </m:r>
                        <m:r>
                          <a:rPr lang="en-US" sz="20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 smtClean="0"/>
              </a:p>
              <a:p>
                <a:pPr marL="8001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Then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/>
                      </a:rPr>
                      <m:t>𝐏</m:t>
                    </m:r>
                    <m:d>
                      <m:dPr>
                        <m:ctrlPr>
                          <a:rPr lang="en-US" sz="2000" b="1" i="1">
                            <a:latin typeface="Cambria Math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𝑎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 −</m:t>
                            </m:r>
                            <m:acc>
                              <m:accPr>
                                <m:chr m:val="̂"/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  <a:ea typeface="Cambria Math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,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 ≥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/>
                        <a:ea typeface="Cambria Math"/>
                      </a:rPr>
                      <m:t> ≤2</m:t>
                    </m:r>
                    <m:func>
                      <m:funcPr>
                        <m:ctrlPr>
                          <a:rPr lang="en-US" sz="2000" b="0" i="1" smtClean="0">
                            <a:latin typeface="Cambria Math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 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sz="2000" dirty="0" smtClean="0"/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/>
                  <a:t>To find out the confidence interval </a:t>
                </a:r>
                <a:r>
                  <a:rPr lang="en-US" sz="2000" dirty="0" smtClean="0"/>
                  <a:t> b (for </a:t>
                </a:r>
                <a:r>
                  <a:rPr lang="en-US" sz="2000" dirty="0"/>
                  <a:t>a given </a:t>
                </a:r>
                <a:r>
                  <a:rPr lang="en-US" sz="2000" dirty="0" smtClean="0"/>
                  <a:t>confidence </a:t>
                </a:r>
                <a:r>
                  <a:rPr lang="en-US" sz="2000" dirty="0"/>
                  <a:t>level </a:t>
                </a:r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r>
                  <a:rPr lang="en-US" sz="2000" dirty="0" smtClean="0"/>
                  <a:t>) we </a:t>
                </a:r>
                <a:r>
                  <a:rPr lang="en-US" sz="2000" dirty="0"/>
                  <a:t>solve</a:t>
                </a:r>
                <a:r>
                  <a:rPr lang="en-US" sz="2000" dirty="0" smtClean="0"/>
                  <a:t>:</a:t>
                </a:r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2</m:t>
                    </m:r>
                    <m:func>
                      <m:funcPr>
                        <m:ctrlPr>
                          <a:rPr lang="en-US" sz="2000" i="1">
                            <a:latin typeface="Cambria Math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ea typeface="Cambria Math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−2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𝑚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</m:oMath>
                </a14:m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So: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𝑏</m:t>
                    </m:r>
                    <m:r>
                      <a:rPr lang="en-US" sz="2000" b="0" i="1" smtClean="0">
                        <a:latin typeface="Cambria Math"/>
                      </a:rPr>
                      <m:t> ≥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b="0" i="1" smtClean="0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⁡(2/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3704860"/>
              </a:xfrm>
              <a:prstGeom prst="rect">
                <a:avLst/>
              </a:prstGeom>
              <a:blipFill rotWithShape="1">
                <a:blip r:embed="rId3"/>
                <a:stretch>
                  <a:fillRect l="-684" t="-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920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UCB1 </a:t>
            </a:r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Algorithm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8981" y="2101850"/>
                <a:ext cx="7132638" cy="4436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b="1" dirty="0" smtClean="0"/>
                  <a:t>UCB1 (Upper confidence sampling) algorithm</a:t>
                </a:r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…=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000" dirty="0" smtClean="0"/>
                  <a:t> 0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/>
                  <a:t> = …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/>
                  <a:t> = 0</a:t>
                </a:r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is our estimate of payoff of arm</a:t>
                </a: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𝑖</m:t>
                    </m:r>
                  </m:oMath>
                </a14:m>
                <a:endParaRPr lang="en-US" sz="2000" i="1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i="1" dirty="0" smtClean="0"/>
                  <a:t> </a:t>
                </a:r>
                <a:r>
                  <a:rPr lang="en-US" sz="2000" dirty="0" smtClean="0"/>
                  <a:t>is</a:t>
                </a:r>
                <a:r>
                  <a:rPr lang="en-US" sz="2000" i="1" dirty="0" smtClean="0"/>
                  <a:t> </a:t>
                </a:r>
                <a:r>
                  <a:rPr lang="en-US" sz="2000" dirty="0" smtClean="0"/>
                  <a:t>the number of pulls of arm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 smtClean="0"/>
                  <a:t> so far.</a:t>
                </a:r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For t = 1 : T</a:t>
                </a:r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For each arm </a:t>
                </a:r>
                <a:r>
                  <a:rPr lang="en-US" sz="2000" i="1" dirty="0" smtClean="0"/>
                  <a:t>a </a:t>
                </a:r>
                <a:r>
                  <a:rPr lang="en-US" sz="2000" dirty="0" smtClean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UCB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sz="2000" i="1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Pick arm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𝑈𝐶𝐵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i="1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Pull arm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+ 1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=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−1)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4436664"/>
              </a:xfrm>
              <a:prstGeom prst="rect">
                <a:avLst/>
              </a:prstGeom>
              <a:blipFill rotWithShape="1">
                <a:blip r:embed="rId3"/>
                <a:stretch>
                  <a:fillRect l="-684" t="-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419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UCB1 Algorithm: Discussion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8981" y="2101850"/>
                <a:ext cx="7132638" cy="5062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Confidence interval grows with the total number of actions </a:t>
                </a:r>
                <a:r>
                  <a:rPr lang="en-US" sz="2000" i="1" dirty="0" smtClean="0"/>
                  <a:t>t </a:t>
                </a:r>
                <a:r>
                  <a:rPr lang="en-US" sz="2000" dirty="0" smtClean="0"/>
                  <a:t>we have taken</a:t>
                </a:r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But Shrinks with the number of times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 we have tried arm </a:t>
                </a:r>
                <a:r>
                  <a:rPr lang="en-US" sz="2000" i="1" dirty="0" smtClean="0"/>
                  <a:t>a</a:t>
                </a:r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This ensures each arm is tried infinitely often but still balances exploration and exploitation </a:t>
                </a:r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2000" dirty="0" smtClean="0"/>
                  <a:t> plays the role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𝛿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: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𝛼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  <a:ea typeface="Cambria Math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0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num>
                          <m:den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𝛿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latin typeface="Cambria Math"/>
                        <a:ea typeface="Cambria Math"/>
                      </a:rPr>
                      <m:t>=1+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⁡(2/</m:t>
                                </m:r>
                                <m:r>
                                  <a:rPr lang="en-US" sz="2000" i="1">
                                    <a:latin typeface="Cambria Math"/>
                                    <a:ea typeface="Cambria Math"/>
                                  </a:rPr>
                                  <m:t>𝛿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  <m:r>
                                  <a:rPr lang="en-US" sz="2000" i="1">
                                    <a:latin typeface="Cambria Math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sz="2000" dirty="0" smtClean="0"/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For each arm </a:t>
                </a:r>
                <a:r>
                  <a:rPr lang="en-US" sz="2000" i="1" dirty="0" smtClean="0"/>
                  <a:t>a </a:t>
                </a:r>
                <a:r>
                  <a:rPr lang="en-US" sz="2000" dirty="0" smtClean="0"/>
                  <a:t>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UCB</m:t>
                    </m:r>
                    <m:d>
                      <m:d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 b="0" i="0" smtClean="0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000" i="1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𝑎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</a:rPr>
                      <m:t>𝛼</m:t>
                    </m:r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radPr>
                      <m:deg/>
                      <m:e>
                        <m:box>
                          <m:box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sz="2000" i="1">
                                    <a:latin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0" smtClean="0">
                                    <a:latin typeface="Cambria Math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/>
                                  </a:rPr>
                                  <m:t>ln</m:t>
                                </m:r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𝑡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 </m:t>
                                    </m:r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den>
                            </m:f>
                          </m:e>
                        </m:box>
                      </m:e>
                    </m:rad>
                  </m:oMath>
                </a14:m>
                <a:endParaRPr lang="en-US" sz="2000" i="1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Pick arm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𝑈𝐶𝐵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i="1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Pull arm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 smtClean="0"/>
                  <a:t> and observe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000" dirty="0" smtClean="0"/>
                  <a:t> + 1 and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dirty="0" smtClean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/>
                  <a:t> = 1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/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+(</m:t>
                    </m:r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latin typeface="Cambria Math"/>
                          </a:rPr>
                          <m:t>𝑚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−1)</m:t>
                    </m:r>
                    <m:acc>
                      <m:accPr>
                        <m:chr m:val="̂"/>
                        <m:ctrlPr>
                          <a:rPr lang="en-US" sz="2000" i="1" dirty="0">
                            <a:latin typeface="Cambria Math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 </m:t>
                            </m:r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ea typeface="Cambria Math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  <a:p>
                <a:pPr marL="1257300" lvl="3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5062989"/>
              </a:xfrm>
              <a:prstGeom prst="rect">
                <a:avLst/>
              </a:prstGeom>
              <a:blipFill rotWithShape="1">
                <a:blip r:embed="rId3"/>
                <a:stretch>
                  <a:fillRect l="-684" t="-602" r="-1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4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UCB1 Algorithm Performance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38981" y="2101850"/>
            <a:ext cx="713263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Theorem [Auer et al. 2002]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Suppose optimal mean payoff is </a:t>
            </a:r>
            <a:endParaRPr lang="en-US" sz="2000" dirty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And for each arm let 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Then it holds that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So, we get 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5"/>
          <a:stretch/>
        </p:blipFill>
        <p:spPr bwMode="auto">
          <a:xfrm>
            <a:off x="3835400" y="2800566"/>
            <a:ext cx="1398588" cy="310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2423860"/>
            <a:ext cx="1193800" cy="349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766" y="3594100"/>
            <a:ext cx="4220492" cy="1218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9563" y="5066469"/>
            <a:ext cx="1684338" cy="5858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246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711412" y="1040368"/>
            <a:ext cx="694668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What is news personalization?</a:t>
            </a:r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71"/>
          <a:stretch/>
        </p:blipFill>
        <p:spPr bwMode="auto">
          <a:xfrm>
            <a:off x="3378200" y="2527300"/>
            <a:ext cx="5427663" cy="302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08000" y="2476500"/>
            <a:ext cx="2870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Customize</a:t>
            </a:r>
            <a:r>
              <a:rPr lang="en-US" sz="2000" dirty="0" smtClean="0"/>
              <a:t> news feed based on users’ interests.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Particularly,  </a:t>
            </a:r>
            <a:r>
              <a:rPr lang="en-US" sz="2000" b="1" dirty="0" smtClean="0"/>
              <a:t>Cold Start </a:t>
            </a:r>
            <a:r>
              <a:rPr lang="en-US" sz="2000" dirty="0" smtClean="0"/>
              <a:t>problem: How to personalize news for a new user?</a:t>
            </a:r>
          </a:p>
          <a:p>
            <a:pPr marL="285750" indent="-28575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b="1" dirty="0" smtClean="0"/>
              <a:t>Goal</a:t>
            </a:r>
            <a:r>
              <a:rPr lang="en-US" sz="2000" dirty="0" smtClean="0"/>
              <a:t>: Maximize user engagement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2728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213588"/>
            <a:ext cx="8915400" cy="664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22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336" y="187309"/>
            <a:ext cx="8850141" cy="6251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158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30" y="177105"/>
            <a:ext cx="8747070" cy="6326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706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err="1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LinUCB</a:t>
            </a:r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: Discussion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38981" y="2101850"/>
            <a:ext cx="71326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err="1" smtClean="0"/>
              <a:t>LinUCB</a:t>
            </a:r>
            <a:r>
              <a:rPr lang="en-US" sz="2000" dirty="0" smtClean="0"/>
              <a:t> computational complexity is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Linear in the number of arms and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At most cubic in the number of features</a:t>
            </a:r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err="1" smtClean="0"/>
              <a:t>LinUCB</a:t>
            </a:r>
            <a:r>
              <a:rPr lang="en-US" sz="2000" dirty="0" smtClean="0"/>
              <a:t> works well for a dynamic arm set(arms com and go)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For example, in news article recommendation, for instance, editors add/remove articles to/from a pool</a:t>
            </a:r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r>
              <a:rPr lang="en-US" sz="2000" dirty="0" smtClean="0"/>
              <a:t> </a:t>
            </a:r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29208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 Algorithm</a:t>
            </a:r>
            <a:endParaRPr lang="en-US" sz="4000" dirty="0">
              <a:solidFill>
                <a:srgbClr val="9A0000"/>
              </a:solidFill>
              <a:latin typeface="Corbel" pitchFamily="34" charset="0"/>
              <a:cs typeface="Arial" pitchFamily="34" charset="0"/>
            </a:endParaRPr>
          </a:p>
          <a:p>
            <a:endParaRPr lang="en-US" dirty="0"/>
          </a:p>
        </p:txBody>
      </p:sp>
      <p:pic>
        <p:nvPicPr>
          <p:cNvPr id="11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192" y="3153033"/>
            <a:ext cx="3099084" cy="256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800100" y="3153032"/>
            <a:ext cx="4165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A </a:t>
            </a:r>
            <a:r>
              <a:rPr lang="en-US" sz="2000" dirty="0" smtClean="0"/>
              <a:t>gambler </a:t>
            </a:r>
            <a:r>
              <a:rPr lang="en-US" sz="2000" dirty="0" smtClean="0">
                <a:sym typeface="Wingdings" pitchFamily="2" charset="2"/>
              </a:rPr>
              <a:t></a:t>
            </a:r>
            <a:r>
              <a:rPr lang="en-US" sz="2000" dirty="0"/>
              <a:t>casino</a:t>
            </a:r>
            <a:r>
              <a:rPr lang="en-US" sz="2000" dirty="0" smtClean="0"/>
              <a:t> </a:t>
            </a:r>
            <a:endParaRPr lang="en-US" sz="2000" dirty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A row of slot machines providing a random rewards</a:t>
            </a:r>
          </a:p>
        </p:txBody>
      </p:sp>
      <p:sp>
        <p:nvSpPr>
          <p:cNvPr id="9" name="矩形 8"/>
          <p:cNvSpPr/>
          <p:nvPr/>
        </p:nvSpPr>
        <p:spPr>
          <a:xfrm>
            <a:off x="850900" y="4680635"/>
            <a:ext cx="4114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Objective: Maximize the sum of rewards(Money)!</a:t>
            </a:r>
          </a:p>
        </p:txBody>
      </p:sp>
    </p:spTree>
    <p:extLst>
      <p:ext uri="{BB962C8B-B14F-4D97-AF65-F5344CB8AC3E}">
        <p14:creationId xmlns:p14="http://schemas.microsoft.com/office/powerpoint/2010/main" val="127658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Different between UCB1 and </a:t>
            </a:r>
            <a:r>
              <a:rPr lang="en-US" sz="3600" dirty="0" err="1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LinUCB</a:t>
            </a:r>
            <a:endParaRPr lang="en-US" sz="3600" dirty="0" smtClean="0">
              <a:solidFill>
                <a:srgbClr val="9A0000"/>
              </a:solidFill>
              <a:latin typeface="Corbel" pitchFamily="34" charset="0"/>
              <a:cs typeface="Arial" pitchFamily="34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738981" y="2101850"/>
                <a:ext cx="7132638" cy="62914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UCB1 directly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through experimentation (without any knowledge about arm </a:t>
                </a:r>
                <a:r>
                  <a:rPr lang="en-US" i="1" dirty="0" smtClean="0"/>
                  <a:t>a</a:t>
                </a:r>
                <a:r>
                  <a:rPr lang="en-US" dirty="0" smtClean="0"/>
                  <a:t>)</a:t>
                </a:r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err="1" smtClean="0"/>
                  <a:t>LinUCB</a:t>
                </a:r>
                <a:r>
                  <a:rPr lang="en-US" sz="2000" dirty="0" smtClean="0"/>
                  <a:t>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 by regression </a:t>
                </a:r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r>
                  <a:rPr lang="en-US" sz="2000" dirty="0" smtClean="0"/>
                  <a:t>The hope is that we will be able to learn faster as we consider the context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000" b="0" i="0" smtClean="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user</m:t>
                    </m:r>
                    <m:r>
                      <a:rPr lang="en-US" sz="2000" b="0" i="0" smtClean="0">
                        <a:latin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ad</m:t>
                    </m:r>
                    <m:r>
                      <a:rPr lang="en-US" sz="20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 smtClean="0"/>
                  <a:t> of arm </a:t>
                </a:r>
                <a:r>
                  <a:rPr lang="en-US" sz="2000" i="1" dirty="0" smtClean="0"/>
                  <a:t>a</a:t>
                </a:r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𝜃</m:t>
                            </m:r>
                          </m:e>
                          <m:sup>
                            <m:r>
                              <a:rPr lang="en-US" sz="2000" i="1" smtClean="0">
                                <a:latin typeface="Cambria Math"/>
                                <a:ea typeface="Cambria Math"/>
                              </a:rPr>
                              <m:t>∗</m:t>
                            </m:r>
                          </m:sup>
                        </m:sSup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 smtClean="0"/>
                  <a:t> unknown coefficient vector we aim to learn</a:t>
                </a:r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0" lvl="1">
                  <a:buClr>
                    <a:srgbClr val="C00000"/>
                  </a:buClr>
                </a:pPr>
                <a:endParaRPr lang="en-US" sz="2000" dirty="0" smtClean="0"/>
              </a:p>
              <a:p>
                <a:pPr marL="0" lvl="1">
                  <a:buClr>
                    <a:srgbClr val="C00000"/>
                  </a:buClr>
                </a:pPr>
                <a:endParaRPr lang="en-US" sz="2000" dirty="0" smtClean="0"/>
              </a:p>
              <a:p>
                <a:pPr marL="0" lvl="1">
                  <a:buClr>
                    <a:srgbClr val="C00000"/>
                  </a:buClr>
                </a:pPr>
                <a:r>
                  <a:rPr lang="en-US" sz="2000" dirty="0" smtClean="0"/>
                  <a:t> </a:t>
                </a:r>
              </a:p>
              <a:p>
                <a:pPr marL="342900" lvl="1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800100" lvl="2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 smtClean="0"/>
              </a:p>
              <a:p>
                <a:pPr marL="342900" indent="-342900">
                  <a:buClr>
                    <a:srgbClr val="C00000"/>
                  </a:buClr>
                  <a:buFont typeface="Wingdings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81" y="2101850"/>
                <a:ext cx="7132638" cy="6291402"/>
              </a:xfrm>
              <a:prstGeom prst="rect">
                <a:avLst/>
              </a:prstGeom>
              <a:blipFill rotWithShape="1">
                <a:blip r:embed="rId3"/>
                <a:stretch>
                  <a:fillRect l="-684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8388" y="2652573"/>
            <a:ext cx="141922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729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Empirical Results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38981" y="2101850"/>
            <a:ext cx="7132638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Scenario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4.7m </a:t>
            </a:r>
            <a:r>
              <a:rPr lang="en-US" dirty="0"/>
              <a:t>events(featured article, </a:t>
            </a:r>
            <a:r>
              <a:rPr lang="en-US" dirty="0" err="1"/>
              <a:t>infos</a:t>
            </a:r>
            <a:r>
              <a:rPr lang="en-US" dirty="0"/>
              <a:t>, click) in tuning </a:t>
            </a:r>
            <a:r>
              <a:rPr lang="en-US" dirty="0" smtClean="0"/>
              <a:t>set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36m </a:t>
            </a:r>
            <a:r>
              <a:rPr lang="en-US" dirty="0"/>
              <a:t>events in test </a:t>
            </a:r>
            <a:r>
              <a:rPr lang="en-US" dirty="0" smtClean="0"/>
              <a:t>set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dirty="0" smtClean="0"/>
              <a:t>Articles </a:t>
            </a:r>
            <a:r>
              <a:rPr lang="en-US" dirty="0"/>
              <a:t>and Users clustered into 5 categories</a:t>
            </a:r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r>
              <a:rPr lang="en-US" sz="2000" dirty="0" smtClean="0"/>
              <a:t> </a:t>
            </a:r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50" y="3668354"/>
            <a:ext cx="3016250" cy="1975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9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7264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Empirical Results</a:t>
            </a:r>
          </a:p>
        </p:txBody>
      </p:sp>
      <p:sp>
        <p:nvSpPr>
          <p:cNvPr id="18" name="矩形 17"/>
          <p:cNvSpPr/>
          <p:nvPr/>
        </p:nvSpPr>
        <p:spPr>
          <a:xfrm>
            <a:off x="738981" y="2101850"/>
            <a:ext cx="71326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rgbClr val="C00000"/>
              </a:buClr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738981" y="2101850"/>
            <a:ext cx="713263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/>
              <a:t>Results</a:t>
            </a:r>
            <a:endParaRPr lang="en-US" sz="2000" dirty="0" smtClean="0"/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0" lvl="1">
              <a:buClr>
                <a:srgbClr val="C00000"/>
              </a:buClr>
            </a:pPr>
            <a:r>
              <a:rPr lang="en-US" sz="2000" dirty="0" smtClean="0"/>
              <a:t> </a:t>
            </a:r>
          </a:p>
          <a:p>
            <a:pPr marL="342900" lvl="1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800100" lvl="2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 smtClean="0"/>
          </a:p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endParaRPr lang="en-US" sz="200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9" y="2997200"/>
            <a:ext cx="6817895" cy="2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62794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01601"/>
            <a:ext cx="9041224" cy="665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738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352932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Take news personalization as an example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There are a bunch of articles in the news pool</a:t>
            </a:r>
          </a:p>
          <a:p>
            <a:pPr marL="800100" lvl="1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Users come sequentially and ready to be enter</a:t>
            </a:r>
            <a:endParaRPr lang="en-US" sz="2000" dirty="0"/>
          </a:p>
        </p:txBody>
      </p:sp>
      <p:sp>
        <p:nvSpPr>
          <p:cNvPr id="2" name="云形 1"/>
          <p:cNvSpPr/>
          <p:nvPr/>
        </p:nvSpPr>
        <p:spPr>
          <a:xfrm>
            <a:off x="3924300" y="41211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News articles</a:t>
            </a:r>
            <a:endParaRPr lang="en-US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511" y="4408469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11" y="4698483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611" y="3928527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32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At each time, we want to select one article for a user</a:t>
            </a:r>
            <a:endParaRPr lang="en-US" sz="2000" dirty="0"/>
          </a:p>
        </p:txBody>
      </p:sp>
      <p:sp>
        <p:nvSpPr>
          <p:cNvPr id="2" name="云形 1"/>
          <p:cNvSpPr/>
          <p:nvPr/>
        </p:nvSpPr>
        <p:spPr>
          <a:xfrm>
            <a:off x="5964238" y="36258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 articles</a:t>
            </a:r>
            <a:endParaRPr lang="en-US" dirty="0"/>
          </a:p>
        </p:txBody>
      </p:sp>
      <p:pic>
        <p:nvPicPr>
          <p:cNvPr id="9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8" y="5016500"/>
            <a:ext cx="1701239" cy="14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49663" y="3009900"/>
            <a:ext cx="1239838" cy="447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758982" y="4318000"/>
            <a:ext cx="1125589" cy="5588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it?</a:t>
            </a:r>
            <a:endParaRPr 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054600" y="3233738"/>
            <a:ext cx="1295400" cy="392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25700" y="3233737"/>
            <a:ext cx="1045458" cy="563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356100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54" y="4740016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54" y="3906062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418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Goal: maximize CRT(click through rate)</a:t>
            </a:r>
            <a:endParaRPr lang="en-US" sz="2000" dirty="0"/>
          </a:p>
        </p:txBody>
      </p:sp>
      <p:sp>
        <p:nvSpPr>
          <p:cNvPr id="2" name="云形 1"/>
          <p:cNvSpPr/>
          <p:nvPr/>
        </p:nvSpPr>
        <p:spPr>
          <a:xfrm>
            <a:off x="5964238" y="37020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 articles</a:t>
            </a:r>
            <a:endParaRPr lang="en-US" dirty="0"/>
          </a:p>
        </p:txBody>
      </p:sp>
      <p:pic>
        <p:nvPicPr>
          <p:cNvPr id="9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8" y="5092700"/>
            <a:ext cx="1701239" cy="14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49663" y="3086100"/>
            <a:ext cx="1239838" cy="447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758982" y="4394200"/>
            <a:ext cx="1125589" cy="5588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it?</a:t>
            </a:r>
            <a:endParaRPr 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054600" y="3309938"/>
            <a:ext cx="1295400" cy="392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25700" y="3309937"/>
            <a:ext cx="1045458" cy="563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77" y="4161908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4648200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3674268"/>
            <a:ext cx="609719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1544385" y="2940448"/>
            <a:ext cx="1689100" cy="56554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really!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Update the model with user’s feedback</a:t>
            </a:r>
            <a:endParaRPr lang="en-US" sz="2000" dirty="0"/>
          </a:p>
        </p:txBody>
      </p:sp>
      <p:sp>
        <p:nvSpPr>
          <p:cNvPr id="2" name="云形 1"/>
          <p:cNvSpPr/>
          <p:nvPr/>
        </p:nvSpPr>
        <p:spPr>
          <a:xfrm>
            <a:off x="5964238" y="37020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 articles</a:t>
            </a:r>
            <a:endParaRPr lang="en-US" dirty="0"/>
          </a:p>
        </p:txBody>
      </p:sp>
      <p:pic>
        <p:nvPicPr>
          <p:cNvPr id="9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8" y="5092700"/>
            <a:ext cx="1701239" cy="14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49663" y="3086100"/>
            <a:ext cx="1239838" cy="447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758982" y="4394200"/>
            <a:ext cx="1125589" cy="5588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it?</a:t>
            </a:r>
            <a:endParaRPr 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054600" y="3309938"/>
            <a:ext cx="1295400" cy="392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25700" y="3309937"/>
            <a:ext cx="1045458" cy="563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77" y="4161908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4648200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3674268"/>
            <a:ext cx="609719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1544385" y="2940448"/>
            <a:ext cx="1689100" cy="56554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really!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25700" y="4161908"/>
            <a:ext cx="1223963" cy="791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3080" y="4161908"/>
            <a:ext cx="10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1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4338" y="311150"/>
            <a:ext cx="771525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673100" y="1040368"/>
            <a:ext cx="6985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 smtClean="0">
                <a:solidFill>
                  <a:srgbClr val="9A0000"/>
                </a:solidFill>
                <a:latin typeface="Corbel" pitchFamily="34" charset="0"/>
                <a:cs typeface="Arial" pitchFamily="34" charset="0"/>
              </a:rPr>
              <a:t>Multi-armed Bandit</a:t>
            </a:r>
            <a:endParaRPr lang="en-US" dirty="0">
              <a:solidFill>
                <a:srgbClr val="9A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800100" y="2289432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Font typeface="Wingdings" pitchFamily="2" charset="2"/>
              <a:buChar char="§"/>
            </a:pPr>
            <a:r>
              <a:rPr lang="en-US" sz="2000" dirty="0" smtClean="0"/>
              <a:t>Update the model with user’s feedback</a:t>
            </a:r>
            <a:endParaRPr lang="en-US" sz="2000" dirty="0"/>
          </a:p>
        </p:txBody>
      </p:sp>
      <p:sp>
        <p:nvSpPr>
          <p:cNvPr id="2" name="云形 1"/>
          <p:cNvSpPr/>
          <p:nvPr/>
        </p:nvSpPr>
        <p:spPr>
          <a:xfrm>
            <a:off x="5964238" y="3702050"/>
            <a:ext cx="2336800" cy="1130300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  <a:r>
              <a:rPr lang="en-US" dirty="0" smtClean="0"/>
              <a:t>ews articles</a:t>
            </a:r>
            <a:endParaRPr lang="en-US" dirty="0"/>
          </a:p>
        </p:txBody>
      </p:sp>
      <p:pic>
        <p:nvPicPr>
          <p:cNvPr id="9" name="Picture 2" descr="C:\Users\Administrator\Desktop\multi-bandit algorithm\MAB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158" y="5092700"/>
            <a:ext cx="1701239" cy="141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圆角矩形 3"/>
          <p:cNvSpPr/>
          <p:nvPr/>
        </p:nvSpPr>
        <p:spPr>
          <a:xfrm>
            <a:off x="3649663" y="3086100"/>
            <a:ext cx="1239838" cy="4476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article 1</a:t>
            </a:r>
          </a:p>
        </p:txBody>
      </p:sp>
      <p:sp>
        <p:nvSpPr>
          <p:cNvPr id="6" name="圆角矩形标注 5"/>
          <p:cNvSpPr/>
          <p:nvPr/>
        </p:nvSpPr>
        <p:spPr>
          <a:xfrm>
            <a:off x="3758982" y="4394200"/>
            <a:ext cx="1125589" cy="558800"/>
          </a:xfrm>
          <a:prstGeom prst="wedgeRoundRect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Like it?</a:t>
            </a:r>
            <a:endParaRPr lang="en-US" dirty="0"/>
          </a:p>
        </p:txBody>
      </p:sp>
      <p:cxnSp>
        <p:nvCxnSpPr>
          <p:cNvPr id="13" name="直接箭头连接符 12"/>
          <p:cNvCxnSpPr/>
          <p:nvPr/>
        </p:nvCxnSpPr>
        <p:spPr>
          <a:xfrm flipH="1" flipV="1">
            <a:off x="5054600" y="3309938"/>
            <a:ext cx="1295400" cy="39211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2425700" y="3309937"/>
            <a:ext cx="1045458" cy="56356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77" y="4161908"/>
            <a:ext cx="582823" cy="562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4648200"/>
            <a:ext cx="572954" cy="5529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981" y="3674268"/>
            <a:ext cx="609719" cy="581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椭圆形标注 2"/>
          <p:cNvSpPr/>
          <p:nvPr/>
        </p:nvSpPr>
        <p:spPr>
          <a:xfrm>
            <a:off x="1544385" y="2940448"/>
            <a:ext cx="1689100" cy="565546"/>
          </a:xfrm>
          <a:prstGeom prst="wedgeEllipseCallo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Not really!</a:t>
            </a:r>
            <a:endParaRPr lang="en-US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25700" y="4161908"/>
            <a:ext cx="1223963" cy="791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3080" y="4161908"/>
            <a:ext cx="1066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feedback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39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2691</TotalTime>
  <Words>2041</Words>
  <Application>Microsoft Macintosh PowerPoint</Application>
  <PresentationFormat>On-screen Show (4:3)</PresentationFormat>
  <Paragraphs>277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 Unicode MS</vt:lpstr>
      <vt:lpstr>Calibri</vt:lpstr>
      <vt:lpstr>Cambria Math</vt:lpstr>
      <vt:lpstr>Corbel</vt:lpstr>
      <vt:lpstr>Wingdings</vt:lpstr>
      <vt:lpstr>宋体</vt:lpstr>
      <vt:lpstr>Arial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Lafayette College</Company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Taylor</dc:creator>
  <cp:lastModifiedBy>Qing Wang</cp:lastModifiedBy>
  <cp:revision>373</cp:revision>
  <dcterms:created xsi:type="dcterms:W3CDTF">2014-01-21T16:40:18Z</dcterms:created>
  <dcterms:modified xsi:type="dcterms:W3CDTF">2018-08-17T19:11:26Z</dcterms:modified>
</cp:coreProperties>
</file>