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411" r:id="rId2"/>
    <p:sldId id="505" r:id="rId3"/>
    <p:sldId id="497" r:id="rId4"/>
    <p:sldId id="503" r:id="rId5"/>
    <p:sldId id="502" r:id="rId6"/>
    <p:sldId id="504" r:id="rId7"/>
    <p:sldId id="490" r:id="rId8"/>
    <p:sldId id="500" r:id="rId9"/>
    <p:sldId id="507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76" r:id="rId24"/>
    <p:sldId id="578" r:id="rId25"/>
    <p:sldId id="582" r:id="rId26"/>
    <p:sldId id="584" r:id="rId27"/>
    <p:sldId id="579" r:id="rId28"/>
    <p:sldId id="583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86" r:id="rId42"/>
    <p:sldId id="535" r:id="rId43"/>
    <p:sldId id="546" r:id="rId44"/>
    <p:sldId id="548" r:id="rId45"/>
    <p:sldId id="549" r:id="rId46"/>
    <p:sldId id="550" r:id="rId47"/>
    <p:sldId id="551" r:id="rId48"/>
    <p:sldId id="556" r:id="rId49"/>
    <p:sldId id="567" r:id="rId50"/>
    <p:sldId id="554" r:id="rId51"/>
    <p:sldId id="568" r:id="rId52"/>
    <p:sldId id="553" r:id="rId53"/>
    <p:sldId id="597" r:id="rId54"/>
    <p:sldId id="596" r:id="rId55"/>
    <p:sldId id="575" r:id="rId56"/>
    <p:sldId id="598" r:id="rId57"/>
    <p:sldId id="555" r:id="rId58"/>
    <p:sldId id="572" r:id="rId59"/>
    <p:sldId id="573" r:id="rId60"/>
    <p:sldId id="565" r:id="rId61"/>
    <p:sldId id="570" r:id="rId62"/>
    <p:sldId id="571" r:id="rId63"/>
    <p:sldId id="574" r:id="rId64"/>
    <p:sldId id="594" r:id="rId65"/>
    <p:sldId id="599" r:id="rId66"/>
    <p:sldId id="588" r:id="rId67"/>
    <p:sldId id="589" r:id="rId68"/>
    <p:sldId id="590" r:id="rId69"/>
    <p:sldId id="591" r:id="rId70"/>
    <p:sldId id="592" r:id="rId71"/>
    <p:sldId id="593" r:id="rId72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0076FF"/>
    <a:srgbClr val="87D4F7"/>
    <a:srgbClr val="3550FE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53" autoAdjust="0"/>
    <p:restoredTop sz="84012" autoAdjust="0"/>
  </p:normalViewPr>
  <p:slideViewPr>
    <p:cSldViewPr snapToGrid="0" snapToObjects="1">
      <p:cViewPr>
        <p:scale>
          <a:sx n="40" d="100"/>
          <a:sy n="40" d="100"/>
        </p:scale>
        <p:origin x="-120" y="-222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2082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40.wmf"/><Relationship Id="rId1" Type="http://schemas.openxmlformats.org/officeDocument/2006/relationships/image" Target="../media/image19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19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43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67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1.wmf"/><Relationship Id="rId4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43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19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1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9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31/03/2014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First Lecture: 7.1,</a:t>
            </a:r>
            <a:r>
              <a:rPr lang="fr-FR" baseline="0" dirty="0" smtClean="0">
                <a:ea typeface="ＭＳ Ｐゴシック" pitchFamily="34" charset="-128"/>
              </a:rPr>
              <a:t> 7.2, and 7.3 (HOMOGENEOUS Poisson Model). </a:t>
            </a:r>
            <a:r>
              <a:rPr lang="fr-FR" baseline="0" dirty="0" err="1" smtClean="0">
                <a:ea typeface="ＭＳ Ｐゴシック" pitchFamily="34" charset="-128"/>
              </a:rPr>
              <a:t>Dann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um</a:t>
            </a:r>
            <a:r>
              <a:rPr lang="fr-FR" baseline="0" dirty="0" smtClean="0">
                <a:ea typeface="ＭＳ Ｐゴシック" pitchFamily="34" charset="-128"/>
              </a:rPr>
              <a:t> 9:50h vor der Pause,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(Poisson Model)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Second Lecture: 7.3 (INHOMOGENEOUS </a:t>
            </a:r>
            <a:r>
              <a:rPr lang="fr-FR" baseline="0" dirty="0" err="1" smtClean="0">
                <a:ea typeface="ＭＳ Ｐゴシック" pitchFamily="34" charset="-128"/>
              </a:rPr>
              <a:t>Poission</a:t>
            </a:r>
            <a:r>
              <a:rPr lang="fr-FR" baseline="0" dirty="0" smtClean="0">
                <a:ea typeface="ＭＳ Ｐゴシック" pitchFamily="34" charset="-128"/>
              </a:rPr>
              <a:t> model, Quiz 1,  and </a:t>
            </a:r>
            <a:r>
              <a:rPr lang="fr-FR" baseline="0" dirty="0" err="1" smtClean="0">
                <a:ea typeface="ＭＳ Ｐゴシック" pitchFamily="34" charset="-128"/>
              </a:rPr>
              <a:t>three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definitions</a:t>
            </a:r>
            <a:r>
              <a:rPr lang="fr-FR" baseline="0" dirty="0" smtClean="0">
                <a:ea typeface="ＭＳ Ｐゴシック" pitchFamily="34" charset="-128"/>
              </a:rPr>
              <a:t> of rate). Quiz 2, five minutes </a:t>
            </a:r>
            <a:r>
              <a:rPr lang="fr-FR" baseline="0" dirty="0" err="1" smtClean="0">
                <a:ea typeface="ＭＳ Ｐゴシック" pitchFamily="34" charset="-128"/>
              </a:rPr>
              <a:t>before</a:t>
            </a:r>
            <a:r>
              <a:rPr lang="fr-FR" baseline="0" dirty="0" smtClean="0">
                <a:ea typeface="ＭＳ Ｐゴシック" pitchFamily="34" charset="-128"/>
              </a:rPr>
              <a:t> the end.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Third</a:t>
            </a:r>
            <a:r>
              <a:rPr lang="fr-FR" baseline="0" dirty="0" smtClean="0">
                <a:ea typeface="ＭＳ Ｐゴシック" pitchFamily="34" charset="-128"/>
              </a:rPr>
              <a:t> Lecture: 7.4 </a:t>
            </a:r>
            <a:r>
              <a:rPr lang="fr-FR" baseline="0" dirty="0" err="1" smtClean="0">
                <a:ea typeface="ＭＳ Ｐゴシック" pitchFamily="34" charset="-128"/>
              </a:rPr>
              <a:t>Stochastic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spike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arrival</a:t>
            </a:r>
            <a:r>
              <a:rPr lang="fr-FR" baseline="0" dirty="0" smtClean="0">
                <a:ea typeface="ＭＳ Ｐゴシック" pitchFamily="34" charset="-128"/>
              </a:rPr>
              <a:t>, on the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, </a:t>
            </a:r>
            <a:r>
              <a:rPr lang="fr-FR" baseline="0" dirty="0" err="1" smtClean="0">
                <a:ea typeface="ＭＳ Ｐゴシック" pitchFamily="34" charset="-128"/>
              </a:rPr>
              <a:t>then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exericise</a:t>
            </a:r>
            <a:r>
              <a:rPr lang="fr-FR" baseline="0" dirty="0" smtClean="0">
                <a:ea typeface="ＭＳ Ｐゴシック" pitchFamily="34" charset="-128"/>
              </a:rPr>
              <a:t> 2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223DD-61DD-434A-B9B2-9B352E099C0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21FB6-C708-498C-BE27-63602AF460D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BB30B-AB92-482D-88D3-814C574F728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CC198-EF28-4C04-A71D-69267C65EB7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worked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.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REALLY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suprised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shortest</a:t>
            </a:r>
            <a:r>
              <a:rPr lang="fr-FR" baseline="0" dirty="0" smtClean="0"/>
              <a:t> one (in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cases)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BB30B-AB92-482D-88D3-814C574F728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91065-C631-4A10-8657-DACC569B220D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9F653-4EE6-455D-B072-753E043788E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5315D-8857-4D73-949A-728F4C935B7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22BD8-EC35-4DCD-B175-7BD2B60FA5D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5 minutes of discussion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great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opinions and arguments.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21FB6-C708-498C-BE27-63602AF460D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894A-2A9A-49C8-B734-970DBB32BDF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08E96-571A-4091-AE25-F3594009733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0D201-4579-48E6-B47C-1A2818195BC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33840-97A5-4C32-90FF-FA2CD0ECFEF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08E96-571A-4091-AE25-F3594009733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08E96-571A-4091-AE25-F35940097336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65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87318-DFF1-4D60-864B-ECC80402A99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35DF-D2F1-434A-B16D-D8ED60A7D28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72C91-74F9-454B-92A3-D58CD36CB773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56F8F-D053-47BB-9544-1E8BD1D48A33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r>
              <a:rPr lang="en-US" dirty="0" smtClean="0">
                <a:latin typeface="Impact" charset="0"/>
                <a:cs typeface="Impact" charset="0"/>
              </a:rPr>
              <a:t/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Poisson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-</a:t>
            </a:r>
            <a:r>
              <a:rPr kumimoji="0" lang="fr-CH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</a:t>
            </a:r>
            <a:r>
              <a:rPr kumimoji="0" lang="fr-CH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code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:Variability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11498179" y="2406317"/>
            <a:ext cx="9773651" cy="1818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166" y="1594298"/>
            <a:ext cx="11037666" cy="884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8790434" y="7974956"/>
            <a:ext cx="12198913" cy="35341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000" dirty="0"/>
              <a:t>Na+ channel from rat heart </a:t>
            </a:r>
            <a:r>
              <a:rPr lang="en-US" sz="4000" i="1" dirty="0"/>
              <a:t>(</a:t>
            </a:r>
            <a:r>
              <a:rPr lang="en-US" sz="4000" i="1" dirty="0" err="1"/>
              <a:t>Patlak</a:t>
            </a:r>
            <a:r>
              <a:rPr lang="en-US" sz="4000" i="1" dirty="0"/>
              <a:t> and Ortiz 1985)</a:t>
            </a:r>
          </a:p>
          <a:p>
            <a:r>
              <a:rPr lang="en-US" sz="4000" b="1" dirty="0"/>
              <a:t>A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/>
              <a:t>traces from a patch </a:t>
            </a:r>
            <a:r>
              <a:rPr lang="en-US" sz="4000" dirty="0" smtClean="0"/>
              <a:t>containing several channels</a:t>
            </a:r>
            <a:r>
              <a:rPr lang="en-US" sz="4000" dirty="0"/>
              <a:t>. </a:t>
            </a:r>
          </a:p>
          <a:p>
            <a:r>
              <a:rPr lang="en-US" sz="4000" dirty="0"/>
              <a:t>Bottom: average gives current time course</a:t>
            </a:r>
            <a:r>
              <a:rPr lang="en-US" sz="4000" dirty="0" smtClean="0"/>
              <a:t>.</a:t>
            </a:r>
            <a:endParaRPr lang="en-US" sz="3800" dirty="0"/>
          </a:p>
          <a:p>
            <a:r>
              <a:rPr lang="en-US" sz="4000" b="1" dirty="0" smtClean="0"/>
              <a:t>B</a:t>
            </a:r>
            <a:r>
              <a:rPr lang="en-US" sz="4000" b="1" dirty="0"/>
              <a:t>. </a:t>
            </a:r>
            <a:r>
              <a:rPr lang="en-US" sz="4000" dirty="0"/>
              <a:t>Opening times of single channel events</a:t>
            </a:r>
          </a:p>
          <a:p>
            <a:endParaRPr lang="en-US" dirty="0"/>
          </a:p>
        </p:txBody>
      </p:sp>
      <p:cxnSp>
        <p:nvCxnSpPr>
          <p:cNvPr id="39941" name="Straight Arrow Connector 7"/>
          <p:cNvCxnSpPr>
            <a:cxnSpLocks noChangeShapeType="1"/>
            <a:stCxn id="39942" idx="2"/>
          </p:cNvCxnSpPr>
          <p:nvPr/>
        </p:nvCxnSpPr>
        <p:spPr bwMode="auto">
          <a:xfrm>
            <a:off x="1784335" y="6051018"/>
            <a:ext cx="2700933" cy="17460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-30359" y="4286564"/>
            <a:ext cx="362938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Steps:</a:t>
            </a:r>
          </a:p>
          <a:p>
            <a:r>
              <a:rPr lang="en-US" sz="3400" dirty="0"/>
              <a:t>Different number</a:t>
            </a:r>
          </a:p>
          <a:p>
            <a:r>
              <a:rPr lang="en-US" sz="3400" dirty="0" smtClean="0"/>
              <a:t>of </a:t>
            </a:r>
            <a:r>
              <a:rPr lang="en-US" sz="3400" dirty="0"/>
              <a:t>channels</a:t>
            </a:r>
            <a:endParaRPr lang="en-US" dirty="0"/>
          </a:p>
        </p:txBody>
      </p:sp>
      <p:sp>
        <p:nvSpPr>
          <p:cNvPr id="39943" name="Oval 11"/>
          <p:cNvSpPr>
            <a:spLocks noChangeArrowheads="1"/>
          </p:cNvSpPr>
          <p:nvPr/>
        </p:nvSpPr>
        <p:spPr bwMode="auto">
          <a:xfrm>
            <a:off x="14197265" y="747999"/>
            <a:ext cx="6653444" cy="642282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4" name="Line 14"/>
          <p:cNvSpPr>
            <a:spLocks noChangeShapeType="1"/>
          </p:cNvSpPr>
          <p:nvPr/>
        </p:nvSpPr>
        <p:spPr bwMode="auto">
          <a:xfrm>
            <a:off x="14765100" y="1870973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5" name="Line 15"/>
          <p:cNvSpPr>
            <a:spLocks noChangeShapeType="1"/>
          </p:cNvSpPr>
          <p:nvPr/>
        </p:nvSpPr>
        <p:spPr bwMode="auto">
          <a:xfrm>
            <a:off x="18006219" y="182284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6" name="Line 16"/>
          <p:cNvSpPr>
            <a:spLocks noChangeShapeType="1"/>
          </p:cNvSpPr>
          <p:nvPr/>
        </p:nvSpPr>
        <p:spPr bwMode="auto">
          <a:xfrm>
            <a:off x="18546406" y="182284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7" name="Line 17"/>
          <p:cNvSpPr>
            <a:spLocks noChangeShapeType="1"/>
          </p:cNvSpPr>
          <p:nvPr/>
        </p:nvSpPr>
        <p:spPr bwMode="auto">
          <a:xfrm>
            <a:off x="15305286" y="2022763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8" name="Line 18"/>
          <p:cNvSpPr>
            <a:spLocks noChangeShapeType="1"/>
          </p:cNvSpPr>
          <p:nvPr/>
        </p:nvSpPr>
        <p:spPr bwMode="auto">
          <a:xfrm>
            <a:off x="18006219" y="3713207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9" name="Line 19"/>
          <p:cNvSpPr>
            <a:spLocks noChangeShapeType="1"/>
          </p:cNvSpPr>
          <p:nvPr/>
        </p:nvSpPr>
        <p:spPr bwMode="auto">
          <a:xfrm>
            <a:off x="18546406" y="371320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0" name="Oval 20"/>
          <p:cNvSpPr>
            <a:spLocks noChangeArrowheads="1"/>
          </p:cNvSpPr>
          <p:nvPr/>
        </p:nvSpPr>
        <p:spPr bwMode="auto">
          <a:xfrm>
            <a:off x="17826157" y="3173104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17826157" y="3713207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17826157" y="3443156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3" name="Oval 23"/>
          <p:cNvSpPr>
            <a:spLocks noChangeArrowheads="1"/>
          </p:cNvSpPr>
          <p:nvPr/>
        </p:nvSpPr>
        <p:spPr bwMode="auto">
          <a:xfrm>
            <a:off x="16025535" y="2497975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4" name="Oval 24"/>
          <p:cNvSpPr>
            <a:spLocks noChangeArrowheads="1"/>
          </p:cNvSpPr>
          <p:nvPr/>
        </p:nvSpPr>
        <p:spPr bwMode="auto">
          <a:xfrm>
            <a:off x="16385660" y="2768027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5" name="Oval 25"/>
          <p:cNvSpPr>
            <a:spLocks noChangeArrowheads="1"/>
          </p:cNvSpPr>
          <p:nvPr/>
        </p:nvSpPr>
        <p:spPr bwMode="auto">
          <a:xfrm>
            <a:off x="19266655" y="263300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6" name="Oval 26"/>
          <p:cNvSpPr>
            <a:spLocks noChangeArrowheads="1"/>
          </p:cNvSpPr>
          <p:nvPr/>
        </p:nvSpPr>
        <p:spPr bwMode="auto">
          <a:xfrm>
            <a:off x="16745784" y="3983258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7" name="Oval 27"/>
          <p:cNvSpPr>
            <a:spLocks noChangeArrowheads="1"/>
          </p:cNvSpPr>
          <p:nvPr/>
        </p:nvSpPr>
        <p:spPr bwMode="auto">
          <a:xfrm>
            <a:off x="19986903" y="3308130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8" name="Oval 28"/>
          <p:cNvSpPr>
            <a:spLocks noChangeArrowheads="1"/>
          </p:cNvSpPr>
          <p:nvPr/>
        </p:nvSpPr>
        <p:spPr bwMode="auto">
          <a:xfrm>
            <a:off x="16925846" y="5063464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9" name="Oval 29"/>
          <p:cNvSpPr>
            <a:spLocks noChangeArrowheads="1"/>
          </p:cNvSpPr>
          <p:nvPr/>
        </p:nvSpPr>
        <p:spPr bwMode="auto">
          <a:xfrm>
            <a:off x="17285970" y="4523361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0" name="Oval 30"/>
          <p:cNvSpPr>
            <a:spLocks noChangeArrowheads="1"/>
          </p:cNvSpPr>
          <p:nvPr/>
        </p:nvSpPr>
        <p:spPr bwMode="auto">
          <a:xfrm>
            <a:off x="17105908" y="2227924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1" name="Oval 31"/>
          <p:cNvSpPr>
            <a:spLocks noChangeArrowheads="1"/>
          </p:cNvSpPr>
          <p:nvPr/>
        </p:nvSpPr>
        <p:spPr bwMode="auto">
          <a:xfrm>
            <a:off x="16385660" y="4253309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2" name="Oval 32"/>
          <p:cNvSpPr>
            <a:spLocks noChangeArrowheads="1"/>
          </p:cNvSpPr>
          <p:nvPr/>
        </p:nvSpPr>
        <p:spPr bwMode="auto">
          <a:xfrm>
            <a:off x="16385660" y="3443155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3" name="Oval 33"/>
          <p:cNvSpPr>
            <a:spLocks noChangeArrowheads="1"/>
          </p:cNvSpPr>
          <p:nvPr/>
        </p:nvSpPr>
        <p:spPr bwMode="auto">
          <a:xfrm>
            <a:off x="15665411" y="3214607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4" name="Oval 34"/>
          <p:cNvSpPr>
            <a:spLocks noChangeArrowheads="1"/>
          </p:cNvSpPr>
          <p:nvPr/>
        </p:nvSpPr>
        <p:spPr bwMode="auto">
          <a:xfrm>
            <a:off x="17105908" y="3983258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5" name="Oval 35"/>
          <p:cNvSpPr>
            <a:spLocks noChangeArrowheads="1"/>
          </p:cNvSpPr>
          <p:nvPr/>
        </p:nvSpPr>
        <p:spPr bwMode="auto">
          <a:xfrm>
            <a:off x="19446717" y="4658387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6" name="Oval 36"/>
          <p:cNvSpPr>
            <a:spLocks noChangeArrowheads="1"/>
          </p:cNvSpPr>
          <p:nvPr/>
        </p:nvSpPr>
        <p:spPr bwMode="auto">
          <a:xfrm>
            <a:off x="19086592" y="3578181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7" name="Text Box 37"/>
          <p:cNvSpPr txBox="1">
            <a:spLocks noChangeArrowheads="1"/>
          </p:cNvSpPr>
          <p:nvPr/>
        </p:nvSpPr>
        <p:spPr bwMode="auto">
          <a:xfrm>
            <a:off x="18782740" y="4658387"/>
            <a:ext cx="188038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39968" name="Text Box 38"/>
          <p:cNvSpPr txBox="1">
            <a:spLocks noChangeArrowheads="1"/>
          </p:cNvSpPr>
          <p:nvPr/>
        </p:nvSpPr>
        <p:spPr bwMode="auto">
          <a:xfrm>
            <a:off x="18869017" y="1957873"/>
            <a:ext cx="160947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29ABE2"/>
                </a:solidFill>
              </a:rPr>
              <a:t>Na</a:t>
            </a:r>
            <a:r>
              <a:rPr lang="en-US" baseline="30000" dirty="0">
                <a:solidFill>
                  <a:srgbClr val="29ABE2"/>
                </a:solidFill>
              </a:rPr>
              <a:t>+</a:t>
            </a:r>
            <a:endParaRPr lang="en-US" dirty="0">
              <a:solidFill>
                <a:srgbClr val="29ABE2"/>
              </a:solidFill>
            </a:endParaRPr>
          </a:p>
        </p:txBody>
      </p:sp>
      <p:sp>
        <p:nvSpPr>
          <p:cNvPr id="39969" name="Text Box 41"/>
          <p:cNvSpPr txBox="1">
            <a:spLocks noChangeArrowheads="1"/>
          </p:cNvSpPr>
          <p:nvPr/>
        </p:nvSpPr>
        <p:spPr bwMode="auto">
          <a:xfrm>
            <a:off x="15305287" y="3713207"/>
            <a:ext cx="116223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39972" name="Oval 44"/>
          <p:cNvSpPr>
            <a:spLocks noChangeArrowheads="1"/>
          </p:cNvSpPr>
          <p:nvPr/>
        </p:nvSpPr>
        <p:spPr bwMode="auto">
          <a:xfrm>
            <a:off x="15665411" y="1999375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73" name="Text Box 45"/>
          <p:cNvSpPr txBox="1">
            <a:spLocks noChangeArrowheads="1"/>
          </p:cNvSpPr>
          <p:nvPr/>
        </p:nvSpPr>
        <p:spPr bwMode="auto">
          <a:xfrm>
            <a:off x="15125224" y="5088782"/>
            <a:ext cx="5139288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Review from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Ion channels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90434" y="6641432"/>
            <a:ext cx="5623398" cy="1333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-1080000">
            <a:off x="3073698" y="3093433"/>
            <a:ext cx="10150536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stochastic opening and closing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4351503" y="4759657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grpSp>
        <p:nvGrpSpPr>
          <p:cNvPr id="2" name="Group 92"/>
          <p:cNvGrpSpPr/>
          <p:nvPr/>
        </p:nvGrpSpPr>
        <p:grpSpPr>
          <a:xfrm>
            <a:off x="2295794" y="6488724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934074" y="5370086"/>
            <a:ext cx="19413559" cy="3514790"/>
            <a:chOff x="934074" y="5370086"/>
            <a:chExt cx="19413559" cy="3514790"/>
          </a:xfrm>
        </p:grpSpPr>
        <p:sp>
          <p:nvSpPr>
            <p:cNvPr id="46161" name="Text Box 45"/>
            <p:cNvSpPr txBox="1">
              <a:spLocks noChangeArrowheads="1"/>
            </p:cNvSpPr>
            <p:nvPr/>
          </p:nvSpPr>
          <p:spPr bwMode="auto">
            <a:xfrm>
              <a:off x="934074" y="5370086"/>
              <a:ext cx="12016432" cy="969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Network noise (background activity)</a:t>
              </a:r>
              <a:endParaRPr lang="fr-FR"/>
            </a:p>
          </p:txBody>
        </p:sp>
        <p:sp>
          <p:nvSpPr>
            <p:cNvPr id="46170" name="Text Box 85"/>
            <p:cNvSpPr txBox="1">
              <a:spLocks noChangeArrowheads="1"/>
            </p:cNvSpPr>
            <p:nvPr/>
          </p:nvSpPr>
          <p:spPr bwMode="auto">
            <a:xfrm>
              <a:off x="9100644" y="7038217"/>
              <a:ext cx="11246989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Spike arrival from other neurons</a:t>
              </a:r>
            </a:p>
            <a:p>
              <a:pPr>
                <a:buFontTx/>
                <a:buChar char="-"/>
              </a:pPr>
              <a:r>
                <a:rPr lang="fr-CH"/>
                <a:t>Beyond control of experimentalist</a:t>
              </a:r>
              <a:endParaRPr lang="fr-FR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97827" y="9346717"/>
            <a:ext cx="19412954" cy="1265866"/>
            <a:chOff x="357158" y="5929330"/>
            <a:chExt cx="8215370" cy="714380"/>
          </a:xfrm>
        </p:grpSpPr>
        <p:cxnSp>
          <p:nvCxnSpPr>
            <p:cNvPr id="46118" name="Straight Arrow Connector 89"/>
            <p:cNvCxnSpPr>
              <a:cxnSpLocks noChangeShapeType="1"/>
            </p:cNvCxnSpPr>
            <p:nvPr/>
          </p:nvCxnSpPr>
          <p:spPr bwMode="auto">
            <a:xfrm>
              <a:off x="642910" y="6286520"/>
              <a:ext cx="78581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119" name="TextBox 90"/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6444698" cy="547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Check </a:t>
              </a:r>
              <a:r>
                <a:rPr lang="en-US" dirty="0" err="1"/>
                <a:t>intrinisic</a:t>
              </a:r>
              <a:r>
                <a:rPr lang="en-US" dirty="0"/>
                <a:t> noise by removing the network</a:t>
              </a:r>
            </a:p>
          </p:txBody>
        </p:sp>
        <p:sp>
          <p:nvSpPr>
            <p:cNvPr id="46120" name="Rectangle 91"/>
            <p:cNvSpPr>
              <a:spLocks noChangeArrowheads="1"/>
            </p:cNvSpPr>
            <p:nvPr/>
          </p:nvSpPr>
          <p:spPr bwMode="auto">
            <a:xfrm>
              <a:off x="357158" y="5929330"/>
              <a:ext cx="8215370" cy="71438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vitro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0737" y="4641163"/>
            <a:ext cx="16893422" cy="452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389768" y="9264316"/>
            <a:ext cx="5801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 adapted from</a:t>
            </a:r>
          </a:p>
          <a:p>
            <a:r>
              <a:rPr lang="en-US" sz="4000" i="1" dirty="0" err="1" smtClean="0"/>
              <a:t>Mainen&amp;Sejnowski</a:t>
            </a:r>
            <a:r>
              <a:rPr lang="en-US" sz="4000" i="1" dirty="0" smtClean="0"/>
              <a:t> 1995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47369" y="4285639"/>
            <a:ext cx="2861411" cy="1263359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4589" y="3518701"/>
            <a:ext cx="11240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i="1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V="1">
            <a:off x="2350627" y="3333765"/>
            <a:ext cx="2154856" cy="32091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5" descr="Cell_10xCU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663" y="1599792"/>
            <a:ext cx="2273125" cy="394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/>
          <p:nvPr/>
        </p:nvGrpSpPr>
        <p:grpSpPr>
          <a:xfrm>
            <a:off x="4963383" y="2877174"/>
            <a:ext cx="1797036" cy="1090863"/>
            <a:chOff x="6749899" y="3801980"/>
            <a:chExt cx="1797036" cy="10908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749899" y="3898232"/>
              <a:ext cx="1692762" cy="9384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4173" y="3801980"/>
              <a:ext cx="1692762" cy="1090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323095" y="4886680"/>
            <a:ext cx="5462337" cy="428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09495" y="4886680"/>
            <a:ext cx="5462337" cy="428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78583" y="2622884"/>
            <a:ext cx="2113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728" y="2973426"/>
            <a:ext cx="569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0229" y="2648573"/>
            <a:ext cx="12027" cy="324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33748" y="1764105"/>
            <a:ext cx="710483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</a:rPr>
              <a:t>neurons are fairly reliable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REVIEW from  </a:t>
            </a:r>
            <a:r>
              <a:rPr lang="en-US" dirty="0" smtClean="0">
                <a:latin typeface="Impact" charset="0"/>
                <a:cs typeface="Impact" charset="0"/>
              </a:rPr>
              <a:t>1.5: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 How good are integrate-and-fire models?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97" y="2213811"/>
            <a:ext cx="10362904" cy="5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7337" y="8422105"/>
            <a:ext cx="118208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Aims: - predict spike initiation times</a:t>
            </a:r>
          </a:p>
          <a:p>
            <a:r>
              <a:rPr lang="en-US" dirty="0" smtClean="0"/>
              <a:t>          - predict </a:t>
            </a:r>
            <a:r>
              <a:rPr lang="en-US" dirty="0" err="1" smtClean="0"/>
              <a:t>subthreshold</a:t>
            </a:r>
            <a:r>
              <a:rPr lang="en-US" dirty="0" smtClean="0"/>
              <a:t> voltage</a:t>
            </a:r>
            <a:endParaRPr lang="en-US" dirty="0"/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0938" y="2213811"/>
            <a:ext cx="14986045" cy="55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9"/>
          <p:cNvSpPr txBox="1">
            <a:spLocks noChangeArrowheads="1"/>
          </p:cNvSpPr>
          <p:nvPr/>
        </p:nvSpPr>
        <p:spPr bwMode="auto">
          <a:xfrm>
            <a:off x="15603557" y="7767867"/>
            <a:ext cx="51889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</a:t>
            </a:r>
            <a:r>
              <a:rPr lang="en-US" sz="4800" i="1" dirty="0"/>
              <a:t>al., </a:t>
            </a:r>
            <a:r>
              <a:rPr lang="en-US" sz="4800" i="1" dirty="0" smtClean="0"/>
              <a:t>2008</a:t>
            </a:r>
            <a:endParaRPr lang="en-US" sz="4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210674" y="8701317"/>
            <a:ext cx="7104830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</a:rPr>
              <a:t>only possible, because</a:t>
            </a:r>
          </a:p>
          <a:p>
            <a:r>
              <a:rPr lang="en-US" sz="4800" i="1" dirty="0" smtClean="0">
                <a:solidFill>
                  <a:srgbClr val="FF0000"/>
                </a:solidFill>
              </a:rPr>
              <a:t>neurons are fairly reliable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889058" y="1260241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Intrinsic noise (ion channels)</a:t>
            </a:r>
            <a:endParaRPr lang="fr-FR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3316146" y="2244804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4122675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619339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6538510" y="27258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4467794" y="2725832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6193390" y="3851046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6538510" y="3851046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6080853" y="3530359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6080853" y="3851046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4929204" y="3128097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5158033" y="3288438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6999919" y="3209673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5386862" y="4014202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7461329" y="3611938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5503152" y="4655574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5731981" y="4334888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5619442" y="2967752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5158033" y="4174546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5158033" y="3690704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4696624" y="4413653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5619442" y="4014202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7116210" y="4413653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6883629" y="3772281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6744830" y="2807410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4696624" y="4174546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5503153" y="2647066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5274322" y="220823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4696624" y="3690704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4351503" y="4759657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26742" name="Text Box 86"/>
          <p:cNvSpPr txBox="1">
            <a:spLocks noChangeArrowheads="1"/>
          </p:cNvSpPr>
          <p:nvPr/>
        </p:nvSpPr>
        <p:spPr bwMode="auto">
          <a:xfrm>
            <a:off x="9391542" y="2464533"/>
            <a:ext cx="90538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of </a:t>
            </a:r>
            <a:r>
              <a:rPr lang="fr-CH" dirty="0" err="1"/>
              <a:t>channels</a:t>
            </a:r>
            <a:endParaRPr lang="fr-CH" dirty="0"/>
          </a:p>
          <a:p>
            <a:pPr>
              <a:buFontTx/>
              <a:buChar char="-"/>
            </a:pPr>
            <a:r>
              <a:rPr lang="fr-CH" dirty="0" err="1"/>
              <a:t>Finite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fr-FR" dirty="0"/>
          </a:p>
        </p:txBody>
      </p:sp>
      <p:grpSp>
        <p:nvGrpSpPr>
          <p:cNvPr id="2" name="Group 92"/>
          <p:cNvGrpSpPr/>
          <p:nvPr/>
        </p:nvGrpSpPr>
        <p:grpSpPr>
          <a:xfrm>
            <a:off x="2295794" y="6488724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934074" y="5370086"/>
            <a:ext cx="19413559" cy="3514790"/>
            <a:chOff x="934074" y="5370086"/>
            <a:chExt cx="19413559" cy="3514790"/>
          </a:xfrm>
        </p:grpSpPr>
        <p:sp>
          <p:nvSpPr>
            <p:cNvPr id="46161" name="Text Box 45"/>
            <p:cNvSpPr txBox="1">
              <a:spLocks noChangeArrowheads="1"/>
            </p:cNvSpPr>
            <p:nvPr/>
          </p:nvSpPr>
          <p:spPr bwMode="auto">
            <a:xfrm>
              <a:off x="934074" y="5370086"/>
              <a:ext cx="12016432" cy="969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Network noise (background activity)</a:t>
              </a:r>
              <a:endParaRPr lang="fr-FR"/>
            </a:p>
          </p:txBody>
        </p:sp>
        <p:sp>
          <p:nvSpPr>
            <p:cNvPr id="46170" name="Text Box 85"/>
            <p:cNvSpPr txBox="1">
              <a:spLocks noChangeArrowheads="1"/>
            </p:cNvSpPr>
            <p:nvPr/>
          </p:nvSpPr>
          <p:spPr bwMode="auto">
            <a:xfrm>
              <a:off x="9100644" y="7038217"/>
              <a:ext cx="11246989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fr-CH"/>
                <a:t>Spike arrival from other neurons</a:t>
              </a:r>
            </a:p>
            <a:p>
              <a:pPr>
                <a:buFontTx/>
                <a:buChar char="-"/>
              </a:pPr>
              <a:r>
                <a:rPr lang="fr-CH"/>
                <a:t>Beyond control of experimentalist</a:t>
              </a:r>
              <a:endParaRPr lang="fr-FR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97827" y="9346717"/>
            <a:ext cx="19412954" cy="1265866"/>
            <a:chOff x="357158" y="5929330"/>
            <a:chExt cx="8215370" cy="714380"/>
          </a:xfrm>
        </p:grpSpPr>
        <p:cxnSp>
          <p:nvCxnSpPr>
            <p:cNvPr id="46118" name="Straight Arrow Connector 89"/>
            <p:cNvCxnSpPr>
              <a:cxnSpLocks noChangeShapeType="1"/>
            </p:cNvCxnSpPr>
            <p:nvPr/>
          </p:nvCxnSpPr>
          <p:spPr bwMode="auto">
            <a:xfrm>
              <a:off x="642910" y="6286520"/>
              <a:ext cx="78581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119" name="TextBox 90"/>
            <p:cNvSpPr txBox="1">
              <a:spLocks noChangeArrowheads="1"/>
            </p:cNvSpPr>
            <p:nvPr/>
          </p:nvSpPr>
          <p:spPr bwMode="auto">
            <a:xfrm>
              <a:off x="1500166" y="6072206"/>
              <a:ext cx="4930565" cy="547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Check </a:t>
              </a:r>
              <a:r>
                <a:rPr lang="en-US" dirty="0" smtClean="0"/>
                <a:t>network </a:t>
              </a:r>
              <a:r>
                <a:rPr lang="en-US" dirty="0"/>
                <a:t>noise by </a:t>
              </a:r>
              <a:r>
                <a:rPr lang="en-US" dirty="0" smtClean="0"/>
                <a:t>simulation!</a:t>
              </a:r>
              <a:endParaRPr lang="en-US" dirty="0"/>
            </a:p>
          </p:txBody>
        </p:sp>
        <p:sp>
          <p:nvSpPr>
            <p:cNvPr id="46120" name="Rectangle 91"/>
            <p:cNvSpPr>
              <a:spLocks noChangeArrowheads="1"/>
            </p:cNvSpPr>
            <p:nvPr/>
          </p:nvSpPr>
          <p:spPr bwMode="auto">
            <a:xfrm>
              <a:off x="357158" y="5929330"/>
              <a:ext cx="8215370" cy="71438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-1320000">
            <a:off x="14705797" y="3435800"/>
            <a:ext cx="608051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 contribution!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667415" y="1712454"/>
            <a:ext cx="14940048" cy="124123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The Brain: a highly connected system</a:t>
            </a:r>
            <a:endParaRPr lang="en-US" sz="9300" dirty="0"/>
          </a:p>
        </p:txBody>
      </p:sp>
      <p:pic>
        <p:nvPicPr>
          <p:cNvPr id="39939" name="Picture 7" descr="pipe_cerve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602" y="2025385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5544415" y="2953688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Brain </a:t>
            </a:r>
          </a:p>
        </p:txBody>
      </p:sp>
      <p:sp>
        <p:nvSpPr>
          <p:cNvPr id="39941" name="Text Box 37"/>
          <p:cNvSpPr txBox="1">
            <a:spLocks noChangeArrowheads="1"/>
          </p:cNvSpPr>
          <p:nvPr/>
        </p:nvSpPr>
        <p:spPr bwMode="auto">
          <a:xfrm>
            <a:off x="10064728" y="6751285"/>
            <a:ext cx="791248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Distributed architecture</a:t>
            </a:r>
          </a:p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0282304" y="7561442"/>
            <a:ext cx="4865430" cy="1240550"/>
            <a:chOff x="384" y="3360"/>
            <a:chExt cx="1297" cy="441"/>
          </a:xfrm>
        </p:grpSpPr>
        <p:sp>
          <p:nvSpPr>
            <p:cNvPr id="40036" name="Text Box 39"/>
            <p:cNvSpPr txBox="1">
              <a:spLocks noChangeArrowheads="1"/>
            </p:cNvSpPr>
            <p:nvPr/>
          </p:nvSpPr>
          <p:spPr bwMode="auto">
            <a:xfrm>
              <a:off x="720" y="3360"/>
              <a:ext cx="20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10</a:t>
              </a:r>
              <a:endParaRPr lang="en-US" dirty="0"/>
            </a:p>
          </p:txBody>
        </p:sp>
        <p:sp>
          <p:nvSpPr>
            <p:cNvPr id="40037" name="Text Box 40"/>
            <p:cNvSpPr txBox="1">
              <a:spLocks noChangeArrowheads="1"/>
            </p:cNvSpPr>
            <p:nvPr/>
          </p:nvSpPr>
          <p:spPr bwMode="auto">
            <a:xfrm>
              <a:off x="384" y="3456"/>
              <a:ext cx="129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  10    </a:t>
              </a:r>
              <a:r>
                <a:rPr lang="en-US" dirty="0" smtClean="0"/>
                <a:t>neurons</a:t>
              </a:r>
              <a:endParaRPr lang="en-US" dirty="0"/>
            </a:p>
          </p:txBody>
        </p:sp>
      </p:grpSp>
      <p:sp>
        <p:nvSpPr>
          <p:cNvPr id="39943" name="Text Box 41"/>
          <p:cNvSpPr txBox="1">
            <a:spLocks noChangeArrowheads="1"/>
          </p:cNvSpPr>
          <p:nvPr/>
        </p:nvSpPr>
        <p:spPr bwMode="auto">
          <a:xfrm>
            <a:off x="8080291" y="4033893"/>
            <a:ext cx="12642944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High connectivity:</a:t>
            </a:r>
          </a:p>
          <a:p>
            <a:r>
              <a:rPr lang="en-US" sz="5100" dirty="0">
                <a:solidFill>
                  <a:srgbClr val="FF0000"/>
                </a:solidFill>
              </a:rPr>
              <a:t> systematic, organized in local populations</a:t>
            </a:r>
          </a:p>
          <a:p>
            <a:r>
              <a:rPr lang="en-US" sz="5100" dirty="0">
                <a:solidFill>
                  <a:srgbClr val="FF0000"/>
                </a:solidFill>
              </a:rPr>
              <a:t>                       but </a:t>
            </a:r>
            <a:r>
              <a:rPr lang="en-US" sz="5100" b="1" dirty="0">
                <a:solidFill>
                  <a:srgbClr val="FF0000"/>
                </a:solidFill>
              </a:rPr>
              <a:t>seemingly random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0282303" y="8506622"/>
            <a:ext cx="8973098" cy="1240550"/>
            <a:chOff x="384" y="3360"/>
            <a:chExt cx="2392" cy="441"/>
          </a:xfrm>
        </p:grpSpPr>
        <p:sp>
          <p:nvSpPr>
            <p:cNvPr id="40034" name="Text Box 112"/>
            <p:cNvSpPr txBox="1">
              <a:spLocks noChangeArrowheads="1"/>
            </p:cNvSpPr>
            <p:nvPr/>
          </p:nvSpPr>
          <p:spPr bwMode="auto">
            <a:xfrm>
              <a:off x="720" y="3360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4</a:t>
              </a:r>
              <a:endParaRPr lang="en-US" dirty="0"/>
            </a:p>
          </p:txBody>
        </p:sp>
        <p:sp>
          <p:nvSpPr>
            <p:cNvPr id="40035" name="Text Box 113"/>
            <p:cNvSpPr txBox="1">
              <a:spLocks noChangeArrowheads="1"/>
            </p:cNvSpPr>
            <p:nvPr/>
          </p:nvSpPr>
          <p:spPr bwMode="auto">
            <a:xfrm>
              <a:off x="384" y="3456"/>
              <a:ext cx="23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 10    connections/neurons</a:t>
              </a:r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1620559" y="6140859"/>
            <a:ext cx="4782747" cy="4320823"/>
            <a:chOff x="144" y="2016"/>
            <a:chExt cx="1680" cy="1824"/>
          </a:xfrm>
        </p:grpSpPr>
        <p:sp>
          <p:nvSpPr>
            <p:cNvPr id="39946" name="Oval 18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Oval 19"/>
            <p:cNvSpPr>
              <a:spLocks noChangeArrowheads="1"/>
            </p:cNvSpPr>
            <p:nvPr/>
          </p:nvSpPr>
          <p:spPr bwMode="auto">
            <a:xfrm>
              <a:off x="960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Oval 20"/>
            <p:cNvSpPr>
              <a:spLocks noChangeArrowheads="1"/>
            </p:cNvSpPr>
            <p:nvPr/>
          </p:nvSpPr>
          <p:spPr bwMode="auto">
            <a:xfrm>
              <a:off x="1248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Oval 21"/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Oval 22"/>
            <p:cNvSpPr>
              <a:spLocks noChangeArrowheads="1"/>
            </p:cNvSpPr>
            <p:nvPr/>
          </p:nvSpPr>
          <p:spPr bwMode="auto">
            <a:xfrm>
              <a:off x="720" y="211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Oval 23"/>
            <p:cNvSpPr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4"/>
            <p:cNvSpPr>
              <a:spLocks noChangeShapeType="1"/>
            </p:cNvSpPr>
            <p:nvPr/>
          </p:nvSpPr>
          <p:spPr bwMode="auto">
            <a:xfrm flipV="1">
              <a:off x="1056" y="206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5"/>
            <p:cNvSpPr>
              <a:spLocks noChangeShapeType="1"/>
            </p:cNvSpPr>
            <p:nvPr/>
          </p:nvSpPr>
          <p:spPr bwMode="auto">
            <a:xfrm>
              <a:off x="1008" y="220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26"/>
            <p:cNvSpPr>
              <a:spLocks noChangeShapeType="1"/>
            </p:cNvSpPr>
            <p:nvPr/>
          </p:nvSpPr>
          <p:spPr bwMode="auto">
            <a:xfrm flipV="1">
              <a:off x="1344" y="206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27"/>
            <p:cNvSpPr>
              <a:spLocks noChangeShapeType="1"/>
            </p:cNvSpPr>
            <p:nvPr/>
          </p:nvSpPr>
          <p:spPr bwMode="auto">
            <a:xfrm>
              <a:off x="768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28"/>
            <p:cNvSpPr>
              <a:spLocks noChangeShapeType="1"/>
            </p:cNvSpPr>
            <p:nvPr/>
          </p:nvSpPr>
          <p:spPr bwMode="auto">
            <a:xfrm>
              <a:off x="816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29"/>
            <p:cNvSpPr>
              <a:spLocks noChangeShapeType="1"/>
            </p:cNvSpPr>
            <p:nvPr/>
          </p:nvSpPr>
          <p:spPr bwMode="auto">
            <a:xfrm flipH="1">
              <a:off x="960" y="220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0"/>
            <p:cNvSpPr>
              <a:spLocks noChangeShapeType="1"/>
            </p:cNvSpPr>
            <p:nvPr/>
          </p:nvSpPr>
          <p:spPr bwMode="auto">
            <a:xfrm flipV="1">
              <a:off x="1008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1"/>
            <p:cNvSpPr>
              <a:spLocks noChangeShapeType="1"/>
            </p:cNvSpPr>
            <p:nvPr/>
          </p:nvSpPr>
          <p:spPr bwMode="auto">
            <a:xfrm>
              <a:off x="816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2"/>
            <p:cNvSpPr>
              <a:spLocks noChangeShapeType="1"/>
            </p:cNvSpPr>
            <p:nvPr/>
          </p:nvSpPr>
          <p:spPr bwMode="auto">
            <a:xfrm>
              <a:off x="7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3"/>
            <p:cNvSpPr>
              <a:spLocks noChangeShapeType="1"/>
            </p:cNvSpPr>
            <p:nvPr/>
          </p:nvSpPr>
          <p:spPr bwMode="auto">
            <a:xfrm flipV="1">
              <a:off x="960" y="211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Oval 43"/>
            <p:cNvSpPr>
              <a:spLocks noChangeArrowheads="1"/>
            </p:cNvSpPr>
            <p:nvPr/>
          </p:nvSpPr>
          <p:spPr bwMode="auto">
            <a:xfrm>
              <a:off x="1488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Oval 44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Oval 45"/>
            <p:cNvSpPr>
              <a:spLocks noChangeArrowheads="1"/>
            </p:cNvSpPr>
            <p:nvPr/>
          </p:nvSpPr>
          <p:spPr bwMode="auto">
            <a:xfrm>
              <a:off x="1680" y="22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Oval 46"/>
            <p:cNvSpPr>
              <a:spLocks noChangeArrowheads="1"/>
            </p:cNvSpPr>
            <p:nvPr/>
          </p:nvSpPr>
          <p:spPr bwMode="auto">
            <a:xfrm>
              <a:off x="144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Oval 47"/>
            <p:cNvSpPr>
              <a:spLocks noChangeArrowheads="1"/>
            </p:cNvSpPr>
            <p:nvPr/>
          </p:nvSpPr>
          <p:spPr bwMode="auto">
            <a:xfrm>
              <a:off x="480" y="36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Oval 48"/>
            <p:cNvSpPr>
              <a:spLocks noChangeArrowheads="1"/>
            </p:cNvSpPr>
            <p:nvPr/>
          </p:nvSpPr>
          <p:spPr bwMode="auto">
            <a:xfrm>
              <a:off x="1392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Oval 50"/>
            <p:cNvSpPr>
              <a:spLocks noChangeArrowheads="1"/>
            </p:cNvSpPr>
            <p:nvPr/>
          </p:nvSpPr>
          <p:spPr bwMode="auto">
            <a:xfrm>
              <a:off x="144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Oval 51"/>
            <p:cNvSpPr>
              <a:spLocks noChangeArrowheads="1"/>
            </p:cNvSpPr>
            <p:nvPr/>
          </p:nvSpPr>
          <p:spPr bwMode="auto">
            <a:xfrm>
              <a:off x="1248" y="283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Oval 52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Oval 53"/>
            <p:cNvSpPr>
              <a:spLocks noChangeArrowheads="1"/>
            </p:cNvSpPr>
            <p:nvPr/>
          </p:nvSpPr>
          <p:spPr bwMode="auto">
            <a:xfrm>
              <a:off x="91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54"/>
            <p:cNvSpPr>
              <a:spLocks noChangeArrowheads="1"/>
            </p:cNvSpPr>
            <p:nvPr/>
          </p:nvSpPr>
          <p:spPr bwMode="auto">
            <a:xfrm>
              <a:off x="1392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55"/>
            <p:cNvSpPr>
              <a:spLocks noChangeShapeType="1"/>
            </p:cNvSpPr>
            <p:nvPr/>
          </p:nvSpPr>
          <p:spPr bwMode="auto">
            <a:xfrm flipV="1">
              <a:off x="960" y="316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57"/>
            <p:cNvSpPr>
              <a:spLocks noChangeArrowheads="1"/>
            </p:cNvSpPr>
            <p:nvPr/>
          </p:nvSpPr>
          <p:spPr bwMode="auto">
            <a:xfrm>
              <a:off x="912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Oval 58"/>
            <p:cNvSpPr>
              <a:spLocks noChangeArrowheads="1"/>
            </p:cNvSpPr>
            <p:nvPr/>
          </p:nvSpPr>
          <p:spPr bwMode="auto">
            <a:xfrm>
              <a:off x="1152" y="312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Oval 59"/>
            <p:cNvSpPr>
              <a:spLocks noChangeArrowheads="1"/>
            </p:cNvSpPr>
            <p:nvPr/>
          </p:nvSpPr>
          <p:spPr bwMode="auto">
            <a:xfrm>
              <a:off x="1440" y="340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Oval 60"/>
            <p:cNvSpPr>
              <a:spLocks noChangeArrowheads="1"/>
            </p:cNvSpPr>
            <p:nvPr/>
          </p:nvSpPr>
          <p:spPr bwMode="auto">
            <a:xfrm>
              <a:off x="1104" y="355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Oval 62"/>
            <p:cNvSpPr>
              <a:spLocks noChangeArrowheads="1"/>
            </p:cNvSpPr>
            <p:nvPr/>
          </p:nvSpPr>
          <p:spPr bwMode="auto">
            <a:xfrm>
              <a:off x="1584" y="297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63"/>
            <p:cNvSpPr>
              <a:spLocks noChangeShapeType="1"/>
            </p:cNvSpPr>
            <p:nvPr/>
          </p:nvSpPr>
          <p:spPr bwMode="auto">
            <a:xfrm flipV="1">
              <a:off x="1248" y="302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64"/>
            <p:cNvSpPr>
              <a:spLocks noChangeShapeType="1"/>
            </p:cNvSpPr>
            <p:nvPr/>
          </p:nvSpPr>
          <p:spPr bwMode="auto">
            <a:xfrm>
              <a:off x="1200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65"/>
            <p:cNvSpPr>
              <a:spLocks noChangeShapeType="1"/>
            </p:cNvSpPr>
            <p:nvPr/>
          </p:nvSpPr>
          <p:spPr bwMode="auto">
            <a:xfrm flipV="1">
              <a:off x="1536" y="302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66"/>
            <p:cNvSpPr>
              <a:spLocks noChangeShapeType="1"/>
            </p:cNvSpPr>
            <p:nvPr/>
          </p:nvSpPr>
          <p:spPr bwMode="auto">
            <a:xfrm>
              <a:off x="960" y="307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67"/>
            <p:cNvSpPr>
              <a:spLocks noChangeShapeType="1"/>
            </p:cNvSpPr>
            <p:nvPr/>
          </p:nvSpPr>
          <p:spPr bwMode="auto">
            <a:xfrm>
              <a:off x="1008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68"/>
            <p:cNvSpPr>
              <a:spLocks noChangeShapeType="1"/>
            </p:cNvSpPr>
            <p:nvPr/>
          </p:nvSpPr>
          <p:spPr bwMode="auto">
            <a:xfrm flipH="1">
              <a:off x="1152" y="316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69"/>
            <p:cNvSpPr>
              <a:spLocks noChangeShapeType="1"/>
            </p:cNvSpPr>
            <p:nvPr/>
          </p:nvSpPr>
          <p:spPr bwMode="auto">
            <a:xfrm flipV="1">
              <a:off x="1200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70"/>
            <p:cNvSpPr>
              <a:spLocks noChangeShapeType="1"/>
            </p:cNvSpPr>
            <p:nvPr/>
          </p:nvSpPr>
          <p:spPr bwMode="auto">
            <a:xfrm>
              <a:off x="1008" y="35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Line 71"/>
            <p:cNvSpPr>
              <a:spLocks noChangeShapeType="1"/>
            </p:cNvSpPr>
            <p:nvPr/>
          </p:nvSpPr>
          <p:spPr bwMode="auto">
            <a:xfrm>
              <a:off x="960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72"/>
            <p:cNvSpPr>
              <a:spLocks noChangeShapeType="1"/>
            </p:cNvSpPr>
            <p:nvPr/>
          </p:nvSpPr>
          <p:spPr bwMode="auto">
            <a:xfrm flipV="1">
              <a:off x="1200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Oval 73"/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Oval 74"/>
            <p:cNvSpPr>
              <a:spLocks noChangeArrowheads="1"/>
            </p:cNvSpPr>
            <p:nvPr/>
          </p:nvSpPr>
          <p:spPr bwMode="auto">
            <a:xfrm>
              <a:off x="624" y="273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Oval 75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Oval 76"/>
            <p:cNvSpPr>
              <a:spLocks noChangeArrowheads="1"/>
            </p:cNvSpPr>
            <p:nvPr/>
          </p:nvSpPr>
          <p:spPr bwMode="auto">
            <a:xfrm>
              <a:off x="576" y="316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Oval 77"/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Oval 78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Line 79"/>
            <p:cNvSpPr>
              <a:spLocks noChangeShapeType="1"/>
            </p:cNvSpPr>
            <p:nvPr/>
          </p:nvSpPr>
          <p:spPr bwMode="auto">
            <a:xfrm flipV="1">
              <a:off x="720" y="26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Line 80"/>
            <p:cNvSpPr>
              <a:spLocks noChangeShapeType="1"/>
            </p:cNvSpPr>
            <p:nvPr/>
          </p:nvSpPr>
          <p:spPr bwMode="auto">
            <a:xfrm>
              <a:off x="672" y="27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Line 81"/>
            <p:cNvSpPr>
              <a:spLocks noChangeShapeType="1"/>
            </p:cNvSpPr>
            <p:nvPr/>
          </p:nvSpPr>
          <p:spPr bwMode="auto">
            <a:xfrm flipV="1">
              <a:off x="1008" y="2640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Line 82"/>
            <p:cNvSpPr>
              <a:spLocks noChangeShapeType="1"/>
            </p:cNvSpPr>
            <p:nvPr/>
          </p:nvSpPr>
          <p:spPr bwMode="auto">
            <a:xfrm>
              <a:off x="432" y="26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Line 83"/>
            <p:cNvSpPr>
              <a:spLocks noChangeShapeType="1"/>
            </p:cNvSpPr>
            <p:nvPr/>
          </p:nvSpPr>
          <p:spPr bwMode="auto">
            <a:xfrm>
              <a:off x="48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84"/>
            <p:cNvSpPr>
              <a:spLocks noChangeShapeType="1"/>
            </p:cNvSpPr>
            <p:nvPr/>
          </p:nvSpPr>
          <p:spPr bwMode="auto">
            <a:xfrm flipH="1">
              <a:off x="624" y="2784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Line 85"/>
            <p:cNvSpPr>
              <a:spLocks noChangeShapeType="1"/>
            </p:cNvSpPr>
            <p:nvPr/>
          </p:nvSpPr>
          <p:spPr bwMode="auto">
            <a:xfrm flipV="1">
              <a:off x="67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Line 86"/>
            <p:cNvSpPr>
              <a:spLocks noChangeShapeType="1"/>
            </p:cNvSpPr>
            <p:nvPr/>
          </p:nvSpPr>
          <p:spPr bwMode="auto">
            <a:xfrm>
              <a:off x="480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Line 87"/>
            <p:cNvSpPr>
              <a:spLocks noChangeShapeType="1"/>
            </p:cNvSpPr>
            <p:nvPr/>
          </p:nvSpPr>
          <p:spPr bwMode="auto">
            <a:xfrm>
              <a:off x="432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Line 88"/>
            <p:cNvSpPr>
              <a:spLocks noChangeShapeType="1"/>
            </p:cNvSpPr>
            <p:nvPr/>
          </p:nvSpPr>
          <p:spPr bwMode="auto">
            <a:xfrm flipV="1">
              <a:off x="672" y="268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5" name="Line 89"/>
            <p:cNvSpPr>
              <a:spLocks noChangeShapeType="1"/>
            </p:cNvSpPr>
            <p:nvPr/>
          </p:nvSpPr>
          <p:spPr bwMode="auto">
            <a:xfrm flipV="1">
              <a:off x="1296" y="26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Line 90"/>
            <p:cNvSpPr>
              <a:spLocks noChangeShapeType="1"/>
            </p:cNvSpPr>
            <p:nvPr/>
          </p:nvSpPr>
          <p:spPr bwMode="auto">
            <a:xfrm flipV="1">
              <a:off x="1296" y="230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Line 91"/>
            <p:cNvSpPr>
              <a:spLocks noChangeShapeType="1"/>
            </p:cNvSpPr>
            <p:nvPr/>
          </p:nvSpPr>
          <p:spPr bwMode="auto">
            <a:xfrm flipV="1">
              <a:off x="528" y="3072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8" name="Line 92"/>
            <p:cNvSpPr>
              <a:spLocks noChangeShapeType="1"/>
            </p:cNvSpPr>
            <p:nvPr/>
          </p:nvSpPr>
          <p:spPr bwMode="auto">
            <a:xfrm>
              <a:off x="192" y="331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9" name="Line 93"/>
            <p:cNvSpPr>
              <a:spLocks noChangeShapeType="1"/>
            </p:cNvSpPr>
            <p:nvPr/>
          </p:nvSpPr>
          <p:spPr bwMode="auto">
            <a:xfrm>
              <a:off x="240" y="3648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0" name="Line 94"/>
            <p:cNvSpPr>
              <a:spLocks noChangeShapeType="1"/>
            </p:cNvSpPr>
            <p:nvPr/>
          </p:nvSpPr>
          <p:spPr bwMode="auto">
            <a:xfrm flipV="1">
              <a:off x="480" y="2160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Line 95"/>
            <p:cNvSpPr>
              <a:spLocks noChangeShapeType="1"/>
            </p:cNvSpPr>
            <p:nvPr/>
          </p:nvSpPr>
          <p:spPr bwMode="auto">
            <a:xfrm>
              <a:off x="1152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2" name="Line 96"/>
            <p:cNvSpPr>
              <a:spLocks noChangeShapeType="1"/>
            </p:cNvSpPr>
            <p:nvPr/>
          </p:nvSpPr>
          <p:spPr bwMode="auto">
            <a:xfrm flipH="1">
              <a:off x="288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3" name="Line 97"/>
            <p:cNvSpPr>
              <a:spLocks noChangeShapeType="1"/>
            </p:cNvSpPr>
            <p:nvPr/>
          </p:nvSpPr>
          <p:spPr bwMode="auto">
            <a:xfrm flipH="1">
              <a:off x="576" y="326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4" name="Line 98"/>
            <p:cNvSpPr>
              <a:spLocks noChangeShapeType="1"/>
            </p:cNvSpPr>
            <p:nvPr/>
          </p:nvSpPr>
          <p:spPr bwMode="auto">
            <a:xfrm>
              <a:off x="192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5" name="Line 99"/>
            <p:cNvSpPr>
              <a:spLocks noChangeShapeType="1"/>
            </p:cNvSpPr>
            <p:nvPr/>
          </p:nvSpPr>
          <p:spPr bwMode="auto">
            <a:xfrm flipV="1">
              <a:off x="240" y="326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6" name="Line 100"/>
            <p:cNvSpPr>
              <a:spLocks noChangeShapeType="1"/>
            </p:cNvSpPr>
            <p:nvPr/>
          </p:nvSpPr>
          <p:spPr bwMode="auto">
            <a:xfrm>
              <a:off x="576" y="364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Line 101"/>
            <p:cNvSpPr>
              <a:spLocks noChangeShapeType="1"/>
            </p:cNvSpPr>
            <p:nvPr/>
          </p:nvSpPr>
          <p:spPr bwMode="auto">
            <a:xfrm flipV="1">
              <a:off x="576" y="350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8" name="Line 102"/>
            <p:cNvSpPr>
              <a:spLocks noChangeShapeType="1"/>
            </p:cNvSpPr>
            <p:nvPr/>
          </p:nvSpPr>
          <p:spPr bwMode="auto">
            <a:xfrm>
              <a:off x="1488" y="2112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Line 103"/>
            <p:cNvSpPr>
              <a:spLocks noChangeShapeType="1"/>
            </p:cNvSpPr>
            <p:nvPr/>
          </p:nvSpPr>
          <p:spPr bwMode="auto">
            <a:xfrm flipH="1">
              <a:off x="1632" y="22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0" name="Line 104"/>
            <p:cNvSpPr>
              <a:spLocks noChangeShapeType="1"/>
            </p:cNvSpPr>
            <p:nvPr/>
          </p:nvSpPr>
          <p:spPr bwMode="auto">
            <a:xfrm flipV="1">
              <a:off x="1008" y="28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1" name="Line 105"/>
            <p:cNvSpPr>
              <a:spLocks noChangeShapeType="1"/>
            </p:cNvSpPr>
            <p:nvPr/>
          </p:nvSpPr>
          <p:spPr bwMode="auto">
            <a:xfrm>
              <a:off x="1296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2" name="Line 106"/>
            <p:cNvSpPr>
              <a:spLocks noChangeShapeType="1"/>
            </p:cNvSpPr>
            <p:nvPr/>
          </p:nvSpPr>
          <p:spPr bwMode="auto">
            <a:xfrm>
              <a:off x="13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3" name="Line 107"/>
            <p:cNvSpPr>
              <a:spLocks noChangeShapeType="1"/>
            </p:cNvSpPr>
            <p:nvPr/>
          </p:nvSpPr>
          <p:spPr bwMode="auto">
            <a:xfrm>
              <a:off x="1008" y="268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4" name="Line 108"/>
            <p:cNvSpPr>
              <a:spLocks noChangeShapeType="1"/>
            </p:cNvSpPr>
            <p:nvPr/>
          </p:nvSpPr>
          <p:spPr bwMode="auto">
            <a:xfrm>
              <a:off x="432" y="3072"/>
              <a:ext cx="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5" name="Line 109"/>
            <p:cNvSpPr>
              <a:spLocks noChangeShapeType="1"/>
            </p:cNvSpPr>
            <p:nvPr/>
          </p:nvSpPr>
          <p:spPr bwMode="auto">
            <a:xfrm>
              <a:off x="672" y="326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6" name="Line 110"/>
            <p:cNvSpPr>
              <a:spLocks noChangeShapeType="1"/>
            </p:cNvSpPr>
            <p:nvPr/>
          </p:nvSpPr>
          <p:spPr bwMode="auto">
            <a:xfrm>
              <a:off x="720" y="32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7" name="Line 114"/>
            <p:cNvSpPr>
              <a:spLocks noChangeShapeType="1"/>
            </p:cNvSpPr>
            <p:nvPr/>
          </p:nvSpPr>
          <p:spPr bwMode="auto">
            <a:xfrm>
              <a:off x="168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8" name="Line 115"/>
            <p:cNvSpPr>
              <a:spLocks noChangeShapeType="1"/>
            </p:cNvSpPr>
            <p:nvPr/>
          </p:nvSpPr>
          <p:spPr bwMode="auto">
            <a:xfrm>
              <a:off x="148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9" name="Line 116"/>
            <p:cNvSpPr>
              <a:spLocks noChangeShapeType="1"/>
            </p:cNvSpPr>
            <p:nvPr/>
          </p:nvSpPr>
          <p:spPr bwMode="auto">
            <a:xfrm flipV="1">
              <a:off x="1296" y="225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0" name="Line 117"/>
            <p:cNvSpPr>
              <a:spLocks noChangeShapeType="1"/>
            </p:cNvSpPr>
            <p:nvPr/>
          </p:nvSpPr>
          <p:spPr bwMode="auto">
            <a:xfrm flipH="1">
              <a:off x="672" y="24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1" name="Line 118"/>
            <p:cNvSpPr>
              <a:spLocks noChangeShapeType="1"/>
            </p:cNvSpPr>
            <p:nvPr/>
          </p:nvSpPr>
          <p:spPr bwMode="auto">
            <a:xfrm flipV="1">
              <a:off x="432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2" name="Line 119"/>
            <p:cNvSpPr>
              <a:spLocks noChangeShapeType="1"/>
            </p:cNvSpPr>
            <p:nvPr/>
          </p:nvSpPr>
          <p:spPr bwMode="auto">
            <a:xfrm>
              <a:off x="816" y="254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3" name="Line 120"/>
            <p:cNvSpPr>
              <a:spLocks noChangeShapeType="1"/>
            </p:cNvSpPr>
            <p:nvPr/>
          </p:nvSpPr>
          <p:spPr bwMode="auto">
            <a:xfrm>
              <a:off x="1152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160745" y="4009830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360124" y="270051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540187" y="7862436"/>
            <a:ext cx="6309480" cy="307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800" dirty="0"/>
              <a:t>Population</a:t>
            </a:r>
          </a:p>
          <a:p>
            <a:r>
              <a:rPr lang="en-US" sz="4400" dirty="0"/>
              <a:t>- 50 000 neurons</a:t>
            </a:r>
          </a:p>
          <a:p>
            <a:r>
              <a:rPr lang="en-US" sz="4400" dirty="0"/>
              <a:t>- 20 percent inhibitory</a:t>
            </a:r>
          </a:p>
          <a:p>
            <a:r>
              <a:rPr lang="en-US" sz="4400" dirty="0"/>
              <a:t>- </a:t>
            </a:r>
            <a:r>
              <a:rPr lang="en-US" sz="4400" b="1" dirty="0"/>
              <a:t>randomly connecte</a:t>
            </a:r>
            <a:r>
              <a:rPr lang="en-US" sz="5100" b="1" dirty="0"/>
              <a:t>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0373" y="2025386"/>
            <a:ext cx="4555992" cy="2970565"/>
            <a:chOff x="288" y="720"/>
            <a:chExt cx="2064" cy="1392"/>
          </a:xfrm>
        </p:grpSpPr>
        <p:sp>
          <p:nvSpPr>
            <p:cNvPr id="1070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2" name="Picture 53" descr="spike_brunel_r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420" y="551355"/>
            <a:ext cx="11163856" cy="64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54"/>
          <p:cNvSpPr txBox="1">
            <a:spLocks noChangeArrowheads="1"/>
          </p:cNvSpPr>
          <p:nvPr/>
        </p:nvSpPr>
        <p:spPr bwMode="auto">
          <a:xfrm>
            <a:off x="720249" y="270051"/>
            <a:ext cx="1927456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Random firing  in a population of </a:t>
            </a:r>
            <a:r>
              <a:rPr lang="en-US" sz="6800" b="1" dirty="0" smtClean="0"/>
              <a:t>LIF neurons</a:t>
            </a:r>
            <a:endParaRPr lang="en-US" sz="4200" dirty="0"/>
          </a:p>
        </p:txBody>
      </p:sp>
      <p:pic>
        <p:nvPicPr>
          <p:cNvPr id="1034" name="Picture 55" descr="3spikes_ro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93452" y="6076157"/>
            <a:ext cx="11073825" cy="64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Text Box 56"/>
          <p:cNvSpPr txBox="1">
            <a:spLocks noChangeArrowheads="1"/>
          </p:cNvSpPr>
          <p:nvPr/>
        </p:nvSpPr>
        <p:spPr bwMode="auto">
          <a:xfrm>
            <a:off x="14044851" y="607615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1036" name="Text Box 57"/>
          <p:cNvSpPr txBox="1">
            <a:spLocks noChangeArrowheads="1"/>
          </p:cNvSpPr>
          <p:nvPr/>
        </p:nvSpPr>
        <p:spPr bwMode="auto">
          <a:xfrm>
            <a:off x="19191629" y="601989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1037" name="Text Box 58"/>
          <p:cNvSpPr txBox="1">
            <a:spLocks noChangeArrowheads="1"/>
          </p:cNvSpPr>
          <p:nvPr/>
        </p:nvSpPr>
        <p:spPr bwMode="auto">
          <a:xfrm>
            <a:off x="15447835" y="6008645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1039" name="Text Box 60"/>
          <p:cNvSpPr txBox="1">
            <a:spLocks noChangeArrowheads="1"/>
          </p:cNvSpPr>
          <p:nvPr/>
        </p:nvSpPr>
        <p:spPr bwMode="auto">
          <a:xfrm>
            <a:off x="11523980" y="6076156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sp>
        <p:nvSpPr>
          <p:cNvPr id="1044" name="Rectangle 65"/>
          <p:cNvSpPr>
            <a:spLocks noChangeArrowheads="1"/>
          </p:cNvSpPr>
          <p:nvPr/>
        </p:nvSpPr>
        <p:spPr bwMode="auto">
          <a:xfrm>
            <a:off x="9723358" y="1350257"/>
            <a:ext cx="1440498" cy="486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5" name="Text Box 66"/>
          <p:cNvSpPr txBox="1">
            <a:spLocks noChangeArrowheads="1"/>
          </p:cNvSpPr>
          <p:nvPr/>
        </p:nvSpPr>
        <p:spPr bwMode="auto">
          <a:xfrm>
            <a:off x="9903421" y="1969125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</a:t>
            </a:r>
            <a:endParaRPr lang="en-US" sz="5100" dirty="0"/>
          </a:p>
        </p:txBody>
      </p:sp>
      <p:sp>
        <p:nvSpPr>
          <p:cNvPr id="1046" name="Text Box 67"/>
          <p:cNvSpPr txBox="1">
            <a:spLocks noChangeArrowheads="1"/>
          </p:cNvSpPr>
          <p:nvPr/>
        </p:nvSpPr>
        <p:spPr bwMode="auto">
          <a:xfrm>
            <a:off x="9363234" y="1350258"/>
            <a:ext cx="16884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A [Hz]</a:t>
            </a:r>
          </a:p>
        </p:txBody>
      </p:sp>
      <p:sp>
        <p:nvSpPr>
          <p:cNvPr id="1047" name="Text Box 68"/>
          <p:cNvSpPr txBox="1">
            <a:spLocks noChangeArrowheads="1"/>
          </p:cNvSpPr>
          <p:nvPr/>
        </p:nvSpPr>
        <p:spPr bwMode="auto">
          <a:xfrm rot="-5400000">
            <a:off x="8323042" y="4116864"/>
            <a:ext cx="275562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Neuron # </a:t>
            </a:r>
            <a:endParaRPr lang="en-US" sz="5100" dirty="0"/>
          </a:p>
        </p:txBody>
      </p:sp>
      <p:sp>
        <p:nvSpPr>
          <p:cNvPr id="1048" name="Text Box 69"/>
          <p:cNvSpPr txBox="1">
            <a:spLocks noChangeArrowheads="1"/>
          </p:cNvSpPr>
          <p:nvPr/>
        </p:nvSpPr>
        <p:spPr bwMode="auto">
          <a:xfrm>
            <a:off x="9543296" y="5806105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32340</a:t>
            </a:r>
            <a:endParaRPr lang="en-US" sz="5100" dirty="0"/>
          </a:p>
        </p:txBody>
      </p:sp>
      <p:sp>
        <p:nvSpPr>
          <p:cNvPr id="1049" name="Text Box 70"/>
          <p:cNvSpPr txBox="1">
            <a:spLocks noChangeArrowheads="1"/>
          </p:cNvSpPr>
          <p:nvPr/>
        </p:nvSpPr>
        <p:spPr bwMode="auto">
          <a:xfrm>
            <a:off x="9543296" y="2430462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32440</a:t>
            </a:r>
            <a:endParaRPr lang="en-US" sz="5100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2964478" y="2295437"/>
            <a:ext cx="180062" cy="3780720"/>
            <a:chOff x="3408" y="816"/>
            <a:chExt cx="48" cy="1344"/>
          </a:xfrm>
        </p:grpSpPr>
        <p:sp>
          <p:nvSpPr>
            <p:cNvPr id="1068" name="Line 77"/>
            <p:cNvSpPr>
              <a:spLocks noChangeShapeType="1"/>
            </p:cNvSpPr>
            <p:nvPr/>
          </p:nvSpPr>
          <p:spPr bwMode="auto">
            <a:xfrm>
              <a:off x="3408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78"/>
            <p:cNvSpPr>
              <a:spLocks noChangeShapeType="1"/>
            </p:cNvSpPr>
            <p:nvPr/>
          </p:nvSpPr>
          <p:spPr bwMode="auto">
            <a:xfrm>
              <a:off x="3456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63" name="Line 79"/>
          <p:cNvSpPr>
            <a:spLocks noChangeShapeType="1"/>
          </p:cNvSpPr>
          <p:nvPr/>
        </p:nvSpPr>
        <p:spPr bwMode="auto">
          <a:xfrm flipV="1">
            <a:off x="14585038" y="2700514"/>
            <a:ext cx="0" cy="1080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86927" y="5401027"/>
            <a:ext cx="4929202" cy="1662503"/>
            <a:chOff x="38" y="2160"/>
            <a:chExt cx="1314" cy="591"/>
          </a:xfrm>
        </p:grpSpPr>
        <p:sp>
          <p:nvSpPr>
            <p:cNvPr id="1065" name="Text Box 81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1066" name="Text Box 82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1067" name="AutoShape 83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684565" y="6886311"/>
            <a:ext cx="3241119" cy="810154"/>
            <a:chOff x="144" y="2688"/>
            <a:chExt cx="864" cy="288"/>
          </a:xfrm>
        </p:grpSpPr>
        <p:sp>
          <p:nvSpPr>
            <p:cNvPr id="1062" name="Line 85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86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Line 87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9543296" y="6737910"/>
            <a:ext cx="12787315" cy="673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TextBox 89"/>
          <p:cNvSpPr txBox="1">
            <a:spLocks noChangeArrowheads="1"/>
          </p:cNvSpPr>
          <p:nvPr/>
        </p:nvSpPr>
        <p:spPr bwMode="auto">
          <a:xfrm>
            <a:off x="6280472" y="7063529"/>
            <a:ext cx="899329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i="1" dirty="0"/>
              <a:t>Brunel, J. </a:t>
            </a:r>
            <a:r>
              <a:rPr lang="en-US" sz="3800" i="1" dirty="0" err="1"/>
              <a:t>Comput</a:t>
            </a:r>
            <a:r>
              <a:rPr lang="en-US" sz="3800" i="1" dirty="0"/>
              <a:t>. </a:t>
            </a:r>
            <a:r>
              <a:rPr lang="en-US" sz="3800" i="1" dirty="0" err="1"/>
              <a:t>Neurosc</a:t>
            </a:r>
            <a:r>
              <a:rPr lang="en-US" sz="3800" i="1" dirty="0"/>
              <a:t>. 2000</a:t>
            </a:r>
          </a:p>
          <a:p>
            <a:r>
              <a:rPr lang="en-US" sz="3800" i="1" dirty="0"/>
              <a:t>Mayor and Gerstner, Phys. Rev E. </a:t>
            </a:r>
            <a:r>
              <a:rPr lang="en-US" sz="3800" i="1" dirty="0" smtClean="0"/>
              <a:t>2005</a:t>
            </a:r>
          </a:p>
          <a:p>
            <a:r>
              <a:rPr lang="en-US" sz="3800" i="1" dirty="0" err="1" smtClean="0"/>
              <a:t>Vogels</a:t>
            </a:r>
            <a:r>
              <a:rPr lang="en-US" sz="3800" i="1" dirty="0" smtClean="0"/>
              <a:t> et al., 2005</a:t>
            </a:r>
            <a:endParaRPr lang="en-US" sz="3800" i="1" dirty="0"/>
          </a:p>
        </p:txBody>
      </p:sp>
      <p:sp>
        <p:nvSpPr>
          <p:cNvPr id="95" name="TextBox 94"/>
          <p:cNvSpPr txBox="1"/>
          <p:nvPr/>
        </p:nvSpPr>
        <p:spPr>
          <a:xfrm rot="-1320000">
            <a:off x="12287704" y="7289968"/>
            <a:ext cx="8438529" cy="27238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Network of </a:t>
            </a:r>
            <a:r>
              <a:rPr lang="en-US" b="1" dirty="0" smtClean="0">
                <a:solidFill>
                  <a:srgbClr val="FF0000"/>
                </a:solidFill>
              </a:rPr>
              <a:t>deterministic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leaky integrate-and-fire: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‘fluctuations’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Line 79"/>
          <p:cNvSpPr>
            <a:spLocks noChangeShapeType="1"/>
          </p:cNvSpPr>
          <p:nvPr/>
        </p:nvSpPr>
        <p:spPr bwMode="auto">
          <a:xfrm flipV="1">
            <a:off x="13432386" y="4965045"/>
            <a:ext cx="164717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63" grpId="0" animBg="1"/>
      <p:bldP spid="95" grpId="0" animBg="1"/>
      <p:bldP spid="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40187" y="8236568"/>
            <a:ext cx="7183116" cy="34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Population</a:t>
            </a:r>
          </a:p>
          <a:p>
            <a:r>
              <a:rPr lang="en-US" sz="5100" dirty="0"/>
              <a:t>- 50 000 neurons</a:t>
            </a:r>
          </a:p>
          <a:p>
            <a:r>
              <a:rPr lang="en-US" sz="5100" dirty="0"/>
              <a:t>- 20 percent inhibitory</a:t>
            </a:r>
          </a:p>
          <a:p>
            <a:r>
              <a:rPr lang="en-US" sz="5100" dirty="0"/>
              <a:t>- </a:t>
            </a:r>
            <a:r>
              <a:rPr lang="en-US" sz="5100" b="1" dirty="0"/>
              <a:t>randomly connected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0373" y="2025386"/>
            <a:ext cx="5761990" cy="2970565"/>
            <a:chOff x="288" y="720"/>
            <a:chExt cx="2064" cy="1392"/>
          </a:xfrm>
        </p:grpSpPr>
        <p:sp>
          <p:nvSpPr>
            <p:cNvPr id="41000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5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965" name="Picture 53" descr="spike_brunel_r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420" y="551355"/>
            <a:ext cx="11163856" cy="64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 Box 54"/>
          <p:cNvSpPr txBox="1">
            <a:spLocks noChangeArrowheads="1"/>
          </p:cNvSpPr>
          <p:nvPr/>
        </p:nvSpPr>
        <p:spPr bwMode="auto">
          <a:xfrm>
            <a:off x="720249" y="270051"/>
            <a:ext cx="1927456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Random firing  in a population of </a:t>
            </a:r>
            <a:r>
              <a:rPr lang="en-US" sz="6800" b="1" dirty="0" smtClean="0"/>
              <a:t>LIF neurons</a:t>
            </a:r>
            <a:endParaRPr lang="en-US" sz="4200" dirty="0"/>
          </a:p>
        </p:txBody>
      </p:sp>
      <p:pic>
        <p:nvPicPr>
          <p:cNvPr id="40967" name="Picture 55" descr="3spikes_ro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93452" y="6076157"/>
            <a:ext cx="11073825" cy="64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Text Box 56"/>
          <p:cNvSpPr txBox="1">
            <a:spLocks noChangeArrowheads="1"/>
          </p:cNvSpPr>
          <p:nvPr/>
        </p:nvSpPr>
        <p:spPr bwMode="auto">
          <a:xfrm>
            <a:off x="14044851" y="607615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69" name="Text Box 57"/>
          <p:cNvSpPr txBox="1">
            <a:spLocks noChangeArrowheads="1"/>
          </p:cNvSpPr>
          <p:nvPr/>
        </p:nvSpPr>
        <p:spPr bwMode="auto">
          <a:xfrm>
            <a:off x="19191629" y="601989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70" name="Text Box 58"/>
          <p:cNvSpPr txBox="1">
            <a:spLocks noChangeArrowheads="1"/>
          </p:cNvSpPr>
          <p:nvPr/>
        </p:nvSpPr>
        <p:spPr bwMode="auto">
          <a:xfrm>
            <a:off x="15447835" y="6008645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71" name="Text Box 59"/>
          <p:cNvSpPr txBox="1">
            <a:spLocks noChangeArrowheads="1"/>
          </p:cNvSpPr>
          <p:nvPr/>
        </p:nvSpPr>
        <p:spPr bwMode="auto">
          <a:xfrm>
            <a:off x="12206716" y="7046655"/>
            <a:ext cx="425443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Neuron # 32374</a:t>
            </a:r>
            <a:endParaRPr lang="en-US" sz="5100" dirty="0"/>
          </a:p>
        </p:txBody>
      </p:sp>
      <p:sp>
        <p:nvSpPr>
          <p:cNvPr id="40972" name="Text Box 60"/>
          <p:cNvSpPr txBox="1">
            <a:spLocks noChangeArrowheads="1"/>
          </p:cNvSpPr>
          <p:nvPr/>
        </p:nvSpPr>
        <p:spPr bwMode="auto">
          <a:xfrm>
            <a:off x="11523980" y="6076156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sp>
        <p:nvSpPr>
          <p:cNvPr id="40973" name="Rectangle 61"/>
          <p:cNvSpPr>
            <a:spLocks noChangeArrowheads="1"/>
          </p:cNvSpPr>
          <p:nvPr/>
        </p:nvSpPr>
        <p:spPr bwMode="auto">
          <a:xfrm>
            <a:off x="9723358" y="6751285"/>
            <a:ext cx="1440498" cy="59411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4" name="Text Box 62"/>
          <p:cNvSpPr txBox="1">
            <a:spLocks noChangeArrowheads="1"/>
          </p:cNvSpPr>
          <p:nvPr/>
        </p:nvSpPr>
        <p:spPr bwMode="auto">
          <a:xfrm>
            <a:off x="9333224" y="7991835"/>
            <a:ext cx="17954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u [mV]</a:t>
            </a:r>
          </a:p>
        </p:txBody>
      </p:sp>
      <p:sp>
        <p:nvSpPr>
          <p:cNvPr id="40975" name="Text Box 63"/>
          <p:cNvSpPr txBox="1">
            <a:spLocks noChangeArrowheads="1"/>
          </p:cNvSpPr>
          <p:nvPr/>
        </p:nvSpPr>
        <p:spPr bwMode="auto">
          <a:xfrm>
            <a:off x="10083483" y="6751285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76" name="Text Box 64"/>
          <p:cNvSpPr txBox="1">
            <a:spLocks noChangeArrowheads="1"/>
          </p:cNvSpPr>
          <p:nvPr/>
        </p:nvSpPr>
        <p:spPr bwMode="auto">
          <a:xfrm>
            <a:off x="10083483" y="10532004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0</a:t>
            </a:r>
            <a:endParaRPr lang="en-US" sz="5100" dirty="0"/>
          </a:p>
        </p:txBody>
      </p:sp>
      <p:sp>
        <p:nvSpPr>
          <p:cNvPr id="40977" name="Rectangle 65"/>
          <p:cNvSpPr>
            <a:spLocks noChangeArrowheads="1"/>
          </p:cNvSpPr>
          <p:nvPr/>
        </p:nvSpPr>
        <p:spPr bwMode="auto">
          <a:xfrm>
            <a:off x="9723358" y="1350257"/>
            <a:ext cx="1440498" cy="486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8" name="Text Box 66"/>
          <p:cNvSpPr txBox="1">
            <a:spLocks noChangeArrowheads="1"/>
          </p:cNvSpPr>
          <p:nvPr/>
        </p:nvSpPr>
        <p:spPr bwMode="auto">
          <a:xfrm>
            <a:off x="9903421" y="1969125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</a:t>
            </a:r>
            <a:endParaRPr lang="en-US" sz="5100" dirty="0"/>
          </a:p>
        </p:txBody>
      </p:sp>
      <p:sp>
        <p:nvSpPr>
          <p:cNvPr id="40979" name="Text Box 67"/>
          <p:cNvSpPr txBox="1">
            <a:spLocks noChangeArrowheads="1"/>
          </p:cNvSpPr>
          <p:nvPr/>
        </p:nvSpPr>
        <p:spPr bwMode="auto">
          <a:xfrm>
            <a:off x="9363234" y="1350258"/>
            <a:ext cx="16884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A [Hz]</a:t>
            </a:r>
          </a:p>
        </p:txBody>
      </p:sp>
      <p:sp>
        <p:nvSpPr>
          <p:cNvPr id="40980" name="Text Box 68"/>
          <p:cNvSpPr txBox="1">
            <a:spLocks noChangeArrowheads="1"/>
          </p:cNvSpPr>
          <p:nvPr/>
        </p:nvSpPr>
        <p:spPr bwMode="auto">
          <a:xfrm rot="-5400000">
            <a:off x="8323042" y="4116864"/>
            <a:ext cx="275562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Neuron # </a:t>
            </a:r>
            <a:endParaRPr lang="en-US" sz="5100" dirty="0"/>
          </a:p>
        </p:txBody>
      </p:sp>
      <p:sp>
        <p:nvSpPr>
          <p:cNvPr id="40981" name="Text Box 69"/>
          <p:cNvSpPr txBox="1">
            <a:spLocks noChangeArrowheads="1"/>
          </p:cNvSpPr>
          <p:nvPr/>
        </p:nvSpPr>
        <p:spPr bwMode="auto">
          <a:xfrm>
            <a:off x="9543296" y="5806105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32340</a:t>
            </a:r>
            <a:endParaRPr lang="en-US" sz="5100" dirty="0"/>
          </a:p>
        </p:txBody>
      </p:sp>
      <p:sp>
        <p:nvSpPr>
          <p:cNvPr id="40982" name="Text Box 70"/>
          <p:cNvSpPr txBox="1">
            <a:spLocks noChangeArrowheads="1"/>
          </p:cNvSpPr>
          <p:nvPr/>
        </p:nvSpPr>
        <p:spPr bwMode="auto">
          <a:xfrm>
            <a:off x="9543296" y="2430462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32440</a:t>
            </a:r>
            <a:endParaRPr lang="en-US" sz="5100" dirty="0"/>
          </a:p>
        </p:txBody>
      </p:sp>
      <p:sp>
        <p:nvSpPr>
          <p:cNvPr id="40983" name="Rectangle 71"/>
          <p:cNvSpPr>
            <a:spLocks noChangeArrowheads="1"/>
          </p:cNvSpPr>
          <p:nvPr/>
        </p:nvSpPr>
        <p:spPr bwMode="auto">
          <a:xfrm>
            <a:off x="11163856" y="11612210"/>
            <a:ext cx="9003110" cy="5401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84" name="Text Box 72"/>
          <p:cNvSpPr txBox="1">
            <a:spLocks noChangeArrowheads="1"/>
          </p:cNvSpPr>
          <p:nvPr/>
        </p:nvSpPr>
        <p:spPr bwMode="auto">
          <a:xfrm>
            <a:off x="14044851" y="1155594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85" name="Text Box 73"/>
          <p:cNvSpPr txBox="1">
            <a:spLocks noChangeArrowheads="1"/>
          </p:cNvSpPr>
          <p:nvPr/>
        </p:nvSpPr>
        <p:spPr bwMode="auto">
          <a:xfrm>
            <a:off x="19191629" y="1149968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86" name="Text Box 74"/>
          <p:cNvSpPr txBox="1">
            <a:spLocks noChangeArrowheads="1"/>
          </p:cNvSpPr>
          <p:nvPr/>
        </p:nvSpPr>
        <p:spPr bwMode="auto">
          <a:xfrm>
            <a:off x="15447835" y="11488438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87" name="Text Box 75"/>
          <p:cNvSpPr txBox="1">
            <a:spLocks noChangeArrowheads="1"/>
          </p:cNvSpPr>
          <p:nvPr/>
        </p:nvSpPr>
        <p:spPr bwMode="auto">
          <a:xfrm>
            <a:off x="11523980" y="11555949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2964478" y="2295437"/>
            <a:ext cx="180062" cy="3780720"/>
            <a:chOff x="3408" y="816"/>
            <a:chExt cx="48" cy="1344"/>
          </a:xfrm>
        </p:grpSpPr>
        <p:sp>
          <p:nvSpPr>
            <p:cNvPr id="40998" name="Line 77"/>
            <p:cNvSpPr>
              <a:spLocks noChangeShapeType="1"/>
            </p:cNvSpPr>
            <p:nvPr/>
          </p:nvSpPr>
          <p:spPr bwMode="auto">
            <a:xfrm>
              <a:off x="3408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78"/>
            <p:cNvSpPr>
              <a:spLocks noChangeShapeType="1"/>
            </p:cNvSpPr>
            <p:nvPr/>
          </p:nvSpPr>
          <p:spPr bwMode="auto">
            <a:xfrm>
              <a:off x="3456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9" name="Line 79"/>
          <p:cNvSpPr>
            <a:spLocks noChangeShapeType="1"/>
          </p:cNvSpPr>
          <p:nvPr/>
        </p:nvSpPr>
        <p:spPr bwMode="auto">
          <a:xfrm flipV="1">
            <a:off x="14585038" y="2700514"/>
            <a:ext cx="0" cy="1080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42549" y="5401027"/>
            <a:ext cx="4929202" cy="1662503"/>
            <a:chOff x="38" y="2160"/>
            <a:chExt cx="1314" cy="591"/>
          </a:xfrm>
        </p:grpSpPr>
        <p:sp>
          <p:nvSpPr>
            <p:cNvPr id="40995" name="Text Box 81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40996" name="Text Box 82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40997" name="AutoShape 83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40187" y="6886311"/>
            <a:ext cx="3241119" cy="810154"/>
            <a:chOff x="144" y="2688"/>
            <a:chExt cx="864" cy="288"/>
          </a:xfrm>
        </p:grpSpPr>
        <p:sp>
          <p:nvSpPr>
            <p:cNvPr id="40992" name="Line 85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86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87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79"/>
          <p:cNvSpPr>
            <a:spLocks noChangeShapeType="1"/>
          </p:cNvSpPr>
          <p:nvPr/>
        </p:nvSpPr>
        <p:spPr bwMode="auto">
          <a:xfrm flipV="1">
            <a:off x="13432386" y="4965045"/>
            <a:ext cx="164717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17755" y="2630188"/>
            <a:ext cx="6212146" cy="3620376"/>
            <a:chOff x="528" y="3040"/>
            <a:chExt cx="1656" cy="1287"/>
          </a:xfrm>
        </p:grpSpPr>
        <p:pic>
          <p:nvPicPr>
            <p:cNvPr id="42007" name="Picture 5" descr="ISI_plot2_ro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" y="3040"/>
              <a:ext cx="165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8" name="Text Box 6"/>
            <p:cNvSpPr txBox="1">
              <a:spLocks noChangeArrowheads="1"/>
            </p:cNvSpPr>
            <p:nvPr/>
          </p:nvSpPr>
          <p:spPr bwMode="auto">
            <a:xfrm>
              <a:off x="758" y="3273"/>
              <a:ext cx="95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ISI distribution</a:t>
              </a:r>
            </a:p>
          </p:txBody>
        </p:sp>
        <p:sp>
          <p:nvSpPr>
            <p:cNvPr id="42009" name="Text Box 7"/>
            <p:cNvSpPr txBox="1">
              <a:spLocks noChangeArrowheads="1"/>
            </p:cNvSpPr>
            <p:nvPr/>
          </p:nvSpPr>
          <p:spPr bwMode="auto">
            <a:xfrm>
              <a:off x="844" y="4108"/>
              <a:ext cx="2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100</a:t>
              </a:r>
              <a:endParaRPr lang="en-US" sz="5100" dirty="0"/>
            </a:p>
          </p:txBody>
        </p:sp>
        <p:sp>
          <p:nvSpPr>
            <p:cNvPr id="42010" name="Rectangle 8"/>
            <p:cNvSpPr>
              <a:spLocks noChangeArrowheads="1"/>
            </p:cNvSpPr>
            <p:nvPr/>
          </p:nvSpPr>
          <p:spPr bwMode="auto">
            <a:xfrm>
              <a:off x="720" y="41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9"/>
            <p:cNvSpPr txBox="1">
              <a:spLocks noChangeArrowheads="1"/>
            </p:cNvSpPr>
            <p:nvPr/>
          </p:nvSpPr>
          <p:spPr bwMode="auto">
            <a:xfrm>
              <a:off x="748" y="4108"/>
              <a:ext cx="2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100</a:t>
              </a:r>
              <a:endParaRPr lang="en-US" sz="5100" dirty="0"/>
            </a:p>
          </p:txBody>
        </p:sp>
        <p:sp>
          <p:nvSpPr>
            <p:cNvPr id="42012" name="Line 10"/>
            <p:cNvSpPr>
              <a:spLocks noChangeShapeType="1"/>
            </p:cNvSpPr>
            <p:nvPr/>
          </p:nvSpPr>
          <p:spPr bwMode="auto">
            <a:xfrm flipV="1">
              <a:off x="912" y="4080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11"/>
            <p:cNvSpPr>
              <a:spLocks noChangeShapeType="1"/>
            </p:cNvSpPr>
            <p:nvPr/>
          </p:nvSpPr>
          <p:spPr bwMode="auto">
            <a:xfrm flipV="1">
              <a:off x="1152" y="4080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12"/>
            <p:cNvSpPr>
              <a:spLocks noChangeShapeType="1"/>
            </p:cNvSpPr>
            <p:nvPr/>
          </p:nvSpPr>
          <p:spPr bwMode="auto">
            <a:xfrm flipV="1">
              <a:off x="1392" y="4080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3"/>
            <p:cNvSpPr>
              <a:spLocks noChangeShapeType="1"/>
            </p:cNvSpPr>
            <p:nvPr/>
          </p:nvSpPr>
          <p:spPr bwMode="auto">
            <a:xfrm flipV="1">
              <a:off x="1632" y="4080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14"/>
            <p:cNvSpPr>
              <a:spLocks noChangeShapeType="1"/>
            </p:cNvSpPr>
            <p:nvPr/>
          </p:nvSpPr>
          <p:spPr bwMode="auto">
            <a:xfrm flipV="1">
              <a:off x="1824" y="4080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Text Box 15"/>
            <p:cNvSpPr txBox="1">
              <a:spLocks noChangeArrowheads="1"/>
            </p:cNvSpPr>
            <p:nvPr/>
          </p:nvSpPr>
          <p:spPr bwMode="auto">
            <a:xfrm>
              <a:off x="1660" y="4108"/>
              <a:ext cx="243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500</a:t>
              </a:r>
              <a:endParaRPr lang="en-US" sz="5100" dirty="0"/>
            </a:p>
          </p:txBody>
        </p:sp>
        <p:sp>
          <p:nvSpPr>
            <p:cNvPr id="42018" name="Text Box 16"/>
            <p:cNvSpPr txBox="1">
              <a:spLocks noChangeArrowheads="1"/>
            </p:cNvSpPr>
            <p:nvPr/>
          </p:nvSpPr>
          <p:spPr bwMode="auto">
            <a:xfrm>
              <a:off x="1132" y="4108"/>
              <a:ext cx="33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t [ms]</a:t>
              </a:r>
              <a:endParaRPr lang="en-US" sz="5100" dirty="0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79825" y="1738457"/>
            <a:ext cx="9749619" cy="5485419"/>
            <a:chOff x="2254" y="119"/>
            <a:chExt cx="3362" cy="2352"/>
          </a:xfrm>
        </p:grpSpPr>
        <p:pic>
          <p:nvPicPr>
            <p:cNvPr id="41994" name="Picture 18" descr="3spikes_rot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4" y="119"/>
              <a:ext cx="2952" cy="2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416" y="767"/>
              <a:ext cx="624" cy="290"/>
              <a:chOff x="4416" y="2808"/>
              <a:chExt cx="624" cy="290"/>
            </a:xfrm>
          </p:grpSpPr>
          <p:sp>
            <p:nvSpPr>
              <p:cNvPr id="42005" name="Line 20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Text Box 21"/>
              <p:cNvSpPr txBox="1">
                <a:spLocks noChangeArrowheads="1"/>
              </p:cNvSpPr>
              <p:nvPr/>
            </p:nvSpPr>
            <p:spPr bwMode="auto">
              <a:xfrm>
                <a:off x="4501" y="2808"/>
                <a:ext cx="2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ISI</a:t>
                </a:r>
              </a:p>
            </p:txBody>
          </p:sp>
        </p:grpSp>
        <p:sp>
          <p:nvSpPr>
            <p:cNvPr id="41996" name="Rectangle 22"/>
            <p:cNvSpPr>
              <a:spLocks noChangeArrowheads="1"/>
            </p:cNvSpPr>
            <p:nvPr/>
          </p:nvSpPr>
          <p:spPr bwMode="auto">
            <a:xfrm>
              <a:off x="2592" y="359"/>
              <a:ext cx="38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23"/>
            <p:cNvSpPr txBox="1">
              <a:spLocks noChangeArrowheads="1"/>
            </p:cNvSpPr>
            <p:nvPr/>
          </p:nvSpPr>
          <p:spPr bwMode="auto">
            <a:xfrm>
              <a:off x="2254" y="611"/>
              <a:ext cx="54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u [mV]</a:t>
              </a:r>
            </a:p>
          </p:txBody>
        </p:sp>
        <p:sp>
          <p:nvSpPr>
            <p:cNvPr id="41998" name="Text Box 24"/>
            <p:cNvSpPr txBox="1">
              <a:spLocks noChangeArrowheads="1"/>
            </p:cNvSpPr>
            <p:nvPr/>
          </p:nvSpPr>
          <p:spPr bwMode="auto">
            <a:xfrm>
              <a:off x="2689" y="359"/>
              <a:ext cx="31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100</a:t>
              </a:r>
              <a:endParaRPr lang="en-US" sz="5100" dirty="0"/>
            </a:p>
          </p:txBody>
        </p:sp>
        <p:sp>
          <p:nvSpPr>
            <p:cNvPr id="41999" name="Text Box 25"/>
            <p:cNvSpPr txBox="1">
              <a:spLocks noChangeArrowheads="1"/>
            </p:cNvSpPr>
            <p:nvPr/>
          </p:nvSpPr>
          <p:spPr bwMode="auto">
            <a:xfrm>
              <a:off x="2689" y="1703"/>
              <a:ext cx="14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0</a:t>
              </a:r>
              <a:endParaRPr lang="en-US" sz="5100" dirty="0"/>
            </a:p>
          </p:txBody>
        </p:sp>
        <p:sp>
          <p:nvSpPr>
            <p:cNvPr id="42000" name="Rectangle 26"/>
            <p:cNvSpPr>
              <a:spLocks noChangeArrowheads="1"/>
            </p:cNvSpPr>
            <p:nvPr/>
          </p:nvSpPr>
          <p:spPr bwMode="auto">
            <a:xfrm>
              <a:off x="2976" y="2087"/>
              <a:ext cx="240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Text Box 27"/>
            <p:cNvSpPr txBox="1">
              <a:spLocks noChangeArrowheads="1"/>
            </p:cNvSpPr>
            <p:nvPr/>
          </p:nvSpPr>
          <p:spPr bwMode="auto">
            <a:xfrm>
              <a:off x="3744" y="2067"/>
              <a:ext cx="31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100</a:t>
              </a:r>
              <a:endParaRPr lang="en-US" sz="5100" dirty="0"/>
            </a:p>
          </p:txBody>
        </p:sp>
        <p:sp>
          <p:nvSpPr>
            <p:cNvPr id="42002" name="Text Box 28"/>
            <p:cNvSpPr txBox="1">
              <a:spLocks noChangeArrowheads="1"/>
            </p:cNvSpPr>
            <p:nvPr/>
          </p:nvSpPr>
          <p:spPr bwMode="auto">
            <a:xfrm>
              <a:off x="5115" y="2046"/>
              <a:ext cx="31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200</a:t>
              </a:r>
              <a:endParaRPr lang="en-US" sz="5100" dirty="0"/>
            </a:p>
          </p:txBody>
        </p:sp>
        <p:sp>
          <p:nvSpPr>
            <p:cNvPr id="42003" name="Text Box 29"/>
            <p:cNvSpPr txBox="1">
              <a:spLocks noChangeArrowheads="1"/>
            </p:cNvSpPr>
            <p:nvPr/>
          </p:nvSpPr>
          <p:spPr bwMode="auto">
            <a:xfrm>
              <a:off x="4118" y="2043"/>
              <a:ext cx="7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time [ms]</a:t>
              </a:r>
            </a:p>
          </p:txBody>
        </p:sp>
        <p:sp>
          <p:nvSpPr>
            <p:cNvPr id="42004" name="Text Box 30"/>
            <p:cNvSpPr txBox="1">
              <a:spLocks noChangeArrowheads="1"/>
            </p:cNvSpPr>
            <p:nvPr/>
          </p:nvSpPr>
          <p:spPr bwMode="auto">
            <a:xfrm>
              <a:off x="3071" y="2067"/>
              <a:ext cx="231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400" dirty="0"/>
                <a:t>50</a:t>
              </a:r>
              <a:endParaRPr lang="en-US" sz="5100" dirty="0"/>
            </a:p>
          </p:txBody>
        </p:sp>
      </p:grpSp>
      <p:sp>
        <p:nvSpPr>
          <p:cNvPr id="41990" name="Text Box 31"/>
          <p:cNvSpPr txBox="1">
            <a:spLocks noChangeArrowheads="1"/>
          </p:cNvSpPr>
          <p:nvPr/>
        </p:nvSpPr>
        <p:spPr bwMode="auto">
          <a:xfrm>
            <a:off x="1568043" y="1327753"/>
            <a:ext cx="1261274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Variability of interspike intervals (ISI)</a:t>
            </a:r>
            <a:endParaRPr lang="fr-FR"/>
          </a:p>
        </p:txBody>
      </p:sp>
      <p:sp>
        <p:nvSpPr>
          <p:cNvPr id="324673" name="Text Box 65"/>
          <p:cNvSpPr txBox="1">
            <a:spLocks noChangeArrowheads="1"/>
          </p:cNvSpPr>
          <p:nvPr/>
        </p:nvSpPr>
        <p:spPr bwMode="auto">
          <a:xfrm>
            <a:off x="1828389" y="7060619"/>
            <a:ext cx="10217024" cy="2287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Variability of  spike trains:</a:t>
            </a:r>
          </a:p>
          <a:p>
            <a:r>
              <a:rPr lang="en-US" sz="6800" dirty="0"/>
              <a:t>   broad ISI distribution</a:t>
            </a:r>
            <a:endParaRPr lang="en-US" sz="5100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259186" y="1241783"/>
            <a:ext cx="5870257" cy="167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here in simulations, </a:t>
            </a:r>
            <a:endParaRPr lang="en-US" sz="4800" dirty="0" smtClean="0">
              <a:solidFill>
                <a:srgbClr val="FF0000"/>
              </a:solidFill>
            </a:endParaRPr>
          </a:p>
          <a:p>
            <a:r>
              <a:rPr lang="en-US" sz="4800" dirty="0" smtClean="0">
                <a:solidFill>
                  <a:srgbClr val="FF0000"/>
                </a:solidFill>
              </a:rPr>
              <a:t>but 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also </a:t>
            </a:r>
            <a:r>
              <a:rPr lang="en-US" sz="4800" i="1" dirty="0">
                <a:solidFill>
                  <a:srgbClr val="FF0000"/>
                </a:solidFill>
              </a:rPr>
              <a:t>in vivo</a:t>
            </a:r>
          </a:p>
        </p:txBody>
      </p:sp>
      <p:sp>
        <p:nvSpPr>
          <p:cNvPr id="41993" name="TextBox 33"/>
          <p:cNvSpPr txBox="1">
            <a:spLocks noChangeArrowheads="1"/>
          </p:cNvSpPr>
          <p:nvPr/>
        </p:nvSpPr>
        <p:spPr bwMode="auto">
          <a:xfrm>
            <a:off x="14037350" y="6841302"/>
            <a:ext cx="6583593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i="1" dirty="0"/>
              <a:t>Brunel, </a:t>
            </a:r>
          </a:p>
          <a:p>
            <a:r>
              <a:rPr lang="en-US" sz="3800" i="1" dirty="0"/>
              <a:t>    J. </a:t>
            </a:r>
            <a:r>
              <a:rPr lang="en-US" sz="3800" i="1" dirty="0" err="1"/>
              <a:t>Comput</a:t>
            </a:r>
            <a:r>
              <a:rPr lang="en-US" sz="3800" i="1" dirty="0"/>
              <a:t>. </a:t>
            </a:r>
            <a:r>
              <a:rPr lang="en-US" sz="3800" i="1" dirty="0" err="1"/>
              <a:t>Neurosc</a:t>
            </a:r>
            <a:r>
              <a:rPr lang="en-US" sz="3800" i="1" dirty="0"/>
              <a:t>. 2000</a:t>
            </a:r>
          </a:p>
          <a:p>
            <a:r>
              <a:rPr lang="en-US" sz="3800" i="1" dirty="0"/>
              <a:t>Mayor and Gerstner,  </a:t>
            </a:r>
          </a:p>
          <a:p>
            <a:r>
              <a:rPr lang="en-US" sz="3800" i="1" dirty="0"/>
              <a:t>    Phys. Rev E. 2005</a:t>
            </a:r>
          </a:p>
          <a:p>
            <a:r>
              <a:rPr lang="en-US" sz="3800" i="1" dirty="0" err="1"/>
              <a:t>Vogels</a:t>
            </a:r>
            <a:r>
              <a:rPr lang="en-US" sz="3800" i="1" dirty="0"/>
              <a:t> and Abbott, </a:t>
            </a:r>
          </a:p>
          <a:p>
            <a:r>
              <a:rPr lang="en-US" sz="3800" i="1" dirty="0"/>
              <a:t>    J. Neuroscience, 2005</a:t>
            </a: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interval distribution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73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7.1. Variability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806875" y="5624829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visual </a:t>
            </a:r>
          </a:p>
          <a:p>
            <a:r>
              <a:rPr lang="en-US" sz="5400" dirty="0"/>
              <a:t>cortex</a:t>
            </a:r>
            <a:endParaRPr lang="en-US" sz="1600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Text Box 44"/>
          <p:cNvSpPr txBox="1">
            <a:spLocks noChangeArrowheads="1"/>
          </p:cNvSpPr>
          <p:nvPr/>
        </p:nvSpPr>
        <p:spPr bwMode="auto">
          <a:xfrm>
            <a:off x="10637922" y="1434427"/>
            <a:ext cx="101085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- </a:t>
            </a:r>
            <a:r>
              <a:rPr lang="fr-CH" dirty="0" err="1"/>
              <a:t>Intrinsic</a:t>
            </a:r>
            <a:r>
              <a:rPr lang="fr-CH" dirty="0"/>
              <a:t> noise (ion </a:t>
            </a:r>
            <a:r>
              <a:rPr lang="fr-CH" dirty="0" err="1"/>
              <a:t>channels</a:t>
            </a:r>
            <a:r>
              <a:rPr lang="fr-CH" dirty="0"/>
              <a:t>)</a:t>
            </a:r>
            <a:endParaRPr lang="fr-FR" dirty="0"/>
          </a:p>
        </p:txBody>
      </p:sp>
      <p:sp>
        <p:nvSpPr>
          <p:cNvPr id="46085" name="Oval 55"/>
          <p:cNvSpPr>
            <a:spLocks noChangeArrowheads="1"/>
          </p:cNvSpPr>
          <p:nvPr/>
        </p:nvSpPr>
        <p:spPr bwMode="auto">
          <a:xfrm>
            <a:off x="13065010" y="2418990"/>
            <a:ext cx="4835421" cy="313372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6" name="Line 56"/>
          <p:cNvSpPr>
            <a:spLocks noChangeShapeType="1"/>
          </p:cNvSpPr>
          <p:nvPr/>
        </p:nvSpPr>
        <p:spPr bwMode="auto">
          <a:xfrm>
            <a:off x="13871539" y="2900018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7" name="Line 57"/>
          <p:cNvSpPr>
            <a:spLocks noChangeShapeType="1"/>
          </p:cNvSpPr>
          <p:nvPr/>
        </p:nvSpPr>
        <p:spPr bwMode="auto">
          <a:xfrm>
            <a:off x="15942254" y="2900018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8" name="Line 58"/>
          <p:cNvSpPr>
            <a:spLocks noChangeShapeType="1"/>
          </p:cNvSpPr>
          <p:nvPr/>
        </p:nvSpPr>
        <p:spPr bwMode="auto">
          <a:xfrm>
            <a:off x="16287374" y="2900018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9" name="Line 59"/>
          <p:cNvSpPr>
            <a:spLocks noChangeShapeType="1"/>
          </p:cNvSpPr>
          <p:nvPr/>
        </p:nvSpPr>
        <p:spPr bwMode="auto">
          <a:xfrm>
            <a:off x="14216658" y="2900018"/>
            <a:ext cx="0" cy="2171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0" name="Line 60"/>
          <p:cNvSpPr>
            <a:spLocks noChangeShapeType="1"/>
          </p:cNvSpPr>
          <p:nvPr/>
        </p:nvSpPr>
        <p:spPr bwMode="auto">
          <a:xfrm>
            <a:off x="15942254" y="4025232"/>
            <a:ext cx="0" cy="88610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1" name="Line 61"/>
          <p:cNvSpPr>
            <a:spLocks noChangeShapeType="1"/>
          </p:cNvSpPr>
          <p:nvPr/>
        </p:nvSpPr>
        <p:spPr bwMode="auto">
          <a:xfrm>
            <a:off x="16287374" y="4025232"/>
            <a:ext cx="0" cy="80452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2" name="Oval 62"/>
          <p:cNvSpPr>
            <a:spLocks noChangeArrowheads="1"/>
          </p:cNvSpPr>
          <p:nvPr/>
        </p:nvSpPr>
        <p:spPr bwMode="auto">
          <a:xfrm>
            <a:off x="15829717" y="3704545"/>
            <a:ext cx="573947" cy="160344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3" name="Oval 63"/>
          <p:cNvSpPr>
            <a:spLocks noChangeArrowheads="1"/>
          </p:cNvSpPr>
          <p:nvPr/>
        </p:nvSpPr>
        <p:spPr bwMode="auto">
          <a:xfrm>
            <a:off x="15829717" y="4025232"/>
            <a:ext cx="573947" cy="163156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4" name="Oval 65"/>
          <p:cNvSpPr>
            <a:spLocks noChangeArrowheads="1"/>
          </p:cNvSpPr>
          <p:nvPr/>
        </p:nvSpPr>
        <p:spPr bwMode="auto">
          <a:xfrm>
            <a:off x="14678068" y="3302283"/>
            <a:ext cx="112539" cy="815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5" name="Oval 66"/>
          <p:cNvSpPr>
            <a:spLocks noChangeArrowheads="1"/>
          </p:cNvSpPr>
          <p:nvPr/>
        </p:nvSpPr>
        <p:spPr bwMode="auto">
          <a:xfrm>
            <a:off x="14906897" y="3462624"/>
            <a:ext cx="116289" cy="81579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6" name="Oval 67"/>
          <p:cNvSpPr>
            <a:spLocks noChangeArrowheads="1"/>
          </p:cNvSpPr>
          <p:nvPr/>
        </p:nvSpPr>
        <p:spPr bwMode="auto">
          <a:xfrm>
            <a:off x="16748783" y="3383859"/>
            <a:ext cx="116291" cy="787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7" name="Oval 68"/>
          <p:cNvSpPr>
            <a:spLocks noChangeArrowheads="1"/>
          </p:cNvSpPr>
          <p:nvPr/>
        </p:nvSpPr>
        <p:spPr bwMode="auto">
          <a:xfrm>
            <a:off x="15135726" y="4188388"/>
            <a:ext cx="116291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8" name="Oval 69"/>
          <p:cNvSpPr>
            <a:spLocks noChangeArrowheads="1"/>
          </p:cNvSpPr>
          <p:nvPr/>
        </p:nvSpPr>
        <p:spPr bwMode="auto">
          <a:xfrm>
            <a:off x="17210193" y="3786124"/>
            <a:ext cx="112539" cy="787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99" name="Oval 70"/>
          <p:cNvSpPr>
            <a:spLocks noChangeArrowheads="1"/>
          </p:cNvSpPr>
          <p:nvPr/>
        </p:nvSpPr>
        <p:spPr bwMode="auto">
          <a:xfrm>
            <a:off x="15252016" y="4829760"/>
            <a:ext cx="11628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0" name="Oval 71"/>
          <p:cNvSpPr>
            <a:spLocks noChangeArrowheads="1"/>
          </p:cNvSpPr>
          <p:nvPr/>
        </p:nvSpPr>
        <p:spPr bwMode="auto">
          <a:xfrm>
            <a:off x="15480845" y="4509074"/>
            <a:ext cx="116291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1" name="Oval 72"/>
          <p:cNvSpPr>
            <a:spLocks noChangeArrowheads="1"/>
          </p:cNvSpPr>
          <p:nvPr/>
        </p:nvSpPr>
        <p:spPr bwMode="auto">
          <a:xfrm>
            <a:off x="15368306" y="3141938"/>
            <a:ext cx="112539" cy="8157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2" name="Oval 73"/>
          <p:cNvSpPr>
            <a:spLocks noChangeArrowheads="1"/>
          </p:cNvSpPr>
          <p:nvPr/>
        </p:nvSpPr>
        <p:spPr bwMode="auto">
          <a:xfrm>
            <a:off x="14906897" y="4348732"/>
            <a:ext cx="116289" cy="7876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3" name="Oval 74"/>
          <p:cNvSpPr>
            <a:spLocks noChangeArrowheads="1"/>
          </p:cNvSpPr>
          <p:nvPr/>
        </p:nvSpPr>
        <p:spPr bwMode="auto">
          <a:xfrm>
            <a:off x="14906897" y="3864890"/>
            <a:ext cx="116289" cy="81577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4" name="Oval 75"/>
          <p:cNvSpPr>
            <a:spLocks noChangeArrowheads="1"/>
          </p:cNvSpPr>
          <p:nvPr/>
        </p:nvSpPr>
        <p:spPr bwMode="auto">
          <a:xfrm>
            <a:off x="14445488" y="4587839"/>
            <a:ext cx="116291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5" name="Oval 76"/>
          <p:cNvSpPr>
            <a:spLocks noChangeArrowheads="1"/>
          </p:cNvSpPr>
          <p:nvPr/>
        </p:nvSpPr>
        <p:spPr bwMode="auto">
          <a:xfrm>
            <a:off x="15368306" y="4188388"/>
            <a:ext cx="11253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6" name="Oval 77"/>
          <p:cNvSpPr>
            <a:spLocks noChangeArrowheads="1"/>
          </p:cNvSpPr>
          <p:nvPr/>
        </p:nvSpPr>
        <p:spPr bwMode="auto">
          <a:xfrm>
            <a:off x="16865074" y="4587839"/>
            <a:ext cx="112539" cy="81579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7" name="Oval 78"/>
          <p:cNvSpPr>
            <a:spLocks noChangeArrowheads="1"/>
          </p:cNvSpPr>
          <p:nvPr/>
        </p:nvSpPr>
        <p:spPr bwMode="auto">
          <a:xfrm>
            <a:off x="16632493" y="3946467"/>
            <a:ext cx="116289" cy="78765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09" name="Text Box 80"/>
          <p:cNvSpPr txBox="1">
            <a:spLocks noChangeArrowheads="1"/>
          </p:cNvSpPr>
          <p:nvPr/>
        </p:nvSpPr>
        <p:spPr bwMode="auto">
          <a:xfrm>
            <a:off x="16493694" y="2981596"/>
            <a:ext cx="148123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76FF"/>
                </a:solidFill>
              </a:rPr>
              <a:t>Na</a:t>
            </a:r>
            <a:r>
              <a:rPr lang="en-US" sz="5100" baseline="30000" dirty="0">
                <a:solidFill>
                  <a:srgbClr val="0076FF"/>
                </a:solidFill>
              </a:rPr>
              <a:t>+</a:t>
            </a:r>
            <a:endParaRPr lang="en-US" sz="5100" dirty="0">
              <a:solidFill>
                <a:srgbClr val="0076FF"/>
              </a:solidFill>
            </a:endParaRPr>
          </a:p>
        </p:txBody>
      </p:sp>
      <p:sp>
        <p:nvSpPr>
          <p:cNvPr id="46110" name="Text Box 81"/>
          <p:cNvSpPr txBox="1">
            <a:spLocks noChangeArrowheads="1"/>
          </p:cNvSpPr>
          <p:nvPr/>
        </p:nvSpPr>
        <p:spPr bwMode="auto">
          <a:xfrm>
            <a:off x="14445488" y="4348732"/>
            <a:ext cx="10804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6600"/>
                </a:solidFill>
              </a:rPr>
              <a:t>K</a:t>
            </a:r>
            <a:r>
              <a:rPr lang="en-US" sz="5100" baseline="30000" dirty="0">
                <a:solidFill>
                  <a:srgbClr val="FF6600"/>
                </a:solidFill>
              </a:rPr>
              <a:t>+</a:t>
            </a:r>
            <a:endParaRPr lang="en-US" sz="5100" dirty="0">
              <a:solidFill>
                <a:srgbClr val="FF6600"/>
              </a:solidFill>
            </a:endParaRPr>
          </a:p>
        </p:txBody>
      </p:sp>
      <p:sp>
        <p:nvSpPr>
          <p:cNvPr id="46111" name="Line 82"/>
          <p:cNvSpPr>
            <a:spLocks noChangeShapeType="1"/>
          </p:cNvSpPr>
          <p:nvPr/>
        </p:nvSpPr>
        <p:spPr bwMode="auto">
          <a:xfrm>
            <a:off x="15252017" y="2821252"/>
            <a:ext cx="1267938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2" name="Text Box 83"/>
          <p:cNvSpPr txBox="1">
            <a:spLocks noChangeArrowheads="1"/>
          </p:cNvSpPr>
          <p:nvPr/>
        </p:nvSpPr>
        <p:spPr bwMode="auto">
          <a:xfrm>
            <a:off x="15023186" y="2382419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>
              <a:solidFill>
                <a:srgbClr val="008000"/>
              </a:solidFill>
            </a:endParaRPr>
          </a:p>
        </p:txBody>
      </p:sp>
      <p:sp>
        <p:nvSpPr>
          <p:cNvPr id="46113" name="Oval 84"/>
          <p:cNvSpPr>
            <a:spLocks noChangeArrowheads="1"/>
          </p:cNvSpPr>
          <p:nvPr/>
        </p:nvSpPr>
        <p:spPr bwMode="auto">
          <a:xfrm>
            <a:off x="14445488" y="3864890"/>
            <a:ext cx="116291" cy="815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114" name="Text Box 85"/>
          <p:cNvSpPr txBox="1">
            <a:spLocks noChangeArrowheads="1"/>
          </p:cNvSpPr>
          <p:nvPr/>
        </p:nvSpPr>
        <p:spPr bwMode="auto">
          <a:xfrm>
            <a:off x="14100367" y="4933843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grpSp>
        <p:nvGrpSpPr>
          <p:cNvPr id="2" name="Group 92"/>
          <p:cNvGrpSpPr/>
          <p:nvPr/>
        </p:nvGrpSpPr>
        <p:grpSpPr>
          <a:xfrm>
            <a:off x="11757168" y="6637867"/>
            <a:ext cx="4820416" cy="2447341"/>
            <a:chOff x="2295793" y="6416535"/>
            <a:chExt cx="5784499" cy="2447341"/>
          </a:xfrm>
        </p:grpSpPr>
        <p:sp>
          <p:nvSpPr>
            <p:cNvPr id="4612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7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61" name="Text Box 45"/>
          <p:cNvSpPr txBox="1">
            <a:spLocks noChangeArrowheads="1"/>
          </p:cNvSpPr>
          <p:nvPr/>
        </p:nvSpPr>
        <p:spPr bwMode="auto">
          <a:xfrm>
            <a:off x="10395448" y="5519229"/>
            <a:ext cx="526618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fr-CH" dirty="0"/>
              <a:t>Network noise </a:t>
            </a:r>
            <a:endParaRPr lang="fr-FR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Sources of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-1320000">
            <a:off x="14705797" y="3435800"/>
            <a:ext cx="608051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small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-1320000">
            <a:off x="15816481" y="7731232"/>
            <a:ext cx="535114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91916" y="3068834"/>
            <a:ext cx="7813357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vivo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looks ‘noisy’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 vitro data</a:t>
            </a:r>
          </a:p>
          <a:p>
            <a:r>
              <a:rPr lang="en-US" dirty="0" smtClean="0">
                <a:sym typeface="Wingdings" pitchFamily="2" charset="2"/>
              </a:rPr>
              <a:t>   small fluctuations</a:t>
            </a:r>
          </a:p>
          <a:p>
            <a:r>
              <a:rPr lang="en-US" dirty="0" smtClean="0">
                <a:sym typeface="Wingdings" pitchFamily="2" charset="2"/>
              </a:rPr>
              <a:t>   nearly deterministic</a:t>
            </a:r>
          </a:p>
          <a:p>
            <a:r>
              <a:rPr lang="en-US" dirty="0" smtClean="0">
                <a:sym typeface="Wingdings" pitchFamily="2" charset="2"/>
              </a:rPr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7.1.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697826" y="7194886"/>
            <a:ext cx="18793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 – </a:t>
            </a:r>
            <a:r>
              <a:rPr lang="en-US" sz="4000" b="1" dirty="0" err="1" smtClean="0"/>
              <a:t>Interspike</a:t>
            </a:r>
            <a:r>
              <a:rPr lang="en-US" sz="4000" b="1" dirty="0" smtClean="0"/>
              <a:t> Interval Distribution (ISI)</a:t>
            </a:r>
            <a:endParaRPr lang="en-US" sz="4000" dirty="0" smtClean="0"/>
          </a:p>
          <a:p>
            <a:r>
              <a:rPr lang="en-US" sz="4000" dirty="0" smtClean="0"/>
              <a:t>[ ] An isolated deterministic  leaky integrate-and-fire neuron driven by a constant current can have  a broad ISI</a:t>
            </a:r>
          </a:p>
          <a:p>
            <a:r>
              <a:rPr lang="en-US" sz="4000" dirty="0" smtClean="0"/>
              <a:t>[ ] A deterministic leaky integrate-and-fire neuron  embedded into a randomly connected network of integrate-and-fire neurons can have a broad ISI</a:t>
            </a:r>
          </a:p>
          <a:p>
            <a:r>
              <a:rPr lang="en-US" sz="4000" dirty="0" smtClean="0"/>
              <a:t>[ ] </a:t>
            </a:r>
            <a:r>
              <a:rPr lang="en-US" sz="4000" dirty="0" smtClean="0"/>
              <a:t>A </a:t>
            </a:r>
            <a:r>
              <a:rPr lang="en-US" sz="4000" dirty="0" smtClean="0"/>
              <a:t>deterministic  Hodgkin-Huxley model as in week 2 embedded into a randomly connected network of </a:t>
            </a:r>
            <a:r>
              <a:rPr lang="en-US" sz="4000" dirty="0" smtClean="0"/>
              <a:t>Hodgkin-Huxley </a:t>
            </a:r>
            <a:r>
              <a:rPr lang="en-US" sz="4000" dirty="0" smtClean="0"/>
              <a:t>neurons can have a broad ISI</a:t>
            </a:r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48012" y="1291725"/>
            <a:ext cx="21559451" cy="10304365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 flipH="1">
            <a:off x="697827" y="1291726"/>
            <a:ext cx="1848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A- Spike timing in vitro and in vivo</a:t>
            </a:r>
            <a:endParaRPr lang="en-US" sz="4000" dirty="0" smtClean="0"/>
          </a:p>
          <a:p>
            <a:r>
              <a:rPr lang="en-US" sz="4000" dirty="0" smtClean="0"/>
              <a:t>[ ] Reliability of spike timing can be assessed by repeating several times the same stimulus</a:t>
            </a:r>
          </a:p>
          <a:p>
            <a:r>
              <a:rPr lang="en-US" sz="4000" dirty="0" smtClean="0"/>
              <a:t>[ ] Spike timing in vitro is more reliable under injection of constant current than with fluctuating current</a:t>
            </a:r>
          </a:p>
          <a:p>
            <a:r>
              <a:rPr lang="en-US" sz="4000" dirty="0" smtClean="0"/>
              <a:t>[ ] Spike timing in vitro is more reliable than spike timing in vivo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Poisson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- 3 </a:t>
            </a:r>
            <a:r>
              <a:rPr lang="fr-CH" sz="4400" dirty="0" err="1" smtClean="0">
                <a:latin typeface="Arial Narrow" pitchFamily="34" charset="0"/>
              </a:rPr>
              <a:t>definitions</a:t>
            </a:r>
            <a:r>
              <a:rPr lang="fr-CH" sz="4400" dirty="0" smtClean="0">
                <a:latin typeface="Arial Narrow" pitchFamily="34" charset="0"/>
              </a:rPr>
              <a:t> of rate </a:t>
            </a:r>
            <a:r>
              <a:rPr lang="fr-CH" sz="4400" dirty="0" err="1" smtClean="0">
                <a:latin typeface="Arial Narrow" pitchFamily="34" charset="0"/>
              </a:rPr>
              <a:t>coding</a:t>
            </a:r>
            <a:endParaRPr lang="fr-CH" sz="4400" dirty="0" smtClean="0">
              <a:latin typeface="Arial Narrow" pitchFamily="34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Poisson Model – rate coding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313929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5245770"/>
            <a:ext cx="9773651" cy="21416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3837920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52340" y="3382981"/>
            <a:ext cx="9250439" cy="29215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Biological Modeling of Neural Networks</a:t>
            </a:r>
            <a:b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</a:br>
            <a:endParaRPr kumimoji="0" lang="en-US" sz="6600" b="0" i="0" u="none" strike="noStrike" kern="1200" cap="none" spc="236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2078218" y="1068829"/>
            <a:ext cx="17562561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Homogeneous Poisson model: constant rate</a:t>
            </a:r>
            <a:endParaRPr lang="en-US" sz="5100" dirty="0"/>
          </a:p>
        </p:txBody>
      </p:sp>
      <p:sp>
        <p:nvSpPr>
          <p:cNvPr id="11270" name="Text Box 28"/>
          <p:cNvSpPr txBox="1">
            <a:spLocks noChangeArrowheads="1"/>
          </p:cNvSpPr>
          <p:nvPr/>
        </p:nvSpPr>
        <p:spPr bwMode="auto">
          <a:xfrm>
            <a:off x="3476581" y="9297079"/>
            <a:ext cx="12043421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 smtClean="0"/>
              <a:t>stochastic</a:t>
            </a:r>
            <a:r>
              <a:rPr lang="fr-CH" dirty="0" smtClean="0"/>
              <a:t> </a:t>
            </a:r>
            <a:r>
              <a:rPr lang="fr-CH" dirty="0" err="1"/>
              <a:t>spiking</a:t>
            </a:r>
            <a:r>
              <a:rPr lang="fr-CH" dirty="0"/>
              <a:t> </a:t>
            </a:r>
            <a:r>
              <a:rPr lang="fr-CH" dirty="0">
                <a:sym typeface="Wingdings" pitchFamily="2" charset="2"/>
              </a:rPr>
              <a:t> Poisson model</a:t>
            </a:r>
            <a:endParaRPr lang="fr-FR" dirty="0"/>
          </a:p>
        </p:txBody>
      </p:sp>
      <p:sp>
        <p:nvSpPr>
          <p:cNvPr id="11271" name="Text Box 98"/>
          <p:cNvSpPr txBox="1">
            <a:spLocks noChangeArrowheads="1"/>
          </p:cNvSpPr>
          <p:nvPr/>
        </p:nvSpPr>
        <p:spPr bwMode="auto">
          <a:xfrm>
            <a:off x="10712080" y="2310063"/>
            <a:ext cx="6598021" cy="2287675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Blackboard</a:t>
            </a:r>
            <a:r>
              <a:rPr lang="fr-CH" sz="6800" i="1" dirty="0" smtClean="0"/>
              <a:t>:</a:t>
            </a:r>
            <a:endParaRPr lang="fr-CH" sz="6800" i="1" dirty="0"/>
          </a:p>
          <a:p>
            <a:r>
              <a:rPr lang="fr-CH" sz="6800" i="1" dirty="0"/>
              <a:t>  Poisson model</a:t>
            </a:r>
            <a:endParaRPr lang="fr-FR" sz="6800" i="1" dirty="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3544977" y="5867993"/>
            <a:ext cx="14348705" cy="714511"/>
            <a:chOff x="1500166" y="3311845"/>
            <a:chExt cx="6072230" cy="402907"/>
          </a:xfrm>
        </p:grpSpPr>
        <p:sp>
          <p:nvSpPr>
            <p:cNvPr id="11296" name="Line 13"/>
            <p:cNvSpPr>
              <a:spLocks noChangeShapeType="1"/>
            </p:cNvSpPr>
            <p:nvPr/>
          </p:nvSpPr>
          <p:spPr bwMode="auto">
            <a:xfrm flipV="1">
              <a:off x="1500166" y="3669033"/>
              <a:ext cx="607223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4"/>
            <p:cNvSpPr>
              <a:spLocks noChangeShapeType="1"/>
            </p:cNvSpPr>
            <p:nvPr/>
          </p:nvSpPr>
          <p:spPr bwMode="auto">
            <a:xfrm>
              <a:off x="2428860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15"/>
            <p:cNvSpPr>
              <a:spLocks noChangeShapeType="1"/>
            </p:cNvSpPr>
            <p:nvPr/>
          </p:nvSpPr>
          <p:spPr bwMode="auto">
            <a:xfrm>
              <a:off x="3676650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16"/>
            <p:cNvSpPr>
              <a:spLocks noChangeShapeType="1"/>
            </p:cNvSpPr>
            <p:nvPr/>
          </p:nvSpPr>
          <p:spPr bwMode="auto">
            <a:xfrm>
              <a:off x="5786446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17"/>
            <p:cNvSpPr>
              <a:spLocks noChangeShapeType="1"/>
            </p:cNvSpPr>
            <p:nvPr/>
          </p:nvSpPr>
          <p:spPr bwMode="auto">
            <a:xfrm>
              <a:off x="4019550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18"/>
            <p:cNvSpPr>
              <a:spLocks noChangeShapeType="1"/>
            </p:cNvSpPr>
            <p:nvPr/>
          </p:nvSpPr>
          <p:spPr bwMode="auto">
            <a:xfrm>
              <a:off x="4500562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19"/>
            <p:cNvSpPr>
              <a:spLocks noChangeShapeType="1"/>
            </p:cNvSpPr>
            <p:nvPr/>
          </p:nvSpPr>
          <p:spPr bwMode="auto">
            <a:xfrm>
              <a:off x="5929322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14"/>
            <p:cNvSpPr>
              <a:spLocks noChangeShapeType="1"/>
            </p:cNvSpPr>
            <p:nvPr/>
          </p:nvSpPr>
          <p:spPr bwMode="auto">
            <a:xfrm>
              <a:off x="2786050" y="3311845"/>
              <a:ext cx="0" cy="388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0462365" y="5063464"/>
            <a:ext cx="5912042" cy="2661132"/>
            <a:chOff x="4427536" y="2857496"/>
            <a:chExt cx="2501918" cy="1500992"/>
          </a:xfrm>
        </p:grpSpPr>
        <p:cxnSp>
          <p:nvCxnSpPr>
            <p:cNvPr id="11287" name="Straight Connector 79"/>
            <p:cNvCxnSpPr>
              <a:cxnSpLocks noChangeShapeType="1"/>
            </p:cNvCxnSpPr>
            <p:nvPr/>
          </p:nvCxnSpPr>
          <p:spPr bwMode="auto">
            <a:xfrm>
              <a:off x="4429124" y="3857628"/>
              <a:ext cx="35719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1288" name="Straight Connector 82"/>
            <p:cNvCxnSpPr>
              <a:cxnSpLocks noChangeShapeType="1"/>
            </p:cNvCxnSpPr>
            <p:nvPr/>
          </p:nvCxnSpPr>
          <p:spPr bwMode="auto">
            <a:xfrm rot="5400000">
              <a:off x="3678231" y="3607595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9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03542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0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39261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1" name="Straight Connector 85"/>
            <p:cNvCxnSpPr>
              <a:cxnSpLocks noChangeShapeType="1"/>
            </p:cNvCxnSpPr>
            <p:nvPr/>
          </p:nvCxnSpPr>
          <p:spPr bwMode="auto">
            <a:xfrm rot="5400000">
              <a:off x="474980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2" name="Straight Connector 86"/>
            <p:cNvCxnSpPr>
              <a:cxnSpLocks noChangeShapeType="1"/>
            </p:cNvCxnSpPr>
            <p:nvPr/>
          </p:nvCxnSpPr>
          <p:spPr bwMode="auto">
            <a:xfrm rot="5400000">
              <a:off x="510699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3" name="Straight Connector 87"/>
            <p:cNvCxnSpPr>
              <a:cxnSpLocks noChangeShapeType="1"/>
            </p:cNvCxnSpPr>
            <p:nvPr/>
          </p:nvCxnSpPr>
          <p:spPr bwMode="auto">
            <a:xfrm rot="5400000">
              <a:off x="546418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4" name="Straight Connector 88"/>
            <p:cNvCxnSpPr>
              <a:cxnSpLocks noChangeShapeType="1"/>
            </p:cNvCxnSpPr>
            <p:nvPr/>
          </p:nvCxnSpPr>
          <p:spPr bwMode="auto">
            <a:xfrm rot="5400000">
              <a:off x="582137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5" name="Straight Connector 89"/>
            <p:cNvCxnSpPr>
              <a:cxnSpLocks noChangeShapeType="1"/>
            </p:cNvCxnSpPr>
            <p:nvPr/>
          </p:nvCxnSpPr>
          <p:spPr bwMode="auto">
            <a:xfrm rot="5400000">
              <a:off x="617856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882592" y="5063464"/>
            <a:ext cx="5912042" cy="2661132"/>
            <a:chOff x="4427536" y="2857496"/>
            <a:chExt cx="2501918" cy="1500992"/>
          </a:xfrm>
        </p:grpSpPr>
        <p:cxnSp>
          <p:nvCxnSpPr>
            <p:cNvPr id="11278" name="Straight Connector 93"/>
            <p:cNvCxnSpPr>
              <a:cxnSpLocks noChangeShapeType="1"/>
            </p:cNvCxnSpPr>
            <p:nvPr/>
          </p:nvCxnSpPr>
          <p:spPr bwMode="auto">
            <a:xfrm>
              <a:off x="4429124" y="3857628"/>
              <a:ext cx="35719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1279" name="Straight Connector 94"/>
            <p:cNvCxnSpPr>
              <a:cxnSpLocks noChangeShapeType="1"/>
            </p:cNvCxnSpPr>
            <p:nvPr/>
          </p:nvCxnSpPr>
          <p:spPr bwMode="auto">
            <a:xfrm rot="5400000">
              <a:off x="3678231" y="3607595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0" name="Straight Connector 95"/>
            <p:cNvCxnSpPr>
              <a:cxnSpLocks noChangeShapeType="1"/>
            </p:cNvCxnSpPr>
            <p:nvPr/>
          </p:nvCxnSpPr>
          <p:spPr bwMode="auto">
            <a:xfrm rot="5400000">
              <a:off x="403542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1" name="Straight Connector 96"/>
            <p:cNvCxnSpPr>
              <a:cxnSpLocks noChangeShapeType="1"/>
            </p:cNvCxnSpPr>
            <p:nvPr/>
          </p:nvCxnSpPr>
          <p:spPr bwMode="auto">
            <a:xfrm rot="5400000">
              <a:off x="439261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2" name="Straight Connector 97"/>
            <p:cNvCxnSpPr>
              <a:cxnSpLocks noChangeShapeType="1"/>
            </p:cNvCxnSpPr>
            <p:nvPr/>
          </p:nvCxnSpPr>
          <p:spPr bwMode="auto">
            <a:xfrm rot="5400000">
              <a:off x="474980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3" name="Straight Connector 98"/>
            <p:cNvCxnSpPr>
              <a:cxnSpLocks noChangeShapeType="1"/>
            </p:cNvCxnSpPr>
            <p:nvPr/>
          </p:nvCxnSpPr>
          <p:spPr bwMode="auto">
            <a:xfrm rot="5400000">
              <a:off x="510699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4" name="Straight Connector 99"/>
            <p:cNvCxnSpPr>
              <a:cxnSpLocks noChangeShapeType="1"/>
            </p:cNvCxnSpPr>
            <p:nvPr/>
          </p:nvCxnSpPr>
          <p:spPr bwMode="auto">
            <a:xfrm rot="5400000">
              <a:off x="546418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5" name="Straight Connector 100"/>
            <p:cNvCxnSpPr>
              <a:cxnSpLocks noChangeShapeType="1"/>
            </p:cNvCxnSpPr>
            <p:nvPr/>
          </p:nvCxnSpPr>
          <p:spPr bwMode="auto">
            <a:xfrm rot="5400000">
              <a:off x="582137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6" name="Straight Connector 101"/>
            <p:cNvCxnSpPr>
              <a:cxnSpLocks noChangeShapeType="1"/>
            </p:cNvCxnSpPr>
            <p:nvPr/>
          </p:nvCxnSpPr>
          <p:spPr bwMode="auto">
            <a:xfrm rot="5400000">
              <a:off x="6178561" y="3606801"/>
              <a:ext cx="150019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3713783" y="7468611"/>
          <a:ext cx="1069120" cy="632932"/>
        </p:xfrm>
        <a:graphic>
          <a:graphicData uri="http://schemas.openxmlformats.org/presentationml/2006/ole">
            <p:oleObj spid="_x0000_s32770" name="Equation" r:id="rId4" imgW="215640" imgH="203040" progId="Equation.DSMT4">
              <p:embed/>
            </p:oleObj>
          </a:graphicData>
        </a:graphic>
      </p:graphicFrame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1391733" y="7974954"/>
            <a:ext cx="12619357" cy="1970935"/>
            <a:chOff x="588928" y="4500570"/>
            <a:chExt cx="6094503" cy="1112273"/>
          </a:xfrm>
        </p:grpSpPr>
        <p:sp>
          <p:nvSpPr>
            <p:cNvPr id="11276" name="Text Box 54"/>
            <p:cNvSpPr txBox="1">
              <a:spLocks noChangeArrowheads="1"/>
            </p:cNvSpPr>
            <p:nvPr/>
          </p:nvSpPr>
          <p:spPr bwMode="auto">
            <a:xfrm>
              <a:off x="681032" y="5065720"/>
              <a:ext cx="78176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5214942" y="4500570"/>
            <a:ext cx="1468489" cy="746125"/>
          </p:xfrm>
          <a:graphic>
            <a:graphicData uri="http://schemas.openxmlformats.org/presentationml/2006/ole">
              <p:oleObj spid="_x0000_s32771" name="Equation" r:id="rId5" imgW="67284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588928" y="4583129"/>
              <a:ext cx="498320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Probability of finding a spike</a:t>
              </a:r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Poisson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7632287" y="2027396"/>
            <a:ext cx="13374850" cy="2233550"/>
            <a:chOff x="3544977" y="4341574"/>
            <a:chExt cx="14348705" cy="3038079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0539810" y="4341574"/>
              <a:ext cx="5834594" cy="2661132"/>
              <a:chOff x="4460311" y="2857496"/>
              <a:chExt cx="2469143" cy="1500992"/>
            </a:xfrm>
          </p:grpSpPr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711006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34818" name="Equation" r:id="rId4" imgW="215640" imgH="203040" progId="Equation.DSMT4">
                <p:embed/>
              </p:oleObj>
            </a:graphicData>
          </a:graphic>
        </p:graphicFrame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547690" y="1824442"/>
            <a:ext cx="11775352" cy="8121447"/>
            <a:chOff x="231738" y="1029604"/>
            <a:chExt cx="4983204" cy="4583239"/>
          </a:xfrm>
        </p:grpSpPr>
        <p:sp>
          <p:nvSpPr>
            <p:cNvPr id="11276" name="Text Box 54"/>
            <p:cNvSpPr txBox="1">
              <a:spLocks noChangeArrowheads="1"/>
            </p:cNvSpPr>
            <p:nvPr/>
          </p:nvSpPr>
          <p:spPr bwMode="auto">
            <a:xfrm>
              <a:off x="681032" y="5065720"/>
              <a:ext cx="78176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461942" y="1576727"/>
            <a:ext cx="1931089" cy="746125"/>
          </p:xfrm>
          <a:graphic>
            <a:graphicData uri="http://schemas.openxmlformats.org/presentationml/2006/ole">
              <p:oleObj spid="_x0000_s34819" name="Equation" r:id="rId5" imgW="67284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231738" y="1029604"/>
              <a:ext cx="498320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Probability of </a:t>
              </a:r>
              <a:r>
                <a:rPr lang="en-US" dirty="0" smtClean="0"/>
                <a:t>firing:</a:t>
              </a:r>
              <a:endParaRPr lang="en-US" dirty="0"/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Interval </a:t>
            </a:r>
            <a:r>
              <a:rPr kumimoji="0" lang="en-US" sz="66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distrib</a:t>
            </a:r>
            <a:r>
              <a:rPr lang="en-US" sz="6600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57841" y="6392227"/>
          <a:ext cx="2697002" cy="1217204"/>
        </p:xfrm>
        <a:graphic>
          <a:graphicData uri="http://schemas.openxmlformats.org/presentationml/2006/ole">
            <p:oleObj spid="_x0000_s34820" name="Equation" r:id="rId6" imgW="507960" imgH="20304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6742182" y="1222867"/>
            <a:ext cx="5918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7690" y="4457552"/>
            <a:ext cx="539442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4800" dirty="0" err="1" smtClean="0"/>
              <a:t>i</a:t>
            </a:r>
            <a:r>
              <a:rPr lang="en-US" sz="4800" dirty="0" smtClean="0"/>
              <a:t>) Continuous time</a:t>
            </a:r>
            <a:endParaRPr lang="en-US" sz="4800" dirty="0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430035" y="4255295"/>
            <a:ext cx="3536848" cy="3428667"/>
            <a:chOff x="4611" y="3499"/>
            <a:chExt cx="715" cy="692"/>
          </a:xfrm>
        </p:grpSpPr>
        <p:sp>
          <p:nvSpPr>
            <p:cNvPr id="47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3891081" y="4552020"/>
            <a:ext cx="631615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4800" dirty="0" smtClean="0"/>
              <a:t>ii) Discrete time steps</a:t>
            </a:r>
            <a:endParaRPr lang="en-US" sz="4800" dirty="0"/>
          </a:p>
        </p:txBody>
      </p:sp>
      <p:sp>
        <p:nvSpPr>
          <p:cNvPr id="82" name="TextBox 81"/>
          <p:cNvSpPr txBox="1"/>
          <p:nvPr/>
        </p:nvSpPr>
        <p:spPr>
          <a:xfrm>
            <a:off x="547690" y="5622786"/>
            <a:ext cx="4137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solidFill>
                  <a:srgbClr val="FF0000"/>
                </a:solidFill>
              </a:rPr>
              <a:t>prob</a:t>
            </a:r>
            <a:r>
              <a:rPr lang="en-US" sz="4400" i="1" dirty="0" smtClean="0">
                <a:solidFill>
                  <a:srgbClr val="FF0000"/>
                </a:solidFill>
              </a:rPr>
              <a:t> to ‘survive’</a:t>
            </a:r>
            <a:endParaRPr lang="en-US" sz="4400" i="1" dirty="0">
              <a:solidFill>
                <a:srgbClr val="FF0000"/>
              </a:solidFill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311650" y="8809038"/>
          <a:ext cx="7948613" cy="2273300"/>
        </p:xfrm>
        <a:graphic>
          <a:graphicData uri="http://schemas.openxmlformats.org/presentationml/2006/ole">
            <p:oleObj spid="_x0000_s34821" name="Equation" r:id="rId7" imgW="1600200" imgH="393480" progId="Equation.DSMT4">
              <p:embed/>
            </p:oleObj>
          </a:graphicData>
        </a:graphic>
      </p:graphicFrame>
      <p:sp>
        <p:nvSpPr>
          <p:cNvPr id="83" name="Text Box 98"/>
          <p:cNvSpPr txBox="1">
            <a:spLocks noChangeArrowheads="1"/>
          </p:cNvSpPr>
          <p:nvPr/>
        </p:nvSpPr>
        <p:spPr bwMode="auto">
          <a:xfrm>
            <a:off x="13609213" y="5791260"/>
            <a:ext cx="6598021" cy="2287675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Blackboard</a:t>
            </a:r>
            <a:r>
              <a:rPr lang="fr-CH" sz="6800" i="1" dirty="0" smtClean="0"/>
              <a:t>:</a:t>
            </a:r>
            <a:endParaRPr lang="fr-CH" sz="6800" i="1" dirty="0"/>
          </a:p>
          <a:p>
            <a:r>
              <a:rPr lang="fr-CH" sz="6800" i="1" dirty="0"/>
              <a:t>  Poisson model</a:t>
            </a:r>
            <a:endParaRPr lang="fr-FR" sz="6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0" y="0"/>
            <a:ext cx="13389944" cy="11181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dirty="0"/>
              <a:t>Exercise 1.1 and 1.2: Poisson neuron </a:t>
            </a:r>
            <a:endParaRPr lang="en-US" sz="4400" dirty="0"/>
          </a:p>
        </p:txBody>
      </p:sp>
      <p:sp>
        <p:nvSpPr>
          <p:cNvPr id="12296" name="Oval 4"/>
          <p:cNvSpPr>
            <a:spLocks noChangeArrowheads="1"/>
          </p:cNvSpPr>
          <p:nvPr/>
        </p:nvSpPr>
        <p:spPr bwMode="auto">
          <a:xfrm>
            <a:off x="2172002" y="2852419"/>
            <a:ext cx="352622" cy="23066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7" name="Line 5"/>
          <p:cNvSpPr>
            <a:spLocks noChangeShapeType="1"/>
          </p:cNvSpPr>
          <p:nvPr/>
        </p:nvSpPr>
        <p:spPr bwMode="auto">
          <a:xfrm>
            <a:off x="2352064" y="1772212"/>
            <a:ext cx="0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8" name="Line 6"/>
          <p:cNvSpPr>
            <a:spLocks noChangeShapeType="1"/>
          </p:cNvSpPr>
          <p:nvPr/>
        </p:nvSpPr>
        <p:spPr bwMode="auto">
          <a:xfrm>
            <a:off x="1991939" y="1907238"/>
            <a:ext cx="360124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Line 7"/>
          <p:cNvSpPr>
            <a:spLocks noChangeShapeType="1"/>
          </p:cNvSpPr>
          <p:nvPr/>
        </p:nvSpPr>
        <p:spPr bwMode="auto">
          <a:xfrm flipV="1">
            <a:off x="2352063" y="1907238"/>
            <a:ext cx="540187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0" name="Text Box 8"/>
          <p:cNvSpPr txBox="1">
            <a:spLocks noChangeArrowheads="1"/>
          </p:cNvSpPr>
          <p:nvPr/>
        </p:nvSpPr>
        <p:spPr bwMode="auto">
          <a:xfrm>
            <a:off x="3995132" y="3716021"/>
            <a:ext cx="307141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stimulus</a:t>
            </a:r>
          </a:p>
        </p:txBody>
      </p:sp>
      <p:sp>
        <p:nvSpPr>
          <p:cNvPr id="12301" name="Line 9"/>
          <p:cNvSpPr>
            <a:spLocks noChangeShapeType="1"/>
          </p:cNvSpPr>
          <p:nvPr/>
        </p:nvSpPr>
        <p:spPr bwMode="auto">
          <a:xfrm>
            <a:off x="7266261" y="3524734"/>
            <a:ext cx="73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2" name="Line 10"/>
          <p:cNvSpPr>
            <a:spLocks noChangeShapeType="1"/>
          </p:cNvSpPr>
          <p:nvPr/>
        </p:nvSpPr>
        <p:spPr bwMode="auto">
          <a:xfrm>
            <a:off x="8346634" y="2786769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3" name="Line 11"/>
          <p:cNvSpPr>
            <a:spLocks noChangeShapeType="1"/>
          </p:cNvSpPr>
          <p:nvPr/>
        </p:nvSpPr>
        <p:spPr bwMode="auto">
          <a:xfrm>
            <a:off x="10147256" y="2714580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4" name="Line 12"/>
          <p:cNvSpPr>
            <a:spLocks noChangeShapeType="1"/>
          </p:cNvSpPr>
          <p:nvPr/>
        </p:nvSpPr>
        <p:spPr bwMode="auto">
          <a:xfrm>
            <a:off x="10507380" y="2714580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5" name="Line 13"/>
          <p:cNvSpPr>
            <a:spLocks noChangeShapeType="1"/>
          </p:cNvSpPr>
          <p:nvPr/>
        </p:nvSpPr>
        <p:spPr bwMode="auto">
          <a:xfrm>
            <a:off x="11767816" y="2714580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6" name="Line 14"/>
          <p:cNvSpPr>
            <a:spLocks noChangeShapeType="1"/>
          </p:cNvSpPr>
          <p:nvPr/>
        </p:nvSpPr>
        <p:spPr bwMode="auto">
          <a:xfrm>
            <a:off x="12488064" y="2714580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7" name="Line 15"/>
          <p:cNvSpPr>
            <a:spLocks noChangeShapeType="1"/>
          </p:cNvSpPr>
          <p:nvPr/>
        </p:nvSpPr>
        <p:spPr bwMode="auto">
          <a:xfrm>
            <a:off x="2352064" y="3122469"/>
            <a:ext cx="0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8" name="Line 16"/>
          <p:cNvSpPr>
            <a:spLocks noChangeShapeType="1"/>
          </p:cNvSpPr>
          <p:nvPr/>
        </p:nvSpPr>
        <p:spPr bwMode="auto">
          <a:xfrm>
            <a:off x="2352063" y="4337701"/>
            <a:ext cx="720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9" name="Text Box 17"/>
          <p:cNvSpPr txBox="1">
            <a:spLocks noChangeArrowheads="1"/>
          </p:cNvSpPr>
          <p:nvPr/>
        </p:nvSpPr>
        <p:spPr bwMode="auto">
          <a:xfrm>
            <a:off x="13771008" y="2182917"/>
            <a:ext cx="445640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Poisson rate</a:t>
            </a:r>
          </a:p>
        </p:txBody>
      </p:sp>
      <p:graphicFrame>
        <p:nvGraphicFramePr>
          <p:cNvPr id="12290" name="Object 18"/>
          <p:cNvGraphicFramePr>
            <a:graphicFrameLocks noChangeAspect="1"/>
          </p:cNvGraphicFramePr>
          <p:nvPr/>
        </p:nvGraphicFramePr>
        <p:xfrm>
          <a:off x="18118759" y="2410773"/>
          <a:ext cx="1703088" cy="925488"/>
        </p:xfrm>
        <a:graphic>
          <a:graphicData uri="http://schemas.openxmlformats.org/presentationml/2006/ole">
            <p:oleObj spid="_x0000_s38914" name="Equation" r:id="rId4" imgW="139680" imgH="152280" progId="Equation.3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718573" y="4126724"/>
            <a:ext cx="6294674" cy="509159"/>
            <a:chOff x="528" y="2256"/>
            <a:chExt cx="1440" cy="192"/>
          </a:xfrm>
        </p:grpSpPr>
        <p:sp>
          <p:nvSpPr>
            <p:cNvPr id="12321" name="Line 20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21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Line 22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13013246" y="4126725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13013246" y="4638696"/>
            <a:ext cx="34024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616809" y="5485420"/>
            <a:ext cx="1465112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1.1. - Probability of NOT firing during time t?</a:t>
            </a:r>
            <a:endParaRPr lang="fr-FR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616810" y="6405283"/>
            <a:ext cx="1027370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1.2. - Interval distribution </a:t>
            </a:r>
            <a:r>
              <a:rPr lang="fr-CH" i="1">
                <a:solidFill>
                  <a:schemeClr val="accent2"/>
                </a:solidFill>
              </a:rPr>
              <a:t>p(s)?</a:t>
            </a:r>
            <a:endParaRPr lang="fr-FR" i="1">
              <a:solidFill>
                <a:schemeClr val="accent2"/>
              </a:solidFill>
            </a:endParaRP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8421661" y="2453881"/>
            <a:ext cx="17030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714261" y="2198845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>
                <a:solidFill>
                  <a:schemeClr val="accent2"/>
                </a:solidFill>
              </a:rPr>
              <a:t>s</a:t>
            </a:r>
            <a:endParaRPr lang="fr-FR" i="1">
              <a:solidFill>
                <a:schemeClr val="accent2"/>
              </a:solidFill>
            </a:endParaRPr>
          </a:p>
        </p:txBody>
      </p:sp>
      <p:graphicFrame>
        <p:nvGraphicFramePr>
          <p:cNvPr id="12291" name="Object 29"/>
          <p:cNvGraphicFramePr>
            <a:graphicFrameLocks noChangeAspect="1"/>
          </p:cNvGraphicFramePr>
          <p:nvPr/>
        </p:nvGraphicFramePr>
        <p:xfrm>
          <a:off x="7397555" y="4604941"/>
          <a:ext cx="1290446" cy="962058"/>
        </p:xfrm>
        <a:graphic>
          <a:graphicData uri="http://schemas.openxmlformats.org/presentationml/2006/ole">
            <p:oleObj spid="_x0000_s38915" name="Equation" r:id="rId5" imgW="126720" imgH="190440" progId="Equation.3">
              <p:embed/>
            </p:oleObj>
          </a:graphicData>
        </a:graphic>
      </p:graphicFrame>
      <p:graphicFrame>
        <p:nvGraphicFramePr>
          <p:cNvPr id="12292" name="Object 30"/>
          <p:cNvGraphicFramePr>
            <a:graphicFrameLocks noChangeAspect="1"/>
          </p:cNvGraphicFramePr>
          <p:nvPr/>
        </p:nvGraphicFramePr>
        <p:xfrm>
          <a:off x="12465558" y="4545866"/>
          <a:ext cx="1159149" cy="962058"/>
        </p:xfrm>
        <a:graphic>
          <a:graphicData uri="http://schemas.openxmlformats.org/presentationml/2006/ole">
            <p:oleObj spid="_x0000_s38916" name="Equation" r:id="rId6" imgW="114120" imgH="190440" progId="Equation.3">
              <p:embed/>
            </p:oleObj>
          </a:graphicData>
        </a:graphic>
      </p:graphicFrame>
      <p:sp>
        <p:nvSpPr>
          <p:cNvPr id="12317" name="Text Box 31"/>
          <p:cNvSpPr txBox="1">
            <a:spLocks noChangeArrowheads="1"/>
          </p:cNvSpPr>
          <p:nvPr/>
        </p:nvSpPr>
        <p:spPr bwMode="auto">
          <a:xfrm>
            <a:off x="1616811" y="7479863"/>
            <a:ext cx="1494806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1.3.- How can we detect if rate switches from</a:t>
            </a:r>
            <a:endParaRPr lang="fr-FR" i="1">
              <a:solidFill>
                <a:schemeClr val="accent2"/>
              </a:solidFill>
            </a:endParaRPr>
          </a:p>
        </p:txBody>
      </p:sp>
      <p:graphicFrame>
        <p:nvGraphicFramePr>
          <p:cNvPr id="12293" name="Object 32"/>
          <p:cNvGraphicFramePr>
            <a:graphicFrameLocks noChangeAspect="1"/>
          </p:cNvGraphicFramePr>
          <p:nvPr/>
        </p:nvGraphicFramePr>
        <p:xfrm>
          <a:off x="9607070" y="8064973"/>
          <a:ext cx="4422776" cy="1099896"/>
        </p:xfrm>
        <a:graphic>
          <a:graphicData uri="http://schemas.openxmlformats.org/presentationml/2006/ole">
            <p:oleObj spid="_x0000_s38917" name="Equation" r:id="rId7" imgW="482400" imgH="190440" progId="Equation.3">
              <p:embed/>
            </p:oleObj>
          </a:graphicData>
        </a:graphic>
      </p:graphicFrame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0" y="1118123"/>
            <a:ext cx="21607463" cy="10986063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5268846" y="952376"/>
            <a:ext cx="14393423" cy="130279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200" b="1" i="1" dirty="0"/>
              <a:t>Start 9:50 - </a:t>
            </a:r>
            <a:r>
              <a:rPr lang="fr-CH" sz="7200" b="1" i="1" dirty="0" err="1"/>
              <a:t>Next</a:t>
            </a:r>
            <a:r>
              <a:rPr lang="fr-CH" sz="7200" b="1" i="1" dirty="0"/>
              <a:t> lecture </a:t>
            </a:r>
            <a:r>
              <a:rPr lang="fr-CH" sz="7200" b="1" i="1" dirty="0" err="1"/>
              <a:t>at</a:t>
            </a:r>
            <a:r>
              <a:rPr lang="fr-CH" sz="7200" b="1" i="1" dirty="0"/>
              <a:t> 10:15</a:t>
            </a:r>
            <a:endParaRPr lang="fr-FR" sz="7200" b="1" i="1" dirty="0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1785618" y="9139553"/>
            <a:ext cx="16921360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(1.4 at home:) </a:t>
            </a:r>
          </a:p>
          <a:p>
            <a:r>
              <a:rPr lang="en-US"/>
              <a:t>-2 neurons fire stochastically (Poisson) at 20Hz.</a:t>
            </a:r>
            <a:r>
              <a:rPr lang="en-US" i="1"/>
              <a:t> </a:t>
            </a:r>
          </a:p>
          <a:p>
            <a:r>
              <a:rPr lang="en-US" i="1"/>
              <a:t>Percentage of spikes that coincide within +/-2 ms?)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Poisson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- 3 </a:t>
            </a:r>
            <a:r>
              <a:rPr lang="fr-CH" sz="4400" dirty="0" err="1" smtClean="0">
                <a:latin typeface="Arial Narrow" pitchFamily="34" charset="0"/>
              </a:rPr>
              <a:t>definitions</a:t>
            </a:r>
            <a:r>
              <a:rPr lang="fr-CH" sz="4400" dirty="0" smtClean="0">
                <a:latin typeface="Arial Narrow" pitchFamily="34" charset="0"/>
              </a:rPr>
              <a:t> of rate </a:t>
            </a:r>
            <a:r>
              <a:rPr lang="fr-CH" sz="4400" dirty="0" err="1" smtClean="0">
                <a:latin typeface="Arial Narrow" pitchFamily="34" charset="0"/>
              </a:rPr>
              <a:t>coding</a:t>
            </a:r>
            <a:endParaRPr lang="fr-CH" sz="4400" dirty="0" smtClean="0">
              <a:latin typeface="Arial Narrow" pitchFamily="34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Poisson Model – rate coding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313929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6761752"/>
            <a:ext cx="9773651" cy="6256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3837920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52340" y="3382981"/>
            <a:ext cx="9250439" cy="29215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Biological Modeling of Neural Networks</a:t>
            </a:r>
            <a:b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</a:br>
            <a:endParaRPr kumimoji="0" lang="en-US" sz="6600" b="0" i="0" u="none" strike="noStrike" kern="1200" cap="none" spc="236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31121" y="1434427"/>
            <a:ext cx="5677897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/>
              <a:t> rate changes</a:t>
            </a:r>
            <a:endParaRPr lang="en-US" sz="5100" dirty="0"/>
          </a:p>
        </p:txBody>
      </p:sp>
      <p:grpSp>
        <p:nvGrpSpPr>
          <p:cNvPr id="2" name="Group 41"/>
          <p:cNvGrpSpPr/>
          <p:nvPr/>
        </p:nvGrpSpPr>
        <p:grpSpPr>
          <a:xfrm>
            <a:off x="6287181" y="1381970"/>
            <a:ext cx="14348705" cy="3038079"/>
            <a:chOff x="3544977" y="5063464"/>
            <a:chExt cx="14348705" cy="3038079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3544977" y="586799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0462365" y="5063464"/>
              <a:ext cx="5912042" cy="2661132"/>
              <a:chOff x="4427536" y="2857496"/>
              <a:chExt cx="2501918" cy="1500992"/>
            </a:xfrm>
          </p:grpSpPr>
          <p:cxnSp>
            <p:nvCxnSpPr>
              <p:cNvPr id="11287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3882592" y="506346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7468611"/>
            <a:ext cx="1069120" cy="632932"/>
          </p:xfrm>
          <a:graphic>
            <a:graphicData uri="http://schemas.openxmlformats.org/presentationml/2006/ole">
              <p:oleObj spid="_x0000_s35842" name="Equation" r:id="rId4" imgW="215640" imgH="203040" progId="Equation.DSMT4">
                <p:embed/>
              </p:oleObj>
            </a:graphicData>
          </a:graphic>
        </p:graphicFrame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611805" y="5113542"/>
            <a:ext cx="10318287" cy="1970288"/>
            <a:chOff x="588928" y="4500935"/>
            <a:chExt cx="4983204" cy="1111908"/>
          </a:xfrm>
        </p:grpSpPr>
        <p:sp>
          <p:nvSpPr>
            <p:cNvPr id="11276" name="Text Box 54"/>
            <p:cNvSpPr txBox="1">
              <a:spLocks noChangeArrowheads="1"/>
            </p:cNvSpPr>
            <p:nvPr/>
          </p:nvSpPr>
          <p:spPr bwMode="auto">
            <a:xfrm>
              <a:off x="681032" y="5065720"/>
              <a:ext cx="78176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3616996" y="4500935"/>
            <a:ext cx="1690532" cy="745377"/>
          </p:xfrm>
          <a:graphic>
            <a:graphicData uri="http://schemas.openxmlformats.org/presentationml/2006/ole">
              <p:oleObj spid="_x0000_s35843" name="Equation" r:id="rId5" imgW="77436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588928" y="4583129"/>
              <a:ext cx="498320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Probability of </a:t>
              </a:r>
              <a:r>
                <a:rPr lang="en-US" dirty="0" smtClean="0"/>
                <a:t>firing</a:t>
              </a:r>
              <a:endParaRPr lang="en-US" dirty="0"/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Inhomogeneous Poisson Process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6881761" y="6554656"/>
          <a:ext cx="8075028" cy="2714625"/>
        </p:xfrm>
        <a:graphic>
          <a:graphicData uri="http://schemas.openxmlformats.org/presentationml/2006/ole">
            <p:oleObj spid="_x0000_s35844" name="Equation" r:id="rId6" imgW="1625400" imgH="4698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64389" y="7359855"/>
            <a:ext cx="563327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Survivor function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5275" y="9269281"/>
            <a:ext cx="632577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distribution</a:t>
            </a:r>
            <a:endParaRPr lang="en-US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321046" y="9117208"/>
          <a:ext cx="7869238" cy="2243138"/>
        </p:xfrm>
        <a:graphic>
          <a:graphicData uri="http://schemas.openxmlformats.org/presentationml/2006/ole">
            <p:oleObj spid="_x0000_s35845" name="Equation" r:id="rId7" imgW="1917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7.2.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64690" y="1243601"/>
            <a:ext cx="12970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 Homogeneous Poisson Process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A spike train is generated by a homogeneous Poisson process with rate 25Hz with time steps of 0.1ms.</a:t>
            </a:r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25ms.</a:t>
            </a:r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40 </a:t>
            </a:r>
            <a:r>
              <a:rPr lang="en-US" sz="4000" dirty="0" err="1" smtClean="0"/>
              <a:t>ms.</a:t>
            </a:r>
            <a:endParaRPr lang="en-US" sz="4000" dirty="0" smtClean="0"/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0.1ms</a:t>
            </a:r>
          </a:p>
          <a:p>
            <a:r>
              <a:rPr lang="en-US" sz="4000" dirty="0" smtClean="0"/>
              <a:t>[ ] We can’t say.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3234737" y="1171412"/>
            <a:ext cx="0" cy="862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264689" y="1243601"/>
            <a:ext cx="21294763" cy="10908712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 flipH="1">
            <a:off x="264690" y="5765304"/>
            <a:ext cx="1297004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 Inhomogeneous Poisson Process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A spike train is generated by an inhomogeneous Poisson process with a rate that oscillates periodically (sine wave) between 0 and 50Hz (mean 25Hz). A first spike has been fired at a time when the rate was at its maximum.  Time steps are 0.1ms.</a:t>
            </a:r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25ms.</a:t>
            </a:r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40 </a:t>
            </a:r>
            <a:r>
              <a:rPr lang="en-US" sz="4000" dirty="0" err="1" smtClean="0"/>
              <a:t>ms.</a:t>
            </a:r>
            <a:endParaRPr lang="en-US" sz="4000" dirty="0" smtClean="0"/>
          </a:p>
          <a:p>
            <a:r>
              <a:rPr lang="en-US" sz="4000" dirty="0" smtClean="0"/>
              <a:t>[ ] The most likely </a:t>
            </a:r>
            <a:r>
              <a:rPr lang="en-US" sz="4000" dirty="0" err="1" smtClean="0"/>
              <a:t>interspike</a:t>
            </a:r>
            <a:r>
              <a:rPr lang="en-US" sz="4000" dirty="0" smtClean="0"/>
              <a:t> interval is 0.1ms.</a:t>
            </a:r>
          </a:p>
          <a:p>
            <a:r>
              <a:rPr lang="en-US" sz="4000" dirty="0" smtClean="0"/>
              <a:t>[ ] We can’t say.</a:t>
            </a:r>
          </a:p>
          <a:p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Three definitions of Rate Codes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04737" y="3104147"/>
            <a:ext cx="140267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3 definitions</a:t>
            </a:r>
          </a:p>
          <a:p>
            <a:pPr>
              <a:buFontTx/>
              <a:buChar char="-"/>
            </a:pPr>
            <a:r>
              <a:rPr lang="en-US" dirty="0" smtClean="0"/>
              <a:t>Temporal averaging</a:t>
            </a:r>
          </a:p>
          <a:p>
            <a:r>
              <a:rPr lang="en-US" dirty="0" smtClean="0"/>
              <a:t>     </a:t>
            </a:r>
            <a:endParaRPr lang="en-US" sz="4800" i="1" dirty="0" smtClean="0"/>
          </a:p>
          <a:p>
            <a:pPr>
              <a:buFontTx/>
              <a:buChar char="-"/>
            </a:pPr>
            <a:r>
              <a:rPr lang="en-US" dirty="0" smtClean="0"/>
              <a:t> Averaging across repetitions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Population averaging (‘spatial’ averaging)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608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4924028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0783802" y="1186452"/>
            <a:ext cx="10332999" cy="333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Variability 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- of membrane potential? </a:t>
            </a:r>
          </a:p>
          <a:p>
            <a:r>
              <a:rPr lang="en-US" sz="6800" b="1" dirty="0" smtClean="0">
                <a:solidFill>
                  <a:srgbClr val="FF0000"/>
                </a:solidFill>
              </a:rPr>
              <a:t>- </a:t>
            </a:r>
            <a:r>
              <a:rPr lang="en-US" sz="6800" dirty="0" smtClean="0">
                <a:solidFill>
                  <a:srgbClr val="FF0000"/>
                </a:solidFill>
              </a:rPr>
              <a:t>of spike timing?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337942"/>
            <a:ext cx="8147996" cy="10257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/>
              <a:t>Variability of  spike </a:t>
            </a:r>
            <a:r>
              <a:rPr lang="en-US" sz="5400" dirty="0" smtClean="0"/>
              <a:t>timing</a:t>
            </a:r>
            <a:endParaRPr lang="en-US" sz="4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83172" y="10413858"/>
            <a:ext cx="5874530" cy="511972"/>
            <a:chOff x="528" y="2256"/>
            <a:chExt cx="1440" cy="192"/>
          </a:xfrm>
        </p:grpSpPr>
        <p:sp>
          <p:nvSpPr>
            <p:cNvPr id="44117" name="Line 11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Line 12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7742674" y="9710599"/>
            <a:ext cx="17297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8282861" y="2247616"/>
            <a:ext cx="9693348" cy="810154"/>
            <a:chOff x="2208" y="799"/>
            <a:chExt cx="2584" cy="288"/>
          </a:xfrm>
        </p:grpSpPr>
        <p:sp>
          <p:nvSpPr>
            <p:cNvPr id="44110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2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19"/>
            <p:cNvSpPr>
              <a:spLocks noChangeShapeType="1"/>
            </p:cNvSpPr>
            <p:nvPr/>
          </p:nvSpPr>
          <p:spPr bwMode="auto">
            <a:xfrm>
              <a:off x="245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9" name="Line 27"/>
          <p:cNvSpPr>
            <a:spLocks noChangeShapeType="1"/>
          </p:cNvSpPr>
          <p:nvPr/>
        </p:nvSpPr>
        <p:spPr bwMode="auto">
          <a:xfrm flipV="1">
            <a:off x="10083482" y="8900445"/>
            <a:ext cx="497234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11097972" y="8956133"/>
            <a:ext cx="33728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 smtClean="0"/>
              <a:t>T=1s</a:t>
            </a:r>
            <a:endParaRPr lang="en-US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6811" y="3012762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Line 69"/>
          <p:cNvSpPr>
            <a:spLocks noChangeShapeType="1"/>
          </p:cNvSpPr>
          <p:nvPr/>
        </p:nvSpPr>
        <p:spPr bwMode="auto">
          <a:xfrm>
            <a:off x="15055826" y="10413858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3" name="Line 70"/>
          <p:cNvSpPr>
            <a:spLocks noChangeShapeType="1"/>
          </p:cNvSpPr>
          <p:nvPr/>
        </p:nvSpPr>
        <p:spPr bwMode="auto">
          <a:xfrm>
            <a:off x="15055827" y="10925830"/>
            <a:ext cx="34024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3657515" y="2377017"/>
            <a:ext cx="1361719" cy="127430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6" name="Line 73"/>
          <p:cNvSpPr>
            <a:spLocks noChangeShapeType="1"/>
          </p:cNvSpPr>
          <p:nvPr/>
        </p:nvSpPr>
        <p:spPr bwMode="auto">
          <a:xfrm flipH="1">
            <a:off x="3488706" y="2503602"/>
            <a:ext cx="1871898" cy="127711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775300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50" name="Line 77"/>
          <p:cNvSpPr>
            <a:spLocks noChangeShapeType="1"/>
          </p:cNvSpPr>
          <p:nvPr/>
        </p:nvSpPr>
        <p:spPr bwMode="auto">
          <a:xfrm>
            <a:off x="5698219" y="2503601"/>
            <a:ext cx="1530529" cy="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55" name="Text Box 104"/>
          <p:cNvSpPr txBox="1">
            <a:spLocks noChangeArrowheads="1"/>
          </p:cNvSpPr>
          <p:nvPr/>
        </p:nvSpPr>
        <p:spPr bwMode="auto">
          <a:xfrm>
            <a:off x="18549195" y="1827754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trial 1</a:t>
            </a:r>
            <a:endParaRPr lang="fr-FR" dirty="0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spike count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084" y="7668335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652780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7688633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50" y="4346141"/>
            <a:ext cx="2275159" cy="364287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4163294"/>
            <a:ext cx="172560" cy="369914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9710599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5" name="Group 107"/>
          <p:cNvGrpSpPr/>
          <p:nvPr/>
        </p:nvGrpSpPr>
        <p:grpSpPr>
          <a:xfrm rot="840000">
            <a:off x="4716436" y="8118643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sp>
        <p:nvSpPr>
          <p:cNvPr id="129" name="Line 27"/>
          <p:cNvSpPr>
            <a:spLocks noChangeShapeType="1"/>
          </p:cNvSpPr>
          <p:nvPr/>
        </p:nvSpPr>
        <p:spPr bwMode="auto">
          <a:xfrm flipV="1">
            <a:off x="10067074" y="3423466"/>
            <a:ext cx="497234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15665411" y="2274797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13956632" y="2274797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822628" y="4066745"/>
            <a:ext cx="1141049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as a (normalized) spike count:</a:t>
            </a:r>
            <a:endParaRPr lang="en-US" dirty="0"/>
          </a:p>
        </p:txBody>
      </p:sp>
      <p:graphicFrame>
        <p:nvGraphicFramePr>
          <p:cNvPr id="232450" name="Object 62"/>
          <p:cNvGraphicFramePr>
            <a:graphicFrameLocks noChangeAspect="1"/>
          </p:cNvGraphicFramePr>
          <p:nvPr/>
        </p:nvGraphicFramePr>
        <p:xfrm>
          <a:off x="11522075" y="5405438"/>
          <a:ext cx="2251075" cy="1336675"/>
        </p:xfrm>
        <a:graphic>
          <a:graphicData uri="http://schemas.openxmlformats.org/presentationml/2006/ole">
            <p:oleObj spid="_x0000_s1026" name="Equation" r:id="rId5" imgW="634680" imgH="419040" progId="Equation.DSMT4">
              <p:embed/>
            </p:oleObj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11097972" y="6850509"/>
            <a:ext cx="8278228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 neuron/single trial: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temporal average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7"/>
          <p:cNvGrpSpPr/>
          <p:nvPr/>
        </p:nvGrpSpPr>
        <p:grpSpPr>
          <a:xfrm>
            <a:off x="201414" y="5704129"/>
            <a:ext cx="16550076" cy="5896123"/>
            <a:chOff x="201414" y="5704129"/>
            <a:chExt cx="16550076" cy="589612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539344" y="7006564"/>
              <a:ext cx="6212146" cy="3620376"/>
              <a:chOff x="528" y="3040"/>
              <a:chExt cx="1656" cy="1287"/>
            </a:xfrm>
          </p:grpSpPr>
          <p:pic>
            <p:nvPicPr>
              <p:cNvPr id="42007" name="Picture 5" descr="ISI_plot2_rot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8" y="3040"/>
                <a:ext cx="1656" cy="1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008" name="Text Box 6"/>
              <p:cNvSpPr txBox="1">
                <a:spLocks noChangeArrowheads="1"/>
              </p:cNvSpPr>
              <p:nvPr/>
            </p:nvSpPr>
            <p:spPr bwMode="auto">
              <a:xfrm>
                <a:off x="758" y="3273"/>
                <a:ext cx="959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200" dirty="0">
                    <a:solidFill>
                      <a:srgbClr val="FF0000"/>
                    </a:solidFill>
                  </a:rPr>
                  <a:t>ISI distribution</a:t>
                </a:r>
              </a:p>
            </p:txBody>
          </p:sp>
          <p:sp>
            <p:nvSpPr>
              <p:cNvPr id="42009" name="Text Box 7"/>
              <p:cNvSpPr txBox="1">
                <a:spLocks noChangeArrowheads="1"/>
              </p:cNvSpPr>
              <p:nvPr/>
            </p:nvSpPr>
            <p:spPr bwMode="auto">
              <a:xfrm>
                <a:off x="844" y="4108"/>
                <a:ext cx="24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100</a:t>
                </a:r>
                <a:endParaRPr lang="en-US" sz="5100" dirty="0"/>
              </a:p>
            </p:txBody>
          </p:sp>
          <p:sp>
            <p:nvSpPr>
              <p:cNvPr id="42010" name="Rectangle 8"/>
              <p:cNvSpPr>
                <a:spLocks noChangeArrowheads="1"/>
              </p:cNvSpPr>
              <p:nvPr/>
            </p:nvSpPr>
            <p:spPr bwMode="auto">
              <a:xfrm>
                <a:off x="720" y="4128"/>
                <a:ext cx="12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Text Box 9"/>
              <p:cNvSpPr txBox="1">
                <a:spLocks noChangeArrowheads="1"/>
              </p:cNvSpPr>
              <p:nvPr/>
            </p:nvSpPr>
            <p:spPr bwMode="auto">
              <a:xfrm>
                <a:off x="748" y="4108"/>
                <a:ext cx="24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100</a:t>
                </a:r>
                <a:endParaRPr lang="en-US" sz="5100" dirty="0"/>
              </a:p>
            </p:txBody>
          </p:sp>
          <p:sp>
            <p:nvSpPr>
              <p:cNvPr id="42012" name="Line 10"/>
              <p:cNvSpPr>
                <a:spLocks noChangeShapeType="1"/>
              </p:cNvSpPr>
              <p:nvPr/>
            </p:nvSpPr>
            <p:spPr bwMode="auto">
              <a:xfrm flipV="1">
                <a:off x="912" y="408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Line 11"/>
              <p:cNvSpPr>
                <a:spLocks noChangeShapeType="1"/>
              </p:cNvSpPr>
              <p:nvPr/>
            </p:nvSpPr>
            <p:spPr bwMode="auto">
              <a:xfrm flipV="1">
                <a:off x="1152" y="408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Line 12"/>
              <p:cNvSpPr>
                <a:spLocks noChangeShapeType="1"/>
              </p:cNvSpPr>
              <p:nvPr/>
            </p:nvSpPr>
            <p:spPr bwMode="auto">
              <a:xfrm flipV="1">
                <a:off x="1392" y="408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5" name="Line 13"/>
              <p:cNvSpPr>
                <a:spLocks noChangeShapeType="1"/>
              </p:cNvSpPr>
              <p:nvPr/>
            </p:nvSpPr>
            <p:spPr bwMode="auto">
              <a:xfrm flipV="1">
                <a:off x="1632" y="408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6" name="Line 14"/>
              <p:cNvSpPr>
                <a:spLocks noChangeShapeType="1"/>
              </p:cNvSpPr>
              <p:nvPr/>
            </p:nvSpPr>
            <p:spPr bwMode="auto">
              <a:xfrm flipV="1">
                <a:off x="1824" y="408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7" name="Text Box 15"/>
              <p:cNvSpPr txBox="1">
                <a:spLocks noChangeArrowheads="1"/>
              </p:cNvSpPr>
              <p:nvPr/>
            </p:nvSpPr>
            <p:spPr bwMode="auto">
              <a:xfrm>
                <a:off x="1660" y="4108"/>
                <a:ext cx="24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500</a:t>
                </a:r>
                <a:endParaRPr lang="en-US" sz="5100" dirty="0"/>
              </a:p>
            </p:txBody>
          </p:sp>
          <p:sp>
            <p:nvSpPr>
              <p:cNvPr id="42018" name="Text Box 16"/>
              <p:cNvSpPr txBox="1">
                <a:spLocks noChangeArrowheads="1"/>
              </p:cNvSpPr>
              <p:nvPr/>
            </p:nvSpPr>
            <p:spPr bwMode="auto">
              <a:xfrm>
                <a:off x="1132" y="4108"/>
                <a:ext cx="334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t [ms]</a:t>
                </a:r>
                <a:endParaRPr lang="en-US" sz="5100" dirty="0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01414" y="6114833"/>
              <a:ext cx="9749619" cy="5485419"/>
              <a:chOff x="2254" y="119"/>
              <a:chExt cx="3362" cy="2352"/>
            </a:xfrm>
          </p:grpSpPr>
          <p:pic>
            <p:nvPicPr>
              <p:cNvPr id="41994" name="Picture 18" descr="3spikes_rot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664" y="119"/>
                <a:ext cx="2952" cy="2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4416" y="767"/>
                <a:ext cx="624" cy="290"/>
                <a:chOff x="4416" y="2808"/>
                <a:chExt cx="624" cy="290"/>
              </a:xfrm>
            </p:grpSpPr>
            <p:sp>
              <p:nvSpPr>
                <p:cNvPr id="42005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30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501" y="2808"/>
                  <a:ext cx="26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800" dirty="0">
                      <a:solidFill>
                        <a:srgbClr val="FF0000"/>
                      </a:solidFill>
                    </a:rPr>
                    <a:t>ISI</a:t>
                  </a:r>
                </a:p>
              </p:txBody>
            </p:sp>
          </p:grpSp>
          <p:sp>
            <p:nvSpPr>
              <p:cNvPr id="41996" name="Rectangle 22"/>
              <p:cNvSpPr>
                <a:spLocks noChangeArrowheads="1"/>
              </p:cNvSpPr>
              <p:nvPr/>
            </p:nvSpPr>
            <p:spPr bwMode="auto">
              <a:xfrm>
                <a:off x="2592" y="359"/>
                <a:ext cx="384" cy="21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Text Box 23"/>
              <p:cNvSpPr txBox="1">
                <a:spLocks noChangeArrowheads="1"/>
              </p:cNvSpPr>
              <p:nvPr/>
            </p:nvSpPr>
            <p:spPr bwMode="auto">
              <a:xfrm>
                <a:off x="2254" y="611"/>
                <a:ext cx="548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u [mV]</a:t>
                </a:r>
              </a:p>
            </p:txBody>
          </p:sp>
          <p:sp>
            <p:nvSpPr>
              <p:cNvPr id="41998" name="Text Box 24"/>
              <p:cNvSpPr txBox="1">
                <a:spLocks noChangeArrowheads="1"/>
              </p:cNvSpPr>
              <p:nvPr/>
            </p:nvSpPr>
            <p:spPr bwMode="auto">
              <a:xfrm>
                <a:off x="2689" y="359"/>
                <a:ext cx="314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100</a:t>
                </a:r>
                <a:endParaRPr lang="en-US" sz="5100" dirty="0"/>
              </a:p>
            </p:txBody>
          </p:sp>
          <p:sp>
            <p:nvSpPr>
              <p:cNvPr id="41999" name="Text Box 25"/>
              <p:cNvSpPr txBox="1">
                <a:spLocks noChangeArrowheads="1"/>
              </p:cNvSpPr>
              <p:nvPr/>
            </p:nvSpPr>
            <p:spPr bwMode="auto">
              <a:xfrm>
                <a:off x="2689" y="1703"/>
                <a:ext cx="147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0</a:t>
                </a:r>
                <a:endParaRPr lang="en-US" sz="5100" dirty="0"/>
              </a:p>
            </p:txBody>
          </p:sp>
          <p:sp>
            <p:nvSpPr>
              <p:cNvPr id="42000" name="Rectangle 26"/>
              <p:cNvSpPr>
                <a:spLocks noChangeArrowheads="1"/>
              </p:cNvSpPr>
              <p:nvPr/>
            </p:nvSpPr>
            <p:spPr bwMode="auto">
              <a:xfrm>
                <a:off x="2976" y="2087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Text Box 27"/>
              <p:cNvSpPr txBox="1">
                <a:spLocks noChangeArrowheads="1"/>
              </p:cNvSpPr>
              <p:nvPr/>
            </p:nvSpPr>
            <p:spPr bwMode="auto">
              <a:xfrm>
                <a:off x="3744" y="2067"/>
                <a:ext cx="314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100</a:t>
                </a:r>
                <a:endParaRPr lang="en-US" sz="5100" dirty="0"/>
              </a:p>
            </p:txBody>
          </p:sp>
          <p:sp>
            <p:nvSpPr>
              <p:cNvPr id="42002" name="Text Box 28"/>
              <p:cNvSpPr txBox="1">
                <a:spLocks noChangeArrowheads="1"/>
              </p:cNvSpPr>
              <p:nvPr/>
            </p:nvSpPr>
            <p:spPr bwMode="auto">
              <a:xfrm>
                <a:off x="5115" y="2046"/>
                <a:ext cx="314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200</a:t>
                </a:r>
                <a:endParaRPr lang="en-US" sz="5100" dirty="0"/>
              </a:p>
            </p:txBody>
          </p:sp>
          <p:sp>
            <p:nvSpPr>
              <p:cNvPr id="42003" name="Text Box 29"/>
              <p:cNvSpPr txBox="1">
                <a:spLocks noChangeArrowheads="1"/>
              </p:cNvSpPr>
              <p:nvPr/>
            </p:nvSpPr>
            <p:spPr bwMode="auto">
              <a:xfrm>
                <a:off x="4118" y="2043"/>
                <a:ext cx="744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time [ms]</a:t>
                </a:r>
              </a:p>
            </p:txBody>
          </p:sp>
          <p:sp>
            <p:nvSpPr>
              <p:cNvPr id="42004" name="Text Box 30"/>
              <p:cNvSpPr txBox="1">
                <a:spLocks noChangeArrowheads="1"/>
              </p:cNvSpPr>
              <p:nvPr/>
            </p:nvSpPr>
            <p:spPr bwMode="auto">
              <a:xfrm>
                <a:off x="3071" y="2067"/>
                <a:ext cx="231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400" dirty="0"/>
                  <a:t>50</a:t>
                </a:r>
                <a:endParaRPr lang="en-US" sz="5100" dirty="0"/>
              </a:p>
            </p:txBody>
          </p:sp>
        </p:grpSp>
        <p:sp>
          <p:nvSpPr>
            <p:cNvPr id="41990" name="Text Box 31"/>
            <p:cNvSpPr txBox="1">
              <a:spLocks noChangeArrowheads="1"/>
            </p:cNvSpPr>
            <p:nvPr/>
          </p:nvSpPr>
          <p:spPr bwMode="auto">
            <a:xfrm>
              <a:off x="989632" y="5704129"/>
              <a:ext cx="12612744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dirty="0" err="1" smtClean="0"/>
                <a:t>Variability</a:t>
              </a:r>
              <a:r>
                <a:rPr lang="fr-CH" dirty="0" smtClean="0"/>
                <a:t> </a:t>
              </a:r>
              <a:r>
                <a:rPr lang="fr-CH" dirty="0"/>
                <a:t>of </a:t>
              </a:r>
              <a:r>
                <a:rPr lang="fr-CH" dirty="0" err="1"/>
                <a:t>interspike</a:t>
              </a:r>
              <a:r>
                <a:rPr lang="fr-CH" dirty="0"/>
                <a:t> </a:t>
              </a:r>
              <a:r>
                <a:rPr lang="fr-CH" dirty="0" err="1"/>
                <a:t>intervals</a:t>
              </a:r>
              <a:r>
                <a:rPr lang="fr-CH" dirty="0"/>
                <a:t> (ISI)</a:t>
              </a:r>
              <a:endParaRPr lang="fr-FR" dirty="0"/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8282861" y="2247616"/>
            <a:ext cx="9693348" cy="810154"/>
            <a:chOff x="2208" y="799"/>
            <a:chExt cx="2584" cy="288"/>
          </a:xfrm>
        </p:grpSpPr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2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14823206" y="2274797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3932569" y="2274797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3"/>
          <p:cNvGrpSpPr/>
          <p:nvPr/>
        </p:nvGrpSpPr>
        <p:grpSpPr>
          <a:xfrm>
            <a:off x="8090142" y="4222318"/>
            <a:ext cx="9693348" cy="1175850"/>
            <a:chOff x="8090142" y="4222318"/>
            <a:chExt cx="9693348" cy="1175850"/>
          </a:xfrm>
        </p:grpSpPr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90142" y="5032472"/>
              <a:ext cx="9693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0"/>
            <p:cNvGrpSpPr/>
            <p:nvPr/>
          </p:nvGrpSpPr>
          <p:grpSpPr>
            <a:xfrm>
              <a:off x="10430950" y="4222318"/>
              <a:ext cx="2327547" cy="810154"/>
              <a:chOff x="10430950" y="4222318"/>
              <a:chExt cx="2327547" cy="810154"/>
            </a:xfrm>
          </p:grpSpPr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10430950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10971137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11547828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2158563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>
                <a:off x="12758497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9874355" y="5398168"/>
              <a:ext cx="55266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9" name="Group 61"/>
            <p:cNvGrpSpPr/>
            <p:nvPr/>
          </p:nvGrpSpPr>
          <p:grpSpPr>
            <a:xfrm>
              <a:off x="12749020" y="4230340"/>
              <a:ext cx="2327547" cy="810154"/>
              <a:chOff x="10430950" y="4222318"/>
              <a:chExt cx="2327547" cy="810154"/>
            </a:xfrm>
          </p:grpSpPr>
          <p:sp>
            <p:nvSpPr>
              <p:cNvPr id="63" name="Line 20"/>
              <p:cNvSpPr>
                <a:spLocks noChangeShapeType="1"/>
              </p:cNvSpPr>
              <p:nvPr/>
            </p:nvSpPr>
            <p:spPr bwMode="auto">
              <a:xfrm>
                <a:off x="10430950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21"/>
              <p:cNvSpPr>
                <a:spLocks noChangeShapeType="1"/>
              </p:cNvSpPr>
              <p:nvPr/>
            </p:nvSpPr>
            <p:spPr bwMode="auto">
              <a:xfrm>
                <a:off x="10971137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2"/>
              <p:cNvSpPr>
                <a:spLocks noChangeShapeType="1"/>
              </p:cNvSpPr>
              <p:nvPr/>
            </p:nvSpPr>
            <p:spPr bwMode="auto">
              <a:xfrm>
                <a:off x="11547828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12158563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24"/>
              <p:cNvSpPr>
                <a:spLocks noChangeShapeType="1"/>
              </p:cNvSpPr>
              <p:nvPr/>
            </p:nvSpPr>
            <p:spPr bwMode="auto">
              <a:xfrm>
                <a:off x="12758497" y="4222318"/>
                <a:ext cx="0" cy="810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" name="Line 27"/>
          <p:cNvSpPr>
            <a:spLocks noChangeShapeType="1"/>
          </p:cNvSpPr>
          <p:nvPr/>
        </p:nvSpPr>
        <p:spPr bwMode="auto">
          <a:xfrm flipV="1">
            <a:off x="9951033" y="3489158"/>
            <a:ext cx="55266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15047795" y="2282819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11676380" y="2255638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spike count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3474" name="Object 62"/>
          <p:cNvGraphicFramePr>
            <a:graphicFrameLocks noChangeAspect="1"/>
          </p:cNvGraphicFramePr>
          <p:nvPr/>
        </p:nvGraphicFramePr>
        <p:xfrm>
          <a:off x="1573213" y="3744913"/>
          <a:ext cx="2251075" cy="1336675"/>
        </p:xfrm>
        <a:graphic>
          <a:graphicData uri="http://schemas.openxmlformats.org/presentationml/2006/ole">
            <p:oleObj spid="_x0000_s2050" name="Equation" r:id="rId6" imgW="634680" imgH="419040" progId="Equation.DSMT4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83220" y="1434427"/>
            <a:ext cx="827822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 neuron/single trial: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temporal average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80153" y="5927179"/>
            <a:ext cx="6244017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measure regularity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83172" y="9643842"/>
            <a:ext cx="4171441" cy="511972"/>
            <a:chOff x="528" y="2256"/>
            <a:chExt cx="1440" cy="192"/>
          </a:xfrm>
        </p:grpSpPr>
        <p:sp>
          <p:nvSpPr>
            <p:cNvPr id="44117" name="Line 11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Line 12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7742674" y="8940583"/>
            <a:ext cx="17297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8282861" y="1477599"/>
            <a:ext cx="5957058" cy="962249"/>
            <a:chOff x="2208" y="799"/>
            <a:chExt cx="1968" cy="288"/>
          </a:xfrm>
        </p:grpSpPr>
        <p:sp>
          <p:nvSpPr>
            <p:cNvPr id="44110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9" name="Line 27"/>
          <p:cNvSpPr>
            <a:spLocks noChangeShapeType="1"/>
          </p:cNvSpPr>
          <p:nvPr/>
        </p:nvSpPr>
        <p:spPr bwMode="auto">
          <a:xfrm flipV="1">
            <a:off x="9833320" y="8150802"/>
            <a:ext cx="33951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4040" name="Text Box 28"/>
          <p:cNvSpPr txBox="1">
            <a:spLocks noChangeArrowheads="1"/>
          </p:cNvSpPr>
          <p:nvPr/>
        </p:nvSpPr>
        <p:spPr bwMode="auto">
          <a:xfrm>
            <a:off x="11666529" y="8113551"/>
            <a:ext cx="94907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6811" y="2242746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Line 69"/>
          <p:cNvSpPr>
            <a:spLocks noChangeShapeType="1"/>
          </p:cNvSpPr>
          <p:nvPr/>
        </p:nvSpPr>
        <p:spPr bwMode="auto">
          <a:xfrm>
            <a:off x="13354613" y="9643842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3" name="Line 70"/>
          <p:cNvSpPr>
            <a:spLocks noChangeShapeType="1"/>
          </p:cNvSpPr>
          <p:nvPr/>
        </p:nvSpPr>
        <p:spPr bwMode="auto">
          <a:xfrm>
            <a:off x="13354614" y="10155814"/>
            <a:ext cx="16607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3657515" y="1607001"/>
            <a:ext cx="1361719" cy="127430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6" name="Line 73"/>
          <p:cNvSpPr>
            <a:spLocks noChangeShapeType="1"/>
          </p:cNvSpPr>
          <p:nvPr/>
        </p:nvSpPr>
        <p:spPr bwMode="auto">
          <a:xfrm flipH="1">
            <a:off x="3488706" y="1733586"/>
            <a:ext cx="1871898" cy="127711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005284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50" name="Line 77"/>
          <p:cNvSpPr>
            <a:spLocks noChangeShapeType="1"/>
          </p:cNvSpPr>
          <p:nvPr/>
        </p:nvSpPr>
        <p:spPr bwMode="auto">
          <a:xfrm>
            <a:off x="5698219" y="1733585"/>
            <a:ext cx="1530529" cy="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421660" y="2881303"/>
            <a:ext cx="5957058" cy="962249"/>
            <a:chOff x="2245" y="1298"/>
            <a:chExt cx="1968" cy="288"/>
          </a:xfrm>
        </p:grpSpPr>
        <p:sp>
          <p:nvSpPr>
            <p:cNvPr id="44069" name="Line 78"/>
            <p:cNvSpPr>
              <a:spLocks noChangeShapeType="1"/>
            </p:cNvSpPr>
            <p:nvPr/>
          </p:nvSpPr>
          <p:spPr bwMode="auto">
            <a:xfrm>
              <a:off x="2245" y="158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79"/>
            <p:cNvSpPr>
              <a:spLocks noChangeShapeType="1"/>
            </p:cNvSpPr>
            <p:nvPr/>
          </p:nvSpPr>
          <p:spPr bwMode="auto">
            <a:xfrm>
              <a:off x="2852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80"/>
            <p:cNvSpPr>
              <a:spLocks noChangeShapeType="1"/>
            </p:cNvSpPr>
            <p:nvPr/>
          </p:nvSpPr>
          <p:spPr bwMode="auto">
            <a:xfrm>
              <a:off x="2789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1"/>
            <p:cNvSpPr>
              <a:spLocks noChangeShapeType="1"/>
            </p:cNvSpPr>
            <p:nvPr/>
          </p:nvSpPr>
          <p:spPr bwMode="auto">
            <a:xfrm>
              <a:off x="301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82"/>
            <p:cNvSpPr>
              <a:spLocks noChangeShapeType="1"/>
            </p:cNvSpPr>
            <p:nvPr/>
          </p:nvSpPr>
          <p:spPr bwMode="auto">
            <a:xfrm>
              <a:off x="3198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83"/>
            <p:cNvSpPr>
              <a:spLocks noChangeShapeType="1"/>
            </p:cNvSpPr>
            <p:nvPr/>
          </p:nvSpPr>
          <p:spPr bwMode="auto">
            <a:xfrm>
              <a:off x="3560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84"/>
            <p:cNvSpPr>
              <a:spLocks noChangeShapeType="1"/>
            </p:cNvSpPr>
            <p:nvPr/>
          </p:nvSpPr>
          <p:spPr bwMode="auto">
            <a:xfrm>
              <a:off x="3674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8421660" y="4240000"/>
            <a:ext cx="5957058" cy="962249"/>
            <a:chOff x="2245" y="1781"/>
            <a:chExt cx="1968" cy="288"/>
          </a:xfrm>
        </p:grpSpPr>
        <p:sp>
          <p:nvSpPr>
            <p:cNvPr id="44065" name="Line 85"/>
            <p:cNvSpPr>
              <a:spLocks noChangeShapeType="1"/>
            </p:cNvSpPr>
            <p:nvPr/>
          </p:nvSpPr>
          <p:spPr bwMode="auto">
            <a:xfrm>
              <a:off x="2245" y="2069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87"/>
            <p:cNvSpPr>
              <a:spLocks noChangeShapeType="1"/>
            </p:cNvSpPr>
            <p:nvPr/>
          </p:nvSpPr>
          <p:spPr bwMode="auto">
            <a:xfrm>
              <a:off x="286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89"/>
            <p:cNvSpPr>
              <a:spLocks noChangeShapeType="1"/>
            </p:cNvSpPr>
            <p:nvPr/>
          </p:nvSpPr>
          <p:spPr bwMode="auto">
            <a:xfrm>
              <a:off x="310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90"/>
            <p:cNvSpPr>
              <a:spLocks noChangeShapeType="1"/>
            </p:cNvSpPr>
            <p:nvPr/>
          </p:nvSpPr>
          <p:spPr bwMode="auto">
            <a:xfrm>
              <a:off x="3424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8421660" y="5643704"/>
            <a:ext cx="5957058" cy="962249"/>
            <a:chOff x="2245" y="2280"/>
            <a:chExt cx="1968" cy="288"/>
          </a:xfrm>
        </p:grpSpPr>
        <p:sp>
          <p:nvSpPr>
            <p:cNvPr id="44058" name="Line 92"/>
            <p:cNvSpPr>
              <a:spLocks noChangeShapeType="1"/>
            </p:cNvSpPr>
            <p:nvPr/>
          </p:nvSpPr>
          <p:spPr bwMode="auto">
            <a:xfrm>
              <a:off x="2245" y="256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94"/>
            <p:cNvSpPr>
              <a:spLocks noChangeShapeType="1"/>
            </p:cNvSpPr>
            <p:nvPr/>
          </p:nvSpPr>
          <p:spPr bwMode="auto">
            <a:xfrm>
              <a:off x="274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95"/>
            <p:cNvSpPr>
              <a:spLocks noChangeShapeType="1"/>
            </p:cNvSpPr>
            <p:nvPr/>
          </p:nvSpPr>
          <p:spPr bwMode="auto">
            <a:xfrm>
              <a:off x="283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96"/>
            <p:cNvSpPr>
              <a:spLocks noChangeShapeType="1"/>
            </p:cNvSpPr>
            <p:nvPr/>
          </p:nvSpPr>
          <p:spPr bwMode="auto">
            <a:xfrm>
              <a:off x="3198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97"/>
            <p:cNvSpPr>
              <a:spLocks noChangeShapeType="1"/>
            </p:cNvSpPr>
            <p:nvPr/>
          </p:nvSpPr>
          <p:spPr bwMode="auto">
            <a:xfrm>
              <a:off x="344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Text Box 104"/>
          <p:cNvSpPr txBox="1">
            <a:spLocks noChangeArrowheads="1"/>
          </p:cNvSpPr>
          <p:nvPr/>
        </p:nvSpPr>
        <p:spPr bwMode="auto">
          <a:xfrm>
            <a:off x="14378718" y="1197607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trial 1</a:t>
            </a:r>
            <a:endParaRPr lang="fr-FR" dirty="0"/>
          </a:p>
        </p:txBody>
      </p:sp>
      <p:sp>
        <p:nvSpPr>
          <p:cNvPr id="44056" name="Text Box 105"/>
          <p:cNvSpPr txBox="1">
            <a:spLocks noChangeArrowheads="1"/>
          </p:cNvSpPr>
          <p:nvPr/>
        </p:nvSpPr>
        <p:spPr bwMode="auto">
          <a:xfrm>
            <a:off x="14578499" y="273352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trial 2</a:t>
            </a:r>
            <a:endParaRPr lang="fr-FR" dirty="0"/>
          </a:p>
        </p:txBody>
      </p:sp>
      <p:sp>
        <p:nvSpPr>
          <p:cNvPr id="44057" name="Text Box 106"/>
          <p:cNvSpPr txBox="1">
            <a:spLocks noChangeArrowheads="1"/>
          </p:cNvSpPr>
          <p:nvPr/>
        </p:nvSpPr>
        <p:spPr bwMode="auto">
          <a:xfrm>
            <a:off x="14578499" y="5456937"/>
            <a:ext cx="2258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trial </a:t>
            </a:r>
            <a:r>
              <a:rPr lang="en-US" i="1" dirty="0"/>
              <a:t>K</a:t>
            </a:r>
            <a:endParaRPr lang="fr-FR" i="1" dirty="0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Spike count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: FANO factor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084" y="6898319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8882764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6918617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50" y="3576125"/>
            <a:ext cx="2275159" cy="364287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3393278"/>
            <a:ext cx="172560" cy="369914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8940583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8" name="Group 107"/>
          <p:cNvGrpSpPr/>
          <p:nvPr/>
        </p:nvGrpSpPr>
        <p:grpSpPr>
          <a:xfrm rot="840000">
            <a:off x="4716436" y="7348627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graphicFrame>
        <p:nvGraphicFramePr>
          <p:cNvPr id="234498" name="Object 62"/>
          <p:cNvGraphicFramePr>
            <a:graphicFrameLocks noChangeAspect="1"/>
          </p:cNvGraphicFramePr>
          <p:nvPr/>
        </p:nvGraphicFramePr>
        <p:xfrm>
          <a:off x="17537113" y="1065248"/>
          <a:ext cx="2882900" cy="1404938"/>
        </p:xfrm>
        <a:graphic>
          <a:graphicData uri="http://schemas.openxmlformats.org/presentationml/2006/ole">
            <p:oleObj spid="_x0000_s3074" name="Equation" r:id="rId5" imgW="444240" imgH="241200" progId="Equation.DSMT4">
              <p:embed/>
            </p:oleObj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9833319" y="1065248"/>
            <a:ext cx="0" cy="73819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3228474" y="1133052"/>
            <a:ext cx="0" cy="73819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4499" name="Object 62"/>
          <p:cNvGraphicFramePr>
            <a:graphicFrameLocks noChangeAspect="1"/>
          </p:cNvGraphicFramePr>
          <p:nvPr/>
        </p:nvGraphicFramePr>
        <p:xfrm>
          <a:off x="17495838" y="2567036"/>
          <a:ext cx="2965450" cy="1404937"/>
        </p:xfrm>
        <a:graphic>
          <a:graphicData uri="http://schemas.openxmlformats.org/presentationml/2006/ole">
            <p:oleObj spid="_x0000_s3075" name="Equation" r:id="rId6" imgW="457200" imgH="241200" progId="Equation.DSMT4">
              <p:embed/>
            </p:oleObj>
          </a:graphicData>
        </a:graphic>
      </p:graphicFrame>
      <p:graphicFrame>
        <p:nvGraphicFramePr>
          <p:cNvPr id="234500" name="Object 62"/>
          <p:cNvGraphicFramePr>
            <a:graphicFrameLocks noChangeAspect="1"/>
          </p:cNvGraphicFramePr>
          <p:nvPr/>
        </p:nvGraphicFramePr>
        <p:xfrm>
          <a:off x="17454563" y="5202249"/>
          <a:ext cx="2965450" cy="1404938"/>
        </p:xfrm>
        <a:graphic>
          <a:graphicData uri="http://schemas.openxmlformats.org/presentationml/2006/ole">
            <p:oleObj spid="_x0000_s3076" name="Equation" r:id="rId7" imgW="457200" imgH="241200" progId="Equation.DSMT4">
              <p:embed/>
            </p:oleObj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14613457" y="7359771"/>
            <a:ext cx="388760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Fano</a:t>
            </a:r>
            <a:r>
              <a:rPr lang="en-US" dirty="0" smtClean="0">
                <a:solidFill>
                  <a:srgbClr val="FF0000"/>
                </a:solidFill>
              </a:rPr>
              <a:t> factor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34501" name="Object 62"/>
          <p:cNvGraphicFramePr>
            <a:graphicFrameLocks noChangeAspect="1"/>
          </p:cNvGraphicFramePr>
          <p:nvPr/>
        </p:nvGraphicFramePr>
        <p:xfrm>
          <a:off x="15161546" y="8150225"/>
          <a:ext cx="5634037" cy="2579688"/>
        </p:xfrm>
        <a:graphic>
          <a:graphicData uri="http://schemas.openxmlformats.org/presentationml/2006/ole">
            <p:oleObj spid="_x0000_s3077" name="Equation" r:id="rId8" imgW="126972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/>
      <p:bldP spid="440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Three definitions of Rate Codes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5643" y="1759777"/>
            <a:ext cx="14026725" cy="697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3 definitions</a:t>
            </a:r>
          </a:p>
          <a:p>
            <a:pPr>
              <a:buFontTx/>
              <a:buChar char="-"/>
            </a:pPr>
            <a:r>
              <a:rPr lang="en-US" dirty="0" smtClean="0"/>
              <a:t>Temporal averaging (spike count)</a:t>
            </a:r>
          </a:p>
          <a:p>
            <a:r>
              <a:rPr lang="en-US" dirty="0" smtClean="0"/>
              <a:t>     </a:t>
            </a:r>
            <a:r>
              <a:rPr lang="en-US" sz="4800" i="1" dirty="0" smtClean="0"/>
              <a:t>ISI distribution (regularity of spike train)</a:t>
            </a:r>
          </a:p>
          <a:p>
            <a:r>
              <a:rPr lang="en-US" sz="4800" i="1" dirty="0" smtClean="0"/>
              <a:t>      </a:t>
            </a:r>
            <a:r>
              <a:rPr lang="en-US" sz="4800" i="1" dirty="0" err="1" smtClean="0"/>
              <a:t>Fano</a:t>
            </a:r>
            <a:r>
              <a:rPr lang="en-US" sz="4800" i="1" dirty="0" smtClean="0"/>
              <a:t> factor     (repeatability across repetitions)</a:t>
            </a:r>
          </a:p>
          <a:p>
            <a:endParaRPr lang="en-US" sz="4800" i="1" dirty="0" smtClean="0"/>
          </a:p>
          <a:p>
            <a:pPr>
              <a:buFontTx/>
              <a:buChar char="-"/>
            </a:pPr>
            <a:r>
              <a:rPr lang="en-US" dirty="0" smtClean="0"/>
              <a:t> Averaging across repetitions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Population averaging (‘spatial’ averaging)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/>
          <p:nvPr/>
        </p:nvGrpSpPr>
        <p:grpSpPr>
          <a:xfrm>
            <a:off x="0" y="2871664"/>
            <a:ext cx="312822" cy="659981"/>
            <a:chOff x="11381873" y="2275724"/>
            <a:chExt cx="312822" cy="659981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12200286" y="2562149"/>
            <a:ext cx="538801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slow!!!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Three definitions of Rate Codes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5643" y="1759777"/>
            <a:ext cx="9810058" cy="724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3 definitions</a:t>
            </a:r>
          </a:p>
          <a:p>
            <a:pPr>
              <a:buFontTx/>
              <a:buChar char="-"/>
            </a:pPr>
            <a:r>
              <a:rPr lang="en-US" dirty="0" smtClean="0"/>
              <a:t>Temporal averaging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</a:t>
            </a:r>
            <a:endParaRPr lang="en-US" sz="4800" i="1" dirty="0" smtClean="0"/>
          </a:p>
          <a:p>
            <a:pPr>
              <a:buFontTx/>
              <a:buChar char="-"/>
            </a:pPr>
            <a:r>
              <a:rPr lang="en-US" dirty="0" smtClean="0"/>
              <a:t> Averaging across repetitions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Population averaging 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/>
          <p:nvPr/>
        </p:nvGrpSpPr>
        <p:grpSpPr>
          <a:xfrm>
            <a:off x="0" y="2871664"/>
            <a:ext cx="312822" cy="659981"/>
            <a:chOff x="11381873" y="2275724"/>
            <a:chExt cx="312822" cy="659981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393171" y="3874168"/>
            <a:ext cx="538801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slow!!!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8147996" cy="10257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/>
              <a:t>Variability of  spike </a:t>
            </a:r>
            <a:r>
              <a:rPr lang="en-US" sz="5400" dirty="0" smtClean="0"/>
              <a:t>timing</a:t>
            </a:r>
            <a:endParaRPr lang="en-US" sz="4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83172" y="10221354"/>
            <a:ext cx="4171441" cy="511972"/>
            <a:chOff x="528" y="2256"/>
            <a:chExt cx="1440" cy="192"/>
          </a:xfrm>
        </p:grpSpPr>
        <p:sp>
          <p:nvSpPr>
            <p:cNvPr id="44117" name="Line 11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Line 12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7742674" y="9518095"/>
            <a:ext cx="17297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8282861" y="2055112"/>
            <a:ext cx="7382550" cy="810154"/>
            <a:chOff x="2208" y="799"/>
            <a:chExt cx="1968" cy="288"/>
          </a:xfrm>
        </p:grpSpPr>
        <p:sp>
          <p:nvSpPr>
            <p:cNvPr id="44110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19"/>
            <p:cNvSpPr>
              <a:spLocks noChangeShapeType="1"/>
            </p:cNvSpPr>
            <p:nvPr/>
          </p:nvSpPr>
          <p:spPr bwMode="auto">
            <a:xfrm>
              <a:off x="249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6811" y="2820258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Line 69"/>
          <p:cNvSpPr>
            <a:spLocks noChangeShapeType="1"/>
          </p:cNvSpPr>
          <p:nvPr/>
        </p:nvSpPr>
        <p:spPr bwMode="auto">
          <a:xfrm>
            <a:off x="13354613" y="10221354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3" name="Line 70"/>
          <p:cNvSpPr>
            <a:spLocks noChangeShapeType="1"/>
          </p:cNvSpPr>
          <p:nvPr/>
        </p:nvSpPr>
        <p:spPr bwMode="auto">
          <a:xfrm>
            <a:off x="13354614" y="10733326"/>
            <a:ext cx="34024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3657515" y="2184513"/>
            <a:ext cx="1361719" cy="127430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6" name="Line 73"/>
          <p:cNvSpPr>
            <a:spLocks noChangeShapeType="1"/>
          </p:cNvSpPr>
          <p:nvPr/>
        </p:nvSpPr>
        <p:spPr bwMode="auto">
          <a:xfrm flipH="1">
            <a:off x="3488706" y="2311098"/>
            <a:ext cx="1871898" cy="127711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582796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50" name="Line 77"/>
          <p:cNvSpPr>
            <a:spLocks noChangeShapeType="1"/>
          </p:cNvSpPr>
          <p:nvPr/>
        </p:nvSpPr>
        <p:spPr bwMode="auto">
          <a:xfrm>
            <a:off x="5698219" y="2311097"/>
            <a:ext cx="1530529" cy="1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421660" y="3458816"/>
            <a:ext cx="7382550" cy="810154"/>
            <a:chOff x="2245" y="1298"/>
            <a:chExt cx="1968" cy="288"/>
          </a:xfrm>
        </p:grpSpPr>
        <p:sp>
          <p:nvSpPr>
            <p:cNvPr id="44069" name="Line 78"/>
            <p:cNvSpPr>
              <a:spLocks noChangeShapeType="1"/>
            </p:cNvSpPr>
            <p:nvPr/>
          </p:nvSpPr>
          <p:spPr bwMode="auto">
            <a:xfrm>
              <a:off x="2245" y="158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79"/>
            <p:cNvSpPr>
              <a:spLocks noChangeShapeType="1"/>
            </p:cNvSpPr>
            <p:nvPr/>
          </p:nvSpPr>
          <p:spPr bwMode="auto">
            <a:xfrm>
              <a:off x="265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80"/>
            <p:cNvSpPr>
              <a:spLocks noChangeShapeType="1"/>
            </p:cNvSpPr>
            <p:nvPr/>
          </p:nvSpPr>
          <p:spPr bwMode="auto">
            <a:xfrm>
              <a:off x="2789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1"/>
            <p:cNvSpPr>
              <a:spLocks noChangeShapeType="1"/>
            </p:cNvSpPr>
            <p:nvPr/>
          </p:nvSpPr>
          <p:spPr bwMode="auto">
            <a:xfrm>
              <a:off x="301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82"/>
            <p:cNvSpPr>
              <a:spLocks noChangeShapeType="1"/>
            </p:cNvSpPr>
            <p:nvPr/>
          </p:nvSpPr>
          <p:spPr bwMode="auto">
            <a:xfrm>
              <a:off x="3198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83"/>
            <p:cNvSpPr>
              <a:spLocks noChangeShapeType="1"/>
            </p:cNvSpPr>
            <p:nvPr/>
          </p:nvSpPr>
          <p:spPr bwMode="auto">
            <a:xfrm>
              <a:off x="3560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84"/>
            <p:cNvSpPr>
              <a:spLocks noChangeShapeType="1"/>
            </p:cNvSpPr>
            <p:nvPr/>
          </p:nvSpPr>
          <p:spPr bwMode="auto">
            <a:xfrm>
              <a:off x="383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8421660" y="4817513"/>
            <a:ext cx="7382550" cy="810154"/>
            <a:chOff x="2245" y="1781"/>
            <a:chExt cx="1968" cy="288"/>
          </a:xfrm>
        </p:grpSpPr>
        <p:sp>
          <p:nvSpPr>
            <p:cNvPr id="44065" name="Line 85"/>
            <p:cNvSpPr>
              <a:spLocks noChangeShapeType="1"/>
            </p:cNvSpPr>
            <p:nvPr/>
          </p:nvSpPr>
          <p:spPr bwMode="auto">
            <a:xfrm>
              <a:off x="2245" y="2069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87"/>
            <p:cNvSpPr>
              <a:spLocks noChangeShapeType="1"/>
            </p:cNvSpPr>
            <p:nvPr/>
          </p:nvSpPr>
          <p:spPr bwMode="auto">
            <a:xfrm>
              <a:off x="286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89"/>
            <p:cNvSpPr>
              <a:spLocks noChangeShapeType="1"/>
            </p:cNvSpPr>
            <p:nvPr/>
          </p:nvSpPr>
          <p:spPr bwMode="auto">
            <a:xfrm>
              <a:off x="310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90"/>
            <p:cNvSpPr>
              <a:spLocks noChangeShapeType="1"/>
            </p:cNvSpPr>
            <p:nvPr/>
          </p:nvSpPr>
          <p:spPr bwMode="auto">
            <a:xfrm>
              <a:off x="3424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8421660" y="6221217"/>
            <a:ext cx="7382550" cy="810154"/>
            <a:chOff x="2245" y="2280"/>
            <a:chExt cx="1968" cy="288"/>
          </a:xfrm>
        </p:grpSpPr>
        <p:sp>
          <p:nvSpPr>
            <p:cNvPr id="44058" name="Line 92"/>
            <p:cNvSpPr>
              <a:spLocks noChangeShapeType="1"/>
            </p:cNvSpPr>
            <p:nvPr/>
          </p:nvSpPr>
          <p:spPr bwMode="auto">
            <a:xfrm>
              <a:off x="2245" y="256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93"/>
            <p:cNvSpPr>
              <a:spLocks noChangeShapeType="1"/>
            </p:cNvSpPr>
            <p:nvPr/>
          </p:nvSpPr>
          <p:spPr bwMode="auto">
            <a:xfrm>
              <a:off x="2426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94"/>
            <p:cNvSpPr>
              <a:spLocks noChangeShapeType="1"/>
            </p:cNvSpPr>
            <p:nvPr/>
          </p:nvSpPr>
          <p:spPr bwMode="auto">
            <a:xfrm>
              <a:off x="274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95"/>
            <p:cNvSpPr>
              <a:spLocks noChangeShapeType="1"/>
            </p:cNvSpPr>
            <p:nvPr/>
          </p:nvSpPr>
          <p:spPr bwMode="auto">
            <a:xfrm>
              <a:off x="283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96"/>
            <p:cNvSpPr>
              <a:spLocks noChangeShapeType="1"/>
            </p:cNvSpPr>
            <p:nvPr/>
          </p:nvSpPr>
          <p:spPr bwMode="auto">
            <a:xfrm>
              <a:off x="3198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97"/>
            <p:cNvSpPr>
              <a:spLocks noChangeShapeType="1"/>
            </p:cNvSpPr>
            <p:nvPr/>
          </p:nvSpPr>
          <p:spPr bwMode="auto">
            <a:xfrm>
              <a:off x="344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98"/>
            <p:cNvSpPr>
              <a:spLocks noChangeShapeType="1"/>
            </p:cNvSpPr>
            <p:nvPr/>
          </p:nvSpPr>
          <p:spPr bwMode="auto">
            <a:xfrm>
              <a:off x="401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Text Box 104"/>
          <p:cNvSpPr txBox="1">
            <a:spLocks noChangeArrowheads="1"/>
          </p:cNvSpPr>
          <p:nvPr/>
        </p:nvSpPr>
        <p:spPr bwMode="auto">
          <a:xfrm>
            <a:off x="16370654" y="1745678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trial 1</a:t>
            </a:r>
            <a:endParaRPr lang="fr-FR"/>
          </a:p>
        </p:txBody>
      </p:sp>
      <p:sp>
        <p:nvSpPr>
          <p:cNvPr id="44056" name="Text Box 105"/>
          <p:cNvSpPr txBox="1">
            <a:spLocks noChangeArrowheads="1"/>
          </p:cNvSpPr>
          <p:nvPr/>
        </p:nvSpPr>
        <p:spPr bwMode="auto">
          <a:xfrm>
            <a:off x="16588230" y="3177514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trial 2</a:t>
            </a:r>
            <a:endParaRPr lang="fr-FR"/>
          </a:p>
        </p:txBody>
      </p:sp>
      <p:sp>
        <p:nvSpPr>
          <p:cNvPr id="44057" name="Text Box 106"/>
          <p:cNvSpPr txBox="1">
            <a:spLocks noChangeArrowheads="1"/>
          </p:cNvSpPr>
          <p:nvPr/>
        </p:nvSpPr>
        <p:spPr bwMode="auto">
          <a:xfrm>
            <a:off x="16588229" y="6111509"/>
            <a:ext cx="2258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trial </a:t>
            </a:r>
            <a:r>
              <a:rPr lang="en-US" i="1"/>
              <a:t>K</a:t>
            </a:r>
            <a:endParaRPr lang="fr-FR" i="1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PSTH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84" y="7475831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7496129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50" y="4153637"/>
            <a:ext cx="2275159" cy="364287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3970790"/>
            <a:ext cx="172560" cy="369914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9518095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8" name="Group 107"/>
          <p:cNvGrpSpPr/>
          <p:nvPr/>
        </p:nvGrpSpPr>
        <p:grpSpPr>
          <a:xfrm rot="840000">
            <a:off x="4716436" y="7926139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8421660" y="8687568"/>
            <a:ext cx="7382550" cy="0"/>
          </a:xfrm>
          <a:prstGeom prst="straightConnector1">
            <a:avLst/>
          </a:prstGeom>
          <a:ln>
            <a:solidFill>
              <a:srgbClr val="3550F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32"/>
          <p:cNvGrpSpPr/>
          <p:nvPr/>
        </p:nvGrpSpPr>
        <p:grpSpPr>
          <a:xfrm>
            <a:off x="9878412" y="1647407"/>
            <a:ext cx="272715" cy="7414008"/>
            <a:chOff x="9878412" y="1647407"/>
            <a:chExt cx="272715" cy="741400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3"/>
          <p:cNvGrpSpPr/>
          <p:nvPr/>
        </p:nvGrpSpPr>
        <p:grpSpPr>
          <a:xfrm>
            <a:off x="10391757" y="1655429"/>
            <a:ext cx="272715" cy="7414008"/>
            <a:chOff x="9878412" y="1647407"/>
            <a:chExt cx="272715" cy="7414008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6"/>
          <p:cNvGrpSpPr/>
          <p:nvPr/>
        </p:nvGrpSpPr>
        <p:grpSpPr>
          <a:xfrm>
            <a:off x="10929165" y="1687514"/>
            <a:ext cx="272715" cy="7414008"/>
            <a:chOff x="9878412" y="1647407"/>
            <a:chExt cx="272715" cy="741400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1091667" y="4817513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82"/>
          <p:cNvSpPr>
            <a:spLocks noChangeShapeType="1"/>
          </p:cNvSpPr>
          <p:nvPr/>
        </p:nvSpPr>
        <p:spPr bwMode="auto">
          <a:xfrm>
            <a:off x="11138399" y="3442775"/>
            <a:ext cx="0" cy="810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053" name="Line 33"/>
          <p:cNvSpPr>
            <a:spLocks noChangeShapeType="1"/>
          </p:cNvSpPr>
          <p:nvPr/>
        </p:nvSpPr>
        <p:spPr bwMode="auto">
          <a:xfrm>
            <a:off x="13309597" y="5662641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4" name="Line 34"/>
          <p:cNvSpPr>
            <a:spLocks noChangeShapeType="1"/>
          </p:cNvSpPr>
          <p:nvPr/>
        </p:nvSpPr>
        <p:spPr bwMode="auto">
          <a:xfrm>
            <a:off x="13309597" y="5212556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5" name="Line 35"/>
          <p:cNvSpPr>
            <a:spLocks noChangeShapeType="1"/>
          </p:cNvSpPr>
          <p:nvPr/>
        </p:nvSpPr>
        <p:spPr bwMode="auto">
          <a:xfrm>
            <a:off x="13309597" y="4762470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6" name="Line 36"/>
          <p:cNvSpPr>
            <a:spLocks noChangeShapeType="1"/>
          </p:cNvSpPr>
          <p:nvPr/>
        </p:nvSpPr>
        <p:spPr bwMode="auto">
          <a:xfrm>
            <a:off x="13309597" y="6112727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7" name="Line 37"/>
          <p:cNvSpPr>
            <a:spLocks noChangeShapeType="1"/>
          </p:cNvSpPr>
          <p:nvPr/>
        </p:nvSpPr>
        <p:spPr bwMode="auto">
          <a:xfrm>
            <a:off x="13309597" y="3412213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8" name="Line 38"/>
          <p:cNvSpPr>
            <a:spLocks noChangeShapeType="1"/>
          </p:cNvSpPr>
          <p:nvPr/>
        </p:nvSpPr>
        <p:spPr bwMode="auto">
          <a:xfrm>
            <a:off x="13309597" y="4312384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9" name="Line 39"/>
          <p:cNvSpPr>
            <a:spLocks noChangeShapeType="1"/>
          </p:cNvSpPr>
          <p:nvPr/>
        </p:nvSpPr>
        <p:spPr bwMode="auto">
          <a:xfrm>
            <a:off x="13309597" y="3862299"/>
            <a:ext cx="702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0" name="Line 40"/>
          <p:cNvSpPr>
            <a:spLocks noChangeShapeType="1"/>
          </p:cNvSpPr>
          <p:nvPr/>
        </p:nvSpPr>
        <p:spPr bwMode="auto">
          <a:xfrm>
            <a:off x="13669721" y="3592247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1" name="Line 41"/>
          <p:cNvSpPr>
            <a:spLocks noChangeShapeType="1"/>
          </p:cNvSpPr>
          <p:nvPr/>
        </p:nvSpPr>
        <p:spPr bwMode="auto">
          <a:xfrm>
            <a:off x="14930157" y="3142162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Line 42"/>
          <p:cNvSpPr>
            <a:spLocks noChangeShapeType="1"/>
          </p:cNvSpPr>
          <p:nvPr/>
        </p:nvSpPr>
        <p:spPr bwMode="auto">
          <a:xfrm>
            <a:off x="16078053" y="3592247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3" name="Line 43"/>
          <p:cNvSpPr>
            <a:spLocks noChangeShapeType="1"/>
          </p:cNvSpPr>
          <p:nvPr/>
        </p:nvSpPr>
        <p:spPr bwMode="auto">
          <a:xfrm>
            <a:off x="15736686" y="4042333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4" name="Line 44"/>
          <p:cNvSpPr>
            <a:spLocks noChangeShapeType="1"/>
          </p:cNvSpPr>
          <p:nvPr/>
        </p:nvSpPr>
        <p:spPr bwMode="auto">
          <a:xfrm>
            <a:off x="16550716" y="4042333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5" name="Line 45"/>
          <p:cNvSpPr>
            <a:spLocks noChangeShapeType="1"/>
          </p:cNvSpPr>
          <p:nvPr/>
        </p:nvSpPr>
        <p:spPr bwMode="auto">
          <a:xfrm>
            <a:off x="16250613" y="4492419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6" name="Line 46"/>
          <p:cNvSpPr>
            <a:spLocks noChangeShapeType="1"/>
          </p:cNvSpPr>
          <p:nvPr/>
        </p:nvSpPr>
        <p:spPr bwMode="auto">
          <a:xfrm>
            <a:off x="16760789" y="4492419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7" name="Line 47"/>
          <p:cNvSpPr>
            <a:spLocks noChangeShapeType="1"/>
          </p:cNvSpPr>
          <p:nvPr/>
        </p:nvSpPr>
        <p:spPr bwMode="auto">
          <a:xfrm>
            <a:off x="14930157" y="4942504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8" name="Line 48"/>
          <p:cNvSpPr>
            <a:spLocks noChangeShapeType="1"/>
          </p:cNvSpPr>
          <p:nvPr/>
        </p:nvSpPr>
        <p:spPr bwMode="auto">
          <a:xfrm>
            <a:off x="17090903" y="4942504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9" name="Line 49"/>
          <p:cNvSpPr>
            <a:spLocks noChangeShapeType="1"/>
          </p:cNvSpPr>
          <p:nvPr/>
        </p:nvSpPr>
        <p:spPr bwMode="auto">
          <a:xfrm>
            <a:off x="20163215" y="3592247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0" name="Line 50"/>
          <p:cNvSpPr>
            <a:spLocks noChangeShapeType="1"/>
          </p:cNvSpPr>
          <p:nvPr/>
        </p:nvSpPr>
        <p:spPr bwMode="auto">
          <a:xfrm>
            <a:off x="16588229" y="5392590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1" name="Line 51"/>
          <p:cNvSpPr>
            <a:spLocks noChangeShapeType="1"/>
          </p:cNvSpPr>
          <p:nvPr/>
        </p:nvSpPr>
        <p:spPr bwMode="auto">
          <a:xfrm>
            <a:off x="18351338" y="4942504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2" name="Line 52"/>
          <p:cNvSpPr>
            <a:spLocks noChangeShapeType="1"/>
          </p:cNvSpPr>
          <p:nvPr/>
        </p:nvSpPr>
        <p:spPr bwMode="auto">
          <a:xfrm>
            <a:off x="16730779" y="3142162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3" name="Line 53"/>
          <p:cNvSpPr>
            <a:spLocks noChangeShapeType="1"/>
          </p:cNvSpPr>
          <p:nvPr/>
        </p:nvSpPr>
        <p:spPr bwMode="auto">
          <a:xfrm>
            <a:off x="19611774" y="3142162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4" name="Line 54"/>
          <p:cNvSpPr>
            <a:spLocks noChangeShapeType="1"/>
          </p:cNvSpPr>
          <p:nvPr/>
        </p:nvSpPr>
        <p:spPr bwMode="auto">
          <a:xfrm>
            <a:off x="19071587" y="5842676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5" name="Line 55"/>
          <p:cNvSpPr>
            <a:spLocks noChangeShapeType="1"/>
          </p:cNvSpPr>
          <p:nvPr/>
        </p:nvSpPr>
        <p:spPr bwMode="auto">
          <a:xfrm>
            <a:off x="15830468" y="5842676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6" name="Line 56"/>
          <p:cNvSpPr>
            <a:spLocks noChangeShapeType="1"/>
          </p:cNvSpPr>
          <p:nvPr/>
        </p:nvSpPr>
        <p:spPr bwMode="auto">
          <a:xfrm>
            <a:off x="17949951" y="4492419"/>
            <a:ext cx="0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0809" name="Line 57"/>
          <p:cNvSpPr>
            <a:spLocks noChangeShapeType="1"/>
          </p:cNvSpPr>
          <p:nvPr/>
        </p:nvSpPr>
        <p:spPr bwMode="auto">
          <a:xfrm>
            <a:off x="16370654" y="3049331"/>
            <a:ext cx="3752" cy="369070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0810" name="Line 58"/>
          <p:cNvSpPr>
            <a:spLocks noChangeShapeType="1"/>
          </p:cNvSpPr>
          <p:nvPr/>
        </p:nvSpPr>
        <p:spPr bwMode="auto">
          <a:xfrm>
            <a:off x="16910841" y="3049331"/>
            <a:ext cx="3752" cy="369070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0811" name="Line 59"/>
          <p:cNvSpPr>
            <a:spLocks noChangeShapeType="1"/>
          </p:cNvSpPr>
          <p:nvPr/>
        </p:nvSpPr>
        <p:spPr bwMode="auto">
          <a:xfrm>
            <a:off x="15995525" y="5398216"/>
            <a:ext cx="3752" cy="270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0812" name="Text Box 60"/>
          <p:cNvSpPr txBox="1">
            <a:spLocks noChangeArrowheads="1"/>
          </p:cNvSpPr>
          <p:nvPr/>
        </p:nvSpPr>
        <p:spPr bwMode="auto">
          <a:xfrm>
            <a:off x="16550717" y="2509229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330813" name="AutoShape 61"/>
          <p:cNvSpPr>
            <a:spLocks noChangeArrowheads="1"/>
          </p:cNvSpPr>
          <p:nvPr/>
        </p:nvSpPr>
        <p:spPr bwMode="auto">
          <a:xfrm flipH="1">
            <a:off x="16190592" y="2779279"/>
            <a:ext cx="360124" cy="180034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050" name="Object 62"/>
          <p:cNvGraphicFramePr>
            <a:graphicFrameLocks noChangeAspect="1"/>
          </p:cNvGraphicFramePr>
          <p:nvPr/>
        </p:nvGraphicFramePr>
        <p:xfrm>
          <a:off x="1616811" y="5184077"/>
          <a:ext cx="5565182" cy="1857300"/>
        </p:xfrm>
        <a:graphic>
          <a:graphicData uri="http://schemas.openxmlformats.org/presentationml/2006/ole">
            <p:oleObj spid="_x0000_s4098" name="Equation" r:id="rId4" imgW="1384200" imgH="431640" progId="Equation.DSMT4">
              <p:embed/>
            </p:oleObj>
          </a:graphicData>
        </a:graphic>
      </p:graphicFrame>
      <p:sp>
        <p:nvSpPr>
          <p:cNvPr id="2082" name="Text Box 63"/>
          <p:cNvSpPr txBox="1">
            <a:spLocks noChangeArrowheads="1"/>
          </p:cNvSpPr>
          <p:nvPr/>
        </p:nvSpPr>
        <p:spPr bwMode="auto">
          <a:xfrm>
            <a:off x="1820795" y="1437272"/>
            <a:ext cx="960807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 smtClean="0"/>
              <a:t>Averaging</a:t>
            </a:r>
            <a:r>
              <a:rPr lang="fr-CH" dirty="0" smtClean="0"/>
              <a:t> </a:t>
            </a:r>
            <a:r>
              <a:rPr lang="fr-CH" dirty="0" err="1"/>
              <a:t>across</a:t>
            </a:r>
            <a:r>
              <a:rPr lang="fr-CH" dirty="0"/>
              <a:t> </a:t>
            </a:r>
            <a:r>
              <a:rPr lang="fr-CH" dirty="0" err="1"/>
              <a:t>repetitions</a:t>
            </a:r>
            <a:endParaRPr lang="fr-FR" dirty="0"/>
          </a:p>
        </p:txBody>
      </p:sp>
      <p:sp>
        <p:nvSpPr>
          <p:cNvPr id="2083" name="Text Box 64"/>
          <p:cNvSpPr txBox="1">
            <a:spLocks noChangeArrowheads="1"/>
          </p:cNvSpPr>
          <p:nvPr/>
        </p:nvSpPr>
        <p:spPr bwMode="auto">
          <a:xfrm>
            <a:off x="8612975" y="4531801"/>
            <a:ext cx="3815208" cy="93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800" i="1" dirty="0"/>
              <a:t>K</a:t>
            </a:r>
            <a:r>
              <a:rPr lang="fr-CH" sz="4800" dirty="0"/>
              <a:t> </a:t>
            </a:r>
            <a:r>
              <a:rPr lang="fr-CH" sz="4800" dirty="0" err="1"/>
              <a:t>repetitions</a:t>
            </a:r>
            <a:endParaRPr lang="fr-FR" sz="4800" dirty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9115188" y="7494915"/>
            <a:ext cx="10053472" cy="2939621"/>
            <a:chOff x="1296" y="1427"/>
            <a:chExt cx="1439" cy="1045"/>
          </a:xfrm>
        </p:grpSpPr>
        <p:sp>
          <p:nvSpPr>
            <p:cNvPr id="2093" name="Text Box 67"/>
            <p:cNvSpPr txBox="1">
              <a:spLocks noChangeArrowheads="1"/>
            </p:cNvSpPr>
            <p:nvPr/>
          </p:nvSpPr>
          <p:spPr bwMode="auto">
            <a:xfrm>
              <a:off x="1747" y="1427"/>
              <a:ext cx="530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>
                  <a:solidFill>
                    <a:srgbClr val="FF0000"/>
                  </a:solidFill>
                </a:rPr>
                <a:t>PSTH(t)</a:t>
              </a:r>
              <a:endParaRPr lang="en-US" sz="6800" dirty="0">
                <a:solidFill>
                  <a:srgbClr val="FF0000"/>
                </a:solidFill>
              </a:endParaRPr>
            </a:p>
          </p:txBody>
        </p:sp>
        <p:sp>
          <p:nvSpPr>
            <p:cNvPr id="2094" name="Freeform 68"/>
            <p:cNvSpPr>
              <a:spLocks/>
            </p:cNvSpPr>
            <p:nvPr/>
          </p:nvSpPr>
          <p:spPr bwMode="auto">
            <a:xfrm>
              <a:off x="1982" y="1758"/>
              <a:ext cx="753" cy="352"/>
            </a:xfrm>
            <a:custGeom>
              <a:avLst/>
              <a:gdLst>
                <a:gd name="T0" fmla="*/ 0 w 768"/>
                <a:gd name="T1" fmla="*/ 161 h 408"/>
                <a:gd name="T2" fmla="*/ 126 w 768"/>
                <a:gd name="T3" fmla="*/ 161 h 408"/>
                <a:gd name="T4" fmla="*/ 256 w 768"/>
                <a:gd name="T5" fmla="*/ 161 h 408"/>
                <a:gd name="T6" fmla="*/ 299 w 768"/>
                <a:gd name="T7" fmla="*/ 142 h 408"/>
                <a:gd name="T8" fmla="*/ 384 w 768"/>
                <a:gd name="T9" fmla="*/ 3 h 408"/>
                <a:gd name="T10" fmla="*/ 427 w 768"/>
                <a:gd name="T11" fmla="*/ 122 h 408"/>
                <a:gd name="T12" fmla="*/ 512 w 768"/>
                <a:gd name="T13" fmla="*/ 62 h 408"/>
                <a:gd name="T14" fmla="*/ 682 w 768"/>
                <a:gd name="T15" fmla="*/ 122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408"/>
                <a:gd name="T26" fmla="*/ 768 w 768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408">
                  <a:moveTo>
                    <a:pt x="0" y="392"/>
                  </a:moveTo>
                  <a:cubicBezTo>
                    <a:pt x="48" y="392"/>
                    <a:pt x="96" y="392"/>
                    <a:pt x="144" y="392"/>
                  </a:cubicBezTo>
                  <a:cubicBezTo>
                    <a:pt x="192" y="392"/>
                    <a:pt x="256" y="400"/>
                    <a:pt x="288" y="392"/>
                  </a:cubicBezTo>
                  <a:cubicBezTo>
                    <a:pt x="320" y="384"/>
                    <a:pt x="312" y="408"/>
                    <a:pt x="336" y="344"/>
                  </a:cubicBezTo>
                  <a:cubicBezTo>
                    <a:pt x="360" y="280"/>
                    <a:pt x="408" y="16"/>
                    <a:pt x="432" y="8"/>
                  </a:cubicBezTo>
                  <a:cubicBezTo>
                    <a:pt x="456" y="0"/>
                    <a:pt x="456" y="272"/>
                    <a:pt x="480" y="296"/>
                  </a:cubicBezTo>
                  <a:cubicBezTo>
                    <a:pt x="504" y="320"/>
                    <a:pt x="528" y="152"/>
                    <a:pt x="576" y="152"/>
                  </a:cubicBezTo>
                  <a:cubicBezTo>
                    <a:pt x="624" y="152"/>
                    <a:pt x="696" y="224"/>
                    <a:pt x="768" y="29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Text Box 69"/>
            <p:cNvSpPr txBox="1">
              <a:spLocks noChangeArrowheads="1"/>
            </p:cNvSpPr>
            <p:nvPr/>
          </p:nvSpPr>
          <p:spPr bwMode="auto">
            <a:xfrm>
              <a:off x="1296" y="2160"/>
              <a:ext cx="13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100" i="1" dirty="0" smtClean="0"/>
                <a:t>K</a:t>
              </a:r>
              <a:r>
                <a:rPr lang="en-US" sz="5100" dirty="0" smtClean="0"/>
                <a:t>=50 </a:t>
              </a:r>
              <a:r>
                <a:rPr lang="en-US" sz="5100" dirty="0"/>
                <a:t>trials</a:t>
              </a:r>
              <a:endParaRPr lang="en-US" sz="3800" dirty="0"/>
            </a:p>
          </p:txBody>
        </p:sp>
      </p:grpSp>
      <p:sp>
        <p:nvSpPr>
          <p:cNvPr id="2085" name="Oval 70"/>
          <p:cNvSpPr>
            <a:spLocks noChangeArrowheads="1"/>
          </p:cNvSpPr>
          <p:nvPr/>
        </p:nvSpPr>
        <p:spPr bwMode="auto">
          <a:xfrm>
            <a:off x="10124287" y="8756799"/>
            <a:ext cx="848510" cy="85914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6" name="Line 71"/>
          <p:cNvSpPr>
            <a:spLocks noChangeShapeType="1"/>
          </p:cNvSpPr>
          <p:nvPr/>
        </p:nvSpPr>
        <p:spPr bwMode="auto">
          <a:xfrm flipV="1">
            <a:off x="5427666" y="8881740"/>
            <a:ext cx="1342964" cy="112521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7" name="AutoShape 72"/>
          <p:cNvSpPr>
            <a:spLocks noChangeArrowheads="1"/>
          </p:cNvSpPr>
          <p:nvPr/>
        </p:nvSpPr>
        <p:spPr bwMode="auto">
          <a:xfrm>
            <a:off x="2074008" y="7261431"/>
            <a:ext cx="17424767" cy="3375643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4084702" y="7531483"/>
            <a:ext cx="4025139" cy="1125214"/>
            <a:chOff x="1152" y="2592"/>
            <a:chExt cx="576" cy="400"/>
          </a:xfrm>
        </p:grpSpPr>
        <p:sp>
          <p:nvSpPr>
            <p:cNvPr id="2090" name="Text Box 74"/>
            <p:cNvSpPr txBox="1">
              <a:spLocks noChangeArrowheads="1"/>
            </p:cNvSpPr>
            <p:nvPr/>
          </p:nvSpPr>
          <p:spPr bwMode="auto">
            <a:xfrm>
              <a:off x="1152" y="2592"/>
              <a:ext cx="33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Stim(t)</a:t>
              </a:r>
            </a:p>
          </p:txBody>
        </p:sp>
        <p:sp>
          <p:nvSpPr>
            <p:cNvPr id="2091" name="Line 75"/>
            <p:cNvSpPr>
              <a:spLocks noChangeShapeType="1"/>
            </p:cNvSpPr>
            <p:nvPr/>
          </p:nvSpPr>
          <p:spPr bwMode="auto">
            <a:xfrm>
              <a:off x="1248" y="2992"/>
              <a:ext cx="1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Freeform 76"/>
            <p:cNvSpPr>
              <a:spLocks/>
            </p:cNvSpPr>
            <p:nvPr/>
          </p:nvSpPr>
          <p:spPr bwMode="auto">
            <a:xfrm>
              <a:off x="1392" y="2825"/>
              <a:ext cx="336" cy="167"/>
            </a:xfrm>
            <a:custGeom>
              <a:avLst/>
              <a:gdLst>
                <a:gd name="T0" fmla="*/ 0 w 336"/>
                <a:gd name="T1" fmla="*/ 68 h 200"/>
                <a:gd name="T2" fmla="*/ 96 w 336"/>
                <a:gd name="T3" fmla="*/ 3 h 200"/>
                <a:gd name="T4" fmla="*/ 240 w 336"/>
                <a:gd name="T5" fmla="*/ 52 h 200"/>
                <a:gd name="T6" fmla="*/ 336 w 336"/>
                <a:gd name="T7" fmla="*/ 68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00"/>
                <a:gd name="T14" fmla="*/ 336 w 336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00">
                  <a:moveTo>
                    <a:pt x="0" y="200"/>
                  </a:moveTo>
                  <a:cubicBezTo>
                    <a:pt x="28" y="108"/>
                    <a:pt x="56" y="16"/>
                    <a:pt x="96" y="8"/>
                  </a:cubicBezTo>
                  <a:cubicBezTo>
                    <a:pt x="136" y="0"/>
                    <a:pt x="200" y="120"/>
                    <a:pt x="240" y="152"/>
                  </a:cubicBezTo>
                  <a:cubicBezTo>
                    <a:pt x="280" y="184"/>
                    <a:pt x="308" y="192"/>
                    <a:pt x="336" y="20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" name="Line 78"/>
          <p:cNvSpPr>
            <a:spLocks noChangeShapeType="1"/>
          </p:cNvSpPr>
          <p:nvPr/>
        </p:nvSpPr>
        <p:spPr bwMode="auto">
          <a:xfrm>
            <a:off x="7517135" y="8977383"/>
            <a:ext cx="2550881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PSTH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6106" y="2488883"/>
            <a:ext cx="8521885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 neuron/many trials: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average across trials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09" grpId="0" animBg="1"/>
      <p:bldP spid="330810" grpId="0" animBg="1"/>
      <p:bldP spid="330811" grpId="0" animBg="1"/>
      <p:bldP spid="330812" grpId="0" autoUpdateAnimBg="0"/>
      <p:bldP spid="330813" grpId="0" animBg="1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Three definitions of Rate Codes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5643" y="1759777"/>
            <a:ext cx="9810058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3 definitions</a:t>
            </a:r>
          </a:p>
          <a:p>
            <a:pPr>
              <a:buFontTx/>
              <a:buChar char="-"/>
            </a:pPr>
            <a:r>
              <a:rPr lang="en-US" dirty="0" smtClean="0"/>
              <a:t>Temporal averaging</a:t>
            </a:r>
          </a:p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sz="4800" i="1" dirty="0" smtClean="0"/>
          </a:p>
          <a:p>
            <a:pPr>
              <a:buFontTx/>
              <a:buChar char="-"/>
            </a:pPr>
            <a:r>
              <a:rPr lang="en-US" dirty="0" smtClean="0"/>
              <a:t> Averaging across repetitions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Population averaging 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/>
          <p:nvPr/>
        </p:nvGrpSpPr>
        <p:grpSpPr>
          <a:xfrm>
            <a:off x="0" y="2871664"/>
            <a:ext cx="312822" cy="659981"/>
            <a:chOff x="11381873" y="2275724"/>
            <a:chExt cx="312822" cy="659981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1853129" y="6472989"/>
            <a:ext cx="6809608" cy="184665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not useful for animal!!!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152400" y="5452061"/>
            <a:ext cx="312822" cy="659981"/>
            <a:chOff x="11381873" y="2275724"/>
            <a:chExt cx="312822" cy="65998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4623" y="1145438"/>
            <a:ext cx="7237618" cy="185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dirty="0" smtClean="0"/>
              <a:t>population of neurons</a:t>
            </a:r>
          </a:p>
          <a:p>
            <a:r>
              <a:rPr lang="en-US" sz="5400" dirty="0" smtClean="0"/>
              <a:t>with similar properties</a:t>
            </a:r>
            <a:endParaRPr lang="en-US" sz="4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83172" y="10221354"/>
            <a:ext cx="4171441" cy="511972"/>
            <a:chOff x="528" y="2256"/>
            <a:chExt cx="1440" cy="192"/>
          </a:xfrm>
        </p:grpSpPr>
        <p:sp>
          <p:nvSpPr>
            <p:cNvPr id="44117" name="Line 11"/>
            <p:cNvSpPr>
              <a:spLocks noChangeShapeType="1"/>
            </p:cNvSpPr>
            <p:nvPr/>
          </p:nvSpPr>
          <p:spPr bwMode="auto">
            <a:xfrm>
              <a:off x="528" y="244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Line 12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13"/>
            <p:cNvSpPr>
              <a:spLocks noChangeShapeType="1"/>
            </p:cNvSpPr>
            <p:nvPr/>
          </p:nvSpPr>
          <p:spPr bwMode="auto">
            <a:xfrm>
              <a:off x="768" y="2256"/>
              <a:ext cx="1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7742674" y="9518095"/>
            <a:ext cx="17297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stim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8282861" y="2055112"/>
            <a:ext cx="7382550" cy="810154"/>
            <a:chOff x="2208" y="799"/>
            <a:chExt cx="1968" cy="288"/>
          </a:xfrm>
        </p:grpSpPr>
        <p:sp>
          <p:nvSpPr>
            <p:cNvPr id="44110" name="Line 18"/>
            <p:cNvSpPr>
              <a:spLocks noChangeShapeType="1"/>
            </p:cNvSpPr>
            <p:nvPr/>
          </p:nvSpPr>
          <p:spPr bwMode="auto">
            <a:xfrm>
              <a:off x="2208" y="1087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19"/>
            <p:cNvSpPr>
              <a:spLocks noChangeShapeType="1"/>
            </p:cNvSpPr>
            <p:nvPr/>
          </p:nvSpPr>
          <p:spPr bwMode="auto">
            <a:xfrm>
              <a:off x="249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20"/>
            <p:cNvSpPr>
              <a:spLocks noChangeShapeType="1"/>
            </p:cNvSpPr>
            <p:nvPr/>
          </p:nvSpPr>
          <p:spPr bwMode="auto">
            <a:xfrm>
              <a:off x="283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21"/>
            <p:cNvSpPr>
              <a:spLocks noChangeShapeType="1"/>
            </p:cNvSpPr>
            <p:nvPr/>
          </p:nvSpPr>
          <p:spPr bwMode="auto">
            <a:xfrm>
              <a:off x="2976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22"/>
            <p:cNvSpPr>
              <a:spLocks noChangeShapeType="1"/>
            </p:cNvSpPr>
            <p:nvPr/>
          </p:nvSpPr>
          <p:spPr bwMode="auto">
            <a:xfrm>
              <a:off x="3072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23"/>
            <p:cNvSpPr>
              <a:spLocks noChangeShapeType="1"/>
            </p:cNvSpPr>
            <p:nvPr/>
          </p:nvSpPr>
          <p:spPr bwMode="auto">
            <a:xfrm>
              <a:off x="3408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24"/>
            <p:cNvSpPr>
              <a:spLocks noChangeShapeType="1"/>
            </p:cNvSpPr>
            <p:nvPr/>
          </p:nvSpPr>
          <p:spPr bwMode="auto">
            <a:xfrm>
              <a:off x="3600" y="79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15293" y="3486947"/>
            <a:ext cx="2169187" cy="1946621"/>
            <a:chOff x="4611" y="3499"/>
            <a:chExt cx="715" cy="692"/>
          </a:xfrm>
        </p:grpSpPr>
        <p:sp>
          <p:nvSpPr>
            <p:cNvPr id="44076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Line 69"/>
          <p:cNvSpPr>
            <a:spLocks noChangeShapeType="1"/>
          </p:cNvSpPr>
          <p:nvPr/>
        </p:nvSpPr>
        <p:spPr bwMode="auto">
          <a:xfrm>
            <a:off x="13354613" y="10221354"/>
            <a:ext cx="0" cy="5119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3" name="Line 70"/>
          <p:cNvSpPr>
            <a:spLocks noChangeShapeType="1"/>
          </p:cNvSpPr>
          <p:nvPr/>
        </p:nvSpPr>
        <p:spPr bwMode="auto">
          <a:xfrm>
            <a:off x="13354614" y="10733326"/>
            <a:ext cx="34024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5" name="Line 72"/>
          <p:cNvSpPr>
            <a:spLocks noChangeShapeType="1"/>
          </p:cNvSpPr>
          <p:nvPr/>
        </p:nvSpPr>
        <p:spPr bwMode="auto">
          <a:xfrm flipH="1">
            <a:off x="2592184" y="2865265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7" name="Line 74"/>
          <p:cNvSpPr>
            <a:spLocks noChangeShapeType="1"/>
          </p:cNvSpPr>
          <p:nvPr/>
        </p:nvSpPr>
        <p:spPr bwMode="auto">
          <a:xfrm flipH="1" flipV="1">
            <a:off x="5698219" y="9582796"/>
            <a:ext cx="1361719" cy="89454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8421660" y="3458816"/>
            <a:ext cx="7382550" cy="810154"/>
            <a:chOff x="2245" y="1298"/>
            <a:chExt cx="1968" cy="288"/>
          </a:xfrm>
        </p:grpSpPr>
        <p:sp>
          <p:nvSpPr>
            <p:cNvPr id="44069" name="Line 78"/>
            <p:cNvSpPr>
              <a:spLocks noChangeShapeType="1"/>
            </p:cNvSpPr>
            <p:nvPr/>
          </p:nvSpPr>
          <p:spPr bwMode="auto">
            <a:xfrm>
              <a:off x="2245" y="158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79"/>
            <p:cNvSpPr>
              <a:spLocks noChangeShapeType="1"/>
            </p:cNvSpPr>
            <p:nvPr/>
          </p:nvSpPr>
          <p:spPr bwMode="auto">
            <a:xfrm>
              <a:off x="265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80"/>
            <p:cNvSpPr>
              <a:spLocks noChangeShapeType="1"/>
            </p:cNvSpPr>
            <p:nvPr/>
          </p:nvSpPr>
          <p:spPr bwMode="auto">
            <a:xfrm>
              <a:off x="2789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1"/>
            <p:cNvSpPr>
              <a:spLocks noChangeShapeType="1"/>
            </p:cNvSpPr>
            <p:nvPr/>
          </p:nvSpPr>
          <p:spPr bwMode="auto">
            <a:xfrm>
              <a:off x="301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82"/>
            <p:cNvSpPr>
              <a:spLocks noChangeShapeType="1"/>
            </p:cNvSpPr>
            <p:nvPr/>
          </p:nvSpPr>
          <p:spPr bwMode="auto">
            <a:xfrm>
              <a:off x="3198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83"/>
            <p:cNvSpPr>
              <a:spLocks noChangeShapeType="1"/>
            </p:cNvSpPr>
            <p:nvPr/>
          </p:nvSpPr>
          <p:spPr bwMode="auto">
            <a:xfrm>
              <a:off x="3560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84"/>
            <p:cNvSpPr>
              <a:spLocks noChangeShapeType="1"/>
            </p:cNvSpPr>
            <p:nvPr/>
          </p:nvSpPr>
          <p:spPr bwMode="auto">
            <a:xfrm>
              <a:off x="3833" y="129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8421660" y="4817513"/>
            <a:ext cx="7382550" cy="810154"/>
            <a:chOff x="2245" y="1781"/>
            <a:chExt cx="1968" cy="288"/>
          </a:xfrm>
        </p:grpSpPr>
        <p:sp>
          <p:nvSpPr>
            <p:cNvPr id="44065" name="Line 85"/>
            <p:cNvSpPr>
              <a:spLocks noChangeShapeType="1"/>
            </p:cNvSpPr>
            <p:nvPr/>
          </p:nvSpPr>
          <p:spPr bwMode="auto">
            <a:xfrm>
              <a:off x="2245" y="2069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87"/>
            <p:cNvSpPr>
              <a:spLocks noChangeShapeType="1"/>
            </p:cNvSpPr>
            <p:nvPr/>
          </p:nvSpPr>
          <p:spPr bwMode="auto">
            <a:xfrm>
              <a:off x="286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89"/>
            <p:cNvSpPr>
              <a:spLocks noChangeShapeType="1"/>
            </p:cNvSpPr>
            <p:nvPr/>
          </p:nvSpPr>
          <p:spPr bwMode="auto">
            <a:xfrm>
              <a:off x="3109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90"/>
            <p:cNvSpPr>
              <a:spLocks noChangeShapeType="1"/>
            </p:cNvSpPr>
            <p:nvPr/>
          </p:nvSpPr>
          <p:spPr bwMode="auto">
            <a:xfrm>
              <a:off x="3424" y="17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8421660" y="6221217"/>
            <a:ext cx="7382550" cy="810154"/>
            <a:chOff x="2245" y="2280"/>
            <a:chExt cx="1968" cy="288"/>
          </a:xfrm>
        </p:grpSpPr>
        <p:sp>
          <p:nvSpPr>
            <p:cNvPr id="44058" name="Line 92"/>
            <p:cNvSpPr>
              <a:spLocks noChangeShapeType="1"/>
            </p:cNvSpPr>
            <p:nvPr/>
          </p:nvSpPr>
          <p:spPr bwMode="auto">
            <a:xfrm>
              <a:off x="2245" y="256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93"/>
            <p:cNvSpPr>
              <a:spLocks noChangeShapeType="1"/>
            </p:cNvSpPr>
            <p:nvPr/>
          </p:nvSpPr>
          <p:spPr bwMode="auto">
            <a:xfrm>
              <a:off x="2426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94"/>
            <p:cNvSpPr>
              <a:spLocks noChangeShapeType="1"/>
            </p:cNvSpPr>
            <p:nvPr/>
          </p:nvSpPr>
          <p:spPr bwMode="auto">
            <a:xfrm>
              <a:off x="274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95"/>
            <p:cNvSpPr>
              <a:spLocks noChangeShapeType="1"/>
            </p:cNvSpPr>
            <p:nvPr/>
          </p:nvSpPr>
          <p:spPr bwMode="auto">
            <a:xfrm>
              <a:off x="283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96"/>
            <p:cNvSpPr>
              <a:spLocks noChangeShapeType="1"/>
            </p:cNvSpPr>
            <p:nvPr/>
          </p:nvSpPr>
          <p:spPr bwMode="auto">
            <a:xfrm>
              <a:off x="3198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97"/>
            <p:cNvSpPr>
              <a:spLocks noChangeShapeType="1"/>
            </p:cNvSpPr>
            <p:nvPr/>
          </p:nvSpPr>
          <p:spPr bwMode="auto">
            <a:xfrm>
              <a:off x="3445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98"/>
            <p:cNvSpPr>
              <a:spLocks noChangeShapeType="1"/>
            </p:cNvSpPr>
            <p:nvPr/>
          </p:nvSpPr>
          <p:spPr bwMode="auto">
            <a:xfrm>
              <a:off x="4014" y="22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Text Box 104"/>
          <p:cNvSpPr txBox="1">
            <a:spLocks noChangeArrowheads="1"/>
          </p:cNvSpPr>
          <p:nvPr/>
        </p:nvSpPr>
        <p:spPr bwMode="auto">
          <a:xfrm>
            <a:off x="16370654" y="1745678"/>
            <a:ext cx="327980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/>
              <a:t>1</a:t>
            </a:r>
            <a:endParaRPr lang="fr-FR" dirty="0"/>
          </a:p>
        </p:txBody>
      </p:sp>
      <p:sp>
        <p:nvSpPr>
          <p:cNvPr id="44056" name="Text Box 105"/>
          <p:cNvSpPr txBox="1">
            <a:spLocks noChangeArrowheads="1"/>
          </p:cNvSpPr>
          <p:nvPr/>
        </p:nvSpPr>
        <p:spPr bwMode="auto">
          <a:xfrm>
            <a:off x="16588230" y="3177514"/>
            <a:ext cx="327980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44057" name="Text Box 106"/>
          <p:cNvSpPr txBox="1">
            <a:spLocks noChangeArrowheads="1"/>
          </p:cNvSpPr>
          <p:nvPr/>
        </p:nvSpPr>
        <p:spPr bwMode="auto">
          <a:xfrm>
            <a:off x="16588229" y="6111509"/>
            <a:ext cx="368376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Neuron  </a:t>
            </a:r>
            <a:r>
              <a:rPr lang="en-US" i="1" dirty="0"/>
              <a:t>K</a:t>
            </a:r>
            <a:endParaRPr lang="fr-FR" i="1" dirty="0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population activity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084" y="7475831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91"/>
          <p:cNvSpPr/>
          <p:nvPr/>
        </p:nvSpPr>
        <p:spPr>
          <a:xfrm>
            <a:off x="298227" y="9460276"/>
            <a:ext cx="4321493" cy="737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 rot="5400000">
            <a:off x="3580783" y="7496129"/>
            <a:ext cx="5167545" cy="3316144"/>
          </a:xfrm>
          <a:prstGeom prst="parallelogram">
            <a:avLst>
              <a:gd name="adj" fmla="val 4425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76"/>
          <p:cNvSpPr>
            <a:spLocks noChangeShapeType="1"/>
          </p:cNvSpPr>
          <p:nvPr/>
        </p:nvSpPr>
        <p:spPr bwMode="auto">
          <a:xfrm flipH="1">
            <a:off x="1444249" y="5025677"/>
            <a:ext cx="2121795" cy="277083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4048" name="Line 75"/>
          <p:cNvSpPr>
            <a:spLocks noChangeShapeType="1"/>
          </p:cNvSpPr>
          <p:nvPr/>
        </p:nvSpPr>
        <p:spPr bwMode="auto">
          <a:xfrm flipH="1">
            <a:off x="1444251" y="4308354"/>
            <a:ext cx="171042" cy="336157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74899" y="9518095"/>
            <a:ext cx="23003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Brain </a:t>
            </a:r>
          </a:p>
        </p:txBody>
      </p:sp>
      <p:grpSp>
        <p:nvGrpSpPr>
          <p:cNvPr id="8" name="Group 107"/>
          <p:cNvGrpSpPr/>
          <p:nvPr/>
        </p:nvGrpSpPr>
        <p:grpSpPr>
          <a:xfrm rot="840000">
            <a:off x="4716436" y="7926139"/>
            <a:ext cx="2608469" cy="2958918"/>
            <a:chOff x="681816" y="7709336"/>
            <a:chExt cx="3214066" cy="2958918"/>
          </a:xfrm>
        </p:grpSpPr>
        <p:sp>
          <p:nvSpPr>
            <p:cNvPr id="109" name="Rounded Rectangle 99"/>
            <p:cNvSpPr>
              <a:spLocks noChangeArrowheads="1"/>
            </p:cNvSpPr>
            <p:nvPr/>
          </p:nvSpPr>
          <p:spPr bwMode="auto">
            <a:xfrm>
              <a:off x="1325197" y="7709336"/>
              <a:ext cx="2570685" cy="15710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 sz="59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1580282" y="7709336"/>
              <a:ext cx="2315600" cy="1571009"/>
              <a:chOff x="1691680" y="4669809"/>
              <a:chExt cx="3024336" cy="2188191"/>
            </a:xfrm>
          </p:grpSpPr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1701421" y="5318078"/>
                <a:ext cx="850710" cy="727880"/>
              </a:xfrm>
              <a:custGeom>
                <a:avLst/>
                <a:gdLst>
                  <a:gd name="T0" fmla="*/ 168322 w 850710"/>
                  <a:gd name="T1" fmla="*/ 700585 h 727880"/>
                  <a:gd name="T2" fmla="*/ 113731 w 850710"/>
                  <a:gd name="T3" fmla="*/ 4549 h 727880"/>
                  <a:gd name="T4" fmla="*/ 850710 w 850710"/>
                  <a:gd name="T5" fmla="*/ 727880 h 727880"/>
                  <a:gd name="T6" fmla="*/ 0 60000 65536"/>
                  <a:gd name="T7" fmla="*/ 0 60000 65536"/>
                  <a:gd name="T8" fmla="*/ 0 60000 65536"/>
                  <a:gd name="T9" fmla="*/ 0 w 850710"/>
                  <a:gd name="T10" fmla="*/ 0 h 727880"/>
                  <a:gd name="T11" fmla="*/ 850710 w 850710"/>
                  <a:gd name="T12" fmla="*/ 727880 h 7278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0710" h="727880">
                    <a:moveTo>
                      <a:pt x="168322" y="700585"/>
                    </a:moveTo>
                    <a:cubicBezTo>
                      <a:pt x="84161" y="350292"/>
                      <a:pt x="0" y="0"/>
                      <a:pt x="113731" y="4549"/>
                    </a:cubicBezTo>
                    <a:cubicBezTo>
                      <a:pt x="227462" y="9098"/>
                      <a:pt x="539086" y="368489"/>
                      <a:pt x="850710" y="72788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2386084" y="5129283"/>
                <a:ext cx="698310" cy="998562"/>
              </a:xfrm>
              <a:custGeom>
                <a:avLst/>
                <a:gdLst>
                  <a:gd name="T0" fmla="*/ 15922 w 698310"/>
                  <a:gd name="T1" fmla="*/ 206992 h 998562"/>
                  <a:gd name="T2" fmla="*/ 70513 w 698310"/>
                  <a:gd name="T3" fmla="*/ 43218 h 998562"/>
                  <a:gd name="T4" fmla="*/ 439003 w 698310"/>
                  <a:gd name="T5" fmla="*/ 466299 h 998562"/>
                  <a:gd name="T6" fmla="*/ 698310 w 698310"/>
                  <a:gd name="T7" fmla="*/ 998562 h 9985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310"/>
                  <a:gd name="T13" fmla="*/ 0 h 998562"/>
                  <a:gd name="T14" fmla="*/ 698310 w 698310"/>
                  <a:gd name="T15" fmla="*/ 998562 h 9985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310" h="998562">
                    <a:moveTo>
                      <a:pt x="15922" y="206992"/>
                    </a:moveTo>
                    <a:cubicBezTo>
                      <a:pt x="7961" y="103496"/>
                      <a:pt x="0" y="0"/>
                      <a:pt x="70513" y="43218"/>
                    </a:cubicBezTo>
                    <a:cubicBezTo>
                      <a:pt x="141026" y="86436"/>
                      <a:pt x="334370" y="307075"/>
                      <a:pt x="439003" y="466299"/>
                    </a:cubicBezTo>
                    <a:cubicBezTo>
                      <a:pt x="543636" y="625523"/>
                      <a:pt x="620973" y="812042"/>
                      <a:pt x="698310" y="998562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2809164" y="4731224"/>
                <a:ext cx="725606" cy="1478507"/>
              </a:xfrm>
              <a:custGeom>
                <a:avLst/>
                <a:gdLst>
                  <a:gd name="T0" fmla="*/ 70514 w 725606"/>
                  <a:gd name="T1" fmla="*/ 454925 h 1478507"/>
                  <a:gd name="T2" fmla="*/ 43218 w 725606"/>
                  <a:gd name="T3" fmla="*/ 4549 h 1478507"/>
                  <a:gd name="T4" fmla="*/ 329821 w 725606"/>
                  <a:gd name="T5" fmla="*/ 427630 h 1478507"/>
                  <a:gd name="T6" fmla="*/ 602776 w 725606"/>
                  <a:gd name="T7" fmla="*/ 946245 h 1478507"/>
                  <a:gd name="T8" fmla="*/ 725606 w 725606"/>
                  <a:gd name="T9" fmla="*/ 1478507 h 1478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5606"/>
                  <a:gd name="T16" fmla="*/ 0 h 1478507"/>
                  <a:gd name="T17" fmla="*/ 725606 w 725606"/>
                  <a:gd name="T18" fmla="*/ 1478507 h 1478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5606" h="1478507">
                    <a:moveTo>
                      <a:pt x="70514" y="454925"/>
                    </a:moveTo>
                    <a:cubicBezTo>
                      <a:pt x="35257" y="232011"/>
                      <a:pt x="0" y="9098"/>
                      <a:pt x="43218" y="4549"/>
                    </a:cubicBezTo>
                    <a:cubicBezTo>
                      <a:pt x="86436" y="0"/>
                      <a:pt x="236561" y="270681"/>
                      <a:pt x="329821" y="427630"/>
                    </a:cubicBezTo>
                    <a:cubicBezTo>
                      <a:pt x="423081" y="584579"/>
                      <a:pt x="536812" y="771099"/>
                      <a:pt x="602776" y="946245"/>
                    </a:cubicBezTo>
                    <a:cubicBezTo>
                      <a:pt x="668740" y="1121391"/>
                      <a:pt x="697173" y="1299949"/>
                      <a:pt x="725606" y="1478507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50488" y="5921797"/>
                <a:ext cx="384983" cy="193185"/>
              </a:xfrm>
              <a:custGeom>
                <a:avLst/>
                <a:gdLst>
                  <a:gd name="connsiteX0" fmla="*/ 0 w 382138"/>
                  <a:gd name="connsiteY0" fmla="*/ 97809 h 193343"/>
                  <a:gd name="connsiteX1" fmla="*/ 163773 w 382138"/>
                  <a:gd name="connsiteY1" fmla="*/ 15922 h 193343"/>
                  <a:gd name="connsiteX2" fmla="*/ 382138 w 382138"/>
                  <a:gd name="connsiteY2" fmla="*/ 193343 h 19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138" h="193343">
                    <a:moveTo>
                      <a:pt x="0" y="97809"/>
                    </a:moveTo>
                    <a:cubicBezTo>
                      <a:pt x="50041" y="48904"/>
                      <a:pt x="100083" y="0"/>
                      <a:pt x="163773" y="15922"/>
                    </a:cubicBezTo>
                    <a:cubicBezTo>
                      <a:pt x="227463" y="31844"/>
                      <a:pt x="304800" y="112593"/>
                      <a:pt x="382138" y="19334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13155" y="5999812"/>
                <a:ext cx="259123" cy="182041"/>
              </a:xfrm>
              <a:custGeom>
                <a:avLst/>
                <a:gdLst>
                  <a:gd name="connsiteX0" fmla="*/ 0 w 259306"/>
                  <a:gd name="connsiteY0" fmla="*/ 100083 h 181970"/>
                  <a:gd name="connsiteX1" fmla="*/ 81886 w 259306"/>
                  <a:gd name="connsiteY1" fmla="*/ 4549 h 181970"/>
                  <a:gd name="connsiteX2" fmla="*/ 232011 w 259306"/>
                  <a:gd name="connsiteY2" fmla="*/ 72788 h 181970"/>
                  <a:gd name="connsiteX3" fmla="*/ 245659 w 259306"/>
                  <a:gd name="connsiteY3" fmla="*/ 181970 h 18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306" h="181970">
                    <a:moveTo>
                      <a:pt x="0" y="100083"/>
                    </a:moveTo>
                    <a:cubicBezTo>
                      <a:pt x="21609" y="54590"/>
                      <a:pt x="43218" y="9098"/>
                      <a:pt x="81886" y="4549"/>
                    </a:cubicBezTo>
                    <a:cubicBezTo>
                      <a:pt x="120554" y="0"/>
                      <a:pt x="204716" y="43218"/>
                      <a:pt x="232011" y="72788"/>
                    </a:cubicBezTo>
                    <a:cubicBezTo>
                      <a:pt x="259306" y="102358"/>
                      <a:pt x="252482" y="142164"/>
                      <a:pt x="245659" y="18197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575874" y="5970092"/>
                <a:ext cx="422001" cy="185755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4068209" y="5877215"/>
                <a:ext cx="288737" cy="144887"/>
              </a:xfrm>
              <a:custGeom>
                <a:avLst/>
                <a:gdLst>
                  <a:gd name="connsiteX0" fmla="*/ 0 w 423081"/>
                  <a:gd name="connsiteY0" fmla="*/ 184245 h 184245"/>
                  <a:gd name="connsiteX1" fmla="*/ 54591 w 423081"/>
                  <a:gd name="connsiteY1" fmla="*/ 129654 h 184245"/>
                  <a:gd name="connsiteX2" fmla="*/ 177421 w 423081"/>
                  <a:gd name="connsiteY2" fmla="*/ 6824 h 184245"/>
                  <a:gd name="connsiteX3" fmla="*/ 423081 w 423081"/>
                  <a:gd name="connsiteY3" fmla="*/ 88711 h 18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081" h="184245">
                    <a:moveTo>
                      <a:pt x="0" y="184245"/>
                    </a:moveTo>
                    <a:lnTo>
                      <a:pt x="54591" y="129654"/>
                    </a:lnTo>
                    <a:cubicBezTo>
                      <a:pt x="84161" y="100084"/>
                      <a:pt x="116006" y="13648"/>
                      <a:pt x="177421" y="6824"/>
                    </a:cubicBezTo>
                    <a:cubicBezTo>
                      <a:pt x="238836" y="0"/>
                      <a:pt x="330958" y="44355"/>
                      <a:pt x="423081" y="887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1828800" y="5288507"/>
                <a:ext cx="559558" cy="61415"/>
              </a:xfrm>
              <a:custGeom>
                <a:avLst/>
                <a:gdLst>
                  <a:gd name="T0" fmla="*/ 0 w 559558"/>
                  <a:gd name="T1" fmla="*/ 20472 h 61415"/>
                  <a:gd name="T2" fmla="*/ 327546 w 559558"/>
                  <a:gd name="T3" fmla="*/ 6824 h 61415"/>
                  <a:gd name="T4" fmla="*/ 559558 w 559558"/>
                  <a:gd name="T5" fmla="*/ 61415 h 61415"/>
                  <a:gd name="T6" fmla="*/ 0 60000 65536"/>
                  <a:gd name="T7" fmla="*/ 0 60000 65536"/>
                  <a:gd name="T8" fmla="*/ 0 60000 65536"/>
                  <a:gd name="T9" fmla="*/ 0 w 559558"/>
                  <a:gd name="T10" fmla="*/ 0 h 61415"/>
                  <a:gd name="T11" fmla="*/ 559558 w 559558"/>
                  <a:gd name="T12" fmla="*/ 61415 h 614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9558" h="61415">
                    <a:moveTo>
                      <a:pt x="0" y="20472"/>
                    </a:moveTo>
                    <a:cubicBezTo>
                      <a:pt x="117143" y="10236"/>
                      <a:pt x="234286" y="0"/>
                      <a:pt x="327546" y="6824"/>
                    </a:cubicBezTo>
                    <a:cubicBezTo>
                      <a:pt x="420806" y="13648"/>
                      <a:pt x="490182" y="37531"/>
                      <a:pt x="559558" y="6141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2456597" y="5088341"/>
                <a:ext cx="436728" cy="125104"/>
              </a:xfrm>
              <a:custGeom>
                <a:avLst/>
                <a:gdLst>
                  <a:gd name="T0" fmla="*/ 0 w 436728"/>
                  <a:gd name="T1" fmla="*/ 29569 h 125104"/>
                  <a:gd name="T2" fmla="*/ 259307 w 436728"/>
                  <a:gd name="T3" fmla="*/ 15922 h 125104"/>
                  <a:gd name="T4" fmla="*/ 436728 w 436728"/>
                  <a:gd name="T5" fmla="*/ 125104 h 125104"/>
                  <a:gd name="T6" fmla="*/ 0 60000 65536"/>
                  <a:gd name="T7" fmla="*/ 0 60000 65536"/>
                  <a:gd name="T8" fmla="*/ 0 60000 65536"/>
                  <a:gd name="T9" fmla="*/ 0 w 436728"/>
                  <a:gd name="T10" fmla="*/ 0 h 125104"/>
                  <a:gd name="T11" fmla="*/ 436728 w 436728"/>
                  <a:gd name="T12" fmla="*/ 125104 h 125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6728" h="125104">
                    <a:moveTo>
                      <a:pt x="0" y="29569"/>
                    </a:moveTo>
                    <a:cubicBezTo>
                      <a:pt x="93259" y="14784"/>
                      <a:pt x="186519" y="0"/>
                      <a:pt x="259307" y="15922"/>
                    </a:cubicBezTo>
                    <a:cubicBezTo>
                      <a:pt x="332095" y="31844"/>
                      <a:pt x="384411" y="78474"/>
                      <a:pt x="436728" y="12510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2893325" y="4669809"/>
                <a:ext cx="941696" cy="775648"/>
              </a:xfrm>
              <a:custGeom>
                <a:avLst/>
                <a:gdLst>
                  <a:gd name="T0" fmla="*/ 0 w 941696"/>
                  <a:gd name="T1" fmla="*/ 38669 h 775648"/>
                  <a:gd name="T2" fmla="*/ 95535 w 941696"/>
                  <a:gd name="T3" fmla="*/ 38669 h 775648"/>
                  <a:gd name="T4" fmla="*/ 450376 w 941696"/>
                  <a:gd name="T5" fmla="*/ 270681 h 775648"/>
                  <a:gd name="T6" fmla="*/ 941696 w 941696"/>
                  <a:gd name="T7" fmla="*/ 775648 h 775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1696"/>
                  <a:gd name="T13" fmla="*/ 0 h 775648"/>
                  <a:gd name="T14" fmla="*/ 941696 w 941696"/>
                  <a:gd name="T15" fmla="*/ 775648 h 775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1696" h="775648">
                    <a:moveTo>
                      <a:pt x="0" y="38669"/>
                    </a:moveTo>
                    <a:cubicBezTo>
                      <a:pt x="10236" y="19334"/>
                      <a:pt x="20472" y="0"/>
                      <a:pt x="95535" y="38669"/>
                    </a:cubicBezTo>
                    <a:cubicBezTo>
                      <a:pt x="170598" y="77338"/>
                      <a:pt x="309349" y="147851"/>
                      <a:pt x="450376" y="270681"/>
                    </a:cubicBezTo>
                    <a:cubicBezTo>
                      <a:pt x="591403" y="393511"/>
                      <a:pt x="766549" y="584579"/>
                      <a:pt x="941696" y="77564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6"/>
              <p:cNvSpPr>
                <a:spLocks/>
              </p:cNvSpPr>
              <p:nvPr/>
            </p:nvSpPr>
            <p:spPr bwMode="auto">
              <a:xfrm>
                <a:off x="3464257" y="5254388"/>
                <a:ext cx="1135039" cy="896203"/>
              </a:xfrm>
              <a:custGeom>
                <a:avLst/>
                <a:gdLst>
                  <a:gd name="T0" fmla="*/ 43218 w 1135039"/>
                  <a:gd name="T1" fmla="*/ 873457 h 896203"/>
                  <a:gd name="T2" fmla="*/ 43218 w 1135039"/>
                  <a:gd name="T3" fmla="*/ 805218 h 896203"/>
                  <a:gd name="T4" fmla="*/ 302525 w 1135039"/>
                  <a:gd name="T5" fmla="*/ 327546 h 896203"/>
                  <a:gd name="T6" fmla="*/ 466298 w 1135039"/>
                  <a:gd name="T7" fmla="*/ 136478 h 896203"/>
                  <a:gd name="T8" fmla="*/ 780197 w 1135039"/>
                  <a:gd name="T9" fmla="*/ 13648 h 896203"/>
                  <a:gd name="T10" fmla="*/ 1135039 w 1135039"/>
                  <a:gd name="T11" fmla="*/ 54591 h 8962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5039"/>
                  <a:gd name="T19" fmla="*/ 0 h 896203"/>
                  <a:gd name="T20" fmla="*/ 1135039 w 1135039"/>
                  <a:gd name="T21" fmla="*/ 896203 h 8962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5039" h="896203">
                    <a:moveTo>
                      <a:pt x="43218" y="873457"/>
                    </a:moveTo>
                    <a:cubicBezTo>
                      <a:pt x="21609" y="884830"/>
                      <a:pt x="0" y="896203"/>
                      <a:pt x="43218" y="805218"/>
                    </a:cubicBezTo>
                    <a:cubicBezTo>
                      <a:pt x="86436" y="714233"/>
                      <a:pt x="232012" y="439003"/>
                      <a:pt x="302525" y="327546"/>
                    </a:cubicBezTo>
                    <a:cubicBezTo>
                      <a:pt x="373038" y="216089"/>
                      <a:pt x="386686" y="188794"/>
                      <a:pt x="466298" y="136478"/>
                    </a:cubicBezTo>
                    <a:cubicBezTo>
                      <a:pt x="545910" y="84162"/>
                      <a:pt x="668740" y="27296"/>
                      <a:pt x="780197" y="13648"/>
                    </a:cubicBezTo>
                    <a:cubicBezTo>
                      <a:pt x="891654" y="0"/>
                      <a:pt x="1013346" y="27295"/>
                      <a:pt x="1135039" y="5459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23" name="Straight Connector 88"/>
              <p:cNvCxnSpPr>
                <a:cxnSpLocks noChangeShapeType="1"/>
                <a:stCxn id="122" idx="5"/>
              </p:cNvCxnSpPr>
              <p:nvPr/>
            </p:nvCxnSpPr>
            <p:spPr bwMode="auto">
              <a:xfrm flipH="1">
                <a:off x="4427984" y="5308979"/>
                <a:ext cx="171312" cy="7123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4" name="Freeform 91"/>
              <p:cNvSpPr>
                <a:spLocks/>
              </p:cNvSpPr>
              <p:nvPr/>
            </p:nvSpPr>
            <p:spPr bwMode="auto">
              <a:xfrm>
                <a:off x="2402006" y="5377218"/>
                <a:ext cx="600500" cy="777922"/>
              </a:xfrm>
              <a:custGeom>
                <a:avLst/>
                <a:gdLst>
                  <a:gd name="T0" fmla="*/ 0 w 600501"/>
                  <a:gd name="T1" fmla="*/ 0 h 777922"/>
                  <a:gd name="T2" fmla="*/ 218364 w 600501"/>
                  <a:gd name="T3" fmla="*/ 150125 h 777922"/>
                  <a:gd name="T4" fmla="*/ 491319 w 600501"/>
                  <a:gd name="T5" fmla="*/ 491319 h 777922"/>
                  <a:gd name="T6" fmla="*/ 600501 w 600501"/>
                  <a:gd name="T7" fmla="*/ 777922 h 7779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501"/>
                  <a:gd name="T13" fmla="*/ 0 h 777922"/>
                  <a:gd name="T14" fmla="*/ 600501 w 600501"/>
                  <a:gd name="T15" fmla="*/ 777922 h 7779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501" h="777922">
                    <a:moveTo>
                      <a:pt x="0" y="0"/>
                    </a:moveTo>
                    <a:cubicBezTo>
                      <a:pt x="68239" y="34119"/>
                      <a:pt x="136478" y="68239"/>
                      <a:pt x="218364" y="150125"/>
                    </a:cubicBezTo>
                    <a:cubicBezTo>
                      <a:pt x="300250" y="232011"/>
                      <a:pt x="427630" y="386686"/>
                      <a:pt x="491319" y="491319"/>
                    </a:cubicBezTo>
                    <a:cubicBezTo>
                      <a:pt x="555009" y="595952"/>
                      <a:pt x="577755" y="686937"/>
                      <a:pt x="600501" y="777922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92"/>
              <p:cNvSpPr>
                <a:spLocks/>
              </p:cNvSpPr>
              <p:nvPr/>
            </p:nvSpPr>
            <p:spPr bwMode="auto">
              <a:xfrm>
                <a:off x="2866030" y="5199797"/>
                <a:ext cx="586854" cy="941696"/>
              </a:xfrm>
              <a:custGeom>
                <a:avLst/>
                <a:gdLst>
                  <a:gd name="T0" fmla="*/ 0 w 586854"/>
                  <a:gd name="T1" fmla="*/ 0 h 941696"/>
                  <a:gd name="T2" fmla="*/ 313898 w 586854"/>
                  <a:gd name="T3" fmla="*/ 327546 h 941696"/>
                  <a:gd name="T4" fmla="*/ 586854 w 586854"/>
                  <a:gd name="T5" fmla="*/ 941696 h 941696"/>
                  <a:gd name="T6" fmla="*/ 0 60000 65536"/>
                  <a:gd name="T7" fmla="*/ 0 60000 65536"/>
                  <a:gd name="T8" fmla="*/ 0 60000 65536"/>
                  <a:gd name="T9" fmla="*/ 0 w 586854"/>
                  <a:gd name="T10" fmla="*/ 0 h 941696"/>
                  <a:gd name="T11" fmla="*/ 586854 w 586854"/>
                  <a:gd name="T12" fmla="*/ 941696 h 9416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6854" h="941696">
                    <a:moveTo>
                      <a:pt x="0" y="0"/>
                    </a:moveTo>
                    <a:cubicBezTo>
                      <a:pt x="108044" y="85298"/>
                      <a:pt x="216089" y="170597"/>
                      <a:pt x="313898" y="327546"/>
                    </a:cubicBezTo>
                    <a:cubicBezTo>
                      <a:pt x="411707" y="484495"/>
                      <a:pt x="499280" y="713095"/>
                      <a:pt x="586854" y="94169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1836047" y="5487129"/>
                <a:ext cx="647809" cy="627852"/>
              </a:xfrm>
              <a:custGeom>
                <a:avLst/>
                <a:gdLst>
                  <a:gd name="connsiteX0" fmla="*/ 184245 w 648269"/>
                  <a:gd name="connsiteY0" fmla="*/ 584579 h 625522"/>
                  <a:gd name="connsiteX1" fmla="*/ 197892 w 648269"/>
                  <a:gd name="connsiteY1" fmla="*/ 529988 h 625522"/>
                  <a:gd name="connsiteX2" fmla="*/ 75063 w 648269"/>
                  <a:gd name="connsiteY2" fmla="*/ 11373 h 625522"/>
                  <a:gd name="connsiteX3" fmla="*/ 648269 w 648269"/>
                  <a:gd name="connsiteY3" fmla="*/ 598226 h 62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269" h="625522">
                    <a:moveTo>
                      <a:pt x="184245" y="584579"/>
                    </a:moveTo>
                    <a:cubicBezTo>
                      <a:pt x="200167" y="605050"/>
                      <a:pt x="216089" y="625522"/>
                      <a:pt x="197892" y="529988"/>
                    </a:cubicBezTo>
                    <a:cubicBezTo>
                      <a:pt x="179695" y="434454"/>
                      <a:pt x="0" y="0"/>
                      <a:pt x="75063" y="11373"/>
                    </a:cubicBezTo>
                    <a:cubicBezTo>
                      <a:pt x="150126" y="22746"/>
                      <a:pt x="399197" y="310486"/>
                      <a:pt x="648269" y="598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5900" dirty="0"/>
              </a:p>
            </p:txBody>
          </p:sp>
          <p:cxnSp>
            <p:nvCxnSpPr>
              <p:cNvPr id="127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1691680" y="6597352"/>
                <a:ext cx="3024336" cy="26064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96"/>
              <p:cNvCxnSpPr>
                <a:cxnSpLocks noChangeShapeType="1"/>
              </p:cNvCxnSpPr>
              <p:nvPr/>
            </p:nvCxnSpPr>
            <p:spPr bwMode="auto">
              <a:xfrm flipV="1">
                <a:off x="1691680" y="6480720"/>
                <a:ext cx="3024336" cy="26064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11" name="TextBox 58"/>
            <p:cNvSpPr txBox="1">
              <a:spLocks noChangeArrowheads="1"/>
            </p:cNvSpPr>
            <p:nvPr/>
          </p:nvSpPr>
          <p:spPr bwMode="auto">
            <a:xfrm>
              <a:off x="681816" y="9827129"/>
              <a:ext cx="389654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8421660" y="8687568"/>
            <a:ext cx="7382550" cy="0"/>
          </a:xfrm>
          <a:prstGeom prst="straightConnector1">
            <a:avLst/>
          </a:prstGeom>
          <a:ln>
            <a:solidFill>
              <a:srgbClr val="3550F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32"/>
          <p:cNvGrpSpPr/>
          <p:nvPr/>
        </p:nvGrpSpPr>
        <p:grpSpPr>
          <a:xfrm>
            <a:off x="9878412" y="1647407"/>
            <a:ext cx="272715" cy="7414008"/>
            <a:chOff x="9878412" y="1647407"/>
            <a:chExt cx="272715" cy="741400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3"/>
          <p:cNvGrpSpPr/>
          <p:nvPr/>
        </p:nvGrpSpPr>
        <p:grpSpPr>
          <a:xfrm>
            <a:off x="10391757" y="1655429"/>
            <a:ext cx="272715" cy="7414008"/>
            <a:chOff x="9878412" y="1647407"/>
            <a:chExt cx="272715" cy="7414008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6"/>
          <p:cNvGrpSpPr/>
          <p:nvPr/>
        </p:nvGrpSpPr>
        <p:grpSpPr>
          <a:xfrm>
            <a:off x="10929165" y="1687514"/>
            <a:ext cx="272715" cy="7414008"/>
            <a:chOff x="9878412" y="1647407"/>
            <a:chExt cx="272715" cy="741400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9878412" y="1647407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151127" y="1679492"/>
              <a:ext cx="0" cy="7381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Line 72"/>
          <p:cNvSpPr>
            <a:spLocks noChangeShapeType="1"/>
          </p:cNvSpPr>
          <p:nvPr/>
        </p:nvSpPr>
        <p:spPr bwMode="auto">
          <a:xfrm flipH="1">
            <a:off x="2698370" y="3275969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" name="Line 72"/>
          <p:cNvSpPr>
            <a:spLocks noChangeShapeType="1"/>
          </p:cNvSpPr>
          <p:nvPr/>
        </p:nvSpPr>
        <p:spPr bwMode="auto">
          <a:xfrm flipH="1">
            <a:off x="2698370" y="3796381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4" name="Line 72"/>
          <p:cNvSpPr>
            <a:spLocks noChangeShapeType="1"/>
          </p:cNvSpPr>
          <p:nvPr/>
        </p:nvSpPr>
        <p:spPr bwMode="auto">
          <a:xfrm flipH="1">
            <a:off x="2698370" y="4362297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7" name="Line 72"/>
          <p:cNvSpPr>
            <a:spLocks noChangeShapeType="1"/>
          </p:cNvSpPr>
          <p:nvPr/>
        </p:nvSpPr>
        <p:spPr bwMode="auto">
          <a:xfrm flipH="1">
            <a:off x="2916806" y="4046436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0" name="Line 72"/>
          <p:cNvSpPr>
            <a:spLocks noChangeShapeType="1"/>
          </p:cNvSpPr>
          <p:nvPr/>
        </p:nvSpPr>
        <p:spPr bwMode="auto">
          <a:xfrm flipH="1">
            <a:off x="2232244" y="3002226"/>
            <a:ext cx="5696568" cy="999508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1" name="Line 72"/>
          <p:cNvSpPr>
            <a:spLocks noChangeShapeType="1"/>
          </p:cNvSpPr>
          <p:nvPr/>
        </p:nvSpPr>
        <p:spPr bwMode="auto">
          <a:xfrm flipH="1">
            <a:off x="2562014" y="3500558"/>
            <a:ext cx="5230443" cy="82703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97827" y="1358506"/>
            <a:ext cx="19986903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population </a:t>
            </a:r>
            <a:r>
              <a:rPr lang="en-US" dirty="0">
                <a:solidFill>
                  <a:srgbClr val="FF0000"/>
                </a:solidFill>
              </a:rPr>
              <a:t>activity - rate defined by population average</a:t>
            </a: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244230" y="3105592"/>
            <a:ext cx="7750178" cy="5063464"/>
            <a:chOff x="3264" y="1104"/>
            <a:chExt cx="2066" cy="1800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264" y="1104"/>
              <a:ext cx="1872" cy="1584"/>
              <a:chOff x="3312" y="1104"/>
              <a:chExt cx="1872" cy="1584"/>
            </a:xfrm>
          </p:grpSpPr>
          <p:sp>
            <p:nvSpPr>
              <p:cNvPr id="15379" name="Line 27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8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2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30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31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32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3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34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35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36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Line 37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38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39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40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41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42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44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45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4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Line 47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Line 48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Line 49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50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8" name="Text Box 51"/>
            <p:cNvSpPr txBox="1">
              <a:spLocks noChangeArrowheads="1"/>
            </p:cNvSpPr>
            <p:nvPr/>
          </p:nvSpPr>
          <p:spPr bwMode="auto">
            <a:xfrm>
              <a:off x="5232" y="2592"/>
              <a:ext cx="98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t</a:t>
              </a:r>
              <a:endParaRPr lang="en-US" sz="51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60500" name="Line 52"/>
          <p:cNvSpPr>
            <a:spLocks noChangeShapeType="1"/>
          </p:cNvSpPr>
          <p:nvPr/>
        </p:nvSpPr>
        <p:spPr bwMode="auto">
          <a:xfrm>
            <a:off x="15305286" y="2835540"/>
            <a:ext cx="0" cy="5536054"/>
          </a:xfrm>
          <a:prstGeom prst="line">
            <a:avLst/>
          </a:prstGeom>
          <a:noFill/>
          <a:ln w="9525">
            <a:solidFill>
              <a:srgbClr val="3550FE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>
            <a:off x="15845473" y="2835540"/>
            <a:ext cx="0" cy="5536054"/>
          </a:xfrm>
          <a:prstGeom prst="line">
            <a:avLst/>
          </a:prstGeom>
          <a:noFill/>
          <a:ln w="9525">
            <a:solidFill>
              <a:srgbClr val="3550FE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>
            <a:off x="15485348" y="7156362"/>
            <a:ext cx="0" cy="405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0503" name="Text Box 55"/>
          <p:cNvSpPr txBox="1">
            <a:spLocks noChangeArrowheads="1"/>
          </p:cNvSpPr>
          <p:nvPr/>
        </p:nvSpPr>
        <p:spPr bwMode="auto">
          <a:xfrm>
            <a:off x="15485349" y="2295438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360504" name="AutoShape 56"/>
          <p:cNvSpPr>
            <a:spLocks noChangeArrowheads="1"/>
          </p:cNvSpPr>
          <p:nvPr/>
        </p:nvSpPr>
        <p:spPr bwMode="auto">
          <a:xfrm flipH="1">
            <a:off x="15305286" y="2430463"/>
            <a:ext cx="360124" cy="270051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911484" y="7989020"/>
            <a:ext cx="12064167" cy="2430463"/>
            <a:chOff x="2112" y="3072"/>
            <a:chExt cx="3216" cy="864"/>
          </a:xfrm>
        </p:grpSpPr>
        <p:sp>
          <p:nvSpPr>
            <p:cNvPr id="15375" name="Rectangle 58"/>
            <p:cNvSpPr>
              <a:spLocks noChangeArrowheads="1"/>
            </p:cNvSpPr>
            <p:nvPr/>
          </p:nvSpPr>
          <p:spPr bwMode="auto">
            <a:xfrm>
              <a:off x="3072" y="3072"/>
              <a:ext cx="2256" cy="8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2" name="Object 59"/>
            <p:cNvGraphicFramePr>
              <a:graphicFrameLocks noChangeAspect="1"/>
            </p:cNvGraphicFramePr>
            <p:nvPr/>
          </p:nvGraphicFramePr>
          <p:xfrm>
            <a:off x="3264" y="3168"/>
            <a:ext cx="1873" cy="671"/>
          </p:xfrm>
          <a:graphic>
            <a:graphicData uri="http://schemas.openxmlformats.org/presentationml/2006/ole">
              <p:oleObj spid="_x0000_s5122" name="Equation" r:id="rId4" imgW="1091880" imgH="393480" progId="Equation.3">
                <p:embed/>
              </p:oleObj>
            </a:graphicData>
          </a:graphic>
        </p:graphicFrame>
        <p:sp>
          <p:nvSpPr>
            <p:cNvPr id="15376" name="Text Box 60"/>
            <p:cNvSpPr txBox="1">
              <a:spLocks noChangeArrowheads="1"/>
            </p:cNvSpPr>
            <p:nvPr/>
          </p:nvSpPr>
          <p:spPr bwMode="auto">
            <a:xfrm>
              <a:off x="2112" y="3264"/>
              <a:ext cx="854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population</a:t>
              </a:r>
            </a:p>
            <a:p>
              <a:r>
                <a:rPr lang="en-US" sz="5100" dirty="0"/>
                <a:t>activity</a:t>
              </a:r>
            </a:p>
          </p:txBody>
        </p:sp>
      </p:grpSp>
      <p:sp>
        <p:nvSpPr>
          <p:cNvPr id="6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Rate codes: population activity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5855" y="2700514"/>
            <a:ext cx="6921945" cy="518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775510" y="8584021"/>
            <a:ext cx="543289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‘natural readout’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500" grpId="0" animBg="1"/>
      <p:bldP spid="360501" grpId="0" animBg="1"/>
      <p:bldP spid="360502" grpId="0" animBg="1"/>
      <p:bldP spid="360503" grpId="0" autoUpdateAnimBg="0"/>
      <p:bldP spid="360504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60746" y="590739"/>
            <a:ext cx="10300380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Detour: Receptive fields in V5/MT 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2341763" y="7053687"/>
            <a:ext cx="9265700" cy="16625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05" name="Rectangle 24"/>
          <p:cNvSpPr>
            <a:spLocks noChangeArrowheads="1"/>
          </p:cNvSpPr>
          <p:nvPr/>
        </p:nvSpPr>
        <p:spPr bwMode="auto">
          <a:xfrm>
            <a:off x="12341762" y="6927100"/>
            <a:ext cx="9700851" cy="1662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25608" name="Picture 43" descr="http://www.nature.com/nrn/journal/v4/n3/images/nrn1055-f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874" y="1824255"/>
            <a:ext cx="10853307" cy="589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3687522" y="2589401"/>
            <a:ext cx="2244265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visual </a:t>
            </a:r>
          </a:p>
          <a:p>
            <a:r>
              <a:rPr lang="en-US" sz="5100" dirty="0"/>
              <a:t>cortex</a:t>
            </a:r>
            <a:endParaRPr lang="en-US" sz="3800" dirty="0"/>
          </a:p>
        </p:txBody>
      </p:sp>
      <p:sp>
        <p:nvSpPr>
          <p:cNvPr id="25610" name="Text Box 35"/>
          <p:cNvSpPr txBox="1">
            <a:spLocks noChangeArrowheads="1"/>
          </p:cNvSpPr>
          <p:nvPr/>
        </p:nvSpPr>
        <p:spPr bwMode="auto">
          <a:xfrm>
            <a:off x="4111249" y="7741632"/>
            <a:ext cx="945457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0" dirty="0" smtClean="0"/>
              <a:t> </a:t>
            </a:r>
            <a:r>
              <a:rPr lang="fr-CH" dirty="0" err="1" smtClean="0"/>
              <a:t>c</a:t>
            </a:r>
            <a:r>
              <a:rPr lang="fr-CH" b="0" dirty="0" err="1" smtClean="0"/>
              <a:t>ells</a:t>
            </a:r>
            <a:r>
              <a:rPr lang="fr-CH" b="0" dirty="0" smtClean="0"/>
              <a:t> </a:t>
            </a:r>
            <a:r>
              <a:rPr lang="fr-CH" b="0" dirty="0"/>
              <a:t>in </a:t>
            </a:r>
            <a:r>
              <a:rPr lang="fr-CH" b="0" dirty="0" err="1"/>
              <a:t>visual</a:t>
            </a:r>
            <a:r>
              <a:rPr lang="fr-CH" b="0" dirty="0"/>
              <a:t> cortex </a:t>
            </a:r>
            <a:r>
              <a:rPr lang="fr-CH" b="0" dirty="0" smtClean="0"/>
              <a:t>MT/V5</a:t>
            </a:r>
          </a:p>
          <a:p>
            <a:r>
              <a:rPr lang="fr-CH" b="0" dirty="0" smtClean="0"/>
              <a:t> </a:t>
            </a:r>
            <a:r>
              <a:rPr lang="fr-CH" b="0" dirty="0" err="1" smtClean="0"/>
              <a:t>respond</a:t>
            </a:r>
            <a:r>
              <a:rPr lang="fr-CH" b="0" dirty="0" smtClean="0"/>
              <a:t> </a:t>
            </a:r>
            <a:r>
              <a:rPr lang="fr-CH" b="0" dirty="0"/>
              <a:t>to motion stimuli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 flipH="1">
            <a:off x="13908715" y="1936676"/>
            <a:ext cx="3316144" cy="5167545"/>
            <a:chOff x="7524329" y="4373562"/>
            <a:chExt cx="1403350" cy="2484437"/>
          </a:xfrm>
        </p:grpSpPr>
        <p:sp>
          <p:nvSpPr>
            <p:cNvPr id="25611" name="AutoShape 4"/>
            <p:cNvSpPr>
              <a:spLocks noChangeArrowheads="1"/>
            </p:cNvSpPr>
            <p:nvPr/>
          </p:nvSpPr>
          <p:spPr bwMode="auto">
            <a:xfrm rot="16200000" flipH="1">
              <a:off x="6983785" y="4914106"/>
              <a:ext cx="2484437" cy="1403350"/>
            </a:xfrm>
            <a:prstGeom prst="parallelogram">
              <a:avLst>
                <a:gd name="adj" fmla="val 4425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Oval 29"/>
            <p:cNvSpPr>
              <a:spLocks noChangeArrowheads="1"/>
            </p:cNvSpPr>
            <p:nvPr/>
          </p:nvSpPr>
          <p:spPr bwMode="auto">
            <a:xfrm>
              <a:off x="7596410" y="5238029"/>
              <a:ext cx="576263" cy="8636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Oval 37"/>
            <p:cNvSpPr>
              <a:spLocks noChangeArrowheads="1"/>
            </p:cNvSpPr>
            <p:nvPr/>
          </p:nvSpPr>
          <p:spPr bwMode="auto">
            <a:xfrm flipH="1">
              <a:off x="7669435" y="5669829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38"/>
            <p:cNvSpPr>
              <a:spLocks noChangeArrowheads="1"/>
            </p:cNvSpPr>
            <p:nvPr/>
          </p:nvSpPr>
          <p:spPr bwMode="auto">
            <a:xfrm flipH="1">
              <a:off x="7885335" y="5885729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Oval 39"/>
            <p:cNvSpPr>
              <a:spLocks noChangeArrowheads="1"/>
            </p:cNvSpPr>
            <p:nvPr/>
          </p:nvSpPr>
          <p:spPr bwMode="auto">
            <a:xfrm flipH="1">
              <a:off x="7812310" y="5453929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Oval 40"/>
            <p:cNvSpPr>
              <a:spLocks noChangeArrowheads="1"/>
            </p:cNvSpPr>
            <p:nvPr/>
          </p:nvSpPr>
          <p:spPr bwMode="auto">
            <a:xfrm flipH="1">
              <a:off x="7883748" y="5669829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41"/>
            <p:cNvSpPr>
              <a:spLocks noChangeArrowheads="1"/>
            </p:cNvSpPr>
            <p:nvPr/>
          </p:nvSpPr>
          <p:spPr bwMode="auto">
            <a:xfrm flipH="1">
              <a:off x="8028210" y="5742854"/>
              <a:ext cx="71438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Oval 42"/>
            <p:cNvSpPr>
              <a:spLocks noChangeArrowheads="1"/>
            </p:cNvSpPr>
            <p:nvPr/>
          </p:nvSpPr>
          <p:spPr bwMode="auto">
            <a:xfrm flipH="1">
              <a:off x="7956773" y="5526954"/>
              <a:ext cx="71437" cy="7143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43"/>
            <p:cNvSpPr>
              <a:spLocks noChangeShapeType="1"/>
            </p:cNvSpPr>
            <p:nvPr/>
          </p:nvSpPr>
          <p:spPr bwMode="auto">
            <a:xfrm flipV="1">
              <a:off x="7740873" y="5598392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44"/>
            <p:cNvSpPr>
              <a:spLocks noChangeShapeType="1"/>
            </p:cNvSpPr>
            <p:nvPr/>
          </p:nvSpPr>
          <p:spPr bwMode="auto">
            <a:xfrm flipV="1">
              <a:off x="7956773" y="5814292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45"/>
            <p:cNvSpPr>
              <a:spLocks noChangeShapeType="1"/>
            </p:cNvSpPr>
            <p:nvPr/>
          </p:nvSpPr>
          <p:spPr bwMode="auto">
            <a:xfrm flipV="1">
              <a:off x="8099648" y="5669829"/>
              <a:ext cx="71437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46"/>
            <p:cNvSpPr>
              <a:spLocks noChangeShapeType="1"/>
            </p:cNvSpPr>
            <p:nvPr/>
          </p:nvSpPr>
          <p:spPr bwMode="auto">
            <a:xfrm flipV="1">
              <a:off x="8028210" y="5453929"/>
              <a:ext cx="7143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47"/>
            <p:cNvSpPr>
              <a:spLocks noChangeShapeType="1"/>
            </p:cNvSpPr>
            <p:nvPr/>
          </p:nvSpPr>
          <p:spPr bwMode="auto">
            <a:xfrm flipV="1">
              <a:off x="7956773" y="5598392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48"/>
            <p:cNvSpPr>
              <a:spLocks noChangeShapeType="1"/>
            </p:cNvSpPr>
            <p:nvPr/>
          </p:nvSpPr>
          <p:spPr bwMode="auto">
            <a:xfrm flipV="1">
              <a:off x="7883748" y="5382492"/>
              <a:ext cx="71437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.3.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Three definitions of Rate codes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961494" y="1959130"/>
            <a:ext cx="9546203" cy="807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Three averaging methods</a:t>
            </a:r>
          </a:p>
          <a:p>
            <a:endParaRPr lang="en-US" sz="6000" b="1" dirty="0" smtClean="0"/>
          </a:p>
          <a:p>
            <a:pPr>
              <a:buFontTx/>
              <a:buChar char="-"/>
            </a:pPr>
            <a:r>
              <a:rPr lang="en-US" dirty="0" smtClean="0"/>
              <a:t>over time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over repetitions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over population (space)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726000" y="7291137"/>
            <a:ext cx="4413388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possible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animal!!!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27937" y="4186989"/>
            <a:ext cx="4007828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 slow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animal!!!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19306" y="10038265"/>
            <a:ext cx="272382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‘natural’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5747" y="4716379"/>
            <a:ext cx="457849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single neuron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772526" y="7291137"/>
            <a:ext cx="457849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single neuron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24926" y="9553517"/>
            <a:ext cx="482215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many neurons</a:t>
            </a:r>
            <a:endParaRPr lang="en-US" i="1" dirty="0"/>
          </a:p>
        </p:txBody>
      </p:sp>
      <p:sp>
        <p:nvSpPr>
          <p:cNvPr id="12" name="Oval 70"/>
          <p:cNvSpPr>
            <a:spLocks noChangeArrowheads="1"/>
          </p:cNvSpPr>
          <p:nvPr/>
        </p:nvSpPr>
        <p:spPr bwMode="auto">
          <a:xfrm>
            <a:off x="10385955" y="4698961"/>
            <a:ext cx="848510" cy="85914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" name="Line 78"/>
          <p:cNvSpPr>
            <a:spLocks noChangeShapeType="1"/>
          </p:cNvSpPr>
          <p:nvPr/>
        </p:nvSpPr>
        <p:spPr bwMode="auto">
          <a:xfrm>
            <a:off x="7778803" y="4919545"/>
            <a:ext cx="2550881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Oval 70"/>
          <p:cNvSpPr>
            <a:spLocks noChangeArrowheads="1"/>
          </p:cNvSpPr>
          <p:nvPr/>
        </p:nvSpPr>
        <p:spPr bwMode="auto">
          <a:xfrm>
            <a:off x="10385955" y="7291137"/>
            <a:ext cx="848510" cy="85914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" name="Line 78"/>
          <p:cNvSpPr>
            <a:spLocks noChangeShapeType="1"/>
          </p:cNvSpPr>
          <p:nvPr/>
        </p:nvSpPr>
        <p:spPr bwMode="auto">
          <a:xfrm>
            <a:off x="7778803" y="7511721"/>
            <a:ext cx="2550881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9792307" y="9553517"/>
            <a:ext cx="2169187" cy="1946621"/>
            <a:chOff x="4611" y="3499"/>
            <a:chExt cx="715" cy="692"/>
          </a:xfrm>
        </p:grpSpPr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3327402" y="3463493"/>
            <a:ext cx="352622" cy="23066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3507463" y="2383286"/>
            <a:ext cx="0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3147338" y="2518312"/>
            <a:ext cx="360124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3507462" y="2518312"/>
            <a:ext cx="540187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1106633" y="735954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2074468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3207359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3695027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4017639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5" name="Line 18"/>
          <p:cNvSpPr>
            <a:spLocks noChangeShapeType="1"/>
          </p:cNvSpPr>
          <p:nvPr/>
        </p:nvSpPr>
        <p:spPr bwMode="auto">
          <a:xfrm>
            <a:off x="5154280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5799503" y="6630970"/>
            <a:ext cx="0" cy="689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7" name="Line 20"/>
          <p:cNvSpPr>
            <a:spLocks noChangeShapeType="1"/>
          </p:cNvSpPr>
          <p:nvPr/>
        </p:nvSpPr>
        <p:spPr bwMode="auto">
          <a:xfrm>
            <a:off x="3507463" y="3733544"/>
            <a:ext cx="0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3507463" y="4948775"/>
            <a:ext cx="720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>
            <a:off x="1616810" y="7758998"/>
            <a:ext cx="45015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3199857" y="7742120"/>
            <a:ext cx="94907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3796312" y="5263836"/>
            <a:ext cx="131131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sp</a:t>
            </a:r>
            <a:endParaRPr lang="en-US"/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1106633" y="9784385"/>
            <a:ext cx="19466928" cy="107195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 smtClean="0">
                <a:sym typeface="Wingdings" pitchFamily="2" charset="2"/>
              </a:rPr>
              <a:t>inhomogeneous</a:t>
            </a:r>
            <a:r>
              <a:rPr lang="fr-CH" dirty="0" smtClean="0">
                <a:sym typeface="Wingdings" pitchFamily="2" charset="2"/>
              </a:rPr>
              <a:t> Poisson model consistent </a:t>
            </a:r>
            <a:r>
              <a:rPr lang="fr-CH" dirty="0" err="1" smtClean="0">
                <a:sym typeface="Wingdings" pitchFamily="2" charset="2"/>
              </a:rPr>
              <a:t>with</a:t>
            </a:r>
            <a:r>
              <a:rPr lang="fr-CH" dirty="0" smtClean="0">
                <a:sym typeface="Wingdings" pitchFamily="2" charset="2"/>
              </a:rPr>
              <a:t> rate </a:t>
            </a:r>
            <a:r>
              <a:rPr lang="fr-CH" dirty="0" err="1" smtClean="0">
                <a:sym typeface="Wingdings" pitchFamily="2" charset="2"/>
              </a:rPr>
              <a:t>coding</a:t>
            </a:r>
            <a:endParaRPr lang="fr-FR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486624" y="1824900"/>
            <a:ext cx="4771511" cy="3277185"/>
            <a:chOff x="384" y="1104"/>
            <a:chExt cx="2230" cy="1392"/>
          </a:xfrm>
        </p:grpSpPr>
        <p:sp>
          <p:nvSpPr>
            <p:cNvPr id="10298" name="AutoShape 30"/>
            <p:cNvSpPr>
              <a:spLocks noChangeArrowheads="1"/>
            </p:cNvSpPr>
            <p:nvPr/>
          </p:nvSpPr>
          <p:spPr bwMode="auto">
            <a:xfrm>
              <a:off x="384" y="1104"/>
              <a:ext cx="2230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Text Box 31"/>
            <p:cNvSpPr txBox="1">
              <a:spLocks noChangeArrowheads="1"/>
            </p:cNvSpPr>
            <p:nvPr/>
          </p:nvSpPr>
          <p:spPr bwMode="auto">
            <a:xfrm>
              <a:off x="566" y="1962"/>
              <a:ext cx="49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dirty="0"/>
                <a:t>I(t)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10300" name="Text Box 32"/>
            <p:cNvSpPr txBox="1">
              <a:spLocks noChangeArrowheads="1"/>
            </p:cNvSpPr>
            <p:nvPr/>
          </p:nvSpPr>
          <p:spPr bwMode="auto">
            <a:xfrm>
              <a:off x="2006" y="1419"/>
              <a:ext cx="55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A(t)</a:t>
              </a:r>
              <a:endParaRPr lang="en-US" sz="4400" dirty="0"/>
            </a:p>
          </p:txBody>
        </p:sp>
        <p:sp>
          <p:nvSpPr>
            <p:cNvPr id="10301" name="Oval 33"/>
            <p:cNvSpPr>
              <a:spLocks noChangeArrowheads="1"/>
            </p:cNvSpPr>
            <p:nvPr/>
          </p:nvSpPr>
          <p:spPr bwMode="auto">
            <a:xfrm>
              <a:off x="1344" y="148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Oval 34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Oval 35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Oval 36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Oval 37"/>
            <p:cNvSpPr>
              <a:spLocks noChangeArrowheads="1"/>
            </p:cNvSpPr>
            <p:nvPr/>
          </p:nvSpPr>
          <p:spPr bwMode="auto">
            <a:xfrm>
              <a:off x="1584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Oval 38"/>
            <p:cNvSpPr>
              <a:spLocks noChangeArrowheads="1"/>
            </p:cNvSpPr>
            <p:nvPr/>
          </p:nvSpPr>
          <p:spPr bwMode="auto">
            <a:xfrm>
              <a:off x="1680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Oval 39"/>
            <p:cNvSpPr>
              <a:spLocks noChangeArrowheads="1"/>
            </p:cNvSpPr>
            <p:nvPr/>
          </p:nvSpPr>
          <p:spPr bwMode="auto">
            <a:xfrm>
              <a:off x="144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Oval 40"/>
            <p:cNvSpPr>
              <a:spLocks noChangeArrowheads="1"/>
            </p:cNvSpPr>
            <p:nvPr/>
          </p:nvSpPr>
          <p:spPr bwMode="auto">
            <a:xfrm>
              <a:off x="1344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41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42"/>
            <p:cNvSpPr>
              <a:spLocks noChangeArrowheads="1"/>
            </p:cNvSpPr>
            <p:nvPr/>
          </p:nvSpPr>
          <p:spPr bwMode="auto">
            <a:xfrm>
              <a:off x="1680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43"/>
            <p:cNvSpPr>
              <a:spLocks noChangeArrowheads="1"/>
            </p:cNvSpPr>
            <p:nvPr/>
          </p:nvSpPr>
          <p:spPr bwMode="auto">
            <a:xfrm>
              <a:off x="1200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Oval 44"/>
            <p:cNvSpPr>
              <a:spLocks noChangeArrowheads="1"/>
            </p:cNvSpPr>
            <p:nvPr/>
          </p:nvSpPr>
          <p:spPr bwMode="auto">
            <a:xfrm>
              <a:off x="1152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Oval 45"/>
            <p:cNvSpPr>
              <a:spLocks noChangeArrowheads="1"/>
            </p:cNvSpPr>
            <p:nvPr/>
          </p:nvSpPr>
          <p:spPr bwMode="auto">
            <a:xfrm>
              <a:off x="1056" y="1392"/>
              <a:ext cx="81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Oval 46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Oval 47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Freeform 48"/>
            <p:cNvSpPr>
              <a:spLocks/>
            </p:cNvSpPr>
            <p:nvPr/>
          </p:nvSpPr>
          <p:spPr bwMode="auto">
            <a:xfrm>
              <a:off x="480" y="1608"/>
              <a:ext cx="480" cy="368"/>
            </a:xfrm>
            <a:custGeom>
              <a:avLst/>
              <a:gdLst>
                <a:gd name="T0" fmla="*/ 0 w 480"/>
                <a:gd name="T1" fmla="*/ 216 h 368"/>
                <a:gd name="T2" fmla="*/ 144 w 480"/>
                <a:gd name="T3" fmla="*/ 24 h 368"/>
                <a:gd name="T4" fmla="*/ 336 w 480"/>
                <a:gd name="T5" fmla="*/ 360 h 368"/>
                <a:gd name="T6" fmla="*/ 432 w 480"/>
                <a:gd name="T7" fmla="*/ 72 h 368"/>
                <a:gd name="T8" fmla="*/ 480 w 480"/>
                <a:gd name="T9" fmla="*/ 168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368"/>
                <a:gd name="T17" fmla="*/ 480 w 48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368">
                  <a:moveTo>
                    <a:pt x="0" y="216"/>
                  </a:moveTo>
                  <a:cubicBezTo>
                    <a:pt x="44" y="108"/>
                    <a:pt x="88" y="0"/>
                    <a:pt x="144" y="24"/>
                  </a:cubicBezTo>
                  <a:cubicBezTo>
                    <a:pt x="200" y="48"/>
                    <a:pt x="288" y="352"/>
                    <a:pt x="336" y="360"/>
                  </a:cubicBezTo>
                  <a:cubicBezTo>
                    <a:pt x="384" y="368"/>
                    <a:pt x="408" y="104"/>
                    <a:pt x="432" y="72"/>
                  </a:cubicBezTo>
                  <a:cubicBezTo>
                    <a:pt x="456" y="40"/>
                    <a:pt x="472" y="160"/>
                    <a:pt x="480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42" name="Object 51"/>
          <p:cNvGraphicFramePr>
            <a:graphicFrameLocks noChangeAspect="1"/>
          </p:cNvGraphicFramePr>
          <p:nvPr/>
        </p:nvGraphicFramePr>
        <p:xfrm>
          <a:off x="15001258" y="6211828"/>
          <a:ext cx="5256255" cy="1721578"/>
        </p:xfrm>
        <a:graphic>
          <a:graphicData uri="http://schemas.openxmlformats.org/presentationml/2006/ole">
            <p:oleObj spid="_x0000_s153602" name="Equation" r:id="rId4" imgW="1091880" imgH="393480" progId="Equation.3">
              <p:embed/>
            </p:oleObj>
          </a:graphicData>
        </a:graphic>
      </p:graphicFrame>
      <p:sp>
        <p:nvSpPr>
          <p:cNvPr id="10264" name="Text Box 52"/>
          <p:cNvSpPr txBox="1">
            <a:spLocks noChangeArrowheads="1"/>
          </p:cNvSpPr>
          <p:nvPr/>
        </p:nvSpPr>
        <p:spPr bwMode="auto">
          <a:xfrm>
            <a:off x="16141826" y="7998106"/>
            <a:ext cx="340964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population</a:t>
            </a:r>
          </a:p>
          <a:p>
            <a:r>
              <a:rPr lang="en-US" sz="5100" dirty="0"/>
              <a:t>activity</a:t>
            </a:r>
          </a:p>
        </p:txBody>
      </p:sp>
      <p:sp>
        <p:nvSpPr>
          <p:cNvPr id="10265" name="Text Box 54"/>
          <p:cNvSpPr txBox="1">
            <a:spLocks noChangeArrowheads="1"/>
          </p:cNvSpPr>
          <p:nvPr/>
        </p:nvSpPr>
        <p:spPr bwMode="auto">
          <a:xfrm>
            <a:off x="1399235" y="8836391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graphicFrame>
        <p:nvGraphicFramePr>
          <p:cNvPr id="10243" name="Object 55"/>
          <p:cNvGraphicFramePr>
            <a:graphicFrameLocks noChangeAspect="1"/>
          </p:cNvGraphicFramePr>
          <p:nvPr/>
        </p:nvGraphicFramePr>
        <p:xfrm>
          <a:off x="7899916" y="6434519"/>
          <a:ext cx="5499713" cy="1850056"/>
        </p:xfrm>
        <a:graphic>
          <a:graphicData uri="http://schemas.openxmlformats.org/presentationml/2006/ole">
            <p:oleObj spid="_x0000_s153603" name="Equation" r:id="rId5" imgW="1384200" imgH="431640" progId="Equation.3">
              <p:embed/>
            </p:oleObj>
          </a:graphicData>
        </a:graphic>
      </p:graphicFrame>
      <p:sp>
        <p:nvSpPr>
          <p:cNvPr id="10266" name="Line 56"/>
          <p:cNvSpPr>
            <a:spLocks noChangeShapeType="1"/>
          </p:cNvSpPr>
          <p:nvPr/>
        </p:nvSpPr>
        <p:spPr bwMode="auto">
          <a:xfrm flipH="1">
            <a:off x="6891131" y="1744728"/>
            <a:ext cx="0" cy="8166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7" name="Line 57"/>
          <p:cNvSpPr>
            <a:spLocks noChangeShapeType="1"/>
          </p:cNvSpPr>
          <p:nvPr/>
        </p:nvSpPr>
        <p:spPr bwMode="auto">
          <a:xfrm flipH="1">
            <a:off x="14037348" y="1618142"/>
            <a:ext cx="0" cy="8166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570116" y="2748982"/>
            <a:ext cx="5829513" cy="2888988"/>
            <a:chOff x="3312" y="1104"/>
            <a:chExt cx="1872" cy="1584"/>
          </a:xfrm>
        </p:grpSpPr>
        <p:sp>
          <p:nvSpPr>
            <p:cNvPr id="10274" name="Line 70"/>
            <p:cNvSpPr>
              <a:spLocks noChangeShapeType="1"/>
            </p:cNvSpPr>
            <p:nvPr/>
          </p:nvSpPr>
          <p:spPr bwMode="auto">
            <a:xfrm>
              <a:off x="3312" y="24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Line 71"/>
            <p:cNvSpPr>
              <a:spLocks noChangeShapeType="1"/>
            </p:cNvSpPr>
            <p:nvPr/>
          </p:nvSpPr>
          <p:spPr bwMode="auto">
            <a:xfrm>
              <a:off x="3312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72"/>
            <p:cNvSpPr>
              <a:spLocks noChangeShapeType="1"/>
            </p:cNvSpPr>
            <p:nvPr/>
          </p:nvSpPr>
          <p:spPr bwMode="auto">
            <a:xfrm>
              <a:off x="3312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312" y="268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312" y="12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75"/>
            <p:cNvSpPr>
              <a:spLocks noChangeShapeType="1"/>
            </p:cNvSpPr>
            <p:nvPr/>
          </p:nvSpPr>
          <p:spPr bwMode="auto">
            <a:xfrm>
              <a:off x="3312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76"/>
            <p:cNvSpPr>
              <a:spLocks noChangeShapeType="1"/>
            </p:cNvSpPr>
            <p:nvPr/>
          </p:nvSpPr>
          <p:spPr bwMode="auto">
            <a:xfrm>
              <a:off x="3312" y="148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77"/>
            <p:cNvSpPr>
              <a:spLocks noChangeShapeType="1"/>
            </p:cNvSpPr>
            <p:nvPr/>
          </p:nvSpPr>
          <p:spPr bwMode="auto">
            <a:xfrm>
              <a:off x="3408" y="13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78"/>
            <p:cNvSpPr>
              <a:spLocks noChangeShapeType="1"/>
            </p:cNvSpPr>
            <p:nvPr/>
          </p:nvSpPr>
          <p:spPr bwMode="auto">
            <a:xfrm>
              <a:off x="3744" y="11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79"/>
            <p:cNvSpPr>
              <a:spLocks noChangeShapeType="1"/>
            </p:cNvSpPr>
            <p:nvPr/>
          </p:nvSpPr>
          <p:spPr bwMode="auto">
            <a:xfrm>
              <a:off x="3840" y="13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Line 80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Line 81"/>
            <p:cNvSpPr>
              <a:spLocks noChangeShapeType="1"/>
            </p:cNvSpPr>
            <p:nvPr/>
          </p:nvSpPr>
          <p:spPr bwMode="auto">
            <a:xfrm>
              <a:off x="4176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Line 82"/>
            <p:cNvSpPr>
              <a:spLocks noChangeShapeType="1"/>
            </p:cNvSpPr>
            <p:nvPr/>
          </p:nvSpPr>
          <p:spPr bwMode="auto">
            <a:xfrm>
              <a:off x="3888" y="182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83"/>
            <p:cNvSpPr>
              <a:spLocks noChangeShapeType="1"/>
            </p:cNvSpPr>
            <p:nvPr/>
          </p:nvSpPr>
          <p:spPr bwMode="auto">
            <a:xfrm>
              <a:off x="4416" y="182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Line 84"/>
            <p:cNvSpPr>
              <a:spLocks noChangeShapeType="1"/>
            </p:cNvSpPr>
            <p:nvPr/>
          </p:nvSpPr>
          <p:spPr bwMode="auto">
            <a:xfrm>
              <a:off x="3744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Line 85"/>
            <p:cNvSpPr>
              <a:spLocks noChangeShapeType="1"/>
            </p:cNvSpPr>
            <p:nvPr/>
          </p:nvSpPr>
          <p:spPr bwMode="auto">
            <a:xfrm>
              <a:off x="4320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Line 86"/>
            <p:cNvSpPr>
              <a:spLocks noChangeShapeType="1"/>
            </p:cNvSpPr>
            <p:nvPr/>
          </p:nvSpPr>
          <p:spPr bwMode="auto">
            <a:xfrm>
              <a:off x="4704" y="13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Line 87"/>
            <p:cNvSpPr>
              <a:spLocks noChangeShapeType="1"/>
            </p:cNvSpPr>
            <p:nvPr/>
          </p:nvSpPr>
          <p:spPr bwMode="auto">
            <a:xfrm>
              <a:off x="4368" y="23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88"/>
            <p:cNvSpPr>
              <a:spLocks noChangeShapeType="1"/>
            </p:cNvSpPr>
            <p:nvPr/>
          </p:nvSpPr>
          <p:spPr bwMode="auto">
            <a:xfrm>
              <a:off x="4656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Line 89"/>
            <p:cNvSpPr>
              <a:spLocks noChangeShapeType="1"/>
            </p:cNvSpPr>
            <p:nvPr/>
          </p:nvSpPr>
          <p:spPr bwMode="auto">
            <a:xfrm>
              <a:off x="4224" y="11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90"/>
            <p:cNvSpPr>
              <a:spLocks noChangeShapeType="1"/>
            </p:cNvSpPr>
            <p:nvPr/>
          </p:nvSpPr>
          <p:spPr bwMode="auto">
            <a:xfrm>
              <a:off x="4992" y="11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91"/>
            <p:cNvSpPr>
              <a:spLocks noChangeShapeType="1"/>
            </p:cNvSpPr>
            <p:nvPr/>
          </p:nvSpPr>
          <p:spPr bwMode="auto">
            <a:xfrm>
              <a:off x="4848" y="25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92"/>
            <p:cNvSpPr>
              <a:spLocks noChangeShapeType="1"/>
            </p:cNvSpPr>
            <p:nvPr/>
          </p:nvSpPr>
          <p:spPr bwMode="auto">
            <a:xfrm>
              <a:off x="3984" y="25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93"/>
            <p:cNvSpPr>
              <a:spLocks noChangeShapeType="1"/>
            </p:cNvSpPr>
            <p:nvPr/>
          </p:nvSpPr>
          <p:spPr bwMode="auto">
            <a:xfrm>
              <a:off x="5040" y="182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9" name="Line 94"/>
          <p:cNvSpPr>
            <a:spLocks noChangeShapeType="1"/>
          </p:cNvSpPr>
          <p:nvPr/>
        </p:nvSpPr>
        <p:spPr bwMode="auto">
          <a:xfrm>
            <a:off x="9438260" y="2498622"/>
            <a:ext cx="3752" cy="358943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70" name="Line 95"/>
          <p:cNvSpPr>
            <a:spLocks noChangeShapeType="1"/>
          </p:cNvSpPr>
          <p:nvPr/>
        </p:nvSpPr>
        <p:spPr bwMode="auto">
          <a:xfrm>
            <a:off x="9978447" y="2498622"/>
            <a:ext cx="3752" cy="358943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71" name="Text Box 96"/>
          <p:cNvSpPr txBox="1">
            <a:spLocks noChangeArrowheads="1"/>
          </p:cNvSpPr>
          <p:nvPr/>
        </p:nvSpPr>
        <p:spPr bwMode="auto">
          <a:xfrm>
            <a:off x="9715856" y="1874128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10272" name="AutoShape 97"/>
          <p:cNvSpPr>
            <a:spLocks noChangeArrowheads="1"/>
          </p:cNvSpPr>
          <p:nvPr/>
        </p:nvSpPr>
        <p:spPr bwMode="auto">
          <a:xfrm flipH="1">
            <a:off x="9318218" y="2132928"/>
            <a:ext cx="300104" cy="17440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7.3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Inhomogeneous Poisson Process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-215313" y="1051097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7.3.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697825" y="1171412"/>
            <a:ext cx="16727638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Rate codes. </a:t>
            </a:r>
            <a:r>
              <a:rPr lang="en-US" sz="3200" dirty="0" smtClean="0"/>
              <a:t>Suppose that in some brain area we have a group of </a:t>
            </a:r>
            <a:r>
              <a:rPr lang="en-US" sz="3200" b="1" dirty="0" smtClean="0"/>
              <a:t>500 neurons</a:t>
            </a:r>
            <a:r>
              <a:rPr lang="en-US" sz="3200" dirty="0" smtClean="0"/>
              <a:t>. All neurons </a:t>
            </a:r>
            <a:r>
              <a:rPr lang="en-US" sz="3200" b="1" dirty="0" smtClean="0"/>
              <a:t>have identical parameters </a:t>
            </a:r>
            <a:r>
              <a:rPr lang="en-US" sz="3200" dirty="0" smtClean="0"/>
              <a:t>and they all receive </a:t>
            </a:r>
            <a:r>
              <a:rPr lang="en-US" sz="3200" b="1" dirty="0" smtClean="0"/>
              <a:t>the same input</a:t>
            </a:r>
            <a:r>
              <a:rPr lang="en-US" sz="3200" dirty="0" smtClean="0"/>
              <a:t>. Input is given by sensory stimulation and passes through 2 preliminary neuronal processing steps before it arrives at our group of 500 neurons. Within the group, neurons are </a:t>
            </a:r>
            <a:r>
              <a:rPr lang="en-US" sz="3200" b="1" dirty="0" smtClean="0"/>
              <a:t>not connected </a:t>
            </a:r>
            <a:r>
              <a:rPr lang="en-US" sz="3200" dirty="0" smtClean="0"/>
              <a:t>to each other.  Imagine the brain as a  model network containing 100 000 nonlinear integrate-and-fire neurons, so that we know exactly how each neuron functions.</a:t>
            </a:r>
          </a:p>
          <a:p>
            <a:endParaRPr lang="en-US" sz="3200" dirty="0" smtClean="0"/>
          </a:p>
          <a:p>
            <a:r>
              <a:rPr lang="en-US" sz="3200" dirty="0" smtClean="0"/>
              <a:t>Experimentalist A makes a measurement in a </a:t>
            </a:r>
            <a:r>
              <a:rPr lang="en-US" sz="3200" b="1" dirty="0" smtClean="0"/>
              <a:t>single trial on all 500 neurons </a:t>
            </a:r>
            <a:r>
              <a:rPr lang="en-US" sz="3200" dirty="0" smtClean="0"/>
              <a:t>using a multi-electrode array, during a period of sensory stimulation. </a:t>
            </a:r>
          </a:p>
          <a:p>
            <a:endParaRPr lang="en-US" sz="3200" dirty="0" smtClean="0"/>
          </a:p>
          <a:p>
            <a:r>
              <a:rPr lang="en-US" sz="3200" dirty="0" smtClean="0"/>
              <a:t>Experimentalist B picks an arbitrary </a:t>
            </a:r>
            <a:r>
              <a:rPr lang="en-US" sz="3200" b="1" dirty="0" smtClean="0"/>
              <a:t>single neuron and repeats </a:t>
            </a:r>
            <a:r>
              <a:rPr lang="en-US" sz="3200" dirty="0" smtClean="0"/>
              <a:t>the same sensory stimulation 500 times (with long pauses in between, say one per day).</a:t>
            </a:r>
          </a:p>
          <a:p>
            <a:endParaRPr lang="en-US" sz="3200" dirty="0" smtClean="0"/>
          </a:p>
          <a:p>
            <a:r>
              <a:rPr lang="en-US" sz="3200" dirty="0" smtClean="0"/>
              <a:t>Experimentalist C </a:t>
            </a:r>
            <a:r>
              <a:rPr lang="en-US" sz="3200" b="1" dirty="0" smtClean="0"/>
              <a:t>repeats </a:t>
            </a:r>
            <a:r>
              <a:rPr lang="en-US" sz="3200" dirty="0" smtClean="0"/>
              <a:t>the same sensory stimulation 500 times (1 per day), but every day he </a:t>
            </a:r>
            <a:r>
              <a:rPr lang="en-US" sz="3200" b="1" dirty="0" smtClean="0"/>
              <a:t>picks a random neuron </a:t>
            </a:r>
            <a:r>
              <a:rPr lang="en-US" sz="3200" dirty="0" smtClean="0"/>
              <a:t>(amongst the 500 neurons).</a:t>
            </a:r>
          </a:p>
          <a:p>
            <a:endParaRPr lang="en-US" sz="3200" dirty="0" smtClean="0"/>
          </a:p>
          <a:p>
            <a:r>
              <a:rPr lang="en-US" sz="3200" dirty="0" smtClean="0"/>
              <a:t>All three determine the time-dependent firing rate.</a:t>
            </a:r>
          </a:p>
          <a:p>
            <a:r>
              <a:rPr lang="en-US" sz="3200" dirty="0" smtClean="0"/>
              <a:t>[ ] A and B and C are expected to find the same result.</a:t>
            </a:r>
          </a:p>
          <a:p>
            <a:r>
              <a:rPr lang="en-US" sz="3200" dirty="0" smtClean="0"/>
              <a:t>[ ] A and B are expected to find the same result, but that of C is expected to be  different.</a:t>
            </a:r>
          </a:p>
          <a:p>
            <a:r>
              <a:rPr lang="en-US" sz="3200" dirty="0" smtClean="0"/>
              <a:t>[ ] B and C are expected to find the same result, but that of A is expected to be  different.</a:t>
            </a:r>
          </a:p>
          <a:p>
            <a:r>
              <a:rPr lang="en-US" sz="3200" dirty="0" smtClean="0"/>
              <a:t>[ ] None of the above three options is correct.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 </a:t>
            </a:r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0" y="1171412"/>
            <a:ext cx="21443098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8440190" y="2195765"/>
            <a:ext cx="2169187" cy="1946621"/>
            <a:chOff x="4611" y="3499"/>
            <a:chExt cx="715" cy="692"/>
          </a:xfrm>
        </p:grpSpPr>
        <p:sp>
          <p:nvSpPr>
            <p:cNvPr id="9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Line 72"/>
          <p:cNvSpPr>
            <a:spLocks noChangeShapeType="1"/>
          </p:cNvSpPr>
          <p:nvPr/>
        </p:nvSpPr>
        <p:spPr bwMode="auto">
          <a:xfrm flipH="1">
            <a:off x="20066322" y="1436247"/>
            <a:ext cx="1361719" cy="127430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pic>
        <p:nvPicPr>
          <p:cNvPr id="49" name="Picture 7" descr="pipe_cervel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25463" y="6851338"/>
            <a:ext cx="3117326" cy="274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17425464" y="8835783"/>
            <a:ext cx="3183914" cy="737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76"/>
          <p:cNvSpPr>
            <a:spLocks noChangeShapeType="1"/>
          </p:cNvSpPr>
          <p:nvPr/>
        </p:nvSpPr>
        <p:spPr bwMode="auto">
          <a:xfrm flipH="1">
            <a:off x="18267629" y="3529144"/>
            <a:ext cx="2275159" cy="364287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" name="Line 75"/>
          <p:cNvSpPr>
            <a:spLocks noChangeShapeType="1"/>
          </p:cNvSpPr>
          <p:nvPr/>
        </p:nvSpPr>
        <p:spPr bwMode="auto">
          <a:xfrm flipH="1">
            <a:off x="18267630" y="3346297"/>
            <a:ext cx="172560" cy="369914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16898278" y="8893602"/>
            <a:ext cx="59317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 Box 98"/>
          <p:cNvSpPr txBox="1">
            <a:spLocks noChangeArrowheads="1"/>
          </p:cNvSpPr>
          <p:nvPr/>
        </p:nvSpPr>
        <p:spPr bwMode="auto">
          <a:xfrm>
            <a:off x="11554056" y="7972232"/>
            <a:ext cx="6429705" cy="18567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400" i="1" dirty="0" smtClean="0"/>
              <a:t>Start </a:t>
            </a:r>
            <a:r>
              <a:rPr lang="fr-CH" sz="5400" i="1" dirty="0" err="1" smtClean="0"/>
              <a:t>at</a:t>
            </a:r>
            <a:r>
              <a:rPr lang="fr-CH" sz="5400" i="1" dirty="0" smtClean="0"/>
              <a:t> 10:50, </a:t>
            </a:r>
          </a:p>
          <a:p>
            <a:r>
              <a:rPr lang="fr-CH" sz="5400" i="1" dirty="0" smtClean="0"/>
              <a:t>Discussion </a:t>
            </a:r>
            <a:r>
              <a:rPr lang="fr-CH" sz="5400" i="1" dirty="0" err="1" smtClean="0"/>
              <a:t>at</a:t>
            </a:r>
            <a:r>
              <a:rPr lang="fr-CH" sz="5400" i="1" dirty="0" smtClean="0"/>
              <a:t> 10:55</a:t>
            </a:r>
            <a:endParaRPr lang="fr-CH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code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Stochastic spike arrival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7209015"/>
            <a:ext cx="9773651" cy="14097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424699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6"/>
          <p:cNvGrpSpPr/>
          <p:nvPr/>
        </p:nvGrpSpPr>
        <p:grpSpPr>
          <a:xfrm>
            <a:off x="11341768" y="564456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3629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10803534" y="4924028"/>
            <a:ext cx="9991559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400" dirty="0"/>
              <a:t>awake mouse</a:t>
            </a:r>
            <a:r>
              <a:rPr lang="en-US" sz="5400" dirty="0" smtClean="0"/>
              <a:t>, </a:t>
            </a:r>
            <a:r>
              <a:rPr lang="en-US" sz="5400" dirty="0"/>
              <a:t>freely whisking</a:t>
            </a:r>
            <a:r>
              <a:rPr lang="en-US" dirty="0"/>
              <a:t>,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83802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0783802" y="2982166"/>
            <a:ext cx="9800802" cy="22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Variability 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of membrane potential?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40187" y="8236568"/>
            <a:ext cx="7183116" cy="34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Population</a:t>
            </a:r>
          </a:p>
          <a:p>
            <a:r>
              <a:rPr lang="en-US" sz="5100" dirty="0"/>
              <a:t>- 50 000 neurons</a:t>
            </a:r>
          </a:p>
          <a:p>
            <a:r>
              <a:rPr lang="en-US" sz="5100" dirty="0"/>
              <a:t>- 20 percent inhibitory</a:t>
            </a:r>
          </a:p>
          <a:p>
            <a:r>
              <a:rPr lang="en-US" sz="5100" dirty="0"/>
              <a:t>- </a:t>
            </a:r>
            <a:r>
              <a:rPr lang="en-US" sz="5100" b="1" dirty="0"/>
              <a:t>randomly connected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0373" y="2025386"/>
            <a:ext cx="5055732" cy="2970565"/>
            <a:chOff x="288" y="720"/>
            <a:chExt cx="2064" cy="1392"/>
          </a:xfrm>
        </p:grpSpPr>
        <p:sp>
          <p:nvSpPr>
            <p:cNvPr id="41000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864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5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965" name="Picture 53" descr="spike_brunel_r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420" y="551355"/>
            <a:ext cx="11163856" cy="64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 Box 54"/>
          <p:cNvSpPr txBox="1">
            <a:spLocks noChangeArrowheads="1"/>
          </p:cNvSpPr>
          <p:nvPr/>
        </p:nvSpPr>
        <p:spPr bwMode="auto">
          <a:xfrm>
            <a:off x="720249" y="270051"/>
            <a:ext cx="1927456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Random firing  in a population of </a:t>
            </a:r>
            <a:r>
              <a:rPr lang="en-US" sz="6800" b="1" dirty="0" smtClean="0"/>
              <a:t>LIF neurons</a:t>
            </a:r>
            <a:endParaRPr lang="en-US" sz="4200" dirty="0"/>
          </a:p>
        </p:txBody>
      </p:sp>
      <p:pic>
        <p:nvPicPr>
          <p:cNvPr id="40967" name="Picture 55" descr="3spikes_ro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93452" y="6076157"/>
            <a:ext cx="11073825" cy="64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Text Box 56"/>
          <p:cNvSpPr txBox="1">
            <a:spLocks noChangeArrowheads="1"/>
          </p:cNvSpPr>
          <p:nvPr/>
        </p:nvSpPr>
        <p:spPr bwMode="auto">
          <a:xfrm>
            <a:off x="14044851" y="607615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69" name="Text Box 57"/>
          <p:cNvSpPr txBox="1">
            <a:spLocks noChangeArrowheads="1"/>
          </p:cNvSpPr>
          <p:nvPr/>
        </p:nvSpPr>
        <p:spPr bwMode="auto">
          <a:xfrm>
            <a:off x="19191629" y="601989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70" name="Text Box 58"/>
          <p:cNvSpPr txBox="1">
            <a:spLocks noChangeArrowheads="1"/>
          </p:cNvSpPr>
          <p:nvPr/>
        </p:nvSpPr>
        <p:spPr bwMode="auto">
          <a:xfrm>
            <a:off x="15447835" y="6008645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71" name="Text Box 59"/>
          <p:cNvSpPr txBox="1">
            <a:spLocks noChangeArrowheads="1"/>
          </p:cNvSpPr>
          <p:nvPr/>
        </p:nvSpPr>
        <p:spPr bwMode="auto">
          <a:xfrm>
            <a:off x="12206716" y="7046655"/>
            <a:ext cx="425443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Neuron # 32374</a:t>
            </a:r>
            <a:endParaRPr lang="en-US" sz="5100" dirty="0"/>
          </a:p>
        </p:txBody>
      </p:sp>
      <p:sp>
        <p:nvSpPr>
          <p:cNvPr id="40972" name="Text Box 60"/>
          <p:cNvSpPr txBox="1">
            <a:spLocks noChangeArrowheads="1"/>
          </p:cNvSpPr>
          <p:nvPr/>
        </p:nvSpPr>
        <p:spPr bwMode="auto">
          <a:xfrm>
            <a:off x="11523980" y="6076156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sp>
        <p:nvSpPr>
          <p:cNvPr id="40973" name="Rectangle 61"/>
          <p:cNvSpPr>
            <a:spLocks noChangeArrowheads="1"/>
          </p:cNvSpPr>
          <p:nvPr/>
        </p:nvSpPr>
        <p:spPr bwMode="auto">
          <a:xfrm>
            <a:off x="9723358" y="6751285"/>
            <a:ext cx="1440498" cy="59411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4" name="Text Box 62"/>
          <p:cNvSpPr txBox="1">
            <a:spLocks noChangeArrowheads="1"/>
          </p:cNvSpPr>
          <p:nvPr/>
        </p:nvSpPr>
        <p:spPr bwMode="auto">
          <a:xfrm>
            <a:off x="9333224" y="7991835"/>
            <a:ext cx="17954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u [mV]</a:t>
            </a:r>
          </a:p>
        </p:txBody>
      </p:sp>
      <p:sp>
        <p:nvSpPr>
          <p:cNvPr id="40975" name="Text Box 63"/>
          <p:cNvSpPr txBox="1">
            <a:spLocks noChangeArrowheads="1"/>
          </p:cNvSpPr>
          <p:nvPr/>
        </p:nvSpPr>
        <p:spPr bwMode="auto">
          <a:xfrm>
            <a:off x="10083483" y="6751285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76" name="Text Box 64"/>
          <p:cNvSpPr txBox="1">
            <a:spLocks noChangeArrowheads="1"/>
          </p:cNvSpPr>
          <p:nvPr/>
        </p:nvSpPr>
        <p:spPr bwMode="auto">
          <a:xfrm>
            <a:off x="10083483" y="10532004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0</a:t>
            </a:r>
            <a:endParaRPr lang="en-US" sz="5100" dirty="0"/>
          </a:p>
        </p:txBody>
      </p:sp>
      <p:sp>
        <p:nvSpPr>
          <p:cNvPr id="40977" name="Rectangle 65"/>
          <p:cNvSpPr>
            <a:spLocks noChangeArrowheads="1"/>
          </p:cNvSpPr>
          <p:nvPr/>
        </p:nvSpPr>
        <p:spPr bwMode="auto">
          <a:xfrm>
            <a:off x="9723358" y="1350257"/>
            <a:ext cx="1440498" cy="486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8" name="Text Box 66"/>
          <p:cNvSpPr txBox="1">
            <a:spLocks noChangeArrowheads="1"/>
          </p:cNvSpPr>
          <p:nvPr/>
        </p:nvSpPr>
        <p:spPr bwMode="auto">
          <a:xfrm>
            <a:off x="9903421" y="1969125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</a:t>
            </a:r>
            <a:endParaRPr lang="en-US" sz="5100" dirty="0"/>
          </a:p>
        </p:txBody>
      </p:sp>
      <p:sp>
        <p:nvSpPr>
          <p:cNvPr id="40979" name="Text Box 67"/>
          <p:cNvSpPr txBox="1">
            <a:spLocks noChangeArrowheads="1"/>
          </p:cNvSpPr>
          <p:nvPr/>
        </p:nvSpPr>
        <p:spPr bwMode="auto">
          <a:xfrm>
            <a:off x="9363234" y="1350258"/>
            <a:ext cx="16884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A [Hz]</a:t>
            </a:r>
          </a:p>
        </p:txBody>
      </p:sp>
      <p:sp>
        <p:nvSpPr>
          <p:cNvPr id="40980" name="Text Box 68"/>
          <p:cNvSpPr txBox="1">
            <a:spLocks noChangeArrowheads="1"/>
          </p:cNvSpPr>
          <p:nvPr/>
        </p:nvSpPr>
        <p:spPr bwMode="auto">
          <a:xfrm rot="-5400000">
            <a:off x="8323042" y="4116864"/>
            <a:ext cx="275562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Neuron # </a:t>
            </a:r>
            <a:endParaRPr lang="en-US" sz="5100" dirty="0"/>
          </a:p>
        </p:txBody>
      </p:sp>
      <p:sp>
        <p:nvSpPr>
          <p:cNvPr id="40981" name="Text Box 69"/>
          <p:cNvSpPr txBox="1">
            <a:spLocks noChangeArrowheads="1"/>
          </p:cNvSpPr>
          <p:nvPr/>
        </p:nvSpPr>
        <p:spPr bwMode="auto">
          <a:xfrm>
            <a:off x="9543296" y="5806105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32340</a:t>
            </a:r>
            <a:endParaRPr lang="en-US" sz="5100" dirty="0"/>
          </a:p>
        </p:txBody>
      </p:sp>
      <p:sp>
        <p:nvSpPr>
          <p:cNvPr id="40982" name="Text Box 70"/>
          <p:cNvSpPr txBox="1">
            <a:spLocks noChangeArrowheads="1"/>
          </p:cNvSpPr>
          <p:nvPr/>
        </p:nvSpPr>
        <p:spPr bwMode="auto">
          <a:xfrm>
            <a:off x="9543296" y="2430462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32440</a:t>
            </a:r>
            <a:endParaRPr lang="en-US" sz="5100" dirty="0"/>
          </a:p>
        </p:txBody>
      </p:sp>
      <p:sp>
        <p:nvSpPr>
          <p:cNvPr id="40983" name="Rectangle 71"/>
          <p:cNvSpPr>
            <a:spLocks noChangeArrowheads="1"/>
          </p:cNvSpPr>
          <p:nvPr/>
        </p:nvSpPr>
        <p:spPr bwMode="auto">
          <a:xfrm>
            <a:off x="11163856" y="11612210"/>
            <a:ext cx="9003110" cy="5401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84" name="Text Box 72"/>
          <p:cNvSpPr txBox="1">
            <a:spLocks noChangeArrowheads="1"/>
          </p:cNvSpPr>
          <p:nvPr/>
        </p:nvSpPr>
        <p:spPr bwMode="auto">
          <a:xfrm>
            <a:off x="14044851" y="1155594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85" name="Text Box 73"/>
          <p:cNvSpPr txBox="1">
            <a:spLocks noChangeArrowheads="1"/>
          </p:cNvSpPr>
          <p:nvPr/>
        </p:nvSpPr>
        <p:spPr bwMode="auto">
          <a:xfrm>
            <a:off x="19191629" y="1149968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86" name="Text Box 74"/>
          <p:cNvSpPr txBox="1">
            <a:spLocks noChangeArrowheads="1"/>
          </p:cNvSpPr>
          <p:nvPr/>
        </p:nvSpPr>
        <p:spPr bwMode="auto">
          <a:xfrm>
            <a:off x="15447835" y="11488438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87" name="Text Box 75"/>
          <p:cNvSpPr txBox="1">
            <a:spLocks noChangeArrowheads="1"/>
          </p:cNvSpPr>
          <p:nvPr/>
        </p:nvSpPr>
        <p:spPr bwMode="auto">
          <a:xfrm>
            <a:off x="11523980" y="11555949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2964478" y="2295437"/>
            <a:ext cx="180062" cy="3780720"/>
            <a:chOff x="3408" y="816"/>
            <a:chExt cx="48" cy="1344"/>
          </a:xfrm>
        </p:grpSpPr>
        <p:sp>
          <p:nvSpPr>
            <p:cNvPr id="40998" name="Line 77"/>
            <p:cNvSpPr>
              <a:spLocks noChangeShapeType="1"/>
            </p:cNvSpPr>
            <p:nvPr/>
          </p:nvSpPr>
          <p:spPr bwMode="auto">
            <a:xfrm>
              <a:off x="3408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78"/>
            <p:cNvSpPr>
              <a:spLocks noChangeShapeType="1"/>
            </p:cNvSpPr>
            <p:nvPr/>
          </p:nvSpPr>
          <p:spPr bwMode="auto">
            <a:xfrm>
              <a:off x="3456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9" name="Line 79"/>
          <p:cNvSpPr>
            <a:spLocks noChangeShapeType="1"/>
          </p:cNvSpPr>
          <p:nvPr/>
        </p:nvSpPr>
        <p:spPr bwMode="auto">
          <a:xfrm flipV="1">
            <a:off x="14585038" y="2700514"/>
            <a:ext cx="0" cy="1080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42549" y="5401027"/>
            <a:ext cx="4929202" cy="1662503"/>
            <a:chOff x="38" y="2160"/>
            <a:chExt cx="1314" cy="591"/>
          </a:xfrm>
        </p:grpSpPr>
        <p:sp>
          <p:nvSpPr>
            <p:cNvPr id="40995" name="Text Box 81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40996" name="Text Box 82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40997" name="AutoShape 83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40187" y="6886311"/>
            <a:ext cx="3241119" cy="810154"/>
            <a:chOff x="144" y="2688"/>
            <a:chExt cx="864" cy="288"/>
          </a:xfrm>
        </p:grpSpPr>
        <p:sp>
          <p:nvSpPr>
            <p:cNvPr id="40992" name="Line 85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86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87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79"/>
          <p:cNvSpPr>
            <a:spLocks noChangeShapeType="1"/>
          </p:cNvSpPr>
          <p:nvPr/>
        </p:nvSpPr>
        <p:spPr bwMode="auto">
          <a:xfrm flipV="1">
            <a:off x="13432386" y="4965045"/>
            <a:ext cx="164717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Membrane potential fluctuat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2"/>
          <p:cNvGrpSpPr/>
          <p:nvPr/>
        </p:nvGrpSpPr>
        <p:grpSpPr>
          <a:xfrm>
            <a:off x="1143304" y="6741949"/>
            <a:ext cx="4820416" cy="2447341"/>
            <a:chOff x="2295793" y="6416535"/>
            <a:chExt cx="5784499" cy="2447341"/>
          </a:xfrm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 rot="-1320000">
            <a:off x="5202617" y="7835314"/>
            <a:ext cx="535114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big contribution!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5015141" y="6306930"/>
            <a:ext cx="532389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dirty="0" smtClean="0"/>
              <a:t>‘Network noise’ </a:t>
            </a:r>
            <a:endParaRPr lang="fr-FR" dirty="0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127254" y="2555833"/>
            <a:ext cx="2169187" cy="1946621"/>
            <a:chOff x="4611" y="3499"/>
            <a:chExt cx="715" cy="692"/>
          </a:xfrm>
        </p:grpSpPr>
        <p:sp>
          <p:nvSpPr>
            <p:cNvPr id="65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6183" y="5587787"/>
            <a:ext cx="5083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</a:rPr>
              <a:t>Pull out one neuron</a:t>
            </a:r>
            <a:endParaRPr lang="en-US" sz="4400" i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09095" y="2395340"/>
            <a:ext cx="8281434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neuron’s point</a:t>
            </a:r>
          </a:p>
          <a:p>
            <a:r>
              <a:rPr lang="en-US" dirty="0" smtClean="0"/>
              <a:t>  of view: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stochastic spike arrival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864211" y="6461490"/>
            <a:ext cx="9465620" cy="2291986"/>
            <a:chOff x="231738" y="1029604"/>
            <a:chExt cx="4005750" cy="1293454"/>
          </a:xfrm>
        </p:grpSpPr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316604" y="1576785"/>
            <a:ext cx="1828675" cy="746273"/>
          </p:xfrm>
          <a:graphic>
            <a:graphicData uri="http://schemas.openxmlformats.org/presentationml/2006/ole">
              <p:oleObj spid="_x0000_s13315" name="Equation" r:id="rId4" imgW="79992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231738" y="1029604"/>
              <a:ext cx="4005750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Probability of </a:t>
              </a:r>
              <a:r>
                <a:rPr lang="en-US" dirty="0" smtClean="0"/>
                <a:t>spike arrival:</a:t>
              </a:r>
              <a:endParaRPr lang="en-US" dirty="0"/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Stochastic Spike Arrival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80802" y="8753475"/>
            <a:ext cx="16905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Take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200" y="8753111"/>
          <a:ext cx="2517775" cy="1136316"/>
        </p:xfrm>
        <a:graphic>
          <a:graphicData uri="http://schemas.openxmlformats.org/presentationml/2006/ole">
            <p:oleObj spid="_x0000_s13316" name="Equation" r:id="rId5" imgW="507960" imgH="203040" progId="Equation.DSMT4">
              <p:embed/>
            </p:oleObj>
          </a:graphicData>
        </a:graphic>
      </p:graphicFrame>
      <p:grpSp>
        <p:nvGrpSpPr>
          <p:cNvPr id="3" name="Group 95"/>
          <p:cNvGrpSpPr/>
          <p:nvPr/>
        </p:nvGrpSpPr>
        <p:grpSpPr>
          <a:xfrm>
            <a:off x="9177501" y="2333526"/>
            <a:ext cx="12154197" cy="2233550"/>
            <a:chOff x="3544977" y="4341574"/>
            <a:chExt cx="14348705" cy="3038079"/>
          </a:xfrm>
        </p:grpSpPr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87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3314" name="Equation" r:id="rId6" imgW="215640" imgH="203040" progId="Equation.DSMT4">
                <p:embed/>
              </p:oleObj>
            </a:graphicData>
          </a:graphic>
        </p:graphicFrame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44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466660" y="1434427"/>
            <a:ext cx="11457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Total spike train of K </a:t>
            </a:r>
            <a:r>
              <a:rPr lang="en-US" sz="4800" dirty="0" err="1" smtClean="0"/>
              <a:t>presynaptic</a:t>
            </a:r>
            <a:r>
              <a:rPr lang="en-US" sz="4800" dirty="0" smtClean="0"/>
              <a:t> neurons</a:t>
            </a:r>
            <a:endParaRPr lang="en-US" sz="4800" dirty="0"/>
          </a:p>
        </p:txBody>
      </p:sp>
      <p:sp>
        <p:nvSpPr>
          <p:cNvPr id="98" name="TextBox 97"/>
          <p:cNvSpPr txBox="1"/>
          <p:nvPr/>
        </p:nvSpPr>
        <p:spPr>
          <a:xfrm>
            <a:off x="9463481" y="4929463"/>
            <a:ext cx="37224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spike train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9" name="Object 4"/>
          <p:cNvGraphicFramePr>
            <a:graphicFrameLocks noChangeAspect="1"/>
          </p:cNvGraphicFramePr>
          <p:nvPr/>
        </p:nvGraphicFramePr>
        <p:xfrm>
          <a:off x="10226098" y="9722971"/>
          <a:ext cx="5262622" cy="1897073"/>
        </p:xfrm>
        <a:graphic>
          <a:graphicData uri="http://schemas.openxmlformats.org/presentationml/2006/ole">
            <p:oleObj spid="_x0000_s13317" name="Equation" r:id="rId7" imgW="1320480" imgH="444240" progId="Equation.DSMT4">
              <p:embed/>
            </p:oleObj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14797953" y="8753475"/>
            <a:ext cx="3337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</a:rPr>
              <a:t>expectation</a:t>
            </a:r>
            <a:endParaRPr lang="en-US" sz="4800" i="1" dirty="0">
              <a:solidFill>
                <a:srgbClr val="FF0000"/>
              </a:solidFill>
            </a:endParaRPr>
          </a:p>
        </p:txBody>
      </p:sp>
      <p:grpSp>
        <p:nvGrpSpPr>
          <p:cNvPr id="8" name="Group 92"/>
          <p:cNvGrpSpPr/>
          <p:nvPr/>
        </p:nvGrpSpPr>
        <p:grpSpPr>
          <a:xfrm>
            <a:off x="1143304" y="6741949"/>
            <a:ext cx="4820416" cy="2447341"/>
            <a:chOff x="2295793" y="6416535"/>
            <a:chExt cx="5784499" cy="2447341"/>
          </a:xfrm>
        </p:grpSpPr>
        <p:sp>
          <p:nvSpPr>
            <p:cNvPr id="103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127254" y="2555833"/>
            <a:ext cx="2169187" cy="1946621"/>
            <a:chOff x="4611" y="3499"/>
            <a:chExt cx="715" cy="692"/>
          </a:xfrm>
        </p:grpSpPr>
        <p:sp>
          <p:nvSpPr>
            <p:cNvPr id="152" name="Oval 34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35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36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37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38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39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40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41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43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44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45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46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47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48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49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50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51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52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53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54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55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56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57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8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59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60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61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62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63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4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65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66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67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86183" y="5587787"/>
            <a:ext cx="5083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</a:rPr>
              <a:t>Pull out one neuron</a:t>
            </a:r>
            <a:endParaRPr lang="en-US" sz="4400" i="1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721825" y="1434427"/>
            <a:ext cx="3844322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</a:t>
            </a:r>
            <a:endParaRPr lang="en-US" dirty="0" smtClean="0"/>
          </a:p>
          <a:p>
            <a:r>
              <a:rPr lang="en-US" dirty="0" smtClean="0"/>
              <a:t>       now!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1" grpId="0"/>
      <p:bldP spid="1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Exercise 2.1 NOW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5"/>
          <p:cNvGrpSpPr/>
          <p:nvPr/>
        </p:nvGrpSpPr>
        <p:grpSpPr>
          <a:xfrm>
            <a:off x="9364893" y="1970385"/>
            <a:ext cx="9262554" cy="1595045"/>
            <a:chOff x="3544977" y="4341574"/>
            <a:chExt cx="14348705" cy="3038079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57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4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9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1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2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4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5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3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0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1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2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4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5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6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7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36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8434" name="Equation" r:id="rId4" imgW="215640" imgH="203040" progId="Equation.DSMT4">
                <p:embed/>
              </p:oleObj>
            </a:graphicData>
          </a:graphic>
        </p:graphicFrame>
        <p:sp>
          <p:nvSpPr>
            <p:cNvPr id="137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1506200" y="5091113"/>
          <a:ext cx="6042025" cy="1425575"/>
        </p:xfrm>
        <a:graphic>
          <a:graphicData uri="http://schemas.openxmlformats.org/presentationml/2006/ole">
            <p:oleObj spid="_x0000_s18435" name="Equation" r:id="rId5" imgW="1866600" imgH="368280" progId="Equation.DSMT4">
              <p:embed/>
            </p:oleObj>
          </a:graphicData>
        </a:graphic>
      </p:graphicFrame>
      <p:grpSp>
        <p:nvGrpSpPr>
          <p:cNvPr id="6" name="Group 92"/>
          <p:cNvGrpSpPr/>
          <p:nvPr/>
        </p:nvGrpSpPr>
        <p:grpSpPr>
          <a:xfrm>
            <a:off x="3278655" y="1788870"/>
            <a:ext cx="4820416" cy="2447341"/>
            <a:chOff x="2295793" y="6416535"/>
            <a:chExt cx="5784499" cy="2447341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109522" y="6457414"/>
            <a:ext cx="1934399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leaky integrate-and-fire neuron </a:t>
            </a:r>
            <a:r>
              <a:rPr lang="en-US" dirty="0" smtClean="0"/>
              <a:t>without threshold (=passive membrane) receives </a:t>
            </a:r>
            <a:r>
              <a:rPr lang="en-US" dirty="0" smtClean="0"/>
              <a:t>stochastic spike arrival, described as a homogeneous Poisson process.</a:t>
            </a:r>
          </a:p>
          <a:p>
            <a:r>
              <a:rPr lang="en-US" dirty="0" smtClean="0"/>
              <a:t>Calculate </a:t>
            </a:r>
            <a:r>
              <a:rPr lang="en-US" dirty="0" smtClean="0"/>
              <a:t>the </a:t>
            </a:r>
            <a:r>
              <a:rPr lang="en-US" b="1" dirty="0" smtClean="0"/>
              <a:t>mean membrane potential</a:t>
            </a:r>
            <a:r>
              <a:rPr lang="en-US" dirty="0" smtClean="0"/>
              <a:t>. To do so, use the above formula. </a:t>
            </a:r>
            <a:endParaRPr lang="en-US" dirty="0"/>
          </a:p>
        </p:txBody>
      </p:sp>
      <p:sp>
        <p:nvSpPr>
          <p:cNvPr id="100" name="Rectangle 46"/>
          <p:cNvSpPr>
            <a:spLocks noChangeArrowheads="1"/>
          </p:cNvSpPr>
          <p:nvPr/>
        </p:nvSpPr>
        <p:spPr bwMode="auto">
          <a:xfrm>
            <a:off x="1" y="1243601"/>
            <a:ext cx="21559452" cy="10908712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5093256" y="11080356"/>
            <a:ext cx="59317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Text Box 98"/>
          <p:cNvSpPr txBox="1">
            <a:spLocks noChangeArrowheads="1"/>
          </p:cNvSpPr>
          <p:nvPr/>
        </p:nvSpPr>
        <p:spPr bwMode="auto">
          <a:xfrm>
            <a:off x="9749034" y="10158986"/>
            <a:ext cx="6378280" cy="185678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400" i="1" dirty="0" smtClean="0"/>
              <a:t>Start </a:t>
            </a:r>
            <a:r>
              <a:rPr lang="fr-CH" sz="5400" i="1" dirty="0" err="1" smtClean="0"/>
              <a:t>at</a:t>
            </a:r>
            <a:r>
              <a:rPr lang="fr-CH" sz="5400" i="1" dirty="0" smtClean="0"/>
              <a:t> 11:35, </a:t>
            </a:r>
          </a:p>
          <a:p>
            <a:r>
              <a:rPr lang="fr-CH" sz="5400" i="1" dirty="0" smtClean="0"/>
              <a:t>Discussion </a:t>
            </a:r>
            <a:r>
              <a:rPr lang="fr-CH" sz="5400" i="1" dirty="0" err="1" smtClean="0"/>
              <a:t>at</a:t>
            </a:r>
            <a:r>
              <a:rPr lang="fr-CH" sz="5400" i="1" dirty="0" smtClean="0"/>
              <a:t> 11:48</a:t>
            </a:r>
            <a:endParaRPr lang="fr-CH" sz="5400" i="1" dirty="0"/>
          </a:p>
        </p:txBody>
      </p:sp>
      <p:grpSp>
        <p:nvGrpSpPr>
          <p:cNvPr id="101" name="Group 124"/>
          <p:cNvGrpSpPr/>
          <p:nvPr/>
        </p:nvGrpSpPr>
        <p:grpSpPr>
          <a:xfrm>
            <a:off x="1198559" y="4084306"/>
            <a:ext cx="8011522" cy="2373107"/>
            <a:chOff x="1041956" y="6081439"/>
            <a:chExt cx="5988880" cy="1973253"/>
          </a:xfrm>
        </p:grpSpPr>
        <p:graphicFrame>
          <p:nvGraphicFramePr>
            <p:cNvPr id="104" name="Object 68"/>
            <p:cNvGraphicFramePr>
              <a:graphicFrameLocks noChangeAspect="1"/>
            </p:cNvGraphicFramePr>
            <p:nvPr/>
          </p:nvGraphicFramePr>
          <p:xfrm>
            <a:off x="1041956" y="6650988"/>
            <a:ext cx="5586199" cy="1403704"/>
          </p:xfrm>
          <a:graphic>
            <a:graphicData uri="http://schemas.openxmlformats.org/presentationml/2006/ole">
              <p:oleObj spid="_x0000_s18436" name="Equation" r:id="rId6" imgW="1854000" imgH="355320" progId="Equation.3">
                <p:embed/>
              </p:oleObj>
            </a:graphicData>
          </a:graphic>
        </p:graphicFrame>
        <p:sp>
          <p:nvSpPr>
            <p:cNvPr id="105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V="1">
            <a:off x="8671401" y="5606716"/>
            <a:ext cx="2546001" cy="24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Quiz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7.4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2188937" y="2369401"/>
          <a:ext cx="6904037" cy="1425575"/>
        </p:xfrm>
        <a:graphic>
          <a:graphicData uri="http://schemas.openxmlformats.org/presentationml/2006/ole">
            <p:oleObj spid="_x0000_s26626" name="Equation" r:id="rId4" imgW="2133360" imgH="368280" progId="Equation.DSMT4">
              <p:embed/>
            </p:oleObj>
          </a:graphicData>
        </a:graphic>
      </p:graphicFrame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14749173" y="2637759"/>
            <a:ext cx="225078" cy="20535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V="1">
            <a:off x="17695800" y="2369401"/>
            <a:ext cx="2469604" cy="6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17920878" y="2028129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47"/>
          <p:cNvSpPr>
            <a:spLocks noChangeShapeType="1"/>
          </p:cNvSpPr>
          <p:nvPr/>
        </p:nvSpPr>
        <p:spPr bwMode="auto">
          <a:xfrm>
            <a:off x="18974369" y="1958699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48"/>
          <p:cNvSpPr>
            <a:spLocks noChangeShapeType="1"/>
          </p:cNvSpPr>
          <p:nvPr/>
        </p:nvSpPr>
        <p:spPr bwMode="auto">
          <a:xfrm>
            <a:off x="18549221" y="2028129"/>
            <a:ext cx="0" cy="4107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49"/>
          <p:cNvSpPr>
            <a:spLocks noChangeArrowheads="1"/>
          </p:cNvSpPr>
          <p:nvPr/>
        </p:nvSpPr>
        <p:spPr bwMode="auto">
          <a:xfrm>
            <a:off x="19311983" y="3178662"/>
            <a:ext cx="650225" cy="63574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0"/>
          <p:cNvSpPr>
            <a:spLocks/>
          </p:cNvSpPr>
          <p:nvPr/>
        </p:nvSpPr>
        <p:spPr bwMode="auto">
          <a:xfrm>
            <a:off x="14974251" y="2326311"/>
            <a:ext cx="4422138" cy="978936"/>
          </a:xfrm>
          <a:custGeom>
            <a:avLst/>
            <a:gdLst>
              <a:gd name="T0" fmla="*/ 0 w 1043"/>
              <a:gd name="T1" fmla="*/ 2147483647 h 348"/>
              <a:gd name="T2" fmla="*/ 2147483647 w 1043"/>
              <a:gd name="T3" fmla="*/ 2147483647 h 348"/>
              <a:gd name="T4" fmla="*/ 2147483647 w 1043"/>
              <a:gd name="T5" fmla="*/ 2147483647 h 348"/>
              <a:gd name="T6" fmla="*/ 0 60000 65536"/>
              <a:gd name="T7" fmla="*/ 0 60000 65536"/>
              <a:gd name="T8" fmla="*/ 0 60000 65536"/>
              <a:gd name="T9" fmla="*/ 0 w 1043"/>
              <a:gd name="T10" fmla="*/ 0 h 348"/>
              <a:gd name="T11" fmla="*/ 1043 w 1043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348">
                <a:moveTo>
                  <a:pt x="0" y="167"/>
                </a:moveTo>
                <a:cubicBezTo>
                  <a:pt x="139" y="83"/>
                  <a:pt x="279" y="0"/>
                  <a:pt x="453" y="30"/>
                </a:cubicBezTo>
                <a:cubicBezTo>
                  <a:pt x="627" y="60"/>
                  <a:pt x="945" y="295"/>
                  <a:pt x="1043" y="3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46"/>
          <p:cNvSpPr>
            <a:spLocks noChangeArrowheads="1"/>
          </p:cNvSpPr>
          <p:nvPr/>
        </p:nvSpPr>
        <p:spPr bwMode="auto">
          <a:xfrm>
            <a:off x="0" y="1243601"/>
            <a:ext cx="21607463" cy="10908712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101" name="Object 68"/>
          <p:cNvGraphicFramePr>
            <a:graphicFrameLocks noChangeAspect="1"/>
          </p:cNvGraphicFramePr>
          <p:nvPr/>
        </p:nvGraphicFramePr>
        <p:xfrm>
          <a:off x="1290972" y="4625015"/>
          <a:ext cx="7385050" cy="1704975"/>
        </p:xfrm>
        <a:graphic>
          <a:graphicData uri="http://schemas.openxmlformats.org/presentationml/2006/ole">
            <p:oleObj spid="_x0000_s26627" name="Equation" r:id="rId5" imgW="2450880" imgH="431640" progId="Equation.DSMT4">
              <p:embed/>
            </p:oleObj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77516" y="1290223"/>
            <a:ext cx="1503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 linear (=passive) membrane has a potential given by</a:t>
            </a:r>
            <a:endParaRPr lang="en-US" sz="4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0" y="3656182"/>
            <a:ext cx="12692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Suppose the neuronal dynamics  are given by</a:t>
            </a:r>
            <a:endParaRPr lang="en-US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7516" y="6606281"/>
            <a:ext cx="1053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 ] the filter </a:t>
            </a:r>
            <a:r>
              <a:rPr lang="en-US" sz="4000" i="1" dirty="0" smtClean="0"/>
              <a:t>f</a:t>
            </a:r>
            <a:r>
              <a:rPr lang="en-US" sz="4000" dirty="0" smtClean="0"/>
              <a:t> is exponential with time constant </a:t>
            </a:r>
            <a:endParaRPr lang="en-US" sz="4000" dirty="0"/>
          </a:p>
        </p:txBody>
      </p:sp>
      <p:graphicFrame>
        <p:nvGraphicFramePr>
          <p:cNvPr id="305161" name="Object 68"/>
          <p:cNvGraphicFramePr>
            <a:graphicFrameLocks noChangeAspect="1"/>
          </p:cNvGraphicFramePr>
          <p:nvPr/>
        </p:nvGraphicFramePr>
        <p:xfrm>
          <a:off x="11115978" y="6606281"/>
          <a:ext cx="496888" cy="801687"/>
        </p:xfrm>
        <a:graphic>
          <a:graphicData uri="http://schemas.openxmlformats.org/presentationml/2006/ole">
            <p:oleObj spid="_x0000_s26628" name="Equation" r:id="rId6" imgW="164880" imgH="203040" progId="Equation.DSMT4">
              <p:embed/>
            </p:oleObj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633664" y="7466567"/>
            <a:ext cx="10939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 ] the constant </a:t>
            </a:r>
            <a:r>
              <a:rPr lang="en-US" sz="4000" i="1" dirty="0" smtClean="0"/>
              <a:t>a</a:t>
            </a:r>
            <a:r>
              <a:rPr lang="en-US" sz="4000" dirty="0" smtClean="0"/>
              <a:t> is equal to the  time constant </a:t>
            </a:r>
            <a:endParaRPr lang="en-US" sz="4000" dirty="0"/>
          </a:p>
        </p:txBody>
      </p:sp>
      <p:graphicFrame>
        <p:nvGraphicFramePr>
          <p:cNvPr id="305162" name="Object 68"/>
          <p:cNvGraphicFramePr>
            <a:graphicFrameLocks noChangeAspect="1"/>
          </p:cNvGraphicFramePr>
          <p:nvPr/>
        </p:nvGraphicFramePr>
        <p:xfrm>
          <a:off x="11284419" y="7338230"/>
          <a:ext cx="496888" cy="801687"/>
        </p:xfrm>
        <a:graphic>
          <a:graphicData uri="http://schemas.openxmlformats.org/presentationml/2006/ole">
            <p:oleObj spid="_x0000_s26629" name="Equation" r:id="rId7" imgW="164880" imgH="203040" progId="Equation.DSMT4">
              <p:embed/>
            </p:oleObj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577516" y="8326853"/>
            <a:ext cx="6745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 ] the constant </a:t>
            </a:r>
            <a:r>
              <a:rPr lang="en-US" sz="4000" i="1" dirty="0" smtClean="0"/>
              <a:t>a </a:t>
            </a:r>
            <a:r>
              <a:rPr lang="en-US" sz="4000" dirty="0" smtClean="0"/>
              <a:t>is equal to  </a:t>
            </a:r>
            <a:endParaRPr lang="en-US" sz="4000" dirty="0"/>
          </a:p>
        </p:txBody>
      </p:sp>
      <p:graphicFrame>
        <p:nvGraphicFramePr>
          <p:cNvPr id="305163" name="Object 68"/>
          <p:cNvGraphicFramePr>
            <a:graphicFrameLocks noChangeAspect="1"/>
          </p:cNvGraphicFramePr>
          <p:nvPr/>
        </p:nvGraphicFramePr>
        <p:xfrm>
          <a:off x="7017887" y="8326853"/>
          <a:ext cx="803275" cy="903288"/>
        </p:xfrm>
        <a:graphic>
          <a:graphicData uri="http://schemas.openxmlformats.org/presentationml/2006/ole">
            <p:oleObj spid="_x0000_s26630" name="Equation" r:id="rId8" imgW="266400" imgH="228600" progId="Equation.DSMT4">
              <p:embed/>
            </p:oleObj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729916" y="9230141"/>
            <a:ext cx="11025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 ] the </a:t>
            </a:r>
            <a:r>
              <a:rPr lang="en-US" sz="4000" dirty="0" smtClean="0"/>
              <a:t>amplitude </a:t>
            </a:r>
            <a:r>
              <a:rPr lang="en-US" sz="4000" dirty="0" smtClean="0"/>
              <a:t>of the filter </a:t>
            </a:r>
            <a:r>
              <a:rPr lang="en-US" sz="4000" i="1" dirty="0" smtClean="0"/>
              <a:t>f</a:t>
            </a:r>
            <a:r>
              <a:rPr lang="en-US" sz="4000" dirty="0" smtClean="0"/>
              <a:t> is </a:t>
            </a:r>
            <a:r>
              <a:rPr lang="en-US" sz="4000" dirty="0" smtClean="0"/>
              <a:t>proportional to </a:t>
            </a:r>
            <a:r>
              <a:rPr lang="en-US" sz="4000" i="1" dirty="0" smtClean="0"/>
              <a:t>q</a:t>
            </a:r>
            <a:endParaRPr lang="en-US" sz="40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33664" y="10090427"/>
            <a:ext cx="774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 ] the </a:t>
            </a:r>
            <a:r>
              <a:rPr lang="en-US" sz="4000" dirty="0" smtClean="0"/>
              <a:t>amplitude </a:t>
            </a:r>
            <a:r>
              <a:rPr lang="en-US" sz="4000" dirty="0" smtClean="0"/>
              <a:t>of the filter </a:t>
            </a:r>
            <a:r>
              <a:rPr lang="en-US" sz="4000" i="1" dirty="0" smtClean="0"/>
              <a:t>f</a:t>
            </a:r>
            <a:r>
              <a:rPr lang="en-US" sz="4000" dirty="0" smtClean="0"/>
              <a:t> </a:t>
            </a:r>
            <a:r>
              <a:rPr lang="en-US" sz="4000" dirty="0" smtClean="0"/>
              <a:t>is q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736" y="2690410"/>
            <a:ext cx="98774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46947" y="9034060"/>
            <a:ext cx="8945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adapted from Bair and Koch 1996; </a:t>
            </a:r>
          </a:p>
          <a:p>
            <a:r>
              <a:rPr lang="en-US" sz="4400" i="1" dirty="0" smtClean="0"/>
              <a:t>data from Newsome 1989</a:t>
            </a:r>
            <a:endParaRPr lang="en-US" sz="4400" i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170993" y="2537832"/>
            <a:ext cx="3244788" cy="5269830"/>
            <a:chOff x="1449179" y="3081682"/>
            <a:chExt cx="2493436" cy="3908789"/>
          </a:xfrm>
        </p:grpSpPr>
        <p:sp>
          <p:nvSpPr>
            <p:cNvPr id="9" name="TextBox 53"/>
            <p:cNvSpPr txBox="1">
              <a:spLocks noChangeArrowheads="1"/>
            </p:cNvSpPr>
            <p:nvPr/>
          </p:nvSpPr>
          <p:spPr bwMode="auto">
            <a:xfrm>
              <a:off x="1449183" y="3081682"/>
              <a:ext cx="361303" cy="169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 rot="1620000">
              <a:off x="2405336" y="3781752"/>
              <a:ext cx="1537279" cy="1511273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37"/>
            <p:cNvSpPr>
              <a:spLocks noChangeArrowheads="1"/>
            </p:cNvSpPr>
            <p:nvPr/>
          </p:nvSpPr>
          <p:spPr bwMode="auto">
            <a:xfrm rot="19980000">
              <a:off x="3554961" y="4330182"/>
              <a:ext cx="139754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38"/>
            <p:cNvSpPr>
              <a:spLocks noChangeArrowheads="1"/>
            </p:cNvSpPr>
            <p:nvPr/>
          </p:nvSpPr>
          <p:spPr bwMode="auto">
            <a:xfrm rot="19980000">
              <a:off x="3370382" y="4838347"/>
              <a:ext cx="139754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 rot="19980000">
              <a:off x="3081282" y="4159460"/>
              <a:ext cx="139754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40"/>
            <p:cNvSpPr>
              <a:spLocks noChangeArrowheads="1"/>
            </p:cNvSpPr>
            <p:nvPr/>
          </p:nvSpPr>
          <p:spPr bwMode="auto">
            <a:xfrm rot="19980000">
              <a:off x="3181399" y="4500448"/>
              <a:ext cx="139752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41"/>
            <p:cNvSpPr>
              <a:spLocks noChangeArrowheads="1"/>
            </p:cNvSpPr>
            <p:nvPr/>
          </p:nvSpPr>
          <p:spPr bwMode="auto">
            <a:xfrm rot="19980000">
              <a:off x="2994449" y="4729082"/>
              <a:ext cx="139754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 rot="19980000">
              <a:off x="2927221" y="4335689"/>
              <a:ext cx="139752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rot="19980000" flipH="1">
              <a:off x="3254017" y="4909280"/>
              <a:ext cx="230442" cy="2027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rot="19980000" flipH="1" flipV="1">
              <a:off x="2805073" y="4671974"/>
              <a:ext cx="139752" cy="125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 rot="19980000" flipH="1" flipV="1">
              <a:off x="2737842" y="4278580"/>
              <a:ext cx="139754" cy="125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 rot="19980000" flipH="1" flipV="1">
              <a:off x="2990667" y="4447076"/>
              <a:ext cx="139752" cy="125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rot="19980000" flipV="1">
              <a:off x="3185464" y="4060392"/>
              <a:ext cx="197719" cy="44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 rot="19980000">
              <a:off x="2585575" y="4666010"/>
              <a:ext cx="139752" cy="12501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rot="19980000" flipV="1">
              <a:off x="2649356" y="4507956"/>
              <a:ext cx="90063" cy="125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19980000" flipV="1">
              <a:off x="3575979" y="4207203"/>
              <a:ext cx="90063" cy="125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 rot="19980000">
              <a:off x="3687215" y="4669285"/>
              <a:ext cx="139754" cy="1250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rot="19980000" flipH="1" flipV="1">
              <a:off x="3547461" y="4626155"/>
              <a:ext cx="139752" cy="125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56"/>
            <p:cNvSpPr txBox="1">
              <a:spLocks noChangeArrowheads="1"/>
            </p:cNvSpPr>
            <p:nvPr/>
          </p:nvSpPr>
          <p:spPr bwMode="auto">
            <a:xfrm flipH="1">
              <a:off x="1449179" y="5293654"/>
              <a:ext cx="361301" cy="169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7827" y="1434427"/>
            <a:ext cx="14683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15 repetitions of the </a:t>
            </a:r>
            <a:r>
              <a:rPr lang="en-US" sz="4800" b="1" dirty="0" smtClean="0"/>
              <a:t>same</a:t>
            </a:r>
            <a:r>
              <a:rPr lang="en-US" sz="4800" dirty="0" smtClean="0"/>
              <a:t> random dot motion pattern</a:t>
            </a:r>
            <a:endParaRPr lang="en-US" sz="4800" dirty="0"/>
          </a:p>
        </p:txBody>
      </p:sp>
      <p:sp>
        <p:nvSpPr>
          <p:cNvPr id="40" name="Rounded Rectangle 39"/>
          <p:cNvSpPr/>
          <p:nvPr/>
        </p:nvSpPr>
        <p:spPr>
          <a:xfrm>
            <a:off x="7074568" y="2690410"/>
            <a:ext cx="360948" cy="5117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Calculating the mean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61"/>
          <p:cNvGraphicFramePr>
            <a:graphicFrameLocks noChangeAspect="1"/>
          </p:cNvGraphicFramePr>
          <p:nvPr/>
        </p:nvGraphicFramePr>
        <p:xfrm>
          <a:off x="935038" y="1718012"/>
          <a:ext cx="7309833" cy="1944352"/>
        </p:xfrm>
        <a:graphic>
          <a:graphicData uri="http://schemas.openxmlformats.org/presentationml/2006/ole">
            <p:oleObj spid="_x0000_s16386" name="Equation" r:id="rId4" imgW="1600200" imgH="355320" progId="Equation.3">
              <p:embed/>
            </p:oleObj>
          </a:graphicData>
        </a:graphic>
      </p:graphicFrame>
      <p:graphicFrame>
        <p:nvGraphicFramePr>
          <p:cNvPr id="125" name="Object 72"/>
          <p:cNvGraphicFramePr>
            <a:graphicFrameLocks noChangeAspect="1"/>
          </p:cNvGraphicFramePr>
          <p:nvPr/>
        </p:nvGraphicFramePr>
        <p:xfrm>
          <a:off x="935038" y="3897731"/>
          <a:ext cx="7108684" cy="1473617"/>
        </p:xfrm>
        <a:graphic>
          <a:graphicData uri="http://schemas.openxmlformats.org/presentationml/2006/ole">
            <p:oleObj spid="_x0000_s16387" name="Equation" r:id="rId5" imgW="2197080" imgH="380880" progId="Equation.3">
              <p:embed/>
            </p:oleObj>
          </a:graphicData>
        </a:graphic>
      </p:graphicFrame>
      <p:graphicFrame>
        <p:nvGraphicFramePr>
          <p:cNvPr id="128" name="Object 73"/>
          <p:cNvGraphicFramePr>
            <a:graphicFrameLocks noChangeAspect="1"/>
          </p:cNvGraphicFramePr>
          <p:nvPr/>
        </p:nvGraphicFramePr>
        <p:xfrm>
          <a:off x="755650" y="6484686"/>
          <a:ext cx="7150011" cy="1552407"/>
        </p:xfrm>
        <a:graphic>
          <a:graphicData uri="http://schemas.openxmlformats.org/presentationml/2006/ole">
            <p:oleObj spid="_x0000_s16388" name="Equation" r:id="rId6" imgW="2730240" imgH="495000" progId="Equation.3">
              <p:embed/>
            </p:oleObj>
          </a:graphicData>
        </a:graphic>
      </p:graphicFrame>
      <p:sp>
        <p:nvSpPr>
          <p:cNvPr id="129" name="Text Box 74"/>
          <p:cNvSpPr txBox="1">
            <a:spLocks noChangeArrowheads="1"/>
          </p:cNvSpPr>
          <p:nvPr/>
        </p:nvSpPr>
        <p:spPr bwMode="auto">
          <a:xfrm>
            <a:off x="192504" y="5371348"/>
            <a:ext cx="89194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dirty="0" err="1" smtClean="0">
                <a:solidFill>
                  <a:srgbClr val="FF0000"/>
                </a:solidFill>
              </a:rPr>
              <a:t>mean</a:t>
            </a:r>
            <a:r>
              <a:rPr lang="fr-CH" sz="4800" dirty="0" smtClean="0">
                <a:solidFill>
                  <a:srgbClr val="FF0000"/>
                </a:solidFill>
              </a:rPr>
              <a:t>: assume Poisson </a:t>
            </a:r>
            <a:r>
              <a:rPr lang="fr-CH" sz="4800" dirty="0" err="1" smtClean="0">
                <a:solidFill>
                  <a:srgbClr val="FF0000"/>
                </a:solidFill>
              </a:rPr>
              <a:t>process</a:t>
            </a:r>
            <a:endParaRPr lang="fr-FR" sz="5400" dirty="0">
              <a:solidFill>
                <a:srgbClr val="FF0000"/>
              </a:solidFill>
            </a:endParaRPr>
          </a:p>
        </p:txBody>
      </p:sp>
      <p:graphicFrame>
        <p:nvGraphicFramePr>
          <p:cNvPr id="130" name="Object 75"/>
          <p:cNvGraphicFramePr>
            <a:graphicFrameLocks noChangeAspect="1"/>
          </p:cNvGraphicFramePr>
          <p:nvPr/>
        </p:nvGraphicFramePr>
        <p:xfrm>
          <a:off x="1094860" y="8625472"/>
          <a:ext cx="5658054" cy="1606800"/>
        </p:xfrm>
        <a:graphic>
          <a:graphicData uri="http://schemas.openxmlformats.org/presentationml/2006/ole">
            <p:oleObj spid="_x0000_s16389" name="Equation" r:id="rId7" imgW="1549080" imgH="368280" progId="Equation.3">
              <p:embed/>
            </p:oleObj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9364893" y="1970385"/>
            <a:ext cx="9262554" cy="1595045"/>
            <a:chOff x="3544977" y="4341574"/>
            <a:chExt cx="14348705" cy="3038079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57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4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9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1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2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4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5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3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0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1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2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4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5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6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7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36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6390" name="Equation" r:id="rId8" imgW="215640" imgH="203040" progId="Equation.DSMT4">
                <p:embed/>
              </p:oleObj>
            </a:graphicData>
          </a:graphic>
        </p:graphicFrame>
        <p:sp>
          <p:nvSpPr>
            <p:cNvPr id="137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2309537" y="3945773"/>
          <a:ext cx="6205538" cy="1425575"/>
        </p:xfrm>
        <a:graphic>
          <a:graphicData uri="http://schemas.openxmlformats.org/presentationml/2006/ole">
            <p:oleObj spid="_x0000_s16391" name="Equation" r:id="rId9" imgW="1917360" imgH="36828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1925776" y="6391275"/>
          <a:ext cx="7275513" cy="1866900"/>
        </p:xfrm>
        <a:graphic>
          <a:graphicData uri="http://schemas.openxmlformats.org/presentationml/2006/ole">
            <p:oleObj spid="_x0000_s16392" name="Equation" r:id="rId10" imgW="2247840" imgH="482400" progId="Equation.DSMT4">
              <p:embed/>
            </p:oleObj>
          </a:graphicData>
        </a:graphic>
      </p:graphicFrame>
      <p:grpSp>
        <p:nvGrpSpPr>
          <p:cNvPr id="6" name="Group 180"/>
          <p:cNvGrpSpPr/>
          <p:nvPr/>
        </p:nvGrpSpPr>
        <p:grpSpPr>
          <a:xfrm>
            <a:off x="13675924" y="9210487"/>
            <a:ext cx="6492483" cy="2019506"/>
            <a:chOff x="13941684" y="9601201"/>
            <a:chExt cx="6492483" cy="2019506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16285895" y="9601201"/>
              <a:ext cx="566961" cy="607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941684" y="10051047"/>
              <a:ext cx="64924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rate of inhomogeneous</a:t>
              </a:r>
            </a:p>
            <a:p>
              <a:r>
                <a:rPr lang="en-US" sz="4800" dirty="0" smtClean="0">
                  <a:solidFill>
                    <a:srgbClr val="FF0000"/>
                  </a:solidFill>
                </a:rPr>
                <a:t>Poisson process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 rot="-1380000">
            <a:off x="6588332" y="7194637"/>
            <a:ext cx="555312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for exercise</a:t>
            </a:r>
          </a:p>
        </p:txBody>
      </p:sp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1991891" y="8305800"/>
          <a:ext cx="5424487" cy="1081088"/>
        </p:xfrm>
        <a:graphic>
          <a:graphicData uri="http://schemas.openxmlformats.org/presentationml/2006/ole">
            <p:oleObj spid="_x0000_s16393" name="Equation" r:id="rId11" imgW="16761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and Neural Networks</a:t>
            </a:r>
            <a:r>
              <a:rPr lang="en-US" dirty="0" smtClean="0">
                <a:latin typeface="Impact" charset="0"/>
                <a:cs typeface="Impact" charset="0"/>
              </a:rPr>
              <a:t/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code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120782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Stochastic spike firing in integrate-and-fire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1768" y="8618808"/>
            <a:ext cx="9773651" cy="17764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424699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6"/>
          <p:cNvGrpSpPr/>
          <p:nvPr/>
        </p:nvGrpSpPr>
        <p:grpSpPr>
          <a:xfrm>
            <a:off x="11341768" y="564456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325727" y="7216683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262722" y="5186473"/>
            <a:ext cx="6107109" cy="2874922"/>
            <a:chOff x="3012" y="3134"/>
            <a:chExt cx="2181" cy="1022"/>
          </a:xfrm>
        </p:grpSpPr>
        <p:sp>
          <p:nvSpPr>
            <p:cNvPr id="17429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17430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15" name="Object 5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15366" name="Equation" r:id="rId4" imgW="152280" imgH="190440" progId="Equation.3">
                <p:embed/>
              </p:oleObj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366494" y="2193025"/>
            <a:ext cx="9178036" cy="2604871"/>
            <a:chOff x="2426" y="2024"/>
            <a:chExt cx="2949" cy="926"/>
          </a:xfrm>
        </p:grpSpPr>
        <p:graphicFrame>
          <p:nvGraphicFramePr>
            <p:cNvPr id="17414" name="Object 61"/>
            <p:cNvGraphicFramePr>
              <a:graphicFrameLocks noChangeAspect="1"/>
            </p:cNvGraphicFramePr>
            <p:nvPr/>
          </p:nvGraphicFramePr>
          <p:xfrm>
            <a:off x="2526" y="2295"/>
            <a:ext cx="1875" cy="499"/>
          </p:xfrm>
          <a:graphic>
            <a:graphicData uri="http://schemas.openxmlformats.org/presentationml/2006/ole">
              <p:oleObj spid="_x0000_s15365" name="Equation" r:id="rId5" imgW="1600200" imgH="355320" progId="Equation.3">
                <p:embed/>
              </p:oleObj>
            </a:graphicData>
          </a:graphic>
        </p:graphicFrame>
        <p:sp>
          <p:nvSpPr>
            <p:cNvPr id="17427" name="Text Box 63"/>
            <p:cNvSpPr txBox="1">
              <a:spLocks noChangeArrowheads="1"/>
            </p:cNvSpPr>
            <p:nvPr/>
          </p:nvSpPr>
          <p:spPr bwMode="auto">
            <a:xfrm>
              <a:off x="3829" y="2638"/>
              <a:ext cx="52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EPSC</a:t>
              </a:r>
              <a:endParaRPr lang="fr-FR" sz="5100" dirty="0">
                <a:solidFill>
                  <a:srgbClr val="FF0000"/>
                </a:solidFill>
              </a:endParaRPr>
            </a:p>
          </p:txBody>
        </p:sp>
        <p:sp>
          <p:nvSpPr>
            <p:cNvPr id="17428" name="Text Box 64"/>
            <p:cNvSpPr txBox="1">
              <a:spLocks noChangeArrowheads="1"/>
            </p:cNvSpPr>
            <p:nvPr/>
          </p:nvSpPr>
          <p:spPr bwMode="auto">
            <a:xfrm>
              <a:off x="2426" y="2024"/>
              <a:ext cx="29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b="1" dirty="0" err="1"/>
                <a:t>Synaptic</a:t>
              </a:r>
              <a:r>
                <a:rPr lang="fr-CH" sz="5100" b="1" dirty="0"/>
                <a:t> </a:t>
              </a:r>
              <a:r>
                <a:rPr lang="fr-CH" sz="5100" b="1" dirty="0" err="1"/>
                <a:t>current</a:t>
              </a:r>
              <a:r>
                <a:rPr lang="fr-CH" sz="5100" b="1" dirty="0"/>
                <a:t> pulses of </a:t>
              </a:r>
              <a:r>
                <a:rPr lang="fr-CH" sz="5100" b="1" dirty="0" err="1"/>
                <a:t>shape</a:t>
              </a:r>
              <a:r>
                <a:rPr lang="fr-CH" sz="5100" b="1" dirty="0"/>
                <a:t> </a:t>
              </a:r>
              <a:r>
                <a:rPr lang="fr-CH" sz="5100" b="1" i="1" dirty="0">
                  <a:latin typeface="Symbol" pitchFamily="18" charset="2"/>
                </a:rPr>
                <a:t>a</a:t>
              </a:r>
              <a:endParaRPr lang="fr-FR" sz="5100" b="1" i="1" dirty="0">
                <a:latin typeface="Symbol" pitchFamily="18" charset="2"/>
              </a:endParaRPr>
            </a:p>
          </p:txBody>
        </p:sp>
      </p:grpSp>
      <p:graphicFrame>
        <p:nvGraphicFramePr>
          <p:cNvPr id="383042" name="Object 66"/>
          <p:cNvGraphicFramePr>
            <a:graphicFrameLocks noChangeAspect="1"/>
          </p:cNvGraphicFramePr>
          <p:nvPr/>
        </p:nvGraphicFramePr>
        <p:xfrm>
          <a:off x="12482930" y="5777209"/>
          <a:ext cx="1733099" cy="751080"/>
        </p:xfrm>
        <a:graphic>
          <a:graphicData uri="http://schemas.openxmlformats.org/presentationml/2006/ole">
            <p:oleObj spid="_x0000_s15362" name="Equation" r:id="rId6" imgW="393480" imgH="190440" progId="Equation.3">
              <p:embed/>
            </p:oleObj>
          </a:graphicData>
        </a:graphic>
      </p:graphicFrame>
      <p:sp>
        <p:nvSpPr>
          <p:cNvPr id="383043" name="AutoShape 67"/>
          <p:cNvSpPr>
            <a:spLocks/>
          </p:cNvSpPr>
          <p:nvPr/>
        </p:nvSpPr>
        <p:spPr bwMode="auto">
          <a:xfrm rot="-5400000">
            <a:off x="13282464" y="2870505"/>
            <a:ext cx="509160" cy="4764145"/>
          </a:xfrm>
          <a:prstGeom prst="leftBrace">
            <a:avLst>
              <a:gd name="adj1" fmla="val 584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124"/>
          <p:cNvGrpSpPr/>
          <p:nvPr/>
        </p:nvGrpSpPr>
        <p:grpSpPr>
          <a:xfrm>
            <a:off x="1041956" y="5455801"/>
            <a:ext cx="5988880" cy="2480035"/>
            <a:chOff x="1041956" y="6081439"/>
            <a:chExt cx="5988880" cy="2480035"/>
          </a:xfrm>
        </p:grpSpPr>
        <p:graphicFrame>
          <p:nvGraphicFramePr>
            <p:cNvPr id="17411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15363" name="Equation" r:id="rId7" imgW="1854000" imgH="355320" progId="Equation.3">
                <p:embed/>
              </p:oleObj>
            </a:graphicData>
          </a:graphic>
        </p:graphicFrame>
        <p:sp>
          <p:nvSpPr>
            <p:cNvPr id="17424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3049" name="Object 73"/>
          <p:cNvGraphicFramePr>
            <a:graphicFrameLocks noChangeAspect="1"/>
          </p:cNvGraphicFramePr>
          <p:nvPr/>
        </p:nvGraphicFramePr>
        <p:xfrm>
          <a:off x="16153080" y="6702322"/>
          <a:ext cx="4125940" cy="852349"/>
        </p:xfrm>
        <a:graphic>
          <a:graphicData uri="http://schemas.openxmlformats.org/presentationml/2006/ole">
            <p:oleObj spid="_x0000_s15364" name="Equation" r:id="rId8" imgW="1155600" imgH="215640" progId="Equation.3">
              <p:embed/>
            </p:oleObj>
          </a:graphicData>
        </a:graphic>
      </p:graphicFrame>
      <p:grpSp>
        <p:nvGrpSpPr>
          <p:cNvPr id="5" name="Group 92"/>
          <p:cNvGrpSpPr/>
          <p:nvPr/>
        </p:nvGrpSpPr>
        <p:grpSpPr>
          <a:xfrm>
            <a:off x="786641" y="1878622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Fluctuation of current/potential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32"/>
          <p:cNvGrpSpPr/>
          <p:nvPr/>
        </p:nvGrpSpPr>
        <p:grpSpPr>
          <a:xfrm>
            <a:off x="697827" y="8398041"/>
            <a:ext cx="13453593" cy="2021308"/>
            <a:chOff x="697827" y="8398041"/>
            <a:chExt cx="13453593" cy="2021308"/>
          </a:xfrm>
        </p:grpSpPr>
        <p:cxnSp>
          <p:nvCxnSpPr>
            <p:cNvPr id="126" name="Straight Arrow Connector 125"/>
            <p:cNvCxnSpPr/>
            <p:nvPr/>
          </p:nvCxnSpPr>
          <p:spPr>
            <a:xfrm flipV="1">
              <a:off x="8906755" y="10419347"/>
              <a:ext cx="524466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906755" y="8398041"/>
              <a:ext cx="0" cy="2021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97827" y="9188641"/>
              <a:ext cx="765466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itchFamily="2" charset="2"/>
                </a:rPr>
                <a:t> Fluctuating potential</a:t>
              </a:r>
              <a:endParaRPr lang="en-US" dirty="0"/>
            </a:p>
          </p:txBody>
        </p:sp>
      </p:grpSp>
      <p:grpSp>
        <p:nvGrpSpPr>
          <p:cNvPr id="7" name="Group 133"/>
          <p:cNvGrpSpPr/>
          <p:nvPr/>
        </p:nvGrpSpPr>
        <p:grpSpPr>
          <a:xfrm>
            <a:off x="14991348" y="8825498"/>
            <a:ext cx="6256421" cy="2941385"/>
            <a:chOff x="3665556" y="3856038"/>
            <a:chExt cx="3713144" cy="1593850"/>
          </a:xfrm>
        </p:grpSpPr>
        <p:sp>
          <p:nvSpPr>
            <p:cNvPr id="135" name="Text Box 13"/>
            <p:cNvSpPr txBox="1">
              <a:spLocks noChangeArrowheads="1"/>
            </p:cNvSpPr>
            <p:nvPr/>
          </p:nvSpPr>
          <p:spPr bwMode="auto">
            <a:xfrm>
              <a:off x="4119563" y="38560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2400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4217988" y="4338638"/>
              <a:ext cx="1370012" cy="519112"/>
            </a:xfrm>
            <a:custGeom>
              <a:avLst/>
              <a:gdLst>
                <a:gd name="T0" fmla="*/ 0 w 1670"/>
                <a:gd name="T1" fmla="*/ 2147483647 h 407"/>
                <a:gd name="T2" fmla="*/ 2147483647 w 1670"/>
                <a:gd name="T3" fmla="*/ 0 h 407"/>
                <a:gd name="T4" fmla="*/ 2147483647 w 1670"/>
                <a:gd name="T5" fmla="*/ 2147483647 h 407"/>
                <a:gd name="T6" fmla="*/ 2147483647 w 1670"/>
                <a:gd name="T7" fmla="*/ 2147483647 h 407"/>
                <a:gd name="T8" fmla="*/ 2147483647 w 1670"/>
                <a:gd name="T9" fmla="*/ 2147483647 h 407"/>
                <a:gd name="T10" fmla="*/ 2147483647 w 1670"/>
                <a:gd name="T11" fmla="*/ 2147483647 h 407"/>
                <a:gd name="T12" fmla="*/ 2147483647 w 1670"/>
                <a:gd name="T13" fmla="*/ 2147483647 h 407"/>
                <a:gd name="T14" fmla="*/ 2147483647 w 1670"/>
                <a:gd name="T15" fmla="*/ 2147483647 h 407"/>
                <a:gd name="T16" fmla="*/ 2147483647 w 1670"/>
                <a:gd name="T17" fmla="*/ 2147483647 h 407"/>
                <a:gd name="T18" fmla="*/ 2147483647 w 1670"/>
                <a:gd name="T19" fmla="*/ 2147483647 h 407"/>
                <a:gd name="T20" fmla="*/ 2147483647 w 1670"/>
                <a:gd name="T21" fmla="*/ 2147483647 h 407"/>
                <a:gd name="T22" fmla="*/ 2147483647 w 1670"/>
                <a:gd name="T23" fmla="*/ 2147483647 h 407"/>
                <a:gd name="T24" fmla="*/ 2147483647 w 1670"/>
                <a:gd name="T25" fmla="*/ 2147483647 h 407"/>
                <a:gd name="T26" fmla="*/ 2147483647 w 1670"/>
                <a:gd name="T27" fmla="*/ 2147483647 h 407"/>
                <a:gd name="T28" fmla="*/ 2147483647 w 1670"/>
                <a:gd name="T29" fmla="*/ 2147483647 h 407"/>
                <a:gd name="T30" fmla="*/ 2147483647 w 1670"/>
                <a:gd name="T31" fmla="*/ 2147483647 h 407"/>
                <a:gd name="T32" fmla="*/ 2147483647 w 1670"/>
                <a:gd name="T33" fmla="*/ 2147483647 h 407"/>
                <a:gd name="T34" fmla="*/ 2147483647 w 1670"/>
                <a:gd name="T35" fmla="*/ 2147483647 h 407"/>
                <a:gd name="T36" fmla="*/ 2147483647 w 1670"/>
                <a:gd name="T37" fmla="*/ 2147483647 h 407"/>
                <a:gd name="T38" fmla="*/ 2147483647 w 1670"/>
                <a:gd name="T39" fmla="*/ 2147483647 h 407"/>
                <a:gd name="T40" fmla="*/ 2147483647 w 1670"/>
                <a:gd name="T41" fmla="*/ 2147483647 h 407"/>
                <a:gd name="T42" fmla="*/ 2147483647 w 1670"/>
                <a:gd name="T43" fmla="*/ 2147483647 h 407"/>
                <a:gd name="T44" fmla="*/ 2147483647 w 1670"/>
                <a:gd name="T45" fmla="*/ 2147483647 h 407"/>
                <a:gd name="T46" fmla="*/ 2147483647 w 1670"/>
                <a:gd name="T47" fmla="*/ 2147483647 h 407"/>
                <a:gd name="T48" fmla="*/ 2147483647 w 1670"/>
                <a:gd name="T49" fmla="*/ 2147483647 h 407"/>
                <a:gd name="T50" fmla="*/ 2147483647 w 1670"/>
                <a:gd name="T51" fmla="*/ 2147483647 h 407"/>
                <a:gd name="T52" fmla="*/ 2147483647 w 1670"/>
                <a:gd name="T53" fmla="*/ 2147483647 h 407"/>
                <a:gd name="T54" fmla="*/ 2147483647 w 1670"/>
                <a:gd name="T55" fmla="*/ 2147483647 h 407"/>
                <a:gd name="T56" fmla="*/ 2147483647 w 1670"/>
                <a:gd name="T57" fmla="*/ 2147483647 h 407"/>
                <a:gd name="T58" fmla="*/ 2147483647 w 1670"/>
                <a:gd name="T59" fmla="*/ 2147483647 h 407"/>
                <a:gd name="T60" fmla="*/ 2147483647 w 1670"/>
                <a:gd name="T61" fmla="*/ 2147483647 h 407"/>
                <a:gd name="T62" fmla="*/ 2147483647 w 1670"/>
                <a:gd name="T63" fmla="*/ 2147483647 h 407"/>
                <a:gd name="T64" fmla="*/ 2147483647 w 1670"/>
                <a:gd name="T65" fmla="*/ 2147483647 h 407"/>
                <a:gd name="T66" fmla="*/ 2147483647 w 1670"/>
                <a:gd name="T67" fmla="*/ 2147483647 h 407"/>
                <a:gd name="T68" fmla="*/ 2147483647 w 1670"/>
                <a:gd name="T69" fmla="*/ 2147483647 h 407"/>
                <a:gd name="T70" fmla="*/ 2147483647 w 1670"/>
                <a:gd name="T71" fmla="*/ 2147483647 h 407"/>
                <a:gd name="T72" fmla="*/ 2147483647 w 1670"/>
                <a:gd name="T73" fmla="*/ 2147483647 h 407"/>
                <a:gd name="T74" fmla="*/ 2147483647 w 1670"/>
                <a:gd name="T75" fmla="*/ 2147483647 h 407"/>
                <a:gd name="T76" fmla="*/ 2147483647 w 1670"/>
                <a:gd name="T77" fmla="*/ 2147483647 h 407"/>
                <a:gd name="T78" fmla="*/ 2147483647 w 1670"/>
                <a:gd name="T79" fmla="*/ 2147483647 h 407"/>
                <a:gd name="T80" fmla="*/ 2147483647 w 1670"/>
                <a:gd name="T81" fmla="*/ 2147483647 h 407"/>
                <a:gd name="T82" fmla="*/ 2147483647 w 1670"/>
                <a:gd name="T83" fmla="*/ 2147483647 h 407"/>
                <a:gd name="T84" fmla="*/ 2147483647 w 1670"/>
                <a:gd name="T85" fmla="*/ 2147483647 h 407"/>
                <a:gd name="T86" fmla="*/ 2147483647 w 1670"/>
                <a:gd name="T87" fmla="*/ 2147483647 h 407"/>
                <a:gd name="T88" fmla="*/ 2147483647 w 1670"/>
                <a:gd name="T89" fmla="*/ 2147483647 h 407"/>
                <a:gd name="T90" fmla="*/ 2147483647 w 1670"/>
                <a:gd name="T91" fmla="*/ 2147483647 h 407"/>
                <a:gd name="T92" fmla="*/ 2147483647 w 1670"/>
                <a:gd name="T93" fmla="*/ 2147483647 h 407"/>
                <a:gd name="T94" fmla="*/ 2147483647 w 1670"/>
                <a:gd name="T95" fmla="*/ 2147483647 h 407"/>
                <a:gd name="T96" fmla="*/ 2147483647 w 1670"/>
                <a:gd name="T97" fmla="*/ 2147483647 h 407"/>
                <a:gd name="T98" fmla="*/ 2147483647 w 1670"/>
                <a:gd name="T99" fmla="*/ 2147483647 h 407"/>
                <a:gd name="T100" fmla="*/ 2147483647 w 1670"/>
                <a:gd name="T101" fmla="*/ 2147483647 h 407"/>
                <a:gd name="T102" fmla="*/ 2147483647 w 1670"/>
                <a:gd name="T103" fmla="*/ 2147483647 h 407"/>
                <a:gd name="T104" fmla="*/ 2147483647 w 1670"/>
                <a:gd name="T105" fmla="*/ 2147483647 h 407"/>
                <a:gd name="T106" fmla="*/ 2147483647 w 1670"/>
                <a:gd name="T107" fmla="*/ 2147483647 h 407"/>
                <a:gd name="T108" fmla="*/ 2147483647 w 1670"/>
                <a:gd name="T109" fmla="*/ 2147483647 h 407"/>
                <a:gd name="T110" fmla="*/ 2147483647 w 1670"/>
                <a:gd name="T111" fmla="*/ 2147483647 h 407"/>
                <a:gd name="T112" fmla="*/ 2147483647 w 1670"/>
                <a:gd name="T113" fmla="*/ 2147483647 h 407"/>
                <a:gd name="T114" fmla="*/ 2147483647 w 1670"/>
                <a:gd name="T115" fmla="*/ 2147483647 h 407"/>
                <a:gd name="T116" fmla="*/ 2147483647 w 1670"/>
                <a:gd name="T117" fmla="*/ 2147483647 h 407"/>
                <a:gd name="T118" fmla="*/ 2147483647 w 1670"/>
                <a:gd name="T119" fmla="*/ 2147483647 h 407"/>
                <a:gd name="T120" fmla="*/ 2147483647 w 1670"/>
                <a:gd name="T121" fmla="*/ 2147483647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70"/>
                <a:gd name="T184" fmla="*/ 0 h 407"/>
                <a:gd name="T185" fmla="*/ 1670 w 1670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70" h="407">
                  <a:moveTo>
                    <a:pt x="0" y="290"/>
                  </a:moveTo>
                  <a:cubicBezTo>
                    <a:pt x="45" y="197"/>
                    <a:pt x="43" y="81"/>
                    <a:pt x="103" y="0"/>
                  </a:cubicBezTo>
                  <a:cubicBezTo>
                    <a:pt x="116" y="49"/>
                    <a:pt x="132" y="96"/>
                    <a:pt x="145" y="145"/>
                  </a:cubicBezTo>
                  <a:cubicBezTo>
                    <a:pt x="150" y="138"/>
                    <a:pt x="184" y="80"/>
                    <a:pt x="196" y="83"/>
                  </a:cubicBezTo>
                  <a:cubicBezTo>
                    <a:pt x="210" y="87"/>
                    <a:pt x="203" y="111"/>
                    <a:pt x="207" y="125"/>
                  </a:cubicBezTo>
                  <a:cubicBezTo>
                    <a:pt x="214" y="115"/>
                    <a:pt x="215" y="90"/>
                    <a:pt x="227" y="94"/>
                  </a:cubicBezTo>
                  <a:cubicBezTo>
                    <a:pt x="240" y="98"/>
                    <a:pt x="235" y="121"/>
                    <a:pt x="238" y="135"/>
                  </a:cubicBezTo>
                  <a:cubicBezTo>
                    <a:pt x="242" y="156"/>
                    <a:pt x="245" y="176"/>
                    <a:pt x="248" y="197"/>
                  </a:cubicBezTo>
                  <a:cubicBezTo>
                    <a:pt x="334" y="111"/>
                    <a:pt x="239" y="187"/>
                    <a:pt x="289" y="197"/>
                  </a:cubicBezTo>
                  <a:cubicBezTo>
                    <a:pt x="298" y="199"/>
                    <a:pt x="352" y="162"/>
                    <a:pt x="362" y="156"/>
                  </a:cubicBezTo>
                  <a:cubicBezTo>
                    <a:pt x="381" y="213"/>
                    <a:pt x="373" y="245"/>
                    <a:pt x="403" y="187"/>
                  </a:cubicBezTo>
                  <a:cubicBezTo>
                    <a:pt x="408" y="177"/>
                    <a:pt x="410" y="166"/>
                    <a:pt x="414" y="156"/>
                  </a:cubicBezTo>
                  <a:cubicBezTo>
                    <a:pt x="455" y="219"/>
                    <a:pt x="407" y="167"/>
                    <a:pt x="476" y="176"/>
                  </a:cubicBezTo>
                  <a:cubicBezTo>
                    <a:pt x="488" y="178"/>
                    <a:pt x="497" y="190"/>
                    <a:pt x="507" y="197"/>
                  </a:cubicBezTo>
                  <a:cubicBezTo>
                    <a:pt x="510" y="211"/>
                    <a:pt x="504" y="232"/>
                    <a:pt x="517" y="238"/>
                  </a:cubicBezTo>
                  <a:cubicBezTo>
                    <a:pt x="544" y="252"/>
                    <a:pt x="556" y="195"/>
                    <a:pt x="558" y="187"/>
                  </a:cubicBezTo>
                  <a:cubicBezTo>
                    <a:pt x="562" y="208"/>
                    <a:pt x="554" y="234"/>
                    <a:pt x="569" y="249"/>
                  </a:cubicBezTo>
                  <a:cubicBezTo>
                    <a:pt x="578" y="258"/>
                    <a:pt x="590" y="236"/>
                    <a:pt x="600" y="228"/>
                  </a:cubicBezTo>
                  <a:cubicBezTo>
                    <a:pt x="611" y="219"/>
                    <a:pt x="621" y="207"/>
                    <a:pt x="631" y="197"/>
                  </a:cubicBezTo>
                  <a:cubicBezTo>
                    <a:pt x="634" y="218"/>
                    <a:pt x="628" y="243"/>
                    <a:pt x="641" y="259"/>
                  </a:cubicBezTo>
                  <a:cubicBezTo>
                    <a:pt x="648" y="268"/>
                    <a:pt x="664" y="256"/>
                    <a:pt x="672" y="249"/>
                  </a:cubicBezTo>
                  <a:cubicBezTo>
                    <a:pt x="696" y="228"/>
                    <a:pt x="711" y="199"/>
                    <a:pt x="734" y="176"/>
                  </a:cubicBezTo>
                  <a:cubicBezTo>
                    <a:pt x="744" y="180"/>
                    <a:pt x="754" y="189"/>
                    <a:pt x="765" y="187"/>
                  </a:cubicBezTo>
                  <a:cubicBezTo>
                    <a:pt x="819" y="178"/>
                    <a:pt x="776" y="136"/>
                    <a:pt x="817" y="197"/>
                  </a:cubicBezTo>
                  <a:cubicBezTo>
                    <a:pt x="831" y="190"/>
                    <a:pt x="846" y="185"/>
                    <a:pt x="858" y="176"/>
                  </a:cubicBezTo>
                  <a:cubicBezTo>
                    <a:pt x="870" y="167"/>
                    <a:pt x="875" y="141"/>
                    <a:pt x="889" y="145"/>
                  </a:cubicBezTo>
                  <a:cubicBezTo>
                    <a:pt x="903" y="149"/>
                    <a:pt x="896" y="173"/>
                    <a:pt x="900" y="187"/>
                  </a:cubicBezTo>
                  <a:cubicBezTo>
                    <a:pt x="903" y="197"/>
                    <a:pt x="907" y="208"/>
                    <a:pt x="910" y="218"/>
                  </a:cubicBezTo>
                  <a:cubicBezTo>
                    <a:pt x="924" y="211"/>
                    <a:pt x="939" y="207"/>
                    <a:pt x="951" y="197"/>
                  </a:cubicBezTo>
                  <a:cubicBezTo>
                    <a:pt x="993" y="162"/>
                    <a:pt x="947" y="158"/>
                    <a:pt x="1003" y="176"/>
                  </a:cubicBezTo>
                  <a:cubicBezTo>
                    <a:pt x="1046" y="112"/>
                    <a:pt x="1006" y="154"/>
                    <a:pt x="1034" y="176"/>
                  </a:cubicBezTo>
                  <a:cubicBezTo>
                    <a:pt x="1045" y="185"/>
                    <a:pt x="1062" y="183"/>
                    <a:pt x="1076" y="187"/>
                  </a:cubicBezTo>
                  <a:cubicBezTo>
                    <a:pt x="1086" y="177"/>
                    <a:pt x="1093" y="159"/>
                    <a:pt x="1107" y="156"/>
                  </a:cubicBezTo>
                  <a:cubicBezTo>
                    <a:pt x="1146" y="149"/>
                    <a:pt x="1146" y="216"/>
                    <a:pt x="1148" y="228"/>
                  </a:cubicBezTo>
                  <a:cubicBezTo>
                    <a:pt x="1204" y="190"/>
                    <a:pt x="1169" y="204"/>
                    <a:pt x="1169" y="238"/>
                  </a:cubicBezTo>
                  <a:cubicBezTo>
                    <a:pt x="1169" y="249"/>
                    <a:pt x="1176" y="259"/>
                    <a:pt x="1179" y="269"/>
                  </a:cubicBezTo>
                  <a:cubicBezTo>
                    <a:pt x="1229" y="195"/>
                    <a:pt x="1173" y="261"/>
                    <a:pt x="1210" y="280"/>
                  </a:cubicBezTo>
                  <a:cubicBezTo>
                    <a:pt x="1221" y="286"/>
                    <a:pt x="1231" y="266"/>
                    <a:pt x="1241" y="259"/>
                  </a:cubicBezTo>
                  <a:cubicBezTo>
                    <a:pt x="1266" y="131"/>
                    <a:pt x="1235" y="256"/>
                    <a:pt x="1262" y="269"/>
                  </a:cubicBezTo>
                  <a:cubicBezTo>
                    <a:pt x="1277" y="277"/>
                    <a:pt x="1283" y="242"/>
                    <a:pt x="1293" y="228"/>
                  </a:cubicBezTo>
                  <a:cubicBezTo>
                    <a:pt x="1296" y="207"/>
                    <a:pt x="1299" y="187"/>
                    <a:pt x="1303" y="166"/>
                  </a:cubicBezTo>
                  <a:cubicBezTo>
                    <a:pt x="1306" y="152"/>
                    <a:pt x="1313" y="111"/>
                    <a:pt x="1313" y="125"/>
                  </a:cubicBezTo>
                  <a:cubicBezTo>
                    <a:pt x="1313" y="142"/>
                    <a:pt x="1306" y="159"/>
                    <a:pt x="1303" y="176"/>
                  </a:cubicBezTo>
                  <a:cubicBezTo>
                    <a:pt x="1306" y="190"/>
                    <a:pt x="1299" y="218"/>
                    <a:pt x="1313" y="218"/>
                  </a:cubicBezTo>
                  <a:cubicBezTo>
                    <a:pt x="1322" y="218"/>
                    <a:pt x="1341" y="155"/>
                    <a:pt x="1344" y="145"/>
                  </a:cubicBezTo>
                  <a:cubicBezTo>
                    <a:pt x="1351" y="169"/>
                    <a:pt x="1360" y="193"/>
                    <a:pt x="1365" y="218"/>
                  </a:cubicBezTo>
                  <a:cubicBezTo>
                    <a:pt x="1371" y="249"/>
                    <a:pt x="1364" y="282"/>
                    <a:pt x="1376" y="311"/>
                  </a:cubicBezTo>
                  <a:cubicBezTo>
                    <a:pt x="1381" y="324"/>
                    <a:pt x="1381" y="282"/>
                    <a:pt x="1386" y="269"/>
                  </a:cubicBezTo>
                  <a:cubicBezTo>
                    <a:pt x="1391" y="255"/>
                    <a:pt x="1400" y="242"/>
                    <a:pt x="1407" y="228"/>
                  </a:cubicBezTo>
                  <a:cubicBezTo>
                    <a:pt x="1423" y="279"/>
                    <a:pt x="1389" y="407"/>
                    <a:pt x="1448" y="321"/>
                  </a:cubicBezTo>
                  <a:cubicBezTo>
                    <a:pt x="1451" y="307"/>
                    <a:pt x="1445" y="284"/>
                    <a:pt x="1458" y="280"/>
                  </a:cubicBezTo>
                  <a:cubicBezTo>
                    <a:pt x="1470" y="276"/>
                    <a:pt x="1469" y="319"/>
                    <a:pt x="1479" y="311"/>
                  </a:cubicBezTo>
                  <a:cubicBezTo>
                    <a:pt x="1500" y="294"/>
                    <a:pt x="1500" y="262"/>
                    <a:pt x="1510" y="238"/>
                  </a:cubicBezTo>
                  <a:cubicBezTo>
                    <a:pt x="1520" y="158"/>
                    <a:pt x="1534" y="143"/>
                    <a:pt x="1551" y="73"/>
                  </a:cubicBezTo>
                  <a:cubicBezTo>
                    <a:pt x="1555" y="87"/>
                    <a:pt x="1553" y="103"/>
                    <a:pt x="1562" y="114"/>
                  </a:cubicBezTo>
                  <a:cubicBezTo>
                    <a:pt x="1569" y="123"/>
                    <a:pt x="1585" y="117"/>
                    <a:pt x="1593" y="125"/>
                  </a:cubicBezTo>
                  <a:cubicBezTo>
                    <a:pt x="1601" y="133"/>
                    <a:pt x="1600" y="146"/>
                    <a:pt x="1603" y="156"/>
                  </a:cubicBezTo>
                  <a:cubicBezTo>
                    <a:pt x="1613" y="146"/>
                    <a:pt x="1620" y="122"/>
                    <a:pt x="1634" y="125"/>
                  </a:cubicBezTo>
                  <a:cubicBezTo>
                    <a:pt x="1648" y="128"/>
                    <a:pt x="1640" y="152"/>
                    <a:pt x="1644" y="166"/>
                  </a:cubicBezTo>
                  <a:cubicBezTo>
                    <a:pt x="1647" y="177"/>
                    <a:pt x="1651" y="187"/>
                    <a:pt x="1655" y="197"/>
                  </a:cubicBezTo>
                  <a:cubicBezTo>
                    <a:pt x="1670" y="150"/>
                    <a:pt x="1665" y="155"/>
                    <a:pt x="1665" y="21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4395788" y="4086225"/>
              <a:ext cx="406426" cy="3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I(t)</a:t>
              </a: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160838" y="4630738"/>
              <a:ext cx="152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" name="Object 19"/>
            <p:cNvGraphicFramePr>
              <a:graphicFrameLocks noChangeAspect="1"/>
            </p:cNvGraphicFramePr>
            <p:nvPr/>
          </p:nvGraphicFramePr>
          <p:xfrm>
            <a:off x="3665556" y="4369371"/>
            <a:ext cx="339725" cy="506412"/>
          </p:xfrm>
          <a:graphic>
            <a:graphicData uri="http://schemas.openxmlformats.org/presentationml/2006/ole">
              <p:oleObj spid="_x0000_s15367" name="Equation" r:id="rId9" imgW="152280" imgH="164880" progId="Equation.3">
                <p:embed/>
              </p:oleObj>
            </a:graphicData>
          </a:graphic>
        </p:graphicFrame>
        <p:sp>
          <p:nvSpPr>
            <p:cNvPr id="140" name="Oval 80"/>
            <p:cNvSpPr>
              <a:spLocks noChangeArrowheads="1"/>
            </p:cNvSpPr>
            <p:nvPr/>
          </p:nvSpPr>
          <p:spPr bwMode="auto">
            <a:xfrm>
              <a:off x="6457950" y="4483100"/>
              <a:ext cx="360363" cy="3603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" name="Object 81"/>
            <p:cNvGraphicFramePr>
              <a:graphicFrameLocks noChangeAspect="1"/>
            </p:cNvGraphicFramePr>
            <p:nvPr/>
          </p:nvGraphicFramePr>
          <p:xfrm>
            <a:off x="5757863" y="4270375"/>
            <a:ext cx="339725" cy="428625"/>
          </p:xfrm>
          <a:graphic>
            <a:graphicData uri="http://schemas.openxmlformats.org/presentationml/2006/ole">
              <p:oleObj spid="_x0000_s15368" name="Equation" r:id="rId10" imgW="152280" imgH="139680" progId="Equation.3">
                <p:embed/>
              </p:oleObj>
            </a:graphicData>
          </a:graphic>
        </p:graphicFrame>
        <p:sp>
          <p:nvSpPr>
            <p:cNvPr id="142" name="Line 82"/>
            <p:cNvSpPr>
              <a:spLocks noChangeShapeType="1"/>
            </p:cNvSpPr>
            <p:nvPr/>
          </p:nvSpPr>
          <p:spPr bwMode="auto">
            <a:xfrm flipV="1">
              <a:off x="5665788" y="4384675"/>
              <a:ext cx="0" cy="2428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5810250" y="3979863"/>
              <a:ext cx="647700" cy="50323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84"/>
            <p:cNvSpPr txBox="1">
              <a:spLocks noChangeArrowheads="1"/>
            </p:cNvSpPr>
            <p:nvPr/>
          </p:nvSpPr>
          <p:spPr bwMode="auto">
            <a:xfrm>
              <a:off x="4081463" y="4987925"/>
              <a:ext cx="32972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2400" i="1">
                  <a:solidFill>
                    <a:schemeClr val="accent2"/>
                  </a:solidFill>
                </a:rPr>
                <a:t>Fluctuating input current</a:t>
              </a:r>
              <a:endParaRPr lang="fr-FR" sz="2400" i="1">
                <a:solidFill>
                  <a:schemeClr val="accent2"/>
                </a:solidFill>
              </a:endParaRPr>
            </a:p>
          </p:txBody>
        </p:sp>
      </p:grpSp>
      <p:sp>
        <p:nvSpPr>
          <p:cNvPr id="125" name="Freeform 124"/>
          <p:cNvSpPr/>
          <p:nvPr/>
        </p:nvSpPr>
        <p:spPr>
          <a:xfrm>
            <a:off x="8951494" y="8406064"/>
            <a:ext cx="6039853" cy="1403683"/>
          </a:xfrm>
          <a:custGeom>
            <a:avLst/>
            <a:gdLst>
              <a:gd name="connsiteX0" fmla="*/ 0 w 5293894"/>
              <a:gd name="connsiteY0" fmla="*/ 737936 h 1403683"/>
              <a:gd name="connsiteX1" fmla="*/ 288758 w 5293894"/>
              <a:gd name="connsiteY1" fmla="*/ 882315 h 1403683"/>
              <a:gd name="connsiteX2" fmla="*/ 385010 w 5293894"/>
              <a:gd name="connsiteY2" fmla="*/ 1171073 h 1403683"/>
              <a:gd name="connsiteX3" fmla="*/ 673768 w 5293894"/>
              <a:gd name="connsiteY3" fmla="*/ 1074820 h 1403683"/>
              <a:gd name="connsiteX4" fmla="*/ 1155031 w 5293894"/>
              <a:gd name="connsiteY4" fmla="*/ 1219199 h 1403683"/>
              <a:gd name="connsiteX5" fmla="*/ 1636294 w 5293894"/>
              <a:gd name="connsiteY5" fmla="*/ 1267325 h 1403683"/>
              <a:gd name="connsiteX6" fmla="*/ 2021305 w 5293894"/>
              <a:gd name="connsiteY6" fmla="*/ 737936 h 1403683"/>
              <a:gd name="connsiteX7" fmla="*/ 2454442 w 5293894"/>
              <a:gd name="connsiteY7" fmla="*/ 64168 h 1403683"/>
              <a:gd name="connsiteX8" fmla="*/ 2743200 w 5293894"/>
              <a:gd name="connsiteY8" fmla="*/ 352925 h 1403683"/>
              <a:gd name="connsiteX9" fmla="*/ 3176337 w 5293894"/>
              <a:gd name="connsiteY9" fmla="*/ 737936 h 1403683"/>
              <a:gd name="connsiteX10" fmla="*/ 3850105 w 5293894"/>
              <a:gd name="connsiteY10" fmla="*/ 497304 h 1403683"/>
              <a:gd name="connsiteX11" fmla="*/ 4379494 w 5293894"/>
              <a:gd name="connsiteY11" fmla="*/ 834189 h 1403683"/>
              <a:gd name="connsiteX12" fmla="*/ 4812631 w 5293894"/>
              <a:gd name="connsiteY12" fmla="*/ 1363578 h 1403683"/>
              <a:gd name="connsiteX13" fmla="*/ 5293894 w 5293894"/>
              <a:gd name="connsiteY13" fmla="*/ 1074820 h 140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93894" h="1403683">
                <a:moveTo>
                  <a:pt x="0" y="737936"/>
                </a:moveTo>
                <a:cubicBezTo>
                  <a:pt x="112295" y="774031"/>
                  <a:pt x="224590" y="810126"/>
                  <a:pt x="288758" y="882315"/>
                </a:cubicBezTo>
                <a:cubicBezTo>
                  <a:pt x="352926" y="954504"/>
                  <a:pt x="320842" y="1138989"/>
                  <a:pt x="385010" y="1171073"/>
                </a:cubicBezTo>
                <a:cubicBezTo>
                  <a:pt x="449178" y="1203157"/>
                  <a:pt x="545431" y="1066799"/>
                  <a:pt x="673768" y="1074820"/>
                </a:cubicBezTo>
                <a:cubicBezTo>
                  <a:pt x="802105" y="1082841"/>
                  <a:pt x="994610" y="1187115"/>
                  <a:pt x="1155031" y="1219199"/>
                </a:cubicBezTo>
                <a:cubicBezTo>
                  <a:pt x="1315452" y="1251283"/>
                  <a:pt x="1491915" y="1347536"/>
                  <a:pt x="1636294" y="1267325"/>
                </a:cubicBezTo>
                <a:cubicBezTo>
                  <a:pt x="1780673" y="1187115"/>
                  <a:pt x="1884947" y="938462"/>
                  <a:pt x="2021305" y="737936"/>
                </a:cubicBezTo>
                <a:cubicBezTo>
                  <a:pt x="2157663" y="537410"/>
                  <a:pt x="2334126" y="128336"/>
                  <a:pt x="2454442" y="64168"/>
                </a:cubicBezTo>
                <a:cubicBezTo>
                  <a:pt x="2574758" y="0"/>
                  <a:pt x="2622884" y="240630"/>
                  <a:pt x="2743200" y="352925"/>
                </a:cubicBezTo>
                <a:cubicBezTo>
                  <a:pt x="2863516" y="465220"/>
                  <a:pt x="2991853" y="713873"/>
                  <a:pt x="3176337" y="737936"/>
                </a:cubicBezTo>
                <a:cubicBezTo>
                  <a:pt x="3360821" y="761999"/>
                  <a:pt x="3649579" y="481262"/>
                  <a:pt x="3850105" y="497304"/>
                </a:cubicBezTo>
                <a:cubicBezTo>
                  <a:pt x="4050631" y="513346"/>
                  <a:pt x="4219073" y="689810"/>
                  <a:pt x="4379494" y="834189"/>
                </a:cubicBezTo>
                <a:cubicBezTo>
                  <a:pt x="4539915" y="978568"/>
                  <a:pt x="4660231" y="1323473"/>
                  <a:pt x="4812631" y="1363578"/>
                </a:cubicBezTo>
                <a:cubicBezTo>
                  <a:pt x="4965031" y="1403683"/>
                  <a:pt x="5129462" y="1239251"/>
                  <a:pt x="5293894" y="107482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43" grpId="0" animBg="1"/>
      <p:bldP spid="1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Fluctuation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827" y="2193947"/>
            <a:ext cx="1037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we can analytically  predict the </a:t>
            </a:r>
            <a:r>
              <a:rPr lang="en-US" dirty="0" smtClean="0"/>
              <a:t>mean</a:t>
            </a:r>
            <a:r>
              <a:rPr lang="en-US" dirty="0" smtClean="0"/>
              <a:t> </a:t>
            </a:r>
            <a:r>
              <a:rPr lang="en-US" dirty="0" smtClean="0"/>
              <a:t>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834074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Passive membrane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=Leaky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without threshold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grpSp>
        <p:nvGrpSpPr>
          <p:cNvPr id="59" name="Group 124"/>
          <p:cNvGrpSpPr/>
          <p:nvPr/>
        </p:nvGrpSpPr>
        <p:grpSpPr>
          <a:xfrm>
            <a:off x="11094625" y="5195407"/>
            <a:ext cx="8011522" cy="2982582"/>
            <a:chOff x="1041956" y="6081439"/>
            <a:chExt cx="5988880" cy="2480035"/>
          </a:xfrm>
        </p:grpSpPr>
        <p:graphicFrame>
          <p:nvGraphicFramePr>
            <p:cNvPr id="60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197636" name="Equation" r:id="rId4" imgW="1854000" imgH="355320" progId="Equation.3">
                <p:embed/>
              </p:oleObj>
            </a:graphicData>
          </a:graphic>
        </p:graphicFrame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flipH="1">
            <a:off x="11183307" y="9682559"/>
            <a:ext cx="93890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THRESHOLD</a:t>
            </a:r>
          </a:p>
          <a:p>
            <a:r>
              <a:rPr lang="en-US" dirty="0" smtClean="0">
                <a:sym typeface="Wingdings" pitchFamily="2" charset="2"/>
              </a:rPr>
              <a:t> Leaky Integrate-and-Fire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Line 87"/>
          <p:cNvSpPr>
            <a:spLocks noChangeShapeType="1"/>
          </p:cNvSpPr>
          <p:nvPr/>
        </p:nvSpPr>
        <p:spPr bwMode="auto">
          <a:xfrm>
            <a:off x="13511565" y="5959643"/>
            <a:ext cx="64672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4" name="Line 90"/>
          <p:cNvSpPr>
            <a:spLocks noChangeShapeType="1"/>
          </p:cNvSpPr>
          <p:nvPr/>
        </p:nvSpPr>
        <p:spPr bwMode="auto">
          <a:xfrm>
            <a:off x="13342758" y="4043965"/>
            <a:ext cx="5953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15042095" y="489350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chemeClr val="accent2"/>
                </a:solidFill>
              </a:rPr>
              <a:t>u(t)</a:t>
            </a:r>
            <a:endParaRPr lang="fr-FR" sz="5100" i="1" dirty="0">
              <a:solidFill>
                <a:schemeClr val="accent2"/>
              </a:solidFill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Stochastic leaky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0920" y="1434427"/>
            <a:ext cx="89158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input/ diffusive noise/</a:t>
            </a:r>
          </a:p>
          <a:p>
            <a:r>
              <a:rPr lang="en-US" dirty="0" smtClean="0"/>
              <a:t>stochastic spike arrival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3603773" y="4427235"/>
            <a:ext cx="5534527" cy="1451810"/>
          </a:xfrm>
          <a:custGeom>
            <a:avLst/>
            <a:gdLst>
              <a:gd name="connsiteX0" fmla="*/ 0 w 5534527"/>
              <a:gd name="connsiteY0" fmla="*/ 1451810 h 1451810"/>
              <a:gd name="connsiteX1" fmla="*/ 216569 w 5534527"/>
              <a:gd name="connsiteY1" fmla="*/ 922421 h 1451810"/>
              <a:gd name="connsiteX2" fmla="*/ 673769 w 5534527"/>
              <a:gd name="connsiteY2" fmla="*/ 970547 h 1451810"/>
              <a:gd name="connsiteX3" fmla="*/ 721895 w 5534527"/>
              <a:gd name="connsiteY3" fmla="*/ 753978 h 1451810"/>
              <a:gd name="connsiteX4" fmla="*/ 818148 w 5534527"/>
              <a:gd name="connsiteY4" fmla="*/ 561473 h 1451810"/>
              <a:gd name="connsiteX5" fmla="*/ 1179095 w 5534527"/>
              <a:gd name="connsiteY5" fmla="*/ 753978 h 1451810"/>
              <a:gd name="connsiteX6" fmla="*/ 1299411 w 5534527"/>
              <a:gd name="connsiteY6" fmla="*/ 393031 h 1451810"/>
              <a:gd name="connsiteX7" fmla="*/ 1684422 w 5534527"/>
              <a:gd name="connsiteY7" fmla="*/ 489284 h 1451810"/>
              <a:gd name="connsiteX8" fmla="*/ 1780674 w 5534527"/>
              <a:gd name="connsiteY8" fmla="*/ 248652 h 1451810"/>
              <a:gd name="connsiteX9" fmla="*/ 2021306 w 5534527"/>
              <a:gd name="connsiteY9" fmla="*/ 537410 h 1451810"/>
              <a:gd name="connsiteX10" fmla="*/ 2189748 w 5534527"/>
              <a:gd name="connsiteY10" fmla="*/ 248652 h 1451810"/>
              <a:gd name="connsiteX11" fmla="*/ 2502569 w 5534527"/>
              <a:gd name="connsiteY11" fmla="*/ 537410 h 1451810"/>
              <a:gd name="connsiteX12" fmla="*/ 2695074 w 5534527"/>
              <a:gd name="connsiteY12" fmla="*/ 56147 h 1451810"/>
              <a:gd name="connsiteX13" fmla="*/ 2887579 w 5534527"/>
              <a:gd name="connsiteY13" fmla="*/ 224589 h 1451810"/>
              <a:gd name="connsiteX14" fmla="*/ 2983832 w 5534527"/>
              <a:gd name="connsiteY14" fmla="*/ 80210 h 1451810"/>
              <a:gd name="connsiteX15" fmla="*/ 3320716 w 5534527"/>
              <a:gd name="connsiteY15" fmla="*/ 417094 h 1451810"/>
              <a:gd name="connsiteX16" fmla="*/ 3392906 w 5534527"/>
              <a:gd name="connsiteY16" fmla="*/ 224589 h 1451810"/>
              <a:gd name="connsiteX17" fmla="*/ 3826043 w 5534527"/>
              <a:gd name="connsiteY17" fmla="*/ 513347 h 1451810"/>
              <a:gd name="connsiteX18" fmla="*/ 3850106 w 5534527"/>
              <a:gd name="connsiteY18" fmla="*/ 104273 h 1451810"/>
              <a:gd name="connsiteX19" fmla="*/ 4066674 w 5534527"/>
              <a:gd name="connsiteY19" fmla="*/ 344905 h 1451810"/>
              <a:gd name="connsiteX20" fmla="*/ 4355432 w 5534527"/>
              <a:gd name="connsiteY20" fmla="*/ 224589 h 1451810"/>
              <a:gd name="connsiteX21" fmla="*/ 4668253 w 5534527"/>
              <a:gd name="connsiteY21" fmla="*/ 465221 h 1451810"/>
              <a:gd name="connsiteX22" fmla="*/ 4908885 w 5534527"/>
              <a:gd name="connsiteY22" fmla="*/ 128336 h 1451810"/>
              <a:gd name="connsiteX23" fmla="*/ 5125453 w 5534527"/>
              <a:gd name="connsiteY23" fmla="*/ 272715 h 1451810"/>
              <a:gd name="connsiteX24" fmla="*/ 5269832 w 5534527"/>
              <a:gd name="connsiteY24" fmla="*/ 8021 h 1451810"/>
              <a:gd name="connsiteX25" fmla="*/ 5534527 w 5534527"/>
              <a:gd name="connsiteY25" fmla="*/ 320842 h 14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4527" h="1451810">
                <a:moveTo>
                  <a:pt x="0" y="1451810"/>
                </a:moveTo>
                <a:cubicBezTo>
                  <a:pt x="52137" y="1227220"/>
                  <a:pt x="104274" y="1002631"/>
                  <a:pt x="216569" y="922421"/>
                </a:cubicBezTo>
                <a:cubicBezTo>
                  <a:pt x="328864" y="842211"/>
                  <a:pt x="589548" y="998621"/>
                  <a:pt x="673769" y="970547"/>
                </a:cubicBezTo>
                <a:cubicBezTo>
                  <a:pt x="757990" y="942473"/>
                  <a:pt x="697832" y="822157"/>
                  <a:pt x="721895" y="753978"/>
                </a:cubicBezTo>
                <a:cubicBezTo>
                  <a:pt x="745958" y="685799"/>
                  <a:pt x="741948" y="561473"/>
                  <a:pt x="818148" y="561473"/>
                </a:cubicBezTo>
                <a:cubicBezTo>
                  <a:pt x="894348" y="561473"/>
                  <a:pt x="1098885" y="782052"/>
                  <a:pt x="1179095" y="753978"/>
                </a:cubicBezTo>
                <a:cubicBezTo>
                  <a:pt x="1259305" y="725904"/>
                  <a:pt x="1215190" y="437147"/>
                  <a:pt x="1299411" y="393031"/>
                </a:cubicBezTo>
                <a:cubicBezTo>
                  <a:pt x="1383632" y="348915"/>
                  <a:pt x="1604212" y="513347"/>
                  <a:pt x="1684422" y="489284"/>
                </a:cubicBezTo>
                <a:cubicBezTo>
                  <a:pt x="1764633" y="465221"/>
                  <a:pt x="1724527" y="240631"/>
                  <a:pt x="1780674" y="248652"/>
                </a:cubicBezTo>
                <a:cubicBezTo>
                  <a:pt x="1836821" y="256673"/>
                  <a:pt x="1953127" y="537410"/>
                  <a:pt x="2021306" y="537410"/>
                </a:cubicBezTo>
                <a:cubicBezTo>
                  <a:pt x="2089485" y="537410"/>
                  <a:pt x="2109538" y="248652"/>
                  <a:pt x="2189748" y="248652"/>
                </a:cubicBezTo>
                <a:cubicBezTo>
                  <a:pt x="2269958" y="248652"/>
                  <a:pt x="2418348" y="569494"/>
                  <a:pt x="2502569" y="537410"/>
                </a:cubicBezTo>
                <a:cubicBezTo>
                  <a:pt x="2586790" y="505326"/>
                  <a:pt x="2630906" y="108284"/>
                  <a:pt x="2695074" y="56147"/>
                </a:cubicBezTo>
                <a:cubicBezTo>
                  <a:pt x="2759242" y="4010"/>
                  <a:pt x="2839453" y="220579"/>
                  <a:pt x="2887579" y="224589"/>
                </a:cubicBezTo>
                <a:cubicBezTo>
                  <a:pt x="2935705" y="228599"/>
                  <a:pt x="2911643" y="48126"/>
                  <a:pt x="2983832" y="80210"/>
                </a:cubicBezTo>
                <a:cubicBezTo>
                  <a:pt x="3056021" y="112294"/>
                  <a:pt x="3252537" y="393031"/>
                  <a:pt x="3320716" y="417094"/>
                </a:cubicBezTo>
                <a:cubicBezTo>
                  <a:pt x="3388895" y="441157"/>
                  <a:pt x="3308685" y="208547"/>
                  <a:pt x="3392906" y="224589"/>
                </a:cubicBezTo>
                <a:cubicBezTo>
                  <a:pt x="3477127" y="240631"/>
                  <a:pt x="3749843" y="533400"/>
                  <a:pt x="3826043" y="513347"/>
                </a:cubicBezTo>
                <a:cubicBezTo>
                  <a:pt x="3902243" y="493294"/>
                  <a:pt x="3810001" y="132347"/>
                  <a:pt x="3850106" y="104273"/>
                </a:cubicBezTo>
                <a:cubicBezTo>
                  <a:pt x="3890211" y="76199"/>
                  <a:pt x="3982453" y="324852"/>
                  <a:pt x="4066674" y="344905"/>
                </a:cubicBezTo>
                <a:cubicBezTo>
                  <a:pt x="4150895" y="364958"/>
                  <a:pt x="4255169" y="204536"/>
                  <a:pt x="4355432" y="224589"/>
                </a:cubicBezTo>
                <a:cubicBezTo>
                  <a:pt x="4455695" y="244642"/>
                  <a:pt x="4576011" y="481263"/>
                  <a:pt x="4668253" y="465221"/>
                </a:cubicBezTo>
                <a:cubicBezTo>
                  <a:pt x="4760495" y="449179"/>
                  <a:pt x="4832685" y="160420"/>
                  <a:pt x="4908885" y="128336"/>
                </a:cubicBezTo>
                <a:cubicBezTo>
                  <a:pt x="4985085" y="96252"/>
                  <a:pt x="5065295" y="292767"/>
                  <a:pt x="5125453" y="272715"/>
                </a:cubicBezTo>
                <a:cubicBezTo>
                  <a:pt x="5185611" y="252663"/>
                  <a:pt x="5201653" y="0"/>
                  <a:pt x="5269832" y="8021"/>
                </a:cubicBezTo>
                <a:cubicBezTo>
                  <a:pt x="5338011" y="16042"/>
                  <a:pt x="5436269" y="168442"/>
                  <a:pt x="5534527" y="3208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512842" y="6584375"/>
            <a:ext cx="820128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subthreshold</a:t>
            </a:r>
            <a:r>
              <a:rPr lang="en-US" dirty="0" smtClean="0"/>
              <a:t> regime:</a:t>
            </a:r>
          </a:p>
          <a:p>
            <a:r>
              <a:rPr lang="en-US" sz="4800" dirty="0" smtClean="0"/>
              <a:t>  - firing driven by fluctuations</a:t>
            </a:r>
          </a:p>
          <a:p>
            <a:r>
              <a:rPr lang="en-US" sz="4800" dirty="0" smtClean="0"/>
              <a:t>  - </a:t>
            </a:r>
            <a:r>
              <a:rPr lang="en-US" sz="4800" b="1" dirty="0" smtClean="0"/>
              <a:t>broad ISI distribution</a:t>
            </a:r>
          </a:p>
          <a:p>
            <a:r>
              <a:rPr lang="en-US" sz="4800" dirty="0" smtClean="0"/>
              <a:t>  - </a:t>
            </a:r>
            <a:r>
              <a:rPr lang="en-US" sz="4800" i="1" dirty="0" smtClean="0"/>
              <a:t>in vivo </a:t>
            </a:r>
            <a:r>
              <a:rPr lang="en-US" sz="4800" dirty="0" smtClean="0"/>
              <a:t>like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6" descr="PST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7786" y="6790185"/>
            <a:ext cx="7543854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u-subthre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75537"/>
            <a:ext cx="8166572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079019" y="2970082"/>
            <a:ext cx="13617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82107" y="2970082"/>
            <a:ext cx="102035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162107" y="7344352"/>
            <a:ext cx="453335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2"/>
                </a:solidFill>
              </a:rPr>
              <a:t>ISI distribution</a:t>
            </a:r>
            <a:endParaRPr lang="fr-FR" sz="5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33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week 5</a:t>
            </a:r>
            <a:r>
              <a:rPr lang="en-US" sz="5400" dirty="0" smtClean="0">
                <a:latin typeface="Impact" charset="0"/>
                <a:cs typeface="Impact" charset="0"/>
              </a:rPr>
              <a:t>–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References and Suggested Reading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1219200"/>
            <a:ext cx="19516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Reading</a:t>
            </a:r>
            <a:r>
              <a:rPr lang="en-US" sz="3200" dirty="0" smtClean="0"/>
              <a:t>: W. Gerstner, W.M. </a:t>
            </a:r>
            <a:r>
              <a:rPr lang="en-US" sz="3200" dirty="0" err="1" smtClean="0"/>
              <a:t>Kistler</a:t>
            </a:r>
            <a:r>
              <a:rPr lang="en-US" sz="3200" dirty="0" smtClean="0"/>
              <a:t>, R. </a:t>
            </a:r>
            <a:r>
              <a:rPr lang="en-US" sz="3200" dirty="0" err="1" smtClean="0"/>
              <a:t>Naud</a:t>
            </a:r>
            <a:r>
              <a:rPr lang="en-US" sz="3200" dirty="0" smtClean="0"/>
              <a:t> and L. </a:t>
            </a:r>
            <a:r>
              <a:rPr lang="en-US" sz="3200" dirty="0" err="1" smtClean="0"/>
              <a:t>Paninski</a:t>
            </a:r>
            <a:r>
              <a:rPr lang="en-US" sz="3200" dirty="0" smtClean="0"/>
              <a:t>,</a:t>
            </a:r>
          </a:p>
          <a:p>
            <a:r>
              <a:rPr lang="en-US" sz="3200" i="1" dirty="0" smtClean="0"/>
              <a:t>Neuronal Dynamics: from single neurons to networks and  models of cognition.</a:t>
            </a:r>
            <a:r>
              <a:rPr lang="en-US" sz="3200" dirty="0" smtClean="0"/>
              <a:t> Ch. 7,8</a:t>
            </a:r>
            <a:r>
              <a:rPr lang="en-US" sz="3200" i="1" dirty="0" smtClean="0"/>
              <a:t>:  </a:t>
            </a:r>
            <a:r>
              <a:rPr lang="en-US" sz="3200" dirty="0" smtClean="0"/>
              <a:t>Cambridge, 2014</a:t>
            </a:r>
          </a:p>
          <a:p>
            <a:r>
              <a:rPr lang="en-US" sz="3200" b="1" dirty="0" smtClean="0"/>
              <a:t>OR</a:t>
            </a:r>
            <a:r>
              <a:rPr lang="en-US" sz="3200" dirty="0" smtClean="0"/>
              <a:t>  W. Gerstner and W. M. </a:t>
            </a:r>
            <a:r>
              <a:rPr lang="en-US" sz="3200" dirty="0" err="1" smtClean="0"/>
              <a:t>Kistler</a:t>
            </a:r>
            <a:r>
              <a:rPr lang="en-US" sz="3200" dirty="0" smtClean="0"/>
              <a:t>, Spiking Neuron Models, Chapter 5, Cambridge, 2002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76570"/>
            <a:ext cx="2117444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-</a:t>
            </a:r>
            <a:r>
              <a:rPr lang="en-US" sz="2800" dirty="0" err="1" smtClean="0"/>
              <a:t>Rieke</a:t>
            </a:r>
            <a:r>
              <a:rPr lang="en-US" sz="2800" dirty="0" smtClean="0"/>
              <a:t>, F., </a:t>
            </a:r>
            <a:r>
              <a:rPr lang="en-US" sz="2800" dirty="0" err="1" smtClean="0"/>
              <a:t>Warland</a:t>
            </a:r>
            <a:r>
              <a:rPr lang="en-US" sz="2800" dirty="0" smtClean="0"/>
              <a:t>, D., de </a:t>
            </a:r>
            <a:r>
              <a:rPr lang="en-US" sz="2800" dirty="0" err="1" smtClean="0"/>
              <a:t>Ruyter</a:t>
            </a:r>
            <a:r>
              <a:rPr lang="en-US" sz="2800" dirty="0" smtClean="0"/>
              <a:t> van </a:t>
            </a:r>
            <a:r>
              <a:rPr lang="en-US" sz="2800" dirty="0" err="1" smtClean="0"/>
              <a:t>Steveninck</a:t>
            </a:r>
            <a:r>
              <a:rPr lang="en-US" sz="2800" dirty="0" smtClean="0"/>
              <a:t>, R., and </a:t>
            </a:r>
            <a:r>
              <a:rPr lang="en-US" sz="2800" dirty="0" err="1" smtClean="0"/>
              <a:t>Bialek</a:t>
            </a:r>
            <a:r>
              <a:rPr lang="en-US" sz="2800" dirty="0" smtClean="0"/>
              <a:t>, W. (1996). </a:t>
            </a:r>
            <a:r>
              <a:rPr lang="en-US" sz="2800" i="1" dirty="0" smtClean="0"/>
              <a:t>Spikes - Exploring the neural code</a:t>
            </a:r>
            <a:r>
              <a:rPr lang="en-US" sz="2800" dirty="0" smtClean="0"/>
              <a:t>.  MIT Press.</a:t>
            </a:r>
          </a:p>
          <a:p>
            <a:r>
              <a:rPr lang="en-US" sz="2800" dirty="0" smtClean="0"/>
              <a:t>-Faisal, A., </a:t>
            </a:r>
            <a:r>
              <a:rPr lang="en-US" sz="2800" dirty="0" err="1" smtClean="0"/>
              <a:t>Selen</a:t>
            </a:r>
            <a:r>
              <a:rPr lang="en-US" sz="2800" dirty="0" smtClean="0"/>
              <a:t>, L., and </a:t>
            </a:r>
            <a:r>
              <a:rPr lang="en-US" sz="2800" dirty="0" err="1" smtClean="0"/>
              <a:t>Wolpert</a:t>
            </a:r>
            <a:r>
              <a:rPr lang="en-US" sz="2800" dirty="0" smtClean="0"/>
              <a:t>, D. (2008). Noise in the nervous system. </a:t>
            </a:r>
            <a:r>
              <a:rPr lang="en-US" sz="2800" i="1" dirty="0" smtClean="0"/>
              <a:t>Nat. Rev. </a:t>
            </a:r>
            <a:r>
              <a:rPr lang="en-US" sz="2800" i="1" dirty="0" err="1" smtClean="0"/>
              <a:t>Neurosci</a:t>
            </a:r>
            <a:r>
              <a:rPr lang="en-US" sz="2800" dirty="0" smtClean="0"/>
              <a:t>., 9:202</a:t>
            </a:r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Gabbiani</a:t>
            </a:r>
            <a:r>
              <a:rPr lang="en-US" sz="2800" dirty="0" smtClean="0"/>
              <a:t>, F. and Koch, C. (1998). Principles of spike train analysis. In Koch, C. and </a:t>
            </a:r>
            <a:r>
              <a:rPr lang="en-US" sz="2800" dirty="0" err="1" smtClean="0"/>
              <a:t>Segev</a:t>
            </a:r>
            <a:r>
              <a:rPr lang="en-US" sz="2800" dirty="0" smtClean="0"/>
              <a:t>, I., editors,</a:t>
            </a:r>
          </a:p>
          <a:p>
            <a:r>
              <a:rPr lang="en-US" sz="2800" dirty="0" smtClean="0"/>
              <a:t>Methods in Neuronal Modeling, chapter 9, pages 312-360. MIT press, 2nd edition.</a:t>
            </a:r>
            <a:endParaRPr lang="fr-FR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Softky</a:t>
            </a:r>
            <a:r>
              <a:rPr lang="en-US" sz="2800" dirty="0" smtClean="0"/>
              <a:t>, W. and Koch, C. (1993). The highly irregular firing pattern of cortical cells is inconsistent with temporal integration of random </a:t>
            </a:r>
            <a:r>
              <a:rPr lang="en-US" sz="2800" dirty="0" err="1" smtClean="0"/>
              <a:t>epsps</a:t>
            </a:r>
            <a:r>
              <a:rPr lang="en-US" sz="2800" dirty="0" smtClean="0"/>
              <a:t>.  </a:t>
            </a:r>
            <a:r>
              <a:rPr lang="en-US" sz="2800" i="1" dirty="0" smtClean="0"/>
              <a:t>J . </a:t>
            </a:r>
            <a:r>
              <a:rPr lang="en-US" sz="2800" i="1" dirty="0" err="1" smtClean="0"/>
              <a:t>Neurosci</a:t>
            </a:r>
            <a:r>
              <a:rPr lang="en-US" sz="2800" i="1" dirty="0" smtClean="0"/>
              <a:t>.</a:t>
            </a:r>
            <a:r>
              <a:rPr lang="en-US" sz="2800" dirty="0" smtClean="0"/>
              <a:t>, 13:334-350. </a:t>
            </a:r>
          </a:p>
          <a:p>
            <a:pPr>
              <a:buFontTx/>
              <a:buChar char="-"/>
            </a:pPr>
            <a:r>
              <a:rPr lang="en-US" sz="2800" dirty="0" smtClean="0"/>
              <a:t>Stein, R. B. (1967). Some models of neuronal variability. </a:t>
            </a:r>
            <a:r>
              <a:rPr lang="en-US" sz="2800" i="1" dirty="0" err="1" smtClean="0"/>
              <a:t>Biophys</a:t>
            </a:r>
            <a:r>
              <a:rPr lang="en-US" sz="2800" i="1" dirty="0" smtClean="0"/>
              <a:t>. J</a:t>
            </a:r>
            <a:r>
              <a:rPr lang="en-US" sz="2800" dirty="0" smtClean="0"/>
              <a:t>., 7:37-68. </a:t>
            </a:r>
          </a:p>
          <a:p>
            <a:pPr>
              <a:buFontTx/>
              <a:buChar char="-"/>
            </a:pPr>
            <a:r>
              <a:rPr lang="en-US" sz="2800" dirty="0" err="1" smtClean="0"/>
              <a:t>Siegert</a:t>
            </a:r>
            <a:r>
              <a:rPr lang="en-US" sz="2800" dirty="0" smtClean="0"/>
              <a:t>, A. (1951). On the first passage time probability problem. Phys. Rev., 81:617{623.</a:t>
            </a:r>
          </a:p>
          <a:p>
            <a:pPr>
              <a:buFontTx/>
              <a:buChar char="-"/>
            </a:pPr>
            <a:r>
              <a:rPr lang="en-US" sz="2800" dirty="0" err="1" smtClean="0"/>
              <a:t>Konig</a:t>
            </a:r>
            <a:r>
              <a:rPr lang="en-US" sz="2800" dirty="0" smtClean="0"/>
              <a:t>, P., et al.  (1996). Integrator or coincidence detector? the role of the cortical </a:t>
            </a:r>
            <a:r>
              <a:rPr lang="fr-FR" sz="2800" dirty="0" err="1" smtClean="0"/>
              <a:t>neuron</a:t>
            </a:r>
            <a:r>
              <a:rPr lang="fr-FR" sz="2800" dirty="0" smtClean="0"/>
              <a:t> </a:t>
            </a:r>
            <a:r>
              <a:rPr lang="fr-FR" sz="2800" dirty="0" err="1" smtClean="0"/>
              <a:t>revisited</a:t>
            </a:r>
            <a:r>
              <a:rPr lang="fr-FR" sz="2800" dirty="0" smtClean="0"/>
              <a:t>. </a:t>
            </a:r>
            <a:r>
              <a:rPr lang="fr-FR" sz="2800" i="1" dirty="0" smtClean="0"/>
              <a:t>Trends </a:t>
            </a:r>
            <a:r>
              <a:rPr lang="fr-FR" sz="2800" i="1" dirty="0" err="1" smtClean="0"/>
              <a:t>Neurosci</a:t>
            </a:r>
            <a:r>
              <a:rPr lang="fr-FR" sz="2800" i="1" dirty="0" smtClean="0"/>
              <a:t>,</a:t>
            </a:r>
            <a:r>
              <a:rPr lang="fr-FR" sz="2800" dirty="0" smtClean="0"/>
              <a:t> 19(4):130-137. </a:t>
            </a:r>
          </a:p>
          <a:p>
            <a:endParaRPr lang="en-US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15313" y="2788860"/>
            <a:ext cx="22103763" cy="0"/>
          </a:xfrm>
          <a:prstGeom prst="line">
            <a:avLst/>
          </a:prstGeom>
          <a:ln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79095" y="8013032"/>
            <a:ext cx="19995347" cy="346509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400" b="1" dirty="0" smtClean="0">
                <a:solidFill>
                  <a:srgbClr val="FF0000"/>
                </a:solidFill>
              </a:rPr>
              <a:t>THE END</a:t>
            </a:r>
            <a:endParaRPr lang="en-US" sz="3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and Neural Networks</a:t>
            </a:r>
            <a:r>
              <a:rPr lang="en-US" dirty="0" smtClean="0">
                <a:latin typeface="Impact" charset="0"/>
                <a:cs typeface="Impact" charset="0"/>
              </a:rPr>
              <a:t/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42825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code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mean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value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7.6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Subthreshold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superth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7.7.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Calculate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lang="fr-CH" sz="66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120782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Stochastic spike firing in integrate-and-fire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185357" y="8590547"/>
            <a:ext cx="10422106" cy="2083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424699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6"/>
          <p:cNvGrpSpPr/>
          <p:nvPr/>
        </p:nvGrpSpPr>
        <p:grpSpPr>
          <a:xfrm>
            <a:off x="11341768" y="564456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325727" y="7216683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2"/>
          <p:cNvGrpSpPr/>
          <p:nvPr/>
        </p:nvGrpSpPr>
        <p:grpSpPr>
          <a:xfrm>
            <a:off x="11169316" y="1443791"/>
            <a:ext cx="312822" cy="659981"/>
            <a:chOff x="11381873" y="2275724"/>
            <a:chExt cx="312822" cy="6599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7098632" y="1849235"/>
            <a:ext cx="5761884" cy="3121162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.4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Fluctuation of current/potential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33"/>
          <p:cNvGrpSpPr/>
          <p:nvPr/>
        </p:nvGrpSpPr>
        <p:grpSpPr>
          <a:xfrm>
            <a:off x="12357585" y="5211027"/>
            <a:ext cx="5480646" cy="1881898"/>
            <a:chOff x="3565587" y="3856038"/>
            <a:chExt cx="3252726" cy="1019745"/>
          </a:xfrm>
        </p:grpSpPr>
        <p:sp>
          <p:nvSpPr>
            <p:cNvPr id="135" name="Text Box 13"/>
            <p:cNvSpPr txBox="1">
              <a:spLocks noChangeArrowheads="1"/>
            </p:cNvSpPr>
            <p:nvPr/>
          </p:nvSpPr>
          <p:spPr bwMode="auto">
            <a:xfrm>
              <a:off x="4119563" y="38560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2400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4196173" y="4356671"/>
              <a:ext cx="1370012" cy="519112"/>
            </a:xfrm>
            <a:custGeom>
              <a:avLst/>
              <a:gdLst>
                <a:gd name="T0" fmla="*/ 0 w 1670"/>
                <a:gd name="T1" fmla="*/ 2147483647 h 407"/>
                <a:gd name="T2" fmla="*/ 2147483647 w 1670"/>
                <a:gd name="T3" fmla="*/ 0 h 407"/>
                <a:gd name="T4" fmla="*/ 2147483647 w 1670"/>
                <a:gd name="T5" fmla="*/ 2147483647 h 407"/>
                <a:gd name="T6" fmla="*/ 2147483647 w 1670"/>
                <a:gd name="T7" fmla="*/ 2147483647 h 407"/>
                <a:gd name="T8" fmla="*/ 2147483647 w 1670"/>
                <a:gd name="T9" fmla="*/ 2147483647 h 407"/>
                <a:gd name="T10" fmla="*/ 2147483647 w 1670"/>
                <a:gd name="T11" fmla="*/ 2147483647 h 407"/>
                <a:gd name="T12" fmla="*/ 2147483647 w 1670"/>
                <a:gd name="T13" fmla="*/ 2147483647 h 407"/>
                <a:gd name="T14" fmla="*/ 2147483647 w 1670"/>
                <a:gd name="T15" fmla="*/ 2147483647 h 407"/>
                <a:gd name="T16" fmla="*/ 2147483647 w 1670"/>
                <a:gd name="T17" fmla="*/ 2147483647 h 407"/>
                <a:gd name="T18" fmla="*/ 2147483647 w 1670"/>
                <a:gd name="T19" fmla="*/ 2147483647 h 407"/>
                <a:gd name="T20" fmla="*/ 2147483647 w 1670"/>
                <a:gd name="T21" fmla="*/ 2147483647 h 407"/>
                <a:gd name="T22" fmla="*/ 2147483647 w 1670"/>
                <a:gd name="T23" fmla="*/ 2147483647 h 407"/>
                <a:gd name="T24" fmla="*/ 2147483647 w 1670"/>
                <a:gd name="T25" fmla="*/ 2147483647 h 407"/>
                <a:gd name="T26" fmla="*/ 2147483647 w 1670"/>
                <a:gd name="T27" fmla="*/ 2147483647 h 407"/>
                <a:gd name="T28" fmla="*/ 2147483647 w 1670"/>
                <a:gd name="T29" fmla="*/ 2147483647 h 407"/>
                <a:gd name="T30" fmla="*/ 2147483647 w 1670"/>
                <a:gd name="T31" fmla="*/ 2147483647 h 407"/>
                <a:gd name="T32" fmla="*/ 2147483647 w 1670"/>
                <a:gd name="T33" fmla="*/ 2147483647 h 407"/>
                <a:gd name="T34" fmla="*/ 2147483647 w 1670"/>
                <a:gd name="T35" fmla="*/ 2147483647 h 407"/>
                <a:gd name="T36" fmla="*/ 2147483647 w 1670"/>
                <a:gd name="T37" fmla="*/ 2147483647 h 407"/>
                <a:gd name="T38" fmla="*/ 2147483647 w 1670"/>
                <a:gd name="T39" fmla="*/ 2147483647 h 407"/>
                <a:gd name="T40" fmla="*/ 2147483647 w 1670"/>
                <a:gd name="T41" fmla="*/ 2147483647 h 407"/>
                <a:gd name="T42" fmla="*/ 2147483647 w 1670"/>
                <a:gd name="T43" fmla="*/ 2147483647 h 407"/>
                <a:gd name="T44" fmla="*/ 2147483647 w 1670"/>
                <a:gd name="T45" fmla="*/ 2147483647 h 407"/>
                <a:gd name="T46" fmla="*/ 2147483647 w 1670"/>
                <a:gd name="T47" fmla="*/ 2147483647 h 407"/>
                <a:gd name="T48" fmla="*/ 2147483647 w 1670"/>
                <a:gd name="T49" fmla="*/ 2147483647 h 407"/>
                <a:gd name="T50" fmla="*/ 2147483647 w 1670"/>
                <a:gd name="T51" fmla="*/ 2147483647 h 407"/>
                <a:gd name="T52" fmla="*/ 2147483647 w 1670"/>
                <a:gd name="T53" fmla="*/ 2147483647 h 407"/>
                <a:gd name="T54" fmla="*/ 2147483647 w 1670"/>
                <a:gd name="T55" fmla="*/ 2147483647 h 407"/>
                <a:gd name="T56" fmla="*/ 2147483647 w 1670"/>
                <a:gd name="T57" fmla="*/ 2147483647 h 407"/>
                <a:gd name="T58" fmla="*/ 2147483647 w 1670"/>
                <a:gd name="T59" fmla="*/ 2147483647 h 407"/>
                <a:gd name="T60" fmla="*/ 2147483647 w 1670"/>
                <a:gd name="T61" fmla="*/ 2147483647 h 407"/>
                <a:gd name="T62" fmla="*/ 2147483647 w 1670"/>
                <a:gd name="T63" fmla="*/ 2147483647 h 407"/>
                <a:gd name="T64" fmla="*/ 2147483647 w 1670"/>
                <a:gd name="T65" fmla="*/ 2147483647 h 407"/>
                <a:gd name="T66" fmla="*/ 2147483647 w 1670"/>
                <a:gd name="T67" fmla="*/ 2147483647 h 407"/>
                <a:gd name="T68" fmla="*/ 2147483647 w 1670"/>
                <a:gd name="T69" fmla="*/ 2147483647 h 407"/>
                <a:gd name="T70" fmla="*/ 2147483647 w 1670"/>
                <a:gd name="T71" fmla="*/ 2147483647 h 407"/>
                <a:gd name="T72" fmla="*/ 2147483647 w 1670"/>
                <a:gd name="T73" fmla="*/ 2147483647 h 407"/>
                <a:gd name="T74" fmla="*/ 2147483647 w 1670"/>
                <a:gd name="T75" fmla="*/ 2147483647 h 407"/>
                <a:gd name="T76" fmla="*/ 2147483647 w 1670"/>
                <a:gd name="T77" fmla="*/ 2147483647 h 407"/>
                <a:gd name="T78" fmla="*/ 2147483647 w 1670"/>
                <a:gd name="T79" fmla="*/ 2147483647 h 407"/>
                <a:gd name="T80" fmla="*/ 2147483647 w 1670"/>
                <a:gd name="T81" fmla="*/ 2147483647 h 407"/>
                <a:gd name="T82" fmla="*/ 2147483647 w 1670"/>
                <a:gd name="T83" fmla="*/ 2147483647 h 407"/>
                <a:gd name="T84" fmla="*/ 2147483647 w 1670"/>
                <a:gd name="T85" fmla="*/ 2147483647 h 407"/>
                <a:gd name="T86" fmla="*/ 2147483647 w 1670"/>
                <a:gd name="T87" fmla="*/ 2147483647 h 407"/>
                <a:gd name="T88" fmla="*/ 2147483647 w 1670"/>
                <a:gd name="T89" fmla="*/ 2147483647 h 407"/>
                <a:gd name="T90" fmla="*/ 2147483647 w 1670"/>
                <a:gd name="T91" fmla="*/ 2147483647 h 407"/>
                <a:gd name="T92" fmla="*/ 2147483647 w 1670"/>
                <a:gd name="T93" fmla="*/ 2147483647 h 407"/>
                <a:gd name="T94" fmla="*/ 2147483647 w 1670"/>
                <a:gd name="T95" fmla="*/ 2147483647 h 407"/>
                <a:gd name="T96" fmla="*/ 2147483647 w 1670"/>
                <a:gd name="T97" fmla="*/ 2147483647 h 407"/>
                <a:gd name="T98" fmla="*/ 2147483647 w 1670"/>
                <a:gd name="T99" fmla="*/ 2147483647 h 407"/>
                <a:gd name="T100" fmla="*/ 2147483647 w 1670"/>
                <a:gd name="T101" fmla="*/ 2147483647 h 407"/>
                <a:gd name="T102" fmla="*/ 2147483647 w 1670"/>
                <a:gd name="T103" fmla="*/ 2147483647 h 407"/>
                <a:gd name="T104" fmla="*/ 2147483647 w 1670"/>
                <a:gd name="T105" fmla="*/ 2147483647 h 407"/>
                <a:gd name="T106" fmla="*/ 2147483647 w 1670"/>
                <a:gd name="T107" fmla="*/ 2147483647 h 407"/>
                <a:gd name="T108" fmla="*/ 2147483647 w 1670"/>
                <a:gd name="T109" fmla="*/ 2147483647 h 407"/>
                <a:gd name="T110" fmla="*/ 2147483647 w 1670"/>
                <a:gd name="T111" fmla="*/ 2147483647 h 407"/>
                <a:gd name="T112" fmla="*/ 2147483647 w 1670"/>
                <a:gd name="T113" fmla="*/ 2147483647 h 407"/>
                <a:gd name="T114" fmla="*/ 2147483647 w 1670"/>
                <a:gd name="T115" fmla="*/ 2147483647 h 407"/>
                <a:gd name="T116" fmla="*/ 2147483647 w 1670"/>
                <a:gd name="T117" fmla="*/ 2147483647 h 407"/>
                <a:gd name="T118" fmla="*/ 2147483647 w 1670"/>
                <a:gd name="T119" fmla="*/ 2147483647 h 407"/>
                <a:gd name="T120" fmla="*/ 2147483647 w 1670"/>
                <a:gd name="T121" fmla="*/ 2147483647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70"/>
                <a:gd name="T184" fmla="*/ 0 h 407"/>
                <a:gd name="T185" fmla="*/ 1670 w 1670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70" h="407">
                  <a:moveTo>
                    <a:pt x="0" y="290"/>
                  </a:moveTo>
                  <a:cubicBezTo>
                    <a:pt x="45" y="197"/>
                    <a:pt x="43" y="81"/>
                    <a:pt x="103" y="0"/>
                  </a:cubicBezTo>
                  <a:cubicBezTo>
                    <a:pt x="116" y="49"/>
                    <a:pt x="132" y="96"/>
                    <a:pt x="145" y="145"/>
                  </a:cubicBezTo>
                  <a:cubicBezTo>
                    <a:pt x="150" y="138"/>
                    <a:pt x="184" y="80"/>
                    <a:pt x="196" y="83"/>
                  </a:cubicBezTo>
                  <a:cubicBezTo>
                    <a:pt x="210" y="87"/>
                    <a:pt x="203" y="111"/>
                    <a:pt x="207" y="125"/>
                  </a:cubicBezTo>
                  <a:cubicBezTo>
                    <a:pt x="214" y="115"/>
                    <a:pt x="215" y="90"/>
                    <a:pt x="227" y="94"/>
                  </a:cubicBezTo>
                  <a:cubicBezTo>
                    <a:pt x="240" y="98"/>
                    <a:pt x="235" y="121"/>
                    <a:pt x="238" y="135"/>
                  </a:cubicBezTo>
                  <a:cubicBezTo>
                    <a:pt x="242" y="156"/>
                    <a:pt x="245" y="176"/>
                    <a:pt x="248" y="197"/>
                  </a:cubicBezTo>
                  <a:cubicBezTo>
                    <a:pt x="334" y="111"/>
                    <a:pt x="239" y="187"/>
                    <a:pt x="289" y="197"/>
                  </a:cubicBezTo>
                  <a:cubicBezTo>
                    <a:pt x="298" y="199"/>
                    <a:pt x="352" y="162"/>
                    <a:pt x="362" y="156"/>
                  </a:cubicBezTo>
                  <a:cubicBezTo>
                    <a:pt x="381" y="213"/>
                    <a:pt x="373" y="245"/>
                    <a:pt x="403" y="187"/>
                  </a:cubicBezTo>
                  <a:cubicBezTo>
                    <a:pt x="408" y="177"/>
                    <a:pt x="410" y="166"/>
                    <a:pt x="414" y="156"/>
                  </a:cubicBezTo>
                  <a:cubicBezTo>
                    <a:pt x="455" y="219"/>
                    <a:pt x="407" y="167"/>
                    <a:pt x="476" y="176"/>
                  </a:cubicBezTo>
                  <a:cubicBezTo>
                    <a:pt x="488" y="178"/>
                    <a:pt x="497" y="190"/>
                    <a:pt x="507" y="197"/>
                  </a:cubicBezTo>
                  <a:cubicBezTo>
                    <a:pt x="510" y="211"/>
                    <a:pt x="504" y="232"/>
                    <a:pt x="517" y="238"/>
                  </a:cubicBezTo>
                  <a:cubicBezTo>
                    <a:pt x="544" y="252"/>
                    <a:pt x="556" y="195"/>
                    <a:pt x="558" y="187"/>
                  </a:cubicBezTo>
                  <a:cubicBezTo>
                    <a:pt x="562" y="208"/>
                    <a:pt x="554" y="234"/>
                    <a:pt x="569" y="249"/>
                  </a:cubicBezTo>
                  <a:cubicBezTo>
                    <a:pt x="578" y="258"/>
                    <a:pt x="590" y="236"/>
                    <a:pt x="600" y="228"/>
                  </a:cubicBezTo>
                  <a:cubicBezTo>
                    <a:pt x="611" y="219"/>
                    <a:pt x="621" y="207"/>
                    <a:pt x="631" y="197"/>
                  </a:cubicBezTo>
                  <a:cubicBezTo>
                    <a:pt x="634" y="218"/>
                    <a:pt x="628" y="243"/>
                    <a:pt x="641" y="259"/>
                  </a:cubicBezTo>
                  <a:cubicBezTo>
                    <a:pt x="648" y="268"/>
                    <a:pt x="664" y="256"/>
                    <a:pt x="672" y="249"/>
                  </a:cubicBezTo>
                  <a:cubicBezTo>
                    <a:pt x="696" y="228"/>
                    <a:pt x="711" y="199"/>
                    <a:pt x="734" y="176"/>
                  </a:cubicBezTo>
                  <a:cubicBezTo>
                    <a:pt x="744" y="180"/>
                    <a:pt x="754" y="189"/>
                    <a:pt x="765" y="187"/>
                  </a:cubicBezTo>
                  <a:cubicBezTo>
                    <a:pt x="819" y="178"/>
                    <a:pt x="776" y="136"/>
                    <a:pt x="817" y="197"/>
                  </a:cubicBezTo>
                  <a:cubicBezTo>
                    <a:pt x="831" y="190"/>
                    <a:pt x="846" y="185"/>
                    <a:pt x="858" y="176"/>
                  </a:cubicBezTo>
                  <a:cubicBezTo>
                    <a:pt x="870" y="167"/>
                    <a:pt x="875" y="141"/>
                    <a:pt x="889" y="145"/>
                  </a:cubicBezTo>
                  <a:cubicBezTo>
                    <a:pt x="903" y="149"/>
                    <a:pt x="896" y="173"/>
                    <a:pt x="900" y="187"/>
                  </a:cubicBezTo>
                  <a:cubicBezTo>
                    <a:pt x="903" y="197"/>
                    <a:pt x="907" y="208"/>
                    <a:pt x="910" y="218"/>
                  </a:cubicBezTo>
                  <a:cubicBezTo>
                    <a:pt x="924" y="211"/>
                    <a:pt x="939" y="207"/>
                    <a:pt x="951" y="197"/>
                  </a:cubicBezTo>
                  <a:cubicBezTo>
                    <a:pt x="993" y="162"/>
                    <a:pt x="947" y="158"/>
                    <a:pt x="1003" y="176"/>
                  </a:cubicBezTo>
                  <a:cubicBezTo>
                    <a:pt x="1046" y="112"/>
                    <a:pt x="1006" y="154"/>
                    <a:pt x="1034" y="176"/>
                  </a:cubicBezTo>
                  <a:cubicBezTo>
                    <a:pt x="1045" y="185"/>
                    <a:pt x="1062" y="183"/>
                    <a:pt x="1076" y="187"/>
                  </a:cubicBezTo>
                  <a:cubicBezTo>
                    <a:pt x="1086" y="177"/>
                    <a:pt x="1093" y="159"/>
                    <a:pt x="1107" y="156"/>
                  </a:cubicBezTo>
                  <a:cubicBezTo>
                    <a:pt x="1146" y="149"/>
                    <a:pt x="1146" y="216"/>
                    <a:pt x="1148" y="228"/>
                  </a:cubicBezTo>
                  <a:cubicBezTo>
                    <a:pt x="1204" y="190"/>
                    <a:pt x="1169" y="204"/>
                    <a:pt x="1169" y="238"/>
                  </a:cubicBezTo>
                  <a:cubicBezTo>
                    <a:pt x="1169" y="249"/>
                    <a:pt x="1176" y="259"/>
                    <a:pt x="1179" y="269"/>
                  </a:cubicBezTo>
                  <a:cubicBezTo>
                    <a:pt x="1229" y="195"/>
                    <a:pt x="1173" y="261"/>
                    <a:pt x="1210" y="280"/>
                  </a:cubicBezTo>
                  <a:cubicBezTo>
                    <a:pt x="1221" y="286"/>
                    <a:pt x="1231" y="266"/>
                    <a:pt x="1241" y="259"/>
                  </a:cubicBezTo>
                  <a:cubicBezTo>
                    <a:pt x="1266" y="131"/>
                    <a:pt x="1235" y="256"/>
                    <a:pt x="1262" y="269"/>
                  </a:cubicBezTo>
                  <a:cubicBezTo>
                    <a:pt x="1277" y="277"/>
                    <a:pt x="1283" y="242"/>
                    <a:pt x="1293" y="228"/>
                  </a:cubicBezTo>
                  <a:cubicBezTo>
                    <a:pt x="1296" y="207"/>
                    <a:pt x="1299" y="187"/>
                    <a:pt x="1303" y="166"/>
                  </a:cubicBezTo>
                  <a:cubicBezTo>
                    <a:pt x="1306" y="152"/>
                    <a:pt x="1313" y="111"/>
                    <a:pt x="1313" y="125"/>
                  </a:cubicBezTo>
                  <a:cubicBezTo>
                    <a:pt x="1313" y="142"/>
                    <a:pt x="1306" y="159"/>
                    <a:pt x="1303" y="176"/>
                  </a:cubicBezTo>
                  <a:cubicBezTo>
                    <a:pt x="1306" y="190"/>
                    <a:pt x="1299" y="218"/>
                    <a:pt x="1313" y="218"/>
                  </a:cubicBezTo>
                  <a:cubicBezTo>
                    <a:pt x="1322" y="218"/>
                    <a:pt x="1341" y="155"/>
                    <a:pt x="1344" y="145"/>
                  </a:cubicBezTo>
                  <a:cubicBezTo>
                    <a:pt x="1351" y="169"/>
                    <a:pt x="1360" y="193"/>
                    <a:pt x="1365" y="218"/>
                  </a:cubicBezTo>
                  <a:cubicBezTo>
                    <a:pt x="1371" y="249"/>
                    <a:pt x="1364" y="282"/>
                    <a:pt x="1376" y="311"/>
                  </a:cubicBezTo>
                  <a:cubicBezTo>
                    <a:pt x="1381" y="324"/>
                    <a:pt x="1381" y="282"/>
                    <a:pt x="1386" y="269"/>
                  </a:cubicBezTo>
                  <a:cubicBezTo>
                    <a:pt x="1391" y="255"/>
                    <a:pt x="1400" y="242"/>
                    <a:pt x="1407" y="228"/>
                  </a:cubicBezTo>
                  <a:cubicBezTo>
                    <a:pt x="1423" y="279"/>
                    <a:pt x="1389" y="407"/>
                    <a:pt x="1448" y="321"/>
                  </a:cubicBezTo>
                  <a:cubicBezTo>
                    <a:pt x="1451" y="307"/>
                    <a:pt x="1445" y="284"/>
                    <a:pt x="1458" y="280"/>
                  </a:cubicBezTo>
                  <a:cubicBezTo>
                    <a:pt x="1470" y="276"/>
                    <a:pt x="1469" y="319"/>
                    <a:pt x="1479" y="311"/>
                  </a:cubicBezTo>
                  <a:cubicBezTo>
                    <a:pt x="1500" y="294"/>
                    <a:pt x="1500" y="262"/>
                    <a:pt x="1510" y="238"/>
                  </a:cubicBezTo>
                  <a:cubicBezTo>
                    <a:pt x="1520" y="158"/>
                    <a:pt x="1534" y="143"/>
                    <a:pt x="1551" y="73"/>
                  </a:cubicBezTo>
                  <a:cubicBezTo>
                    <a:pt x="1555" y="87"/>
                    <a:pt x="1553" y="103"/>
                    <a:pt x="1562" y="114"/>
                  </a:cubicBezTo>
                  <a:cubicBezTo>
                    <a:pt x="1569" y="123"/>
                    <a:pt x="1585" y="117"/>
                    <a:pt x="1593" y="125"/>
                  </a:cubicBezTo>
                  <a:cubicBezTo>
                    <a:pt x="1601" y="133"/>
                    <a:pt x="1600" y="146"/>
                    <a:pt x="1603" y="156"/>
                  </a:cubicBezTo>
                  <a:cubicBezTo>
                    <a:pt x="1613" y="146"/>
                    <a:pt x="1620" y="122"/>
                    <a:pt x="1634" y="125"/>
                  </a:cubicBezTo>
                  <a:cubicBezTo>
                    <a:pt x="1648" y="128"/>
                    <a:pt x="1640" y="152"/>
                    <a:pt x="1644" y="166"/>
                  </a:cubicBezTo>
                  <a:cubicBezTo>
                    <a:pt x="1647" y="177"/>
                    <a:pt x="1651" y="187"/>
                    <a:pt x="1655" y="197"/>
                  </a:cubicBezTo>
                  <a:cubicBezTo>
                    <a:pt x="1670" y="150"/>
                    <a:pt x="1665" y="155"/>
                    <a:pt x="1665" y="21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4395788" y="4086225"/>
              <a:ext cx="406426" cy="3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I(t)</a:t>
              </a: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160838" y="4630738"/>
              <a:ext cx="152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" name="Object 19"/>
            <p:cNvGraphicFramePr>
              <a:graphicFrameLocks noChangeAspect="1"/>
            </p:cNvGraphicFramePr>
            <p:nvPr/>
          </p:nvGraphicFramePr>
          <p:xfrm>
            <a:off x="3565587" y="4369370"/>
            <a:ext cx="339725" cy="506412"/>
          </p:xfrm>
          <a:graphic>
            <a:graphicData uri="http://schemas.openxmlformats.org/presentationml/2006/ole">
              <p:oleObj spid="_x0000_s17410" name="Equation" r:id="rId4" imgW="152280" imgH="164880" progId="Equation.3">
                <p:embed/>
              </p:oleObj>
            </a:graphicData>
          </a:graphic>
        </p:graphicFrame>
        <p:sp>
          <p:nvSpPr>
            <p:cNvPr id="140" name="Oval 80"/>
            <p:cNvSpPr>
              <a:spLocks noChangeArrowheads="1"/>
            </p:cNvSpPr>
            <p:nvPr/>
          </p:nvSpPr>
          <p:spPr bwMode="auto">
            <a:xfrm>
              <a:off x="6457950" y="4483100"/>
              <a:ext cx="360363" cy="3603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" name="Object 81"/>
            <p:cNvGraphicFramePr>
              <a:graphicFrameLocks noChangeAspect="1"/>
            </p:cNvGraphicFramePr>
            <p:nvPr/>
          </p:nvGraphicFramePr>
          <p:xfrm>
            <a:off x="5757863" y="4270375"/>
            <a:ext cx="339725" cy="428625"/>
          </p:xfrm>
          <a:graphic>
            <a:graphicData uri="http://schemas.openxmlformats.org/presentationml/2006/ole">
              <p:oleObj spid="_x0000_s17411" name="Equation" r:id="rId5" imgW="152280" imgH="139680" progId="Equation.3">
                <p:embed/>
              </p:oleObj>
            </a:graphicData>
          </a:graphic>
        </p:graphicFrame>
        <p:sp>
          <p:nvSpPr>
            <p:cNvPr id="142" name="Line 82"/>
            <p:cNvSpPr>
              <a:spLocks noChangeShapeType="1"/>
            </p:cNvSpPr>
            <p:nvPr/>
          </p:nvSpPr>
          <p:spPr bwMode="auto">
            <a:xfrm flipV="1">
              <a:off x="5665788" y="4384675"/>
              <a:ext cx="0" cy="2428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5810250" y="3979863"/>
              <a:ext cx="647700" cy="50323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2304073" y="4427621"/>
            <a:ext cx="779251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input current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2243447" y="8222630"/>
            <a:ext cx="64908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potential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76925" y="6634845"/>
            <a:ext cx="705513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spike arrival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9300490" y="5397060"/>
            <a:ext cx="2549488" cy="1157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378062" y="7635362"/>
            <a:ext cx="2549488" cy="1174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106633" y="205353"/>
            <a:ext cx="16733808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stochastic spike arrival in I&amp;F – interspike intervals</a:t>
            </a:r>
            <a:endParaRPr lang="fr-FR">
              <a:solidFill>
                <a:srgbClr val="FF0000"/>
              </a:solidFill>
            </a:endParaRPr>
          </a:p>
        </p:txBody>
      </p:sp>
      <p:pic>
        <p:nvPicPr>
          <p:cNvPr id="339974" name="Picture 6" descr="PST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5101" y="6962264"/>
            <a:ext cx="7543854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 descr="u-subthres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66115" y="2247616"/>
            <a:ext cx="8166572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14716334" y="3142161"/>
            <a:ext cx="13617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16419422" y="3142161"/>
            <a:ext cx="102035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561" name="Oval 19"/>
          <p:cNvSpPr>
            <a:spLocks noChangeArrowheads="1"/>
          </p:cNvSpPr>
          <p:nvPr/>
        </p:nvSpPr>
        <p:spPr bwMode="auto">
          <a:xfrm>
            <a:off x="8529985" y="3524418"/>
            <a:ext cx="493700" cy="50161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3562" name="Line 20"/>
          <p:cNvSpPr>
            <a:spLocks noChangeShapeType="1"/>
          </p:cNvSpPr>
          <p:nvPr/>
        </p:nvSpPr>
        <p:spPr bwMode="auto">
          <a:xfrm>
            <a:off x="5188044" y="3780721"/>
            <a:ext cx="32336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67938" y="2886174"/>
            <a:ext cx="3751296" cy="1912864"/>
            <a:chOff x="3008" y="3134"/>
            <a:chExt cx="2185" cy="1022"/>
          </a:xfrm>
        </p:grpSpPr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3008" y="3134"/>
              <a:ext cx="21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23566" name="Line 23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24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Freeform 25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6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554" name="Object 27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29698" name="Equation" r:id="rId6" imgW="152280" imgH="190440" progId="Equation.3">
                <p:embed/>
              </p:oleObj>
            </a:graphicData>
          </a:graphic>
        </p:graphicFrame>
      </p:grp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12799422" y="7516431"/>
            <a:ext cx="453335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2"/>
                </a:solidFill>
              </a:rPr>
              <a:t>ISI distribution</a:t>
            </a:r>
            <a:endParaRPr lang="fr-FR" sz="5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 animBg="1"/>
      <p:bldP spid="33997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106633" y="205353"/>
            <a:ext cx="15946349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LIF </a:t>
            </a:r>
            <a:r>
              <a:rPr lang="fr-CH" dirty="0" err="1" smtClean="0">
                <a:solidFill>
                  <a:srgbClr val="FF0000"/>
                </a:solidFill>
              </a:rPr>
              <a:t>with</a:t>
            </a:r>
            <a:r>
              <a:rPr lang="fr-CH" dirty="0" smtClean="0">
                <a:solidFill>
                  <a:srgbClr val="FF0000"/>
                </a:solidFill>
              </a:rPr>
              <a:t> Diffusive </a:t>
            </a:r>
            <a:r>
              <a:rPr lang="fr-CH" dirty="0">
                <a:solidFill>
                  <a:srgbClr val="FF0000"/>
                </a:solidFill>
              </a:rPr>
              <a:t>noise (</a:t>
            </a:r>
            <a:r>
              <a:rPr lang="fr-CH" dirty="0" err="1">
                <a:solidFill>
                  <a:srgbClr val="FF0000"/>
                </a:solidFill>
              </a:rPr>
              <a:t>stochastic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spike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arrival</a:t>
            </a:r>
            <a:r>
              <a:rPr lang="fr-CH" dirty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077661" y="1710327"/>
            <a:ext cx="1344604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Superthreshold vs. Subthreshold regime</a:t>
            </a:r>
            <a:endParaRPr lang="fr-FR"/>
          </a:p>
        </p:txBody>
      </p:sp>
      <p:pic>
        <p:nvPicPr>
          <p:cNvPr id="54277" name="Picture 5" descr="PS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338" y="7294202"/>
            <a:ext cx="6527254" cy="375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PST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23360" y="7223876"/>
            <a:ext cx="6864871" cy="39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 descr="u-subthres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83379" y="3097153"/>
            <a:ext cx="6467234" cy="37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8" descr="u-superthres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87318" y="3142161"/>
            <a:ext cx="6696062" cy="385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23898" y="225043"/>
            <a:ext cx="15169028" cy="10443211"/>
            <a:chOff x="423898" y="225043"/>
            <a:chExt cx="20076934" cy="11014027"/>
          </a:xfrm>
        </p:grpSpPr>
        <p:pic>
          <p:nvPicPr>
            <p:cNvPr id="51202" name="Picture 6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5617" y="334753"/>
              <a:ext cx="3166094" cy="5448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4" name="Picture 6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246863" y="225043"/>
              <a:ext cx="3406176" cy="5558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0" name="Group 59"/>
            <p:cNvGrpSpPr/>
            <p:nvPr/>
          </p:nvGrpSpPr>
          <p:grpSpPr>
            <a:xfrm>
              <a:off x="423898" y="571048"/>
              <a:ext cx="20076934" cy="9204251"/>
              <a:chOff x="423898" y="571048"/>
              <a:chExt cx="20076934" cy="9204251"/>
            </a:xfrm>
          </p:grpSpPr>
          <p:pic>
            <p:nvPicPr>
              <p:cNvPr id="51203" name="Picture 6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718573" y="571048"/>
                <a:ext cx="3368664" cy="5212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05" name="Rounded Rectangle 72"/>
              <p:cNvSpPr>
                <a:spLocks noChangeArrowheads="1"/>
              </p:cNvSpPr>
              <p:nvPr/>
            </p:nvSpPr>
            <p:spPr bwMode="auto">
              <a:xfrm>
                <a:off x="6718572" y="8118420"/>
                <a:ext cx="3406176" cy="1656879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11" tIns="96455" rIns="192911" bIns="96455"/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Sidney opera</a:t>
                </a:r>
              </a:p>
            </p:txBody>
          </p:sp>
          <p:sp>
            <p:nvSpPr>
              <p:cNvPr id="51206" name="Rounded Rectangle 99"/>
              <p:cNvSpPr>
                <a:spLocks noChangeArrowheads="1"/>
              </p:cNvSpPr>
              <p:nvPr/>
            </p:nvSpPr>
            <p:spPr bwMode="auto">
              <a:xfrm>
                <a:off x="1616810" y="8118420"/>
                <a:ext cx="3402424" cy="165687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11" tIns="96455" rIns="192911" bIns="96455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sz="5900" dirty="0">
                    <a:solidFill>
                      <a:schemeClr val="bg1"/>
                    </a:solidFill>
                  </a:rPr>
                  <a:t>idney opera</a:t>
                </a:r>
              </a:p>
            </p:txBody>
          </p:sp>
          <p:grpSp>
            <p:nvGrpSpPr>
              <p:cNvPr id="2" name="Group 97"/>
              <p:cNvGrpSpPr>
                <a:grpSpLocks/>
              </p:cNvGrpSpPr>
              <p:nvPr/>
            </p:nvGrpSpPr>
            <p:grpSpPr bwMode="auto">
              <a:xfrm>
                <a:off x="1954428" y="8118420"/>
                <a:ext cx="3064807" cy="1656879"/>
                <a:chOff x="1691680" y="4669809"/>
                <a:chExt cx="3024336" cy="2188191"/>
              </a:xfrm>
            </p:grpSpPr>
            <p:sp>
              <p:nvSpPr>
                <p:cNvPr id="51243" name="Freeform 74"/>
                <p:cNvSpPr>
                  <a:spLocks/>
                </p:cNvSpPr>
                <p:nvPr/>
              </p:nvSpPr>
              <p:spPr bwMode="auto">
                <a:xfrm>
                  <a:off x="1701421" y="5318078"/>
                  <a:ext cx="850710" cy="727880"/>
                </a:xfrm>
                <a:custGeom>
                  <a:avLst/>
                  <a:gdLst>
                    <a:gd name="T0" fmla="*/ 168322 w 850710"/>
                    <a:gd name="T1" fmla="*/ 700585 h 727880"/>
                    <a:gd name="T2" fmla="*/ 113731 w 850710"/>
                    <a:gd name="T3" fmla="*/ 4549 h 727880"/>
                    <a:gd name="T4" fmla="*/ 850710 w 850710"/>
                    <a:gd name="T5" fmla="*/ 727880 h 727880"/>
                    <a:gd name="T6" fmla="*/ 0 60000 65536"/>
                    <a:gd name="T7" fmla="*/ 0 60000 65536"/>
                    <a:gd name="T8" fmla="*/ 0 60000 65536"/>
                    <a:gd name="T9" fmla="*/ 0 w 850710"/>
                    <a:gd name="T10" fmla="*/ 0 h 727880"/>
                    <a:gd name="T11" fmla="*/ 850710 w 850710"/>
                    <a:gd name="T12" fmla="*/ 727880 h 7278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0710" h="727880">
                      <a:moveTo>
                        <a:pt x="168322" y="700585"/>
                      </a:moveTo>
                      <a:cubicBezTo>
                        <a:pt x="84161" y="350292"/>
                        <a:pt x="0" y="0"/>
                        <a:pt x="113731" y="4549"/>
                      </a:cubicBezTo>
                      <a:cubicBezTo>
                        <a:pt x="227462" y="9098"/>
                        <a:pt x="539086" y="368489"/>
                        <a:pt x="850710" y="72788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44" name="Freeform 75"/>
                <p:cNvSpPr>
                  <a:spLocks/>
                </p:cNvSpPr>
                <p:nvPr/>
              </p:nvSpPr>
              <p:spPr bwMode="auto">
                <a:xfrm>
                  <a:off x="2386084" y="5129283"/>
                  <a:ext cx="698310" cy="998562"/>
                </a:xfrm>
                <a:custGeom>
                  <a:avLst/>
                  <a:gdLst>
                    <a:gd name="T0" fmla="*/ 15922 w 698310"/>
                    <a:gd name="T1" fmla="*/ 206992 h 998562"/>
                    <a:gd name="T2" fmla="*/ 70513 w 698310"/>
                    <a:gd name="T3" fmla="*/ 43218 h 998562"/>
                    <a:gd name="T4" fmla="*/ 439003 w 698310"/>
                    <a:gd name="T5" fmla="*/ 466299 h 998562"/>
                    <a:gd name="T6" fmla="*/ 698310 w 698310"/>
                    <a:gd name="T7" fmla="*/ 998562 h 9985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98310"/>
                    <a:gd name="T13" fmla="*/ 0 h 998562"/>
                    <a:gd name="T14" fmla="*/ 698310 w 698310"/>
                    <a:gd name="T15" fmla="*/ 998562 h 9985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98310" h="998562">
                      <a:moveTo>
                        <a:pt x="15922" y="206992"/>
                      </a:moveTo>
                      <a:cubicBezTo>
                        <a:pt x="7961" y="103496"/>
                        <a:pt x="0" y="0"/>
                        <a:pt x="70513" y="43218"/>
                      </a:cubicBezTo>
                      <a:cubicBezTo>
                        <a:pt x="141026" y="86436"/>
                        <a:pt x="334370" y="307075"/>
                        <a:pt x="439003" y="466299"/>
                      </a:cubicBezTo>
                      <a:cubicBezTo>
                        <a:pt x="543636" y="625523"/>
                        <a:pt x="620973" y="812042"/>
                        <a:pt x="698310" y="998562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45" name="Freeform 77"/>
                <p:cNvSpPr>
                  <a:spLocks/>
                </p:cNvSpPr>
                <p:nvPr/>
              </p:nvSpPr>
              <p:spPr bwMode="auto">
                <a:xfrm>
                  <a:off x="2809164" y="4731224"/>
                  <a:ext cx="725606" cy="1478507"/>
                </a:xfrm>
                <a:custGeom>
                  <a:avLst/>
                  <a:gdLst>
                    <a:gd name="T0" fmla="*/ 70514 w 725606"/>
                    <a:gd name="T1" fmla="*/ 454925 h 1478507"/>
                    <a:gd name="T2" fmla="*/ 43218 w 725606"/>
                    <a:gd name="T3" fmla="*/ 4549 h 1478507"/>
                    <a:gd name="T4" fmla="*/ 329821 w 725606"/>
                    <a:gd name="T5" fmla="*/ 427630 h 1478507"/>
                    <a:gd name="T6" fmla="*/ 602776 w 725606"/>
                    <a:gd name="T7" fmla="*/ 946245 h 1478507"/>
                    <a:gd name="T8" fmla="*/ 725606 w 725606"/>
                    <a:gd name="T9" fmla="*/ 1478507 h 14785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606"/>
                    <a:gd name="T16" fmla="*/ 0 h 1478507"/>
                    <a:gd name="T17" fmla="*/ 725606 w 725606"/>
                    <a:gd name="T18" fmla="*/ 1478507 h 14785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606" h="1478507">
                      <a:moveTo>
                        <a:pt x="70514" y="454925"/>
                      </a:moveTo>
                      <a:cubicBezTo>
                        <a:pt x="35257" y="232011"/>
                        <a:pt x="0" y="9098"/>
                        <a:pt x="43218" y="4549"/>
                      </a:cubicBezTo>
                      <a:cubicBezTo>
                        <a:pt x="86436" y="0"/>
                        <a:pt x="236561" y="270681"/>
                        <a:pt x="329821" y="427630"/>
                      </a:cubicBezTo>
                      <a:cubicBezTo>
                        <a:pt x="423081" y="584579"/>
                        <a:pt x="536812" y="771099"/>
                        <a:pt x="602776" y="946245"/>
                      </a:cubicBezTo>
                      <a:cubicBezTo>
                        <a:pt x="668740" y="1121391"/>
                        <a:pt x="697173" y="1299949"/>
                        <a:pt x="725606" y="1478507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 bwMode="auto">
                <a:xfrm>
                  <a:off x="2550488" y="5921797"/>
                  <a:ext cx="384983" cy="193185"/>
                </a:xfrm>
                <a:custGeom>
                  <a:avLst/>
                  <a:gdLst>
                    <a:gd name="connsiteX0" fmla="*/ 0 w 382138"/>
                    <a:gd name="connsiteY0" fmla="*/ 97809 h 193343"/>
                    <a:gd name="connsiteX1" fmla="*/ 163773 w 382138"/>
                    <a:gd name="connsiteY1" fmla="*/ 15922 h 193343"/>
                    <a:gd name="connsiteX2" fmla="*/ 382138 w 382138"/>
                    <a:gd name="connsiteY2" fmla="*/ 193343 h 193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2138" h="193343">
                      <a:moveTo>
                        <a:pt x="0" y="97809"/>
                      </a:moveTo>
                      <a:cubicBezTo>
                        <a:pt x="50041" y="48904"/>
                        <a:pt x="100083" y="0"/>
                        <a:pt x="163773" y="15922"/>
                      </a:cubicBezTo>
                      <a:cubicBezTo>
                        <a:pt x="227463" y="31844"/>
                        <a:pt x="304800" y="112593"/>
                        <a:pt x="382138" y="193343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5900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 bwMode="auto">
                <a:xfrm>
                  <a:off x="3113155" y="5999812"/>
                  <a:ext cx="259123" cy="182041"/>
                </a:xfrm>
                <a:custGeom>
                  <a:avLst/>
                  <a:gdLst>
                    <a:gd name="connsiteX0" fmla="*/ 0 w 259306"/>
                    <a:gd name="connsiteY0" fmla="*/ 100083 h 181970"/>
                    <a:gd name="connsiteX1" fmla="*/ 81886 w 259306"/>
                    <a:gd name="connsiteY1" fmla="*/ 4549 h 181970"/>
                    <a:gd name="connsiteX2" fmla="*/ 232011 w 259306"/>
                    <a:gd name="connsiteY2" fmla="*/ 72788 h 181970"/>
                    <a:gd name="connsiteX3" fmla="*/ 245659 w 259306"/>
                    <a:gd name="connsiteY3" fmla="*/ 181970 h 181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306" h="181970">
                      <a:moveTo>
                        <a:pt x="0" y="100083"/>
                      </a:moveTo>
                      <a:cubicBezTo>
                        <a:pt x="21609" y="54590"/>
                        <a:pt x="43218" y="9098"/>
                        <a:pt x="81886" y="4549"/>
                      </a:cubicBezTo>
                      <a:cubicBezTo>
                        <a:pt x="120554" y="0"/>
                        <a:pt x="204716" y="43218"/>
                        <a:pt x="232011" y="72788"/>
                      </a:cubicBezTo>
                      <a:cubicBezTo>
                        <a:pt x="259306" y="102358"/>
                        <a:pt x="252482" y="142164"/>
                        <a:pt x="245659" y="181970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5900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 bwMode="auto">
                <a:xfrm>
                  <a:off x="3575874" y="5970092"/>
                  <a:ext cx="422001" cy="185755"/>
                </a:xfrm>
                <a:custGeom>
                  <a:avLst/>
                  <a:gdLst>
                    <a:gd name="connsiteX0" fmla="*/ 0 w 423081"/>
                    <a:gd name="connsiteY0" fmla="*/ 184245 h 184245"/>
                    <a:gd name="connsiteX1" fmla="*/ 54591 w 423081"/>
                    <a:gd name="connsiteY1" fmla="*/ 129654 h 184245"/>
                    <a:gd name="connsiteX2" fmla="*/ 177421 w 423081"/>
                    <a:gd name="connsiteY2" fmla="*/ 6824 h 184245"/>
                    <a:gd name="connsiteX3" fmla="*/ 423081 w 423081"/>
                    <a:gd name="connsiteY3" fmla="*/ 88711 h 184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081" h="184245">
                      <a:moveTo>
                        <a:pt x="0" y="184245"/>
                      </a:moveTo>
                      <a:lnTo>
                        <a:pt x="54591" y="129654"/>
                      </a:lnTo>
                      <a:cubicBezTo>
                        <a:pt x="84161" y="100084"/>
                        <a:pt x="116006" y="13648"/>
                        <a:pt x="177421" y="6824"/>
                      </a:cubicBezTo>
                      <a:cubicBezTo>
                        <a:pt x="238836" y="0"/>
                        <a:pt x="330958" y="44355"/>
                        <a:pt x="423081" y="88711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59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4068209" y="5877215"/>
                  <a:ext cx="288737" cy="144887"/>
                </a:xfrm>
                <a:custGeom>
                  <a:avLst/>
                  <a:gdLst>
                    <a:gd name="connsiteX0" fmla="*/ 0 w 423081"/>
                    <a:gd name="connsiteY0" fmla="*/ 184245 h 184245"/>
                    <a:gd name="connsiteX1" fmla="*/ 54591 w 423081"/>
                    <a:gd name="connsiteY1" fmla="*/ 129654 h 184245"/>
                    <a:gd name="connsiteX2" fmla="*/ 177421 w 423081"/>
                    <a:gd name="connsiteY2" fmla="*/ 6824 h 184245"/>
                    <a:gd name="connsiteX3" fmla="*/ 423081 w 423081"/>
                    <a:gd name="connsiteY3" fmla="*/ 88711 h 184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081" h="184245">
                      <a:moveTo>
                        <a:pt x="0" y="184245"/>
                      </a:moveTo>
                      <a:lnTo>
                        <a:pt x="54591" y="129654"/>
                      </a:lnTo>
                      <a:cubicBezTo>
                        <a:pt x="84161" y="100084"/>
                        <a:pt x="116006" y="13648"/>
                        <a:pt x="177421" y="6824"/>
                      </a:cubicBezTo>
                      <a:cubicBezTo>
                        <a:pt x="238836" y="0"/>
                        <a:pt x="330958" y="44355"/>
                        <a:pt x="423081" y="88711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5900" dirty="0"/>
                </a:p>
              </p:txBody>
            </p:sp>
            <p:sp>
              <p:nvSpPr>
                <p:cNvPr id="51250" name="Freeform 82"/>
                <p:cNvSpPr>
                  <a:spLocks/>
                </p:cNvSpPr>
                <p:nvPr/>
              </p:nvSpPr>
              <p:spPr bwMode="auto">
                <a:xfrm>
                  <a:off x="1828800" y="5288507"/>
                  <a:ext cx="559558" cy="61415"/>
                </a:xfrm>
                <a:custGeom>
                  <a:avLst/>
                  <a:gdLst>
                    <a:gd name="T0" fmla="*/ 0 w 559558"/>
                    <a:gd name="T1" fmla="*/ 20472 h 61415"/>
                    <a:gd name="T2" fmla="*/ 327546 w 559558"/>
                    <a:gd name="T3" fmla="*/ 6824 h 61415"/>
                    <a:gd name="T4" fmla="*/ 559558 w 559558"/>
                    <a:gd name="T5" fmla="*/ 61415 h 61415"/>
                    <a:gd name="T6" fmla="*/ 0 60000 65536"/>
                    <a:gd name="T7" fmla="*/ 0 60000 65536"/>
                    <a:gd name="T8" fmla="*/ 0 60000 65536"/>
                    <a:gd name="T9" fmla="*/ 0 w 559558"/>
                    <a:gd name="T10" fmla="*/ 0 h 61415"/>
                    <a:gd name="T11" fmla="*/ 559558 w 559558"/>
                    <a:gd name="T12" fmla="*/ 61415 h 614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9558" h="61415">
                      <a:moveTo>
                        <a:pt x="0" y="20472"/>
                      </a:moveTo>
                      <a:cubicBezTo>
                        <a:pt x="117143" y="10236"/>
                        <a:pt x="234286" y="0"/>
                        <a:pt x="327546" y="6824"/>
                      </a:cubicBezTo>
                      <a:cubicBezTo>
                        <a:pt x="420806" y="13648"/>
                        <a:pt x="490182" y="37531"/>
                        <a:pt x="559558" y="61415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51" name="Freeform 83"/>
                <p:cNvSpPr>
                  <a:spLocks/>
                </p:cNvSpPr>
                <p:nvPr/>
              </p:nvSpPr>
              <p:spPr bwMode="auto">
                <a:xfrm>
                  <a:off x="2456597" y="5088341"/>
                  <a:ext cx="436728" cy="125104"/>
                </a:xfrm>
                <a:custGeom>
                  <a:avLst/>
                  <a:gdLst>
                    <a:gd name="T0" fmla="*/ 0 w 436728"/>
                    <a:gd name="T1" fmla="*/ 29569 h 125104"/>
                    <a:gd name="T2" fmla="*/ 259307 w 436728"/>
                    <a:gd name="T3" fmla="*/ 15922 h 125104"/>
                    <a:gd name="T4" fmla="*/ 436728 w 436728"/>
                    <a:gd name="T5" fmla="*/ 125104 h 125104"/>
                    <a:gd name="T6" fmla="*/ 0 60000 65536"/>
                    <a:gd name="T7" fmla="*/ 0 60000 65536"/>
                    <a:gd name="T8" fmla="*/ 0 60000 65536"/>
                    <a:gd name="T9" fmla="*/ 0 w 436728"/>
                    <a:gd name="T10" fmla="*/ 0 h 125104"/>
                    <a:gd name="T11" fmla="*/ 436728 w 436728"/>
                    <a:gd name="T12" fmla="*/ 125104 h 1251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6728" h="125104">
                      <a:moveTo>
                        <a:pt x="0" y="29569"/>
                      </a:moveTo>
                      <a:cubicBezTo>
                        <a:pt x="93259" y="14784"/>
                        <a:pt x="186519" y="0"/>
                        <a:pt x="259307" y="15922"/>
                      </a:cubicBezTo>
                      <a:cubicBezTo>
                        <a:pt x="332095" y="31844"/>
                        <a:pt x="384411" y="78474"/>
                        <a:pt x="436728" y="125104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52" name="Freeform 85"/>
                <p:cNvSpPr>
                  <a:spLocks/>
                </p:cNvSpPr>
                <p:nvPr/>
              </p:nvSpPr>
              <p:spPr bwMode="auto">
                <a:xfrm>
                  <a:off x="2893325" y="4669809"/>
                  <a:ext cx="941696" cy="775648"/>
                </a:xfrm>
                <a:custGeom>
                  <a:avLst/>
                  <a:gdLst>
                    <a:gd name="T0" fmla="*/ 0 w 941696"/>
                    <a:gd name="T1" fmla="*/ 38669 h 775648"/>
                    <a:gd name="T2" fmla="*/ 95535 w 941696"/>
                    <a:gd name="T3" fmla="*/ 38669 h 775648"/>
                    <a:gd name="T4" fmla="*/ 450376 w 941696"/>
                    <a:gd name="T5" fmla="*/ 270681 h 775648"/>
                    <a:gd name="T6" fmla="*/ 941696 w 941696"/>
                    <a:gd name="T7" fmla="*/ 775648 h 7756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41696"/>
                    <a:gd name="T13" fmla="*/ 0 h 775648"/>
                    <a:gd name="T14" fmla="*/ 941696 w 941696"/>
                    <a:gd name="T15" fmla="*/ 775648 h 7756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41696" h="775648">
                      <a:moveTo>
                        <a:pt x="0" y="38669"/>
                      </a:moveTo>
                      <a:cubicBezTo>
                        <a:pt x="10236" y="19334"/>
                        <a:pt x="20472" y="0"/>
                        <a:pt x="95535" y="38669"/>
                      </a:cubicBezTo>
                      <a:cubicBezTo>
                        <a:pt x="170598" y="77338"/>
                        <a:pt x="309349" y="147851"/>
                        <a:pt x="450376" y="270681"/>
                      </a:cubicBezTo>
                      <a:cubicBezTo>
                        <a:pt x="591403" y="393511"/>
                        <a:pt x="766549" y="584579"/>
                        <a:pt x="941696" y="775648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53" name="Freeform 86"/>
                <p:cNvSpPr>
                  <a:spLocks/>
                </p:cNvSpPr>
                <p:nvPr/>
              </p:nvSpPr>
              <p:spPr bwMode="auto">
                <a:xfrm>
                  <a:off x="3464257" y="5254388"/>
                  <a:ext cx="1135039" cy="896203"/>
                </a:xfrm>
                <a:custGeom>
                  <a:avLst/>
                  <a:gdLst>
                    <a:gd name="T0" fmla="*/ 43218 w 1135039"/>
                    <a:gd name="T1" fmla="*/ 873457 h 896203"/>
                    <a:gd name="T2" fmla="*/ 43218 w 1135039"/>
                    <a:gd name="T3" fmla="*/ 805218 h 896203"/>
                    <a:gd name="T4" fmla="*/ 302525 w 1135039"/>
                    <a:gd name="T5" fmla="*/ 327546 h 896203"/>
                    <a:gd name="T6" fmla="*/ 466298 w 1135039"/>
                    <a:gd name="T7" fmla="*/ 136478 h 896203"/>
                    <a:gd name="T8" fmla="*/ 780197 w 1135039"/>
                    <a:gd name="T9" fmla="*/ 13648 h 896203"/>
                    <a:gd name="T10" fmla="*/ 1135039 w 1135039"/>
                    <a:gd name="T11" fmla="*/ 54591 h 8962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35039"/>
                    <a:gd name="T19" fmla="*/ 0 h 896203"/>
                    <a:gd name="T20" fmla="*/ 1135039 w 1135039"/>
                    <a:gd name="T21" fmla="*/ 896203 h 8962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35039" h="896203">
                      <a:moveTo>
                        <a:pt x="43218" y="873457"/>
                      </a:moveTo>
                      <a:cubicBezTo>
                        <a:pt x="21609" y="884830"/>
                        <a:pt x="0" y="896203"/>
                        <a:pt x="43218" y="805218"/>
                      </a:cubicBezTo>
                      <a:cubicBezTo>
                        <a:pt x="86436" y="714233"/>
                        <a:pt x="232012" y="439003"/>
                        <a:pt x="302525" y="327546"/>
                      </a:cubicBezTo>
                      <a:cubicBezTo>
                        <a:pt x="373038" y="216089"/>
                        <a:pt x="386686" y="188794"/>
                        <a:pt x="466298" y="136478"/>
                      </a:cubicBezTo>
                      <a:cubicBezTo>
                        <a:pt x="545910" y="84162"/>
                        <a:pt x="668740" y="27296"/>
                        <a:pt x="780197" y="13648"/>
                      </a:cubicBezTo>
                      <a:cubicBezTo>
                        <a:pt x="891654" y="0"/>
                        <a:pt x="1013346" y="27295"/>
                        <a:pt x="1135039" y="54591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1254" name="Straight Connector 88"/>
                <p:cNvCxnSpPr>
                  <a:cxnSpLocks noChangeShapeType="1"/>
                  <a:stCxn id="51253" idx="5"/>
                </p:cNvCxnSpPr>
                <p:nvPr/>
              </p:nvCxnSpPr>
              <p:spPr bwMode="auto">
                <a:xfrm flipH="1">
                  <a:off x="4427984" y="5308979"/>
                  <a:ext cx="171312" cy="71230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1255" name="Freeform 91"/>
                <p:cNvSpPr>
                  <a:spLocks/>
                </p:cNvSpPr>
                <p:nvPr/>
              </p:nvSpPr>
              <p:spPr bwMode="auto">
                <a:xfrm>
                  <a:off x="2402006" y="5377218"/>
                  <a:ext cx="600501" cy="777922"/>
                </a:xfrm>
                <a:custGeom>
                  <a:avLst/>
                  <a:gdLst>
                    <a:gd name="T0" fmla="*/ 0 w 600501"/>
                    <a:gd name="T1" fmla="*/ 0 h 777922"/>
                    <a:gd name="T2" fmla="*/ 218364 w 600501"/>
                    <a:gd name="T3" fmla="*/ 150125 h 777922"/>
                    <a:gd name="T4" fmla="*/ 491319 w 600501"/>
                    <a:gd name="T5" fmla="*/ 491319 h 777922"/>
                    <a:gd name="T6" fmla="*/ 600501 w 600501"/>
                    <a:gd name="T7" fmla="*/ 777922 h 7779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00501"/>
                    <a:gd name="T13" fmla="*/ 0 h 777922"/>
                    <a:gd name="T14" fmla="*/ 600501 w 600501"/>
                    <a:gd name="T15" fmla="*/ 777922 h 7779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00501" h="777922">
                      <a:moveTo>
                        <a:pt x="0" y="0"/>
                      </a:moveTo>
                      <a:cubicBezTo>
                        <a:pt x="68239" y="34119"/>
                        <a:pt x="136478" y="68239"/>
                        <a:pt x="218364" y="150125"/>
                      </a:cubicBezTo>
                      <a:cubicBezTo>
                        <a:pt x="300250" y="232011"/>
                        <a:pt x="427630" y="386686"/>
                        <a:pt x="491319" y="491319"/>
                      </a:cubicBezTo>
                      <a:cubicBezTo>
                        <a:pt x="555009" y="595952"/>
                        <a:pt x="577755" y="686937"/>
                        <a:pt x="600501" y="777922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56" name="Freeform 92"/>
                <p:cNvSpPr>
                  <a:spLocks/>
                </p:cNvSpPr>
                <p:nvPr/>
              </p:nvSpPr>
              <p:spPr bwMode="auto">
                <a:xfrm>
                  <a:off x="2866030" y="5199797"/>
                  <a:ext cx="586854" cy="941696"/>
                </a:xfrm>
                <a:custGeom>
                  <a:avLst/>
                  <a:gdLst>
                    <a:gd name="T0" fmla="*/ 0 w 586854"/>
                    <a:gd name="T1" fmla="*/ 0 h 941696"/>
                    <a:gd name="T2" fmla="*/ 313898 w 586854"/>
                    <a:gd name="T3" fmla="*/ 327546 h 941696"/>
                    <a:gd name="T4" fmla="*/ 586854 w 586854"/>
                    <a:gd name="T5" fmla="*/ 941696 h 941696"/>
                    <a:gd name="T6" fmla="*/ 0 60000 65536"/>
                    <a:gd name="T7" fmla="*/ 0 60000 65536"/>
                    <a:gd name="T8" fmla="*/ 0 60000 65536"/>
                    <a:gd name="T9" fmla="*/ 0 w 586854"/>
                    <a:gd name="T10" fmla="*/ 0 h 941696"/>
                    <a:gd name="T11" fmla="*/ 586854 w 586854"/>
                    <a:gd name="T12" fmla="*/ 941696 h 9416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6854" h="941696">
                      <a:moveTo>
                        <a:pt x="0" y="0"/>
                      </a:moveTo>
                      <a:cubicBezTo>
                        <a:pt x="108044" y="85298"/>
                        <a:pt x="216089" y="170597"/>
                        <a:pt x="313898" y="327546"/>
                      </a:cubicBezTo>
                      <a:cubicBezTo>
                        <a:pt x="411707" y="484495"/>
                        <a:pt x="499280" y="713095"/>
                        <a:pt x="586854" y="941696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 bwMode="auto">
                <a:xfrm>
                  <a:off x="1836047" y="5487129"/>
                  <a:ext cx="647809" cy="627852"/>
                </a:xfrm>
                <a:custGeom>
                  <a:avLst/>
                  <a:gdLst>
                    <a:gd name="connsiteX0" fmla="*/ 184245 w 648269"/>
                    <a:gd name="connsiteY0" fmla="*/ 584579 h 625522"/>
                    <a:gd name="connsiteX1" fmla="*/ 197892 w 648269"/>
                    <a:gd name="connsiteY1" fmla="*/ 529988 h 625522"/>
                    <a:gd name="connsiteX2" fmla="*/ 75063 w 648269"/>
                    <a:gd name="connsiteY2" fmla="*/ 11373 h 625522"/>
                    <a:gd name="connsiteX3" fmla="*/ 648269 w 648269"/>
                    <a:gd name="connsiteY3" fmla="*/ 598226 h 625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8269" h="625522">
                      <a:moveTo>
                        <a:pt x="184245" y="584579"/>
                      </a:moveTo>
                      <a:cubicBezTo>
                        <a:pt x="200167" y="605050"/>
                        <a:pt x="216089" y="625522"/>
                        <a:pt x="197892" y="529988"/>
                      </a:cubicBezTo>
                      <a:cubicBezTo>
                        <a:pt x="179695" y="434454"/>
                        <a:pt x="0" y="0"/>
                        <a:pt x="75063" y="11373"/>
                      </a:cubicBezTo>
                      <a:cubicBezTo>
                        <a:pt x="150126" y="22746"/>
                        <a:pt x="399197" y="310486"/>
                        <a:pt x="648269" y="598226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5900" dirty="0"/>
                </a:p>
              </p:txBody>
            </p:sp>
            <p:cxnSp>
              <p:nvCxnSpPr>
                <p:cNvPr id="51258" name="Straight Connector 9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6597352"/>
                  <a:ext cx="3024336" cy="26064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259" name="Straight Connector 96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6480720"/>
                  <a:ext cx="3024336" cy="260648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" name="Group 153"/>
              <p:cNvGrpSpPr>
                <a:grpSpLocks/>
              </p:cNvGrpSpPr>
              <p:nvPr/>
            </p:nvGrpSpPr>
            <p:grpSpPr bwMode="auto">
              <a:xfrm>
                <a:off x="16246863" y="8118420"/>
                <a:ext cx="3406176" cy="1656879"/>
                <a:chOff x="6588224" y="7389440"/>
                <a:chExt cx="1512168" cy="936104"/>
              </a:xfrm>
            </p:grpSpPr>
            <p:sp>
              <p:nvSpPr>
                <p:cNvPr id="51225" name="Rounded Rectangle 133"/>
                <p:cNvSpPr>
                  <a:spLocks noChangeArrowheads="1"/>
                </p:cNvSpPr>
                <p:nvPr/>
              </p:nvSpPr>
              <p:spPr bwMode="auto">
                <a:xfrm>
                  <a:off x="6588224" y="7389440"/>
                  <a:ext cx="1512168" cy="93610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5900" dirty="0">
                      <a:solidFill>
                        <a:schemeClr val="bg1"/>
                      </a:solidFill>
                    </a:rPr>
                    <a:t>idney opera</a:t>
                  </a:r>
                </a:p>
              </p:txBody>
            </p:sp>
            <p:grpSp>
              <p:nvGrpSpPr>
                <p:cNvPr id="4" name="Group 132"/>
                <p:cNvGrpSpPr>
                  <a:grpSpLocks/>
                </p:cNvGrpSpPr>
                <p:nvPr/>
              </p:nvGrpSpPr>
              <p:grpSpPr bwMode="auto">
                <a:xfrm>
                  <a:off x="6732240" y="7461448"/>
                  <a:ext cx="1152128" cy="864096"/>
                  <a:chOff x="4355976" y="4039737"/>
                  <a:chExt cx="2088232" cy="1765527"/>
                </a:xfrm>
              </p:grpSpPr>
              <p:sp>
                <p:nvSpPr>
                  <p:cNvPr id="51227" name="Freeform 100"/>
                  <p:cNvSpPr>
                    <a:spLocks/>
                  </p:cNvSpPr>
                  <p:nvPr/>
                </p:nvSpPr>
                <p:spPr bwMode="auto">
                  <a:xfrm rot="240000">
                    <a:off x="4694830" y="5079242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28" name="Freeform 101"/>
                  <p:cNvSpPr>
                    <a:spLocks/>
                  </p:cNvSpPr>
                  <p:nvPr/>
                </p:nvSpPr>
                <p:spPr bwMode="auto">
                  <a:xfrm rot="240000">
                    <a:off x="4718078" y="4889532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29" name="Freeform 102"/>
                  <p:cNvSpPr>
                    <a:spLocks/>
                  </p:cNvSpPr>
                  <p:nvPr/>
                </p:nvSpPr>
                <p:spPr bwMode="auto">
                  <a:xfrm rot="240000">
                    <a:off x="4718078" y="4745516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30" name="Freeform 105"/>
                  <p:cNvSpPr>
                    <a:spLocks/>
                  </p:cNvSpPr>
                  <p:nvPr/>
                </p:nvSpPr>
                <p:spPr bwMode="auto">
                  <a:xfrm rot="240000">
                    <a:off x="4718078" y="4553152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31" name="Freeform 106"/>
                  <p:cNvSpPr>
                    <a:spLocks/>
                  </p:cNvSpPr>
                  <p:nvPr/>
                </p:nvSpPr>
                <p:spPr bwMode="auto">
                  <a:xfrm rot="240000">
                    <a:off x="4790086" y="4337128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32" name="Freeform 107"/>
                  <p:cNvSpPr>
                    <a:spLocks/>
                  </p:cNvSpPr>
                  <p:nvPr/>
                </p:nvSpPr>
                <p:spPr bwMode="auto">
                  <a:xfrm rot="240000">
                    <a:off x="4646070" y="5273232"/>
                    <a:ext cx="586854" cy="79612"/>
                  </a:xfrm>
                  <a:custGeom>
                    <a:avLst/>
                    <a:gdLst>
                      <a:gd name="T0" fmla="*/ 0 w 586854"/>
                      <a:gd name="T1" fmla="*/ 11373 h 79612"/>
                      <a:gd name="T2" fmla="*/ 409433 w 586854"/>
                      <a:gd name="T3" fmla="*/ 11373 h 79612"/>
                      <a:gd name="T4" fmla="*/ 586854 w 586854"/>
                      <a:gd name="T5" fmla="*/ 79612 h 79612"/>
                      <a:gd name="T6" fmla="*/ 0 60000 65536"/>
                      <a:gd name="T7" fmla="*/ 0 60000 65536"/>
                      <a:gd name="T8" fmla="*/ 0 60000 65536"/>
                      <a:gd name="T9" fmla="*/ 0 w 586854"/>
                      <a:gd name="T10" fmla="*/ 0 h 79612"/>
                      <a:gd name="T11" fmla="*/ 586854 w 586854"/>
                      <a:gd name="T12" fmla="*/ 79612 h 796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6854" h="79612">
                        <a:moveTo>
                          <a:pt x="0" y="11373"/>
                        </a:moveTo>
                        <a:cubicBezTo>
                          <a:pt x="155812" y="5686"/>
                          <a:pt x="311624" y="0"/>
                          <a:pt x="409433" y="11373"/>
                        </a:cubicBezTo>
                        <a:cubicBezTo>
                          <a:pt x="507242" y="22746"/>
                          <a:pt x="547048" y="51179"/>
                          <a:pt x="586854" y="79612"/>
                        </a:cubicBezTo>
                      </a:path>
                    </a:pathLst>
                  </a:custGeom>
                  <a:solidFill>
                    <a:schemeClr val="bg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51233" name="Straight Connector 109"/>
                  <p:cNvCxnSpPr>
                    <a:cxnSpLocks noChangeShapeType="1"/>
                    <a:stCxn id="51231" idx="0"/>
                  </p:cNvCxnSpPr>
                  <p:nvPr/>
                </p:nvCxnSpPr>
                <p:spPr bwMode="auto">
                  <a:xfrm flipH="1">
                    <a:off x="4644008" y="4328102"/>
                    <a:ext cx="148776" cy="118913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4" name="Straight Connector 11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48064" y="4365104"/>
                    <a:ext cx="148776" cy="118913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5" name="Straight Connector 11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499992" y="5445224"/>
                    <a:ext cx="72008" cy="28803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6" name="Straight Connector 1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220072" y="5517232"/>
                    <a:ext cx="72008" cy="21602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7" name="Straight Connector 1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99992" y="5733256"/>
                    <a:ext cx="720080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8" name="Straight Connector 1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60032" y="4077072"/>
                    <a:ext cx="0" cy="21602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39" name="Straight Connector 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92080" y="4149080"/>
                    <a:ext cx="0" cy="21602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1240" name="Freeform 127"/>
                  <p:cNvSpPr>
                    <a:spLocks/>
                  </p:cNvSpPr>
                  <p:nvPr/>
                </p:nvSpPr>
                <p:spPr bwMode="auto">
                  <a:xfrm>
                    <a:off x="4858603" y="4039737"/>
                    <a:ext cx="436728" cy="122830"/>
                  </a:xfrm>
                  <a:custGeom>
                    <a:avLst/>
                    <a:gdLst>
                      <a:gd name="T0" fmla="*/ 0 w 436728"/>
                      <a:gd name="T1" fmla="*/ 40944 h 122830"/>
                      <a:gd name="T2" fmla="*/ 54591 w 436728"/>
                      <a:gd name="T3" fmla="*/ 40944 h 122830"/>
                      <a:gd name="T4" fmla="*/ 204716 w 436728"/>
                      <a:gd name="T5" fmla="*/ 13648 h 122830"/>
                      <a:gd name="T6" fmla="*/ 436728 w 436728"/>
                      <a:gd name="T7" fmla="*/ 122830 h 1228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6728"/>
                      <a:gd name="T13" fmla="*/ 0 h 122830"/>
                      <a:gd name="T14" fmla="*/ 436728 w 436728"/>
                      <a:gd name="T15" fmla="*/ 122830 h 1228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6728" h="122830">
                        <a:moveTo>
                          <a:pt x="0" y="40944"/>
                        </a:moveTo>
                        <a:cubicBezTo>
                          <a:pt x="10236" y="43218"/>
                          <a:pt x="20472" y="45493"/>
                          <a:pt x="54591" y="40944"/>
                        </a:cubicBezTo>
                        <a:cubicBezTo>
                          <a:pt x="88710" y="36395"/>
                          <a:pt x="141027" y="0"/>
                          <a:pt x="204716" y="13648"/>
                        </a:cubicBezTo>
                        <a:cubicBezTo>
                          <a:pt x="268405" y="27296"/>
                          <a:pt x="352566" y="75063"/>
                          <a:pt x="436728" y="122830"/>
                        </a:cubicBez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241" name="Freeform 129"/>
                  <p:cNvSpPr>
                    <a:spLocks/>
                  </p:cNvSpPr>
                  <p:nvPr/>
                </p:nvSpPr>
                <p:spPr bwMode="auto">
                  <a:xfrm>
                    <a:off x="5322627" y="5618562"/>
                    <a:ext cx="1119116" cy="58907"/>
                  </a:xfrm>
                  <a:custGeom>
                    <a:avLst/>
                    <a:gdLst>
                      <a:gd name="T0" fmla="*/ 0 w 1119116"/>
                      <a:gd name="T1" fmla="*/ 45259 h 58907"/>
                      <a:gd name="T2" fmla="*/ 259307 w 1119116"/>
                      <a:gd name="T3" fmla="*/ 58907 h 58907"/>
                      <a:gd name="T4" fmla="*/ 423080 w 1119116"/>
                      <a:gd name="T5" fmla="*/ 31611 h 58907"/>
                      <a:gd name="T6" fmla="*/ 532263 w 1119116"/>
                      <a:gd name="T7" fmla="*/ 17963 h 58907"/>
                      <a:gd name="T8" fmla="*/ 736979 w 1119116"/>
                      <a:gd name="T9" fmla="*/ 31611 h 58907"/>
                      <a:gd name="T10" fmla="*/ 777922 w 1119116"/>
                      <a:gd name="T11" fmla="*/ 17963 h 58907"/>
                      <a:gd name="T12" fmla="*/ 996286 w 1119116"/>
                      <a:gd name="T13" fmla="*/ 31611 h 58907"/>
                      <a:gd name="T14" fmla="*/ 1119116 w 1119116"/>
                      <a:gd name="T15" fmla="*/ 4316 h 5890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19116"/>
                      <a:gd name="T25" fmla="*/ 0 h 58907"/>
                      <a:gd name="T26" fmla="*/ 1119116 w 1119116"/>
                      <a:gd name="T27" fmla="*/ 58907 h 5890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19116" h="58907">
                        <a:moveTo>
                          <a:pt x="0" y="45259"/>
                        </a:moveTo>
                        <a:cubicBezTo>
                          <a:pt x="86436" y="49808"/>
                          <a:pt x="172752" y="58907"/>
                          <a:pt x="259307" y="58907"/>
                        </a:cubicBezTo>
                        <a:cubicBezTo>
                          <a:pt x="503602" y="58907"/>
                          <a:pt x="305632" y="52966"/>
                          <a:pt x="423080" y="31611"/>
                        </a:cubicBezTo>
                        <a:cubicBezTo>
                          <a:pt x="459166" y="25050"/>
                          <a:pt x="495869" y="22512"/>
                          <a:pt x="532263" y="17963"/>
                        </a:cubicBezTo>
                        <a:cubicBezTo>
                          <a:pt x="600502" y="22512"/>
                          <a:pt x="668589" y="31611"/>
                          <a:pt x="736979" y="31611"/>
                        </a:cubicBezTo>
                        <a:cubicBezTo>
                          <a:pt x="751365" y="31611"/>
                          <a:pt x="763536" y="17963"/>
                          <a:pt x="777922" y="17963"/>
                        </a:cubicBezTo>
                        <a:cubicBezTo>
                          <a:pt x="850852" y="17963"/>
                          <a:pt x="923498" y="27062"/>
                          <a:pt x="996286" y="31611"/>
                        </a:cubicBezTo>
                        <a:cubicBezTo>
                          <a:pt x="1091120" y="0"/>
                          <a:pt x="1049401" y="4316"/>
                          <a:pt x="1119116" y="4316"/>
                        </a:cubicBez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51242" name="Straight Connector 1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355976" y="5805264"/>
                    <a:ext cx="2088232" cy="0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</p:grpSp>
          <p:sp>
            <p:nvSpPr>
              <p:cNvPr id="51209" name="Rectangle 134"/>
              <p:cNvSpPr>
                <a:spLocks noChangeArrowheads="1"/>
              </p:cNvSpPr>
              <p:nvPr/>
            </p:nvSpPr>
            <p:spPr bwMode="auto">
              <a:xfrm>
                <a:off x="592706" y="5600755"/>
                <a:ext cx="15826718" cy="388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192911" tIns="96455" rIns="192911" bIns="96455"/>
              <a:lstStyle/>
              <a:p>
                <a:endParaRPr lang="en-US" sz="5900" dirty="0"/>
              </a:p>
            </p:txBody>
          </p:sp>
          <p:cxnSp>
            <p:nvCxnSpPr>
              <p:cNvPr id="51210" name="Straight Connector 71"/>
              <p:cNvCxnSpPr>
                <a:cxnSpLocks noChangeShapeType="1"/>
              </p:cNvCxnSpPr>
              <p:nvPr/>
            </p:nvCxnSpPr>
            <p:spPr bwMode="auto">
              <a:xfrm flipV="1">
                <a:off x="423898" y="5693584"/>
                <a:ext cx="2007693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2" name="Straight Connector 145"/>
              <p:cNvCxnSpPr>
                <a:cxnSpLocks noChangeShapeType="1"/>
              </p:cNvCxnSpPr>
              <p:nvPr/>
            </p:nvCxnSpPr>
            <p:spPr bwMode="auto">
              <a:xfrm flipV="1">
                <a:off x="2805969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3" name="Straight Connector 146"/>
              <p:cNvCxnSpPr>
                <a:cxnSpLocks noChangeShapeType="1"/>
              </p:cNvCxnSpPr>
              <p:nvPr/>
            </p:nvCxnSpPr>
            <p:spPr bwMode="auto">
              <a:xfrm flipV="1">
                <a:off x="3826322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4" name="Straight Connector 147"/>
              <p:cNvCxnSpPr>
                <a:cxnSpLocks noChangeShapeType="1"/>
              </p:cNvCxnSpPr>
              <p:nvPr/>
            </p:nvCxnSpPr>
            <p:spPr bwMode="auto">
              <a:xfrm flipV="1">
                <a:off x="7911484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5" name="Straight Connector 148"/>
              <p:cNvCxnSpPr>
                <a:cxnSpLocks noChangeShapeType="1"/>
              </p:cNvCxnSpPr>
              <p:nvPr/>
            </p:nvCxnSpPr>
            <p:spPr bwMode="auto">
              <a:xfrm flipV="1">
                <a:off x="8931836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6" name="Straight Connector 149"/>
              <p:cNvCxnSpPr>
                <a:cxnSpLocks noChangeShapeType="1"/>
              </p:cNvCxnSpPr>
              <p:nvPr/>
            </p:nvCxnSpPr>
            <p:spPr bwMode="auto">
              <a:xfrm flipV="1">
                <a:off x="17439775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7" name="Straight Connector 150"/>
              <p:cNvCxnSpPr>
                <a:cxnSpLocks noChangeShapeType="1"/>
              </p:cNvCxnSpPr>
              <p:nvPr/>
            </p:nvCxnSpPr>
            <p:spPr bwMode="auto">
              <a:xfrm flipV="1">
                <a:off x="18460127" y="4163292"/>
                <a:ext cx="0" cy="267801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8" name="Straight Connector 155"/>
              <p:cNvCxnSpPr>
                <a:cxnSpLocks noChangeShapeType="1"/>
              </p:cNvCxnSpPr>
              <p:nvPr/>
            </p:nvCxnSpPr>
            <p:spPr bwMode="auto">
              <a:xfrm flipV="1">
                <a:off x="1616811" y="6841303"/>
                <a:ext cx="1189160" cy="1403706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19" name="Straight Connector 159"/>
              <p:cNvCxnSpPr>
                <a:cxnSpLocks noChangeShapeType="1"/>
              </p:cNvCxnSpPr>
              <p:nvPr/>
            </p:nvCxnSpPr>
            <p:spPr bwMode="auto">
              <a:xfrm flipV="1">
                <a:off x="6718573" y="6841303"/>
                <a:ext cx="1192912" cy="1403706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0" name="Straight Connector 160"/>
              <p:cNvCxnSpPr>
                <a:cxnSpLocks noChangeShapeType="1"/>
              </p:cNvCxnSpPr>
              <p:nvPr/>
            </p:nvCxnSpPr>
            <p:spPr bwMode="auto">
              <a:xfrm flipV="1">
                <a:off x="16246864" y="6841303"/>
                <a:ext cx="1192912" cy="1403706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1" name="Straight Connector 161"/>
              <p:cNvCxnSpPr>
                <a:cxnSpLocks noChangeShapeType="1"/>
              </p:cNvCxnSpPr>
              <p:nvPr/>
            </p:nvCxnSpPr>
            <p:spPr bwMode="auto">
              <a:xfrm flipH="1" flipV="1">
                <a:off x="3826322" y="6841303"/>
                <a:ext cx="1020352" cy="127711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2" name="Straight Connector 163"/>
              <p:cNvCxnSpPr>
                <a:cxnSpLocks noChangeShapeType="1"/>
              </p:cNvCxnSpPr>
              <p:nvPr/>
            </p:nvCxnSpPr>
            <p:spPr bwMode="auto">
              <a:xfrm flipH="1" flipV="1">
                <a:off x="8931836" y="6841303"/>
                <a:ext cx="1020352" cy="127711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3" name="Straight Connector 164"/>
              <p:cNvCxnSpPr>
                <a:cxnSpLocks noChangeShapeType="1"/>
              </p:cNvCxnSpPr>
              <p:nvPr/>
            </p:nvCxnSpPr>
            <p:spPr bwMode="auto">
              <a:xfrm flipH="1" flipV="1">
                <a:off x="18460127" y="6841303"/>
                <a:ext cx="1020352" cy="127711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51224" name="TextBox 58"/>
            <p:cNvSpPr txBox="1">
              <a:spLocks noChangeArrowheads="1"/>
            </p:cNvSpPr>
            <p:nvPr/>
          </p:nvSpPr>
          <p:spPr bwMode="auto">
            <a:xfrm>
              <a:off x="765265" y="10351970"/>
              <a:ext cx="515726" cy="88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en-US" sz="4200" i="1" dirty="0"/>
            </a:p>
          </p:txBody>
        </p:sp>
      </p:grpSp>
      <p:sp>
        <p:nvSpPr>
          <p:cNvPr id="51211" name="Rectangle 143"/>
          <p:cNvSpPr>
            <a:spLocks noChangeArrowheads="1"/>
          </p:cNvSpPr>
          <p:nvPr/>
        </p:nvSpPr>
        <p:spPr bwMode="auto">
          <a:xfrm>
            <a:off x="0" y="-177222"/>
            <a:ext cx="20332022" cy="280741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 sz="5900" dirty="0"/>
          </a:p>
          <a:p>
            <a:endParaRPr lang="en-US" sz="6600" dirty="0" smtClean="0"/>
          </a:p>
          <a:p>
            <a:r>
              <a:rPr lang="en-US" sz="5400" dirty="0" smtClean="0"/>
              <a:t>Human Hippocampus </a:t>
            </a:r>
            <a:endParaRPr lang="en-US" sz="5400" dirty="0"/>
          </a:p>
        </p:txBody>
      </p:sp>
      <p:sp>
        <p:nvSpPr>
          <p:cNvPr id="62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480160" y="5861559"/>
            <a:ext cx="56801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Quiroga</a:t>
            </a:r>
            <a:r>
              <a:rPr lang="en-US" sz="4000" i="1" dirty="0" smtClean="0"/>
              <a:t>,  Reddy, </a:t>
            </a:r>
          </a:p>
          <a:p>
            <a:r>
              <a:rPr lang="en-US" sz="4000" i="1" dirty="0" smtClean="0"/>
              <a:t> </a:t>
            </a:r>
            <a:r>
              <a:rPr lang="en-US" sz="4000" i="1" dirty="0" err="1" smtClean="0"/>
              <a:t>Kreiman</a:t>
            </a:r>
            <a:r>
              <a:rPr lang="en-US" sz="4000" i="1" dirty="0" smtClean="0"/>
              <a:t>,  Koch, </a:t>
            </a:r>
          </a:p>
          <a:p>
            <a:r>
              <a:rPr lang="en-US" sz="4000" i="1" dirty="0" smtClean="0"/>
              <a:t>and Fried  (2005). </a:t>
            </a:r>
          </a:p>
          <a:p>
            <a:r>
              <a:rPr lang="en-US" sz="4000" i="1" dirty="0" smtClean="0"/>
              <a:t>Nature, 435:1102-1107.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5.4b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Fluctuation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243447" y="7737882"/>
            <a:ext cx="64908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potential</a:t>
            </a:r>
            <a:endParaRPr lang="en-US" dirty="0"/>
          </a:p>
        </p:txBody>
      </p:sp>
      <p:graphicFrame>
        <p:nvGraphicFramePr>
          <p:cNvPr id="304137" name="Object 30"/>
          <p:cNvGraphicFramePr>
            <a:graphicFrameLocks noChangeAspect="1"/>
          </p:cNvGraphicFramePr>
          <p:nvPr/>
        </p:nvGraphicFramePr>
        <p:xfrm>
          <a:off x="12830175" y="8923338"/>
          <a:ext cx="7454900" cy="1152525"/>
        </p:xfrm>
        <a:graphic>
          <a:graphicData uri="http://schemas.openxmlformats.org/presentationml/2006/ole">
            <p:oleObj spid="_x0000_s24578" name="Equation" r:id="rId4" imgW="2006280" imgH="29196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2288331" y="4039126"/>
            <a:ext cx="64459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membrane</a:t>
            </a:r>
            <a:endParaRPr lang="en-US" dirty="0"/>
          </a:p>
        </p:txBody>
      </p:sp>
      <p:graphicFrame>
        <p:nvGraphicFramePr>
          <p:cNvPr id="378952" name="Object 10"/>
          <p:cNvGraphicFramePr>
            <a:graphicFrameLocks noChangeAspect="1"/>
          </p:cNvGraphicFramePr>
          <p:nvPr/>
        </p:nvGraphicFramePr>
        <p:xfrm>
          <a:off x="12655550" y="4984750"/>
          <a:ext cx="6616700" cy="2851150"/>
        </p:xfrm>
        <a:graphic>
          <a:graphicData uri="http://schemas.openxmlformats.org/presentationml/2006/ole">
            <p:oleObj spid="_x0000_s24579" name="Equation" r:id="rId5" imgW="2044440" imgH="7365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97827" y="2601838"/>
            <a:ext cx="1037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we can analytically  predict the amplitude 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79143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 </a:t>
            </a:r>
            <a:r>
              <a:rPr lang="en-US" i="1" dirty="0" err="1" smtClean="0">
                <a:solidFill>
                  <a:srgbClr val="FF0000"/>
                </a:solidFill>
              </a:rPr>
              <a:t>subthreshold</a:t>
            </a:r>
            <a:r>
              <a:rPr lang="en-US" i="1" dirty="0" smtClean="0">
                <a:solidFill>
                  <a:srgbClr val="FF0000"/>
                </a:solidFill>
              </a:rPr>
              <a:t> regime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9701" y="1556991"/>
            <a:ext cx="86052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Stochastic spike arrival: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262722" y="4281768"/>
            <a:ext cx="6107109" cy="2874922"/>
            <a:chOff x="3012" y="3134"/>
            <a:chExt cx="2181" cy="1022"/>
          </a:xfrm>
        </p:grpSpPr>
        <p:sp>
          <p:nvSpPr>
            <p:cNvPr id="17429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17430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15" name="Object 5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27653" name="Equation" r:id="rId4" imgW="152280" imgH="190440" progId="Equation.3">
                <p:embed/>
              </p:oleObj>
            </a:graphicData>
          </a:graphic>
        </p:graphicFrame>
      </p:grpSp>
      <p:graphicFrame>
        <p:nvGraphicFramePr>
          <p:cNvPr id="383042" name="Object 66"/>
          <p:cNvGraphicFramePr>
            <a:graphicFrameLocks noChangeAspect="1"/>
          </p:cNvGraphicFramePr>
          <p:nvPr/>
        </p:nvGraphicFramePr>
        <p:xfrm>
          <a:off x="12482930" y="4872504"/>
          <a:ext cx="1733099" cy="751080"/>
        </p:xfrm>
        <a:graphic>
          <a:graphicData uri="http://schemas.openxmlformats.org/presentationml/2006/ole">
            <p:oleObj spid="_x0000_s27650" name="Equation" r:id="rId5" imgW="393480" imgH="190440" progId="Equation.3">
              <p:embed/>
            </p:oleObj>
          </a:graphicData>
        </a:graphic>
      </p:graphicFrame>
      <p:grpSp>
        <p:nvGrpSpPr>
          <p:cNvPr id="3" name="Group 124"/>
          <p:cNvGrpSpPr/>
          <p:nvPr/>
        </p:nvGrpSpPr>
        <p:grpSpPr>
          <a:xfrm>
            <a:off x="936625" y="4551096"/>
            <a:ext cx="6094211" cy="2556312"/>
            <a:chOff x="936625" y="6081439"/>
            <a:chExt cx="6094211" cy="2556312"/>
          </a:xfrm>
        </p:grpSpPr>
        <p:graphicFrame>
          <p:nvGraphicFramePr>
            <p:cNvPr id="17411" name="Object 68"/>
            <p:cNvGraphicFramePr>
              <a:graphicFrameLocks noChangeAspect="1"/>
            </p:cNvGraphicFramePr>
            <p:nvPr/>
          </p:nvGraphicFramePr>
          <p:xfrm>
            <a:off x="936625" y="7083588"/>
            <a:ext cx="5930900" cy="1554163"/>
          </p:xfrm>
          <a:graphic>
            <a:graphicData uri="http://schemas.openxmlformats.org/presentationml/2006/ole">
              <p:oleObj spid="_x0000_s27651" name="Equation" r:id="rId6" imgW="1968480" imgH="393480" progId="Equation.DSMT4">
                <p:embed/>
              </p:oleObj>
            </a:graphicData>
          </a:graphic>
        </p:graphicFrame>
        <p:sp>
          <p:nvSpPr>
            <p:cNvPr id="17424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598888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i="1" dirty="0">
                  <a:solidFill>
                    <a:srgbClr val="FF0000"/>
                  </a:solidFill>
                </a:rPr>
                <a:t>Passive membrane</a:t>
              </a:r>
              <a:endParaRPr lang="fr-FR" sz="510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3049" name="Object 73"/>
          <p:cNvGraphicFramePr>
            <a:graphicFrameLocks noChangeAspect="1"/>
          </p:cNvGraphicFramePr>
          <p:nvPr/>
        </p:nvGraphicFramePr>
        <p:xfrm>
          <a:off x="16153080" y="5797617"/>
          <a:ext cx="4125940" cy="852349"/>
        </p:xfrm>
        <a:graphic>
          <a:graphicData uri="http://schemas.openxmlformats.org/presentationml/2006/ole">
            <p:oleObj spid="_x0000_s27652" name="Equation" r:id="rId7" imgW="1155600" imgH="215640" progId="Equation.3">
              <p:embed/>
            </p:oleObj>
          </a:graphicData>
        </a:graphic>
      </p:graphicFrame>
      <p:grpSp>
        <p:nvGrpSpPr>
          <p:cNvPr id="4" name="Group 92"/>
          <p:cNvGrpSpPr/>
          <p:nvPr/>
        </p:nvGrpSpPr>
        <p:grpSpPr>
          <a:xfrm>
            <a:off x="786641" y="1878622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review: Fluctuations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32"/>
          <p:cNvGrpSpPr/>
          <p:nvPr/>
        </p:nvGrpSpPr>
        <p:grpSpPr>
          <a:xfrm>
            <a:off x="697827" y="7493336"/>
            <a:ext cx="13453593" cy="2021308"/>
            <a:chOff x="697827" y="8398041"/>
            <a:chExt cx="13453593" cy="2021308"/>
          </a:xfrm>
        </p:grpSpPr>
        <p:cxnSp>
          <p:nvCxnSpPr>
            <p:cNvPr id="126" name="Straight Arrow Connector 125"/>
            <p:cNvCxnSpPr/>
            <p:nvPr/>
          </p:nvCxnSpPr>
          <p:spPr>
            <a:xfrm flipV="1">
              <a:off x="8906755" y="10419347"/>
              <a:ext cx="524466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906755" y="8398041"/>
              <a:ext cx="0" cy="2021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97827" y="9188641"/>
              <a:ext cx="765466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itchFamily="2" charset="2"/>
                </a:rPr>
                <a:t> Fluctuating potential</a:t>
              </a:r>
              <a:endParaRPr lang="en-US" dirty="0"/>
            </a:p>
          </p:txBody>
        </p:sp>
      </p:grpSp>
      <p:grpSp>
        <p:nvGrpSpPr>
          <p:cNvPr id="6" name="Group 133"/>
          <p:cNvGrpSpPr/>
          <p:nvPr/>
        </p:nvGrpSpPr>
        <p:grpSpPr>
          <a:xfrm>
            <a:off x="13778336" y="1679421"/>
            <a:ext cx="6256421" cy="2941385"/>
            <a:chOff x="3665556" y="3856038"/>
            <a:chExt cx="3713144" cy="1593850"/>
          </a:xfrm>
        </p:grpSpPr>
        <p:sp>
          <p:nvSpPr>
            <p:cNvPr id="135" name="Text Box 13"/>
            <p:cNvSpPr txBox="1">
              <a:spLocks noChangeArrowheads="1"/>
            </p:cNvSpPr>
            <p:nvPr/>
          </p:nvSpPr>
          <p:spPr bwMode="auto">
            <a:xfrm>
              <a:off x="4119563" y="38560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2400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4217988" y="4338638"/>
              <a:ext cx="1370012" cy="519112"/>
            </a:xfrm>
            <a:custGeom>
              <a:avLst/>
              <a:gdLst>
                <a:gd name="T0" fmla="*/ 0 w 1670"/>
                <a:gd name="T1" fmla="*/ 2147483647 h 407"/>
                <a:gd name="T2" fmla="*/ 2147483647 w 1670"/>
                <a:gd name="T3" fmla="*/ 0 h 407"/>
                <a:gd name="T4" fmla="*/ 2147483647 w 1670"/>
                <a:gd name="T5" fmla="*/ 2147483647 h 407"/>
                <a:gd name="T6" fmla="*/ 2147483647 w 1670"/>
                <a:gd name="T7" fmla="*/ 2147483647 h 407"/>
                <a:gd name="T8" fmla="*/ 2147483647 w 1670"/>
                <a:gd name="T9" fmla="*/ 2147483647 h 407"/>
                <a:gd name="T10" fmla="*/ 2147483647 w 1670"/>
                <a:gd name="T11" fmla="*/ 2147483647 h 407"/>
                <a:gd name="T12" fmla="*/ 2147483647 w 1670"/>
                <a:gd name="T13" fmla="*/ 2147483647 h 407"/>
                <a:gd name="T14" fmla="*/ 2147483647 w 1670"/>
                <a:gd name="T15" fmla="*/ 2147483647 h 407"/>
                <a:gd name="T16" fmla="*/ 2147483647 w 1670"/>
                <a:gd name="T17" fmla="*/ 2147483647 h 407"/>
                <a:gd name="T18" fmla="*/ 2147483647 w 1670"/>
                <a:gd name="T19" fmla="*/ 2147483647 h 407"/>
                <a:gd name="T20" fmla="*/ 2147483647 w 1670"/>
                <a:gd name="T21" fmla="*/ 2147483647 h 407"/>
                <a:gd name="T22" fmla="*/ 2147483647 w 1670"/>
                <a:gd name="T23" fmla="*/ 2147483647 h 407"/>
                <a:gd name="T24" fmla="*/ 2147483647 w 1670"/>
                <a:gd name="T25" fmla="*/ 2147483647 h 407"/>
                <a:gd name="T26" fmla="*/ 2147483647 w 1670"/>
                <a:gd name="T27" fmla="*/ 2147483647 h 407"/>
                <a:gd name="T28" fmla="*/ 2147483647 w 1670"/>
                <a:gd name="T29" fmla="*/ 2147483647 h 407"/>
                <a:gd name="T30" fmla="*/ 2147483647 w 1670"/>
                <a:gd name="T31" fmla="*/ 2147483647 h 407"/>
                <a:gd name="T32" fmla="*/ 2147483647 w 1670"/>
                <a:gd name="T33" fmla="*/ 2147483647 h 407"/>
                <a:gd name="T34" fmla="*/ 2147483647 w 1670"/>
                <a:gd name="T35" fmla="*/ 2147483647 h 407"/>
                <a:gd name="T36" fmla="*/ 2147483647 w 1670"/>
                <a:gd name="T37" fmla="*/ 2147483647 h 407"/>
                <a:gd name="T38" fmla="*/ 2147483647 w 1670"/>
                <a:gd name="T39" fmla="*/ 2147483647 h 407"/>
                <a:gd name="T40" fmla="*/ 2147483647 w 1670"/>
                <a:gd name="T41" fmla="*/ 2147483647 h 407"/>
                <a:gd name="T42" fmla="*/ 2147483647 w 1670"/>
                <a:gd name="T43" fmla="*/ 2147483647 h 407"/>
                <a:gd name="T44" fmla="*/ 2147483647 w 1670"/>
                <a:gd name="T45" fmla="*/ 2147483647 h 407"/>
                <a:gd name="T46" fmla="*/ 2147483647 w 1670"/>
                <a:gd name="T47" fmla="*/ 2147483647 h 407"/>
                <a:gd name="T48" fmla="*/ 2147483647 w 1670"/>
                <a:gd name="T49" fmla="*/ 2147483647 h 407"/>
                <a:gd name="T50" fmla="*/ 2147483647 w 1670"/>
                <a:gd name="T51" fmla="*/ 2147483647 h 407"/>
                <a:gd name="T52" fmla="*/ 2147483647 w 1670"/>
                <a:gd name="T53" fmla="*/ 2147483647 h 407"/>
                <a:gd name="T54" fmla="*/ 2147483647 w 1670"/>
                <a:gd name="T55" fmla="*/ 2147483647 h 407"/>
                <a:gd name="T56" fmla="*/ 2147483647 w 1670"/>
                <a:gd name="T57" fmla="*/ 2147483647 h 407"/>
                <a:gd name="T58" fmla="*/ 2147483647 w 1670"/>
                <a:gd name="T59" fmla="*/ 2147483647 h 407"/>
                <a:gd name="T60" fmla="*/ 2147483647 w 1670"/>
                <a:gd name="T61" fmla="*/ 2147483647 h 407"/>
                <a:gd name="T62" fmla="*/ 2147483647 w 1670"/>
                <a:gd name="T63" fmla="*/ 2147483647 h 407"/>
                <a:gd name="T64" fmla="*/ 2147483647 w 1670"/>
                <a:gd name="T65" fmla="*/ 2147483647 h 407"/>
                <a:gd name="T66" fmla="*/ 2147483647 w 1670"/>
                <a:gd name="T67" fmla="*/ 2147483647 h 407"/>
                <a:gd name="T68" fmla="*/ 2147483647 w 1670"/>
                <a:gd name="T69" fmla="*/ 2147483647 h 407"/>
                <a:gd name="T70" fmla="*/ 2147483647 w 1670"/>
                <a:gd name="T71" fmla="*/ 2147483647 h 407"/>
                <a:gd name="T72" fmla="*/ 2147483647 w 1670"/>
                <a:gd name="T73" fmla="*/ 2147483647 h 407"/>
                <a:gd name="T74" fmla="*/ 2147483647 w 1670"/>
                <a:gd name="T75" fmla="*/ 2147483647 h 407"/>
                <a:gd name="T76" fmla="*/ 2147483647 w 1670"/>
                <a:gd name="T77" fmla="*/ 2147483647 h 407"/>
                <a:gd name="T78" fmla="*/ 2147483647 w 1670"/>
                <a:gd name="T79" fmla="*/ 2147483647 h 407"/>
                <a:gd name="T80" fmla="*/ 2147483647 w 1670"/>
                <a:gd name="T81" fmla="*/ 2147483647 h 407"/>
                <a:gd name="T82" fmla="*/ 2147483647 w 1670"/>
                <a:gd name="T83" fmla="*/ 2147483647 h 407"/>
                <a:gd name="T84" fmla="*/ 2147483647 w 1670"/>
                <a:gd name="T85" fmla="*/ 2147483647 h 407"/>
                <a:gd name="T86" fmla="*/ 2147483647 w 1670"/>
                <a:gd name="T87" fmla="*/ 2147483647 h 407"/>
                <a:gd name="T88" fmla="*/ 2147483647 w 1670"/>
                <a:gd name="T89" fmla="*/ 2147483647 h 407"/>
                <a:gd name="T90" fmla="*/ 2147483647 w 1670"/>
                <a:gd name="T91" fmla="*/ 2147483647 h 407"/>
                <a:gd name="T92" fmla="*/ 2147483647 w 1670"/>
                <a:gd name="T93" fmla="*/ 2147483647 h 407"/>
                <a:gd name="T94" fmla="*/ 2147483647 w 1670"/>
                <a:gd name="T95" fmla="*/ 2147483647 h 407"/>
                <a:gd name="T96" fmla="*/ 2147483647 w 1670"/>
                <a:gd name="T97" fmla="*/ 2147483647 h 407"/>
                <a:gd name="T98" fmla="*/ 2147483647 w 1670"/>
                <a:gd name="T99" fmla="*/ 2147483647 h 407"/>
                <a:gd name="T100" fmla="*/ 2147483647 w 1670"/>
                <a:gd name="T101" fmla="*/ 2147483647 h 407"/>
                <a:gd name="T102" fmla="*/ 2147483647 w 1670"/>
                <a:gd name="T103" fmla="*/ 2147483647 h 407"/>
                <a:gd name="T104" fmla="*/ 2147483647 w 1670"/>
                <a:gd name="T105" fmla="*/ 2147483647 h 407"/>
                <a:gd name="T106" fmla="*/ 2147483647 w 1670"/>
                <a:gd name="T107" fmla="*/ 2147483647 h 407"/>
                <a:gd name="T108" fmla="*/ 2147483647 w 1670"/>
                <a:gd name="T109" fmla="*/ 2147483647 h 407"/>
                <a:gd name="T110" fmla="*/ 2147483647 w 1670"/>
                <a:gd name="T111" fmla="*/ 2147483647 h 407"/>
                <a:gd name="T112" fmla="*/ 2147483647 w 1670"/>
                <a:gd name="T113" fmla="*/ 2147483647 h 407"/>
                <a:gd name="T114" fmla="*/ 2147483647 w 1670"/>
                <a:gd name="T115" fmla="*/ 2147483647 h 407"/>
                <a:gd name="T116" fmla="*/ 2147483647 w 1670"/>
                <a:gd name="T117" fmla="*/ 2147483647 h 407"/>
                <a:gd name="T118" fmla="*/ 2147483647 w 1670"/>
                <a:gd name="T119" fmla="*/ 2147483647 h 407"/>
                <a:gd name="T120" fmla="*/ 2147483647 w 1670"/>
                <a:gd name="T121" fmla="*/ 2147483647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70"/>
                <a:gd name="T184" fmla="*/ 0 h 407"/>
                <a:gd name="T185" fmla="*/ 1670 w 1670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70" h="407">
                  <a:moveTo>
                    <a:pt x="0" y="290"/>
                  </a:moveTo>
                  <a:cubicBezTo>
                    <a:pt x="45" y="197"/>
                    <a:pt x="43" y="81"/>
                    <a:pt x="103" y="0"/>
                  </a:cubicBezTo>
                  <a:cubicBezTo>
                    <a:pt x="116" y="49"/>
                    <a:pt x="132" y="96"/>
                    <a:pt x="145" y="145"/>
                  </a:cubicBezTo>
                  <a:cubicBezTo>
                    <a:pt x="150" y="138"/>
                    <a:pt x="184" y="80"/>
                    <a:pt x="196" y="83"/>
                  </a:cubicBezTo>
                  <a:cubicBezTo>
                    <a:pt x="210" y="87"/>
                    <a:pt x="203" y="111"/>
                    <a:pt x="207" y="125"/>
                  </a:cubicBezTo>
                  <a:cubicBezTo>
                    <a:pt x="214" y="115"/>
                    <a:pt x="215" y="90"/>
                    <a:pt x="227" y="94"/>
                  </a:cubicBezTo>
                  <a:cubicBezTo>
                    <a:pt x="240" y="98"/>
                    <a:pt x="235" y="121"/>
                    <a:pt x="238" y="135"/>
                  </a:cubicBezTo>
                  <a:cubicBezTo>
                    <a:pt x="242" y="156"/>
                    <a:pt x="245" y="176"/>
                    <a:pt x="248" y="197"/>
                  </a:cubicBezTo>
                  <a:cubicBezTo>
                    <a:pt x="334" y="111"/>
                    <a:pt x="239" y="187"/>
                    <a:pt x="289" y="197"/>
                  </a:cubicBezTo>
                  <a:cubicBezTo>
                    <a:pt x="298" y="199"/>
                    <a:pt x="352" y="162"/>
                    <a:pt x="362" y="156"/>
                  </a:cubicBezTo>
                  <a:cubicBezTo>
                    <a:pt x="381" y="213"/>
                    <a:pt x="373" y="245"/>
                    <a:pt x="403" y="187"/>
                  </a:cubicBezTo>
                  <a:cubicBezTo>
                    <a:pt x="408" y="177"/>
                    <a:pt x="410" y="166"/>
                    <a:pt x="414" y="156"/>
                  </a:cubicBezTo>
                  <a:cubicBezTo>
                    <a:pt x="455" y="219"/>
                    <a:pt x="407" y="167"/>
                    <a:pt x="476" y="176"/>
                  </a:cubicBezTo>
                  <a:cubicBezTo>
                    <a:pt x="488" y="178"/>
                    <a:pt x="497" y="190"/>
                    <a:pt x="507" y="197"/>
                  </a:cubicBezTo>
                  <a:cubicBezTo>
                    <a:pt x="510" y="211"/>
                    <a:pt x="504" y="232"/>
                    <a:pt x="517" y="238"/>
                  </a:cubicBezTo>
                  <a:cubicBezTo>
                    <a:pt x="544" y="252"/>
                    <a:pt x="556" y="195"/>
                    <a:pt x="558" y="187"/>
                  </a:cubicBezTo>
                  <a:cubicBezTo>
                    <a:pt x="562" y="208"/>
                    <a:pt x="554" y="234"/>
                    <a:pt x="569" y="249"/>
                  </a:cubicBezTo>
                  <a:cubicBezTo>
                    <a:pt x="578" y="258"/>
                    <a:pt x="590" y="236"/>
                    <a:pt x="600" y="228"/>
                  </a:cubicBezTo>
                  <a:cubicBezTo>
                    <a:pt x="611" y="219"/>
                    <a:pt x="621" y="207"/>
                    <a:pt x="631" y="197"/>
                  </a:cubicBezTo>
                  <a:cubicBezTo>
                    <a:pt x="634" y="218"/>
                    <a:pt x="628" y="243"/>
                    <a:pt x="641" y="259"/>
                  </a:cubicBezTo>
                  <a:cubicBezTo>
                    <a:pt x="648" y="268"/>
                    <a:pt x="664" y="256"/>
                    <a:pt x="672" y="249"/>
                  </a:cubicBezTo>
                  <a:cubicBezTo>
                    <a:pt x="696" y="228"/>
                    <a:pt x="711" y="199"/>
                    <a:pt x="734" y="176"/>
                  </a:cubicBezTo>
                  <a:cubicBezTo>
                    <a:pt x="744" y="180"/>
                    <a:pt x="754" y="189"/>
                    <a:pt x="765" y="187"/>
                  </a:cubicBezTo>
                  <a:cubicBezTo>
                    <a:pt x="819" y="178"/>
                    <a:pt x="776" y="136"/>
                    <a:pt x="817" y="197"/>
                  </a:cubicBezTo>
                  <a:cubicBezTo>
                    <a:pt x="831" y="190"/>
                    <a:pt x="846" y="185"/>
                    <a:pt x="858" y="176"/>
                  </a:cubicBezTo>
                  <a:cubicBezTo>
                    <a:pt x="870" y="167"/>
                    <a:pt x="875" y="141"/>
                    <a:pt x="889" y="145"/>
                  </a:cubicBezTo>
                  <a:cubicBezTo>
                    <a:pt x="903" y="149"/>
                    <a:pt x="896" y="173"/>
                    <a:pt x="900" y="187"/>
                  </a:cubicBezTo>
                  <a:cubicBezTo>
                    <a:pt x="903" y="197"/>
                    <a:pt x="907" y="208"/>
                    <a:pt x="910" y="218"/>
                  </a:cubicBezTo>
                  <a:cubicBezTo>
                    <a:pt x="924" y="211"/>
                    <a:pt x="939" y="207"/>
                    <a:pt x="951" y="197"/>
                  </a:cubicBezTo>
                  <a:cubicBezTo>
                    <a:pt x="993" y="162"/>
                    <a:pt x="947" y="158"/>
                    <a:pt x="1003" y="176"/>
                  </a:cubicBezTo>
                  <a:cubicBezTo>
                    <a:pt x="1046" y="112"/>
                    <a:pt x="1006" y="154"/>
                    <a:pt x="1034" y="176"/>
                  </a:cubicBezTo>
                  <a:cubicBezTo>
                    <a:pt x="1045" y="185"/>
                    <a:pt x="1062" y="183"/>
                    <a:pt x="1076" y="187"/>
                  </a:cubicBezTo>
                  <a:cubicBezTo>
                    <a:pt x="1086" y="177"/>
                    <a:pt x="1093" y="159"/>
                    <a:pt x="1107" y="156"/>
                  </a:cubicBezTo>
                  <a:cubicBezTo>
                    <a:pt x="1146" y="149"/>
                    <a:pt x="1146" y="216"/>
                    <a:pt x="1148" y="228"/>
                  </a:cubicBezTo>
                  <a:cubicBezTo>
                    <a:pt x="1204" y="190"/>
                    <a:pt x="1169" y="204"/>
                    <a:pt x="1169" y="238"/>
                  </a:cubicBezTo>
                  <a:cubicBezTo>
                    <a:pt x="1169" y="249"/>
                    <a:pt x="1176" y="259"/>
                    <a:pt x="1179" y="269"/>
                  </a:cubicBezTo>
                  <a:cubicBezTo>
                    <a:pt x="1229" y="195"/>
                    <a:pt x="1173" y="261"/>
                    <a:pt x="1210" y="280"/>
                  </a:cubicBezTo>
                  <a:cubicBezTo>
                    <a:pt x="1221" y="286"/>
                    <a:pt x="1231" y="266"/>
                    <a:pt x="1241" y="259"/>
                  </a:cubicBezTo>
                  <a:cubicBezTo>
                    <a:pt x="1266" y="131"/>
                    <a:pt x="1235" y="256"/>
                    <a:pt x="1262" y="269"/>
                  </a:cubicBezTo>
                  <a:cubicBezTo>
                    <a:pt x="1277" y="277"/>
                    <a:pt x="1283" y="242"/>
                    <a:pt x="1293" y="228"/>
                  </a:cubicBezTo>
                  <a:cubicBezTo>
                    <a:pt x="1296" y="207"/>
                    <a:pt x="1299" y="187"/>
                    <a:pt x="1303" y="166"/>
                  </a:cubicBezTo>
                  <a:cubicBezTo>
                    <a:pt x="1306" y="152"/>
                    <a:pt x="1313" y="111"/>
                    <a:pt x="1313" y="125"/>
                  </a:cubicBezTo>
                  <a:cubicBezTo>
                    <a:pt x="1313" y="142"/>
                    <a:pt x="1306" y="159"/>
                    <a:pt x="1303" y="176"/>
                  </a:cubicBezTo>
                  <a:cubicBezTo>
                    <a:pt x="1306" y="190"/>
                    <a:pt x="1299" y="218"/>
                    <a:pt x="1313" y="218"/>
                  </a:cubicBezTo>
                  <a:cubicBezTo>
                    <a:pt x="1322" y="218"/>
                    <a:pt x="1341" y="155"/>
                    <a:pt x="1344" y="145"/>
                  </a:cubicBezTo>
                  <a:cubicBezTo>
                    <a:pt x="1351" y="169"/>
                    <a:pt x="1360" y="193"/>
                    <a:pt x="1365" y="218"/>
                  </a:cubicBezTo>
                  <a:cubicBezTo>
                    <a:pt x="1371" y="249"/>
                    <a:pt x="1364" y="282"/>
                    <a:pt x="1376" y="311"/>
                  </a:cubicBezTo>
                  <a:cubicBezTo>
                    <a:pt x="1381" y="324"/>
                    <a:pt x="1381" y="282"/>
                    <a:pt x="1386" y="269"/>
                  </a:cubicBezTo>
                  <a:cubicBezTo>
                    <a:pt x="1391" y="255"/>
                    <a:pt x="1400" y="242"/>
                    <a:pt x="1407" y="228"/>
                  </a:cubicBezTo>
                  <a:cubicBezTo>
                    <a:pt x="1423" y="279"/>
                    <a:pt x="1389" y="407"/>
                    <a:pt x="1448" y="321"/>
                  </a:cubicBezTo>
                  <a:cubicBezTo>
                    <a:pt x="1451" y="307"/>
                    <a:pt x="1445" y="284"/>
                    <a:pt x="1458" y="280"/>
                  </a:cubicBezTo>
                  <a:cubicBezTo>
                    <a:pt x="1470" y="276"/>
                    <a:pt x="1469" y="319"/>
                    <a:pt x="1479" y="311"/>
                  </a:cubicBezTo>
                  <a:cubicBezTo>
                    <a:pt x="1500" y="294"/>
                    <a:pt x="1500" y="262"/>
                    <a:pt x="1510" y="238"/>
                  </a:cubicBezTo>
                  <a:cubicBezTo>
                    <a:pt x="1520" y="158"/>
                    <a:pt x="1534" y="143"/>
                    <a:pt x="1551" y="73"/>
                  </a:cubicBezTo>
                  <a:cubicBezTo>
                    <a:pt x="1555" y="87"/>
                    <a:pt x="1553" y="103"/>
                    <a:pt x="1562" y="114"/>
                  </a:cubicBezTo>
                  <a:cubicBezTo>
                    <a:pt x="1569" y="123"/>
                    <a:pt x="1585" y="117"/>
                    <a:pt x="1593" y="125"/>
                  </a:cubicBezTo>
                  <a:cubicBezTo>
                    <a:pt x="1601" y="133"/>
                    <a:pt x="1600" y="146"/>
                    <a:pt x="1603" y="156"/>
                  </a:cubicBezTo>
                  <a:cubicBezTo>
                    <a:pt x="1613" y="146"/>
                    <a:pt x="1620" y="122"/>
                    <a:pt x="1634" y="125"/>
                  </a:cubicBezTo>
                  <a:cubicBezTo>
                    <a:pt x="1648" y="128"/>
                    <a:pt x="1640" y="152"/>
                    <a:pt x="1644" y="166"/>
                  </a:cubicBezTo>
                  <a:cubicBezTo>
                    <a:pt x="1647" y="177"/>
                    <a:pt x="1651" y="187"/>
                    <a:pt x="1655" y="197"/>
                  </a:cubicBezTo>
                  <a:cubicBezTo>
                    <a:pt x="1670" y="150"/>
                    <a:pt x="1665" y="155"/>
                    <a:pt x="1665" y="21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4395788" y="4086225"/>
              <a:ext cx="406426" cy="3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I(t)</a:t>
              </a: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160838" y="4630738"/>
              <a:ext cx="152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" name="Object 19"/>
            <p:cNvGraphicFramePr>
              <a:graphicFrameLocks noChangeAspect="1"/>
            </p:cNvGraphicFramePr>
            <p:nvPr/>
          </p:nvGraphicFramePr>
          <p:xfrm>
            <a:off x="3665556" y="4369371"/>
            <a:ext cx="339725" cy="506412"/>
          </p:xfrm>
          <a:graphic>
            <a:graphicData uri="http://schemas.openxmlformats.org/presentationml/2006/ole">
              <p:oleObj spid="_x0000_s27654" name="Equation" r:id="rId8" imgW="152280" imgH="164880" progId="Equation.3">
                <p:embed/>
              </p:oleObj>
            </a:graphicData>
          </a:graphic>
        </p:graphicFrame>
        <p:sp>
          <p:nvSpPr>
            <p:cNvPr id="140" name="Oval 80"/>
            <p:cNvSpPr>
              <a:spLocks noChangeArrowheads="1"/>
            </p:cNvSpPr>
            <p:nvPr/>
          </p:nvSpPr>
          <p:spPr bwMode="auto">
            <a:xfrm>
              <a:off x="6457950" y="4483100"/>
              <a:ext cx="360363" cy="3603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" name="Object 81"/>
            <p:cNvGraphicFramePr>
              <a:graphicFrameLocks noChangeAspect="1"/>
            </p:cNvGraphicFramePr>
            <p:nvPr/>
          </p:nvGraphicFramePr>
          <p:xfrm>
            <a:off x="5757863" y="4270375"/>
            <a:ext cx="339725" cy="428625"/>
          </p:xfrm>
          <a:graphic>
            <a:graphicData uri="http://schemas.openxmlformats.org/presentationml/2006/ole">
              <p:oleObj spid="_x0000_s27655" name="Equation" r:id="rId9" imgW="152280" imgH="139680" progId="Equation.3">
                <p:embed/>
              </p:oleObj>
            </a:graphicData>
          </a:graphic>
        </p:graphicFrame>
        <p:sp>
          <p:nvSpPr>
            <p:cNvPr id="142" name="Line 82"/>
            <p:cNvSpPr>
              <a:spLocks noChangeShapeType="1"/>
            </p:cNvSpPr>
            <p:nvPr/>
          </p:nvSpPr>
          <p:spPr bwMode="auto">
            <a:xfrm flipV="1">
              <a:off x="5665788" y="4384675"/>
              <a:ext cx="0" cy="2428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5810250" y="3979863"/>
              <a:ext cx="647700" cy="50323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84"/>
            <p:cNvSpPr txBox="1">
              <a:spLocks noChangeArrowheads="1"/>
            </p:cNvSpPr>
            <p:nvPr/>
          </p:nvSpPr>
          <p:spPr bwMode="auto">
            <a:xfrm>
              <a:off x="4081463" y="4987925"/>
              <a:ext cx="32972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2400" i="1">
                  <a:solidFill>
                    <a:schemeClr val="accent2"/>
                  </a:solidFill>
                </a:rPr>
                <a:t>Fluctuating input current</a:t>
              </a:r>
              <a:endParaRPr lang="fr-FR" sz="2400" i="1">
                <a:solidFill>
                  <a:schemeClr val="accent2"/>
                </a:solidFill>
              </a:endParaRPr>
            </a:p>
          </p:txBody>
        </p:sp>
      </p:grpSp>
      <p:sp>
        <p:nvSpPr>
          <p:cNvPr id="128" name="Freeform 127"/>
          <p:cNvSpPr/>
          <p:nvPr/>
        </p:nvSpPr>
        <p:spPr>
          <a:xfrm>
            <a:off x="8903368" y="7641726"/>
            <a:ext cx="5342021" cy="1034717"/>
          </a:xfrm>
          <a:custGeom>
            <a:avLst/>
            <a:gdLst>
              <a:gd name="connsiteX0" fmla="*/ 0 w 5342021"/>
              <a:gd name="connsiteY0" fmla="*/ 621632 h 1034717"/>
              <a:gd name="connsiteX1" fmla="*/ 312821 w 5342021"/>
              <a:gd name="connsiteY1" fmla="*/ 645695 h 1034717"/>
              <a:gd name="connsiteX2" fmla="*/ 481264 w 5342021"/>
              <a:gd name="connsiteY2" fmla="*/ 862264 h 1034717"/>
              <a:gd name="connsiteX3" fmla="*/ 794085 w 5342021"/>
              <a:gd name="connsiteY3" fmla="*/ 790074 h 1034717"/>
              <a:gd name="connsiteX4" fmla="*/ 1010653 w 5342021"/>
              <a:gd name="connsiteY4" fmla="*/ 1030706 h 1034717"/>
              <a:gd name="connsiteX5" fmla="*/ 1588169 w 5342021"/>
              <a:gd name="connsiteY5" fmla="*/ 814137 h 1034717"/>
              <a:gd name="connsiteX6" fmla="*/ 1997243 w 5342021"/>
              <a:gd name="connsiteY6" fmla="*/ 934453 h 1034717"/>
              <a:gd name="connsiteX7" fmla="*/ 2237874 w 5342021"/>
              <a:gd name="connsiteY7" fmla="*/ 669758 h 1034717"/>
              <a:gd name="connsiteX8" fmla="*/ 2574758 w 5342021"/>
              <a:gd name="connsiteY8" fmla="*/ 501316 h 1034717"/>
              <a:gd name="connsiteX9" fmla="*/ 2839453 w 5342021"/>
              <a:gd name="connsiteY9" fmla="*/ 212558 h 1034717"/>
              <a:gd name="connsiteX10" fmla="*/ 3152274 w 5342021"/>
              <a:gd name="connsiteY10" fmla="*/ 44116 h 1034717"/>
              <a:gd name="connsiteX11" fmla="*/ 3489158 w 5342021"/>
              <a:gd name="connsiteY11" fmla="*/ 477253 h 1034717"/>
              <a:gd name="connsiteX12" fmla="*/ 3729790 w 5342021"/>
              <a:gd name="connsiteY12" fmla="*/ 429127 h 1034717"/>
              <a:gd name="connsiteX13" fmla="*/ 3970421 w 5342021"/>
              <a:gd name="connsiteY13" fmla="*/ 501316 h 1034717"/>
              <a:gd name="connsiteX14" fmla="*/ 4307306 w 5342021"/>
              <a:gd name="connsiteY14" fmla="*/ 308811 h 1034717"/>
              <a:gd name="connsiteX15" fmla="*/ 4644190 w 5342021"/>
              <a:gd name="connsiteY15" fmla="*/ 501316 h 1034717"/>
              <a:gd name="connsiteX16" fmla="*/ 4908885 w 5342021"/>
              <a:gd name="connsiteY16" fmla="*/ 790074 h 1034717"/>
              <a:gd name="connsiteX17" fmla="*/ 5342021 w 5342021"/>
              <a:gd name="connsiteY17" fmla="*/ 886327 h 103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42021" h="1034717">
                <a:moveTo>
                  <a:pt x="0" y="621632"/>
                </a:moveTo>
                <a:lnTo>
                  <a:pt x="312821" y="645695"/>
                </a:lnTo>
                <a:cubicBezTo>
                  <a:pt x="393032" y="685800"/>
                  <a:pt x="401053" y="838201"/>
                  <a:pt x="481264" y="862264"/>
                </a:cubicBezTo>
                <a:cubicBezTo>
                  <a:pt x="561475" y="886327"/>
                  <a:pt x="705854" y="762000"/>
                  <a:pt x="794085" y="790074"/>
                </a:cubicBezTo>
                <a:cubicBezTo>
                  <a:pt x="882316" y="818148"/>
                  <a:pt x="878306" y="1026696"/>
                  <a:pt x="1010653" y="1030706"/>
                </a:cubicBezTo>
                <a:cubicBezTo>
                  <a:pt x="1143000" y="1034717"/>
                  <a:pt x="1423737" y="830179"/>
                  <a:pt x="1588169" y="814137"/>
                </a:cubicBezTo>
                <a:cubicBezTo>
                  <a:pt x="1752601" y="798095"/>
                  <a:pt x="1888959" y="958516"/>
                  <a:pt x="1997243" y="934453"/>
                </a:cubicBezTo>
                <a:cubicBezTo>
                  <a:pt x="2105527" y="910390"/>
                  <a:pt x="2141622" y="741948"/>
                  <a:pt x="2237874" y="669758"/>
                </a:cubicBezTo>
                <a:cubicBezTo>
                  <a:pt x="2334127" y="597569"/>
                  <a:pt x="2474495" y="577516"/>
                  <a:pt x="2574758" y="501316"/>
                </a:cubicBezTo>
                <a:cubicBezTo>
                  <a:pt x="2675021" y="425116"/>
                  <a:pt x="2743201" y="288758"/>
                  <a:pt x="2839453" y="212558"/>
                </a:cubicBezTo>
                <a:cubicBezTo>
                  <a:pt x="2935705" y="136358"/>
                  <a:pt x="3043990" y="0"/>
                  <a:pt x="3152274" y="44116"/>
                </a:cubicBezTo>
                <a:cubicBezTo>
                  <a:pt x="3260558" y="88232"/>
                  <a:pt x="3392905" y="413085"/>
                  <a:pt x="3489158" y="477253"/>
                </a:cubicBezTo>
                <a:cubicBezTo>
                  <a:pt x="3585411" y="541421"/>
                  <a:pt x="3649579" y="425116"/>
                  <a:pt x="3729790" y="429127"/>
                </a:cubicBezTo>
                <a:cubicBezTo>
                  <a:pt x="3810001" y="433138"/>
                  <a:pt x="3874169" y="521369"/>
                  <a:pt x="3970421" y="501316"/>
                </a:cubicBezTo>
                <a:cubicBezTo>
                  <a:pt x="4066673" y="481263"/>
                  <a:pt x="4195011" y="308811"/>
                  <a:pt x="4307306" y="308811"/>
                </a:cubicBezTo>
                <a:cubicBezTo>
                  <a:pt x="4419601" y="308811"/>
                  <a:pt x="4543927" y="421106"/>
                  <a:pt x="4644190" y="501316"/>
                </a:cubicBezTo>
                <a:cubicBezTo>
                  <a:pt x="4744453" y="581526"/>
                  <a:pt x="4792580" y="725906"/>
                  <a:pt x="4908885" y="790074"/>
                </a:cubicBezTo>
                <a:cubicBezTo>
                  <a:pt x="5025190" y="854243"/>
                  <a:pt x="5183605" y="870285"/>
                  <a:pt x="5342021" y="8863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7579895" y="2836638"/>
            <a:ext cx="4903035" cy="6856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82529" y="-47822"/>
            <a:ext cx="21607463" cy="12152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275441" y="2886175"/>
            <a:ext cx="6107109" cy="2874922"/>
            <a:chOff x="3012" y="3134"/>
            <a:chExt cx="2181" cy="1022"/>
          </a:xfrm>
        </p:grpSpPr>
        <p:sp>
          <p:nvSpPr>
            <p:cNvPr id="22546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22547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33" name="Object 5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28677" name="Equation" r:id="rId4" imgW="152280" imgH="190440" progId="Equation.3">
                <p:embed/>
              </p:oleObj>
            </a:graphicData>
          </a:graphic>
        </p:graphicFrame>
      </p:grpSp>
      <p:graphicFrame>
        <p:nvGraphicFramePr>
          <p:cNvPr id="22530" name="Object 61"/>
          <p:cNvGraphicFramePr>
            <a:graphicFrameLocks noChangeAspect="1"/>
          </p:cNvGraphicFramePr>
          <p:nvPr/>
        </p:nvGraphicFramePr>
        <p:xfrm>
          <a:off x="5716976" y="3476913"/>
          <a:ext cx="1286696" cy="751081"/>
        </p:xfrm>
        <a:graphic>
          <a:graphicData uri="http://schemas.openxmlformats.org/presentationml/2006/ole">
            <p:oleObj spid="_x0000_s28674" name="Equation" r:id="rId5" imgW="291960" imgH="190440" progId="Equation.3">
              <p:embed/>
            </p:oleObj>
          </a:graphicData>
        </a:graphic>
      </p:graphicFrame>
      <p:graphicFrame>
        <p:nvGraphicFramePr>
          <p:cNvPr id="22531" name="Object 64"/>
          <p:cNvGraphicFramePr>
            <a:graphicFrameLocks noChangeAspect="1"/>
          </p:cNvGraphicFramePr>
          <p:nvPr/>
        </p:nvGraphicFramePr>
        <p:xfrm>
          <a:off x="4831669" y="6332143"/>
          <a:ext cx="5461888" cy="1403704"/>
        </p:xfrm>
        <a:graphic>
          <a:graphicData uri="http://schemas.openxmlformats.org/presentationml/2006/ole">
            <p:oleObj spid="_x0000_s28675" name="Equation" r:id="rId6" imgW="1714320" imgH="355320" progId="Equation.3">
              <p:embed/>
            </p:oleObj>
          </a:graphicData>
        </a:graphic>
      </p:graphicFrame>
      <p:sp>
        <p:nvSpPr>
          <p:cNvPr id="22536" name="Line 65"/>
          <p:cNvSpPr>
            <a:spLocks noChangeShapeType="1"/>
          </p:cNvSpPr>
          <p:nvPr/>
        </p:nvSpPr>
        <p:spPr bwMode="auto">
          <a:xfrm flipH="1" flipV="1">
            <a:off x="9783380" y="7339210"/>
            <a:ext cx="172560" cy="63855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0164" name="Object 68"/>
          <p:cNvGraphicFramePr>
            <a:graphicFrameLocks noChangeAspect="1"/>
          </p:cNvGraphicFramePr>
          <p:nvPr/>
        </p:nvGraphicFramePr>
        <p:xfrm>
          <a:off x="9273204" y="8118421"/>
          <a:ext cx="3023070" cy="751081"/>
        </p:xfrm>
        <a:graphic>
          <a:graphicData uri="http://schemas.openxmlformats.org/presentationml/2006/ole">
            <p:oleObj spid="_x0000_s28676" name="Equation" r:id="rId7" imgW="939600" imgH="190440" progId="Equation.DSMT4">
              <p:embed/>
            </p:oleObj>
          </a:graphicData>
        </a:graphic>
      </p:graphicFrame>
      <p:sp>
        <p:nvSpPr>
          <p:cNvPr id="22537" name="Oval 70"/>
          <p:cNvSpPr>
            <a:spLocks noChangeArrowheads="1"/>
          </p:cNvSpPr>
          <p:nvPr/>
        </p:nvSpPr>
        <p:spPr bwMode="auto">
          <a:xfrm>
            <a:off x="10293557" y="3524734"/>
            <a:ext cx="851545" cy="6385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8" name="Line 71"/>
          <p:cNvSpPr>
            <a:spLocks noChangeShapeType="1"/>
          </p:cNvSpPr>
          <p:nvPr/>
        </p:nvSpPr>
        <p:spPr bwMode="auto">
          <a:xfrm>
            <a:off x="7228749" y="3651321"/>
            <a:ext cx="3233617" cy="12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39" name="Text Box 72"/>
          <p:cNvSpPr txBox="1">
            <a:spLocks noChangeArrowheads="1"/>
          </p:cNvSpPr>
          <p:nvPr/>
        </p:nvSpPr>
        <p:spPr bwMode="auto">
          <a:xfrm>
            <a:off x="2974778" y="2092899"/>
            <a:ext cx="753539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effective noise current</a:t>
            </a:r>
            <a:endParaRPr lang="fr-FR"/>
          </a:p>
        </p:txBody>
      </p:sp>
      <p:sp>
        <p:nvSpPr>
          <p:cNvPr id="22541" name="Line 87"/>
          <p:cNvSpPr>
            <a:spLocks noChangeShapeType="1"/>
          </p:cNvSpPr>
          <p:nvPr/>
        </p:nvSpPr>
        <p:spPr bwMode="auto">
          <a:xfrm>
            <a:off x="13695981" y="5566998"/>
            <a:ext cx="64672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2" name="Line 88"/>
          <p:cNvSpPr>
            <a:spLocks noChangeShapeType="1"/>
          </p:cNvSpPr>
          <p:nvPr/>
        </p:nvSpPr>
        <p:spPr bwMode="auto">
          <a:xfrm flipV="1">
            <a:off x="13695982" y="2759590"/>
            <a:ext cx="0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0185" name="Freeform 89"/>
          <p:cNvSpPr>
            <a:spLocks/>
          </p:cNvSpPr>
          <p:nvPr/>
        </p:nvSpPr>
        <p:spPr bwMode="auto">
          <a:xfrm>
            <a:off x="13695981" y="3676638"/>
            <a:ext cx="4321493" cy="189036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4" name="Line 90"/>
          <p:cNvSpPr>
            <a:spLocks noChangeShapeType="1"/>
          </p:cNvSpPr>
          <p:nvPr/>
        </p:nvSpPr>
        <p:spPr bwMode="auto">
          <a:xfrm>
            <a:off x="13527174" y="3651320"/>
            <a:ext cx="5953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15226511" y="4500857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chemeClr val="accent2"/>
                </a:solidFill>
              </a:rPr>
              <a:t>u(t)</a:t>
            </a:r>
            <a:endParaRPr lang="fr-FR" sz="5100" i="1" dirty="0">
              <a:solidFill>
                <a:schemeClr val="accent2"/>
              </a:solidFill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Stochastic leaky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3350" name="Object 64"/>
          <p:cNvGraphicFramePr>
            <a:graphicFrameLocks noChangeAspect="1"/>
          </p:cNvGraphicFramePr>
          <p:nvPr/>
        </p:nvGraphicFramePr>
        <p:xfrm>
          <a:off x="4734897" y="9780428"/>
          <a:ext cx="6353175" cy="903287"/>
        </p:xfrm>
        <a:graphic>
          <a:graphicData uri="http://schemas.openxmlformats.org/presentationml/2006/ole">
            <p:oleObj spid="_x0000_s28678" name="Equation" r:id="rId8" imgW="1993680" imgH="2286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132542" y="7339210"/>
            <a:ext cx="53479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input/</a:t>
            </a:r>
          </a:p>
          <a:p>
            <a:r>
              <a:rPr lang="en-US" dirty="0" smtClean="0"/>
              <a:t>diffusive noise/</a:t>
            </a:r>
          </a:p>
          <a:p>
            <a:r>
              <a:rPr lang="en-US" dirty="0" smtClean="0"/>
              <a:t>stochastic spike</a:t>
            </a:r>
          </a:p>
          <a:p>
            <a:r>
              <a:rPr lang="en-US" dirty="0" smtClean="0"/>
              <a:t>arrival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5523" y="6369714"/>
            <a:ext cx="12426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8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Line 87"/>
          <p:cNvSpPr>
            <a:spLocks noChangeShapeType="1"/>
          </p:cNvSpPr>
          <p:nvPr/>
        </p:nvSpPr>
        <p:spPr bwMode="auto">
          <a:xfrm>
            <a:off x="13511565" y="5959643"/>
            <a:ext cx="64672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4" name="Line 90"/>
          <p:cNvSpPr>
            <a:spLocks noChangeShapeType="1"/>
          </p:cNvSpPr>
          <p:nvPr/>
        </p:nvSpPr>
        <p:spPr bwMode="auto">
          <a:xfrm>
            <a:off x="13342758" y="4043965"/>
            <a:ext cx="5953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15042095" y="489350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chemeClr val="accent2"/>
                </a:solidFill>
              </a:rPr>
              <a:t>u(t)</a:t>
            </a:r>
            <a:endParaRPr lang="fr-FR" sz="5100" i="1" dirty="0">
              <a:solidFill>
                <a:schemeClr val="accent2"/>
              </a:solidFill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.5</a:t>
            </a:r>
            <a:r>
              <a:rPr lang="en-US" sz="48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Stochastic leaky integrate-and-fire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0920" y="1434427"/>
            <a:ext cx="89158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input/ diffusive noise/</a:t>
            </a:r>
          </a:p>
          <a:p>
            <a:r>
              <a:rPr lang="en-US" dirty="0" smtClean="0"/>
              <a:t>stochastic spike arrival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3603773" y="4427235"/>
            <a:ext cx="5534527" cy="1451810"/>
          </a:xfrm>
          <a:custGeom>
            <a:avLst/>
            <a:gdLst>
              <a:gd name="connsiteX0" fmla="*/ 0 w 5534527"/>
              <a:gd name="connsiteY0" fmla="*/ 1451810 h 1451810"/>
              <a:gd name="connsiteX1" fmla="*/ 216569 w 5534527"/>
              <a:gd name="connsiteY1" fmla="*/ 922421 h 1451810"/>
              <a:gd name="connsiteX2" fmla="*/ 673769 w 5534527"/>
              <a:gd name="connsiteY2" fmla="*/ 970547 h 1451810"/>
              <a:gd name="connsiteX3" fmla="*/ 721895 w 5534527"/>
              <a:gd name="connsiteY3" fmla="*/ 753978 h 1451810"/>
              <a:gd name="connsiteX4" fmla="*/ 818148 w 5534527"/>
              <a:gd name="connsiteY4" fmla="*/ 561473 h 1451810"/>
              <a:gd name="connsiteX5" fmla="*/ 1179095 w 5534527"/>
              <a:gd name="connsiteY5" fmla="*/ 753978 h 1451810"/>
              <a:gd name="connsiteX6" fmla="*/ 1299411 w 5534527"/>
              <a:gd name="connsiteY6" fmla="*/ 393031 h 1451810"/>
              <a:gd name="connsiteX7" fmla="*/ 1684422 w 5534527"/>
              <a:gd name="connsiteY7" fmla="*/ 489284 h 1451810"/>
              <a:gd name="connsiteX8" fmla="*/ 1780674 w 5534527"/>
              <a:gd name="connsiteY8" fmla="*/ 248652 h 1451810"/>
              <a:gd name="connsiteX9" fmla="*/ 2021306 w 5534527"/>
              <a:gd name="connsiteY9" fmla="*/ 537410 h 1451810"/>
              <a:gd name="connsiteX10" fmla="*/ 2189748 w 5534527"/>
              <a:gd name="connsiteY10" fmla="*/ 248652 h 1451810"/>
              <a:gd name="connsiteX11" fmla="*/ 2502569 w 5534527"/>
              <a:gd name="connsiteY11" fmla="*/ 537410 h 1451810"/>
              <a:gd name="connsiteX12" fmla="*/ 2695074 w 5534527"/>
              <a:gd name="connsiteY12" fmla="*/ 56147 h 1451810"/>
              <a:gd name="connsiteX13" fmla="*/ 2887579 w 5534527"/>
              <a:gd name="connsiteY13" fmla="*/ 224589 h 1451810"/>
              <a:gd name="connsiteX14" fmla="*/ 2983832 w 5534527"/>
              <a:gd name="connsiteY14" fmla="*/ 80210 h 1451810"/>
              <a:gd name="connsiteX15" fmla="*/ 3320716 w 5534527"/>
              <a:gd name="connsiteY15" fmla="*/ 417094 h 1451810"/>
              <a:gd name="connsiteX16" fmla="*/ 3392906 w 5534527"/>
              <a:gd name="connsiteY16" fmla="*/ 224589 h 1451810"/>
              <a:gd name="connsiteX17" fmla="*/ 3826043 w 5534527"/>
              <a:gd name="connsiteY17" fmla="*/ 513347 h 1451810"/>
              <a:gd name="connsiteX18" fmla="*/ 3850106 w 5534527"/>
              <a:gd name="connsiteY18" fmla="*/ 104273 h 1451810"/>
              <a:gd name="connsiteX19" fmla="*/ 4066674 w 5534527"/>
              <a:gd name="connsiteY19" fmla="*/ 344905 h 1451810"/>
              <a:gd name="connsiteX20" fmla="*/ 4355432 w 5534527"/>
              <a:gd name="connsiteY20" fmla="*/ 224589 h 1451810"/>
              <a:gd name="connsiteX21" fmla="*/ 4668253 w 5534527"/>
              <a:gd name="connsiteY21" fmla="*/ 465221 h 1451810"/>
              <a:gd name="connsiteX22" fmla="*/ 4908885 w 5534527"/>
              <a:gd name="connsiteY22" fmla="*/ 128336 h 1451810"/>
              <a:gd name="connsiteX23" fmla="*/ 5125453 w 5534527"/>
              <a:gd name="connsiteY23" fmla="*/ 272715 h 1451810"/>
              <a:gd name="connsiteX24" fmla="*/ 5269832 w 5534527"/>
              <a:gd name="connsiteY24" fmla="*/ 8021 h 1451810"/>
              <a:gd name="connsiteX25" fmla="*/ 5534527 w 5534527"/>
              <a:gd name="connsiteY25" fmla="*/ 320842 h 14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4527" h="1451810">
                <a:moveTo>
                  <a:pt x="0" y="1451810"/>
                </a:moveTo>
                <a:cubicBezTo>
                  <a:pt x="52137" y="1227220"/>
                  <a:pt x="104274" y="1002631"/>
                  <a:pt x="216569" y="922421"/>
                </a:cubicBezTo>
                <a:cubicBezTo>
                  <a:pt x="328864" y="842211"/>
                  <a:pt x="589548" y="998621"/>
                  <a:pt x="673769" y="970547"/>
                </a:cubicBezTo>
                <a:cubicBezTo>
                  <a:pt x="757990" y="942473"/>
                  <a:pt x="697832" y="822157"/>
                  <a:pt x="721895" y="753978"/>
                </a:cubicBezTo>
                <a:cubicBezTo>
                  <a:pt x="745958" y="685799"/>
                  <a:pt x="741948" y="561473"/>
                  <a:pt x="818148" y="561473"/>
                </a:cubicBezTo>
                <a:cubicBezTo>
                  <a:pt x="894348" y="561473"/>
                  <a:pt x="1098885" y="782052"/>
                  <a:pt x="1179095" y="753978"/>
                </a:cubicBezTo>
                <a:cubicBezTo>
                  <a:pt x="1259305" y="725904"/>
                  <a:pt x="1215190" y="437147"/>
                  <a:pt x="1299411" y="393031"/>
                </a:cubicBezTo>
                <a:cubicBezTo>
                  <a:pt x="1383632" y="348915"/>
                  <a:pt x="1604212" y="513347"/>
                  <a:pt x="1684422" y="489284"/>
                </a:cubicBezTo>
                <a:cubicBezTo>
                  <a:pt x="1764633" y="465221"/>
                  <a:pt x="1724527" y="240631"/>
                  <a:pt x="1780674" y="248652"/>
                </a:cubicBezTo>
                <a:cubicBezTo>
                  <a:pt x="1836821" y="256673"/>
                  <a:pt x="1953127" y="537410"/>
                  <a:pt x="2021306" y="537410"/>
                </a:cubicBezTo>
                <a:cubicBezTo>
                  <a:pt x="2089485" y="537410"/>
                  <a:pt x="2109538" y="248652"/>
                  <a:pt x="2189748" y="248652"/>
                </a:cubicBezTo>
                <a:cubicBezTo>
                  <a:pt x="2269958" y="248652"/>
                  <a:pt x="2418348" y="569494"/>
                  <a:pt x="2502569" y="537410"/>
                </a:cubicBezTo>
                <a:cubicBezTo>
                  <a:pt x="2586790" y="505326"/>
                  <a:pt x="2630906" y="108284"/>
                  <a:pt x="2695074" y="56147"/>
                </a:cubicBezTo>
                <a:cubicBezTo>
                  <a:pt x="2759242" y="4010"/>
                  <a:pt x="2839453" y="220579"/>
                  <a:pt x="2887579" y="224589"/>
                </a:cubicBezTo>
                <a:cubicBezTo>
                  <a:pt x="2935705" y="228599"/>
                  <a:pt x="2911643" y="48126"/>
                  <a:pt x="2983832" y="80210"/>
                </a:cubicBezTo>
                <a:cubicBezTo>
                  <a:pt x="3056021" y="112294"/>
                  <a:pt x="3252537" y="393031"/>
                  <a:pt x="3320716" y="417094"/>
                </a:cubicBezTo>
                <a:cubicBezTo>
                  <a:pt x="3388895" y="441157"/>
                  <a:pt x="3308685" y="208547"/>
                  <a:pt x="3392906" y="224589"/>
                </a:cubicBezTo>
                <a:cubicBezTo>
                  <a:pt x="3477127" y="240631"/>
                  <a:pt x="3749843" y="533400"/>
                  <a:pt x="3826043" y="513347"/>
                </a:cubicBezTo>
                <a:cubicBezTo>
                  <a:pt x="3902243" y="493294"/>
                  <a:pt x="3810001" y="132347"/>
                  <a:pt x="3850106" y="104273"/>
                </a:cubicBezTo>
                <a:cubicBezTo>
                  <a:pt x="3890211" y="76199"/>
                  <a:pt x="3982453" y="324852"/>
                  <a:pt x="4066674" y="344905"/>
                </a:cubicBezTo>
                <a:cubicBezTo>
                  <a:pt x="4150895" y="364958"/>
                  <a:pt x="4255169" y="204536"/>
                  <a:pt x="4355432" y="224589"/>
                </a:cubicBezTo>
                <a:cubicBezTo>
                  <a:pt x="4455695" y="244642"/>
                  <a:pt x="4576011" y="481263"/>
                  <a:pt x="4668253" y="465221"/>
                </a:cubicBezTo>
                <a:cubicBezTo>
                  <a:pt x="4760495" y="449179"/>
                  <a:pt x="4832685" y="160420"/>
                  <a:pt x="4908885" y="128336"/>
                </a:cubicBezTo>
                <a:cubicBezTo>
                  <a:pt x="4985085" y="96252"/>
                  <a:pt x="5065295" y="292767"/>
                  <a:pt x="5125453" y="272715"/>
                </a:cubicBezTo>
                <a:cubicBezTo>
                  <a:pt x="5185611" y="252663"/>
                  <a:pt x="5201653" y="0"/>
                  <a:pt x="5269832" y="8021"/>
                </a:cubicBezTo>
                <a:cubicBezTo>
                  <a:pt x="5338011" y="16042"/>
                  <a:pt x="5436269" y="168442"/>
                  <a:pt x="5534527" y="3208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512842" y="6584375"/>
            <a:ext cx="820128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subthreshold</a:t>
            </a:r>
            <a:r>
              <a:rPr lang="en-US" dirty="0" smtClean="0"/>
              <a:t> regime:</a:t>
            </a:r>
          </a:p>
          <a:p>
            <a:r>
              <a:rPr lang="en-US" sz="4800" dirty="0" smtClean="0"/>
              <a:t>  - firing driven by fluctuations</a:t>
            </a:r>
          </a:p>
          <a:p>
            <a:r>
              <a:rPr lang="en-US" sz="4800" dirty="0" smtClean="0"/>
              <a:t>  - broad ISI distribution</a:t>
            </a:r>
          </a:p>
          <a:p>
            <a:r>
              <a:rPr lang="en-US" sz="4800" dirty="0" smtClean="0"/>
              <a:t>  - </a:t>
            </a:r>
            <a:r>
              <a:rPr lang="en-US" sz="4800" i="1" dirty="0" smtClean="0"/>
              <a:t>in vivo </a:t>
            </a:r>
            <a:r>
              <a:rPr lang="en-US" sz="4800" dirty="0" smtClean="0"/>
              <a:t>like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6" descr="PST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7786" y="6790185"/>
            <a:ext cx="7543854" cy="43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u-subthre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075537"/>
            <a:ext cx="8166572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079019" y="2970082"/>
            <a:ext cx="1361719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82107" y="2970082"/>
            <a:ext cx="102035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162107" y="7344352"/>
            <a:ext cx="453335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2"/>
                </a:solidFill>
              </a:rPr>
              <a:t>ISI distribution</a:t>
            </a:r>
            <a:endParaRPr lang="fr-FR" sz="5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3629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10803534" y="4924028"/>
            <a:ext cx="9991559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400" dirty="0"/>
              <a:t>awake mouse</a:t>
            </a:r>
            <a:r>
              <a:rPr lang="en-US" sz="5400" dirty="0" smtClean="0"/>
              <a:t>, </a:t>
            </a:r>
            <a:r>
              <a:rPr lang="en-US" sz="5400" dirty="0"/>
              <a:t>freely whisking</a:t>
            </a:r>
            <a:r>
              <a:rPr lang="en-US" dirty="0"/>
              <a:t>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783802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697827" y="2636362"/>
            <a:ext cx="12077066" cy="22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membrane potential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most of the time </a:t>
            </a:r>
            <a:r>
              <a:rPr lang="en-US" sz="6800" dirty="0" err="1" smtClean="0">
                <a:solidFill>
                  <a:srgbClr val="FF0000"/>
                </a:solidFill>
              </a:rPr>
              <a:t>subthreshold</a:t>
            </a:r>
            <a:r>
              <a:rPr lang="en-US" sz="6800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697827" y="9284927"/>
            <a:ext cx="8973653" cy="124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spikes are rare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and Neural Networks</a:t>
            </a:r>
            <a:r>
              <a:rPr lang="en-US" dirty="0" smtClean="0">
                <a:latin typeface="Impact" charset="0"/>
                <a:cs typeface="Impact" charset="0"/>
              </a:rPr>
              <a:t/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7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8" y="233186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trains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cod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mean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value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600" b="1" dirty="0" smtClean="0">
                <a:latin typeface="Arial Narrow" pitchFamily="34" charset="0"/>
                <a:cs typeface="ＭＳ Ｐゴシック" charset="0"/>
              </a:rPr>
              <a:t>7.6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Subthreshold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superth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7.7.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Calculate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fluctuations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autocorrelation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of membrane pot.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       - standard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deviation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membr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. Pot.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      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autocorrelation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of Poisson</a:t>
            </a:r>
            <a:endParaRPr lang="fr-CH" sz="5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lang="fr-CH" sz="66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120782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Stochastic spike firing in integrate-and-fire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18535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169316" y="9049020"/>
            <a:ext cx="10422106" cy="24634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265568" y="424699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6"/>
          <p:cNvGrpSpPr/>
          <p:nvPr/>
        </p:nvGrpSpPr>
        <p:grpSpPr>
          <a:xfrm>
            <a:off x="11341768" y="564456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325727" y="7216683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"/>
          <p:cNvGrpSpPr/>
          <p:nvPr/>
        </p:nvGrpSpPr>
        <p:grpSpPr>
          <a:xfrm>
            <a:off x="11169316" y="1443791"/>
            <a:ext cx="312822" cy="659981"/>
            <a:chOff x="11381873" y="2275724"/>
            <a:chExt cx="312822" cy="6599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3629" y="5566999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9495310"/>
            <a:ext cx="572513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10803534" y="4924028"/>
            <a:ext cx="9991559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400" dirty="0"/>
              <a:t>awake mouse</a:t>
            </a:r>
            <a:r>
              <a:rPr lang="en-US" sz="5400" dirty="0" smtClean="0"/>
              <a:t>, </a:t>
            </a:r>
            <a:r>
              <a:rPr lang="en-US" sz="5400" dirty="0"/>
              <a:t>freely whisking</a:t>
            </a:r>
            <a:r>
              <a:rPr lang="en-US" dirty="0"/>
              <a:t>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783802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Variability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108478" y="2636362"/>
            <a:ext cx="9800802" cy="22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Variability 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of membrane potential?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25263" y="8398042"/>
            <a:ext cx="2743200" cy="1557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8879" y="10428760"/>
            <a:ext cx="693651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Subthreshold</a:t>
            </a:r>
            <a:r>
              <a:rPr lang="en-US" dirty="0" smtClean="0"/>
              <a:t> regime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262722" y="5186473"/>
            <a:ext cx="6107109" cy="2874922"/>
            <a:chOff x="3012" y="3134"/>
            <a:chExt cx="2181" cy="1022"/>
          </a:xfrm>
        </p:grpSpPr>
        <p:sp>
          <p:nvSpPr>
            <p:cNvPr id="17429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17430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15" name="Object 5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154630" name="Equation" r:id="rId4" imgW="152280" imgH="190440" progId="Equation.3">
                <p:embed/>
              </p:oleObj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366494" y="2193025"/>
            <a:ext cx="9178036" cy="2604871"/>
            <a:chOff x="2426" y="2024"/>
            <a:chExt cx="2949" cy="926"/>
          </a:xfrm>
        </p:grpSpPr>
        <p:graphicFrame>
          <p:nvGraphicFramePr>
            <p:cNvPr id="17414" name="Object 61"/>
            <p:cNvGraphicFramePr>
              <a:graphicFrameLocks noChangeAspect="1"/>
            </p:cNvGraphicFramePr>
            <p:nvPr/>
          </p:nvGraphicFramePr>
          <p:xfrm>
            <a:off x="2526" y="2295"/>
            <a:ext cx="1875" cy="499"/>
          </p:xfrm>
          <a:graphic>
            <a:graphicData uri="http://schemas.openxmlformats.org/presentationml/2006/ole">
              <p:oleObj spid="_x0000_s154629" name="Equation" r:id="rId5" imgW="1600200" imgH="355320" progId="Equation.3">
                <p:embed/>
              </p:oleObj>
            </a:graphicData>
          </a:graphic>
        </p:graphicFrame>
        <p:sp>
          <p:nvSpPr>
            <p:cNvPr id="17427" name="Text Box 63"/>
            <p:cNvSpPr txBox="1">
              <a:spLocks noChangeArrowheads="1"/>
            </p:cNvSpPr>
            <p:nvPr/>
          </p:nvSpPr>
          <p:spPr bwMode="auto">
            <a:xfrm>
              <a:off x="3829" y="2638"/>
              <a:ext cx="52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EPSC</a:t>
              </a:r>
              <a:endParaRPr lang="fr-FR" sz="5100" dirty="0">
                <a:solidFill>
                  <a:srgbClr val="FF0000"/>
                </a:solidFill>
              </a:endParaRPr>
            </a:p>
          </p:txBody>
        </p:sp>
        <p:sp>
          <p:nvSpPr>
            <p:cNvPr id="17428" name="Text Box 64"/>
            <p:cNvSpPr txBox="1">
              <a:spLocks noChangeArrowheads="1"/>
            </p:cNvSpPr>
            <p:nvPr/>
          </p:nvSpPr>
          <p:spPr bwMode="auto">
            <a:xfrm>
              <a:off x="2426" y="2024"/>
              <a:ext cx="29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b="1" dirty="0" err="1"/>
                <a:t>Synaptic</a:t>
              </a:r>
              <a:r>
                <a:rPr lang="fr-CH" sz="5100" b="1" dirty="0"/>
                <a:t> </a:t>
              </a:r>
              <a:r>
                <a:rPr lang="fr-CH" sz="5100" b="1" dirty="0" err="1"/>
                <a:t>current</a:t>
              </a:r>
              <a:r>
                <a:rPr lang="fr-CH" sz="5100" b="1" dirty="0"/>
                <a:t> pulses of </a:t>
              </a:r>
              <a:r>
                <a:rPr lang="fr-CH" sz="5100" b="1" dirty="0" err="1"/>
                <a:t>shape</a:t>
              </a:r>
              <a:r>
                <a:rPr lang="fr-CH" sz="5100" b="1" dirty="0"/>
                <a:t> </a:t>
              </a:r>
              <a:r>
                <a:rPr lang="fr-CH" sz="5100" b="1" i="1" dirty="0">
                  <a:latin typeface="Symbol" pitchFamily="18" charset="2"/>
                </a:rPr>
                <a:t>a</a:t>
              </a:r>
              <a:endParaRPr lang="fr-FR" sz="5100" b="1" i="1" dirty="0">
                <a:latin typeface="Symbol" pitchFamily="18" charset="2"/>
              </a:endParaRPr>
            </a:p>
          </p:txBody>
        </p:sp>
      </p:grpSp>
      <p:graphicFrame>
        <p:nvGraphicFramePr>
          <p:cNvPr id="383042" name="Object 66"/>
          <p:cNvGraphicFramePr>
            <a:graphicFrameLocks noChangeAspect="1"/>
          </p:cNvGraphicFramePr>
          <p:nvPr/>
        </p:nvGraphicFramePr>
        <p:xfrm>
          <a:off x="12482930" y="5777209"/>
          <a:ext cx="1733099" cy="751080"/>
        </p:xfrm>
        <a:graphic>
          <a:graphicData uri="http://schemas.openxmlformats.org/presentationml/2006/ole">
            <p:oleObj spid="_x0000_s154626" name="Equation" r:id="rId6" imgW="393480" imgH="190440" progId="Equation.3">
              <p:embed/>
            </p:oleObj>
          </a:graphicData>
        </a:graphic>
      </p:graphicFrame>
      <p:sp>
        <p:nvSpPr>
          <p:cNvPr id="383043" name="AutoShape 67"/>
          <p:cNvSpPr>
            <a:spLocks/>
          </p:cNvSpPr>
          <p:nvPr/>
        </p:nvSpPr>
        <p:spPr bwMode="auto">
          <a:xfrm rot="-5400000">
            <a:off x="13282464" y="2870505"/>
            <a:ext cx="509160" cy="4764145"/>
          </a:xfrm>
          <a:prstGeom prst="leftBrace">
            <a:avLst>
              <a:gd name="adj1" fmla="val 584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124"/>
          <p:cNvGrpSpPr/>
          <p:nvPr/>
        </p:nvGrpSpPr>
        <p:grpSpPr>
          <a:xfrm>
            <a:off x="1041956" y="5455801"/>
            <a:ext cx="6315892" cy="2480035"/>
            <a:chOff x="1041956" y="6081439"/>
            <a:chExt cx="6315892" cy="2480035"/>
          </a:xfrm>
        </p:grpSpPr>
        <p:graphicFrame>
          <p:nvGraphicFramePr>
            <p:cNvPr id="17411" name="Object 68"/>
            <p:cNvGraphicFramePr>
              <a:graphicFrameLocks noChangeAspect="1"/>
            </p:cNvGraphicFramePr>
            <p:nvPr/>
          </p:nvGraphicFramePr>
          <p:xfrm>
            <a:off x="1108249" y="7157770"/>
            <a:ext cx="5586199" cy="1403704"/>
          </p:xfrm>
          <a:graphic>
            <a:graphicData uri="http://schemas.openxmlformats.org/presentationml/2006/ole">
              <p:oleObj spid="_x0000_s154627" name="Equation" r:id="rId7" imgW="1854000" imgH="355320" progId="Equation.3">
                <p:embed/>
              </p:oleObj>
            </a:graphicData>
          </a:graphic>
        </p:graphicFrame>
        <p:sp>
          <p:nvSpPr>
            <p:cNvPr id="17424" name="Text Box 70"/>
            <p:cNvSpPr txBox="1">
              <a:spLocks noChangeArrowheads="1"/>
            </p:cNvSpPr>
            <p:nvPr/>
          </p:nvSpPr>
          <p:spPr bwMode="auto">
            <a:xfrm>
              <a:off x="1041956" y="6081439"/>
              <a:ext cx="6315892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b="1" i="1" dirty="0">
                  <a:solidFill>
                    <a:srgbClr val="FF0000"/>
                  </a:solidFill>
                </a:rPr>
                <a:t>Passive membrane</a:t>
              </a:r>
              <a:endParaRPr lang="fr-FR" sz="5100" b="1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3049" name="Object 73"/>
          <p:cNvGraphicFramePr>
            <a:graphicFrameLocks noChangeAspect="1"/>
          </p:cNvGraphicFramePr>
          <p:nvPr/>
        </p:nvGraphicFramePr>
        <p:xfrm>
          <a:off x="16153080" y="6702322"/>
          <a:ext cx="4125940" cy="852349"/>
        </p:xfrm>
        <a:graphic>
          <a:graphicData uri="http://schemas.openxmlformats.org/presentationml/2006/ole">
            <p:oleObj spid="_x0000_s154628" name="Equation" r:id="rId8" imgW="1155600" imgH="215640" progId="Equation.3">
              <p:embed/>
            </p:oleObj>
          </a:graphicData>
        </a:graphic>
      </p:graphicFrame>
      <p:grpSp>
        <p:nvGrpSpPr>
          <p:cNvPr id="5" name="Group 92"/>
          <p:cNvGrpSpPr/>
          <p:nvPr/>
        </p:nvGrpSpPr>
        <p:grpSpPr>
          <a:xfrm>
            <a:off x="786641" y="1878622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Fluctuations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32"/>
          <p:cNvGrpSpPr/>
          <p:nvPr/>
        </p:nvGrpSpPr>
        <p:grpSpPr>
          <a:xfrm>
            <a:off x="697827" y="8398041"/>
            <a:ext cx="13453593" cy="2021308"/>
            <a:chOff x="697827" y="8398041"/>
            <a:chExt cx="13453593" cy="2021308"/>
          </a:xfrm>
        </p:grpSpPr>
        <p:cxnSp>
          <p:nvCxnSpPr>
            <p:cNvPr id="126" name="Straight Arrow Connector 125"/>
            <p:cNvCxnSpPr/>
            <p:nvPr/>
          </p:nvCxnSpPr>
          <p:spPr>
            <a:xfrm flipV="1">
              <a:off x="8906755" y="10419347"/>
              <a:ext cx="524466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906755" y="8398041"/>
              <a:ext cx="0" cy="2021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97827" y="9188641"/>
              <a:ext cx="765466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itchFamily="2" charset="2"/>
                </a:rPr>
                <a:t> Fluctuating potential</a:t>
              </a:r>
              <a:endParaRPr lang="en-US" dirty="0"/>
            </a:p>
          </p:txBody>
        </p:sp>
      </p:grpSp>
      <p:grpSp>
        <p:nvGrpSpPr>
          <p:cNvPr id="7" name="Group 133"/>
          <p:cNvGrpSpPr/>
          <p:nvPr/>
        </p:nvGrpSpPr>
        <p:grpSpPr>
          <a:xfrm>
            <a:off x="14991348" y="8825498"/>
            <a:ext cx="6256421" cy="2941385"/>
            <a:chOff x="3665556" y="3856038"/>
            <a:chExt cx="3713144" cy="1593850"/>
          </a:xfrm>
        </p:grpSpPr>
        <p:sp>
          <p:nvSpPr>
            <p:cNvPr id="135" name="Text Box 13"/>
            <p:cNvSpPr txBox="1">
              <a:spLocks noChangeArrowheads="1"/>
            </p:cNvSpPr>
            <p:nvPr/>
          </p:nvSpPr>
          <p:spPr bwMode="auto">
            <a:xfrm>
              <a:off x="4119563" y="38560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2400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4217988" y="4338638"/>
              <a:ext cx="1370012" cy="519112"/>
            </a:xfrm>
            <a:custGeom>
              <a:avLst/>
              <a:gdLst>
                <a:gd name="T0" fmla="*/ 0 w 1670"/>
                <a:gd name="T1" fmla="*/ 2147483647 h 407"/>
                <a:gd name="T2" fmla="*/ 2147483647 w 1670"/>
                <a:gd name="T3" fmla="*/ 0 h 407"/>
                <a:gd name="T4" fmla="*/ 2147483647 w 1670"/>
                <a:gd name="T5" fmla="*/ 2147483647 h 407"/>
                <a:gd name="T6" fmla="*/ 2147483647 w 1670"/>
                <a:gd name="T7" fmla="*/ 2147483647 h 407"/>
                <a:gd name="T8" fmla="*/ 2147483647 w 1670"/>
                <a:gd name="T9" fmla="*/ 2147483647 h 407"/>
                <a:gd name="T10" fmla="*/ 2147483647 w 1670"/>
                <a:gd name="T11" fmla="*/ 2147483647 h 407"/>
                <a:gd name="T12" fmla="*/ 2147483647 w 1670"/>
                <a:gd name="T13" fmla="*/ 2147483647 h 407"/>
                <a:gd name="T14" fmla="*/ 2147483647 w 1670"/>
                <a:gd name="T15" fmla="*/ 2147483647 h 407"/>
                <a:gd name="T16" fmla="*/ 2147483647 w 1670"/>
                <a:gd name="T17" fmla="*/ 2147483647 h 407"/>
                <a:gd name="T18" fmla="*/ 2147483647 w 1670"/>
                <a:gd name="T19" fmla="*/ 2147483647 h 407"/>
                <a:gd name="T20" fmla="*/ 2147483647 w 1670"/>
                <a:gd name="T21" fmla="*/ 2147483647 h 407"/>
                <a:gd name="T22" fmla="*/ 2147483647 w 1670"/>
                <a:gd name="T23" fmla="*/ 2147483647 h 407"/>
                <a:gd name="T24" fmla="*/ 2147483647 w 1670"/>
                <a:gd name="T25" fmla="*/ 2147483647 h 407"/>
                <a:gd name="T26" fmla="*/ 2147483647 w 1670"/>
                <a:gd name="T27" fmla="*/ 2147483647 h 407"/>
                <a:gd name="T28" fmla="*/ 2147483647 w 1670"/>
                <a:gd name="T29" fmla="*/ 2147483647 h 407"/>
                <a:gd name="T30" fmla="*/ 2147483647 w 1670"/>
                <a:gd name="T31" fmla="*/ 2147483647 h 407"/>
                <a:gd name="T32" fmla="*/ 2147483647 w 1670"/>
                <a:gd name="T33" fmla="*/ 2147483647 h 407"/>
                <a:gd name="T34" fmla="*/ 2147483647 w 1670"/>
                <a:gd name="T35" fmla="*/ 2147483647 h 407"/>
                <a:gd name="T36" fmla="*/ 2147483647 w 1670"/>
                <a:gd name="T37" fmla="*/ 2147483647 h 407"/>
                <a:gd name="T38" fmla="*/ 2147483647 w 1670"/>
                <a:gd name="T39" fmla="*/ 2147483647 h 407"/>
                <a:gd name="T40" fmla="*/ 2147483647 w 1670"/>
                <a:gd name="T41" fmla="*/ 2147483647 h 407"/>
                <a:gd name="T42" fmla="*/ 2147483647 w 1670"/>
                <a:gd name="T43" fmla="*/ 2147483647 h 407"/>
                <a:gd name="T44" fmla="*/ 2147483647 w 1670"/>
                <a:gd name="T45" fmla="*/ 2147483647 h 407"/>
                <a:gd name="T46" fmla="*/ 2147483647 w 1670"/>
                <a:gd name="T47" fmla="*/ 2147483647 h 407"/>
                <a:gd name="T48" fmla="*/ 2147483647 w 1670"/>
                <a:gd name="T49" fmla="*/ 2147483647 h 407"/>
                <a:gd name="T50" fmla="*/ 2147483647 w 1670"/>
                <a:gd name="T51" fmla="*/ 2147483647 h 407"/>
                <a:gd name="T52" fmla="*/ 2147483647 w 1670"/>
                <a:gd name="T53" fmla="*/ 2147483647 h 407"/>
                <a:gd name="T54" fmla="*/ 2147483647 w 1670"/>
                <a:gd name="T55" fmla="*/ 2147483647 h 407"/>
                <a:gd name="T56" fmla="*/ 2147483647 w 1670"/>
                <a:gd name="T57" fmla="*/ 2147483647 h 407"/>
                <a:gd name="T58" fmla="*/ 2147483647 w 1670"/>
                <a:gd name="T59" fmla="*/ 2147483647 h 407"/>
                <a:gd name="T60" fmla="*/ 2147483647 w 1670"/>
                <a:gd name="T61" fmla="*/ 2147483647 h 407"/>
                <a:gd name="T62" fmla="*/ 2147483647 w 1670"/>
                <a:gd name="T63" fmla="*/ 2147483647 h 407"/>
                <a:gd name="T64" fmla="*/ 2147483647 w 1670"/>
                <a:gd name="T65" fmla="*/ 2147483647 h 407"/>
                <a:gd name="T66" fmla="*/ 2147483647 w 1670"/>
                <a:gd name="T67" fmla="*/ 2147483647 h 407"/>
                <a:gd name="T68" fmla="*/ 2147483647 w 1670"/>
                <a:gd name="T69" fmla="*/ 2147483647 h 407"/>
                <a:gd name="T70" fmla="*/ 2147483647 w 1670"/>
                <a:gd name="T71" fmla="*/ 2147483647 h 407"/>
                <a:gd name="T72" fmla="*/ 2147483647 w 1670"/>
                <a:gd name="T73" fmla="*/ 2147483647 h 407"/>
                <a:gd name="T74" fmla="*/ 2147483647 w 1670"/>
                <a:gd name="T75" fmla="*/ 2147483647 h 407"/>
                <a:gd name="T76" fmla="*/ 2147483647 w 1670"/>
                <a:gd name="T77" fmla="*/ 2147483647 h 407"/>
                <a:gd name="T78" fmla="*/ 2147483647 w 1670"/>
                <a:gd name="T79" fmla="*/ 2147483647 h 407"/>
                <a:gd name="T80" fmla="*/ 2147483647 w 1670"/>
                <a:gd name="T81" fmla="*/ 2147483647 h 407"/>
                <a:gd name="T82" fmla="*/ 2147483647 w 1670"/>
                <a:gd name="T83" fmla="*/ 2147483647 h 407"/>
                <a:gd name="T84" fmla="*/ 2147483647 w 1670"/>
                <a:gd name="T85" fmla="*/ 2147483647 h 407"/>
                <a:gd name="T86" fmla="*/ 2147483647 w 1670"/>
                <a:gd name="T87" fmla="*/ 2147483647 h 407"/>
                <a:gd name="T88" fmla="*/ 2147483647 w 1670"/>
                <a:gd name="T89" fmla="*/ 2147483647 h 407"/>
                <a:gd name="T90" fmla="*/ 2147483647 w 1670"/>
                <a:gd name="T91" fmla="*/ 2147483647 h 407"/>
                <a:gd name="T92" fmla="*/ 2147483647 w 1670"/>
                <a:gd name="T93" fmla="*/ 2147483647 h 407"/>
                <a:gd name="T94" fmla="*/ 2147483647 w 1670"/>
                <a:gd name="T95" fmla="*/ 2147483647 h 407"/>
                <a:gd name="T96" fmla="*/ 2147483647 w 1670"/>
                <a:gd name="T97" fmla="*/ 2147483647 h 407"/>
                <a:gd name="T98" fmla="*/ 2147483647 w 1670"/>
                <a:gd name="T99" fmla="*/ 2147483647 h 407"/>
                <a:gd name="T100" fmla="*/ 2147483647 w 1670"/>
                <a:gd name="T101" fmla="*/ 2147483647 h 407"/>
                <a:gd name="T102" fmla="*/ 2147483647 w 1670"/>
                <a:gd name="T103" fmla="*/ 2147483647 h 407"/>
                <a:gd name="T104" fmla="*/ 2147483647 w 1670"/>
                <a:gd name="T105" fmla="*/ 2147483647 h 407"/>
                <a:gd name="T106" fmla="*/ 2147483647 w 1670"/>
                <a:gd name="T107" fmla="*/ 2147483647 h 407"/>
                <a:gd name="T108" fmla="*/ 2147483647 w 1670"/>
                <a:gd name="T109" fmla="*/ 2147483647 h 407"/>
                <a:gd name="T110" fmla="*/ 2147483647 w 1670"/>
                <a:gd name="T111" fmla="*/ 2147483647 h 407"/>
                <a:gd name="T112" fmla="*/ 2147483647 w 1670"/>
                <a:gd name="T113" fmla="*/ 2147483647 h 407"/>
                <a:gd name="T114" fmla="*/ 2147483647 w 1670"/>
                <a:gd name="T115" fmla="*/ 2147483647 h 407"/>
                <a:gd name="T116" fmla="*/ 2147483647 w 1670"/>
                <a:gd name="T117" fmla="*/ 2147483647 h 407"/>
                <a:gd name="T118" fmla="*/ 2147483647 w 1670"/>
                <a:gd name="T119" fmla="*/ 2147483647 h 407"/>
                <a:gd name="T120" fmla="*/ 2147483647 w 1670"/>
                <a:gd name="T121" fmla="*/ 2147483647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70"/>
                <a:gd name="T184" fmla="*/ 0 h 407"/>
                <a:gd name="T185" fmla="*/ 1670 w 1670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70" h="407">
                  <a:moveTo>
                    <a:pt x="0" y="290"/>
                  </a:moveTo>
                  <a:cubicBezTo>
                    <a:pt x="45" y="197"/>
                    <a:pt x="43" y="81"/>
                    <a:pt x="103" y="0"/>
                  </a:cubicBezTo>
                  <a:cubicBezTo>
                    <a:pt x="116" y="49"/>
                    <a:pt x="132" y="96"/>
                    <a:pt x="145" y="145"/>
                  </a:cubicBezTo>
                  <a:cubicBezTo>
                    <a:pt x="150" y="138"/>
                    <a:pt x="184" y="80"/>
                    <a:pt x="196" y="83"/>
                  </a:cubicBezTo>
                  <a:cubicBezTo>
                    <a:pt x="210" y="87"/>
                    <a:pt x="203" y="111"/>
                    <a:pt x="207" y="125"/>
                  </a:cubicBezTo>
                  <a:cubicBezTo>
                    <a:pt x="214" y="115"/>
                    <a:pt x="215" y="90"/>
                    <a:pt x="227" y="94"/>
                  </a:cubicBezTo>
                  <a:cubicBezTo>
                    <a:pt x="240" y="98"/>
                    <a:pt x="235" y="121"/>
                    <a:pt x="238" y="135"/>
                  </a:cubicBezTo>
                  <a:cubicBezTo>
                    <a:pt x="242" y="156"/>
                    <a:pt x="245" y="176"/>
                    <a:pt x="248" y="197"/>
                  </a:cubicBezTo>
                  <a:cubicBezTo>
                    <a:pt x="334" y="111"/>
                    <a:pt x="239" y="187"/>
                    <a:pt x="289" y="197"/>
                  </a:cubicBezTo>
                  <a:cubicBezTo>
                    <a:pt x="298" y="199"/>
                    <a:pt x="352" y="162"/>
                    <a:pt x="362" y="156"/>
                  </a:cubicBezTo>
                  <a:cubicBezTo>
                    <a:pt x="381" y="213"/>
                    <a:pt x="373" y="245"/>
                    <a:pt x="403" y="187"/>
                  </a:cubicBezTo>
                  <a:cubicBezTo>
                    <a:pt x="408" y="177"/>
                    <a:pt x="410" y="166"/>
                    <a:pt x="414" y="156"/>
                  </a:cubicBezTo>
                  <a:cubicBezTo>
                    <a:pt x="455" y="219"/>
                    <a:pt x="407" y="167"/>
                    <a:pt x="476" y="176"/>
                  </a:cubicBezTo>
                  <a:cubicBezTo>
                    <a:pt x="488" y="178"/>
                    <a:pt x="497" y="190"/>
                    <a:pt x="507" y="197"/>
                  </a:cubicBezTo>
                  <a:cubicBezTo>
                    <a:pt x="510" y="211"/>
                    <a:pt x="504" y="232"/>
                    <a:pt x="517" y="238"/>
                  </a:cubicBezTo>
                  <a:cubicBezTo>
                    <a:pt x="544" y="252"/>
                    <a:pt x="556" y="195"/>
                    <a:pt x="558" y="187"/>
                  </a:cubicBezTo>
                  <a:cubicBezTo>
                    <a:pt x="562" y="208"/>
                    <a:pt x="554" y="234"/>
                    <a:pt x="569" y="249"/>
                  </a:cubicBezTo>
                  <a:cubicBezTo>
                    <a:pt x="578" y="258"/>
                    <a:pt x="590" y="236"/>
                    <a:pt x="600" y="228"/>
                  </a:cubicBezTo>
                  <a:cubicBezTo>
                    <a:pt x="611" y="219"/>
                    <a:pt x="621" y="207"/>
                    <a:pt x="631" y="197"/>
                  </a:cubicBezTo>
                  <a:cubicBezTo>
                    <a:pt x="634" y="218"/>
                    <a:pt x="628" y="243"/>
                    <a:pt x="641" y="259"/>
                  </a:cubicBezTo>
                  <a:cubicBezTo>
                    <a:pt x="648" y="268"/>
                    <a:pt x="664" y="256"/>
                    <a:pt x="672" y="249"/>
                  </a:cubicBezTo>
                  <a:cubicBezTo>
                    <a:pt x="696" y="228"/>
                    <a:pt x="711" y="199"/>
                    <a:pt x="734" y="176"/>
                  </a:cubicBezTo>
                  <a:cubicBezTo>
                    <a:pt x="744" y="180"/>
                    <a:pt x="754" y="189"/>
                    <a:pt x="765" y="187"/>
                  </a:cubicBezTo>
                  <a:cubicBezTo>
                    <a:pt x="819" y="178"/>
                    <a:pt x="776" y="136"/>
                    <a:pt x="817" y="197"/>
                  </a:cubicBezTo>
                  <a:cubicBezTo>
                    <a:pt x="831" y="190"/>
                    <a:pt x="846" y="185"/>
                    <a:pt x="858" y="176"/>
                  </a:cubicBezTo>
                  <a:cubicBezTo>
                    <a:pt x="870" y="167"/>
                    <a:pt x="875" y="141"/>
                    <a:pt x="889" y="145"/>
                  </a:cubicBezTo>
                  <a:cubicBezTo>
                    <a:pt x="903" y="149"/>
                    <a:pt x="896" y="173"/>
                    <a:pt x="900" y="187"/>
                  </a:cubicBezTo>
                  <a:cubicBezTo>
                    <a:pt x="903" y="197"/>
                    <a:pt x="907" y="208"/>
                    <a:pt x="910" y="218"/>
                  </a:cubicBezTo>
                  <a:cubicBezTo>
                    <a:pt x="924" y="211"/>
                    <a:pt x="939" y="207"/>
                    <a:pt x="951" y="197"/>
                  </a:cubicBezTo>
                  <a:cubicBezTo>
                    <a:pt x="993" y="162"/>
                    <a:pt x="947" y="158"/>
                    <a:pt x="1003" y="176"/>
                  </a:cubicBezTo>
                  <a:cubicBezTo>
                    <a:pt x="1046" y="112"/>
                    <a:pt x="1006" y="154"/>
                    <a:pt x="1034" y="176"/>
                  </a:cubicBezTo>
                  <a:cubicBezTo>
                    <a:pt x="1045" y="185"/>
                    <a:pt x="1062" y="183"/>
                    <a:pt x="1076" y="187"/>
                  </a:cubicBezTo>
                  <a:cubicBezTo>
                    <a:pt x="1086" y="177"/>
                    <a:pt x="1093" y="159"/>
                    <a:pt x="1107" y="156"/>
                  </a:cubicBezTo>
                  <a:cubicBezTo>
                    <a:pt x="1146" y="149"/>
                    <a:pt x="1146" y="216"/>
                    <a:pt x="1148" y="228"/>
                  </a:cubicBezTo>
                  <a:cubicBezTo>
                    <a:pt x="1204" y="190"/>
                    <a:pt x="1169" y="204"/>
                    <a:pt x="1169" y="238"/>
                  </a:cubicBezTo>
                  <a:cubicBezTo>
                    <a:pt x="1169" y="249"/>
                    <a:pt x="1176" y="259"/>
                    <a:pt x="1179" y="269"/>
                  </a:cubicBezTo>
                  <a:cubicBezTo>
                    <a:pt x="1229" y="195"/>
                    <a:pt x="1173" y="261"/>
                    <a:pt x="1210" y="280"/>
                  </a:cubicBezTo>
                  <a:cubicBezTo>
                    <a:pt x="1221" y="286"/>
                    <a:pt x="1231" y="266"/>
                    <a:pt x="1241" y="259"/>
                  </a:cubicBezTo>
                  <a:cubicBezTo>
                    <a:pt x="1266" y="131"/>
                    <a:pt x="1235" y="256"/>
                    <a:pt x="1262" y="269"/>
                  </a:cubicBezTo>
                  <a:cubicBezTo>
                    <a:pt x="1277" y="277"/>
                    <a:pt x="1283" y="242"/>
                    <a:pt x="1293" y="228"/>
                  </a:cubicBezTo>
                  <a:cubicBezTo>
                    <a:pt x="1296" y="207"/>
                    <a:pt x="1299" y="187"/>
                    <a:pt x="1303" y="166"/>
                  </a:cubicBezTo>
                  <a:cubicBezTo>
                    <a:pt x="1306" y="152"/>
                    <a:pt x="1313" y="111"/>
                    <a:pt x="1313" y="125"/>
                  </a:cubicBezTo>
                  <a:cubicBezTo>
                    <a:pt x="1313" y="142"/>
                    <a:pt x="1306" y="159"/>
                    <a:pt x="1303" y="176"/>
                  </a:cubicBezTo>
                  <a:cubicBezTo>
                    <a:pt x="1306" y="190"/>
                    <a:pt x="1299" y="218"/>
                    <a:pt x="1313" y="218"/>
                  </a:cubicBezTo>
                  <a:cubicBezTo>
                    <a:pt x="1322" y="218"/>
                    <a:pt x="1341" y="155"/>
                    <a:pt x="1344" y="145"/>
                  </a:cubicBezTo>
                  <a:cubicBezTo>
                    <a:pt x="1351" y="169"/>
                    <a:pt x="1360" y="193"/>
                    <a:pt x="1365" y="218"/>
                  </a:cubicBezTo>
                  <a:cubicBezTo>
                    <a:pt x="1371" y="249"/>
                    <a:pt x="1364" y="282"/>
                    <a:pt x="1376" y="311"/>
                  </a:cubicBezTo>
                  <a:cubicBezTo>
                    <a:pt x="1381" y="324"/>
                    <a:pt x="1381" y="282"/>
                    <a:pt x="1386" y="269"/>
                  </a:cubicBezTo>
                  <a:cubicBezTo>
                    <a:pt x="1391" y="255"/>
                    <a:pt x="1400" y="242"/>
                    <a:pt x="1407" y="228"/>
                  </a:cubicBezTo>
                  <a:cubicBezTo>
                    <a:pt x="1423" y="279"/>
                    <a:pt x="1389" y="407"/>
                    <a:pt x="1448" y="321"/>
                  </a:cubicBezTo>
                  <a:cubicBezTo>
                    <a:pt x="1451" y="307"/>
                    <a:pt x="1445" y="284"/>
                    <a:pt x="1458" y="280"/>
                  </a:cubicBezTo>
                  <a:cubicBezTo>
                    <a:pt x="1470" y="276"/>
                    <a:pt x="1469" y="319"/>
                    <a:pt x="1479" y="311"/>
                  </a:cubicBezTo>
                  <a:cubicBezTo>
                    <a:pt x="1500" y="294"/>
                    <a:pt x="1500" y="262"/>
                    <a:pt x="1510" y="238"/>
                  </a:cubicBezTo>
                  <a:cubicBezTo>
                    <a:pt x="1520" y="158"/>
                    <a:pt x="1534" y="143"/>
                    <a:pt x="1551" y="73"/>
                  </a:cubicBezTo>
                  <a:cubicBezTo>
                    <a:pt x="1555" y="87"/>
                    <a:pt x="1553" y="103"/>
                    <a:pt x="1562" y="114"/>
                  </a:cubicBezTo>
                  <a:cubicBezTo>
                    <a:pt x="1569" y="123"/>
                    <a:pt x="1585" y="117"/>
                    <a:pt x="1593" y="125"/>
                  </a:cubicBezTo>
                  <a:cubicBezTo>
                    <a:pt x="1601" y="133"/>
                    <a:pt x="1600" y="146"/>
                    <a:pt x="1603" y="156"/>
                  </a:cubicBezTo>
                  <a:cubicBezTo>
                    <a:pt x="1613" y="146"/>
                    <a:pt x="1620" y="122"/>
                    <a:pt x="1634" y="125"/>
                  </a:cubicBezTo>
                  <a:cubicBezTo>
                    <a:pt x="1648" y="128"/>
                    <a:pt x="1640" y="152"/>
                    <a:pt x="1644" y="166"/>
                  </a:cubicBezTo>
                  <a:cubicBezTo>
                    <a:pt x="1647" y="177"/>
                    <a:pt x="1651" y="187"/>
                    <a:pt x="1655" y="197"/>
                  </a:cubicBezTo>
                  <a:cubicBezTo>
                    <a:pt x="1670" y="150"/>
                    <a:pt x="1665" y="155"/>
                    <a:pt x="1665" y="21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15"/>
            <p:cNvSpPr txBox="1">
              <a:spLocks noChangeArrowheads="1"/>
            </p:cNvSpPr>
            <p:nvPr/>
          </p:nvSpPr>
          <p:spPr bwMode="auto">
            <a:xfrm>
              <a:off x="4395788" y="4086225"/>
              <a:ext cx="406426" cy="3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I(t)</a:t>
              </a: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160838" y="4630738"/>
              <a:ext cx="1527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9" name="Object 19"/>
            <p:cNvGraphicFramePr>
              <a:graphicFrameLocks noChangeAspect="1"/>
            </p:cNvGraphicFramePr>
            <p:nvPr/>
          </p:nvGraphicFramePr>
          <p:xfrm>
            <a:off x="3665556" y="4369371"/>
            <a:ext cx="339725" cy="506412"/>
          </p:xfrm>
          <a:graphic>
            <a:graphicData uri="http://schemas.openxmlformats.org/presentationml/2006/ole">
              <p:oleObj spid="_x0000_s154631" name="Equation" r:id="rId9" imgW="152280" imgH="164880" progId="Equation.3">
                <p:embed/>
              </p:oleObj>
            </a:graphicData>
          </a:graphic>
        </p:graphicFrame>
        <p:sp>
          <p:nvSpPr>
            <p:cNvPr id="140" name="Oval 80"/>
            <p:cNvSpPr>
              <a:spLocks noChangeArrowheads="1"/>
            </p:cNvSpPr>
            <p:nvPr/>
          </p:nvSpPr>
          <p:spPr bwMode="auto">
            <a:xfrm>
              <a:off x="6457950" y="4483100"/>
              <a:ext cx="360363" cy="3603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1" name="Object 81"/>
            <p:cNvGraphicFramePr>
              <a:graphicFrameLocks noChangeAspect="1"/>
            </p:cNvGraphicFramePr>
            <p:nvPr/>
          </p:nvGraphicFramePr>
          <p:xfrm>
            <a:off x="5757863" y="4270375"/>
            <a:ext cx="339725" cy="428625"/>
          </p:xfrm>
          <a:graphic>
            <a:graphicData uri="http://schemas.openxmlformats.org/presentationml/2006/ole">
              <p:oleObj spid="_x0000_s154632" name="Equation" r:id="rId10" imgW="152280" imgH="139680" progId="Equation.3">
                <p:embed/>
              </p:oleObj>
            </a:graphicData>
          </a:graphic>
        </p:graphicFrame>
        <p:sp>
          <p:nvSpPr>
            <p:cNvPr id="142" name="Line 82"/>
            <p:cNvSpPr>
              <a:spLocks noChangeShapeType="1"/>
            </p:cNvSpPr>
            <p:nvPr/>
          </p:nvSpPr>
          <p:spPr bwMode="auto">
            <a:xfrm flipV="1">
              <a:off x="5665788" y="4384675"/>
              <a:ext cx="0" cy="2428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5810250" y="3979863"/>
              <a:ext cx="647700" cy="50323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84"/>
            <p:cNvSpPr txBox="1">
              <a:spLocks noChangeArrowheads="1"/>
            </p:cNvSpPr>
            <p:nvPr/>
          </p:nvSpPr>
          <p:spPr bwMode="auto">
            <a:xfrm>
              <a:off x="4081463" y="4987925"/>
              <a:ext cx="32972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2400" i="1">
                  <a:solidFill>
                    <a:schemeClr val="accent2"/>
                  </a:solidFill>
                </a:rPr>
                <a:t>Fluctuating input current</a:t>
              </a:r>
              <a:endParaRPr lang="fr-FR" sz="2400" i="1">
                <a:solidFill>
                  <a:schemeClr val="accent2"/>
                </a:solidFill>
              </a:endParaRPr>
            </a:p>
          </p:txBody>
        </p:sp>
      </p:grpSp>
      <p:sp>
        <p:nvSpPr>
          <p:cNvPr id="128" name="Freeform 127"/>
          <p:cNvSpPr/>
          <p:nvPr/>
        </p:nvSpPr>
        <p:spPr>
          <a:xfrm>
            <a:off x="8903368" y="8546431"/>
            <a:ext cx="5342021" cy="1034717"/>
          </a:xfrm>
          <a:custGeom>
            <a:avLst/>
            <a:gdLst>
              <a:gd name="connsiteX0" fmla="*/ 0 w 5342021"/>
              <a:gd name="connsiteY0" fmla="*/ 621632 h 1034717"/>
              <a:gd name="connsiteX1" fmla="*/ 312821 w 5342021"/>
              <a:gd name="connsiteY1" fmla="*/ 645695 h 1034717"/>
              <a:gd name="connsiteX2" fmla="*/ 481264 w 5342021"/>
              <a:gd name="connsiteY2" fmla="*/ 862264 h 1034717"/>
              <a:gd name="connsiteX3" fmla="*/ 794085 w 5342021"/>
              <a:gd name="connsiteY3" fmla="*/ 790074 h 1034717"/>
              <a:gd name="connsiteX4" fmla="*/ 1010653 w 5342021"/>
              <a:gd name="connsiteY4" fmla="*/ 1030706 h 1034717"/>
              <a:gd name="connsiteX5" fmla="*/ 1588169 w 5342021"/>
              <a:gd name="connsiteY5" fmla="*/ 814137 h 1034717"/>
              <a:gd name="connsiteX6" fmla="*/ 1997243 w 5342021"/>
              <a:gd name="connsiteY6" fmla="*/ 934453 h 1034717"/>
              <a:gd name="connsiteX7" fmla="*/ 2237874 w 5342021"/>
              <a:gd name="connsiteY7" fmla="*/ 669758 h 1034717"/>
              <a:gd name="connsiteX8" fmla="*/ 2574758 w 5342021"/>
              <a:gd name="connsiteY8" fmla="*/ 501316 h 1034717"/>
              <a:gd name="connsiteX9" fmla="*/ 2839453 w 5342021"/>
              <a:gd name="connsiteY9" fmla="*/ 212558 h 1034717"/>
              <a:gd name="connsiteX10" fmla="*/ 3152274 w 5342021"/>
              <a:gd name="connsiteY10" fmla="*/ 44116 h 1034717"/>
              <a:gd name="connsiteX11" fmla="*/ 3489158 w 5342021"/>
              <a:gd name="connsiteY11" fmla="*/ 477253 h 1034717"/>
              <a:gd name="connsiteX12" fmla="*/ 3729790 w 5342021"/>
              <a:gd name="connsiteY12" fmla="*/ 429127 h 1034717"/>
              <a:gd name="connsiteX13" fmla="*/ 3970421 w 5342021"/>
              <a:gd name="connsiteY13" fmla="*/ 501316 h 1034717"/>
              <a:gd name="connsiteX14" fmla="*/ 4307306 w 5342021"/>
              <a:gd name="connsiteY14" fmla="*/ 308811 h 1034717"/>
              <a:gd name="connsiteX15" fmla="*/ 4644190 w 5342021"/>
              <a:gd name="connsiteY15" fmla="*/ 501316 h 1034717"/>
              <a:gd name="connsiteX16" fmla="*/ 4908885 w 5342021"/>
              <a:gd name="connsiteY16" fmla="*/ 790074 h 1034717"/>
              <a:gd name="connsiteX17" fmla="*/ 5342021 w 5342021"/>
              <a:gd name="connsiteY17" fmla="*/ 886327 h 103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42021" h="1034717">
                <a:moveTo>
                  <a:pt x="0" y="621632"/>
                </a:moveTo>
                <a:lnTo>
                  <a:pt x="312821" y="645695"/>
                </a:lnTo>
                <a:cubicBezTo>
                  <a:pt x="393032" y="685800"/>
                  <a:pt x="401053" y="838201"/>
                  <a:pt x="481264" y="862264"/>
                </a:cubicBezTo>
                <a:cubicBezTo>
                  <a:pt x="561475" y="886327"/>
                  <a:pt x="705854" y="762000"/>
                  <a:pt x="794085" y="790074"/>
                </a:cubicBezTo>
                <a:cubicBezTo>
                  <a:pt x="882316" y="818148"/>
                  <a:pt x="878306" y="1026696"/>
                  <a:pt x="1010653" y="1030706"/>
                </a:cubicBezTo>
                <a:cubicBezTo>
                  <a:pt x="1143000" y="1034717"/>
                  <a:pt x="1423737" y="830179"/>
                  <a:pt x="1588169" y="814137"/>
                </a:cubicBezTo>
                <a:cubicBezTo>
                  <a:pt x="1752601" y="798095"/>
                  <a:pt x="1888959" y="958516"/>
                  <a:pt x="1997243" y="934453"/>
                </a:cubicBezTo>
                <a:cubicBezTo>
                  <a:pt x="2105527" y="910390"/>
                  <a:pt x="2141622" y="741948"/>
                  <a:pt x="2237874" y="669758"/>
                </a:cubicBezTo>
                <a:cubicBezTo>
                  <a:pt x="2334127" y="597569"/>
                  <a:pt x="2474495" y="577516"/>
                  <a:pt x="2574758" y="501316"/>
                </a:cubicBezTo>
                <a:cubicBezTo>
                  <a:pt x="2675021" y="425116"/>
                  <a:pt x="2743201" y="288758"/>
                  <a:pt x="2839453" y="212558"/>
                </a:cubicBezTo>
                <a:cubicBezTo>
                  <a:pt x="2935705" y="136358"/>
                  <a:pt x="3043990" y="0"/>
                  <a:pt x="3152274" y="44116"/>
                </a:cubicBezTo>
                <a:cubicBezTo>
                  <a:pt x="3260558" y="88232"/>
                  <a:pt x="3392905" y="413085"/>
                  <a:pt x="3489158" y="477253"/>
                </a:cubicBezTo>
                <a:cubicBezTo>
                  <a:pt x="3585411" y="541421"/>
                  <a:pt x="3649579" y="425116"/>
                  <a:pt x="3729790" y="429127"/>
                </a:cubicBezTo>
                <a:cubicBezTo>
                  <a:pt x="3810001" y="433138"/>
                  <a:pt x="3874169" y="521369"/>
                  <a:pt x="3970421" y="501316"/>
                </a:cubicBezTo>
                <a:cubicBezTo>
                  <a:pt x="4066673" y="481263"/>
                  <a:pt x="4195011" y="308811"/>
                  <a:pt x="4307306" y="308811"/>
                </a:cubicBezTo>
                <a:cubicBezTo>
                  <a:pt x="4419601" y="308811"/>
                  <a:pt x="4543927" y="421106"/>
                  <a:pt x="4644190" y="501316"/>
                </a:cubicBezTo>
                <a:cubicBezTo>
                  <a:pt x="4744453" y="581526"/>
                  <a:pt x="4792580" y="725906"/>
                  <a:pt x="4908885" y="790074"/>
                </a:cubicBezTo>
                <a:cubicBezTo>
                  <a:pt x="5025190" y="854243"/>
                  <a:pt x="5183605" y="870285"/>
                  <a:pt x="5342021" y="8863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296" name="Line 14"/>
          <p:cNvSpPr>
            <a:spLocks noChangeShapeType="1"/>
          </p:cNvSpPr>
          <p:nvPr/>
        </p:nvSpPr>
        <p:spPr bwMode="auto">
          <a:xfrm>
            <a:off x="1746358" y="5960823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7" name="Line 15"/>
          <p:cNvSpPr>
            <a:spLocks noChangeShapeType="1"/>
          </p:cNvSpPr>
          <p:nvPr/>
        </p:nvSpPr>
        <p:spPr bwMode="auto">
          <a:xfrm flipH="1" flipV="1">
            <a:off x="1742608" y="2388269"/>
            <a:ext cx="3750" cy="3572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Freeform 26"/>
          <p:cNvSpPr>
            <a:spLocks/>
          </p:cNvSpPr>
          <p:nvPr/>
        </p:nvSpPr>
        <p:spPr bwMode="auto">
          <a:xfrm>
            <a:off x="1742607" y="4047959"/>
            <a:ext cx="5788248" cy="1912864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0" name="Freeform 27"/>
          <p:cNvSpPr>
            <a:spLocks/>
          </p:cNvSpPr>
          <p:nvPr/>
        </p:nvSpPr>
        <p:spPr bwMode="auto">
          <a:xfrm>
            <a:off x="1742607" y="3665386"/>
            <a:ext cx="5788248" cy="2295437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1" name="Freeform 28"/>
          <p:cNvSpPr>
            <a:spLocks/>
          </p:cNvSpPr>
          <p:nvPr/>
        </p:nvSpPr>
        <p:spPr bwMode="auto">
          <a:xfrm>
            <a:off x="1742607" y="4430532"/>
            <a:ext cx="5788248" cy="1530291"/>
          </a:xfrm>
          <a:custGeom>
            <a:avLst/>
            <a:gdLst>
              <a:gd name="T0" fmla="*/ 0 w 1543"/>
              <a:gd name="T1" fmla="*/ 2147483647 h 680"/>
              <a:gd name="T2" fmla="*/ 2147483647 w 1543"/>
              <a:gd name="T3" fmla="*/ 2147483647 h 680"/>
              <a:gd name="T4" fmla="*/ 2147483647 w 1543"/>
              <a:gd name="T5" fmla="*/ 2147483647 h 680"/>
              <a:gd name="T6" fmla="*/ 2147483647 w 1543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680"/>
              <a:gd name="T14" fmla="*/ 1543 w 1543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680">
                <a:moveTo>
                  <a:pt x="0" y="680"/>
                </a:moveTo>
                <a:cubicBezTo>
                  <a:pt x="64" y="529"/>
                  <a:pt x="129" y="378"/>
                  <a:pt x="227" y="272"/>
                </a:cubicBezTo>
                <a:cubicBezTo>
                  <a:pt x="325" y="166"/>
                  <a:pt x="371" y="90"/>
                  <a:pt x="590" y="45"/>
                </a:cubicBezTo>
                <a:cubicBezTo>
                  <a:pt x="809" y="0"/>
                  <a:pt x="1176" y="0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2" name="Freeform 29"/>
          <p:cNvSpPr>
            <a:spLocks/>
          </p:cNvSpPr>
          <p:nvPr/>
        </p:nvSpPr>
        <p:spPr bwMode="auto">
          <a:xfrm>
            <a:off x="1746357" y="3696329"/>
            <a:ext cx="5882032" cy="2205420"/>
          </a:xfrm>
          <a:custGeom>
            <a:avLst/>
            <a:gdLst>
              <a:gd name="T0" fmla="*/ 0 w 1568"/>
              <a:gd name="T1" fmla="*/ 2147483647 h 784"/>
              <a:gd name="T2" fmla="*/ 2147483647 w 1568"/>
              <a:gd name="T3" fmla="*/ 2147483647 h 784"/>
              <a:gd name="T4" fmla="*/ 2147483647 w 1568"/>
              <a:gd name="T5" fmla="*/ 2147483647 h 784"/>
              <a:gd name="T6" fmla="*/ 2147483647 w 1568"/>
              <a:gd name="T7" fmla="*/ 2147483647 h 784"/>
              <a:gd name="T8" fmla="*/ 2147483647 w 1568"/>
              <a:gd name="T9" fmla="*/ 2147483647 h 784"/>
              <a:gd name="T10" fmla="*/ 2147483647 w 1568"/>
              <a:gd name="T11" fmla="*/ 2147483647 h 784"/>
              <a:gd name="T12" fmla="*/ 2147483647 w 1568"/>
              <a:gd name="T13" fmla="*/ 2147483647 h 784"/>
              <a:gd name="T14" fmla="*/ 2147483647 w 1568"/>
              <a:gd name="T15" fmla="*/ 2147483647 h 784"/>
              <a:gd name="T16" fmla="*/ 2147483647 w 1568"/>
              <a:gd name="T17" fmla="*/ 2147483647 h 784"/>
              <a:gd name="T18" fmla="*/ 2147483647 w 1568"/>
              <a:gd name="T19" fmla="*/ 2147483647 h 784"/>
              <a:gd name="T20" fmla="*/ 2147483647 w 1568"/>
              <a:gd name="T21" fmla="*/ 2147483647 h 784"/>
              <a:gd name="T22" fmla="*/ 2147483647 w 1568"/>
              <a:gd name="T23" fmla="*/ 2147483647 h 784"/>
              <a:gd name="T24" fmla="*/ 2147483647 w 1568"/>
              <a:gd name="T25" fmla="*/ 2147483647 h 784"/>
              <a:gd name="T26" fmla="*/ 2147483647 w 1568"/>
              <a:gd name="T27" fmla="*/ 2147483647 h 784"/>
              <a:gd name="T28" fmla="*/ 2147483647 w 1568"/>
              <a:gd name="T29" fmla="*/ 2147483647 h 784"/>
              <a:gd name="T30" fmla="*/ 2147483647 w 1568"/>
              <a:gd name="T31" fmla="*/ 2147483647 h 784"/>
              <a:gd name="T32" fmla="*/ 2147483647 w 1568"/>
              <a:gd name="T33" fmla="*/ 2147483647 h 784"/>
              <a:gd name="T34" fmla="*/ 2147483647 w 1568"/>
              <a:gd name="T35" fmla="*/ 2147483647 h 784"/>
              <a:gd name="T36" fmla="*/ 2147483647 w 1568"/>
              <a:gd name="T37" fmla="*/ 2147483647 h 784"/>
              <a:gd name="T38" fmla="*/ 2147483647 w 1568"/>
              <a:gd name="T39" fmla="*/ 2147483647 h 784"/>
              <a:gd name="T40" fmla="*/ 2147483647 w 1568"/>
              <a:gd name="T41" fmla="*/ 2147483647 h 784"/>
              <a:gd name="T42" fmla="*/ 2147483647 w 1568"/>
              <a:gd name="T43" fmla="*/ 0 h 784"/>
              <a:gd name="T44" fmla="*/ 2147483647 w 1568"/>
              <a:gd name="T45" fmla="*/ 2147483647 h 784"/>
              <a:gd name="T46" fmla="*/ 2147483647 w 1568"/>
              <a:gd name="T47" fmla="*/ 2147483647 h 784"/>
              <a:gd name="T48" fmla="*/ 2147483647 w 1568"/>
              <a:gd name="T49" fmla="*/ 2147483647 h 784"/>
              <a:gd name="T50" fmla="*/ 2147483647 w 1568"/>
              <a:gd name="T51" fmla="*/ 2147483647 h 784"/>
              <a:gd name="T52" fmla="*/ 2147483647 w 1568"/>
              <a:gd name="T53" fmla="*/ 2147483647 h 784"/>
              <a:gd name="T54" fmla="*/ 2147483647 w 1568"/>
              <a:gd name="T55" fmla="*/ 2147483647 h 784"/>
              <a:gd name="T56" fmla="*/ 2147483647 w 1568"/>
              <a:gd name="T57" fmla="*/ 2147483647 h 784"/>
              <a:gd name="T58" fmla="*/ 2147483647 w 1568"/>
              <a:gd name="T59" fmla="*/ 2147483647 h 7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568"/>
              <a:gd name="T91" fmla="*/ 0 h 784"/>
              <a:gd name="T92" fmla="*/ 1568 w 1568"/>
              <a:gd name="T93" fmla="*/ 784 h 78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568" h="784">
                <a:moveTo>
                  <a:pt x="0" y="784"/>
                </a:moveTo>
                <a:cubicBezTo>
                  <a:pt x="13" y="745"/>
                  <a:pt x="6" y="700"/>
                  <a:pt x="24" y="664"/>
                </a:cubicBezTo>
                <a:cubicBezTo>
                  <a:pt x="33" y="647"/>
                  <a:pt x="45" y="632"/>
                  <a:pt x="56" y="616"/>
                </a:cubicBezTo>
                <a:cubicBezTo>
                  <a:pt x="80" y="579"/>
                  <a:pt x="42" y="599"/>
                  <a:pt x="88" y="584"/>
                </a:cubicBezTo>
                <a:cubicBezTo>
                  <a:pt x="93" y="576"/>
                  <a:pt x="97" y="566"/>
                  <a:pt x="104" y="560"/>
                </a:cubicBezTo>
                <a:cubicBezTo>
                  <a:pt x="118" y="547"/>
                  <a:pt x="152" y="528"/>
                  <a:pt x="152" y="528"/>
                </a:cubicBezTo>
                <a:cubicBezTo>
                  <a:pt x="193" y="466"/>
                  <a:pt x="178" y="498"/>
                  <a:pt x="200" y="432"/>
                </a:cubicBezTo>
                <a:cubicBezTo>
                  <a:pt x="209" y="406"/>
                  <a:pt x="193" y="367"/>
                  <a:pt x="216" y="352"/>
                </a:cubicBezTo>
                <a:cubicBezTo>
                  <a:pt x="224" y="347"/>
                  <a:pt x="230" y="337"/>
                  <a:pt x="240" y="336"/>
                </a:cubicBezTo>
                <a:cubicBezTo>
                  <a:pt x="285" y="329"/>
                  <a:pt x="331" y="331"/>
                  <a:pt x="376" y="328"/>
                </a:cubicBezTo>
                <a:cubicBezTo>
                  <a:pt x="413" y="273"/>
                  <a:pt x="390" y="286"/>
                  <a:pt x="432" y="272"/>
                </a:cubicBezTo>
                <a:cubicBezTo>
                  <a:pt x="440" y="248"/>
                  <a:pt x="452" y="222"/>
                  <a:pt x="464" y="200"/>
                </a:cubicBezTo>
                <a:cubicBezTo>
                  <a:pt x="473" y="183"/>
                  <a:pt x="496" y="152"/>
                  <a:pt x="496" y="152"/>
                </a:cubicBezTo>
                <a:cubicBezTo>
                  <a:pt x="523" y="155"/>
                  <a:pt x="550" y="152"/>
                  <a:pt x="576" y="160"/>
                </a:cubicBezTo>
                <a:cubicBezTo>
                  <a:pt x="587" y="163"/>
                  <a:pt x="590" y="178"/>
                  <a:pt x="600" y="184"/>
                </a:cubicBezTo>
                <a:cubicBezTo>
                  <a:pt x="610" y="189"/>
                  <a:pt x="621" y="189"/>
                  <a:pt x="632" y="192"/>
                </a:cubicBezTo>
                <a:cubicBezTo>
                  <a:pt x="691" y="180"/>
                  <a:pt x="664" y="195"/>
                  <a:pt x="704" y="136"/>
                </a:cubicBezTo>
                <a:cubicBezTo>
                  <a:pt x="713" y="122"/>
                  <a:pt x="720" y="88"/>
                  <a:pt x="720" y="88"/>
                </a:cubicBezTo>
                <a:cubicBezTo>
                  <a:pt x="791" y="97"/>
                  <a:pt x="807" y="104"/>
                  <a:pt x="880" y="96"/>
                </a:cubicBezTo>
                <a:cubicBezTo>
                  <a:pt x="888" y="91"/>
                  <a:pt x="898" y="88"/>
                  <a:pt x="904" y="80"/>
                </a:cubicBezTo>
                <a:cubicBezTo>
                  <a:pt x="909" y="73"/>
                  <a:pt x="906" y="62"/>
                  <a:pt x="912" y="56"/>
                </a:cubicBezTo>
                <a:cubicBezTo>
                  <a:pt x="933" y="35"/>
                  <a:pt x="963" y="21"/>
                  <a:pt x="984" y="0"/>
                </a:cubicBezTo>
                <a:cubicBezTo>
                  <a:pt x="1019" y="12"/>
                  <a:pt x="1046" y="29"/>
                  <a:pt x="1080" y="40"/>
                </a:cubicBezTo>
                <a:cubicBezTo>
                  <a:pt x="1105" y="116"/>
                  <a:pt x="1079" y="90"/>
                  <a:pt x="1184" y="80"/>
                </a:cubicBezTo>
                <a:cubicBezTo>
                  <a:pt x="1238" y="62"/>
                  <a:pt x="1226" y="83"/>
                  <a:pt x="1264" y="104"/>
                </a:cubicBezTo>
                <a:cubicBezTo>
                  <a:pt x="1279" y="112"/>
                  <a:pt x="1298" y="111"/>
                  <a:pt x="1312" y="120"/>
                </a:cubicBezTo>
                <a:cubicBezTo>
                  <a:pt x="1320" y="125"/>
                  <a:pt x="1328" y="131"/>
                  <a:pt x="1336" y="136"/>
                </a:cubicBezTo>
                <a:cubicBezTo>
                  <a:pt x="1373" y="81"/>
                  <a:pt x="1350" y="94"/>
                  <a:pt x="1392" y="80"/>
                </a:cubicBezTo>
                <a:cubicBezTo>
                  <a:pt x="1461" y="103"/>
                  <a:pt x="1426" y="100"/>
                  <a:pt x="1480" y="136"/>
                </a:cubicBezTo>
                <a:cubicBezTo>
                  <a:pt x="1496" y="183"/>
                  <a:pt x="1528" y="176"/>
                  <a:pt x="1568" y="1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11167145" y="3665386"/>
          <a:ext cx="8162891" cy="1102710"/>
        </p:xfrm>
        <a:graphic>
          <a:graphicData uri="http://schemas.openxmlformats.org/presentationml/2006/ole">
            <p:oleObj spid="_x0000_s155650" name="Equation" r:id="rId4" imgW="2197080" imgH="279360" progId="Equation.DSMT4">
              <p:embed/>
            </p:oleObj>
          </a:graphicData>
        </a:graphic>
      </p:graphicFrame>
      <p:graphicFrame>
        <p:nvGraphicFramePr>
          <p:cNvPr id="12291" name="Object 32"/>
          <p:cNvGraphicFramePr>
            <a:graphicFrameLocks noChangeAspect="1"/>
          </p:cNvGraphicFramePr>
          <p:nvPr/>
        </p:nvGraphicFramePr>
        <p:xfrm>
          <a:off x="5317591" y="3026827"/>
          <a:ext cx="1357969" cy="649812"/>
        </p:xfrm>
        <a:graphic>
          <a:graphicData uri="http://schemas.openxmlformats.org/presentationml/2006/ole">
            <p:oleObj spid="_x0000_s155651" name="Equation" r:id="rId5" imgW="380880" imgH="203040" progId="Equation.3">
              <p:embed/>
            </p:oleObj>
          </a:graphicData>
        </a:graphic>
      </p:graphicFrame>
      <p:sp>
        <p:nvSpPr>
          <p:cNvPr id="12303" name="Line 33"/>
          <p:cNvSpPr>
            <a:spLocks noChangeShapeType="1"/>
          </p:cNvSpPr>
          <p:nvPr/>
        </p:nvSpPr>
        <p:spPr bwMode="auto">
          <a:xfrm flipV="1">
            <a:off x="5486400" y="3665386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2292" name="Object 34"/>
          <p:cNvGraphicFramePr>
            <a:graphicFrameLocks noChangeAspect="1"/>
          </p:cNvGraphicFramePr>
          <p:nvPr/>
        </p:nvGraphicFramePr>
        <p:xfrm>
          <a:off x="7673405" y="3409399"/>
          <a:ext cx="1898156" cy="1102710"/>
        </p:xfrm>
        <a:graphic>
          <a:graphicData uri="http://schemas.openxmlformats.org/presentationml/2006/ole">
            <p:oleObj spid="_x0000_s155652" name="Equation" r:id="rId6" imgW="431640" imgH="279360" progId="Equation.3">
              <p:embed/>
            </p:oleObj>
          </a:graphicData>
        </a:graphic>
      </p:graphicFrame>
      <p:sp>
        <p:nvSpPr>
          <p:cNvPr id="1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Fluctuations 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7827" y="6833937"/>
            <a:ext cx="81387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step + fluctuations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>
            <a:spLocks/>
          </p:cNvSpPr>
          <p:nvPr/>
        </p:nvSpPr>
        <p:spPr>
          <a:xfrm>
            <a:off x="192504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Calculating autocorrelations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95"/>
          <p:cNvGrpSpPr/>
          <p:nvPr/>
        </p:nvGrpSpPr>
        <p:grpSpPr>
          <a:xfrm>
            <a:off x="9364893" y="1970385"/>
            <a:ext cx="9262554" cy="1595045"/>
            <a:chOff x="3544977" y="4341574"/>
            <a:chExt cx="14348705" cy="3038079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57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48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9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1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2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4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5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39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40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1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2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4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5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6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7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36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56674" name="Equation" r:id="rId4" imgW="215640" imgH="203040" progId="Equation.DSMT4">
                <p:embed/>
              </p:oleObj>
            </a:graphicData>
          </a:graphic>
        </p:graphicFrame>
        <p:sp>
          <p:nvSpPr>
            <p:cNvPr id="137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38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graphicFrame>
        <p:nvGraphicFramePr>
          <p:cNvPr id="378952" name="Object 72"/>
          <p:cNvGraphicFramePr>
            <a:graphicFrameLocks noChangeAspect="1"/>
          </p:cNvGraphicFramePr>
          <p:nvPr/>
        </p:nvGraphicFramePr>
        <p:xfrm>
          <a:off x="13327504" y="3678679"/>
          <a:ext cx="6205538" cy="2654300"/>
        </p:xfrm>
        <a:graphic>
          <a:graphicData uri="http://schemas.openxmlformats.org/presentationml/2006/ole">
            <p:oleObj spid="_x0000_s156675" name="Equation" r:id="rId5" imgW="1917360" imgH="685800" progId="Equation.DSMT4">
              <p:embed/>
            </p:oleObj>
          </a:graphicData>
        </a:graphic>
      </p:graphicFrame>
      <p:graphicFrame>
        <p:nvGraphicFramePr>
          <p:cNvPr id="7" name="Object 72"/>
          <p:cNvGraphicFramePr>
            <a:graphicFrameLocks noChangeAspect="1"/>
          </p:cNvGraphicFramePr>
          <p:nvPr/>
        </p:nvGraphicFramePr>
        <p:xfrm>
          <a:off x="13244513" y="6783388"/>
          <a:ext cx="5549900" cy="1081087"/>
        </p:xfrm>
        <a:graphic>
          <a:graphicData uri="http://schemas.openxmlformats.org/presentationml/2006/ole">
            <p:oleObj spid="_x0000_s156676" name="Equation" r:id="rId6" imgW="1714320" imgH="279360" progId="Equation.DSMT4">
              <p:embed/>
            </p:oleObj>
          </a:graphicData>
        </a:graphic>
      </p:graphicFrame>
      <p:grpSp>
        <p:nvGrpSpPr>
          <p:cNvPr id="10" name="Group 180"/>
          <p:cNvGrpSpPr/>
          <p:nvPr/>
        </p:nvGrpSpPr>
        <p:grpSpPr>
          <a:xfrm>
            <a:off x="14471556" y="9034086"/>
            <a:ext cx="6149440" cy="2019506"/>
            <a:chOff x="13941684" y="9601201"/>
            <a:chExt cx="6149440" cy="2019506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16285895" y="9601201"/>
              <a:ext cx="566961" cy="607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941684" y="10051047"/>
              <a:ext cx="614944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rate of homogeneous</a:t>
              </a:r>
            </a:p>
            <a:p>
              <a:r>
                <a:rPr lang="en-US" sz="4800" dirty="0" smtClean="0">
                  <a:solidFill>
                    <a:srgbClr val="FF0000"/>
                  </a:solidFill>
                </a:rPr>
                <a:t>Poisson process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3033754" y="8129399"/>
          <a:ext cx="4645025" cy="1081088"/>
        </p:xfrm>
        <a:graphic>
          <a:graphicData uri="http://schemas.openxmlformats.org/presentationml/2006/ole">
            <p:oleObj spid="_x0000_s156677" name="Equation" r:id="rId7" imgW="1434960" imgH="27936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2504" y="2709183"/>
            <a:ext cx="121170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552450" y="3945773"/>
          <a:ext cx="2549525" cy="982663"/>
        </p:xfrm>
        <a:graphic>
          <a:graphicData uri="http://schemas.openxmlformats.org/presentationml/2006/ole">
            <p:oleObj spid="_x0000_s156678" name="Equation" r:id="rId8" imgW="787320" imgH="253800" progId="Equation.DSMT4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645142" y="9483932"/>
          <a:ext cx="10029826" cy="1081087"/>
        </p:xfrm>
        <a:graphic>
          <a:graphicData uri="http://schemas.openxmlformats.org/presentationml/2006/ole">
            <p:oleObj spid="_x0000_s156679" name="Equation" r:id="rId9" imgW="3098520" imgH="27936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0216936" y="6298640"/>
            <a:ext cx="22188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 in vitro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9305" y="3198311"/>
            <a:ext cx="12220190" cy="347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596712" y="1351652"/>
            <a:ext cx="165785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repetitions of the same time-dependent stimulus,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697827" y="6678298"/>
            <a:ext cx="2861411" cy="601041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15047" y="5911360"/>
            <a:ext cx="11240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 i="1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V="1">
            <a:off x="2701085" y="5726424"/>
            <a:ext cx="2154856" cy="32091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5" descr="Cell_10xCU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0447" y="3586456"/>
            <a:ext cx="2610926" cy="453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5217589" y="5269833"/>
            <a:ext cx="1797036" cy="1090863"/>
            <a:chOff x="6749899" y="3801980"/>
            <a:chExt cx="1797036" cy="10908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749899" y="3898232"/>
              <a:ext cx="1692762" cy="9384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4173" y="3801980"/>
              <a:ext cx="1692762" cy="1090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7054399" y="5277855"/>
            <a:ext cx="1797036" cy="1090863"/>
            <a:chOff x="6749899" y="3801980"/>
            <a:chExt cx="1797036" cy="109086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749899" y="3898232"/>
              <a:ext cx="1692762" cy="9384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4173" y="3801980"/>
              <a:ext cx="1692762" cy="10908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793977" y="3198311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brain slice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9864211" y="6461490"/>
            <a:ext cx="10781979" cy="2291986"/>
            <a:chOff x="231738" y="1029604"/>
            <a:chExt cx="4562819" cy="1293454"/>
          </a:xfrm>
        </p:grpSpPr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461716" y="1576785"/>
            <a:ext cx="1538452" cy="746273"/>
          </p:xfrm>
          <a:graphic>
            <a:graphicData uri="http://schemas.openxmlformats.org/presentationml/2006/ole">
              <p:oleObj spid="_x0000_s157699" name="Equation" r:id="rId4" imgW="672840" imgH="228600" progId="Equation.DSMT4">
                <p:embed/>
              </p:oleObj>
            </a:graphicData>
          </a:graphic>
        </p:graphicFrame>
        <p:sp>
          <p:nvSpPr>
            <p:cNvPr id="11277" name="TextBox 104"/>
            <p:cNvSpPr txBox="1">
              <a:spLocks noChangeArrowheads="1"/>
            </p:cNvSpPr>
            <p:nvPr/>
          </p:nvSpPr>
          <p:spPr bwMode="auto">
            <a:xfrm>
              <a:off x="231738" y="1029604"/>
              <a:ext cx="4562819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Probability of </a:t>
              </a:r>
              <a:r>
                <a:rPr lang="en-US" dirty="0" smtClean="0"/>
                <a:t>spike in time step:</a:t>
              </a:r>
              <a:endParaRPr lang="en-US" dirty="0"/>
            </a:p>
          </p:txBody>
        </p:sp>
      </p:grpSp>
      <p:sp>
        <p:nvSpPr>
          <p:cNvPr id="4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Autocorrelation of Poisson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95"/>
          <p:cNvGrpSpPr/>
          <p:nvPr/>
        </p:nvGrpSpPr>
        <p:grpSpPr>
          <a:xfrm>
            <a:off x="9177501" y="2333526"/>
            <a:ext cx="12154197" cy="2233550"/>
            <a:chOff x="3544977" y="4341574"/>
            <a:chExt cx="14348705" cy="3038079"/>
          </a:xfrm>
        </p:grpSpPr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3544977" y="5146103"/>
              <a:ext cx="14348705" cy="714511"/>
              <a:chOff x="1500166" y="3311845"/>
              <a:chExt cx="6072230" cy="402907"/>
            </a:xfrm>
          </p:grpSpPr>
          <p:sp>
            <p:nvSpPr>
              <p:cNvPr id="11296" name="Line 13"/>
              <p:cNvSpPr>
                <a:spLocks noChangeShapeType="1"/>
              </p:cNvSpPr>
              <p:nvPr/>
            </p:nvSpPr>
            <p:spPr bwMode="auto">
              <a:xfrm flipV="1">
                <a:off x="1500166" y="3669033"/>
                <a:ext cx="6072230" cy="457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Line 14"/>
              <p:cNvSpPr>
                <a:spLocks noChangeShapeType="1"/>
              </p:cNvSpPr>
              <p:nvPr/>
            </p:nvSpPr>
            <p:spPr bwMode="auto">
              <a:xfrm>
                <a:off x="242886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Line 15"/>
              <p:cNvSpPr>
                <a:spLocks noChangeShapeType="1"/>
              </p:cNvSpPr>
              <p:nvPr/>
            </p:nvSpPr>
            <p:spPr bwMode="auto">
              <a:xfrm>
                <a:off x="36766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Line 16"/>
              <p:cNvSpPr>
                <a:spLocks noChangeShapeType="1"/>
              </p:cNvSpPr>
              <p:nvPr/>
            </p:nvSpPr>
            <p:spPr bwMode="auto">
              <a:xfrm>
                <a:off x="5786446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Line 17"/>
              <p:cNvSpPr>
                <a:spLocks noChangeShapeType="1"/>
              </p:cNvSpPr>
              <p:nvPr/>
            </p:nvSpPr>
            <p:spPr bwMode="auto">
              <a:xfrm>
                <a:off x="40195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18"/>
              <p:cNvSpPr>
                <a:spLocks noChangeShapeType="1"/>
              </p:cNvSpPr>
              <p:nvPr/>
            </p:nvSpPr>
            <p:spPr bwMode="auto">
              <a:xfrm>
                <a:off x="450056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Line 19"/>
              <p:cNvSpPr>
                <a:spLocks noChangeShapeType="1"/>
              </p:cNvSpPr>
              <p:nvPr/>
            </p:nvSpPr>
            <p:spPr bwMode="auto">
              <a:xfrm>
                <a:off x="5929322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14"/>
              <p:cNvSpPr>
                <a:spLocks noChangeShapeType="1"/>
              </p:cNvSpPr>
              <p:nvPr/>
            </p:nvSpPr>
            <p:spPr bwMode="auto">
              <a:xfrm>
                <a:off x="2786050" y="331184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10462365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87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88" name="Straight Connector 82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9" name="Straight Connector 83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0" name="Straight Connector 84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1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2" name="Straight Connector 86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3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4" name="Straight Connector 88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95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882592" y="4341574"/>
              <a:ext cx="5912042" cy="2661132"/>
              <a:chOff x="4427536" y="2857496"/>
              <a:chExt cx="2501918" cy="1500992"/>
            </a:xfrm>
          </p:grpSpPr>
          <p:cxnSp>
            <p:nvCxnSpPr>
              <p:cNvPr id="11278" name="Straight Connector 93"/>
              <p:cNvCxnSpPr>
                <a:cxnSpLocks noChangeShapeType="1"/>
              </p:cNvCxnSpPr>
              <p:nvPr/>
            </p:nvCxnSpPr>
            <p:spPr bwMode="auto">
              <a:xfrm>
                <a:off x="4429124" y="3857628"/>
                <a:ext cx="35719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1279" name="Straight Connector 94"/>
              <p:cNvCxnSpPr>
                <a:cxnSpLocks noChangeShapeType="1"/>
              </p:cNvCxnSpPr>
              <p:nvPr/>
            </p:nvCxnSpPr>
            <p:spPr bwMode="auto">
              <a:xfrm rot="5400000">
                <a:off x="3678231" y="3607595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0" name="Straight Connector 95"/>
              <p:cNvCxnSpPr>
                <a:cxnSpLocks noChangeShapeType="1"/>
              </p:cNvCxnSpPr>
              <p:nvPr/>
            </p:nvCxnSpPr>
            <p:spPr bwMode="auto">
              <a:xfrm rot="5400000">
                <a:off x="403542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439261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2" name="Straight Connector 97"/>
              <p:cNvCxnSpPr>
                <a:cxnSpLocks noChangeShapeType="1"/>
              </p:cNvCxnSpPr>
              <p:nvPr/>
            </p:nvCxnSpPr>
            <p:spPr bwMode="auto">
              <a:xfrm rot="5400000">
                <a:off x="474980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3" name="Straight Connector 98"/>
              <p:cNvCxnSpPr>
                <a:cxnSpLocks noChangeShapeType="1"/>
              </p:cNvCxnSpPr>
              <p:nvPr/>
            </p:nvCxnSpPr>
            <p:spPr bwMode="auto">
              <a:xfrm rot="5400000">
                <a:off x="510699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4" name="Straight Connector 99"/>
              <p:cNvCxnSpPr>
                <a:cxnSpLocks noChangeShapeType="1"/>
              </p:cNvCxnSpPr>
              <p:nvPr/>
            </p:nvCxnSpPr>
            <p:spPr bwMode="auto">
              <a:xfrm rot="5400000">
                <a:off x="546418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5" name="Straight Connector 100"/>
              <p:cNvCxnSpPr>
                <a:cxnSpLocks noChangeShapeType="1"/>
              </p:cNvCxnSpPr>
              <p:nvPr/>
            </p:nvCxnSpPr>
            <p:spPr bwMode="auto">
              <a:xfrm rot="5400000">
                <a:off x="582137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286" name="Straight Connector 101"/>
              <p:cNvCxnSpPr>
                <a:cxnSpLocks noChangeShapeType="1"/>
              </p:cNvCxnSpPr>
              <p:nvPr/>
            </p:nvCxnSpPr>
            <p:spPr bwMode="auto">
              <a:xfrm rot="5400000">
                <a:off x="6178561" y="3606801"/>
                <a:ext cx="150019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3713783" y="6746721"/>
            <a:ext cx="1069120" cy="632932"/>
          </p:xfrm>
          <a:graphic>
            <a:graphicData uri="http://schemas.openxmlformats.org/presentationml/2006/ole">
              <p:oleObj spid="_x0000_s157698" name="Equation" r:id="rId5" imgW="215640" imgH="203040" progId="Equation.DSMT4">
                <p:embed/>
              </p:oleObj>
            </a:graphicData>
          </a:graphic>
        </p:graphicFrame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15252016" y="4829760"/>
              <a:ext cx="116289" cy="815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44" name="Text Box 85"/>
            <p:cNvSpPr txBox="1">
              <a:spLocks noChangeArrowheads="1"/>
            </p:cNvSpPr>
            <p:nvPr/>
          </p:nvSpPr>
          <p:spPr bwMode="auto">
            <a:xfrm>
              <a:off x="14100367" y="4933843"/>
              <a:ext cx="38965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 sz="51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463481" y="4929463"/>
            <a:ext cx="37224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spike 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721825" y="1434427"/>
            <a:ext cx="4091185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math detour</a:t>
            </a:r>
          </a:p>
          <a:p>
            <a:r>
              <a:rPr lang="en-US" dirty="0" smtClean="0"/>
              <a:t>       now!</a:t>
            </a:r>
            <a:endParaRPr lang="en-US" dirty="0"/>
          </a:p>
        </p:txBody>
      </p:sp>
      <p:sp>
        <p:nvSpPr>
          <p:cNvPr id="190" name="TextBox 104"/>
          <p:cNvSpPr txBox="1">
            <a:spLocks noChangeArrowheads="1"/>
          </p:cNvSpPr>
          <p:nvPr/>
        </p:nvSpPr>
        <p:spPr bwMode="auto">
          <a:xfrm>
            <a:off x="111407" y="3390695"/>
            <a:ext cx="107819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/>
              <a:t>Probability of </a:t>
            </a:r>
            <a:r>
              <a:rPr lang="en-US" sz="4800" dirty="0" smtClean="0"/>
              <a:t>spike</a:t>
            </a:r>
          </a:p>
          <a:p>
            <a:r>
              <a:rPr lang="en-US" sz="4800" dirty="0" smtClean="0"/>
              <a:t> in  step </a:t>
            </a:r>
            <a:r>
              <a:rPr lang="en-US" sz="4800" i="1" dirty="0" smtClean="0"/>
              <a:t>n</a:t>
            </a:r>
            <a:r>
              <a:rPr lang="en-US" sz="4800" dirty="0" smtClean="0"/>
              <a:t> </a:t>
            </a:r>
            <a:r>
              <a:rPr lang="en-US" sz="4800" b="1" dirty="0" smtClean="0"/>
              <a:t>AND</a:t>
            </a:r>
            <a:r>
              <a:rPr lang="en-US" sz="4800" dirty="0" smtClean="0"/>
              <a:t> step </a:t>
            </a:r>
            <a:r>
              <a:rPr lang="en-US" sz="4800" i="1" dirty="0" smtClean="0"/>
              <a:t>k</a:t>
            </a:r>
            <a:endParaRPr lang="en-US" sz="4800" i="1" dirty="0"/>
          </a:p>
        </p:txBody>
      </p:sp>
      <p:graphicFrame>
        <p:nvGraphicFramePr>
          <p:cNvPr id="278535" name="Object 76"/>
          <p:cNvGraphicFramePr>
            <a:graphicFrameLocks noChangeAspect="1"/>
          </p:cNvGraphicFramePr>
          <p:nvPr/>
        </p:nvGraphicFramePr>
        <p:xfrm>
          <a:off x="9191909" y="9555956"/>
          <a:ext cx="7993063" cy="1265238"/>
        </p:xfrm>
        <a:graphic>
          <a:graphicData uri="http://schemas.openxmlformats.org/presentationml/2006/ole">
            <p:oleObj spid="_x0000_s157700" name="Equation" r:id="rId6" imgW="1917360" imgH="253800" progId="Equation.DSMT4">
              <p:embed/>
            </p:oleObj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9320490" y="8753475"/>
            <a:ext cx="1092158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Autocorrelation (continuous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/>
          <p:nvPr/>
        </p:nvGrpSpPr>
        <p:grpSpPr>
          <a:xfrm>
            <a:off x="12304073" y="1434427"/>
            <a:ext cx="4820416" cy="2447341"/>
            <a:chOff x="2295793" y="6416535"/>
            <a:chExt cx="5784499" cy="2447341"/>
          </a:xfrm>
        </p:grpSpPr>
        <p:sp>
          <p:nvSpPr>
            <p:cNvPr id="75" name="Oval 3"/>
            <p:cNvSpPr>
              <a:spLocks noChangeArrowheads="1"/>
            </p:cNvSpPr>
            <p:nvPr/>
          </p:nvSpPr>
          <p:spPr bwMode="auto">
            <a:xfrm>
              <a:off x="2828477" y="7071973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3098570" y="7277324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364914" y="7176055"/>
              <a:ext cx="27009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233617" y="8506622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4171441" y="768802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66301" y="7482677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098570" y="7789297"/>
              <a:ext cx="266343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64914" y="7583946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3635007" y="8301269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901348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427090" y="7994649"/>
              <a:ext cx="27009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2295793" y="7482677"/>
              <a:ext cx="266343" cy="2053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2697183" y="8200000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2562136" y="7688027"/>
              <a:ext cx="266341" cy="2053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336498" y="6799108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336498" y="8200000"/>
              <a:ext cx="1680580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V="1">
              <a:off x="4509058" y="8711972"/>
              <a:ext cx="1508021" cy="2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4606591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5079255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349348" y="7789297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5750738" y="8301269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3233617" y="7994649"/>
              <a:ext cx="131297" cy="5119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3635007" y="7789297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2828477" y="8095918"/>
              <a:ext cx="1072871" cy="20535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3233617" y="7994649"/>
              <a:ext cx="532684" cy="4107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2697183" y="7893380"/>
              <a:ext cx="131294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"/>
            <p:cNvSpPr>
              <a:spLocks noChangeShapeType="1"/>
            </p:cNvSpPr>
            <p:nvPr/>
          </p:nvSpPr>
          <p:spPr bwMode="auto">
            <a:xfrm>
              <a:off x="3901348" y="7688027"/>
              <a:ext cx="13504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349996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flipH="1">
              <a:off x="2828477" y="7482677"/>
              <a:ext cx="405140" cy="3066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H="1">
              <a:off x="2427090" y="7277324"/>
              <a:ext cx="401387" cy="3066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>
              <a:off x="2427090" y="7688027"/>
              <a:ext cx="135047" cy="407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 flipV="1">
              <a:off x="2828477" y="7688027"/>
              <a:ext cx="536436" cy="1012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 flipH="1">
              <a:off x="3364914" y="7789297"/>
              <a:ext cx="937824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2828477" y="8301269"/>
              <a:ext cx="536436" cy="2053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963524" y="7277324"/>
              <a:ext cx="270093" cy="1040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2427090" y="7583946"/>
              <a:ext cx="937824" cy="104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V="1">
              <a:off x="2828477" y="7893380"/>
              <a:ext cx="405140" cy="407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40"/>
            <p:cNvSpPr>
              <a:spLocks noChangeShapeType="1"/>
            </p:cNvSpPr>
            <p:nvPr/>
          </p:nvSpPr>
          <p:spPr bwMode="auto">
            <a:xfrm flipV="1">
              <a:off x="2562136" y="7893380"/>
              <a:ext cx="671481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1"/>
            <p:cNvSpPr>
              <a:spLocks noChangeShapeType="1"/>
            </p:cNvSpPr>
            <p:nvPr/>
          </p:nvSpPr>
          <p:spPr bwMode="auto">
            <a:xfrm flipH="1">
              <a:off x="4036394" y="7820241"/>
              <a:ext cx="131297" cy="2756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2"/>
            <p:cNvSpPr>
              <a:spLocks noChangeShapeType="1"/>
            </p:cNvSpPr>
            <p:nvPr/>
          </p:nvSpPr>
          <p:spPr bwMode="auto">
            <a:xfrm>
              <a:off x="3233617" y="7893380"/>
              <a:ext cx="937824" cy="202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flipV="1">
              <a:off x="4336498" y="7333585"/>
              <a:ext cx="1534281" cy="28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47"/>
            <p:cNvSpPr>
              <a:spLocks noChangeShapeType="1"/>
            </p:cNvSpPr>
            <p:nvPr/>
          </p:nvSpPr>
          <p:spPr bwMode="auto">
            <a:xfrm>
              <a:off x="4846674" y="6951012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5360603" y="6416535"/>
              <a:ext cx="0" cy="4107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7300022" y="7567068"/>
              <a:ext cx="780270" cy="6357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3488705" y="6714717"/>
              <a:ext cx="3912603" cy="978936"/>
            </a:xfrm>
            <a:custGeom>
              <a:avLst/>
              <a:gdLst>
                <a:gd name="T0" fmla="*/ 0 w 1043"/>
                <a:gd name="T1" fmla="*/ 2147483647 h 348"/>
                <a:gd name="T2" fmla="*/ 2147483647 w 1043"/>
                <a:gd name="T3" fmla="*/ 2147483647 h 348"/>
                <a:gd name="T4" fmla="*/ 2147483647 w 1043"/>
                <a:gd name="T5" fmla="*/ 2147483647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3998881" y="7437668"/>
              <a:ext cx="3229867" cy="382573"/>
            </a:xfrm>
            <a:custGeom>
              <a:avLst/>
              <a:gdLst>
                <a:gd name="T0" fmla="*/ 0 w 861"/>
                <a:gd name="T1" fmla="*/ 2147483647 h 196"/>
                <a:gd name="T2" fmla="*/ 2147483647 w 861"/>
                <a:gd name="T3" fmla="*/ 2147483647 h 196"/>
                <a:gd name="T4" fmla="*/ 2147483647 w 861"/>
                <a:gd name="T5" fmla="*/ 2147483647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/>
            <p:cNvSpPr>
              <a:spLocks/>
            </p:cNvSpPr>
            <p:nvPr/>
          </p:nvSpPr>
          <p:spPr bwMode="auto">
            <a:xfrm>
              <a:off x="2805969" y="8202814"/>
              <a:ext cx="4764146" cy="661062"/>
            </a:xfrm>
            <a:custGeom>
              <a:avLst/>
              <a:gdLst>
                <a:gd name="T0" fmla="*/ 0 w 1270"/>
                <a:gd name="T1" fmla="*/ 2147483647 h 235"/>
                <a:gd name="T2" fmla="*/ 2147483647 w 1270"/>
                <a:gd name="T3" fmla="*/ 2147483647 h 235"/>
                <a:gd name="T4" fmla="*/ 2147483647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/>
            <p:cNvSpPr>
              <a:spLocks/>
            </p:cNvSpPr>
            <p:nvPr/>
          </p:nvSpPr>
          <p:spPr bwMode="auto">
            <a:xfrm>
              <a:off x="4167691" y="7949640"/>
              <a:ext cx="3061057" cy="424767"/>
            </a:xfrm>
            <a:custGeom>
              <a:avLst/>
              <a:gdLst>
                <a:gd name="T0" fmla="*/ 0 w 816"/>
                <a:gd name="T1" fmla="*/ 2147483647 h 151"/>
                <a:gd name="T2" fmla="*/ 2147483647 w 816"/>
                <a:gd name="T3" fmla="*/ 2147483647 h 151"/>
                <a:gd name="T4" fmla="*/ 2147483647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7.7.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Fluctuation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of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243447" y="7737882"/>
            <a:ext cx="649087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fluctuating potential</a:t>
            </a:r>
            <a:endParaRPr lang="en-US" dirty="0"/>
          </a:p>
        </p:txBody>
      </p:sp>
      <p:graphicFrame>
        <p:nvGraphicFramePr>
          <p:cNvPr id="304137" name="Object 30"/>
          <p:cNvGraphicFramePr>
            <a:graphicFrameLocks noChangeAspect="1"/>
          </p:cNvGraphicFramePr>
          <p:nvPr/>
        </p:nvGraphicFramePr>
        <p:xfrm>
          <a:off x="12830175" y="8923338"/>
          <a:ext cx="7454900" cy="1152525"/>
        </p:xfrm>
        <a:graphic>
          <a:graphicData uri="http://schemas.openxmlformats.org/presentationml/2006/ole">
            <p:oleObj spid="_x0000_s158722" name="Equation" r:id="rId4" imgW="2006280" imgH="291960" progId="Equation.DSMT4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2288331" y="4039126"/>
            <a:ext cx="64459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membrane</a:t>
            </a:r>
            <a:endParaRPr lang="en-US" dirty="0"/>
          </a:p>
        </p:txBody>
      </p:sp>
      <p:graphicFrame>
        <p:nvGraphicFramePr>
          <p:cNvPr id="378952" name="Object 10"/>
          <p:cNvGraphicFramePr>
            <a:graphicFrameLocks noChangeAspect="1"/>
          </p:cNvGraphicFramePr>
          <p:nvPr/>
        </p:nvGraphicFramePr>
        <p:xfrm>
          <a:off x="12655550" y="4984750"/>
          <a:ext cx="6616700" cy="2851150"/>
        </p:xfrm>
        <a:graphic>
          <a:graphicData uri="http://schemas.openxmlformats.org/presentationml/2006/ole">
            <p:oleObj spid="_x0000_s158723" name="Equation" r:id="rId5" imgW="2044440" imgH="7365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97827" y="2193947"/>
            <a:ext cx="103712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passive membrane, we can analytically  predict the amplitude of membrane potential fluctuations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45368" y="7835900"/>
            <a:ext cx="79143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Leaky integrate-and-fire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 </a:t>
            </a:r>
            <a:r>
              <a:rPr lang="en-US" i="1" dirty="0" err="1" smtClean="0">
                <a:solidFill>
                  <a:srgbClr val="FF0000"/>
                </a:solidFill>
              </a:rPr>
              <a:t>subthreshold</a:t>
            </a:r>
            <a:r>
              <a:rPr lang="en-US" i="1" dirty="0" smtClean="0">
                <a:solidFill>
                  <a:srgbClr val="FF0000"/>
                </a:solidFill>
              </a:rPr>
              <a:t> regime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7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Variability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355053" y="1612237"/>
            <a:ext cx="771076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Fluctuations</a:t>
            </a:r>
          </a:p>
          <a:p>
            <a:pPr>
              <a:buFontTx/>
              <a:buChar char="-"/>
            </a:pPr>
            <a:r>
              <a:rPr lang="en-US" dirty="0" smtClean="0"/>
              <a:t>of membrane potential</a:t>
            </a:r>
          </a:p>
          <a:p>
            <a:pPr>
              <a:buFontTx/>
              <a:buChar char="-"/>
            </a:pPr>
            <a:r>
              <a:rPr lang="en-US" dirty="0" smtClean="0"/>
              <a:t>of spike times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40064" y="4336060"/>
            <a:ext cx="667201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fluctuations=noise?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40064" y="9274770"/>
            <a:ext cx="7507183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model of fluctuations?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40064" y="5847347"/>
            <a:ext cx="738535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relevance for coding?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40064" y="7820526"/>
            <a:ext cx="771076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source of fluctuations?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1916" y="3898232"/>
            <a:ext cx="58770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vivo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looks ‘noisy’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 vitro data</a:t>
            </a:r>
          </a:p>
          <a:p>
            <a:r>
              <a:rPr lang="en-US" dirty="0" smtClean="0">
                <a:sym typeface="Wingdings" pitchFamily="2" charset="2"/>
              </a:rPr>
              <a:t>    fluctuations</a:t>
            </a:r>
          </a:p>
          <a:p>
            <a:r>
              <a:rPr lang="en-US" dirty="0" smtClean="0">
                <a:sym typeface="Wingdings" pitchFamily="2" charset="2"/>
              </a:rPr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7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– Variability and Noise: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question of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neural code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Variability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trains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experiments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Sources of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Variability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?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Is </a:t>
            </a:r>
            <a:r>
              <a:rPr lang="fr-CH" sz="4400" noProof="0" dirty="0" err="1" smtClean="0">
                <a:latin typeface="Arial Narrow" pitchFamily="34" charset="0"/>
              </a:rPr>
              <a:t>variability</a:t>
            </a:r>
            <a:r>
              <a:rPr lang="fr-CH" sz="4400" noProof="0" dirty="0" smtClean="0">
                <a:latin typeface="Arial Narrow" pitchFamily="34" charset="0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equal</a:t>
            </a:r>
            <a:r>
              <a:rPr lang="fr-CH" sz="4400" noProof="0" dirty="0" smtClean="0">
                <a:latin typeface="Arial Narrow" pitchFamily="34" charset="0"/>
              </a:rPr>
              <a:t> to noise?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Three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Rate code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Poisson 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</a:t>
            </a:r>
            <a:r>
              <a:rPr kumimoji="0" lang="fr-CH" sz="5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arrival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Membrane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potential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fluctuations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7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Stochastic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spike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7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Sources of Variability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102894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4052543"/>
            <a:ext cx="9316453" cy="1722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340" y="3382981"/>
            <a:ext cx="9250439" cy="29215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Biological Modeling of Neural Networks</a:t>
            </a:r>
            <a:br>
              <a:rPr kumimoji="0" lang="en-US" sz="6600" b="0" i="0" u="none" strike="noStrike" kern="1200" cap="none" spc="236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</a:br>
            <a:endParaRPr kumimoji="0" lang="en-US" sz="6600" b="0" i="0" u="none" strike="noStrike" kern="1200" cap="none" spc="236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67829</TotalTime>
  <Words>3569</Words>
  <Application>Microsoft Office PowerPoint</Application>
  <PresentationFormat>Custom</PresentationFormat>
  <Paragraphs>805</Paragraphs>
  <Slides>71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Thème Office</vt:lpstr>
      <vt:lpstr>Equation</vt:lpstr>
      <vt:lpstr>MathType 6.0 Equation</vt:lpstr>
      <vt:lpstr>Biological Modeling of Neural Networks </vt:lpstr>
      <vt:lpstr>Neuronal Dynamics – 7.1. Variability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REVIEW from  1.5:  How good are integrate-and-fire models?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Neuronal Dynamics: Computational Neuroscience of Single Neurons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Biological Modeling and Neural Networks </vt:lpstr>
      <vt:lpstr>Slide 52</vt:lpstr>
      <vt:lpstr>Slide 53</vt:lpstr>
      <vt:lpstr>Slide 54</vt:lpstr>
      <vt:lpstr>Neuronal Dynamics week 5– References and Suggested Reading</vt:lpstr>
      <vt:lpstr>Biological Modeling and Neural Networks 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Biological Modeling and Neural Networks </vt:lpstr>
      <vt:lpstr>Slide 66</vt:lpstr>
      <vt:lpstr>Slide 67</vt:lpstr>
      <vt:lpstr>Slide 68</vt:lpstr>
      <vt:lpstr>Slide 69</vt:lpstr>
      <vt:lpstr>Slide 70</vt:lpstr>
      <vt:lpstr>Slide 71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1156</cp:revision>
  <cp:lastPrinted>2013-05-07T08:05:56Z</cp:lastPrinted>
  <dcterms:created xsi:type="dcterms:W3CDTF">2011-05-09T14:50:50Z</dcterms:created>
  <dcterms:modified xsi:type="dcterms:W3CDTF">2014-03-31T19:54:03Z</dcterms:modified>
</cp:coreProperties>
</file>