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41" r:id="rId4"/>
    <p:sldId id="278" r:id="rId5"/>
    <p:sldId id="260" r:id="rId6"/>
    <p:sldId id="33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68" autoAdjust="0"/>
  </p:normalViewPr>
  <p:slideViewPr>
    <p:cSldViewPr snapToGrid="0">
      <p:cViewPr varScale="1">
        <p:scale>
          <a:sx n="74" d="100"/>
          <a:sy n="74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0A11E-CBA3-4352-A6C2-2D2D2496CD30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EEB2-3172-4C3D-BFDA-BE216637D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6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0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3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C444F-388D-43BA-B756-9A8175E12B42}" type="slidenum">
              <a:rPr lang="de-DE" altLang="zh-CN"/>
              <a:pPr/>
              <a:t>4</a:t>
            </a:fld>
            <a:endParaRPr lang="de-DE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612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AB147-9F46-42BC-A040-507F8C20F16A}" type="slidenum">
              <a:rPr lang="en-US"/>
              <a:pPr/>
              <a:t>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3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EEB2-3172-4C3D-BFDA-BE216637DD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DB6-F936-48B7-B952-9E934A7D2192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718-AA94-410A-A937-F627AC6E4026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07899-96D2-4993-9F23-327B716F8F25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15">
                <a:solidFill>
                  <a:srgbClr val="990099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6AF7-5915-4869-A12F-C3F9A2419DC4}" type="datetime1">
              <a:rPr lang="zh-CN" altLang="en-US" smtClean="0"/>
              <a:t>2018/2/23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5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700F-BFB8-47FD-8127-7408D2A3F3C8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3F5B-6E80-4F28-A472-BCA5111C9663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E59F-7E75-4E92-A681-D16613160546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59F3-6DE0-44A5-84A3-520E367B3B74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6DCF-8577-4307-BAEB-9FD2A90C9118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4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60DB-5609-439C-8583-2DFE8503A0D9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B757-10DF-4B58-835C-9E59F56005A7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8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A086-5D73-469D-8928-DC18607D19CF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A25FC-79BA-443E-A9FB-1634F18B90FB}" type="datetime1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3AC6-07A0-4887-B859-71DA9B95A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2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boy123/article/details/3830753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mportnew.com/21136.html" TargetMode="External"/><Relationship Id="rId4" Type="http://schemas.openxmlformats.org/officeDocument/2006/relationships/hyperlink" Target="https://www.cnblogs.com/lwbqqyumidi/p/380488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445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第五次作业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多线程电梯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介绍作业目的</a:t>
            </a:r>
            <a:endParaRPr lang="en-US" altLang="zh-CN" dirty="0" smtClean="0"/>
          </a:p>
          <a:p>
            <a:r>
              <a:rPr lang="zh-CN" altLang="en-US" dirty="0" smtClean="0"/>
              <a:t>学习难点</a:t>
            </a:r>
            <a:endParaRPr lang="en-US" altLang="zh-CN" dirty="0" smtClean="0"/>
          </a:p>
          <a:p>
            <a:r>
              <a:rPr lang="zh-CN" altLang="en-US" dirty="0"/>
              <a:t>设计</a:t>
            </a:r>
            <a:r>
              <a:rPr lang="zh-CN" altLang="en-US" dirty="0" smtClean="0"/>
              <a:t>层面的问题和建议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1854072"/>
            <a:ext cx="7164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/>
            <a:r>
              <a:rPr lang="en-US" altLang="zh-TW" dirty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通过继承</a:t>
            </a:r>
            <a:r>
              <a:rPr lang="en-US" altLang="zh-CN" dirty="0" smtClean="0">
                <a:solidFill>
                  <a:srgbClr val="CC6600"/>
                </a:solidFill>
              </a:rPr>
              <a:t>Thread</a:t>
            </a:r>
            <a:r>
              <a:rPr lang="zh-CN" altLang="en-US" dirty="0" smtClean="0">
                <a:solidFill>
                  <a:srgbClr val="CC6600"/>
                </a:solidFill>
              </a:rPr>
              <a:t>类</a:t>
            </a:r>
            <a:endParaRPr lang="en-US" altLang="zh-TW" dirty="0">
              <a:solidFill>
                <a:srgbClr val="CC6600"/>
              </a:solidFill>
            </a:endParaRPr>
          </a:p>
          <a:p>
            <a:pPr marL="533400" indent="-533400"/>
            <a:r>
              <a:rPr lang="en-US" altLang="zh-TW" dirty="0">
                <a:solidFill>
                  <a:srgbClr val="008080"/>
                </a:solidFill>
              </a:rPr>
              <a:t>public class </a:t>
            </a:r>
            <a:r>
              <a:rPr lang="en-US" altLang="zh-CN" dirty="0" smtClean="0">
                <a:solidFill>
                  <a:srgbClr val="008080"/>
                </a:solidFill>
              </a:rPr>
              <a:t>Scan</a:t>
            </a:r>
            <a:r>
              <a:rPr lang="en-US" altLang="zh-TW" dirty="0" smtClean="0">
                <a:solidFill>
                  <a:srgbClr val="008080"/>
                </a:solidFill>
              </a:rPr>
              <a:t> </a:t>
            </a:r>
            <a:r>
              <a:rPr lang="en-US" altLang="zh-TW" dirty="0">
                <a:solidFill>
                  <a:srgbClr val="008080"/>
                </a:solidFill>
              </a:rPr>
              <a:t>extends Thread {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public void run() {  </a:t>
            </a:r>
            <a:r>
              <a:rPr lang="en-US" altLang="zh-TW" dirty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线程执行入口点，相当于</a:t>
            </a:r>
            <a:r>
              <a:rPr lang="en-US" altLang="zh-CN" dirty="0" smtClean="0">
                <a:solidFill>
                  <a:srgbClr val="FF0000"/>
                </a:solidFill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</a:rPr>
              <a:t>程序的</a:t>
            </a:r>
            <a:r>
              <a:rPr lang="en-US" altLang="zh-TW" dirty="0" smtClean="0">
                <a:solidFill>
                  <a:srgbClr val="FF0000"/>
                </a:solidFill>
              </a:rPr>
              <a:t>main()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   </a:t>
            </a:r>
            <a:r>
              <a:rPr lang="en-US" altLang="zh-TW" dirty="0" smtClean="0">
                <a:solidFill>
                  <a:srgbClr val="008080"/>
                </a:solidFill>
              </a:rPr>
              <a:t>   s = new Scanner (port);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</a:t>
            </a:r>
            <a:r>
              <a:rPr lang="en-US" altLang="zh-TW" dirty="0" err="1" smtClean="0">
                <a:solidFill>
                  <a:srgbClr val="008080"/>
                </a:solidFill>
              </a:rPr>
              <a:t>s.go</a:t>
            </a:r>
            <a:r>
              <a:rPr lang="en-US" altLang="zh-TW" dirty="0" smtClean="0">
                <a:solidFill>
                  <a:srgbClr val="008080"/>
                </a:solidFill>
              </a:rPr>
              <a:t>();</a:t>
            </a:r>
          </a:p>
          <a:p>
            <a:pPr marL="914400" lvl="1" indent="-457200"/>
            <a:r>
              <a:rPr lang="en-US" altLang="zh-TW" dirty="0" smtClean="0">
                <a:solidFill>
                  <a:srgbClr val="008080"/>
                </a:solidFill>
              </a:rPr>
              <a:t>}  </a:t>
            </a:r>
            <a:endParaRPr lang="en-US" altLang="zh-TW" dirty="0">
              <a:solidFill>
                <a:srgbClr val="008080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rgbClr val="008080"/>
                </a:solidFill>
              </a:rPr>
              <a:t>} </a:t>
            </a:r>
          </a:p>
          <a:p>
            <a:pPr marL="457200" indent="-457200"/>
            <a:endParaRPr lang="en-US" altLang="zh-TW" dirty="0"/>
          </a:p>
          <a:p>
            <a:pPr marL="533400" indent="-533400"/>
            <a:r>
              <a:rPr lang="en-US" altLang="zh-TW" dirty="0" smtClean="0">
                <a:solidFill>
                  <a:srgbClr val="CC6600"/>
                </a:solidFill>
              </a:rPr>
              <a:t>// </a:t>
            </a:r>
            <a:r>
              <a:rPr lang="zh-CN" altLang="en-US" dirty="0" smtClean="0">
                <a:solidFill>
                  <a:srgbClr val="CC6600"/>
                </a:solidFill>
              </a:rPr>
              <a:t>通过实现</a:t>
            </a:r>
            <a:r>
              <a:rPr lang="en-US" altLang="zh-CN" dirty="0" smtClean="0">
                <a:solidFill>
                  <a:srgbClr val="CC6600"/>
                </a:solidFill>
              </a:rPr>
              <a:t>Runnable</a:t>
            </a:r>
            <a:r>
              <a:rPr lang="zh-CN" altLang="en-US" dirty="0" smtClean="0">
                <a:solidFill>
                  <a:srgbClr val="CC6600"/>
                </a:solidFill>
              </a:rPr>
              <a:t>接口</a:t>
            </a:r>
            <a:endParaRPr lang="en-US" altLang="zh-TW" dirty="0">
              <a:solidFill>
                <a:srgbClr val="CC6600"/>
              </a:solidFill>
            </a:endParaRPr>
          </a:p>
          <a:p>
            <a:pPr marL="533400" indent="-533400"/>
            <a:r>
              <a:rPr lang="en-US" altLang="zh-TW" dirty="0">
                <a:solidFill>
                  <a:srgbClr val="008080"/>
                </a:solidFill>
              </a:rPr>
              <a:t>public class </a:t>
            </a:r>
            <a:r>
              <a:rPr lang="en-US" altLang="zh-CN" dirty="0" smtClean="0">
                <a:solidFill>
                  <a:srgbClr val="008080"/>
                </a:solidFill>
              </a:rPr>
              <a:t>Scanner</a:t>
            </a:r>
            <a:r>
              <a:rPr lang="en-US" altLang="zh-TW" dirty="0" smtClean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implement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Runnable</a:t>
            </a:r>
            <a:r>
              <a:rPr lang="en-US" altLang="zh-TW" dirty="0">
                <a:solidFill>
                  <a:srgbClr val="008080"/>
                </a:solidFill>
              </a:rPr>
              <a:t> {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public void run() { </a:t>
            </a:r>
            <a:endParaRPr lang="en-US" altLang="zh-TW" dirty="0" smtClean="0">
              <a:solidFill>
                <a:srgbClr val="008080"/>
              </a:solidFill>
            </a:endParaRP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</a:rPr>
              <a:t>      </a:t>
            </a:r>
            <a:r>
              <a:rPr lang="en-US" altLang="zh-TW" dirty="0" err="1" smtClean="0">
                <a:solidFill>
                  <a:srgbClr val="008080"/>
                </a:solidFill>
              </a:rPr>
              <a:t>this.go</a:t>
            </a:r>
            <a:r>
              <a:rPr lang="en-US" altLang="zh-TW" dirty="0" smtClean="0">
                <a:solidFill>
                  <a:srgbClr val="008080"/>
                </a:solidFill>
              </a:rPr>
              <a:t>();</a:t>
            </a:r>
          </a:p>
          <a:p>
            <a:pPr marL="914400" lvl="1" indent="-457200"/>
            <a:r>
              <a:rPr lang="en-US" altLang="zh-TW" dirty="0">
                <a:solidFill>
                  <a:srgbClr val="008080"/>
                </a:solidFill>
              </a:rPr>
              <a:t>}</a:t>
            </a:r>
            <a:endParaRPr lang="en-US" altLang="zh-TW" dirty="0">
              <a:solidFill>
                <a:srgbClr val="CC6600"/>
              </a:solidFill>
            </a:endParaRPr>
          </a:p>
          <a:p>
            <a:pPr marL="457200" indent="-457200"/>
            <a:r>
              <a:rPr lang="en-US" altLang="zh-TW" dirty="0" smtClean="0">
                <a:solidFill>
                  <a:srgbClr val="008080"/>
                </a:solidFill>
              </a:rPr>
              <a:t>}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631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9138" y="6328986"/>
            <a:ext cx="2743200" cy="365125"/>
          </a:xfrm>
        </p:spPr>
        <p:txBody>
          <a:bodyPr/>
          <a:lstStyle/>
          <a:p>
            <a:fld id="{F8B0CE81-138C-45A5-A359-A87CDEFF65ED}" type="slidenum">
              <a:rPr lang="de-DE" altLang="zh-CN"/>
              <a:pPr/>
              <a:t>4</a:t>
            </a:fld>
            <a:endParaRPr lang="de-DE" alt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38" y="32926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学习难点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83" y="2216865"/>
            <a:ext cx="10946855" cy="4477246"/>
          </a:xfrm>
        </p:spPr>
        <p:txBody>
          <a:bodyPr/>
          <a:lstStyle/>
          <a:p>
            <a:r>
              <a:rPr lang="zh-CN" altLang="en-US" dirty="0" smtClean="0"/>
              <a:t>其他几种方法参考网站 </a:t>
            </a:r>
            <a:endParaRPr lang="en-US" altLang="zh-CN" dirty="0" smtClean="0"/>
          </a:p>
          <a:p>
            <a:pPr lvl="2"/>
            <a:r>
              <a:rPr lang="en-US" altLang="zh-CN" u="sng" dirty="0">
                <a:hlinkClick r:id="rId3"/>
              </a:rPr>
              <a:t>http://</a:t>
            </a:r>
            <a:r>
              <a:rPr lang="en-US" altLang="zh-CN" u="sng" dirty="0" smtClean="0">
                <a:hlinkClick r:id="rId3"/>
              </a:rPr>
              <a:t>blog.csdn.net/aboy123/article/details/38307539</a:t>
            </a:r>
            <a:endParaRPr lang="en-US" altLang="zh-CN" u="sng" dirty="0" smtClean="0"/>
          </a:p>
          <a:p>
            <a:pPr marL="914400" lvl="2" indent="0">
              <a:buNone/>
            </a:pPr>
            <a:endParaRPr lang="en-US" altLang="zh-CN" u="sng" dirty="0"/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Thread</a:t>
            </a:r>
            <a:r>
              <a:rPr lang="zh-CN" altLang="en-US" dirty="0" smtClean="0"/>
              <a:t>类相关代码</a:t>
            </a:r>
            <a:endParaRPr lang="en-US" altLang="zh-CN" dirty="0" smtClean="0"/>
          </a:p>
          <a:p>
            <a:pPr lvl="2"/>
            <a:r>
              <a:rPr lang="en-US" altLang="zh-CN" u="sng" dirty="0">
                <a:hlinkClick r:id="rId4"/>
              </a:rPr>
              <a:t>https://</a:t>
            </a:r>
            <a:r>
              <a:rPr lang="en-US" altLang="zh-CN" u="sng" dirty="0" smtClean="0">
                <a:hlinkClick r:id="rId4"/>
              </a:rPr>
              <a:t>www.cnblogs.com/lwbqqyumidi/p/3804883.html</a:t>
            </a:r>
            <a:endParaRPr lang="en-US" altLang="zh-CN" u="sng" dirty="0" smtClean="0"/>
          </a:p>
          <a:p>
            <a:pPr lvl="2"/>
            <a:r>
              <a:rPr lang="en-US" altLang="zh-CN" smtClean="0">
                <a:hlinkClick r:id="rId5"/>
              </a:rPr>
              <a:t>www.importnew.com/21136.html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54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层面的问题</a:t>
            </a:r>
            <a:endParaRPr lang="en-US" altLang="zh-TW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3AC6-07A0-4887-B859-71DA9B95A58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48553" y="190205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开关门和等待时间</a:t>
            </a:r>
            <a:endParaRPr lang="en-US" altLang="zh-CN" dirty="0" smtClean="0"/>
          </a:p>
          <a:p>
            <a:r>
              <a:rPr lang="zh-CN" altLang="en-US" dirty="0" smtClean="0"/>
              <a:t>运动量</a:t>
            </a:r>
            <a:endParaRPr lang="en-US" altLang="zh-CN" dirty="0" smtClean="0"/>
          </a:p>
          <a:p>
            <a:r>
              <a:rPr lang="en-US" altLang="zh-CN" dirty="0" smtClean="0"/>
              <a:t>STILL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系统时间</a:t>
            </a:r>
            <a:endParaRPr lang="en-US" altLang="zh-CN" dirty="0"/>
          </a:p>
          <a:p>
            <a:pPr lvl="2"/>
            <a:r>
              <a:rPr lang="en-US" altLang="zh-CN" dirty="0" err="1" smtClean="0"/>
              <a:t>System.currentTimeMillis</a:t>
            </a:r>
            <a:r>
              <a:rPr lang="en-US" altLang="zh-CN" dirty="0" smtClean="0"/>
              <a:t>()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92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肘形连接符 51"/>
          <p:cNvCxnSpPr>
            <a:stCxn id="4" idx="3"/>
            <a:endCxn id="43" idx="2"/>
          </p:cNvCxnSpPr>
          <p:nvPr/>
        </p:nvCxnSpPr>
        <p:spPr>
          <a:xfrm flipV="1">
            <a:off x="5208493" y="2617691"/>
            <a:ext cx="1089214" cy="35070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设计建议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5468" y="5624503"/>
            <a:ext cx="3143025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 smtClean="0"/>
              <a:t>Elevator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344707" y="2337876"/>
            <a:ext cx="3157815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MultiScheduler</a:t>
            </a:r>
            <a:endParaRPr lang="en-US" altLang="zh-CN" sz="3600" dirty="0" smtClean="0"/>
          </a:p>
          <a:p>
            <a:pPr algn="ctr"/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841877" y="2337876"/>
            <a:ext cx="2805953" cy="10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ReqSimulator</a:t>
            </a:r>
            <a:endParaRPr lang="en-US" altLang="zh-CN" sz="3600" dirty="0" smtClean="0"/>
          </a:p>
          <a:p>
            <a:pPr algn="ctr"/>
            <a:r>
              <a:rPr lang="en-US" altLang="zh-CN" sz="2400" dirty="0" smtClean="0"/>
              <a:t>(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313817" y="3881273"/>
            <a:ext cx="2990626" cy="64545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604273" y="3881273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07279" y="3883067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08494" y="3883065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11500" y="3884859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89410" y="3883063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92416" y="3884857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381083" y="3883061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84089" y="3884855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961990" y="3883064"/>
            <a:ext cx="0" cy="6454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7" idx="3"/>
          </p:cNvCxnSpPr>
          <p:nvPr/>
        </p:nvCxnSpPr>
        <p:spPr>
          <a:xfrm rot="5400000">
            <a:off x="7841817" y="2800965"/>
            <a:ext cx="865665" cy="19404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0"/>
            <a:endCxn id="5" idx="3"/>
          </p:cNvCxnSpPr>
          <p:nvPr/>
        </p:nvCxnSpPr>
        <p:spPr>
          <a:xfrm rot="16200000" flipV="1">
            <a:off x="4634243" y="2706386"/>
            <a:ext cx="1043166" cy="13066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1"/>
            <a:endCxn id="4" idx="1"/>
          </p:cNvCxnSpPr>
          <p:nvPr/>
        </p:nvCxnSpPr>
        <p:spPr>
          <a:xfrm rot="10800000" flipH="1" flipV="1">
            <a:off x="1344706" y="2838106"/>
            <a:ext cx="720761" cy="3286627"/>
          </a:xfrm>
          <a:prstGeom prst="bentConnector3">
            <a:avLst>
              <a:gd name="adj1" fmla="val -3171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10203" y="5624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654215" y="5834180"/>
            <a:ext cx="1489801" cy="7248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运动量统计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4" idx="0"/>
            <a:endCxn id="5" idx="2"/>
          </p:cNvCxnSpPr>
          <p:nvPr/>
        </p:nvCxnSpPr>
        <p:spPr>
          <a:xfrm rot="16200000" flipV="1">
            <a:off x="2137216" y="4124738"/>
            <a:ext cx="2286165" cy="7133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47975" y="51571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电梯运动状态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9780494" y="5186264"/>
            <a:ext cx="1573306" cy="7248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reqs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cxnSp>
        <p:nvCxnSpPr>
          <p:cNvPr id="36" name="肘形连接符 35"/>
          <p:cNvCxnSpPr>
            <a:stCxn id="35" idx="6"/>
            <a:endCxn id="6" idx="3"/>
          </p:cNvCxnSpPr>
          <p:nvPr/>
        </p:nvCxnSpPr>
        <p:spPr>
          <a:xfrm flipH="1" flipV="1">
            <a:off x="10647830" y="2838107"/>
            <a:ext cx="705970" cy="2710572"/>
          </a:xfrm>
          <a:prstGeom prst="bentConnector3">
            <a:avLst>
              <a:gd name="adj1" fmla="val -3238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977" r="93750"/>
                    </a14:imgEffect>
                  </a14:imgLayer>
                </a14:imgProps>
              </a:ext>
            </a:extLst>
          </a:blip>
          <a:srcRect t="12690" b="13898"/>
          <a:stretch/>
        </p:blipFill>
        <p:spPr>
          <a:xfrm>
            <a:off x="5459507" y="1079347"/>
            <a:ext cx="1676400" cy="1538344"/>
          </a:xfrm>
          <a:prstGeom prst="rect">
            <a:avLst/>
          </a:prstGeom>
        </p:spPr>
      </p:pic>
      <p:cxnSp>
        <p:nvCxnSpPr>
          <p:cNvPr id="44" name="肘形连接符 43"/>
          <p:cNvCxnSpPr>
            <a:stCxn id="6" idx="0"/>
            <a:endCxn id="43" idx="3"/>
          </p:cNvCxnSpPr>
          <p:nvPr/>
        </p:nvCxnSpPr>
        <p:spPr>
          <a:xfrm rot="16200000" flipV="1">
            <a:off x="7945703" y="1038724"/>
            <a:ext cx="489357" cy="21089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5" idx="0"/>
            <a:endCxn id="43" idx="1"/>
          </p:cNvCxnSpPr>
          <p:nvPr/>
        </p:nvCxnSpPr>
        <p:spPr>
          <a:xfrm rot="5400000" flipH="1" flipV="1">
            <a:off x="3946883" y="825252"/>
            <a:ext cx="489357" cy="253589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398597" y="42169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即时填充到队列中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900689" y="34334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扫描队列来调度请求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638" y="401933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Queue(</a:t>
            </a:r>
            <a:r>
              <a:rPr lang="zh-CN" altLang="en-US" dirty="0" smtClean="0"/>
              <a:t>托盘</a:t>
            </a:r>
            <a:r>
              <a:rPr lang="en-US" altLang="zh-CN" dirty="0" smtClean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45704" y="4511781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Monitor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161</Words>
  <Application>Microsoft Office PowerPoint</Application>
  <PresentationFormat>宽屏</PresentationFormat>
  <Paragraphs>61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新細明體</vt:lpstr>
      <vt:lpstr>宋体</vt:lpstr>
      <vt:lpstr>Arial</vt:lpstr>
      <vt:lpstr>Book Antiqua</vt:lpstr>
      <vt:lpstr>Calibri</vt:lpstr>
      <vt:lpstr>Calibri Light</vt:lpstr>
      <vt:lpstr>Office 主题</vt:lpstr>
      <vt:lpstr>第五次作业 多线程电梯</vt:lpstr>
      <vt:lpstr>内容摘要</vt:lpstr>
      <vt:lpstr>学习难点</vt:lpstr>
      <vt:lpstr>学习难点</vt:lpstr>
      <vt:lpstr>设计层面的问题</vt:lpstr>
      <vt:lpstr>设计建议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对象运行机制与Java事件处理机制</dc:title>
  <dc:creator>Ji Wu</dc:creator>
  <cp:lastModifiedBy>Windows 用户</cp:lastModifiedBy>
  <cp:revision>969</cp:revision>
  <dcterms:created xsi:type="dcterms:W3CDTF">2014-02-11T07:15:08Z</dcterms:created>
  <dcterms:modified xsi:type="dcterms:W3CDTF">2018-02-23T02:29:50Z</dcterms:modified>
</cp:coreProperties>
</file>