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rait Red" id="{07AF04D6-7D23-9B4E-A901-BE96C134FBB7}">
          <p14:sldIdLst>
            <p14:sldId id="256"/>
          </p14:sldIdLst>
        </p14:section>
        <p14:section name="Portrait Gray" id="{9FBBE980-2168-3641-B8C2-4C453E367C30}">
          <p14:sldIdLst/>
        </p14:section>
        <p14:section name="Extra logos" id="{098948DA-4BF8-5944-AF94-2B739F423B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85A"/>
    <a:srgbClr val="F5F5F5"/>
    <a:srgbClr val="CD3E3D"/>
    <a:srgbClr val="0E0E0E"/>
    <a:srgbClr val="C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51"/>
    <p:restoredTop sz="94682"/>
  </p:normalViewPr>
  <p:slideViewPr>
    <p:cSldViewPr snapToGrid="0" snapToObjects="1">
      <p:cViewPr>
        <p:scale>
          <a:sx n="31" d="100"/>
          <a:sy n="31" d="100"/>
        </p:scale>
        <p:origin x="7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4"/>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5"/>
            <a:ext cx="24688800" cy="10596878"/>
          </a:xfrm>
        </p:spPr>
        <p:txBody>
          <a:bodyPr/>
          <a:lstStyle>
            <a:lvl1pPr marL="0" indent="0" algn="ctr">
              <a:buNone/>
              <a:defRPr sz="8640"/>
            </a:lvl1pPr>
            <a:lvl2pPr marL="1645920" indent="0" algn="ctr">
              <a:buNone/>
              <a:defRPr sz="7200"/>
            </a:lvl2pPr>
            <a:lvl3pPr marL="3291840" indent="0" algn="ctr">
              <a:buNone/>
              <a:defRPr sz="6480"/>
            </a:lvl3pPr>
            <a:lvl4pPr marL="4938395" indent="0" algn="ctr">
              <a:buNone/>
              <a:defRPr sz="5760"/>
            </a:lvl4pPr>
            <a:lvl5pPr marL="6584315" indent="0" algn="ctr">
              <a:buNone/>
              <a:defRPr sz="5760"/>
            </a:lvl5pPr>
            <a:lvl6pPr marL="8230235" indent="0" algn="ctr">
              <a:buNone/>
              <a:defRPr sz="5760"/>
            </a:lvl6pPr>
            <a:lvl7pPr marL="9876155" indent="0" algn="ctr">
              <a:buNone/>
              <a:defRPr sz="5760"/>
            </a:lvl7pPr>
            <a:lvl8pPr marL="11522710" indent="0" algn="ctr">
              <a:buNone/>
              <a:defRPr sz="5760"/>
            </a:lvl8pPr>
            <a:lvl9pPr marL="1316863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2"/>
            <a:ext cx="7098030" cy="37195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2"/>
            <a:ext cx="20882610" cy="37195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A18D1-F980-2F4A-A11E-5AF8EAC2BE91}"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5"/>
            <a:ext cx="28392120" cy="18257518"/>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5"/>
            <a:ext cx="28392120" cy="9601198"/>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8395" indent="0">
              <a:buNone/>
              <a:defRPr sz="5760">
                <a:solidFill>
                  <a:schemeClr val="tx1">
                    <a:tint val="75000"/>
                  </a:schemeClr>
                </a:solidFill>
              </a:defRPr>
            </a:lvl4pPr>
            <a:lvl5pPr marL="6584315" indent="0">
              <a:buNone/>
              <a:defRPr sz="5760">
                <a:solidFill>
                  <a:schemeClr val="tx1">
                    <a:tint val="75000"/>
                  </a:schemeClr>
                </a:solidFill>
              </a:defRPr>
            </a:lvl5pPr>
            <a:lvl6pPr marL="8230235" indent="0">
              <a:buNone/>
              <a:defRPr sz="5760">
                <a:solidFill>
                  <a:schemeClr val="tx1">
                    <a:tint val="75000"/>
                  </a:schemeClr>
                </a:solidFill>
              </a:defRPr>
            </a:lvl6pPr>
            <a:lvl7pPr marL="9876155" indent="0">
              <a:buNone/>
              <a:defRPr sz="5760">
                <a:solidFill>
                  <a:schemeClr val="tx1">
                    <a:tint val="75000"/>
                  </a:schemeClr>
                </a:solidFill>
              </a:defRPr>
            </a:lvl7pPr>
            <a:lvl8pPr marL="11522710" indent="0">
              <a:buNone/>
              <a:defRPr sz="5760">
                <a:solidFill>
                  <a:schemeClr val="tx1">
                    <a:tint val="75000"/>
                  </a:schemeClr>
                </a:solidFill>
              </a:defRPr>
            </a:lvl8pPr>
            <a:lvl9pPr marL="1316863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A18D1-F980-2F4A-A11E-5AF8EAC2BE91}" type="datetimeFigureOut">
              <a:rPr lang="en-US" smtClean="0"/>
              <a:t>4/16/20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2"/>
            <a:ext cx="13990320" cy="27848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2"/>
            <a:ext cx="13990320" cy="27848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A18D1-F980-2F4A-A11E-5AF8EAC2BE91}"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2"/>
            <a:ext cx="28392120" cy="848360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5"/>
            <a:ext cx="13926024" cy="5273038"/>
          </a:xfrm>
        </p:spPr>
        <p:txBody>
          <a:bodyPr anchor="b"/>
          <a:lstStyle>
            <a:lvl1pPr marL="0" indent="0">
              <a:buNone/>
              <a:defRPr sz="8640" b="1"/>
            </a:lvl1pPr>
            <a:lvl2pPr marL="1645920" indent="0">
              <a:buNone/>
              <a:defRPr sz="7200" b="1"/>
            </a:lvl2pPr>
            <a:lvl3pPr marL="3291840" indent="0">
              <a:buNone/>
              <a:defRPr sz="6480" b="1"/>
            </a:lvl3pPr>
            <a:lvl4pPr marL="4938395" indent="0">
              <a:buNone/>
              <a:defRPr sz="5760" b="1"/>
            </a:lvl4pPr>
            <a:lvl5pPr marL="6584315" indent="0">
              <a:buNone/>
              <a:defRPr sz="5760" b="1"/>
            </a:lvl5pPr>
            <a:lvl6pPr marL="8230235" indent="0">
              <a:buNone/>
              <a:defRPr sz="5760" b="1"/>
            </a:lvl6pPr>
            <a:lvl7pPr marL="9876155" indent="0">
              <a:buNone/>
              <a:defRPr sz="5760" b="1"/>
            </a:lvl7pPr>
            <a:lvl8pPr marL="11522710" indent="0">
              <a:buNone/>
              <a:defRPr sz="5760" b="1"/>
            </a:lvl8pPr>
            <a:lvl9pPr marL="1316863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3" y="10759445"/>
            <a:ext cx="13994608" cy="5273038"/>
          </a:xfrm>
        </p:spPr>
        <p:txBody>
          <a:bodyPr anchor="b"/>
          <a:lstStyle>
            <a:lvl1pPr marL="0" indent="0">
              <a:buNone/>
              <a:defRPr sz="8640" b="1"/>
            </a:lvl1pPr>
            <a:lvl2pPr marL="1645920" indent="0">
              <a:buNone/>
              <a:defRPr sz="7200" b="1"/>
            </a:lvl2pPr>
            <a:lvl3pPr marL="3291840" indent="0">
              <a:buNone/>
              <a:defRPr sz="6480" b="1"/>
            </a:lvl3pPr>
            <a:lvl4pPr marL="4938395" indent="0">
              <a:buNone/>
              <a:defRPr sz="5760" b="1"/>
            </a:lvl4pPr>
            <a:lvl5pPr marL="6584315" indent="0">
              <a:buNone/>
              <a:defRPr sz="5760" b="1"/>
            </a:lvl5pPr>
            <a:lvl6pPr marL="8230235" indent="0">
              <a:buNone/>
              <a:defRPr sz="5760" b="1"/>
            </a:lvl6pPr>
            <a:lvl7pPr marL="9876155" indent="0">
              <a:buNone/>
              <a:defRPr sz="5760" b="1"/>
            </a:lvl7pPr>
            <a:lvl8pPr marL="11522710" indent="0">
              <a:buNone/>
              <a:defRPr sz="5760" b="1"/>
            </a:lvl8pPr>
            <a:lvl9pPr marL="1316863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3" y="16032480"/>
            <a:ext cx="13994608" cy="23581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A18D1-F980-2F4A-A11E-5AF8EAC2BE91}" type="datetimeFigureOut">
              <a:rPr lang="en-US" smtClean="0"/>
              <a:t>4/16/20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A18D1-F980-2F4A-A11E-5AF8EAC2BE91}" type="datetimeFigureOut">
              <a:rPr lang="en-US" smtClean="0"/>
              <a:t>4/16/20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A18D1-F980-2F4A-A11E-5AF8EAC2BE91}" type="datetimeFigureOut">
              <a:rPr lang="en-US" smtClean="0"/>
              <a:t>4/16/20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0"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30" y="13167362"/>
            <a:ext cx="10617041" cy="24394164"/>
          </a:xfrm>
        </p:spPr>
        <p:txBody>
          <a:bodyPr/>
          <a:lstStyle>
            <a:lvl1pPr marL="0" indent="0">
              <a:buNone/>
              <a:defRPr sz="5760"/>
            </a:lvl1pPr>
            <a:lvl2pPr marL="1645920" indent="0">
              <a:buNone/>
              <a:defRPr sz="5040"/>
            </a:lvl2pPr>
            <a:lvl3pPr marL="3291840" indent="0">
              <a:buNone/>
              <a:defRPr sz="4320"/>
            </a:lvl3pPr>
            <a:lvl4pPr marL="4938395" indent="0">
              <a:buNone/>
              <a:defRPr sz="3600"/>
            </a:lvl4pPr>
            <a:lvl5pPr marL="6584315" indent="0">
              <a:buNone/>
              <a:defRPr sz="3600"/>
            </a:lvl5pPr>
            <a:lvl6pPr marL="8230235" indent="0">
              <a:buNone/>
              <a:defRPr sz="3600"/>
            </a:lvl6pPr>
            <a:lvl7pPr marL="9876155" indent="0">
              <a:buNone/>
              <a:defRPr sz="3600"/>
            </a:lvl7pPr>
            <a:lvl8pPr marL="11522710" indent="0">
              <a:buNone/>
              <a:defRPr sz="3600"/>
            </a:lvl8pPr>
            <a:lvl9pPr marL="1316863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0"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8395" indent="0">
              <a:buNone/>
              <a:defRPr sz="7200"/>
            </a:lvl4pPr>
            <a:lvl5pPr marL="6584315" indent="0">
              <a:buNone/>
              <a:defRPr sz="7200"/>
            </a:lvl5pPr>
            <a:lvl6pPr marL="8230235" indent="0">
              <a:buNone/>
              <a:defRPr sz="7200"/>
            </a:lvl6pPr>
            <a:lvl7pPr marL="9876155" indent="0">
              <a:buNone/>
              <a:defRPr sz="7200"/>
            </a:lvl7pPr>
            <a:lvl8pPr marL="11522710" indent="0">
              <a:buNone/>
              <a:defRPr sz="7200"/>
            </a:lvl8pPr>
            <a:lvl9pPr marL="1316863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30" y="13167362"/>
            <a:ext cx="10617041" cy="24394164"/>
          </a:xfrm>
        </p:spPr>
        <p:txBody>
          <a:bodyPr/>
          <a:lstStyle>
            <a:lvl1pPr marL="0" indent="0">
              <a:buNone/>
              <a:defRPr sz="5760"/>
            </a:lvl1pPr>
            <a:lvl2pPr marL="1645920" indent="0">
              <a:buNone/>
              <a:defRPr sz="5040"/>
            </a:lvl2pPr>
            <a:lvl3pPr marL="3291840" indent="0">
              <a:buNone/>
              <a:defRPr sz="4320"/>
            </a:lvl3pPr>
            <a:lvl4pPr marL="4938395" indent="0">
              <a:buNone/>
              <a:defRPr sz="3600"/>
            </a:lvl4pPr>
            <a:lvl5pPr marL="6584315" indent="0">
              <a:buNone/>
              <a:defRPr sz="3600"/>
            </a:lvl5pPr>
            <a:lvl6pPr marL="8230235" indent="0">
              <a:buNone/>
              <a:defRPr sz="3600"/>
            </a:lvl6pPr>
            <a:lvl7pPr marL="9876155" indent="0">
              <a:buNone/>
              <a:defRPr sz="3600"/>
            </a:lvl7pPr>
            <a:lvl8pPr marL="11522710" indent="0">
              <a:buNone/>
              <a:defRPr sz="3600"/>
            </a:lvl8pPr>
            <a:lvl9pPr marL="1316863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CE7A18D1-F980-2F4A-A11E-5AF8EAC2BE91}" type="datetimeFigureOut">
              <a:rPr lang="en-US" smtClean="0"/>
              <a:t>4/16/20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F754A-D6C6-1645-B493-2F75586EFB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2"/>
            <a:ext cx="28392120" cy="848360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2"/>
            <a:ext cx="28392120" cy="278485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E7A18D1-F980-2F4A-A11E-5AF8EAC2BE91}" type="datetimeFigureOut">
              <a:rPr lang="en-US" smtClean="0"/>
              <a:t>4/16/20</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550F754A-D6C6-1645-B493-2F75586EFB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5435"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1355"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7275"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3195"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975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567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159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8395" algn="l" defTabSz="3291840" rtl="0" eaLnBrk="1" latinLnBrk="0" hangingPunct="1">
        <a:defRPr sz="6480" kern="1200">
          <a:solidFill>
            <a:schemeClr val="tx1"/>
          </a:solidFill>
          <a:latin typeface="+mn-lt"/>
          <a:ea typeface="+mn-ea"/>
          <a:cs typeface="+mn-cs"/>
        </a:defRPr>
      </a:lvl4pPr>
      <a:lvl5pPr marL="6584315" algn="l" defTabSz="3291840" rtl="0" eaLnBrk="1" latinLnBrk="0" hangingPunct="1">
        <a:defRPr sz="6480" kern="1200">
          <a:solidFill>
            <a:schemeClr val="tx1"/>
          </a:solidFill>
          <a:latin typeface="+mn-lt"/>
          <a:ea typeface="+mn-ea"/>
          <a:cs typeface="+mn-cs"/>
        </a:defRPr>
      </a:lvl5pPr>
      <a:lvl6pPr marL="8230235" algn="l" defTabSz="3291840" rtl="0" eaLnBrk="1" latinLnBrk="0" hangingPunct="1">
        <a:defRPr sz="6480" kern="1200">
          <a:solidFill>
            <a:schemeClr val="tx1"/>
          </a:solidFill>
          <a:latin typeface="+mn-lt"/>
          <a:ea typeface="+mn-ea"/>
          <a:cs typeface="+mn-cs"/>
        </a:defRPr>
      </a:lvl6pPr>
      <a:lvl7pPr marL="9876155" algn="l" defTabSz="3291840" rtl="0" eaLnBrk="1" latinLnBrk="0" hangingPunct="1">
        <a:defRPr sz="6480" kern="1200">
          <a:solidFill>
            <a:schemeClr val="tx1"/>
          </a:solidFill>
          <a:latin typeface="+mn-lt"/>
          <a:ea typeface="+mn-ea"/>
          <a:cs typeface="+mn-cs"/>
        </a:defRPr>
      </a:lvl7pPr>
      <a:lvl8pPr marL="11522710" algn="l" defTabSz="3291840" rtl="0" eaLnBrk="1" latinLnBrk="0" hangingPunct="1">
        <a:defRPr sz="6480" kern="1200">
          <a:solidFill>
            <a:schemeClr val="tx1"/>
          </a:solidFill>
          <a:latin typeface="+mn-lt"/>
          <a:ea typeface="+mn-ea"/>
          <a:cs typeface="+mn-cs"/>
        </a:defRPr>
      </a:lvl8pPr>
      <a:lvl9pPr marL="1316863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
            <a:ext cx="32918400" cy="2743200"/>
          </a:xfrm>
          <a:prstGeom prst="rect">
            <a:avLst/>
          </a:prstGeom>
          <a:solidFill>
            <a:srgbClr val="C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Title 1"/>
          <p:cNvSpPr>
            <a:spLocks noGrp="1"/>
          </p:cNvSpPr>
          <p:nvPr>
            <p:ph type="ctrTitle"/>
          </p:nvPr>
        </p:nvSpPr>
        <p:spPr>
          <a:xfrm>
            <a:off x="-43815" y="558008"/>
            <a:ext cx="32918400" cy="1371600"/>
          </a:xfrm>
        </p:spPr>
        <p:txBody>
          <a:bodyPr>
            <a:noAutofit/>
          </a:bodyPr>
          <a:lstStyle/>
          <a:p>
            <a:r>
              <a:rPr lang="en-CA" altLang="en-US" sz="6000" dirty="0">
                <a:solidFill>
                  <a:schemeClr val="bg1"/>
                </a:solidFill>
                <a:latin typeface="Impact" panose="020B0806030902050204" pitchFamily="34" charset="0"/>
                <a:cs typeface="Times New Roman" panose="02020603050405020304" pitchFamily="18" charset="0"/>
              </a:rPr>
              <a:t>Named Entity Recognition with Semi-supervised learning</a:t>
            </a:r>
          </a:p>
        </p:txBody>
      </p:sp>
      <p:pic>
        <p:nvPicPr>
          <p:cNvPr id="14" name="Picture 13" descr="A picture containing drawing, food&#10;&#10;Description automatically generated"/>
          <p:cNvPicPr>
            <a:picLocks noChangeAspect="1"/>
          </p:cNvPicPr>
          <p:nvPr/>
        </p:nvPicPr>
        <p:blipFill rotWithShape="1">
          <a:blip r:embed="rId2"/>
          <a:srcRect l="15676"/>
          <a:stretch>
            <a:fillRect/>
          </a:stretch>
        </p:blipFill>
        <p:spPr>
          <a:xfrm>
            <a:off x="0" y="329256"/>
            <a:ext cx="3657600" cy="1828800"/>
          </a:xfrm>
          <a:prstGeom prst="rect">
            <a:avLst/>
          </a:prstGeom>
        </p:spPr>
      </p:pic>
      <p:grpSp>
        <p:nvGrpSpPr>
          <p:cNvPr id="16" name="Group 15"/>
          <p:cNvGrpSpPr/>
          <p:nvPr/>
        </p:nvGrpSpPr>
        <p:grpSpPr>
          <a:xfrm>
            <a:off x="457200" y="4037965"/>
            <a:ext cx="15544800" cy="5432793"/>
            <a:chOff x="457200" y="3062938"/>
            <a:chExt cx="15544800" cy="9677521"/>
          </a:xfrm>
        </p:grpSpPr>
        <p:sp>
          <p:nvSpPr>
            <p:cNvPr id="15" name="TextBox 14"/>
            <p:cNvSpPr txBox="1"/>
            <p:nvPr/>
          </p:nvSpPr>
          <p:spPr>
            <a:xfrm>
              <a:off x="457200" y="4683380"/>
              <a:ext cx="15544800" cy="8057079"/>
            </a:xfrm>
            <a:prstGeom prst="rect">
              <a:avLst/>
            </a:prstGeom>
            <a:noFill/>
            <a:ln>
              <a:noFill/>
            </a:ln>
          </p:spPr>
          <p:txBody>
            <a:bodyPr wrap="square" rtlCol="0">
              <a:spAutoFit/>
            </a:bodyPr>
            <a:lstStyle/>
            <a:p>
              <a:pPr fontAlgn="auto"/>
              <a:r>
                <a:rPr lang="en-US" sz="3200" dirty="0">
                  <a:latin typeface="Times" pitchFamily="2" charset="0"/>
                </a:rPr>
                <a:t>Named entity recognition (NER) </a:t>
              </a:r>
              <a:r>
                <a:rPr lang="en-US" sz="3200" dirty="0">
                  <a:latin typeface="Times" pitchFamily="2" charset="0"/>
                  <a:sym typeface="+mn-ea"/>
                </a:rPr>
                <a:t>or tagging </a:t>
              </a:r>
              <a:r>
                <a:rPr lang="en-US" sz="3200" dirty="0">
                  <a:latin typeface="Times" pitchFamily="2" charset="0"/>
                </a:rPr>
                <a:t>is a</a:t>
              </a:r>
              <a:r>
                <a:rPr lang="en-CA" altLang="en-US" sz="3200" dirty="0">
                  <a:latin typeface="Times" pitchFamily="2" charset="0"/>
                </a:rPr>
                <a:t>n important</a:t>
              </a:r>
              <a:r>
                <a:rPr lang="en-US" sz="3200" dirty="0">
                  <a:latin typeface="Times" pitchFamily="2" charset="0"/>
                </a:rPr>
                <a:t> subtask of information extraction task in natural language processing which find names such as organizations, persons,</a:t>
              </a:r>
            </a:p>
            <a:p>
              <a:pPr fontAlgn="auto"/>
              <a:r>
                <a:rPr lang="en-US" sz="3200" dirty="0">
                  <a:latin typeface="Times" pitchFamily="2" charset="0"/>
                </a:rPr>
                <a:t>locations, etc. Automatically tagging named entities (NE) with high precision and recall requires a large amount of hand-annotated data which is very expansive to obtain. Thus semi-supervised learning is a common approach for this tagging process as generally we will have a small labeled data and a large unlabeled data. With semi-supervised learning we are trying to make both labeled data and unlabeled data contribute to our trained model and thus get a well-performed model with relatively low cost. There are different kinds of general approaches to SSL such as Clustering, Co-training, and Self-training.</a:t>
              </a:r>
            </a:p>
          </p:txBody>
        </p:sp>
        <p:sp>
          <p:nvSpPr>
            <p:cNvPr id="70" name="TextBox 69"/>
            <p:cNvSpPr txBox="1"/>
            <p:nvPr/>
          </p:nvSpPr>
          <p:spPr>
            <a:xfrm>
              <a:off x="457200" y="3062938"/>
              <a:ext cx="15544800" cy="1258954"/>
            </a:xfrm>
            <a:prstGeom prst="rect">
              <a:avLst/>
            </a:prstGeom>
            <a:noFill/>
            <a:ln>
              <a:noFill/>
            </a:ln>
          </p:spPr>
          <p:txBody>
            <a:bodyPr wrap="square" rtlCol="0">
              <a:spAutoFit/>
            </a:bodyPr>
            <a:lstStyle/>
            <a:p>
              <a:pPr algn="ctr"/>
              <a:r>
                <a:rPr lang="en-CA" altLang="en-US" sz="4000" b="1" dirty="0">
                  <a:solidFill>
                    <a:srgbClr val="CD3E3D"/>
                  </a:solidFill>
                  <a:latin typeface="Trebuchet MS" panose="020B0603020202020204" pitchFamily="34" charset="0"/>
                </a:rPr>
                <a:t>Introduction</a:t>
              </a:r>
            </a:p>
          </p:txBody>
        </p:sp>
      </p:grpSp>
      <p:grpSp>
        <p:nvGrpSpPr>
          <p:cNvPr id="71" name="Group 70"/>
          <p:cNvGrpSpPr/>
          <p:nvPr/>
        </p:nvGrpSpPr>
        <p:grpSpPr>
          <a:xfrm>
            <a:off x="576580" y="9793821"/>
            <a:ext cx="15544800" cy="5898926"/>
            <a:chOff x="457200" y="3062938"/>
            <a:chExt cx="15544800" cy="5898924"/>
          </a:xfrm>
        </p:grpSpPr>
        <p:sp>
          <p:nvSpPr>
            <p:cNvPr id="72" name="TextBox 71"/>
            <p:cNvSpPr txBox="1"/>
            <p:nvPr/>
          </p:nvSpPr>
          <p:spPr>
            <a:xfrm>
              <a:off x="457200" y="3945106"/>
              <a:ext cx="15544800" cy="5016756"/>
            </a:xfrm>
            <a:prstGeom prst="rect">
              <a:avLst/>
            </a:prstGeom>
            <a:noFill/>
            <a:ln>
              <a:noFill/>
            </a:ln>
          </p:spPr>
          <p:txBody>
            <a:bodyPr wrap="square" rtlCol="0">
              <a:spAutoFit/>
            </a:bodyPr>
            <a:lstStyle/>
            <a:p>
              <a:r>
                <a:rPr lang="en-US" sz="3200" dirty="0">
                  <a:latin typeface="Times" pitchFamily="2" charset="0"/>
                </a:rPr>
                <a:t>In this project, our basic goal is to experiment several different semi supervised learning approach on a same data set with labeled and unlabeled data and explore their performances. The labeled data is a subset of conll2003 and the unlabeled data is from Penn TreeBank.</a:t>
              </a:r>
            </a:p>
            <a:p>
              <a:endParaRPr lang="en-US" sz="3200" dirty="0">
                <a:latin typeface="Times" pitchFamily="2" charset="0"/>
              </a:endParaRPr>
            </a:p>
            <a:p>
              <a:r>
                <a:rPr lang="en-US" sz="3200" dirty="0">
                  <a:latin typeface="Times" pitchFamily="2" charset="0"/>
                </a:rPr>
                <a:t>The implemented algorithms:</a:t>
              </a:r>
            </a:p>
            <a:p>
              <a:pPr marL="971550" lvl="1" indent="-514350">
                <a:lnSpc>
                  <a:spcPct val="100000"/>
                </a:lnSpc>
                <a:buFont typeface="+mj-lt"/>
                <a:buAutoNum type="arabicPeriod"/>
              </a:pPr>
              <a:r>
                <a:rPr lang="en-US" altLang="zh-CN" sz="3200" dirty="0">
                  <a:latin typeface="Times" pitchFamily="2" charset="0"/>
                </a:rPr>
                <a:t>Yarowsky and </a:t>
              </a:r>
              <a:r>
                <a:rPr lang="en-US" sz="3200" dirty="0">
                  <a:latin typeface="Times" pitchFamily="2" charset="0"/>
                </a:rPr>
                <a:t>Yarowsky-cautious algorithm (Yarowsky, 1995 [1]; Collins and Singer, 1999 [2])</a:t>
              </a:r>
            </a:p>
            <a:p>
              <a:pPr marL="971550" lvl="1" indent="-514350">
                <a:lnSpc>
                  <a:spcPct val="100000"/>
                </a:lnSpc>
                <a:buFont typeface="+mj-lt"/>
                <a:buAutoNum type="arabicPeriod"/>
              </a:pPr>
              <a:r>
                <a:rPr lang="en-US" sz="3200" dirty="0">
                  <a:latin typeface="Times" pitchFamily="2" charset="0"/>
                </a:rPr>
                <a:t>DL-CoTrain algorithm (Collins and Singer, 1999 [2])</a:t>
              </a:r>
            </a:p>
            <a:p>
              <a:pPr marL="971550" lvl="1" indent="-514350">
                <a:lnSpc>
                  <a:spcPct val="100000"/>
                </a:lnSpc>
                <a:buFont typeface="+mj-lt"/>
                <a:buAutoNum type="arabicPeriod"/>
              </a:pPr>
              <a:r>
                <a:rPr lang="en-US" sz="3200" dirty="0">
                  <a:latin typeface="Times" pitchFamily="2" charset="0"/>
                </a:rPr>
                <a:t>Semi-supervised Conditonal Random Field (CRF) (</a:t>
              </a:r>
              <a:r>
                <a:rPr lang="en-US" sz="3200" dirty="0">
                  <a:latin typeface="Times" pitchFamily="2" charset="0"/>
                  <a:sym typeface="+mn-ea"/>
                </a:rPr>
                <a:t>Liao and Sriharsha, 2009[3]</a:t>
              </a:r>
              <a:r>
                <a:rPr lang="en-US" sz="3200" dirty="0">
                  <a:latin typeface="Times" pitchFamily="2" charset="0"/>
                </a:rPr>
                <a:t>)</a:t>
              </a:r>
            </a:p>
            <a:p>
              <a:endParaRPr lang="en-US" sz="3200" dirty="0">
                <a:latin typeface="Times" pitchFamily="2" charset="0"/>
              </a:endParaRPr>
            </a:p>
          </p:txBody>
        </p:sp>
        <p:sp>
          <p:nvSpPr>
            <p:cNvPr id="73" name="TextBox 72"/>
            <p:cNvSpPr txBox="1"/>
            <p:nvPr/>
          </p:nvSpPr>
          <p:spPr>
            <a:xfrm>
              <a:off x="457200" y="3062938"/>
              <a:ext cx="15544800" cy="706755"/>
            </a:xfrm>
            <a:prstGeom prst="rect">
              <a:avLst/>
            </a:prstGeom>
            <a:noFill/>
            <a:ln>
              <a:noFill/>
            </a:ln>
          </p:spPr>
          <p:txBody>
            <a:bodyPr wrap="square" rtlCol="0">
              <a:spAutoFit/>
            </a:bodyPr>
            <a:lstStyle/>
            <a:p>
              <a:pPr algn="ctr"/>
              <a:r>
                <a:rPr lang="en-US" sz="4000" b="1" dirty="0">
                  <a:solidFill>
                    <a:srgbClr val="CD3E3D"/>
                  </a:solidFill>
                  <a:latin typeface="Trebuchet MS" panose="020B0603020202020204" pitchFamily="34" charset="0"/>
                </a:rPr>
                <a:t>Objectives</a:t>
              </a:r>
            </a:p>
          </p:txBody>
        </p:sp>
      </p:grpSp>
      <p:sp>
        <p:nvSpPr>
          <p:cNvPr id="74" name="Rectangle 73"/>
          <p:cNvSpPr/>
          <p:nvPr/>
        </p:nvSpPr>
        <p:spPr>
          <a:xfrm>
            <a:off x="0" y="41141174"/>
            <a:ext cx="32918400" cy="2743200"/>
          </a:xfrm>
          <a:prstGeom prst="rect">
            <a:avLst/>
          </a:prstGeom>
          <a:solidFill>
            <a:srgbClr val="C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mc:AlternateContent xmlns:mc="http://schemas.openxmlformats.org/markup-compatibility/2006">
        <mc:Choice xmlns:a14="http://schemas.microsoft.com/office/drawing/2010/main" Requires="a14">
          <p:sp>
            <p:nvSpPr>
              <p:cNvPr id="79" name="TextBox 78"/>
              <p:cNvSpPr txBox="1"/>
              <p:nvPr/>
            </p:nvSpPr>
            <p:spPr>
              <a:xfrm>
                <a:off x="914400" y="17623967"/>
                <a:ext cx="15544800" cy="10786735"/>
              </a:xfrm>
              <a:prstGeom prst="rect">
                <a:avLst/>
              </a:prstGeom>
              <a:noFill/>
              <a:ln>
                <a:noFill/>
              </a:ln>
            </p:spPr>
            <p:txBody>
              <a:bodyPr wrap="square" rtlCol="0">
                <a:spAutoFit/>
              </a:bodyPr>
              <a:lstStyle/>
              <a:p>
                <a:pPr marL="457200" indent="-457200">
                  <a:buFont typeface="Wingdings" pitchFamily="2" charset="2"/>
                  <a:buChar char="l"/>
                </a:pPr>
                <a:r>
                  <a:rPr lang="en-US" sz="3200" b="1" i="1" dirty="0">
                    <a:latin typeface="Times" pitchFamily="2" charset="0"/>
                  </a:rPr>
                  <a:t>(Yarowsky 95) Algorithm</a:t>
                </a:r>
                <a:r>
                  <a:rPr lang="en-US" sz="3200" b="1" dirty="0">
                    <a:latin typeface="Times" pitchFamily="2" charset="0"/>
                  </a:rPr>
                  <a:t>: </a:t>
                </a:r>
                <a:r>
                  <a:rPr lang="en-US" sz="3200" dirty="0">
                    <a:latin typeface="Times" pitchFamily="2" charset="0"/>
                  </a:rPr>
                  <a:t>Supervised Version </a:t>
                </a:r>
              </a:p>
              <a:p>
                <a:r>
                  <a:rPr lang="en-US" sz="3200" dirty="0">
                    <a:latin typeface="Times" pitchFamily="2" charset="0"/>
                  </a:rPr>
                  <a:t>Input:   </a:t>
                </a:r>
                <a:r>
                  <a:rPr lang="en-US" sz="3200" i="1" dirty="0">
                    <a:latin typeface="Times" pitchFamily="2" charset="0"/>
                  </a:rPr>
                  <a:t>n</a:t>
                </a:r>
                <a:r>
                  <a:rPr lang="en-US" sz="3200" dirty="0">
                    <a:latin typeface="Times" pitchFamily="2" charset="0"/>
                  </a:rPr>
                  <a:t> labeled training data of form (</a:t>
                </a:r>
                <a14:m>
                  <m:oMath xmlns:m="http://schemas.openxmlformats.org/officeDocument/2006/math">
                    <m:sSub>
                      <m:sSubPr>
                        <m:ctrlPr>
                          <a:rPr lang="en-US" altLang="zh-CN" sz="3200" i="1">
                            <a:latin typeface="Cambria Math" panose="02040503050406030204" pitchFamily="18" charset="0"/>
                            <a:ea typeface="Cambria Math" panose="02040503050406030204" pitchFamily="18" charset="0"/>
                          </a:rPr>
                        </m:ctrlPr>
                      </m:sSubPr>
                      <m:e>
                        <m:r>
                          <a:rPr lang="en-US" altLang="zh-CN" sz="3200" i="1">
                            <a:latin typeface="Cambria Math" panose="02040503050406030204" pitchFamily="18" charset="0"/>
                            <a:ea typeface="Cambria Math" panose="02040503050406030204" pitchFamily="18" charset="0"/>
                          </a:rPr>
                          <m:t>𝑥</m:t>
                        </m:r>
                      </m:e>
                      <m:sub>
                        <m:r>
                          <a:rPr lang="en-US" altLang="zh-CN" sz="3200" i="1">
                            <a:latin typeface="Cambria Math" panose="02040503050406030204" pitchFamily="18" charset="0"/>
                            <a:ea typeface="Cambria Math" panose="02040503050406030204" pitchFamily="18" charset="0"/>
                          </a:rPr>
                          <m:t>𝑖</m:t>
                        </m:r>
                      </m:sub>
                    </m:sSub>
                  </m:oMath>
                </a14:m>
                <a:r>
                  <a:rPr lang="en-US" sz="3200" dirty="0">
                    <a:latin typeface="Times" pitchFamily="2" charset="0"/>
                  </a:rPr>
                  <a:t>, </a:t>
                </a:r>
                <a14:m>
                  <m:oMath xmlns:m="http://schemas.openxmlformats.org/officeDocument/2006/math">
                    <m:sSub>
                      <m:sSubPr>
                        <m:ctrlPr>
                          <a:rPr lang="en-US" altLang="zh-CN" sz="3200" i="1">
                            <a:latin typeface="Cambria Math" panose="02040503050406030204" pitchFamily="18" charset="0"/>
                            <a:ea typeface="Cambria Math" panose="02040503050406030204" pitchFamily="18" charset="0"/>
                          </a:rPr>
                        </m:ctrlPr>
                      </m:sSubPr>
                      <m:e>
                        <m:r>
                          <a:rPr lang="en-US" altLang="zh-CN" sz="3200" i="1">
                            <a:latin typeface="Cambria Math" panose="02040503050406030204" pitchFamily="18" charset="0"/>
                            <a:ea typeface="Cambria Math" panose="02040503050406030204" pitchFamily="18" charset="0"/>
                          </a:rPr>
                          <m:t>𝑦</m:t>
                        </m:r>
                      </m:e>
                      <m:sub>
                        <m:r>
                          <a:rPr lang="en-US" altLang="zh-CN" sz="3200" i="1">
                            <a:latin typeface="Cambria Math" panose="02040503050406030204" pitchFamily="18" charset="0"/>
                            <a:ea typeface="Cambria Math" panose="02040503050406030204" pitchFamily="18" charset="0"/>
                          </a:rPr>
                          <m:t>𝑖</m:t>
                        </m:r>
                      </m:sub>
                    </m:sSub>
                  </m:oMath>
                </a14:m>
                <a:r>
                  <a:rPr lang="en-US" sz="3200" dirty="0">
                    <a:latin typeface="Times" pitchFamily="2" charset="0"/>
                  </a:rPr>
                  <a:t>)  (</a:t>
                </a:r>
                <a14:m>
                  <m:oMath xmlns:m="http://schemas.openxmlformats.org/officeDocument/2006/math">
                    <m:sSub>
                      <m:sSubPr>
                        <m:ctrlPr>
                          <a:rPr lang="en-US" altLang="zh-CN" sz="3200" i="1">
                            <a:latin typeface="Cambria Math" panose="02040503050406030204" pitchFamily="18" charset="0"/>
                            <a:ea typeface="Cambria Math" panose="02040503050406030204" pitchFamily="18" charset="0"/>
                          </a:rPr>
                        </m:ctrlPr>
                      </m:sSubPr>
                      <m:e>
                        <m:r>
                          <a:rPr lang="en-US" altLang="zh-CN" sz="3200" i="1">
                            <a:latin typeface="Cambria Math" panose="02040503050406030204" pitchFamily="18" charset="0"/>
                            <a:ea typeface="Cambria Math" panose="02040503050406030204" pitchFamily="18" charset="0"/>
                          </a:rPr>
                          <m:t>𝑦</m:t>
                        </m:r>
                      </m:e>
                      <m:sub>
                        <m:r>
                          <a:rPr lang="en-US" altLang="zh-CN" sz="3200" i="1">
                            <a:latin typeface="Cambria Math" panose="02040503050406030204" pitchFamily="18" charset="0"/>
                            <a:ea typeface="Cambria Math" panose="02040503050406030204" pitchFamily="18" charset="0"/>
                          </a:rPr>
                          <m:t>𝑖</m:t>
                        </m:r>
                      </m:sub>
                    </m:sSub>
                  </m:oMath>
                </a14:m>
                <a:r>
                  <a:rPr lang="en-US" sz="3200" dirty="0">
                    <a:latin typeface="Times" pitchFamily="2" charset="0"/>
                  </a:rPr>
                  <a:t> </a:t>
                </a:r>
                <a14:m>
                  <m:oMath xmlns:m="http://schemas.openxmlformats.org/officeDocument/2006/math">
                    <m:r>
                      <a:rPr lang="en-US" altLang="zh-CN" sz="3200" i="1">
                        <a:latin typeface="Cambria Math" panose="02040503050406030204" pitchFamily="18" charset="0"/>
                        <a:ea typeface="Cambria Math" panose="02040503050406030204" pitchFamily="18" charset="0"/>
                      </a:rPr>
                      <m:t>∈ </m:t>
                    </m:r>
                  </m:oMath>
                </a14:m>
                <a:r>
                  <a:rPr lang="en-US" sz="3200" i="1" dirty="0">
                    <a:latin typeface="Times" pitchFamily="2" charset="0"/>
                  </a:rPr>
                  <a:t>Y</a:t>
                </a:r>
                <a:r>
                  <a:rPr lang="en-US" sz="3200" dirty="0">
                    <a:latin typeface="Times" pitchFamily="2" charset="0"/>
                  </a:rPr>
                  <a:t>={1…k})</a:t>
                </a:r>
              </a:p>
              <a:p>
                <a:r>
                  <a:rPr lang="en-US" sz="3200" dirty="0">
                    <a:latin typeface="Times" pitchFamily="2" charset="0"/>
                  </a:rPr>
                  <a:t>Output: a function </a:t>
                </a:r>
                <a:r>
                  <a:rPr lang="en-US" sz="3200" i="1" dirty="0">
                    <a:latin typeface="Times" pitchFamily="2" charset="0"/>
                  </a:rPr>
                  <a:t>h</a:t>
                </a:r>
                <a:r>
                  <a:rPr lang="en-US" sz="3200" dirty="0">
                    <a:latin typeface="Times" pitchFamily="2" charset="0"/>
                  </a:rPr>
                  <a:t>: </a:t>
                </a:r>
                <a:r>
                  <a:rPr lang="en-US" sz="3200" i="1" dirty="0">
                    <a:latin typeface="Times" pitchFamily="2" charset="0"/>
                  </a:rPr>
                  <a:t>X</a:t>
                </a:r>
                <a:r>
                  <a:rPr lang="en-US" altLang="zh-CN" sz="3200" i="1" dirty="0">
                    <a:latin typeface="Times" pitchFamily="2" charset="0"/>
                  </a:rPr>
                  <a:t>×Y </a:t>
                </a:r>
                <a:r>
                  <a:rPr lang="en-US" altLang="zh-CN" sz="3200" dirty="0">
                    <a:latin typeface="Times" pitchFamily="2" charset="0"/>
                  </a:rPr>
                  <a:t>-&gt;</a:t>
                </a:r>
                <a:r>
                  <a:rPr lang="en-US" sz="3200" dirty="0">
                    <a:latin typeface="Times" pitchFamily="2" charset="0"/>
                  </a:rPr>
                  <a:t> [0,1]</a:t>
                </a:r>
                <a14:m>
                  <m:oMath xmlns:m="http://schemas.openxmlformats.org/officeDocument/2006/math">
                    <m:r>
                      <a:rPr lang="en-US" altLang="zh-CN" sz="3200" i="1" smtClean="0">
                        <a:latin typeface="Cambria Math" panose="02040503050406030204" pitchFamily="18" charset="0"/>
                        <a:ea typeface="Cambria Math" panose="02040503050406030204" pitchFamily="18" charset="0"/>
                      </a:rPr>
                      <m:t> </m:t>
                    </m:r>
                    <m:r>
                      <a:rPr lang="en-US" altLang="zh-CN" sz="3200" b="0" i="1" smtClean="0">
                        <a:latin typeface="Cambria Math" panose="02040503050406030204" pitchFamily="18" charset="0"/>
                        <a:ea typeface="Cambria Math" panose="02040503050406030204" pitchFamily="18" charset="0"/>
                      </a:rPr>
                      <m:t> </m:t>
                    </m:r>
                    <m:r>
                      <a:rPr lang="en-US" altLang="zh-CN" sz="3200" b="0" i="1" smtClean="0">
                        <a:latin typeface="Cambria Math" panose="02040503050406030204" pitchFamily="18" charset="0"/>
                        <a:ea typeface="Cambria Math" panose="02040503050406030204" pitchFamily="18" charset="0"/>
                      </a:rPr>
                      <m:t>h</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𝑥</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𝑦</m:t>
                    </m:r>
                    <m:r>
                      <a:rPr lang="en-US" altLang="zh-CN" sz="3200" b="0" i="1" smtClean="0">
                        <a:latin typeface="Cambria Math" panose="02040503050406030204" pitchFamily="18" charset="0"/>
                        <a:ea typeface="Cambria Math" panose="02040503050406030204" pitchFamily="18" charset="0"/>
                      </a:rPr>
                      <m:t>)=</m:t>
                    </m:r>
                    <m:f>
                      <m:fPr>
                        <m:ctrlPr>
                          <a:rPr lang="en-US" altLang="zh-CN" sz="3200" i="1" smtClean="0">
                            <a:latin typeface="Cambria Math" panose="02040503050406030204" pitchFamily="18" charset="0"/>
                            <a:ea typeface="Cambria Math" panose="02040503050406030204" pitchFamily="18" charset="0"/>
                          </a:rPr>
                        </m:ctrlPr>
                      </m:fPr>
                      <m:num>
                        <m:r>
                          <a:rPr lang="en-US" altLang="zh-CN" sz="3200" b="0" i="1" smtClean="0">
                            <a:latin typeface="Cambria Math" panose="02040503050406030204" pitchFamily="18" charset="0"/>
                            <a:ea typeface="Cambria Math" panose="02040503050406030204" pitchFamily="18" charset="0"/>
                          </a:rPr>
                          <m:t>𝐶𝑜𝑢𝑛𝑡</m:t>
                        </m:r>
                        <m:d>
                          <m:dPr>
                            <m:ctrlPr>
                              <a:rPr lang="en-US" altLang="zh-CN" sz="3200" b="0" i="1" smtClean="0">
                                <a:latin typeface="Cambria Math" panose="02040503050406030204" pitchFamily="18" charset="0"/>
                                <a:ea typeface="Cambria Math" panose="02040503050406030204" pitchFamily="18" charset="0"/>
                              </a:rPr>
                            </m:ctrlPr>
                          </m:dPr>
                          <m:e>
                            <m:r>
                              <a:rPr lang="en-US" altLang="zh-CN" sz="3200" b="0" i="1" smtClean="0">
                                <a:latin typeface="Cambria Math" panose="02040503050406030204" pitchFamily="18" charset="0"/>
                                <a:ea typeface="Cambria Math" panose="02040503050406030204" pitchFamily="18" charset="0"/>
                              </a:rPr>
                              <m:t>𝑥</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𝑦</m:t>
                            </m:r>
                          </m:e>
                        </m:d>
                        <m:r>
                          <a:rPr lang="en-US" altLang="zh-CN" sz="3200" b="0" i="1" smtClean="0">
                            <a:latin typeface="Cambria Math" panose="02040503050406030204" pitchFamily="18" charset="0"/>
                            <a:ea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𝛼</m:t>
                        </m:r>
                      </m:num>
                      <m:den>
                        <m:r>
                          <a:rPr lang="en-US" altLang="zh-CN" sz="3200" b="0" i="1" smtClean="0">
                            <a:latin typeface="Cambria Math" panose="02040503050406030204" pitchFamily="18" charset="0"/>
                            <a:ea typeface="Cambria Math" panose="02040503050406030204" pitchFamily="18" charset="0"/>
                          </a:rPr>
                          <m:t>𝐶𝑜𝑢𝑛𝑡</m:t>
                        </m:r>
                        <m:d>
                          <m:dPr>
                            <m:ctrlPr>
                              <a:rPr lang="en-US" altLang="zh-CN" sz="3200" b="0" i="1" smtClean="0">
                                <a:latin typeface="Cambria Math" panose="02040503050406030204" pitchFamily="18" charset="0"/>
                                <a:ea typeface="Cambria Math" panose="02040503050406030204" pitchFamily="18" charset="0"/>
                              </a:rPr>
                            </m:ctrlPr>
                          </m:dPr>
                          <m:e>
                            <m:r>
                              <a:rPr lang="en-US" altLang="zh-CN" sz="3200" b="0" i="1" smtClean="0">
                                <a:latin typeface="Cambria Math" panose="02040503050406030204" pitchFamily="18" charset="0"/>
                                <a:ea typeface="Cambria Math" panose="02040503050406030204" pitchFamily="18" charset="0"/>
                              </a:rPr>
                              <m:t>𝑥</m:t>
                            </m:r>
                          </m:e>
                        </m:d>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𝑘</m:t>
                        </m:r>
                        <m:r>
                          <a:rPr lang="en-US" altLang="zh-CN" sz="3200" i="1">
                            <a:latin typeface="Cambria Math" panose="02040503050406030204" pitchFamily="18" charset="0"/>
                            <a:ea typeface="Cambria Math" panose="02040503050406030204" pitchFamily="18" charset="0"/>
                          </a:rPr>
                          <m:t>𝛼</m:t>
                        </m:r>
                      </m:den>
                    </m:f>
                  </m:oMath>
                </a14:m>
                <a:endParaRPr lang="en-US" sz="3200" dirty="0">
                  <a:latin typeface="Times" pitchFamily="2" charset="0"/>
                </a:endParaRPr>
              </a:p>
              <a:p>
                <a:r>
                  <a:rPr lang="en-US" sz="3200" dirty="0">
                    <a:latin typeface="Times" pitchFamily="2" charset="0"/>
                  </a:rPr>
                  <a:t>The Decision Rule Scores: </a:t>
                </a:r>
                <a14:m>
                  <m:oMath xmlns:m="http://schemas.openxmlformats.org/officeDocument/2006/math">
                    <m:sSub>
                      <m:sSubPr>
                        <m:ctrlPr>
                          <a:rPr lang="en-US" altLang="zh-CN" sz="3200" i="1" smtClean="0">
                            <a:latin typeface="Cambria Math" panose="02040503050406030204" pitchFamily="18" charset="0"/>
                          </a:rPr>
                        </m:ctrlPr>
                      </m:sSubPr>
                      <m:e>
                        <m:r>
                          <a:rPr lang="en-US" altLang="zh-CN" sz="3200" i="1" smtClean="0">
                            <a:latin typeface="Cambria Math" panose="02040503050406030204" pitchFamily="18" charset="0"/>
                            <a:ea typeface="Cambria Math" panose="02040503050406030204" pitchFamily="18" charset="0"/>
                          </a:rPr>
                          <m:t>𝜃</m:t>
                        </m:r>
                      </m:e>
                      <m:sub>
                        <m:r>
                          <a:rPr lang="en-US" altLang="zh-CN" sz="3200" b="0" i="1" smtClean="0">
                            <a:latin typeface="Cambria Math" panose="02040503050406030204" pitchFamily="18" charset="0"/>
                          </a:rPr>
                          <m:t>𝑓𝑗</m:t>
                        </m:r>
                      </m:sub>
                    </m:sSub>
                    <m:r>
                      <a:rPr lang="en-US" altLang="zh-CN" sz="3200" i="1">
                        <a:latin typeface="Cambria Math" panose="02040503050406030204" pitchFamily="18" charset="0"/>
                        <a:ea typeface="Cambria Math" panose="02040503050406030204" pitchFamily="18" charset="0"/>
                      </a:rPr>
                      <m:t>∝</m:t>
                    </m:r>
                    <m:f>
                      <m:fPr>
                        <m:ctrlPr>
                          <a:rPr lang="en-US" altLang="zh-CN" sz="3200" i="1" smtClean="0">
                            <a:latin typeface="Cambria Math" panose="02040503050406030204" pitchFamily="18" charset="0"/>
                          </a:rPr>
                        </m:ctrlPr>
                      </m:fPr>
                      <m:num>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Å</m:t>
                            </m:r>
                          </m:e>
                          <m:sub>
                            <m:r>
                              <a:rPr lang="en-US" altLang="zh-CN" sz="3200" b="0" i="1" smtClean="0">
                                <a:latin typeface="Cambria Math" panose="02040503050406030204" pitchFamily="18" charset="0"/>
                              </a:rPr>
                              <m:t>𝑓𝑗</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𝜖</m:t>
                        </m:r>
                      </m:num>
                      <m:den>
                        <m:sSub>
                          <m:sSubPr>
                            <m:ctrlPr>
                              <a:rPr lang="en-US" altLang="zh-CN" sz="3200" i="1">
                                <a:latin typeface="Cambria Math" panose="02040503050406030204" pitchFamily="18" charset="0"/>
                              </a:rPr>
                            </m:ctrlPr>
                          </m:sSubPr>
                          <m:e>
                            <m:r>
                              <a:rPr lang="en-US" altLang="zh-CN" sz="3200" b="0" i="1" smtClean="0">
                                <a:latin typeface="Cambria Math" panose="02040503050406030204" pitchFamily="18" charset="0"/>
                              </a:rPr>
                              <m:t>|</m:t>
                            </m:r>
                            <m:r>
                              <a:rPr lang="en-US" altLang="zh-CN" sz="3200" i="1">
                                <a:latin typeface="Cambria Math" panose="02040503050406030204" pitchFamily="18" charset="0"/>
                                <a:ea typeface="Cambria Math" panose="02040503050406030204" pitchFamily="18" charset="0"/>
                              </a:rPr>
                              <m:t>Å</m:t>
                            </m:r>
                          </m:e>
                          <m:sub>
                            <m:r>
                              <a:rPr lang="en-US" altLang="zh-CN" sz="3200" i="1">
                                <a:latin typeface="Cambria Math" panose="02040503050406030204" pitchFamily="18" charset="0"/>
                              </a:rPr>
                              <m:t>𝑓</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𝐿</m:t>
                        </m:r>
                        <m:r>
                          <a:rPr lang="en-US" altLang="zh-CN" sz="3200" i="1" smtClean="0">
                            <a:latin typeface="Cambria Math" panose="02040503050406030204" pitchFamily="18" charset="0"/>
                            <a:ea typeface="Cambria Math" panose="02040503050406030204" pitchFamily="18" charset="0"/>
                          </a:rPr>
                          <m:t>𝜖</m:t>
                        </m:r>
                      </m:den>
                    </m:f>
                    <m:r>
                      <a:rPr lang="en-US" altLang="zh-CN" sz="3200" b="1" i="1" smtClean="0">
                        <a:latin typeface="Cambria Math" panose="02040503050406030204" pitchFamily="18" charset="0"/>
                      </a:rPr>
                      <m:t> </m:t>
                    </m:r>
                  </m:oMath>
                </a14:m>
                <a:endParaRPr lang="en-US" altLang="zh-CN" sz="3200" b="1" i="1" dirty="0">
                  <a:latin typeface="Times" pitchFamily="2" charset="0"/>
                </a:endParaRPr>
              </a:p>
              <a:p>
                <a:endParaRPr lang="en-US" altLang="zh-CN" sz="3200" b="1" i="1" dirty="0">
                  <a:latin typeface="Times" pitchFamily="2" charset="0"/>
                </a:endParaRPr>
              </a:p>
              <a:p>
                <a:pPr marL="457200" indent="-457200">
                  <a:buFont typeface="Wingdings" pitchFamily="2" charset="2"/>
                  <a:buChar char="l"/>
                </a:pPr>
                <a:r>
                  <a:rPr lang="en-US" altLang="zh-CN" sz="3200" b="1" i="1" dirty="0" err="1">
                    <a:latin typeface="Times" pitchFamily="2" charset="0"/>
                  </a:rPr>
                  <a:t>Yarowsky</a:t>
                </a:r>
                <a:r>
                  <a:rPr lang="en-US" altLang="zh-CN" sz="3200" b="1" i="1" dirty="0">
                    <a:latin typeface="Times" pitchFamily="2" charset="0"/>
                  </a:rPr>
                  <a:t>-cautious Algorithm</a:t>
                </a:r>
                <a:r>
                  <a:rPr lang="en-US" altLang="zh-CN" sz="3200" dirty="0">
                    <a:latin typeface="Times" pitchFamily="2" charset="0"/>
                  </a:rPr>
                  <a:t>: Unsupervised Version </a:t>
                </a:r>
              </a:p>
              <a:p>
                <a:r>
                  <a:rPr lang="en-US" sz="3200" dirty="0">
                    <a:latin typeface="Times" pitchFamily="2" charset="0"/>
                  </a:rPr>
                  <a:t>Compared to </a:t>
                </a:r>
                <a:r>
                  <a:rPr lang="en-US" altLang="zh-CN" sz="3200" dirty="0">
                    <a:latin typeface="Times" pitchFamily="2" charset="0"/>
                  </a:rPr>
                  <a:t>(Yarowsky 95), it is an unsupervised version. It starts with a small number of training data as seeds. </a:t>
                </a:r>
                <a:r>
                  <a:rPr lang="en-US" altLang="zh-CN" sz="3200" b="1" i="1" dirty="0">
                    <a:latin typeface="Times" pitchFamily="2" charset="0"/>
                  </a:rPr>
                  <a:t>Yarowsky-</a:t>
                </a:r>
                <a:r>
                  <a:rPr lang="en-US" altLang="zh-CN" sz="3200" b="1" i="1" dirty="0" err="1">
                    <a:latin typeface="Times" pitchFamily="2" charset="0"/>
                  </a:rPr>
                  <a:t>cautiou</a:t>
                </a:r>
                <a:r>
                  <a:rPr lang="en-US" altLang="zh-CN" sz="3200" b="1" i="1" dirty="0">
                    <a:latin typeface="Times" pitchFamily="2" charset="0"/>
                  </a:rPr>
                  <a:t> </a:t>
                </a:r>
                <a:r>
                  <a:rPr lang="en-US" altLang="zh-CN" sz="3200" dirty="0">
                    <a:latin typeface="Times" pitchFamily="2" charset="0"/>
                  </a:rPr>
                  <a:t>has a limit on the number of rules added at each stage. </a:t>
                </a:r>
                <a:r>
                  <a:rPr lang="en-CA" altLang="zh-CN" sz="3200" dirty="0">
                    <a:latin typeface="Times" pitchFamily="2" charset="0"/>
                  </a:rPr>
                  <a:t>At the final iteration </a:t>
                </a:r>
                <a:r>
                  <a:rPr lang="en-CA" altLang="zh-CN" sz="3200" dirty="0" err="1">
                    <a:latin typeface="Times" pitchFamily="2" charset="0"/>
                  </a:rPr>
                  <a:t>Yarowsky</a:t>
                </a:r>
                <a:r>
                  <a:rPr lang="en-CA" altLang="zh-CN" sz="3200" dirty="0">
                    <a:latin typeface="Times" pitchFamily="2" charset="0"/>
                  </a:rPr>
                  <a:t>-cautious uses the current labelling to train a DL without a threshold or cautiousness</a:t>
                </a:r>
                <a:endParaRPr lang="en-US" sz="3200" dirty="0">
                  <a:latin typeface="Times" pitchFamily="2" charset="0"/>
                </a:endParaRPr>
              </a:p>
              <a:p>
                <a:endParaRPr lang="en-US" sz="3200" dirty="0">
                  <a:latin typeface="Times" pitchFamily="2" charset="0"/>
                </a:endParaRPr>
              </a:p>
              <a:p>
                <a:r>
                  <a:rPr kumimoji="1" lang="en-US" sz="3600" dirty="0">
                    <a:solidFill>
                      <a:schemeClr val="dk1"/>
                    </a:solidFill>
                  </a:rPr>
                  <a:t>              </a:t>
                </a:r>
              </a:p>
              <a:p>
                <a:r>
                  <a:rPr kumimoji="1" lang="en-US" sz="3600" dirty="0">
                    <a:solidFill>
                      <a:schemeClr val="dk1"/>
                    </a:solidFill>
                  </a:rPr>
                  <a:t>                Seed DL</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mc:Choice>
        <mc:Fallback>
          <p:sp>
            <p:nvSpPr>
              <p:cNvPr id="79" name="TextBox 78"/>
              <p:cNvSpPr txBox="1">
                <a:spLocks noRot="1" noChangeAspect="1" noMove="1" noResize="1" noEditPoints="1" noAdjustHandles="1" noChangeArrowheads="1" noChangeShapeType="1" noTextEdit="1"/>
              </p:cNvSpPr>
              <p:nvPr/>
            </p:nvSpPr>
            <p:spPr>
              <a:xfrm>
                <a:off x="914400" y="17623967"/>
                <a:ext cx="15544800" cy="10786735"/>
              </a:xfrm>
              <a:prstGeom prst="rect">
                <a:avLst/>
              </a:prstGeom>
              <a:blipFill>
                <a:blip r:embed="rId3"/>
                <a:stretch>
                  <a:fillRect l="-980" t="-706" r="-735"/>
                </a:stretch>
              </a:blipFill>
              <a:ln>
                <a:noFill/>
              </a:ln>
            </p:spPr>
            <p:txBody>
              <a:bodyPr/>
              <a:lstStyle/>
              <a:p>
                <a:r>
                  <a:rPr lang="zh-CN" altLang="en-US">
                    <a:noFill/>
                  </a:rPr>
                  <a:t> </a:t>
                </a:r>
              </a:p>
            </p:txBody>
          </p:sp>
        </mc:Fallback>
      </mc:AlternateContent>
      <p:sp>
        <p:nvSpPr>
          <p:cNvPr id="80" name="TextBox 79"/>
          <p:cNvSpPr txBox="1"/>
          <p:nvPr/>
        </p:nvSpPr>
        <p:spPr>
          <a:xfrm>
            <a:off x="457200" y="16166465"/>
            <a:ext cx="15544800" cy="706755"/>
          </a:xfrm>
          <a:prstGeom prst="rect">
            <a:avLst/>
          </a:prstGeom>
          <a:noFill/>
          <a:ln>
            <a:noFill/>
          </a:ln>
        </p:spPr>
        <p:txBody>
          <a:bodyPr wrap="square" rtlCol="0">
            <a:spAutoFit/>
          </a:bodyPr>
          <a:lstStyle/>
          <a:p>
            <a:pPr algn="ctr"/>
            <a:r>
              <a:rPr lang="en-US" sz="4000" b="1" dirty="0">
                <a:solidFill>
                  <a:srgbClr val="CD3E3D"/>
                </a:solidFill>
                <a:latin typeface="Trebuchet MS" panose="020B0603020202020204" pitchFamily="34" charset="0"/>
              </a:rPr>
              <a:t>Method-</a:t>
            </a:r>
            <a:r>
              <a:rPr lang="en-US" sz="4000" b="1" dirty="0" err="1">
                <a:solidFill>
                  <a:srgbClr val="CD3E3D"/>
                </a:solidFill>
                <a:latin typeface="Trebuchet MS" panose="020B0603020202020204" pitchFamily="34" charset="0"/>
              </a:rPr>
              <a:t>Yarowsky</a:t>
            </a:r>
            <a:r>
              <a:rPr lang="en-US" sz="4000" b="1" dirty="0">
                <a:solidFill>
                  <a:srgbClr val="CD3E3D"/>
                </a:solidFill>
                <a:latin typeface="Trebuchet MS" panose="020B0603020202020204" pitchFamily="34" charset="0"/>
              </a:rPr>
              <a:t> and </a:t>
            </a:r>
            <a:r>
              <a:rPr lang="en-US" altLang="zh-CN" sz="4000" b="1" dirty="0" err="1">
                <a:solidFill>
                  <a:srgbClr val="CD3E3D"/>
                </a:solidFill>
                <a:latin typeface="Trebuchet MS" panose="020B0603020202020204" pitchFamily="34" charset="0"/>
              </a:rPr>
              <a:t>Yarowsky</a:t>
            </a:r>
            <a:r>
              <a:rPr lang="en-US" altLang="zh-CN" sz="4000" b="1" dirty="0">
                <a:solidFill>
                  <a:srgbClr val="CD3E3D"/>
                </a:solidFill>
                <a:latin typeface="Trebuchet MS" panose="020B0603020202020204" pitchFamily="34" charset="0"/>
              </a:rPr>
              <a:t>-</a:t>
            </a:r>
            <a:r>
              <a:rPr lang="en-US" sz="4000" b="1" dirty="0">
                <a:solidFill>
                  <a:srgbClr val="CD3E3D"/>
                </a:solidFill>
                <a:latin typeface="Trebuchet MS" panose="020B0603020202020204" pitchFamily="34" charset="0"/>
              </a:rPr>
              <a:t>cautious</a:t>
            </a:r>
          </a:p>
        </p:txBody>
      </p:sp>
      <p:sp>
        <p:nvSpPr>
          <p:cNvPr id="84" name="TextBox 83"/>
          <p:cNvSpPr txBox="1"/>
          <p:nvPr/>
        </p:nvSpPr>
        <p:spPr>
          <a:xfrm>
            <a:off x="457200" y="42227140"/>
            <a:ext cx="32417659" cy="769441"/>
          </a:xfrm>
          <a:prstGeom prst="rect">
            <a:avLst/>
          </a:prstGeom>
          <a:noFill/>
        </p:spPr>
        <p:txBody>
          <a:bodyPr wrap="square" rtlCol="0">
            <a:spAutoFit/>
          </a:bodyPr>
          <a:lstStyle/>
          <a:p>
            <a:pPr algn="ctr"/>
            <a:r>
              <a:rPr lang="en-US" sz="4400" dirty="0">
                <a:solidFill>
                  <a:schemeClr val="bg1"/>
                </a:solidFill>
                <a:latin typeface="Times" pitchFamily="2" charset="0"/>
              </a:rPr>
              <a:t>[Footer: links, additional logos (e.g., funding), QR codes etc., remove box if not needed]</a:t>
            </a:r>
          </a:p>
        </p:txBody>
      </p:sp>
      <p:grpSp>
        <p:nvGrpSpPr>
          <p:cNvPr id="4" name="Group 3"/>
          <p:cNvGrpSpPr/>
          <p:nvPr/>
        </p:nvGrpSpPr>
        <p:grpSpPr>
          <a:xfrm>
            <a:off x="16730348" y="34139606"/>
            <a:ext cx="15611187" cy="5017392"/>
            <a:chOff x="457200" y="3062938"/>
            <a:chExt cx="15611187" cy="8937560"/>
          </a:xfrm>
        </p:grpSpPr>
        <p:sp>
          <p:nvSpPr>
            <p:cNvPr id="5" name="TextBox 14"/>
            <p:cNvSpPr txBox="1"/>
            <p:nvPr/>
          </p:nvSpPr>
          <p:spPr>
            <a:xfrm>
              <a:off x="523587" y="4820049"/>
              <a:ext cx="15544800" cy="7180449"/>
            </a:xfrm>
            <a:prstGeom prst="rect">
              <a:avLst/>
            </a:prstGeom>
            <a:noFill/>
            <a:ln>
              <a:noFill/>
            </a:ln>
          </p:spPr>
          <p:txBody>
            <a:bodyPr wrap="square" rtlCol="0">
              <a:spAutoFit/>
            </a:bodyPr>
            <a:lstStyle/>
            <a:p>
              <a:pPr marL="514350" indent="-514350">
                <a:buFont typeface="+mj-lt"/>
                <a:buAutoNum type="arabicPeriod"/>
              </a:pPr>
              <a:r>
                <a:rPr lang="en-US" sz="3200" dirty="0">
                  <a:latin typeface="Times" pitchFamily="2" charset="0"/>
                </a:rPr>
                <a:t>Yarowsky, David. "Unsupervised word sense disambiguation rivaling supervised methods." 33rd annual meeting of the association for computational linguistics. 1995.</a:t>
              </a:r>
            </a:p>
            <a:p>
              <a:pPr marL="514350" indent="-514350">
                <a:buFont typeface="+mj-lt"/>
                <a:buAutoNum type="arabicPeriod"/>
              </a:pPr>
              <a:r>
                <a:rPr lang="en-US" sz="3200" dirty="0">
                  <a:latin typeface="Times" pitchFamily="2" charset="0"/>
                </a:rPr>
                <a:t>Collins, Michael, and Yoram Singer. "Unsupervised models for named entity classification." 1999 Joint SIGDAT Conference on Empirical Methods in Natural Language Processing and Very Large Corpora. 1999.</a:t>
              </a:r>
            </a:p>
            <a:p>
              <a:pPr marL="514350" indent="-514350">
                <a:buFont typeface="+mj-lt"/>
                <a:buAutoNum type="arabicPeriod"/>
              </a:pPr>
              <a:r>
                <a:rPr lang="en-US" sz="3200" dirty="0">
                  <a:latin typeface="Times" pitchFamily="2" charset="0"/>
                </a:rPr>
                <a:t>Liao, Wenhui, and Sriharsha Veeramachaneni. "A simple semi-supervised algorithm for named entity recognition." Proceedings of the NAACL HLT 2009 Workshop on Semi-Supervised Learning for Natural Language Processing. 2009.</a:t>
              </a:r>
            </a:p>
          </p:txBody>
        </p:sp>
        <p:sp>
          <p:nvSpPr>
            <p:cNvPr id="6" name="TextBox 69"/>
            <p:cNvSpPr txBox="1"/>
            <p:nvPr/>
          </p:nvSpPr>
          <p:spPr>
            <a:xfrm>
              <a:off x="457200" y="3062938"/>
              <a:ext cx="15544800" cy="1258954"/>
            </a:xfrm>
            <a:prstGeom prst="rect">
              <a:avLst/>
            </a:prstGeom>
            <a:noFill/>
            <a:ln>
              <a:noFill/>
            </a:ln>
          </p:spPr>
          <p:txBody>
            <a:bodyPr wrap="square" rtlCol="0">
              <a:spAutoFit/>
            </a:bodyPr>
            <a:lstStyle/>
            <a:p>
              <a:pPr algn="ctr"/>
              <a:r>
                <a:rPr lang="en-US" altLang="en-CA" sz="4000" b="1" dirty="0">
                  <a:solidFill>
                    <a:srgbClr val="CD3E3D"/>
                  </a:solidFill>
                  <a:latin typeface="Trebuchet MS" panose="020B0603020202020204" pitchFamily="34" charset="0"/>
                </a:rPr>
                <a:t>Reference</a:t>
              </a:r>
            </a:p>
          </p:txBody>
        </p:sp>
      </p:grpSp>
      <p:grpSp>
        <p:nvGrpSpPr>
          <p:cNvPr id="18" name="Group 17"/>
          <p:cNvGrpSpPr/>
          <p:nvPr/>
        </p:nvGrpSpPr>
        <p:grpSpPr>
          <a:xfrm>
            <a:off x="16666029" y="17873558"/>
            <a:ext cx="15630466" cy="8554902"/>
            <a:chOff x="326209" y="3122475"/>
            <a:chExt cx="15630466" cy="1507201"/>
          </a:xfrm>
        </p:grpSpPr>
        <p:sp>
          <p:nvSpPr>
            <p:cNvPr id="19" name="TextBox 78"/>
            <p:cNvSpPr txBox="1"/>
            <p:nvPr/>
          </p:nvSpPr>
          <p:spPr>
            <a:xfrm>
              <a:off x="326209" y="3225274"/>
              <a:ext cx="15544800" cy="1404402"/>
            </a:xfrm>
            <a:prstGeom prst="rect">
              <a:avLst/>
            </a:prstGeom>
            <a:noFill/>
            <a:ln>
              <a:noFill/>
            </a:ln>
          </p:spPr>
          <p:txBody>
            <a:bodyPr wrap="square" rtlCol="0">
              <a:spAutoFit/>
            </a:bodyPr>
            <a:lstStyle/>
            <a:p>
              <a:endParaRPr lang="en-US" sz="3200" dirty="0">
                <a:latin typeface="Times" pitchFamily="2" charset="0"/>
                <a:sym typeface="+mn-ea"/>
              </a:endParaRPr>
            </a:p>
            <a:p>
              <a:r>
                <a:rPr lang="en-US" sz="3200" dirty="0">
                  <a:latin typeface="Times" pitchFamily="2" charset="0"/>
                  <a:sym typeface="+mn-ea"/>
                </a:rPr>
                <a:t>To experiment all these methods' performances, we used the data set that contains around 200k labeled words and 800k unlabeled words. To evaluate our result we used accuracy of predicting all tags (I-PER, I-LOC, I-ORG, O) as our criteria:</a:t>
              </a:r>
              <a:endParaRPr lang="en-US" sz="3200" dirty="0">
                <a:latin typeface="Times" pitchFamily="2" charset="0"/>
              </a:endParaRPr>
            </a:p>
            <a:p>
              <a:endParaRPr lang="en-US" sz="3200" dirty="0">
                <a:latin typeface="Times" pitchFamily="2" charset="0"/>
              </a:endParaRPr>
            </a:p>
            <a:p>
              <a:r>
                <a:rPr lang="en-US" sz="3200" dirty="0">
                  <a:latin typeface="Times" pitchFamily="2" charset="0"/>
                </a:rPr>
                <a:t>Accuracy for each of the method</a:t>
              </a:r>
              <a:r>
                <a:rPr lang="zh-CN" altLang="en-US" sz="3200" dirty="0">
                  <a:latin typeface="Times" pitchFamily="2" charset="0"/>
                </a:rPr>
                <a:t>：</a:t>
              </a:r>
              <a:endParaRPr lang="en-US" sz="3200" dirty="0">
                <a:latin typeface="Times" pitchFamily="2" charset="0"/>
              </a:endParaRPr>
            </a:p>
            <a:p>
              <a:pPr>
                <a:lnSpc>
                  <a:spcPct val="150000"/>
                </a:lnSpc>
              </a:pPr>
              <a:r>
                <a:rPr lang="en-US" sz="3200" dirty="0">
                  <a:latin typeface="Times" pitchFamily="2" charset="0"/>
                </a:rPr>
                <a:t>Yarowsky                     :                                                          80.51</a:t>
              </a:r>
            </a:p>
            <a:p>
              <a:pPr>
                <a:lnSpc>
                  <a:spcPct val="150000"/>
                </a:lnSpc>
              </a:pPr>
              <a:r>
                <a:rPr lang="en-US" sz="3200" dirty="0" err="1">
                  <a:latin typeface="Times" pitchFamily="2" charset="0"/>
                </a:rPr>
                <a:t>Yarowsky</a:t>
              </a:r>
              <a:r>
                <a:rPr lang="en-US" sz="3200" dirty="0">
                  <a:latin typeface="Times" pitchFamily="2" charset="0"/>
                </a:rPr>
                <a:t>-Cautious.   :                                                                   85.4</a:t>
              </a:r>
            </a:p>
            <a:p>
              <a:pPr>
                <a:lnSpc>
                  <a:spcPct val="150000"/>
                </a:lnSpc>
              </a:pPr>
              <a:r>
                <a:rPr lang="en-US" sz="3200" dirty="0" err="1">
                  <a:latin typeface="Times" pitchFamily="2" charset="0"/>
                </a:rPr>
                <a:t>DL_CoTrain</a:t>
              </a:r>
              <a:r>
                <a:rPr lang="en-US" sz="3200" dirty="0">
                  <a:latin typeface="Times" pitchFamily="2" charset="0"/>
                </a:rPr>
                <a:t>               :														    84.6</a:t>
              </a:r>
            </a:p>
            <a:p>
              <a:pPr>
                <a:lnSpc>
                  <a:spcPct val="150000"/>
                </a:lnSpc>
              </a:pPr>
              <a:r>
                <a:rPr lang="en-US" sz="3200" dirty="0">
                  <a:latin typeface="Times" pitchFamily="2" charset="0"/>
                </a:rPr>
                <a:t>Semi-supervised CRF:                                                                     86.2</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22" name="TextBox 79"/>
            <p:cNvSpPr txBox="1"/>
            <p:nvPr/>
          </p:nvSpPr>
          <p:spPr>
            <a:xfrm>
              <a:off x="411875" y="3122475"/>
              <a:ext cx="15544800" cy="124516"/>
            </a:xfrm>
            <a:prstGeom prst="rect">
              <a:avLst/>
            </a:prstGeom>
            <a:noFill/>
            <a:ln>
              <a:noFill/>
            </a:ln>
          </p:spPr>
          <p:txBody>
            <a:bodyPr wrap="square" rtlCol="0">
              <a:spAutoFit/>
            </a:bodyPr>
            <a:lstStyle/>
            <a:p>
              <a:pPr algn="ctr"/>
              <a:r>
                <a:rPr lang="en-US" sz="4000" b="1" dirty="0">
                  <a:solidFill>
                    <a:srgbClr val="CD3E3D"/>
                  </a:solidFill>
                  <a:latin typeface="Trebuchet MS" panose="020B0603020202020204" pitchFamily="34" charset="0"/>
                </a:rPr>
                <a:t>Results</a:t>
              </a:r>
            </a:p>
          </p:txBody>
        </p:sp>
      </p:grpSp>
      <p:grpSp>
        <p:nvGrpSpPr>
          <p:cNvPr id="23" name="Group 22"/>
          <p:cNvGrpSpPr/>
          <p:nvPr/>
        </p:nvGrpSpPr>
        <p:grpSpPr>
          <a:xfrm>
            <a:off x="16689349" y="25703573"/>
            <a:ext cx="15564313" cy="8508133"/>
            <a:chOff x="437687" y="3139460"/>
            <a:chExt cx="15564313" cy="1291645"/>
          </a:xfrm>
        </p:grpSpPr>
        <p:sp>
          <p:nvSpPr>
            <p:cNvPr id="25" name="TextBox 78"/>
            <p:cNvSpPr txBox="1"/>
            <p:nvPr/>
          </p:nvSpPr>
          <p:spPr>
            <a:xfrm>
              <a:off x="437687" y="3295700"/>
              <a:ext cx="15544800" cy="1135405"/>
            </a:xfrm>
            <a:prstGeom prst="rect">
              <a:avLst/>
            </a:prstGeom>
            <a:noFill/>
            <a:ln>
              <a:noFill/>
            </a:ln>
          </p:spPr>
          <p:txBody>
            <a:bodyPr wrap="square" rtlCol="0">
              <a:spAutoFit/>
            </a:bodyPr>
            <a:lstStyle/>
            <a:p>
              <a:r>
                <a:rPr lang="en-US" sz="3200" dirty="0">
                  <a:latin typeface="Times" pitchFamily="2" charset="0"/>
                </a:rPr>
                <a:t>As showed in our results above, results with only labeled data are lower than that with labeled and unlabeled data. The reason is that semi-supervised learning enable us to utilize large unlabeled data as if it is labeled in our models' training and thus get a larger training set and result to better performance. </a:t>
              </a:r>
            </a:p>
            <a:p>
              <a:endParaRPr lang="en-US" sz="3200" dirty="0">
                <a:latin typeface="Times" pitchFamily="2" charset="0"/>
              </a:endParaRPr>
            </a:p>
            <a:p>
              <a:r>
                <a:rPr lang="en-US" sz="3200" dirty="0">
                  <a:latin typeface="Times" pitchFamily="2" charset="0"/>
                </a:rPr>
                <a:t>Semi-supervised conditional random field achieved better result than yarowsky algorithm and dl_cotrain </a:t>
              </a:r>
              <a:r>
                <a:rPr lang="en-US" sz="3200" dirty="0">
                  <a:latin typeface="Times" pitchFamily="2" charset="0"/>
                  <a:sym typeface="+mn-ea"/>
                </a:rPr>
                <a:t>algorithm </a:t>
              </a:r>
              <a:r>
                <a:rPr lang="en-US" sz="3200" dirty="0">
                  <a:latin typeface="Times" pitchFamily="2" charset="0"/>
                </a:rPr>
                <a:t>as it is relatively more complex than the other two algorithm.  However, this improvement is not significant as the yarowsky and dl_cotrain also performed quite well. Since Yarowsky algorithm is a straightforward method, we can do some improvement on it to get better performance. </a:t>
              </a:r>
            </a:p>
            <a:p>
              <a:endParaRPr lang="en-US" sz="3200" dirty="0">
                <a:latin typeface="Times" pitchFamily="2" charset="0"/>
              </a:endParaRPr>
            </a:p>
            <a:p>
              <a:r>
                <a:rPr lang="en-US" sz="3200" dirty="0">
                  <a:latin typeface="Times" pitchFamily="2" charset="0"/>
                </a:rPr>
                <a:t>In general, semi-supervised learning is an efficient approach in named entity recognition and other aspects where unlabeled data is more accessible than labeled data.</a:t>
              </a:r>
            </a:p>
            <a:p>
              <a:endParaRPr lang="en-US" sz="3200" dirty="0">
                <a:latin typeface="Times" pitchFamily="2" charset="0"/>
              </a:endParaRPr>
            </a:p>
            <a:p>
              <a:endParaRPr lang="en-US" sz="3200" dirty="0">
                <a:latin typeface="Times" pitchFamily="2" charset="0"/>
              </a:endParaRPr>
            </a:p>
          </p:txBody>
        </p:sp>
        <p:sp>
          <p:nvSpPr>
            <p:cNvPr id="26" name="TextBox 79"/>
            <p:cNvSpPr txBox="1"/>
            <p:nvPr/>
          </p:nvSpPr>
          <p:spPr>
            <a:xfrm>
              <a:off x="457200" y="3139460"/>
              <a:ext cx="15544800" cy="107295"/>
            </a:xfrm>
            <a:prstGeom prst="rect">
              <a:avLst/>
            </a:prstGeom>
            <a:noFill/>
            <a:ln>
              <a:noFill/>
            </a:ln>
          </p:spPr>
          <p:txBody>
            <a:bodyPr wrap="square" rtlCol="0">
              <a:spAutoFit/>
            </a:bodyPr>
            <a:lstStyle/>
            <a:p>
              <a:pPr algn="ctr"/>
              <a:r>
                <a:rPr lang="en-US" sz="4000" b="1" dirty="0">
                  <a:solidFill>
                    <a:srgbClr val="CD3E3D"/>
                  </a:solidFill>
                  <a:latin typeface="Trebuchet MS" panose="020B0603020202020204" pitchFamily="34" charset="0"/>
                </a:rPr>
                <a:t>Conclusion</a:t>
              </a:r>
            </a:p>
          </p:txBody>
        </p:sp>
      </p:grpSp>
      <p:sp>
        <p:nvSpPr>
          <p:cNvPr id="28" name="矩形 27"/>
          <p:cNvSpPr/>
          <p:nvPr/>
        </p:nvSpPr>
        <p:spPr>
          <a:xfrm>
            <a:off x="20722359" y="21692177"/>
            <a:ext cx="5400040" cy="3600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p>
        </p:txBody>
      </p:sp>
      <p:sp>
        <p:nvSpPr>
          <p:cNvPr id="44" name="矩形 43"/>
          <p:cNvSpPr/>
          <p:nvPr/>
        </p:nvSpPr>
        <p:spPr>
          <a:xfrm>
            <a:off x="20722359" y="22402790"/>
            <a:ext cx="6148705" cy="3600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                                                                  </a:t>
            </a:r>
            <a:endParaRPr kumimoji="1" lang="zh-CN" altLang="en-US" dirty="0"/>
          </a:p>
        </p:txBody>
      </p:sp>
      <p:sp>
        <p:nvSpPr>
          <p:cNvPr id="27" name="矩形 43"/>
          <p:cNvSpPr/>
          <p:nvPr/>
        </p:nvSpPr>
        <p:spPr>
          <a:xfrm>
            <a:off x="20722359" y="23828149"/>
            <a:ext cx="6386830" cy="3829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                                                                  </a:t>
            </a:r>
            <a:endParaRPr kumimoji="1" lang="zh-CN" altLang="en-US" dirty="0"/>
          </a:p>
        </p:txBody>
      </p:sp>
      <p:grpSp>
        <p:nvGrpSpPr>
          <p:cNvPr id="35" name="Group 34"/>
          <p:cNvGrpSpPr/>
          <p:nvPr/>
        </p:nvGrpSpPr>
        <p:grpSpPr>
          <a:xfrm>
            <a:off x="4545365" y="23650837"/>
            <a:ext cx="7772400" cy="1977390"/>
            <a:chOff x="3305" y="36727"/>
            <a:chExt cx="12240" cy="3114"/>
          </a:xfrm>
        </p:grpSpPr>
        <p:sp>
          <p:nvSpPr>
            <p:cNvPr id="2" name="椭圆 1"/>
            <p:cNvSpPr/>
            <p:nvPr/>
          </p:nvSpPr>
          <p:spPr>
            <a:xfrm>
              <a:off x="6176" y="36727"/>
              <a:ext cx="3471" cy="29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3600" dirty="0"/>
                <a:t>Label Data</a:t>
              </a:r>
              <a:endParaRPr kumimoji="1" lang="zh-CN" altLang="en-US" sz="3600" dirty="0"/>
            </a:p>
          </p:txBody>
        </p:sp>
        <p:sp>
          <p:nvSpPr>
            <p:cNvPr id="32" name="椭圆 31"/>
            <p:cNvSpPr/>
            <p:nvPr/>
          </p:nvSpPr>
          <p:spPr>
            <a:xfrm>
              <a:off x="12074" y="36860"/>
              <a:ext cx="3471" cy="29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4000" dirty="0"/>
                <a:t>Train DL</a:t>
              </a:r>
              <a:endParaRPr kumimoji="1" lang="zh-CN" altLang="en-US" sz="4000" dirty="0"/>
            </a:p>
          </p:txBody>
        </p:sp>
        <p:sp>
          <p:nvSpPr>
            <p:cNvPr id="24" name="右箭头 23"/>
            <p:cNvSpPr/>
            <p:nvPr/>
          </p:nvSpPr>
          <p:spPr>
            <a:xfrm>
              <a:off x="9283" y="38930"/>
              <a:ext cx="3154" cy="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右箭头 37"/>
            <p:cNvSpPr/>
            <p:nvPr/>
          </p:nvSpPr>
          <p:spPr>
            <a:xfrm rot="10800000">
              <a:off x="9283" y="37001"/>
              <a:ext cx="3154" cy="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右箭头 38"/>
            <p:cNvSpPr/>
            <p:nvPr/>
          </p:nvSpPr>
          <p:spPr>
            <a:xfrm>
              <a:off x="3305" y="37687"/>
              <a:ext cx="2871" cy="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grpSp>
        <p:nvGrpSpPr>
          <p:cNvPr id="52" name="Group 10">
            <a:extLst>
              <a:ext uri="{FF2B5EF4-FFF2-40B4-BE49-F238E27FC236}">
                <a16:creationId xmlns:a16="http://schemas.microsoft.com/office/drawing/2014/main" id="{EDBBE807-6C67-114C-ADCB-BA525E60DE63}"/>
              </a:ext>
            </a:extLst>
          </p:cNvPr>
          <p:cNvGrpSpPr/>
          <p:nvPr/>
        </p:nvGrpSpPr>
        <p:grpSpPr>
          <a:xfrm>
            <a:off x="16797020" y="4037964"/>
            <a:ext cx="15544800" cy="13206488"/>
            <a:chOff x="457200" y="3062938"/>
            <a:chExt cx="15544800" cy="2326717"/>
          </a:xfrm>
        </p:grpSpPr>
        <mc:AlternateContent xmlns:mc="http://schemas.openxmlformats.org/markup-compatibility/2006">
          <mc:Choice xmlns:a14="http://schemas.microsoft.com/office/drawing/2010/main" Requires="a14">
            <p:sp>
              <p:nvSpPr>
                <p:cNvPr id="53" name="TextBox 78">
                  <a:extLst>
                    <a:ext uri="{FF2B5EF4-FFF2-40B4-BE49-F238E27FC236}">
                      <a16:creationId xmlns:a16="http://schemas.microsoft.com/office/drawing/2014/main" id="{3A4EF8C5-A44F-824F-BC57-15A24D2E36E8}"/>
                    </a:ext>
                  </a:extLst>
                </p:cNvPr>
                <p:cNvSpPr txBox="1"/>
                <p:nvPr/>
              </p:nvSpPr>
              <p:spPr>
                <a:xfrm>
                  <a:off x="457200" y="3268027"/>
                  <a:ext cx="15544800" cy="2121628"/>
                </a:xfrm>
                <a:prstGeom prst="rect">
                  <a:avLst/>
                </a:prstGeom>
                <a:noFill/>
                <a:ln>
                  <a:noFill/>
                </a:ln>
              </p:spPr>
              <p:txBody>
                <a:bodyPr wrap="square" rtlCol="0">
                  <a:spAutoFit/>
                </a:bodyPr>
                <a:lstStyle/>
                <a:p>
                  <a:r>
                    <a:rPr lang="en-US" sz="3200" dirty="0">
                      <a:latin typeface="Times" pitchFamily="2" charset="0"/>
                    </a:rPr>
                    <a:t>We use CRF to perform classiﬁcation. CRFs are undirected graphical models trained to maximize the conditional probability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𝑌</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m:t>
                      </m:r>
                    </m:oMath>
                  </a14:m>
                  <a:r>
                    <a:rPr lang="en-US" sz="3200" dirty="0">
                      <a:latin typeface="Times" pitchFamily="2" charset="0"/>
                    </a:rPr>
                    <a:t> of a sequence of labels </a:t>
                  </a:r>
                  <a14:m>
                    <m:oMath xmlns:m="http://schemas.openxmlformats.org/officeDocument/2006/math">
                      <m:r>
                        <a:rPr lang="en-US" sz="3200" b="0" i="1" smtClean="0">
                          <a:latin typeface="Cambria Math" panose="02040503050406030204" pitchFamily="18" charset="0"/>
                        </a:rPr>
                        <m:t>𝑌</m:t>
                      </m:r>
                      <m:r>
                        <a:rPr lang="en-US"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𝑦</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𝑦</m:t>
                          </m:r>
                        </m:e>
                        <m:sub>
                          <m:r>
                            <a:rPr lang="en-US" altLang="zh-CN" sz="3200" b="0" i="1" smtClean="0">
                              <a:latin typeface="Cambria Math" panose="02040503050406030204" pitchFamily="18" charset="0"/>
                            </a:rPr>
                            <m:t>𝑁</m:t>
                          </m:r>
                        </m:sub>
                      </m:sSub>
                      <m:r>
                        <a:rPr lang="en-US" altLang="zh-CN" sz="3200" b="0" i="0" smtClean="0">
                          <a:latin typeface="Cambria Math" panose="02040503050406030204" pitchFamily="18" charset="0"/>
                        </a:rPr>
                        <m:t> </m:t>
                      </m:r>
                    </m:oMath>
                  </a14:m>
                  <a:r>
                    <a:rPr lang="en-US" sz="3200" dirty="0">
                      <a:latin typeface="Times" pitchFamily="2" charset="0"/>
                    </a:rPr>
                    <a:t>given the corresponding input sequence </a:t>
                  </a:r>
                  <a14:m>
                    <m:oMath xmlns:m="http://schemas.openxmlformats.org/officeDocument/2006/math">
                      <m:r>
                        <a:rPr lang="en-US" sz="3200" b="0" i="1" smtClean="0">
                          <a:latin typeface="Cambria Math" panose="02040503050406030204" pitchFamily="18" charset="0"/>
                        </a:rPr>
                        <m:t>𝑋</m:t>
                      </m:r>
                      <m:r>
                        <a:rPr lang="en-US"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𝑁</m:t>
                          </m:r>
                        </m:sub>
                      </m:sSub>
                    </m:oMath>
                  </a14:m>
                  <a:r>
                    <a:rPr lang="en-US" sz="3200" dirty="0">
                      <a:latin typeface="Times" pitchFamily="2" charset="0"/>
                    </a:rPr>
                    <a:t>.</a:t>
                  </a: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e>
                          <m:e>
                            <m:r>
                              <a:rPr lang="en-US" sz="2800" b="0" i="1" smtClean="0">
                                <a:latin typeface="Cambria Math" panose="02040503050406030204" pitchFamily="18" charset="0"/>
                              </a:rPr>
                              <m:t>𝑋</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𝑍</m:t>
                            </m:r>
                            <m:r>
                              <a:rPr lang="en-US" sz="2800" b="0" i="1" smtClean="0">
                                <a:latin typeface="Cambria Math" panose="02040503050406030204" pitchFamily="18" charset="0"/>
                              </a:rPr>
                              <m:t>(</m:t>
                            </m:r>
                            <m:r>
                              <a:rPr lang="en-US" sz="2800" b="0" i="1" smtClean="0">
                                <a:latin typeface="Cambria Math" panose="02040503050406030204" pitchFamily="18" charset="0"/>
                              </a:rPr>
                              <m:t>𝑋</m:t>
                            </m:r>
                            <m:r>
                              <a:rPr lang="en-US" sz="2800" b="0" i="1" smtClean="0">
                                <a:latin typeface="Cambria Math" panose="02040503050406030204" pitchFamily="18" charset="0"/>
                              </a:rPr>
                              <m:t>)</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𝑁</m:t>
                                    </m:r>
                                  </m:sup>
                                  <m:e>
                                    <m:nary>
                                      <m:naryPr>
                                        <m:chr m:val="∑"/>
                                        <m:supHide m:val="on"/>
                                        <m:ctrlPr>
                                          <a:rPr lang="en-US" altLang="zh-CN" sz="2800" b="0" i="1" smtClean="0">
                                            <a:latin typeface="Cambria Math" panose="02040503050406030204" pitchFamily="18" charset="0"/>
                                          </a:rPr>
                                        </m:ctrlPr>
                                      </m:naryPr>
                                      <m:sub>
                                        <m:r>
                                          <m:rPr>
                                            <m:brk m:alnAt="7"/>
                                          </m:rPr>
                                          <a:rPr lang="en-US" altLang="zh-CN" sz="2800" b="0" i="1" smtClean="0">
                                            <a:latin typeface="Cambria Math" panose="02040503050406030204" pitchFamily="18" charset="0"/>
                                          </a:rPr>
                                          <m:t>𝑘</m:t>
                                        </m:r>
                                      </m:sub>
                                      <m:sup/>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𝜆</m:t>
                                            </m:r>
                                          </m:e>
                                          <m:sub>
                                            <m:r>
                                              <a:rPr lang="en-US" altLang="zh-CN" sz="2800" b="0" i="1" smtClean="0">
                                                <a:latin typeface="Cambria Math" panose="02040503050406030204" pitchFamily="18" charset="0"/>
                                              </a:rPr>
                                              <m:t>𝑘</m:t>
                                            </m:r>
                                          </m:sub>
                                        </m:s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𝑘</m:t>
                                            </m:r>
                                          </m:sub>
                                        </m:sSub>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𝑋</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e>
                                        </m:d>
                                      </m:e>
                                    </m:nary>
                                  </m:e>
                                </m:nary>
                              </m:e>
                            </m:d>
                          </m:e>
                        </m:func>
                      </m:oMath>
                    </m:oMathPara>
                  </a14:m>
                  <a:endParaRPr lang="en-US" altLang="zh-CN" sz="2800" b="0" dirty="0">
                    <a:latin typeface="Times" pitchFamily="2" charset="0"/>
                  </a:endParaRPr>
                </a:p>
                <a:p>
                  <a:r>
                    <a:rPr lang="en-US" sz="3200" dirty="0">
                      <a:latin typeface="Times" pitchFamily="2" charset="0"/>
                    </a:rPr>
                    <a:t>,where </a:t>
                  </a:r>
                  <a14:m>
                    <m:oMath xmlns:m="http://schemas.openxmlformats.org/officeDocument/2006/math">
                      <m:r>
                        <a:rPr lang="en-US" altLang="zh-CN" sz="3200" i="1">
                          <a:latin typeface="Cambria Math" panose="02040503050406030204" pitchFamily="18" charset="0"/>
                        </a:rPr>
                        <m:t>𝑍</m:t>
                      </m:r>
                      <m:r>
                        <a:rPr lang="en-US" altLang="zh-CN" sz="3200" i="1">
                          <a:latin typeface="Cambria Math" panose="02040503050406030204" pitchFamily="18" charset="0"/>
                        </a:rPr>
                        <m:t>(</m:t>
                      </m:r>
                      <m:r>
                        <a:rPr lang="en-US" altLang="zh-CN" sz="3200" i="1">
                          <a:latin typeface="Cambria Math" panose="02040503050406030204" pitchFamily="18" charset="0"/>
                        </a:rPr>
                        <m:t>𝑋</m:t>
                      </m:r>
                      <m:r>
                        <a:rPr lang="en-US" altLang="zh-CN" sz="3200" b="0" i="1" smtClean="0">
                          <a:latin typeface="Cambria Math" panose="02040503050406030204" pitchFamily="18" charset="0"/>
                        </a:rPr>
                        <m:t>)</m:t>
                      </m:r>
                    </m:oMath>
                  </a14:m>
                  <a:r>
                    <a:rPr lang="en-US" sz="3200" dirty="0">
                      <a:latin typeface="Times" pitchFamily="2" charset="0"/>
                    </a:rPr>
                    <a:t> is normalization term and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𝑓</m:t>
                          </m:r>
                        </m:e>
                        <m:sub>
                          <m:r>
                            <a:rPr lang="en-US" altLang="zh-CN" sz="3200" i="1">
                              <a:latin typeface="Cambria Math" panose="02040503050406030204" pitchFamily="18" charset="0"/>
                            </a:rPr>
                            <m:t>𝑘</m:t>
                          </m:r>
                        </m:sub>
                      </m:sSub>
                    </m:oMath>
                  </a14:m>
                  <a:r>
                    <a:rPr lang="en-US" sz="3200" dirty="0">
                      <a:latin typeface="Times" pitchFamily="2" charset="0"/>
                    </a:rPr>
                    <a:t> is feature function,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ea typeface="Cambria Math" panose="02040503050406030204" pitchFamily="18" charset="0"/>
                            </a:rPr>
                            <m:t>𝜆</m:t>
                          </m:r>
                        </m:e>
                        <m:sub>
                          <m:r>
                            <a:rPr lang="en-US" altLang="zh-CN" sz="3200" i="1">
                              <a:latin typeface="Cambria Math" panose="02040503050406030204" pitchFamily="18" charset="0"/>
                            </a:rPr>
                            <m:t>𝑘</m:t>
                          </m:r>
                        </m:sub>
                      </m:sSub>
                    </m:oMath>
                  </a14:m>
                  <a:r>
                    <a:rPr lang="en-US" sz="3200" dirty="0">
                      <a:latin typeface="Times" pitchFamily="2" charset="0"/>
                    </a:rPr>
                    <a:t> is learned by maximizing likelihood </a:t>
                  </a:r>
                  <a14:m>
                    <m:oMath xmlns:m="http://schemas.openxmlformats.org/officeDocument/2006/math">
                      <m:nary>
                        <m:naryPr>
                          <m:chr m:val="∑"/>
                          <m:supHide m:val="on"/>
                          <m:ctrlPr>
                            <a:rPr lang="en-US" altLang="zh-CN" sz="3200" i="1" smtClean="0">
                              <a:latin typeface="Cambria Math" panose="02040503050406030204" pitchFamily="18" charset="0"/>
                            </a:rPr>
                          </m:ctrlPr>
                        </m:naryPr>
                        <m:sub>
                          <m:r>
                            <m:rPr>
                              <m:brk m:alnAt="7"/>
                            </m:rPr>
                            <a:rPr lang="en-US" altLang="zh-CN" sz="3200" b="0" i="1" smtClean="0">
                              <a:latin typeface="Cambria Math" panose="02040503050406030204" pitchFamily="18" charset="0"/>
                            </a:rPr>
                            <m:t>𝑖</m:t>
                          </m:r>
                        </m:sub>
                        <m:sup/>
                        <m:e>
                          <m:r>
                            <a:rPr lang="en-US" altLang="zh-CN" sz="3200" b="0" i="1" smtClean="0">
                              <a:latin typeface="Cambria Math" panose="02040503050406030204" pitchFamily="18" charset="0"/>
                            </a:rPr>
                            <m:t>𝑙𝑜𝑔𝑃</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𝑌</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𝑋</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e>
                      </m:nary>
                      <m:r>
                        <a:rPr lang="en-US" altLang="zh-CN" sz="3200" b="0" i="1" smtClean="0">
                          <a:latin typeface="Cambria Math" panose="02040503050406030204" pitchFamily="18" charset="0"/>
                        </a:rPr>
                        <m:t>−</m:t>
                      </m:r>
                      <m:nary>
                        <m:naryPr>
                          <m:chr m:val="∑"/>
                          <m:limLoc m:val="subSup"/>
                          <m:supHide m:val="on"/>
                          <m:ctrlPr>
                            <a:rPr lang="en-US" altLang="zh-CN" sz="3200" b="0" i="1" smtClean="0">
                              <a:latin typeface="Cambria Math" panose="02040503050406030204" pitchFamily="18" charset="0"/>
                            </a:rPr>
                          </m:ctrlPr>
                        </m:naryPr>
                        <m:sub>
                          <m:r>
                            <m:rPr>
                              <m:brk m:alnAt="9"/>
                            </m:rPr>
                            <a:rPr lang="en-US" altLang="zh-CN" sz="3200" b="0" i="1" smtClean="0">
                              <a:latin typeface="Cambria Math" panose="02040503050406030204" pitchFamily="18" charset="0"/>
                            </a:rPr>
                            <m:t>𝑘</m:t>
                          </m:r>
                        </m:sub>
                        <m:sup/>
                        <m:e>
                          <m:f>
                            <m:fPr>
                              <m:ctrlPr>
                                <a:rPr lang="en-US" altLang="zh-CN" sz="3200" b="0" i="1" smtClean="0">
                                  <a:latin typeface="Cambria Math" panose="02040503050406030204" pitchFamily="18" charset="0"/>
                                </a:rPr>
                              </m:ctrlPr>
                            </m:fPr>
                            <m:num>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ea typeface="Cambria Math" panose="02040503050406030204" pitchFamily="18" charset="0"/>
                                    </a:rPr>
                                    <m:t>𝜆</m:t>
                                  </m:r>
                                </m:e>
                                <m:sub>
                                  <m:r>
                                    <a:rPr lang="en-US" altLang="zh-CN" sz="3200" b="0" i="1" smtClean="0">
                                      <a:latin typeface="Cambria Math" panose="02040503050406030204" pitchFamily="18" charset="0"/>
                                    </a:rPr>
                                    <m:t>𝑘</m:t>
                                  </m:r>
                                </m:sub>
                                <m:sup>
                                  <m:r>
                                    <a:rPr lang="en-US" altLang="zh-CN" sz="3200" b="0" i="1" smtClean="0">
                                      <a:latin typeface="Cambria Math" panose="02040503050406030204" pitchFamily="18" charset="0"/>
                                    </a:rPr>
                                    <m:t>2</m:t>
                                  </m:r>
                                </m:sup>
                              </m:sSubSup>
                            </m:num>
                            <m:den>
                              <m:r>
                                <a:rPr lang="en-US" altLang="zh-CN" sz="3200" b="0" i="1" smtClean="0">
                                  <a:latin typeface="Cambria Math" panose="02040503050406030204" pitchFamily="18" charset="0"/>
                                </a:rPr>
                                <m:t>2</m:t>
                              </m:r>
                              <m:sSubSup>
                                <m:sSubSupPr>
                                  <m:ctrlPr>
                                    <a:rPr lang="en-US" altLang="zh-CN" sz="3200" b="0" i="1" smtClean="0">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rPr>
                                    <m:t>𝜎</m:t>
                                  </m:r>
                                </m:e>
                                <m:sub>
                                  <m:r>
                                    <a:rPr lang="en-US" altLang="zh-CN" sz="3200" b="0" i="1" smtClean="0">
                                      <a:latin typeface="Cambria Math" panose="02040503050406030204" pitchFamily="18" charset="0"/>
                                      <a:ea typeface="Cambria Math" panose="02040503050406030204" pitchFamily="18" charset="0"/>
                                    </a:rPr>
                                    <m:t>𝑘</m:t>
                                  </m:r>
                                </m:sub>
                                <m:sup>
                                  <m:r>
                                    <a:rPr lang="en-US" altLang="zh-CN" sz="3200" b="0" i="1" smtClean="0">
                                      <a:latin typeface="Cambria Math" panose="02040503050406030204" pitchFamily="18" charset="0"/>
                                      <a:ea typeface="Cambria Math" panose="02040503050406030204" pitchFamily="18" charset="0"/>
                                    </a:rPr>
                                    <m:t>2</m:t>
                                  </m:r>
                                </m:sup>
                              </m:sSubSup>
                            </m:den>
                          </m:f>
                        </m:e>
                      </m:nary>
                    </m:oMath>
                  </a14:m>
                  <a:r>
                    <a:rPr lang="en-US" sz="3200" dirty="0">
                      <a:latin typeface="Times" pitchFamily="2" charset="0"/>
                    </a:rPr>
                    <a:t> where </a:t>
                  </a:r>
                  <a14:m>
                    <m:oMath xmlns:m="http://schemas.openxmlformats.org/officeDocument/2006/math">
                      <m:sSubSup>
                        <m:sSubSupPr>
                          <m:ctrlPr>
                            <a:rPr lang="en-US" altLang="zh-CN" sz="3200" i="1">
                              <a:latin typeface="Cambria Math" panose="02040503050406030204" pitchFamily="18" charset="0"/>
                              <a:ea typeface="Cambria Math" panose="02040503050406030204" pitchFamily="18" charset="0"/>
                            </a:rPr>
                          </m:ctrlPr>
                        </m:sSubSupPr>
                        <m:e>
                          <m:r>
                            <a:rPr lang="en-US" altLang="zh-CN" sz="3200" i="1">
                              <a:latin typeface="Cambria Math" panose="02040503050406030204" pitchFamily="18" charset="0"/>
                              <a:ea typeface="Cambria Math" panose="02040503050406030204" pitchFamily="18" charset="0"/>
                            </a:rPr>
                            <m:t>𝜎</m:t>
                          </m:r>
                        </m:e>
                        <m:sub>
                          <m:r>
                            <a:rPr lang="en-US" altLang="zh-CN" sz="3200" i="1">
                              <a:latin typeface="Cambria Math" panose="02040503050406030204" pitchFamily="18" charset="0"/>
                              <a:ea typeface="Cambria Math" panose="02040503050406030204" pitchFamily="18" charset="0"/>
                            </a:rPr>
                            <m:t>𝑘</m:t>
                          </m:r>
                        </m:sub>
                        <m:sup>
                          <m:r>
                            <a:rPr lang="en-US" altLang="zh-CN" sz="3200" i="1">
                              <a:latin typeface="Cambria Math" panose="02040503050406030204" pitchFamily="18" charset="0"/>
                              <a:ea typeface="Cambria Math" panose="02040503050406030204" pitchFamily="18" charset="0"/>
                            </a:rPr>
                            <m:t>2</m:t>
                          </m:r>
                        </m:sup>
                      </m:sSubSup>
                    </m:oMath>
                  </a14:m>
                  <a:r>
                    <a:rPr lang="en-US" sz="3200" dirty="0">
                      <a:latin typeface="Times" pitchFamily="2" charset="0"/>
                    </a:rPr>
                    <a:t> is the regularization parameter for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𝑓</m:t>
                          </m:r>
                        </m:e>
                        <m:sub>
                          <m:r>
                            <a:rPr lang="en-US" altLang="zh-CN" sz="3200" i="1">
                              <a:latin typeface="Cambria Math" panose="02040503050406030204" pitchFamily="18" charset="0"/>
                            </a:rPr>
                            <m:t>𝑘</m:t>
                          </m:r>
                        </m:sub>
                      </m:sSub>
                    </m:oMath>
                  </a14:m>
                  <a:r>
                    <a:rPr lang="en-US" sz="3200" dirty="0">
                      <a:latin typeface="Times" pitchFamily="2" charset="0"/>
                    </a:rPr>
                    <a:t>.</a:t>
                  </a:r>
                </a:p>
                <a:p>
                  <a:endParaRPr lang="en-US" sz="3200" dirty="0">
                    <a:latin typeface="Times" pitchFamily="2" charset="0"/>
                  </a:endParaRPr>
                </a:p>
                <a:p>
                  <a:r>
                    <a:rPr lang="en-US" sz="3200" dirty="0">
                      <a:latin typeface="Times" pitchFamily="2" charset="0"/>
                    </a:rPr>
                    <a:t>Features we used in our CRF classifier are: Token itself; Token capitalized or not; Token is tile or not; Token is digit or not; Token’s position of sentence; Token’s neighbors' feature, etc.</a:t>
                  </a:r>
                </a:p>
                <a:p>
                  <a:endParaRPr lang="en-US" sz="3200" dirty="0">
                    <a:latin typeface="Times" pitchFamily="2" charset="0"/>
                  </a:endParaRPr>
                </a:p>
                <a:p>
                  <a:r>
                    <a:rPr lang="en-US" sz="3200" dirty="0">
                      <a:latin typeface="Times" pitchFamily="2" charset="0"/>
                    </a:rPr>
                    <a:t>We then designed some rules to classify each token based on its features, which will take precedence over the CRF. We have a small amount of labeled data L and a large unlabeled corpus U from the test domain. At each iteration, the classiﬁer trained on the previous training data is used to tag the unlabeled data.</a:t>
                  </a:r>
                </a:p>
                <a:p>
                  <a:endParaRPr lang="en-US" sz="3200" dirty="0">
                    <a:latin typeface="Times" pitchFamily="2" charset="0"/>
                  </a:endParaRPr>
                </a:p>
                <a:p>
                  <a:r>
                    <a:rPr lang="en-US" sz="3200" dirty="0">
                      <a:latin typeface="Times" pitchFamily="2" charset="0"/>
                    </a:rPr>
                    <a:t>Our final semi-supervised algorithm is:</a:t>
                  </a:r>
                </a:p>
                <a:p>
                  <a:pPr lvl="1"/>
                  <a:r>
                    <a:rPr lang="en-US" sz="3200" dirty="0">
                      <a:latin typeface="Times" pitchFamily="2" charset="0"/>
                    </a:rPr>
                    <a:t>Input:</a:t>
                  </a:r>
                </a:p>
                <a:p>
                  <a:pPr lvl="1"/>
                  <a:r>
                    <a:rPr lang="en-US" sz="3200" dirty="0">
                      <a:latin typeface="Times" pitchFamily="2" charset="0"/>
                    </a:rPr>
                    <a:t>	L - a small set of labeled training data                U - unlabeled data</a:t>
                  </a:r>
                </a:p>
                <a:p>
                  <a:pPr lvl="1"/>
                  <a:r>
                    <a:rPr lang="en-US" sz="3200" dirty="0">
                      <a:latin typeface="Times" pitchFamily="2" charset="0"/>
                    </a:rPr>
                    <a:t>Loop for k iterations:</a:t>
                  </a:r>
                </a:p>
                <a:p>
                  <a:pPr lvl="1"/>
                  <a:r>
                    <a:rPr lang="en-US" sz="3200" dirty="0">
                      <a:latin typeface="Times" pitchFamily="2" charset="0"/>
                    </a:rPr>
                    <a:t>	Train a classiﬁer Ck based on L;</a:t>
                  </a:r>
                </a:p>
                <a:p>
                  <a:pPr lvl="1"/>
                  <a:r>
                    <a:rPr lang="en-US" sz="3200" dirty="0">
                      <a:latin typeface="Times" pitchFamily="2" charset="0"/>
                    </a:rPr>
                    <a:t>	Extract new data D based on Ck;</a:t>
                  </a:r>
                </a:p>
                <a:p>
                  <a:pPr lvl="1"/>
                  <a:r>
                    <a:rPr lang="en-US" sz="3200" dirty="0">
                      <a:latin typeface="Times" pitchFamily="2" charset="0"/>
                    </a:rPr>
                    <a:t>	Add D to L;</a:t>
                  </a:r>
                </a:p>
              </p:txBody>
            </p:sp>
          </mc:Choice>
          <mc:Fallback>
            <p:sp>
              <p:nvSpPr>
                <p:cNvPr id="53" name="TextBox 78">
                  <a:extLst>
                    <a:ext uri="{FF2B5EF4-FFF2-40B4-BE49-F238E27FC236}">
                      <a16:creationId xmlns:a16="http://schemas.microsoft.com/office/drawing/2014/main" id="{3A4EF8C5-A44F-824F-BC57-15A24D2E36E8}"/>
                    </a:ext>
                  </a:extLst>
                </p:cNvPr>
                <p:cNvSpPr txBox="1">
                  <a:spLocks noRot="1" noChangeAspect="1" noMove="1" noResize="1" noEditPoints="1" noAdjustHandles="1" noChangeArrowheads="1" noChangeShapeType="1" noTextEdit="1"/>
                </p:cNvSpPr>
                <p:nvPr/>
              </p:nvSpPr>
              <p:spPr>
                <a:xfrm>
                  <a:off x="457200" y="3268027"/>
                  <a:ext cx="15544800" cy="2121628"/>
                </a:xfrm>
                <a:prstGeom prst="rect">
                  <a:avLst/>
                </a:prstGeom>
                <a:blipFill>
                  <a:blip r:embed="rId4"/>
                  <a:stretch>
                    <a:fillRect l="-980" t="-632" r="-1143" b="-632"/>
                  </a:stretch>
                </a:blipFill>
                <a:ln>
                  <a:noFill/>
                </a:ln>
              </p:spPr>
              <p:txBody>
                <a:bodyPr/>
                <a:lstStyle/>
                <a:p>
                  <a:r>
                    <a:rPr lang="zh-CN" altLang="en-US">
                      <a:noFill/>
                    </a:rPr>
                    <a:t> </a:t>
                  </a:r>
                </a:p>
              </p:txBody>
            </p:sp>
          </mc:Fallback>
        </mc:AlternateContent>
        <p:sp>
          <p:nvSpPr>
            <p:cNvPr id="54" name="TextBox 79">
              <a:extLst>
                <a:ext uri="{FF2B5EF4-FFF2-40B4-BE49-F238E27FC236}">
                  <a16:creationId xmlns:a16="http://schemas.microsoft.com/office/drawing/2014/main" id="{58343522-1A70-7146-86FA-98E8F1510B7A}"/>
                </a:ext>
              </a:extLst>
            </p:cNvPr>
            <p:cNvSpPr txBox="1"/>
            <p:nvPr/>
          </p:nvSpPr>
          <p:spPr>
            <a:xfrm>
              <a:off x="457200" y="3062938"/>
              <a:ext cx="15544800" cy="124516"/>
            </a:xfrm>
            <a:prstGeom prst="rect">
              <a:avLst/>
            </a:prstGeom>
            <a:noFill/>
            <a:ln>
              <a:noFill/>
            </a:ln>
          </p:spPr>
          <p:txBody>
            <a:bodyPr wrap="square" rtlCol="0">
              <a:spAutoFit/>
            </a:bodyPr>
            <a:lstStyle/>
            <a:p>
              <a:pPr algn="ctr"/>
              <a:r>
                <a:rPr lang="en-US" sz="4000" b="1" dirty="0">
                  <a:solidFill>
                    <a:srgbClr val="CD3E3D"/>
                  </a:solidFill>
                  <a:latin typeface="Trebuchet MS" panose="020B0603020202020204" pitchFamily="34" charset="0"/>
                </a:rPr>
                <a:t>Method-Semi-supervised CRF</a:t>
              </a:r>
            </a:p>
          </p:txBody>
        </p:sp>
      </p:grpSp>
      <p:grpSp>
        <p:nvGrpSpPr>
          <p:cNvPr id="55" name="Group 7">
            <a:extLst>
              <a:ext uri="{FF2B5EF4-FFF2-40B4-BE49-F238E27FC236}">
                <a16:creationId xmlns:a16="http://schemas.microsoft.com/office/drawing/2014/main" id="{359FC6BF-74CF-0F4E-8C2A-AF378D6A183A}"/>
              </a:ext>
            </a:extLst>
          </p:cNvPr>
          <p:cNvGrpSpPr/>
          <p:nvPr/>
        </p:nvGrpSpPr>
        <p:grpSpPr>
          <a:xfrm>
            <a:off x="0" y="26492948"/>
            <a:ext cx="16496503" cy="11152510"/>
            <a:chOff x="457200" y="3062938"/>
            <a:chExt cx="16025174" cy="1964847"/>
          </a:xfrm>
        </p:grpSpPr>
        <p:sp>
          <p:nvSpPr>
            <p:cNvPr id="56" name="TextBox 78">
              <a:extLst>
                <a:ext uri="{FF2B5EF4-FFF2-40B4-BE49-F238E27FC236}">
                  <a16:creationId xmlns:a16="http://schemas.microsoft.com/office/drawing/2014/main" id="{5A2168FE-925B-2E4A-8B62-F1757841B7AB}"/>
                </a:ext>
              </a:extLst>
            </p:cNvPr>
            <p:cNvSpPr txBox="1"/>
            <p:nvPr/>
          </p:nvSpPr>
          <p:spPr>
            <a:xfrm>
              <a:off x="937574" y="3276349"/>
              <a:ext cx="15544800" cy="1751436"/>
            </a:xfrm>
            <a:prstGeom prst="rect">
              <a:avLst/>
            </a:prstGeom>
            <a:noFill/>
            <a:ln>
              <a:noFill/>
            </a:ln>
          </p:spPr>
          <p:txBody>
            <a:bodyPr wrap="square" rtlCol="0">
              <a:spAutoFit/>
            </a:bodyPr>
            <a:lstStyle/>
            <a:p>
              <a:pPr marL="457200" lvl="0" indent="-457200">
                <a:buFont typeface="Wingdings" pitchFamily="2" charset="2"/>
                <a:buChar char="l"/>
              </a:pPr>
              <a:r>
                <a:rPr lang="en-US" altLang="zh-CN" sz="3200" b="1" i="1" dirty="0">
                  <a:solidFill>
                    <a:prstClr val="black"/>
                  </a:solidFill>
                  <a:latin typeface="Times" pitchFamily="2" charset="0"/>
                </a:rPr>
                <a:t>Key Features</a:t>
              </a:r>
              <a:r>
                <a:rPr lang="en-US" altLang="zh-CN" sz="3200" b="1" dirty="0">
                  <a:solidFill>
                    <a:prstClr val="black"/>
                  </a:solidFill>
                  <a:latin typeface="Times" pitchFamily="2" charset="0"/>
                </a:rPr>
                <a:t>:</a:t>
              </a:r>
            </a:p>
            <a:p>
              <a:pPr lvl="0"/>
              <a:r>
                <a:rPr lang="en-US" altLang="zh-CN" sz="3200" b="1" i="1" dirty="0">
                  <a:solidFill>
                    <a:prstClr val="black"/>
                  </a:solidFill>
                  <a:latin typeface="Times" pitchFamily="2" charset="0"/>
                </a:rPr>
                <a:t>    </a:t>
              </a:r>
              <a:r>
                <a:rPr lang="en-US" altLang="zh-CN" sz="3200" dirty="0">
                  <a:solidFill>
                    <a:prstClr val="black"/>
                  </a:solidFill>
                  <a:latin typeface="Times" pitchFamily="2" charset="0"/>
                </a:rPr>
                <a:t>- Semi-supervised</a:t>
              </a:r>
            </a:p>
            <a:p>
              <a:pPr lvl="0"/>
              <a:r>
                <a:rPr lang="en-US" altLang="zh-CN" sz="3200" dirty="0">
                  <a:solidFill>
                    <a:prstClr val="black"/>
                  </a:solidFill>
                  <a:latin typeface="Times" pitchFamily="2" charset="0"/>
                </a:rPr>
                <a:t>    - Powerful in reducing the complexity</a:t>
              </a:r>
            </a:p>
            <a:p>
              <a:pPr lvl="0"/>
              <a:r>
                <a:rPr lang="en-US" altLang="zh-CN" sz="3200" dirty="0">
                  <a:solidFill>
                    <a:prstClr val="black"/>
                  </a:solidFill>
                  <a:latin typeface="Times" pitchFamily="2" charset="0"/>
                </a:rPr>
                <a:t>    - Decent performance with only a few labeled data</a:t>
              </a:r>
            </a:p>
            <a:p>
              <a:pPr marL="457200" lvl="0" indent="-457200">
                <a:buFont typeface="Wingdings" pitchFamily="2" charset="2"/>
                <a:buChar char="l"/>
              </a:pPr>
              <a:r>
                <a:rPr lang="en-US" altLang="zh-CN" sz="3200" b="1" i="1" dirty="0">
                  <a:solidFill>
                    <a:prstClr val="black"/>
                  </a:solidFill>
                  <a:latin typeface="Times" pitchFamily="2" charset="0"/>
                </a:rPr>
                <a:t>Basic Idea</a:t>
              </a:r>
              <a:r>
                <a:rPr lang="en-US" altLang="zh-CN" sz="3200" dirty="0">
                  <a:solidFill>
                    <a:prstClr val="black"/>
                  </a:solidFill>
                  <a:latin typeface="Times" pitchFamily="2" charset="0"/>
                </a:rPr>
                <a:t>:</a:t>
              </a:r>
            </a:p>
            <a:p>
              <a:pPr lvl="0"/>
              <a:r>
                <a:rPr lang="en-US" altLang="zh-CN" sz="3200" dirty="0">
                  <a:solidFill>
                    <a:prstClr val="black"/>
                  </a:solidFill>
                  <a:latin typeface="Times" pitchFamily="2" charset="0"/>
                </a:rPr>
                <a:t>Each data example can be viewed via two perspectives. In NER, the two perspectives are </a:t>
              </a:r>
              <a:r>
                <a:rPr lang="en-US" altLang="zh-CN" sz="3200" i="1" dirty="0">
                  <a:solidFill>
                    <a:prstClr val="black"/>
                  </a:solidFill>
                  <a:latin typeface="Times" pitchFamily="2" charset="0"/>
                </a:rPr>
                <a:t>spelling features</a:t>
              </a:r>
              <a:r>
                <a:rPr lang="en-US" altLang="zh-CN" sz="3200" dirty="0">
                  <a:solidFill>
                    <a:prstClr val="black"/>
                  </a:solidFill>
                  <a:latin typeface="Times" pitchFamily="2" charset="0"/>
                </a:rPr>
                <a:t> and </a:t>
              </a:r>
              <a:r>
                <a:rPr lang="en-US" altLang="zh-CN" sz="3200" i="1" dirty="0">
                  <a:solidFill>
                    <a:prstClr val="black"/>
                  </a:solidFill>
                  <a:latin typeface="Times" pitchFamily="2" charset="0"/>
                </a:rPr>
                <a:t>contextual features. </a:t>
              </a:r>
              <a:r>
                <a:rPr lang="en-US" altLang="zh-CN" sz="3200" dirty="0">
                  <a:solidFill>
                    <a:prstClr val="black"/>
                  </a:solidFill>
                  <a:latin typeface="Times" pitchFamily="2" charset="0"/>
                </a:rPr>
                <a:t>Given some seeds (the labeled data), we derive new contextual rules which can be represented as (</a:t>
              </a:r>
              <a:r>
                <a:rPr lang="en-US" altLang="zh-CN" sz="3200" i="1" dirty="0">
                  <a:solidFill>
                    <a:prstClr val="black"/>
                  </a:solidFill>
                  <a:latin typeface="Times" pitchFamily="2" charset="0"/>
                </a:rPr>
                <a:t>contextual features </a:t>
              </a:r>
              <a:r>
                <a:rPr lang="en-US" altLang="zh-CN" sz="3200" dirty="0">
                  <a:solidFill>
                    <a:prstClr val="black"/>
                  </a:solidFill>
                  <a:latin typeface="Times" pitchFamily="2" charset="0"/>
                </a:rPr>
                <a:t>-&gt; </a:t>
              </a:r>
              <a:r>
                <a:rPr lang="en-US" altLang="zh-CN" sz="3200" i="1" dirty="0">
                  <a:solidFill>
                    <a:prstClr val="black"/>
                  </a:solidFill>
                  <a:latin typeface="Times" pitchFamily="2" charset="0"/>
                </a:rPr>
                <a:t>label</a:t>
              </a:r>
              <a:r>
                <a:rPr lang="en-US" altLang="zh-CN" sz="3200" dirty="0">
                  <a:solidFill>
                    <a:prstClr val="black"/>
                  </a:solidFill>
                  <a:latin typeface="Times" pitchFamily="2" charset="0"/>
                </a:rPr>
                <a:t>) from spelling rules (</a:t>
              </a:r>
              <a:r>
                <a:rPr lang="en-US" altLang="zh-CN" sz="3200" i="1" dirty="0">
                  <a:solidFill>
                    <a:prstClr val="black"/>
                  </a:solidFill>
                  <a:latin typeface="Times" pitchFamily="2" charset="0"/>
                </a:rPr>
                <a:t>spelling features -&gt; label</a:t>
              </a:r>
              <a:r>
                <a:rPr lang="en-US" altLang="zh-CN" sz="3200" dirty="0">
                  <a:solidFill>
                    <a:prstClr val="black"/>
                  </a:solidFill>
                  <a:latin typeface="Times" pitchFamily="2" charset="0"/>
                </a:rPr>
                <a:t>)</a:t>
              </a:r>
              <a:r>
                <a:rPr lang="en-US" altLang="zh-CN" sz="3200" i="1" dirty="0">
                  <a:solidFill>
                    <a:prstClr val="black"/>
                  </a:solidFill>
                  <a:latin typeface="Times" pitchFamily="2" charset="0"/>
                </a:rPr>
                <a:t> </a:t>
              </a:r>
              <a:r>
                <a:rPr lang="en-US" altLang="zh-CN" sz="3200" dirty="0">
                  <a:solidFill>
                    <a:prstClr val="black"/>
                  </a:solidFill>
                  <a:latin typeface="Times" pitchFamily="2" charset="0"/>
                </a:rPr>
                <a:t>and vice versa</a:t>
              </a:r>
              <a:r>
                <a:rPr lang="en-US" altLang="zh-CN" sz="3200" i="1" dirty="0">
                  <a:solidFill>
                    <a:prstClr val="black"/>
                  </a:solidFill>
                  <a:latin typeface="Times" pitchFamily="2" charset="0"/>
                </a:rPr>
                <a:t>. </a:t>
              </a:r>
              <a:r>
                <a:rPr lang="en-US" altLang="zh-CN" sz="3200" dirty="0">
                  <a:solidFill>
                    <a:prstClr val="black"/>
                  </a:solidFill>
                  <a:latin typeface="Times" pitchFamily="2" charset="0"/>
                </a:rPr>
                <a:t>This is what “Co-train” stands for. Here is a figure further illustrate this:</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r>
                <a:rPr lang="en-US" sz="3200" dirty="0">
                  <a:latin typeface="Times" pitchFamily="2" charset="0"/>
                </a:rPr>
                <a:t>       </a:t>
              </a: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a:p>
              <a:endParaRPr lang="en-US" sz="3200" dirty="0">
                <a:latin typeface="Times" pitchFamily="2" charset="0"/>
              </a:endParaRPr>
            </a:p>
          </p:txBody>
        </p:sp>
        <p:sp>
          <p:nvSpPr>
            <p:cNvPr id="57" name="TextBox 79">
              <a:extLst>
                <a:ext uri="{FF2B5EF4-FFF2-40B4-BE49-F238E27FC236}">
                  <a16:creationId xmlns:a16="http://schemas.microsoft.com/office/drawing/2014/main" id="{49778EC9-5FA9-B341-B527-5DB24B39A7A0}"/>
                </a:ext>
              </a:extLst>
            </p:cNvPr>
            <p:cNvSpPr txBox="1"/>
            <p:nvPr/>
          </p:nvSpPr>
          <p:spPr>
            <a:xfrm>
              <a:off x="457200" y="3062938"/>
              <a:ext cx="15544800" cy="124516"/>
            </a:xfrm>
            <a:prstGeom prst="rect">
              <a:avLst/>
            </a:prstGeom>
            <a:noFill/>
            <a:ln>
              <a:noFill/>
            </a:ln>
          </p:spPr>
          <p:txBody>
            <a:bodyPr wrap="square" rtlCol="0">
              <a:spAutoFit/>
            </a:bodyPr>
            <a:lstStyle/>
            <a:p>
              <a:pPr algn="ctr"/>
              <a:r>
                <a:rPr lang="en-US" sz="4000" b="1" dirty="0">
                  <a:solidFill>
                    <a:srgbClr val="CD3E3D"/>
                  </a:solidFill>
                  <a:latin typeface="Trebuchet MS" panose="020B0603020202020204" pitchFamily="34" charset="0"/>
                </a:rPr>
                <a:t>Method-DL_CoTrain</a:t>
              </a:r>
            </a:p>
          </p:txBody>
        </p:sp>
      </p:grpSp>
      <p:sp>
        <p:nvSpPr>
          <p:cNvPr id="58" name="箭头: 右 2">
            <a:extLst>
              <a:ext uri="{FF2B5EF4-FFF2-40B4-BE49-F238E27FC236}">
                <a16:creationId xmlns:a16="http://schemas.microsoft.com/office/drawing/2014/main" id="{4D0BDAF6-E14E-DC44-9F69-55048F4FE26E}"/>
              </a:ext>
            </a:extLst>
          </p:cNvPr>
          <p:cNvSpPr/>
          <p:nvPr/>
        </p:nvSpPr>
        <p:spPr>
          <a:xfrm>
            <a:off x="864260" y="34296896"/>
            <a:ext cx="3915296"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D8E47A90-699C-2A43-93CF-E02914D363ED}"/>
              </a:ext>
            </a:extLst>
          </p:cNvPr>
          <p:cNvSpPr/>
          <p:nvPr/>
        </p:nvSpPr>
        <p:spPr>
          <a:xfrm>
            <a:off x="5074657" y="33461731"/>
            <a:ext cx="2776451" cy="194738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文本框 59">
            <a:extLst>
              <a:ext uri="{FF2B5EF4-FFF2-40B4-BE49-F238E27FC236}">
                <a16:creationId xmlns:a16="http://schemas.microsoft.com/office/drawing/2014/main" id="{1E5E4930-47CF-C645-B513-4BD5D12A28EC}"/>
              </a:ext>
            </a:extLst>
          </p:cNvPr>
          <p:cNvSpPr txBox="1"/>
          <p:nvPr/>
        </p:nvSpPr>
        <p:spPr>
          <a:xfrm>
            <a:off x="5913922" y="34139606"/>
            <a:ext cx="1577732" cy="584775"/>
          </a:xfrm>
          <a:prstGeom prst="rect">
            <a:avLst/>
          </a:prstGeom>
          <a:noFill/>
        </p:spPr>
        <p:txBody>
          <a:bodyPr wrap="square" rtlCol="0">
            <a:spAutoFit/>
          </a:bodyPr>
          <a:lstStyle/>
          <a:p>
            <a:r>
              <a:rPr lang="en-US" altLang="zh-CN" sz="3200" dirty="0">
                <a:cs typeface="Times" panose="02020603050405020304" pitchFamily="18" charset="0"/>
              </a:rPr>
              <a:t>Data</a:t>
            </a:r>
            <a:endParaRPr lang="zh-CN" altLang="en-US" sz="3200" dirty="0">
              <a:cs typeface="Times" panose="02020603050405020304" pitchFamily="18" charset="0"/>
            </a:endParaRPr>
          </a:p>
        </p:txBody>
      </p:sp>
      <p:sp>
        <p:nvSpPr>
          <p:cNvPr id="61" name="箭头: 右 22">
            <a:extLst>
              <a:ext uri="{FF2B5EF4-FFF2-40B4-BE49-F238E27FC236}">
                <a16:creationId xmlns:a16="http://schemas.microsoft.com/office/drawing/2014/main" id="{5C823FB7-CC63-BF44-9E59-7A44FC1A0E0D}"/>
              </a:ext>
            </a:extLst>
          </p:cNvPr>
          <p:cNvSpPr/>
          <p:nvPr/>
        </p:nvSpPr>
        <p:spPr>
          <a:xfrm>
            <a:off x="7914077" y="34811776"/>
            <a:ext cx="3954905" cy="328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53C86B71-8912-6D4E-B492-A24E077B1119}"/>
              </a:ext>
            </a:extLst>
          </p:cNvPr>
          <p:cNvSpPr txBox="1"/>
          <p:nvPr/>
        </p:nvSpPr>
        <p:spPr>
          <a:xfrm>
            <a:off x="8060549" y="34308019"/>
            <a:ext cx="3587760" cy="584775"/>
          </a:xfrm>
          <a:prstGeom prst="rect">
            <a:avLst/>
          </a:prstGeom>
          <a:noFill/>
        </p:spPr>
        <p:txBody>
          <a:bodyPr wrap="square" rtlCol="0">
            <a:spAutoFit/>
          </a:bodyPr>
          <a:lstStyle/>
          <a:p>
            <a:r>
              <a:rPr lang="en-US" altLang="zh-CN" sz="3200" dirty="0">
                <a:cs typeface="Times" panose="02020603050405020304" pitchFamily="18" charset="0"/>
              </a:rPr>
              <a:t>Get contextual rules</a:t>
            </a:r>
            <a:endParaRPr lang="zh-CN" altLang="en-US" sz="3200" dirty="0">
              <a:cs typeface="Times" panose="02020603050405020304" pitchFamily="18" charset="0"/>
            </a:endParaRPr>
          </a:p>
        </p:txBody>
      </p:sp>
      <p:sp>
        <p:nvSpPr>
          <p:cNvPr id="63" name="矩形: 圆角 24">
            <a:extLst>
              <a:ext uri="{FF2B5EF4-FFF2-40B4-BE49-F238E27FC236}">
                <a16:creationId xmlns:a16="http://schemas.microsoft.com/office/drawing/2014/main" id="{33F30110-6A17-7A4A-8755-95DB11BB1E00}"/>
              </a:ext>
            </a:extLst>
          </p:cNvPr>
          <p:cNvSpPr/>
          <p:nvPr/>
        </p:nvSpPr>
        <p:spPr>
          <a:xfrm>
            <a:off x="12171579" y="33415193"/>
            <a:ext cx="2926080" cy="1809635"/>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830973E2-15F1-E349-B0F2-26DE5E7DC4E9}"/>
              </a:ext>
            </a:extLst>
          </p:cNvPr>
          <p:cNvSpPr txBox="1"/>
          <p:nvPr/>
        </p:nvSpPr>
        <p:spPr>
          <a:xfrm>
            <a:off x="12396999" y="34059351"/>
            <a:ext cx="2700660" cy="584775"/>
          </a:xfrm>
          <a:prstGeom prst="rect">
            <a:avLst/>
          </a:prstGeom>
          <a:noFill/>
        </p:spPr>
        <p:txBody>
          <a:bodyPr wrap="square" rtlCol="0">
            <a:spAutoFit/>
          </a:bodyPr>
          <a:lstStyle/>
          <a:p>
            <a:r>
              <a:rPr lang="en-US" altLang="zh-CN" sz="3200" dirty="0">
                <a:cs typeface="Times" panose="02020603050405020304" pitchFamily="18" charset="0"/>
              </a:rPr>
              <a:t>Contextual DL </a:t>
            </a:r>
            <a:endParaRPr lang="zh-CN" altLang="en-US" sz="3200" dirty="0">
              <a:cs typeface="Times" panose="02020603050405020304" pitchFamily="18" charset="0"/>
            </a:endParaRPr>
          </a:p>
        </p:txBody>
      </p:sp>
      <p:sp>
        <p:nvSpPr>
          <p:cNvPr id="65" name="箭头: 左 25">
            <a:extLst>
              <a:ext uri="{FF2B5EF4-FFF2-40B4-BE49-F238E27FC236}">
                <a16:creationId xmlns:a16="http://schemas.microsoft.com/office/drawing/2014/main" id="{F41040CD-22A4-9A40-AE81-6D02F1365354}"/>
              </a:ext>
            </a:extLst>
          </p:cNvPr>
          <p:cNvSpPr/>
          <p:nvPr/>
        </p:nvSpPr>
        <p:spPr>
          <a:xfrm>
            <a:off x="7851108" y="33730362"/>
            <a:ext cx="4017874" cy="328989"/>
          </a:xfrm>
          <a:prstGeom prst="leftArrow">
            <a:avLst>
              <a:gd name="adj1" fmla="val 50000"/>
              <a:gd name="adj2" fmla="val 500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7C4746D0-04F9-7A41-9C29-9221370E9D73}"/>
              </a:ext>
            </a:extLst>
          </p:cNvPr>
          <p:cNvSpPr txBox="1"/>
          <p:nvPr/>
        </p:nvSpPr>
        <p:spPr>
          <a:xfrm>
            <a:off x="7902778" y="33066821"/>
            <a:ext cx="4017874" cy="584775"/>
          </a:xfrm>
          <a:prstGeom prst="rect">
            <a:avLst/>
          </a:prstGeom>
          <a:noFill/>
        </p:spPr>
        <p:txBody>
          <a:bodyPr wrap="square" rtlCol="0">
            <a:spAutoFit/>
          </a:bodyPr>
          <a:lstStyle/>
          <a:p>
            <a:r>
              <a:rPr lang="en-US" altLang="zh-CN" sz="3200" dirty="0">
                <a:cs typeface="Times" panose="02020603050405020304" pitchFamily="18" charset="0"/>
              </a:rPr>
              <a:t>Apply contextual rules</a:t>
            </a:r>
            <a:endParaRPr lang="zh-CN" altLang="en-US" sz="3200" dirty="0">
              <a:cs typeface="Times" panose="02020603050405020304" pitchFamily="18" charset="0"/>
            </a:endParaRPr>
          </a:p>
        </p:txBody>
      </p:sp>
      <p:sp>
        <p:nvSpPr>
          <p:cNvPr id="67" name="箭头: 下 26">
            <a:extLst>
              <a:ext uri="{FF2B5EF4-FFF2-40B4-BE49-F238E27FC236}">
                <a16:creationId xmlns:a16="http://schemas.microsoft.com/office/drawing/2014/main" id="{000CCD9C-2860-394E-AC38-895233E00E7D}"/>
              </a:ext>
            </a:extLst>
          </p:cNvPr>
          <p:cNvSpPr/>
          <p:nvPr/>
        </p:nvSpPr>
        <p:spPr>
          <a:xfrm>
            <a:off x="5952759" y="35689121"/>
            <a:ext cx="290946" cy="2352174"/>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C8D1B47D-E563-1341-B847-3F1A34A4A9BB}"/>
              </a:ext>
            </a:extLst>
          </p:cNvPr>
          <p:cNvSpPr txBox="1"/>
          <p:nvPr/>
        </p:nvSpPr>
        <p:spPr>
          <a:xfrm>
            <a:off x="2824752" y="36379109"/>
            <a:ext cx="3135741" cy="584775"/>
          </a:xfrm>
          <a:prstGeom prst="rect">
            <a:avLst/>
          </a:prstGeom>
          <a:noFill/>
        </p:spPr>
        <p:txBody>
          <a:bodyPr wrap="square" rtlCol="0">
            <a:spAutoFit/>
          </a:bodyPr>
          <a:lstStyle/>
          <a:p>
            <a:r>
              <a:rPr lang="en-US" altLang="zh-CN" sz="3200" dirty="0">
                <a:cs typeface="Times" panose="02020603050405020304" pitchFamily="18" charset="0"/>
              </a:rPr>
              <a:t>Get spelling  rules</a:t>
            </a:r>
            <a:endParaRPr lang="zh-CN" altLang="en-US" sz="3200" dirty="0">
              <a:cs typeface="Times" panose="02020603050405020304" pitchFamily="18" charset="0"/>
            </a:endParaRPr>
          </a:p>
        </p:txBody>
      </p:sp>
      <p:sp>
        <p:nvSpPr>
          <p:cNvPr id="69" name="矩形: 圆角 32">
            <a:extLst>
              <a:ext uri="{FF2B5EF4-FFF2-40B4-BE49-F238E27FC236}">
                <a16:creationId xmlns:a16="http://schemas.microsoft.com/office/drawing/2014/main" id="{4F2C7045-D2FC-7449-8218-6988C5E357E5}"/>
              </a:ext>
            </a:extLst>
          </p:cNvPr>
          <p:cNvSpPr/>
          <p:nvPr/>
        </p:nvSpPr>
        <p:spPr>
          <a:xfrm>
            <a:off x="4989301" y="38281273"/>
            <a:ext cx="3034710" cy="1707342"/>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A0B2D901-86F1-C54B-8B18-72C9DD2F49A5}"/>
              </a:ext>
            </a:extLst>
          </p:cNvPr>
          <p:cNvSpPr txBox="1"/>
          <p:nvPr/>
        </p:nvSpPr>
        <p:spPr>
          <a:xfrm>
            <a:off x="5558535" y="38808760"/>
            <a:ext cx="2191221" cy="584775"/>
          </a:xfrm>
          <a:prstGeom prst="rect">
            <a:avLst/>
          </a:prstGeom>
          <a:noFill/>
        </p:spPr>
        <p:txBody>
          <a:bodyPr wrap="square" rtlCol="0">
            <a:spAutoFit/>
          </a:bodyPr>
          <a:lstStyle/>
          <a:p>
            <a:r>
              <a:rPr lang="en-US" altLang="zh-CN" sz="3200" dirty="0">
                <a:cs typeface="Times" panose="02020603050405020304" pitchFamily="18" charset="0"/>
              </a:rPr>
              <a:t>Spelling DL</a:t>
            </a:r>
            <a:endParaRPr lang="zh-CN" altLang="en-US" sz="3200" dirty="0">
              <a:cs typeface="Times" panose="02020603050405020304" pitchFamily="18" charset="0"/>
            </a:endParaRPr>
          </a:p>
        </p:txBody>
      </p:sp>
      <p:sp>
        <p:nvSpPr>
          <p:cNvPr id="76" name="箭头: 上 33">
            <a:extLst>
              <a:ext uri="{FF2B5EF4-FFF2-40B4-BE49-F238E27FC236}">
                <a16:creationId xmlns:a16="http://schemas.microsoft.com/office/drawing/2014/main" id="{9E64EABF-34AA-D149-B435-B3611C4C1B47}"/>
              </a:ext>
            </a:extLst>
          </p:cNvPr>
          <p:cNvSpPr/>
          <p:nvPr/>
        </p:nvSpPr>
        <p:spPr>
          <a:xfrm>
            <a:off x="6688195" y="35673492"/>
            <a:ext cx="290947" cy="23452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85E7E2BB-5A6C-6447-AE38-C9A7DAFF9807}"/>
              </a:ext>
            </a:extLst>
          </p:cNvPr>
          <p:cNvSpPr txBox="1"/>
          <p:nvPr/>
        </p:nvSpPr>
        <p:spPr>
          <a:xfrm>
            <a:off x="7144436" y="36373081"/>
            <a:ext cx="3414577" cy="584775"/>
          </a:xfrm>
          <a:prstGeom prst="rect">
            <a:avLst/>
          </a:prstGeom>
          <a:noFill/>
        </p:spPr>
        <p:txBody>
          <a:bodyPr wrap="square" rtlCol="0">
            <a:spAutoFit/>
          </a:bodyPr>
          <a:lstStyle/>
          <a:p>
            <a:r>
              <a:rPr lang="en-US" altLang="zh-CN" sz="3200" dirty="0">
                <a:cs typeface="Times" panose="02020603050405020304" pitchFamily="18" charset="0"/>
              </a:rPr>
              <a:t>Apply spelling rules</a:t>
            </a:r>
            <a:endParaRPr lang="zh-CN" altLang="en-US" sz="3200" dirty="0">
              <a:cs typeface="Times" panose="02020603050405020304" pitchFamily="18" charset="0"/>
            </a:endParaRPr>
          </a:p>
        </p:txBody>
      </p:sp>
      <p:sp>
        <p:nvSpPr>
          <p:cNvPr id="78" name="文本框 77">
            <a:extLst>
              <a:ext uri="{FF2B5EF4-FFF2-40B4-BE49-F238E27FC236}">
                <a16:creationId xmlns:a16="http://schemas.microsoft.com/office/drawing/2014/main" id="{8786C6E6-8378-9945-8DB3-78CE1A098804}"/>
              </a:ext>
            </a:extLst>
          </p:cNvPr>
          <p:cNvSpPr txBox="1"/>
          <p:nvPr/>
        </p:nvSpPr>
        <p:spPr>
          <a:xfrm>
            <a:off x="2112644" y="33766963"/>
            <a:ext cx="1421103" cy="584775"/>
          </a:xfrm>
          <a:prstGeom prst="rect">
            <a:avLst/>
          </a:prstGeom>
          <a:noFill/>
        </p:spPr>
        <p:txBody>
          <a:bodyPr wrap="square" rtlCol="0">
            <a:spAutoFit/>
          </a:bodyPr>
          <a:lstStyle/>
          <a:p>
            <a:r>
              <a:rPr lang="en-US" altLang="zh-CN" sz="3200" dirty="0">
                <a:cs typeface="Times" panose="02020603050405020304" pitchFamily="18" charset="0"/>
              </a:rPr>
              <a:t>Seeds</a:t>
            </a:r>
            <a:endParaRPr lang="zh-CN" altLang="en-US" sz="3200" dirty="0">
              <a:cs typeface="Times" panose="02020603050405020304" pitchFamily="18" charset="0"/>
            </a:endParaRPr>
          </a:p>
        </p:txBody>
      </p:sp>
      <p:sp>
        <p:nvSpPr>
          <p:cNvPr id="81" name="矩形 80">
            <a:extLst>
              <a:ext uri="{FF2B5EF4-FFF2-40B4-BE49-F238E27FC236}">
                <a16:creationId xmlns:a16="http://schemas.microsoft.com/office/drawing/2014/main" id="{F2DFBD56-334B-7E48-897B-BD3AB672FCD8}"/>
              </a:ext>
            </a:extLst>
          </p:cNvPr>
          <p:cNvSpPr/>
          <p:nvPr/>
        </p:nvSpPr>
        <p:spPr>
          <a:xfrm>
            <a:off x="20722359" y="23149003"/>
            <a:ext cx="5836806" cy="36004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dirty="0"/>
              <a:t>                                                                  </a:t>
            </a:r>
            <a:endParaRPr kumimoji="1" lang="zh-CN" alt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1092</Words>
  <Application>Microsoft Macintosh PowerPoint</Application>
  <PresentationFormat>自定义</PresentationFormat>
  <Paragraphs>93</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Calibri</vt:lpstr>
      <vt:lpstr>Calibri Light</vt:lpstr>
      <vt:lpstr>Cambria Math</vt:lpstr>
      <vt:lpstr>Impact</vt:lpstr>
      <vt:lpstr>Times</vt:lpstr>
      <vt:lpstr>Trebuchet MS</vt:lpstr>
      <vt:lpstr>Wingdings</vt:lpstr>
      <vt:lpstr>Office Theme</vt:lpstr>
      <vt:lpstr>Named Entity Recognition with Semi-supervised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Weakly Supervised Action Recognition</dc:title>
  <dc:creator>Greg Mori</dc:creator>
  <cp:lastModifiedBy>Yang Steven</cp:lastModifiedBy>
  <cp:revision>45</cp:revision>
  <dcterms:created xsi:type="dcterms:W3CDTF">2018-11-28T01:52:00Z</dcterms:created>
  <dcterms:modified xsi:type="dcterms:W3CDTF">2020-04-17T02:48:02Z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