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  <p:sldId id="27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 snapToGrid="0">
      <p:cViewPr varScale="1">
        <p:scale>
          <a:sx n="70" d="100"/>
          <a:sy n="70" d="100"/>
        </p:scale>
        <p:origin x="5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CF72A-F901-4203-B054-559E032C36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4733E-6864-6437-B5C7-0861FDB7FA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8EDB0-5276-5CF3-D006-C21AA36D2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1F35-15D5-40E2-B558-B235A083D3E4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0578F-FDED-6344-6FE0-A3DDDCB17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96C85-AB78-B3AD-304A-457EB9C75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9E581-EBD0-4CC9-899E-9460D0815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913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E3D81-3A1E-E78B-2E9C-114209E13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602865-2ACB-A2FA-918F-DE1F1FDFF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9F9AE-C7A6-C7D4-A779-C5B8ED17D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1F35-15D5-40E2-B558-B235A083D3E4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A272F-9C2E-3EBA-46E2-5ED35AC91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7A08A-04B7-E7D4-F738-64041FB3C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9E581-EBD0-4CC9-899E-9460D0815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622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37B6F4-7679-E438-A36B-34010E002B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4189AC-043F-0114-B17A-892C08AE8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3CF47-5C1A-6992-011C-539F85CD6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1F35-15D5-40E2-B558-B235A083D3E4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60735-8A01-F9BA-79DD-0462F673C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8E3C4-31A7-082C-53B4-3122DA36B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9E581-EBD0-4CC9-899E-9460D0815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775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0D157-0AF4-B5DB-56B2-5145885D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DE15C-5EDB-94B8-B830-E2161B3C2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D97D0-05F0-05FB-ADA0-70F44DD1F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1F35-15D5-40E2-B558-B235A083D3E4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38D79-17B1-F383-83C8-DA9F73BF7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427B1-90A9-A89A-D146-A7F02692B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9E581-EBD0-4CC9-899E-9460D0815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53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3C98A-1E5D-8A69-BA4E-A1E1E56D2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BA433-8311-A4B5-437B-66F0A406B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3D9D2-2B2E-9691-AB21-DC597FE11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1F35-15D5-40E2-B558-B235A083D3E4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5FAA3-178F-C793-26AF-4082E1BCF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9B7C5-2B3B-D979-878F-5079AF28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9E581-EBD0-4CC9-899E-9460D0815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09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79B40-C34D-8400-F176-91D6274F7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EAED8-4A79-2B01-CA30-438D9477E1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A3148-E8AE-C413-BAD5-989AD3F37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47E33-9BDD-12AC-3B6A-25B6A623D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1F35-15D5-40E2-B558-B235A083D3E4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69AF5-3B09-093A-2792-79E755321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07F15-BD59-39F6-48F5-3EAEAFB0B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9E581-EBD0-4CC9-899E-9460D0815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652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5DB8F-5D78-B4BA-5865-FF8F45F53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BFA48-752C-248F-91D3-BFBDFD71F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192246-9799-ECF2-C021-DF2E3FF95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A77BEB-8EDE-EE32-3397-21C2D60FBF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397410-936B-CAA5-B402-216359ECC2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617E47-B8FA-080C-DB61-A86D488E7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1F35-15D5-40E2-B558-B235A083D3E4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A41A4D-4C81-4FC2-F8C4-4192FEEC0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871389-C505-256C-CC51-0E9CB6450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9E581-EBD0-4CC9-899E-9460D0815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551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517DE-0BBE-FF34-3DB7-16B40E939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26172-F792-F9E7-528A-92B7DA046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1F35-15D5-40E2-B558-B235A083D3E4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911B81-BD61-603A-FAFA-812C23267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E713DD-8996-5650-C9E0-96D21D13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9E581-EBD0-4CC9-899E-9460D0815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665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96A326-BB01-1292-72FE-958019DAF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1F35-15D5-40E2-B558-B235A083D3E4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FC98A5-F122-1D23-DFF7-C1E99500E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7BF56-A58E-38EF-53AB-67D42410C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9E581-EBD0-4CC9-899E-9460D0815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825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74C3F-26B1-05B3-348A-EF4B672A0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A5BA4-4E10-4219-4D2E-004664B41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597EF5-1EB6-9DE5-816A-748AA0466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74E33-E89B-2374-D607-A4BF54C32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1F35-15D5-40E2-B558-B235A083D3E4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C23F96-3628-A8A8-42BD-8F2D56454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D5979-6D42-03E1-ABCC-785A70CCA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9E581-EBD0-4CC9-899E-9460D0815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987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92A2B-DAE0-0A4E-2E70-97797248F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71CFB1-E8B1-F97A-52B1-5C5E8E7DD3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0BDDF-29DD-E5DB-121C-AA77669E6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7D46E-8D5C-5E6A-B401-65EEC56C7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1F35-15D5-40E2-B558-B235A083D3E4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3A6567-B071-71F2-B6C9-EB7E089A2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6AFD5-E67B-CEAF-2BBA-DC52C1B18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9E581-EBD0-4CC9-899E-9460D0815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482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BFA586-9CBB-F561-E727-DEA35835C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CAFA3-AC11-D62C-3498-423FBFAA0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B014B-6D0F-B83D-BE62-5C31AA6A8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EC1F35-15D5-40E2-B558-B235A083D3E4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D0973-4873-A7FF-5BFD-47A0E5CC7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0535F-D9C0-4C8D-61E2-4441CB1446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69E581-EBD0-4CC9-899E-9460D0815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620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635C5-B208-FECB-BF28-15329FA4C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3122" y="1853594"/>
            <a:ext cx="9144000" cy="2387600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Python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96DFF5-009B-D311-EE73-E698D3C8F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37050"/>
            <a:ext cx="9144000" cy="1655762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Session 1</a:t>
            </a:r>
          </a:p>
        </p:txBody>
      </p:sp>
      <p:pic>
        <p:nvPicPr>
          <p:cNvPr id="7" name="Picture 6" descr="A logo of two white caps&#10;&#10;Description automatically generated">
            <a:extLst>
              <a:ext uri="{FF2B5EF4-FFF2-40B4-BE49-F238E27FC236}">
                <a16:creationId xmlns:a16="http://schemas.microsoft.com/office/drawing/2014/main" id="{3786264B-BA6E-E47E-8DF7-2AB0B500B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-274637"/>
            <a:ext cx="6384695" cy="425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496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EFFDA-D1F0-5BA5-5AE1-162FB48D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2195"/>
          </a:xfrm>
        </p:spPr>
        <p:txBody>
          <a:bodyPr>
            <a:norm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Conditionals (If-Else)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958D-9465-4C65-6ABD-5F70A9E14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176" y="1545336"/>
            <a:ext cx="11667744" cy="4631627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Def  = Control flow of program based on conditions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Done by stating a condition what will happen if true else do something else</a:t>
            </a:r>
          </a:p>
          <a:p>
            <a:r>
              <a:rPr lang="en-GB" dirty="0">
                <a:solidFill>
                  <a:schemeClr val="bg1"/>
                </a:solidFill>
              </a:rPr>
              <a:t>Operators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Comparison</a:t>
            </a:r>
          </a:p>
          <a:p>
            <a:pPr lvl="2"/>
            <a:r>
              <a:rPr lang="en-GB" dirty="0">
                <a:solidFill>
                  <a:schemeClr val="bg1"/>
                </a:solidFill>
              </a:rPr>
              <a:t>Equal to (==), Not equal to (!=)</a:t>
            </a:r>
          </a:p>
          <a:p>
            <a:pPr lvl="2"/>
            <a:r>
              <a:rPr lang="en-GB" dirty="0">
                <a:solidFill>
                  <a:schemeClr val="bg1"/>
                </a:solidFill>
              </a:rPr>
              <a:t>Greater than (&gt;), Less than (&lt;)</a:t>
            </a:r>
          </a:p>
          <a:p>
            <a:pPr lvl="2"/>
            <a:r>
              <a:rPr lang="en-GB" dirty="0">
                <a:solidFill>
                  <a:schemeClr val="bg1"/>
                </a:solidFill>
              </a:rPr>
              <a:t>Greater than or equal (&gt;=), Less than or equal (&lt;=)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Logical</a:t>
            </a:r>
          </a:p>
          <a:p>
            <a:pPr lvl="2"/>
            <a:r>
              <a:rPr lang="en-GB" dirty="0">
                <a:solidFill>
                  <a:schemeClr val="bg1"/>
                </a:solidFill>
              </a:rPr>
              <a:t>and </a:t>
            </a:r>
            <a:r>
              <a:rPr lang="en-GB" dirty="0">
                <a:solidFill>
                  <a:schemeClr val="bg1"/>
                </a:solidFill>
                <a:sym typeface="Wingdings" panose="05000000000000000000" pitchFamily="2" charset="2"/>
              </a:rPr>
              <a:t> if both statements true will say true else false</a:t>
            </a:r>
          </a:p>
          <a:p>
            <a:pPr lvl="2"/>
            <a:r>
              <a:rPr lang="en-GB" dirty="0">
                <a:solidFill>
                  <a:schemeClr val="bg1"/>
                </a:solidFill>
                <a:sym typeface="Wingdings" panose="05000000000000000000" pitchFamily="2" charset="2"/>
              </a:rPr>
              <a:t>or  if either or both statements true will say true else false</a:t>
            </a:r>
          </a:p>
          <a:p>
            <a:pPr lvl="2"/>
            <a:r>
              <a:rPr lang="en-GB" dirty="0">
                <a:solidFill>
                  <a:schemeClr val="bg1"/>
                </a:solidFill>
                <a:sym typeface="Wingdings" panose="05000000000000000000" pitchFamily="2" charset="2"/>
              </a:rPr>
              <a:t>not  opposite of current statement, true statement will be false and vice versa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6693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6A7B0-F6AF-E3B6-5CB2-17557C492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Conditionals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88EC5D-DF20-5C89-2F1D-A64E7E0E29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24129"/>
            <a:ext cx="9129344" cy="5833872"/>
          </a:xfrm>
        </p:spPr>
      </p:pic>
    </p:spTree>
    <p:extLst>
      <p:ext uri="{BB962C8B-B14F-4D97-AF65-F5344CB8AC3E}">
        <p14:creationId xmlns:p14="http://schemas.microsoft.com/office/powerpoint/2010/main" val="3375270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35F2F-7305-5BD7-B5EF-8813D700B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75070-504C-352C-2A72-C707EB3A8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6" y="1825625"/>
            <a:ext cx="11750040" cy="4351338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Def = Repeat a block of code multiple times which you can define</a:t>
            </a:r>
          </a:p>
          <a:p>
            <a:r>
              <a:rPr lang="en-GB" dirty="0">
                <a:solidFill>
                  <a:schemeClr val="bg1"/>
                </a:solidFill>
              </a:rPr>
              <a:t>Types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For loop = Iterate over a sequence a set number of times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While loop = Repeats as long as the condition is true</a:t>
            </a:r>
          </a:p>
          <a:p>
            <a:r>
              <a:rPr lang="en-GB" dirty="0">
                <a:solidFill>
                  <a:schemeClr val="bg1"/>
                </a:solidFill>
              </a:rPr>
              <a:t>Loop controls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break – exit a loop when an external condition is met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continue – end current iteration in loop and continues to next iteration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pass – skips the current block of code often used as a placeholder</a:t>
            </a:r>
          </a:p>
        </p:txBody>
      </p:sp>
    </p:spTree>
    <p:extLst>
      <p:ext uri="{BB962C8B-B14F-4D97-AF65-F5344CB8AC3E}">
        <p14:creationId xmlns:p14="http://schemas.microsoft.com/office/powerpoint/2010/main" val="418040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7BD1-40B1-6C87-BF17-36107C6D6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954"/>
            <a:ext cx="10515600" cy="1325563"/>
          </a:xfrm>
        </p:spPr>
        <p:txBody>
          <a:bodyPr>
            <a:norm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Loops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F3B483-4EE4-C3D3-7F11-EEC9961195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34517"/>
            <a:ext cx="7552944" cy="5523483"/>
          </a:xfrm>
        </p:spPr>
      </p:pic>
    </p:spTree>
    <p:extLst>
      <p:ext uri="{BB962C8B-B14F-4D97-AF65-F5344CB8AC3E}">
        <p14:creationId xmlns:p14="http://schemas.microsoft.com/office/powerpoint/2010/main" val="1578038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5B6B6-F291-1A30-26EB-D9D3B3113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Arrays (Lists)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C10C4-9C52-EE7B-7A9B-392023254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Def = Ordered collection of elements that can be modified</a:t>
            </a:r>
          </a:p>
          <a:p>
            <a:r>
              <a:rPr lang="en-GB" dirty="0">
                <a:solidFill>
                  <a:schemeClr val="bg1"/>
                </a:solidFill>
              </a:rPr>
              <a:t>In most programming language the first position in an Array is 0 and the last position is the length of it - 1</a:t>
            </a:r>
          </a:p>
          <a:p>
            <a:r>
              <a:rPr lang="en-GB" dirty="0">
                <a:solidFill>
                  <a:schemeClr val="bg1"/>
                </a:solidFill>
              </a:rPr>
              <a:t>Operations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Example array: fruits = [“Apple”, “Cherry”, “Plum”, “Tomato”]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Access elements – fruits[0] </a:t>
            </a:r>
            <a:r>
              <a:rPr lang="en-GB" dirty="0">
                <a:solidFill>
                  <a:schemeClr val="bg1"/>
                </a:solidFill>
                <a:sym typeface="Wingdings" panose="05000000000000000000" pitchFamily="2" charset="2"/>
              </a:rPr>
              <a:t> “Apple”</a:t>
            </a:r>
          </a:p>
          <a:p>
            <a:pPr lvl="1"/>
            <a:r>
              <a:rPr lang="en-GB" dirty="0">
                <a:solidFill>
                  <a:schemeClr val="bg1"/>
                </a:solidFill>
                <a:sym typeface="Wingdings" panose="05000000000000000000" pitchFamily="2" charset="2"/>
              </a:rPr>
              <a:t>Append (Add to end) elements: </a:t>
            </a:r>
            <a:r>
              <a:rPr lang="en-GB" dirty="0" err="1">
                <a:solidFill>
                  <a:schemeClr val="bg1"/>
                </a:solidFill>
                <a:sym typeface="Wingdings" panose="05000000000000000000" pitchFamily="2" charset="2"/>
              </a:rPr>
              <a:t>fruits.append</a:t>
            </a:r>
            <a:r>
              <a:rPr lang="en-GB" dirty="0">
                <a:solidFill>
                  <a:schemeClr val="bg1"/>
                </a:solidFill>
                <a:sym typeface="Wingdings" panose="05000000000000000000" pitchFamily="2" charset="2"/>
              </a:rPr>
              <a:t>(“orange”)</a:t>
            </a:r>
          </a:p>
          <a:p>
            <a:pPr lvl="1"/>
            <a:r>
              <a:rPr lang="en-GB" dirty="0">
                <a:solidFill>
                  <a:schemeClr val="bg1"/>
                </a:solidFill>
                <a:sym typeface="Wingdings" panose="05000000000000000000" pitchFamily="2" charset="2"/>
              </a:rPr>
              <a:t>Remove elements: </a:t>
            </a:r>
            <a:r>
              <a:rPr lang="en-GB" dirty="0" err="1">
                <a:solidFill>
                  <a:schemeClr val="bg1"/>
                </a:solidFill>
                <a:sym typeface="Wingdings" panose="05000000000000000000" pitchFamily="2" charset="2"/>
              </a:rPr>
              <a:t>fruits.remove</a:t>
            </a:r>
            <a:r>
              <a:rPr lang="en-GB" dirty="0">
                <a:solidFill>
                  <a:schemeClr val="bg1"/>
                </a:solidFill>
                <a:sym typeface="Wingdings" panose="05000000000000000000" pitchFamily="2" charset="2"/>
              </a:rPr>
              <a:t>(“Plum”)</a:t>
            </a:r>
          </a:p>
          <a:p>
            <a:pPr lvl="1"/>
            <a:r>
              <a:rPr lang="en-GB" dirty="0">
                <a:solidFill>
                  <a:schemeClr val="bg1"/>
                </a:solidFill>
                <a:sym typeface="Wingdings" panose="05000000000000000000" pitchFamily="2" charset="2"/>
              </a:rPr>
              <a:t>Remove elements by index(position): </a:t>
            </a:r>
            <a:r>
              <a:rPr lang="en-GB" dirty="0" err="1">
                <a:solidFill>
                  <a:schemeClr val="bg1"/>
                </a:solidFill>
                <a:sym typeface="Wingdings" panose="05000000000000000000" pitchFamily="2" charset="2"/>
              </a:rPr>
              <a:t>fruits.pop</a:t>
            </a:r>
            <a:r>
              <a:rPr lang="en-GB" dirty="0">
                <a:solidFill>
                  <a:schemeClr val="bg1"/>
                </a:solidFill>
                <a:sym typeface="Wingdings" panose="05000000000000000000" pitchFamily="2" charset="2"/>
              </a:rPr>
              <a:t>(2)</a:t>
            </a:r>
          </a:p>
          <a:p>
            <a:r>
              <a:rPr lang="en-GB" dirty="0">
                <a:solidFill>
                  <a:schemeClr val="bg1"/>
                </a:solidFill>
                <a:sym typeface="Wingdings" panose="05000000000000000000" pitchFamily="2" charset="2"/>
              </a:rPr>
              <a:t>Slicing: fruits[1:3]  [“Cherry”, “Plum”, “Tomato”]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158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D7EBC-24EB-957A-D295-0F6CDCE54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Arrays (Lists) Examples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D0998A-3991-F900-C5C5-C3DCCE387B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81949"/>
            <a:ext cx="9428480" cy="5881132"/>
          </a:xfrm>
        </p:spPr>
      </p:pic>
    </p:spTree>
    <p:extLst>
      <p:ext uri="{BB962C8B-B14F-4D97-AF65-F5344CB8AC3E}">
        <p14:creationId xmlns:p14="http://schemas.microsoft.com/office/powerpoint/2010/main" val="2991875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C03AD-FBA6-4F65-4661-B01C40B0F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F067B-335D-8A02-DD20-EBDAF2E81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Def = Block of reusable code that performs a specific task</a:t>
            </a:r>
          </a:p>
          <a:p>
            <a:r>
              <a:rPr lang="en-GB" dirty="0">
                <a:solidFill>
                  <a:schemeClr val="bg1"/>
                </a:solidFill>
              </a:rPr>
              <a:t>Key points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Use def to define a function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Functions can accept parameters (inputs) and return values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Functions help to organise code and reduce repetition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5216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9906C5-52E6-9998-5A9B-7C29F321E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Functions Examples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D18D6CF-1584-5A9D-F3C1-7828479EF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89534"/>
            <a:ext cx="12192000" cy="4728554"/>
          </a:xfrm>
        </p:spPr>
      </p:pic>
    </p:spTree>
    <p:extLst>
      <p:ext uri="{BB962C8B-B14F-4D97-AF65-F5344CB8AC3E}">
        <p14:creationId xmlns:p14="http://schemas.microsoft.com/office/powerpoint/2010/main" val="3879214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BD0C5-2BE3-B94A-D812-C8564A701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137161"/>
            <a:ext cx="11713464" cy="1553528"/>
          </a:xfrm>
        </p:spPr>
        <p:txBody>
          <a:bodyPr>
            <a:normAutofit fontScale="90000"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What we hope to achieve from these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83503-7B23-A0D8-585E-8680FEC9F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53528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Gain an understanding of Python</a:t>
            </a:r>
          </a:p>
          <a:p>
            <a:r>
              <a:rPr lang="en-GB" dirty="0">
                <a:solidFill>
                  <a:schemeClr val="bg1"/>
                </a:solidFill>
              </a:rPr>
              <a:t>Be able to use our understanding of Python to create functional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CCE732-9660-2588-62EA-D608F38A410A}"/>
              </a:ext>
            </a:extLst>
          </p:cNvPr>
          <p:cNvSpPr txBox="1"/>
          <p:nvPr/>
        </p:nvSpPr>
        <p:spPr>
          <a:xfrm>
            <a:off x="256032" y="3870966"/>
            <a:ext cx="11713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What we hope to achieve today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309930-C11E-2317-4D27-9E13A41918AB}"/>
              </a:ext>
            </a:extLst>
          </p:cNvPr>
          <p:cNvSpPr txBox="1"/>
          <p:nvPr/>
        </p:nvSpPr>
        <p:spPr>
          <a:xfrm>
            <a:off x="838200" y="4789322"/>
            <a:ext cx="115305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Gain an understanding of the fundamentals of Python and how they can be used</a:t>
            </a:r>
          </a:p>
        </p:txBody>
      </p:sp>
    </p:spTree>
    <p:extLst>
      <p:ext uri="{BB962C8B-B14F-4D97-AF65-F5344CB8AC3E}">
        <p14:creationId xmlns:p14="http://schemas.microsoft.com/office/powerpoint/2010/main" val="1230216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4CDCE-1217-A663-9316-7D10F78D2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7200" dirty="0">
                <a:solidFill>
                  <a:schemeClr val="bg1"/>
                </a:solidFill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63542-D111-A577-6D7D-936B1F610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Data Types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Variables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Syntax</a:t>
            </a:r>
          </a:p>
          <a:p>
            <a:r>
              <a:rPr lang="en-GB" sz="4000" dirty="0">
                <a:solidFill>
                  <a:schemeClr val="bg1"/>
                </a:solidFill>
              </a:rPr>
              <a:t>Conditionals</a:t>
            </a:r>
          </a:p>
          <a:p>
            <a:r>
              <a:rPr lang="en-GB" sz="4000" dirty="0">
                <a:solidFill>
                  <a:schemeClr val="bg1"/>
                </a:solidFill>
              </a:rPr>
              <a:t>Loops</a:t>
            </a:r>
          </a:p>
          <a:p>
            <a:r>
              <a:rPr lang="en-GB" sz="4000" dirty="0">
                <a:solidFill>
                  <a:schemeClr val="bg1"/>
                </a:solidFill>
              </a:rPr>
              <a:t>Arrays</a:t>
            </a:r>
          </a:p>
          <a:p>
            <a:r>
              <a:rPr lang="en-GB" sz="4000" dirty="0">
                <a:solidFill>
                  <a:schemeClr val="bg1"/>
                </a:solidFill>
              </a:rPr>
              <a:t>Functions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1199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A0933D-9B7B-B2DD-1182-0FFF0B0D1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237"/>
            <a:ext cx="10515600" cy="1325563"/>
          </a:xfrm>
        </p:spPr>
        <p:txBody>
          <a:bodyPr>
            <a:norm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Data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E5FA70-B487-A0FE-D32D-B55B9BB0D8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6700" y="1443800"/>
            <a:ext cx="11658600" cy="4351338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int – Integer values (5, 100, -42)</a:t>
            </a:r>
          </a:p>
          <a:p>
            <a:r>
              <a:rPr lang="en-GB" dirty="0">
                <a:solidFill>
                  <a:schemeClr val="bg1"/>
                </a:solidFill>
              </a:rPr>
              <a:t>float – Decimal numbers (1.1, 3.14, -45.6)</a:t>
            </a:r>
          </a:p>
          <a:p>
            <a:r>
              <a:rPr lang="en-GB" dirty="0">
                <a:solidFill>
                  <a:schemeClr val="bg1"/>
                </a:solidFill>
              </a:rPr>
              <a:t>str – Strings or texts (“Hello”, “H”, “Hello my name is Example Name”)</a:t>
            </a:r>
          </a:p>
          <a:p>
            <a:r>
              <a:rPr lang="en-GB" dirty="0">
                <a:solidFill>
                  <a:schemeClr val="bg1"/>
                </a:solidFill>
              </a:rPr>
              <a:t>bool – Boolean values (True , False)</a:t>
            </a:r>
          </a:p>
          <a:p>
            <a:r>
              <a:rPr lang="en-GB" dirty="0">
                <a:solidFill>
                  <a:schemeClr val="bg1"/>
                </a:solidFill>
              </a:rPr>
              <a:t>list – Ordered collection of values ([1,2,3,4], [-55,1,555])</a:t>
            </a:r>
          </a:p>
          <a:p>
            <a:r>
              <a:rPr lang="en-GB" dirty="0">
                <a:solidFill>
                  <a:schemeClr val="bg1"/>
                </a:solidFill>
              </a:rPr>
              <a:t>dictionary – Key/Value pairs ({“Name”:”Dave”,”Age”:15})</a:t>
            </a:r>
          </a:p>
          <a:p>
            <a:r>
              <a:rPr lang="en-GB" dirty="0">
                <a:solidFill>
                  <a:schemeClr val="bg1"/>
                </a:solidFill>
              </a:rPr>
              <a:t>tuple – Unchanging ordered collection ((10, 20, 30), (40, 90, 120))</a:t>
            </a:r>
          </a:p>
          <a:p>
            <a:r>
              <a:rPr lang="en-GB" dirty="0">
                <a:solidFill>
                  <a:schemeClr val="bg1"/>
                </a:solidFill>
              </a:rPr>
              <a:t>Set – Unordered collection of unique values ({1,2,3}, {-9,12,97})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634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3C68C-349C-CF8F-D28D-FC2E42733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Data Types Example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C6F2540-3FD6-90FC-0FF5-6E619A276E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024129"/>
            <a:ext cx="10790353" cy="5833872"/>
          </a:xfrm>
        </p:spPr>
      </p:pic>
    </p:spTree>
    <p:extLst>
      <p:ext uri="{BB962C8B-B14F-4D97-AF65-F5344CB8AC3E}">
        <p14:creationId xmlns:p14="http://schemas.microsoft.com/office/powerpoint/2010/main" val="491174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42F033-EABC-54F2-114B-05B0AB209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Variables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A02A77-AC7F-DCDF-B3C2-2BD37FDFC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Def = Store data that can be used and changed in a program</a:t>
            </a:r>
          </a:p>
          <a:p>
            <a:r>
              <a:rPr lang="en-GB" dirty="0">
                <a:solidFill>
                  <a:schemeClr val="bg1"/>
                </a:solidFill>
              </a:rPr>
              <a:t>Python auto assigns a data type depending on what is being stored it doesn’t need to be defined</a:t>
            </a:r>
          </a:p>
          <a:p>
            <a:r>
              <a:rPr lang="en-GB" dirty="0">
                <a:solidFill>
                  <a:schemeClr val="bg1"/>
                </a:solidFill>
              </a:rPr>
              <a:t>Naming rules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Must start with a letter or underscore (_)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Can contain letters, numbers, and underscores (</a:t>
            </a:r>
            <a:r>
              <a:rPr lang="en-GB" dirty="0" err="1">
                <a:solidFill>
                  <a:schemeClr val="bg1"/>
                </a:solidFill>
              </a:rPr>
              <a:t>my_var</a:t>
            </a:r>
            <a:r>
              <a:rPr lang="en-GB" dirty="0">
                <a:solidFill>
                  <a:schemeClr val="bg1"/>
                </a:solidFill>
              </a:rPr>
              <a:t>, age1)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Case sensitive: name and Name are different variables</a:t>
            </a:r>
          </a:p>
          <a:p>
            <a:r>
              <a:rPr lang="en-GB" dirty="0">
                <a:solidFill>
                  <a:schemeClr val="bg1"/>
                </a:solidFill>
              </a:rPr>
              <a:t>Works by points to a point in memory almost like a sign </a:t>
            </a:r>
          </a:p>
          <a:p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5116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440B2-E50B-290B-0AEA-D31A68F2F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Variables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62587D-34BE-A928-64BE-AE63D5A65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90688"/>
            <a:ext cx="12212403" cy="3959352"/>
          </a:xfrm>
        </p:spPr>
      </p:pic>
    </p:spTree>
    <p:extLst>
      <p:ext uri="{BB962C8B-B14F-4D97-AF65-F5344CB8AC3E}">
        <p14:creationId xmlns:p14="http://schemas.microsoft.com/office/powerpoint/2010/main" val="1164895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F8F3F-599E-D919-7806-1DCD6820F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6000" dirty="0">
                <a:solidFill>
                  <a:schemeClr val="bg1"/>
                </a:solidFill>
              </a:rPr>
              <a:t>Syntax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E36EA-A5B8-F36D-C920-50077A2C5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Def = Syntax refers to set of rules that defines how Python code should be written and structured</a:t>
            </a:r>
          </a:p>
          <a:p>
            <a:r>
              <a:rPr lang="en-GB" dirty="0">
                <a:solidFill>
                  <a:schemeClr val="bg1"/>
                </a:solidFill>
              </a:rPr>
              <a:t>Key Syntax Rules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Indentation</a:t>
            </a:r>
          </a:p>
          <a:p>
            <a:pPr lvl="2"/>
            <a:r>
              <a:rPr lang="en-GB" dirty="0">
                <a:solidFill>
                  <a:schemeClr val="bg1"/>
                </a:solidFill>
              </a:rPr>
              <a:t>Uses indentations to define code blocks compared to Java or C# which uses brackets</a:t>
            </a:r>
          </a:p>
          <a:p>
            <a:pPr lvl="2"/>
            <a:r>
              <a:rPr lang="en-GB" dirty="0">
                <a:solidFill>
                  <a:schemeClr val="bg1"/>
                </a:solidFill>
              </a:rPr>
              <a:t>Common error = </a:t>
            </a:r>
            <a:r>
              <a:rPr lang="en-GB" dirty="0" err="1">
                <a:solidFill>
                  <a:schemeClr val="bg1"/>
                </a:solidFill>
              </a:rPr>
              <a:t>IndentationError</a:t>
            </a:r>
            <a:r>
              <a:rPr lang="en-GB" dirty="0">
                <a:solidFill>
                  <a:schemeClr val="bg1"/>
                </a:solidFill>
              </a:rPr>
              <a:t> occurs when indentation level is inconsistent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Comments</a:t>
            </a:r>
          </a:p>
          <a:p>
            <a:pPr lvl="2"/>
            <a:r>
              <a:rPr lang="en-GB" dirty="0">
                <a:solidFill>
                  <a:schemeClr val="bg1"/>
                </a:solidFill>
              </a:rPr>
              <a:t>Use comments to explain code</a:t>
            </a:r>
          </a:p>
          <a:p>
            <a:pPr lvl="2"/>
            <a:r>
              <a:rPr lang="en-GB" dirty="0">
                <a:solidFill>
                  <a:schemeClr val="bg1"/>
                </a:solidFill>
              </a:rPr>
              <a:t>Single comments use (#)</a:t>
            </a:r>
          </a:p>
          <a:p>
            <a:pPr lvl="2"/>
            <a:r>
              <a:rPr lang="en-GB" dirty="0">
                <a:solidFill>
                  <a:schemeClr val="bg1"/>
                </a:solidFill>
              </a:rPr>
              <a:t>Multiple line comments use (“”” stuff “””)</a:t>
            </a:r>
          </a:p>
        </p:txBody>
      </p:sp>
    </p:spTree>
    <p:extLst>
      <p:ext uri="{BB962C8B-B14F-4D97-AF65-F5344CB8AC3E}">
        <p14:creationId xmlns:p14="http://schemas.microsoft.com/office/powerpoint/2010/main" val="2851968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E682-AA51-B0EB-2D9D-010D278C2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Syntax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C747D-076B-5372-D7FC-BE50B1975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Case Sensitivity</a:t>
            </a:r>
          </a:p>
          <a:p>
            <a:pPr lvl="2"/>
            <a:r>
              <a:rPr lang="en-GB" dirty="0">
                <a:solidFill>
                  <a:schemeClr val="bg1"/>
                </a:solidFill>
              </a:rPr>
              <a:t>Which means that variable declarations and usage need to be the same or else you will be referencing different variables</a:t>
            </a:r>
          </a:p>
          <a:p>
            <a:pPr lvl="2"/>
            <a:r>
              <a:rPr lang="en-GB" dirty="0" err="1">
                <a:solidFill>
                  <a:schemeClr val="bg1"/>
                </a:solidFill>
              </a:rPr>
              <a:t>Eg</a:t>
            </a:r>
            <a:r>
              <a:rPr lang="en-GB" dirty="0">
                <a:solidFill>
                  <a:schemeClr val="bg1"/>
                </a:solidFill>
              </a:rPr>
              <a:t>: variable and Variable are two different variables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Avoiding Errors</a:t>
            </a:r>
          </a:p>
          <a:p>
            <a:pPr lvl="2"/>
            <a:r>
              <a:rPr lang="en-GB" dirty="0">
                <a:solidFill>
                  <a:schemeClr val="bg1"/>
                </a:solidFill>
              </a:rPr>
              <a:t>Numerous ways you can make errors in Python</a:t>
            </a:r>
          </a:p>
          <a:p>
            <a:pPr lvl="3"/>
            <a:r>
              <a:rPr lang="en-GB" dirty="0">
                <a:solidFill>
                  <a:schemeClr val="bg1"/>
                </a:solidFill>
              </a:rPr>
              <a:t>Not using proper indentation, Spacing, and correct use of Syntax</a:t>
            </a:r>
          </a:p>
          <a:p>
            <a:pPr lvl="2"/>
            <a:r>
              <a:rPr lang="en-GB" dirty="0">
                <a:solidFill>
                  <a:schemeClr val="bg1"/>
                </a:solidFill>
              </a:rPr>
              <a:t>Although Python will tell you where you are making the errors and what is the error type and causing it</a:t>
            </a:r>
          </a:p>
        </p:txBody>
      </p:sp>
    </p:spTree>
    <p:extLst>
      <p:ext uri="{BB962C8B-B14F-4D97-AF65-F5344CB8AC3E}">
        <p14:creationId xmlns:p14="http://schemas.microsoft.com/office/powerpoint/2010/main" val="1092873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729</Words>
  <Application>Microsoft Office PowerPoint</Application>
  <PresentationFormat>Widescreen</PresentationFormat>
  <Paragraphs>93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Wingdings</vt:lpstr>
      <vt:lpstr>Office Theme</vt:lpstr>
      <vt:lpstr>Python Workshop</vt:lpstr>
      <vt:lpstr>What we hope to achieve from these sessions</vt:lpstr>
      <vt:lpstr>Content</vt:lpstr>
      <vt:lpstr>Data Types</vt:lpstr>
      <vt:lpstr>Data Types Example</vt:lpstr>
      <vt:lpstr>Variables</vt:lpstr>
      <vt:lpstr>Variables Example</vt:lpstr>
      <vt:lpstr>Syntax</vt:lpstr>
      <vt:lpstr>Syntax Continued</vt:lpstr>
      <vt:lpstr>Conditionals (If-Else)</vt:lpstr>
      <vt:lpstr>Conditionals Example</vt:lpstr>
      <vt:lpstr>Loops</vt:lpstr>
      <vt:lpstr>Loops Example</vt:lpstr>
      <vt:lpstr>Arrays (Lists)</vt:lpstr>
      <vt:lpstr>Arrays (Lists) Examples</vt:lpstr>
      <vt:lpstr>Functions</vt:lpstr>
      <vt:lpstr>Functions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Keagan Kozlowski</dc:creator>
  <cp:lastModifiedBy>Keagan Kozlowski</cp:lastModifiedBy>
  <cp:revision>5</cp:revision>
  <dcterms:created xsi:type="dcterms:W3CDTF">2024-10-03T13:06:50Z</dcterms:created>
  <dcterms:modified xsi:type="dcterms:W3CDTF">2024-10-03T20:17:13Z</dcterms:modified>
</cp:coreProperties>
</file>