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72" r:id="rId5"/>
    <p:sldId id="273" r:id="rId6"/>
    <p:sldId id="259" r:id="rId7"/>
    <p:sldId id="278" r:id="rId8"/>
    <p:sldId id="264" r:id="rId9"/>
    <p:sldId id="265" r:id="rId10"/>
    <p:sldId id="266" r:id="rId11"/>
    <p:sldId id="267" r:id="rId12"/>
    <p:sldId id="260" r:id="rId13"/>
    <p:sldId id="275" r:id="rId14"/>
    <p:sldId id="276" r:id="rId15"/>
    <p:sldId id="268" r:id="rId16"/>
    <p:sldId id="271" r:id="rId17"/>
    <p:sldId id="270" r:id="rId18"/>
    <p:sldId id="277" r:id="rId19"/>
    <p:sldId id="279" r:id="rId20"/>
    <p:sldId id="280" r:id="rId21"/>
    <p:sldId id="269" r:id="rId22"/>
    <p:sldId id="274" r:id="rId23"/>
    <p:sldId id="261" r:id="rId24"/>
    <p:sldId id="262" r:id="rId25"/>
    <p:sldId id="285" r:id="rId26"/>
    <p:sldId id="263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09:41:48.5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0,'7677'0,"-7659"0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09:41:51.3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0 352,'10'-1,"0"-1,-1 0,1 0,-1-1,1 0,-1-1,13-7,21-7,187-59,-166 52,-44 17,1 0,22-5,-18 6,-1-1,28-13,-25 10,32-10,-44 16,-1 0,0-1,0-1,16-10,0 3,0 1,0 1,35-8,-54 17,6-2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09:41:53.3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1,'1'2,"0"0,0 0,0 0,1 0,-1-1,1 1,-1 0,1-1,-1 1,1-1,0 1,0-1,0 0,0 1,0-1,2 1,6 4,41 37,-32-27,41 29,2-6,71 59,-83-59,26 23,-59-47,0-2,38 23,-36-25,0 1,31 27,-19-9,-1 0,-2 2,35 49,-54-65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09:42:00.3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8888 1,'-8866'0,"8845"0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1T09:42:02.9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387 1,'5'1,"-2"1,1-1,0 1,0 0,-1 1,1-1,-1 1,1-1,-1 1,0 0,0 0,2 4,3 2,11 10,-1 1,28 41,-34-46,0-1,26 24,-24-25,0 1,18 23,-29-33,-1 0,1 0,-1 1,0-1,0 0,-1 1,1-1,-1 1,0-1,0 1,-1 0,1 0,-1-1,0 1,0 0,-1-1,1 1,-1 0,0-1,0 1,-1 0,0-1,1 0,-1 1,-1-1,-2 5,-8 9,0-1,0 0,-2-1,-24 21,16-14,-5 5,2 0,-26 39,25-33,-2-1,-47 42,21-23,-161 164,203-204,1-2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41D3-C262-5DA2-C283-BDC1831A7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AD78F-57CA-FE07-EA50-7BEC790C7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903D-6D63-9FA9-BC8F-F0AA2F9A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7C6F-19AD-4452-ABE8-6536E839EDC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48C8D-D8F5-0D04-A444-23CBD312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7E81F-4C58-4164-7110-E5303DBB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37C-D187-4690-A872-D5344D100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14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2D27-1FAF-DE1A-45C8-57141725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75259-DD66-2BCE-535E-BC62145DF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D6ED6-AE20-E961-C7C9-81468BDF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7C6F-19AD-4452-ABE8-6536E839EDC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CD34C-26BF-49C5-6903-EA5980B4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C53F8-DEE5-1DFA-E1F7-313A3756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37C-D187-4690-A872-D5344D100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7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645EE-C798-94AA-D6E1-04CEECB20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9319A-546A-C798-8442-FD4068EF2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73F64-1963-9C4A-0B84-CCE8BAF2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7C6F-19AD-4452-ABE8-6536E839EDC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8CA3E-92E8-ADA7-2AE2-A1BD7737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28029-7342-AFF2-489E-B4D59980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37C-D187-4690-A872-D5344D100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4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BA2A-60E1-E23A-6522-9B48CE5E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894E-B73B-58AC-A5BB-73806852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C9EF9-DC93-EA2B-6DAE-118933D7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7C6F-19AD-4452-ABE8-6536E839EDC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6094-C0E4-4C12-5944-1BCC57D9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2A3B6-E40A-7705-5D91-BED1CC94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37C-D187-4690-A872-D5344D100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25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5F11-8440-F910-1E3C-6E9D1904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E71DC-64B0-5E7F-2D9F-750E5C780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C9F9A-EBBD-3A10-621A-63C48607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7C6F-19AD-4452-ABE8-6536E839EDC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D8766-0C3B-0660-9064-1F8D4DA5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76A7-B63C-CA38-9F6A-F9332F35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37C-D187-4690-A872-D5344D100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15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F558-5B46-B28A-BC31-6D99FCE1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E2F2-EC33-D88E-EE3F-FDFB22650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4A34A-21E8-0952-A4B2-F332BA47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5AB2F-B815-F8FB-5B07-0C143C41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7C6F-19AD-4452-ABE8-6536E839EDC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75E7B-D58D-B5B0-7878-217AEE55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E36F3-9775-E789-8312-3E72240E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37C-D187-4690-A872-D5344D100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1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7CC7-CF20-2186-9FC7-464A5F83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579C6-D7DF-B6F8-3083-8DAC77587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C7B41-24CD-9851-695B-4D410AB67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2EAA6-87BE-05A4-EBAB-60031FCE7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21B51-6E98-36D4-01AB-8EC9C362C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7D590-82A4-44BE-41BE-768091F8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7C6F-19AD-4452-ABE8-6536E839EDC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4DBD5-7E8E-A998-1791-29E4C42E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A02BB-5109-681C-2CE0-7A42C811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37C-D187-4690-A872-D5344D100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65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70E8-E2C8-27A1-AAA0-21CD2FD7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0BD03-AD15-EBDD-7ADA-226CCCDA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7C6F-19AD-4452-ABE8-6536E839EDC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EC5DF-4460-3983-FBDC-1CE5821F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2278C-922E-BC20-13D1-4E0F2C62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37C-D187-4690-A872-D5344D100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7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72F3A-775F-2A8D-923C-63757D72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7C6F-19AD-4452-ABE8-6536E839EDC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AADF3-D40D-A362-E4B8-07B1980D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F7B14-BC73-6801-E9EE-72F7C0A1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37C-D187-4690-A872-D5344D100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49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B564-9037-C60A-3C5B-E04FAD30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C309-DEB0-EDB1-C727-9DB59A4D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AFA20-62E6-398C-0BC9-AB9646CB2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FF0A0-69D3-3FBE-4119-09077889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7C6F-19AD-4452-ABE8-6536E839EDC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7D7A1-3AFE-A08C-AA50-C4EA95B4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BD6CC-98E6-A652-5487-F7F8EA78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37C-D187-4690-A872-D5344D100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05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7012-072C-9CC8-C9DB-2AA94F89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ECA94-91E3-F5DA-E0F3-1C3981BE5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FE90D-11E1-CD0C-9515-BDE013EF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1CB5B-95B5-ACFF-0575-840BBC83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7C6F-19AD-4452-ABE8-6536E839EDC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47FF4-0DCC-3EB2-E7AF-6049A0ED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57F92-B98D-52A1-E897-B3EEF1DC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37C-D187-4690-A872-D5344D100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60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7BF1B-FA0D-D7A0-5EAC-4EE800B1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04735-7050-C28A-1D41-AA10DCA47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C6A73-4FB3-2559-FE47-4C8F6DB56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CD7C6F-19AD-4452-ABE8-6536E839EDC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A32B7-18C3-C012-5420-6183CE72B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B6F00-0CB3-160A-24CA-1FA8F4409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6B37C-D187-4690-A872-D5344D100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25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1688-EF4B-8140-1269-4D4EA30C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2659"/>
            <a:ext cx="10515600" cy="1325563"/>
          </a:xfrm>
        </p:spPr>
        <p:txBody>
          <a:bodyPr/>
          <a:lstStyle/>
          <a:p>
            <a:r>
              <a:rPr lang="en-GB" dirty="0"/>
              <a:t>Solution for last week’s task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1CEF5D-CC06-7D20-95F2-B8DCBEC66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02412"/>
            <a:ext cx="9576816" cy="5889061"/>
          </a:xfrm>
        </p:spPr>
      </p:pic>
    </p:spTree>
    <p:extLst>
      <p:ext uri="{BB962C8B-B14F-4D97-AF65-F5344CB8AC3E}">
        <p14:creationId xmlns:p14="http://schemas.microsoft.com/office/powerpoint/2010/main" val="78821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BBDD-044E-3E9D-8A6C-153B0B5A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While Loops Example 3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E9D97-9EA4-F6F2-79EF-2F64D4FE2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889" y="1825624"/>
            <a:ext cx="5181600" cy="2005711"/>
          </a:xfrm>
        </p:spPr>
        <p:txBody>
          <a:bodyPr>
            <a:normAutofit/>
          </a:bodyPr>
          <a:lstStyle/>
          <a:p>
            <a:r>
              <a:rPr lang="en-GB" sz="3200" dirty="0"/>
              <a:t>You are going to an event which is invite only, to get in you give your name to be checked 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35E876-3F42-D79B-59E2-3C02BDC7A5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471" y="4425976"/>
            <a:ext cx="11893058" cy="190075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D5ECD7-AEDF-A117-D633-C18CEF25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489" y="2032475"/>
            <a:ext cx="6642284" cy="15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5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BBDD-044E-3E9D-8A6C-153B0B5A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" y="109727"/>
            <a:ext cx="11006328" cy="1306641"/>
          </a:xfrm>
        </p:spPr>
        <p:txBody>
          <a:bodyPr>
            <a:normAutofit/>
          </a:bodyPr>
          <a:lstStyle/>
          <a:p>
            <a:r>
              <a:rPr lang="en-US" sz="6000" dirty="0"/>
              <a:t>While Loops Example – Real World</a:t>
            </a:r>
            <a:endParaRPr lang="en-GB" sz="6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FF0CEC-BD0E-0967-37B9-C75C5055A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72" y="1261872"/>
            <a:ext cx="10341096" cy="300097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FD6BE-3067-F67D-36FC-16C875D47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87" y="4566827"/>
            <a:ext cx="5809713" cy="19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6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1F2E-2891-49C9-2C7D-A6C8AF2E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98361"/>
            <a:ext cx="3432048" cy="1021588"/>
          </a:xfrm>
        </p:spPr>
        <p:txBody>
          <a:bodyPr>
            <a:normAutofit/>
          </a:bodyPr>
          <a:lstStyle/>
          <a:p>
            <a:r>
              <a:rPr lang="en-US" sz="6000" dirty="0"/>
              <a:t>For loops</a:t>
            </a:r>
            <a:endParaRPr lang="en-GB" sz="6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B38F1-517D-BE41-6AD5-FE112DF6E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840" y="920369"/>
            <a:ext cx="5181600" cy="4351338"/>
          </a:xfrm>
        </p:spPr>
        <p:txBody>
          <a:bodyPr>
            <a:normAutofit/>
          </a:bodyPr>
          <a:lstStyle/>
          <a:p>
            <a:r>
              <a:rPr lang="en-GB" sz="3200" dirty="0"/>
              <a:t>Purpose = Used for iteration a fixed number of times</a:t>
            </a:r>
          </a:p>
          <a:p>
            <a:r>
              <a:rPr lang="en-GB" sz="3200" dirty="0"/>
              <a:t>Allows you to perform a task repeatedly over a sequence of items </a:t>
            </a:r>
          </a:p>
          <a:p>
            <a:r>
              <a:rPr lang="en-GB" sz="3200" dirty="0"/>
              <a:t>Syntax: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553673-4FDD-B357-03AF-FB5D8FA753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29774" y="4041322"/>
            <a:ext cx="8658266" cy="2460770"/>
          </a:xfrm>
        </p:spPr>
      </p:pic>
    </p:spTree>
    <p:extLst>
      <p:ext uri="{BB962C8B-B14F-4D97-AF65-F5344CB8AC3E}">
        <p14:creationId xmlns:p14="http://schemas.microsoft.com/office/powerpoint/2010/main" val="51649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97AA-FFD4-3DDB-B0B0-2C385641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67272" cy="1070483"/>
          </a:xfrm>
        </p:spPr>
        <p:txBody>
          <a:bodyPr>
            <a:normAutofit/>
          </a:bodyPr>
          <a:lstStyle/>
          <a:p>
            <a:r>
              <a:rPr lang="en-GB" sz="6000" dirty="0"/>
              <a:t>For – With range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81643-EE3A-7351-18B2-C047885C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0416" y="1441577"/>
            <a:ext cx="5181600" cy="5288407"/>
          </a:xfrm>
        </p:spPr>
        <p:txBody>
          <a:bodyPr>
            <a:normAutofit/>
          </a:bodyPr>
          <a:lstStyle/>
          <a:p>
            <a:r>
              <a:rPr lang="en-GB" sz="3200" dirty="0"/>
              <a:t>Allows you to iteration a predefined amount, whether you give, or it is input based</a:t>
            </a:r>
          </a:p>
          <a:p>
            <a:r>
              <a:rPr lang="en-GB" sz="3200" dirty="0"/>
              <a:t>Useful if you need the index of an item to finish a task</a:t>
            </a:r>
          </a:p>
          <a:p>
            <a:r>
              <a:rPr lang="en-GB" sz="3200" dirty="0"/>
              <a:t>Range function goes from 0 to Number – 1 if not specified due to Zero indexing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17D1ED-F84E-E9B5-AB3E-C646CAA80D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362704"/>
            <a:ext cx="5505295" cy="285290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ADB687-DE5F-EC74-04B2-077FE54A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62" y="3429000"/>
            <a:ext cx="1720735" cy="11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73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9100-FEBA-6FAC-DD0F-BE04D646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>
            <a:normAutofit/>
          </a:bodyPr>
          <a:lstStyle/>
          <a:p>
            <a:r>
              <a:rPr lang="en-GB" sz="6000" dirty="0"/>
              <a:t>For -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E893D-3DEE-30B5-4869-81E697A76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2168" y="1389888"/>
            <a:ext cx="7546848" cy="2624328"/>
          </a:xfrm>
        </p:spPr>
        <p:txBody>
          <a:bodyPr>
            <a:normAutofit/>
          </a:bodyPr>
          <a:lstStyle/>
          <a:p>
            <a:r>
              <a:rPr lang="en-GB" sz="3200" dirty="0"/>
              <a:t>Purpose = Used to iterate over a collection of items, and perform a task for each item</a:t>
            </a:r>
          </a:p>
          <a:p>
            <a:r>
              <a:rPr lang="en-GB" sz="3200" dirty="0"/>
              <a:t>Has simplicity and readability compared to for with range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DE57EE-4839-099D-EA80-2400B5A3DF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311" y="3966905"/>
            <a:ext cx="10783378" cy="252597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FB2062-E153-74EB-90AB-78F881419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134" y="364363"/>
            <a:ext cx="967555" cy="35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7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776B-B087-29F6-3521-8A6B6058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For Loop Example 1 – Over a String</a:t>
            </a:r>
            <a:endParaRPr lang="en-GB" sz="6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6D7553-8E60-8E99-316B-E13754C65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18" y="2568544"/>
            <a:ext cx="10579162" cy="186626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594025-B574-5EB0-2859-B0452B144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42" y="2102200"/>
            <a:ext cx="1018040" cy="42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776B-B087-29F6-3521-8A6B6058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229951"/>
            <a:ext cx="6273800" cy="1067435"/>
          </a:xfrm>
        </p:spPr>
        <p:txBody>
          <a:bodyPr>
            <a:normAutofit/>
          </a:bodyPr>
          <a:lstStyle/>
          <a:p>
            <a:r>
              <a:rPr lang="en-US" sz="6000" dirty="0"/>
              <a:t>For Loop Example 2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F6E0-8E4E-0FE6-9CA9-52062E28B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" y="1253331"/>
            <a:ext cx="6842760" cy="3440589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The range function is extremely versatile</a:t>
            </a:r>
          </a:p>
          <a:p>
            <a:r>
              <a:rPr lang="en-GB" sz="3200" dirty="0"/>
              <a:t>Starts from 0 by default and will increment by 1 by default </a:t>
            </a:r>
          </a:p>
          <a:p>
            <a:r>
              <a:rPr lang="en-GB" sz="3200" dirty="0"/>
              <a:t>Although by example that can be changed</a:t>
            </a:r>
          </a:p>
          <a:p>
            <a:r>
              <a:rPr lang="en-GB" sz="3200" dirty="0"/>
              <a:t>Maximum must always be stated</a:t>
            </a:r>
          </a:p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D7A276-3A16-3615-3C81-B19EB8A768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747" y="4541520"/>
            <a:ext cx="11222506" cy="166212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AF6FA7-B336-08DA-E2CB-AD9BF7F3D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093" y="415632"/>
            <a:ext cx="764160" cy="380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9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776B-B087-29F6-3521-8A6B6058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For Loop Example 3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F6E0-8E4E-0FE6-9CA9-52062E28B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09015"/>
          </a:xfrm>
        </p:spPr>
        <p:txBody>
          <a:bodyPr>
            <a:normAutofit/>
          </a:bodyPr>
          <a:lstStyle/>
          <a:p>
            <a:r>
              <a:rPr lang="en-GB" sz="3200" dirty="0"/>
              <a:t>Can also be used to create shapes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B5BA62-82EA-0EF0-0EBE-B6C4479296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429000"/>
            <a:ext cx="6248966" cy="217899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E5A906-25CD-893E-5704-4D181F93E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994" y="162560"/>
            <a:ext cx="2037958" cy="61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37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889F-947F-355A-5A9F-FE00BA5D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For Loops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9D5B8-8A95-560B-E6E5-02F373993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Just a for loop placed inside another for loop where you’d expect the code block</a:t>
            </a:r>
          </a:p>
          <a:p>
            <a:r>
              <a:rPr lang="en-GB" dirty="0"/>
              <a:t>Works similarly to a Nest Logical statement</a:t>
            </a:r>
          </a:p>
          <a:p>
            <a:r>
              <a:rPr lang="en-GB" dirty="0"/>
              <a:t>Syntax: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0F19C9-B79C-89D8-38D6-C13698A347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79666" y="3617849"/>
            <a:ext cx="7443727" cy="2940883"/>
          </a:xfrm>
        </p:spPr>
      </p:pic>
    </p:spTree>
    <p:extLst>
      <p:ext uri="{BB962C8B-B14F-4D97-AF65-F5344CB8AC3E}">
        <p14:creationId xmlns:p14="http://schemas.microsoft.com/office/powerpoint/2010/main" val="350995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889F-947F-355A-5A9F-FE00BA5D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Nested For Loops Example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DEB6CB-A739-4D08-7D2B-636E412F9A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1476600"/>
            <a:ext cx="8518541" cy="231815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8F8EAF-A677-A679-CC1C-A09A3DAFDD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91976" y="2811145"/>
            <a:ext cx="6034848" cy="3338195"/>
          </a:xfrm>
        </p:spPr>
      </p:pic>
    </p:spTree>
    <p:extLst>
      <p:ext uri="{BB962C8B-B14F-4D97-AF65-F5344CB8AC3E}">
        <p14:creationId xmlns:p14="http://schemas.microsoft.com/office/powerpoint/2010/main" val="230057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9737-5920-5C7F-1198-FB3186750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Fundamentals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86792-B070-9F3C-DB25-A582B0DC2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05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C4FE-3A37-CBD0-3755-384D4428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Nested For Loop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214A9-B333-FB17-BEEA-76489B6B3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27303"/>
          </a:xfrm>
        </p:spPr>
        <p:txBody>
          <a:bodyPr>
            <a:normAutofit/>
          </a:bodyPr>
          <a:lstStyle/>
          <a:p>
            <a:r>
              <a:rPr lang="en-GB" sz="3200" dirty="0"/>
              <a:t>Can have as many nested inside as you want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1DC88D-7737-C09B-39C8-960F05C87F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3178" y="2987865"/>
            <a:ext cx="8418744" cy="334322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2D7FF6-DCD8-34F8-0378-EF0E40368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960" y="81966"/>
            <a:ext cx="1764315" cy="64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90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776B-B087-29F6-3521-8A6B6058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For Loop Example – Real World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F6E0-8E4E-0FE6-9CA9-52062E28B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02207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Allows us to get a list of all files in a directory on a computer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F1192B-A801-8DE5-B4B9-1D56FF9C49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5568" y="3137359"/>
            <a:ext cx="10238232" cy="3355516"/>
          </a:xfrm>
        </p:spPr>
      </p:pic>
    </p:spTree>
    <p:extLst>
      <p:ext uri="{BB962C8B-B14F-4D97-AF65-F5344CB8AC3E}">
        <p14:creationId xmlns:p14="http://schemas.microsoft.com/office/powerpoint/2010/main" val="1361118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1150-ACE4-D506-3A62-CA4C24B6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/>
              <a:t>Deciding which loop type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D768D-4D7B-4A36-4819-AA2711D5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" y="1443800"/>
            <a:ext cx="11786616" cy="5185599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A for loop is a promise</a:t>
            </a:r>
          </a:p>
          <a:p>
            <a:pPr lvl="1"/>
            <a:r>
              <a:rPr lang="en-GB" sz="2800" dirty="0"/>
              <a:t>Meaning that even if the condition you want to be met is met, you should not break the loop</a:t>
            </a:r>
          </a:p>
          <a:p>
            <a:pPr lvl="1"/>
            <a:r>
              <a:rPr lang="en-GB" sz="2800" dirty="0"/>
              <a:t>Increases time wasted</a:t>
            </a:r>
          </a:p>
          <a:p>
            <a:pPr lvl="1"/>
            <a:r>
              <a:rPr lang="en-GB" sz="2800" dirty="0"/>
              <a:t>Useful if you know the number of times you want the loop to be executed</a:t>
            </a:r>
          </a:p>
          <a:p>
            <a:r>
              <a:rPr lang="en-GB" sz="3200" dirty="0"/>
              <a:t>A while loop is a statement</a:t>
            </a:r>
          </a:p>
          <a:p>
            <a:pPr lvl="1"/>
            <a:r>
              <a:rPr lang="en-GB" sz="2800" dirty="0"/>
              <a:t>Meaning at any one time as soon as a condition is met the loop can be broken</a:t>
            </a:r>
          </a:p>
          <a:p>
            <a:pPr lvl="1"/>
            <a:r>
              <a:rPr lang="en-GB" sz="2800" dirty="0"/>
              <a:t>Decreases time wasted</a:t>
            </a:r>
          </a:p>
          <a:p>
            <a:pPr lvl="1"/>
            <a:r>
              <a:rPr lang="en-GB" sz="2800" dirty="0"/>
              <a:t>Useful if you don’t know the number of times you want the loop to be executed</a:t>
            </a:r>
          </a:p>
        </p:txBody>
      </p:sp>
    </p:spTree>
    <p:extLst>
      <p:ext uri="{BB962C8B-B14F-4D97-AF65-F5344CB8AC3E}">
        <p14:creationId xmlns:p14="http://schemas.microsoft.com/office/powerpoint/2010/main" val="3924817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2905-5A00-2EA1-B25B-66BA27C0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Lists continued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E291-A8D2-8D5B-AA11-D7382EB42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en-US" dirty="0"/>
              <a:t>Def = Ordered collection of items or elements, can contain multiple data types</a:t>
            </a:r>
          </a:p>
          <a:p>
            <a:r>
              <a:rPr lang="en-US" dirty="0"/>
              <a:t>Lists are zero indexed meaning first element is at position zero and second element is at position one and so on and so forth</a:t>
            </a:r>
          </a:p>
          <a:p>
            <a:r>
              <a:rPr lang="en-US" dirty="0"/>
              <a:t>Lists have a defined order and can only change using list methods</a:t>
            </a:r>
          </a:p>
          <a:p>
            <a:r>
              <a:rPr lang="en-US" dirty="0"/>
              <a:t>Dynamic size not fixed unless specified</a:t>
            </a:r>
          </a:p>
          <a:p>
            <a:r>
              <a:rPr lang="en-US" dirty="0"/>
              <a:t>Syntax: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B0E88-B9DE-7EDC-1B07-85ADF8CC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17" y="4846321"/>
            <a:ext cx="10817792" cy="12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DA27-454E-27CD-65BC-85713A5D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" y="173736"/>
            <a:ext cx="11271504" cy="1516953"/>
          </a:xfrm>
        </p:spPr>
        <p:txBody>
          <a:bodyPr>
            <a:normAutofit/>
          </a:bodyPr>
          <a:lstStyle/>
          <a:p>
            <a:r>
              <a:rPr lang="en-US" sz="6000" dirty="0"/>
              <a:t>Lists continued – Bookshelf analogy 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08303-D6E9-4A31-3669-58A4F9D6F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A list can be imagined as a bookshelf</a:t>
            </a:r>
          </a:p>
          <a:p>
            <a:r>
              <a:rPr lang="en-GB" sz="3200" dirty="0"/>
              <a:t>Where multiple book (elements) in a specific order</a:t>
            </a:r>
          </a:p>
          <a:p>
            <a:r>
              <a:rPr lang="en-GB" sz="3200" dirty="0"/>
              <a:t>Each book has a unique position just like element in list having an index</a:t>
            </a:r>
          </a:p>
          <a:p>
            <a:r>
              <a:rPr lang="en-GB" sz="3200" dirty="0"/>
              <a:t>New books are added (append method)</a:t>
            </a:r>
          </a:p>
          <a:p>
            <a:r>
              <a:rPr lang="en-GB" sz="3200" dirty="0"/>
              <a:t>Remove books (pop method)</a:t>
            </a:r>
          </a:p>
          <a:p>
            <a:r>
              <a:rPr lang="en-GB" sz="3200" dirty="0"/>
              <a:t>Rearrange the order of the books (insert method)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092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6CAB-1E3F-66E8-A120-2C461A62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192025"/>
            <a:ext cx="11128248" cy="1498664"/>
          </a:xfrm>
        </p:spPr>
        <p:txBody>
          <a:bodyPr>
            <a:normAutofit/>
          </a:bodyPr>
          <a:lstStyle/>
          <a:p>
            <a:r>
              <a:rPr lang="en-US" sz="6000" dirty="0"/>
              <a:t>Lists continued – Bookshelf analogy </a:t>
            </a:r>
            <a:endParaRPr lang="en-GB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BA8B9D-4745-7CBA-590E-70B610719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88" y="1690689"/>
            <a:ext cx="11812423" cy="3847384"/>
          </a:xfrm>
        </p:spPr>
      </p:pic>
    </p:spTree>
    <p:extLst>
      <p:ext uri="{BB962C8B-B14F-4D97-AF65-F5344CB8AC3E}">
        <p14:creationId xmlns:p14="http://schemas.microsoft.com/office/powerpoint/2010/main" val="2661570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DA27-454E-27CD-65BC-85713A5D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64009"/>
            <a:ext cx="11996928" cy="1635824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Lists continued Example – Bookshelf analogy </a:t>
            </a:r>
            <a:endParaRPr lang="en-GB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DBDCE-7E5B-AD83-6139-8C22A4045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395" y="1014984"/>
            <a:ext cx="9857605" cy="5669280"/>
          </a:xfrm>
        </p:spPr>
      </p:pic>
    </p:spTree>
    <p:extLst>
      <p:ext uri="{BB962C8B-B14F-4D97-AF65-F5344CB8AC3E}">
        <p14:creationId xmlns:p14="http://schemas.microsoft.com/office/powerpoint/2010/main" val="2027069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C264-111F-84F5-5A54-CAA73EFD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Lists Example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BB7EEA-F91E-E2A0-99E7-1A6A33529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42" y="1952625"/>
            <a:ext cx="11607315" cy="165680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F3CFCC-FE09-274A-1293-CE779CB2D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31" y="4882896"/>
            <a:ext cx="11807538" cy="48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07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C264-111F-84F5-5A54-CAA73EFD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Lists Example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0C6D0B-546E-6FC8-EF35-1316CE78E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640" y="1690687"/>
            <a:ext cx="9256775" cy="297907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A8AC10-F8EE-A9A5-9950-AD346D092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1" y="4600458"/>
            <a:ext cx="4204911" cy="16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87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D045-2D77-808C-E110-95D02D55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Lists Example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6A58E-24CF-7AF4-A798-FC15C80D0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61390" cy="24332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5A65B7-0092-5C6A-4EB1-CDEF51605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953" y="2363813"/>
            <a:ext cx="747503" cy="41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ED15-C64C-8533-9F45-5B8D00E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AC42-1356-A51F-8CA9-BA5B0F89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Loops</a:t>
            </a:r>
          </a:p>
          <a:p>
            <a:r>
              <a:rPr lang="en-GB" sz="3200" dirty="0"/>
              <a:t>Iteration</a:t>
            </a:r>
          </a:p>
          <a:p>
            <a:r>
              <a:rPr lang="en-GB" sz="3200" dirty="0"/>
              <a:t>While Loops</a:t>
            </a:r>
          </a:p>
          <a:p>
            <a:r>
              <a:rPr lang="en-GB" sz="3200" dirty="0"/>
              <a:t>For Loops</a:t>
            </a:r>
          </a:p>
          <a:p>
            <a:r>
              <a:rPr lang="en-GB" sz="3200" dirty="0"/>
              <a:t>Lists continued</a:t>
            </a:r>
          </a:p>
        </p:txBody>
      </p:sp>
    </p:spTree>
    <p:extLst>
      <p:ext uri="{BB962C8B-B14F-4D97-AF65-F5344CB8AC3E}">
        <p14:creationId xmlns:p14="http://schemas.microsoft.com/office/powerpoint/2010/main" val="3263770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DCF1-38B0-8031-6E8C-10F3AB16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Lists Example – Real World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B5958-90DA-56A7-F0A3-136D0430F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92059"/>
            <a:ext cx="7540661" cy="39937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594AB-8F8B-4C34-2EA9-ED3E603D7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434" y="5385816"/>
            <a:ext cx="6036366" cy="8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5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2A91-D29A-FF06-70E8-12F70F00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Introduction to Loops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9EEF0-82DF-755D-1EF1-4001CAA5C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are structures that allow you to repeat a block of code multiple times, also known as iteration</a:t>
            </a:r>
          </a:p>
          <a:p>
            <a:r>
              <a:rPr lang="en-US" dirty="0"/>
              <a:t>Very powerful as they enable automation and processing of large amounts of data with minimal code</a:t>
            </a:r>
          </a:p>
          <a:p>
            <a:r>
              <a:rPr lang="en-US" dirty="0"/>
              <a:t>Here are some examples of their applications in research</a:t>
            </a:r>
          </a:p>
          <a:p>
            <a:pPr lvl="1"/>
            <a:r>
              <a:rPr lang="en-US" dirty="0"/>
              <a:t>Data Processing and Analysis</a:t>
            </a:r>
          </a:p>
          <a:p>
            <a:pPr lvl="1"/>
            <a:r>
              <a:rPr lang="en-US" dirty="0"/>
              <a:t>Simulation and Modelling</a:t>
            </a:r>
          </a:p>
          <a:p>
            <a:pPr lvl="1"/>
            <a:r>
              <a:rPr lang="en-US" dirty="0"/>
              <a:t>Optimization and Parameter Tuning</a:t>
            </a:r>
          </a:p>
          <a:p>
            <a:pPr lvl="1"/>
            <a:r>
              <a:rPr lang="en-US" dirty="0"/>
              <a:t>Automation and Reproducibility</a:t>
            </a:r>
          </a:p>
          <a:p>
            <a:pPr lvl="1"/>
            <a:r>
              <a:rPr lang="en-US" dirty="0"/>
              <a:t>Customized Analyses and Experimentation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05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22F7-F392-5F4A-E3CE-A12AF78B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Understanding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AA8A-3E5F-6C0A-306A-4CF3CADB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825624"/>
            <a:ext cx="11622024" cy="4566031"/>
          </a:xfrm>
        </p:spPr>
        <p:txBody>
          <a:bodyPr>
            <a:normAutofit/>
          </a:bodyPr>
          <a:lstStyle/>
          <a:p>
            <a:r>
              <a:rPr lang="en-GB" sz="3600" dirty="0"/>
              <a:t>Iteration is the process of repeating a set of instructions a certain number of times </a:t>
            </a:r>
          </a:p>
          <a:p>
            <a:r>
              <a:rPr lang="en-GB" sz="3600" dirty="0"/>
              <a:t>Allows us to </a:t>
            </a:r>
            <a:r>
              <a:rPr lang="en-GB" sz="3600" b="1" u="sng" dirty="0"/>
              <a:t>automate</a:t>
            </a:r>
            <a:r>
              <a:rPr lang="en-GB" sz="3600" dirty="0"/>
              <a:t> repetitive tasks in programming</a:t>
            </a:r>
          </a:p>
          <a:p>
            <a:r>
              <a:rPr lang="en-GB" sz="3600" dirty="0"/>
              <a:t>Examples of iteration in everyday life</a:t>
            </a:r>
          </a:p>
          <a:p>
            <a:pPr lvl="1"/>
            <a:r>
              <a:rPr lang="en-GB" sz="3200" dirty="0"/>
              <a:t>Washing the dishes; picking up a dish, putting water on dish, scrubbing dish, putting water on dish, put on drying rack -&gt; Repeat</a:t>
            </a:r>
          </a:p>
          <a:p>
            <a:pPr lvl="1"/>
            <a:r>
              <a:rPr lang="en-GB" sz="3200" dirty="0"/>
              <a:t>Laundry; Picking of clothes, loading into machine -&gt; Repeat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06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9A91-1CB7-01B7-DFB0-54CBF1C7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6203"/>
          </a:xfrm>
        </p:spPr>
        <p:txBody>
          <a:bodyPr>
            <a:normAutofit/>
          </a:bodyPr>
          <a:lstStyle/>
          <a:p>
            <a:r>
              <a:rPr lang="en-US" sz="6000" dirty="0"/>
              <a:t>While loops</a:t>
            </a:r>
            <a:endParaRPr lang="en-GB" sz="6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A3B90-FDC4-7FC8-A032-01FE3E02F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1328"/>
            <a:ext cx="6303264" cy="4351338"/>
          </a:xfrm>
        </p:spPr>
        <p:txBody>
          <a:bodyPr>
            <a:normAutofit/>
          </a:bodyPr>
          <a:lstStyle/>
          <a:p>
            <a:r>
              <a:rPr lang="en-GB" sz="3200" dirty="0"/>
              <a:t>Purpose = Used for iteration a non-fixed amount of times</a:t>
            </a:r>
          </a:p>
          <a:p>
            <a:r>
              <a:rPr lang="en-GB" sz="3200" dirty="0"/>
              <a:t>A while loop is a control flow statement that allows code to be executed repeatedly based on a given Boolean condition</a:t>
            </a:r>
          </a:p>
          <a:p>
            <a:r>
              <a:rPr lang="en-GB" sz="3200" dirty="0"/>
              <a:t>Syntax: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AA6CEC-842F-565F-8DC2-E5A009966B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18791" y="4997640"/>
            <a:ext cx="9535009" cy="149523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E21280-0873-9100-E0E3-DA05FEBB8425}"/>
              </a:ext>
            </a:extLst>
          </p:cNvPr>
          <p:cNvSpPr txBox="1"/>
          <p:nvPr/>
        </p:nvSpPr>
        <p:spPr>
          <a:xfrm>
            <a:off x="7552944" y="1481328"/>
            <a:ext cx="4087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If condition not configured properly, will loop infinitely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Also, why while loop is sometimes called an infinite loop</a:t>
            </a:r>
          </a:p>
        </p:txBody>
      </p:sp>
    </p:spTree>
    <p:extLst>
      <p:ext uri="{BB962C8B-B14F-4D97-AF65-F5344CB8AC3E}">
        <p14:creationId xmlns:p14="http://schemas.microsoft.com/office/powerpoint/2010/main" val="351368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D7A63B-6FBB-4C02-8F45-DCDC70C2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Example 0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0C0267B-DC48-00C1-83B2-AF0EC36A41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5146" y="3107674"/>
            <a:ext cx="7239059" cy="326359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5ECEC0-2D42-7F38-8774-294FB74A4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562" y="1690688"/>
            <a:ext cx="446021" cy="5129244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1A89CCD-3B7B-19B6-56EF-9F88683DE8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952673" y="630936"/>
            <a:ext cx="802253" cy="438783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DC41F2-A80A-B117-0453-73FF83DD2B14}"/>
                  </a:ext>
                </a:extLst>
              </p14:cNvPr>
              <p14:cNvContentPartPr/>
              <p14:nvPr/>
            </p14:nvContentPartPr>
            <p14:xfrm>
              <a:off x="2551104" y="4691088"/>
              <a:ext cx="27705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DC41F2-A80A-B117-0453-73FF83DD2B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7104" y="4583088"/>
                <a:ext cx="2878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A024A3-0AB4-CBC4-8EBF-F8B40AF4C30B}"/>
                  </a:ext>
                </a:extLst>
              </p14:cNvPr>
              <p14:cNvContentPartPr/>
              <p14:nvPr/>
            </p14:nvContentPartPr>
            <p14:xfrm>
              <a:off x="2587464" y="4490928"/>
              <a:ext cx="348480" cy="127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A024A3-0AB4-CBC4-8EBF-F8B40AF4C3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33464" y="4382928"/>
                <a:ext cx="4561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D478788-0662-E530-42EA-E754ACBB3C2B}"/>
                  </a:ext>
                </a:extLst>
              </p14:cNvPr>
              <p14:cNvContentPartPr/>
              <p14:nvPr/>
            </p14:nvContentPartPr>
            <p14:xfrm>
              <a:off x="2606184" y="4690368"/>
              <a:ext cx="298440" cy="249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D478788-0662-E530-42EA-E754ACBB3C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52184" y="4582728"/>
                <a:ext cx="4060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5941EC9-FCAC-CB73-5184-72446B99F99D}"/>
                  </a:ext>
                </a:extLst>
              </p14:cNvPr>
              <p14:cNvContentPartPr/>
              <p14:nvPr/>
            </p14:nvContentPartPr>
            <p14:xfrm>
              <a:off x="7846344" y="2276928"/>
              <a:ext cx="319968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5941EC9-FCAC-CB73-5184-72446B99F9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92704" y="2169288"/>
                <a:ext cx="3307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9B9703E-09D7-69DF-17E9-6BB0CF02F1D4}"/>
                  </a:ext>
                </a:extLst>
              </p14:cNvPr>
              <p14:cNvContentPartPr/>
              <p14:nvPr/>
            </p14:nvContentPartPr>
            <p14:xfrm>
              <a:off x="10796544" y="2093688"/>
              <a:ext cx="241200" cy="390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9B9703E-09D7-69DF-17E9-6BB0CF02F1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742544" y="1986048"/>
                <a:ext cx="348840" cy="60588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59A4F2-7678-4017-B0CB-7A8BF2A9F170}"/>
              </a:ext>
            </a:extLst>
          </p:cNvPr>
          <p:cNvSpPr txBox="1"/>
          <p:nvPr/>
        </p:nvSpPr>
        <p:spPr>
          <a:xfrm>
            <a:off x="2606184" y="1695972"/>
            <a:ext cx="51349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Infinite loop, if not increasing each loop round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1730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BBDD-044E-3E9D-8A6C-153B0B5A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While Loops Example 1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E9D97-9EA4-F6F2-79EF-2F64D4FE2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502791"/>
          </a:xfrm>
        </p:spPr>
        <p:txBody>
          <a:bodyPr/>
          <a:lstStyle/>
          <a:p>
            <a:r>
              <a:rPr lang="en-GB" sz="3200" dirty="0"/>
              <a:t>For this we are wanting to find all odd numbers between 1 and 100</a:t>
            </a:r>
          </a:p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6D5D6A-6E87-3108-C4B3-E93AF808C5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328416"/>
            <a:ext cx="6992112" cy="295205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B64735-CB78-2091-C7D5-0BCEB1E22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70" y="1690688"/>
            <a:ext cx="5000870" cy="29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9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BBDD-044E-3E9D-8A6C-153B0B5A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While Loops Example 2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E9D97-9EA4-F6F2-79EF-2F64D4FE2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941703"/>
          </a:xfrm>
        </p:spPr>
        <p:txBody>
          <a:bodyPr>
            <a:normAutofit/>
          </a:bodyPr>
          <a:lstStyle/>
          <a:p>
            <a:r>
              <a:rPr lang="en-GB" sz="3200" dirty="0"/>
              <a:t>For this we are wanting to track how many days it took for plant to reach target height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3B4AC5-E9BE-DEF6-592A-052B514FEE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9433" y="1918373"/>
            <a:ext cx="5384367" cy="369790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54E26C-85ED-16CE-F25C-97E6EADF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62" y="4904306"/>
            <a:ext cx="5181600" cy="71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1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Widescreen</PresentationFormat>
  <Paragraphs>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Solution for last week’s task</vt:lpstr>
      <vt:lpstr>Fundamentals Part 3</vt:lpstr>
      <vt:lpstr>Content</vt:lpstr>
      <vt:lpstr>Introduction to Loops</vt:lpstr>
      <vt:lpstr>Understanding Iteration</vt:lpstr>
      <vt:lpstr>While loops</vt:lpstr>
      <vt:lpstr>While Loops Example 0</vt:lpstr>
      <vt:lpstr>While Loops Example 1</vt:lpstr>
      <vt:lpstr>While Loops Example 2</vt:lpstr>
      <vt:lpstr>While Loops Example 3</vt:lpstr>
      <vt:lpstr>While Loops Example – Real World</vt:lpstr>
      <vt:lpstr>For loops</vt:lpstr>
      <vt:lpstr>For – With range</vt:lpstr>
      <vt:lpstr>For - In</vt:lpstr>
      <vt:lpstr>For Loop Example 1 – Over a String</vt:lpstr>
      <vt:lpstr>For Loop Example 2</vt:lpstr>
      <vt:lpstr>For Loop Example 3</vt:lpstr>
      <vt:lpstr>Nested For Loops</vt:lpstr>
      <vt:lpstr>Nested For Loops Example 1</vt:lpstr>
      <vt:lpstr>Nested For Loop Example 2</vt:lpstr>
      <vt:lpstr>For Loop Example – Real World</vt:lpstr>
      <vt:lpstr>Deciding which loop type to use</vt:lpstr>
      <vt:lpstr>Lists continued</vt:lpstr>
      <vt:lpstr>Lists continued – Bookshelf analogy </vt:lpstr>
      <vt:lpstr>Lists continued – Bookshelf analogy </vt:lpstr>
      <vt:lpstr>Lists continued Example – Bookshelf analogy </vt:lpstr>
      <vt:lpstr>Lists Example 1</vt:lpstr>
      <vt:lpstr>Lists Example 2</vt:lpstr>
      <vt:lpstr>Lists Example 3</vt:lpstr>
      <vt:lpstr>Lists Example – Real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Part 3</dc:title>
  <dc:creator>Keagan Kozlowski</dc:creator>
  <cp:lastModifiedBy>Keagan Kozlowski</cp:lastModifiedBy>
  <cp:revision>15</cp:revision>
  <dcterms:created xsi:type="dcterms:W3CDTF">2024-04-26T15:57:02Z</dcterms:created>
  <dcterms:modified xsi:type="dcterms:W3CDTF">2024-05-01T21:02:38Z</dcterms:modified>
</cp:coreProperties>
</file>