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4" r:id="rId5"/>
    <p:sldId id="273" r:id="rId6"/>
    <p:sldId id="258" r:id="rId7"/>
    <p:sldId id="259" r:id="rId8"/>
    <p:sldId id="264" r:id="rId9"/>
    <p:sldId id="263" r:id="rId10"/>
    <p:sldId id="262" r:id="rId11"/>
    <p:sldId id="261" r:id="rId12"/>
    <p:sldId id="260"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34F7-9FCF-D045-5764-C3CA0215A4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F4A551-8E3D-5E88-F6CE-CB250ED87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3B550A-168D-5B47-8100-90DD975FF3F2}"/>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512CBCE4-FBAF-C5D4-C645-6672FA6BF6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BCA982-6684-155A-BA5C-B7B4215D936A}"/>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57541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031D-8D76-4C0E-E0AD-ECAFBB6072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DCABA-CCDA-5443-AE71-47716F0ED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FE8152-1DFA-097C-5486-A1B300DEF2FA}"/>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2777937A-5269-F299-E459-D2215C761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329C1F-3986-9A85-62E2-FC468ED9EBE9}"/>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256705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70AE89-069D-D6C5-DBD9-789A7F111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CE8365-D6EE-1800-5E95-99FBF1859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41231A-42DE-14F1-A92F-29C6B0BC59A7}"/>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A6CB01E8-B134-A67F-0442-1072A183A4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57AD03-BFA5-678E-FD5E-C423CC34E86E}"/>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306547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F39E-6C09-0669-72A5-038EF0435D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FC6F50-7628-4917-AA60-468EA1648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A313E-9072-F478-43B1-6DFA83E7DC3F}"/>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D4E105A1-ADFF-FF4D-1BE0-B984A57759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7F79C-15C4-252A-7F63-ADCE7244988D}"/>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371811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E2EE-C2B1-FDC0-D785-0EB37F54B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809805-C0F6-79F0-60DF-6B7072C2F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717E1-85C9-F1EF-8DD6-1D2A8999CF55}"/>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A2F1BAFA-39C4-CC1F-B139-2AD0745FD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9E069-BF82-8460-31D7-FB85083CB75D}"/>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160796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3D3-E6F5-196D-121E-911909C9A7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C205C2-2171-7DCA-DBB1-3126525E9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322F70-B8DF-C226-E192-1CB093D64D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B195D1-C1D2-DDE3-FD8E-B52DE57120BC}"/>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6" name="Footer Placeholder 5">
            <a:extLst>
              <a:ext uri="{FF2B5EF4-FFF2-40B4-BE49-F238E27FC236}">
                <a16:creationId xmlns:a16="http://schemas.microsoft.com/office/drawing/2014/main" id="{83AFBB81-F60E-587F-010F-3E6FEF1577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12DD80-A785-D997-2EBF-8D58AFD29969}"/>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17666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052D-A610-38A3-24C0-CA5F624E592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FAF0FC-9B3F-0D79-E58C-4E31B3721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40826-9404-9B1E-C7B7-BCE0BFFDC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45F41E-87BB-8739-9E16-FDA6A753B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A2FDA-7577-62C5-3056-E29B0C4F0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D7C233-7185-63E6-DAA8-566BA533AE8B}"/>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8" name="Footer Placeholder 7">
            <a:extLst>
              <a:ext uri="{FF2B5EF4-FFF2-40B4-BE49-F238E27FC236}">
                <a16:creationId xmlns:a16="http://schemas.microsoft.com/office/drawing/2014/main" id="{A15EEB1D-BF0B-ACC4-9B25-FD03DF5DFE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E52C44-0425-436C-2A64-AE956760BDFC}"/>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292343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BF4A-E231-30D1-5234-ABE5071BC6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78F6F7-AA90-4260-076D-A35A5D8A24B1}"/>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4" name="Footer Placeholder 3">
            <a:extLst>
              <a:ext uri="{FF2B5EF4-FFF2-40B4-BE49-F238E27FC236}">
                <a16:creationId xmlns:a16="http://schemas.microsoft.com/office/drawing/2014/main" id="{4A05CE1D-7C86-7EA8-8F81-6AD98C4105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1AC3900-1FE1-A26A-879B-3A3018EDD2D7}"/>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193197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6ECFD-49F5-1C5F-51D4-B0EEB042FE4A}"/>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3" name="Footer Placeholder 2">
            <a:extLst>
              <a:ext uri="{FF2B5EF4-FFF2-40B4-BE49-F238E27FC236}">
                <a16:creationId xmlns:a16="http://schemas.microsoft.com/office/drawing/2014/main" id="{EBD2D269-309C-63F6-F2D1-6AF4C4935D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1D0D59-A427-9F3B-41EC-FE5455403D2B}"/>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72380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878D-6B19-A331-A95C-6CFAA532F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5FCD36-BD76-9FF6-EDB2-93835F667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1D90CA-227F-8256-579C-E58A0EBB6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B1CB5-691D-E335-A304-D4890BCB9BE2}"/>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6" name="Footer Placeholder 5">
            <a:extLst>
              <a:ext uri="{FF2B5EF4-FFF2-40B4-BE49-F238E27FC236}">
                <a16:creationId xmlns:a16="http://schemas.microsoft.com/office/drawing/2014/main" id="{C6557235-3C1C-1B38-6791-47D7C7089A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D96778-D32A-DEEE-E840-1BC8856A58FD}"/>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350387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8818-470A-708A-DD2D-D99A7603E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495036-90DD-1C0D-F95A-EE1ED524A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32C112-21A7-0A1B-0B48-768A885CD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A4E16-B5B3-E5F0-F824-777B340E0925}"/>
              </a:ext>
            </a:extLst>
          </p:cNvPr>
          <p:cNvSpPr>
            <a:spLocks noGrp="1"/>
          </p:cNvSpPr>
          <p:nvPr>
            <p:ph type="dt" sz="half" idx="10"/>
          </p:nvPr>
        </p:nvSpPr>
        <p:spPr/>
        <p:txBody>
          <a:bodyPr/>
          <a:lstStyle/>
          <a:p>
            <a:fld id="{318C4085-A5A8-4562-A24E-72A428ABBB72}" type="datetimeFigureOut">
              <a:rPr lang="en-GB" smtClean="0"/>
              <a:t>29/04/2024</a:t>
            </a:fld>
            <a:endParaRPr lang="en-GB"/>
          </a:p>
        </p:txBody>
      </p:sp>
      <p:sp>
        <p:nvSpPr>
          <p:cNvPr id="6" name="Footer Placeholder 5">
            <a:extLst>
              <a:ext uri="{FF2B5EF4-FFF2-40B4-BE49-F238E27FC236}">
                <a16:creationId xmlns:a16="http://schemas.microsoft.com/office/drawing/2014/main" id="{A5D3DAFF-5FBE-9283-02F5-4D357A9E9E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CE3327-2F97-0EE5-A42B-95012175B917}"/>
              </a:ext>
            </a:extLst>
          </p:cNvPr>
          <p:cNvSpPr>
            <a:spLocks noGrp="1"/>
          </p:cNvSpPr>
          <p:nvPr>
            <p:ph type="sldNum" sz="quarter" idx="12"/>
          </p:nvPr>
        </p:nvSpPr>
        <p:spPr/>
        <p:txBody>
          <a:bodyPr/>
          <a:lstStyle/>
          <a:p>
            <a:fld id="{AB08973C-7766-483B-99F1-AA4AD11B11AD}" type="slidenum">
              <a:rPr lang="en-GB" smtClean="0"/>
              <a:t>‹#›</a:t>
            </a:fld>
            <a:endParaRPr lang="en-GB"/>
          </a:p>
        </p:txBody>
      </p:sp>
    </p:spTree>
    <p:extLst>
      <p:ext uri="{BB962C8B-B14F-4D97-AF65-F5344CB8AC3E}">
        <p14:creationId xmlns:p14="http://schemas.microsoft.com/office/powerpoint/2010/main" val="183547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106F1-DF4C-EC37-60EC-ACC0E0B1F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9BB143-996B-8FD1-68A3-25AADB7BC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1BD7CB-0B44-43DD-2AE5-C74703FF3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8C4085-A5A8-4562-A24E-72A428ABBB72}" type="datetimeFigureOut">
              <a:rPr lang="en-GB" smtClean="0"/>
              <a:t>29/04/2024</a:t>
            </a:fld>
            <a:endParaRPr lang="en-GB"/>
          </a:p>
        </p:txBody>
      </p:sp>
      <p:sp>
        <p:nvSpPr>
          <p:cNvPr id="5" name="Footer Placeholder 4">
            <a:extLst>
              <a:ext uri="{FF2B5EF4-FFF2-40B4-BE49-F238E27FC236}">
                <a16:creationId xmlns:a16="http://schemas.microsoft.com/office/drawing/2014/main" id="{DAD591ED-D44D-72FD-5872-E1B202D87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C3A81E3-5333-1887-3270-4AB6E2276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08973C-7766-483B-99F1-AA4AD11B11AD}" type="slidenum">
              <a:rPr lang="en-GB" smtClean="0"/>
              <a:t>‹#›</a:t>
            </a:fld>
            <a:endParaRPr lang="en-GB"/>
          </a:p>
        </p:txBody>
      </p:sp>
    </p:spTree>
    <p:extLst>
      <p:ext uri="{BB962C8B-B14F-4D97-AF65-F5344CB8AC3E}">
        <p14:creationId xmlns:p14="http://schemas.microsoft.com/office/powerpoint/2010/main" val="324009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A3DC-DD13-1869-3E3D-41C8552DD0FA}"/>
              </a:ext>
            </a:extLst>
          </p:cNvPr>
          <p:cNvSpPr>
            <a:spLocks noGrp="1"/>
          </p:cNvSpPr>
          <p:nvPr>
            <p:ph type="ctrTitle"/>
          </p:nvPr>
        </p:nvSpPr>
        <p:spPr/>
        <p:txBody>
          <a:bodyPr/>
          <a:lstStyle/>
          <a:p>
            <a:r>
              <a:rPr lang="en-GB" dirty="0"/>
              <a:t>Python Explained</a:t>
            </a:r>
          </a:p>
        </p:txBody>
      </p:sp>
      <p:sp>
        <p:nvSpPr>
          <p:cNvPr id="3" name="Subtitle 2">
            <a:extLst>
              <a:ext uri="{FF2B5EF4-FFF2-40B4-BE49-F238E27FC236}">
                <a16:creationId xmlns:a16="http://schemas.microsoft.com/office/drawing/2014/main" id="{D0C9484E-33D3-30B6-F30A-F704B1EBAC2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0690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p:txBody>
          <a:bodyPr>
            <a:normAutofit/>
          </a:bodyPr>
          <a:lstStyle/>
          <a:p>
            <a:r>
              <a:rPr lang="en-US" sz="6000" dirty="0"/>
              <a:t>Type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you try to perform an operation on objects of incompatible types</a:t>
            </a:r>
            <a:endParaRPr lang="en-GB" sz="3200" dirty="0"/>
          </a:p>
        </p:txBody>
      </p:sp>
      <p:pic>
        <p:nvPicPr>
          <p:cNvPr id="3" name="Content Placeholder 2">
            <a:extLst>
              <a:ext uri="{FF2B5EF4-FFF2-40B4-BE49-F238E27FC236}">
                <a16:creationId xmlns:a16="http://schemas.microsoft.com/office/drawing/2014/main" id="{E0C807DE-C9BD-4994-6DCE-7EE457061CA1}"/>
              </a:ext>
            </a:extLst>
          </p:cNvPr>
          <p:cNvPicPr>
            <a:picLocks noGrp="1" noChangeAspect="1"/>
          </p:cNvPicPr>
          <p:nvPr>
            <p:ph sz="half" idx="2"/>
          </p:nvPr>
        </p:nvPicPr>
        <p:blipFill>
          <a:blip r:embed="rId2"/>
          <a:stretch>
            <a:fillRect/>
          </a:stretch>
        </p:blipFill>
        <p:spPr>
          <a:xfrm>
            <a:off x="5652738" y="2884790"/>
            <a:ext cx="6461221" cy="690513"/>
          </a:xfrm>
        </p:spPr>
      </p:pic>
      <p:pic>
        <p:nvPicPr>
          <p:cNvPr id="8" name="Picture 7">
            <a:extLst>
              <a:ext uri="{FF2B5EF4-FFF2-40B4-BE49-F238E27FC236}">
                <a16:creationId xmlns:a16="http://schemas.microsoft.com/office/drawing/2014/main" id="{0697538A-0A32-1F87-6012-3EFA62E7E2EA}"/>
              </a:ext>
            </a:extLst>
          </p:cNvPr>
          <p:cNvPicPr>
            <a:picLocks noChangeAspect="1"/>
          </p:cNvPicPr>
          <p:nvPr/>
        </p:nvPicPr>
        <p:blipFill>
          <a:blip r:embed="rId3"/>
          <a:stretch>
            <a:fillRect/>
          </a:stretch>
        </p:blipFill>
        <p:spPr>
          <a:xfrm>
            <a:off x="997725" y="4924185"/>
            <a:ext cx="10348954" cy="1012811"/>
          </a:xfrm>
          <a:prstGeom prst="rect">
            <a:avLst/>
          </a:prstGeom>
        </p:spPr>
      </p:pic>
    </p:spTree>
    <p:extLst>
      <p:ext uri="{BB962C8B-B14F-4D97-AF65-F5344CB8AC3E}">
        <p14:creationId xmlns:p14="http://schemas.microsoft.com/office/powerpoint/2010/main" val="99621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3861816" cy="1325563"/>
          </a:xfrm>
        </p:spPr>
        <p:txBody>
          <a:bodyPr>
            <a:normAutofit/>
          </a:bodyPr>
          <a:lstStyle/>
          <a:p>
            <a:r>
              <a:rPr lang="en-US" sz="6000" dirty="0"/>
              <a:t>Index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you try to access an index in a sequence that doesn’t exist</a:t>
            </a:r>
            <a:endParaRPr lang="en-GB" sz="3200" dirty="0"/>
          </a:p>
        </p:txBody>
      </p:sp>
      <p:pic>
        <p:nvPicPr>
          <p:cNvPr id="3" name="Content Placeholder 2">
            <a:extLst>
              <a:ext uri="{FF2B5EF4-FFF2-40B4-BE49-F238E27FC236}">
                <a16:creationId xmlns:a16="http://schemas.microsoft.com/office/drawing/2014/main" id="{C4B22037-1DA8-9691-46F2-1CCF1CF50158}"/>
              </a:ext>
            </a:extLst>
          </p:cNvPr>
          <p:cNvPicPr>
            <a:picLocks noGrp="1" noChangeAspect="1"/>
          </p:cNvPicPr>
          <p:nvPr>
            <p:ph sz="half" idx="2"/>
          </p:nvPr>
        </p:nvPicPr>
        <p:blipFill>
          <a:blip r:embed="rId2"/>
          <a:stretch>
            <a:fillRect/>
          </a:stretch>
        </p:blipFill>
        <p:spPr>
          <a:xfrm>
            <a:off x="7030080" y="2198578"/>
            <a:ext cx="3569230" cy="933640"/>
          </a:xfrm>
        </p:spPr>
      </p:pic>
      <p:pic>
        <p:nvPicPr>
          <p:cNvPr id="8" name="Picture 7">
            <a:extLst>
              <a:ext uri="{FF2B5EF4-FFF2-40B4-BE49-F238E27FC236}">
                <a16:creationId xmlns:a16="http://schemas.microsoft.com/office/drawing/2014/main" id="{22F803EF-EAF2-78FB-D51B-002E2550D095}"/>
              </a:ext>
            </a:extLst>
          </p:cNvPr>
          <p:cNvPicPr>
            <a:picLocks noChangeAspect="1"/>
          </p:cNvPicPr>
          <p:nvPr/>
        </p:nvPicPr>
        <p:blipFill>
          <a:blip r:embed="rId3"/>
          <a:stretch>
            <a:fillRect/>
          </a:stretch>
        </p:blipFill>
        <p:spPr>
          <a:xfrm>
            <a:off x="2597138" y="4438810"/>
            <a:ext cx="9012453" cy="1235157"/>
          </a:xfrm>
          <a:prstGeom prst="rect">
            <a:avLst/>
          </a:prstGeom>
        </p:spPr>
      </p:pic>
    </p:spTree>
    <p:extLst>
      <p:ext uri="{BB962C8B-B14F-4D97-AF65-F5344CB8AC3E}">
        <p14:creationId xmlns:p14="http://schemas.microsoft.com/office/powerpoint/2010/main" val="16735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4136136" cy="1325563"/>
          </a:xfrm>
        </p:spPr>
        <p:txBody>
          <a:bodyPr>
            <a:normAutofit/>
          </a:bodyPr>
          <a:lstStyle/>
          <a:p>
            <a:r>
              <a:rPr lang="en-US" sz="6000" dirty="0"/>
              <a:t>Value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a function receives and argument of the correct type but an inappropriate value</a:t>
            </a:r>
            <a:endParaRPr lang="en-GB" sz="3200" dirty="0"/>
          </a:p>
        </p:txBody>
      </p:sp>
      <p:pic>
        <p:nvPicPr>
          <p:cNvPr id="3" name="Content Placeholder 2">
            <a:extLst>
              <a:ext uri="{FF2B5EF4-FFF2-40B4-BE49-F238E27FC236}">
                <a16:creationId xmlns:a16="http://schemas.microsoft.com/office/drawing/2014/main" id="{B42CB73C-A263-1F30-E1E7-DC7EC3357255}"/>
              </a:ext>
            </a:extLst>
          </p:cNvPr>
          <p:cNvPicPr>
            <a:picLocks noGrp="1" noChangeAspect="1"/>
          </p:cNvPicPr>
          <p:nvPr>
            <p:ph sz="half" idx="2"/>
          </p:nvPr>
        </p:nvPicPr>
        <p:blipFill>
          <a:blip r:embed="rId2"/>
          <a:stretch>
            <a:fillRect/>
          </a:stretch>
        </p:blipFill>
        <p:spPr>
          <a:xfrm>
            <a:off x="5842621" y="3000893"/>
            <a:ext cx="6073759" cy="856213"/>
          </a:xfrm>
        </p:spPr>
      </p:pic>
      <p:pic>
        <p:nvPicPr>
          <p:cNvPr id="8" name="Picture 7">
            <a:extLst>
              <a:ext uri="{FF2B5EF4-FFF2-40B4-BE49-F238E27FC236}">
                <a16:creationId xmlns:a16="http://schemas.microsoft.com/office/drawing/2014/main" id="{57E28459-27CE-1B8E-33FA-7CFE0ADB9A1E}"/>
              </a:ext>
            </a:extLst>
          </p:cNvPr>
          <p:cNvPicPr>
            <a:picLocks noChangeAspect="1"/>
          </p:cNvPicPr>
          <p:nvPr/>
        </p:nvPicPr>
        <p:blipFill>
          <a:blip r:embed="rId3"/>
          <a:stretch>
            <a:fillRect/>
          </a:stretch>
        </p:blipFill>
        <p:spPr>
          <a:xfrm>
            <a:off x="838200" y="4837177"/>
            <a:ext cx="10901000" cy="1049294"/>
          </a:xfrm>
          <a:prstGeom prst="rect">
            <a:avLst/>
          </a:prstGeom>
        </p:spPr>
      </p:pic>
    </p:spTree>
    <p:extLst>
      <p:ext uri="{BB962C8B-B14F-4D97-AF65-F5344CB8AC3E}">
        <p14:creationId xmlns:p14="http://schemas.microsoft.com/office/powerpoint/2010/main" val="130818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3541776" cy="1325563"/>
          </a:xfrm>
        </p:spPr>
        <p:txBody>
          <a:bodyPr>
            <a:normAutofit/>
          </a:bodyPr>
          <a:lstStyle/>
          <a:p>
            <a:r>
              <a:rPr lang="en-US" sz="6000" dirty="0"/>
              <a:t>Key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you try to access a dictionary key that doesn’t exist</a:t>
            </a:r>
            <a:endParaRPr lang="en-GB" sz="3200" dirty="0"/>
          </a:p>
        </p:txBody>
      </p:sp>
      <p:pic>
        <p:nvPicPr>
          <p:cNvPr id="3" name="Content Placeholder 2">
            <a:extLst>
              <a:ext uri="{FF2B5EF4-FFF2-40B4-BE49-F238E27FC236}">
                <a16:creationId xmlns:a16="http://schemas.microsoft.com/office/drawing/2014/main" id="{CB8D58CE-77EC-DD24-5E50-B1B92058BDB1}"/>
              </a:ext>
            </a:extLst>
          </p:cNvPr>
          <p:cNvPicPr>
            <a:picLocks noGrp="1" noChangeAspect="1"/>
          </p:cNvPicPr>
          <p:nvPr>
            <p:ph sz="half" idx="2"/>
          </p:nvPr>
        </p:nvPicPr>
        <p:blipFill>
          <a:blip r:embed="rId2"/>
          <a:stretch>
            <a:fillRect/>
          </a:stretch>
        </p:blipFill>
        <p:spPr>
          <a:xfrm>
            <a:off x="5330952" y="2559222"/>
            <a:ext cx="6030282" cy="677754"/>
          </a:xfrm>
        </p:spPr>
      </p:pic>
      <p:pic>
        <p:nvPicPr>
          <p:cNvPr id="8" name="Picture 7">
            <a:extLst>
              <a:ext uri="{FF2B5EF4-FFF2-40B4-BE49-F238E27FC236}">
                <a16:creationId xmlns:a16="http://schemas.microsoft.com/office/drawing/2014/main" id="{4081E1A7-DA44-BDDA-FA81-A5542745A5C8}"/>
              </a:ext>
            </a:extLst>
          </p:cNvPr>
          <p:cNvPicPr>
            <a:picLocks noChangeAspect="1"/>
          </p:cNvPicPr>
          <p:nvPr/>
        </p:nvPicPr>
        <p:blipFill>
          <a:blip r:embed="rId3"/>
          <a:stretch>
            <a:fillRect/>
          </a:stretch>
        </p:blipFill>
        <p:spPr>
          <a:xfrm>
            <a:off x="3429000" y="4480560"/>
            <a:ext cx="7932234" cy="1183915"/>
          </a:xfrm>
          <a:prstGeom prst="rect">
            <a:avLst/>
          </a:prstGeom>
        </p:spPr>
      </p:pic>
    </p:spTree>
    <p:extLst>
      <p:ext uri="{BB962C8B-B14F-4D97-AF65-F5344CB8AC3E}">
        <p14:creationId xmlns:p14="http://schemas.microsoft.com/office/powerpoint/2010/main" val="369981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5054600" cy="1325563"/>
          </a:xfrm>
        </p:spPr>
        <p:txBody>
          <a:bodyPr>
            <a:normAutofit/>
          </a:bodyPr>
          <a:lstStyle/>
          <a:p>
            <a:r>
              <a:rPr lang="en-US" sz="6000" dirty="0"/>
              <a:t>Attribute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you try to access an attribute or method of an object that does not exist</a:t>
            </a:r>
            <a:endParaRPr lang="en-GB" sz="3200" dirty="0"/>
          </a:p>
        </p:txBody>
      </p:sp>
      <p:pic>
        <p:nvPicPr>
          <p:cNvPr id="3" name="Content Placeholder 2">
            <a:extLst>
              <a:ext uri="{FF2B5EF4-FFF2-40B4-BE49-F238E27FC236}">
                <a16:creationId xmlns:a16="http://schemas.microsoft.com/office/drawing/2014/main" id="{E8457304-A12E-C99A-F311-1AA3A55EDA7C}"/>
              </a:ext>
            </a:extLst>
          </p:cNvPr>
          <p:cNvPicPr>
            <a:picLocks noGrp="1" noChangeAspect="1"/>
          </p:cNvPicPr>
          <p:nvPr>
            <p:ph sz="half" idx="2"/>
          </p:nvPr>
        </p:nvPicPr>
        <p:blipFill>
          <a:blip r:embed="rId2"/>
          <a:stretch>
            <a:fillRect/>
          </a:stretch>
        </p:blipFill>
        <p:spPr>
          <a:xfrm>
            <a:off x="6592067" y="2754762"/>
            <a:ext cx="4659070" cy="899287"/>
          </a:xfrm>
        </p:spPr>
      </p:pic>
      <p:pic>
        <p:nvPicPr>
          <p:cNvPr id="8" name="Picture 7">
            <a:extLst>
              <a:ext uri="{FF2B5EF4-FFF2-40B4-BE49-F238E27FC236}">
                <a16:creationId xmlns:a16="http://schemas.microsoft.com/office/drawing/2014/main" id="{A70068EA-3BD4-E93D-9ED0-25F3B20544BE}"/>
              </a:ext>
            </a:extLst>
          </p:cNvPr>
          <p:cNvPicPr>
            <a:picLocks noChangeAspect="1"/>
          </p:cNvPicPr>
          <p:nvPr/>
        </p:nvPicPr>
        <p:blipFill>
          <a:blip r:embed="rId3"/>
          <a:stretch>
            <a:fillRect/>
          </a:stretch>
        </p:blipFill>
        <p:spPr>
          <a:xfrm>
            <a:off x="672960" y="4718123"/>
            <a:ext cx="10998484" cy="1255163"/>
          </a:xfrm>
          <a:prstGeom prst="rect">
            <a:avLst/>
          </a:prstGeom>
        </p:spPr>
      </p:pic>
    </p:spTree>
    <p:extLst>
      <p:ext uri="{BB962C8B-B14F-4D97-AF65-F5344CB8AC3E}">
        <p14:creationId xmlns:p14="http://schemas.microsoft.com/office/powerpoint/2010/main" val="187103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3349752" cy="1325563"/>
          </a:xfrm>
        </p:spPr>
        <p:txBody>
          <a:bodyPr>
            <a:normAutofit/>
          </a:bodyPr>
          <a:lstStyle/>
          <a:p>
            <a:r>
              <a:rPr lang="en-US" sz="6000" dirty="0"/>
              <a:t>File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there’s an issue with file operations</a:t>
            </a:r>
          </a:p>
          <a:p>
            <a:r>
              <a:rPr lang="en-US" sz="3200" dirty="0"/>
              <a:t>Such as trying to open a file that does not exist</a:t>
            </a:r>
            <a:endParaRPr lang="en-GB" sz="3200" dirty="0"/>
          </a:p>
        </p:txBody>
      </p:sp>
      <p:pic>
        <p:nvPicPr>
          <p:cNvPr id="3" name="Content Placeholder 2">
            <a:extLst>
              <a:ext uri="{FF2B5EF4-FFF2-40B4-BE49-F238E27FC236}">
                <a16:creationId xmlns:a16="http://schemas.microsoft.com/office/drawing/2014/main" id="{CAC19392-B8E9-4977-35D7-6BEEA28A7B44}"/>
              </a:ext>
            </a:extLst>
          </p:cNvPr>
          <p:cNvPicPr>
            <a:picLocks noGrp="1" noChangeAspect="1"/>
          </p:cNvPicPr>
          <p:nvPr>
            <p:ph sz="half" idx="2"/>
          </p:nvPr>
        </p:nvPicPr>
        <p:blipFill>
          <a:blip r:embed="rId2"/>
          <a:stretch>
            <a:fillRect/>
          </a:stretch>
        </p:blipFill>
        <p:spPr>
          <a:xfrm>
            <a:off x="3739896" y="3780155"/>
            <a:ext cx="8351134" cy="753173"/>
          </a:xfrm>
        </p:spPr>
      </p:pic>
      <p:pic>
        <p:nvPicPr>
          <p:cNvPr id="8" name="Picture 7">
            <a:extLst>
              <a:ext uri="{FF2B5EF4-FFF2-40B4-BE49-F238E27FC236}">
                <a16:creationId xmlns:a16="http://schemas.microsoft.com/office/drawing/2014/main" id="{9064E083-353A-FEEA-016F-4B0EBF3FB573}"/>
              </a:ext>
            </a:extLst>
          </p:cNvPr>
          <p:cNvPicPr>
            <a:picLocks noChangeAspect="1"/>
          </p:cNvPicPr>
          <p:nvPr/>
        </p:nvPicPr>
        <p:blipFill>
          <a:blip r:embed="rId3"/>
          <a:stretch>
            <a:fillRect/>
          </a:stretch>
        </p:blipFill>
        <p:spPr>
          <a:xfrm>
            <a:off x="222573" y="4860134"/>
            <a:ext cx="11746854" cy="1451765"/>
          </a:xfrm>
          <a:prstGeom prst="rect">
            <a:avLst/>
          </a:prstGeom>
        </p:spPr>
      </p:pic>
    </p:spTree>
    <p:extLst>
      <p:ext uri="{BB962C8B-B14F-4D97-AF65-F5344CB8AC3E}">
        <p14:creationId xmlns:p14="http://schemas.microsoft.com/office/powerpoint/2010/main" val="137583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p:txBody>
          <a:bodyPr>
            <a:normAutofit/>
          </a:bodyPr>
          <a:lstStyle/>
          <a:p>
            <a:r>
              <a:rPr lang="en-US" sz="6000" dirty="0"/>
              <a:t>Import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Python cannot find the module or library you’re trying to import</a:t>
            </a:r>
          </a:p>
          <a:p>
            <a:r>
              <a:rPr lang="en-US" sz="3200" dirty="0"/>
              <a:t>Or if there’s an issue with the module or library itself</a:t>
            </a:r>
            <a:endParaRPr lang="en-GB" sz="3200" dirty="0"/>
          </a:p>
        </p:txBody>
      </p:sp>
      <p:pic>
        <p:nvPicPr>
          <p:cNvPr id="3" name="Content Placeholder 2">
            <a:extLst>
              <a:ext uri="{FF2B5EF4-FFF2-40B4-BE49-F238E27FC236}">
                <a16:creationId xmlns:a16="http://schemas.microsoft.com/office/drawing/2014/main" id="{3AC61962-DAE0-E561-F8C0-CB32532642DF}"/>
              </a:ext>
            </a:extLst>
          </p:cNvPr>
          <p:cNvPicPr>
            <a:picLocks noGrp="1" noChangeAspect="1"/>
          </p:cNvPicPr>
          <p:nvPr>
            <p:ph sz="half" idx="2"/>
          </p:nvPr>
        </p:nvPicPr>
        <p:blipFill>
          <a:blip r:embed="rId2"/>
          <a:stretch>
            <a:fillRect/>
          </a:stretch>
        </p:blipFill>
        <p:spPr>
          <a:xfrm>
            <a:off x="5824015" y="2992925"/>
            <a:ext cx="6166248" cy="872150"/>
          </a:xfrm>
        </p:spPr>
      </p:pic>
      <p:pic>
        <p:nvPicPr>
          <p:cNvPr id="8" name="Picture 7">
            <a:extLst>
              <a:ext uri="{FF2B5EF4-FFF2-40B4-BE49-F238E27FC236}">
                <a16:creationId xmlns:a16="http://schemas.microsoft.com/office/drawing/2014/main" id="{43FE2913-72CE-0340-E53F-8F7A31DC588C}"/>
              </a:ext>
            </a:extLst>
          </p:cNvPr>
          <p:cNvPicPr>
            <a:picLocks noChangeAspect="1"/>
          </p:cNvPicPr>
          <p:nvPr/>
        </p:nvPicPr>
        <p:blipFill>
          <a:blip r:embed="rId3"/>
          <a:stretch>
            <a:fillRect/>
          </a:stretch>
        </p:blipFill>
        <p:spPr>
          <a:xfrm>
            <a:off x="909806" y="5105085"/>
            <a:ext cx="10717358" cy="1237700"/>
          </a:xfrm>
          <a:prstGeom prst="rect">
            <a:avLst/>
          </a:prstGeom>
        </p:spPr>
      </p:pic>
    </p:spTree>
    <p:extLst>
      <p:ext uri="{BB962C8B-B14F-4D97-AF65-F5344CB8AC3E}">
        <p14:creationId xmlns:p14="http://schemas.microsoft.com/office/powerpoint/2010/main" val="130458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A5BF-4B3F-D94C-CEE2-DD163E799E92}"/>
              </a:ext>
            </a:extLst>
          </p:cNvPr>
          <p:cNvSpPr>
            <a:spLocks noGrp="1"/>
          </p:cNvSpPr>
          <p:nvPr>
            <p:ph type="title"/>
          </p:nvPr>
        </p:nvSpPr>
        <p:spPr/>
        <p:txBody>
          <a:bodyPr>
            <a:normAutofit fontScale="90000"/>
          </a:bodyPr>
          <a:lstStyle/>
          <a:p>
            <a:r>
              <a:rPr lang="en-US" sz="5400" dirty="0"/>
              <a:t>Different types of equals - Assignment</a:t>
            </a:r>
            <a:endParaRPr lang="en-GB" sz="5400" dirty="0"/>
          </a:p>
        </p:txBody>
      </p:sp>
      <p:sp>
        <p:nvSpPr>
          <p:cNvPr id="4" name="Content Placeholder 3">
            <a:extLst>
              <a:ext uri="{FF2B5EF4-FFF2-40B4-BE49-F238E27FC236}">
                <a16:creationId xmlns:a16="http://schemas.microsoft.com/office/drawing/2014/main" id="{6065201A-9337-1A7A-AF0D-5A50F27E0AFE}"/>
              </a:ext>
            </a:extLst>
          </p:cNvPr>
          <p:cNvSpPr>
            <a:spLocks noGrp="1"/>
          </p:cNvSpPr>
          <p:nvPr>
            <p:ph sz="half" idx="1"/>
          </p:nvPr>
        </p:nvSpPr>
        <p:spPr/>
        <p:txBody>
          <a:bodyPr>
            <a:normAutofit/>
          </a:bodyPr>
          <a:lstStyle/>
          <a:p>
            <a:r>
              <a:rPr lang="en-US" sz="3200" dirty="0"/>
              <a:t>The assignment operators (=) is used to assign a value to a variable</a:t>
            </a:r>
            <a:endParaRPr lang="en-GB" sz="3200" dirty="0"/>
          </a:p>
        </p:txBody>
      </p:sp>
      <p:pic>
        <p:nvPicPr>
          <p:cNvPr id="7" name="Content Placeholder 6">
            <a:extLst>
              <a:ext uri="{FF2B5EF4-FFF2-40B4-BE49-F238E27FC236}">
                <a16:creationId xmlns:a16="http://schemas.microsoft.com/office/drawing/2014/main" id="{F378A6C0-FBAA-DA8C-2D19-0C1EC3DE1A66}"/>
              </a:ext>
            </a:extLst>
          </p:cNvPr>
          <p:cNvPicPr>
            <a:picLocks noGrp="1" noChangeAspect="1"/>
          </p:cNvPicPr>
          <p:nvPr>
            <p:ph sz="half" idx="2"/>
          </p:nvPr>
        </p:nvPicPr>
        <p:blipFill>
          <a:blip r:embed="rId2"/>
          <a:stretch>
            <a:fillRect/>
          </a:stretch>
        </p:blipFill>
        <p:spPr>
          <a:xfrm>
            <a:off x="8055864" y="1825625"/>
            <a:ext cx="2774478" cy="2299568"/>
          </a:xfrm>
        </p:spPr>
      </p:pic>
      <p:pic>
        <p:nvPicPr>
          <p:cNvPr id="9" name="Picture 8">
            <a:extLst>
              <a:ext uri="{FF2B5EF4-FFF2-40B4-BE49-F238E27FC236}">
                <a16:creationId xmlns:a16="http://schemas.microsoft.com/office/drawing/2014/main" id="{3A7AF8B4-38FD-BA67-7323-E8EE8BE3AC8F}"/>
              </a:ext>
            </a:extLst>
          </p:cNvPr>
          <p:cNvPicPr>
            <a:picLocks noChangeAspect="1"/>
          </p:cNvPicPr>
          <p:nvPr/>
        </p:nvPicPr>
        <p:blipFill>
          <a:blip r:embed="rId3"/>
          <a:stretch>
            <a:fillRect/>
          </a:stretch>
        </p:blipFill>
        <p:spPr>
          <a:xfrm>
            <a:off x="8055864" y="4438466"/>
            <a:ext cx="1876061" cy="1615497"/>
          </a:xfrm>
          <a:prstGeom prst="rect">
            <a:avLst/>
          </a:prstGeom>
        </p:spPr>
      </p:pic>
    </p:spTree>
    <p:extLst>
      <p:ext uri="{BB962C8B-B14F-4D97-AF65-F5344CB8AC3E}">
        <p14:creationId xmlns:p14="http://schemas.microsoft.com/office/powerpoint/2010/main" val="2099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A5BF-4B3F-D94C-CEE2-DD163E799E92}"/>
              </a:ext>
            </a:extLst>
          </p:cNvPr>
          <p:cNvSpPr>
            <a:spLocks noGrp="1"/>
          </p:cNvSpPr>
          <p:nvPr>
            <p:ph type="title"/>
          </p:nvPr>
        </p:nvSpPr>
        <p:spPr/>
        <p:txBody>
          <a:bodyPr>
            <a:normAutofit/>
          </a:bodyPr>
          <a:lstStyle/>
          <a:p>
            <a:r>
              <a:rPr lang="en-US" dirty="0"/>
              <a:t>Different types of equals -  Equality Comparison</a:t>
            </a:r>
            <a:endParaRPr lang="en-GB" dirty="0"/>
          </a:p>
        </p:txBody>
      </p:sp>
      <p:sp>
        <p:nvSpPr>
          <p:cNvPr id="4" name="Content Placeholder 3">
            <a:extLst>
              <a:ext uri="{FF2B5EF4-FFF2-40B4-BE49-F238E27FC236}">
                <a16:creationId xmlns:a16="http://schemas.microsoft.com/office/drawing/2014/main" id="{5F6B47BD-4938-79B1-A658-2D345126A578}"/>
              </a:ext>
            </a:extLst>
          </p:cNvPr>
          <p:cNvSpPr>
            <a:spLocks noGrp="1"/>
          </p:cNvSpPr>
          <p:nvPr>
            <p:ph sz="half" idx="1"/>
          </p:nvPr>
        </p:nvSpPr>
        <p:spPr/>
        <p:txBody>
          <a:bodyPr>
            <a:normAutofit/>
          </a:bodyPr>
          <a:lstStyle/>
          <a:p>
            <a:r>
              <a:rPr lang="en-US" sz="3200" dirty="0"/>
              <a:t>The equality operator (==) is used to compare whether two values are equal</a:t>
            </a:r>
            <a:endParaRPr lang="en-GB" sz="3200" dirty="0"/>
          </a:p>
        </p:txBody>
      </p:sp>
      <p:pic>
        <p:nvPicPr>
          <p:cNvPr id="7" name="Content Placeholder 6">
            <a:extLst>
              <a:ext uri="{FF2B5EF4-FFF2-40B4-BE49-F238E27FC236}">
                <a16:creationId xmlns:a16="http://schemas.microsoft.com/office/drawing/2014/main" id="{182309AF-0779-8009-E10E-F6EB8EC408BA}"/>
              </a:ext>
            </a:extLst>
          </p:cNvPr>
          <p:cNvPicPr>
            <a:picLocks noGrp="1" noChangeAspect="1"/>
          </p:cNvPicPr>
          <p:nvPr>
            <p:ph sz="half" idx="2"/>
          </p:nvPr>
        </p:nvPicPr>
        <p:blipFill>
          <a:blip r:embed="rId2"/>
          <a:stretch>
            <a:fillRect/>
          </a:stretch>
        </p:blipFill>
        <p:spPr>
          <a:xfrm>
            <a:off x="6019800" y="1937576"/>
            <a:ext cx="5778572" cy="2808367"/>
          </a:xfrm>
        </p:spPr>
      </p:pic>
      <p:pic>
        <p:nvPicPr>
          <p:cNvPr id="9" name="Picture 8">
            <a:extLst>
              <a:ext uri="{FF2B5EF4-FFF2-40B4-BE49-F238E27FC236}">
                <a16:creationId xmlns:a16="http://schemas.microsoft.com/office/drawing/2014/main" id="{E703AE93-82BD-F9D2-AB7E-D336BF72A6B9}"/>
              </a:ext>
            </a:extLst>
          </p:cNvPr>
          <p:cNvPicPr>
            <a:picLocks noChangeAspect="1"/>
          </p:cNvPicPr>
          <p:nvPr/>
        </p:nvPicPr>
        <p:blipFill>
          <a:blip r:embed="rId3"/>
          <a:stretch>
            <a:fillRect/>
          </a:stretch>
        </p:blipFill>
        <p:spPr>
          <a:xfrm>
            <a:off x="5036017" y="5019298"/>
            <a:ext cx="6762355" cy="884309"/>
          </a:xfrm>
          <a:prstGeom prst="rect">
            <a:avLst/>
          </a:prstGeom>
        </p:spPr>
      </p:pic>
    </p:spTree>
    <p:extLst>
      <p:ext uri="{BB962C8B-B14F-4D97-AF65-F5344CB8AC3E}">
        <p14:creationId xmlns:p14="http://schemas.microsoft.com/office/powerpoint/2010/main" val="290782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A5BF-4B3F-D94C-CEE2-DD163E799E92}"/>
              </a:ext>
            </a:extLst>
          </p:cNvPr>
          <p:cNvSpPr>
            <a:spLocks noGrp="1"/>
          </p:cNvSpPr>
          <p:nvPr>
            <p:ph type="title"/>
          </p:nvPr>
        </p:nvSpPr>
        <p:spPr/>
        <p:txBody>
          <a:bodyPr>
            <a:normAutofit/>
          </a:bodyPr>
          <a:lstStyle/>
          <a:p>
            <a:r>
              <a:rPr lang="en-US" dirty="0"/>
              <a:t>Different types of equals – Identity Comparison</a:t>
            </a:r>
            <a:endParaRPr lang="en-GB" dirty="0"/>
          </a:p>
        </p:txBody>
      </p:sp>
      <p:sp>
        <p:nvSpPr>
          <p:cNvPr id="4" name="Content Placeholder 3">
            <a:extLst>
              <a:ext uri="{FF2B5EF4-FFF2-40B4-BE49-F238E27FC236}">
                <a16:creationId xmlns:a16="http://schemas.microsoft.com/office/drawing/2014/main" id="{3D8A7396-1132-76F0-C4FF-F512539715C6}"/>
              </a:ext>
            </a:extLst>
          </p:cNvPr>
          <p:cNvSpPr>
            <a:spLocks noGrp="1"/>
          </p:cNvSpPr>
          <p:nvPr>
            <p:ph sz="half" idx="1"/>
          </p:nvPr>
        </p:nvSpPr>
        <p:spPr/>
        <p:txBody>
          <a:bodyPr>
            <a:normAutofit/>
          </a:bodyPr>
          <a:lstStyle/>
          <a:p>
            <a:r>
              <a:rPr lang="en-US" sz="3200" dirty="0"/>
              <a:t>The identity operator (is) is used to compare whether two variables refer to the same object in memory</a:t>
            </a:r>
            <a:endParaRPr lang="en-GB" sz="3200" dirty="0"/>
          </a:p>
        </p:txBody>
      </p:sp>
      <p:pic>
        <p:nvPicPr>
          <p:cNvPr id="7" name="Content Placeholder 6">
            <a:extLst>
              <a:ext uri="{FF2B5EF4-FFF2-40B4-BE49-F238E27FC236}">
                <a16:creationId xmlns:a16="http://schemas.microsoft.com/office/drawing/2014/main" id="{7E97684A-8C9C-846A-393E-EF6CF78F7BE9}"/>
              </a:ext>
            </a:extLst>
          </p:cNvPr>
          <p:cNvPicPr>
            <a:picLocks noGrp="1" noChangeAspect="1"/>
          </p:cNvPicPr>
          <p:nvPr>
            <p:ph sz="half" idx="2"/>
          </p:nvPr>
        </p:nvPicPr>
        <p:blipFill>
          <a:blip r:embed="rId2"/>
          <a:stretch>
            <a:fillRect/>
          </a:stretch>
        </p:blipFill>
        <p:spPr>
          <a:xfrm>
            <a:off x="7689131" y="1690688"/>
            <a:ext cx="3879351" cy="2602297"/>
          </a:xfrm>
        </p:spPr>
      </p:pic>
      <p:pic>
        <p:nvPicPr>
          <p:cNvPr id="9" name="Picture 8">
            <a:extLst>
              <a:ext uri="{FF2B5EF4-FFF2-40B4-BE49-F238E27FC236}">
                <a16:creationId xmlns:a16="http://schemas.microsoft.com/office/drawing/2014/main" id="{BAA752B1-5AAF-873D-0E99-17A0A71EFA7A}"/>
              </a:ext>
            </a:extLst>
          </p:cNvPr>
          <p:cNvPicPr>
            <a:picLocks noChangeAspect="1"/>
          </p:cNvPicPr>
          <p:nvPr/>
        </p:nvPicPr>
        <p:blipFill>
          <a:blip r:embed="rId3"/>
          <a:stretch>
            <a:fillRect/>
          </a:stretch>
        </p:blipFill>
        <p:spPr>
          <a:xfrm>
            <a:off x="7689131" y="4804152"/>
            <a:ext cx="1964624" cy="1628792"/>
          </a:xfrm>
          <a:prstGeom prst="rect">
            <a:avLst/>
          </a:prstGeom>
        </p:spPr>
      </p:pic>
    </p:spTree>
    <p:extLst>
      <p:ext uri="{BB962C8B-B14F-4D97-AF65-F5344CB8AC3E}">
        <p14:creationId xmlns:p14="http://schemas.microsoft.com/office/powerpoint/2010/main" val="225817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82D4-90C9-84FF-D51A-11E63941B72D}"/>
              </a:ext>
            </a:extLst>
          </p:cNvPr>
          <p:cNvSpPr>
            <a:spLocks noGrp="1"/>
          </p:cNvSpPr>
          <p:nvPr>
            <p:ph type="title"/>
          </p:nvPr>
        </p:nvSpPr>
        <p:spPr/>
        <p:txBody>
          <a:bodyPr>
            <a:normAutofit/>
          </a:bodyPr>
          <a:lstStyle/>
          <a:p>
            <a:r>
              <a:rPr lang="en-GB" sz="6000" dirty="0"/>
              <a:t>Content</a:t>
            </a:r>
          </a:p>
        </p:txBody>
      </p:sp>
      <p:sp>
        <p:nvSpPr>
          <p:cNvPr id="3" name="Content Placeholder 2">
            <a:extLst>
              <a:ext uri="{FF2B5EF4-FFF2-40B4-BE49-F238E27FC236}">
                <a16:creationId xmlns:a16="http://schemas.microsoft.com/office/drawing/2014/main" id="{6CE69842-A554-4BF1-76CF-CE15D8E3280F}"/>
              </a:ext>
            </a:extLst>
          </p:cNvPr>
          <p:cNvSpPr>
            <a:spLocks noGrp="1"/>
          </p:cNvSpPr>
          <p:nvPr>
            <p:ph idx="1"/>
          </p:nvPr>
        </p:nvSpPr>
        <p:spPr/>
        <p:txBody>
          <a:bodyPr/>
          <a:lstStyle/>
          <a:p>
            <a:r>
              <a:rPr lang="en-GB" sz="3200" dirty="0"/>
              <a:t>Zero Indexing</a:t>
            </a:r>
          </a:p>
          <a:p>
            <a:r>
              <a:rPr lang="en-GB" sz="3200" dirty="0"/>
              <a:t>Different Types of Errors</a:t>
            </a:r>
          </a:p>
          <a:p>
            <a:r>
              <a:rPr lang="en-GB" sz="3200" dirty="0"/>
              <a:t>Different Types of Equals</a:t>
            </a:r>
          </a:p>
          <a:p>
            <a:endParaRPr lang="en-GB" sz="3200" dirty="0"/>
          </a:p>
          <a:p>
            <a:endParaRPr lang="en-GB" dirty="0"/>
          </a:p>
        </p:txBody>
      </p:sp>
    </p:spTree>
    <p:extLst>
      <p:ext uri="{BB962C8B-B14F-4D97-AF65-F5344CB8AC3E}">
        <p14:creationId xmlns:p14="http://schemas.microsoft.com/office/powerpoint/2010/main" val="233254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6935-C04F-BDEC-B171-279129BF0B71}"/>
              </a:ext>
            </a:extLst>
          </p:cNvPr>
          <p:cNvSpPr>
            <a:spLocks noGrp="1"/>
          </p:cNvSpPr>
          <p:nvPr>
            <p:ph type="title"/>
          </p:nvPr>
        </p:nvSpPr>
        <p:spPr/>
        <p:txBody>
          <a:bodyPr>
            <a:normAutofit fontScale="90000"/>
          </a:bodyPr>
          <a:lstStyle/>
          <a:p>
            <a:r>
              <a:rPr lang="en-US" sz="6000" dirty="0"/>
              <a:t>Why does python use zero indexing</a:t>
            </a:r>
            <a:endParaRPr lang="en-GB" sz="6000" dirty="0"/>
          </a:p>
        </p:txBody>
      </p:sp>
      <p:sp>
        <p:nvSpPr>
          <p:cNvPr id="7" name="Content Placeholder 6">
            <a:extLst>
              <a:ext uri="{FF2B5EF4-FFF2-40B4-BE49-F238E27FC236}">
                <a16:creationId xmlns:a16="http://schemas.microsoft.com/office/drawing/2014/main" id="{4FC11A96-EBCA-3FF4-66EA-73B74FD7D74D}"/>
              </a:ext>
            </a:extLst>
          </p:cNvPr>
          <p:cNvSpPr>
            <a:spLocks noGrp="1"/>
          </p:cNvSpPr>
          <p:nvPr>
            <p:ph idx="1"/>
          </p:nvPr>
        </p:nvSpPr>
        <p:spPr/>
        <p:txBody>
          <a:bodyPr>
            <a:normAutofit/>
          </a:bodyPr>
          <a:lstStyle/>
          <a:p>
            <a:r>
              <a:rPr lang="en-US" sz="3200" dirty="0"/>
              <a:t>In python when we are referring to the index of an item in a list or string we are talking about its position</a:t>
            </a:r>
          </a:p>
          <a:p>
            <a:r>
              <a:rPr lang="en-US" sz="3200" dirty="0"/>
              <a:t>Zero indexing means that the first item in the sequence is at position 0, the second item is at position 1, the third item is at position 2, and so on</a:t>
            </a:r>
            <a:endParaRPr lang="en-GB" sz="3200" dirty="0"/>
          </a:p>
        </p:txBody>
      </p:sp>
    </p:spTree>
    <p:extLst>
      <p:ext uri="{BB962C8B-B14F-4D97-AF65-F5344CB8AC3E}">
        <p14:creationId xmlns:p14="http://schemas.microsoft.com/office/powerpoint/2010/main" val="15727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C4F5-828F-7E83-D787-124CCDA33398}"/>
              </a:ext>
            </a:extLst>
          </p:cNvPr>
          <p:cNvSpPr>
            <a:spLocks noGrp="1"/>
          </p:cNvSpPr>
          <p:nvPr>
            <p:ph type="title"/>
          </p:nvPr>
        </p:nvSpPr>
        <p:spPr/>
        <p:txBody>
          <a:bodyPr/>
          <a:lstStyle/>
          <a:p>
            <a:r>
              <a:rPr lang="en-US" dirty="0"/>
              <a:t>Zero Indexing Example – Floor analogy</a:t>
            </a:r>
            <a:endParaRPr lang="en-GB" dirty="0"/>
          </a:p>
        </p:txBody>
      </p:sp>
      <p:sp>
        <p:nvSpPr>
          <p:cNvPr id="4" name="Content Placeholder 3">
            <a:extLst>
              <a:ext uri="{FF2B5EF4-FFF2-40B4-BE49-F238E27FC236}">
                <a16:creationId xmlns:a16="http://schemas.microsoft.com/office/drawing/2014/main" id="{E718131B-5780-D6CE-9237-4CCDEB817BD9}"/>
              </a:ext>
            </a:extLst>
          </p:cNvPr>
          <p:cNvSpPr>
            <a:spLocks noGrp="1"/>
          </p:cNvSpPr>
          <p:nvPr>
            <p:ph idx="1"/>
          </p:nvPr>
        </p:nvSpPr>
        <p:spPr>
          <a:xfrm>
            <a:off x="838200" y="1937893"/>
            <a:ext cx="10515600" cy="4351338"/>
          </a:xfrm>
        </p:spPr>
        <p:txBody>
          <a:bodyPr>
            <a:normAutofit fontScale="77500" lnSpcReduction="20000"/>
          </a:bodyPr>
          <a:lstStyle/>
          <a:p>
            <a:r>
              <a:rPr lang="en-US" dirty="0"/>
              <a:t>Imagine you're in a building with multiple floors. Each floor has its own number, just like each item in a list has its own index. Here's how we can relate building floors to zero indexing:</a:t>
            </a:r>
          </a:p>
          <a:p>
            <a:pPr>
              <a:buFont typeface="+mj-lt"/>
              <a:buAutoNum type="arabicPeriod"/>
            </a:pPr>
            <a:r>
              <a:rPr lang="en-US" b="1" dirty="0"/>
              <a:t>Ground Floor (0th Floor):</a:t>
            </a:r>
            <a:endParaRPr lang="en-US" dirty="0"/>
          </a:p>
          <a:p>
            <a:pPr marL="742950" lvl="1" indent="-285750">
              <a:buFont typeface="+mj-lt"/>
              <a:buAutoNum type="arabicPeriod"/>
            </a:pPr>
            <a:r>
              <a:rPr lang="en-US" dirty="0"/>
              <a:t>The ground floor of the building is like the 0th floor in Python's zero indexing.</a:t>
            </a:r>
          </a:p>
          <a:p>
            <a:pPr marL="742950" lvl="1" indent="-285750">
              <a:buFont typeface="+mj-lt"/>
              <a:buAutoNum type="arabicPeriod"/>
            </a:pPr>
            <a:r>
              <a:rPr lang="en-US" dirty="0"/>
              <a:t>It's the starting point, the base level.</a:t>
            </a:r>
          </a:p>
          <a:p>
            <a:pPr marL="742950" lvl="1" indent="-285750">
              <a:buFont typeface="+mj-lt"/>
              <a:buAutoNum type="arabicPeriod"/>
            </a:pPr>
            <a:r>
              <a:rPr lang="en-US" dirty="0"/>
              <a:t>In Python, the first item in a list is at index 0, just like how the ground floor is the starting point in a building.</a:t>
            </a:r>
          </a:p>
          <a:p>
            <a:pPr>
              <a:buFont typeface="+mj-lt"/>
              <a:buAutoNum type="arabicPeriod"/>
            </a:pPr>
            <a:r>
              <a:rPr lang="en-US" b="1" dirty="0"/>
              <a:t>First Floor (1st Floor):</a:t>
            </a:r>
            <a:endParaRPr lang="en-US" dirty="0"/>
          </a:p>
          <a:p>
            <a:pPr marL="742950" lvl="1" indent="-285750">
              <a:buFont typeface="+mj-lt"/>
              <a:buAutoNum type="arabicPeriod"/>
            </a:pPr>
            <a:r>
              <a:rPr lang="en-US" dirty="0"/>
              <a:t>In a building, the floor above the ground floor is the 1st floor.</a:t>
            </a:r>
          </a:p>
          <a:p>
            <a:pPr marL="742950" lvl="1" indent="-285750">
              <a:buFont typeface="+mj-lt"/>
              <a:buAutoNum type="arabicPeriod"/>
            </a:pPr>
            <a:r>
              <a:rPr lang="en-US" dirty="0"/>
              <a:t>Similarly, in Python, the item at index 1 is considered the "first" item in the list.</a:t>
            </a:r>
          </a:p>
          <a:p>
            <a:pPr>
              <a:buFont typeface="+mj-lt"/>
              <a:buAutoNum type="arabicPeriod"/>
            </a:pPr>
            <a:r>
              <a:rPr lang="en-US" b="1" dirty="0"/>
              <a:t>Second Floor (2nd Floor), Third Floor (3rd Floor), and so on:</a:t>
            </a:r>
            <a:endParaRPr lang="en-US" dirty="0"/>
          </a:p>
          <a:p>
            <a:pPr marL="742950" lvl="1" indent="-285750">
              <a:buFont typeface="+mj-lt"/>
              <a:buAutoNum type="arabicPeriod"/>
            </a:pPr>
            <a:r>
              <a:rPr lang="en-US" dirty="0"/>
              <a:t>Continuing the analogy, each subsequent floor in the building is numbered incrementally.</a:t>
            </a:r>
          </a:p>
          <a:p>
            <a:pPr marL="742950" lvl="1" indent="-285750">
              <a:buFont typeface="+mj-lt"/>
              <a:buAutoNum type="arabicPeriod"/>
            </a:pPr>
            <a:r>
              <a:rPr lang="en-US" dirty="0"/>
              <a:t>Likewise, in Python, each item in a list is indexed incrementally. The item at index 2 is the "second" item, the item at index 3 is the "third" item, and so on.</a:t>
            </a:r>
          </a:p>
          <a:p>
            <a:endParaRPr lang="en-GB" dirty="0"/>
          </a:p>
        </p:txBody>
      </p:sp>
    </p:spTree>
    <p:extLst>
      <p:ext uri="{BB962C8B-B14F-4D97-AF65-F5344CB8AC3E}">
        <p14:creationId xmlns:p14="http://schemas.microsoft.com/office/powerpoint/2010/main" val="201135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C4F5-828F-7E83-D787-124CCDA33398}"/>
              </a:ext>
            </a:extLst>
          </p:cNvPr>
          <p:cNvSpPr>
            <a:spLocks noGrp="1"/>
          </p:cNvSpPr>
          <p:nvPr>
            <p:ph type="title"/>
          </p:nvPr>
        </p:nvSpPr>
        <p:spPr/>
        <p:txBody>
          <a:bodyPr/>
          <a:lstStyle/>
          <a:p>
            <a:r>
              <a:rPr lang="en-US" dirty="0"/>
              <a:t>Zero Indexing Example – Floor analogy</a:t>
            </a:r>
            <a:endParaRPr lang="en-GB" dirty="0"/>
          </a:p>
        </p:txBody>
      </p:sp>
      <p:pic>
        <p:nvPicPr>
          <p:cNvPr id="5" name="Content Placeholder 4">
            <a:extLst>
              <a:ext uri="{FF2B5EF4-FFF2-40B4-BE49-F238E27FC236}">
                <a16:creationId xmlns:a16="http://schemas.microsoft.com/office/drawing/2014/main" id="{CFF2ACF5-2793-105F-6214-2603DBEF0F2E}"/>
              </a:ext>
            </a:extLst>
          </p:cNvPr>
          <p:cNvPicPr>
            <a:picLocks noGrp="1" noChangeAspect="1"/>
          </p:cNvPicPr>
          <p:nvPr>
            <p:ph idx="1"/>
          </p:nvPr>
        </p:nvPicPr>
        <p:blipFill>
          <a:blip r:embed="rId2"/>
          <a:stretch>
            <a:fillRect/>
          </a:stretch>
        </p:blipFill>
        <p:spPr>
          <a:xfrm>
            <a:off x="838200" y="1801368"/>
            <a:ext cx="10346972" cy="2561918"/>
          </a:xfrm>
        </p:spPr>
      </p:pic>
      <p:pic>
        <p:nvPicPr>
          <p:cNvPr id="7" name="Picture 6">
            <a:extLst>
              <a:ext uri="{FF2B5EF4-FFF2-40B4-BE49-F238E27FC236}">
                <a16:creationId xmlns:a16="http://schemas.microsoft.com/office/drawing/2014/main" id="{0C3DC93D-3436-1A67-A718-F74FB3808A95}"/>
              </a:ext>
            </a:extLst>
          </p:cNvPr>
          <p:cNvPicPr>
            <a:picLocks noChangeAspect="1"/>
          </p:cNvPicPr>
          <p:nvPr/>
        </p:nvPicPr>
        <p:blipFill>
          <a:blip r:embed="rId3"/>
          <a:stretch>
            <a:fillRect/>
          </a:stretch>
        </p:blipFill>
        <p:spPr>
          <a:xfrm>
            <a:off x="654246" y="4978733"/>
            <a:ext cx="4685850" cy="1277958"/>
          </a:xfrm>
          <a:prstGeom prst="rect">
            <a:avLst/>
          </a:prstGeom>
        </p:spPr>
      </p:pic>
    </p:spTree>
    <p:extLst>
      <p:ext uri="{BB962C8B-B14F-4D97-AF65-F5344CB8AC3E}">
        <p14:creationId xmlns:p14="http://schemas.microsoft.com/office/powerpoint/2010/main" val="238780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779D-995D-F16C-FF41-A6895741BF16}"/>
              </a:ext>
            </a:extLst>
          </p:cNvPr>
          <p:cNvSpPr>
            <a:spLocks noGrp="1"/>
          </p:cNvSpPr>
          <p:nvPr>
            <p:ph type="title"/>
          </p:nvPr>
        </p:nvSpPr>
        <p:spPr/>
        <p:txBody>
          <a:bodyPr/>
          <a:lstStyle/>
          <a:p>
            <a:r>
              <a:rPr lang="en-US" dirty="0"/>
              <a:t>Most Common types of Errors</a:t>
            </a:r>
            <a:endParaRPr lang="en-GB" dirty="0"/>
          </a:p>
        </p:txBody>
      </p:sp>
      <p:sp>
        <p:nvSpPr>
          <p:cNvPr id="3" name="Content Placeholder 2">
            <a:extLst>
              <a:ext uri="{FF2B5EF4-FFF2-40B4-BE49-F238E27FC236}">
                <a16:creationId xmlns:a16="http://schemas.microsoft.com/office/drawing/2014/main" id="{E7883744-3B73-7926-C14D-F164897B0B3F}"/>
              </a:ext>
            </a:extLst>
          </p:cNvPr>
          <p:cNvSpPr>
            <a:spLocks noGrp="1"/>
          </p:cNvSpPr>
          <p:nvPr>
            <p:ph idx="1"/>
          </p:nvPr>
        </p:nvSpPr>
        <p:spPr>
          <a:xfrm>
            <a:off x="838200" y="1789049"/>
            <a:ext cx="4584192" cy="4351338"/>
          </a:xfrm>
        </p:spPr>
        <p:txBody>
          <a:bodyPr>
            <a:normAutofit/>
          </a:bodyPr>
          <a:lstStyle/>
          <a:p>
            <a:pPr marL="514350" indent="-514350">
              <a:buFont typeface="+mj-lt"/>
              <a:buAutoNum type="arabicPeriod"/>
            </a:pPr>
            <a:r>
              <a:rPr lang="en-US" sz="3600" dirty="0"/>
              <a:t>Syntax Errors</a:t>
            </a:r>
          </a:p>
          <a:p>
            <a:pPr marL="514350" indent="-514350">
              <a:buFont typeface="+mj-lt"/>
              <a:buAutoNum type="arabicPeriod"/>
            </a:pPr>
            <a:r>
              <a:rPr lang="en-US" sz="3600" dirty="0"/>
              <a:t>Indentation Errors</a:t>
            </a:r>
          </a:p>
          <a:p>
            <a:pPr marL="514350" indent="-514350">
              <a:buFont typeface="+mj-lt"/>
              <a:buAutoNum type="arabicPeriod"/>
            </a:pPr>
            <a:r>
              <a:rPr lang="en-US" sz="3600" dirty="0"/>
              <a:t>Name Errors</a:t>
            </a:r>
          </a:p>
          <a:p>
            <a:pPr marL="514350" indent="-514350">
              <a:buFont typeface="+mj-lt"/>
              <a:buAutoNum type="arabicPeriod"/>
            </a:pPr>
            <a:r>
              <a:rPr lang="en-US" sz="3600" dirty="0"/>
              <a:t>Type Errors</a:t>
            </a:r>
          </a:p>
          <a:p>
            <a:pPr marL="514350" indent="-514350">
              <a:buFont typeface="+mj-lt"/>
              <a:buAutoNum type="arabicPeriod"/>
            </a:pPr>
            <a:r>
              <a:rPr lang="en-US" sz="3600" dirty="0"/>
              <a:t>Index Errors</a:t>
            </a:r>
          </a:p>
          <a:p>
            <a:pPr marL="514350" indent="-514350">
              <a:buFont typeface="+mj-lt"/>
              <a:buAutoNum type="arabicPeriod"/>
            </a:pPr>
            <a:endParaRPr lang="en-US" sz="3600" dirty="0"/>
          </a:p>
        </p:txBody>
      </p:sp>
      <p:sp>
        <p:nvSpPr>
          <p:cNvPr id="4" name="TextBox 3">
            <a:extLst>
              <a:ext uri="{FF2B5EF4-FFF2-40B4-BE49-F238E27FC236}">
                <a16:creationId xmlns:a16="http://schemas.microsoft.com/office/drawing/2014/main" id="{0C3F83DC-3DC7-6AA8-363D-B47E3CB68C79}"/>
              </a:ext>
            </a:extLst>
          </p:cNvPr>
          <p:cNvSpPr txBox="1"/>
          <p:nvPr/>
        </p:nvSpPr>
        <p:spPr>
          <a:xfrm>
            <a:off x="5739384" y="1690688"/>
            <a:ext cx="5358384" cy="3139321"/>
          </a:xfrm>
          <a:prstGeom prst="rect">
            <a:avLst/>
          </a:prstGeom>
          <a:noFill/>
        </p:spPr>
        <p:txBody>
          <a:bodyPr wrap="square" rtlCol="0">
            <a:spAutoFit/>
          </a:bodyPr>
          <a:lstStyle/>
          <a:p>
            <a:pPr marL="514350" indent="-514350">
              <a:buFont typeface="+mj-lt"/>
              <a:buAutoNum type="arabicPeriod"/>
            </a:pPr>
            <a:r>
              <a:rPr lang="en-GB" sz="3600" dirty="0"/>
              <a:t>Value Errors</a:t>
            </a:r>
          </a:p>
          <a:p>
            <a:pPr marL="514350" indent="-514350">
              <a:buFont typeface="+mj-lt"/>
              <a:buAutoNum type="arabicPeriod"/>
            </a:pPr>
            <a:r>
              <a:rPr lang="en-GB" sz="3600" dirty="0"/>
              <a:t>Key Errors</a:t>
            </a:r>
          </a:p>
          <a:p>
            <a:pPr marL="514350" indent="-514350">
              <a:buFont typeface="+mj-lt"/>
              <a:buAutoNum type="arabicPeriod"/>
            </a:pPr>
            <a:r>
              <a:rPr lang="en-GB" sz="3600" dirty="0"/>
              <a:t>Attribute Errors</a:t>
            </a:r>
          </a:p>
          <a:p>
            <a:pPr marL="514350" indent="-514350">
              <a:buFont typeface="+mj-lt"/>
              <a:buAutoNum type="arabicPeriod"/>
            </a:pPr>
            <a:r>
              <a:rPr lang="en-GB" sz="3600" dirty="0"/>
              <a:t>File Errors</a:t>
            </a:r>
          </a:p>
          <a:p>
            <a:pPr marL="514350" indent="-514350">
              <a:buFont typeface="+mj-lt"/>
              <a:buAutoNum type="arabicPeriod"/>
            </a:pPr>
            <a:r>
              <a:rPr lang="en-GB" sz="3600" dirty="0"/>
              <a:t>Import Errors</a:t>
            </a:r>
          </a:p>
          <a:p>
            <a:endParaRPr lang="en-GB" dirty="0"/>
          </a:p>
        </p:txBody>
      </p:sp>
    </p:spTree>
    <p:extLst>
      <p:ext uri="{BB962C8B-B14F-4D97-AF65-F5344CB8AC3E}">
        <p14:creationId xmlns:p14="http://schemas.microsoft.com/office/powerpoint/2010/main" val="261479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4602480" cy="1325563"/>
          </a:xfrm>
        </p:spPr>
        <p:txBody>
          <a:bodyPr>
            <a:normAutofit/>
          </a:bodyPr>
          <a:lstStyle/>
          <a:p>
            <a:r>
              <a:rPr lang="en-US" sz="6000" dirty="0"/>
              <a:t>Syntax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a:xfrm>
            <a:off x="419346" y="1737168"/>
            <a:ext cx="5181600" cy="4351338"/>
          </a:xfrm>
        </p:spPr>
        <p:txBody>
          <a:bodyPr>
            <a:normAutofit/>
          </a:bodyPr>
          <a:lstStyle/>
          <a:p>
            <a:r>
              <a:rPr lang="en-US" sz="3200" dirty="0"/>
              <a:t>Syntax errors occur when Python encounters code that does not follow the conventions of the Python language</a:t>
            </a:r>
          </a:p>
          <a:p>
            <a:r>
              <a:rPr lang="en-US" sz="3200" dirty="0"/>
              <a:t>These errors prevent code from running at all</a:t>
            </a:r>
            <a:endParaRPr lang="en-GB" sz="3200" dirty="0"/>
          </a:p>
        </p:txBody>
      </p:sp>
      <p:pic>
        <p:nvPicPr>
          <p:cNvPr id="8" name="Content Placeholder 7">
            <a:extLst>
              <a:ext uri="{FF2B5EF4-FFF2-40B4-BE49-F238E27FC236}">
                <a16:creationId xmlns:a16="http://schemas.microsoft.com/office/drawing/2014/main" id="{C6DD80E4-4B4F-976D-49C4-FDA840DC13BF}"/>
              </a:ext>
            </a:extLst>
          </p:cNvPr>
          <p:cNvPicPr>
            <a:picLocks noGrp="1" noChangeAspect="1"/>
          </p:cNvPicPr>
          <p:nvPr>
            <p:ph sz="half" idx="2"/>
          </p:nvPr>
        </p:nvPicPr>
        <p:blipFill>
          <a:blip r:embed="rId2"/>
          <a:stretch>
            <a:fillRect/>
          </a:stretch>
        </p:blipFill>
        <p:spPr>
          <a:xfrm>
            <a:off x="5440680" y="1643791"/>
            <a:ext cx="6724383" cy="1143145"/>
          </a:xfrm>
        </p:spPr>
      </p:pic>
      <p:pic>
        <p:nvPicPr>
          <p:cNvPr id="10" name="Picture 9">
            <a:extLst>
              <a:ext uri="{FF2B5EF4-FFF2-40B4-BE49-F238E27FC236}">
                <a16:creationId xmlns:a16="http://schemas.microsoft.com/office/drawing/2014/main" id="{12F7FE82-0D4C-6C31-A9D4-F912E87EFDF3}"/>
              </a:ext>
            </a:extLst>
          </p:cNvPr>
          <p:cNvPicPr>
            <a:picLocks noChangeAspect="1"/>
          </p:cNvPicPr>
          <p:nvPr/>
        </p:nvPicPr>
        <p:blipFill>
          <a:blip r:embed="rId3"/>
          <a:stretch>
            <a:fillRect/>
          </a:stretch>
        </p:blipFill>
        <p:spPr>
          <a:xfrm>
            <a:off x="5440680" y="3849625"/>
            <a:ext cx="6595460" cy="1741202"/>
          </a:xfrm>
          <a:prstGeom prst="rect">
            <a:avLst/>
          </a:prstGeom>
        </p:spPr>
      </p:pic>
    </p:spTree>
    <p:extLst>
      <p:ext uri="{BB962C8B-B14F-4D97-AF65-F5344CB8AC3E}">
        <p14:creationId xmlns:p14="http://schemas.microsoft.com/office/powerpoint/2010/main" val="25116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5891784" cy="1325563"/>
          </a:xfrm>
        </p:spPr>
        <p:txBody>
          <a:bodyPr>
            <a:normAutofit/>
          </a:bodyPr>
          <a:lstStyle/>
          <a:p>
            <a:r>
              <a:rPr lang="en-US" sz="6000" dirty="0"/>
              <a:t>Indentation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Python uses indentation to determine the structure of the code</a:t>
            </a:r>
          </a:p>
          <a:p>
            <a:r>
              <a:rPr lang="en-US" sz="3200" dirty="0"/>
              <a:t>Inconsistent or incorrect indentation can lead to errors</a:t>
            </a:r>
            <a:endParaRPr lang="en-GB" sz="3200" dirty="0"/>
          </a:p>
        </p:txBody>
      </p:sp>
      <p:pic>
        <p:nvPicPr>
          <p:cNvPr id="3" name="Content Placeholder 2">
            <a:extLst>
              <a:ext uri="{FF2B5EF4-FFF2-40B4-BE49-F238E27FC236}">
                <a16:creationId xmlns:a16="http://schemas.microsoft.com/office/drawing/2014/main" id="{0C44E4E9-99A6-2C38-4357-65F97FBD8E0E}"/>
              </a:ext>
            </a:extLst>
          </p:cNvPr>
          <p:cNvPicPr>
            <a:picLocks noGrp="1" noChangeAspect="1"/>
          </p:cNvPicPr>
          <p:nvPr>
            <p:ph sz="half" idx="2"/>
          </p:nvPr>
        </p:nvPicPr>
        <p:blipFill>
          <a:blip r:embed="rId2"/>
          <a:stretch>
            <a:fillRect/>
          </a:stretch>
        </p:blipFill>
        <p:spPr>
          <a:xfrm>
            <a:off x="7062508" y="1653020"/>
            <a:ext cx="3976078" cy="2451703"/>
          </a:xfrm>
        </p:spPr>
      </p:pic>
      <p:pic>
        <p:nvPicPr>
          <p:cNvPr id="8" name="Picture 7">
            <a:extLst>
              <a:ext uri="{FF2B5EF4-FFF2-40B4-BE49-F238E27FC236}">
                <a16:creationId xmlns:a16="http://schemas.microsoft.com/office/drawing/2014/main" id="{6D8E1DB2-DE03-D249-C5C8-5A6DA531E071}"/>
              </a:ext>
            </a:extLst>
          </p:cNvPr>
          <p:cNvPicPr>
            <a:picLocks noChangeAspect="1"/>
          </p:cNvPicPr>
          <p:nvPr/>
        </p:nvPicPr>
        <p:blipFill>
          <a:blip r:embed="rId3"/>
          <a:stretch>
            <a:fillRect/>
          </a:stretch>
        </p:blipFill>
        <p:spPr>
          <a:xfrm>
            <a:off x="2848508" y="4703687"/>
            <a:ext cx="8896807" cy="1473276"/>
          </a:xfrm>
          <a:prstGeom prst="rect">
            <a:avLst/>
          </a:prstGeom>
        </p:spPr>
      </p:pic>
    </p:spTree>
    <p:extLst>
      <p:ext uri="{BB962C8B-B14F-4D97-AF65-F5344CB8AC3E}">
        <p14:creationId xmlns:p14="http://schemas.microsoft.com/office/powerpoint/2010/main" val="170757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7C0EC-9900-00C7-5973-52D9162B9BAC}"/>
              </a:ext>
            </a:extLst>
          </p:cNvPr>
          <p:cNvSpPr>
            <a:spLocks noGrp="1"/>
          </p:cNvSpPr>
          <p:nvPr>
            <p:ph type="title"/>
          </p:nvPr>
        </p:nvSpPr>
        <p:spPr>
          <a:xfrm>
            <a:off x="838200" y="365125"/>
            <a:ext cx="4255008" cy="1325563"/>
          </a:xfrm>
        </p:spPr>
        <p:txBody>
          <a:bodyPr>
            <a:normAutofit/>
          </a:bodyPr>
          <a:lstStyle/>
          <a:p>
            <a:r>
              <a:rPr lang="en-US" sz="6000" dirty="0"/>
              <a:t>Name Errors</a:t>
            </a:r>
            <a:endParaRPr lang="en-GB" sz="6000" dirty="0"/>
          </a:p>
        </p:txBody>
      </p:sp>
      <p:sp>
        <p:nvSpPr>
          <p:cNvPr id="5" name="Content Placeholder 4">
            <a:extLst>
              <a:ext uri="{FF2B5EF4-FFF2-40B4-BE49-F238E27FC236}">
                <a16:creationId xmlns:a16="http://schemas.microsoft.com/office/drawing/2014/main" id="{6FD9A36B-AF48-CF15-812B-7F5C2686727D}"/>
              </a:ext>
            </a:extLst>
          </p:cNvPr>
          <p:cNvSpPr>
            <a:spLocks noGrp="1"/>
          </p:cNvSpPr>
          <p:nvPr>
            <p:ph sz="half" idx="1"/>
          </p:nvPr>
        </p:nvSpPr>
        <p:spPr/>
        <p:txBody>
          <a:bodyPr>
            <a:normAutofit/>
          </a:bodyPr>
          <a:lstStyle/>
          <a:p>
            <a:r>
              <a:rPr lang="en-US" sz="3200" dirty="0"/>
              <a:t>Occurs when you try to use a variable or function that hasn’t been defined yet or is out of scope</a:t>
            </a:r>
            <a:endParaRPr lang="en-GB" sz="3200" dirty="0"/>
          </a:p>
        </p:txBody>
      </p:sp>
      <p:pic>
        <p:nvPicPr>
          <p:cNvPr id="3" name="Content Placeholder 2">
            <a:extLst>
              <a:ext uri="{FF2B5EF4-FFF2-40B4-BE49-F238E27FC236}">
                <a16:creationId xmlns:a16="http://schemas.microsoft.com/office/drawing/2014/main" id="{A2FF0F67-191D-9CE0-055E-E9B7F0C68A2B}"/>
              </a:ext>
            </a:extLst>
          </p:cNvPr>
          <p:cNvPicPr>
            <a:picLocks noGrp="1" noChangeAspect="1"/>
          </p:cNvPicPr>
          <p:nvPr>
            <p:ph sz="half" idx="2"/>
          </p:nvPr>
        </p:nvPicPr>
        <p:blipFill>
          <a:blip r:embed="rId2"/>
          <a:stretch>
            <a:fillRect/>
          </a:stretch>
        </p:blipFill>
        <p:spPr>
          <a:xfrm>
            <a:off x="7770388" y="2121409"/>
            <a:ext cx="3039882" cy="958224"/>
          </a:xfrm>
        </p:spPr>
      </p:pic>
      <p:pic>
        <p:nvPicPr>
          <p:cNvPr id="8" name="Picture 7">
            <a:extLst>
              <a:ext uri="{FF2B5EF4-FFF2-40B4-BE49-F238E27FC236}">
                <a16:creationId xmlns:a16="http://schemas.microsoft.com/office/drawing/2014/main" id="{A9D5DEB9-9D2A-C4AE-D10E-E5ECD78986FE}"/>
              </a:ext>
            </a:extLst>
          </p:cNvPr>
          <p:cNvPicPr>
            <a:picLocks noChangeAspect="1"/>
          </p:cNvPicPr>
          <p:nvPr/>
        </p:nvPicPr>
        <p:blipFill>
          <a:blip r:embed="rId3"/>
          <a:stretch>
            <a:fillRect/>
          </a:stretch>
        </p:blipFill>
        <p:spPr>
          <a:xfrm>
            <a:off x="2894181" y="4498848"/>
            <a:ext cx="8459619" cy="1296945"/>
          </a:xfrm>
          <a:prstGeom prst="rect">
            <a:avLst/>
          </a:prstGeom>
        </p:spPr>
      </p:pic>
    </p:spTree>
    <p:extLst>
      <p:ext uri="{BB962C8B-B14F-4D97-AF65-F5344CB8AC3E}">
        <p14:creationId xmlns:p14="http://schemas.microsoft.com/office/powerpoint/2010/main" val="302681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Python Explained</vt:lpstr>
      <vt:lpstr>Content</vt:lpstr>
      <vt:lpstr>Why does python use zero indexing</vt:lpstr>
      <vt:lpstr>Zero Indexing Example – Floor analogy</vt:lpstr>
      <vt:lpstr>Zero Indexing Example – Floor analogy</vt:lpstr>
      <vt:lpstr>Most Common types of Errors</vt:lpstr>
      <vt:lpstr>Syntax Errors</vt:lpstr>
      <vt:lpstr>Indentation Errors</vt:lpstr>
      <vt:lpstr>Name Errors</vt:lpstr>
      <vt:lpstr>Type Errors</vt:lpstr>
      <vt:lpstr>Index Errors</vt:lpstr>
      <vt:lpstr>Value Errors</vt:lpstr>
      <vt:lpstr>Key Errors</vt:lpstr>
      <vt:lpstr>Attribute Errors</vt:lpstr>
      <vt:lpstr>File Errors</vt:lpstr>
      <vt:lpstr>Import Errors</vt:lpstr>
      <vt:lpstr>Different types of equals - Assignment</vt:lpstr>
      <vt:lpstr>Different types of equals -  Equality Comparison</vt:lpstr>
      <vt:lpstr>Different types of equals – Identity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Explained</dc:title>
  <dc:creator>Keagan Kozlowski</dc:creator>
  <cp:lastModifiedBy>Keagan Kozlowski</cp:lastModifiedBy>
  <cp:revision>6</cp:revision>
  <dcterms:created xsi:type="dcterms:W3CDTF">2024-04-26T15:59:47Z</dcterms:created>
  <dcterms:modified xsi:type="dcterms:W3CDTF">2024-04-29T20:07:06Z</dcterms:modified>
</cp:coreProperties>
</file>