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71" r:id="rId4"/>
    <p:sldId id="258" r:id="rId5"/>
    <p:sldId id="259" r:id="rId6"/>
    <p:sldId id="260" r:id="rId7"/>
    <p:sldId id="268" r:id="rId8"/>
    <p:sldId id="269" r:id="rId9"/>
    <p:sldId id="261" r:id="rId10"/>
    <p:sldId id="262" r:id="rId11"/>
    <p:sldId id="264" r:id="rId12"/>
    <p:sldId id="265" r:id="rId13"/>
    <p:sldId id="266" r:id="rId14"/>
    <p:sldId id="267"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D40B4-3264-776A-E8B2-5C1C5061B55A}" v="143" dt="2024-03-02T02:21:09.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772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205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684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845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777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016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1017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937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31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2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857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505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023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115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007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028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869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70226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0429" y="1275685"/>
            <a:ext cx="9002594" cy="2720582"/>
          </a:xfrm>
        </p:spPr>
        <p:txBody>
          <a:bodyPr>
            <a:normAutofit/>
          </a:bodyPr>
          <a:lstStyle/>
          <a:p>
            <a:pPr algn="ctr"/>
            <a:r>
              <a:rPr lang="en-US" altLang="zh-CN" dirty="0">
                <a:latin typeface="Times New Roman"/>
                <a:ea typeface="华文楷体"/>
                <a:cs typeface="Times New Roman"/>
              </a:rPr>
              <a:t>Ultrasonic Ranging Module</a:t>
            </a:r>
            <a:endParaRPr lang="zh-CN">
              <a:latin typeface="Times New Roman"/>
              <a:cs typeface="Times New Roman"/>
            </a:endParaRPr>
          </a:p>
          <a:p>
            <a:pPr algn="ctr"/>
            <a:endParaRPr lang="zh-CN" altLang="en-US" dirty="0">
              <a:ea typeface="华文楷体"/>
            </a:endParaRPr>
          </a:p>
        </p:txBody>
      </p:sp>
      <p:sp>
        <p:nvSpPr>
          <p:cNvPr id="3" name="副标题 2"/>
          <p:cNvSpPr>
            <a:spLocks noGrp="1"/>
          </p:cNvSpPr>
          <p:nvPr>
            <p:ph type="subTitle" idx="1"/>
          </p:nvPr>
        </p:nvSpPr>
        <p:spPr/>
        <p:txBody>
          <a:bodyPr/>
          <a:lstStyle/>
          <a:p>
            <a:r>
              <a:rPr lang="zh-CN" altLang="en-US">
                <a:latin typeface="Times New Roman"/>
                <a:ea typeface="华文楷体"/>
                <a:cs typeface="Times New Roman"/>
              </a:rPr>
              <a:t>Group 4 – Quan Gu</a:t>
            </a:r>
            <a:endParaRPr lang="zh-CN" altLang="en-US">
              <a:latin typeface="Times New Roman"/>
              <a:cs typeface="Times New Roman"/>
            </a:endParaRP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2CE530B-F0EF-60E5-0BB8-C882F9CBB97E}"/>
              </a:ext>
            </a:extLst>
          </p:cNvPr>
          <p:cNvSpPr txBox="1">
            <a:spLocks/>
          </p:cNvSpPr>
          <p:nvPr/>
        </p:nvSpPr>
        <p:spPr>
          <a:xfrm>
            <a:off x="1484311" y="685800"/>
            <a:ext cx="5006039" cy="71711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ltLang="zh-CN"/>
              <a:t>Measuring Angle</a:t>
            </a:r>
          </a:p>
        </p:txBody>
      </p:sp>
      <p:sp>
        <p:nvSpPr>
          <p:cNvPr id="3" name="内容占位符 2">
            <a:extLst>
              <a:ext uri="{FF2B5EF4-FFF2-40B4-BE49-F238E27FC236}">
                <a16:creationId xmlns:a16="http://schemas.microsoft.com/office/drawing/2014/main" id="{51AEF407-E92A-8893-B430-60850D72FCB9}"/>
              </a:ext>
            </a:extLst>
          </p:cNvPr>
          <p:cNvSpPr>
            <a:spLocks noGrp="1"/>
          </p:cNvSpPr>
          <p:nvPr>
            <p:ph idx="1"/>
          </p:nvPr>
        </p:nvSpPr>
        <p:spPr>
          <a:xfrm>
            <a:off x="1484311" y="1998133"/>
            <a:ext cx="6855356" cy="3793067"/>
          </a:xfrm>
        </p:spPr>
        <p:txBody>
          <a:bodyPr vert="horz" lIns="91440" tIns="45720" rIns="91440" bIns="45720" rtlCol="0" anchor="ctr">
            <a:normAutofit/>
          </a:bodyPr>
          <a:lstStyle/>
          <a:p>
            <a:pPr>
              <a:lnSpc>
                <a:spcPct val="90000"/>
              </a:lnSpc>
            </a:pPr>
            <a:r>
              <a:rPr lang="en-US" altLang="zh-CN" dirty="0">
                <a:ea typeface="华文楷体"/>
              </a:rPr>
              <a:t>Place the object 8cm in front of the sensor, first place the sensor horizontally, and note that the sensor can read data up to 8cm.</a:t>
            </a:r>
          </a:p>
          <a:p>
            <a:pPr>
              <a:lnSpc>
                <a:spcPct val="90000"/>
              </a:lnSpc>
            </a:pPr>
            <a:r>
              <a:rPr lang="en-US" altLang="zh-CN" dirty="0">
                <a:ea typeface="华文楷体"/>
              </a:rPr>
              <a:t>Gradually increase the angle of the sensor, and the data is also gradually increasing. When the error between the data and the actual value is too large, record the current angle.</a:t>
            </a:r>
          </a:p>
          <a:p>
            <a:pPr>
              <a:lnSpc>
                <a:spcPct val="90000"/>
              </a:lnSpc>
            </a:pPr>
            <a:r>
              <a:rPr lang="en-US" altLang="zh-CN" dirty="0">
                <a:ea typeface="华文楷体"/>
              </a:rPr>
              <a:t>It can be inferred from this that the measurement angle is approximately 15-20 degrees.</a:t>
            </a:r>
          </a:p>
        </p:txBody>
      </p:sp>
      <p:pic>
        <p:nvPicPr>
          <p:cNvPr id="2" name="图片 1" descr="表格&#10;&#10;已自动生成说明">
            <a:extLst>
              <a:ext uri="{FF2B5EF4-FFF2-40B4-BE49-F238E27FC236}">
                <a16:creationId xmlns:a16="http://schemas.microsoft.com/office/drawing/2014/main" id="{6C1EA5DD-B943-90A7-489D-4864BEBA579C}"/>
              </a:ext>
            </a:extLst>
          </p:cNvPr>
          <p:cNvPicPr>
            <a:picLocks noChangeAspect="1"/>
          </p:cNvPicPr>
          <p:nvPr/>
        </p:nvPicPr>
        <p:blipFill>
          <a:blip r:embed="rId3"/>
          <a:stretch>
            <a:fillRect/>
          </a:stretch>
        </p:blipFill>
        <p:spPr>
          <a:xfrm>
            <a:off x="8926620" y="1998131"/>
            <a:ext cx="2435689" cy="379151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4562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62121A-1ADB-A112-6F87-C35F6A28527C}"/>
              </a:ext>
            </a:extLst>
          </p:cNvPr>
          <p:cNvSpPr>
            <a:spLocks noGrp="1"/>
          </p:cNvSpPr>
          <p:nvPr>
            <p:ph idx="1"/>
          </p:nvPr>
        </p:nvSpPr>
        <p:spPr>
          <a:xfrm>
            <a:off x="1484310" y="922788"/>
            <a:ext cx="10139028" cy="4938126"/>
          </a:xfrm>
        </p:spPr>
        <p:txBody>
          <a:bodyPr vert="horz" lIns="91440" tIns="45720" rIns="91440" bIns="45720" rtlCol="0" anchor="t">
            <a:normAutofit/>
          </a:bodyPr>
          <a:lstStyle/>
          <a:p>
            <a:r>
              <a:rPr lang="en-US" altLang="zh-CN" dirty="0">
                <a:latin typeface="Times New Roman"/>
                <a:ea typeface="+mn-lt"/>
                <a:cs typeface="Times New Roman"/>
              </a:rPr>
              <a:t>In</a:t>
            </a:r>
            <a:r>
              <a:rPr lang="zh-CN" altLang="en-US" dirty="0">
                <a:latin typeface="Times New Roman"/>
                <a:ea typeface="+mn-lt"/>
                <a:cs typeface="Times New Roman"/>
              </a:rPr>
              <a:t> </a:t>
            </a:r>
            <a:r>
              <a:rPr lang="en-US" altLang="zh-CN" dirty="0">
                <a:latin typeface="Times New Roman"/>
                <a:ea typeface="+mn-lt"/>
                <a:cs typeface="Times New Roman"/>
              </a:rPr>
              <a:t>this</a:t>
            </a:r>
            <a:r>
              <a:rPr lang="zh-CN" altLang="en-US" dirty="0">
                <a:latin typeface="Times New Roman"/>
                <a:ea typeface="+mn-lt"/>
                <a:cs typeface="Times New Roman"/>
              </a:rPr>
              <a:t> </a:t>
            </a:r>
            <a:r>
              <a:rPr lang="en-US" altLang="zh-CN" dirty="0">
                <a:latin typeface="Times New Roman"/>
                <a:ea typeface="+mn-lt"/>
                <a:cs typeface="Times New Roman"/>
              </a:rPr>
              <a:t>part</a:t>
            </a:r>
            <a:r>
              <a:rPr lang="zh-CN" altLang="en-US">
                <a:latin typeface="Times New Roman"/>
                <a:ea typeface="+mn-lt"/>
                <a:cs typeface="Times New Roman"/>
              </a:rPr>
              <a:t>，</a:t>
            </a:r>
            <a:r>
              <a:rPr lang="en-US" altLang="zh-CN" dirty="0">
                <a:latin typeface="Times New Roman"/>
                <a:ea typeface="+mn-lt"/>
                <a:cs typeface="Times New Roman"/>
              </a:rPr>
              <a:t>we</a:t>
            </a:r>
            <a:r>
              <a:rPr lang="zh-CN" altLang="en-US" dirty="0">
                <a:latin typeface="Times New Roman"/>
                <a:ea typeface="+mn-lt"/>
                <a:cs typeface="Times New Roman"/>
              </a:rPr>
              <a:t> </a:t>
            </a:r>
            <a:r>
              <a:rPr lang="en-US" altLang="zh-CN" dirty="0">
                <a:latin typeface="Times New Roman"/>
                <a:ea typeface="+mn-lt"/>
                <a:cs typeface="Times New Roman"/>
              </a:rPr>
              <a:t>will evaluate the data accuracy of the ultrasonic module</a:t>
            </a:r>
          </a:p>
          <a:p>
            <a:pPr algn="just">
              <a:buClr>
                <a:srgbClr val="1287C3"/>
              </a:buClr>
            </a:pPr>
            <a:r>
              <a:rPr lang="zh-CN">
                <a:latin typeface="Times New Roman"/>
                <a:ea typeface="+mn-lt"/>
                <a:cs typeface="+mn-lt"/>
              </a:rPr>
              <a:t>Place the objects 15cm, 30cm, 50cm, and 60cm in front of the sensor, and compare the data with the actual distance.</a:t>
            </a:r>
            <a:r>
              <a:rPr lang="zh-CN" altLang="en-US">
                <a:latin typeface="Times New Roman"/>
                <a:ea typeface="+mn-lt"/>
                <a:cs typeface="+mn-lt"/>
              </a:rPr>
              <a:t> </a:t>
            </a:r>
            <a:r>
              <a:rPr lang="zh-CN">
                <a:latin typeface="Times New Roman"/>
                <a:ea typeface="+mn-lt"/>
                <a:cs typeface="+mn-lt"/>
              </a:rPr>
              <a:t>We can observe that the error of the </a:t>
            </a:r>
            <a:r>
              <a:rPr lang="zh-CN" dirty="0">
                <a:latin typeface="Times New Roman"/>
                <a:ea typeface="+mn-lt"/>
                <a:cs typeface="+mn-lt"/>
              </a:rPr>
              <a:t>sensor is basically within plus or minus 0.5cm</a:t>
            </a:r>
            <a:endParaRPr lang="zh-CN" altLang="en-US" dirty="0">
              <a:latin typeface="Times New Roman"/>
              <a:ea typeface="华文楷体"/>
            </a:endParaRPr>
          </a:p>
        </p:txBody>
      </p:sp>
      <p:sp>
        <p:nvSpPr>
          <p:cNvPr id="5" name="标题 1">
            <a:extLst>
              <a:ext uri="{FF2B5EF4-FFF2-40B4-BE49-F238E27FC236}">
                <a16:creationId xmlns:a16="http://schemas.microsoft.com/office/drawing/2014/main" id="{EFACF9FF-EF5D-44D2-1360-058D2B19F195}"/>
              </a:ext>
            </a:extLst>
          </p:cNvPr>
          <p:cNvSpPr txBox="1">
            <a:spLocks/>
          </p:cNvSpPr>
          <p:nvPr/>
        </p:nvSpPr>
        <p:spPr>
          <a:xfrm>
            <a:off x="1484311" y="226764"/>
            <a:ext cx="3463677" cy="632551"/>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atin typeface="Times New Roman"/>
                <a:ea typeface="+mj-lt"/>
                <a:cs typeface="+mj-lt"/>
              </a:rPr>
              <a:t>Accuracy</a:t>
            </a:r>
            <a:endParaRPr lang="zh-CN">
              <a:latin typeface="Times New Roman"/>
            </a:endParaRPr>
          </a:p>
        </p:txBody>
      </p:sp>
      <p:pic>
        <p:nvPicPr>
          <p:cNvPr id="2" name="图片 1" descr="表格&#10;&#10;已自动生成说明">
            <a:extLst>
              <a:ext uri="{FF2B5EF4-FFF2-40B4-BE49-F238E27FC236}">
                <a16:creationId xmlns:a16="http://schemas.microsoft.com/office/drawing/2014/main" id="{D253A803-131C-B2EF-3170-44894B41D979}"/>
              </a:ext>
            </a:extLst>
          </p:cNvPr>
          <p:cNvPicPr>
            <a:picLocks noChangeAspect="1"/>
          </p:cNvPicPr>
          <p:nvPr/>
        </p:nvPicPr>
        <p:blipFill>
          <a:blip r:embed="rId2"/>
          <a:stretch>
            <a:fillRect/>
          </a:stretch>
        </p:blipFill>
        <p:spPr>
          <a:xfrm>
            <a:off x="1486531" y="3284346"/>
            <a:ext cx="1819275" cy="3305175"/>
          </a:xfrm>
          <a:prstGeom prst="rect">
            <a:avLst/>
          </a:prstGeom>
        </p:spPr>
      </p:pic>
      <p:pic>
        <p:nvPicPr>
          <p:cNvPr id="6" name="图片 5" descr="表格&#10;&#10;已自动生成说明">
            <a:extLst>
              <a:ext uri="{FF2B5EF4-FFF2-40B4-BE49-F238E27FC236}">
                <a16:creationId xmlns:a16="http://schemas.microsoft.com/office/drawing/2014/main" id="{AD1D1DC1-FA41-BDFA-B517-1A609E88292B}"/>
              </a:ext>
            </a:extLst>
          </p:cNvPr>
          <p:cNvPicPr>
            <a:picLocks noChangeAspect="1"/>
          </p:cNvPicPr>
          <p:nvPr/>
        </p:nvPicPr>
        <p:blipFill>
          <a:blip r:embed="rId3"/>
          <a:stretch>
            <a:fillRect/>
          </a:stretch>
        </p:blipFill>
        <p:spPr>
          <a:xfrm>
            <a:off x="6590955" y="3284919"/>
            <a:ext cx="1819389" cy="3322390"/>
          </a:xfrm>
          <a:prstGeom prst="rect">
            <a:avLst/>
          </a:prstGeom>
        </p:spPr>
      </p:pic>
      <p:pic>
        <p:nvPicPr>
          <p:cNvPr id="7" name="图片 6" descr="表格&#10;&#10;已自动生成说明">
            <a:extLst>
              <a:ext uri="{FF2B5EF4-FFF2-40B4-BE49-F238E27FC236}">
                <a16:creationId xmlns:a16="http://schemas.microsoft.com/office/drawing/2014/main" id="{2278D8C5-69CA-F669-C716-3C577F95BBFA}"/>
              </a:ext>
            </a:extLst>
          </p:cNvPr>
          <p:cNvPicPr>
            <a:picLocks noChangeAspect="1"/>
          </p:cNvPicPr>
          <p:nvPr/>
        </p:nvPicPr>
        <p:blipFill>
          <a:blip r:embed="rId4"/>
          <a:stretch>
            <a:fillRect/>
          </a:stretch>
        </p:blipFill>
        <p:spPr>
          <a:xfrm>
            <a:off x="9070840" y="3282338"/>
            <a:ext cx="1853932" cy="3309191"/>
          </a:xfrm>
          <a:prstGeom prst="rect">
            <a:avLst/>
          </a:prstGeom>
        </p:spPr>
      </p:pic>
      <p:sp>
        <p:nvSpPr>
          <p:cNvPr id="8" name="文本框 7">
            <a:extLst>
              <a:ext uri="{FF2B5EF4-FFF2-40B4-BE49-F238E27FC236}">
                <a16:creationId xmlns:a16="http://schemas.microsoft.com/office/drawing/2014/main" id="{4BDDBEAF-328F-67E3-EC8C-8169727B7F38}"/>
              </a:ext>
            </a:extLst>
          </p:cNvPr>
          <p:cNvSpPr txBox="1"/>
          <p:nvPr/>
        </p:nvSpPr>
        <p:spPr>
          <a:xfrm>
            <a:off x="1878903" y="2805958"/>
            <a:ext cx="10333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latin typeface="Times New Roman"/>
                <a:ea typeface="华文楷体"/>
                <a:cs typeface="Times New Roman"/>
              </a:rPr>
              <a:t>15cm</a:t>
            </a:r>
            <a:endParaRPr lang="zh-CN" altLang="en-US">
              <a:latin typeface="Times New Roman"/>
              <a:cs typeface="Times New Roman"/>
            </a:endParaRPr>
          </a:p>
        </p:txBody>
      </p:sp>
      <p:pic>
        <p:nvPicPr>
          <p:cNvPr id="10" name="图片 9" descr="表格&#10;&#10;已自动生成说明">
            <a:extLst>
              <a:ext uri="{FF2B5EF4-FFF2-40B4-BE49-F238E27FC236}">
                <a16:creationId xmlns:a16="http://schemas.microsoft.com/office/drawing/2014/main" id="{9922BD0A-C42A-CAC9-D99D-AD427B1A0DB0}"/>
              </a:ext>
            </a:extLst>
          </p:cNvPr>
          <p:cNvPicPr>
            <a:picLocks noChangeAspect="1"/>
          </p:cNvPicPr>
          <p:nvPr/>
        </p:nvPicPr>
        <p:blipFill>
          <a:blip r:embed="rId5"/>
          <a:stretch>
            <a:fillRect/>
          </a:stretch>
        </p:blipFill>
        <p:spPr>
          <a:xfrm>
            <a:off x="3963605" y="3284748"/>
            <a:ext cx="1969610" cy="3148299"/>
          </a:xfrm>
          <a:prstGeom prst="rect">
            <a:avLst/>
          </a:prstGeom>
        </p:spPr>
      </p:pic>
      <p:sp>
        <p:nvSpPr>
          <p:cNvPr id="11" name="文本框 10">
            <a:extLst>
              <a:ext uri="{FF2B5EF4-FFF2-40B4-BE49-F238E27FC236}">
                <a16:creationId xmlns:a16="http://schemas.microsoft.com/office/drawing/2014/main" id="{1E610692-6419-C19F-0D64-CC571BF55A58}"/>
              </a:ext>
            </a:extLst>
          </p:cNvPr>
          <p:cNvSpPr txBox="1"/>
          <p:nvPr/>
        </p:nvSpPr>
        <p:spPr>
          <a:xfrm>
            <a:off x="4476887" y="2804701"/>
            <a:ext cx="9603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latin typeface="Times New Roman"/>
                <a:ea typeface="华文楷体"/>
                <a:cs typeface="Times New Roman"/>
              </a:rPr>
              <a:t>30cm</a:t>
            </a:r>
            <a:endParaRPr lang="zh-CN" altLang="en-US">
              <a:latin typeface="Corbel" panose="020B0503020204020204"/>
              <a:cs typeface="Times New Roman"/>
            </a:endParaRPr>
          </a:p>
        </p:txBody>
      </p:sp>
      <p:sp>
        <p:nvSpPr>
          <p:cNvPr id="12" name="文本框 11">
            <a:extLst>
              <a:ext uri="{FF2B5EF4-FFF2-40B4-BE49-F238E27FC236}">
                <a16:creationId xmlns:a16="http://schemas.microsoft.com/office/drawing/2014/main" id="{4BCFE243-6401-475B-A460-6F3BF78396B3}"/>
              </a:ext>
            </a:extLst>
          </p:cNvPr>
          <p:cNvSpPr txBox="1"/>
          <p:nvPr/>
        </p:nvSpPr>
        <p:spPr>
          <a:xfrm>
            <a:off x="6961628" y="2807217"/>
            <a:ext cx="10751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latin typeface="Times New Roman"/>
                <a:ea typeface="华文楷体"/>
                <a:cs typeface="Times New Roman"/>
              </a:rPr>
              <a:t>50cm</a:t>
            </a:r>
            <a:endParaRPr lang="zh-CN" altLang="en-US">
              <a:latin typeface="Times New Roman"/>
              <a:cs typeface="Times New Roman"/>
            </a:endParaRPr>
          </a:p>
        </p:txBody>
      </p:sp>
      <p:sp>
        <p:nvSpPr>
          <p:cNvPr id="13" name="文本框 12">
            <a:extLst>
              <a:ext uri="{FF2B5EF4-FFF2-40B4-BE49-F238E27FC236}">
                <a16:creationId xmlns:a16="http://schemas.microsoft.com/office/drawing/2014/main" id="{6031F400-991D-883B-9C42-BE2F6863C607}"/>
              </a:ext>
            </a:extLst>
          </p:cNvPr>
          <p:cNvSpPr txBox="1"/>
          <p:nvPr/>
        </p:nvSpPr>
        <p:spPr>
          <a:xfrm>
            <a:off x="9445454" y="2807592"/>
            <a:ext cx="1108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latin typeface="Times New Roman"/>
                <a:ea typeface="华文楷体"/>
                <a:cs typeface="Times New Roman"/>
              </a:rPr>
              <a:t>60cm</a:t>
            </a:r>
            <a:endParaRPr lang="zh-CN" altLang="en-US">
              <a:latin typeface="Times New Roman"/>
              <a:cs typeface="Times New Roman"/>
            </a:endParaRPr>
          </a:p>
        </p:txBody>
      </p:sp>
    </p:spTree>
    <p:extLst>
      <p:ext uri="{BB962C8B-B14F-4D97-AF65-F5344CB8AC3E}">
        <p14:creationId xmlns:p14="http://schemas.microsoft.com/office/powerpoint/2010/main" val="29689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2ABA9-44E8-D4DD-E2B5-FFF129B72AE5}"/>
              </a:ext>
            </a:extLst>
          </p:cNvPr>
          <p:cNvSpPr>
            <a:spLocks noGrp="1"/>
          </p:cNvSpPr>
          <p:nvPr>
            <p:ph type="title"/>
          </p:nvPr>
        </p:nvSpPr>
        <p:spPr>
          <a:xfrm>
            <a:off x="1484311" y="685800"/>
            <a:ext cx="3445317" cy="623370"/>
          </a:xfrm>
        </p:spPr>
        <p:txBody>
          <a:bodyPr>
            <a:normAutofit fontScale="90000"/>
          </a:bodyPr>
          <a:lstStyle/>
          <a:p>
            <a:r>
              <a:rPr lang="zh-CN">
                <a:ea typeface="+mj-lt"/>
                <a:cs typeface="+mj-lt"/>
              </a:rPr>
              <a:t>Precision</a:t>
            </a:r>
            <a:endParaRPr lang="zh-CN"/>
          </a:p>
        </p:txBody>
      </p:sp>
      <p:sp>
        <p:nvSpPr>
          <p:cNvPr id="3" name="内容占位符 2">
            <a:extLst>
              <a:ext uri="{FF2B5EF4-FFF2-40B4-BE49-F238E27FC236}">
                <a16:creationId xmlns:a16="http://schemas.microsoft.com/office/drawing/2014/main" id="{C8B0C0DA-BEE4-A337-2453-994712469BD9}"/>
              </a:ext>
            </a:extLst>
          </p:cNvPr>
          <p:cNvSpPr>
            <a:spLocks noGrp="1"/>
          </p:cNvSpPr>
          <p:nvPr>
            <p:ph idx="1"/>
          </p:nvPr>
        </p:nvSpPr>
        <p:spPr>
          <a:xfrm>
            <a:off x="1484310" y="1583674"/>
            <a:ext cx="10018713" cy="911647"/>
          </a:xfrm>
        </p:spPr>
        <p:txBody>
          <a:bodyPr vert="horz" lIns="91440" tIns="45720" rIns="91440" bIns="45720" rtlCol="0" anchor="t">
            <a:normAutofit/>
          </a:bodyPr>
          <a:lstStyle/>
          <a:p>
            <a:pPr algn="just"/>
            <a:r>
              <a:rPr lang="zh-CN" altLang="en-US">
                <a:ea typeface="华文楷体"/>
              </a:rPr>
              <a:t>In this part, we will </a:t>
            </a:r>
            <a:r>
              <a:rPr lang="en-US" altLang="en-US" dirty="0">
                <a:ea typeface="华文楷体"/>
                <a:cs typeface="+mn-lt"/>
              </a:rPr>
              <a:t>a</a:t>
            </a:r>
            <a:r>
              <a:rPr lang="zh-CN">
                <a:ea typeface="+mn-lt"/>
                <a:cs typeface="+mn-lt"/>
              </a:rPr>
              <a:t>ssess the repeatability and consistency of distance measurements.</a:t>
            </a:r>
            <a:endParaRPr lang="zh-CN" altLang="en-US"/>
          </a:p>
        </p:txBody>
      </p:sp>
      <p:sp>
        <p:nvSpPr>
          <p:cNvPr id="4" name="文本框 3">
            <a:extLst>
              <a:ext uri="{FF2B5EF4-FFF2-40B4-BE49-F238E27FC236}">
                <a16:creationId xmlns:a16="http://schemas.microsoft.com/office/drawing/2014/main" id="{455BE160-30CD-A8DE-864C-BA5B84E3FBED}"/>
              </a:ext>
            </a:extLst>
          </p:cNvPr>
          <p:cNvSpPr txBox="1"/>
          <p:nvPr/>
        </p:nvSpPr>
        <p:spPr>
          <a:xfrm>
            <a:off x="1485264" y="2505205"/>
            <a:ext cx="9801616" cy="36822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zh-CN" altLang="en-US" sz="2400">
                <a:ea typeface="+mn-lt"/>
                <a:cs typeface="+mn-lt"/>
              </a:rPr>
              <a:t> </a:t>
            </a:r>
            <a:r>
              <a:rPr lang="zh-CN" sz="2400">
                <a:ea typeface="+mn-lt"/>
                <a:cs typeface="+mn-lt"/>
              </a:rPr>
              <a:t>Procedure: Repeat distance measurements multiple times for a fixed object at a specific distance. Calculate the standard deviation or variance of the measurement distance to quantify accuracy. Evaluate the module's ability to consistently measure the same distance under the same conditions.</a:t>
            </a:r>
            <a:r>
              <a:rPr lang="zh-CN" altLang="en-US" sz="2400">
                <a:ea typeface="+mn-lt"/>
                <a:cs typeface="+mn-lt"/>
              </a:rPr>
              <a:t> </a:t>
            </a:r>
            <a:endParaRPr lang="zh-CN" sz="2400">
              <a:ea typeface="华文楷体"/>
            </a:endParaRPr>
          </a:p>
        </p:txBody>
      </p:sp>
    </p:spTree>
    <p:extLst>
      <p:ext uri="{BB962C8B-B14F-4D97-AF65-F5344CB8AC3E}">
        <p14:creationId xmlns:p14="http://schemas.microsoft.com/office/powerpoint/2010/main" val="156822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0E8FEF-0BA4-9907-B69E-9A0725F2CB49}"/>
              </a:ext>
            </a:extLst>
          </p:cNvPr>
          <p:cNvSpPr>
            <a:spLocks noGrp="1"/>
          </p:cNvSpPr>
          <p:nvPr>
            <p:ph idx="1"/>
          </p:nvPr>
        </p:nvSpPr>
        <p:spPr>
          <a:xfrm>
            <a:off x="1484310" y="932472"/>
            <a:ext cx="9751748" cy="1464277"/>
          </a:xfrm>
        </p:spPr>
        <p:txBody>
          <a:bodyPr vert="horz" lIns="91440" tIns="45720" rIns="91440" bIns="45720" rtlCol="0" anchor="t">
            <a:noAutofit/>
          </a:bodyPr>
          <a:lstStyle/>
          <a:p>
            <a:pPr algn="just"/>
            <a:r>
              <a:rPr lang="zh-CN" sz="2000">
                <a:latin typeface="Times New Roman"/>
                <a:ea typeface="+mn-lt"/>
                <a:cs typeface="+mn-lt"/>
              </a:rPr>
              <a:t>In this part, we will </a:t>
            </a:r>
            <a:r>
              <a:rPr lang="en-US" altLang="zh-CN" sz="2000" dirty="0">
                <a:latin typeface="Times New Roman"/>
                <a:ea typeface="+mn-lt"/>
                <a:cs typeface="+mn-lt"/>
              </a:rPr>
              <a:t>a</a:t>
            </a:r>
            <a:r>
              <a:rPr lang="zh-CN" sz="2000">
                <a:latin typeface="Times New Roman"/>
                <a:ea typeface="+mn-lt"/>
                <a:cs typeface="+mn-lt"/>
              </a:rPr>
              <a:t>ssess the repeatability and consistency of distance measurements.</a:t>
            </a:r>
            <a:endParaRPr lang="zh-CN" altLang="en-US" sz="2000">
              <a:latin typeface="Times New Roman"/>
              <a:ea typeface="+mn-lt"/>
              <a:cs typeface="+mn-lt"/>
            </a:endParaRPr>
          </a:p>
          <a:p>
            <a:pPr algn="just">
              <a:buClr>
                <a:srgbClr val="1287C3"/>
              </a:buClr>
            </a:pPr>
            <a:r>
              <a:rPr lang="zh-CN" sz="2000">
                <a:latin typeface="Times New Roman"/>
                <a:ea typeface="+mn-lt"/>
                <a:cs typeface="+mn-lt"/>
              </a:rPr>
              <a:t>Place the object 30cm in front of the sensor, measure multiple sets of data at rest, and calculate the standard deviation and variance of the measurement </a:t>
            </a:r>
            <a:r>
              <a:rPr lang="zh-CN" sz="2000" dirty="0">
                <a:latin typeface="Times New Roman"/>
                <a:ea typeface="+mn-lt"/>
                <a:cs typeface="+mn-lt"/>
              </a:rPr>
              <a:t>distance.</a:t>
            </a:r>
            <a:endParaRPr lang="zh-CN" altLang="en-US" sz="2000" dirty="0">
              <a:latin typeface="Times New Roman"/>
              <a:ea typeface="华文楷体"/>
            </a:endParaRPr>
          </a:p>
        </p:txBody>
      </p:sp>
      <p:sp>
        <p:nvSpPr>
          <p:cNvPr id="5" name="标题 1">
            <a:extLst>
              <a:ext uri="{FF2B5EF4-FFF2-40B4-BE49-F238E27FC236}">
                <a16:creationId xmlns:a16="http://schemas.microsoft.com/office/drawing/2014/main" id="{B39354AC-E5E1-EDA1-57A0-82A1554C2F92}"/>
              </a:ext>
            </a:extLst>
          </p:cNvPr>
          <p:cNvSpPr txBox="1">
            <a:spLocks/>
          </p:cNvSpPr>
          <p:nvPr/>
        </p:nvSpPr>
        <p:spPr>
          <a:xfrm>
            <a:off x="1484311" y="208402"/>
            <a:ext cx="3445317" cy="62337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atin typeface="Times New Roman"/>
                <a:ea typeface="+mj-lt"/>
                <a:cs typeface="+mj-lt"/>
              </a:rPr>
              <a:t>Precision</a:t>
            </a:r>
            <a:endParaRPr lang="zh-CN">
              <a:latin typeface="Times New Roman"/>
            </a:endParaRPr>
          </a:p>
        </p:txBody>
      </p:sp>
      <p:pic>
        <p:nvPicPr>
          <p:cNvPr id="4" name="图片 3" descr="表格&#10;&#10;已自动生成说明">
            <a:extLst>
              <a:ext uri="{FF2B5EF4-FFF2-40B4-BE49-F238E27FC236}">
                <a16:creationId xmlns:a16="http://schemas.microsoft.com/office/drawing/2014/main" id="{3D03F961-396D-BCD8-F5D7-76E89472DBD9}"/>
              </a:ext>
            </a:extLst>
          </p:cNvPr>
          <p:cNvPicPr>
            <a:picLocks noChangeAspect="1"/>
          </p:cNvPicPr>
          <p:nvPr/>
        </p:nvPicPr>
        <p:blipFill>
          <a:blip r:embed="rId2"/>
          <a:stretch>
            <a:fillRect/>
          </a:stretch>
        </p:blipFill>
        <p:spPr>
          <a:xfrm>
            <a:off x="1483720" y="2400097"/>
            <a:ext cx="2228850" cy="4067175"/>
          </a:xfrm>
          <a:prstGeom prst="rect">
            <a:avLst/>
          </a:prstGeom>
        </p:spPr>
      </p:pic>
      <p:pic>
        <p:nvPicPr>
          <p:cNvPr id="6" name="图片 5" descr="图表, 条形图, 折线图, 直方图&#10;&#10;已自动生成说明">
            <a:extLst>
              <a:ext uri="{FF2B5EF4-FFF2-40B4-BE49-F238E27FC236}">
                <a16:creationId xmlns:a16="http://schemas.microsoft.com/office/drawing/2014/main" id="{1C919137-A80D-6444-BBFA-3E948282E729}"/>
              </a:ext>
            </a:extLst>
          </p:cNvPr>
          <p:cNvPicPr>
            <a:picLocks noChangeAspect="1"/>
          </p:cNvPicPr>
          <p:nvPr/>
        </p:nvPicPr>
        <p:blipFill>
          <a:blip r:embed="rId3"/>
          <a:stretch>
            <a:fillRect/>
          </a:stretch>
        </p:blipFill>
        <p:spPr>
          <a:xfrm>
            <a:off x="4067190" y="3354944"/>
            <a:ext cx="2495206" cy="1923132"/>
          </a:xfrm>
          <a:prstGeom prst="rect">
            <a:avLst/>
          </a:prstGeom>
        </p:spPr>
      </p:pic>
      <p:sp>
        <p:nvSpPr>
          <p:cNvPr id="7" name="文本框 6">
            <a:extLst>
              <a:ext uri="{FF2B5EF4-FFF2-40B4-BE49-F238E27FC236}">
                <a16:creationId xmlns:a16="http://schemas.microsoft.com/office/drawing/2014/main" id="{2880699B-5737-6318-4C0D-88E514865F78}"/>
              </a:ext>
            </a:extLst>
          </p:cNvPr>
          <p:cNvSpPr txBox="1"/>
          <p:nvPr/>
        </p:nvSpPr>
        <p:spPr>
          <a:xfrm>
            <a:off x="7169766" y="3140472"/>
            <a:ext cx="46972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zh-CN" dirty="0">
                <a:ea typeface="+mn-lt"/>
                <a:cs typeface="+mn-lt"/>
              </a:rPr>
              <a:t>T</a:t>
            </a:r>
            <a:r>
              <a:rPr lang="zh-CN">
                <a:ea typeface="+mn-lt"/>
                <a:cs typeface="+mn-lt"/>
              </a:rPr>
              <a:t>he Mean:</a:t>
            </a:r>
            <a:r>
              <a:rPr lang="zh-CN" altLang="en-US">
                <a:ea typeface="+mn-lt"/>
                <a:cs typeface="+mn-lt"/>
              </a:rPr>
              <a:t> </a:t>
            </a:r>
            <a:r>
              <a:rPr lang="zh-CN">
                <a:ea typeface="+mn-lt"/>
                <a:cs typeface="+mn-lt"/>
              </a:rPr>
              <a:t>29.8932 cm</a:t>
            </a:r>
            <a:endParaRPr lang="zh-CN">
              <a:ea typeface="华文楷体" panose="02010600040101010101" pitchFamily="2" charset="-122"/>
              <a:cs typeface="+mn-lt"/>
            </a:endParaRPr>
          </a:p>
          <a:p>
            <a:pPr marL="285750" indent="-285750">
              <a:buFont typeface="Arial"/>
              <a:buChar char="•"/>
            </a:pPr>
            <a:endParaRPr lang="en-US" altLang="zh-CN" dirty="0">
              <a:ea typeface="+mn-lt"/>
              <a:cs typeface="+mn-lt"/>
            </a:endParaRPr>
          </a:p>
          <a:p>
            <a:pPr marL="285750" indent="-285750">
              <a:buFont typeface="Arial"/>
              <a:buChar char="•"/>
            </a:pPr>
            <a:endParaRPr lang="en-US" altLang="zh-CN" dirty="0">
              <a:ea typeface="+mn-lt"/>
              <a:cs typeface="+mn-lt"/>
            </a:endParaRPr>
          </a:p>
          <a:p>
            <a:pPr marL="285750" indent="-285750">
              <a:buFont typeface="Arial"/>
              <a:buChar char="•"/>
            </a:pPr>
            <a:r>
              <a:rPr lang="en-US" altLang="zh-CN" dirty="0">
                <a:ea typeface="+mn-lt"/>
                <a:cs typeface="+mn-lt"/>
              </a:rPr>
              <a:t>The Variance: </a:t>
            </a:r>
            <a:r>
              <a:rPr lang="en-US" dirty="0">
                <a:ea typeface="+mn-lt"/>
                <a:cs typeface="+mn-lt"/>
              </a:rPr>
              <a:t>0.005761 cm^2</a:t>
            </a:r>
            <a:endParaRPr lang="zh-CN" altLang="en-US">
              <a:ea typeface="华文楷体" panose="02010600040101010101" pitchFamily="2" charset="-122"/>
              <a:cs typeface="+mn-lt"/>
            </a:endParaRPr>
          </a:p>
          <a:p>
            <a:pPr marL="285750" indent="-285750">
              <a:buFont typeface="Arial"/>
              <a:buChar char="•"/>
            </a:pPr>
            <a:endParaRPr lang="en-US" dirty="0">
              <a:ea typeface="华文楷体" panose="02010600040101010101" pitchFamily="2" charset="-122"/>
            </a:endParaRPr>
          </a:p>
          <a:p>
            <a:pPr marL="285750" indent="-285750">
              <a:buFont typeface="Arial"/>
              <a:buChar char="•"/>
            </a:pPr>
            <a:endParaRPr lang="en-US" dirty="0">
              <a:ea typeface="华文楷体" panose="02010600040101010101" pitchFamily="2" charset="-122"/>
            </a:endParaRPr>
          </a:p>
          <a:p>
            <a:pPr marL="285750" indent="-285750">
              <a:buFont typeface="Arial"/>
              <a:buChar char="•"/>
            </a:pPr>
            <a:r>
              <a:rPr lang="en-US" dirty="0">
                <a:ea typeface="+mn-lt"/>
                <a:cs typeface="+mn-lt"/>
              </a:rPr>
              <a:t>The Standard Deviation:s≈0.0759 cm</a:t>
            </a:r>
            <a:endParaRPr lang="en-US" dirty="0">
              <a:ea typeface="华文楷体" panose="02010600040101010101" pitchFamily="2" charset="-122"/>
            </a:endParaRPr>
          </a:p>
          <a:p>
            <a:pPr>
              <a:buFont typeface="Arial"/>
              <a:buChar char="•"/>
            </a:pPr>
            <a:endParaRPr lang="en-US" dirty="0">
              <a:ea typeface="华文楷体" panose="02010600040101010101" pitchFamily="2" charset="-122"/>
            </a:endParaRPr>
          </a:p>
          <a:p>
            <a:pPr>
              <a:buFont typeface="Arial"/>
              <a:buChar char="•"/>
            </a:pPr>
            <a:endParaRPr lang="en-US" dirty="0">
              <a:ea typeface="华文楷体" panose="02010600040101010101" pitchFamily="2" charset="-122"/>
            </a:endParaRPr>
          </a:p>
        </p:txBody>
      </p:sp>
    </p:spTree>
    <p:extLst>
      <p:ext uri="{BB962C8B-B14F-4D97-AF65-F5344CB8AC3E}">
        <p14:creationId xmlns:p14="http://schemas.microsoft.com/office/powerpoint/2010/main" val="31927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5306911-837F-5819-C625-CC9BD63ABAAC}"/>
              </a:ext>
            </a:extLst>
          </p:cNvPr>
          <p:cNvSpPr>
            <a:spLocks noGrp="1"/>
          </p:cNvSpPr>
          <p:nvPr>
            <p:ph type="title"/>
          </p:nvPr>
        </p:nvSpPr>
        <p:spPr>
          <a:xfrm>
            <a:off x="3854451" y="685800"/>
            <a:ext cx="7648573" cy="1128310"/>
          </a:xfrm>
        </p:spPr>
        <p:txBody>
          <a:bodyPr>
            <a:normAutofit/>
          </a:bodyPr>
          <a:lstStyle/>
          <a:p>
            <a:r>
              <a:rPr lang="en-US" altLang="zh-CN" dirty="0">
                <a:latin typeface="Times New Roman"/>
                <a:ea typeface="+mj-lt"/>
                <a:cs typeface="+mj-lt"/>
              </a:rPr>
              <a:t>C</a:t>
            </a:r>
            <a:r>
              <a:rPr lang="zh-CN">
                <a:latin typeface="Times New Roman"/>
                <a:ea typeface="+mj-lt"/>
                <a:cs typeface="+mj-lt"/>
              </a:rPr>
              <a:t>onclusion</a:t>
            </a:r>
            <a:endParaRPr lang="zh-CN">
              <a:latin typeface="Times New Roman"/>
              <a:cs typeface="Times New Roman"/>
            </a:endParaRP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内容占位符 2">
            <a:extLst>
              <a:ext uri="{FF2B5EF4-FFF2-40B4-BE49-F238E27FC236}">
                <a16:creationId xmlns:a16="http://schemas.microsoft.com/office/drawing/2014/main" id="{44062476-49B6-A105-7E47-FF85DE66475E}"/>
              </a:ext>
            </a:extLst>
          </p:cNvPr>
          <p:cNvSpPr>
            <a:spLocks noGrp="1"/>
          </p:cNvSpPr>
          <p:nvPr>
            <p:ph idx="1"/>
          </p:nvPr>
        </p:nvSpPr>
        <p:spPr>
          <a:xfrm>
            <a:off x="3854451" y="2217144"/>
            <a:ext cx="7648572" cy="3124201"/>
          </a:xfrm>
        </p:spPr>
        <p:txBody>
          <a:bodyPr vert="horz" lIns="91440" tIns="45720" rIns="91440" bIns="45720" rtlCol="0" anchor="t">
            <a:normAutofit/>
          </a:bodyPr>
          <a:lstStyle/>
          <a:p>
            <a:pPr marL="0" indent="0">
              <a:lnSpc>
                <a:spcPct val="200000"/>
              </a:lnSpc>
              <a:buNone/>
            </a:pPr>
            <a:r>
              <a:rPr lang="zh-CN" sz="2000">
                <a:latin typeface="Times New Roman"/>
                <a:ea typeface="+mn-lt"/>
                <a:cs typeface="+mn-lt"/>
              </a:rPr>
              <a:t>  Through this measurement, we can comprehensively understand the performance characteristics of the ultrasonic module, while also paying attention to some of its shortcomings, such as data fluctuations during measurement and the potential adverse effects of the environment on the sensor.</a:t>
            </a:r>
            <a:endParaRPr lang="zh-CN" altLang="en-US" sz="2000">
              <a:latin typeface="Times New Roman"/>
              <a:ea typeface="华文楷体"/>
            </a:endParaRPr>
          </a:p>
        </p:txBody>
      </p:sp>
    </p:spTree>
    <p:extLst>
      <p:ext uri="{BB962C8B-B14F-4D97-AF65-F5344CB8AC3E}">
        <p14:creationId xmlns:p14="http://schemas.microsoft.com/office/powerpoint/2010/main" val="308925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1"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3"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5"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6"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8" name="Rectangle 3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40" name="Freeform: Shape 3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42" name="Freeform: Shape 4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4" name="Freeform: Shape 4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6" name="Freeform: Shape 4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标题 1">
            <a:extLst>
              <a:ext uri="{FF2B5EF4-FFF2-40B4-BE49-F238E27FC236}">
                <a16:creationId xmlns:a16="http://schemas.microsoft.com/office/drawing/2014/main" id="{4DF330AC-D48F-271F-D2E0-8D50E824FC84}"/>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altLang="zh-CN" sz="7200" dirty="0">
                <a:latin typeface="Times New Roman"/>
                <a:ea typeface="华文楷体"/>
                <a:cs typeface="Times New Roman"/>
              </a:rPr>
              <a:t>Thank You </a:t>
            </a:r>
            <a:r>
              <a:rPr lang="zh-CN" altLang="en-US" sz="7200">
                <a:latin typeface="Times New Roman"/>
                <a:cs typeface="Times New Roman"/>
              </a:rPr>
              <a:t>！</a:t>
            </a:r>
            <a:endParaRPr lang="en-US" altLang="zh-CN" sz="7200">
              <a:latin typeface="Times New Roman"/>
              <a:ea typeface="华文楷体"/>
              <a:cs typeface="Times New Roman"/>
            </a:endParaRPr>
          </a:p>
        </p:txBody>
      </p:sp>
    </p:spTree>
    <p:extLst>
      <p:ext uri="{BB962C8B-B14F-4D97-AF65-F5344CB8AC3E}">
        <p14:creationId xmlns:p14="http://schemas.microsoft.com/office/powerpoint/2010/main" val="244769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BB4A5-4629-FE83-4601-326B01FB992A}"/>
              </a:ext>
            </a:extLst>
          </p:cNvPr>
          <p:cNvSpPr>
            <a:spLocks noGrp="1"/>
          </p:cNvSpPr>
          <p:nvPr>
            <p:ph type="title"/>
          </p:nvPr>
        </p:nvSpPr>
        <p:spPr>
          <a:xfrm>
            <a:off x="4273318" y="346234"/>
            <a:ext cx="3651066" cy="1084345"/>
          </a:xfrm>
        </p:spPr>
        <p:txBody>
          <a:bodyPr>
            <a:normAutofit/>
          </a:bodyPr>
          <a:lstStyle/>
          <a:p>
            <a:r>
              <a:rPr lang="zh-CN" altLang="en-US">
                <a:latin typeface="Times New Roman"/>
                <a:ea typeface="SimHei"/>
                <a:cs typeface="Times New Roman"/>
              </a:rPr>
              <a:t>Introduction</a:t>
            </a:r>
          </a:p>
        </p:txBody>
      </p:sp>
      <p:pic>
        <p:nvPicPr>
          <p:cNvPr id="4" name="图片 3">
            <a:extLst>
              <a:ext uri="{FF2B5EF4-FFF2-40B4-BE49-F238E27FC236}">
                <a16:creationId xmlns:a16="http://schemas.microsoft.com/office/drawing/2014/main" id="{0E4C648F-EC0B-0A0E-D108-C248DD674334}"/>
              </a:ext>
            </a:extLst>
          </p:cNvPr>
          <p:cNvPicPr>
            <a:picLocks noChangeAspect="1"/>
          </p:cNvPicPr>
          <p:nvPr/>
        </p:nvPicPr>
        <p:blipFill>
          <a:blip r:embed="rId3"/>
          <a:stretch>
            <a:fillRect/>
          </a:stretch>
        </p:blipFill>
        <p:spPr>
          <a:xfrm>
            <a:off x="1064307" y="3098032"/>
            <a:ext cx="2720881" cy="159171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内容占位符 2">
            <a:extLst>
              <a:ext uri="{FF2B5EF4-FFF2-40B4-BE49-F238E27FC236}">
                <a16:creationId xmlns:a16="http://schemas.microsoft.com/office/drawing/2014/main" id="{6F874C5D-0B3A-E7CF-4121-B7AF37B6BECC}"/>
              </a:ext>
            </a:extLst>
          </p:cNvPr>
          <p:cNvSpPr>
            <a:spLocks noGrp="1"/>
          </p:cNvSpPr>
          <p:nvPr>
            <p:ph idx="1"/>
          </p:nvPr>
        </p:nvSpPr>
        <p:spPr>
          <a:xfrm>
            <a:off x="4273438" y="2072304"/>
            <a:ext cx="7625117" cy="3657409"/>
          </a:xfrm>
        </p:spPr>
        <p:txBody>
          <a:bodyPr vert="horz" lIns="91440" tIns="45720" rIns="91440" bIns="45720" rtlCol="0" anchor="t">
            <a:normAutofit/>
          </a:bodyPr>
          <a:lstStyle/>
          <a:p>
            <a:pPr marL="0" indent="0" algn="just">
              <a:lnSpc>
                <a:spcPct val="150000"/>
              </a:lnSpc>
              <a:buNone/>
            </a:pPr>
            <a:r>
              <a:rPr lang="zh-CN" altLang="en-US" dirty="0">
                <a:latin typeface="Times New Roman"/>
                <a:ea typeface="华文楷体"/>
                <a:cs typeface="Times New Roman"/>
              </a:rPr>
              <a:t>  </a:t>
            </a:r>
            <a:r>
              <a:rPr lang="zh-CN" dirty="0">
                <a:latin typeface="Times New Roman"/>
                <a:ea typeface="华文楷体"/>
                <a:cs typeface="Times New Roman"/>
              </a:rPr>
              <a:t>  </a:t>
            </a:r>
            <a:r>
              <a:rPr lang="zh-CN" altLang="en-US">
                <a:latin typeface="Times New Roman"/>
                <a:ea typeface="华文楷体"/>
                <a:cs typeface="Times New Roman"/>
              </a:rPr>
              <a:t>              </a:t>
            </a:r>
            <a:r>
              <a:rPr lang="zh-CN">
                <a:latin typeface="Times New Roman"/>
                <a:ea typeface="华文楷体"/>
                <a:cs typeface="Times New Roman"/>
              </a:rPr>
              <a:t>Ultrasonic Module</a:t>
            </a:r>
            <a:br>
              <a:rPr lang="en-US" dirty="0">
                <a:latin typeface="Times New Roman"/>
                <a:cs typeface="Times New Roman"/>
              </a:rPr>
            </a:br>
            <a:r>
              <a:rPr lang="en-US" dirty="0">
                <a:latin typeface="Times New Roman"/>
                <a:ea typeface="+mn-lt"/>
                <a:cs typeface="Times New Roman"/>
              </a:rPr>
              <a:t> Ultrasonic ranging module provides 2cm - 400cm non-contact measurement function, it includes ultrasonic transmitters, receiver and control circuit.</a:t>
            </a:r>
            <a:endParaRPr lang="en-US" altLang="zh-CN" dirty="0">
              <a:latin typeface="Times New Roman"/>
              <a:ea typeface="华文楷体"/>
              <a:cs typeface="Times New Roman"/>
            </a:endParaRPr>
          </a:p>
          <a:p>
            <a:pPr marL="0" indent="0">
              <a:lnSpc>
                <a:spcPct val="150000"/>
              </a:lnSpc>
              <a:buNone/>
            </a:pPr>
            <a:r>
              <a:rPr lang="en-US" dirty="0"/>
              <a:t> </a:t>
            </a:r>
          </a:p>
        </p:txBody>
      </p:sp>
    </p:spTree>
    <p:extLst>
      <p:ext uri="{BB962C8B-B14F-4D97-AF65-F5344CB8AC3E}">
        <p14:creationId xmlns:p14="http://schemas.microsoft.com/office/powerpoint/2010/main" val="418537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CF17B-2E62-1C82-A9AE-A5D59E36B4A6}"/>
              </a:ext>
            </a:extLst>
          </p:cNvPr>
          <p:cNvSpPr>
            <a:spLocks noGrp="1"/>
          </p:cNvSpPr>
          <p:nvPr>
            <p:ph idx="1"/>
          </p:nvPr>
        </p:nvSpPr>
        <p:spPr>
          <a:xfrm>
            <a:off x="1556186" y="1678380"/>
            <a:ext cx="10037074" cy="4611478"/>
          </a:xfrm>
        </p:spPr>
        <p:txBody>
          <a:bodyPr vert="horz" lIns="91440" tIns="45720" rIns="91440" bIns="45720" rtlCol="0" anchor="t">
            <a:normAutofit/>
          </a:bodyPr>
          <a:lstStyle/>
          <a:p>
            <a:pPr algn="just"/>
            <a:r>
              <a:rPr lang="en-US" b="1" dirty="0">
                <a:latin typeface="Times New Roman"/>
                <a:cs typeface="Times New Roman"/>
              </a:rPr>
              <a:t>Some</a:t>
            </a:r>
            <a:r>
              <a:rPr lang="en-US" altLang="ja-JP" b="1" dirty="0">
                <a:latin typeface="Times New Roman"/>
                <a:ea typeface="HGｺﾞｼｯｸM"/>
                <a:cs typeface="Times New Roman"/>
              </a:rPr>
              <a:t> Knowledge about  the Ultrasonic sensors and actuators</a:t>
            </a:r>
            <a:endParaRPr lang="ja-JP" altLang="en-US" b="1">
              <a:latin typeface="Times New Roman"/>
              <a:ea typeface="HGｺﾞｼｯｸM"/>
              <a:cs typeface="Times New Roman"/>
            </a:endParaRPr>
          </a:p>
          <a:p>
            <a:pPr marL="0" indent="0" algn="just">
              <a:lnSpc>
                <a:spcPct val="200000"/>
              </a:lnSpc>
              <a:buClr>
                <a:srgbClr val="1287C3"/>
              </a:buClr>
              <a:buNone/>
            </a:pPr>
            <a:r>
              <a:rPr lang="en-US" sz="2000" dirty="0">
                <a:latin typeface="Times New Roman"/>
                <a:ea typeface="+mn-lt"/>
                <a:cs typeface="+mn-lt"/>
              </a:rPr>
              <a:t>  These ultrasonic sensors are very common in applications in air (typical frequencies are 24 and 40 kHz) for range finding and obstacle avoidance in robots.</a:t>
            </a:r>
            <a:endParaRPr lang="en-US" altLang="ja-JP">
              <a:latin typeface="Times New Roman"/>
              <a:ea typeface="HGｺﾞｼｯｸM"/>
              <a:cs typeface="+mn-lt"/>
            </a:endParaRPr>
          </a:p>
          <a:p>
            <a:pPr algn="just">
              <a:lnSpc>
                <a:spcPct val="200000"/>
              </a:lnSpc>
              <a:buNone/>
            </a:pPr>
            <a:r>
              <a:rPr lang="en-US" sz="2000" dirty="0">
                <a:latin typeface="Times New Roman"/>
                <a:ea typeface="+mn-lt"/>
                <a:cs typeface="+mn-lt"/>
              </a:rPr>
              <a:t>  The main difficulty with the propagation of ultrasound in air is that the attenuation of by high-frequency ultrasound in air is high so that the range of these devices is relatively short.</a:t>
            </a:r>
            <a:endParaRPr lang="en-US" sz="2000">
              <a:latin typeface="Times New Roman"/>
            </a:endParaRPr>
          </a:p>
        </p:txBody>
      </p:sp>
      <p:sp>
        <p:nvSpPr>
          <p:cNvPr id="5" name="标题 1">
            <a:extLst>
              <a:ext uri="{FF2B5EF4-FFF2-40B4-BE49-F238E27FC236}">
                <a16:creationId xmlns:a16="http://schemas.microsoft.com/office/drawing/2014/main" id="{8CF59D50-4528-5260-DC05-B07E6271555D}"/>
              </a:ext>
            </a:extLst>
          </p:cNvPr>
          <p:cNvSpPr txBox="1">
            <a:spLocks/>
          </p:cNvSpPr>
          <p:nvPr/>
        </p:nvSpPr>
        <p:spPr>
          <a:xfrm>
            <a:off x="4273318" y="235945"/>
            <a:ext cx="3651066" cy="10843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Times New Roman"/>
                <a:ea typeface="SimHei"/>
                <a:cs typeface="Times New Roman"/>
              </a:rPr>
              <a:t>Introduction</a:t>
            </a:r>
          </a:p>
        </p:txBody>
      </p:sp>
    </p:spTree>
    <p:extLst>
      <p:ext uri="{BB962C8B-B14F-4D97-AF65-F5344CB8AC3E}">
        <p14:creationId xmlns:p14="http://schemas.microsoft.com/office/powerpoint/2010/main" val="119837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BA595-E6DC-58AA-FC46-4FB0B1D62F60}"/>
              </a:ext>
            </a:extLst>
          </p:cNvPr>
          <p:cNvSpPr>
            <a:spLocks noGrp="1"/>
          </p:cNvSpPr>
          <p:nvPr>
            <p:ph type="title"/>
          </p:nvPr>
        </p:nvSpPr>
        <p:spPr>
          <a:xfrm>
            <a:off x="1484311" y="685800"/>
            <a:ext cx="7621663" cy="751901"/>
          </a:xfrm>
        </p:spPr>
        <p:txBody>
          <a:bodyPr>
            <a:normAutofit/>
          </a:bodyPr>
          <a:lstStyle/>
          <a:p>
            <a:r>
              <a:rPr lang="zh-CN">
                <a:latin typeface="Times New Roman"/>
                <a:ea typeface="+mj-lt"/>
                <a:cs typeface="+mj-lt"/>
              </a:rPr>
              <a:t>Specifications</a:t>
            </a:r>
            <a:r>
              <a:rPr lang="zh-CN" altLang="en-US">
                <a:latin typeface="Times New Roman"/>
                <a:ea typeface="+mj-lt"/>
                <a:cs typeface="+mj-lt"/>
              </a:rPr>
              <a:t> of the module</a:t>
            </a:r>
            <a:endParaRPr lang="zh-CN">
              <a:latin typeface="Times New Roman"/>
              <a:cs typeface="Times New Roman"/>
            </a:endParaRPr>
          </a:p>
        </p:txBody>
      </p:sp>
      <p:pic>
        <p:nvPicPr>
          <p:cNvPr id="4" name="内容占位符 3" descr="图形用户界面, 文本, 应用程序&#10;&#10;已自动生成说明">
            <a:extLst>
              <a:ext uri="{FF2B5EF4-FFF2-40B4-BE49-F238E27FC236}">
                <a16:creationId xmlns:a16="http://schemas.microsoft.com/office/drawing/2014/main" id="{84FEAEFB-2A28-49F3-76E0-FC93A4AAE0D7}"/>
              </a:ext>
            </a:extLst>
          </p:cNvPr>
          <p:cNvPicPr>
            <a:picLocks noGrp="1" noChangeAspect="1"/>
          </p:cNvPicPr>
          <p:nvPr>
            <p:ph idx="1"/>
          </p:nvPr>
        </p:nvPicPr>
        <p:blipFill>
          <a:blip r:embed="rId2"/>
          <a:stretch>
            <a:fillRect/>
          </a:stretch>
        </p:blipFill>
        <p:spPr>
          <a:xfrm>
            <a:off x="1647790" y="2140058"/>
            <a:ext cx="5004931" cy="2800220"/>
          </a:xfrm>
        </p:spPr>
      </p:pic>
      <p:sp>
        <p:nvSpPr>
          <p:cNvPr id="5" name="文本框 4">
            <a:extLst>
              <a:ext uri="{FF2B5EF4-FFF2-40B4-BE49-F238E27FC236}">
                <a16:creationId xmlns:a16="http://schemas.microsoft.com/office/drawing/2014/main" id="{5E1BFC2E-3FD5-DB36-9233-E223B4924C22}"/>
              </a:ext>
            </a:extLst>
          </p:cNvPr>
          <p:cNvSpPr txBox="1"/>
          <p:nvPr/>
        </p:nvSpPr>
        <p:spPr>
          <a:xfrm>
            <a:off x="6910191" y="2139862"/>
            <a:ext cx="474945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latin typeface="Times New Roman"/>
                <a:ea typeface="+mn-lt"/>
                <a:cs typeface="+mn-lt"/>
              </a:rPr>
              <a:t> </a:t>
            </a:r>
            <a:r>
              <a:rPr lang="zh-CN" dirty="0">
                <a:latin typeface="Times New Roman"/>
                <a:ea typeface="+mn-lt"/>
                <a:cs typeface="+mn-lt"/>
              </a:rPr>
              <a:t>Based on this chart</a:t>
            </a:r>
            <a:r>
              <a:rPr lang="zh-CN" altLang="en-US" dirty="0">
                <a:latin typeface="Times New Roman"/>
                <a:ea typeface="+mn-lt"/>
                <a:cs typeface="+mn-lt"/>
              </a:rPr>
              <a:t> </a:t>
            </a:r>
            <a:r>
              <a:rPr lang="en-US" altLang="zh-CN" dirty="0">
                <a:latin typeface="Times New Roman"/>
                <a:ea typeface="+mn-lt"/>
                <a:cs typeface="+mn-lt"/>
              </a:rPr>
              <a:t>and</a:t>
            </a:r>
            <a:r>
              <a:rPr lang="zh-CN" altLang="en-US" dirty="0">
                <a:latin typeface="Times New Roman"/>
                <a:ea typeface="+mn-lt"/>
                <a:cs typeface="+mn-lt"/>
              </a:rPr>
              <a:t> </a:t>
            </a:r>
            <a:r>
              <a:rPr lang="en-US" altLang="zh-CN" dirty="0">
                <a:latin typeface="Times New Roman"/>
                <a:ea typeface="+mn-lt"/>
                <a:cs typeface="+mn-lt"/>
              </a:rPr>
              <a:t>the</a:t>
            </a:r>
            <a:r>
              <a:rPr lang="zh-CN" altLang="en-US" dirty="0">
                <a:latin typeface="Times New Roman"/>
                <a:ea typeface="+mn-lt"/>
                <a:cs typeface="+mn-lt"/>
              </a:rPr>
              <a:t> </a:t>
            </a:r>
            <a:r>
              <a:rPr lang="en-US" altLang="zh-CN" dirty="0">
                <a:latin typeface="Times New Roman"/>
                <a:ea typeface="+mn-lt"/>
                <a:cs typeface="+mn-lt"/>
              </a:rPr>
              <a:t>actual</a:t>
            </a:r>
            <a:r>
              <a:rPr lang="zh-CN" altLang="en-US" dirty="0">
                <a:latin typeface="Times New Roman"/>
                <a:ea typeface="+mn-lt"/>
                <a:cs typeface="+mn-lt"/>
              </a:rPr>
              <a:t> </a:t>
            </a:r>
            <a:r>
              <a:rPr lang="en-US" altLang="zh-CN" dirty="0">
                <a:latin typeface="Times New Roman"/>
                <a:ea typeface="+mn-lt"/>
                <a:cs typeface="+mn-lt"/>
              </a:rPr>
              <a:t>measurement</a:t>
            </a:r>
            <a:r>
              <a:rPr lang="zh-CN" altLang="en-US" dirty="0">
                <a:latin typeface="Times New Roman"/>
                <a:ea typeface="+mn-lt"/>
                <a:cs typeface="+mn-lt"/>
              </a:rPr>
              <a:t> </a:t>
            </a:r>
            <a:r>
              <a:rPr lang="en-US" altLang="zh-CN" dirty="0">
                <a:latin typeface="Times New Roman"/>
                <a:ea typeface="+mn-lt"/>
                <a:cs typeface="+mn-lt"/>
              </a:rPr>
              <a:t>of</a:t>
            </a:r>
            <a:r>
              <a:rPr lang="zh-CN" altLang="en-US" dirty="0">
                <a:latin typeface="Times New Roman"/>
                <a:ea typeface="+mn-lt"/>
                <a:cs typeface="+mn-lt"/>
              </a:rPr>
              <a:t> </a:t>
            </a:r>
            <a:r>
              <a:rPr lang="en-US" altLang="zh-CN" dirty="0">
                <a:latin typeface="Times New Roman"/>
                <a:ea typeface="+mn-lt"/>
                <a:cs typeface="+mn-lt"/>
              </a:rPr>
              <a:t>the</a:t>
            </a:r>
            <a:r>
              <a:rPr lang="zh-CN" altLang="en-US" dirty="0">
                <a:latin typeface="Times New Roman"/>
                <a:ea typeface="+mn-lt"/>
                <a:cs typeface="+mn-lt"/>
              </a:rPr>
              <a:t> </a:t>
            </a:r>
            <a:r>
              <a:rPr lang="en-US" altLang="zh-CN" dirty="0">
                <a:latin typeface="Times New Roman"/>
                <a:ea typeface="+mn-lt"/>
                <a:cs typeface="+mn-lt"/>
              </a:rPr>
              <a:t>module</a:t>
            </a:r>
            <a:r>
              <a:rPr lang="zh-CN">
                <a:latin typeface="Times New Roman"/>
                <a:ea typeface="+mn-lt"/>
                <a:cs typeface="+mn-lt"/>
              </a:rPr>
              <a:t>, we are going to </a:t>
            </a:r>
            <a:r>
              <a:rPr lang="en-US" altLang="zh-CN" dirty="0">
                <a:latin typeface="Times New Roman"/>
                <a:ea typeface="+mn-lt"/>
                <a:cs typeface="+mn-lt"/>
              </a:rPr>
              <a:t>f</a:t>
            </a:r>
            <a:r>
              <a:rPr lang="zh-CN">
                <a:latin typeface="Times New Roman"/>
                <a:ea typeface="+mn-lt"/>
                <a:cs typeface="+mn-lt"/>
              </a:rPr>
              <a:t>in</a:t>
            </a:r>
            <a:r>
              <a:rPr lang="en-US" altLang="zh-CN" dirty="0">
                <a:latin typeface="Times New Roman"/>
                <a:ea typeface="+mn-lt"/>
                <a:cs typeface="+mn-lt"/>
              </a:rPr>
              <a:t>d</a:t>
            </a:r>
            <a:r>
              <a:rPr lang="zh-CN" dirty="0">
                <a:latin typeface="Times New Roman"/>
                <a:ea typeface="+mn-lt"/>
                <a:cs typeface="+mn-lt"/>
              </a:rPr>
              <a:t> </a:t>
            </a:r>
            <a:r>
              <a:rPr lang="en-US" altLang="zh-CN" dirty="0">
                <a:latin typeface="Times New Roman"/>
                <a:ea typeface="+mn-lt"/>
                <a:cs typeface="+mn-lt"/>
              </a:rPr>
              <a:t>some</a:t>
            </a:r>
            <a:r>
              <a:rPr lang="zh-CN" altLang="en-US">
                <a:latin typeface="Times New Roman"/>
                <a:ea typeface="+mn-lt"/>
                <a:cs typeface="+mn-lt"/>
              </a:rPr>
              <a:t> </a:t>
            </a:r>
            <a:r>
              <a:rPr lang="zh-CN">
                <a:latin typeface="Times New Roman"/>
                <a:ea typeface="+mn-lt"/>
                <a:cs typeface="+mn-lt"/>
              </a:rPr>
              <a:t>important static characteristics </a:t>
            </a:r>
            <a:r>
              <a:rPr lang="en-US" altLang="zh-CN" dirty="0">
                <a:latin typeface="Times New Roman"/>
                <a:ea typeface="+mn-lt"/>
                <a:cs typeface="+mn-lt"/>
              </a:rPr>
              <a:t>of</a:t>
            </a:r>
            <a:r>
              <a:rPr lang="zh-CN" altLang="en-US">
                <a:latin typeface="Times New Roman"/>
                <a:ea typeface="+mn-lt"/>
                <a:cs typeface="+mn-lt"/>
              </a:rPr>
              <a:t> </a:t>
            </a:r>
            <a:r>
              <a:rPr lang="zh-CN">
                <a:latin typeface="Times New Roman"/>
                <a:ea typeface="+mn-lt"/>
                <a:cs typeface="+mn-lt"/>
              </a:rPr>
              <a:t>Ultrasonic Module</a:t>
            </a:r>
            <a:r>
              <a:rPr lang="en-US" altLang="zh-CN" dirty="0">
                <a:latin typeface="Times New Roman"/>
                <a:ea typeface="+mn-lt"/>
                <a:cs typeface="+mn-lt"/>
              </a:rPr>
              <a:t>.</a:t>
            </a:r>
            <a:endParaRPr lang="zh-CN" dirty="0">
              <a:latin typeface="Times New Roman"/>
              <a:ea typeface="+mn-lt"/>
              <a:cs typeface="+mn-lt"/>
            </a:endParaRPr>
          </a:p>
          <a:p>
            <a:endParaRPr lang="zh-CN" altLang="en-US" dirty="0">
              <a:latin typeface="Times New Roman"/>
              <a:cs typeface="Times New Roman"/>
            </a:endParaRPr>
          </a:p>
          <a:p>
            <a:r>
              <a:rPr lang="en-US" altLang="zh-CN" dirty="0">
                <a:latin typeface="Times New Roman"/>
                <a:ea typeface="+mn-lt"/>
                <a:cs typeface="+mn-lt"/>
              </a:rPr>
              <a:t>1. Ranging Distance</a:t>
            </a:r>
            <a:r>
              <a:rPr lang="zh-CN" dirty="0">
                <a:latin typeface="Times New Roman"/>
                <a:ea typeface="+mn-lt"/>
                <a:cs typeface="+mn-lt"/>
              </a:rPr>
              <a:t> </a:t>
            </a:r>
          </a:p>
          <a:p>
            <a:r>
              <a:rPr lang="en-US" altLang="zh-CN" dirty="0">
                <a:latin typeface="Times New Roman"/>
                <a:ea typeface="+mn-lt"/>
                <a:cs typeface="+mn-lt"/>
              </a:rPr>
              <a:t>2. Measuring Angle</a:t>
            </a:r>
            <a:r>
              <a:rPr lang="zh-CN" dirty="0">
                <a:latin typeface="Times New Roman"/>
                <a:ea typeface="+mn-lt"/>
                <a:cs typeface="+mn-lt"/>
              </a:rPr>
              <a:t> </a:t>
            </a:r>
          </a:p>
          <a:p>
            <a:r>
              <a:rPr lang="en-US" altLang="zh-CN" dirty="0">
                <a:latin typeface="Times New Roman"/>
                <a:ea typeface="+mn-lt"/>
                <a:cs typeface="+mn-lt"/>
              </a:rPr>
              <a:t>3</a:t>
            </a:r>
            <a:r>
              <a:rPr lang="zh-CN">
                <a:latin typeface="Times New Roman"/>
                <a:ea typeface="+mn-lt"/>
                <a:cs typeface="+mn-lt"/>
              </a:rPr>
              <a:t>. Accuracy</a:t>
            </a:r>
            <a:r>
              <a:rPr lang="zh-CN" altLang="en-US">
                <a:latin typeface="Times New Roman"/>
                <a:ea typeface="+mn-lt"/>
                <a:cs typeface="+mn-lt"/>
              </a:rPr>
              <a:t> </a:t>
            </a:r>
            <a:endParaRPr lang="zh-CN">
              <a:latin typeface="Times New Roman"/>
              <a:cs typeface="Times New Roman"/>
            </a:endParaRPr>
          </a:p>
          <a:p>
            <a:r>
              <a:rPr lang="en-US" altLang="zh-CN" dirty="0">
                <a:latin typeface="Times New Roman"/>
                <a:ea typeface="+mn-lt"/>
                <a:cs typeface="+mn-lt"/>
              </a:rPr>
              <a:t>4</a:t>
            </a:r>
            <a:r>
              <a:rPr lang="zh-CN">
                <a:latin typeface="Times New Roman"/>
                <a:ea typeface="+mn-lt"/>
                <a:cs typeface="+mn-lt"/>
              </a:rPr>
              <a:t>. Precision</a:t>
            </a:r>
            <a:r>
              <a:rPr lang="zh-CN" altLang="en-US">
                <a:latin typeface="Times New Roman"/>
                <a:ea typeface="+mn-lt"/>
                <a:cs typeface="+mn-lt"/>
              </a:rPr>
              <a:t> </a:t>
            </a:r>
            <a:endParaRPr lang="zh-CN">
              <a:latin typeface="Times New Roman"/>
            </a:endParaRPr>
          </a:p>
        </p:txBody>
      </p:sp>
    </p:spTree>
    <p:extLst>
      <p:ext uri="{BB962C8B-B14F-4D97-AF65-F5344CB8AC3E}">
        <p14:creationId xmlns:p14="http://schemas.microsoft.com/office/powerpoint/2010/main" val="232540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F55E-E051-BAC5-53CD-77CBEC003371}"/>
              </a:ext>
            </a:extLst>
          </p:cNvPr>
          <p:cNvSpPr>
            <a:spLocks noGrp="1"/>
          </p:cNvSpPr>
          <p:nvPr>
            <p:ph type="title"/>
          </p:nvPr>
        </p:nvSpPr>
        <p:spPr>
          <a:xfrm>
            <a:off x="1484311" y="685800"/>
            <a:ext cx="4350686" cy="677449"/>
          </a:xfrm>
        </p:spPr>
        <p:txBody>
          <a:bodyPr>
            <a:normAutofit fontScale="90000"/>
          </a:bodyPr>
          <a:lstStyle/>
          <a:p>
            <a:r>
              <a:rPr lang="en-US" altLang="zh-CN" dirty="0">
                <a:latin typeface="Times New Roman"/>
                <a:ea typeface="+mj-lt"/>
                <a:cs typeface="+mj-lt"/>
              </a:rPr>
              <a:t>Ranging Distance</a:t>
            </a:r>
            <a:endParaRPr lang="zh-CN" altLang="en-US" dirty="0">
              <a:latin typeface="Times New Roman"/>
              <a:ea typeface="+mj-lt"/>
              <a:cs typeface="+mj-lt"/>
            </a:endParaRPr>
          </a:p>
        </p:txBody>
      </p:sp>
      <p:sp>
        <p:nvSpPr>
          <p:cNvPr id="3" name="内容占位符 2">
            <a:extLst>
              <a:ext uri="{FF2B5EF4-FFF2-40B4-BE49-F238E27FC236}">
                <a16:creationId xmlns:a16="http://schemas.microsoft.com/office/drawing/2014/main" id="{DFBEBE74-AE15-342A-B9CC-43BE17612FE7}"/>
              </a:ext>
            </a:extLst>
          </p:cNvPr>
          <p:cNvSpPr>
            <a:spLocks noGrp="1"/>
          </p:cNvSpPr>
          <p:nvPr>
            <p:ph idx="1"/>
          </p:nvPr>
        </p:nvSpPr>
        <p:spPr>
          <a:xfrm>
            <a:off x="1484310" y="1560536"/>
            <a:ext cx="8599097" cy="1401870"/>
          </a:xfrm>
        </p:spPr>
        <p:txBody>
          <a:bodyPr vert="horz" lIns="91440" tIns="45720" rIns="91440" bIns="45720" rtlCol="0" anchor="t">
            <a:normAutofit/>
          </a:bodyPr>
          <a:lstStyle/>
          <a:p>
            <a:pPr marL="0" indent="0" algn="just">
              <a:lnSpc>
                <a:spcPct val="200000"/>
              </a:lnSpc>
              <a:buNone/>
            </a:pPr>
            <a:r>
              <a:rPr lang="en-US" altLang="zh-CN" sz="2000" dirty="0">
                <a:latin typeface="Times New Roman"/>
                <a:ea typeface="华文楷体"/>
                <a:cs typeface="Times New Roman"/>
              </a:rPr>
              <a:t> In</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this</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part,</a:t>
            </a:r>
            <a:r>
              <a:rPr lang="zh-CN" altLang="en-US" sz="2000">
                <a:latin typeface="Times New Roman"/>
                <a:ea typeface="华文楷体"/>
                <a:cs typeface="Times New Roman"/>
              </a:rPr>
              <a:t> we</a:t>
            </a:r>
            <a:r>
              <a:rPr lang="en-US" altLang="zh-CN" sz="2000" dirty="0">
                <a:latin typeface="Times New Roman"/>
                <a:ea typeface="华文楷体"/>
                <a:cs typeface="Times New Roman"/>
              </a:rPr>
              <a:t> will</a:t>
            </a:r>
            <a:r>
              <a:rPr lang="zh-CN" altLang="en-US" sz="2000" dirty="0">
                <a:latin typeface="Times New Roman"/>
                <a:ea typeface="华文楷体"/>
                <a:cs typeface="Times New Roman"/>
              </a:rPr>
              <a:t> </a:t>
            </a:r>
            <a:r>
              <a:rPr lang="en-US" altLang="zh-CN" sz="2000" dirty="0">
                <a:latin typeface="Times New Roman"/>
                <a:ea typeface="+mn-lt"/>
                <a:cs typeface="Times New Roman"/>
              </a:rPr>
              <a:t>m</a:t>
            </a:r>
            <a:r>
              <a:rPr lang="en-US" altLang="zh-CN" sz="2000" dirty="0">
                <a:latin typeface="Times New Roman"/>
                <a:ea typeface="华文楷体"/>
                <a:cs typeface="Times New Roman"/>
              </a:rPr>
              <a:t>easure</a:t>
            </a:r>
            <a:r>
              <a:rPr lang="zh-CN" altLang="en-US" sz="2000" dirty="0">
                <a:latin typeface="Times New Roman"/>
                <a:ea typeface="华文楷体"/>
                <a:cs typeface="Times New Roman"/>
              </a:rPr>
              <a:t> </a:t>
            </a:r>
            <a:r>
              <a:rPr lang="en-US" altLang="zh-CN" sz="2000" b="1" dirty="0">
                <a:latin typeface="Times New Roman"/>
                <a:ea typeface="华文楷体"/>
                <a:cs typeface="Times New Roman"/>
              </a:rPr>
              <a:t>the</a:t>
            </a:r>
            <a:r>
              <a:rPr lang="zh-CN" altLang="en-US" sz="2000" b="1" dirty="0">
                <a:latin typeface="Times New Roman"/>
                <a:ea typeface="华文楷体"/>
                <a:cs typeface="Times New Roman"/>
              </a:rPr>
              <a:t> </a:t>
            </a:r>
            <a:r>
              <a:rPr lang="en-US" altLang="zh-CN" sz="2000" b="1" dirty="0">
                <a:latin typeface="Times New Roman"/>
                <a:ea typeface="华文楷体"/>
                <a:cs typeface="Times New Roman"/>
              </a:rPr>
              <a:t>maximum</a:t>
            </a:r>
            <a:r>
              <a:rPr lang="zh-CN" altLang="en-US" sz="2000" b="1" dirty="0">
                <a:latin typeface="Times New Roman"/>
                <a:ea typeface="华文楷体"/>
                <a:cs typeface="Times New Roman"/>
              </a:rPr>
              <a:t> </a:t>
            </a:r>
            <a:r>
              <a:rPr lang="en-US" altLang="zh-CN" sz="2000" b="1" dirty="0">
                <a:latin typeface="Times New Roman"/>
                <a:ea typeface="华文楷体"/>
                <a:cs typeface="Times New Roman"/>
              </a:rPr>
              <a:t>and</a:t>
            </a:r>
            <a:r>
              <a:rPr lang="zh-CN" altLang="en-US" sz="2000" b="1" dirty="0">
                <a:latin typeface="Times New Roman"/>
                <a:ea typeface="华文楷体"/>
                <a:cs typeface="Times New Roman"/>
              </a:rPr>
              <a:t> </a:t>
            </a:r>
            <a:r>
              <a:rPr lang="en-US" altLang="zh-CN" sz="2000" b="1" dirty="0">
                <a:latin typeface="Times New Roman"/>
                <a:ea typeface="华文楷体"/>
                <a:cs typeface="Times New Roman"/>
              </a:rPr>
              <a:t>minimum</a:t>
            </a:r>
            <a:r>
              <a:rPr lang="zh-CN" altLang="en-US" sz="2000" b="1" dirty="0">
                <a:latin typeface="Times New Roman"/>
                <a:ea typeface="华文楷体"/>
                <a:cs typeface="Times New Roman"/>
              </a:rPr>
              <a:t> </a:t>
            </a:r>
            <a:r>
              <a:rPr lang="en-US" altLang="zh-CN" sz="2000" b="1" dirty="0">
                <a:latin typeface="Times New Roman"/>
                <a:ea typeface="华文楷体"/>
                <a:cs typeface="Times New Roman"/>
              </a:rPr>
              <a:t>distances</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accurately</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detectable</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by</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the</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Ultrasonic</a:t>
            </a:r>
            <a:r>
              <a:rPr lang="zh-CN" altLang="en-US" sz="2000" dirty="0">
                <a:latin typeface="Times New Roman"/>
                <a:ea typeface="华文楷体"/>
                <a:cs typeface="Times New Roman"/>
              </a:rPr>
              <a:t> </a:t>
            </a:r>
            <a:r>
              <a:rPr lang="en-US" altLang="zh-CN" sz="2000" dirty="0">
                <a:latin typeface="Times New Roman"/>
                <a:ea typeface="华文楷体"/>
                <a:cs typeface="Times New Roman"/>
              </a:rPr>
              <a:t>Module.</a:t>
            </a:r>
            <a:endParaRPr lang="zh-CN" altLang="en-US">
              <a:latin typeface="Times New Roman"/>
              <a:cs typeface="Times New Roman"/>
            </a:endParaRPr>
          </a:p>
          <a:p>
            <a:pPr marL="0" indent="0" algn="just">
              <a:buNone/>
            </a:pPr>
            <a:endParaRPr lang="en-US" altLang="zh-CN" sz="2000" dirty="0">
              <a:ea typeface="华文楷体"/>
            </a:endParaRPr>
          </a:p>
        </p:txBody>
      </p:sp>
      <p:sp>
        <p:nvSpPr>
          <p:cNvPr id="4" name="文本框 3">
            <a:extLst>
              <a:ext uri="{FF2B5EF4-FFF2-40B4-BE49-F238E27FC236}">
                <a16:creationId xmlns:a16="http://schemas.microsoft.com/office/drawing/2014/main" id="{7EAEACCC-96A9-7C7F-05D8-6F3FBC2CD95B}"/>
              </a:ext>
            </a:extLst>
          </p:cNvPr>
          <p:cNvSpPr txBox="1"/>
          <p:nvPr/>
        </p:nvSpPr>
        <p:spPr>
          <a:xfrm>
            <a:off x="1482247" y="3194136"/>
            <a:ext cx="9582410" cy="2230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zh-CN" altLang="en-US">
                <a:latin typeface="Times New Roman"/>
                <a:ea typeface="+mn-lt"/>
                <a:cs typeface="+mn-lt"/>
              </a:rPr>
              <a:t> </a:t>
            </a:r>
            <a:r>
              <a:rPr lang="zh-CN">
                <a:latin typeface="Times New Roman"/>
                <a:ea typeface="+mn-lt"/>
                <a:cs typeface="+mn-lt"/>
              </a:rPr>
              <a:t>Procedure: Place objects at various distances within the specified range (2cm to 400cm). Slowly move the module to within 2cm and beyond 400cm, compare the measured distance with the actual distance using precise measuring tools, and repeat the process multiple times to ensure consistency and accuracy.</a:t>
            </a:r>
            <a:r>
              <a:rPr lang="zh-CN" altLang="en-US" dirty="0">
                <a:latin typeface="Times New Roman"/>
                <a:ea typeface="+mn-lt"/>
                <a:cs typeface="+mn-lt"/>
              </a:rPr>
              <a:t> </a:t>
            </a:r>
            <a:endParaRPr lang="zh-CN" dirty="0">
              <a:latin typeface="Times New Roman"/>
            </a:endParaRPr>
          </a:p>
        </p:txBody>
      </p:sp>
    </p:spTree>
    <p:extLst>
      <p:ext uri="{BB962C8B-B14F-4D97-AF65-F5344CB8AC3E}">
        <p14:creationId xmlns:p14="http://schemas.microsoft.com/office/powerpoint/2010/main" val="86009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C462AB-71B7-799C-316E-81C94FD46D1E}"/>
              </a:ext>
            </a:extLst>
          </p:cNvPr>
          <p:cNvSpPr>
            <a:spLocks noGrp="1"/>
          </p:cNvSpPr>
          <p:nvPr>
            <p:ph idx="1"/>
          </p:nvPr>
        </p:nvSpPr>
        <p:spPr>
          <a:xfrm>
            <a:off x="1484310" y="1570972"/>
            <a:ext cx="4491919" cy="4473767"/>
          </a:xfrm>
        </p:spPr>
        <p:txBody>
          <a:bodyPr vert="horz" lIns="91440" tIns="45720" rIns="91440" bIns="45720" rtlCol="0" anchor="t">
            <a:normAutofit/>
          </a:bodyPr>
          <a:lstStyle/>
          <a:p>
            <a:pPr algn="just">
              <a:buClr>
                <a:srgbClr val="1287C3"/>
              </a:buClr>
            </a:pPr>
            <a:r>
              <a:rPr lang="en-US" altLang="zh-CN" dirty="0">
                <a:latin typeface="Times New Roman"/>
                <a:ea typeface="华文楷体"/>
                <a:cs typeface="Times New Roman"/>
              </a:rPr>
              <a:t>Maximum</a:t>
            </a:r>
            <a:r>
              <a:rPr lang="zh-CN" dirty="0">
                <a:latin typeface="Times New Roman"/>
                <a:ea typeface="华文楷体"/>
                <a:cs typeface="Times New Roman"/>
              </a:rPr>
              <a:t> </a:t>
            </a:r>
            <a:r>
              <a:rPr lang="en-US" altLang="zh-CN" dirty="0">
                <a:latin typeface="Times New Roman"/>
                <a:ea typeface="华文楷体"/>
                <a:cs typeface="Times New Roman"/>
              </a:rPr>
              <a:t>distances</a:t>
            </a:r>
          </a:p>
          <a:p>
            <a:pPr algn="just">
              <a:buNone/>
            </a:pPr>
            <a:r>
              <a:rPr lang="zh-CN" altLang="en-US" dirty="0">
                <a:latin typeface="Times New Roman"/>
                <a:ea typeface="+mn-lt"/>
                <a:cs typeface="+mn-lt"/>
              </a:rPr>
              <a:t> </a:t>
            </a:r>
            <a:r>
              <a:rPr lang="zh-CN" sz="1800">
                <a:latin typeface="Times New Roman"/>
                <a:ea typeface="+mn-lt"/>
                <a:cs typeface="+mn-lt"/>
              </a:rPr>
              <a:t>Place objects 200cm, 400cm, 500cm, 700cm, 800cm, and 1000cm in front of the sensor. When the distance is less than 500cm, the sensor can stably read data. If the distance exceeds 500cm but is below </a:t>
            </a:r>
            <a:r>
              <a:rPr lang="zh-CN" sz="1800" dirty="0">
                <a:latin typeface="Times New Roman"/>
                <a:ea typeface="+mn-lt"/>
                <a:cs typeface="+mn-lt"/>
              </a:rPr>
              <a:t>800cm, the data begins to fluctuate severely and cannot obtain stable data. If the distance exceeds 800cm, precise measurement cannot be achieved.</a:t>
            </a:r>
            <a:endParaRPr lang="zh-CN" sz="1800">
              <a:latin typeface="Times New Roman"/>
              <a:ea typeface="华文楷体"/>
              <a:cs typeface="Times New Roman"/>
            </a:endParaRPr>
          </a:p>
          <a:p>
            <a:pPr marL="0" indent="0" algn="just">
              <a:buNone/>
            </a:pPr>
            <a:r>
              <a:rPr lang="zh-CN" sz="1800">
                <a:latin typeface="Times New Roman"/>
                <a:ea typeface="+mn-lt"/>
                <a:cs typeface="+mn-lt"/>
              </a:rPr>
              <a:t>It can be inferred that the optimal maximum measurement distance of the sensor is approximately 500cm.</a:t>
            </a:r>
            <a:endParaRPr lang="zh-CN" sz="1800">
              <a:latin typeface="Times New Roman"/>
            </a:endParaRPr>
          </a:p>
        </p:txBody>
      </p:sp>
      <p:sp>
        <p:nvSpPr>
          <p:cNvPr id="5" name="标题 1">
            <a:extLst>
              <a:ext uri="{FF2B5EF4-FFF2-40B4-BE49-F238E27FC236}">
                <a16:creationId xmlns:a16="http://schemas.microsoft.com/office/drawing/2014/main" id="{55B1EBBE-0C4C-C923-4BBD-87E8E330DE84}"/>
              </a:ext>
            </a:extLst>
          </p:cNvPr>
          <p:cNvSpPr txBox="1">
            <a:spLocks/>
          </p:cNvSpPr>
          <p:nvPr/>
        </p:nvSpPr>
        <p:spPr>
          <a:xfrm>
            <a:off x="1484311" y="685800"/>
            <a:ext cx="4350686" cy="677449"/>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latin typeface="Times New Roman"/>
                <a:ea typeface="+mj-lt"/>
                <a:cs typeface="+mj-lt"/>
              </a:rPr>
              <a:t>Ranging Distance</a:t>
            </a:r>
            <a:endParaRPr lang="zh-CN" altLang="en-US">
              <a:latin typeface="Times New Roman"/>
              <a:ea typeface="+mj-lt"/>
              <a:cs typeface="+mj-lt"/>
            </a:endParaRPr>
          </a:p>
        </p:txBody>
      </p:sp>
      <p:pic>
        <p:nvPicPr>
          <p:cNvPr id="2" name="Picture 1" descr="A white background with black numbers&#10;&#10;Description automatically generated">
            <a:extLst>
              <a:ext uri="{FF2B5EF4-FFF2-40B4-BE49-F238E27FC236}">
                <a16:creationId xmlns:a16="http://schemas.microsoft.com/office/drawing/2014/main" id="{B3598CCD-3A79-24A3-A064-576D72BA674E}"/>
              </a:ext>
            </a:extLst>
          </p:cNvPr>
          <p:cNvPicPr>
            <a:picLocks noChangeAspect="1"/>
          </p:cNvPicPr>
          <p:nvPr/>
        </p:nvPicPr>
        <p:blipFill>
          <a:blip r:embed="rId2"/>
          <a:stretch>
            <a:fillRect/>
          </a:stretch>
        </p:blipFill>
        <p:spPr>
          <a:xfrm>
            <a:off x="6700665" y="1537254"/>
            <a:ext cx="691079" cy="2443106"/>
          </a:xfrm>
          <a:prstGeom prst="rect">
            <a:avLst/>
          </a:prstGeom>
        </p:spPr>
      </p:pic>
      <p:pic>
        <p:nvPicPr>
          <p:cNvPr id="4" name="Picture 3">
            <a:extLst>
              <a:ext uri="{FF2B5EF4-FFF2-40B4-BE49-F238E27FC236}">
                <a16:creationId xmlns:a16="http://schemas.microsoft.com/office/drawing/2014/main" id="{48573FE2-077F-5ACA-4EF9-F3B3D980B582}"/>
              </a:ext>
            </a:extLst>
          </p:cNvPr>
          <p:cNvPicPr>
            <a:picLocks noChangeAspect="1"/>
          </p:cNvPicPr>
          <p:nvPr/>
        </p:nvPicPr>
        <p:blipFill>
          <a:blip r:embed="rId3"/>
          <a:stretch>
            <a:fillRect/>
          </a:stretch>
        </p:blipFill>
        <p:spPr>
          <a:xfrm>
            <a:off x="7843492" y="1533238"/>
            <a:ext cx="755689" cy="245113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CDCCAC0-04EC-BF7F-14DD-3C38D4DCDFB3}"/>
              </a:ext>
            </a:extLst>
          </p:cNvPr>
          <p:cNvPicPr>
            <a:picLocks noChangeAspect="1"/>
          </p:cNvPicPr>
          <p:nvPr/>
        </p:nvPicPr>
        <p:blipFill>
          <a:blip r:embed="rId4"/>
          <a:stretch>
            <a:fillRect/>
          </a:stretch>
        </p:blipFill>
        <p:spPr>
          <a:xfrm>
            <a:off x="9077439" y="1534959"/>
            <a:ext cx="1143000" cy="1933575"/>
          </a:xfrm>
          <a:prstGeom prst="rect">
            <a:avLst/>
          </a:prstGeom>
        </p:spPr>
      </p:pic>
      <p:pic>
        <p:nvPicPr>
          <p:cNvPr id="7" name="Picture 6">
            <a:extLst>
              <a:ext uri="{FF2B5EF4-FFF2-40B4-BE49-F238E27FC236}">
                <a16:creationId xmlns:a16="http://schemas.microsoft.com/office/drawing/2014/main" id="{1BFA2570-B7B2-5A51-F7F6-84A99D498F63}"/>
              </a:ext>
            </a:extLst>
          </p:cNvPr>
          <p:cNvPicPr>
            <a:picLocks noChangeAspect="1"/>
          </p:cNvPicPr>
          <p:nvPr/>
        </p:nvPicPr>
        <p:blipFill>
          <a:blip r:embed="rId5"/>
          <a:stretch>
            <a:fillRect/>
          </a:stretch>
        </p:blipFill>
        <p:spPr>
          <a:xfrm>
            <a:off x="6696362" y="4282405"/>
            <a:ext cx="2085975" cy="276225"/>
          </a:xfrm>
          <a:prstGeom prst="rect">
            <a:avLst/>
          </a:prstGeom>
        </p:spPr>
      </p:pic>
      <p:pic>
        <p:nvPicPr>
          <p:cNvPr id="8" name="Picture 7">
            <a:extLst>
              <a:ext uri="{FF2B5EF4-FFF2-40B4-BE49-F238E27FC236}">
                <a16:creationId xmlns:a16="http://schemas.microsoft.com/office/drawing/2014/main" id="{A63DEA01-3345-B670-F048-E8F9849840E7}"/>
              </a:ext>
            </a:extLst>
          </p:cNvPr>
          <p:cNvPicPr>
            <a:picLocks noChangeAspect="1"/>
          </p:cNvPicPr>
          <p:nvPr/>
        </p:nvPicPr>
        <p:blipFill>
          <a:blip r:embed="rId6"/>
          <a:stretch>
            <a:fillRect/>
          </a:stretch>
        </p:blipFill>
        <p:spPr>
          <a:xfrm>
            <a:off x="6701813" y="4893096"/>
            <a:ext cx="2038350" cy="26670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6FACCEC-C202-DE7A-E266-07D01A29CDE3}"/>
              </a:ext>
            </a:extLst>
          </p:cNvPr>
          <p:cNvPicPr>
            <a:picLocks noChangeAspect="1"/>
          </p:cNvPicPr>
          <p:nvPr/>
        </p:nvPicPr>
        <p:blipFill>
          <a:blip r:embed="rId7"/>
          <a:stretch>
            <a:fillRect/>
          </a:stretch>
        </p:blipFill>
        <p:spPr>
          <a:xfrm>
            <a:off x="10293312" y="3985926"/>
            <a:ext cx="1024799" cy="2319740"/>
          </a:xfrm>
          <a:prstGeom prst="rect">
            <a:avLst/>
          </a:prstGeom>
        </p:spPr>
      </p:pic>
      <p:sp>
        <p:nvSpPr>
          <p:cNvPr id="10" name="TextBox 9">
            <a:extLst>
              <a:ext uri="{FF2B5EF4-FFF2-40B4-BE49-F238E27FC236}">
                <a16:creationId xmlns:a16="http://schemas.microsoft.com/office/drawing/2014/main" id="{3B7B7760-8E9C-BCF7-BAC8-BBD0F8DC4AB8}"/>
              </a:ext>
            </a:extLst>
          </p:cNvPr>
          <p:cNvSpPr txBox="1"/>
          <p:nvPr/>
        </p:nvSpPr>
        <p:spPr>
          <a:xfrm>
            <a:off x="6697578" y="1073660"/>
            <a:ext cx="6901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200cm</a:t>
            </a:r>
          </a:p>
        </p:txBody>
      </p:sp>
      <p:sp>
        <p:nvSpPr>
          <p:cNvPr id="11" name="TextBox 10">
            <a:extLst>
              <a:ext uri="{FF2B5EF4-FFF2-40B4-BE49-F238E27FC236}">
                <a16:creationId xmlns:a16="http://schemas.microsoft.com/office/drawing/2014/main" id="{47E4A140-12E8-02E6-34CF-724208356D9E}"/>
              </a:ext>
            </a:extLst>
          </p:cNvPr>
          <p:cNvSpPr txBox="1"/>
          <p:nvPr/>
        </p:nvSpPr>
        <p:spPr>
          <a:xfrm>
            <a:off x="7840699" y="1079580"/>
            <a:ext cx="7720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400cm</a:t>
            </a:r>
          </a:p>
        </p:txBody>
      </p:sp>
      <p:sp>
        <p:nvSpPr>
          <p:cNvPr id="12" name="TextBox 11">
            <a:extLst>
              <a:ext uri="{FF2B5EF4-FFF2-40B4-BE49-F238E27FC236}">
                <a16:creationId xmlns:a16="http://schemas.microsoft.com/office/drawing/2014/main" id="{278DBCAA-AD79-D231-35C0-EF76751F324D}"/>
              </a:ext>
            </a:extLst>
          </p:cNvPr>
          <p:cNvSpPr txBox="1"/>
          <p:nvPr/>
        </p:nvSpPr>
        <p:spPr>
          <a:xfrm>
            <a:off x="9183259" y="1070400"/>
            <a:ext cx="77323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500cm</a:t>
            </a:r>
          </a:p>
        </p:txBody>
      </p:sp>
      <p:sp>
        <p:nvSpPr>
          <p:cNvPr id="13" name="TextBox 12">
            <a:extLst>
              <a:ext uri="{FF2B5EF4-FFF2-40B4-BE49-F238E27FC236}">
                <a16:creationId xmlns:a16="http://schemas.microsoft.com/office/drawing/2014/main" id="{E5DE36A0-C590-90FF-DDB7-0724A328EC3A}"/>
              </a:ext>
            </a:extLst>
          </p:cNvPr>
          <p:cNvSpPr txBox="1"/>
          <p:nvPr/>
        </p:nvSpPr>
        <p:spPr>
          <a:xfrm>
            <a:off x="8836566" y="4567530"/>
            <a:ext cx="9625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800cm</a:t>
            </a:r>
          </a:p>
        </p:txBody>
      </p:sp>
      <p:sp>
        <p:nvSpPr>
          <p:cNvPr id="14" name="TextBox 13">
            <a:extLst>
              <a:ext uri="{FF2B5EF4-FFF2-40B4-BE49-F238E27FC236}">
                <a16:creationId xmlns:a16="http://schemas.microsoft.com/office/drawing/2014/main" id="{9F20AB94-5A2E-B2EF-2023-C240488A83E2}"/>
              </a:ext>
            </a:extLst>
          </p:cNvPr>
          <p:cNvSpPr txBox="1"/>
          <p:nvPr/>
        </p:nvSpPr>
        <p:spPr>
          <a:xfrm>
            <a:off x="10327105" y="3629526"/>
            <a:ext cx="982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&gt;800cm</a:t>
            </a:r>
          </a:p>
        </p:txBody>
      </p:sp>
    </p:spTree>
    <p:extLst>
      <p:ext uri="{BB962C8B-B14F-4D97-AF65-F5344CB8AC3E}">
        <p14:creationId xmlns:p14="http://schemas.microsoft.com/office/powerpoint/2010/main" val="74766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480807-5454-8B9B-8A31-489B3608779A}"/>
              </a:ext>
            </a:extLst>
          </p:cNvPr>
          <p:cNvSpPr>
            <a:spLocks noGrp="1"/>
          </p:cNvSpPr>
          <p:nvPr>
            <p:ph idx="1"/>
          </p:nvPr>
        </p:nvSpPr>
        <p:spPr>
          <a:xfrm>
            <a:off x="1484310" y="1508342"/>
            <a:ext cx="10018713" cy="4282858"/>
          </a:xfrm>
        </p:spPr>
        <p:txBody>
          <a:bodyPr vert="horz" lIns="91440" tIns="45720" rIns="91440" bIns="45720" rtlCol="0" anchor="t">
            <a:normAutofit/>
          </a:bodyPr>
          <a:lstStyle/>
          <a:p>
            <a:pPr algn="just"/>
            <a:r>
              <a:rPr lang="en-US" altLang="zh-CN" dirty="0">
                <a:latin typeface="Times New Roman"/>
                <a:ea typeface="+mn-lt"/>
                <a:cs typeface="+mn-lt"/>
              </a:rPr>
              <a:t>Minimum</a:t>
            </a:r>
            <a:r>
              <a:rPr lang="zh-CN" dirty="0">
                <a:latin typeface="Times New Roman"/>
                <a:ea typeface="+mn-lt"/>
                <a:cs typeface="+mn-lt"/>
              </a:rPr>
              <a:t> </a:t>
            </a:r>
            <a:r>
              <a:rPr lang="en-US" altLang="zh-CN" dirty="0">
                <a:latin typeface="Times New Roman"/>
                <a:ea typeface="+mn-lt"/>
                <a:cs typeface="+mn-lt"/>
              </a:rPr>
              <a:t>distances</a:t>
            </a:r>
          </a:p>
          <a:p>
            <a:pPr marL="0" indent="0" algn="just">
              <a:buNone/>
            </a:pPr>
            <a:r>
              <a:rPr lang="en-US" sz="1800" dirty="0">
                <a:latin typeface="Times New Roman"/>
                <a:ea typeface="+mn-lt"/>
                <a:cs typeface="+mn-lt"/>
              </a:rPr>
              <a:t>Gradually approaching the sensor, it can be noticed that the data suddenly stops at 4cm</a:t>
            </a:r>
          </a:p>
          <a:p>
            <a:pPr marL="0" indent="0" algn="just">
              <a:buNone/>
            </a:pPr>
            <a:endParaRPr lang="en-US" sz="1800" dirty="0">
              <a:ea typeface="+mn-lt"/>
              <a:cs typeface="+mn-lt"/>
            </a:endParaRPr>
          </a:p>
        </p:txBody>
      </p:sp>
      <p:sp>
        <p:nvSpPr>
          <p:cNvPr id="5" name="标题 1">
            <a:extLst>
              <a:ext uri="{FF2B5EF4-FFF2-40B4-BE49-F238E27FC236}">
                <a16:creationId xmlns:a16="http://schemas.microsoft.com/office/drawing/2014/main" id="{360C99B4-70AC-8EFF-8458-69037389A7C8}"/>
              </a:ext>
            </a:extLst>
          </p:cNvPr>
          <p:cNvSpPr txBox="1">
            <a:spLocks/>
          </p:cNvSpPr>
          <p:nvPr/>
        </p:nvSpPr>
        <p:spPr>
          <a:xfrm>
            <a:off x="1484311" y="685800"/>
            <a:ext cx="4350686" cy="677449"/>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latin typeface="Times New Roman"/>
                <a:ea typeface="+mj-lt"/>
                <a:cs typeface="+mj-lt"/>
              </a:rPr>
              <a:t>Ranging Distance</a:t>
            </a:r>
            <a:endParaRPr lang="zh-CN" altLang="en-US" dirty="0">
              <a:latin typeface="Times New Roman"/>
              <a:ea typeface="+mj-lt"/>
              <a:cs typeface="+mj-lt"/>
            </a:endParaRPr>
          </a:p>
        </p:txBody>
      </p:sp>
      <p:pic>
        <p:nvPicPr>
          <p:cNvPr id="6" name="图片 5" descr="应用程序, 表格, Excel&#10;&#10;已自动生成说明">
            <a:extLst>
              <a:ext uri="{FF2B5EF4-FFF2-40B4-BE49-F238E27FC236}">
                <a16:creationId xmlns:a16="http://schemas.microsoft.com/office/drawing/2014/main" id="{7A93D19A-9CE9-DA26-31C8-28AE833C505D}"/>
              </a:ext>
            </a:extLst>
          </p:cNvPr>
          <p:cNvPicPr>
            <a:picLocks noChangeAspect="1"/>
          </p:cNvPicPr>
          <p:nvPr/>
        </p:nvPicPr>
        <p:blipFill>
          <a:blip r:embed="rId2"/>
          <a:stretch>
            <a:fillRect/>
          </a:stretch>
        </p:blipFill>
        <p:spPr>
          <a:xfrm>
            <a:off x="1488053" y="2548198"/>
            <a:ext cx="8913182" cy="2920261"/>
          </a:xfrm>
          <a:prstGeom prst="rect">
            <a:avLst/>
          </a:prstGeom>
        </p:spPr>
      </p:pic>
      <p:sp>
        <p:nvSpPr>
          <p:cNvPr id="4" name="TextBox 3">
            <a:extLst>
              <a:ext uri="{FF2B5EF4-FFF2-40B4-BE49-F238E27FC236}">
                <a16:creationId xmlns:a16="http://schemas.microsoft.com/office/drawing/2014/main" id="{8C7BBF9C-1635-141E-04A4-C3AA43A45A2F}"/>
              </a:ext>
            </a:extLst>
          </p:cNvPr>
          <p:cNvSpPr txBox="1"/>
          <p:nvPr/>
        </p:nvSpPr>
        <p:spPr>
          <a:xfrm>
            <a:off x="3900237" y="2265948"/>
            <a:ext cx="10226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h/cm</a:t>
            </a:r>
          </a:p>
        </p:txBody>
      </p:sp>
      <p:sp>
        <p:nvSpPr>
          <p:cNvPr id="12" name="TextBox 11">
            <a:extLst>
              <a:ext uri="{FF2B5EF4-FFF2-40B4-BE49-F238E27FC236}">
                <a16:creationId xmlns:a16="http://schemas.microsoft.com/office/drawing/2014/main" id="{4B30134E-D9B4-6313-EF3F-1473FA7799CF}"/>
              </a:ext>
            </a:extLst>
          </p:cNvPr>
          <p:cNvSpPr txBox="1"/>
          <p:nvPr/>
        </p:nvSpPr>
        <p:spPr>
          <a:xfrm>
            <a:off x="9555079" y="5374104"/>
            <a:ext cx="12232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t/s</a:t>
            </a:r>
          </a:p>
        </p:txBody>
      </p:sp>
    </p:spTree>
    <p:extLst>
      <p:ext uri="{BB962C8B-B14F-4D97-AF65-F5344CB8AC3E}">
        <p14:creationId xmlns:p14="http://schemas.microsoft.com/office/powerpoint/2010/main" val="240843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516E24-31B2-D439-CE7B-4C62FE270D35}"/>
              </a:ext>
            </a:extLst>
          </p:cNvPr>
          <p:cNvSpPr>
            <a:spLocks noGrp="1"/>
          </p:cNvSpPr>
          <p:nvPr>
            <p:ph idx="1"/>
          </p:nvPr>
        </p:nvSpPr>
        <p:spPr>
          <a:xfrm>
            <a:off x="1484310" y="986425"/>
            <a:ext cx="10018713" cy="4230666"/>
          </a:xfrm>
        </p:spPr>
        <p:txBody>
          <a:bodyPr vert="horz" lIns="91440" tIns="45720" rIns="91440" bIns="45720" rtlCol="0" anchor="t">
            <a:normAutofit/>
          </a:bodyPr>
          <a:lstStyle/>
          <a:p>
            <a:pPr algn="just"/>
            <a:r>
              <a:rPr lang="en-US" altLang="zh-CN" dirty="0">
                <a:latin typeface="Times New Roman"/>
                <a:ea typeface="华文楷体"/>
                <a:cs typeface="Times New Roman"/>
              </a:rPr>
              <a:t>Minimum</a:t>
            </a:r>
            <a:r>
              <a:rPr lang="zh-CN" dirty="0">
                <a:latin typeface="Times New Roman"/>
                <a:ea typeface="华文楷体"/>
                <a:cs typeface="Times New Roman"/>
              </a:rPr>
              <a:t> </a:t>
            </a:r>
            <a:r>
              <a:rPr lang="en-US" altLang="zh-CN" dirty="0">
                <a:latin typeface="Times New Roman"/>
                <a:ea typeface="华文楷体"/>
                <a:cs typeface="Times New Roman"/>
              </a:rPr>
              <a:t>distances</a:t>
            </a:r>
          </a:p>
          <a:p>
            <a:pPr marL="0" indent="0" algn="just">
              <a:buNone/>
            </a:pPr>
            <a:r>
              <a:rPr lang="en-US" altLang="zh-CN" sz="2000" dirty="0">
                <a:latin typeface="Times New Roman"/>
                <a:ea typeface="+mn-lt"/>
                <a:cs typeface="+mn-lt"/>
              </a:rPr>
              <a:t> Slow down the approach speed and approach the sensor from 4cm</a:t>
            </a:r>
            <a:r>
              <a:rPr lang="en-US" sz="2000" dirty="0">
                <a:latin typeface="Times New Roman"/>
                <a:ea typeface="+mn-lt"/>
                <a:cs typeface="+mn-lt"/>
              </a:rPr>
              <a:t>.</a:t>
            </a:r>
            <a:r>
              <a:rPr lang="en-US" altLang="zh-CN" sz="2000" dirty="0">
                <a:latin typeface="Times New Roman"/>
                <a:ea typeface="+mn-lt"/>
                <a:cs typeface="+mn-lt"/>
              </a:rPr>
              <a:t> </a:t>
            </a:r>
            <a:r>
              <a:rPr lang="en-US" sz="2000" dirty="0">
                <a:latin typeface="Times New Roman"/>
                <a:ea typeface="+mn-lt"/>
                <a:cs typeface="+mn-lt"/>
              </a:rPr>
              <a:t>It</a:t>
            </a:r>
            <a:r>
              <a:rPr lang="en-US" altLang="zh-CN" sz="2000" dirty="0">
                <a:latin typeface="Times New Roman"/>
                <a:ea typeface="+mn-lt"/>
                <a:cs typeface="+mn-lt"/>
              </a:rPr>
              <a:t> </a:t>
            </a:r>
            <a:r>
              <a:rPr lang="en-US" sz="2000" dirty="0">
                <a:latin typeface="Times New Roman"/>
                <a:ea typeface="+mn-lt"/>
                <a:cs typeface="+mn-lt"/>
              </a:rPr>
              <a:t>can</a:t>
            </a:r>
            <a:r>
              <a:rPr lang="en-US" altLang="zh-CN" sz="2000" dirty="0">
                <a:latin typeface="Times New Roman"/>
                <a:ea typeface="+mn-lt"/>
                <a:cs typeface="+mn-lt"/>
              </a:rPr>
              <a:t> </a:t>
            </a:r>
            <a:r>
              <a:rPr lang="en-US" sz="2000" dirty="0">
                <a:latin typeface="Times New Roman"/>
                <a:ea typeface="+mn-lt"/>
                <a:cs typeface="+mn-lt"/>
              </a:rPr>
              <a:t>be</a:t>
            </a:r>
            <a:r>
              <a:rPr lang="en-US" altLang="zh-CN" sz="2000" dirty="0">
                <a:latin typeface="Times New Roman"/>
                <a:ea typeface="+mn-lt"/>
                <a:cs typeface="+mn-lt"/>
              </a:rPr>
              <a:t> </a:t>
            </a:r>
            <a:r>
              <a:rPr lang="en-US" sz="2000" dirty="0">
                <a:latin typeface="Times New Roman"/>
                <a:ea typeface="+mn-lt"/>
                <a:cs typeface="+mn-lt"/>
              </a:rPr>
              <a:t>noticed</a:t>
            </a:r>
            <a:r>
              <a:rPr lang="en-US" altLang="zh-CN" sz="2000" dirty="0">
                <a:latin typeface="Times New Roman"/>
                <a:ea typeface="+mn-lt"/>
                <a:cs typeface="+mn-lt"/>
              </a:rPr>
              <a:t> </a:t>
            </a:r>
            <a:r>
              <a:rPr lang="en-US" sz="2000" dirty="0">
                <a:latin typeface="Times New Roman"/>
                <a:ea typeface="+mn-lt"/>
                <a:cs typeface="+mn-lt"/>
              </a:rPr>
              <a:t>that</a:t>
            </a:r>
            <a:r>
              <a:rPr lang="en-US" altLang="zh-CN" sz="2000" dirty="0">
                <a:latin typeface="Times New Roman"/>
                <a:ea typeface="+mn-lt"/>
                <a:cs typeface="+mn-lt"/>
              </a:rPr>
              <a:t> </a:t>
            </a:r>
            <a:r>
              <a:rPr lang="en-US" sz="2000" dirty="0">
                <a:latin typeface="Times New Roman"/>
                <a:ea typeface="+mn-lt"/>
                <a:cs typeface="+mn-lt"/>
              </a:rPr>
              <a:t>the</a:t>
            </a:r>
            <a:r>
              <a:rPr lang="en-US" altLang="zh-CN" sz="2000" dirty="0">
                <a:latin typeface="Times New Roman"/>
                <a:ea typeface="+mn-lt"/>
                <a:cs typeface="+mn-lt"/>
              </a:rPr>
              <a:t> </a:t>
            </a:r>
            <a:r>
              <a:rPr lang="en-US" sz="2000" dirty="0">
                <a:latin typeface="Times New Roman"/>
                <a:ea typeface="+mn-lt"/>
                <a:cs typeface="+mn-lt"/>
              </a:rPr>
              <a:t>sensor</a:t>
            </a:r>
            <a:r>
              <a:rPr lang="en-US" altLang="zh-CN" sz="2000" dirty="0">
                <a:latin typeface="Times New Roman"/>
                <a:ea typeface="+mn-lt"/>
                <a:cs typeface="+mn-lt"/>
              </a:rPr>
              <a:t> </a:t>
            </a:r>
            <a:r>
              <a:rPr lang="en-US" sz="2000" dirty="0">
                <a:latin typeface="Times New Roman"/>
                <a:ea typeface="+mn-lt"/>
                <a:cs typeface="+mn-lt"/>
              </a:rPr>
              <a:t>cannot</a:t>
            </a:r>
            <a:r>
              <a:rPr lang="en-US" altLang="zh-CN" sz="2000" dirty="0">
                <a:latin typeface="Times New Roman"/>
                <a:ea typeface="+mn-lt"/>
                <a:cs typeface="+mn-lt"/>
              </a:rPr>
              <a:t> </a:t>
            </a:r>
            <a:r>
              <a:rPr lang="en-US" sz="2000" dirty="0">
                <a:latin typeface="Times New Roman"/>
                <a:ea typeface="+mn-lt"/>
                <a:cs typeface="+mn-lt"/>
              </a:rPr>
              <a:t>detect</a:t>
            </a:r>
            <a:r>
              <a:rPr lang="en-US" altLang="zh-CN" sz="2000" dirty="0">
                <a:latin typeface="Times New Roman"/>
                <a:ea typeface="+mn-lt"/>
                <a:cs typeface="+mn-lt"/>
              </a:rPr>
              <a:t> </a:t>
            </a:r>
            <a:r>
              <a:rPr lang="en-US" sz="2000" dirty="0">
                <a:latin typeface="Times New Roman"/>
                <a:ea typeface="+mn-lt"/>
                <a:cs typeface="+mn-lt"/>
              </a:rPr>
              <a:t>data</a:t>
            </a:r>
            <a:r>
              <a:rPr lang="en-US" altLang="zh-CN" sz="2000" dirty="0">
                <a:latin typeface="Times New Roman"/>
                <a:ea typeface="+mn-lt"/>
                <a:cs typeface="+mn-lt"/>
              </a:rPr>
              <a:t> </a:t>
            </a:r>
            <a:r>
              <a:rPr lang="en-US" sz="2000" dirty="0">
                <a:latin typeface="Times New Roman"/>
                <a:ea typeface="+mn-lt"/>
                <a:cs typeface="+mn-lt"/>
              </a:rPr>
              <a:t>when</a:t>
            </a:r>
            <a:r>
              <a:rPr lang="en-US" altLang="zh-CN" sz="2000" dirty="0">
                <a:latin typeface="Times New Roman"/>
                <a:ea typeface="+mn-lt"/>
                <a:cs typeface="+mn-lt"/>
              </a:rPr>
              <a:t> </a:t>
            </a:r>
            <a:r>
              <a:rPr lang="en-US" sz="2000" dirty="0">
                <a:latin typeface="Times New Roman"/>
                <a:ea typeface="+mn-lt"/>
                <a:cs typeface="+mn-lt"/>
              </a:rPr>
              <a:t>it</a:t>
            </a:r>
            <a:r>
              <a:rPr lang="en-US" altLang="zh-CN" sz="2000" dirty="0">
                <a:latin typeface="Times New Roman"/>
                <a:ea typeface="+mn-lt"/>
                <a:cs typeface="+mn-lt"/>
              </a:rPr>
              <a:t> </a:t>
            </a:r>
            <a:r>
              <a:rPr lang="en-US" sz="2000" dirty="0">
                <a:latin typeface="Times New Roman"/>
                <a:ea typeface="+mn-lt"/>
                <a:cs typeface="+mn-lt"/>
              </a:rPr>
              <a:t>is</a:t>
            </a:r>
            <a:r>
              <a:rPr lang="en-US" altLang="zh-CN" sz="2000" dirty="0">
                <a:latin typeface="Times New Roman"/>
                <a:ea typeface="+mn-lt"/>
                <a:cs typeface="+mn-lt"/>
              </a:rPr>
              <a:t> </a:t>
            </a:r>
            <a:r>
              <a:rPr lang="en-US" sz="2000" dirty="0">
                <a:latin typeface="Times New Roman"/>
                <a:ea typeface="+mn-lt"/>
                <a:cs typeface="+mn-lt"/>
              </a:rPr>
              <a:t>less</a:t>
            </a:r>
            <a:r>
              <a:rPr lang="en-US" altLang="zh-CN" sz="2000" dirty="0">
                <a:latin typeface="Times New Roman"/>
                <a:ea typeface="+mn-lt"/>
                <a:cs typeface="+mn-lt"/>
              </a:rPr>
              <a:t> </a:t>
            </a:r>
            <a:r>
              <a:rPr lang="en-US" sz="2000" dirty="0">
                <a:latin typeface="Times New Roman"/>
                <a:ea typeface="+mn-lt"/>
                <a:cs typeface="+mn-lt"/>
              </a:rPr>
              <a:t>than</a:t>
            </a:r>
            <a:r>
              <a:rPr lang="en-US" altLang="zh-CN" sz="2000" dirty="0">
                <a:latin typeface="Times New Roman"/>
                <a:ea typeface="+mn-lt"/>
                <a:cs typeface="+mn-lt"/>
              </a:rPr>
              <a:t> </a:t>
            </a:r>
            <a:r>
              <a:rPr lang="en-US" sz="2000" dirty="0">
                <a:latin typeface="Times New Roman"/>
                <a:ea typeface="+mn-lt"/>
                <a:cs typeface="+mn-lt"/>
              </a:rPr>
              <a:t>2cm. So we can infer that the minimum detection distance is 2cm.</a:t>
            </a:r>
            <a:endParaRPr lang="zh-CN" dirty="0">
              <a:latin typeface="Times New Roman"/>
            </a:endParaRPr>
          </a:p>
        </p:txBody>
      </p:sp>
      <p:sp>
        <p:nvSpPr>
          <p:cNvPr id="5" name="标题 1">
            <a:extLst>
              <a:ext uri="{FF2B5EF4-FFF2-40B4-BE49-F238E27FC236}">
                <a16:creationId xmlns:a16="http://schemas.microsoft.com/office/drawing/2014/main" id="{4DC07167-6D66-34C5-E2B1-FAA3F2673047}"/>
              </a:ext>
            </a:extLst>
          </p:cNvPr>
          <p:cNvSpPr txBox="1">
            <a:spLocks/>
          </p:cNvSpPr>
          <p:nvPr/>
        </p:nvSpPr>
        <p:spPr>
          <a:xfrm>
            <a:off x="1484311" y="310019"/>
            <a:ext cx="4350686" cy="677449"/>
          </a:xfrm>
          <a:prstGeom prst="rect">
            <a:avLst/>
          </a:prstGeom>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latin typeface="Times New Roman"/>
                <a:ea typeface="+mj-lt"/>
                <a:cs typeface="+mj-lt"/>
              </a:rPr>
              <a:t>Ranging Distance</a:t>
            </a:r>
            <a:endParaRPr lang="zh-CN" altLang="en-US" dirty="0">
              <a:latin typeface="Times New Roman"/>
              <a:ea typeface="+mj-lt"/>
              <a:cs typeface="+mj-lt"/>
            </a:endParaRPr>
          </a:p>
        </p:txBody>
      </p:sp>
      <p:pic>
        <p:nvPicPr>
          <p:cNvPr id="6" name="图片 5" descr="文本, 表格&#10;&#10;已自动生成说明">
            <a:extLst>
              <a:ext uri="{FF2B5EF4-FFF2-40B4-BE49-F238E27FC236}">
                <a16:creationId xmlns:a16="http://schemas.microsoft.com/office/drawing/2014/main" id="{940E62EE-EC1B-1183-EA98-7A4340B2B6DD}"/>
              </a:ext>
            </a:extLst>
          </p:cNvPr>
          <p:cNvPicPr>
            <a:picLocks noChangeAspect="1"/>
          </p:cNvPicPr>
          <p:nvPr/>
        </p:nvPicPr>
        <p:blipFill>
          <a:blip r:embed="rId2"/>
          <a:stretch>
            <a:fillRect/>
          </a:stretch>
        </p:blipFill>
        <p:spPr>
          <a:xfrm>
            <a:off x="1901934" y="2974671"/>
            <a:ext cx="1895475" cy="3695700"/>
          </a:xfrm>
          <a:prstGeom prst="rect">
            <a:avLst/>
          </a:prstGeom>
        </p:spPr>
      </p:pic>
      <p:pic>
        <p:nvPicPr>
          <p:cNvPr id="7" name="图片 6">
            <a:extLst>
              <a:ext uri="{FF2B5EF4-FFF2-40B4-BE49-F238E27FC236}">
                <a16:creationId xmlns:a16="http://schemas.microsoft.com/office/drawing/2014/main" id="{B5684A30-3806-BD9F-D265-C57EDA115012}"/>
              </a:ext>
            </a:extLst>
          </p:cNvPr>
          <p:cNvPicPr>
            <a:picLocks noChangeAspect="1"/>
          </p:cNvPicPr>
          <p:nvPr/>
        </p:nvPicPr>
        <p:blipFill>
          <a:blip r:embed="rId3"/>
          <a:stretch>
            <a:fillRect/>
          </a:stretch>
        </p:blipFill>
        <p:spPr>
          <a:xfrm>
            <a:off x="4247107" y="2971343"/>
            <a:ext cx="1714500" cy="2428875"/>
          </a:xfrm>
          <a:prstGeom prst="rect">
            <a:avLst/>
          </a:prstGeom>
        </p:spPr>
      </p:pic>
      <p:pic>
        <p:nvPicPr>
          <p:cNvPr id="8" name="图片 7" descr="文本&#10;&#10;已自动生成说明">
            <a:extLst>
              <a:ext uri="{FF2B5EF4-FFF2-40B4-BE49-F238E27FC236}">
                <a16:creationId xmlns:a16="http://schemas.microsoft.com/office/drawing/2014/main" id="{0B0155F6-BA1A-CE26-3FC6-624B35ACCE15}"/>
              </a:ext>
            </a:extLst>
          </p:cNvPr>
          <p:cNvPicPr>
            <a:picLocks noChangeAspect="1"/>
          </p:cNvPicPr>
          <p:nvPr/>
        </p:nvPicPr>
        <p:blipFill>
          <a:blip r:embed="rId4"/>
          <a:stretch>
            <a:fillRect/>
          </a:stretch>
        </p:blipFill>
        <p:spPr>
          <a:xfrm>
            <a:off x="6402170" y="2969191"/>
            <a:ext cx="1704975" cy="2057400"/>
          </a:xfrm>
          <a:prstGeom prst="rect">
            <a:avLst/>
          </a:prstGeom>
        </p:spPr>
      </p:pic>
      <p:pic>
        <p:nvPicPr>
          <p:cNvPr id="9" name="图片 8" descr="表格&#10;&#10;已自动生成说明">
            <a:extLst>
              <a:ext uri="{FF2B5EF4-FFF2-40B4-BE49-F238E27FC236}">
                <a16:creationId xmlns:a16="http://schemas.microsoft.com/office/drawing/2014/main" id="{FB1514BA-1CCE-E97B-2AE9-09E75E7A7494}"/>
              </a:ext>
            </a:extLst>
          </p:cNvPr>
          <p:cNvPicPr>
            <a:picLocks noChangeAspect="1"/>
          </p:cNvPicPr>
          <p:nvPr/>
        </p:nvPicPr>
        <p:blipFill>
          <a:blip r:embed="rId5"/>
          <a:stretch>
            <a:fillRect/>
          </a:stretch>
        </p:blipFill>
        <p:spPr>
          <a:xfrm>
            <a:off x="8561604" y="2970561"/>
            <a:ext cx="1895475" cy="2847975"/>
          </a:xfrm>
          <a:prstGeom prst="rect">
            <a:avLst/>
          </a:prstGeom>
        </p:spPr>
      </p:pic>
      <p:sp>
        <p:nvSpPr>
          <p:cNvPr id="10" name="文本框 9">
            <a:extLst>
              <a:ext uri="{FF2B5EF4-FFF2-40B4-BE49-F238E27FC236}">
                <a16:creationId xmlns:a16="http://schemas.microsoft.com/office/drawing/2014/main" id="{B641447C-8473-AAEE-94A6-01CC0897023A}"/>
              </a:ext>
            </a:extLst>
          </p:cNvPr>
          <p:cNvSpPr txBox="1"/>
          <p:nvPr/>
        </p:nvSpPr>
        <p:spPr>
          <a:xfrm>
            <a:off x="2150301" y="2526082"/>
            <a:ext cx="1398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ea typeface="华文楷体"/>
              </a:rPr>
              <a:t>4cm</a:t>
            </a:r>
            <a:endParaRPr lang="zh-CN" altLang="en-US" dirty="0">
              <a:ea typeface="华文楷体"/>
            </a:endParaRPr>
          </a:p>
        </p:txBody>
      </p:sp>
      <p:sp>
        <p:nvSpPr>
          <p:cNvPr id="11" name="文本框 10">
            <a:extLst>
              <a:ext uri="{FF2B5EF4-FFF2-40B4-BE49-F238E27FC236}">
                <a16:creationId xmlns:a16="http://schemas.microsoft.com/office/drawing/2014/main" id="{B158C425-A203-E91B-4596-FC9002854B65}"/>
              </a:ext>
            </a:extLst>
          </p:cNvPr>
          <p:cNvSpPr txBox="1"/>
          <p:nvPr/>
        </p:nvSpPr>
        <p:spPr>
          <a:xfrm>
            <a:off x="4530246" y="2526082"/>
            <a:ext cx="1148219" cy="3757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ea typeface="华文楷体"/>
              </a:rPr>
              <a:t>3cm</a:t>
            </a:r>
            <a:endParaRPr lang="zh-CN"/>
          </a:p>
        </p:txBody>
      </p:sp>
      <p:sp>
        <p:nvSpPr>
          <p:cNvPr id="12" name="文本框 11">
            <a:extLst>
              <a:ext uri="{FF2B5EF4-FFF2-40B4-BE49-F238E27FC236}">
                <a16:creationId xmlns:a16="http://schemas.microsoft.com/office/drawing/2014/main" id="{C344C0C5-1E68-56F9-FE8A-11863412684D}"/>
              </a:ext>
            </a:extLst>
          </p:cNvPr>
          <p:cNvSpPr txBox="1"/>
          <p:nvPr/>
        </p:nvSpPr>
        <p:spPr>
          <a:xfrm>
            <a:off x="6617917" y="2526081"/>
            <a:ext cx="1273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ea typeface="华文楷体"/>
              </a:rPr>
              <a:t>2cm</a:t>
            </a:r>
            <a:endParaRPr lang="zh-CN" altLang="en-US"/>
          </a:p>
        </p:txBody>
      </p:sp>
      <p:sp>
        <p:nvSpPr>
          <p:cNvPr id="13" name="文本框 12">
            <a:extLst>
              <a:ext uri="{FF2B5EF4-FFF2-40B4-BE49-F238E27FC236}">
                <a16:creationId xmlns:a16="http://schemas.microsoft.com/office/drawing/2014/main" id="{DFA3D12A-BC7F-4029-BE2B-7DF1CAF0F053}"/>
              </a:ext>
            </a:extLst>
          </p:cNvPr>
          <p:cNvSpPr txBox="1"/>
          <p:nvPr/>
        </p:nvSpPr>
        <p:spPr>
          <a:xfrm>
            <a:off x="8945671" y="2526081"/>
            <a:ext cx="11377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a:ea typeface="华文楷体"/>
              </a:rPr>
              <a:t>&lt;2cm</a:t>
            </a:r>
            <a:endParaRPr lang="zh-CN" altLang="en-US"/>
          </a:p>
        </p:txBody>
      </p:sp>
    </p:spTree>
    <p:extLst>
      <p:ext uri="{BB962C8B-B14F-4D97-AF65-F5344CB8AC3E}">
        <p14:creationId xmlns:p14="http://schemas.microsoft.com/office/powerpoint/2010/main" val="231323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4C51-356C-A3C7-C16E-35697B8EB521}"/>
              </a:ext>
            </a:extLst>
          </p:cNvPr>
          <p:cNvSpPr>
            <a:spLocks noGrp="1"/>
          </p:cNvSpPr>
          <p:nvPr>
            <p:ph type="title"/>
          </p:nvPr>
        </p:nvSpPr>
        <p:spPr>
          <a:xfrm>
            <a:off x="1484311" y="685800"/>
            <a:ext cx="4455070" cy="646134"/>
          </a:xfrm>
        </p:spPr>
        <p:txBody>
          <a:bodyPr>
            <a:normAutofit fontScale="90000"/>
          </a:bodyPr>
          <a:lstStyle/>
          <a:p>
            <a:r>
              <a:rPr lang="zh-CN">
                <a:latin typeface="Times New Roman"/>
                <a:ea typeface="+mj-lt"/>
                <a:cs typeface="+mj-lt"/>
              </a:rPr>
              <a:t>Measuring Angle</a:t>
            </a:r>
            <a:endParaRPr lang="zh-CN">
              <a:latin typeface="Times New Roman"/>
              <a:cs typeface="Times New Roman"/>
            </a:endParaRPr>
          </a:p>
        </p:txBody>
      </p:sp>
      <p:sp>
        <p:nvSpPr>
          <p:cNvPr id="3" name="内容占位符 2">
            <a:extLst>
              <a:ext uri="{FF2B5EF4-FFF2-40B4-BE49-F238E27FC236}">
                <a16:creationId xmlns:a16="http://schemas.microsoft.com/office/drawing/2014/main" id="{CD361F31-3CF5-E707-0EA3-2294DF0B02F7}"/>
              </a:ext>
            </a:extLst>
          </p:cNvPr>
          <p:cNvSpPr>
            <a:spLocks noGrp="1"/>
          </p:cNvSpPr>
          <p:nvPr>
            <p:ph idx="1"/>
          </p:nvPr>
        </p:nvSpPr>
        <p:spPr>
          <a:xfrm>
            <a:off x="1484310" y="1675355"/>
            <a:ext cx="9716001" cy="859078"/>
          </a:xfrm>
        </p:spPr>
        <p:txBody>
          <a:bodyPr vert="horz" lIns="91440" tIns="45720" rIns="91440" bIns="45720" rtlCol="0" anchor="t">
            <a:normAutofit/>
          </a:bodyPr>
          <a:lstStyle/>
          <a:p>
            <a:pPr algn="just">
              <a:buClr>
                <a:srgbClr val="1287C3"/>
              </a:buClr>
            </a:pPr>
            <a:r>
              <a:rPr lang="zh-CN" altLang="en-US">
                <a:latin typeface="Times New Roman"/>
                <a:ea typeface="华文楷体"/>
                <a:cs typeface="Times New Roman"/>
              </a:rPr>
              <a:t>In this part, we will d</a:t>
            </a:r>
            <a:r>
              <a:rPr lang="zh-CN">
                <a:latin typeface="Times New Roman"/>
                <a:ea typeface="+mn-lt"/>
                <a:cs typeface="+mn-lt"/>
              </a:rPr>
              <a:t>etermine the feasibility of the module at different measurement angles. </a:t>
            </a:r>
            <a:endParaRPr lang="zh-CN" altLang="en-US">
              <a:latin typeface="Times New Roman"/>
            </a:endParaRPr>
          </a:p>
        </p:txBody>
      </p:sp>
      <p:sp>
        <p:nvSpPr>
          <p:cNvPr id="5" name="文本框 4">
            <a:extLst>
              <a:ext uri="{FF2B5EF4-FFF2-40B4-BE49-F238E27FC236}">
                <a16:creationId xmlns:a16="http://schemas.microsoft.com/office/drawing/2014/main" id="{0F98D865-9749-E23A-D8D9-04BA3AA7A0C3}"/>
              </a:ext>
            </a:extLst>
          </p:cNvPr>
          <p:cNvSpPr txBox="1"/>
          <p:nvPr/>
        </p:nvSpPr>
        <p:spPr>
          <a:xfrm>
            <a:off x="1482246" y="2839232"/>
            <a:ext cx="9519780" cy="22048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zh-CN" altLang="en-US" sz="2400">
                <a:latin typeface="Times New Roman"/>
                <a:ea typeface="SimHei"/>
                <a:cs typeface="+mn-lt"/>
              </a:rPr>
              <a:t> </a:t>
            </a:r>
            <a:r>
              <a:rPr lang="zh-CN" sz="2400">
                <a:latin typeface="Times New Roman"/>
                <a:ea typeface="SimHei"/>
                <a:cs typeface="+mn-lt"/>
              </a:rPr>
              <a:t>Place an object in front of the sensor, first put the sensor horizontally and vertically on the table. Then tilt it upward at a certain angle until no more value can be measured.</a:t>
            </a:r>
            <a:endParaRPr lang="zh-CN">
              <a:latin typeface="Times New Roman"/>
              <a:ea typeface="SimHei"/>
            </a:endParaRPr>
          </a:p>
        </p:txBody>
      </p:sp>
    </p:spTree>
    <p:extLst>
      <p:ext uri="{BB962C8B-B14F-4D97-AF65-F5344CB8AC3E}">
        <p14:creationId xmlns:p14="http://schemas.microsoft.com/office/powerpoint/2010/main" val="2581690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Ultrasonic Ranging Module </vt:lpstr>
      <vt:lpstr>Introduction</vt:lpstr>
      <vt:lpstr>PowerPoint Presentation</vt:lpstr>
      <vt:lpstr>Specifications of the module</vt:lpstr>
      <vt:lpstr>Ranging Distance</vt:lpstr>
      <vt:lpstr>PowerPoint Presentation</vt:lpstr>
      <vt:lpstr>PowerPoint Presentation</vt:lpstr>
      <vt:lpstr>PowerPoint Presentation</vt:lpstr>
      <vt:lpstr>Measuring Angle</vt:lpstr>
      <vt:lpstr>PowerPoint Presentation</vt:lpstr>
      <vt:lpstr>PowerPoint Presentation</vt:lpstr>
      <vt:lpstr>Precision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cp:revision>559</cp:revision>
  <dcterms:created xsi:type="dcterms:W3CDTF">2024-02-24T21:28:03Z</dcterms:created>
  <dcterms:modified xsi:type="dcterms:W3CDTF">2024-03-02T02:21:26Z</dcterms:modified>
</cp:coreProperties>
</file>