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31200" cy="331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B8DB-6E38-4D4C-9176-1929151D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81444-7B0E-4559-B19D-892CD6760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5E5A-98AE-4178-AF75-EAAD0EEB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D9A5-A6B2-4920-9139-7A8E262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8E10-FE86-45B8-BBD7-A29F8163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5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36BC-4078-4949-B04A-94723157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EEFD9-62C1-4402-8DDE-10F120AC5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FC03-C5A2-4635-8F68-BA91AD08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6975-EF2E-441D-892F-D1C70DB1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9D0B-A504-4ACE-B521-D68B9BE2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66564-95E5-477A-AC73-1C115A97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87D0-6A0B-42C3-9D46-8899FB61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CBDC-4840-49B4-B657-8351925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CDD6-E0CB-41D2-94DC-B3B26E3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264-C511-4457-B1CC-0798675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04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74F6-5085-45EA-A035-52382689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1456-BC9E-4366-9123-00DFC570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B3C3-6DE2-478B-A344-17A3F5BC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882E-363F-4882-88C5-16A3FC97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0EC9-418E-4F07-81F1-D5C185B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1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1AC-6142-4F68-A0DC-51683E2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04C99-2092-4896-BD82-F081091F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1581-8086-45D2-ACC2-D89A9E78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22C5-1C7A-4480-92CA-A77376B5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7AF8-BE6A-4D75-8F62-39F7FAB5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D168-91C0-41C0-A05B-9C0D091D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ABBC-7183-4E29-A62C-B3AFE0BA1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421D7-95B0-49B5-980F-439F533A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64C12-7E2A-4BCA-8F5E-B2A19D8A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9309E-EB89-4960-AC05-C4F87B18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3880-F613-4F28-85FD-474533BF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44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A0A0-A3DC-45FE-8358-C42093A2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09FA-E3A8-40F1-AB4A-C4920C3E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E3C07-FF1E-4D58-B244-52109EEF5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F8673-DCAB-4FB9-8A94-30C981E0D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B59D2-E3F0-4AA4-90FB-5A631F77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0482B-8862-44FF-8897-F7D12416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EB148-43B7-4513-BBF2-93C53E43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6E360-3CA0-43F5-845E-1E87192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33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9B4-2D2A-472C-A758-B6069862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B5BD8-64C5-4553-BAF9-81B63A7E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F8442-EE84-459E-A344-37D5247B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394C-5767-4A11-BB6A-D277F786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A820-E1DB-4E23-A1E4-C3AFDE4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938E-067D-442D-8578-93E5CB4B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5902D-791F-46EB-95C5-2F278245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DA62-D5A8-4C85-BA71-E4F3C95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BC98-0DC2-4C6A-B7D1-43CDF347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65312-CFBB-48CF-B3E1-A9CA8D7A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3F02-7BB3-4F0B-A606-8840A34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E6125-F806-479E-91EE-91DF96F7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E94D-5115-48B8-8F8F-DE3D5564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DCA-9014-4B88-9324-A9BAAC9C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BE855-5AA4-4D66-8F96-7317DC0B9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A8F4B-D0D5-4504-87AA-4FEC6963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E96A-7219-44B5-8BF3-0ECFF2F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4537-0BCE-43C5-A501-1AAB2DF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39E06-9732-45EF-9DA6-9507A6E1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6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E9B99-0AAE-4025-AB7D-77A19DCD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22F6-37B8-412E-B15B-04CA56A7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9737-9D04-42A9-A4DC-348CDE7F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5EAE-351F-4271-B2FC-4FD5B44EE96C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2AAF-B9C6-4FF9-906D-C43B0232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AE78-D3CC-4D76-B610-1572FD26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53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48B14F-9DEA-4230-ABD4-6EA50E8A3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85993"/>
              </p:ext>
            </p:extLst>
          </p:nvPr>
        </p:nvGraphicFramePr>
        <p:xfrm>
          <a:off x="134400" y="779400"/>
          <a:ext cx="11923200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753">
                  <a:extLst>
                    <a:ext uri="{9D8B030D-6E8A-4147-A177-3AD203B41FA5}">
                      <a16:colId xmlns:a16="http://schemas.microsoft.com/office/drawing/2014/main" val="353048072"/>
                    </a:ext>
                  </a:extLst>
                </a:gridCol>
                <a:gridCol w="1542968">
                  <a:extLst>
                    <a:ext uri="{9D8B030D-6E8A-4147-A177-3AD203B41FA5}">
                      <a16:colId xmlns:a16="http://schemas.microsoft.com/office/drawing/2014/main" val="4154142423"/>
                    </a:ext>
                  </a:extLst>
                </a:gridCol>
                <a:gridCol w="2487337">
                  <a:extLst>
                    <a:ext uri="{9D8B030D-6E8A-4147-A177-3AD203B41FA5}">
                      <a16:colId xmlns:a16="http://schemas.microsoft.com/office/drawing/2014/main" val="1173315652"/>
                    </a:ext>
                  </a:extLst>
                </a:gridCol>
                <a:gridCol w="948602">
                  <a:extLst>
                    <a:ext uri="{9D8B030D-6E8A-4147-A177-3AD203B41FA5}">
                      <a16:colId xmlns:a16="http://schemas.microsoft.com/office/drawing/2014/main" val="1685941792"/>
                    </a:ext>
                  </a:extLst>
                </a:gridCol>
                <a:gridCol w="1290740">
                  <a:extLst>
                    <a:ext uri="{9D8B030D-6E8A-4147-A177-3AD203B41FA5}">
                      <a16:colId xmlns:a16="http://schemas.microsoft.com/office/drawing/2014/main" val="2931450649"/>
                    </a:ext>
                  </a:extLst>
                </a:gridCol>
                <a:gridCol w="2980800">
                  <a:extLst>
                    <a:ext uri="{9D8B030D-6E8A-4147-A177-3AD203B41FA5}">
                      <a16:colId xmlns:a16="http://schemas.microsoft.com/office/drawing/2014/main" val="290987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Done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R^2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02 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03_SVM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44966"/>
                  </a:ext>
                </a:extLst>
              </a:tr>
              <a:tr h="2323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5646"/>
                  </a:ext>
                </a:extLst>
              </a:tr>
              <a:tr h="192734">
                <a:tc>
                  <a:txBody>
                    <a:bodyPr/>
                    <a:lstStyle/>
                    <a:p>
                      <a:r>
                        <a:rPr lang="de-DE" dirty="0"/>
                        <a:t>04_NN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05_RNN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0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06_LSTM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9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07_EDLSTM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3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08_LSTM_HPT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09_ED_LSTM_HPT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6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04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90F1DA-2D9A-4133-BA4D-9720BF5A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00" y="1110600"/>
            <a:ext cx="5245507" cy="580088"/>
          </a:xfrm>
        </p:spPr>
        <p:txBody>
          <a:bodyPr>
            <a:normAutofit/>
          </a:bodyPr>
          <a:lstStyle/>
          <a:p>
            <a:r>
              <a:rPr lang="de-DE" sz="2400" dirty="0"/>
              <a:t>Price </a:t>
            </a:r>
            <a:r>
              <a:rPr lang="de-DE" sz="2400" dirty="0" err="1"/>
              <a:t>change</a:t>
            </a:r>
            <a:r>
              <a:rPr lang="de-DE" sz="2400" dirty="0"/>
              <a:t> </a:t>
            </a:r>
            <a:r>
              <a:rPr lang="de-DE" sz="2400" dirty="0" err="1"/>
              <a:t>prediction</a:t>
            </a:r>
            <a:endParaRPr lang="de-DE" sz="24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81AA2D8-A771-401B-A9B8-FAC46A5E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" y="1690688"/>
            <a:ext cx="5245507" cy="5102996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284EF99-2AF7-439B-B64F-CA004E26A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93" y="1685345"/>
            <a:ext cx="5245507" cy="5113682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E7217719-82D8-431E-90FA-313A7D0B7C08}"/>
              </a:ext>
            </a:extLst>
          </p:cNvPr>
          <p:cNvSpPr txBox="1">
            <a:spLocks/>
          </p:cNvSpPr>
          <p:nvPr/>
        </p:nvSpPr>
        <p:spPr>
          <a:xfrm>
            <a:off x="6480893" y="1110600"/>
            <a:ext cx="5245507" cy="58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/>
              <a:t>Actual</a:t>
            </a:r>
            <a:r>
              <a:rPr lang="de-DE" sz="2400" dirty="0"/>
              <a:t> </a:t>
            </a:r>
            <a:r>
              <a:rPr lang="de-DE" sz="2400" dirty="0" err="1"/>
              <a:t>price</a:t>
            </a:r>
            <a:r>
              <a:rPr lang="de-DE" sz="2400" dirty="0"/>
              <a:t> </a:t>
            </a:r>
            <a:r>
              <a:rPr lang="de-DE" sz="2400" dirty="0" err="1"/>
              <a:t>prediction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4485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776DB0-CBD1-4101-A360-1E3E9181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Interim </a:t>
            </a:r>
            <a:r>
              <a:rPr lang="de-DE" dirty="0" err="1"/>
              <a:t>result</a:t>
            </a:r>
            <a:endParaRPr lang="de-DE" dirty="0"/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3128F2B3-9A47-45F7-9422-4FF866C1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54" y="1773000"/>
            <a:ext cx="9375492" cy="48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48B14F-9DEA-4230-ABD4-6EA50E8A3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2256"/>
              </p:ext>
            </p:extLst>
          </p:nvPr>
        </p:nvGraphicFramePr>
        <p:xfrm>
          <a:off x="134400" y="779400"/>
          <a:ext cx="11923200" cy="441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753">
                  <a:extLst>
                    <a:ext uri="{9D8B030D-6E8A-4147-A177-3AD203B41FA5}">
                      <a16:colId xmlns:a16="http://schemas.microsoft.com/office/drawing/2014/main" val="353048072"/>
                    </a:ext>
                  </a:extLst>
                </a:gridCol>
                <a:gridCol w="1542968">
                  <a:extLst>
                    <a:ext uri="{9D8B030D-6E8A-4147-A177-3AD203B41FA5}">
                      <a16:colId xmlns:a16="http://schemas.microsoft.com/office/drawing/2014/main" val="4154142423"/>
                    </a:ext>
                  </a:extLst>
                </a:gridCol>
                <a:gridCol w="2487337">
                  <a:extLst>
                    <a:ext uri="{9D8B030D-6E8A-4147-A177-3AD203B41FA5}">
                      <a16:colId xmlns:a16="http://schemas.microsoft.com/office/drawing/2014/main" val="1173315652"/>
                    </a:ext>
                  </a:extLst>
                </a:gridCol>
                <a:gridCol w="948602">
                  <a:extLst>
                    <a:ext uri="{9D8B030D-6E8A-4147-A177-3AD203B41FA5}">
                      <a16:colId xmlns:a16="http://schemas.microsoft.com/office/drawing/2014/main" val="1685941792"/>
                    </a:ext>
                  </a:extLst>
                </a:gridCol>
                <a:gridCol w="1290740">
                  <a:extLst>
                    <a:ext uri="{9D8B030D-6E8A-4147-A177-3AD203B41FA5}">
                      <a16:colId xmlns:a16="http://schemas.microsoft.com/office/drawing/2014/main" val="2931450649"/>
                    </a:ext>
                  </a:extLst>
                </a:gridCol>
                <a:gridCol w="2980800">
                  <a:extLst>
                    <a:ext uri="{9D8B030D-6E8A-4147-A177-3AD203B41FA5}">
                      <a16:colId xmlns:a16="http://schemas.microsoft.com/office/drawing/2014/main" val="290987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modeltype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Namespace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Done?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R^2 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10_ED_LSTM_WL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Additional </a:t>
                      </a:r>
                      <a:r>
                        <a:rPr lang="de-DE" dirty="0" err="1"/>
                        <a:t>Weak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10_ED_LSTM_WL2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MS_EDLSTM_WL2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 </a:t>
                      </a:r>
                      <a:r>
                        <a:rPr lang="de-DE" dirty="0" err="1"/>
                        <a:t>day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10_ED_LSTM_WL2_1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ELU Layer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44966"/>
                  </a:ext>
                </a:extLst>
              </a:tr>
              <a:tr h="370454">
                <a:tc>
                  <a:txBody>
                    <a:bodyPr/>
                    <a:lstStyle/>
                    <a:p>
                      <a:r>
                        <a:rPr lang="de-DE" dirty="0"/>
                        <a:t>10_ED_LSTM_WL3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 </a:t>
                      </a:r>
                      <a:r>
                        <a:rPr lang="de-DE" dirty="0" err="1"/>
                        <a:t>day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set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5646"/>
                  </a:ext>
                </a:extLst>
              </a:tr>
              <a:tr h="192734">
                <a:tc>
                  <a:txBody>
                    <a:bodyPr/>
                    <a:lstStyle/>
                    <a:p>
                      <a:r>
                        <a:rPr lang="de-DE" dirty="0"/>
                        <a:t>10_ED_LSTM_WL4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extended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set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10_ED_LSTM_WL5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HPT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0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10_ED_LSTM_WL6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Differencing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Smaller</a:t>
                      </a:r>
                      <a:r>
                        <a:rPr lang="de-DE" dirty="0"/>
                        <a:t>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9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3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6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E5E2-35E3-4551-9F70-DD9CAF56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EBCA-9AEB-400E-83C9-1336EE53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submit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a </a:t>
            </a: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?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?</a:t>
            </a:r>
          </a:p>
          <a:p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?</a:t>
            </a:r>
          </a:p>
          <a:p>
            <a:r>
              <a:rPr lang="de-DE" dirty="0" err="1"/>
              <a:t>Documentation</a:t>
            </a:r>
            <a:r>
              <a:rPr lang="de-DE" dirty="0"/>
              <a:t> on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?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?</a:t>
            </a:r>
          </a:p>
          <a:p>
            <a:r>
              <a:rPr lang="de-DE" dirty="0" err="1"/>
              <a:t>Prediction</a:t>
            </a:r>
            <a:r>
              <a:rPr lang="de-DE" dirty="0"/>
              <a:t> Goal? 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Load okay</a:t>
            </a:r>
          </a:p>
          <a:p>
            <a:r>
              <a:rPr lang="de-DE" dirty="0" err="1"/>
              <a:t>Differencing</a:t>
            </a:r>
            <a:r>
              <a:rPr lang="de-DE" dirty="0"/>
              <a:t> vs. </a:t>
            </a:r>
            <a:r>
              <a:rPr lang="de-DE" dirty="0" err="1"/>
              <a:t>Scaling</a:t>
            </a:r>
            <a:r>
              <a:rPr lang="de-DE" dirty="0"/>
              <a:t>?</a:t>
            </a:r>
          </a:p>
          <a:p>
            <a:r>
              <a:rPr lang="de-DE" dirty="0"/>
              <a:t>PCA </a:t>
            </a:r>
            <a:r>
              <a:rPr lang="de-DE" dirty="0" err="1"/>
              <a:t>interpretation</a:t>
            </a:r>
            <a:endParaRPr lang="de-DE" dirty="0"/>
          </a:p>
          <a:p>
            <a:r>
              <a:rPr lang="de-DE" dirty="0"/>
              <a:t>14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66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SARIMAX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9B6CD2F-D871-4AC9-B4A3-AE5F5D53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00" y="1380770"/>
            <a:ext cx="3974400" cy="264960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C8D6F27-4EE1-46C2-A0C5-11DD293A4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0" y="1383770"/>
            <a:ext cx="3974400" cy="26496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B584EBB-AC4D-4DFD-9773-E79DFA9A8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0" y="1400645"/>
            <a:ext cx="3974400" cy="2649600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8A0F11-2588-492E-91BF-49C0AB6EE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00" y="4208400"/>
            <a:ext cx="3974400" cy="26496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47699E6-53C5-4754-8A17-A79499810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99" y="4149429"/>
            <a:ext cx="3974401" cy="264960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D09E41D-0F84-4C72-A5A8-70D8A5035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0" y="4208400"/>
            <a:ext cx="39744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8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SVM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7733C81-02A6-4635-8CB2-B18A21AC3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00" y="1461185"/>
            <a:ext cx="3974400" cy="2649600"/>
          </a:xfrm>
          <a:prstGeom prst="rect">
            <a:avLst/>
          </a:prstGeom>
        </p:spPr>
      </p:pic>
      <p:pic>
        <p:nvPicPr>
          <p:cNvPr id="14" name="Picture 13" descr="A picture containing polygon&#10;&#10;Description automatically generated">
            <a:extLst>
              <a:ext uri="{FF2B5EF4-FFF2-40B4-BE49-F238E27FC236}">
                <a16:creationId xmlns:a16="http://schemas.microsoft.com/office/drawing/2014/main" id="{7E9DB5D6-C468-44F5-8E4D-617FDFBD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00" y="1458637"/>
            <a:ext cx="3974400" cy="26496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28A121B8-4DD6-4FF1-B4E0-C443B601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0" y="1458637"/>
            <a:ext cx="3974400" cy="264960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DC476E0E-BABE-4F83-9E0F-39D9E2193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00" y="4108237"/>
            <a:ext cx="3974400" cy="264960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84AC2BF5-E442-4115-8B40-FC56E90AC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0" y="4108237"/>
            <a:ext cx="3974400" cy="2649600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B8A6571F-BDE7-4169-A31C-06F6CB9C1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00" y="4108237"/>
            <a:ext cx="39744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5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460B85-9B12-48E5-BD27-3D2F2747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25" y="3269747"/>
            <a:ext cx="3835800" cy="383580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EFF7BFD-5E97-4CC5-8F18-555B0229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25" y="-227212"/>
            <a:ext cx="3835800" cy="38358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8CFA352-65A5-4035-BE95-196A14746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25" y="-227212"/>
            <a:ext cx="3835800" cy="3835800"/>
          </a:xfrm>
          <a:prstGeom prst="rect">
            <a:avLst/>
          </a:prstGeom>
        </p:spPr>
      </p:pic>
      <p:pic>
        <p:nvPicPr>
          <p:cNvPr id="10" name="Picture 9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89B9872-D15C-4F23-BC07-94DA73051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25" y="3269747"/>
            <a:ext cx="3835800" cy="38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RNN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F099783-6965-40FC-87BB-DFB4E3B8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3097800"/>
            <a:ext cx="3807144" cy="3807144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B9ABEDFC-6EF9-4A69-9834-34BA60EF9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6" y="3097800"/>
            <a:ext cx="3807144" cy="380714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DC7F12D-4673-4C98-990B-E384F3F83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6" y="-212884"/>
            <a:ext cx="3807144" cy="380714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DA5E9F2-06D4-4D71-A02F-D28A62CFE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-212884"/>
            <a:ext cx="3807144" cy="38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90F1DA-2D9A-4133-BA4D-9720BF5A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Differencing</a:t>
            </a:r>
            <a:endParaRPr lang="de-DE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EA78C1C-C605-4D98-B73A-DCAB36DEC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75" y="1690688"/>
            <a:ext cx="6046725" cy="337417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92E29F0C-ED18-43D9-8463-57FABE9CA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792"/>
            <a:ext cx="6046725" cy="33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0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90F1DA-2D9A-4133-BA4D-9720BF5A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Differencing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8AE03-8E0D-43C3-9462-9A90FA7C202B}"/>
              </a:ext>
            </a:extLst>
          </p:cNvPr>
          <p:cNvSpPr/>
          <p:nvPr/>
        </p:nvSpPr>
        <p:spPr>
          <a:xfrm>
            <a:off x="838200" y="210420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-48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9B331-C1EE-4FA5-BC6A-38266B987988}"/>
              </a:ext>
            </a:extLst>
          </p:cNvPr>
          <p:cNvSpPr/>
          <p:nvPr/>
        </p:nvSpPr>
        <p:spPr>
          <a:xfrm>
            <a:off x="1169400" y="210420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-47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CFDD2-5E2A-4793-8DE2-186E35BE7C98}"/>
              </a:ext>
            </a:extLst>
          </p:cNvPr>
          <p:cNvSpPr/>
          <p:nvPr/>
        </p:nvSpPr>
        <p:spPr>
          <a:xfrm>
            <a:off x="1500600" y="210420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C1156-A0B3-412D-BFDF-33827F2C5DE1}"/>
              </a:ext>
            </a:extLst>
          </p:cNvPr>
          <p:cNvSpPr/>
          <p:nvPr/>
        </p:nvSpPr>
        <p:spPr>
          <a:xfrm>
            <a:off x="1831800" y="210420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C74591-FDF6-4E13-BFFB-1A3DE9043E87}"/>
              </a:ext>
            </a:extLst>
          </p:cNvPr>
          <p:cNvSpPr/>
          <p:nvPr/>
        </p:nvSpPr>
        <p:spPr>
          <a:xfrm>
            <a:off x="2163000" y="210420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66EDD-E815-4676-B178-00C154E10B53}"/>
              </a:ext>
            </a:extLst>
          </p:cNvPr>
          <p:cNvSpPr/>
          <p:nvPr/>
        </p:nvSpPr>
        <p:spPr>
          <a:xfrm>
            <a:off x="2494200" y="2104200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EA17F-19D7-48AB-8D05-E96711E1565F}"/>
              </a:ext>
            </a:extLst>
          </p:cNvPr>
          <p:cNvSpPr/>
          <p:nvPr/>
        </p:nvSpPr>
        <p:spPr>
          <a:xfrm>
            <a:off x="2825400" y="2104200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683E3C-48BF-49E8-8B79-C534FF8DCCE2}"/>
              </a:ext>
            </a:extLst>
          </p:cNvPr>
          <p:cNvSpPr/>
          <p:nvPr/>
        </p:nvSpPr>
        <p:spPr>
          <a:xfrm>
            <a:off x="3156600" y="2104200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43DA3-1F02-4D9E-A398-FB26A39AB25C}"/>
              </a:ext>
            </a:extLst>
          </p:cNvPr>
          <p:cNvSpPr/>
          <p:nvPr/>
        </p:nvSpPr>
        <p:spPr>
          <a:xfrm>
            <a:off x="3487800" y="2104200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873CDA-2DBB-44A0-90E5-0D7EBDFF0D77}"/>
              </a:ext>
            </a:extLst>
          </p:cNvPr>
          <p:cNvSpPr/>
          <p:nvPr/>
        </p:nvSpPr>
        <p:spPr>
          <a:xfrm>
            <a:off x="3819000" y="2104200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ABC204-BC5E-437E-ADC6-08D2FD5DDC02}"/>
              </a:ext>
            </a:extLst>
          </p:cNvPr>
          <p:cNvCxnSpPr>
            <a:cxnSpLocks/>
          </p:cNvCxnSpPr>
          <p:nvPr/>
        </p:nvCxnSpPr>
        <p:spPr>
          <a:xfrm>
            <a:off x="838200" y="177300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BA2987-6B6F-445B-9F11-0E78D60CC536}"/>
              </a:ext>
            </a:extLst>
          </p:cNvPr>
          <p:cNvCxnSpPr>
            <a:cxnSpLocks/>
          </p:cNvCxnSpPr>
          <p:nvPr/>
        </p:nvCxnSpPr>
        <p:spPr>
          <a:xfrm flipH="1">
            <a:off x="838200" y="1773000"/>
            <a:ext cx="525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C1619-80D7-435F-A31E-19F8945DFC2C}"/>
              </a:ext>
            </a:extLst>
          </p:cNvPr>
          <p:cNvCxnSpPr>
            <a:cxnSpLocks/>
          </p:cNvCxnSpPr>
          <p:nvPr/>
        </p:nvCxnSpPr>
        <p:spPr>
          <a:xfrm flipV="1">
            <a:off x="2494200" y="1690688"/>
            <a:ext cx="0" cy="413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CF9ABA-7D1A-493C-B48A-4FCD9472D450}"/>
              </a:ext>
            </a:extLst>
          </p:cNvPr>
          <p:cNvCxnSpPr>
            <a:cxnSpLocks/>
          </p:cNvCxnSpPr>
          <p:nvPr/>
        </p:nvCxnSpPr>
        <p:spPr>
          <a:xfrm flipV="1">
            <a:off x="838200" y="1690688"/>
            <a:ext cx="0" cy="413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237F40-40BE-4BE3-86DC-69423FF16619}"/>
              </a:ext>
            </a:extLst>
          </p:cNvPr>
          <p:cNvSpPr txBox="1"/>
          <p:nvPr/>
        </p:nvSpPr>
        <p:spPr>
          <a:xfrm>
            <a:off x="1057106" y="1524532"/>
            <a:ext cx="122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Past</a:t>
            </a:r>
            <a:r>
              <a:rPr lang="de-DE" sz="1000" dirty="0"/>
              <a:t> </a:t>
            </a:r>
            <a:r>
              <a:rPr lang="de-DE" sz="1000" dirty="0" err="1"/>
              <a:t>difference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endParaRPr lang="de-DE" sz="1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EC9AEB-056D-4844-A898-68D2F914F12B}"/>
              </a:ext>
            </a:extLst>
          </p:cNvPr>
          <p:cNvCxnSpPr>
            <a:cxnSpLocks/>
          </p:cNvCxnSpPr>
          <p:nvPr/>
        </p:nvCxnSpPr>
        <p:spPr>
          <a:xfrm>
            <a:off x="2493936" y="177524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F34DD0-EEA9-4AFC-AD87-CE346F5599C2}"/>
              </a:ext>
            </a:extLst>
          </p:cNvPr>
          <p:cNvCxnSpPr>
            <a:cxnSpLocks/>
          </p:cNvCxnSpPr>
          <p:nvPr/>
        </p:nvCxnSpPr>
        <p:spPr>
          <a:xfrm flipV="1">
            <a:off x="4149936" y="1692936"/>
            <a:ext cx="0" cy="413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DA20F0-A8B3-425B-A999-47B4135A7674}"/>
              </a:ext>
            </a:extLst>
          </p:cNvPr>
          <p:cNvCxnSpPr>
            <a:cxnSpLocks/>
          </p:cNvCxnSpPr>
          <p:nvPr/>
        </p:nvCxnSpPr>
        <p:spPr>
          <a:xfrm flipV="1">
            <a:off x="2493936" y="1692936"/>
            <a:ext cx="0" cy="413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9B0C58-55E8-4F8A-86CC-C851930D2DFC}"/>
              </a:ext>
            </a:extLst>
          </p:cNvPr>
          <p:cNvSpPr txBox="1"/>
          <p:nvPr/>
        </p:nvSpPr>
        <p:spPr>
          <a:xfrm>
            <a:off x="2552334" y="1524531"/>
            <a:ext cx="1539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Prediction</a:t>
            </a:r>
            <a:r>
              <a:rPr lang="de-DE" sz="1000" dirty="0"/>
              <a:t> </a:t>
            </a:r>
            <a:r>
              <a:rPr lang="de-DE" sz="1000" dirty="0" err="1"/>
              <a:t>difference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endParaRPr lang="de-DE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C1A76F-6364-40F0-8786-FBD85653501B}"/>
              </a:ext>
            </a:extLst>
          </p:cNvPr>
          <p:cNvCxnSpPr>
            <a:cxnSpLocks/>
          </p:cNvCxnSpPr>
          <p:nvPr/>
        </p:nvCxnSpPr>
        <p:spPr>
          <a:xfrm flipH="1">
            <a:off x="2493936" y="1773000"/>
            <a:ext cx="524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CAF5869-3614-47CB-9745-1F3AEF3D7832}"/>
              </a:ext>
            </a:extLst>
          </p:cNvPr>
          <p:cNvSpPr/>
          <p:nvPr/>
        </p:nvSpPr>
        <p:spPr>
          <a:xfrm>
            <a:off x="2504023" y="3180112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945390-E3C4-44E4-AB95-E580D5C6C8C6}"/>
              </a:ext>
            </a:extLst>
          </p:cNvPr>
          <p:cNvSpPr/>
          <p:nvPr/>
        </p:nvSpPr>
        <p:spPr>
          <a:xfrm>
            <a:off x="2835223" y="3180112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70587-6A10-48AF-8A22-632B899E1AA9}"/>
              </a:ext>
            </a:extLst>
          </p:cNvPr>
          <p:cNvSpPr/>
          <p:nvPr/>
        </p:nvSpPr>
        <p:spPr>
          <a:xfrm>
            <a:off x="3166423" y="3180112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2ED226-4415-4466-8A76-1118AC812D29}"/>
              </a:ext>
            </a:extLst>
          </p:cNvPr>
          <p:cNvSpPr/>
          <p:nvPr/>
        </p:nvSpPr>
        <p:spPr>
          <a:xfrm>
            <a:off x="3497623" y="3180112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F2F260-FB46-4289-BBC2-8F35C8A46ADC}"/>
              </a:ext>
            </a:extLst>
          </p:cNvPr>
          <p:cNvSpPr/>
          <p:nvPr/>
        </p:nvSpPr>
        <p:spPr>
          <a:xfrm>
            <a:off x="3828823" y="3180112"/>
            <a:ext cx="331200" cy="33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323204-2048-47D2-B495-A6C8D3DCBBE3}"/>
              </a:ext>
            </a:extLst>
          </p:cNvPr>
          <p:cNvCxnSpPr>
            <a:cxnSpLocks/>
          </p:cNvCxnSpPr>
          <p:nvPr/>
        </p:nvCxnSpPr>
        <p:spPr>
          <a:xfrm flipV="1">
            <a:off x="2174583" y="2766600"/>
            <a:ext cx="0" cy="413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97CC48-2C5C-4742-BEA7-C94176056B5D}"/>
              </a:ext>
            </a:extLst>
          </p:cNvPr>
          <p:cNvCxnSpPr>
            <a:cxnSpLocks/>
          </p:cNvCxnSpPr>
          <p:nvPr/>
        </p:nvCxnSpPr>
        <p:spPr>
          <a:xfrm>
            <a:off x="2172296" y="2851160"/>
            <a:ext cx="1987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98E8B3-ADEF-42E8-A9A8-04847680D816}"/>
              </a:ext>
            </a:extLst>
          </p:cNvPr>
          <p:cNvCxnSpPr>
            <a:cxnSpLocks/>
          </p:cNvCxnSpPr>
          <p:nvPr/>
        </p:nvCxnSpPr>
        <p:spPr>
          <a:xfrm flipV="1">
            <a:off x="4159759" y="2768848"/>
            <a:ext cx="0" cy="413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D7F9D3-83AB-46A2-9762-0789B1140A0C}"/>
              </a:ext>
            </a:extLst>
          </p:cNvPr>
          <p:cNvSpPr txBox="1"/>
          <p:nvPr/>
        </p:nvSpPr>
        <p:spPr>
          <a:xfrm>
            <a:off x="2486062" y="2613286"/>
            <a:ext cx="135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Cumulative</a:t>
            </a:r>
            <a:r>
              <a:rPr lang="de-DE" sz="1000" dirty="0"/>
              <a:t> </a:t>
            </a:r>
            <a:r>
              <a:rPr lang="de-DE" sz="1000" dirty="0" err="1"/>
              <a:t>sum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diff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8C27D9-92EB-4E68-BF39-0EEE2F127CF3}"/>
              </a:ext>
            </a:extLst>
          </p:cNvPr>
          <p:cNvSpPr/>
          <p:nvPr/>
        </p:nvSpPr>
        <p:spPr>
          <a:xfrm>
            <a:off x="2172296" y="3180112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FB9B93-6C11-40CA-885E-CC73905468C3}"/>
              </a:ext>
            </a:extLst>
          </p:cNvPr>
          <p:cNvCxnSpPr>
            <a:stCxn id="10" idx="2"/>
            <a:endCxn id="40" idx="0"/>
          </p:cNvCxnSpPr>
          <p:nvPr/>
        </p:nvCxnSpPr>
        <p:spPr>
          <a:xfrm>
            <a:off x="2328600" y="2435400"/>
            <a:ext cx="9296" cy="74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1C66F3-E8C3-40AC-9E4D-3AD9309C969A}"/>
              </a:ext>
            </a:extLst>
          </p:cNvPr>
          <p:cNvSpPr txBox="1"/>
          <p:nvPr/>
        </p:nvSpPr>
        <p:spPr>
          <a:xfrm>
            <a:off x="1286174" y="3203036"/>
            <a:ext cx="90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Initial </a:t>
            </a:r>
            <a:r>
              <a:rPr lang="de-DE" sz="1200" dirty="0" err="1"/>
              <a:t>value</a:t>
            </a:r>
            <a:endParaRPr lang="de-DE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9A7F51-6F0F-4683-93D2-DC3E4B3C6F7F}"/>
              </a:ext>
            </a:extLst>
          </p:cNvPr>
          <p:cNvSpPr/>
          <p:nvPr/>
        </p:nvSpPr>
        <p:spPr>
          <a:xfrm>
            <a:off x="2504023" y="384124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D1D34B-A764-4CB0-BDDA-273BB5F44E62}"/>
              </a:ext>
            </a:extLst>
          </p:cNvPr>
          <p:cNvSpPr/>
          <p:nvPr/>
        </p:nvSpPr>
        <p:spPr>
          <a:xfrm>
            <a:off x="2835223" y="384124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A97EBE-2FF1-4CA5-8E7E-26BE2D66D136}"/>
              </a:ext>
            </a:extLst>
          </p:cNvPr>
          <p:cNvSpPr/>
          <p:nvPr/>
        </p:nvSpPr>
        <p:spPr>
          <a:xfrm>
            <a:off x="3166423" y="384124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18162D-082F-4E13-8E14-A44A3DA3D313}"/>
              </a:ext>
            </a:extLst>
          </p:cNvPr>
          <p:cNvSpPr/>
          <p:nvPr/>
        </p:nvSpPr>
        <p:spPr>
          <a:xfrm>
            <a:off x="3497623" y="384124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5D8FC0-D5AE-4FD5-85DA-DB04E1DE89DB}"/>
              </a:ext>
            </a:extLst>
          </p:cNvPr>
          <p:cNvSpPr/>
          <p:nvPr/>
        </p:nvSpPr>
        <p:spPr>
          <a:xfrm>
            <a:off x="3828823" y="3841240"/>
            <a:ext cx="331200" cy="3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6B1742-4991-4C64-9FA2-D2339328FED1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>
            <a:off x="2669623" y="3511312"/>
            <a:ext cx="0" cy="32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173C50-6D77-44FA-8E84-FBEEA2FE03B4}"/>
              </a:ext>
            </a:extLst>
          </p:cNvPr>
          <p:cNvCxnSpPr>
            <a:cxnSpLocks/>
          </p:cNvCxnSpPr>
          <p:nvPr/>
        </p:nvCxnSpPr>
        <p:spPr>
          <a:xfrm>
            <a:off x="3018672" y="3511312"/>
            <a:ext cx="0" cy="32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0569C1-BED8-4ADF-B7F4-2369C5ED023C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>
            <a:off x="3663223" y="3511312"/>
            <a:ext cx="0" cy="32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88FA69-D001-460A-8E15-27A993242526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3994423" y="3511312"/>
            <a:ext cx="0" cy="32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6059D2-9CC8-4D1E-A811-31188D299646}"/>
              </a:ext>
            </a:extLst>
          </p:cNvPr>
          <p:cNvCxnSpPr>
            <a:cxnSpLocks/>
          </p:cNvCxnSpPr>
          <p:nvPr/>
        </p:nvCxnSpPr>
        <p:spPr>
          <a:xfrm>
            <a:off x="2503759" y="4313044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B799E1-CE1D-465C-924F-FF662C62D6D6}"/>
              </a:ext>
            </a:extLst>
          </p:cNvPr>
          <p:cNvCxnSpPr>
            <a:cxnSpLocks/>
          </p:cNvCxnSpPr>
          <p:nvPr/>
        </p:nvCxnSpPr>
        <p:spPr>
          <a:xfrm flipV="1">
            <a:off x="4159759" y="4095582"/>
            <a:ext cx="0" cy="413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2FD0A8-3778-4A74-86B0-5EC17DC5A521}"/>
              </a:ext>
            </a:extLst>
          </p:cNvPr>
          <p:cNvCxnSpPr>
            <a:cxnSpLocks/>
          </p:cNvCxnSpPr>
          <p:nvPr/>
        </p:nvCxnSpPr>
        <p:spPr>
          <a:xfrm flipV="1">
            <a:off x="2503759" y="4095582"/>
            <a:ext cx="0" cy="413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8500A0-B480-412B-9CB1-6A06B3495111}"/>
              </a:ext>
            </a:extLst>
          </p:cNvPr>
          <p:cNvSpPr txBox="1"/>
          <p:nvPr/>
        </p:nvSpPr>
        <p:spPr>
          <a:xfrm>
            <a:off x="2639698" y="4262873"/>
            <a:ext cx="136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Actual</a:t>
            </a:r>
            <a:r>
              <a:rPr lang="de-DE" sz="1000" dirty="0"/>
              <a:t> </a:t>
            </a:r>
            <a:r>
              <a:rPr lang="de-DE" sz="1000" dirty="0" err="1"/>
              <a:t>price</a:t>
            </a:r>
            <a:r>
              <a:rPr lang="de-DE" sz="1000" dirty="0"/>
              <a:t> </a:t>
            </a:r>
            <a:r>
              <a:rPr lang="de-DE" sz="1000" dirty="0" err="1"/>
              <a:t>prediction</a:t>
            </a:r>
            <a:endParaRPr lang="de-DE" sz="10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BBFC90-356D-41E4-80CB-2C72F9122C41}"/>
              </a:ext>
            </a:extLst>
          </p:cNvPr>
          <p:cNvCxnSpPr>
            <a:cxnSpLocks/>
          </p:cNvCxnSpPr>
          <p:nvPr/>
        </p:nvCxnSpPr>
        <p:spPr>
          <a:xfrm flipH="1">
            <a:off x="2503496" y="4313044"/>
            <a:ext cx="280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D42FA1F-272F-4B4B-8711-EB17125BA364}"/>
              </a:ext>
            </a:extLst>
          </p:cNvPr>
          <p:cNvSpPr txBox="1"/>
          <p:nvPr/>
        </p:nvSpPr>
        <p:spPr>
          <a:xfrm>
            <a:off x="4418314" y="2066068"/>
            <a:ext cx="300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price</a:t>
            </a:r>
            <a:endParaRPr lang="de-DE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C48B2A5-E1C9-400A-BE71-CAD5A1318273}"/>
              </a:ext>
            </a:extLst>
          </p:cNvPr>
          <p:cNvSpPr txBox="1"/>
          <p:nvPr/>
        </p:nvSpPr>
        <p:spPr>
          <a:xfrm>
            <a:off x="4418313" y="3141980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Reverting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cumsum</a:t>
            </a:r>
            <a:endParaRPr lang="de-DE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6DAECB-F7F1-4853-A837-B70DB110FD22}"/>
              </a:ext>
            </a:extLst>
          </p:cNvPr>
          <p:cNvSpPr txBox="1"/>
          <p:nvPr/>
        </p:nvSpPr>
        <p:spPr>
          <a:xfrm>
            <a:off x="4418313" y="3803108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16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Question </vt:lpstr>
      <vt:lpstr>SARIMAX</vt:lpstr>
      <vt:lpstr>SVM</vt:lpstr>
      <vt:lpstr>NN</vt:lpstr>
      <vt:lpstr>RNN</vt:lpstr>
      <vt:lpstr>Differencing</vt:lpstr>
      <vt:lpstr>Differencing</vt:lpstr>
      <vt:lpstr>Price change prediction</vt:lpstr>
      <vt:lpstr>Interim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uherk</dc:creator>
  <cp:lastModifiedBy>uherk</cp:lastModifiedBy>
  <cp:revision>13</cp:revision>
  <dcterms:created xsi:type="dcterms:W3CDTF">2022-01-08T11:45:12Z</dcterms:created>
  <dcterms:modified xsi:type="dcterms:W3CDTF">2022-01-18T13:02:38Z</dcterms:modified>
</cp:coreProperties>
</file>