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6.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78" r:id="rId2"/>
    <p:sldId id="284" r:id="rId3"/>
    <p:sldId id="286" r:id="rId4"/>
    <p:sldId id="285" r:id="rId5"/>
    <p:sldId id="283" r:id="rId6"/>
    <p:sldId id="271" r:id="rId7"/>
    <p:sldId id="269" r:id="rId8"/>
    <p:sldId id="270" r:id="rId9"/>
    <p:sldId id="273" r:id="rId10"/>
    <p:sldId id="263" r:id="rId11"/>
    <p:sldId id="261" r:id="rId12"/>
    <p:sldId id="262" r:id="rId13"/>
    <p:sldId id="266" r:id="rId14"/>
    <p:sldId id="264" r:id="rId15"/>
    <p:sldId id="274" r:id="rId16"/>
    <p:sldId id="272" r:id="rId17"/>
    <p:sldId id="277" r:id="rId18"/>
    <p:sldId id="280" r:id="rId19"/>
    <p:sldId id="275" r:id="rId20"/>
    <p:sldId id="281" r:id="rId21"/>
    <p:sldId id="276" r:id="rId22"/>
    <p:sldId id="279" r:id="rId23"/>
    <p:sldId id="282" r:id="rId24"/>
    <p:sldId id="265" r:id="rId25"/>
    <p:sldId id="260" r:id="rId26"/>
    <p:sldId id="259" r:id="rId27"/>
    <p:sldId id="258"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75"/>
    <p:restoredTop sz="94719"/>
  </p:normalViewPr>
  <p:slideViewPr>
    <p:cSldViewPr snapToGrid="0" snapToObjects="1" showGuides="1">
      <p:cViewPr varScale="1">
        <p:scale>
          <a:sx n="115" d="100"/>
          <a:sy n="115" d="100"/>
        </p:scale>
        <p:origin x="744" y="20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0.5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13 16383,'74'0'0,"25"0"0,-45 0 0,2 0 0,13 0 0,5 0 0,18 0 0,1 0 0,-8 0 0,1 0 0,-15 0 0,3 0 0,-2 0 0,14 0 0,-1 0 0,15 0 0,-1 0 0,-21 0 0,0 0 0,21 0 0,-2 0 0,-33 0 0,0 0 0,25 0 0,-2 0 0,-30 0 0,-3 0 0,1 0 0,1 0 0,6 0 0,-3 0 0,17 0 0,-19 0 0,-2 0 0,5 0 0,-5 0 0,-25 0 0,-2 0 0,-7 0 0,-5 0 0,2 0 0,-5 0 0,3 0 0,0 0 0,1 0 0,1 0 0,1 0 0,7 0 0,-3 0 0,12 0 0,-5 0 0,7 0 0,-1 0 0,1 0 0,0 0 0,8 0 0,-6 0 0,6 0 0,-8 0 0,-7 0 0,-2 0 0,-7 0 0,-6 0 0,3 0 0,-4 0 0,3 0 0,1 0 0,-5 0 0,5 0 0,-3 0 0,6 0 0,7 0 0,-5 0 0,12 0 0,-5-6 0,-1 5 0,-1-4 0,-12 5 0,-2 0 0,3 0 0,-3 0 0,3 0 0,-5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31.3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16383,'75'0'0,"8"0"0,-28 0 0,14 0 0,-26 0 0,16 0 0,-17 0 0,8 0 0,-10 0 0,-7 0 0,-3 0 0,1 0 0,-6 0 0,13 0 0,-13 0 0,6 0 0,-1 0 0,-5 0 0,6 0 0,0 0 0,-6 0 0,5 0 0,1 0 0,2 0 0,-1 0 0,6 0 0,-13 0 0,14 0 0,-4 0 0,-2 0 0,0 5 0,-9-4 0,-1 4 0,0-5 0,-6 0 0,4 0 0,-10 0 0,9 0 0,-5 0 0,0 0 0,4 5 0,-3-4 0,6 3 0,1-4 0,0 0 0,0 0 0,0 0 0,-6 0 0,5 0 0,-11 0 0,9 0 0,-5 4 0,4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45.35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16383,'89'0'0,"-39"0"0,2 0 0,-2 0 0,1 0 0,7 0 0,-1 0 0,33 0 0,-35 0 0,-1 0 0,37 0 0,-35 0 0,2 0 0,-6 0 0,-2 0 0,38 0 0,-16 0 0,-21 0 0,-1 0 0,-18 0 0,7 0 0,-14 0 0,-1 0 0,-2 0 0,-11 0 0,9 0 0,-5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47.4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16383,'81'0'0,"-10"0"0,25 0 0,-39 0 0,36 0 0,-27 0 0,33 0 0,-21 0 0,17 0 0,-20 0 0,10 0 0,-10 0 0,-3 0 0,-10 0 0,-1 0 0,-17 0 0,-4 0 0,-17 0 0,-6 0 0,-1 0 0,-2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51.31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23 16383,'39'0'0,"1"0"0,-15 0 0,-7 0 0,12 0 0,-13 0 0,6 0 0,-6 0 0,-1 0 0,-1 0 0,1 0 0,6 0 0,-6 0 0,5 0 0,-4 0 0,7 0 0,-1 0 0,-1 0 0,2 0 0,-8 0 0,6 0 0,-11 0 0,9 0 0,-3 0 0,-2 0 0,1-10 0,-1 7 0,-4-7 0,10 10 0,-10 0 0,10 0 0,-7 4 0,7-3 0,1 4 0,1 0 0,0-4 0,0 4 0,0-5 0,-6 0 0,5 0 0,-5 0 0,0 0 0,4 0 0,-9 0 0,7 0 0,-2 0 0,-1 4 0,3-2 0,-8 2 0,7-4 0,-3 0 0,5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1T10:22:24.4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 16383,'54'-3'0,"14"0"0,-6 3 0,17 0 0,9 0 0,-37 0 0,0 0 0,0 0 0,2 0 0,7 0 0,2 0 0,-4 0 0,-2 0 0,32 0 0,8 0 0,-34 0 0,17 0 0,-17 0 0,-4 0 0,-28 0 0,-2 0 0,-16 0 0,2 0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13.6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19 16383,'64'0'0,"8"0"0,8 0 0,2 0 0,-29 0 0,5 0 0,24 0 0,4 0 0,-14 0 0,1 0 0,7 0 0,-1 0 0,-15 0 0,-3 0 0,38 0 0,-18 0 0,2 0 0,-18 0 0,-2 0 0,2 0 0,-4 0 0,17 0 0,-23 0 0,-7 0 0,-3 0 0,-8 0 0,-8 0 0,-1 0 0,-7 0 0,0-4 0,1 3 0,-7-4 0,5 5 0,-5 0 0,1 0 0,2 0 0,-4-4 0,3 3 0,0-3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0.5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13 16383,'74'0'0,"25"0"0,-45 0 0,2 0 0,13 0 0,5 0 0,18 0 0,1 0 0,-8 0 0,1 0 0,-15 0 0,3 0 0,-2 0 0,14 0 0,-1 0 0,15 0 0,-1 0 0,-21 0 0,0 0 0,21 0 0,-2 0 0,-33 0 0,0 0 0,25 0 0,-2 0 0,-30 0 0,-3 0 0,1 0 0,1 0 0,6 0 0,-3 0 0,17 0 0,-19 0 0,-2 0 0,5 0 0,-5 0 0,-25 0 0,-2 0 0,-7 0 0,-5 0 0,2 0 0,-5 0 0,3 0 0,0 0 0,1 0 0,1 0 0,1 0 0,7 0 0,-3 0 0,12 0 0,-5 0 0,7 0 0,-1 0 0,1 0 0,0 0 0,8 0 0,-6 0 0,6 0 0,-8 0 0,-7 0 0,-2 0 0,-7 0 0,-6 0 0,3 0 0,-4 0 0,3 0 0,1 0 0,-5 0 0,5 0 0,-3 0 0,6 0 0,7 0 0,-5 0 0,12 0 0,-5-6 0,-1 5 0,-1-4 0,-12 5 0,-2 0 0,3 0 0,-3 0 0,3 0 0,-5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3.0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16383,'61'0'0,"1"0"0,-3 0 0,1 0 0,-3 0 0,3 0 0,15 0 0,1 0 0,-6 0 0,1 0 0,19 0 0,-1 0 0,-19 0 0,-2 0 0,8 0 0,-4 0 0,18 0 0,-2 0 0,-5 0 0,-23 0 0,3 0 0,13 0 0,-13 0 0,-8 0 0,14 0 0,1 0 0,-7 0 0,17 0 0,8 0 0,-27 0 0,-6 0 0,0 0 0,9 0 0,24 0 0,-32 0 0,0 0 0,0 0 0,-9 0 0,7 0 0,-15 0 0,14 0 0,-14 0 0,6 0 0,-8 0 0,8 0 0,-6 0 0,6 0 0,-8 0 0,0 0 0,0 0 0,-1 0 0,1 0 0,0 0 0,-1 0 0,1 0 0,0 0 0,-7 0 0,-2 0 0,0 0 0,-6 0 0,6 0 0,-6 0 0,-1 0 0,0 0 0,-6 0 0,5 0 0,-5 0 0,1 0 0,8 0 0,-13 0 0,12 0 0,-3 0 0,-3 0 0,6 0 0,-7 0 0,12 0 0,2 0 0,6 0 0,1 0 0,8 0 0,3 0 0,-1 0 0,-2 0 0,0 0 0,-6 0 0,6 0 0,-8 0 0,-7 0 0,5 0 0,-6 0 0,1 0 0,-2 0 0,-7 0 0,9 0 0,-6 0 0,6 0 0,-9 0 0,0 0 0,0 0 0,-6 0 0,5 0 0,-6 0 0,7 0 0,-2 0 0,-3 0 0,4 0 0,-5 0 0,1 0 0,4 0 0,-1 0 0,-2 0 0,1 0 0,-6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7.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95 16383,'61'0'0,"-10"0"0,3 0 0,3 0 0,1 0 0,30 0 0,-27 0 0,26 0 0,-7 0 0,1 0 0,9 0 0,-11 0 0,-11 0 0,8 0 0,-18-6 0,18 4 0,-17-4 0,6 6 0,-17 0 0,-3 0 0,-8 0 0,-8-4 0,6 2 0,-12-2 0,5 4 0,-7-5 0,0 4 0,7-4 0,-5 5 0,12 0 0,-12 0 0,12-5 0,-12 3 0,12-3 0,-6 0 0,1 3 0,13-9 0,-11 9 0,14-10 0,-10 11 0,1-4 0,0 5 0,-1 0 0,-11-4 0,1 3 0,-12-3 0,2 4 0,4 0 0,-4 0 0,8 0 0,-3 0 0,0 0 0,7 0 0,-5 0 0,12 0 0,-12 0 0,12 0 0,-13 0 0,1 0 0,-3 0 0,-10 0 0,8 0 0,-1 0 0,-2 0 0,5 0 0,-7 0 0,4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19.3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16383,'98'0'0,"0"0"0,1 0 0,-1 0 0,0 0 0,1 0 0,-1 0 0,1 0 0,-1 0 0,0 0 0,1 0 0,3 0 0,5 0 0,2 0 0,0 0 0,-2 0 0,-4 0 0,-5 0 0,-9 0 0,-10 0 0,-12 0 0,41 0 0,-18 0 0,-21 0 0,0-1 0,-2 2 0,16 5 0,-7 1 0,-23-3 0,-3 1 0,6 5 0,0 0 0,42 3 0,-37 0 0,-8-7 0,-22-1 0,-22-5 0,3 3 0,30-2 0,-1 3 0,36-4 0,-11 0 0,6 0 0,4 0 0,0 0 0,-3 0 0,-2 0 0,-16 0 0,-6 0 0,7 0 0,-19 0 0,31 0 0,25 0 0,-41 0 0,29 0 0,-64 0 0,-1 0 0,-8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3.0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16383,'61'0'0,"1"0"0,-3 0 0,1 0 0,-3 0 0,3 0 0,15 0 0,1 0 0,-6 0 0,1 0 0,19 0 0,-1 0 0,-19 0 0,-2 0 0,8 0 0,-4 0 0,18 0 0,-2 0 0,-5 0 0,-23 0 0,3 0 0,13 0 0,-13 0 0,-8 0 0,14 0 0,1 0 0,-7 0 0,17 0 0,8 0 0,-27 0 0,-6 0 0,0 0 0,9 0 0,24 0 0,-32 0 0,0 0 0,0 0 0,-9 0 0,7 0 0,-15 0 0,14 0 0,-14 0 0,6 0 0,-8 0 0,8 0 0,-6 0 0,6 0 0,-8 0 0,0 0 0,0 0 0,-1 0 0,1 0 0,0 0 0,-1 0 0,1 0 0,0 0 0,-7 0 0,-2 0 0,0 0 0,-6 0 0,6 0 0,-6 0 0,-1 0 0,0 0 0,-6 0 0,5 0 0,-5 0 0,1 0 0,8 0 0,-13 0 0,12 0 0,-3 0 0,-3 0 0,6 0 0,-7 0 0,12 0 0,2 0 0,6 0 0,1 0 0,8 0 0,3 0 0,-1 0 0,-2 0 0,0 0 0,-6 0 0,6 0 0,-8 0 0,-7 0 0,5 0 0,-6 0 0,1 0 0,-2 0 0,-7 0 0,9 0 0,-6 0 0,6 0 0,-9 0 0,0 0 0,0 0 0,-6 0 0,5 0 0,-6 0 0,7 0 0,-2 0 0,-3 0 0,4 0 0,-5 0 0,1 0 0,4 0 0,-1 0 0,-2 0 0,1 0 0,-6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16.1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91 16383,'51'0'0,"-10"0"0,24 0 0,28 0 0,-39 0 0,6 0 0,36 0 0,-2 0 0,-8 0 0,-22 0 0,-10 0 0,-39 0 0,0 0 0,1 0 0,-2 0 0,4 0 0,-2 0 0,-2 0 0,9 0 0,-2 0 0,10 0 0,-1 0 0,7 0 0,-1 0 0,1 0 0,0 0 0,-7-4 0,-2 3 0,-7-4 0,-6 5 0,3 0 0,-4-4 0,3 3 0,0-6 0,-3 6 0,3-7 0,-11-6 0,2-1 0,-8-3 0,0 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1.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38 16383,'90'0'0,"2"0"0,-34 0 0,2 0 0,1 0 0,-2 0 0,41 0 0,-6 0 0,2 0 0,-37 0 0,-2 0 0,28 0 0,-5 0 0,-5 0 0,-31 0 0,-6 0 0,10 0 0,8 0 0,0 0 0,0 0 0,0 0 0,0 0 0,-2 0 0,36 0 0,-27 0 0,28 0 0,-36 0 0,1 0 0,-1 0 0,0 6 0,-7-4 0,5 4 0,-14-6 0,6 0 0,-8 0 0,-7 0 0,5 0 0,-5 0 0,-1 0 0,6 0 0,-5 0 0,7 0 0,-1 0 0,1 0 0,0 0 0,-8 0 0,6 0 0,-5 0 0,0 0 0,5 0 0,-5-6 0,6 5 0,1-10 0,-7 10 0,5-10 0,-6 10 0,8-5 0,0 6 0,8 0 0,2 0 0,9 0 0,0 0 0,0 0 0,9 0 0,-6 0 0,15 0 0,-16 0 0,23 0 0,-21 0 0,4 0 0,-19 0 0,0 0 0,-6 0 0,7 0 0,-10 0 0,-6 0 0,-2 0 0,-7 0 0,0 0 0,0 0 0,0 0 0,0 0 0,0 0 0,0 0 0,0 0 0,7 0 0,-5 0 0,12 0 0,-6 6 0,16-5 0,-6 10 0,15-10 0,-15 5 0,6-1 0,-8-4 0,-1 5 0,1-1 0,-1-3 0,1 8 0,0-8 0,0 9 0,-8-10 0,6 10 0,-12-10 0,5 5 0,-7-6 0,0 0 0,-6 4 0,5-3 0,-4 3 0,5-4 0,7 0 0,-5 0 0,12 5 0,4-4 0,0 5 0,7-6 0,-16 0 0,4 0 0,-4 0 0,0 0 0,5 0 0,-5 0 0,6 0 0,10 0 0,-8 0 0,16 0 0,-15 0 0,15 0 0,-15 0 0,6 0 0,-15 0 0,4 0 0,-11 0 0,14 0 0,-19 0 0,11 0 0,-13 0 0,5 0 0,7 0 0,-5 0 0,5 0 0,-7 0 0,0 0 0,9 0 0,-12 0 0,18 0 0,-19 0 0,18 0 0,-5 0 0,6 0 0,9 0 0,-6 0 0,14 0 0,-14 0 0,7 0 0,-10 0 0,-2 0 0,-11 0 0,-4 0 0,-1 0 0,-7 0 0,13 0 0,-9 0 0,6 0 0,7 0 0,-5 0 0,12 0 0,-5 0 0,-1 0 0,-1 0 0,-7 0 0,0 0 0,0 0 0,0 0 0,0 0 0,10 0 0,-8 0 0,8-5 0,-10 4 0,0-4 0,-6 1 0,5 3 0,-5-2 0,7-2 0,-7 4 0,5-9 0,-10 9 0,8-7 0,-3 7 0,-1-7 0,10 7 0,-13-7 0,12 7 0,-7-8 0,5 8 0,0-3 0,0-1 0,0 4 0,0-9 0,-6 9 0,21-9 0,-16 9 0,17-9 0,-16 9 0,0-4 0,-5 5 0,4 0 0,-1 0 0,-2 0 0,1 0 0,-5 0 0,0 0 0,5 0 0,1 0 0,1 0 0,1 0 0,7 0 0,10 6 0,1 1 0,6 6 0,-8-1 0,-1 1 0,-6-2 0,-7 0 0,-4-6 0,-9-1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4.9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80 16383,'95'0'0,"-37"0"0,0 0 0,38 0 0,-32 0 0,3 0 0,1 0 0,-1 0 0,2 0 0,0 0 0,0 0 0,-3 0 0,30 0 0,-22 0 0,-5 0 0,-5 0 0,6 0 0,1 0 0,3 0 0,8 0 0,5 0 0,-19 0 0,-9 0 0,-4 0 0,-18 0 0,-1 0 0,1 0 0,-1 0 0,17 0 0,-3 0 0,5 0 0,-2 0 0,-14 0 0,15 0 0,-15 0 0,-1 0 0,-3 0 0,-12 0 0,12-11 0,-5 9 0,-1-9 0,6 11 0,-12 0 0,12 0 0,-12 0 0,5 0 0,-7 0 0,0 0 0,-1-5 0,1 4 0,0-4 0,0 1 0,10 3 0,-1-4 0,2 0 0,3 4 0,-5-4 0,6 5 0,1-5 0,0 4 0,-8-5 0,6 6 0,-5-5 0,0 3 0,-2-3 0,-7 5 0,-5 0 0,3 0 0,1 0 0,9 0 0,-3 0 0,9 0 0,-5 0 0,7 0 0,-1 0 0,1 0 0,-7 0 0,-7 0 0,3 0 0,-14 0 0,9 0 0,-4 0 0,-7 0 0,14 0 0,-5 0 0,5 0 0,-5 0 0,-4 0 0,-3 0 0,2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53.3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1 148 16383,'84'0'0,"-6"0"0,-12 0 0,3 0 0,-9 0 0,38 0 0,-32 0 0,1 0 0,-8 0 0,1 0 0,16 0 0,-6 0 0,-2 0 0,-2 0 0,0 0 0,-8 0 0,8 0 0,-10 0 0,-9 0 0,7-7 0,-15 6 0,6-11 0,0 11 0,19-10 0,-13 4 0,19 0 0,-23-4 0,1 9 0,5-4 0,-14 1 0,6 3 0,-15-8 0,5 9 0,-5-9 0,0 8 0,5-8 0,-6 8 0,8-3 0,0-1 0,-1 5 0,1-4 0,0 5 0,-1 0 0,1 0 0,0-6 0,8 5 0,-13-5 0,6 2 0,-10 2 0,2-2 0,6 4 0,1 0 0,8 0 0,3 0 0,7 0 0,11 0 0,3 0 0,9 0 0,-10 6 0,7-4 0,-16 10 0,6-10 0,-9 4 0,-9-6 0,-2 5 0,0-3 0,-13 3 0,27-5 0,-25 0 0,12 0 0,-11 0 0,4 0 0,0 0 0,0 0 0,-4 0 0,-12 0 0,11 0 0,-4 0 0,7 0 0,-1 0 0,1 0 0,0 0 0,0 0 0,-1 0 0,1 0 0,0 0 0,-8 0 0,6 0 0,-5 0 0,0 0 0,5 0 0,-6 0 0,1 0 0,5 0 0,-5 0 0,-1 0 0,6 0 0,-12 0 0,5 0 0,-7 0 0,0 0 0,0 0 0,0 0 0,0 0 0,0 0 0,0 0 0,0 0 0,0 0 0,0 0 0,0 0 0,0 0 0,4 0 0,-3 0 0,3 0 0,-4 0 0,0 0 0,0 0 0,0 0 0,-5 0 0,4 0 0,-1 0 0,-2 0 0,1 0 0,-4 0 0,0 0 0,7 0 0,-7 0 0,4 0 0,-3 0 0,-1 0 0,10 0 0,-13 0 0,7 0 0,0 0 0,-6 0 0,11 0 0,-7 0 0,-1 0 0,4 0 0,-4 0 0,-1 0 0,4 0 0,1 0 0,-4 0 0,3 0 0,-3 0 0,-1 0 0,5 0 0,-3 0 0,1 0 0,0 0 0,0 0 0,2 0 0,-5 0 0,6 0 0,-6 0 0,1 0 0,-2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50.96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 16383,'98'0'0,"1"-1"0,0 1 0,0-1 0,0 1 0,0-1 0,0 1 0,-1 0 0,1-1 0,0 1 0,-1-1 0,0 1 0,-1-1 0,-2 1 0,-4-1 0,-5 1 0,-6 0 0,-9-1 0,25 1 0,-14 0 0,-13 0 0,31 0 0,-32 0 0,9 0 0,-8 0 0,-14 0 0,-3 0 0,27 0 0,-18 0 0,-53 0 0,-12 0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16.1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91 16383,'51'0'0,"-10"0"0,24 0 0,28 0 0,-39 0 0,6 0 0,36 0 0,-2 0 0,-8 0 0,-22 0 0,-10 0 0,-39 0 0,0 0 0,1 0 0,-2 0 0,4 0 0,-2 0 0,-2 0 0,9 0 0,-2 0 0,10 0 0,-1 0 0,7 0 0,-1 0 0,1 0 0,0 0 0,-7-4 0,-2 3 0,-7-4 0,-6 5 0,3 0 0,-4-4 0,3 3 0,0-6 0,-3 6 0,3-7 0,-11-6 0,2-1 0,-8-3 0,0 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1.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38 16383,'90'0'0,"2"0"0,-34 0 0,2 0 0,1 0 0,-2 0 0,41 0 0,-6 0 0,2 0 0,-37 0 0,-2 0 0,28 0 0,-5 0 0,-5 0 0,-31 0 0,-6 0 0,10 0 0,8 0 0,0 0 0,0 0 0,0 0 0,0 0 0,-2 0 0,36 0 0,-27 0 0,28 0 0,-36 0 0,1 0 0,-1 0 0,0 6 0,-7-4 0,5 4 0,-14-6 0,6 0 0,-8 0 0,-7 0 0,5 0 0,-5 0 0,-1 0 0,6 0 0,-5 0 0,7 0 0,-1 0 0,1 0 0,0 0 0,-8 0 0,6 0 0,-5 0 0,0 0 0,5 0 0,-5-6 0,6 5 0,1-10 0,-7 10 0,5-10 0,-6 10 0,8-5 0,0 6 0,8 0 0,2 0 0,9 0 0,0 0 0,0 0 0,9 0 0,-6 0 0,15 0 0,-16 0 0,23 0 0,-21 0 0,4 0 0,-19 0 0,0 0 0,-6 0 0,7 0 0,-10 0 0,-6 0 0,-2 0 0,-7 0 0,0 0 0,0 0 0,0 0 0,0 0 0,0 0 0,0 0 0,0 0 0,7 0 0,-5 0 0,12 0 0,-6 6 0,16-5 0,-6 10 0,15-10 0,-15 5 0,6-1 0,-8-4 0,-1 5 0,1-1 0,-1-3 0,1 8 0,0-8 0,0 9 0,-8-10 0,6 10 0,-12-10 0,5 5 0,-7-6 0,0 0 0,-6 4 0,5-3 0,-4 3 0,5-4 0,7 0 0,-5 0 0,12 5 0,4-4 0,0 5 0,7-6 0,-16 0 0,4 0 0,-4 0 0,0 0 0,5 0 0,-5 0 0,6 0 0,10 0 0,-8 0 0,16 0 0,-15 0 0,15 0 0,-15 0 0,6 0 0,-15 0 0,4 0 0,-11 0 0,14 0 0,-19 0 0,11 0 0,-13 0 0,5 0 0,7 0 0,-5 0 0,5 0 0,-7 0 0,0 0 0,9 0 0,-12 0 0,18 0 0,-19 0 0,18 0 0,-5 0 0,6 0 0,9 0 0,-6 0 0,14 0 0,-14 0 0,7 0 0,-10 0 0,-2 0 0,-11 0 0,-4 0 0,-1 0 0,-7 0 0,13 0 0,-9 0 0,6 0 0,7 0 0,-5 0 0,12 0 0,-5 0 0,-1 0 0,-1 0 0,-7 0 0,0 0 0,0 0 0,0 0 0,0 0 0,10 0 0,-8 0 0,8-5 0,-10 4 0,0-4 0,-6 1 0,5 3 0,-5-2 0,7-2 0,-7 4 0,5-9 0,-10 9 0,8-7 0,-3 7 0,-1-7 0,10 7 0,-13-7 0,12 7 0,-7-8 0,5 8 0,0-3 0,0-1 0,0 4 0,0-9 0,-6 9 0,21-9 0,-16 9 0,17-9 0,-16 9 0,0-4 0,-5 5 0,4 0 0,-1 0 0,-2 0 0,1 0 0,-5 0 0,0 0 0,5 0 0,1 0 0,1 0 0,1 0 0,7 0 0,10 6 0,1 1 0,6 6 0,-8-1 0,-1 1 0,-6-2 0,-7 0 0,-4-6 0,-9-1 0,5-4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4.9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80 16383,'95'0'0,"-37"0"0,0 0 0,38 0 0,-32 0 0,3 0 0,1 0 0,-1 0 0,2 0 0,0 0 0,0 0 0,-3 0 0,30 0 0,-22 0 0,-5 0 0,-5 0 0,6 0 0,1 0 0,3 0 0,8 0 0,5 0 0,-19 0 0,-9 0 0,-4 0 0,-18 0 0,-1 0 0,1 0 0,-1 0 0,17 0 0,-3 0 0,5 0 0,-2 0 0,-14 0 0,15 0 0,-15 0 0,-1 0 0,-3 0 0,-12 0 0,12-11 0,-5 9 0,-1-9 0,6 11 0,-12 0 0,12 0 0,-12 0 0,5 0 0,-7 0 0,0 0 0,-1-5 0,1 4 0,0-4 0,0 1 0,10 3 0,-1-4 0,2 0 0,3 4 0,-5-4 0,6 5 0,1-5 0,0 4 0,-8-5 0,6 6 0,-5-5 0,0 3 0,-2-3 0,-7 5 0,-5 0 0,3 0 0,1 0 0,9 0 0,-3 0 0,9 0 0,-5 0 0,7 0 0,-1 0 0,1 0 0,-7 0 0,-7 0 0,3 0 0,-14 0 0,9 0 0,-4 0 0,-7 0 0,14 0 0,-5 0 0,5 0 0,-5 0 0,-4 0 0,-3 0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53.3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1 148 16383,'84'0'0,"-6"0"0,-12 0 0,3 0 0,-9 0 0,38 0 0,-32 0 0,1 0 0,-8 0 0,1 0 0,16 0 0,-6 0 0,-2 0 0,-2 0 0,0 0 0,-8 0 0,8 0 0,-10 0 0,-9 0 0,7-7 0,-15 6 0,6-11 0,0 11 0,19-10 0,-13 4 0,19 0 0,-23-4 0,1 9 0,5-4 0,-14 1 0,6 3 0,-15-8 0,5 9 0,-5-9 0,0 8 0,5-8 0,-6 8 0,8-3 0,0-1 0,-1 5 0,1-4 0,0 5 0,-1 0 0,1 0 0,0-6 0,8 5 0,-13-5 0,6 2 0,-10 2 0,2-2 0,6 4 0,1 0 0,8 0 0,3 0 0,7 0 0,11 0 0,3 0 0,9 0 0,-10 6 0,7-4 0,-16 10 0,6-10 0,-9 4 0,-9-6 0,-2 5 0,0-3 0,-13 3 0,27-5 0,-25 0 0,12 0 0,-11 0 0,4 0 0,0 0 0,0 0 0,-4 0 0,-12 0 0,11 0 0,-4 0 0,7 0 0,-1 0 0,1 0 0,0 0 0,0 0 0,-1 0 0,1 0 0,0 0 0,-8 0 0,6 0 0,-5 0 0,0 0 0,5 0 0,-6 0 0,1 0 0,5 0 0,-5 0 0,-1 0 0,6 0 0,-12 0 0,5 0 0,-7 0 0,0 0 0,0 0 0,0 0 0,0 0 0,0 0 0,0 0 0,0 0 0,0 0 0,0 0 0,0 0 0,0 0 0,4 0 0,-3 0 0,3 0 0,-4 0 0,0 0 0,0 0 0,0 0 0,-5 0 0,4 0 0,-1 0 0,-2 0 0,1 0 0,-4 0 0,0 0 0,7 0 0,-7 0 0,4 0 0,-3 0 0,-1 0 0,10 0 0,-13 0 0,7 0 0,0 0 0,-6 0 0,11 0 0,-7 0 0,-1 0 0,4 0 0,-4 0 0,-1 0 0,4 0 0,1 0 0,-4 0 0,3 0 0,-3 0 0,-1 0 0,5 0 0,-3 0 0,1 0 0,0 0 0,0 0 0,2 0 0,-5 0 0,6 0 0,-6 0 0,1 0 0,-2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28.9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16383,'70'0'0,"-10"0"0,7 0 0,4 0 0,6 0 0,-10 0 0,5 0 0,10 0 0,-1 0 0,11 0 0,4 0 0,3 0 0,-2 0 0,-16 0 0,0 0 0,1 0 0,1 0 0,2 0 0,4 0 0,-3 0 0,6 0 0,2 0 0,2 0 0,0 0 0,-3 0 0,-3 0 0,-7 0 0,12 0 0,-7 0 0,-3 0 0,1 0 0,3 0 0,-1 0 0,7 0 0,1 0 0,-4 0 0,-9 0 0,-14 0 0,7 0 0,-7 0 0,11 0 0,6 0 0,-15 0 0,5 0 0,-23 0 0,-1 0 0,4 0 0,27 0 0,-76 0 0,5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7.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95 16383,'61'0'0,"-10"0"0,3 0 0,3 0 0,1 0 0,30 0 0,-27 0 0,26 0 0,-7 0 0,1 0 0,9 0 0,-11 0 0,-11 0 0,8 0 0,-18-6 0,18 4 0,-17-4 0,6 6 0,-17 0 0,-3 0 0,-8 0 0,-8-4 0,6 2 0,-12-2 0,5 4 0,-7-5 0,0 4 0,7-4 0,-5 5 0,12 0 0,-12 0 0,12-5 0,-12 3 0,12-3 0,-6 0 0,1 3 0,13-9 0,-11 9 0,14-10 0,-10 11 0,1-4 0,0 5 0,-1 0 0,-11-4 0,1 3 0,-12-3 0,2 4 0,4 0 0,-4 0 0,8 0 0,-3 0 0,0 0 0,7 0 0,-5 0 0,12 0 0,-12 0 0,12 0 0,-13 0 0,1 0 0,-3 0 0,-10 0 0,8 0 0,-1 0 0,-2 0 0,5 0 0,-7 0 0,4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46:37.9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16383,'61'0'0,"8"0"0,-1 0 0,11 0 0,-12 0 0,9 0 0,-4 0 0,4 0 0,-3 0 0,9 0 0,0 0 0,-9 0 0,2 0 0,-10 0 0,16 0 0,12 0 0,-4 0 0,-10 0 0,-19 0 0,3 0 0,-24 0 0,-1 0 0,-10 0 0,-8 0 0,-5 0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46:45.97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 16383,'98'0'0,"-14"0"0,3 0 0,-41 0 0,36 0 0,-39 0 0,31 0 0,-24 0 0,14 0 0,-26 0 0,8 0 0,-17 0 0,6 0 0,-5 0 0,0 0 0,-2 0 0,-1 0 0,-4 0 0,12 0 0,-12 0 0,11 0 0,-11 0 0,12 0 0,-12 0 0,5 0 0,0 0 0,1 0 0,1 0 0,-2 0 0,-7 0 0,0 0 0,0 0 0,-5 0 0,4 0 0,-10-4 0,8 4 0,-4-4 0,3 4 0,6 0 0,-2 0 0,-2 0 0,1 0 0,-10 0 0,8 0 0,0 0 0,-4 0 0,6-4 0,-7 3 0,3-2 0,1 3 0,0 0 0,-1 0 0,0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1:15:15.5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54 16383,'90'0'0,"-12"0"0,9 0 0,-4 0 0,8 0 0,5 0 0,-29 0 0,5 0 0,3 0 0,12 0 0,1 0 0,-13 0 0,-3 0 0,-4 0 0,4 0 0,5 0 0,-11 0 0,10 0 0,-18 0 0,8 0 0,-10 0 0,-1 0 0,-7 0 0,5 0 0,-14-5 0,15 4 0,-16-5 0,16 6 0,-15 0 0,14 0 0,-5 0 0,7-6 0,-8 4 0,7-4 0,-7 0 0,9 5 0,-8-6 0,5 1 0,-5 5 0,-1-6 0,-2 7 0,0 0 0,-6 0 0,15 0 0,-7 0 0,9 0 0,35 0 0,-27 7 0,27 0 0,-35 1 0,-1-2 0,1-6 0,-8 0 0,-3 0 0,-8 0 0,-1 0 0,-6 0 0,-2 0 0,0 0 0,-5 0 0,5 0 0,0 0 0,-5 0 0,12 0 0,3 0 0,1 0 0,14 0 0,-5 0 0,32 0 0,-18 0 0,10 0 0,-26 0 0,15-5 0,-25 3 0,18-3 0,-39 5 0,5 0 0,-6 0 0,7 0 0,-7 0 0,4 0 0,1 0 0,-4 0 0,3 0 0,4-5 0,-10 4 0,10-4 0,-9 5 0,1 0 0,5 0 0,-5 0 0,6 0 0,-1 0 0,3 0 0,3 0 0,-4 0 0,0 0 0,0 0 0,0 0 0,0 0 0,0 0 0,0 0 0,0 0 0,0 0 0,0 0 0,7 0 0,-5 0 0,5 0 0,0 0 0,-5 0 0,12 0 0,-6 0 0,8 0 0,-7 0 0,5 0 0,-12 0 0,5 0 0,-7 0 0,-6 0 0,3 0 0,-4 0 0,4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1:15:21.6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25 16383,'51'0'0,"1"0"0,8 0 0,3 0 0,11 0 0,4 0 0,13 0 0,1 0 0,1 0 0,2 0 0,-24 0 0,3 0 0,2 0 0,4 0 0,2 0 0,0 0 0,0 0 0,1 0 0,0 0 0,9 0 0,1 0 0,-2 0 0,-7 0 0,-2 0 0,-1 0 0,0 0 0,-1 0 0,-2 0 0,-8 0 0,-3 0 0,1 0 0,32 0 0,-1 0 0,-4 0 0,-3 0 0,-5 0 0,-1 0 0,-2 0 0,-5 0 0,-23 0 0,-3 0 0,11 0 0,-1 0 0,33 0 0,-38 0 0,1 0 0,0 0 0,0 0 0,-6 0 0,1 0 0,5 0 0,-1 0 0,35 0 0,-4 0 0,-10 7 0,-11-6 0,8 13 0,-18-12 0,8 5 0,-10-7 0,-1 6 0,-7-4 0,5 4 0,-6-6 0,9 6 0,0-5 0,-9 11 0,7-4 0,-7-1 0,-7 4 0,4-5 0,-21 0 0,5 0 0,-13-6 0,-1 4 0,3-3 0,-2 2 0,8-3 0,-4 0 0,-3 0 0,3 0 0,-3 0 0,5 0 0,0 0 0,7 0 0,2 0 0,7 0 0,8 0 0,-6 0 0,6 0 0,-15 0 0,-2 0 0,-7 0 0,-6-3 0,-1 2 0,3-3 0,-2 0 0,2 3 0,0-7 0,-2 7 0,5-8 0,1 8 0,0-8 0,7 2 0,1-4 0,1-1 0,5 0 0,-18 6 0,10-4 0,-17 9 0,4-8 0,-60 1 0,21 2 0,-64-1 0,39 7 0,-26 0 0,18 0 0,-8 0 0,10 0 0,0 0 0,16-5 0,3 4 0,16-3 0,0 4 0,0 0 0,0 0 0,5 0 0,-3 0 0,-1 0 0,-2 0 0,-10 0 0,3 0 0,-8 0 0,0 0 0,-8 0 0,6 0 0,-6 0 0,8 0 0,0 0 0,8 0 0,6 0 0,9 0 0,2 0 0,-2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3:06.3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16383,'96'0'0,"1"0"0,-1 0 0,1 0 0,-1 0 0,0 0 0,1 0 0,-1 0 0,1 0 0,-1 0 0,1 0 0,-1 0 0,1 0 0,-1 0 0,1 0 0,-1 0 0,1 0 0,-1 0 0,1 0 0,-1 0 0,1 0 0,-1 0 0,1 0 0,-1 0 0,1 0 0,7 0 0,3 0 0,3 0 0,1 0 0,2 0 0,0 0 0,1 0 0,-2 0 0,-1 0 0,-2 0 0,-2 0 0,-4 0 0,-4 0 0,-5 0 0,-6 0 0,-5 0 0,-7 0 0,-7 0 0,-9 0 0,-8 0 0,33 0 0,-24 0 0,-4 0 0,10 0 0,1 0 0,-1 0 0,4 0 0,-7 0 0,-8 0 0,0 0 0,44 0 0,-9 0 0,-41 0 0,6 0 0,-54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8.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5:57.4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16383,'71'0'0,"-24"0"0,25 0 0,-19 0 0,25 0 0,0 0 0,-21 0 0,-1 0 0,20 0 0,-19 0 0,-3 0 0,4 0 0,8 0 0,-10 0 0,0 0 0,-9 0 0,7 0 0,-15 0 0,6 0 0,-8 0 0,-1 0 0,10 0 0,17 0 0,-3 0 0,12 0 0,-24 0 0,-3 0 0,-8 0 0,-1 0 0,1 0 0,-7 0 0,-2 0 0,-7 0 0,-6 0 0,5 0 0,-4 0 0,-1 0 0,5 0 0,-1 0 0,3 0 0,3 0 0,-3 0 0,6 0 0,1 0 0,8 0 0,0 0 0,-1 0 0,1 0 0,0 0 0,-7 0 0,5 0 0,-6 0 0,1 0 0,5 0 0,-12 0 0,12 0 0,-13 0 0,13 0 0,-12 0 0,5 0 0,-7 0 0,0 0 0,-5 0 0,2 4 0,-4-3 0,3 3 0,3-4 0,-1 0 0,-3 0 0,3 0 0,-5 0 0,2 0 0,2 0 0,-4 0 0,1 0 0,6 0 0,-11 0 0,11 0 0,-8 0 0,3 3 0,0-2 0,-1 2 0,1-3 0,1 0 0,-2 0 0,1 0 0,-1 0 0,-3 15 0,0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5:59.2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16383,'52'0'0,"1"0"0,36 0 0,-1 0 0,-6 0 0,11 0 0,-3 0 0,-11 0 0,-26 0 0,19 0 0,-20 0 0,17 0 0,-3 0 0,-10 0 0,-9 0 0,-2 0 0,-15 0 0,5 0 0,3 0 0,9 0 0,34 0 0,-9 0 0,21 0 0,-14 0 0,-1 0 0,-10 0 0,-2 0 0,-18 0 0,-3 0 0,-15 0 0,4 0 0,-11 0 0,5 0 0,-7 0 0,0 0 0,0 0 0,0 0 0,-5 0 0,2 0 0,-4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6:04.6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16383,'74'0'0,"1"0"0,-24 0 0,1 0 0,44 0 0,-38 0 0,1 0 0,0 0 0,0 0 0,1 0 0,1 0 0,-1 0 0,1 0 0,5 0 0,-2 0 0,22 0 0,-23 0 0,-1 0 0,25 0 0,-35 0 0,1 0 0,6 0 0,-3 0 0,29 0 0,8 0 0,-17 0 0,-8 0 0,10 0 0,-10 0 0,8 0 0,-18 0 0,18 0 0,7 0 0,-11 0 0,9 0 0,-34 0 0,-9 0 0,-10 0 0,-6 0 0,-7 0 0,3 0 0,-5 0 0,6 0 0,-1 0 0,-3 0 0,1 0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6:06.5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16383,'55'0'0,"0"0"0,10 0 0,-3 0 0,23 0 0,-22 0 0,2 0 0,31 0 0,-25 0 0,3 0 0,-11 0 0,-1 0 0,5 0 0,1 0 0,-1 0 0,-3 0 0,22 0 0,-30 0 0,0 0 0,15 0 0,-20 0 0,0 0 0,20 0 0,-2 0 0,-24 0 0,-15 0 0,-2 0 0,-13 0 0,0 0 0,1 0 0,-1 0 0,2 0 0,0 0 0,-5 0 0,4 0 0,0 0 0,0 0 0,1 0 0,1 0 0,1 0 0,3 0 0,-1 0 0,-6 0 0,3 0 0,-4 0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38.57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 16383,'95'0'0,"0"-1"0,0 0 0,-1 1 0,1-1 0,0 1 0,0-1 0,0 1 0,0-1 0,3 1 0,0-1 0,-4 0 0,-7 1 0,-10 0 0,-13-1 0,9 1 0,-15 0 0,31 0 0,-15 2 0,12 0 0,-11 1 0,24 4 0,-17-4 0,-7 2 0,-27 6 0,-14-10 0,-4 4 0,-11-5 0,-7 0 0,4 0 0,3 0 0,11 0 0,4 0 0,52 0 0,-3 0 0,-32 0 0,1 0 0,28 0 0,17 0 0,-47 0 0,22 0 0,-54 0 0,7 0 0,-8 0 0,39 0 0,-18 0 0,13 0 0,-19 0 0,-2 0 0,-17 0 0,12 0 0,-16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8D4DD-3471-6849-87DF-62BE1DF0D60C}" type="datetimeFigureOut">
              <a:rPr lang="en-GB" smtClean="0"/>
              <a:t>25/05/2022</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05288-CA5B-244D-B0B9-7961E17E4827}" type="slidenum">
              <a:rPr lang="en-GB" smtClean="0"/>
              <a:t>‹Nr.›</a:t>
            </a:fld>
            <a:endParaRPr lang="en-GB"/>
          </a:p>
        </p:txBody>
      </p:sp>
    </p:spTree>
    <p:extLst>
      <p:ext uri="{BB962C8B-B14F-4D97-AF65-F5344CB8AC3E}">
        <p14:creationId xmlns:p14="http://schemas.microsoft.com/office/powerpoint/2010/main" val="8680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a:t>
            </a:fld>
            <a:endParaRPr lang="en-GB"/>
          </a:p>
        </p:txBody>
      </p:sp>
    </p:spTree>
    <p:extLst>
      <p:ext uri="{BB962C8B-B14F-4D97-AF65-F5344CB8AC3E}">
        <p14:creationId xmlns:p14="http://schemas.microsoft.com/office/powerpoint/2010/main" val="120731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26</a:t>
            </a:fld>
            <a:endParaRPr lang="en-GB"/>
          </a:p>
        </p:txBody>
      </p:sp>
    </p:spTree>
    <p:extLst>
      <p:ext uri="{BB962C8B-B14F-4D97-AF65-F5344CB8AC3E}">
        <p14:creationId xmlns:p14="http://schemas.microsoft.com/office/powerpoint/2010/main" val="244640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27</a:t>
            </a:fld>
            <a:endParaRPr lang="en-GB"/>
          </a:p>
        </p:txBody>
      </p:sp>
    </p:spTree>
    <p:extLst>
      <p:ext uri="{BB962C8B-B14F-4D97-AF65-F5344CB8AC3E}">
        <p14:creationId xmlns:p14="http://schemas.microsoft.com/office/powerpoint/2010/main" val="268383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3</a:t>
            </a:fld>
            <a:endParaRPr lang="en-GB"/>
          </a:p>
        </p:txBody>
      </p:sp>
    </p:spTree>
    <p:extLst>
      <p:ext uri="{BB962C8B-B14F-4D97-AF65-F5344CB8AC3E}">
        <p14:creationId xmlns:p14="http://schemas.microsoft.com/office/powerpoint/2010/main" val="1564790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4</a:t>
            </a:fld>
            <a:endParaRPr lang="en-GB"/>
          </a:p>
        </p:txBody>
      </p:sp>
    </p:spTree>
    <p:extLst>
      <p:ext uri="{BB962C8B-B14F-4D97-AF65-F5344CB8AC3E}">
        <p14:creationId xmlns:p14="http://schemas.microsoft.com/office/powerpoint/2010/main" val="167272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5</a:t>
            </a:fld>
            <a:endParaRPr lang="en-GB"/>
          </a:p>
        </p:txBody>
      </p:sp>
    </p:spTree>
    <p:extLst>
      <p:ext uri="{BB962C8B-B14F-4D97-AF65-F5344CB8AC3E}">
        <p14:creationId xmlns:p14="http://schemas.microsoft.com/office/powerpoint/2010/main" val="1358637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6</a:t>
            </a:fld>
            <a:endParaRPr lang="en-GB"/>
          </a:p>
        </p:txBody>
      </p:sp>
    </p:spTree>
    <p:extLst>
      <p:ext uri="{BB962C8B-B14F-4D97-AF65-F5344CB8AC3E}">
        <p14:creationId xmlns:p14="http://schemas.microsoft.com/office/powerpoint/2010/main" val="386869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11</a:t>
            </a:fld>
            <a:endParaRPr lang="en-GB"/>
          </a:p>
        </p:txBody>
      </p:sp>
    </p:spTree>
    <p:extLst>
      <p:ext uri="{BB962C8B-B14F-4D97-AF65-F5344CB8AC3E}">
        <p14:creationId xmlns:p14="http://schemas.microsoft.com/office/powerpoint/2010/main" val="340100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18</a:t>
            </a:fld>
            <a:endParaRPr lang="en-GB"/>
          </a:p>
        </p:txBody>
      </p:sp>
    </p:spTree>
    <p:extLst>
      <p:ext uri="{BB962C8B-B14F-4D97-AF65-F5344CB8AC3E}">
        <p14:creationId xmlns:p14="http://schemas.microsoft.com/office/powerpoint/2010/main" val="1348461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21</a:t>
            </a:fld>
            <a:endParaRPr lang="en-GB"/>
          </a:p>
        </p:txBody>
      </p:sp>
    </p:spTree>
    <p:extLst>
      <p:ext uri="{BB962C8B-B14F-4D97-AF65-F5344CB8AC3E}">
        <p14:creationId xmlns:p14="http://schemas.microsoft.com/office/powerpoint/2010/main" val="1428762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25</a:t>
            </a:fld>
            <a:endParaRPr lang="en-GB"/>
          </a:p>
        </p:txBody>
      </p:sp>
    </p:spTree>
    <p:extLst>
      <p:ext uri="{BB962C8B-B14F-4D97-AF65-F5344CB8AC3E}">
        <p14:creationId xmlns:p14="http://schemas.microsoft.com/office/powerpoint/2010/main" val="260678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11C94B-C23C-4247-A4CC-6D7A8A21A42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F7435B5E-ED2A-B240-94A8-AC20FBA7F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5DE36CDD-36EA-0A44-8B69-C75D0AA46A92}"/>
              </a:ext>
            </a:extLst>
          </p:cNvPr>
          <p:cNvSpPr>
            <a:spLocks noGrp="1"/>
          </p:cNvSpPr>
          <p:nvPr>
            <p:ph type="dt" sz="half" idx="10"/>
          </p:nvPr>
        </p:nvSpPr>
        <p:spPr/>
        <p:txBody>
          <a:bodyPr/>
          <a:lstStyle/>
          <a:p>
            <a:fld id="{C8494FE3-26F6-6640-AC96-4CB60564FF87}" type="datetimeFigureOut">
              <a:rPr lang="en-GB" smtClean="0"/>
              <a:t>25/05/2022</a:t>
            </a:fld>
            <a:endParaRPr lang="en-GB"/>
          </a:p>
        </p:txBody>
      </p:sp>
      <p:sp>
        <p:nvSpPr>
          <p:cNvPr id="5" name="Fußzeilenplatzhalter 4">
            <a:extLst>
              <a:ext uri="{FF2B5EF4-FFF2-40B4-BE49-F238E27FC236}">
                <a16:creationId xmlns:a16="http://schemas.microsoft.com/office/drawing/2014/main" id="{6C899685-CDFC-8F4D-8C3E-88DD3DE46C8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EE61AE3D-367F-DC45-94C2-7881A32137FD}"/>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03188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1429C-76FE-5043-A52E-5A03F52299CA}"/>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A5E44F84-67B7-4143-8F2C-9FD5AD486E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4AB6A61F-B429-F848-AA02-CB14FD2E8E5E}"/>
              </a:ext>
            </a:extLst>
          </p:cNvPr>
          <p:cNvSpPr>
            <a:spLocks noGrp="1"/>
          </p:cNvSpPr>
          <p:nvPr>
            <p:ph type="dt" sz="half" idx="10"/>
          </p:nvPr>
        </p:nvSpPr>
        <p:spPr/>
        <p:txBody>
          <a:bodyPr/>
          <a:lstStyle/>
          <a:p>
            <a:fld id="{C8494FE3-26F6-6640-AC96-4CB60564FF87}" type="datetimeFigureOut">
              <a:rPr lang="en-GB" smtClean="0"/>
              <a:t>25/05/2022</a:t>
            </a:fld>
            <a:endParaRPr lang="en-GB"/>
          </a:p>
        </p:txBody>
      </p:sp>
      <p:sp>
        <p:nvSpPr>
          <p:cNvPr id="5" name="Fußzeilenplatzhalter 4">
            <a:extLst>
              <a:ext uri="{FF2B5EF4-FFF2-40B4-BE49-F238E27FC236}">
                <a16:creationId xmlns:a16="http://schemas.microsoft.com/office/drawing/2014/main" id="{1FA03808-CCD0-8040-AD4A-63C1867CDC87}"/>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7D1C7C2-07C2-A242-93B4-7058D4F382BE}"/>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41251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51915F8-2F9D-CB49-BDCA-6B91650B3D19}"/>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5D34ED2C-70E6-104A-81D6-F67925C99C8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0F4D373C-F28B-0B41-AC51-E873D3DAE51A}"/>
              </a:ext>
            </a:extLst>
          </p:cNvPr>
          <p:cNvSpPr>
            <a:spLocks noGrp="1"/>
          </p:cNvSpPr>
          <p:nvPr>
            <p:ph type="dt" sz="half" idx="10"/>
          </p:nvPr>
        </p:nvSpPr>
        <p:spPr/>
        <p:txBody>
          <a:bodyPr/>
          <a:lstStyle/>
          <a:p>
            <a:fld id="{C8494FE3-26F6-6640-AC96-4CB60564FF87}" type="datetimeFigureOut">
              <a:rPr lang="en-GB" smtClean="0"/>
              <a:t>25/05/2022</a:t>
            </a:fld>
            <a:endParaRPr lang="en-GB"/>
          </a:p>
        </p:txBody>
      </p:sp>
      <p:sp>
        <p:nvSpPr>
          <p:cNvPr id="5" name="Fußzeilenplatzhalter 4">
            <a:extLst>
              <a:ext uri="{FF2B5EF4-FFF2-40B4-BE49-F238E27FC236}">
                <a16:creationId xmlns:a16="http://schemas.microsoft.com/office/drawing/2014/main" id="{31672FF3-BAEC-B64B-AFED-67CA6C64B25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E476C335-6B9C-2945-87D0-1AC7E3794CBF}"/>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5282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945ED-2F6D-874F-9D39-CCDEE472647F}"/>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AB1B64EF-49EB-EA4C-A15E-163DEEC5951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DFA24AFA-EDB4-8742-BA44-E77B112FE053}"/>
              </a:ext>
            </a:extLst>
          </p:cNvPr>
          <p:cNvSpPr>
            <a:spLocks noGrp="1"/>
          </p:cNvSpPr>
          <p:nvPr>
            <p:ph type="dt" sz="half" idx="10"/>
          </p:nvPr>
        </p:nvSpPr>
        <p:spPr/>
        <p:txBody>
          <a:bodyPr/>
          <a:lstStyle/>
          <a:p>
            <a:fld id="{C8494FE3-26F6-6640-AC96-4CB60564FF87}" type="datetimeFigureOut">
              <a:rPr lang="en-GB" smtClean="0"/>
              <a:t>25/05/2022</a:t>
            </a:fld>
            <a:endParaRPr lang="en-GB"/>
          </a:p>
        </p:txBody>
      </p:sp>
      <p:sp>
        <p:nvSpPr>
          <p:cNvPr id="5" name="Fußzeilenplatzhalter 4">
            <a:extLst>
              <a:ext uri="{FF2B5EF4-FFF2-40B4-BE49-F238E27FC236}">
                <a16:creationId xmlns:a16="http://schemas.microsoft.com/office/drawing/2014/main" id="{F89CAEF1-1303-C14D-AF97-A067B97C549C}"/>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0142139C-284B-3A4E-B801-F040606F1B38}"/>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43161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CF26C-6AC0-4C4E-85B7-D4F937AB00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D8277857-C659-B34A-99FD-83C1610DB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8A88494-D097-C746-B7AF-76E1D1A5E732}"/>
              </a:ext>
            </a:extLst>
          </p:cNvPr>
          <p:cNvSpPr>
            <a:spLocks noGrp="1"/>
          </p:cNvSpPr>
          <p:nvPr>
            <p:ph type="dt" sz="half" idx="10"/>
          </p:nvPr>
        </p:nvSpPr>
        <p:spPr/>
        <p:txBody>
          <a:bodyPr/>
          <a:lstStyle/>
          <a:p>
            <a:fld id="{C8494FE3-26F6-6640-AC96-4CB60564FF87}" type="datetimeFigureOut">
              <a:rPr lang="en-GB" smtClean="0"/>
              <a:t>25/05/2022</a:t>
            </a:fld>
            <a:endParaRPr lang="en-GB"/>
          </a:p>
        </p:txBody>
      </p:sp>
      <p:sp>
        <p:nvSpPr>
          <p:cNvPr id="5" name="Fußzeilenplatzhalter 4">
            <a:extLst>
              <a:ext uri="{FF2B5EF4-FFF2-40B4-BE49-F238E27FC236}">
                <a16:creationId xmlns:a16="http://schemas.microsoft.com/office/drawing/2014/main" id="{EF63FFD4-DB8C-5341-8119-A4AC8F26B21E}"/>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4BE0C1A9-20CA-6546-B0A7-A20AC31DB7D0}"/>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242155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DF8C4-42AC-5342-8E7E-087C959DDCDE}"/>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A791C9C6-73C3-2340-80B5-4F5D1AF32D9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1E98635B-A971-A149-AB42-A6F9FA56700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8F7DD01E-CF58-B94F-8B6B-700454E3CA25}"/>
              </a:ext>
            </a:extLst>
          </p:cNvPr>
          <p:cNvSpPr>
            <a:spLocks noGrp="1"/>
          </p:cNvSpPr>
          <p:nvPr>
            <p:ph type="dt" sz="half" idx="10"/>
          </p:nvPr>
        </p:nvSpPr>
        <p:spPr/>
        <p:txBody>
          <a:bodyPr/>
          <a:lstStyle/>
          <a:p>
            <a:fld id="{C8494FE3-26F6-6640-AC96-4CB60564FF87}" type="datetimeFigureOut">
              <a:rPr lang="en-GB" smtClean="0"/>
              <a:t>25/05/2022</a:t>
            </a:fld>
            <a:endParaRPr lang="en-GB"/>
          </a:p>
        </p:txBody>
      </p:sp>
      <p:sp>
        <p:nvSpPr>
          <p:cNvPr id="6" name="Fußzeilenplatzhalter 5">
            <a:extLst>
              <a:ext uri="{FF2B5EF4-FFF2-40B4-BE49-F238E27FC236}">
                <a16:creationId xmlns:a16="http://schemas.microsoft.com/office/drawing/2014/main" id="{748831EE-59F0-F445-B8D4-0603B2DA47A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4E8A9BD9-A7D6-9C41-90A2-531B39966CF4}"/>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0899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771458-45D4-244C-84FB-B97B2ECBFAB8}"/>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5A6AE9A9-D696-6347-98C9-606C4BD61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567B4C5-11A1-484E-9208-EBF5202ED1F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185B31E7-1325-4548-8AA6-B064606CC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932CC50-588C-BD4F-B544-920C89FC20C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10EB8542-35BE-5347-ACA0-B997BC9EA845}"/>
              </a:ext>
            </a:extLst>
          </p:cNvPr>
          <p:cNvSpPr>
            <a:spLocks noGrp="1"/>
          </p:cNvSpPr>
          <p:nvPr>
            <p:ph type="dt" sz="half" idx="10"/>
          </p:nvPr>
        </p:nvSpPr>
        <p:spPr/>
        <p:txBody>
          <a:bodyPr/>
          <a:lstStyle/>
          <a:p>
            <a:fld id="{C8494FE3-26F6-6640-AC96-4CB60564FF87}" type="datetimeFigureOut">
              <a:rPr lang="en-GB" smtClean="0"/>
              <a:t>25/05/2022</a:t>
            </a:fld>
            <a:endParaRPr lang="en-GB"/>
          </a:p>
        </p:txBody>
      </p:sp>
      <p:sp>
        <p:nvSpPr>
          <p:cNvPr id="8" name="Fußzeilenplatzhalter 7">
            <a:extLst>
              <a:ext uri="{FF2B5EF4-FFF2-40B4-BE49-F238E27FC236}">
                <a16:creationId xmlns:a16="http://schemas.microsoft.com/office/drawing/2014/main" id="{3E1E98F7-D8F4-1B4A-A0CF-0DAE8063F01D}"/>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6EEBAF4D-3B3A-B947-B996-DC564A92B874}"/>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71968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D887D5-53D6-2140-AEB7-0A20A006C3E8}"/>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9BE2F68E-7A02-F049-8367-6576C023D518}"/>
              </a:ext>
            </a:extLst>
          </p:cNvPr>
          <p:cNvSpPr>
            <a:spLocks noGrp="1"/>
          </p:cNvSpPr>
          <p:nvPr>
            <p:ph type="dt" sz="half" idx="10"/>
          </p:nvPr>
        </p:nvSpPr>
        <p:spPr/>
        <p:txBody>
          <a:bodyPr/>
          <a:lstStyle/>
          <a:p>
            <a:fld id="{C8494FE3-26F6-6640-AC96-4CB60564FF87}" type="datetimeFigureOut">
              <a:rPr lang="en-GB" smtClean="0"/>
              <a:t>25/05/2022</a:t>
            </a:fld>
            <a:endParaRPr lang="en-GB"/>
          </a:p>
        </p:txBody>
      </p:sp>
      <p:sp>
        <p:nvSpPr>
          <p:cNvPr id="4" name="Fußzeilenplatzhalter 3">
            <a:extLst>
              <a:ext uri="{FF2B5EF4-FFF2-40B4-BE49-F238E27FC236}">
                <a16:creationId xmlns:a16="http://schemas.microsoft.com/office/drawing/2014/main" id="{A4AAF09E-3DB6-AC42-9099-5FED7A80B8BF}"/>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457097F6-6B11-C949-9DAE-629CB0A7A56C}"/>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4069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3C2803D-70AD-7D47-BCC5-E767940B3B22}"/>
              </a:ext>
            </a:extLst>
          </p:cNvPr>
          <p:cNvSpPr>
            <a:spLocks noGrp="1"/>
          </p:cNvSpPr>
          <p:nvPr>
            <p:ph type="dt" sz="half" idx="10"/>
          </p:nvPr>
        </p:nvSpPr>
        <p:spPr/>
        <p:txBody>
          <a:bodyPr/>
          <a:lstStyle/>
          <a:p>
            <a:fld id="{C8494FE3-26F6-6640-AC96-4CB60564FF87}" type="datetimeFigureOut">
              <a:rPr lang="en-GB" smtClean="0"/>
              <a:t>25/05/2022</a:t>
            </a:fld>
            <a:endParaRPr lang="en-GB"/>
          </a:p>
        </p:txBody>
      </p:sp>
      <p:sp>
        <p:nvSpPr>
          <p:cNvPr id="3" name="Fußzeilenplatzhalter 2">
            <a:extLst>
              <a:ext uri="{FF2B5EF4-FFF2-40B4-BE49-F238E27FC236}">
                <a16:creationId xmlns:a16="http://schemas.microsoft.com/office/drawing/2014/main" id="{C9B9B0B0-2B0E-2147-B465-841D87AE6E2F}"/>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566F315F-A482-EC42-90C3-CC870E50A655}"/>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54452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C408AE-E40D-CE4E-8160-800523DBD1F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FE5F9E0F-FFFF-D24D-8390-CB1C7DCE0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ECFE0BE1-625C-7047-BBD6-47621F52B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A0ECD91-F192-1A46-B17F-B1E46137ED09}"/>
              </a:ext>
            </a:extLst>
          </p:cNvPr>
          <p:cNvSpPr>
            <a:spLocks noGrp="1"/>
          </p:cNvSpPr>
          <p:nvPr>
            <p:ph type="dt" sz="half" idx="10"/>
          </p:nvPr>
        </p:nvSpPr>
        <p:spPr/>
        <p:txBody>
          <a:bodyPr/>
          <a:lstStyle/>
          <a:p>
            <a:fld id="{C8494FE3-26F6-6640-AC96-4CB60564FF87}" type="datetimeFigureOut">
              <a:rPr lang="en-GB" smtClean="0"/>
              <a:t>25/05/2022</a:t>
            </a:fld>
            <a:endParaRPr lang="en-GB"/>
          </a:p>
        </p:txBody>
      </p:sp>
      <p:sp>
        <p:nvSpPr>
          <p:cNvPr id="6" name="Fußzeilenplatzhalter 5">
            <a:extLst>
              <a:ext uri="{FF2B5EF4-FFF2-40B4-BE49-F238E27FC236}">
                <a16:creationId xmlns:a16="http://schemas.microsoft.com/office/drawing/2014/main" id="{C5ED0A0C-D5FA-6A4D-919D-65B9E04197E1}"/>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5B4DC623-4F86-2B40-A760-D87D0F9A72D6}"/>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12520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05A6D9-3E74-5943-B071-5D7DE86014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2FA1ECD4-DD21-2F44-BA10-EAE0A8DDE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61A5D77F-6054-B346-A142-84EAFF380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EABEB13-3955-FE4C-835F-B2B2315F573E}"/>
              </a:ext>
            </a:extLst>
          </p:cNvPr>
          <p:cNvSpPr>
            <a:spLocks noGrp="1"/>
          </p:cNvSpPr>
          <p:nvPr>
            <p:ph type="dt" sz="half" idx="10"/>
          </p:nvPr>
        </p:nvSpPr>
        <p:spPr/>
        <p:txBody>
          <a:bodyPr/>
          <a:lstStyle/>
          <a:p>
            <a:fld id="{C8494FE3-26F6-6640-AC96-4CB60564FF87}" type="datetimeFigureOut">
              <a:rPr lang="en-GB" smtClean="0"/>
              <a:t>25/05/2022</a:t>
            </a:fld>
            <a:endParaRPr lang="en-GB"/>
          </a:p>
        </p:txBody>
      </p:sp>
      <p:sp>
        <p:nvSpPr>
          <p:cNvPr id="6" name="Fußzeilenplatzhalter 5">
            <a:extLst>
              <a:ext uri="{FF2B5EF4-FFF2-40B4-BE49-F238E27FC236}">
                <a16:creationId xmlns:a16="http://schemas.microsoft.com/office/drawing/2014/main" id="{7313123E-9A3D-284B-BC91-1361624424C9}"/>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429846AD-F5DD-714B-82A6-7D79DE403A1B}"/>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78485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18B199A-8014-AE45-808D-1498DD7737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7C54614D-DA4A-534B-A4DB-6BCB435BD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38E04DFE-8008-A24A-9489-4258E3965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94FE3-26F6-6640-AC96-4CB60564FF87}" type="datetimeFigureOut">
              <a:rPr lang="en-GB" smtClean="0"/>
              <a:t>25/05/2022</a:t>
            </a:fld>
            <a:endParaRPr lang="en-GB"/>
          </a:p>
        </p:txBody>
      </p:sp>
      <p:sp>
        <p:nvSpPr>
          <p:cNvPr id="5" name="Fußzeilenplatzhalter 4">
            <a:extLst>
              <a:ext uri="{FF2B5EF4-FFF2-40B4-BE49-F238E27FC236}">
                <a16:creationId xmlns:a16="http://schemas.microsoft.com/office/drawing/2014/main" id="{6001252F-78AD-0846-955A-DD697964A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40903B7A-FD75-4542-9FA5-B072D1490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D3A9-EBA8-E145-9456-2470C11FE833}" type="slidenum">
              <a:rPr lang="en-GB" smtClean="0"/>
              <a:t>‹Nr.›</a:t>
            </a:fld>
            <a:endParaRPr lang="en-GB"/>
          </a:p>
        </p:txBody>
      </p:sp>
    </p:spTree>
    <p:extLst>
      <p:ext uri="{BB962C8B-B14F-4D97-AF65-F5344CB8AC3E}">
        <p14:creationId xmlns:p14="http://schemas.microsoft.com/office/powerpoint/2010/main" val="221516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21.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18.png"/><Relationship Id="rId17" Type="http://schemas.openxmlformats.org/officeDocument/2006/relationships/customXml" Target="../ink/ink8.xml"/><Relationship Id="rId2" Type="http://schemas.openxmlformats.org/officeDocument/2006/relationships/customXml" Target="../ink/ink1.xml"/><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5.xml"/><Relationship Id="rId5" Type="http://schemas.openxmlformats.org/officeDocument/2006/relationships/image" Target="../media/image14.png"/><Relationship Id="rId15" Type="http://schemas.openxmlformats.org/officeDocument/2006/relationships/customXml" Target="../ink/ink7.xml"/><Relationship Id="rId10" Type="http://schemas.openxmlformats.org/officeDocument/2006/relationships/image" Target="../media/image2.png"/><Relationship Id="rId19" Type="http://schemas.openxmlformats.org/officeDocument/2006/relationships/customXml" Target="../ink/ink9.xml"/><Relationship Id="rId4" Type="http://schemas.openxmlformats.org/officeDocument/2006/relationships/customXml" Target="../ink/ink2.xml"/><Relationship Id="rId9" Type="http://schemas.openxmlformats.org/officeDocument/2006/relationships/image" Target="../media/image16.png"/><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9.png"/><Relationship Id="rId12" Type="http://schemas.openxmlformats.org/officeDocument/2006/relationships/customXml" Target="../ink/ink1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5.png"/><Relationship Id="rId4" Type="http://schemas.openxmlformats.org/officeDocument/2006/relationships/image" Target="../media/image210.png"/><Relationship Id="rId9" Type="http://schemas.openxmlformats.org/officeDocument/2006/relationships/customXml" Target="../ink/ink18.xml"/></Relationships>
</file>

<file path=ppt/slides/_rels/slide13.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ustomXml" Target="../ink/ink20.xml"/><Relationship Id="rId7" Type="http://schemas.openxmlformats.org/officeDocument/2006/relationships/customXml" Target="../ink/ink22.xml"/><Relationship Id="rId12"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customXml" Target="../ink/ink24.xml"/><Relationship Id="rId5" Type="http://schemas.openxmlformats.org/officeDocument/2006/relationships/customXml" Target="../ink/ink21.xml"/><Relationship Id="rId10" Type="http://schemas.openxmlformats.org/officeDocument/2006/relationships/image" Target="../media/image110.png"/><Relationship Id="rId4" Type="http://schemas.openxmlformats.org/officeDocument/2006/relationships/image" Target="../media/image80.png"/><Relationship Id="rId9" Type="http://schemas.openxmlformats.org/officeDocument/2006/relationships/customXml" Target="../ink/ink23.xml"/></Relationships>
</file>

<file path=ppt/slides/_rels/slide1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ustomXml" Target="../ink/ink25.xml"/><Relationship Id="rId7" Type="http://schemas.openxmlformats.org/officeDocument/2006/relationships/customXml" Target="../ink/ink27.xml"/><Relationship Id="rId12" Type="http://schemas.openxmlformats.org/officeDocument/2006/relationships/image" Target="../media/image12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customXml" Target="../ink/ink29.xml"/><Relationship Id="rId5" Type="http://schemas.openxmlformats.org/officeDocument/2006/relationships/customXml" Target="../ink/ink26.xml"/><Relationship Id="rId10" Type="http://schemas.openxmlformats.org/officeDocument/2006/relationships/image" Target="../media/image110.png"/><Relationship Id="rId4" Type="http://schemas.openxmlformats.org/officeDocument/2006/relationships/image" Target="../media/image80.png"/><Relationship Id="rId9" Type="http://schemas.openxmlformats.org/officeDocument/2006/relationships/customXml" Target="../ink/ink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customXml" Target="../ink/ink30.xml"/><Relationship Id="rId7" Type="http://schemas.openxmlformats.org/officeDocument/2006/relationships/customXml" Target="../ink/ink32.xml"/><Relationship Id="rId12" Type="http://schemas.openxmlformats.org/officeDocument/2006/relationships/image" Target="../media/image350.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20.png"/><Relationship Id="rId11" Type="http://schemas.openxmlformats.org/officeDocument/2006/relationships/customXml" Target="../ink/ink34.xml"/><Relationship Id="rId5" Type="http://schemas.openxmlformats.org/officeDocument/2006/relationships/customXml" Target="../ink/ink31.xml"/><Relationship Id="rId10" Type="http://schemas.openxmlformats.org/officeDocument/2006/relationships/image" Target="../media/image340.png"/><Relationship Id="rId4" Type="http://schemas.openxmlformats.org/officeDocument/2006/relationships/image" Target="../media/image310.png"/><Relationship Id="rId9" Type="http://schemas.openxmlformats.org/officeDocument/2006/relationships/customXml" Target="../ink/ink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Research model</a:t>
            </a:r>
          </a:p>
        </p:txBody>
      </p:sp>
      <p:pic>
        <p:nvPicPr>
          <p:cNvPr id="3" name="Grafik 2">
            <a:extLst>
              <a:ext uri="{FF2B5EF4-FFF2-40B4-BE49-F238E27FC236}">
                <a16:creationId xmlns:a16="http://schemas.microsoft.com/office/drawing/2014/main" id="{925A2FB0-8159-B475-11A3-374081F19FF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8173" y="2085279"/>
            <a:ext cx="7432779" cy="3830374"/>
          </a:xfrm>
          <a:prstGeom prst="rect">
            <a:avLst/>
          </a:prstGeom>
          <a:noFill/>
        </p:spPr>
      </p:pic>
    </p:spTree>
    <p:extLst>
      <p:ext uri="{BB962C8B-B14F-4D97-AF65-F5344CB8AC3E}">
        <p14:creationId xmlns:p14="http://schemas.microsoft.com/office/powerpoint/2010/main" val="860240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F18B6AEB-B52E-694E-A571-C7FC7C8E269F}"/>
              </a:ext>
            </a:extLst>
          </p:cNvPr>
          <p:cNvGrpSpPr/>
          <p:nvPr/>
        </p:nvGrpSpPr>
        <p:grpSpPr>
          <a:xfrm>
            <a:off x="5468257" y="351653"/>
            <a:ext cx="6608194" cy="6321343"/>
            <a:chOff x="6096000" y="351653"/>
            <a:chExt cx="6608194" cy="6321343"/>
          </a:xfrm>
        </p:grpSpPr>
        <mc:AlternateContent xmlns:mc="http://schemas.openxmlformats.org/markup-compatibility/2006" xmlns:p14="http://schemas.microsoft.com/office/powerpoint/2010/main">
          <mc:Choice Requires="p14">
            <p:contentPart p14:bwMode="auto" r:id="rId2">
              <p14:nvContentPartPr>
                <p14:cNvPr id="34" name="Freihand 33">
                  <a:extLst>
                    <a:ext uri="{FF2B5EF4-FFF2-40B4-BE49-F238E27FC236}">
                      <a16:creationId xmlns:a16="http://schemas.microsoft.com/office/drawing/2014/main" id="{71952038-1F8F-7245-8C38-B0F89701187E}"/>
                    </a:ext>
                  </a:extLst>
                </p14:cNvPr>
                <p14:cNvContentPartPr/>
                <p14:nvPr/>
              </p14:nvContentPartPr>
              <p14:xfrm>
                <a:off x="7591616" y="4173617"/>
                <a:ext cx="1369080" cy="4680"/>
              </p14:xfrm>
            </p:contentPart>
          </mc:Choice>
          <mc:Fallback xmlns="">
            <p:pic>
              <p:nvPicPr>
                <p:cNvPr id="34" name="Freihand 33">
                  <a:extLst>
                    <a:ext uri="{FF2B5EF4-FFF2-40B4-BE49-F238E27FC236}">
                      <a16:creationId xmlns:a16="http://schemas.microsoft.com/office/drawing/2014/main" id="{71952038-1F8F-7245-8C38-B0F89701187E}"/>
                    </a:ext>
                  </a:extLst>
                </p:cNvPr>
                <p:cNvPicPr/>
                <p:nvPr/>
              </p:nvPicPr>
              <p:blipFill>
                <a:blip r:embed="rId3"/>
                <a:stretch>
                  <a:fillRect/>
                </a:stretch>
              </p:blipFill>
              <p:spPr>
                <a:xfrm>
                  <a:off x="7537602" y="4065617"/>
                  <a:ext cx="1476748"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5" name="Freihand 34">
                  <a:extLst>
                    <a:ext uri="{FF2B5EF4-FFF2-40B4-BE49-F238E27FC236}">
                      <a16:creationId xmlns:a16="http://schemas.microsoft.com/office/drawing/2014/main" id="{44B52536-2B26-EA43-8521-254F4AC44B41}"/>
                    </a:ext>
                  </a:extLst>
                </p14:cNvPr>
                <p14:cNvContentPartPr/>
                <p14:nvPr/>
              </p14:nvContentPartPr>
              <p14:xfrm>
                <a:off x="7216496" y="5607497"/>
                <a:ext cx="1723320" cy="360"/>
              </p14:xfrm>
            </p:contentPart>
          </mc:Choice>
          <mc:Fallback xmlns="">
            <p:pic>
              <p:nvPicPr>
                <p:cNvPr id="35" name="Freihand 34">
                  <a:extLst>
                    <a:ext uri="{FF2B5EF4-FFF2-40B4-BE49-F238E27FC236}">
                      <a16:creationId xmlns:a16="http://schemas.microsoft.com/office/drawing/2014/main" id="{44B52536-2B26-EA43-8521-254F4AC44B41}"/>
                    </a:ext>
                  </a:extLst>
                </p:cNvPr>
                <p:cNvPicPr/>
                <p:nvPr/>
              </p:nvPicPr>
              <p:blipFill>
                <a:blip r:embed="rId5"/>
                <a:stretch>
                  <a:fillRect/>
                </a:stretch>
              </p:blipFill>
              <p:spPr>
                <a:xfrm>
                  <a:off x="7162496" y="5499497"/>
                  <a:ext cx="1830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Freihand 35">
                  <a:extLst>
                    <a:ext uri="{FF2B5EF4-FFF2-40B4-BE49-F238E27FC236}">
                      <a16:creationId xmlns:a16="http://schemas.microsoft.com/office/drawing/2014/main" id="{83EA63CC-F7CF-3946-BEAB-E8A40D771EEA}"/>
                    </a:ext>
                  </a:extLst>
                </p14:cNvPr>
                <p14:cNvContentPartPr/>
                <p14:nvPr/>
              </p14:nvContentPartPr>
              <p14:xfrm>
                <a:off x="8039096" y="3228257"/>
                <a:ext cx="924120" cy="34200"/>
              </p14:xfrm>
            </p:contentPart>
          </mc:Choice>
          <mc:Fallback xmlns="">
            <p:pic>
              <p:nvPicPr>
                <p:cNvPr id="36" name="Freihand 35">
                  <a:extLst>
                    <a:ext uri="{FF2B5EF4-FFF2-40B4-BE49-F238E27FC236}">
                      <a16:creationId xmlns:a16="http://schemas.microsoft.com/office/drawing/2014/main" id="{83EA63CC-F7CF-3946-BEAB-E8A40D771EEA}"/>
                    </a:ext>
                  </a:extLst>
                </p:cNvPr>
                <p:cNvPicPr/>
                <p:nvPr/>
              </p:nvPicPr>
              <p:blipFill>
                <a:blip r:embed="rId7"/>
                <a:stretch>
                  <a:fillRect/>
                </a:stretch>
              </p:blipFill>
              <p:spPr>
                <a:xfrm>
                  <a:off x="7985096" y="3120257"/>
                  <a:ext cx="10317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7" name="Freihand 36">
                  <a:extLst>
                    <a:ext uri="{FF2B5EF4-FFF2-40B4-BE49-F238E27FC236}">
                      <a16:creationId xmlns:a16="http://schemas.microsoft.com/office/drawing/2014/main" id="{DB792FA2-9D7F-854B-AD8B-49A00ECA72FB}"/>
                    </a:ext>
                  </a:extLst>
                </p14:cNvPr>
                <p14:cNvContentPartPr/>
                <p14:nvPr/>
              </p14:nvContentPartPr>
              <p14:xfrm>
                <a:off x="7483976" y="2832977"/>
                <a:ext cx="360" cy="360"/>
              </p14:xfrm>
            </p:contentPart>
          </mc:Choice>
          <mc:Fallback xmlns="">
            <p:pic>
              <p:nvPicPr>
                <p:cNvPr id="37" name="Freihand 36">
                  <a:extLst>
                    <a:ext uri="{FF2B5EF4-FFF2-40B4-BE49-F238E27FC236}">
                      <a16:creationId xmlns:a16="http://schemas.microsoft.com/office/drawing/2014/main" id="{DB792FA2-9D7F-854B-AD8B-49A00ECA72FB}"/>
                    </a:ext>
                  </a:extLst>
                </p:cNvPr>
                <p:cNvPicPr/>
                <p:nvPr/>
              </p:nvPicPr>
              <p:blipFill>
                <a:blip r:embed="rId9"/>
                <a:stretch>
                  <a:fillRect/>
                </a:stretch>
              </p:blipFill>
              <p:spPr>
                <a:xfrm>
                  <a:off x="7429976" y="2724977"/>
                  <a:ext cx="108000" cy="216000"/>
                </a:xfrm>
                <a:prstGeom prst="rect">
                  <a:avLst/>
                </a:prstGeom>
              </p:spPr>
            </p:pic>
          </mc:Fallback>
        </mc:AlternateContent>
        <p:pic>
          <p:nvPicPr>
            <p:cNvPr id="39" name="Grafik 38">
              <a:extLst>
                <a:ext uri="{FF2B5EF4-FFF2-40B4-BE49-F238E27FC236}">
                  <a16:creationId xmlns:a16="http://schemas.microsoft.com/office/drawing/2014/main" id="{F385BF30-ACCD-CA4C-A87C-F6A61C6CC38B}"/>
                </a:ext>
              </a:extLst>
            </p:cNvPr>
            <p:cNvPicPr>
              <a:picLocks noChangeAspect="1"/>
            </p:cNvPicPr>
            <p:nvPr/>
          </p:nvPicPr>
          <p:blipFill>
            <a:blip r:embed="rId10"/>
            <a:stretch>
              <a:fillRect/>
            </a:stretch>
          </p:blipFill>
          <p:spPr>
            <a:xfrm>
              <a:off x="6096000" y="351653"/>
              <a:ext cx="6608194" cy="6321343"/>
            </a:xfrm>
            <a:prstGeom prst="rect">
              <a:avLst/>
            </a:prstGeom>
          </p:spPr>
        </p:pic>
        <mc:AlternateContent xmlns:mc="http://schemas.openxmlformats.org/markup-compatibility/2006" xmlns:p14="http://schemas.microsoft.com/office/powerpoint/2010/main">
          <mc:Choice Requires="p14">
            <p:contentPart p14:bwMode="auto" r:id="rId11">
              <p14:nvContentPartPr>
                <p14:cNvPr id="3" name="Freihand 2">
                  <a:extLst>
                    <a:ext uri="{FF2B5EF4-FFF2-40B4-BE49-F238E27FC236}">
                      <a16:creationId xmlns:a16="http://schemas.microsoft.com/office/drawing/2014/main" id="{8F786E92-47C6-E24C-BE24-273C712B7047}"/>
                    </a:ext>
                  </a:extLst>
                </p14:cNvPr>
                <p14:cNvContentPartPr/>
                <p14:nvPr/>
              </p14:nvContentPartPr>
              <p14:xfrm>
                <a:off x="7624376" y="5706857"/>
                <a:ext cx="1054800" cy="18360"/>
              </p14:xfrm>
            </p:contentPart>
          </mc:Choice>
          <mc:Fallback xmlns="">
            <p:pic>
              <p:nvPicPr>
                <p:cNvPr id="3" name="Freihand 2">
                  <a:extLst>
                    <a:ext uri="{FF2B5EF4-FFF2-40B4-BE49-F238E27FC236}">
                      <a16:creationId xmlns:a16="http://schemas.microsoft.com/office/drawing/2014/main" id="{8F786E92-47C6-E24C-BE24-273C712B7047}"/>
                    </a:ext>
                  </a:extLst>
                </p:cNvPr>
                <p:cNvPicPr/>
                <p:nvPr/>
              </p:nvPicPr>
              <p:blipFill>
                <a:blip r:embed="rId12"/>
                <a:stretch>
                  <a:fillRect/>
                </a:stretch>
              </p:blipFill>
              <p:spPr>
                <a:xfrm>
                  <a:off x="7570736" y="5598857"/>
                  <a:ext cx="11624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Freihand 3">
                  <a:extLst>
                    <a:ext uri="{FF2B5EF4-FFF2-40B4-BE49-F238E27FC236}">
                      <a16:creationId xmlns:a16="http://schemas.microsoft.com/office/drawing/2014/main" id="{F5995256-BBED-474D-A8F7-B380335F8063}"/>
                    </a:ext>
                  </a:extLst>
                </p14:cNvPr>
                <p14:cNvContentPartPr/>
                <p14:nvPr/>
              </p14:nvContentPartPr>
              <p14:xfrm>
                <a:off x="11940416" y="6426137"/>
                <a:ext cx="761040" cy="360"/>
              </p14:xfrm>
            </p:contentPart>
          </mc:Choice>
          <mc:Fallback xmlns="">
            <p:pic>
              <p:nvPicPr>
                <p:cNvPr id="4" name="Freihand 3">
                  <a:extLst>
                    <a:ext uri="{FF2B5EF4-FFF2-40B4-BE49-F238E27FC236}">
                      <a16:creationId xmlns:a16="http://schemas.microsoft.com/office/drawing/2014/main" id="{F5995256-BBED-474D-A8F7-B380335F8063}"/>
                    </a:ext>
                  </a:extLst>
                </p:cNvPr>
                <p:cNvPicPr/>
                <p:nvPr/>
              </p:nvPicPr>
              <p:blipFill>
                <a:blip r:embed="rId14"/>
                <a:stretch>
                  <a:fillRect/>
                </a:stretch>
              </p:blipFill>
              <p:spPr>
                <a:xfrm>
                  <a:off x="11886776" y="6318497"/>
                  <a:ext cx="86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Freihand 4">
                  <a:extLst>
                    <a:ext uri="{FF2B5EF4-FFF2-40B4-BE49-F238E27FC236}">
                      <a16:creationId xmlns:a16="http://schemas.microsoft.com/office/drawing/2014/main" id="{360600DD-1B50-8546-ABE2-E2232DC92CB2}"/>
                    </a:ext>
                  </a:extLst>
                </p14:cNvPr>
                <p14:cNvContentPartPr/>
                <p14:nvPr/>
              </p14:nvContentPartPr>
              <p14:xfrm>
                <a:off x="7793936" y="4212857"/>
                <a:ext cx="954360" cy="360"/>
              </p14:xfrm>
            </p:contentPart>
          </mc:Choice>
          <mc:Fallback xmlns="">
            <p:pic>
              <p:nvPicPr>
                <p:cNvPr id="5" name="Freihand 4">
                  <a:extLst>
                    <a:ext uri="{FF2B5EF4-FFF2-40B4-BE49-F238E27FC236}">
                      <a16:creationId xmlns:a16="http://schemas.microsoft.com/office/drawing/2014/main" id="{360600DD-1B50-8546-ABE2-E2232DC92CB2}"/>
                    </a:ext>
                  </a:extLst>
                </p:cNvPr>
                <p:cNvPicPr/>
                <p:nvPr/>
              </p:nvPicPr>
              <p:blipFill>
                <a:blip r:embed="rId16"/>
                <a:stretch>
                  <a:fillRect/>
                </a:stretch>
              </p:blipFill>
              <p:spPr>
                <a:xfrm>
                  <a:off x="7739936" y="4104857"/>
                  <a:ext cx="1062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Freihand 5">
                  <a:extLst>
                    <a:ext uri="{FF2B5EF4-FFF2-40B4-BE49-F238E27FC236}">
                      <a16:creationId xmlns:a16="http://schemas.microsoft.com/office/drawing/2014/main" id="{85A50361-753E-174D-90DE-34D7ADF4D500}"/>
                    </a:ext>
                  </a:extLst>
                </p14:cNvPr>
                <p14:cNvContentPartPr/>
                <p14:nvPr/>
              </p14:nvContentPartPr>
              <p14:xfrm>
                <a:off x="8002016" y="3370457"/>
                <a:ext cx="724680" cy="360"/>
              </p14:xfrm>
            </p:contentPart>
          </mc:Choice>
          <mc:Fallback xmlns="">
            <p:pic>
              <p:nvPicPr>
                <p:cNvPr id="6" name="Freihand 5">
                  <a:extLst>
                    <a:ext uri="{FF2B5EF4-FFF2-40B4-BE49-F238E27FC236}">
                      <a16:creationId xmlns:a16="http://schemas.microsoft.com/office/drawing/2014/main" id="{85A50361-753E-174D-90DE-34D7ADF4D500}"/>
                    </a:ext>
                  </a:extLst>
                </p:cNvPr>
                <p:cNvPicPr/>
                <p:nvPr/>
              </p:nvPicPr>
              <p:blipFill>
                <a:blip r:embed="rId18"/>
                <a:stretch>
                  <a:fillRect/>
                </a:stretch>
              </p:blipFill>
              <p:spPr>
                <a:xfrm>
                  <a:off x="7948016" y="3262457"/>
                  <a:ext cx="832320" cy="21600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69149"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-0.01**</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1785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0.81**</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0.03</a:t>
            </a:r>
          </a:p>
        </p:txBody>
      </p:sp>
      <p:sp>
        <p:nvSpPr>
          <p:cNvPr id="32" name="Rechteck 31">
            <a:extLst>
              <a:ext uri="{FF2B5EF4-FFF2-40B4-BE49-F238E27FC236}">
                <a16:creationId xmlns:a16="http://schemas.microsoft.com/office/drawing/2014/main" id="{23BFB78E-5F08-E345-BEA1-D773F7A29EBE}"/>
              </a:ext>
            </a:extLst>
          </p:cNvPr>
          <p:cNvSpPr/>
          <p:nvPr/>
        </p:nvSpPr>
        <p:spPr>
          <a:xfrm>
            <a:off x="335455" y="3512325"/>
            <a:ext cx="5132802" cy="2554545"/>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on </a:t>
            </a:r>
            <a:r>
              <a:rPr lang="en-GB" sz="1200" b="1" dirty="0">
                <a:latin typeface="Times New Roman" panose="02020603050405020304" pitchFamily="18" charset="0"/>
                <a:cs typeface="Times New Roman" panose="02020603050405020304" pitchFamily="18" charset="0"/>
              </a:rPr>
              <a:t>usage intention depends on age:</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0.81 + Age * (-0.01)</a:t>
            </a:r>
          </a:p>
          <a:p>
            <a:endParaRPr lang="en-GB" sz="1200" baseline="-25000" dirty="0">
              <a:latin typeface="Times New Roman" panose="02020603050405020304" pitchFamily="18" charset="0"/>
              <a:cs typeface="Times New Roman" panose="02020603050405020304" pitchFamily="18" charset="0"/>
            </a:endParaRPr>
          </a:p>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rPr>
              <a:t>The positive effect of trust on usage intention decreases with increasing age.</a:t>
            </a:r>
            <a:endParaRPr lang="en-GB" sz="1200"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older people get, the less trust they have in blockchain technology, which lowers their usage intention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appeal to younger people as lead users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Young people show more trust in technology  </a:t>
            </a:r>
          </a:p>
          <a:p>
            <a:endParaRPr lang="en-GB" sz="1200" baseline="-250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5409EA69-019B-3F46-A8D0-B6CC131B6AA1}"/>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mc:AlternateContent xmlns:mc="http://schemas.openxmlformats.org/markup-compatibility/2006" xmlns:p14="http://schemas.microsoft.com/office/powerpoint/2010/main">
        <mc:Choice Requires="p14">
          <p:contentPart p14:bwMode="auto" r:id="rId19">
            <p14:nvContentPartPr>
              <p14:cNvPr id="9" name="Freihand 8">
                <a:extLst>
                  <a:ext uri="{FF2B5EF4-FFF2-40B4-BE49-F238E27FC236}">
                    <a16:creationId xmlns:a16="http://schemas.microsoft.com/office/drawing/2014/main" id="{8D24C02F-6659-3D44-B59B-A6085ACA7DEE}"/>
                  </a:ext>
                </a:extLst>
              </p14:cNvPr>
              <p14:cNvContentPartPr/>
              <p14:nvPr/>
            </p14:nvContentPartPr>
            <p14:xfrm>
              <a:off x="7100517" y="1970057"/>
              <a:ext cx="1155960" cy="14040"/>
            </p14:xfrm>
          </p:contentPart>
        </mc:Choice>
        <mc:Fallback xmlns="">
          <p:pic>
            <p:nvPicPr>
              <p:cNvPr id="9" name="Freihand 8">
                <a:extLst>
                  <a:ext uri="{FF2B5EF4-FFF2-40B4-BE49-F238E27FC236}">
                    <a16:creationId xmlns:a16="http://schemas.microsoft.com/office/drawing/2014/main" id="{8D24C02F-6659-3D44-B59B-A6085ACA7DEE}"/>
                  </a:ext>
                </a:extLst>
              </p:cNvPr>
              <p:cNvPicPr/>
              <p:nvPr/>
            </p:nvPicPr>
            <p:blipFill>
              <a:blip r:embed="rId20"/>
              <a:stretch>
                <a:fillRect/>
              </a:stretch>
            </p:blipFill>
            <p:spPr>
              <a:xfrm>
                <a:off x="7046877" y="1862057"/>
                <a:ext cx="1263600" cy="229680"/>
              </a:xfrm>
              <a:prstGeom prst="rect">
                <a:avLst/>
              </a:prstGeom>
            </p:spPr>
          </p:pic>
        </mc:Fallback>
      </mc:AlternateContent>
    </p:spTree>
    <p:extLst>
      <p:ext uri="{BB962C8B-B14F-4D97-AF65-F5344CB8AC3E}">
        <p14:creationId xmlns:p14="http://schemas.microsoft.com/office/powerpoint/2010/main" val="332354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25AC5228-9897-AB34-A1C5-22DF8EE8A487}"/>
              </a:ext>
            </a:extLst>
          </p:cNvPr>
          <p:cNvPicPr>
            <a:picLocks noChangeAspect="1"/>
          </p:cNvPicPr>
          <p:nvPr/>
        </p:nvPicPr>
        <p:blipFill>
          <a:blip r:embed="rId3"/>
          <a:stretch>
            <a:fillRect/>
          </a:stretch>
        </p:blipFill>
        <p:spPr>
          <a:xfrm>
            <a:off x="5883867" y="904808"/>
            <a:ext cx="5895639" cy="5215033"/>
          </a:xfrm>
          <a:prstGeom prst="rect">
            <a:avLst/>
          </a:prstGeom>
        </p:spPr>
      </p:pic>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grpSp>
        <p:nvGrpSpPr>
          <p:cNvPr id="9" name="Gruppieren 8">
            <a:extLst>
              <a:ext uri="{FF2B5EF4-FFF2-40B4-BE49-F238E27FC236}">
                <a16:creationId xmlns:a16="http://schemas.microsoft.com/office/drawing/2014/main" id="{4D185A22-BA8E-4243-BA5A-3729395D751D}"/>
              </a:ext>
            </a:extLst>
          </p:cNvPr>
          <p:cNvGrpSpPr/>
          <p:nvPr/>
        </p:nvGrpSpPr>
        <p:grpSpPr>
          <a:xfrm>
            <a:off x="299816" y="2367332"/>
            <a:ext cx="5444335" cy="401594"/>
            <a:chOff x="299816" y="2367332"/>
            <a:chExt cx="5444335" cy="401594"/>
          </a:xfrm>
        </p:grpSpPr>
        <p:sp>
          <p:nvSpPr>
            <p:cNvPr id="4" name="Rechteck 3">
              <a:extLst>
                <a:ext uri="{FF2B5EF4-FFF2-40B4-BE49-F238E27FC236}">
                  <a16:creationId xmlns:a16="http://schemas.microsoft.com/office/drawing/2014/main" id="{D6AEEA40-3BBB-2248-97E3-BB930D18A1E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5" name="Rechteck 4">
              <a:extLst>
                <a:ext uri="{FF2B5EF4-FFF2-40B4-BE49-F238E27FC236}">
                  <a16:creationId xmlns:a16="http://schemas.microsoft.com/office/drawing/2014/main" id="{913C77EF-103A-7840-BADC-8CD0720DDFCB}"/>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6" name="Rechteck 5">
            <a:extLst>
              <a:ext uri="{FF2B5EF4-FFF2-40B4-BE49-F238E27FC236}">
                <a16:creationId xmlns:a16="http://schemas.microsoft.com/office/drawing/2014/main" id="{974ECC28-744A-924F-B44A-B94456A8684C}"/>
              </a:ext>
            </a:extLst>
          </p:cNvPr>
          <p:cNvSpPr/>
          <p:nvPr/>
        </p:nvSpPr>
        <p:spPr>
          <a:xfrm>
            <a:off x="2135461" y="97063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cxnSp>
        <p:nvCxnSpPr>
          <p:cNvPr id="8" name="Gerade Verbindung mit Pfeil 7">
            <a:extLst>
              <a:ext uri="{FF2B5EF4-FFF2-40B4-BE49-F238E27FC236}">
                <a16:creationId xmlns:a16="http://schemas.microsoft.com/office/drawing/2014/main" id="{2749827A-494C-D247-9C13-F813D9A5F563}"/>
              </a:ext>
            </a:extLst>
          </p:cNvPr>
          <p:cNvCxnSpPr>
            <a:stCxn id="4" idx="3"/>
            <a:endCxn id="5" idx="1"/>
          </p:cNvCxnSpPr>
          <p:nvPr/>
        </p:nvCxnSpPr>
        <p:spPr>
          <a:xfrm>
            <a:off x="2072860" y="2568129"/>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9">
            <a:extLst>
              <a:ext uri="{FF2B5EF4-FFF2-40B4-BE49-F238E27FC236}">
                <a16:creationId xmlns:a16="http://schemas.microsoft.com/office/drawing/2014/main" id="{3820FB58-9EC2-9A49-92B5-503D79FBE215}"/>
              </a:ext>
            </a:extLst>
          </p:cNvPr>
          <p:cNvCxnSpPr>
            <a:cxnSpLocks/>
            <a:stCxn id="6" idx="2"/>
          </p:cNvCxnSpPr>
          <p:nvPr/>
        </p:nvCxnSpPr>
        <p:spPr>
          <a:xfrm>
            <a:off x="3021983" y="1372231"/>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hteck 12">
            <a:extLst>
              <a:ext uri="{FF2B5EF4-FFF2-40B4-BE49-F238E27FC236}">
                <a16:creationId xmlns:a16="http://schemas.microsoft.com/office/drawing/2014/main" id="{52775179-5B68-BE46-A322-7C8EB09211D3}"/>
              </a:ext>
            </a:extLst>
          </p:cNvPr>
          <p:cNvSpPr/>
          <p:nvPr/>
        </p:nvSpPr>
        <p:spPr>
          <a:xfrm>
            <a:off x="3021983" y="1773825"/>
            <a:ext cx="893899"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 0.11**</a:t>
            </a:r>
          </a:p>
        </p:txBody>
      </p:sp>
      <p:sp>
        <p:nvSpPr>
          <p:cNvPr id="14" name="Rechteck 13">
            <a:extLst>
              <a:ext uri="{FF2B5EF4-FFF2-40B4-BE49-F238E27FC236}">
                <a16:creationId xmlns:a16="http://schemas.microsoft.com/office/drawing/2014/main" id="{23921028-D6D4-5640-BEBE-6B58A756E582}"/>
              </a:ext>
            </a:extLst>
          </p:cNvPr>
          <p:cNvSpPr/>
          <p:nvPr/>
        </p:nvSpPr>
        <p:spPr>
          <a:xfrm>
            <a:off x="2251978" y="2568129"/>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 0.02</a:t>
            </a:r>
          </a:p>
        </p:txBody>
      </p:sp>
      <p:cxnSp>
        <p:nvCxnSpPr>
          <p:cNvPr id="26" name="Gerade Verbindung mit Pfeil 25">
            <a:extLst>
              <a:ext uri="{FF2B5EF4-FFF2-40B4-BE49-F238E27FC236}">
                <a16:creationId xmlns:a16="http://schemas.microsoft.com/office/drawing/2014/main" id="{84CDADDD-36F5-814F-B2E5-51EF18AB808E}"/>
              </a:ext>
            </a:extLst>
          </p:cNvPr>
          <p:cNvCxnSpPr>
            <a:cxnSpLocks/>
            <a:stCxn id="6" idx="3"/>
            <a:endCxn id="5" idx="0"/>
          </p:cNvCxnSpPr>
          <p:nvPr/>
        </p:nvCxnSpPr>
        <p:spPr>
          <a:xfrm>
            <a:off x="3908505" y="1171434"/>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hteck 28">
            <a:extLst>
              <a:ext uri="{FF2B5EF4-FFF2-40B4-BE49-F238E27FC236}">
                <a16:creationId xmlns:a16="http://schemas.microsoft.com/office/drawing/2014/main" id="{D160E69B-03BD-2A46-9B86-B02B3A5D3A20}"/>
              </a:ext>
            </a:extLst>
          </p:cNvPr>
          <p:cNvSpPr/>
          <p:nvPr/>
        </p:nvSpPr>
        <p:spPr>
          <a:xfrm>
            <a:off x="4422169" y="1476713"/>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-0.49</a:t>
            </a:r>
          </a:p>
        </p:txBody>
      </p:sp>
      <p:sp>
        <p:nvSpPr>
          <p:cNvPr id="39" name="Rechteck 38">
            <a:extLst>
              <a:ext uri="{FF2B5EF4-FFF2-40B4-BE49-F238E27FC236}">
                <a16:creationId xmlns:a16="http://schemas.microsoft.com/office/drawing/2014/main" id="{A02D483B-228E-A748-84A9-1D34DAE00E63}"/>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p:sp>
        <p:nvSpPr>
          <p:cNvPr id="40" name="Rechteck 39">
            <a:extLst>
              <a:ext uri="{FF2B5EF4-FFF2-40B4-BE49-F238E27FC236}">
                <a16:creationId xmlns:a16="http://schemas.microsoft.com/office/drawing/2014/main" id="{A5125F07-AF18-5C41-9297-9FC5E4A7350B}"/>
              </a:ext>
            </a:extLst>
          </p:cNvPr>
          <p:cNvSpPr/>
          <p:nvPr/>
        </p:nvSpPr>
        <p:spPr>
          <a:xfrm>
            <a:off x="335455" y="3512325"/>
            <a:ext cx="5072474" cy="2739211"/>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on </a:t>
            </a:r>
            <a:r>
              <a:rPr lang="en-GB" sz="1200" b="1" dirty="0">
                <a:latin typeface="Times New Roman" panose="02020603050405020304" pitchFamily="18" charset="0"/>
                <a:cs typeface="Times New Roman" panose="02020603050405020304" pitchFamily="18" charset="0"/>
              </a:rPr>
              <a:t>usage intention depends on experience</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 0.02 + experience * (0.11)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(higher experience) = 0.02 + 5 * (0.11)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(lower experience) = 0.02 + 1 * (0.11)</a:t>
            </a:r>
          </a:p>
          <a:p>
            <a:endParaRPr lang="en-GB" sz="1200" baseline="-250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rPr>
              <a:t>The positive effect of trust on usage intention increases with experience</a:t>
            </a:r>
            <a:endParaRPr lang="en-GB" sz="1200"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more knowledge about and contact to BT people have, the more they trust BT which increases their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increase knowledge of people through campaigns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Give out free trials of their product for people to have more contact with BT</a:t>
            </a:r>
          </a:p>
          <a:p>
            <a:endParaRPr lang="en-GB" sz="1200"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19" name="Freihand 18">
                <a:extLst>
                  <a:ext uri="{FF2B5EF4-FFF2-40B4-BE49-F238E27FC236}">
                    <a16:creationId xmlns:a16="http://schemas.microsoft.com/office/drawing/2014/main" id="{0392D194-3D80-22B4-02EC-CD8796D75628}"/>
                  </a:ext>
                </a:extLst>
              </p14:cNvPr>
              <p14:cNvContentPartPr/>
              <p14:nvPr/>
            </p14:nvContentPartPr>
            <p14:xfrm>
              <a:off x="11153140" y="5876700"/>
              <a:ext cx="584280" cy="11520"/>
            </p14:xfrm>
          </p:contentPart>
        </mc:Choice>
        <mc:Fallback xmlns="">
          <p:pic>
            <p:nvPicPr>
              <p:cNvPr id="19" name="Freihand 18">
                <a:extLst>
                  <a:ext uri="{FF2B5EF4-FFF2-40B4-BE49-F238E27FC236}">
                    <a16:creationId xmlns:a16="http://schemas.microsoft.com/office/drawing/2014/main" id="{0392D194-3D80-22B4-02EC-CD8796D75628}"/>
                  </a:ext>
                </a:extLst>
              </p:cNvPr>
              <p:cNvPicPr/>
              <p:nvPr/>
            </p:nvPicPr>
            <p:blipFill>
              <a:blip r:embed="rId5"/>
              <a:stretch>
                <a:fillRect/>
              </a:stretch>
            </p:blipFill>
            <p:spPr>
              <a:xfrm>
                <a:off x="11099500" y="5768700"/>
                <a:ext cx="6919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Freihand 19">
                <a:extLst>
                  <a:ext uri="{FF2B5EF4-FFF2-40B4-BE49-F238E27FC236}">
                    <a16:creationId xmlns:a16="http://schemas.microsoft.com/office/drawing/2014/main" id="{20E6DDCC-02EC-D060-3782-BB0D81914DF9}"/>
                  </a:ext>
                </a:extLst>
              </p14:cNvPr>
              <p14:cNvContentPartPr/>
              <p14:nvPr/>
            </p14:nvContentPartPr>
            <p14:xfrm>
              <a:off x="8031220" y="5305740"/>
              <a:ext cx="490680" cy="360"/>
            </p14:xfrm>
          </p:contentPart>
        </mc:Choice>
        <mc:Fallback xmlns="">
          <p:pic>
            <p:nvPicPr>
              <p:cNvPr id="20" name="Freihand 19">
                <a:extLst>
                  <a:ext uri="{FF2B5EF4-FFF2-40B4-BE49-F238E27FC236}">
                    <a16:creationId xmlns:a16="http://schemas.microsoft.com/office/drawing/2014/main" id="{20E6DDCC-02EC-D060-3782-BB0D81914DF9}"/>
                  </a:ext>
                </a:extLst>
              </p:cNvPr>
              <p:cNvPicPr/>
              <p:nvPr/>
            </p:nvPicPr>
            <p:blipFill>
              <a:blip r:embed="rId7"/>
              <a:stretch>
                <a:fillRect/>
              </a:stretch>
            </p:blipFill>
            <p:spPr>
              <a:xfrm>
                <a:off x="7977580" y="5198100"/>
                <a:ext cx="598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Freihand 20">
                <a:extLst>
                  <a:ext uri="{FF2B5EF4-FFF2-40B4-BE49-F238E27FC236}">
                    <a16:creationId xmlns:a16="http://schemas.microsoft.com/office/drawing/2014/main" id="{007C9108-7DB1-0DDC-798E-ABB6DE7E4664}"/>
                  </a:ext>
                </a:extLst>
              </p14:cNvPr>
              <p14:cNvContentPartPr/>
              <p14:nvPr/>
            </p14:nvContentPartPr>
            <p14:xfrm>
              <a:off x="8143900" y="4067700"/>
              <a:ext cx="480960" cy="360"/>
            </p14:xfrm>
          </p:contentPart>
        </mc:Choice>
        <mc:Fallback xmlns="">
          <p:pic>
            <p:nvPicPr>
              <p:cNvPr id="21" name="Freihand 20">
                <a:extLst>
                  <a:ext uri="{FF2B5EF4-FFF2-40B4-BE49-F238E27FC236}">
                    <a16:creationId xmlns:a16="http://schemas.microsoft.com/office/drawing/2014/main" id="{007C9108-7DB1-0DDC-798E-ABB6DE7E4664}"/>
                  </a:ext>
                </a:extLst>
              </p:cNvPr>
              <p:cNvPicPr/>
              <p:nvPr/>
            </p:nvPicPr>
            <p:blipFill>
              <a:blip r:embed="rId9"/>
              <a:stretch>
                <a:fillRect/>
              </a:stretch>
            </p:blipFill>
            <p:spPr>
              <a:xfrm>
                <a:off x="8089900" y="3960060"/>
                <a:ext cx="588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Freihand 21">
                <a:extLst>
                  <a:ext uri="{FF2B5EF4-FFF2-40B4-BE49-F238E27FC236}">
                    <a16:creationId xmlns:a16="http://schemas.microsoft.com/office/drawing/2014/main" id="{1DD020FA-925B-8F97-3770-F6CBEC55E1BF}"/>
                  </a:ext>
                </a:extLst>
              </p14:cNvPr>
              <p14:cNvContentPartPr/>
              <p14:nvPr/>
            </p14:nvContentPartPr>
            <p14:xfrm>
              <a:off x="8103940" y="3355260"/>
              <a:ext cx="364320" cy="11520"/>
            </p14:xfrm>
          </p:contentPart>
        </mc:Choice>
        <mc:Fallback xmlns="">
          <p:pic>
            <p:nvPicPr>
              <p:cNvPr id="22" name="Freihand 21">
                <a:extLst>
                  <a:ext uri="{FF2B5EF4-FFF2-40B4-BE49-F238E27FC236}">
                    <a16:creationId xmlns:a16="http://schemas.microsoft.com/office/drawing/2014/main" id="{1DD020FA-925B-8F97-3770-F6CBEC55E1BF}"/>
                  </a:ext>
                </a:extLst>
              </p:cNvPr>
              <p:cNvPicPr/>
              <p:nvPr/>
            </p:nvPicPr>
            <p:blipFill>
              <a:blip r:embed="rId11"/>
              <a:stretch>
                <a:fillRect/>
              </a:stretch>
            </p:blipFill>
            <p:spPr>
              <a:xfrm>
                <a:off x="8050300" y="3247260"/>
                <a:ext cx="47196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 name="Freihand 1">
                <a:extLst>
                  <a:ext uri="{FF2B5EF4-FFF2-40B4-BE49-F238E27FC236}">
                    <a16:creationId xmlns:a16="http://schemas.microsoft.com/office/drawing/2014/main" id="{E20045A1-6B16-FD18-05AF-D297B8C827DA}"/>
                  </a:ext>
                </a:extLst>
              </p14:cNvPr>
              <p14:cNvContentPartPr/>
              <p14:nvPr/>
            </p14:nvContentPartPr>
            <p14:xfrm>
              <a:off x="8044303" y="5774486"/>
              <a:ext cx="480600" cy="2520"/>
            </p14:xfrm>
          </p:contentPart>
        </mc:Choice>
        <mc:Fallback xmlns="">
          <p:pic>
            <p:nvPicPr>
              <p:cNvPr id="2" name="Freihand 1">
                <a:extLst>
                  <a:ext uri="{FF2B5EF4-FFF2-40B4-BE49-F238E27FC236}">
                    <a16:creationId xmlns:a16="http://schemas.microsoft.com/office/drawing/2014/main" id="{E20045A1-6B16-FD18-05AF-D297B8C827DA}"/>
                  </a:ext>
                </a:extLst>
              </p:cNvPr>
              <p:cNvPicPr/>
              <p:nvPr/>
            </p:nvPicPr>
            <p:blipFill>
              <a:blip r:embed="rId13"/>
              <a:stretch>
                <a:fillRect/>
              </a:stretch>
            </p:blipFill>
            <p:spPr>
              <a:xfrm>
                <a:off x="7990303" y="5666846"/>
                <a:ext cx="588240" cy="218160"/>
              </a:xfrm>
              <a:prstGeom prst="rect">
                <a:avLst/>
              </a:prstGeom>
            </p:spPr>
          </p:pic>
        </mc:Fallback>
      </mc:AlternateContent>
    </p:spTree>
    <p:extLst>
      <p:ext uri="{BB962C8B-B14F-4D97-AF65-F5344CB8AC3E}">
        <p14:creationId xmlns:p14="http://schemas.microsoft.com/office/powerpoint/2010/main" val="61836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pieren 40">
            <a:extLst>
              <a:ext uri="{FF2B5EF4-FFF2-40B4-BE49-F238E27FC236}">
                <a16:creationId xmlns:a16="http://schemas.microsoft.com/office/drawing/2014/main" id="{FBFE3F2E-7454-D343-A9DF-3A544B045979}"/>
              </a:ext>
            </a:extLst>
          </p:cNvPr>
          <p:cNvGrpSpPr/>
          <p:nvPr/>
        </p:nvGrpSpPr>
        <p:grpSpPr>
          <a:xfrm>
            <a:off x="5420890" y="441162"/>
            <a:ext cx="6519091" cy="5966626"/>
            <a:chOff x="6284894" y="445687"/>
            <a:chExt cx="6519091" cy="5966626"/>
          </a:xfrm>
        </p:grpSpPr>
        <p:pic>
          <p:nvPicPr>
            <p:cNvPr id="23" name="Grafik 22" descr="Ein Bild, das Tisch enthält.&#10;&#10;Automatisch generierte Beschreibung">
              <a:extLst>
                <a:ext uri="{FF2B5EF4-FFF2-40B4-BE49-F238E27FC236}">
                  <a16:creationId xmlns:a16="http://schemas.microsoft.com/office/drawing/2014/main" id="{AE76B5B0-517D-3442-BA35-D7A94793C565}"/>
                </a:ext>
              </a:extLst>
            </p:cNvPr>
            <p:cNvPicPr>
              <a:picLocks noChangeAspect="1"/>
            </p:cNvPicPr>
            <p:nvPr/>
          </p:nvPicPr>
          <p:blipFill>
            <a:blip r:embed="rId2"/>
            <a:stretch>
              <a:fillRect/>
            </a:stretch>
          </p:blipFill>
          <p:spPr>
            <a:xfrm>
              <a:off x="6284894" y="445687"/>
              <a:ext cx="6519091" cy="5966626"/>
            </a:xfrm>
            <a:prstGeom prst="rect">
              <a:avLst/>
            </a:prstGeom>
          </p:spPr>
        </p:pic>
        <mc:AlternateContent xmlns:mc="http://schemas.openxmlformats.org/markup-compatibility/2006" xmlns:p14="http://schemas.microsoft.com/office/powerpoint/2010/main">
          <mc:Choice Requires="p14">
            <p:contentPart p14:bwMode="auto" r:id="rId3">
              <p14:nvContentPartPr>
                <p14:cNvPr id="33" name="Freihand 32">
                  <a:extLst>
                    <a:ext uri="{FF2B5EF4-FFF2-40B4-BE49-F238E27FC236}">
                      <a16:creationId xmlns:a16="http://schemas.microsoft.com/office/drawing/2014/main" id="{2D848BA3-A2FB-664B-B562-A5D10BA52444}"/>
                    </a:ext>
                  </a:extLst>
                </p14:cNvPr>
                <p14:cNvContentPartPr/>
                <p14:nvPr/>
              </p14:nvContentPartPr>
              <p14:xfrm>
                <a:off x="12021776" y="6114017"/>
                <a:ext cx="734400" cy="7200"/>
              </p14:xfrm>
            </p:contentPart>
          </mc:Choice>
          <mc:Fallback xmlns="">
            <p:pic>
              <p:nvPicPr>
                <p:cNvPr id="33" name="Freihand 32">
                  <a:extLst>
                    <a:ext uri="{FF2B5EF4-FFF2-40B4-BE49-F238E27FC236}">
                      <a16:creationId xmlns:a16="http://schemas.microsoft.com/office/drawing/2014/main" id="{2D848BA3-A2FB-664B-B562-A5D10BA52444}"/>
                    </a:ext>
                  </a:extLst>
                </p:cNvPr>
                <p:cNvPicPr/>
                <p:nvPr/>
              </p:nvPicPr>
              <p:blipFill>
                <a:blip r:embed="rId4"/>
                <a:stretch>
                  <a:fillRect/>
                </a:stretch>
              </p:blipFill>
              <p:spPr>
                <a:xfrm>
                  <a:off x="11967776" y="6006017"/>
                  <a:ext cx="8420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4" name="Freihand 33">
                  <a:extLst>
                    <a:ext uri="{FF2B5EF4-FFF2-40B4-BE49-F238E27FC236}">
                      <a16:creationId xmlns:a16="http://schemas.microsoft.com/office/drawing/2014/main" id="{71952038-1F8F-7245-8C38-B0F89701187E}"/>
                    </a:ext>
                  </a:extLst>
                </p14:cNvPr>
                <p14:cNvContentPartPr/>
                <p14:nvPr/>
              </p14:nvContentPartPr>
              <p14:xfrm>
                <a:off x="7591616" y="4173617"/>
                <a:ext cx="1369080" cy="4680"/>
              </p14:xfrm>
            </p:contentPart>
          </mc:Choice>
          <mc:Fallback xmlns="">
            <p:pic>
              <p:nvPicPr>
                <p:cNvPr id="34" name="Freihand 33">
                  <a:extLst>
                    <a:ext uri="{FF2B5EF4-FFF2-40B4-BE49-F238E27FC236}">
                      <a16:creationId xmlns:a16="http://schemas.microsoft.com/office/drawing/2014/main" id="{71952038-1F8F-7245-8C38-B0F89701187E}"/>
                    </a:ext>
                  </a:extLst>
                </p:cNvPr>
                <p:cNvPicPr/>
                <p:nvPr/>
              </p:nvPicPr>
              <p:blipFill>
                <a:blip r:embed="rId6"/>
                <a:stretch>
                  <a:fillRect/>
                </a:stretch>
              </p:blipFill>
              <p:spPr>
                <a:xfrm>
                  <a:off x="7537976" y="4065977"/>
                  <a:ext cx="14767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Freihand 34">
                  <a:extLst>
                    <a:ext uri="{FF2B5EF4-FFF2-40B4-BE49-F238E27FC236}">
                      <a16:creationId xmlns:a16="http://schemas.microsoft.com/office/drawing/2014/main" id="{44B52536-2B26-EA43-8521-254F4AC44B41}"/>
                    </a:ext>
                  </a:extLst>
                </p14:cNvPr>
                <p14:cNvContentPartPr/>
                <p14:nvPr/>
              </p14:nvContentPartPr>
              <p14:xfrm>
                <a:off x="7216496" y="5607497"/>
                <a:ext cx="1723320" cy="360"/>
              </p14:xfrm>
            </p:contentPart>
          </mc:Choice>
          <mc:Fallback xmlns="">
            <p:pic>
              <p:nvPicPr>
                <p:cNvPr id="35" name="Freihand 34">
                  <a:extLst>
                    <a:ext uri="{FF2B5EF4-FFF2-40B4-BE49-F238E27FC236}">
                      <a16:creationId xmlns:a16="http://schemas.microsoft.com/office/drawing/2014/main" id="{44B52536-2B26-EA43-8521-254F4AC44B41}"/>
                    </a:ext>
                  </a:extLst>
                </p:cNvPr>
                <p:cNvPicPr/>
                <p:nvPr/>
              </p:nvPicPr>
              <p:blipFill>
                <a:blip r:embed="rId8"/>
                <a:stretch>
                  <a:fillRect/>
                </a:stretch>
              </p:blipFill>
              <p:spPr>
                <a:xfrm>
                  <a:off x="7162856" y="5499857"/>
                  <a:ext cx="1830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 name="Freihand 35">
                  <a:extLst>
                    <a:ext uri="{FF2B5EF4-FFF2-40B4-BE49-F238E27FC236}">
                      <a16:creationId xmlns:a16="http://schemas.microsoft.com/office/drawing/2014/main" id="{83EA63CC-F7CF-3946-BEAB-E8A40D771EEA}"/>
                    </a:ext>
                  </a:extLst>
                </p14:cNvPr>
                <p14:cNvContentPartPr/>
                <p14:nvPr/>
              </p14:nvContentPartPr>
              <p14:xfrm>
                <a:off x="8039096" y="3228257"/>
                <a:ext cx="924120" cy="34200"/>
              </p14:xfrm>
            </p:contentPart>
          </mc:Choice>
          <mc:Fallback xmlns="">
            <p:pic>
              <p:nvPicPr>
                <p:cNvPr id="36" name="Freihand 35">
                  <a:extLst>
                    <a:ext uri="{FF2B5EF4-FFF2-40B4-BE49-F238E27FC236}">
                      <a16:creationId xmlns:a16="http://schemas.microsoft.com/office/drawing/2014/main" id="{83EA63CC-F7CF-3946-BEAB-E8A40D771EEA}"/>
                    </a:ext>
                  </a:extLst>
                </p:cNvPr>
                <p:cNvPicPr/>
                <p:nvPr/>
              </p:nvPicPr>
              <p:blipFill>
                <a:blip r:embed="rId10"/>
                <a:stretch>
                  <a:fillRect/>
                </a:stretch>
              </p:blipFill>
              <p:spPr>
                <a:xfrm>
                  <a:off x="7985456" y="3120617"/>
                  <a:ext cx="1031760" cy="24984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9479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-0.19**</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9479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-0.17**</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0.87</a:t>
            </a:r>
          </a:p>
        </p:txBody>
      </p:sp>
      <p:sp>
        <p:nvSpPr>
          <p:cNvPr id="32" name="Rechteck 31">
            <a:extLst>
              <a:ext uri="{FF2B5EF4-FFF2-40B4-BE49-F238E27FC236}">
                <a16:creationId xmlns:a16="http://schemas.microsoft.com/office/drawing/2014/main" id="{23BFB78E-5F08-E345-BEA1-D773F7A29EBE}"/>
              </a:ext>
            </a:extLst>
          </p:cNvPr>
          <p:cNvSpPr/>
          <p:nvPr/>
        </p:nvSpPr>
        <p:spPr>
          <a:xfrm>
            <a:off x="335456" y="3512325"/>
            <a:ext cx="5128934" cy="3354765"/>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perceived risk </a:t>
            </a:r>
            <a:r>
              <a:rPr lang="en-GB" sz="1200" dirty="0">
                <a:latin typeface="Times New Roman" panose="02020603050405020304" pitchFamily="18" charset="0"/>
                <a:cs typeface="Times New Roman" panose="02020603050405020304" pitchFamily="18" charset="0"/>
              </a:rPr>
              <a:t>on </a:t>
            </a:r>
            <a:r>
              <a:rPr lang="en-GB" sz="1200" b="1" dirty="0">
                <a:latin typeface="Times New Roman" panose="02020603050405020304" pitchFamily="18" charset="0"/>
                <a:cs typeface="Times New Roman" panose="02020603050405020304" pitchFamily="18" charset="0"/>
              </a:rPr>
              <a:t>usage intention </a:t>
            </a:r>
            <a:r>
              <a:rPr lang="en-GB" sz="1200" dirty="0">
                <a:latin typeface="Times New Roman" panose="02020603050405020304" pitchFamily="18" charset="0"/>
                <a:cs typeface="Times New Roman" panose="02020603050405020304" pitchFamily="18" charset="0"/>
              </a:rPr>
              <a:t>moderated</a:t>
            </a:r>
            <a:r>
              <a:rPr lang="en-GB" sz="1200" b="1" dirty="0">
                <a:latin typeface="Times New Roman" panose="02020603050405020304" pitchFamily="18" charset="0"/>
                <a:cs typeface="Times New Roman" panose="02020603050405020304" pitchFamily="18" charset="0"/>
              </a:rPr>
              <a:t> by gender</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(males) = -0.17 + 1 * (-0.19) = - 0.36</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(females) = -0.17 </a:t>
            </a:r>
          </a:p>
          <a:p>
            <a:endParaRPr lang="en-GB" sz="1200" baseline="-250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The negative effect of perceived risk on usage intention increases for males</a:t>
            </a:r>
            <a:endParaRPr lang="en-GB" sz="1200" i="1" baseline="-250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Males more sensitive towards risk and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More consideration of risk factors shows men having more knowledge about downfalls of blockchain technology (Mean knowledge of men, scale 1 to 10: 3.14 for men and 1.99 for women) </a:t>
            </a:r>
            <a:r>
              <a:rPr lang="en-GB" sz="1200" dirty="0">
                <a:latin typeface="Times New Roman" panose="02020603050405020304" pitchFamily="18" charset="0"/>
                <a:cs typeface="Times New Roman" panose="02020603050405020304" pitchFamily="18" charset="0"/>
                <a:sym typeface="Wingdings" pitchFamily="2" charset="2"/>
              </a:rPr>
              <a:t> Partial </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MEDIATION ANALYSIS confirmed</a:t>
            </a:r>
            <a:endParaRPr lang="en-GB" sz="1200" dirty="0">
              <a:solidFill>
                <a:srgbClr val="FF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Men rather in Cluster Explorer &amp; Pioneer</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p:txBody>
      </p:sp>
      <p:sp>
        <p:nvSpPr>
          <p:cNvPr id="40" name="Rechteck 39">
            <a:extLst>
              <a:ext uri="{FF2B5EF4-FFF2-40B4-BE49-F238E27FC236}">
                <a16:creationId xmlns:a16="http://schemas.microsoft.com/office/drawing/2014/main" id="{062A3816-9C9D-D443-9229-2DB66F628748}"/>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r>
              <a:rPr lang="de-DE" dirty="0"/>
              <a:t> </a:t>
            </a:r>
            <a:endParaRPr lang="en-GB" dirty="0"/>
          </a:p>
          <a:p>
            <a:pPr algn="ctr"/>
            <a:r>
              <a:rPr lang="en-GB" dirty="0"/>
              <a:t>moderator </a:t>
            </a:r>
          </a:p>
        </p:txBody>
      </p:sp>
      <mc:AlternateContent xmlns:mc="http://schemas.openxmlformats.org/markup-compatibility/2006" xmlns:p14="http://schemas.microsoft.com/office/powerpoint/2010/main">
        <mc:Choice Requires="p14">
          <p:contentPart p14:bwMode="auto" r:id="rId11">
            <p14:nvContentPartPr>
              <p14:cNvPr id="42" name="Freihand 41">
                <a:extLst>
                  <a:ext uri="{FF2B5EF4-FFF2-40B4-BE49-F238E27FC236}">
                    <a16:creationId xmlns:a16="http://schemas.microsoft.com/office/drawing/2014/main" id="{55F9FA99-6CF4-0046-8285-F99807923DA0}"/>
                  </a:ext>
                </a:extLst>
              </p14:cNvPr>
              <p14:cNvContentPartPr/>
              <p14:nvPr/>
            </p14:nvContentPartPr>
            <p14:xfrm>
              <a:off x="6702357" y="2043857"/>
              <a:ext cx="1519560" cy="31680"/>
            </p14:xfrm>
          </p:contentPart>
        </mc:Choice>
        <mc:Fallback xmlns="">
          <p:pic>
            <p:nvPicPr>
              <p:cNvPr id="42" name="Freihand 41">
                <a:extLst>
                  <a:ext uri="{FF2B5EF4-FFF2-40B4-BE49-F238E27FC236}">
                    <a16:creationId xmlns:a16="http://schemas.microsoft.com/office/drawing/2014/main" id="{55F9FA99-6CF4-0046-8285-F99807923DA0}"/>
                  </a:ext>
                </a:extLst>
              </p:cNvPr>
              <p:cNvPicPr/>
              <p:nvPr/>
            </p:nvPicPr>
            <p:blipFill>
              <a:blip r:embed="rId12"/>
              <a:stretch>
                <a:fillRect/>
              </a:stretch>
            </p:blipFill>
            <p:spPr>
              <a:xfrm>
                <a:off x="6648717" y="1935857"/>
                <a:ext cx="1627200" cy="247320"/>
              </a:xfrm>
              <a:prstGeom prst="rect">
                <a:avLst/>
              </a:prstGeom>
            </p:spPr>
          </p:pic>
        </mc:Fallback>
      </mc:AlternateContent>
    </p:spTree>
    <p:extLst>
      <p:ext uri="{BB962C8B-B14F-4D97-AF65-F5344CB8AC3E}">
        <p14:creationId xmlns:p14="http://schemas.microsoft.com/office/powerpoint/2010/main" val="2649494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CF6BE0A8-AA9F-1B46-AC03-48C332B5EEB8}"/>
              </a:ext>
            </a:extLst>
          </p:cNvPr>
          <p:cNvGrpSpPr/>
          <p:nvPr/>
        </p:nvGrpSpPr>
        <p:grpSpPr>
          <a:xfrm>
            <a:off x="4794217" y="865871"/>
            <a:ext cx="7336361" cy="5871641"/>
            <a:chOff x="6132514" y="576504"/>
            <a:chExt cx="7336361" cy="5871641"/>
          </a:xfrm>
        </p:grpSpPr>
        <p:pic>
          <p:nvPicPr>
            <p:cNvPr id="8" name="Grafik 7" descr="Ein Bild, das Tisch enthält.&#10;&#10;Automatisch generierte Beschreibung">
              <a:extLst>
                <a:ext uri="{FF2B5EF4-FFF2-40B4-BE49-F238E27FC236}">
                  <a16:creationId xmlns:a16="http://schemas.microsoft.com/office/drawing/2014/main" id="{015BFA35-1958-F249-8129-E256549FE569}"/>
                </a:ext>
              </a:extLst>
            </p:cNvPr>
            <p:cNvPicPr>
              <a:picLocks noChangeAspect="1"/>
            </p:cNvPicPr>
            <p:nvPr/>
          </p:nvPicPr>
          <p:blipFill>
            <a:blip r:embed="rId2"/>
            <a:stretch>
              <a:fillRect/>
            </a:stretch>
          </p:blipFill>
          <p:spPr>
            <a:xfrm>
              <a:off x="6132514" y="576504"/>
              <a:ext cx="7336361" cy="5871641"/>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Freihand 8">
                  <a:extLst>
                    <a:ext uri="{FF2B5EF4-FFF2-40B4-BE49-F238E27FC236}">
                      <a16:creationId xmlns:a16="http://schemas.microsoft.com/office/drawing/2014/main" id="{B6B432C6-C75E-6542-9E25-51FAC62718E8}"/>
                    </a:ext>
                  </a:extLst>
                </p14:cNvPr>
                <p14:cNvContentPartPr/>
                <p14:nvPr/>
              </p14:nvContentPartPr>
              <p14:xfrm>
                <a:off x="12915159" y="6203657"/>
                <a:ext cx="476640" cy="32760"/>
              </p14:xfrm>
            </p:contentPart>
          </mc:Choice>
          <mc:Fallback xmlns="">
            <p:pic>
              <p:nvPicPr>
                <p:cNvPr id="9" name="Freihand 8">
                  <a:extLst>
                    <a:ext uri="{FF2B5EF4-FFF2-40B4-BE49-F238E27FC236}">
                      <a16:creationId xmlns:a16="http://schemas.microsoft.com/office/drawing/2014/main" id="{B6B432C6-C75E-6542-9E25-51FAC62718E8}"/>
                    </a:ext>
                  </a:extLst>
                </p:cNvPr>
                <p:cNvPicPr/>
                <p:nvPr/>
              </p:nvPicPr>
              <p:blipFill>
                <a:blip r:embed="rId4"/>
                <a:stretch>
                  <a:fillRect/>
                </a:stretch>
              </p:blipFill>
              <p:spPr>
                <a:xfrm>
                  <a:off x="12861519" y="6096017"/>
                  <a:ext cx="5842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Freihand 9">
                  <a:extLst>
                    <a:ext uri="{FF2B5EF4-FFF2-40B4-BE49-F238E27FC236}">
                      <a16:creationId xmlns:a16="http://schemas.microsoft.com/office/drawing/2014/main" id="{0AAA291C-83B7-3647-84AB-232ADED7B532}"/>
                    </a:ext>
                  </a:extLst>
                </p14:cNvPr>
                <p14:cNvContentPartPr/>
                <p14:nvPr/>
              </p14:nvContentPartPr>
              <p14:xfrm>
                <a:off x="7064454" y="5513491"/>
                <a:ext cx="2909160" cy="43920"/>
              </p14:xfrm>
            </p:contentPart>
          </mc:Choice>
          <mc:Fallback xmlns="">
            <p:pic>
              <p:nvPicPr>
                <p:cNvPr id="10" name="Freihand 9">
                  <a:extLst>
                    <a:ext uri="{FF2B5EF4-FFF2-40B4-BE49-F238E27FC236}">
                      <a16:creationId xmlns:a16="http://schemas.microsoft.com/office/drawing/2014/main" id="{0AAA291C-83B7-3647-84AB-232ADED7B532}"/>
                    </a:ext>
                  </a:extLst>
                </p:cNvPr>
                <p:cNvPicPr/>
                <p:nvPr/>
              </p:nvPicPr>
              <p:blipFill>
                <a:blip r:embed="rId6"/>
                <a:stretch>
                  <a:fillRect/>
                </a:stretch>
              </p:blipFill>
              <p:spPr>
                <a:xfrm>
                  <a:off x="7010454" y="5405851"/>
                  <a:ext cx="3016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Freihand 10">
                  <a:extLst>
                    <a:ext uri="{FF2B5EF4-FFF2-40B4-BE49-F238E27FC236}">
                      <a16:creationId xmlns:a16="http://schemas.microsoft.com/office/drawing/2014/main" id="{673DE446-6B5C-9F41-AB77-72E375DFE936}"/>
                    </a:ext>
                  </a:extLst>
                </p14:cNvPr>
                <p14:cNvContentPartPr/>
                <p14:nvPr/>
              </p14:nvContentPartPr>
              <p14:xfrm>
                <a:off x="8594079" y="4133262"/>
                <a:ext cx="1316160" cy="29160"/>
              </p14:xfrm>
            </p:contentPart>
          </mc:Choice>
          <mc:Fallback xmlns="">
            <p:pic>
              <p:nvPicPr>
                <p:cNvPr id="11" name="Freihand 10">
                  <a:extLst>
                    <a:ext uri="{FF2B5EF4-FFF2-40B4-BE49-F238E27FC236}">
                      <a16:creationId xmlns:a16="http://schemas.microsoft.com/office/drawing/2014/main" id="{673DE446-6B5C-9F41-AB77-72E375DFE936}"/>
                    </a:ext>
                  </a:extLst>
                </p:cNvPr>
                <p:cNvPicPr/>
                <p:nvPr/>
              </p:nvPicPr>
              <p:blipFill>
                <a:blip r:embed="rId8"/>
                <a:stretch>
                  <a:fillRect/>
                </a:stretch>
              </p:blipFill>
              <p:spPr>
                <a:xfrm>
                  <a:off x="8540079" y="4025262"/>
                  <a:ext cx="14238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Freihand 11">
                  <a:extLst>
                    <a:ext uri="{FF2B5EF4-FFF2-40B4-BE49-F238E27FC236}">
                      <a16:creationId xmlns:a16="http://schemas.microsoft.com/office/drawing/2014/main" id="{B08D67E0-5C78-3341-A395-B47BBA1A4D3C}"/>
                    </a:ext>
                  </a:extLst>
                </p14:cNvPr>
                <p14:cNvContentPartPr/>
                <p14:nvPr/>
              </p14:nvContentPartPr>
              <p14:xfrm>
                <a:off x="7879479" y="3362966"/>
                <a:ext cx="2030760" cy="53280"/>
              </p14:xfrm>
            </p:contentPart>
          </mc:Choice>
          <mc:Fallback xmlns="">
            <p:pic>
              <p:nvPicPr>
                <p:cNvPr id="12" name="Freihand 11">
                  <a:extLst>
                    <a:ext uri="{FF2B5EF4-FFF2-40B4-BE49-F238E27FC236}">
                      <a16:creationId xmlns:a16="http://schemas.microsoft.com/office/drawing/2014/main" id="{B08D67E0-5C78-3341-A395-B47BBA1A4D3C}"/>
                    </a:ext>
                  </a:extLst>
                </p:cNvPr>
                <p:cNvPicPr/>
                <p:nvPr/>
              </p:nvPicPr>
              <p:blipFill>
                <a:blip r:embed="rId10"/>
                <a:stretch>
                  <a:fillRect/>
                </a:stretch>
              </p:blipFill>
              <p:spPr>
                <a:xfrm>
                  <a:off x="7825839" y="3255326"/>
                  <a:ext cx="2138400" cy="26892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77938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0.33*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56325"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0.17**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-2.30</a:t>
            </a:r>
          </a:p>
        </p:txBody>
      </p:sp>
      <p:sp>
        <p:nvSpPr>
          <p:cNvPr id="30" name="Rechteck 29">
            <a:extLst>
              <a:ext uri="{FF2B5EF4-FFF2-40B4-BE49-F238E27FC236}">
                <a16:creationId xmlns:a16="http://schemas.microsoft.com/office/drawing/2014/main" id="{74AF9C39-379D-F84C-95B6-D6546B362C90}"/>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endParaRPr lang="en-GB" dirty="0"/>
          </a:p>
          <a:p>
            <a:pPr algn="ctr"/>
            <a:r>
              <a:rPr lang="en-GB" dirty="0"/>
              <a:t>moderator </a:t>
            </a:r>
          </a:p>
        </p:txBody>
      </p:sp>
      <p:sp>
        <p:nvSpPr>
          <p:cNvPr id="31" name="Rechteck 30">
            <a:extLst>
              <a:ext uri="{FF2B5EF4-FFF2-40B4-BE49-F238E27FC236}">
                <a16:creationId xmlns:a16="http://schemas.microsoft.com/office/drawing/2014/main" id="{8B05613A-D0FC-C646-80A2-72CA004EBBC6}"/>
              </a:ext>
            </a:extLst>
          </p:cNvPr>
          <p:cNvSpPr/>
          <p:nvPr/>
        </p:nvSpPr>
        <p:spPr>
          <a:xfrm>
            <a:off x="335456" y="3512325"/>
            <a:ext cx="4458762" cy="3046988"/>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people </a:t>
            </a:r>
            <a:r>
              <a:rPr lang="en-GB" sz="1200" b="1" dirty="0">
                <a:latin typeface="Times New Roman" panose="02020603050405020304" pitchFamily="18" charset="0"/>
                <a:cs typeface="Times New Roman" panose="02020603050405020304" pitchFamily="18" charset="0"/>
              </a:rPr>
              <a:t>possessing cryptocurrencies </a:t>
            </a:r>
            <a:r>
              <a:rPr lang="en-GB" sz="1200" dirty="0">
                <a:latin typeface="Times New Roman" panose="02020603050405020304" pitchFamily="18" charset="0"/>
                <a:cs typeface="Times New Roman" panose="02020603050405020304" pitchFamily="18" charset="0"/>
              </a:rPr>
              <a:t>on the relationship between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and </a:t>
            </a:r>
            <a:r>
              <a:rPr lang="en-GB" sz="1200" b="1" dirty="0">
                <a:latin typeface="Times New Roman" panose="02020603050405020304" pitchFamily="18" charset="0"/>
                <a:cs typeface="Times New Roman" panose="02020603050405020304" pitchFamily="18" charset="0"/>
              </a:rPr>
              <a:t>usage intention</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(crypto) = 0.17 + 0.33 = 0.5 	</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(no crypto) = 0.17	</a:t>
            </a:r>
          </a:p>
          <a:p>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The positive effect of trust on usage intention increases for people possessing cryptocurrency</a:t>
            </a:r>
            <a:endParaRPr lang="en-GB" sz="1200" i="1"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possessing cryptocurrency increases their trust in BT which makes them more likely to use BT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Giving out cryptocurrency increases trust and reduces risk perception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give out cryptocurrency </a:t>
            </a:r>
          </a:p>
        </p:txBody>
      </p:sp>
      <mc:AlternateContent xmlns:mc="http://schemas.openxmlformats.org/markup-compatibility/2006" xmlns:p14="http://schemas.microsoft.com/office/powerpoint/2010/main">
        <mc:Choice Requires="p14">
          <p:contentPart p14:bwMode="auto" r:id="rId11">
            <p14:nvContentPartPr>
              <p14:cNvPr id="4" name="Freihand 3">
                <a:extLst>
                  <a:ext uri="{FF2B5EF4-FFF2-40B4-BE49-F238E27FC236}">
                    <a16:creationId xmlns:a16="http://schemas.microsoft.com/office/drawing/2014/main" id="{12591F26-4B9A-8048-BFE4-2F31325F7BB8}"/>
                  </a:ext>
                </a:extLst>
              </p14:cNvPr>
              <p14:cNvContentPartPr/>
              <p14:nvPr/>
            </p14:nvContentPartPr>
            <p14:xfrm>
              <a:off x="7698117" y="2421857"/>
              <a:ext cx="907560" cy="3240"/>
            </p14:xfrm>
          </p:contentPart>
        </mc:Choice>
        <mc:Fallback xmlns="">
          <p:pic>
            <p:nvPicPr>
              <p:cNvPr id="4" name="Freihand 3">
                <a:extLst>
                  <a:ext uri="{FF2B5EF4-FFF2-40B4-BE49-F238E27FC236}">
                    <a16:creationId xmlns:a16="http://schemas.microsoft.com/office/drawing/2014/main" id="{12591F26-4B9A-8048-BFE4-2F31325F7BB8}"/>
                  </a:ext>
                </a:extLst>
              </p:cNvPr>
              <p:cNvPicPr/>
              <p:nvPr/>
            </p:nvPicPr>
            <p:blipFill>
              <a:blip r:embed="rId12"/>
              <a:stretch>
                <a:fillRect/>
              </a:stretch>
            </p:blipFill>
            <p:spPr>
              <a:xfrm>
                <a:off x="7644477" y="2313857"/>
                <a:ext cx="1015200" cy="218880"/>
              </a:xfrm>
              <a:prstGeom prst="rect">
                <a:avLst/>
              </a:prstGeom>
            </p:spPr>
          </p:pic>
        </mc:Fallback>
      </mc:AlternateContent>
    </p:spTree>
    <p:extLst>
      <p:ext uri="{BB962C8B-B14F-4D97-AF65-F5344CB8AC3E}">
        <p14:creationId xmlns:p14="http://schemas.microsoft.com/office/powerpoint/2010/main" val="65631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pieren 13">
            <a:extLst>
              <a:ext uri="{FF2B5EF4-FFF2-40B4-BE49-F238E27FC236}">
                <a16:creationId xmlns:a16="http://schemas.microsoft.com/office/drawing/2014/main" id="{30341371-B531-474E-AD1A-DCEB6FF18208}"/>
              </a:ext>
            </a:extLst>
          </p:cNvPr>
          <p:cNvGrpSpPr/>
          <p:nvPr/>
        </p:nvGrpSpPr>
        <p:grpSpPr>
          <a:xfrm>
            <a:off x="4829811" y="986359"/>
            <a:ext cx="7336361" cy="5871641"/>
            <a:chOff x="6132514" y="576504"/>
            <a:chExt cx="7336361" cy="5871641"/>
          </a:xfrm>
        </p:grpSpPr>
        <p:pic>
          <p:nvPicPr>
            <p:cNvPr id="8" name="Grafik 7" descr="Ein Bild, das Tisch enthält.&#10;&#10;Automatisch generierte Beschreibung">
              <a:extLst>
                <a:ext uri="{FF2B5EF4-FFF2-40B4-BE49-F238E27FC236}">
                  <a16:creationId xmlns:a16="http://schemas.microsoft.com/office/drawing/2014/main" id="{015BFA35-1958-F249-8129-E256549FE569}"/>
                </a:ext>
              </a:extLst>
            </p:cNvPr>
            <p:cNvPicPr>
              <a:picLocks noChangeAspect="1"/>
            </p:cNvPicPr>
            <p:nvPr/>
          </p:nvPicPr>
          <p:blipFill>
            <a:blip r:embed="rId2"/>
            <a:stretch>
              <a:fillRect/>
            </a:stretch>
          </p:blipFill>
          <p:spPr>
            <a:xfrm>
              <a:off x="6132514" y="576504"/>
              <a:ext cx="7336361" cy="5871641"/>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Freihand 8">
                  <a:extLst>
                    <a:ext uri="{FF2B5EF4-FFF2-40B4-BE49-F238E27FC236}">
                      <a16:creationId xmlns:a16="http://schemas.microsoft.com/office/drawing/2014/main" id="{B6B432C6-C75E-6542-9E25-51FAC62718E8}"/>
                    </a:ext>
                  </a:extLst>
                </p14:cNvPr>
                <p14:cNvContentPartPr/>
                <p14:nvPr/>
              </p14:nvContentPartPr>
              <p14:xfrm>
                <a:off x="12915159" y="6203657"/>
                <a:ext cx="476640" cy="32760"/>
              </p14:xfrm>
            </p:contentPart>
          </mc:Choice>
          <mc:Fallback xmlns="">
            <p:pic>
              <p:nvPicPr>
                <p:cNvPr id="9" name="Freihand 8">
                  <a:extLst>
                    <a:ext uri="{FF2B5EF4-FFF2-40B4-BE49-F238E27FC236}">
                      <a16:creationId xmlns:a16="http://schemas.microsoft.com/office/drawing/2014/main" id="{B6B432C6-C75E-6542-9E25-51FAC62718E8}"/>
                    </a:ext>
                  </a:extLst>
                </p:cNvPr>
                <p:cNvPicPr/>
                <p:nvPr/>
              </p:nvPicPr>
              <p:blipFill>
                <a:blip r:embed="rId4"/>
                <a:stretch>
                  <a:fillRect/>
                </a:stretch>
              </p:blipFill>
              <p:spPr>
                <a:xfrm>
                  <a:off x="12861519" y="6096017"/>
                  <a:ext cx="5842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Freihand 9">
                  <a:extLst>
                    <a:ext uri="{FF2B5EF4-FFF2-40B4-BE49-F238E27FC236}">
                      <a16:creationId xmlns:a16="http://schemas.microsoft.com/office/drawing/2014/main" id="{0AAA291C-83B7-3647-84AB-232ADED7B532}"/>
                    </a:ext>
                  </a:extLst>
                </p14:cNvPr>
                <p14:cNvContentPartPr/>
                <p14:nvPr/>
              </p14:nvContentPartPr>
              <p14:xfrm>
                <a:off x="7001079" y="5675537"/>
                <a:ext cx="2909160" cy="43920"/>
              </p14:xfrm>
            </p:contentPart>
          </mc:Choice>
          <mc:Fallback xmlns="">
            <p:pic>
              <p:nvPicPr>
                <p:cNvPr id="10" name="Freihand 9">
                  <a:extLst>
                    <a:ext uri="{FF2B5EF4-FFF2-40B4-BE49-F238E27FC236}">
                      <a16:creationId xmlns:a16="http://schemas.microsoft.com/office/drawing/2014/main" id="{0AAA291C-83B7-3647-84AB-232ADED7B532}"/>
                    </a:ext>
                  </a:extLst>
                </p:cNvPr>
                <p:cNvPicPr/>
                <p:nvPr/>
              </p:nvPicPr>
              <p:blipFill>
                <a:blip r:embed="rId6"/>
                <a:stretch>
                  <a:fillRect/>
                </a:stretch>
              </p:blipFill>
              <p:spPr>
                <a:xfrm>
                  <a:off x="6947079" y="5567897"/>
                  <a:ext cx="3016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Freihand 10">
                  <a:extLst>
                    <a:ext uri="{FF2B5EF4-FFF2-40B4-BE49-F238E27FC236}">
                      <a16:creationId xmlns:a16="http://schemas.microsoft.com/office/drawing/2014/main" id="{673DE446-6B5C-9F41-AB77-72E375DFE936}"/>
                    </a:ext>
                  </a:extLst>
                </p14:cNvPr>
                <p14:cNvContentPartPr/>
                <p14:nvPr/>
              </p14:nvContentPartPr>
              <p14:xfrm>
                <a:off x="8601639" y="4269017"/>
                <a:ext cx="1316160" cy="29160"/>
              </p14:xfrm>
            </p:contentPart>
          </mc:Choice>
          <mc:Fallback xmlns="">
            <p:pic>
              <p:nvPicPr>
                <p:cNvPr id="11" name="Freihand 10">
                  <a:extLst>
                    <a:ext uri="{FF2B5EF4-FFF2-40B4-BE49-F238E27FC236}">
                      <a16:creationId xmlns:a16="http://schemas.microsoft.com/office/drawing/2014/main" id="{673DE446-6B5C-9F41-AB77-72E375DFE936}"/>
                    </a:ext>
                  </a:extLst>
                </p:cNvPr>
                <p:cNvPicPr/>
                <p:nvPr/>
              </p:nvPicPr>
              <p:blipFill>
                <a:blip r:embed="rId8"/>
                <a:stretch>
                  <a:fillRect/>
                </a:stretch>
              </p:blipFill>
              <p:spPr>
                <a:xfrm>
                  <a:off x="8547639" y="4161017"/>
                  <a:ext cx="14238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Freihand 11">
                  <a:extLst>
                    <a:ext uri="{FF2B5EF4-FFF2-40B4-BE49-F238E27FC236}">
                      <a16:creationId xmlns:a16="http://schemas.microsoft.com/office/drawing/2014/main" id="{B08D67E0-5C78-3341-A395-B47BBA1A4D3C}"/>
                    </a:ext>
                  </a:extLst>
                </p14:cNvPr>
                <p14:cNvContentPartPr/>
                <p14:nvPr/>
              </p14:nvContentPartPr>
              <p14:xfrm>
                <a:off x="7829079" y="3348497"/>
                <a:ext cx="2030760" cy="53280"/>
              </p14:xfrm>
            </p:contentPart>
          </mc:Choice>
          <mc:Fallback xmlns="">
            <p:pic>
              <p:nvPicPr>
                <p:cNvPr id="12" name="Freihand 11">
                  <a:extLst>
                    <a:ext uri="{FF2B5EF4-FFF2-40B4-BE49-F238E27FC236}">
                      <a16:creationId xmlns:a16="http://schemas.microsoft.com/office/drawing/2014/main" id="{B08D67E0-5C78-3341-A395-B47BBA1A4D3C}"/>
                    </a:ext>
                  </a:extLst>
                </p:cNvPr>
                <p:cNvPicPr/>
                <p:nvPr/>
              </p:nvPicPr>
              <p:blipFill>
                <a:blip r:embed="rId10"/>
                <a:stretch>
                  <a:fillRect/>
                </a:stretch>
              </p:blipFill>
              <p:spPr>
                <a:xfrm>
                  <a:off x="7775439" y="3240857"/>
                  <a:ext cx="2138400" cy="26892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56325"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0.32**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90762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-0.28**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-2.30</a:t>
            </a:r>
          </a:p>
        </p:txBody>
      </p:sp>
      <p:sp>
        <p:nvSpPr>
          <p:cNvPr id="30" name="Rechteck 29">
            <a:extLst>
              <a:ext uri="{FF2B5EF4-FFF2-40B4-BE49-F238E27FC236}">
                <a16:creationId xmlns:a16="http://schemas.microsoft.com/office/drawing/2014/main" id="{74AF9C39-379D-F84C-95B6-D6546B362C90}"/>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r>
              <a:rPr lang="de-DE" dirty="0"/>
              <a:t> </a:t>
            </a:r>
            <a:endParaRPr lang="en-GB" dirty="0"/>
          </a:p>
          <a:p>
            <a:pPr algn="ctr"/>
            <a:r>
              <a:rPr lang="en-GB" dirty="0"/>
              <a:t>moderator </a:t>
            </a:r>
          </a:p>
        </p:txBody>
      </p:sp>
      <p:sp>
        <p:nvSpPr>
          <p:cNvPr id="31" name="Rechteck 30">
            <a:extLst>
              <a:ext uri="{FF2B5EF4-FFF2-40B4-BE49-F238E27FC236}">
                <a16:creationId xmlns:a16="http://schemas.microsoft.com/office/drawing/2014/main" id="{8B05613A-D0FC-C646-80A2-72CA004EBBC6}"/>
              </a:ext>
            </a:extLst>
          </p:cNvPr>
          <p:cNvSpPr/>
          <p:nvPr/>
        </p:nvSpPr>
        <p:spPr>
          <a:xfrm>
            <a:off x="335456" y="3512325"/>
            <a:ext cx="4557610" cy="2923877"/>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perceived risk </a:t>
            </a:r>
            <a:r>
              <a:rPr lang="en-GB" sz="1200" dirty="0">
                <a:latin typeface="Times New Roman" panose="02020603050405020304" pitchFamily="18" charset="0"/>
                <a:cs typeface="Times New Roman" panose="02020603050405020304" pitchFamily="18" charset="0"/>
              </a:rPr>
              <a:t>on </a:t>
            </a:r>
            <a:r>
              <a:rPr lang="en-GB" sz="1200" b="1" dirty="0">
                <a:latin typeface="Times New Roman" panose="02020603050405020304" pitchFamily="18" charset="0"/>
                <a:cs typeface="Times New Roman" panose="02020603050405020304" pitchFamily="18" charset="0"/>
              </a:rPr>
              <a:t>usage intention </a:t>
            </a:r>
            <a:r>
              <a:rPr lang="en-GB" sz="1200" dirty="0">
                <a:latin typeface="Times New Roman" panose="02020603050405020304" pitchFamily="18" charset="0"/>
                <a:cs typeface="Times New Roman" panose="02020603050405020304" pitchFamily="18" charset="0"/>
              </a:rPr>
              <a:t>for people </a:t>
            </a:r>
            <a:r>
              <a:rPr lang="en-GB" sz="1200" b="1" dirty="0">
                <a:latin typeface="Times New Roman" panose="02020603050405020304" pitchFamily="18" charset="0"/>
                <a:cs typeface="Times New Roman" panose="02020603050405020304" pitchFamily="18" charset="0"/>
              </a:rPr>
              <a:t>possessing cryptocurrencies</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(crypto) = -0.28 + 0.32 = 0.04 	(</a:t>
            </a:r>
            <a:r>
              <a:rPr lang="en-GB" sz="1200" i="1" dirty="0">
                <a:latin typeface="Times New Roman" panose="02020603050405020304" pitchFamily="18" charset="0"/>
                <a:cs typeface="Times New Roman" panose="02020603050405020304" pitchFamily="18" charset="0"/>
              </a:rPr>
              <a:t>slightly risk loving</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(no crypto) = -0.28		(</a:t>
            </a:r>
            <a:r>
              <a:rPr lang="en-GB" sz="1200" i="1" dirty="0">
                <a:latin typeface="Times New Roman" panose="02020603050405020304" pitchFamily="18" charset="0"/>
                <a:cs typeface="Times New Roman" panose="02020603050405020304" pitchFamily="18" charset="0"/>
              </a:rPr>
              <a:t>risk averse</a:t>
            </a:r>
            <a:r>
              <a:rPr lang="en-GB" sz="1200" dirty="0">
                <a:latin typeface="Times New Roman" panose="02020603050405020304" pitchFamily="18" charset="0"/>
                <a:cs typeface="Times New Roman" panose="02020603050405020304" pitchFamily="18" charset="0"/>
              </a:rPr>
              <a:t>)</a:t>
            </a:r>
            <a:endParaRPr lang="en-GB" sz="1200" baseline="-25000" dirty="0">
              <a:latin typeface="Times New Roman" panose="02020603050405020304" pitchFamily="18" charset="0"/>
              <a:cs typeface="Times New Roman" panose="02020603050405020304" pitchFamily="18" charset="0"/>
            </a:endParaRPr>
          </a:p>
          <a:p>
            <a:endParaRPr lang="en-GB" sz="1200" baseline="-25000" dirty="0">
              <a:latin typeface="Times New Roman" panose="02020603050405020304" pitchFamily="18" charset="0"/>
              <a:cs typeface="Times New Roman" panose="02020603050405020304" pitchFamily="18" charset="0"/>
            </a:endParaRPr>
          </a:p>
          <a:p>
            <a:endParaRPr lang="en-GB" sz="1200" baseline="-250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a:t>
            </a:r>
            <a:r>
              <a:rPr lang="en-GB" sz="1200" i="1" dirty="0">
                <a:latin typeface="Times New Roman" panose="02020603050405020304" pitchFamily="18" charset="0"/>
                <a:cs typeface="Times New Roman" panose="02020603050405020304" pitchFamily="18" charset="0"/>
              </a:rPr>
              <a:t>he negative effect of perceived risk on usage intention decreases for people possessing cryptocurrencies</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Giving people cryptocurrency reduces their risk perception of BT and leads to higher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Appeal to people who possess crypto</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1">
            <p14:nvContentPartPr>
              <p14:cNvPr id="23" name="Freihand 22">
                <a:extLst>
                  <a:ext uri="{FF2B5EF4-FFF2-40B4-BE49-F238E27FC236}">
                    <a16:creationId xmlns:a16="http://schemas.microsoft.com/office/drawing/2014/main" id="{E2808903-3312-3A40-A058-0F3F67138B8C}"/>
                  </a:ext>
                </a:extLst>
              </p14:cNvPr>
              <p14:cNvContentPartPr/>
              <p14:nvPr/>
            </p14:nvContentPartPr>
            <p14:xfrm>
              <a:off x="7180437" y="2593217"/>
              <a:ext cx="1422000" cy="360"/>
            </p14:xfrm>
          </p:contentPart>
        </mc:Choice>
        <mc:Fallback xmlns="">
          <p:pic>
            <p:nvPicPr>
              <p:cNvPr id="23" name="Freihand 22">
                <a:extLst>
                  <a:ext uri="{FF2B5EF4-FFF2-40B4-BE49-F238E27FC236}">
                    <a16:creationId xmlns:a16="http://schemas.microsoft.com/office/drawing/2014/main" id="{E2808903-3312-3A40-A058-0F3F67138B8C}"/>
                  </a:ext>
                </a:extLst>
              </p:cNvPr>
              <p:cNvPicPr/>
              <p:nvPr/>
            </p:nvPicPr>
            <p:blipFill>
              <a:blip r:embed="rId12"/>
              <a:stretch>
                <a:fillRect/>
              </a:stretch>
            </p:blipFill>
            <p:spPr>
              <a:xfrm>
                <a:off x="7126797" y="2485217"/>
                <a:ext cx="1529640" cy="216000"/>
              </a:xfrm>
              <a:prstGeom prst="rect">
                <a:avLst/>
              </a:prstGeom>
            </p:spPr>
          </p:pic>
        </mc:Fallback>
      </mc:AlternateContent>
    </p:spTree>
    <p:extLst>
      <p:ext uri="{BB962C8B-B14F-4D97-AF65-F5344CB8AC3E}">
        <p14:creationId xmlns:p14="http://schemas.microsoft.com/office/powerpoint/2010/main" val="3484263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Unmoderated relationships</a:t>
            </a:r>
            <a:br>
              <a:rPr lang="en-GB"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Application usefulness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72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1938992"/>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 supported, H7 (b) I supported, H9 (b) I supported, H10 (b) I supported, H11 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Explorers &amp; Pioneer </a:t>
            </a:r>
            <a:r>
              <a:rPr lang="en-GB" sz="1200" dirty="0">
                <a:latin typeface="Times New Roman" panose="02020603050405020304" pitchFamily="18" charset="0"/>
                <a:cs typeface="Times New Roman" panose="02020603050405020304" pitchFamily="18" charset="0"/>
              </a:rPr>
              <a:t>cluster currently </a:t>
            </a:r>
            <a:r>
              <a:rPr lang="en-GB" sz="1200" dirty="0">
                <a:latin typeface="Times New Roman" panose="02020603050405020304" pitchFamily="18" charset="0"/>
                <a:cs typeface="Times New Roman" panose="02020603050405020304" pitchFamily="18" charset="0"/>
                <a:sym typeface="Wingdings" pitchFamily="2" charset="2"/>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need to appeal to a customer segment that consists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a:t>
            </a:r>
            <a:r>
              <a:rPr lang="en-GB" sz="1200" dirty="0">
                <a:latin typeface="Times New Roman" panose="02020603050405020304" pitchFamily="18" charset="0"/>
                <a:cs typeface="Times New Roman" panose="02020603050405020304" pitchFamily="18" charset="0"/>
              </a:rPr>
              <a:t> about BT applications and who show a higher usage intention</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17AD4B2E-5FEE-3242-AF0E-505BBF5351AF}"/>
              </a:ext>
            </a:extLst>
          </p:cNvPr>
          <p:cNvSpPr/>
          <p:nvPr/>
        </p:nvSpPr>
        <p:spPr>
          <a:xfrm>
            <a:off x="335455" y="326733"/>
            <a:ext cx="5970545"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overall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usefulness </a:t>
            </a:r>
            <a:r>
              <a:rPr lang="en-GB" dirty="0">
                <a:latin typeface="Times New Roman" panose="02020603050405020304" pitchFamily="18" charset="0"/>
                <a:cs typeface="Times New Roman" panose="02020603050405020304" pitchFamily="18" charset="0"/>
              </a:rPr>
              <a:t>of blockchain applications</a:t>
            </a:r>
            <a:r>
              <a:rPr lang="en-GB" b="1" dirty="0">
                <a:latin typeface="Times New Roman" panose="02020603050405020304" pitchFamily="18" charset="0"/>
                <a:cs typeface="Times New Roman" panose="02020603050405020304" pitchFamily="18" charset="0"/>
              </a:rPr>
              <a:t>:</a:t>
            </a:r>
          </a:p>
        </p:txBody>
      </p:sp>
      <p:pic>
        <p:nvPicPr>
          <p:cNvPr id="2" name="Grafik 1">
            <a:extLst>
              <a:ext uri="{FF2B5EF4-FFF2-40B4-BE49-F238E27FC236}">
                <a16:creationId xmlns:a16="http://schemas.microsoft.com/office/drawing/2014/main" id="{56E857E8-0C31-A34C-A09E-C68F4272B5BF}"/>
              </a:ext>
            </a:extLst>
          </p:cNvPr>
          <p:cNvPicPr>
            <a:picLocks noChangeAspect="1"/>
          </p:cNvPicPr>
          <p:nvPr/>
        </p:nvPicPr>
        <p:blipFill>
          <a:blip r:embed="rId2"/>
          <a:stretch>
            <a:fillRect/>
          </a:stretch>
        </p:blipFill>
        <p:spPr>
          <a:xfrm>
            <a:off x="2018551" y="910031"/>
            <a:ext cx="8255000" cy="2933700"/>
          </a:xfrm>
          <a:prstGeom prst="rect">
            <a:avLst/>
          </a:prstGeom>
        </p:spPr>
      </p:pic>
    </p:spTree>
    <p:extLst>
      <p:ext uri="{BB962C8B-B14F-4D97-AF65-F5344CB8AC3E}">
        <p14:creationId xmlns:p14="http://schemas.microsoft.com/office/powerpoint/2010/main" val="355755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43252DFD-DA72-7343-85C3-3A406E75E033}"/>
              </a:ext>
            </a:extLst>
          </p:cNvPr>
          <p:cNvPicPr>
            <a:picLocks noGrp="1" noChangeAspect="1"/>
          </p:cNvPicPr>
          <p:nvPr>
            <p:ph idx="1"/>
          </p:nvPr>
        </p:nvPicPr>
        <p:blipFill>
          <a:blip r:embed="rId2"/>
          <a:stretch>
            <a:fillRect/>
          </a:stretch>
        </p:blipFill>
        <p:spPr>
          <a:xfrm>
            <a:off x="1778649" y="392597"/>
            <a:ext cx="8059832" cy="5784366"/>
          </a:xfrm>
        </p:spPr>
      </p:pic>
    </p:spTree>
    <p:extLst>
      <p:ext uri="{BB962C8B-B14F-4D97-AF65-F5344CB8AC3E}">
        <p14:creationId xmlns:p14="http://schemas.microsoft.com/office/powerpoint/2010/main" val="298306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492990"/>
          </a:xfrm>
          <a:prstGeom prst="rect">
            <a:avLst/>
          </a:prstGeom>
        </p:spPr>
        <p:txBody>
          <a:bodyPr wrap="square">
            <a:spAutoFit/>
          </a:bodyPr>
          <a:lstStyle/>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IV supported, H7 (b) IV supported, H8 (b) IV supported, H9 (b) IV supported, H10 (b) IV supported, H11 IV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a:t>
            </a:r>
            <a:r>
              <a:rPr lang="en-GB" sz="1200" dirty="0">
                <a:latin typeface="Times New Roman" panose="02020603050405020304" pitchFamily="18" charset="0"/>
                <a:cs typeface="Times New Roman" panose="02020603050405020304" pitchFamily="18" charset="0"/>
              </a:rPr>
              <a:t> and </a:t>
            </a:r>
            <a:r>
              <a:rPr lang="en-GB" sz="1200" b="1" dirty="0">
                <a:latin typeface="Times New Roman" panose="02020603050405020304" pitchFamily="18" charset="0"/>
                <a:cs typeface="Times New Roman" panose="02020603050405020304" pitchFamily="18" charset="0"/>
              </a:rPr>
              <a:t>Pioneer</a:t>
            </a:r>
            <a:r>
              <a:rPr lang="en-GB" sz="1200" dirty="0">
                <a:latin typeface="Times New Roman" panose="02020603050405020304" pitchFamily="18" charset="0"/>
                <a:cs typeface="Times New Roman" panose="02020603050405020304" pitchFamily="18" charset="0"/>
              </a:rPr>
              <a:t> Cluster currently</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self-sovereign identity applications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1085850" lvl="2"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a:t>
            </a:r>
            <a:r>
              <a:rPr lang="en-GB" sz="1200" b="1" dirty="0">
                <a:latin typeface="Times New Roman" panose="02020603050405020304" pitchFamily="18" charset="0"/>
                <a:cs typeface="Times New Roman" panose="02020603050405020304" pitchFamily="18" charset="0"/>
              </a:rPr>
              <a:t>bring a 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t>
            </a:r>
          </a:p>
          <a:p>
            <a:pPr marL="1085850" lvl="2" indent="-171450">
              <a:buFont typeface="Arial" panose="020B0604020202020204" pitchFamily="34" charset="0"/>
              <a:buChar char="•"/>
            </a:pPr>
            <a:r>
              <a:rPr lang="en-GB" sz="1200" strike="sngStrike" dirty="0">
                <a:latin typeface="Times New Roman" panose="02020603050405020304" pitchFamily="18" charset="0"/>
                <a:cs typeface="Times New Roman" panose="02020603050405020304" pitchFamily="18" charset="0"/>
              </a:rPr>
              <a:t>People who </a:t>
            </a:r>
            <a:r>
              <a:rPr lang="en-GB" sz="1200" b="1" strike="sngStrike" dirty="0">
                <a:latin typeface="Times New Roman" panose="02020603050405020304" pitchFamily="18" charset="0"/>
                <a:cs typeface="Times New Roman" panose="02020603050405020304" pitchFamily="18" charset="0"/>
              </a:rPr>
              <a:t>risk-loving tendency </a:t>
            </a:r>
            <a:r>
              <a:rPr lang="en-GB" sz="1200" b="1" strike="sngStrike" dirty="0">
                <a:latin typeface="Times New Roman" panose="02020603050405020304" pitchFamily="18" charset="0"/>
                <a:cs typeface="Times New Roman" panose="02020603050405020304" pitchFamily="18" charset="0"/>
                <a:sym typeface="Wingdings" pitchFamily="2" charset="2"/>
              </a:rPr>
              <a:t> Lead users</a:t>
            </a:r>
            <a:endParaRPr lang="en-GB" sz="1200" b="1" strike="sngStrike"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Self-sovereign identity currently </a:t>
            </a:r>
            <a:r>
              <a:rPr lang="en-GB" sz="1200" b="1" dirty="0">
                <a:latin typeface="Times New Roman" panose="02020603050405020304" pitchFamily="18" charset="0"/>
                <a:cs typeface="Times New Roman" panose="02020603050405020304" pitchFamily="18" charset="0"/>
              </a:rPr>
              <a:t>most promising applications </a:t>
            </a:r>
            <a:r>
              <a:rPr lang="en-GB" sz="1200" dirty="0">
                <a:latin typeface="Times New Roman" panose="02020603050405020304" pitchFamily="18" charset="0"/>
                <a:cs typeface="Times New Roman" panose="02020603050405020304" pitchFamily="18" charset="0"/>
              </a:rPr>
              <a:t>with big potential looking ahead -&gt; </a:t>
            </a:r>
            <a:r>
              <a:rPr lang="en-GB" sz="1200" b="1" dirty="0">
                <a:latin typeface="Times New Roman" panose="02020603050405020304" pitchFamily="18" charset="0"/>
                <a:cs typeface="Times New Roman" panose="02020603050405020304" pitchFamily="18" charset="0"/>
              </a:rPr>
              <a:t>Also due to descriptive results</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Optimism and Privacy </a:t>
            </a:r>
            <a:r>
              <a:rPr lang="en-GB" sz="1200" dirty="0">
                <a:latin typeface="Times New Roman" panose="02020603050405020304" pitchFamily="18" charset="0"/>
                <a:cs typeface="Times New Roman" panose="02020603050405020304" pitchFamily="18" charset="0"/>
              </a:rPr>
              <a:t>driving factors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Status quo gut, looking ahead most promising</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R2 highest</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6389570"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self-sovereign identity applications:</a:t>
            </a:r>
          </a:p>
        </p:txBody>
      </p:sp>
      <p:pic>
        <p:nvPicPr>
          <p:cNvPr id="4" name="Grafik 3" descr="Ein Bild, das Text, Quittung enthält.&#10;&#10;Automatisch generierte Beschreibung">
            <a:extLst>
              <a:ext uri="{FF2B5EF4-FFF2-40B4-BE49-F238E27FC236}">
                <a16:creationId xmlns:a16="http://schemas.microsoft.com/office/drawing/2014/main" id="{E67203C8-884B-3540-B161-EE618FE41C44}"/>
              </a:ext>
            </a:extLst>
          </p:cNvPr>
          <p:cNvPicPr>
            <a:picLocks noChangeAspect="1"/>
          </p:cNvPicPr>
          <p:nvPr/>
        </p:nvPicPr>
        <p:blipFill>
          <a:blip r:embed="rId3"/>
          <a:stretch>
            <a:fillRect/>
          </a:stretch>
        </p:blipFill>
        <p:spPr>
          <a:xfrm>
            <a:off x="1734789" y="1031773"/>
            <a:ext cx="8343900" cy="2895600"/>
          </a:xfrm>
          <a:prstGeom prst="rect">
            <a:avLst/>
          </a:prstGeom>
        </p:spPr>
      </p:pic>
    </p:spTree>
    <p:extLst>
      <p:ext uri="{BB962C8B-B14F-4D97-AF65-F5344CB8AC3E}">
        <p14:creationId xmlns:p14="http://schemas.microsoft.com/office/powerpoint/2010/main" val="258479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3046988"/>
          </a:xfrm>
          <a:prstGeom prst="rect">
            <a:avLst/>
          </a:prstGeom>
        </p:spPr>
        <p:txBody>
          <a:bodyPr wrap="square">
            <a:spAutoFit/>
          </a:bodyPr>
          <a:lstStyle/>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II supported, H7 (b) II supported, H8 (b) II supported, H9 (b) II supported, H10 (b) II supported, H11 II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very similar to self-sovereign identity </a:t>
            </a:r>
            <a:endParaRPr lang="en-GB" sz="12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tokenization of assets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strike="sngStrike" dirty="0">
                <a:latin typeface="Times New Roman" panose="02020603050405020304" pitchFamily="18" charset="0"/>
                <a:cs typeface="Times New Roman" panose="02020603050405020304" pitchFamily="18" charset="0"/>
              </a:rPr>
              <a:t>People who show a </a:t>
            </a:r>
            <a:r>
              <a:rPr lang="en-GB" sz="1200" b="1" strike="sngStrike" dirty="0">
                <a:latin typeface="Times New Roman" panose="02020603050405020304" pitchFamily="18" charset="0"/>
                <a:cs typeface="Times New Roman" panose="02020603050405020304" pitchFamily="18" charset="0"/>
              </a:rPr>
              <a:t>slightly risk-loving tendency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 and Pioneer Cluster </a:t>
            </a:r>
            <a:r>
              <a:rPr lang="en-GB" sz="1200" dirty="0">
                <a:latin typeface="Times New Roman" panose="02020603050405020304" pitchFamily="18" charset="0"/>
                <a:cs typeface="Times New Roman" panose="02020603050405020304" pitchFamily="18" charset="0"/>
              </a:rPr>
              <a:t>currently</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Tokenization of assets currently one of the most promising applications with big potential looking ahead, as many influences already show strong significance </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Optimism and Social influence (-&gt; Network effects?!) </a:t>
            </a:r>
            <a:r>
              <a:rPr lang="en-GB" sz="1200" dirty="0">
                <a:latin typeface="Times New Roman" panose="02020603050405020304" pitchFamily="18" charset="0"/>
                <a:cs typeface="Times New Roman" panose="02020603050405020304" pitchFamily="18" charset="0"/>
              </a:rPr>
              <a:t>driving factors</a:t>
            </a:r>
          </a:p>
          <a:p>
            <a:pPr marL="171450"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Zusammenfassend</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mit</a:t>
            </a:r>
            <a:r>
              <a:rPr lang="en-GB" sz="1200" dirty="0">
                <a:latin typeface="Times New Roman" panose="02020603050405020304" pitchFamily="18" charset="0"/>
                <a:cs typeface="Times New Roman" panose="02020603050405020304" pitchFamily="18" charset="0"/>
              </a:rPr>
              <a:t> Self-</a:t>
            </a:r>
            <a:r>
              <a:rPr lang="en-GB" sz="1200" dirty="0" err="1">
                <a:latin typeface="Times New Roman" panose="02020603050405020304" pitchFamily="18" charset="0"/>
                <a:cs typeface="Times New Roman" panose="02020603050405020304" pitchFamily="18" charset="0"/>
              </a:rPr>
              <a:t>Soverign</a:t>
            </a:r>
            <a:r>
              <a:rPr lang="en-GB" sz="1200" dirty="0">
                <a:latin typeface="Times New Roman" panose="02020603050405020304" pitchFamily="18" charset="0"/>
                <a:cs typeface="Times New Roman" panose="02020603050405020304" pitchFamily="18" charset="0"/>
              </a:rPr>
              <a:t> identity --&gt; </a:t>
            </a:r>
            <a:r>
              <a:rPr lang="en-GB" sz="1200" dirty="0" err="1">
                <a:latin typeface="Times New Roman" panose="02020603050405020304" pitchFamily="18" charset="0"/>
                <a:cs typeface="Times New Roman" panose="02020603050405020304" pitchFamily="18" charset="0"/>
              </a:rPr>
              <a:t>aktuell</a:t>
            </a:r>
            <a:r>
              <a:rPr lang="en-GB" sz="1200" dirty="0">
                <a:latin typeface="Times New Roman" panose="02020603050405020304" pitchFamily="18" charset="0"/>
                <a:cs typeface="Times New Roman" panose="02020603050405020304" pitchFamily="18" charset="0"/>
              </a:rPr>
              <a:t> und </a:t>
            </a:r>
            <a:r>
              <a:rPr lang="en-GB" sz="1200" dirty="0" err="1">
                <a:latin typeface="Times New Roman" panose="02020603050405020304" pitchFamily="18" charset="0"/>
                <a:cs typeface="Times New Roman" panose="02020603050405020304" pitchFamily="18" charset="0"/>
              </a:rPr>
              <a:t>für</a:t>
            </a:r>
            <a:r>
              <a:rPr lang="en-GB" sz="1200" dirty="0">
                <a:latin typeface="Times New Roman" panose="02020603050405020304" pitchFamily="18" charset="0"/>
                <a:cs typeface="Times New Roman" panose="02020603050405020304" pitchFamily="18" charset="0"/>
              </a:rPr>
              <a:t> Zukunft</a:t>
            </a:r>
          </a:p>
          <a:p>
            <a:pPr marL="628650" lvl="1"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Fokus</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im</a:t>
            </a:r>
            <a:r>
              <a:rPr lang="en-GB" sz="1200" dirty="0">
                <a:latin typeface="Times New Roman" panose="02020603050405020304" pitchFamily="18" charset="0"/>
                <a:cs typeface="Times New Roman" panose="02020603050405020304" pitchFamily="18" charset="0"/>
              </a:rPr>
              <a:t> Crypto </a:t>
            </a:r>
            <a:r>
              <a:rPr lang="en-GB" sz="1200" dirty="0" err="1">
                <a:latin typeface="Times New Roman" panose="02020603050405020304" pitchFamily="18" charset="0"/>
                <a:cs typeface="Times New Roman" panose="02020603050405020304" pitchFamily="18" charset="0"/>
              </a:rPr>
              <a:t>bereich</a:t>
            </a:r>
            <a:r>
              <a:rPr lang="en-GB" sz="1200" dirty="0">
                <a:latin typeface="Times New Roman" panose="02020603050405020304" pitchFamily="18" charset="0"/>
                <a:cs typeface="Times New Roman" panose="02020603050405020304" pitchFamily="18" charset="0"/>
              </a:rPr>
              <a:t> auf SSI und Tokenization </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995919"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tokenization of assets:</a:t>
            </a:r>
          </a:p>
        </p:txBody>
      </p:sp>
      <p:pic>
        <p:nvPicPr>
          <p:cNvPr id="4" name="Grafik 3" descr="Ein Bild, das Text, Quittung enthält.&#10;&#10;Automatisch generierte Beschreibung">
            <a:extLst>
              <a:ext uri="{FF2B5EF4-FFF2-40B4-BE49-F238E27FC236}">
                <a16:creationId xmlns:a16="http://schemas.microsoft.com/office/drawing/2014/main" id="{38452685-E8D7-8744-B968-5DBF207EE7F9}"/>
              </a:ext>
            </a:extLst>
          </p:cNvPr>
          <p:cNvPicPr>
            <a:picLocks noChangeAspect="1"/>
          </p:cNvPicPr>
          <p:nvPr/>
        </p:nvPicPr>
        <p:blipFill>
          <a:blip r:embed="rId2"/>
          <a:stretch>
            <a:fillRect/>
          </a:stretch>
        </p:blipFill>
        <p:spPr>
          <a:xfrm>
            <a:off x="1993900" y="989459"/>
            <a:ext cx="8204200" cy="2908300"/>
          </a:xfrm>
          <a:prstGeom prst="rect">
            <a:avLst/>
          </a:prstGeom>
        </p:spPr>
      </p:pic>
    </p:spTree>
    <p:extLst>
      <p:ext uri="{BB962C8B-B14F-4D97-AF65-F5344CB8AC3E}">
        <p14:creationId xmlns:p14="http://schemas.microsoft.com/office/powerpoint/2010/main" val="209886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a:extLst>
              <a:ext uri="{FF2B5EF4-FFF2-40B4-BE49-F238E27FC236}">
                <a16:creationId xmlns:a16="http://schemas.microsoft.com/office/drawing/2014/main" id="{23462E6B-468A-245D-2655-BDA0B125FB6A}"/>
              </a:ext>
            </a:extLst>
          </p:cNvPr>
          <p:cNvSpPr txBox="1"/>
          <p:nvPr/>
        </p:nvSpPr>
        <p:spPr>
          <a:xfrm>
            <a:off x="2418478" y="530401"/>
            <a:ext cx="1366528" cy="276999"/>
          </a:xfrm>
          <a:prstGeom prst="rect">
            <a:avLst/>
          </a:prstGeom>
          <a:noFill/>
        </p:spPr>
        <p:txBody>
          <a:bodyPr wrap="none" rtlCol="0">
            <a:spAutoFit/>
          </a:bodyPr>
          <a:lstStyle/>
          <a:p>
            <a:r>
              <a:rPr lang="en-GB" sz="1200" b="1" dirty="0">
                <a:latin typeface="Times New Roman" panose="02020603050405020304" pitchFamily="18" charset="0"/>
                <a:cs typeface="Times New Roman" panose="02020603050405020304" pitchFamily="18" charset="0"/>
              </a:rPr>
              <a:t>Research model I </a:t>
            </a:r>
          </a:p>
        </p:txBody>
      </p:sp>
      <p:grpSp>
        <p:nvGrpSpPr>
          <p:cNvPr id="65" name="Gruppieren 64">
            <a:extLst>
              <a:ext uri="{FF2B5EF4-FFF2-40B4-BE49-F238E27FC236}">
                <a16:creationId xmlns:a16="http://schemas.microsoft.com/office/drawing/2014/main" id="{36605158-0ED5-295B-6756-87092675797B}"/>
              </a:ext>
            </a:extLst>
          </p:cNvPr>
          <p:cNvGrpSpPr/>
          <p:nvPr/>
        </p:nvGrpSpPr>
        <p:grpSpPr>
          <a:xfrm>
            <a:off x="243336" y="979191"/>
            <a:ext cx="5653846" cy="5541099"/>
            <a:chOff x="243336" y="979191"/>
            <a:chExt cx="5653846" cy="5541099"/>
          </a:xfrm>
        </p:grpSpPr>
        <p:grpSp>
          <p:nvGrpSpPr>
            <p:cNvPr id="38" name="Gruppieren 37">
              <a:extLst>
                <a:ext uri="{FF2B5EF4-FFF2-40B4-BE49-F238E27FC236}">
                  <a16:creationId xmlns:a16="http://schemas.microsoft.com/office/drawing/2014/main" id="{C99C294E-44BA-E38A-E8CC-DC6685E83F7B}"/>
                </a:ext>
              </a:extLst>
            </p:cNvPr>
            <p:cNvGrpSpPr/>
            <p:nvPr/>
          </p:nvGrpSpPr>
          <p:grpSpPr>
            <a:xfrm>
              <a:off x="3278548" y="4199248"/>
              <a:ext cx="2283977" cy="1285622"/>
              <a:chOff x="3698686" y="4199248"/>
              <a:chExt cx="2283977" cy="1285622"/>
            </a:xfrm>
          </p:grpSpPr>
          <p:sp>
            <p:nvSpPr>
              <p:cNvPr id="120" name="Textfeld 119">
                <a:extLst>
                  <a:ext uri="{FF2B5EF4-FFF2-40B4-BE49-F238E27FC236}">
                    <a16:creationId xmlns:a16="http://schemas.microsoft.com/office/drawing/2014/main" id="{7F01F37E-2066-FA46-904A-BD82F40952B2}"/>
                  </a:ext>
                </a:extLst>
              </p:cNvPr>
              <p:cNvSpPr txBox="1"/>
              <p:nvPr/>
            </p:nvSpPr>
            <p:spPr>
              <a:xfrm>
                <a:off x="4424317" y="4199248"/>
                <a:ext cx="832714"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grpSp>
            <p:nvGrpSpPr>
              <p:cNvPr id="36" name="Gruppieren 35">
                <a:extLst>
                  <a:ext uri="{FF2B5EF4-FFF2-40B4-BE49-F238E27FC236}">
                    <a16:creationId xmlns:a16="http://schemas.microsoft.com/office/drawing/2014/main" id="{5A3A79A6-1CAF-3104-942C-6783DE18CB69}"/>
                  </a:ext>
                </a:extLst>
              </p:cNvPr>
              <p:cNvGrpSpPr/>
              <p:nvPr/>
            </p:nvGrpSpPr>
            <p:grpSpPr>
              <a:xfrm>
                <a:off x="3698686" y="4453226"/>
                <a:ext cx="2283977" cy="1031644"/>
                <a:chOff x="4119474" y="4181297"/>
                <a:chExt cx="2498227" cy="1031644"/>
              </a:xfrm>
            </p:grpSpPr>
            <p:sp>
              <p:nvSpPr>
                <p:cNvPr id="119" name="Rechteck 118">
                  <a:extLst>
                    <a:ext uri="{FF2B5EF4-FFF2-40B4-BE49-F238E27FC236}">
                      <a16:creationId xmlns:a16="http://schemas.microsoft.com/office/drawing/2014/main" id="{42787DDC-9434-0941-9FD2-E07A7741683D}"/>
                    </a:ext>
                  </a:extLst>
                </p:cNvPr>
                <p:cNvSpPr/>
                <p:nvPr/>
              </p:nvSpPr>
              <p:spPr>
                <a:xfrm>
                  <a:off x="4119474" y="4181297"/>
                  <a:ext cx="2498227" cy="103164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3" name="Gruppieren 152">
                  <a:extLst>
                    <a:ext uri="{FF2B5EF4-FFF2-40B4-BE49-F238E27FC236}">
                      <a16:creationId xmlns:a16="http://schemas.microsoft.com/office/drawing/2014/main" id="{F2BCCD98-1517-7623-55B7-DEAC1BBF1F4C}"/>
                    </a:ext>
                  </a:extLst>
                </p:cNvPr>
                <p:cNvGrpSpPr/>
                <p:nvPr/>
              </p:nvGrpSpPr>
              <p:grpSpPr>
                <a:xfrm>
                  <a:off x="4218525" y="4258839"/>
                  <a:ext cx="2300125" cy="876561"/>
                  <a:chOff x="7024723" y="3994182"/>
                  <a:chExt cx="2300125" cy="876561"/>
                </a:xfrm>
              </p:grpSpPr>
              <p:sp>
                <p:nvSpPr>
                  <p:cNvPr id="115" name="Rechteck 114">
                    <a:extLst>
                      <a:ext uri="{FF2B5EF4-FFF2-40B4-BE49-F238E27FC236}">
                        <a16:creationId xmlns:a16="http://schemas.microsoft.com/office/drawing/2014/main" id="{EFED2B3A-12B4-1D43-9832-A913EE4743B3}"/>
                      </a:ext>
                    </a:extLst>
                  </p:cNvPr>
                  <p:cNvSpPr/>
                  <p:nvPr/>
                </p:nvSpPr>
                <p:spPr>
                  <a:xfrm>
                    <a:off x="8251896" y="399418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7024723" y="399418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7024723" y="4474743"/>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54" name="Rechteck 53">
                    <a:extLst>
                      <a:ext uri="{FF2B5EF4-FFF2-40B4-BE49-F238E27FC236}">
                        <a16:creationId xmlns:a16="http://schemas.microsoft.com/office/drawing/2014/main" id="{73FBA1B8-B140-9E4B-A838-212122D90BC5}"/>
                      </a:ext>
                    </a:extLst>
                  </p:cNvPr>
                  <p:cNvSpPr/>
                  <p:nvPr/>
                </p:nvSpPr>
                <p:spPr>
                  <a:xfrm>
                    <a:off x="8251896" y="4474743"/>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grpSp>
          </p:grpSp>
        </p:grpSp>
        <p:sp>
          <p:nvSpPr>
            <p:cNvPr id="194" name="Textfeld 193">
              <a:extLst>
                <a:ext uri="{FF2B5EF4-FFF2-40B4-BE49-F238E27FC236}">
                  <a16:creationId xmlns:a16="http://schemas.microsoft.com/office/drawing/2014/main" id="{AA75ED85-FD6B-E846-8A2F-293D0230091A}"/>
                </a:ext>
              </a:extLst>
            </p:cNvPr>
            <p:cNvSpPr txBox="1"/>
            <p:nvPr/>
          </p:nvSpPr>
          <p:spPr>
            <a:xfrm>
              <a:off x="2673197" y="5504627"/>
              <a:ext cx="3223985" cy="1015663"/>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p:txBody>
        </p:sp>
        <p:sp>
          <p:nvSpPr>
            <p:cNvPr id="19" name="Rechteck 18">
              <a:extLst>
                <a:ext uri="{FF2B5EF4-FFF2-40B4-BE49-F238E27FC236}">
                  <a16:creationId xmlns:a16="http://schemas.microsoft.com/office/drawing/2014/main" id="{B5BEAA73-EDA2-AE48-96E7-652D14D1E6EE}"/>
                </a:ext>
              </a:extLst>
            </p:cNvPr>
            <p:cNvSpPr/>
            <p:nvPr/>
          </p:nvSpPr>
          <p:spPr>
            <a:xfrm>
              <a:off x="3834525" y="335454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cxnSp>
          <p:nvCxnSpPr>
            <p:cNvPr id="132" name="Gerade Verbindung mit Pfeil 131">
              <a:extLst>
                <a:ext uri="{FF2B5EF4-FFF2-40B4-BE49-F238E27FC236}">
                  <a16:creationId xmlns:a16="http://schemas.microsoft.com/office/drawing/2014/main" id="{FAE65006-ABE1-836C-0756-CFD9FA338870}"/>
                </a:ext>
              </a:extLst>
            </p:cNvPr>
            <p:cNvCxnSpPr>
              <a:cxnSpLocks/>
              <a:stCxn id="71" idx="3"/>
              <a:endCxn id="19" idx="1"/>
            </p:cNvCxnSpPr>
            <p:nvPr/>
          </p:nvCxnSpPr>
          <p:spPr>
            <a:xfrm flipV="1">
              <a:off x="1971336" y="3552544"/>
              <a:ext cx="1863189" cy="23753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uppieren 19">
              <a:extLst>
                <a:ext uri="{FF2B5EF4-FFF2-40B4-BE49-F238E27FC236}">
                  <a16:creationId xmlns:a16="http://schemas.microsoft.com/office/drawing/2014/main" id="{3BAAC3CB-01A1-FC41-C946-3967A2D10CBE}"/>
                </a:ext>
              </a:extLst>
            </p:cNvPr>
            <p:cNvGrpSpPr/>
            <p:nvPr/>
          </p:nvGrpSpPr>
          <p:grpSpPr>
            <a:xfrm>
              <a:off x="243336" y="979191"/>
              <a:ext cx="1728001" cy="5146707"/>
              <a:chOff x="1071255" y="979191"/>
              <a:chExt cx="1728001" cy="5146707"/>
            </a:xfrm>
          </p:grpSpPr>
          <p:sp>
            <p:nvSpPr>
              <p:cNvPr id="9" name="Rechteck 8">
                <a:extLst>
                  <a:ext uri="{FF2B5EF4-FFF2-40B4-BE49-F238E27FC236}">
                    <a16:creationId xmlns:a16="http://schemas.microsoft.com/office/drawing/2014/main" id="{36639FF7-B422-F84E-B5B7-B351B1A9A732}"/>
                  </a:ext>
                </a:extLst>
              </p:cNvPr>
              <p:cNvSpPr/>
              <p:nvPr/>
            </p:nvSpPr>
            <p:spPr>
              <a:xfrm>
                <a:off x="1071256" y="335454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1071256" y="430468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 name="Rechteck 10">
                <a:extLst>
                  <a:ext uri="{FF2B5EF4-FFF2-40B4-BE49-F238E27FC236}">
                    <a16:creationId xmlns:a16="http://schemas.microsoft.com/office/drawing/2014/main" id="{8B6FE102-0024-204E-8E4E-B61599FDD5BE}"/>
                  </a:ext>
                </a:extLst>
              </p:cNvPr>
              <p:cNvSpPr/>
              <p:nvPr/>
            </p:nvSpPr>
            <p:spPr>
              <a:xfrm>
                <a:off x="1071256" y="525483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1071256" y="382961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1071256" y="477975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4" name="Rechteck 3">
                <a:extLst>
                  <a:ext uri="{FF2B5EF4-FFF2-40B4-BE49-F238E27FC236}">
                    <a16:creationId xmlns:a16="http://schemas.microsoft.com/office/drawing/2014/main" id="{BE6D25D6-26E7-BF42-B1D7-4F58A2485DD1}"/>
                  </a:ext>
                </a:extLst>
              </p:cNvPr>
              <p:cNvSpPr/>
              <p:nvPr/>
            </p:nvSpPr>
            <p:spPr>
              <a:xfrm>
                <a:off x="1071256" y="145426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5" name="Rechteck 4">
                <a:extLst>
                  <a:ext uri="{FF2B5EF4-FFF2-40B4-BE49-F238E27FC236}">
                    <a16:creationId xmlns:a16="http://schemas.microsoft.com/office/drawing/2014/main" id="{0D142590-711A-4744-BFD0-C83E700BB8F1}"/>
                  </a:ext>
                </a:extLst>
              </p:cNvPr>
              <p:cNvSpPr/>
              <p:nvPr/>
            </p:nvSpPr>
            <p:spPr>
              <a:xfrm>
                <a:off x="1071256" y="19293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12" name="Rechteck 11">
                <a:extLst>
                  <a:ext uri="{FF2B5EF4-FFF2-40B4-BE49-F238E27FC236}">
                    <a16:creationId xmlns:a16="http://schemas.microsoft.com/office/drawing/2014/main" id="{2DA43766-C835-9E4D-9A3A-ABEB4893941F}"/>
                  </a:ext>
                </a:extLst>
              </p:cNvPr>
              <p:cNvSpPr/>
              <p:nvPr/>
            </p:nvSpPr>
            <p:spPr>
              <a:xfrm>
                <a:off x="1071256" y="2879475"/>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1071256" y="240440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1071255" y="97919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71" name="Rechteck 70">
                <a:extLst>
                  <a:ext uri="{FF2B5EF4-FFF2-40B4-BE49-F238E27FC236}">
                    <a16:creationId xmlns:a16="http://schemas.microsoft.com/office/drawing/2014/main" id="{10EC1EC3-00F2-51BF-8272-F728A073DBD3}"/>
                  </a:ext>
                </a:extLst>
              </p:cNvPr>
              <p:cNvSpPr/>
              <p:nvPr/>
            </p:nvSpPr>
            <p:spPr>
              <a:xfrm>
                <a:off x="1071255" y="57298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usefulness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grpSp>
        <p:cxnSp>
          <p:nvCxnSpPr>
            <p:cNvPr id="109" name="Gerade Verbindung mit Pfeil 108">
              <a:extLst>
                <a:ext uri="{FF2B5EF4-FFF2-40B4-BE49-F238E27FC236}">
                  <a16:creationId xmlns:a16="http://schemas.microsoft.com/office/drawing/2014/main" id="{4A7A42ED-A351-C674-109B-04C14FA17C85}"/>
                </a:ext>
              </a:extLst>
            </p:cNvPr>
            <p:cNvCxnSpPr>
              <a:cxnSpLocks/>
              <a:stCxn id="11" idx="3"/>
              <a:endCxn id="19" idx="1"/>
            </p:cNvCxnSpPr>
            <p:nvPr/>
          </p:nvCxnSpPr>
          <p:spPr>
            <a:xfrm flipV="1">
              <a:off x="1971337" y="3552544"/>
              <a:ext cx="1863188" cy="1900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a:extLst>
                <a:ext uri="{FF2B5EF4-FFF2-40B4-BE49-F238E27FC236}">
                  <a16:creationId xmlns:a16="http://schemas.microsoft.com/office/drawing/2014/main" id="{8CBBB7BF-0F66-D66B-D009-B057720E5F51}"/>
                </a:ext>
              </a:extLst>
            </p:cNvPr>
            <p:cNvCxnSpPr>
              <a:cxnSpLocks/>
              <a:stCxn id="18" idx="3"/>
              <a:endCxn id="19" idx="1"/>
            </p:cNvCxnSpPr>
            <p:nvPr/>
          </p:nvCxnSpPr>
          <p:spPr>
            <a:xfrm flipV="1">
              <a:off x="1971337" y="3552544"/>
              <a:ext cx="1863188" cy="1425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a:extLst>
                <a:ext uri="{FF2B5EF4-FFF2-40B4-BE49-F238E27FC236}">
                  <a16:creationId xmlns:a16="http://schemas.microsoft.com/office/drawing/2014/main" id="{C94591F8-4F2C-AF55-F253-60D85CB3A718}"/>
                </a:ext>
              </a:extLst>
            </p:cNvPr>
            <p:cNvCxnSpPr>
              <a:cxnSpLocks/>
              <a:stCxn id="10" idx="3"/>
              <a:endCxn id="19" idx="1"/>
            </p:cNvCxnSpPr>
            <p:nvPr/>
          </p:nvCxnSpPr>
          <p:spPr>
            <a:xfrm flipV="1">
              <a:off x="1971337" y="3552544"/>
              <a:ext cx="1863188" cy="95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a:extLst>
                <a:ext uri="{FF2B5EF4-FFF2-40B4-BE49-F238E27FC236}">
                  <a16:creationId xmlns:a16="http://schemas.microsoft.com/office/drawing/2014/main" id="{DD628EAB-628E-06C0-C30C-822E782EC28B}"/>
                </a:ext>
              </a:extLst>
            </p:cNvPr>
            <p:cNvCxnSpPr>
              <a:cxnSpLocks/>
              <a:stCxn id="17" idx="3"/>
              <a:endCxn id="19" idx="1"/>
            </p:cNvCxnSpPr>
            <p:nvPr/>
          </p:nvCxnSpPr>
          <p:spPr>
            <a:xfrm flipV="1">
              <a:off x="1971337" y="3552544"/>
              <a:ext cx="1863188" cy="475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Gerade Verbindung mit Pfeil 112">
              <a:extLst>
                <a:ext uri="{FF2B5EF4-FFF2-40B4-BE49-F238E27FC236}">
                  <a16:creationId xmlns:a16="http://schemas.microsoft.com/office/drawing/2014/main" id="{C1A4D398-8AC3-8F31-F8A9-BBB877CB39F2}"/>
                </a:ext>
              </a:extLst>
            </p:cNvPr>
            <p:cNvCxnSpPr>
              <a:cxnSpLocks/>
              <a:stCxn id="9" idx="3"/>
              <a:endCxn id="19" idx="1"/>
            </p:cNvCxnSpPr>
            <p:nvPr/>
          </p:nvCxnSpPr>
          <p:spPr>
            <a:xfrm flipV="1">
              <a:off x="1971337" y="3552544"/>
              <a:ext cx="186318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Gerade Verbindung mit Pfeil 113">
              <a:extLst>
                <a:ext uri="{FF2B5EF4-FFF2-40B4-BE49-F238E27FC236}">
                  <a16:creationId xmlns:a16="http://schemas.microsoft.com/office/drawing/2014/main" id="{5F8741D8-EFED-5C4A-D683-48E8DCCE4CA0}"/>
                </a:ext>
              </a:extLst>
            </p:cNvPr>
            <p:cNvCxnSpPr>
              <a:cxnSpLocks/>
              <a:stCxn id="12" idx="3"/>
              <a:endCxn id="19" idx="1"/>
            </p:cNvCxnSpPr>
            <p:nvPr/>
          </p:nvCxnSpPr>
          <p:spPr>
            <a:xfrm>
              <a:off x="1971337" y="3077475"/>
              <a:ext cx="1863188" cy="475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117">
              <a:extLst>
                <a:ext uri="{FF2B5EF4-FFF2-40B4-BE49-F238E27FC236}">
                  <a16:creationId xmlns:a16="http://schemas.microsoft.com/office/drawing/2014/main" id="{636D2D8D-BF14-433A-A611-BAF8C3FCD662}"/>
                </a:ext>
              </a:extLst>
            </p:cNvPr>
            <p:cNvCxnSpPr>
              <a:cxnSpLocks/>
              <a:endCxn id="19" idx="1"/>
            </p:cNvCxnSpPr>
            <p:nvPr/>
          </p:nvCxnSpPr>
          <p:spPr>
            <a:xfrm>
              <a:off x="1971337" y="2602406"/>
              <a:ext cx="1863188" cy="950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120">
              <a:extLst>
                <a:ext uri="{FF2B5EF4-FFF2-40B4-BE49-F238E27FC236}">
                  <a16:creationId xmlns:a16="http://schemas.microsoft.com/office/drawing/2014/main" id="{1AF6D060-FA2B-718A-F56C-456E1485050B}"/>
                </a:ext>
              </a:extLst>
            </p:cNvPr>
            <p:cNvCxnSpPr>
              <a:cxnSpLocks/>
              <a:endCxn id="19" idx="1"/>
            </p:cNvCxnSpPr>
            <p:nvPr/>
          </p:nvCxnSpPr>
          <p:spPr>
            <a:xfrm>
              <a:off x="1971337" y="2127337"/>
              <a:ext cx="1863188" cy="1425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121">
              <a:extLst>
                <a:ext uri="{FF2B5EF4-FFF2-40B4-BE49-F238E27FC236}">
                  <a16:creationId xmlns:a16="http://schemas.microsoft.com/office/drawing/2014/main" id="{3585747B-74B5-CA52-3CD6-ACFD70C05539}"/>
                </a:ext>
              </a:extLst>
            </p:cNvPr>
            <p:cNvCxnSpPr>
              <a:cxnSpLocks/>
              <a:endCxn id="19" idx="1"/>
            </p:cNvCxnSpPr>
            <p:nvPr/>
          </p:nvCxnSpPr>
          <p:spPr>
            <a:xfrm>
              <a:off x="1971337" y="1652268"/>
              <a:ext cx="1863188" cy="1900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07AF4BE4-1300-4E79-63C9-6C476831C23B}"/>
                </a:ext>
              </a:extLst>
            </p:cNvPr>
            <p:cNvCxnSpPr>
              <a:cxnSpLocks/>
              <a:endCxn id="19" idx="1"/>
            </p:cNvCxnSpPr>
            <p:nvPr/>
          </p:nvCxnSpPr>
          <p:spPr>
            <a:xfrm>
              <a:off x="1971337" y="1177199"/>
              <a:ext cx="1863188" cy="2375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7" name="Gerade Verbindung 66">
            <a:extLst>
              <a:ext uri="{FF2B5EF4-FFF2-40B4-BE49-F238E27FC236}">
                <a16:creationId xmlns:a16="http://schemas.microsoft.com/office/drawing/2014/main" id="{1261E320-A716-7A88-57B7-804D3294A159}"/>
              </a:ext>
            </a:extLst>
          </p:cNvPr>
          <p:cNvCxnSpPr/>
          <p:nvPr/>
        </p:nvCxnSpPr>
        <p:spPr>
          <a:xfrm>
            <a:off x="6084849" y="-43249"/>
            <a:ext cx="0" cy="6944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525BD832-9DF7-B109-24F6-532309D4CAB6}"/>
              </a:ext>
            </a:extLst>
          </p:cNvPr>
          <p:cNvSpPr txBox="1"/>
          <p:nvPr/>
        </p:nvSpPr>
        <p:spPr>
          <a:xfrm rot="3180693">
            <a:off x="2160610" y="1638534"/>
            <a:ext cx="47826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H1a (+)</a:t>
            </a:r>
          </a:p>
        </p:txBody>
      </p:sp>
      <p:sp>
        <p:nvSpPr>
          <p:cNvPr id="83" name="Textfeld 82">
            <a:extLst>
              <a:ext uri="{FF2B5EF4-FFF2-40B4-BE49-F238E27FC236}">
                <a16:creationId xmlns:a16="http://schemas.microsoft.com/office/drawing/2014/main" id="{B9AF7C5D-BC64-DD25-3BAB-0A2461949541}"/>
              </a:ext>
            </a:extLst>
          </p:cNvPr>
          <p:cNvSpPr txBox="1"/>
          <p:nvPr/>
        </p:nvSpPr>
        <p:spPr>
          <a:xfrm rot="2815009">
            <a:off x="2171826" y="1999005"/>
            <a:ext cx="47826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H2a (+)</a:t>
            </a:r>
          </a:p>
        </p:txBody>
      </p:sp>
      <p:sp>
        <p:nvSpPr>
          <p:cNvPr id="87" name="Textfeld 86">
            <a:extLst>
              <a:ext uri="{FF2B5EF4-FFF2-40B4-BE49-F238E27FC236}">
                <a16:creationId xmlns:a16="http://schemas.microsoft.com/office/drawing/2014/main" id="{957FE3DF-5B5A-02BE-AB17-AA63574A9737}"/>
              </a:ext>
            </a:extLst>
          </p:cNvPr>
          <p:cNvSpPr txBox="1"/>
          <p:nvPr/>
        </p:nvSpPr>
        <p:spPr>
          <a:xfrm rot="2241402">
            <a:off x="2192373" y="2392119"/>
            <a:ext cx="44940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H3a (-)</a:t>
            </a:r>
          </a:p>
        </p:txBody>
      </p:sp>
      <p:sp>
        <p:nvSpPr>
          <p:cNvPr id="88" name="Textfeld 87">
            <a:extLst>
              <a:ext uri="{FF2B5EF4-FFF2-40B4-BE49-F238E27FC236}">
                <a16:creationId xmlns:a16="http://schemas.microsoft.com/office/drawing/2014/main" id="{9161147F-D9E2-52C7-9CBB-B50CD3EA1A45}"/>
              </a:ext>
            </a:extLst>
          </p:cNvPr>
          <p:cNvSpPr txBox="1"/>
          <p:nvPr/>
        </p:nvSpPr>
        <p:spPr>
          <a:xfrm rot="1619125">
            <a:off x="2202535" y="2750511"/>
            <a:ext cx="44940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H4a (-)</a:t>
            </a:r>
          </a:p>
        </p:txBody>
      </p:sp>
      <p:sp>
        <p:nvSpPr>
          <p:cNvPr id="89" name="Textfeld 88">
            <a:extLst>
              <a:ext uri="{FF2B5EF4-FFF2-40B4-BE49-F238E27FC236}">
                <a16:creationId xmlns:a16="http://schemas.microsoft.com/office/drawing/2014/main" id="{7DDD4FEB-7222-43DA-E8CC-1208C8CBCB51}"/>
              </a:ext>
            </a:extLst>
          </p:cNvPr>
          <p:cNvSpPr txBox="1"/>
          <p:nvPr/>
        </p:nvSpPr>
        <p:spPr>
          <a:xfrm rot="962241">
            <a:off x="2204261" y="3120899"/>
            <a:ext cx="47826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H5a (+)</a:t>
            </a:r>
          </a:p>
        </p:txBody>
      </p:sp>
      <p:sp>
        <p:nvSpPr>
          <p:cNvPr id="90" name="Textfeld 89">
            <a:extLst>
              <a:ext uri="{FF2B5EF4-FFF2-40B4-BE49-F238E27FC236}">
                <a16:creationId xmlns:a16="http://schemas.microsoft.com/office/drawing/2014/main" id="{855FC306-2D72-558D-58A1-45F1C7CF8CF7}"/>
              </a:ext>
            </a:extLst>
          </p:cNvPr>
          <p:cNvSpPr txBox="1"/>
          <p:nvPr/>
        </p:nvSpPr>
        <p:spPr>
          <a:xfrm>
            <a:off x="2189229" y="3468138"/>
            <a:ext cx="44940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H6a (-)</a:t>
            </a:r>
          </a:p>
        </p:txBody>
      </p:sp>
      <p:sp>
        <p:nvSpPr>
          <p:cNvPr id="93" name="Textfeld 92">
            <a:extLst>
              <a:ext uri="{FF2B5EF4-FFF2-40B4-BE49-F238E27FC236}">
                <a16:creationId xmlns:a16="http://schemas.microsoft.com/office/drawing/2014/main" id="{924183AC-21B7-33C6-82FB-79CA4432BB38}"/>
              </a:ext>
            </a:extLst>
          </p:cNvPr>
          <p:cNvSpPr txBox="1"/>
          <p:nvPr/>
        </p:nvSpPr>
        <p:spPr>
          <a:xfrm rot="20646917">
            <a:off x="2204241" y="3816649"/>
            <a:ext cx="47826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H7a (+)</a:t>
            </a:r>
          </a:p>
        </p:txBody>
      </p:sp>
      <p:sp>
        <p:nvSpPr>
          <p:cNvPr id="94" name="Textfeld 93">
            <a:extLst>
              <a:ext uri="{FF2B5EF4-FFF2-40B4-BE49-F238E27FC236}">
                <a16:creationId xmlns:a16="http://schemas.microsoft.com/office/drawing/2014/main" id="{508AB40D-9A78-92FA-B4A0-93A8F41161D1}"/>
              </a:ext>
            </a:extLst>
          </p:cNvPr>
          <p:cNvSpPr txBox="1"/>
          <p:nvPr/>
        </p:nvSpPr>
        <p:spPr>
          <a:xfrm rot="19950194">
            <a:off x="2213366" y="4175462"/>
            <a:ext cx="44940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H8a (-)</a:t>
            </a:r>
          </a:p>
        </p:txBody>
      </p:sp>
      <p:sp>
        <p:nvSpPr>
          <p:cNvPr id="95" name="Textfeld 94">
            <a:extLst>
              <a:ext uri="{FF2B5EF4-FFF2-40B4-BE49-F238E27FC236}">
                <a16:creationId xmlns:a16="http://schemas.microsoft.com/office/drawing/2014/main" id="{DF3F27DE-83AC-3EF0-DA82-8936A8E4503D}"/>
              </a:ext>
            </a:extLst>
          </p:cNvPr>
          <p:cNvSpPr txBox="1"/>
          <p:nvPr/>
        </p:nvSpPr>
        <p:spPr>
          <a:xfrm rot="19123564">
            <a:off x="2194138" y="4522702"/>
            <a:ext cx="47826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H9a (+)</a:t>
            </a:r>
          </a:p>
        </p:txBody>
      </p:sp>
      <p:sp>
        <p:nvSpPr>
          <p:cNvPr id="97" name="Textfeld 96">
            <a:extLst>
              <a:ext uri="{FF2B5EF4-FFF2-40B4-BE49-F238E27FC236}">
                <a16:creationId xmlns:a16="http://schemas.microsoft.com/office/drawing/2014/main" id="{011A09ED-23C7-90B0-B012-8F9F64FDDCEF}"/>
              </a:ext>
            </a:extLst>
          </p:cNvPr>
          <p:cNvSpPr txBox="1"/>
          <p:nvPr/>
        </p:nvSpPr>
        <p:spPr>
          <a:xfrm rot="18828771">
            <a:off x="2174679" y="4870787"/>
            <a:ext cx="54238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H10a (+)</a:t>
            </a:r>
          </a:p>
        </p:txBody>
      </p:sp>
      <p:sp>
        <p:nvSpPr>
          <p:cNvPr id="100" name="Textfeld 99">
            <a:extLst>
              <a:ext uri="{FF2B5EF4-FFF2-40B4-BE49-F238E27FC236}">
                <a16:creationId xmlns:a16="http://schemas.microsoft.com/office/drawing/2014/main" id="{C7D2F3E7-9C32-0056-B202-0B7628B4F759}"/>
              </a:ext>
            </a:extLst>
          </p:cNvPr>
          <p:cNvSpPr txBox="1"/>
          <p:nvPr/>
        </p:nvSpPr>
        <p:spPr>
          <a:xfrm rot="18426527">
            <a:off x="2179964" y="5246797"/>
            <a:ext cx="54238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H11a (+)</a:t>
            </a:r>
          </a:p>
        </p:txBody>
      </p:sp>
    </p:spTree>
    <p:extLst>
      <p:ext uri="{BB962C8B-B14F-4D97-AF65-F5344CB8AC3E}">
        <p14:creationId xmlns:p14="http://schemas.microsoft.com/office/powerpoint/2010/main" val="2233454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171294"/>
            <a:ext cx="11244958" cy="2677656"/>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VII supported, H7 (b) VII supported, H9 (b) VII supported, H10 (b) VII supported, H11 VII supported</a:t>
            </a:r>
            <a:endParaRPr lang="en-GB" sz="1200" i="1" dirty="0">
              <a:solidFill>
                <a:srgbClr val="FF0000"/>
              </a:solidFill>
              <a:latin typeface="Times New Roman" panose="02020603050405020304" pitchFamily="18" charset="0"/>
              <a:cs typeface="Times New Roman" panose="02020603050405020304" pitchFamily="18" charset="0"/>
              <a:sym typeface="Wingdings" pitchFamily="2" charset="2"/>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anonymous transactions need to focus on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endParaRPr lang="en-GB" sz="12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Rather only Explorer cluster: </a:t>
            </a:r>
            <a:r>
              <a:rPr lang="en-GB" sz="1200" dirty="0">
                <a:latin typeface="Times New Roman" panose="02020603050405020304" pitchFamily="18" charset="0"/>
                <a:cs typeface="Times New Roman" panose="02020603050405020304" pitchFamily="18" charset="0"/>
              </a:rPr>
              <a:t>lower optimism coefficient, lower trust coefficient, no significant risk</a:t>
            </a:r>
            <a:endParaRPr lang="en-GB" sz="12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Currently </a:t>
            </a:r>
            <a:r>
              <a:rPr lang="en-GB" sz="1200" b="1" dirty="0">
                <a:latin typeface="Times New Roman" panose="02020603050405020304" pitchFamily="18" charset="0"/>
                <a:cs typeface="Times New Roman" panose="02020603050405020304" pitchFamily="18" charset="0"/>
              </a:rPr>
              <a:t>less usefulness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Outlook: Mixed outlook</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and Optimism </a:t>
            </a:r>
            <a:r>
              <a:rPr lang="en-GB" sz="1200" dirty="0">
                <a:latin typeface="Times New Roman" panose="02020603050405020304" pitchFamily="18" charset="0"/>
                <a:cs typeface="Times New Roman" panose="02020603050405020304" pitchFamily="18" charset="0"/>
              </a:rPr>
              <a:t>driving factors</a:t>
            </a:r>
          </a:p>
          <a:p>
            <a:endParaRPr lang="en-GB" sz="1200" b="1"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5297284"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anonymous transactions:</a:t>
            </a:r>
          </a:p>
        </p:txBody>
      </p:sp>
      <p:pic>
        <p:nvPicPr>
          <p:cNvPr id="3" name="Grafik 2" descr="Ein Bild, das Tisch enthält.&#10;&#10;Automatisch generierte Beschreibung">
            <a:extLst>
              <a:ext uri="{FF2B5EF4-FFF2-40B4-BE49-F238E27FC236}">
                <a16:creationId xmlns:a16="http://schemas.microsoft.com/office/drawing/2014/main" id="{9284BE20-4ABF-6F4E-B4DA-BC8EE0E0822C}"/>
              </a:ext>
            </a:extLst>
          </p:cNvPr>
          <p:cNvPicPr>
            <a:picLocks noChangeAspect="1"/>
          </p:cNvPicPr>
          <p:nvPr/>
        </p:nvPicPr>
        <p:blipFill>
          <a:blip r:embed="rId2"/>
          <a:stretch>
            <a:fillRect/>
          </a:stretch>
        </p:blipFill>
        <p:spPr>
          <a:xfrm>
            <a:off x="2012950" y="696065"/>
            <a:ext cx="8166100" cy="2882900"/>
          </a:xfrm>
          <a:prstGeom prst="rect">
            <a:avLst/>
          </a:prstGeom>
        </p:spPr>
      </p:pic>
    </p:spTree>
    <p:extLst>
      <p:ext uri="{BB962C8B-B14F-4D97-AF65-F5344CB8AC3E}">
        <p14:creationId xmlns:p14="http://schemas.microsoft.com/office/powerpoint/2010/main" val="1800143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862322"/>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V supported, H6 (b) V supported, H7 (b) V supported, H9 (b) V supported, H10 (b) V supported, H11 V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Hesitators</a:t>
            </a:r>
            <a:r>
              <a:rPr lang="en-GB" sz="1200" dirty="0">
                <a:latin typeface="Times New Roman" panose="02020603050405020304" pitchFamily="18" charset="0"/>
                <a:cs typeface="Times New Roman" panose="02020603050405020304" pitchFamily="18" charset="0"/>
              </a:rPr>
              <a:t> show less usefulness due to privacy concerns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smart contracts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higher the </a:t>
            </a:r>
            <a:r>
              <a:rPr lang="en-GB" sz="1200" b="1" dirty="0">
                <a:latin typeface="Times New Roman" panose="02020603050405020304" pitchFamily="18" charset="0"/>
                <a:cs typeface="Times New Roman" panose="02020603050405020304" pitchFamily="18" charset="0"/>
              </a:rPr>
              <a:t>privacy concerns</a:t>
            </a:r>
            <a:r>
              <a:rPr lang="en-GB" sz="1200" dirty="0">
                <a:latin typeface="Times New Roman" panose="02020603050405020304" pitchFamily="18" charset="0"/>
                <a:cs typeface="Times New Roman" panose="02020603050405020304" pitchFamily="18" charset="0"/>
              </a:rPr>
              <a:t>, the lower the usefulness </a:t>
            </a:r>
            <a:r>
              <a:rPr lang="en-GB" sz="1200" dirty="0">
                <a:latin typeface="Times New Roman" panose="02020603050405020304" pitchFamily="18" charset="0"/>
                <a:cs typeface="Times New Roman" panose="02020603050405020304" pitchFamily="18" charset="0"/>
                <a:sym typeface="Wingdings" pitchFamily="2" charset="2"/>
              </a:rPr>
              <a:t> Incentive programs </a:t>
            </a:r>
            <a:r>
              <a:rPr lang="en-GB" sz="1200" dirty="0" err="1">
                <a:latin typeface="Times New Roman" panose="02020603050405020304" pitchFamily="18" charset="0"/>
                <a:cs typeface="Times New Roman" panose="02020603050405020304" pitchFamily="18" charset="0"/>
                <a:sym typeface="Wingdings" pitchFamily="2" charset="2"/>
              </a:rPr>
              <a:t>f.e</a:t>
            </a:r>
            <a:r>
              <a:rPr lang="en-GB" sz="1200" dirty="0">
                <a:latin typeface="Times New Roman" panose="02020603050405020304" pitchFamily="18" charset="0"/>
                <a:cs typeface="Times New Roman" panose="02020603050405020304" pitchFamily="18" charset="0"/>
                <a:sym typeface="Wingdings" pitchFamily="2" charset="2"/>
              </a:rPr>
              <a:t>. offering free trials, free versions, to alleviate this concern</a:t>
            </a:r>
            <a:endParaRPr lang="en-GB" sz="12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a:t>
            </a:r>
            <a:r>
              <a:rPr lang="en-GB" sz="1200" b="1" dirty="0">
                <a:latin typeface="Times New Roman" panose="02020603050405020304" pitchFamily="18" charset="0"/>
                <a:cs typeface="Times New Roman" panose="02020603050405020304" pitchFamily="18" charset="0"/>
              </a:rPr>
              <a:t>bring a 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Smart contracts with </a:t>
            </a:r>
            <a:r>
              <a:rPr lang="en-GB" sz="1200" b="1" dirty="0">
                <a:latin typeface="Times New Roman" panose="02020603050405020304" pitchFamily="18" charset="0"/>
                <a:cs typeface="Times New Roman" panose="02020603050405020304" pitchFamily="18" charset="0"/>
              </a:rPr>
              <a:t>mixed</a:t>
            </a:r>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outlook</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Privacy Concerns </a:t>
            </a:r>
            <a:r>
              <a:rPr lang="en-GB" sz="1200" dirty="0">
                <a:latin typeface="Times New Roman" panose="02020603050405020304" pitchFamily="18" charset="0"/>
                <a:cs typeface="Times New Roman" panose="02020603050405020304" pitchFamily="18" charset="0"/>
              </a:rPr>
              <a:t>and </a:t>
            </a:r>
            <a:r>
              <a:rPr lang="en-GB" sz="1200" b="1" dirty="0">
                <a:latin typeface="Times New Roman" panose="02020603050405020304" pitchFamily="18" charset="0"/>
                <a:cs typeface="Times New Roman" panose="02020603050405020304" pitchFamily="18" charset="0"/>
              </a:rPr>
              <a:t>Optimism</a:t>
            </a:r>
            <a:r>
              <a:rPr lang="en-GB" sz="1200" dirty="0">
                <a:latin typeface="Times New Roman" panose="02020603050405020304" pitchFamily="18" charset="0"/>
                <a:cs typeface="Times New Roman" panose="02020603050405020304" pitchFamily="18" charset="0"/>
              </a:rPr>
              <a:t> driving factors</a:t>
            </a:r>
          </a:p>
          <a:p>
            <a:pPr marL="628650" lvl="1" indent="-171450">
              <a:buFont typeface="Arial" panose="020B0604020202020204" pitchFamily="34" charset="0"/>
              <a:buChar char="•"/>
            </a:pPr>
            <a:r>
              <a:rPr lang="en-GB" sz="1200" dirty="0" err="1">
                <a:solidFill>
                  <a:schemeClr val="accent6"/>
                </a:solidFill>
                <a:latin typeface="Times New Roman" panose="02020603050405020304" pitchFamily="18" charset="0"/>
                <a:cs typeface="Times New Roman" panose="02020603050405020304" pitchFamily="18" charset="0"/>
              </a:rPr>
              <a:t>Paar</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Sätze</a:t>
            </a:r>
            <a:r>
              <a:rPr lang="en-GB" sz="1200" dirty="0">
                <a:solidFill>
                  <a:schemeClr val="accent6"/>
                </a:solidFill>
                <a:latin typeface="Times New Roman" panose="02020603050405020304" pitchFamily="18" charset="0"/>
                <a:cs typeface="Times New Roman" panose="02020603050405020304" pitchFamily="18" charset="0"/>
              </a:rPr>
              <a:t> in MA: </a:t>
            </a:r>
            <a:r>
              <a:rPr lang="en-GB" sz="1200" dirty="0" err="1">
                <a:solidFill>
                  <a:schemeClr val="accent6"/>
                </a:solidFill>
                <a:latin typeface="Times New Roman" panose="02020603050405020304" pitchFamily="18" charset="0"/>
                <a:cs typeface="Times New Roman" panose="02020603050405020304" pitchFamily="18" charset="0"/>
              </a:rPr>
              <a:t>Begründen</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warum</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wir</a:t>
            </a:r>
            <a:r>
              <a:rPr lang="en-GB" sz="1200" dirty="0">
                <a:solidFill>
                  <a:schemeClr val="accent6"/>
                </a:solidFill>
                <a:latin typeface="Times New Roman" panose="02020603050405020304" pitchFamily="18" charset="0"/>
                <a:cs typeface="Times New Roman" panose="02020603050405020304" pitchFamily="18" charset="0"/>
              </a:rPr>
              <a:t> dieses </a:t>
            </a:r>
            <a:r>
              <a:rPr lang="en-GB" sz="1200" dirty="0" err="1">
                <a:solidFill>
                  <a:schemeClr val="accent6"/>
                </a:solidFill>
                <a:latin typeface="Times New Roman" panose="02020603050405020304" pitchFamily="18" charset="0"/>
                <a:cs typeface="Times New Roman" panose="02020603050405020304" pitchFamily="18" charset="0"/>
              </a:rPr>
              <a:t>modell</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genommen</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haben</a:t>
            </a:r>
            <a:r>
              <a:rPr lang="en-GB" sz="1200" dirty="0">
                <a:solidFill>
                  <a:schemeClr val="accent6"/>
                </a:solidFill>
                <a:latin typeface="Times New Roman" panose="02020603050405020304" pitchFamily="18" charset="0"/>
                <a:cs typeface="Times New Roman" panose="02020603050405020304" pitchFamily="18" charset="0"/>
              </a:rPr>
              <a:t> und </a:t>
            </a:r>
            <a:r>
              <a:rPr lang="en-GB" sz="1200" dirty="0" err="1">
                <a:solidFill>
                  <a:schemeClr val="accent6"/>
                </a:solidFill>
                <a:latin typeface="Times New Roman" panose="02020603050405020304" pitchFamily="18" charset="0"/>
                <a:cs typeface="Times New Roman" panose="02020603050405020304" pitchFamily="18" charset="0"/>
              </a:rPr>
              <a:t>nicht</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z.B.</a:t>
            </a:r>
            <a:r>
              <a:rPr lang="en-GB" sz="1200" dirty="0">
                <a:solidFill>
                  <a:schemeClr val="accent6"/>
                </a:solidFill>
                <a:latin typeface="Times New Roman" panose="02020603050405020304" pitchFamily="18" charset="0"/>
                <a:cs typeface="Times New Roman" panose="02020603050405020304" pitchFamily="18" charset="0"/>
              </a:rPr>
              <a:t> hierarchical multiple regression --&gt; </a:t>
            </a:r>
            <a:r>
              <a:rPr lang="en-GB" sz="1200" b="1" dirty="0" err="1">
                <a:solidFill>
                  <a:schemeClr val="accent6"/>
                </a:solidFill>
                <a:latin typeface="Times New Roman" panose="02020603050405020304" pitchFamily="18" charset="0"/>
                <a:cs typeface="Times New Roman" panose="02020603050405020304" pitchFamily="18" charset="0"/>
              </a:rPr>
              <a:t>Vergleichbarkeit</a:t>
            </a:r>
            <a:r>
              <a:rPr lang="en-GB" sz="1200" dirty="0">
                <a:solidFill>
                  <a:schemeClr val="accent6"/>
                </a:solidFill>
                <a:latin typeface="Times New Roman" panose="02020603050405020304" pitchFamily="18" charset="0"/>
                <a:cs typeface="Times New Roman" panose="02020603050405020304" pitchFamily="18" charset="0"/>
              </a:rPr>
              <a:t> </a:t>
            </a:r>
            <a:r>
              <a:rPr lang="en-GB" sz="1200" dirty="0" err="1">
                <a:solidFill>
                  <a:schemeClr val="accent6"/>
                </a:solidFill>
                <a:latin typeface="Times New Roman" panose="02020603050405020304" pitchFamily="18" charset="0"/>
                <a:cs typeface="Times New Roman" panose="02020603050405020304" pitchFamily="18" charset="0"/>
              </a:rPr>
              <a:t>für</a:t>
            </a:r>
            <a:r>
              <a:rPr lang="en-GB" sz="1200" dirty="0">
                <a:solidFill>
                  <a:schemeClr val="accent6"/>
                </a:solidFill>
                <a:latin typeface="Times New Roman" panose="02020603050405020304" pitchFamily="18" charset="0"/>
                <a:cs typeface="Times New Roman" panose="02020603050405020304" pitchFamily="18" charset="0"/>
              </a:rPr>
              <a:t> dieses </a:t>
            </a:r>
            <a:r>
              <a:rPr lang="en-GB" sz="1200" dirty="0" err="1">
                <a:solidFill>
                  <a:schemeClr val="accent6"/>
                </a:solidFill>
                <a:latin typeface="Times New Roman" panose="02020603050405020304" pitchFamily="18" charset="0"/>
                <a:cs typeface="Times New Roman" panose="02020603050405020304" pitchFamily="18" charset="0"/>
              </a:rPr>
              <a:t>Vorgehen</a:t>
            </a:r>
            <a:r>
              <a:rPr lang="en-GB" sz="1200" dirty="0">
                <a:solidFill>
                  <a:schemeClr val="accent6"/>
                </a:solidFill>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450898"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smart contracts:</a:t>
            </a:r>
          </a:p>
        </p:txBody>
      </p:sp>
      <p:pic>
        <p:nvPicPr>
          <p:cNvPr id="4" name="Grafik 3" descr="Ein Bild, das Text, Quittung enthält.&#10;&#10;Automatisch generierte Beschreibung">
            <a:extLst>
              <a:ext uri="{FF2B5EF4-FFF2-40B4-BE49-F238E27FC236}">
                <a16:creationId xmlns:a16="http://schemas.microsoft.com/office/drawing/2014/main" id="{E7AD5E94-2A84-AB4B-81CF-0BEB9843959D}"/>
              </a:ext>
            </a:extLst>
          </p:cNvPr>
          <p:cNvPicPr>
            <a:picLocks noChangeAspect="1"/>
          </p:cNvPicPr>
          <p:nvPr/>
        </p:nvPicPr>
        <p:blipFill>
          <a:blip r:embed="rId3"/>
          <a:stretch>
            <a:fillRect/>
          </a:stretch>
        </p:blipFill>
        <p:spPr>
          <a:xfrm>
            <a:off x="1911350" y="916200"/>
            <a:ext cx="8369300" cy="2870200"/>
          </a:xfrm>
          <a:prstGeom prst="rect">
            <a:avLst/>
          </a:prstGeom>
        </p:spPr>
      </p:pic>
    </p:spTree>
    <p:extLst>
      <p:ext uri="{BB962C8B-B14F-4D97-AF65-F5344CB8AC3E}">
        <p14:creationId xmlns:p14="http://schemas.microsoft.com/office/powerpoint/2010/main" val="3086343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1754326"/>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H7 (b) VI supported, H10 (b) VI supported, H11 VI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Low current usefulness </a:t>
            </a:r>
            <a:r>
              <a:rPr lang="en-GB" sz="1200" dirty="0">
                <a:latin typeface="Times New Roman" panose="02020603050405020304" pitchFamily="18" charset="0"/>
                <a:cs typeface="Times New Roman" panose="02020603050405020304" pitchFamily="18" charset="0"/>
                <a:sym typeface="Wingdings" pitchFamily="2" charset="2"/>
              </a:rPr>
              <a:t> low R squared </a:t>
            </a:r>
            <a:r>
              <a:rPr lang="en-GB" sz="1200" dirty="0" err="1">
                <a:latin typeface="Times New Roman" panose="02020603050405020304" pitchFamily="18" charset="0"/>
                <a:cs typeface="Times New Roman" panose="02020603050405020304" pitchFamily="18" charset="0"/>
                <a:sym typeface="Wingdings" pitchFamily="2" charset="2"/>
              </a:rPr>
              <a:t>im</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Vergleich</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zu</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anderen</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Modellen</a:t>
            </a:r>
            <a:r>
              <a:rPr lang="en-GB" sz="1200" dirty="0">
                <a:latin typeface="Times New Roman" panose="02020603050405020304" pitchFamily="18" charset="0"/>
                <a:cs typeface="Times New Roman" panose="02020603050405020304" pitchFamily="18" charset="0"/>
                <a:sym typeface="Wingdings" pitchFamily="2" charset="2"/>
              </a:rPr>
              <a:t> </a:t>
            </a: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micropayments need to appeal to a customer group that contains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Hard to build </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Weak outlook, weak status quo</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427494"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micropayments:</a:t>
            </a:r>
          </a:p>
        </p:txBody>
      </p:sp>
      <p:pic>
        <p:nvPicPr>
          <p:cNvPr id="3" name="Grafik 2" descr="Ein Bild, das Text, Quittung enthält.&#10;&#10;Automatisch generierte Beschreibung">
            <a:extLst>
              <a:ext uri="{FF2B5EF4-FFF2-40B4-BE49-F238E27FC236}">
                <a16:creationId xmlns:a16="http://schemas.microsoft.com/office/drawing/2014/main" id="{FD2F3945-7E29-264D-84A6-4501795D9FDF}"/>
              </a:ext>
            </a:extLst>
          </p:cNvPr>
          <p:cNvPicPr>
            <a:picLocks noChangeAspect="1"/>
          </p:cNvPicPr>
          <p:nvPr/>
        </p:nvPicPr>
        <p:blipFill>
          <a:blip r:embed="rId2"/>
          <a:stretch>
            <a:fillRect/>
          </a:stretch>
        </p:blipFill>
        <p:spPr>
          <a:xfrm>
            <a:off x="2199209" y="883826"/>
            <a:ext cx="8128000" cy="2870200"/>
          </a:xfrm>
          <a:prstGeom prst="rect">
            <a:avLst/>
          </a:prstGeom>
        </p:spPr>
      </p:pic>
    </p:spTree>
    <p:extLst>
      <p:ext uri="{BB962C8B-B14F-4D97-AF65-F5344CB8AC3E}">
        <p14:creationId xmlns:p14="http://schemas.microsoft.com/office/powerpoint/2010/main" val="3013608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308324"/>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III supported, H3 (b) III supported, H9 (b) III supported, H10 (b) III supported, H11 III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utilizing fractional ownership applications should appeal to </a:t>
            </a:r>
            <a:r>
              <a:rPr lang="en-GB" sz="1200" b="1" dirty="0">
                <a:latin typeface="Times New Roman" panose="02020603050405020304" pitchFamily="18" charset="0"/>
                <a:cs typeface="Times New Roman" panose="02020603050405020304" pitchFamily="18" charset="0"/>
              </a:rPr>
              <a:t>optimistic consumer</a:t>
            </a: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Still potential of disruption </a:t>
            </a:r>
            <a:r>
              <a:rPr lang="en-GB" sz="1200" dirty="0">
                <a:latin typeface="Times New Roman" panose="02020603050405020304" pitchFamily="18" charset="0"/>
                <a:cs typeface="Times New Roman" panose="02020603050405020304" pitchFamily="18" charset="0"/>
              </a:rPr>
              <a:t>for this application in the future, but </a:t>
            </a:r>
            <a:r>
              <a:rPr lang="en-GB" sz="1200" b="1" dirty="0">
                <a:latin typeface="Times New Roman" panose="02020603050405020304" pitchFamily="18" charset="0"/>
                <a:cs typeface="Times New Roman" panose="02020603050405020304" pitchFamily="18" charset="0"/>
              </a:rPr>
              <a:t>currently there is less consent</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Appeals to </a:t>
            </a:r>
            <a:r>
              <a:rPr lang="en-GB" sz="1200" b="1" dirty="0">
                <a:latin typeface="Times New Roman" panose="02020603050405020304" pitchFamily="18" charset="0"/>
                <a:cs typeface="Times New Roman" panose="02020603050405020304" pitchFamily="18" charset="0"/>
              </a:rPr>
              <a:t>Explorers and Pioneers</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People show lower </a:t>
            </a:r>
            <a:r>
              <a:rPr lang="en-GB" sz="1200" b="1" dirty="0" err="1">
                <a:latin typeface="Times New Roman" panose="02020603050405020304" pitchFamily="18" charset="0"/>
                <a:cs typeface="Times New Roman" panose="02020603050405020304" pitchFamily="18" charset="0"/>
              </a:rPr>
              <a:t>likert</a:t>
            </a:r>
            <a:r>
              <a:rPr lang="en-GB" sz="1200" b="1" dirty="0">
                <a:latin typeface="Times New Roman" panose="02020603050405020304" pitchFamily="18" charset="0"/>
                <a:cs typeface="Times New Roman" panose="02020603050405020304" pitchFamily="18" charset="0"/>
              </a:rPr>
              <a:t> assessment, but predictors show more potential for this application than for micropayments and smart contracts</a:t>
            </a:r>
          </a:p>
          <a:p>
            <a:pPr marL="171450"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Paradocial</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solidFill>
                  <a:srgbClr val="FF0000"/>
                </a:solidFill>
                <a:latin typeface="Times New Roman" panose="02020603050405020304" pitchFamily="18" charset="0"/>
                <a:cs typeface="Times New Roman" panose="02020603050405020304" pitchFamily="18" charset="0"/>
              </a:rPr>
              <a:t>Outlook and Status Quo </a:t>
            </a:r>
            <a:r>
              <a:rPr lang="en-GB" sz="1200" dirty="0" err="1">
                <a:solidFill>
                  <a:srgbClr val="FF0000"/>
                </a:solidFill>
                <a:latin typeface="Times New Roman" panose="02020603050405020304" pitchFamily="18" charset="0"/>
                <a:cs typeface="Times New Roman" panose="02020603050405020304" pitchFamily="18" charset="0"/>
              </a:rPr>
              <a:t>Tabelle</a:t>
            </a:r>
            <a:r>
              <a:rPr lang="en-GB" sz="1200" dirty="0">
                <a:solidFill>
                  <a:srgbClr val="FF0000"/>
                </a:solidFill>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Applications  Low medium high Status Quo 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Übersicht</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als</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Tabelle</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Begründung</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in den Text  Comment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Spalte</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p>
          <a:p>
            <a:pPr marL="628650" lvl="1" indent="-171450">
              <a:buFont typeface="Arial" panose="020B0604020202020204" pitchFamily="34" charset="0"/>
              <a:buChar char="•"/>
            </a:pP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Status Quo, Outlook, Relevant Cluster, Comments </a:t>
            </a:r>
            <a:endParaRPr lang="en-GB" sz="1200" dirty="0">
              <a:solidFill>
                <a:srgbClr val="FF0000"/>
              </a:solidFill>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951035"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fractional ownership:</a:t>
            </a:r>
          </a:p>
        </p:txBody>
      </p:sp>
      <p:pic>
        <p:nvPicPr>
          <p:cNvPr id="3" name="Grafik 2" descr="Ein Bild, das Tisch enthält.&#10;&#10;Automatisch generierte Beschreibung">
            <a:extLst>
              <a:ext uri="{FF2B5EF4-FFF2-40B4-BE49-F238E27FC236}">
                <a16:creationId xmlns:a16="http://schemas.microsoft.com/office/drawing/2014/main" id="{E03130F5-936B-5C48-8948-E0BBDC4819C0}"/>
              </a:ext>
            </a:extLst>
          </p:cNvPr>
          <p:cNvPicPr>
            <a:picLocks noChangeAspect="1"/>
          </p:cNvPicPr>
          <p:nvPr/>
        </p:nvPicPr>
        <p:blipFill>
          <a:blip r:embed="rId2"/>
          <a:stretch>
            <a:fillRect/>
          </a:stretch>
        </p:blipFill>
        <p:spPr>
          <a:xfrm>
            <a:off x="2000250" y="957220"/>
            <a:ext cx="8191500" cy="2946400"/>
          </a:xfrm>
          <a:prstGeom prst="rect">
            <a:avLst/>
          </a:prstGeom>
        </p:spPr>
      </p:pic>
    </p:spTree>
    <p:extLst>
      <p:ext uri="{BB962C8B-B14F-4D97-AF65-F5344CB8AC3E}">
        <p14:creationId xmlns:p14="http://schemas.microsoft.com/office/powerpoint/2010/main" val="380651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EB92B214-F231-3348-9E46-09238DCFD63E}"/>
              </a:ext>
            </a:extLst>
          </p:cNvPr>
          <p:cNvGrpSpPr/>
          <p:nvPr/>
        </p:nvGrpSpPr>
        <p:grpSpPr>
          <a:xfrm>
            <a:off x="5832849" y="475805"/>
            <a:ext cx="6144572" cy="5906389"/>
            <a:chOff x="6371070" y="475805"/>
            <a:chExt cx="6144572" cy="5906389"/>
          </a:xfrm>
        </p:grpSpPr>
        <p:pic>
          <p:nvPicPr>
            <p:cNvPr id="4" name="Grafik 3" descr="Ein Bild, das Tisch enthält.&#10;&#10;Automatisch generierte Beschreibung">
              <a:extLst>
                <a:ext uri="{FF2B5EF4-FFF2-40B4-BE49-F238E27FC236}">
                  <a16:creationId xmlns:a16="http://schemas.microsoft.com/office/drawing/2014/main" id="{A40241DF-C554-D64A-B3F9-C74C7FE0D235}"/>
                </a:ext>
              </a:extLst>
            </p:cNvPr>
            <p:cNvPicPr>
              <a:picLocks noChangeAspect="1"/>
            </p:cNvPicPr>
            <p:nvPr/>
          </p:nvPicPr>
          <p:blipFill>
            <a:blip r:embed="rId2"/>
            <a:stretch>
              <a:fillRect/>
            </a:stretch>
          </p:blipFill>
          <p:spPr>
            <a:xfrm>
              <a:off x="6371070" y="475805"/>
              <a:ext cx="6137815" cy="590638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Freihand 4">
                  <a:extLst>
                    <a:ext uri="{FF2B5EF4-FFF2-40B4-BE49-F238E27FC236}">
                      <a16:creationId xmlns:a16="http://schemas.microsoft.com/office/drawing/2014/main" id="{F6D4BB30-125D-3D43-8F30-AE6DAA009846}"/>
                    </a:ext>
                  </a:extLst>
                </p14:cNvPr>
                <p14:cNvContentPartPr/>
                <p14:nvPr/>
              </p14:nvContentPartPr>
              <p14:xfrm>
                <a:off x="11926322" y="6180977"/>
                <a:ext cx="589320" cy="360"/>
              </p14:xfrm>
            </p:contentPart>
          </mc:Choice>
          <mc:Fallback xmlns="">
            <p:pic>
              <p:nvPicPr>
                <p:cNvPr id="5" name="Freihand 4">
                  <a:extLst>
                    <a:ext uri="{FF2B5EF4-FFF2-40B4-BE49-F238E27FC236}">
                      <a16:creationId xmlns:a16="http://schemas.microsoft.com/office/drawing/2014/main" id="{F6D4BB30-125D-3D43-8F30-AE6DAA009846}"/>
                    </a:ext>
                  </a:extLst>
                </p:cNvPr>
                <p:cNvPicPr/>
                <p:nvPr/>
              </p:nvPicPr>
              <p:blipFill>
                <a:blip r:embed="rId4"/>
                <a:stretch>
                  <a:fillRect/>
                </a:stretch>
              </p:blipFill>
              <p:spPr>
                <a:xfrm>
                  <a:off x="11872682" y="6073337"/>
                  <a:ext cx="696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Freihand 8">
                  <a:extLst>
                    <a:ext uri="{FF2B5EF4-FFF2-40B4-BE49-F238E27FC236}">
                      <a16:creationId xmlns:a16="http://schemas.microsoft.com/office/drawing/2014/main" id="{17398EA3-DBA9-D64B-B18F-D9E3D3FC84A6}"/>
                    </a:ext>
                  </a:extLst>
                </p14:cNvPr>
                <p14:cNvContentPartPr/>
                <p14:nvPr/>
              </p14:nvContentPartPr>
              <p14:xfrm>
                <a:off x="8174042" y="3285497"/>
                <a:ext cx="592920" cy="6120"/>
              </p14:xfrm>
            </p:contentPart>
          </mc:Choice>
          <mc:Fallback xmlns="">
            <p:pic>
              <p:nvPicPr>
                <p:cNvPr id="9" name="Freihand 8">
                  <a:extLst>
                    <a:ext uri="{FF2B5EF4-FFF2-40B4-BE49-F238E27FC236}">
                      <a16:creationId xmlns:a16="http://schemas.microsoft.com/office/drawing/2014/main" id="{17398EA3-DBA9-D64B-B18F-D9E3D3FC84A6}"/>
                    </a:ext>
                  </a:extLst>
                </p:cNvPr>
                <p:cNvPicPr/>
                <p:nvPr/>
              </p:nvPicPr>
              <p:blipFill>
                <a:blip r:embed="rId6"/>
                <a:stretch>
                  <a:fillRect/>
                </a:stretch>
              </p:blipFill>
              <p:spPr>
                <a:xfrm>
                  <a:off x="8120402" y="3177497"/>
                  <a:ext cx="7005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Freihand 9">
                  <a:extLst>
                    <a:ext uri="{FF2B5EF4-FFF2-40B4-BE49-F238E27FC236}">
                      <a16:creationId xmlns:a16="http://schemas.microsoft.com/office/drawing/2014/main" id="{5B4FAA34-50BD-BF44-8A57-5DAF8A448746}"/>
                    </a:ext>
                  </a:extLst>
                </p14:cNvPr>
                <p14:cNvContentPartPr/>
                <p14:nvPr/>
              </p14:nvContentPartPr>
              <p14:xfrm>
                <a:off x="6979562" y="4454057"/>
                <a:ext cx="1876680" cy="19800"/>
              </p14:xfrm>
            </p:contentPart>
          </mc:Choice>
          <mc:Fallback xmlns="">
            <p:pic>
              <p:nvPicPr>
                <p:cNvPr id="10" name="Freihand 9">
                  <a:extLst>
                    <a:ext uri="{FF2B5EF4-FFF2-40B4-BE49-F238E27FC236}">
                      <a16:creationId xmlns:a16="http://schemas.microsoft.com/office/drawing/2014/main" id="{5B4FAA34-50BD-BF44-8A57-5DAF8A448746}"/>
                    </a:ext>
                  </a:extLst>
                </p:cNvPr>
                <p:cNvPicPr/>
                <p:nvPr/>
              </p:nvPicPr>
              <p:blipFill>
                <a:blip r:embed="rId8"/>
                <a:stretch>
                  <a:fillRect/>
                </a:stretch>
              </p:blipFill>
              <p:spPr>
                <a:xfrm>
                  <a:off x="6925922" y="4346057"/>
                  <a:ext cx="19843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Freihand 10">
                  <a:extLst>
                    <a:ext uri="{FF2B5EF4-FFF2-40B4-BE49-F238E27FC236}">
                      <a16:creationId xmlns:a16="http://schemas.microsoft.com/office/drawing/2014/main" id="{4117C7D9-DD9D-D64B-9EE4-103F81DB820A}"/>
                    </a:ext>
                  </a:extLst>
                </p14:cNvPr>
                <p14:cNvContentPartPr/>
                <p14:nvPr/>
              </p14:nvContentPartPr>
              <p14:xfrm>
                <a:off x="6691202" y="5916377"/>
                <a:ext cx="2155680" cy="51120"/>
              </p14:xfrm>
            </p:contentPart>
          </mc:Choice>
          <mc:Fallback xmlns="">
            <p:pic>
              <p:nvPicPr>
                <p:cNvPr id="11" name="Freihand 10">
                  <a:extLst>
                    <a:ext uri="{FF2B5EF4-FFF2-40B4-BE49-F238E27FC236}">
                      <a16:creationId xmlns:a16="http://schemas.microsoft.com/office/drawing/2014/main" id="{4117C7D9-DD9D-D64B-9EE4-103F81DB820A}"/>
                    </a:ext>
                  </a:extLst>
                </p:cNvPr>
                <p:cNvPicPr/>
                <p:nvPr/>
              </p:nvPicPr>
              <p:blipFill>
                <a:blip r:embed="rId10"/>
                <a:stretch>
                  <a:fillRect/>
                </a:stretch>
              </p:blipFill>
              <p:spPr>
                <a:xfrm>
                  <a:off x="6637562" y="5808737"/>
                  <a:ext cx="2263320" cy="26676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anonymous transactions</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77938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0.01*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753732"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-0.15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55132"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-0.02</a:t>
            </a:r>
          </a:p>
        </p:txBody>
      </p:sp>
      <p:sp>
        <p:nvSpPr>
          <p:cNvPr id="23" name="Rechteck 22">
            <a:extLst>
              <a:ext uri="{FF2B5EF4-FFF2-40B4-BE49-F238E27FC236}">
                <a16:creationId xmlns:a16="http://schemas.microsoft.com/office/drawing/2014/main" id="{F1B78E80-884F-BC42-9D87-4C21605BFFDB}"/>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p:sp>
        <p:nvSpPr>
          <p:cNvPr id="26" name="Rechteck 25">
            <a:extLst>
              <a:ext uri="{FF2B5EF4-FFF2-40B4-BE49-F238E27FC236}">
                <a16:creationId xmlns:a16="http://schemas.microsoft.com/office/drawing/2014/main" id="{132F0605-5FAF-E448-B923-E0CD9390FA91}"/>
              </a:ext>
            </a:extLst>
          </p:cNvPr>
          <p:cNvSpPr/>
          <p:nvPr/>
        </p:nvSpPr>
        <p:spPr>
          <a:xfrm>
            <a:off x="335455" y="3512325"/>
            <a:ext cx="5497393" cy="2862322"/>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potential of disruption</a:t>
            </a:r>
            <a:r>
              <a:rPr lang="en-GB" sz="1200" dirty="0">
                <a:latin typeface="Times New Roman" panose="02020603050405020304" pitchFamily="18" charset="0"/>
                <a:cs typeface="Times New Roman" panose="02020603050405020304" pitchFamily="18" charset="0"/>
              </a:rPr>
              <a:t> on the </a:t>
            </a:r>
            <a:r>
              <a:rPr lang="en-GB" sz="1200" b="1" dirty="0">
                <a:latin typeface="Times New Roman" panose="02020603050405020304" pitchFamily="18" charset="0"/>
                <a:cs typeface="Times New Roman" panose="02020603050405020304" pitchFamily="18" charset="0"/>
              </a:rPr>
              <a:t>usefulness of anonymous transaction </a:t>
            </a:r>
          </a:p>
          <a:p>
            <a:r>
              <a:rPr lang="en-GB" sz="1200" b="1" dirty="0">
                <a:latin typeface="Times New Roman" panose="02020603050405020304" pitchFamily="18" charset="0"/>
                <a:cs typeface="Times New Roman" panose="02020603050405020304" pitchFamily="18" charset="0"/>
              </a:rPr>
              <a:t>depends on age:</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-0.15 + Age * (0.01)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(young person) = -0.15 + 20 * (0.01) = 0.05</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(older person) = -0.15 + 50 * (0.01) = 0.35</a:t>
            </a:r>
          </a:p>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The negative effect of potential of disruption on the usefulness of anonymous transactions decreases with increasing age</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Older people show see more usefulness in anonymous transactions as their negative feeling of disruption potential of this technology is mitigated.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offering </a:t>
            </a:r>
            <a:r>
              <a:rPr lang="en-GB" sz="1200" dirty="0" err="1">
                <a:latin typeface="Times New Roman" panose="02020603050405020304" pitchFamily="18" charset="0"/>
                <a:cs typeface="Times New Roman" panose="02020603050405020304" pitchFamily="18" charset="0"/>
              </a:rPr>
              <a:t>anony</a:t>
            </a:r>
            <a:r>
              <a:rPr lang="en-GB" sz="1200" dirty="0">
                <a:latin typeface="Times New Roman" panose="02020603050405020304" pitchFamily="18" charset="0"/>
                <a:cs typeface="Times New Roman" panose="02020603050405020304" pitchFamily="18" charset="0"/>
              </a:rPr>
              <a:t>. transactions should not appeal to young people </a:t>
            </a:r>
          </a:p>
        </p:txBody>
      </p:sp>
      <mc:AlternateContent xmlns:mc="http://schemas.openxmlformats.org/markup-compatibility/2006" xmlns:p14="http://schemas.microsoft.com/office/powerpoint/2010/main">
        <mc:Choice Requires="p14">
          <p:contentPart p14:bwMode="auto" r:id="rId11">
            <p14:nvContentPartPr>
              <p14:cNvPr id="13" name="Freihand 12">
                <a:extLst>
                  <a:ext uri="{FF2B5EF4-FFF2-40B4-BE49-F238E27FC236}">
                    <a16:creationId xmlns:a16="http://schemas.microsoft.com/office/drawing/2014/main" id="{BB7A9425-94FF-0F4E-8091-28CAEC1C174E}"/>
                  </a:ext>
                </a:extLst>
              </p14:cNvPr>
              <p14:cNvContentPartPr/>
              <p14:nvPr/>
            </p14:nvContentPartPr>
            <p14:xfrm>
              <a:off x="6444237" y="2347337"/>
              <a:ext cx="1907640" cy="360"/>
            </p14:xfrm>
          </p:contentPart>
        </mc:Choice>
        <mc:Fallback xmlns="">
          <p:pic>
            <p:nvPicPr>
              <p:cNvPr id="13" name="Freihand 12">
                <a:extLst>
                  <a:ext uri="{FF2B5EF4-FFF2-40B4-BE49-F238E27FC236}">
                    <a16:creationId xmlns:a16="http://schemas.microsoft.com/office/drawing/2014/main" id="{BB7A9425-94FF-0F4E-8091-28CAEC1C174E}"/>
                  </a:ext>
                </a:extLst>
              </p:cNvPr>
              <p:cNvPicPr/>
              <p:nvPr/>
            </p:nvPicPr>
            <p:blipFill>
              <a:blip r:embed="rId12"/>
              <a:stretch>
                <a:fillRect/>
              </a:stretch>
            </p:blipFill>
            <p:spPr>
              <a:xfrm>
                <a:off x="6390597" y="2239697"/>
                <a:ext cx="2015280" cy="216000"/>
              </a:xfrm>
              <a:prstGeom prst="rect">
                <a:avLst/>
              </a:prstGeom>
            </p:spPr>
          </p:pic>
        </mc:Fallback>
      </mc:AlternateContent>
    </p:spTree>
    <p:extLst>
      <p:ext uri="{BB962C8B-B14F-4D97-AF65-F5344CB8AC3E}">
        <p14:creationId xmlns:p14="http://schemas.microsoft.com/office/powerpoint/2010/main" val="1653613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extfeld 22">
            <a:extLst>
              <a:ext uri="{FF2B5EF4-FFF2-40B4-BE49-F238E27FC236}">
                <a16:creationId xmlns:a16="http://schemas.microsoft.com/office/drawing/2014/main" id="{8A2BD508-D1DD-CE4D-B870-9AF0381B0CFE}"/>
              </a:ext>
            </a:extLst>
          </p:cNvPr>
          <p:cNvSpPr txBox="1"/>
          <p:nvPr/>
        </p:nvSpPr>
        <p:spPr>
          <a:xfrm>
            <a:off x="6900672" y="6275834"/>
            <a:ext cx="5291328" cy="553998"/>
          </a:xfrm>
          <a:prstGeom prst="rect">
            <a:avLst/>
          </a:prstGeom>
          <a:noFill/>
        </p:spPr>
        <p:txBody>
          <a:bodyPr wrap="square" rtlCol="0">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*The model has been performed on the mean of all usefulness assessments of blockchain technology applications as well as on each application (tokenization of assets, fractional ownership, self-sovereign identity, smart contracts, micropayments, anonymous transactions) respectively.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a:stCxn id="59" idx="3"/>
            <a:endCxn id="22" idx="1"/>
          </p:cNvCxnSpPr>
          <p:nvPr/>
        </p:nvCxnSpPr>
        <p:spPr>
          <a:xfrm>
            <a:off x="3012525" y="1095887"/>
            <a:ext cx="5529311" cy="2333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3012526" y="3429000"/>
            <a:ext cx="5529310" cy="1465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3012526" y="3429000"/>
            <a:ext cx="5529310" cy="1941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3012526" y="3429000"/>
            <a:ext cx="5529310" cy="2417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3012526" y="1561955"/>
            <a:ext cx="5529310" cy="18670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3012526" y="2038026"/>
            <a:ext cx="5529310" cy="1390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954921"/>
            <a:ext cx="5575610" cy="474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flipV="1">
            <a:off x="2966226" y="3429000"/>
            <a:ext cx="5575610" cy="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13" idx="3"/>
            <a:endCxn id="22" idx="1"/>
          </p:cNvCxnSpPr>
          <p:nvPr/>
        </p:nvCxnSpPr>
        <p:spPr>
          <a:xfrm>
            <a:off x="3012526" y="2514097"/>
            <a:ext cx="5529310" cy="914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3012526" y="3429000"/>
            <a:ext cx="5529310" cy="51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3012526" y="3429000"/>
            <a:ext cx="5529310" cy="989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1E4F7AD9-4B13-1A45-AF97-411B381C7A63}"/>
              </a:ext>
            </a:extLst>
          </p:cNvPr>
          <p:cNvSpPr/>
          <p:nvPr/>
        </p:nvSpPr>
        <p:spPr>
          <a:xfrm>
            <a:off x="8538230" y="229760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Nationality</a:t>
            </a:r>
          </a:p>
          <a:p>
            <a:pPr algn="ctr"/>
            <a:r>
              <a:rPr lang="en-GB" sz="1200" dirty="0">
                <a:solidFill>
                  <a:schemeClr val="tx1"/>
                </a:solidFill>
                <a:latin typeface="Times New Roman" panose="02020603050405020304" pitchFamily="18" charset="0"/>
                <a:cs typeface="Times New Roman" panose="02020603050405020304" pitchFamily="18" charset="0"/>
              </a:rPr>
              <a:t>(GER, UK)</a:t>
            </a:r>
          </a:p>
        </p:txBody>
      </p:sp>
      <p:sp>
        <p:nvSpPr>
          <p:cNvPr id="115" name="Rechteck 114">
            <a:extLst>
              <a:ext uri="{FF2B5EF4-FFF2-40B4-BE49-F238E27FC236}">
                <a16:creationId xmlns:a16="http://schemas.microsoft.com/office/drawing/2014/main" id="{EFED2B3A-12B4-1D43-9832-A913EE4743B3}"/>
              </a:ext>
            </a:extLst>
          </p:cNvPr>
          <p:cNvSpPr/>
          <p:nvPr/>
        </p:nvSpPr>
        <p:spPr>
          <a:xfrm>
            <a:off x="8530049" y="133455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8530049" y="37150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8530049" y="85302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119" name="Rechteck 118">
            <a:extLst>
              <a:ext uri="{FF2B5EF4-FFF2-40B4-BE49-F238E27FC236}">
                <a16:creationId xmlns:a16="http://schemas.microsoft.com/office/drawing/2014/main" id="{42787DDC-9434-0941-9FD2-E07A7741683D}"/>
              </a:ext>
            </a:extLst>
          </p:cNvPr>
          <p:cNvSpPr/>
          <p:nvPr/>
        </p:nvSpPr>
        <p:spPr>
          <a:xfrm>
            <a:off x="8424223" y="327612"/>
            <a:ext cx="1984695" cy="24358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Textfeld 119">
            <a:extLst>
              <a:ext uri="{FF2B5EF4-FFF2-40B4-BE49-F238E27FC236}">
                <a16:creationId xmlns:a16="http://schemas.microsoft.com/office/drawing/2014/main" id="{7F01F37E-2066-FA46-904A-BD82F40952B2}"/>
              </a:ext>
            </a:extLst>
          </p:cNvPr>
          <p:cNvSpPr txBox="1"/>
          <p:nvPr/>
        </p:nvSpPr>
        <p:spPr>
          <a:xfrm>
            <a:off x="8961157" y="19527"/>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sp>
        <p:nvSpPr>
          <p:cNvPr id="54" name="Rechteck 53">
            <a:extLst>
              <a:ext uri="{FF2B5EF4-FFF2-40B4-BE49-F238E27FC236}">
                <a16:creationId xmlns:a16="http://schemas.microsoft.com/office/drawing/2014/main" id="{73FBA1B8-B140-9E4B-A838-212122D90BC5}"/>
              </a:ext>
            </a:extLst>
          </p:cNvPr>
          <p:cNvSpPr/>
          <p:nvPr/>
        </p:nvSpPr>
        <p:spPr>
          <a:xfrm>
            <a:off x="8530049" y="181607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cxnSp>
        <p:nvCxnSpPr>
          <p:cNvPr id="26" name="Gewinkelte Verbindung 25">
            <a:extLst>
              <a:ext uri="{FF2B5EF4-FFF2-40B4-BE49-F238E27FC236}">
                <a16:creationId xmlns:a16="http://schemas.microsoft.com/office/drawing/2014/main" id="{0A02A6B9-4254-B043-8223-CD8BD79C5E22}"/>
              </a:ext>
            </a:extLst>
          </p:cNvPr>
          <p:cNvCxnSpPr>
            <a:cxnSpLocks/>
            <a:stCxn id="22" idx="2"/>
            <a:endCxn id="19" idx="2"/>
          </p:cNvCxnSpPr>
          <p:nvPr/>
        </p:nvCxnSpPr>
        <p:spPr>
          <a:xfrm rot="5400000">
            <a:off x="4568384" y="1187417"/>
            <a:ext cx="2417594" cy="7302354"/>
          </a:xfrm>
          <a:prstGeom prst="bentConnector3">
            <a:avLst>
              <a:gd name="adj1" fmla="val 10945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04968370-D605-064B-8382-3B0EE4891A9A}"/>
              </a:ext>
            </a:extLst>
          </p:cNvPr>
          <p:cNvSpPr/>
          <p:nvPr/>
        </p:nvSpPr>
        <p:spPr>
          <a:xfrm>
            <a:off x="8541836" y="322820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76" name="Textfeld 75">
            <a:extLst>
              <a:ext uri="{FF2B5EF4-FFF2-40B4-BE49-F238E27FC236}">
                <a16:creationId xmlns:a16="http://schemas.microsoft.com/office/drawing/2014/main" id="{FAEC39F4-5E13-D24A-B020-78A79941BD33}"/>
              </a:ext>
            </a:extLst>
          </p:cNvPr>
          <p:cNvSpPr txBox="1"/>
          <p:nvPr/>
        </p:nvSpPr>
        <p:spPr>
          <a:xfrm rot="20162165">
            <a:off x="3469841" y="5302143"/>
            <a:ext cx="786498"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H11 b (+)</a:t>
            </a:r>
          </a:p>
        </p:txBody>
      </p:sp>
      <p:sp>
        <p:nvSpPr>
          <p:cNvPr id="19" name="Rechteck 18">
            <a:extLst>
              <a:ext uri="{FF2B5EF4-FFF2-40B4-BE49-F238E27FC236}">
                <a16:creationId xmlns:a16="http://schemas.microsoft.com/office/drawing/2014/main" id="{B5BEAA73-EDA2-AE48-96E7-652D14D1E6EE}"/>
              </a:ext>
            </a:extLst>
          </p:cNvPr>
          <p:cNvSpPr/>
          <p:nvPr/>
        </p:nvSpPr>
        <p:spPr>
          <a:xfrm>
            <a:off x="1239482" y="564579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65" name="Textfeld 64">
            <a:extLst>
              <a:ext uri="{FF2B5EF4-FFF2-40B4-BE49-F238E27FC236}">
                <a16:creationId xmlns:a16="http://schemas.microsoft.com/office/drawing/2014/main" id="{921147E8-AE6D-7444-BF46-FC73565D482B}"/>
              </a:ext>
            </a:extLst>
          </p:cNvPr>
          <p:cNvSpPr txBox="1"/>
          <p:nvPr/>
        </p:nvSpPr>
        <p:spPr>
          <a:xfrm rot="1451307">
            <a:off x="3505460" y="130544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 b (+)</a:t>
            </a:r>
          </a:p>
        </p:txBody>
      </p:sp>
      <p:sp>
        <p:nvSpPr>
          <p:cNvPr id="67" name="Textfeld 66">
            <a:extLst>
              <a:ext uri="{FF2B5EF4-FFF2-40B4-BE49-F238E27FC236}">
                <a16:creationId xmlns:a16="http://schemas.microsoft.com/office/drawing/2014/main" id="{8B6481A0-5541-AD4F-AD05-72E0350DDDC9}"/>
              </a:ext>
            </a:extLst>
          </p:cNvPr>
          <p:cNvSpPr txBox="1"/>
          <p:nvPr/>
        </p:nvSpPr>
        <p:spPr>
          <a:xfrm rot="1163325">
            <a:off x="3505460" y="1714843"/>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H2 b (+)</a:t>
            </a:r>
          </a:p>
        </p:txBody>
      </p:sp>
      <p:sp>
        <p:nvSpPr>
          <p:cNvPr id="68" name="Textfeld 67">
            <a:extLst>
              <a:ext uri="{FF2B5EF4-FFF2-40B4-BE49-F238E27FC236}">
                <a16:creationId xmlns:a16="http://schemas.microsoft.com/office/drawing/2014/main" id="{047281FE-FCD7-5C4A-81BA-77805B4E17DE}"/>
              </a:ext>
            </a:extLst>
          </p:cNvPr>
          <p:cNvSpPr txBox="1"/>
          <p:nvPr/>
        </p:nvSpPr>
        <p:spPr>
          <a:xfrm rot="895335">
            <a:off x="3523093" y="210478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H3 b (-)</a:t>
            </a:r>
          </a:p>
        </p:txBody>
      </p:sp>
      <p:sp>
        <p:nvSpPr>
          <p:cNvPr id="69" name="Textfeld 68">
            <a:extLst>
              <a:ext uri="{FF2B5EF4-FFF2-40B4-BE49-F238E27FC236}">
                <a16:creationId xmlns:a16="http://schemas.microsoft.com/office/drawing/2014/main" id="{AF10DC6C-5539-C64D-916A-B938D1ADD86D}"/>
              </a:ext>
            </a:extLst>
          </p:cNvPr>
          <p:cNvSpPr txBox="1"/>
          <p:nvPr/>
        </p:nvSpPr>
        <p:spPr>
          <a:xfrm rot="546434">
            <a:off x="3523093" y="250445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H4 b (-)</a:t>
            </a:r>
          </a:p>
        </p:txBody>
      </p:sp>
      <p:sp>
        <p:nvSpPr>
          <p:cNvPr id="70" name="Textfeld 69">
            <a:extLst>
              <a:ext uri="{FF2B5EF4-FFF2-40B4-BE49-F238E27FC236}">
                <a16:creationId xmlns:a16="http://schemas.microsoft.com/office/drawing/2014/main" id="{D18A274D-AE94-C346-8D6B-5FC62E718870}"/>
              </a:ext>
            </a:extLst>
          </p:cNvPr>
          <p:cNvSpPr txBox="1"/>
          <p:nvPr/>
        </p:nvSpPr>
        <p:spPr>
          <a:xfrm rot="278661">
            <a:off x="3505460" y="290412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H5 b (+)</a:t>
            </a:r>
          </a:p>
        </p:txBody>
      </p:sp>
      <p:sp>
        <p:nvSpPr>
          <p:cNvPr id="71" name="Textfeld 70">
            <a:extLst>
              <a:ext uri="{FF2B5EF4-FFF2-40B4-BE49-F238E27FC236}">
                <a16:creationId xmlns:a16="http://schemas.microsoft.com/office/drawing/2014/main" id="{A18C507A-391B-994C-BEF5-3A64DAF31BDB}"/>
              </a:ext>
            </a:extLst>
          </p:cNvPr>
          <p:cNvSpPr txBox="1"/>
          <p:nvPr/>
        </p:nvSpPr>
        <p:spPr>
          <a:xfrm>
            <a:off x="3523093" y="3284339"/>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H6 b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271703">
            <a:off x="3505460" y="3713193"/>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H7 b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984407">
            <a:off x="3523093" y="410313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H8 b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591252">
            <a:off x="3505460" y="450280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H9 b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375566">
            <a:off x="3466988" y="4902475"/>
            <a:ext cx="792205"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H10 b (+)</a:t>
            </a:r>
          </a:p>
        </p:txBody>
      </p:sp>
      <p:sp>
        <p:nvSpPr>
          <p:cNvPr id="4" name="Rechteck 3">
            <a:extLst>
              <a:ext uri="{FF2B5EF4-FFF2-40B4-BE49-F238E27FC236}">
                <a16:creationId xmlns:a16="http://schemas.microsoft.com/office/drawing/2014/main" id="{BE6D25D6-26E7-BF42-B1D7-4F58A2485DD1}"/>
              </a:ext>
            </a:extLst>
          </p:cNvPr>
          <p:cNvSpPr/>
          <p:nvPr/>
        </p:nvSpPr>
        <p:spPr>
          <a:xfrm>
            <a:off x="1239482" y="136115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5" name="Rechteck 4">
            <a:extLst>
              <a:ext uri="{FF2B5EF4-FFF2-40B4-BE49-F238E27FC236}">
                <a16:creationId xmlns:a16="http://schemas.microsoft.com/office/drawing/2014/main" id="{0D142590-711A-4744-BFD0-C83E700BB8F1}"/>
              </a:ext>
            </a:extLst>
          </p:cNvPr>
          <p:cNvSpPr/>
          <p:nvPr/>
        </p:nvSpPr>
        <p:spPr>
          <a:xfrm>
            <a:off x="1239482" y="183722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9" name="Rechteck 8">
            <a:extLst>
              <a:ext uri="{FF2B5EF4-FFF2-40B4-BE49-F238E27FC236}">
                <a16:creationId xmlns:a16="http://schemas.microsoft.com/office/drawing/2014/main" id="{36639FF7-B422-F84E-B5B7-B351B1A9A732}"/>
              </a:ext>
            </a:extLst>
          </p:cNvPr>
          <p:cNvSpPr/>
          <p:nvPr/>
        </p:nvSpPr>
        <p:spPr>
          <a:xfrm>
            <a:off x="1239482" y="326544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0" name="Rechteck 9">
            <a:extLst>
              <a:ext uri="{FF2B5EF4-FFF2-40B4-BE49-F238E27FC236}">
                <a16:creationId xmlns:a16="http://schemas.microsoft.com/office/drawing/2014/main" id="{BF002C68-E64C-1245-AFDE-15B1080305B1}"/>
              </a:ext>
            </a:extLst>
          </p:cNvPr>
          <p:cNvSpPr/>
          <p:nvPr/>
        </p:nvSpPr>
        <p:spPr>
          <a:xfrm>
            <a:off x="1239482" y="421758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1" name="Rechteck 10">
            <a:extLst>
              <a:ext uri="{FF2B5EF4-FFF2-40B4-BE49-F238E27FC236}">
                <a16:creationId xmlns:a16="http://schemas.microsoft.com/office/drawing/2014/main" id="{8B6FE102-0024-204E-8E4E-B61599FDD5BE}"/>
              </a:ext>
            </a:extLst>
          </p:cNvPr>
          <p:cNvSpPr/>
          <p:nvPr/>
        </p:nvSpPr>
        <p:spPr>
          <a:xfrm>
            <a:off x="1239482" y="516972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239482" y="27893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13" name="Rechteck 12">
            <a:extLst>
              <a:ext uri="{FF2B5EF4-FFF2-40B4-BE49-F238E27FC236}">
                <a16:creationId xmlns:a16="http://schemas.microsoft.com/office/drawing/2014/main" id="{614DB7CF-610E-A243-AA7E-635C31D46588}"/>
              </a:ext>
            </a:extLst>
          </p:cNvPr>
          <p:cNvSpPr/>
          <p:nvPr/>
        </p:nvSpPr>
        <p:spPr>
          <a:xfrm>
            <a:off x="1239482" y="231330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7" name="Rechteck 16">
            <a:extLst>
              <a:ext uri="{FF2B5EF4-FFF2-40B4-BE49-F238E27FC236}">
                <a16:creationId xmlns:a16="http://schemas.microsoft.com/office/drawing/2014/main" id="{0854217C-2F5D-4544-B964-92C92C3DE443}"/>
              </a:ext>
            </a:extLst>
          </p:cNvPr>
          <p:cNvSpPr/>
          <p:nvPr/>
        </p:nvSpPr>
        <p:spPr>
          <a:xfrm>
            <a:off x="1239482" y="374151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8" name="Rechteck 17">
            <a:extLst>
              <a:ext uri="{FF2B5EF4-FFF2-40B4-BE49-F238E27FC236}">
                <a16:creationId xmlns:a16="http://schemas.microsoft.com/office/drawing/2014/main" id="{2FACE217-56C3-184D-A01A-7CED7C37404A}"/>
              </a:ext>
            </a:extLst>
          </p:cNvPr>
          <p:cNvSpPr/>
          <p:nvPr/>
        </p:nvSpPr>
        <p:spPr>
          <a:xfrm>
            <a:off x="1239482" y="469365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p>
        </p:txBody>
      </p:sp>
      <p:sp>
        <p:nvSpPr>
          <p:cNvPr id="59" name="Rechteck 58">
            <a:extLst>
              <a:ext uri="{FF2B5EF4-FFF2-40B4-BE49-F238E27FC236}">
                <a16:creationId xmlns:a16="http://schemas.microsoft.com/office/drawing/2014/main" id="{5CCFEE2D-F8FD-A041-A803-57DE854F539F}"/>
              </a:ext>
            </a:extLst>
          </p:cNvPr>
          <p:cNvSpPr/>
          <p:nvPr/>
        </p:nvSpPr>
        <p:spPr>
          <a:xfrm>
            <a:off x="1239481" y="89509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66" name="Textfeld 65">
            <a:extLst>
              <a:ext uri="{FF2B5EF4-FFF2-40B4-BE49-F238E27FC236}">
                <a16:creationId xmlns:a16="http://schemas.microsoft.com/office/drawing/2014/main" id="{D8E4AF32-7E94-7E4D-AE44-EEC76E410E87}"/>
              </a:ext>
            </a:extLst>
          </p:cNvPr>
          <p:cNvSpPr txBox="1"/>
          <p:nvPr/>
        </p:nvSpPr>
        <p:spPr>
          <a:xfrm>
            <a:off x="5606356" y="6116969"/>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62" name="Rechteck 61">
            <a:extLst>
              <a:ext uri="{FF2B5EF4-FFF2-40B4-BE49-F238E27FC236}">
                <a16:creationId xmlns:a16="http://schemas.microsoft.com/office/drawing/2014/main" id="{1E553299-C50E-1A47-83B2-BDBB6CC6BF76}"/>
              </a:ext>
            </a:extLst>
          </p:cNvPr>
          <p:cNvSpPr/>
          <p:nvPr/>
        </p:nvSpPr>
        <p:spPr>
          <a:xfrm>
            <a:off x="0" y="26349"/>
            <a:ext cx="8281891" cy="246221"/>
          </a:xfrm>
          <a:prstGeom prst="rect">
            <a:avLst/>
          </a:prstGeom>
        </p:spPr>
        <p:txBody>
          <a:bodyPr wrap="square">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H13</a:t>
            </a:r>
            <a:r>
              <a:rPr lang="en-GB" sz="1000" i="1" dirty="0">
                <a:solidFill>
                  <a:prstClr val="black"/>
                </a:solidFill>
                <a:latin typeface="Times New Roman" panose="02020603050405020304" pitchFamily="18" charset="0"/>
                <a:cs typeface="Times New Roman" panose="02020603050405020304" pitchFamily="18" charset="0"/>
              </a:rPr>
              <a:t>: The positive effect of optimism on (a) the usefulness of blockchain applications and (b) usage intention increases with age </a:t>
            </a:r>
          </a:p>
        </p:txBody>
      </p:sp>
      <p:sp>
        <p:nvSpPr>
          <p:cNvPr id="86" name="Rechteck 85">
            <a:extLst>
              <a:ext uri="{FF2B5EF4-FFF2-40B4-BE49-F238E27FC236}">
                <a16:creationId xmlns:a16="http://schemas.microsoft.com/office/drawing/2014/main" id="{79F76D2E-4E13-BC40-94F3-7110D40FB237}"/>
              </a:ext>
            </a:extLst>
          </p:cNvPr>
          <p:cNvSpPr/>
          <p:nvPr/>
        </p:nvSpPr>
        <p:spPr>
          <a:xfrm>
            <a:off x="1134223" y="843139"/>
            <a:ext cx="1984696" cy="47679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7" name="Gewinkelte Verbindung 86">
            <a:extLst>
              <a:ext uri="{FF2B5EF4-FFF2-40B4-BE49-F238E27FC236}">
                <a16:creationId xmlns:a16="http://schemas.microsoft.com/office/drawing/2014/main" id="{E6D1C57B-4A52-0545-B6D2-86DCBAF177EA}"/>
              </a:ext>
            </a:extLst>
          </p:cNvPr>
          <p:cNvCxnSpPr>
            <a:cxnSpLocks/>
            <a:stCxn id="86" idx="1"/>
            <a:endCxn id="19" idx="1"/>
          </p:cNvCxnSpPr>
          <p:nvPr/>
        </p:nvCxnSpPr>
        <p:spPr>
          <a:xfrm rot="10800000" flipH="1" flipV="1">
            <a:off x="1134222" y="3227104"/>
            <a:ext cx="105259" cy="2619489"/>
          </a:xfrm>
          <a:prstGeom prst="bentConnector3">
            <a:avLst>
              <a:gd name="adj1" fmla="val -2171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419E4726-099E-B248-ACD0-6D71B4721C30}"/>
              </a:ext>
            </a:extLst>
          </p:cNvPr>
          <p:cNvSpPr txBox="1"/>
          <p:nvPr/>
        </p:nvSpPr>
        <p:spPr>
          <a:xfrm rot="16200000">
            <a:off x="388678" y="4385812"/>
            <a:ext cx="100130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H1-11 a (+/-)</a:t>
            </a:r>
          </a:p>
        </p:txBody>
      </p:sp>
      <p:sp>
        <p:nvSpPr>
          <p:cNvPr id="91" name="Textfeld 90">
            <a:extLst>
              <a:ext uri="{FF2B5EF4-FFF2-40B4-BE49-F238E27FC236}">
                <a16:creationId xmlns:a16="http://schemas.microsoft.com/office/drawing/2014/main" id="{6C44EDC7-38C2-5B49-AE91-0272BB690974}"/>
              </a:ext>
            </a:extLst>
          </p:cNvPr>
          <p:cNvSpPr txBox="1"/>
          <p:nvPr/>
        </p:nvSpPr>
        <p:spPr>
          <a:xfrm>
            <a:off x="7747435" y="459977"/>
            <a:ext cx="676788"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H13 (+)</a:t>
            </a:r>
          </a:p>
        </p:txBody>
      </p:sp>
      <p:cxnSp>
        <p:nvCxnSpPr>
          <p:cNvPr id="92" name="Gerade Verbindung mit Pfeil 91">
            <a:extLst>
              <a:ext uri="{FF2B5EF4-FFF2-40B4-BE49-F238E27FC236}">
                <a16:creationId xmlns:a16="http://schemas.microsoft.com/office/drawing/2014/main" id="{1AF2C3FD-716E-5F43-9217-6852B1BD68E0}"/>
              </a:ext>
            </a:extLst>
          </p:cNvPr>
          <p:cNvCxnSpPr>
            <a:cxnSpLocks/>
          </p:cNvCxnSpPr>
          <p:nvPr/>
        </p:nvCxnSpPr>
        <p:spPr>
          <a:xfrm flipH="1">
            <a:off x="5442980" y="581076"/>
            <a:ext cx="3087069" cy="1521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hteck 107">
            <a:extLst>
              <a:ext uri="{FF2B5EF4-FFF2-40B4-BE49-F238E27FC236}">
                <a16:creationId xmlns:a16="http://schemas.microsoft.com/office/drawing/2014/main" id="{85DF364C-213B-F344-8C80-7CDC430BCC3C}"/>
              </a:ext>
            </a:extLst>
          </p:cNvPr>
          <p:cNvSpPr/>
          <p:nvPr/>
        </p:nvSpPr>
        <p:spPr>
          <a:xfrm>
            <a:off x="36506" y="428457"/>
            <a:ext cx="8281891" cy="246221"/>
          </a:xfrm>
          <a:prstGeom prst="rect">
            <a:avLst/>
          </a:prstGeom>
        </p:spPr>
        <p:txBody>
          <a:bodyPr wrap="square">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H13</a:t>
            </a:r>
            <a:r>
              <a:rPr lang="en-GB" sz="1000" i="1" dirty="0">
                <a:solidFill>
                  <a:prstClr val="black"/>
                </a:solidFill>
                <a:latin typeface="Times New Roman" panose="02020603050405020304" pitchFamily="18" charset="0"/>
                <a:cs typeface="Times New Roman" panose="02020603050405020304" pitchFamily="18" charset="0"/>
              </a:rPr>
              <a:t>: The positive effect of optimism on (a) the usefulness of blockchain applications and (b) usage intention increases with age </a:t>
            </a:r>
          </a:p>
        </p:txBody>
      </p:sp>
    </p:spTree>
    <p:extLst>
      <p:ext uri="{BB962C8B-B14F-4D97-AF65-F5344CB8AC3E}">
        <p14:creationId xmlns:p14="http://schemas.microsoft.com/office/powerpoint/2010/main" val="2723434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6D25D6-26E7-BF42-B1D7-4F58A2485DD1}"/>
              </a:ext>
            </a:extLst>
          </p:cNvPr>
          <p:cNvSpPr/>
          <p:nvPr/>
        </p:nvSpPr>
        <p:spPr>
          <a:xfrm>
            <a:off x="1193182" y="156195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5" name="Rechteck 4">
            <a:extLst>
              <a:ext uri="{FF2B5EF4-FFF2-40B4-BE49-F238E27FC236}">
                <a16:creationId xmlns:a16="http://schemas.microsoft.com/office/drawing/2014/main" id="{0D142590-711A-4744-BFD0-C83E700BB8F1}"/>
              </a:ext>
            </a:extLst>
          </p:cNvPr>
          <p:cNvSpPr/>
          <p:nvPr/>
        </p:nvSpPr>
        <p:spPr>
          <a:xfrm>
            <a:off x="1193182" y="203802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9" name="Rechteck 8">
            <a:extLst>
              <a:ext uri="{FF2B5EF4-FFF2-40B4-BE49-F238E27FC236}">
                <a16:creationId xmlns:a16="http://schemas.microsoft.com/office/drawing/2014/main" id="{36639FF7-B422-F84E-B5B7-B351B1A9A732}"/>
              </a:ext>
            </a:extLst>
          </p:cNvPr>
          <p:cNvSpPr/>
          <p:nvPr/>
        </p:nvSpPr>
        <p:spPr>
          <a:xfrm>
            <a:off x="1193182" y="346623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0" name="Rechteck 9">
            <a:extLst>
              <a:ext uri="{FF2B5EF4-FFF2-40B4-BE49-F238E27FC236}">
                <a16:creationId xmlns:a16="http://schemas.microsoft.com/office/drawing/2014/main" id="{BF002C68-E64C-1245-AFDE-15B1080305B1}"/>
              </a:ext>
            </a:extLst>
          </p:cNvPr>
          <p:cNvSpPr/>
          <p:nvPr/>
        </p:nvSpPr>
        <p:spPr>
          <a:xfrm>
            <a:off x="1193182" y="441837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1" name="Rechteck 10">
            <a:extLst>
              <a:ext uri="{FF2B5EF4-FFF2-40B4-BE49-F238E27FC236}">
                <a16:creationId xmlns:a16="http://schemas.microsoft.com/office/drawing/2014/main" id="{8B6FE102-0024-204E-8E4E-B61599FDD5BE}"/>
              </a:ext>
            </a:extLst>
          </p:cNvPr>
          <p:cNvSpPr/>
          <p:nvPr/>
        </p:nvSpPr>
        <p:spPr>
          <a:xfrm>
            <a:off x="1193182" y="537052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193182" y="299016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13" name="Rechteck 12">
            <a:extLst>
              <a:ext uri="{FF2B5EF4-FFF2-40B4-BE49-F238E27FC236}">
                <a16:creationId xmlns:a16="http://schemas.microsoft.com/office/drawing/2014/main" id="{614DB7CF-610E-A243-AA7E-635C31D46588}"/>
              </a:ext>
            </a:extLst>
          </p:cNvPr>
          <p:cNvSpPr/>
          <p:nvPr/>
        </p:nvSpPr>
        <p:spPr>
          <a:xfrm>
            <a:off x="1193182" y="251409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14" name="Rechteck 13">
            <a:extLst>
              <a:ext uri="{FF2B5EF4-FFF2-40B4-BE49-F238E27FC236}">
                <a16:creationId xmlns:a16="http://schemas.microsoft.com/office/drawing/2014/main" id="{EC20E0EF-6BD1-5540-A7D0-1B2587295647}"/>
              </a:ext>
            </a:extLst>
          </p:cNvPr>
          <p:cNvSpPr/>
          <p:nvPr/>
        </p:nvSpPr>
        <p:spPr>
          <a:xfrm>
            <a:off x="1193182" y="108588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Contact in professional or personal life</a:t>
            </a:r>
          </a:p>
        </p:txBody>
      </p:sp>
      <p:sp>
        <p:nvSpPr>
          <p:cNvPr id="15" name="Rechteck 14">
            <a:extLst>
              <a:ext uri="{FF2B5EF4-FFF2-40B4-BE49-F238E27FC236}">
                <a16:creationId xmlns:a16="http://schemas.microsoft.com/office/drawing/2014/main" id="{D43531B4-F737-0745-8C67-47A1F61D3C35}"/>
              </a:ext>
            </a:extLst>
          </p:cNvPr>
          <p:cNvSpPr/>
          <p:nvPr/>
        </p:nvSpPr>
        <p:spPr>
          <a:xfrm>
            <a:off x="1193182" y="13373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Knowledge</a:t>
            </a:r>
          </a:p>
        </p:txBody>
      </p:sp>
      <p:sp>
        <p:nvSpPr>
          <p:cNvPr id="16" name="Rechteck 15">
            <a:extLst>
              <a:ext uri="{FF2B5EF4-FFF2-40B4-BE49-F238E27FC236}">
                <a16:creationId xmlns:a16="http://schemas.microsoft.com/office/drawing/2014/main" id="{1E4F7AD9-4B13-1A45-AF97-411B381C7A63}"/>
              </a:ext>
            </a:extLst>
          </p:cNvPr>
          <p:cNvSpPr/>
          <p:nvPr/>
        </p:nvSpPr>
        <p:spPr>
          <a:xfrm>
            <a:off x="1193182" y="60981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sp>
        <p:nvSpPr>
          <p:cNvPr id="17" name="Rechteck 16">
            <a:extLst>
              <a:ext uri="{FF2B5EF4-FFF2-40B4-BE49-F238E27FC236}">
                <a16:creationId xmlns:a16="http://schemas.microsoft.com/office/drawing/2014/main" id="{0854217C-2F5D-4544-B964-92C92C3DE443}"/>
              </a:ext>
            </a:extLst>
          </p:cNvPr>
          <p:cNvSpPr/>
          <p:nvPr/>
        </p:nvSpPr>
        <p:spPr>
          <a:xfrm>
            <a:off x="1193182" y="394230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8" name="Rechteck 17">
            <a:extLst>
              <a:ext uri="{FF2B5EF4-FFF2-40B4-BE49-F238E27FC236}">
                <a16:creationId xmlns:a16="http://schemas.microsoft.com/office/drawing/2014/main" id="{2FACE217-56C3-184D-A01A-7CED7C37404A}"/>
              </a:ext>
            </a:extLst>
          </p:cNvPr>
          <p:cNvSpPr/>
          <p:nvPr/>
        </p:nvSpPr>
        <p:spPr>
          <a:xfrm>
            <a:off x="1193182" y="489444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9" name="Rechteck 18">
            <a:extLst>
              <a:ext uri="{FF2B5EF4-FFF2-40B4-BE49-F238E27FC236}">
                <a16:creationId xmlns:a16="http://schemas.microsoft.com/office/drawing/2014/main" id="{B5BEAA73-EDA2-AE48-96E7-652D14D1E6EE}"/>
              </a:ext>
            </a:extLst>
          </p:cNvPr>
          <p:cNvSpPr/>
          <p:nvPr/>
        </p:nvSpPr>
        <p:spPr>
          <a:xfrm>
            <a:off x="1193182" y="584659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22" name="Rechteck 21">
            <a:extLst>
              <a:ext uri="{FF2B5EF4-FFF2-40B4-BE49-F238E27FC236}">
                <a16:creationId xmlns:a16="http://schemas.microsoft.com/office/drawing/2014/main" id="{04968370-D605-064B-8382-3B0EE4891A9A}"/>
              </a:ext>
            </a:extLst>
          </p:cNvPr>
          <p:cNvSpPr/>
          <p:nvPr/>
        </p:nvSpPr>
        <p:spPr>
          <a:xfrm>
            <a:off x="8541836" y="299016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23" name="Textfeld 22">
            <a:extLst>
              <a:ext uri="{FF2B5EF4-FFF2-40B4-BE49-F238E27FC236}">
                <a16:creationId xmlns:a16="http://schemas.microsoft.com/office/drawing/2014/main" id="{8A2BD508-D1DD-CE4D-B870-9AF0381B0CFE}"/>
              </a:ext>
            </a:extLst>
          </p:cNvPr>
          <p:cNvSpPr txBox="1"/>
          <p:nvPr/>
        </p:nvSpPr>
        <p:spPr>
          <a:xfrm>
            <a:off x="8317830" y="6275834"/>
            <a:ext cx="4112726"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 Overall, as well as on specific blockchain technology applications, particularly tokenization of assets, fractional ownership, self-sovereign identity, smart contracts, micropayments and anonymous transactions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p:cNvCxnSpPr>
          <p:nvPr/>
        </p:nvCxnSpPr>
        <p:spPr>
          <a:xfrm>
            <a:off x="2966226" y="334536"/>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EE2D929A-3B26-5441-BE76-8559D301F752}"/>
              </a:ext>
            </a:extLst>
          </p:cNvPr>
          <p:cNvCxnSpPr>
            <a:cxnSpLocks/>
            <a:stCxn id="16" idx="3"/>
            <a:endCxn id="22" idx="1"/>
          </p:cNvCxnSpPr>
          <p:nvPr/>
        </p:nvCxnSpPr>
        <p:spPr>
          <a:xfrm>
            <a:off x="2966226" y="810607"/>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5476FE2B-3E3B-054E-B8BF-765031A71161}"/>
              </a:ext>
            </a:extLst>
          </p:cNvPr>
          <p:cNvCxnSpPr>
            <a:cxnSpLocks/>
            <a:stCxn id="14" idx="3"/>
            <a:endCxn id="22" idx="1"/>
          </p:cNvCxnSpPr>
          <p:nvPr/>
        </p:nvCxnSpPr>
        <p:spPr>
          <a:xfrm>
            <a:off x="2966226" y="1286678"/>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2966226" y="3190962"/>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2966226" y="3190962"/>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2966226" y="3190962"/>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2966226" y="1762749"/>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2966226" y="2238820"/>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714891"/>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a:off x="2966226" y="3190962"/>
            <a:ext cx="5575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9" idx="3"/>
            <a:endCxn id="22" idx="1"/>
          </p:cNvCxnSpPr>
          <p:nvPr/>
        </p:nvCxnSpPr>
        <p:spPr>
          <a:xfrm flipV="1">
            <a:off x="2966226" y="3190962"/>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2966226" y="3190962"/>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2966226" y="3190962"/>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7399F154-57F6-8A4C-97B9-F01C729A338E}"/>
              </a:ext>
            </a:extLst>
          </p:cNvPr>
          <p:cNvSpPr txBox="1"/>
          <p:nvPr/>
        </p:nvSpPr>
        <p:spPr>
          <a:xfrm rot="1757110">
            <a:off x="3563168" y="64402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 (+)</a:t>
            </a:r>
          </a:p>
        </p:txBody>
      </p:sp>
      <p:sp>
        <p:nvSpPr>
          <p:cNvPr id="64" name="Textfeld 63">
            <a:extLst>
              <a:ext uri="{FF2B5EF4-FFF2-40B4-BE49-F238E27FC236}">
                <a16:creationId xmlns:a16="http://schemas.microsoft.com/office/drawing/2014/main" id="{24A44BCD-0EE4-3440-A416-41AF64B92112}"/>
              </a:ext>
            </a:extLst>
          </p:cNvPr>
          <p:cNvSpPr txBox="1"/>
          <p:nvPr/>
        </p:nvSpPr>
        <p:spPr>
          <a:xfrm rot="1516611">
            <a:off x="3563168" y="1043317"/>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H2 (+)</a:t>
            </a:r>
          </a:p>
        </p:txBody>
      </p:sp>
      <p:sp>
        <p:nvSpPr>
          <p:cNvPr id="65" name="Textfeld 64">
            <a:extLst>
              <a:ext uri="{FF2B5EF4-FFF2-40B4-BE49-F238E27FC236}">
                <a16:creationId xmlns:a16="http://schemas.microsoft.com/office/drawing/2014/main" id="{921147E8-AE6D-7444-BF46-FC73565D482B}"/>
              </a:ext>
            </a:extLst>
          </p:cNvPr>
          <p:cNvSpPr txBox="1"/>
          <p:nvPr/>
        </p:nvSpPr>
        <p:spPr>
          <a:xfrm rot="1185421">
            <a:off x="3563168" y="1442605"/>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H3 (+)</a:t>
            </a:r>
          </a:p>
        </p:txBody>
      </p:sp>
      <p:sp>
        <p:nvSpPr>
          <p:cNvPr id="67" name="Textfeld 66">
            <a:extLst>
              <a:ext uri="{FF2B5EF4-FFF2-40B4-BE49-F238E27FC236}">
                <a16:creationId xmlns:a16="http://schemas.microsoft.com/office/drawing/2014/main" id="{8B6481A0-5541-AD4F-AD05-72E0350DDDC9}"/>
              </a:ext>
            </a:extLst>
          </p:cNvPr>
          <p:cNvSpPr txBox="1"/>
          <p:nvPr/>
        </p:nvSpPr>
        <p:spPr>
          <a:xfrm rot="963652">
            <a:off x="3563168" y="1841893"/>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H4 (+)</a:t>
            </a:r>
          </a:p>
        </p:txBody>
      </p:sp>
      <p:sp>
        <p:nvSpPr>
          <p:cNvPr id="68" name="Textfeld 67">
            <a:extLst>
              <a:ext uri="{FF2B5EF4-FFF2-40B4-BE49-F238E27FC236}">
                <a16:creationId xmlns:a16="http://schemas.microsoft.com/office/drawing/2014/main" id="{047281FE-FCD7-5C4A-81BA-77805B4E17DE}"/>
              </a:ext>
            </a:extLst>
          </p:cNvPr>
          <p:cNvSpPr txBox="1"/>
          <p:nvPr/>
        </p:nvSpPr>
        <p:spPr>
          <a:xfrm rot="732977">
            <a:off x="3563168" y="2241181"/>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H5 (+)</a:t>
            </a:r>
          </a:p>
        </p:txBody>
      </p:sp>
      <p:sp>
        <p:nvSpPr>
          <p:cNvPr id="69" name="Textfeld 68">
            <a:extLst>
              <a:ext uri="{FF2B5EF4-FFF2-40B4-BE49-F238E27FC236}">
                <a16:creationId xmlns:a16="http://schemas.microsoft.com/office/drawing/2014/main" id="{AF10DC6C-5539-C64D-916A-B938D1ADD86D}"/>
              </a:ext>
            </a:extLst>
          </p:cNvPr>
          <p:cNvSpPr txBox="1"/>
          <p:nvPr/>
        </p:nvSpPr>
        <p:spPr>
          <a:xfrm rot="373163">
            <a:off x="3563168" y="264046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H6 (+)</a:t>
            </a:r>
          </a:p>
        </p:txBody>
      </p:sp>
      <p:sp>
        <p:nvSpPr>
          <p:cNvPr id="70" name="Textfeld 69">
            <a:extLst>
              <a:ext uri="{FF2B5EF4-FFF2-40B4-BE49-F238E27FC236}">
                <a16:creationId xmlns:a16="http://schemas.microsoft.com/office/drawing/2014/main" id="{D18A274D-AE94-C346-8D6B-5FC62E718870}"/>
              </a:ext>
            </a:extLst>
          </p:cNvPr>
          <p:cNvSpPr txBox="1"/>
          <p:nvPr/>
        </p:nvSpPr>
        <p:spPr>
          <a:xfrm>
            <a:off x="3580801" y="3039757"/>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H7 (-)</a:t>
            </a:r>
          </a:p>
        </p:txBody>
      </p:sp>
      <p:sp>
        <p:nvSpPr>
          <p:cNvPr id="71" name="Textfeld 70">
            <a:extLst>
              <a:ext uri="{FF2B5EF4-FFF2-40B4-BE49-F238E27FC236}">
                <a16:creationId xmlns:a16="http://schemas.microsoft.com/office/drawing/2014/main" id="{A18C507A-391B-994C-BEF5-3A64DAF31BDB}"/>
              </a:ext>
            </a:extLst>
          </p:cNvPr>
          <p:cNvSpPr txBox="1"/>
          <p:nvPr/>
        </p:nvSpPr>
        <p:spPr>
          <a:xfrm rot="21327099">
            <a:off x="3580801" y="3439045"/>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H8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006812">
            <a:off x="3580801" y="3838333"/>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H9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767794">
            <a:off x="3524696" y="4237621"/>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H10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394244">
            <a:off x="3545183" y="4636909"/>
            <a:ext cx="635815"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H11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221051">
            <a:off x="3524696" y="5036197"/>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76" name="Textfeld 75">
            <a:extLst>
              <a:ext uri="{FF2B5EF4-FFF2-40B4-BE49-F238E27FC236}">
                <a16:creationId xmlns:a16="http://schemas.microsoft.com/office/drawing/2014/main" id="{FAEC39F4-5E13-D24A-B020-78A79941BD33}"/>
              </a:ext>
            </a:extLst>
          </p:cNvPr>
          <p:cNvSpPr txBox="1"/>
          <p:nvPr/>
        </p:nvSpPr>
        <p:spPr>
          <a:xfrm rot="19896620">
            <a:off x="3524696" y="5435490"/>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H13 (+)</a:t>
            </a:r>
          </a:p>
        </p:txBody>
      </p:sp>
      <p:grpSp>
        <p:nvGrpSpPr>
          <p:cNvPr id="95" name="Gruppieren 94">
            <a:extLst>
              <a:ext uri="{FF2B5EF4-FFF2-40B4-BE49-F238E27FC236}">
                <a16:creationId xmlns:a16="http://schemas.microsoft.com/office/drawing/2014/main" id="{0DFDC3C3-2784-9247-ACCE-7A1CE74F181D}"/>
              </a:ext>
            </a:extLst>
          </p:cNvPr>
          <p:cNvGrpSpPr/>
          <p:nvPr/>
        </p:nvGrpSpPr>
        <p:grpSpPr>
          <a:xfrm>
            <a:off x="6059487" y="120434"/>
            <a:ext cx="6219075" cy="1877677"/>
            <a:chOff x="6059488" y="120434"/>
            <a:chExt cx="6219075" cy="1877677"/>
          </a:xfrm>
        </p:grpSpPr>
        <p:sp>
          <p:nvSpPr>
            <p:cNvPr id="78" name="Textfeld 77">
              <a:extLst>
                <a:ext uri="{FF2B5EF4-FFF2-40B4-BE49-F238E27FC236}">
                  <a16:creationId xmlns:a16="http://schemas.microsoft.com/office/drawing/2014/main" id="{320BF39C-D06F-B444-B9C1-F32DC97F7098}"/>
                </a:ext>
              </a:extLst>
            </p:cNvPr>
            <p:cNvSpPr txBox="1"/>
            <p:nvPr/>
          </p:nvSpPr>
          <p:spPr>
            <a:xfrm>
              <a:off x="6059488" y="120434"/>
              <a:ext cx="522450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a:t>
              </a:r>
              <a:r>
                <a:rPr lang="en-GB" sz="1200" i="1" dirty="0">
                  <a:latin typeface="Times New Roman" panose="02020603050405020304" pitchFamily="18" charset="0"/>
                  <a:cs typeface="Times New Roman" panose="02020603050405020304" pitchFamily="18" charset="0"/>
                </a:rPr>
                <a:t>: Knowledge has a positive effect on the usefulness of blockchain applications. </a:t>
              </a:r>
            </a:p>
          </p:txBody>
        </p:sp>
        <p:sp>
          <p:nvSpPr>
            <p:cNvPr id="83" name="Textfeld 82">
              <a:extLst>
                <a:ext uri="{FF2B5EF4-FFF2-40B4-BE49-F238E27FC236}">
                  <a16:creationId xmlns:a16="http://schemas.microsoft.com/office/drawing/2014/main" id="{4A0E7156-B34E-A14A-B27D-C30D85C90F51}"/>
                </a:ext>
              </a:extLst>
            </p:cNvPr>
            <p:cNvSpPr txBox="1"/>
            <p:nvPr/>
          </p:nvSpPr>
          <p:spPr>
            <a:xfrm>
              <a:off x="6059488" y="356436"/>
              <a:ext cx="6219075"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H2</a:t>
              </a:r>
              <a:r>
                <a:rPr lang="en-GB" sz="1200" i="1" dirty="0">
                  <a:latin typeface="Times New Roman" panose="02020603050405020304" pitchFamily="18" charset="0"/>
                  <a:cs typeface="Times New Roman" panose="02020603050405020304" pitchFamily="18" charset="0"/>
                </a:rPr>
                <a:t>: Possessing cryptocurrency has a positive effect on the usefulness of blockchain applications. </a:t>
              </a:r>
            </a:p>
          </p:txBody>
        </p:sp>
        <p:sp>
          <p:nvSpPr>
            <p:cNvPr id="84" name="Textfeld 83">
              <a:extLst>
                <a:ext uri="{FF2B5EF4-FFF2-40B4-BE49-F238E27FC236}">
                  <a16:creationId xmlns:a16="http://schemas.microsoft.com/office/drawing/2014/main" id="{65B93DA7-DE31-3C44-826E-87E14EE9CDD0}"/>
                </a:ext>
              </a:extLst>
            </p:cNvPr>
            <p:cNvSpPr txBox="1"/>
            <p:nvPr/>
          </p:nvSpPr>
          <p:spPr>
            <a:xfrm>
              <a:off x="6059488" y="592438"/>
              <a:ext cx="5434178" cy="461665"/>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H3</a:t>
              </a:r>
              <a:r>
                <a:rPr lang="en-GB" sz="1200" i="1" dirty="0">
                  <a:latin typeface="Times New Roman" panose="02020603050405020304" pitchFamily="18" charset="0"/>
                  <a:cs typeface="Times New Roman" panose="02020603050405020304" pitchFamily="18" charset="0"/>
                </a:rPr>
                <a:t>: Experiencing contact with blockchain applications in personal or professional life has a positive effect on the usefulness of blockchain applications.</a:t>
              </a:r>
            </a:p>
          </p:txBody>
        </p:sp>
        <p:sp>
          <p:nvSpPr>
            <p:cNvPr id="85" name="Textfeld 84">
              <a:extLst>
                <a:ext uri="{FF2B5EF4-FFF2-40B4-BE49-F238E27FC236}">
                  <a16:creationId xmlns:a16="http://schemas.microsoft.com/office/drawing/2014/main" id="{5CB87FE6-0B17-124B-86A8-E27A1EADCEEB}"/>
                </a:ext>
              </a:extLst>
            </p:cNvPr>
            <p:cNvSpPr txBox="1"/>
            <p:nvPr/>
          </p:nvSpPr>
          <p:spPr>
            <a:xfrm>
              <a:off x="6059488" y="1013106"/>
              <a:ext cx="4982903"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H4</a:t>
              </a:r>
              <a:r>
                <a:rPr lang="en-GB" sz="1200" i="1" dirty="0">
                  <a:latin typeface="Times New Roman" panose="02020603050405020304" pitchFamily="18" charset="0"/>
                  <a:cs typeface="Times New Roman" panose="02020603050405020304" pitchFamily="18" charset="0"/>
                </a:rPr>
                <a:t>: Social influence has a positive effect on the usefulness of BT applications.</a:t>
              </a:r>
            </a:p>
          </p:txBody>
        </p:sp>
        <p:sp>
          <p:nvSpPr>
            <p:cNvPr id="86" name="Textfeld 85">
              <a:extLst>
                <a:ext uri="{FF2B5EF4-FFF2-40B4-BE49-F238E27FC236}">
                  <a16:creationId xmlns:a16="http://schemas.microsoft.com/office/drawing/2014/main" id="{21F185A2-978A-8E49-B629-1BF3E4C0F196}"/>
                </a:ext>
              </a:extLst>
            </p:cNvPr>
            <p:cNvSpPr txBox="1"/>
            <p:nvPr/>
          </p:nvSpPr>
          <p:spPr>
            <a:xfrm>
              <a:off x="6059488" y="1249108"/>
              <a:ext cx="516679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H5</a:t>
              </a:r>
              <a:r>
                <a:rPr lang="en-GB" sz="1200" i="1" dirty="0">
                  <a:latin typeface="Times New Roman" panose="02020603050405020304" pitchFamily="18" charset="0"/>
                  <a:cs typeface="Times New Roman" panose="02020603050405020304" pitchFamily="18" charset="0"/>
                </a:rPr>
                <a:t>: Optimism has a positive effect on the usefulness of blockchain applications. </a:t>
              </a:r>
            </a:p>
          </p:txBody>
        </p:sp>
        <p:sp>
          <p:nvSpPr>
            <p:cNvPr id="87" name="Textfeld 86">
              <a:extLst>
                <a:ext uri="{FF2B5EF4-FFF2-40B4-BE49-F238E27FC236}">
                  <a16:creationId xmlns:a16="http://schemas.microsoft.com/office/drawing/2014/main" id="{9CA9DB08-9C8E-E343-838F-8714E68FA209}"/>
                </a:ext>
              </a:extLst>
            </p:cNvPr>
            <p:cNvSpPr txBox="1"/>
            <p:nvPr/>
          </p:nvSpPr>
          <p:spPr>
            <a:xfrm>
              <a:off x="6059488" y="1485110"/>
              <a:ext cx="548579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H6</a:t>
              </a:r>
              <a:r>
                <a:rPr lang="en-GB" sz="1200" i="1" dirty="0">
                  <a:latin typeface="Times New Roman" panose="02020603050405020304" pitchFamily="18" charset="0"/>
                  <a:cs typeface="Times New Roman" panose="02020603050405020304" pitchFamily="18" charset="0"/>
                </a:rPr>
                <a:t>: Innovativeness has a positive effect on the usefulness of blockchain applications. </a:t>
              </a:r>
            </a:p>
          </p:txBody>
        </p:sp>
        <p:sp>
          <p:nvSpPr>
            <p:cNvPr id="88" name="Textfeld 87">
              <a:extLst>
                <a:ext uri="{FF2B5EF4-FFF2-40B4-BE49-F238E27FC236}">
                  <a16:creationId xmlns:a16="http://schemas.microsoft.com/office/drawing/2014/main" id="{3CDB144C-441F-5A4F-B948-4999A0841489}"/>
                </a:ext>
              </a:extLst>
            </p:cNvPr>
            <p:cNvSpPr txBox="1"/>
            <p:nvPr/>
          </p:nvSpPr>
          <p:spPr>
            <a:xfrm>
              <a:off x="6059488" y="1721112"/>
              <a:ext cx="530465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H7</a:t>
              </a:r>
              <a:r>
                <a:rPr lang="en-GB" sz="1200" i="1" dirty="0">
                  <a:latin typeface="Times New Roman" panose="02020603050405020304" pitchFamily="18" charset="0"/>
                  <a:cs typeface="Times New Roman" panose="02020603050405020304" pitchFamily="18" charset="0"/>
                </a:rPr>
                <a:t>: Discomfort has a negative effect on the usefulness of blockchain applications. </a:t>
              </a:r>
            </a:p>
          </p:txBody>
        </p:sp>
      </p:grpSp>
      <p:grpSp>
        <p:nvGrpSpPr>
          <p:cNvPr id="105" name="Gruppieren 104">
            <a:extLst>
              <a:ext uri="{FF2B5EF4-FFF2-40B4-BE49-F238E27FC236}">
                <a16:creationId xmlns:a16="http://schemas.microsoft.com/office/drawing/2014/main" id="{1CD2CFE7-B258-BA43-8691-A15FED4F19A5}"/>
              </a:ext>
            </a:extLst>
          </p:cNvPr>
          <p:cNvGrpSpPr/>
          <p:nvPr/>
        </p:nvGrpSpPr>
        <p:grpSpPr>
          <a:xfrm>
            <a:off x="6059487" y="4449477"/>
            <a:ext cx="6043642" cy="1700703"/>
            <a:chOff x="6059487" y="4449477"/>
            <a:chExt cx="6043642" cy="1700703"/>
          </a:xfrm>
        </p:grpSpPr>
        <p:sp>
          <p:nvSpPr>
            <p:cNvPr id="97" name="Textfeld 96">
              <a:extLst>
                <a:ext uri="{FF2B5EF4-FFF2-40B4-BE49-F238E27FC236}">
                  <a16:creationId xmlns:a16="http://schemas.microsoft.com/office/drawing/2014/main" id="{1D98EAB1-284D-3A4A-8F9A-06DB9165C150}"/>
                </a:ext>
              </a:extLst>
            </p:cNvPr>
            <p:cNvSpPr txBox="1"/>
            <p:nvPr/>
          </p:nvSpPr>
          <p:spPr>
            <a:xfrm>
              <a:off x="6059487" y="4449477"/>
              <a:ext cx="522931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H8</a:t>
              </a:r>
              <a:r>
                <a:rPr lang="en-GB" sz="1200" i="1" dirty="0">
                  <a:latin typeface="Times New Roman" panose="02020603050405020304" pitchFamily="18" charset="0"/>
                  <a:cs typeface="Times New Roman" panose="02020603050405020304" pitchFamily="18" charset="0"/>
                </a:rPr>
                <a:t>: Insecurity has a negative effect on the usefulness of blockchain applications. </a:t>
              </a:r>
            </a:p>
          </p:txBody>
        </p:sp>
        <p:sp>
          <p:nvSpPr>
            <p:cNvPr id="98" name="Textfeld 97">
              <a:extLst>
                <a:ext uri="{FF2B5EF4-FFF2-40B4-BE49-F238E27FC236}">
                  <a16:creationId xmlns:a16="http://schemas.microsoft.com/office/drawing/2014/main" id="{05165F6E-D457-C541-BC2A-B76427DD0CFD}"/>
                </a:ext>
              </a:extLst>
            </p:cNvPr>
            <p:cNvSpPr txBox="1"/>
            <p:nvPr/>
          </p:nvSpPr>
          <p:spPr>
            <a:xfrm>
              <a:off x="6059487" y="4685479"/>
              <a:ext cx="5905784"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H9</a:t>
              </a:r>
              <a:r>
                <a:rPr lang="en-GB" sz="1200" i="1" dirty="0">
                  <a:latin typeface="Times New Roman" panose="02020603050405020304" pitchFamily="18" charset="0"/>
                  <a:cs typeface="Times New Roman" panose="02020603050405020304" pitchFamily="18" charset="0"/>
                </a:rPr>
                <a:t>: Disposition to privacy as a negative effect on the usefulness of blockchain applications. </a:t>
              </a:r>
            </a:p>
          </p:txBody>
        </p:sp>
        <p:sp>
          <p:nvSpPr>
            <p:cNvPr id="99" name="Textfeld 98">
              <a:extLst>
                <a:ext uri="{FF2B5EF4-FFF2-40B4-BE49-F238E27FC236}">
                  <a16:creationId xmlns:a16="http://schemas.microsoft.com/office/drawing/2014/main" id="{92BE1BEB-8BCF-DD4E-A0E1-079DBAEEE81D}"/>
                </a:ext>
              </a:extLst>
            </p:cNvPr>
            <p:cNvSpPr txBox="1"/>
            <p:nvPr/>
          </p:nvSpPr>
          <p:spPr>
            <a:xfrm>
              <a:off x="6059487" y="4921481"/>
              <a:ext cx="5885586" cy="276999"/>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H10</a:t>
              </a:r>
              <a:r>
                <a:rPr lang="en-GB" sz="1200" i="1" dirty="0">
                  <a:latin typeface="Times New Roman" panose="02020603050405020304" pitchFamily="18" charset="0"/>
                  <a:cs typeface="Times New Roman" panose="02020603050405020304" pitchFamily="18" charset="0"/>
                </a:rPr>
                <a:t>: Trust has a positive effect on the usefulness of blockchain applications. </a:t>
              </a:r>
            </a:p>
          </p:txBody>
        </p:sp>
        <p:grpSp>
          <p:nvGrpSpPr>
            <p:cNvPr id="104" name="Gruppieren 103">
              <a:extLst>
                <a:ext uri="{FF2B5EF4-FFF2-40B4-BE49-F238E27FC236}">
                  <a16:creationId xmlns:a16="http://schemas.microsoft.com/office/drawing/2014/main" id="{6A0BF3E0-9DD5-EB4C-82D7-3C01055660E7}"/>
                </a:ext>
              </a:extLst>
            </p:cNvPr>
            <p:cNvGrpSpPr/>
            <p:nvPr/>
          </p:nvGrpSpPr>
          <p:grpSpPr>
            <a:xfrm>
              <a:off x="6059487" y="5156953"/>
              <a:ext cx="6043642" cy="993227"/>
              <a:chOff x="6059487" y="5342149"/>
              <a:chExt cx="6043642" cy="993227"/>
            </a:xfrm>
          </p:grpSpPr>
          <p:sp>
            <p:nvSpPr>
              <p:cNvPr id="100" name="Textfeld 99">
                <a:extLst>
                  <a:ext uri="{FF2B5EF4-FFF2-40B4-BE49-F238E27FC236}">
                    <a16:creationId xmlns:a16="http://schemas.microsoft.com/office/drawing/2014/main" id="{629C7941-A4C9-3A41-9A8A-EDB04A282963}"/>
                  </a:ext>
                </a:extLst>
              </p:cNvPr>
              <p:cNvSpPr txBox="1"/>
              <p:nvPr/>
            </p:nvSpPr>
            <p:spPr>
              <a:xfrm>
                <a:off x="6059487" y="5342149"/>
                <a:ext cx="5022785"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H11</a:t>
                </a:r>
                <a:r>
                  <a:rPr lang="en-GB" sz="1200" i="1" dirty="0">
                    <a:latin typeface="Times New Roman" panose="02020603050405020304" pitchFamily="18" charset="0"/>
                    <a:cs typeface="Times New Roman" panose="02020603050405020304" pitchFamily="18" charset="0"/>
                  </a:rPr>
                  <a:t>: Perceived Risk has a negative effect on the usefulness of BT applications</a:t>
                </a:r>
              </a:p>
            </p:txBody>
          </p:sp>
          <p:sp>
            <p:nvSpPr>
              <p:cNvPr id="101" name="Textfeld 100">
                <a:extLst>
                  <a:ext uri="{FF2B5EF4-FFF2-40B4-BE49-F238E27FC236}">
                    <a16:creationId xmlns:a16="http://schemas.microsoft.com/office/drawing/2014/main" id="{7E2F74F3-5B5D-A546-8E47-E1A09074B821}"/>
                  </a:ext>
                </a:extLst>
              </p:cNvPr>
              <p:cNvSpPr txBox="1"/>
              <p:nvPr/>
            </p:nvSpPr>
            <p:spPr>
              <a:xfrm>
                <a:off x="6059487" y="5578151"/>
                <a:ext cx="6043642"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H12</a:t>
                </a:r>
                <a:r>
                  <a:rPr lang="en-GB" sz="1200" i="1" dirty="0">
                    <a:latin typeface="Times New Roman" panose="02020603050405020304" pitchFamily="18" charset="0"/>
                    <a:cs typeface="Times New Roman" panose="02020603050405020304" pitchFamily="18" charset="0"/>
                  </a:rPr>
                  <a:t>: Potential of disruption has a positive effect on the usefulness of blockchain applications. </a:t>
                </a:r>
              </a:p>
            </p:txBody>
          </p:sp>
          <p:sp>
            <p:nvSpPr>
              <p:cNvPr id="102" name="Textfeld 101">
                <a:extLst>
                  <a:ext uri="{FF2B5EF4-FFF2-40B4-BE49-F238E27FC236}">
                    <a16:creationId xmlns:a16="http://schemas.microsoft.com/office/drawing/2014/main" id="{8B6AB52D-6580-7F46-B69D-4863A4832786}"/>
                  </a:ext>
                </a:extLst>
              </p:cNvPr>
              <p:cNvSpPr txBox="1"/>
              <p:nvPr/>
            </p:nvSpPr>
            <p:spPr>
              <a:xfrm>
                <a:off x="6059487" y="5814153"/>
                <a:ext cx="558838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H13</a:t>
                </a:r>
                <a:r>
                  <a:rPr lang="en-GB" sz="1200" i="1" dirty="0">
                    <a:latin typeface="Times New Roman" panose="02020603050405020304" pitchFamily="18" charset="0"/>
                    <a:cs typeface="Times New Roman" panose="02020603050405020304" pitchFamily="18" charset="0"/>
                  </a:rPr>
                  <a:t>: Usage intention has a positive effect on the usefulness of blockchain applications. </a:t>
                </a:r>
              </a:p>
            </p:txBody>
          </p:sp>
          <p:sp>
            <p:nvSpPr>
              <p:cNvPr id="112" name="Textfeld 111">
                <a:extLst>
                  <a:ext uri="{FF2B5EF4-FFF2-40B4-BE49-F238E27FC236}">
                    <a16:creationId xmlns:a16="http://schemas.microsoft.com/office/drawing/2014/main" id="{41258E59-9447-7649-8784-B134DC0C421F}"/>
                  </a:ext>
                </a:extLst>
              </p:cNvPr>
              <p:cNvSpPr txBox="1"/>
              <p:nvPr/>
            </p:nvSpPr>
            <p:spPr>
              <a:xfrm>
                <a:off x="6059487" y="6058377"/>
                <a:ext cx="524694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r>
                  <a:rPr lang="en-GB" sz="1200" i="1" dirty="0">
                    <a:latin typeface="Times New Roman" panose="02020603050405020304" pitchFamily="18" charset="0"/>
                    <a:cs typeface="Times New Roman" panose="02020603050405020304" pitchFamily="18" charset="0"/>
                  </a:rPr>
                  <a:t>: Independent variables have a positive or negative effect on usage intention. </a:t>
                </a:r>
              </a:p>
            </p:txBody>
          </p:sp>
        </p:grpSp>
      </p:grpSp>
      <p:sp>
        <p:nvSpPr>
          <p:cNvPr id="106" name="Rechteck 105">
            <a:extLst>
              <a:ext uri="{FF2B5EF4-FFF2-40B4-BE49-F238E27FC236}">
                <a16:creationId xmlns:a16="http://schemas.microsoft.com/office/drawing/2014/main" id="{1559741E-F09D-DF44-8ED6-5F7F8E9FDD44}"/>
              </a:ext>
            </a:extLst>
          </p:cNvPr>
          <p:cNvSpPr/>
          <p:nvPr/>
        </p:nvSpPr>
        <p:spPr>
          <a:xfrm>
            <a:off x="12283887" y="238344"/>
            <a:ext cx="1604762" cy="593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Zirkelbezug</a:t>
            </a:r>
            <a:r>
              <a:rPr lang="en-GB" dirty="0"/>
              <a:t>??</a:t>
            </a:r>
          </a:p>
        </p:txBody>
      </p:sp>
      <p:sp>
        <p:nvSpPr>
          <p:cNvPr id="107" name="Rechteck 106">
            <a:extLst>
              <a:ext uri="{FF2B5EF4-FFF2-40B4-BE49-F238E27FC236}">
                <a16:creationId xmlns:a16="http://schemas.microsoft.com/office/drawing/2014/main" id="{402256A8-7230-5A49-8543-E1568567FBE2}"/>
              </a:ext>
            </a:extLst>
          </p:cNvPr>
          <p:cNvSpPr/>
          <p:nvPr/>
        </p:nvSpPr>
        <p:spPr>
          <a:xfrm>
            <a:off x="1040489" y="89847"/>
            <a:ext cx="2078430" cy="5724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1" name="Gewinkelte Verbindung 110">
            <a:extLst>
              <a:ext uri="{FF2B5EF4-FFF2-40B4-BE49-F238E27FC236}">
                <a16:creationId xmlns:a16="http://schemas.microsoft.com/office/drawing/2014/main" id="{DB57864F-0668-2649-9A02-DCED00633DF0}"/>
              </a:ext>
            </a:extLst>
          </p:cNvPr>
          <p:cNvCxnSpPr>
            <a:stCxn id="107" idx="1"/>
            <a:endCxn id="19" idx="1"/>
          </p:cNvCxnSpPr>
          <p:nvPr/>
        </p:nvCxnSpPr>
        <p:spPr>
          <a:xfrm rot="10800000" flipH="1" flipV="1">
            <a:off x="1040488" y="2951846"/>
            <a:ext cx="152693" cy="3095541"/>
          </a:xfrm>
          <a:prstGeom prst="bentConnector3">
            <a:avLst>
              <a:gd name="adj1" fmla="val -14971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4" name="Textfeld 113">
            <a:extLst>
              <a:ext uri="{FF2B5EF4-FFF2-40B4-BE49-F238E27FC236}">
                <a16:creationId xmlns:a16="http://schemas.microsoft.com/office/drawing/2014/main" id="{F476E968-852C-4146-9C17-8CC49AC3E3D0}"/>
              </a:ext>
            </a:extLst>
          </p:cNvPr>
          <p:cNvSpPr txBox="1"/>
          <p:nvPr/>
        </p:nvSpPr>
        <p:spPr>
          <a:xfrm rot="16200000">
            <a:off x="578021" y="4405152"/>
            <a:ext cx="449162"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p>
        </p:txBody>
      </p:sp>
    </p:spTree>
    <p:extLst>
      <p:ext uri="{BB962C8B-B14F-4D97-AF65-F5344CB8AC3E}">
        <p14:creationId xmlns:p14="http://schemas.microsoft.com/office/powerpoint/2010/main" val="3542241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6D25D6-26E7-BF42-B1D7-4F58A2485DD1}"/>
              </a:ext>
            </a:extLst>
          </p:cNvPr>
          <p:cNvSpPr/>
          <p:nvPr/>
        </p:nvSpPr>
        <p:spPr>
          <a:xfrm>
            <a:off x="1193182" y="180198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5" name="Rechteck 4">
            <a:extLst>
              <a:ext uri="{FF2B5EF4-FFF2-40B4-BE49-F238E27FC236}">
                <a16:creationId xmlns:a16="http://schemas.microsoft.com/office/drawing/2014/main" id="{0D142590-711A-4744-BFD0-C83E700BB8F1}"/>
              </a:ext>
            </a:extLst>
          </p:cNvPr>
          <p:cNvSpPr/>
          <p:nvPr/>
        </p:nvSpPr>
        <p:spPr>
          <a:xfrm>
            <a:off x="1193182" y="227805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9" name="Rechteck 8">
            <a:extLst>
              <a:ext uri="{FF2B5EF4-FFF2-40B4-BE49-F238E27FC236}">
                <a16:creationId xmlns:a16="http://schemas.microsoft.com/office/drawing/2014/main" id="{36639FF7-B422-F84E-B5B7-B351B1A9A732}"/>
              </a:ext>
            </a:extLst>
          </p:cNvPr>
          <p:cNvSpPr/>
          <p:nvPr/>
        </p:nvSpPr>
        <p:spPr>
          <a:xfrm>
            <a:off x="1193182" y="370626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0" name="Rechteck 9">
            <a:extLst>
              <a:ext uri="{FF2B5EF4-FFF2-40B4-BE49-F238E27FC236}">
                <a16:creationId xmlns:a16="http://schemas.microsoft.com/office/drawing/2014/main" id="{BF002C68-E64C-1245-AFDE-15B1080305B1}"/>
              </a:ext>
            </a:extLst>
          </p:cNvPr>
          <p:cNvSpPr/>
          <p:nvPr/>
        </p:nvSpPr>
        <p:spPr>
          <a:xfrm>
            <a:off x="1193182" y="465840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1" name="Rechteck 10">
            <a:extLst>
              <a:ext uri="{FF2B5EF4-FFF2-40B4-BE49-F238E27FC236}">
                <a16:creationId xmlns:a16="http://schemas.microsoft.com/office/drawing/2014/main" id="{8B6FE102-0024-204E-8E4E-B61599FDD5BE}"/>
              </a:ext>
            </a:extLst>
          </p:cNvPr>
          <p:cNvSpPr/>
          <p:nvPr/>
        </p:nvSpPr>
        <p:spPr>
          <a:xfrm>
            <a:off x="1193182" y="561055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193182" y="323019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13" name="Rechteck 12">
            <a:extLst>
              <a:ext uri="{FF2B5EF4-FFF2-40B4-BE49-F238E27FC236}">
                <a16:creationId xmlns:a16="http://schemas.microsoft.com/office/drawing/2014/main" id="{614DB7CF-610E-A243-AA7E-635C31D46588}"/>
              </a:ext>
            </a:extLst>
          </p:cNvPr>
          <p:cNvSpPr/>
          <p:nvPr/>
        </p:nvSpPr>
        <p:spPr>
          <a:xfrm>
            <a:off x="1193182" y="275412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14" name="Rechteck 13">
            <a:extLst>
              <a:ext uri="{FF2B5EF4-FFF2-40B4-BE49-F238E27FC236}">
                <a16:creationId xmlns:a16="http://schemas.microsoft.com/office/drawing/2014/main" id="{EC20E0EF-6BD1-5540-A7D0-1B2587295647}"/>
              </a:ext>
            </a:extLst>
          </p:cNvPr>
          <p:cNvSpPr/>
          <p:nvPr/>
        </p:nvSpPr>
        <p:spPr>
          <a:xfrm>
            <a:off x="1193182" y="132591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Contact in professional or personal life</a:t>
            </a:r>
          </a:p>
        </p:txBody>
      </p:sp>
      <p:sp>
        <p:nvSpPr>
          <p:cNvPr id="15" name="Rechteck 14">
            <a:extLst>
              <a:ext uri="{FF2B5EF4-FFF2-40B4-BE49-F238E27FC236}">
                <a16:creationId xmlns:a16="http://schemas.microsoft.com/office/drawing/2014/main" id="{D43531B4-F737-0745-8C67-47A1F61D3C35}"/>
              </a:ext>
            </a:extLst>
          </p:cNvPr>
          <p:cNvSpPr/>
          <p:nvPr/>
        </p:nvSpPr>
        <p:spPr>
          <a:xfrm>
            <a:off x="1193182" y="37376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Knowledge</a:t>
            </a:r>
          </a:p>
        </p:txBody>
      </p:sp>
      <p:sp>
        <p:nvSpPr>
          <p:cNvPr id="16" name="Rechteck 15">
            <a:extLst>
              <a:ext uri="{FF2B5EF4-FFF2-40B4-BE49-F238E27FC236}">
                <a16:creationId xmlns:a16="http://schemas.microsoft.com/office/drawing/2014/main" id="{1E4F7AD9-4B13-1A45-AF97-411B381C7A63}"/>
              </a:ext>
            </a:extLst>
          </p:cNvPr>
          <p:cNvSpPr/>
          <p:nvPr/>
        </p:nvSpPr>
        <p:spPr>
          <a:xfrm>
            <a:off x="1193182" y="84984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sp>
        <p:nvSpPr>
          <p:cNvPr id="17" name="Rechteck 16">
            <a:extLst>
              <a:ext uri="{FF2B5EF4-FFF2-40B4-BE49-F238E27FC236}">
                <a16:creationId xmlns:a16="http://schemas.microsoft.com/office/drawing/2014/main" id="{0854217C-2F5D-4544-B964-92C92C3DE443}"/>
              </a:ext>
            </a:extLst>
          </p:cNvPr>
          <p:cNvSpPr/>
          <p:nvPr/>
        </p:nvSpPr>
        <p:spPr>
          <a:xfrm>
            <a:off x="1193182" y="418233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8" name="Rechteck 17">
            <a:extLst>
              <a:ext uri="{FF2B5EF4-FFF2-40B4-BE49-F238E27FC236}">
                <a16:creationId xmlns:a16="http://schemas.microsoft.com/office/drawing/2014/main" id="{2FACE217-56C3-184D-A01A-7CED7C37404A}"/>
              </a:ext>
            </a:extLst>
          </p:cNvPr>
          <p:cNvSpPr/>
          <p:nvPr/>
        </p:nvSpPr>
        <p:spPr>
          <a:xfrm>
            <a:off x="1193182" y="513447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9" name="Rechteck 18">
            <a:extLst>
              <a:ext uri="{FF2B5EF4-FFF2-40B4-BE49-F238E27FC236}">
                <a16:creationId xmlns:a16="http://schemas.microsoft.com/office/drawing/2014/main" id="{B5BEAA73-EDA2-AE48-96E7-652D14D1E6EE}"/>
              </a:ext>
            </a:extLst>
          </p:cNvPr>
          <p:cNvSpPr/>
          <p:nvPr/>
        </p:nvSpPr>
        <p:spPr>
          <a:xfrm>
            <a:off x="1193182" y="608662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22" name="Rechteck 21">
            <a:extLst>
              <a:ext uri="{FF2B5EF4-FFF2-40B4-BE49-F238E27FC236}">
                <a16:creationId xmlns:a16="http://schemas.microsoft.com/office/drawing/2014/main" id="{04968370-D605-064B-8382-3B0EE4891A9A}"/>
              </a:ext>
            </a:extLst>
          </p:cNvPr>
          <p:cNvSpPr/>
          <p:nvPr/>
        </p:nvSpPr>
        <p:spPr>
          <a:xfrm>
            <a:off x="8541836" y="323019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23" name="Textfeld 22">
            <a:extLst>
              <a:ext uri="{FF2B5EF4-FFF2-40B4-BE49-F238E27FC236}">
                <a16:creationId xmlns:a16="http://schemas.microsoft.com/office/drawing/2014/main" id="{8A2BD508-D1DD-CE4D-B870-9AF0381B0CFE}"/>
              </a:ext>
            </a:extLst>
          </p:cNvPr>
          <p:cNvSpPr txBox="1"/>
          <p:nvPr/>
        </p:nvSpPr>
        <p:spPr>
          <a:xfrm>
            <a:off x="8317830" y="6275834"/>
            <a:ext cx="4112726"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 Overall, as well as on specific blockchain technology applications, particularly tokenization of assets, fractional ownership, self-sovereign identity, smart contracts, micropayments and anonymous transactions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p:cNvCxnSpPr>
          <p:nvPr/>
        </p:nvCxnSpPr>
        <p:spPr>
          <a:xfrm>
            <a:off x="2966226" y="574566"/>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EE2D929A-3B26-5441-BE76-8559D301F752}"/>
              </a:ext>
            </a:extLst>
          </p:cNvPr>
          <p:cNvCxnSpPr>
            <a:cxnSpLocks/>
            <a:stCxn id="16" idx="3"/>
            <a:endCxn id="22" idx="1"/>
          </p:cNvCxnSpPr>
          <p:nvPr/>
        </p:nvCxnSpPr>
        <p:spPr>
          <a:xfrm>
            <a:off x="2966226" y="1050637"/>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5476FE2B-3E3B-054E-B8BF-765031A71161}"/>
              </a:ext>
            </a:extLst>
          </p:cNvPr>
          <p:cNvCxnSpPr>
            <a:cxnSpLocks/>
            <a:stCxn id="14" idx="3"/>
            <a:endCxn id="22" idx="1"/>
          </p:cNvCxnSpPr>
          <p:nvPr/>
        </p:nvCxnSpPr>
        <p:spPr>
          <a:xfrm>
            <a:off x="2966226" y="1526708"/>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2966226" y="3430992"/>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2966226" y="3430992"/>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2966226" y="3430992"/>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2966226" y="2002779"/>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2966226" y="2478850"/>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954921"/>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a:off x="2966226" y="3430992"/>
            <a:ext cx="5575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9" idx="3"/>
            <a:endCxn id="22" idx="1"/>
          </p:cNvCxnSpPr>
          <p:nvPr/>
        </p:nvCxnSpPr>
        <p:spPr>
          <a:xfrm flipV="1">
            <a:off x="2966226" y="3430992"/>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2966226" y="3430992"/>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2966226" y="3430992"/>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7399F154-57F6-8A4C-97B9-F01C729A338E}"/>
              </a:ext>
            </a:extLst>
          </p:cNvPr>
          <p:cNvSpPr txBox="1"/>
          <p:nvPr/>
        </p:nvSpPr>
        <p:spPr>
          <a:xfrm rot="1757110">
            <a:off x="3563168" y="88405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 (+)</a:t>
            </a:r>
          </a:p>
        </p:txBody>
      </p:sp>
      <p:sp>
        <p:nvSpPr>
          <p:cNvPr id="64" name="Textfeld 63">
            <a:extLst>
              <a:ext uri="{FF2B5EF4-FFF2-40B4-BE49-F238E27FC236}">
                <a16:creationId xmlns:a16="http://schemas.microsoft.com/office/drawing/2014/main" id="{24A44BCD-0EE4-3440-A416-41AF64B92112}"/>
              </a:ext>
            </a:extLst>
          </p:cNvPr>
          <p:cNvSpPr txBox="1"/>
          <p:nvPr/>
        </p:nvSpPr>
        <p:spPr>
          <a:xfrm rot="1516611">
            <a:off x="3563168" y="1283347"/>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H2 (+)</a:t>
            </a:r>
          </a:p>
        </p:txBody>
      </p:sp>
      <p:sp>
        <p:nvSpPr>
          <p:cNvPr id="65" name="Textfeld 64">
            <a:extLst>
              <a:ext uri="{FF2B5EF4-FFF2-40B4-BE49-F238E27FC236}">
                <a16:creationId xmlns:a16="http://schemas.microsoft.com/office/drawing/2014/main" id="{921147E8-AE6D-7444-BF46-FC73565D482B}"/>
              </a:ext>
            </a:extLst>
          </p:cNvPr>
          <p:cNvSpPr txBox="1"/>
          <p:nvPr/>
        </p:nvSpPr>
        <p:spPr>
          <a:xfrm rot="1185421">
            <a:off x="3563168" y="1682635"/>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H3 (+)</a:t>
            </a:r>
          </a:p>
        </p:txBody>
      </p:sp>
      <p:sp>
        <p:nvSpPr>
          <p:cNvPr id="67" name="Textfeld 66">
            <a:extLst>
              <a:ext uri="{FF2B5EF4-FFF2-40B4-BE49-F238E27FC236}">
                <a16:creationId xmlns:a16="http://schemas.microsoft.com/office/drawing/2014/main" id="{8B6481A0-5541-AD4F-AD05-72E0350DDDC9}"/>
              </a:ext>
            </a:extLst>
          </p:cNvPr>
          <p:cNvSpPr txBox="1"/>
          <p:nvPr/>
        </p:nvSpPr>
        <p:spPr>
          <a:xfrm rot="963652">
            <a:off x="3563168" y="2081923"/>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H4 (+)</a:t>
            </a:r>
          </a:p>
        </p:txBody>
      </p:sp>
      <p:sp>
        <p:nvSpPr>
          <p:cNvPr id="68" name="Textfeld 67">
            <a:extLst>
              <a:ext uri="{FF2B5EF4-FFF2-40B4-BE49-F238E27FC236}">
                <a16:creationId xmlns:a16="http://schemas.microsoft.com/office/drawing/2014/main" id="{047281FE-FCD7-5C4A-81BA-77805B4E17DE}"/>
              </a:ext>
            </a:extLst>
          </p:cNvPr>
          <p:cNvSpPr txBox="1"/>
          <p:nvPr/>
        </p:nvSpPr>
        <p:spPr>
          <a:xfrm rot="732977">
            <a:off x="3563168" y="2481211"/>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H5 (+)</a:t>
            </a:r>
          </a:p>
        </p:txBody>
      </p:sp>
      <p:sp>
        <p:nvSpPr>
          <p:cNvPr id="69" name="Textfeld 68">
            <a:extLst>
              <a:ext uri="{FF2B5EF4-FFF2-40B4-BE49-F238E27FC236}">
                <a16:creationId xmlns:a16="http://schemas.microsoft.com/office/drawing/2014/main" id="{AF10DC6C-5539-C64D-916A-B938D1ADD86D}"/>
              </a:ext>
            </a:extLst>
          </p:cNvPr>
          <p:cNvSpPr txBox="1"/>
          <p:nvPr/>
        </p:nvSpPr>
        <p:spPr>
          <a:xfrm rot="373163">
            <a:off x="3563168" y="288049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H6 (+)</a:t>
            </a:r>
          </a:p>
        </p:txBody>
      </p:sp>
      <p:sp>
        <p:nvSpPr>
          <p:cNvPr id="70" name="Textfeld 69">
            <a:extLst>
              <a:ext uri="{FF2B5EF4-FFF2-40B4-BE49-F238E27FC236}">
                <a16:creationId xmlns:a16="http://schemas.microsoft.com/office/drawing/2014/main" id="{D18A274D-AE94-C346-8D6B-5FC62E718870}"/>
              </a:ext>
            </a:extLst>
          </p:cNvPr>
          <p:cNvSpPr txBox="1"/>
          <p:nvPr/>
        </p:nvSpPr>
        <p:spPr>
          <a:xfrm>
            <a:off x="3580801" y="3279787"/>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H7 (-)</a:t>
            </a:r>
          </a:p>
        </p:txBody>
      </p:sp>
      <p:sp>
        <p:nvSpPr>
          <p:cNvPr id="71" name="Textfeld 70">
            <a:extLst>
              <a:ext uri="{FF2B5EF4-FFF2-40B4-BE49-F238E27FC236}">
                <a16:creationId xmlns:a16="http://schemas.microsoft.com/office/drawing/2014/main" id="{A18C507A-391B-994C-BEF5-3A64DAF31BDB}"/>
              </a:ext>
            </a:extLst>
          </p:cNvPr>
          <p:cNvSpPr txBox="1"/>
          <p:nvPr/>
        </p:nvSpPr>
        <p:spPr>
          <a:xfrm rot="21327099">
            <a:off x="3580801" y="3679075"/>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H8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006812">
            <a:off x="3580801" y="4078363"/>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H9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767794">
            <a:off x="3524696" y="4477651"/>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H10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394244">
            <a:off x="3545183" y="4876939"/>
            <a:ext cx="635815"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H11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221051">
            <a:off x="3524696" y="5276227"/>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76" name="Textfeld 75">
            <a:extLst>
              <a:ext uri="{FF2B5EF4-FFF2-40B4-BE49-F238E27FC236}">
                <a16:creationId xmlns:a16="http://schemas.microsoft.com/office/drawing/2014/main" id="{FAEC39F4-5E13-D24A-B020-78A79941BD33}"/>
              </a:ext>
            </a:extLst>
          </p:cNvPr>
          <p:cNvSpPr txBox="1"/>
          <p:nvPr/>
        </p:nvSpPr>
        <p:spPr>
          <a:xfrm rot="19896620">
            <a:off x="3524696" y="5675520"/>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H13 (+)</a:t>
            </a:r>
          </a:p>
        </p:txBody>
      </p:sp>
      <p:sp>
        <p:nvSpPr>
          <p:cNvPr id="107" name="Rechteck 106">
            <a:extLst>
              <a:ext uri="{FF2B5EF4-FFF2-40B4-BE49-F238E27FC236}">
                <a16:creationId xmlns:a16="http://schemas.microsoft.com/office/drawing/2014/main" id="{402256A8-7230-5A49-8543-E1568567FBE2}"/>
              </a:ext>
            </a:extLst>
          </p:cNvPr>
          <p:cNvSpPr/>
          <p:nvPr/>
        </p:nvSpPr>
        <p:spPr>
          <a:xfrm>
            <a:off x="1040489" y="329877"/>
            <a:ext cx="2078430" cy="5724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1" name="Gewinkelte Verbindung 110">
            <a:extLst>
              <a:ext uri="{FF2B5EF4-FFF2-40B4-BE49-F238E27FC236}">
                <a16:creationId xmlns:a16="http://schemas.microsoft.com/office/drawing/2014/main" id="{DB57864F-0668-2649-9A02-DCED00633DF0}"/>
              </a:ext>
            </a:extLst>
          </p:cNvPr>
          <p:cNvCxnSpPr>
            <a:stCxn id="107" idx="1"/>
            <a:endCxn id="19" idx="1"/>
          </p:cNvCxnSpPr>
          <p:nvPr/>
        </p:nvCxnSpPr>
        <p:spPr>
          <a:xfrm rot="10800000" flipH="1" flipV="1">
            <a:off x="1040488" y="3191876"/>
            <a:ext cx="152693" cy="3095541"/>
          </a:xfrm>
          <a:prstGeom prst="bentConnector3">
            <a:avLst>
              <a:gd name="adj1" fmla="val -14971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4" name="Textfeld 113">
            <a:extLst>
              <a:ext uri="{FF2B5EF4-FFF2-40B4-BE49-F238E27FC236}">
                <a16:creationId xmlns:a16="http://schemas.microsoft.com/office/drawing/2014/main" id="{F476E968-852C-4146-9C17-8CC49AC3E3D0}"/>
              </a:ext>
            </a:extLst>
          </p:cNvPr>
          <p:cNvSpPr txBox="1"/>
          <p:nvPr/>
        </p:nvSpPr>
        <p:spPr>
          <a:xfrm rot="16200000">
            <a:off x="578021" y="4645182"/>
            <a:ext cx="449162"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p>
        </p:txBody>
      </p:sp>
      <p:sp>
        <p:nvSpPr>
          <p:cNvPr id="121" name="Textfeld 120">
            <a:extLst>
              <a:ext uri="{FF2B5EF4-FFF2-40B4-BE49-F238E27FC236}">
                <a16:creationId xmlns:a16="http://schemas.microsoft.com/office/drawing/2014/main" id="{859413D5-AC78-1842-8807-25013236D1A2}"/>
              </a:ext>
            </a:extLst>
          </p:cNvPr>
          <p:cNvSpPr txBox="1"/>
          <p:nvPr/>
        </p:nvSpPr>
        <p:spPr>
          <a:xfrm>
            <a:off x="1299683" y="11430"/>
            <a:ext cx="1560042"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Independent variables</a:t>
            </a:r>
          </a:p>
        </p:txBody>
      </p:sp>
    </p:spTree>
    <p:extLst>
      <p:ext uri="{BB962C8B-B14F-4D97-AF65-F5344CB8AC3E}">
        <p14:creationId xmlns:p14="http://schemas.microsoft.com/office/powerpoint/2010/main" val="153632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a:extLst>
              <a:ext uri="{FF2B5EF4-FFF2-40B4-BE49-F238E27FC236}">
                <a16:creationId xmlns:a16="http://schemas.microsoft.com/office/drawing/2014/main" id="{23462E6B-468A-245D-2655-BDA0B125FB6A}"/>
              </a:ext>
            </a:extLst>
          </p:cNvPr>
          <p:cNvSpPr txBox="1"/>
          <p:nvPr/>
        </p:nvSpPr>
        <p:spPr>
          <a:xfrm>
            <a:off x="2418478" y="530401"/>
            <a:ext cx="1425840" cy="276999"/>
          </a:xfrm>
          <a:prstGeom prst="rect">
            <a:avLst/>
          </a:prstGeom>
          <a:noFill/>
        </p:spPr>
        <p:txBody>
          <a:bodyPr wrap="none" rtlCol="0">
            <a:spAutoFit/>
          </a:bodyPr>
          <a:lstStyle/>
          <a:p>
            <a:r>
              <a:rPr lang="en-GB" sz="1200" b="1" dirty="0">
                <a:latin typeface="Times New Roman" panose="02020603050405020304" pitchFamily="18" charset="0"/>
                <a:cs typeface="Times New Roman" panose="02020603050405020304" pitchFamily="18" charset="0"/>
              </a:rPr>
              <a:t>Research model II </a:t>
            </a:r>
          </a:p>
        </p:txBody>
      </p:sp>
      <p:sp>
        <p:nvSpPr>
          <p:cNvPr id="194" name="Textfeld 193">
            <a:extLst>
              <a:ext uri="{FF2B5EF4-FFF2-40B4-BE49-F238E27FC236}">
                <a16:creationId xmlns:a16="http://schemas.microsoft.com/office/drawing/2014/main" id="{AA75ED85-FD6B-E846-8A2F-293D0230091A}"/>
              </a:ext>
            </a:extLst>
          </p:cNvPr>
          <p:cNvSpPr txBox="1"/>
          <p:nvPr/>
        </p:nvSpPr>
        <p:spPr>
          <a:xfrm>
            <a:off x="2673197" y="5158945"/>
            <a:ext cx="3223985" cy="1015663"/>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was performed separately for each blockchain technology application (self-sovereign identity, tokenization of assets, fractional ownership, micropayments, smart contracts, (pseudo-)anonymous transactions).</a:t>
            </a:r>
          </a:p>
        </p:txBody>
      </p:sp>
      <p:sp>
        <p:nvSpPr>
          <p:cNvPr id="19" name="Rechteck 18">
            <a:extLst>
              <a:ext uri="{FF2B5EF4-FFF2-40B4-BE49-F238E27FC236}">
                <a16:creationId xmlns:a16="http://schemas.microsoft.com/office/drawing/2014/main" id="{B5BEAA73-EDA2-AE48-96E7-652D14D1E6EE}"/>
              </a:ext>
            </a:extLst>
          </p:cNvPr>
          <p:cNvSpPr/>
          <p:nvPr/>
        </p:nvSpPr>
        <p:spPr>
          <a:xfrm>
            <a:off x="3834525" y="335454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Application usefulness</a:t>
            </a:r>
            <a:r>
              <a:rPr lang="en-GB" sz="1200" baseline="30000" dirty="0">
                <a:solidFill>
                  <a:schemeClr val="tx1"/>
                </a:solidFill>
                <a:latin typeface="Times New Roman" panose="02020603050405020304" pitchFamily="18" charset="0"/>
                <a:cs typeface="Times New Roman" panose="02020603050405020304" pitchFamily="18" charset="0"/>
              </a:rPr>
              <a:t>1</a:t>
            </a:r>
          </a:p>
        </p:txBody>
      </p:sp>
      <p:sp>
        <p:nvSpPr>
          <p:cNvPr id="9" name="Rechteck 8">
            <a:extLst>
              <a:ext uri="{FF2B5EF4-FFF2-40B4-BE49-F238E27FC236}">
                <a16:creationId xmlns:a16="http://schemas.microsoft.com/office/drawing/2014/main" id="{36639FF7-B422-F84E-B5B7-B351B1A9A732}"/>
              </a:ext>
            </a:extLst>
          </p:cNvPr>
          <p:cNvSpPr/>
          <p:nvPr/>
        </p:nvSpPr>
        <p:spPr>
          <a:xfrm>
            <a:off x="243337" y="335454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0" name="Rechteck 9">
            <a:extLst>
              <a:ext uri="{FF2B5EF4-FFF2-40B4-BE49-F238E27FC236}">
                <a16:creationId xmlns:a16="http://schemas.microsoft.com/office/drawing/2014/main" id="{BF002C68-E64C-1245-AFDE-15B1080305B1}"/>
              </a:ext>
            </a:extLst>
          </p:cNvPr>
          <p:cNvSpPr/>
          <p:nvPr/>
        </p:nvSpPr>
        <p:spPr>
          <a:xfrm>
            <a:off x="243337" y="430468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1" name="Rechteck 10">
            <a:extLst>
              <a:ext uri="{FF2B5EF4-FFF2-40B4-BE49-F238E27FC236}">
                <a16:creationId xmlns:a16="http://schemas.microsoft.com/office/drawing/2014/main" id="{8B6FE102-0024-204E-8E4E-B61599FDD5BE}"/>
              </a:ext>
            </a:extLst>
          </p:cNvPr>
          <p:cNvSpPr/>
          <p:nvPr/>
        </p:nvSpPr>
        <p:spPr>
          <a:xfrm>
            <a:off x="243337" y="525483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7" name="Rechteck 16">
            <a:extLst>
              <a:ext uri="{FF2B5EF4-FFF2-40B4-BE49-F238E27FC236}">
                <a16:creationId xmlns:a16="http://schemas.microsoft.com/office/drawing/2014/main" id="{0854217C-2F5D-4544-B964-92C92C3DE443}"/>
              </a:ext>
            </a:extLst>
          </p:cNvPr>
          <p:cNvSpPr/>
          <p:nvPr/>
        </p:nvSpPr>
        <p:spPr>
          <a:xfrm>
            <a:off x="243337" y="382961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8" name="Rechteck 17">
            <a:extLst>
              <a:ext uri="{FF2B5EF4-FFF2-40B4-BE49-F238E27FC236}">
                <a16:creationId xmlns:a16="http://schemas.microsoft.com/office/drawing/2014/main" id="{2FACE217-56C3-184D-A01A-7CED7C37404A}"/>
              </a:ext>
            </a:extLst>
          </p:cNvPr>
          <p:cNvSpPr/>
          <p:nvPr/>
        </p:nvSpPr>
        <p:spPr>
          <a:xfrm>
            <a:off x="243337" y="477975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p>
        </p:txBody>
      </p:sp>
      <p:sp>
        <p:nvSpPr>
          <p:cNvPr id="4" name="Rechteck 3">
            <a:extLst>
              <a:ext uri="{FF2B5EF4-FFF2-40B4-BE49-F238E27FC236}">
                <a16:creationId xmlns:a16="http://schemas.microsoft.com/office/drawing/2014/main" id="{BE6D25D6-26E7-BF42-B1D7-4F58A2485DD1}"/>
              </a:ext>
            </a:extLst>
          </p:cNvPr>
          <p:cNvSpPr/>
          <p:nvPr/>
        </p:nvSpPr>
        <p:spPr>
          <a:xfrm>
            <a:off x="243337" y="145426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5" name="Rechteck 4">
            <a:extLst>
              <a:ext uri="{FF2B5EF4-FFF2-40B4-BE49-F238E27FC236}">
                <a16:creationId xmlns:a16="http://schemas.microsoft.com/office/drawing/2014/main" id="{0D142590-711A-4744-BFD0-C83E700BB8F1}"/>
              </a:ext>
            </a:extLst>
          </p:cNvPr>
          <p:cNvSpPr/>
          <p:nvPr/>
        </p:nvSpPr>
        <p:spPr>
          <a:xfrm>
            <a:off x="243337" y="19293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243337" y="2879475"/>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13" name="Rechteck 12">
            <a:extLst>
              <a:ext uri="{FF2B5EF4-FFF2-40B4-BE49-F238E27FC236}">
                <a16:creationId xmlns:a16="http://schemas.microsoft.com/office/drawing/2014/main" id="{614DB7CF-610E-A243-AA7E-635C31D46588}"/>
              </a:ext>
            </a:extLst>
          </p:cNvPr>
          <p:cNvSpPr/>
          <p:nvPr/>
        </p:nvSpPr>
        <p:spPr>
          <a:xfrm>
            <a:off x="243337" y="240440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59" name="Rechteck 58">
            <a:extLst>
              <a:ext uri="{FF2B5EF4-FFF2-40B4-BE49-F238E27FC236}">
                <a16:creationId xmlns:a16="http://schemas.microsoft.com/office/drawing/2014/main" id="{5CCFEE2D-F8FD-A041-A803-57DE854F539F}"/>
              </a:ext>
            </a:extLst>
          </p:cNvPr>
          <p:cNvSpPr/>
          <p:nvPr/>
        </p:nvSpPr>
        <p:spPr>
          <a:xfrm>
            <a:off x="243336" y="97919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cxnSp>
        <p:nvCxnSpPr>
          <p:cNvPr id="109" name="Gerade Verbindung mit Pfeil 108">
            <a:extLst>
              <a:ext uri="{FF2B5EF4-FFF2-40B4-BE49-F238E27FC236}">
                <a16:creationId xmlns:a16="http://schemas.microsoft.com/office/drawing/2014/main" id="{4A7A42ED-A351-C674-109B-04C14FA17C85}"/>
              </a:ext>
            </a:extLst>
          </p:cNvPr>
          <p:cNvCxnSpPr>
            <a:cxnSpLocks/>
            <a:stCxn id="11" idx="3"/>
            <a:endCxn id="19" idx="1"/>
          </p:cNvCxnSpPr>
          <p:nvPr/>
        </p:nvCxnSpPr>
        <p:spPr>
          <a:xfrm flipV="1">
            <a:off x="1971337" y="3552544"/>
            <a:ext cx="1863188" cy="1900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Gerade Verbindung mit Pfeil 109">
            <a:extLst>
              <a:ext uri="{FF2B5EF4-FFF2-40B4-BE49-F238E27FC236}">
                <a16:creationId xmlns:a16="http://schemas.microsoft.com/office/drawing/2014/main" id="{8CBBB7BF-0F66-D66B-D009-B057720E5F51}"/>
              </a:ext>
            </a:extLst>
          </p:cNvPr>
          <p:cNvCxnSpPr>
            <a:cxnSpLocks/>
            <a:stCxn id="18" idx="3"/>
            <a:endCxn id="19" idx="1"/>
          </p:cNvCxnSpPr>
          <p:nvPr/>
        </p:nvCxnSpPr>
        <p:spPr>
          <a:xfrm flipV="1">
            <a:off x="1971337" y="3552544"/>
            <a:ext cx="1863188" cy="1425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Gerade Verbindung mit Pfeil 110">
            <a:extLst>
              <a:ext uri="{FF2B5EF4-FFF2-40B4-BE49-F238E27FC236}">
                <a16:creationId xmlns:a16="http://schemas.microsoft.com/office/drawing/2014/main" id="{C94591F8-4F2C-AF55-F253-60D85CB3A718}"/>
              </a:ext>
            </a:extLst>
          </p:cNvPr>
          <p:cNvCxnSpPr>
            <a:cxnSpLocks/>
            <a:stCxn id="10" idx="3"/>
            <a:endCxn id="19" idx="1"/>
          </p:cNvCxnSpPr>
          <p:nvPr/>
        </p:nvCxnSpPr>
        <p:spPr>
          <a:xfrm flipV="1">
            <a:off x="1971337" y="3552544"/>
            <a:ext cx="1863188" cy="950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Gerade Verbindung mit Pfeil 111">
            <a:extLst>
              <a:ext uri="{FF2B5EF4-FFF2-40B4-BE49-F238E27FC236}">
                <a16:creationId xmlns:a16="http://schemas.microsoft.com/office/drawing/2014/main" id="{DD628EAB-628E-06C0-C30C-822E782EC28B}"/>
              </a:ext>
            </a:extLst>
          </p:cNvPr>
          <p:cNvCxnSpPr>
            <a:cxnSpLocks/>
            <a:stCxn id="17" idx="3"/>
            <a:endCxn id="19" idx="1"/>
          </p:cNvCxnSpPr>
          <p:nvPr/>
        </p:nvCxnSpPr>
        <p:spPr>
          <a:xfrm flipV="1">
            <a:off x="1971337" y="3552544"/>
            <a:ext cx="1863188" cy="4750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Gerade Verbindung mit Pfeil 112">
            <a:extLst>
              <a:ext uri="{FF2B5EF4-FFF2-40B4-BE49-F238E27FC236}">
                <a16:creationId xmlns:a16="http://schemas.microsoft.com/office/drawing/2014/main" id="{C1A4D398-8AC3-8F31-F8A9-BBB877CB39F2}"/>
              </a:ext>
            </a:extLst>
          </p:cNvPr>
          <p:cNvCxnSpPr>
            <a:cxnSpLocks/>
            <a:stCxn id="9" idx="3"/>
            <a:endCxn id="19" idx="1"/>
          </p:cNvCxnSpPr>
          <p:nvPr/>
        </p:nvCxnSpPr>
        <p:spPr>
          <a:xfrm flipV="1">
            <a:off x="1971337" y="3552544"/>
            <a:ext cx="186318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Gerade Verbindung mit Pfeil 113">
            <a:extLst>
              <a:ext uri="{FF2B5EF4-FFF2-40B4-BE49-F238E27FC236}">
                <a16:creationId xmlns:a16="http://schemas.microsoft.com/office/drawing/2014/main" id="{5F8741D8-EFED-5C4A-D683-48E8DCCE4CA0}"/>
              </a:ext>
            </a:extLst>
          </p:cNvPr>
          <p:cNvCxnSpPr>
            <a:cxnSpLocks/>
            <a:stCxn id="12" idx="3"/>
            <a:endCxn id="19" idx="1"/>
          </p:cNvCxnSpPr>
          <p:nvPr/>
        </p:nvCxnSpPr>
        <p:spPr>
          <a:xfrm>
            <a:off x="1971337" y="3077475"/>
            <a:ext cx="1863188" cy="475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117">
            <a:extLst>
              <a:ext uri="{FF2B5EF4-FFF2-40B4-BE49-F238E27FC236}">
                <a16:creationId xmlns:a16="http://schemas.microsoft.com/office/drawing/2014/main" id="{636D2D8D-BF14-433A-A611-BAF8C3FCD662}"/>
              </a:ext>
            </a:extLst>
          </p:cNvPr>
          <p:cNvCxnSpPr>
            <a:cxnSpLocks/>
            <a:endCxn id="19" idx="1"/>
          </p:cNvCxnSpPr>
          <p:nvPr/>
        </p:nvCxnSpPr>
        <p:spPr>
          <a:xfrm>
            <a:off x="1971337" y="2602406"/>
            <a:ext cx="1863188" cy="950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120">
            <a:extLst>
              <a:ext uri="{FF2B5EF4-FFF2-40B4-BE49-F238E27FC236}">
                <a16:creationId xmlns:a16="http://schemas.microsoft.com/office/drawing/2014/main" id="{1AF6D060-FA2B-718A-F56C-456E1485050B}"/>
              </a:ext>
            </a:extLst>
          </p:cNvPr>
          <p:cNvCxnSpPr>
            <a:cxnSpLocks/>
            <a:endCxn id="19" idx="1"/>
          </p:cNvCxnSpPr>
          <p:nvPr/>
        </p:nvCxnSpPr>
        <p:spPr>
          <a:xfrm>
            <a:off x="1971337" y="2127337"/>
            <a:ext cx="1863188" cy="1425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121">
            <a:extLst>
              <a:ext uri="{FF2B5EF4-FFF2-40B4-BE49-F238E27FC236}">
                <a16:creationId xmlns:a16="http://schemas.microsoft.com/office/drawing/2014/main" id="{3585747B-74B5-CA52-3CD6-ACFD70C05539}"/>
              </a:ext>
            </a:extLst>
          </p:cNvPr>
          <p:cNvCxnSpPr>
            <a:cxnSpLocks/>
            <a:endCxn id="19" idx="1"/>
          </p:cNvCxnSpPr>
          <p:nvPr/>
        </p:nvCxnSpPr>
        <p:spPr>
          <a:xfrm>
            <a:off x="1971337" y="1652268"/>
            <a:ext cx="1863188" cy="1900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07AF4BE4-1300-4E79-63C9-6C476831C23B}"/>
              </a:ext>
            </a:extLst>
          </p:cNvPr>
          <p:cNvCxnSpPr>
            <a:cxnSpLocks/>
            <a:endCxn id="19" idx="1"/>
          </p:cNvCxnSpPr>
          <p:nvPr/>
        </p:nvCxnSpPr>
        <p:spPr>
          <a:xfrm>
            <a:off x="1971337" y="1177199"/>
            <a:ext cx="1863188" cy="2375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67">
            <a:extLst>
              <a:ext uri="{FF2B5EF4-FFF2-40B4-BE49-F238E27FC236}">
                <a16:creationId xmlns:a16="http://schemas.microsoft.com/office/drawing/2014/main" id="{71D9B181-8F49-D45E-3E8E-8C8164B138CB}"/>
              </a:ext>
            </a:extLst>
          </p:cNvPr>
          <p:cNvCxnSpPr/>
          <p:nvPr/>
        </p:nvCxnSpPr>
        <p:spPr>
          <a:xfrm>
            <a:off x="6103667" y="0"/>
            <a:ext cx="0" cy="6944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06084D48-86D9-166D-AFB3-07D17027C9E7}"/>
              </a:ext>
            </a:extLst>
          </p:cNvPr>
          <p:cNvSpPr txBox="1"/>
          <p:nvPr/>
        </p:nvSpPr>
        <p:spPr>
          <a:xfrm rot="3180693">
            <a:off x="2157404" y="1638534"/>
            <a:ext cx="484675"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H1b (+)</a:t>
            </a:r>
          </a:p>
        </p:txBody>
      </p:sp>
      <p:sp>
        <p:nvSpPr>
          <p:cNvPr id="69" name="Textfeld 68">
            <a:extLst>
              <a:ext uri="{FF2B5EF4-FFF2-40B4-BE49-F238E27FC236}">
                <a16:creationId xmlns:a16="http://schemas.microsoft.com/office/drawing/2014/main" id="{AE919584-08D8-4551-B5DD-B2F6197C5CC1}"/>
              </a:ext>
            </a:extLst>
          </p:cNvPr>
          <p:cNvSpPr txBox="1"/>
          <p:nvPr/>
        </p:nvSpPr>
        <p:spPr>
          <a:xfrm rot="2815009">
            <a:off x="2168620" y="1999005"/>
            <a:ext cx="484675"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H2b (+)</a:t>
            </a:r>
          </a:p>
        </p:txBody>
      </p:sp>
      <p:sp>
        <p:nvSpPr>
          <p:cNvPr id="70" name="Textfeld 69">
            <a:extLst>
              <a:ext uri="{FF2B5EF4-FFF2-40B4-BE49-F238E27FC236}">
                <a16:creationId xmlns:a16="http://schemas.microsoft.com/office/drawing/2014/main" id="{5BF8D714-197A-9739-B24C-BEBE01F1C057}"/>
              </a:ext>
            </a:extLst>
          </p:cNvPr>
          <p:cNvSpPr txBox="1"/>
          <p:nvPr/>
        </p:nvSpPr>
        <p:spPr>
          <a:xfrm rot="2241402">
            <a:off x="2189167" y="2392119"/>
            <a:ext cx="455821"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H3b (-)</a:t>
            </a:r>
          </a:p>
        </p:txBody>
      </p:sp>
      <p:sp>
        <p:nvSpPr>
          <p:cNvPr id="72" name="Textfeld 71">
            <a:extLst>
              <a:ext uri="{FF2B5EF4-FFF2-40B4-BE49-F238E27FC236}">
                <a16:creationId xmlns:a16="http://schemas.microsoft.com/office/drawing/2014/main" id="{744BCCA9-40CB-3AAA-9B73-B32744E00B45}"/>
              </a:ext>
            </a:extLst>
          </p:cNvPr>
          <p:cNvSpPr txBox="1"/>
          <p:nvPr/>
        </p:nvSpPr>
        <p:spPr>
          <a:xfrm rot="1619125">
            <a:off x="2199329" y="2750511"/>
            <a:ext cx="455821"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H4b (-)</a:t>
            </a:r>
          </a:p>
        </p:txBody>
      </p:sp>
      <p:sp>
        <p:nvSpPr>
          <p:cNvPr id="73" name="Textfeld 72">
            <a:extLst>
              <a:ext uri="{FF2B5EF4-FFF2-40B4-BE49-F238E27FC236}">
                <a16:creationId xmlns:a16="http://schemas.microsoft.com/office/drawing/2014/main" id="{C520706E-0ABB-B932-9D47-660DFD9545B3}"/>
              </a:ext>
            </a:extLst>
          </p:cNvPr>
          <p:cNvSpPr txBox="1"/>
          <p:nvPr/>
        </p:nvSpPr>
        <p:spPr>
          <a:xfrm rot="962241">
            <a:off x="2201055" y="3120899"/>
            <a:ext cx="484675"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H5b (+)</a:t>
            </a:r>
          </a:p>
        </p:txBody>
      </p:sp>
      <p:sp>
        <p:nvSpPr>
          <p:cNvPr id="74" name="Textfeld 73">
            <a:extLst>
              <a:ext uri="{FF2B5EF4-FFF2-40B4-BE49-F238E27FC236}">
                <a16:creationId xmlns:a16="http://schemas.microsoft.com/office/drawing/2014/main" id="{249FEBEE-D4A0-C29A-8DC5-68A86F7A1695}"/>
              </a:ext>
            </a:extLst>
          </p:cNvPr>
          <p:cNvSpPr txBox="1"/>
          <p:nvPr/>
        </p:nvSpPr>
        <p:spPr>
          <a:xfrm>
            <a:off x="2189229" y="3468138"/>
            <a:ext cx="455821"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H6b (-)</a:t>
            </a:r>
          </a:p>
        </p:txBody>
      </p:sp>
      <p:sp>
        <p:nvSpPr>
          <p:cNvPr id="77" name="Textfeld 76">
            <a:extLst>
              <a:ext uri="{FF2B5EF4-FFF2-40B4-BE49-F238E27FC236}">
                <a16:creationId xmlns:a16="http://schemas.microsoft.com/office/drawing/2014/main" id="{7F8C4E36-D41C-1355-1984-BFA0FF9FAF43}"/>
              </a:ext>
            </a:extLst>
          </p:cNvPr>
          <p:cNvSpPr txBox="1"/>
          <p:nvPr/>
        </p:nvSpPr>
        <p:spPr>
          <a:xfrm rot="20646917">
            <a:off x="2201035" y="3816649"/>
            <a:ext cx="484675"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H7b (+)</a:t>
            </a:r>
          </a:p>
        </p:txBody>
      </p:sp>
      <p:sp>
        <p:nvSpPr>
          <p:cNvPr id="78" name="Textfeld 77">
            <a:extLst>
              <a:ext uri="{FF2B5EF4-FFF2-40B4-BE49-F238E27FC236}">
                <a16:creationId xmlns:a16="http://schemas.microsoft.com/office/drawing/2014/main" id="{FA5562D9-AE0B-0634-E642-F5E8B06957F7}"/>
              </a:ext>
            </a:extLst>
          </p:cNvPr>
          <p:cNvSpPr txBox="1"/>
          <p:nvPr/>
        </p:nvSpPr>
        <p:spPr>
          <a:xfrm rot="19950194">
            <a:off x="2210160" y="4175462"/>
            <a:ext cx="455821"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H8b (-)</a:t>
            </a:r>
          </a:p>
        </p:txBody>
      </p:sp>
      <p:sp>
        <p:nvSpPr>
          <p:cNvPr id="79" name="Textfeld 78">
            <a:extLst>
              <a:ext uri="{FF2B5EF4-FFF2-40B4-BE49-F238E27FC236}">
                <a16:creationId xmlns:a16="http://schemas.microsoft.com/office/drawing/2014/main" id="{CF2B01FC-B5F1-541B-BBAF-C3EF76F06B99}"/>
              </a:ext>
            </a:extLst>
          </p:cNvPr>
          <p:cNvSpPr txBox="1"/>
          <p:nvPr/>
        </p:nvSpPr>
        <p:spPr>
          <a:xfrm rot="19123564">
            <a:off x="2190932" y="4522702"/>
            <a:ext cx="484675"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H9b (+)</a:t>
            </a:r>
          </a:p>
        </p:txBody>
      </p:sp>
      <p:sp>
        <p:nvSpPr>
          <p:cNvPr id="80" name="Textfeld 79">
            <a:extLst>
              <a:ext uri="{FF2B5EF4-FFF2-40B4-BE49-F238E27FC236}">
                <a16:creationId xmlns:a16="http://schemas.microsoft.com/office/drawing/2014/main" id="{98EA2E07-8569-493A-9BBB-A4F5B854A33A}"/>
              </a:ext>
            </a:extLst>
          </p:cNvPr>
          <p:cNvSpPr txBox="1"/>
          <p:nvPr/>
        </p:nvSpPr>
        <p:spPr>
          <a:xfrm rot="18828771">
            <a:off x="2171473" y="4870787"/>
            <a:ext cx="548796"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H10b (+)</a:t>
            </a:r>
          </a:p>
        </p:txBody>
      </p:sp>
    </p:spTree>
    <p:extLst>
      <p:ext uri="{BB962C8B-B14F-4D97-AF65-F5344CB8AC3E}">
        <p14:creationId xmlns:p14="http://schemas.microsoft.com/office/powerpoint/2010/main" val="250896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04968370-D605-064B-8382-3B0EE4891A9A}"/>
              </a:ext>
            </a:extLst>
          </p:cNvPr>
          <p:cNvSpPr/>
          <p:nvPr/>
        </p:nvSpPr>
        <p:spPr>
          <a:xfrm>
            <a:off x="5425589" y="334954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a:t>
            </a:r>
            <a:r>
              <a:rPr lang="en-GB" sz="1200" baseline="30000" dirty="0">
                <a:solidFill>
                  <a:schemeClr val="tx1"/>
                </a:solidFill>
                <a:latin typeface="Times New Roman" panose="02020603050405020304" pitchFamily="18" charset="0"/>
                <a:cs typeface="Times New Roman" panose="02020603050405020304" pitchFamily="18" charset="0"/>
              </a:rPr>
              <a:t>1</a:t>
            </a:r>
          </a:p>
        </p:txBody>
      </p:sp>
      <p:grpSp>
        <p:nvGrpSpPr>
          <p:cNvPr id="87" name="Gruppieren 86">
            <a:extLst>
              <a:ext uri="{FF2B5EF4-FFF2-40B4-BE49-F238E27FC236}">
                <a16:creationId xmlns:a16="http://schemas.microsoft.com/office/drawing/2014/main" id="{DEBD9C4D-4970-D829-57F4-D26852D34944}"/>
              </a:ext>
            </a:extLst>
          </p:cNvPr>
          <p:cNvGrpSpPr/>
          <p:nvPr/>
        </p:nvGrpSpPr>
        <p:grpSpPr>
          <a:xfrm>
            <a:off x="1071256" y="3349543"/>
            <a:ext cx="1728000" cy="2300284"/>
            <a:chOff x="718649" y="4107040"/>
            <a:chExt cx="1728000" cy="2300284"/>
          </a:xfrm>
        </p:grpSpPr>
        <p:sp>
          <p:nvSpPr>
            <p:cNvPr id="9" name="Rechteck 8">
              <a:extLst>
                <a:ext uri="{FF2B5EF4-FFF2-40B4-BE49-F238E27FC236}">
                  <a16:creationId xmlns:a16="http://schemas.microsoft.com/office/drawing/2014/main" id="{36639FF7-B422-F84E-B5B7-B351B1A9A732}"/>
                </a:ext>
              </a:extLst>
            </p:cNvPr>
            <p:cNvSpPr/>
            <p:nvPr/>
          </p:nvSpPr>
          <p:spPr>
            <a:xfrm>
              <a:off x="718649" y="410704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0" name="Rechteck 9">
              <a:extLst>
                <a:ext uri="{FF2B5EF4-FFF2-40B4-BE49-F238E27FC236}">
                  <a16:creationId xmlns:a16="http://schemas.microsoft.com/office/drawing/2014/main" id="{BF002C68-E64C-1245-AFDE-15B1080305B1}"/>
                </a:ext>
              </a:extLst>
            </p:cNvPr>
            <p:cNvSpPr/>
            <p:nvPr/>
          </p:nvSpPr>
          <p:spPr>
            <a:xfrm>
              <a:off x="718649" y="505918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1" name="Rechteck 10">
              <a:extLst>
                <a:ext uri="{FF2B5EF4-FFF2-40B4-BE49-F238E27FC236}">
                  <a16:creationId xmlns:a16="http://schemas.microsoft.com/office/drawing/2014/main" id="{8B6FE102-0024-204E-8E4E-B61599FDD5BE}"/>
                </a:ext>
              </a:extLst>
            </p:cNvPr>
            <p:cNvSpPr/>
            <p:nvPr/>
          </p:nvSpPr>
          <p:spPr>
            <a:xfrm>
              <a:off x="718649" y="601132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7" name="Rechteck 16">
              <a:extLst>
                <a:ext uri="{FF2B5EF4-FFF2-40B4-BE49-F238E27FC236}">
                  <a16:creationId xmlns:a16="http://schemas.microsoft.com/office/drawing/2014/main" id="{0854217C-2F5D-4544-B964-92C92C3DE443}"/>
                </a:ext>
              </a:extLst>
            </p:cNvPr>
            <p:cNvSpPr/>
            <p:nvPr/>
          </p:nvSpPr>
          <p:spPr>
            <a:xfrm>
              <a:off x="718649" y="458311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8" name="Rechteck 17">
              <a:extLst>
                <a:ext uri="{FF2B5EF4-FFF2-40B4-BE49-F238E27FC236}">
                  <a16:creationId xmlns:a16="http://schemas.microsoft.com/office/drawing/2014/main" id="{2FACE217-56C3-184D-A01A-7CED7C37404A}"/>
                </a:ext>
              </a:extLst>
            </p:cNvPr>
            <p:cNvSpPr/>
            <p:nvPr/>
          </p:nvSpPr>
          <p:spPr>
            <a:xfrm>
              <a:off x="718649" y="553525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p>
          </p:txBody>
        </p:sp>
      </p:grpSp>
      <p:grpSp>
        <p:nvGrpSpPr>
          <p:cNvPr id="90" name="Gruppieren 89">
            <a:extLst>
              <a:ext uri="{FF2B5EF4-FFF2-40B4-BE49-F238E27FC236}">
                <a16:creationId xmlns:a16="http://schemas.microsoft.com/office/drawing/2014/main" id="{5CC39728-15BA-06A6-1233-E71F83D7A47E}"/>
              </a:ext>
            </a:extLst>
          </p:cNvPr>
          <p:cNvGrpSpPr/>
          <p:nvPr/>
        </p:nvGrpSpPr>
        <p:grpSpPr>
          <a:xfrm>
            <a:off x="1071255" y="979191"/>
            <a:ext cx="1728001" cy="2290281"/>
            <a:chOff x="718648" y="1736688"/>
            <a:chExt cx="1728001" cy="2290281"/>
          </a:xfrm>
        </p:grpSpPr>
        <p:sp>
          <p:nvSpPr>
            <p:cNvPr id="4" name="Rechteck 3">
              <a:extLst>
                <a:ext uri="{FF2B5EF4-FFF2-40B4-BE49-F238E27FC236}">
                  <a16:creationId xmlns:a16="http://schemas.microsoft.com/office/drawing/2014/main" id="{BE6D25D6-26E7-BF42-B1D7-4F58A2485DD1}"/>
                </a:ext>
              </a:extLst>
            </p:cNvPr>
            <p:cNvSpPr/>
            <p:nvPr/>
          </p:nvSpPr>
          <p:spPr>
            <a:xfrm>
              <a:off x="718649" y="220275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5" name="Rechteck 4">
              <a:extLst>
                <a:ext uri="{FF2B5EF4-FFF2-40B4-BE49-F238E27FC236}">
                  <a16:creationId xmlns:a16="http://schemas.microsoft.com/office/drawing/2014/main" id="{0D142590-711A-4744-BFD0-C83E700BB8F1}"/>
                </a:ext>
              </a:extLst>
            </p:cNvPr>
            <p:cNvSpPr/>
            <p:nvPr/>
          </p:nvSpPr>
          <p:spPr>
            <a:xfrm>
              <a:off x="718649" y="267882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718649" y="363096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13" name="Rechteck 12">
              <a:extLst>
                <a:ext uri="{FF2B5EF4-FFF2-40B4-BE49-F238E27FC236}">
                  <a16:creationId xmlns:a16="http://schemas.microsoft.com/office/drawing/2014/main" id="{614DB7CF-610E-A243-AA7E-635C31D46588}"/>
                </a:ext>
              </a:extLst>
            </p:cNvPr>
            <p:cNvSpPr/>
            <p:nvPr/>
          </p:nvSpPr>
          <p:spPr>
            <a:xfrm>
              <a:off x="718649" y="31548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59" name="Rechteck 58">
              <a:extLst>
                <a:ext uri="{FF2B5EF4-FFF2-40B4-BE49-F238E27FC236}">
                  <a16:creationId xmlns:a16="http://schemas.microsoft.com/office/drawing/2014/main" id="{5CCFEE2D-F8FD-A041-A803-57DE854F539F}"/>
                </a:ext>
              </a:extLst>
            </p:cNvPr>
            <p:cNvSpPr/>
            <p:nvPr/>
          </p:nvSpPr>
          <p:spPr>
            <a:xfrm>
              <a:off x="718648" y="173668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endParaRPr lang="en-GB" sz="1200" baseline="30000" dirty="0">
                <a:solidFill>
                  <a:schemeClr val="tx1"/>
                </a:solidFill>
                <a:latin typeface="Times New Roman" panose="02020603050405020304" pitchFamily="18" charset="0"/>
                <a:cs typeface="Times New Roman" panose="02020603050405020304" pitchFamily="18" charset="0"/>
              </a:endParaRPr>
            </a:p>
          </p:txBody>
        </p:sp>
      </p:gr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2799255" y="1177191"/>
            <a:ext cx="2626334" cy="2370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BEE3BE48-27EB-B8B1-0BC0-B7E25D8D3E12}"/>
              </a:ext>
            </a:extLst>
          </p:cNvPr>
          <p:cNvSpPr/>
          <p:nvPr/>
        </p:nvSpPr>
        <p:spPr>
          <a:xfrm>
            <a:off x="3323968" y="-976184"/>
            <a:ext cx="2965621" cy="74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a:t>
            </a:r>
            <a:r>
              <a:rPr lang="en-GB" dirty="0" err="1"/>
              <a:t>kleinere</a:t>
            </a:r>
            <a:r>
              <a:rPr lang="en-GB" dirty="0"/>
              <a:t>, </a:t>
            </a:r>
            <a:r>
              <a:rPr lang="en-GB" dirty="0" err="1"/>
              <a:t>nebeneinandern</a:t>
            </a:r>
            <a:r>
              <a:rPr lang="en-GB" dirty="0"/>
              <a:t>, </a:t>
            </a:r>
            <a:r>
              <a:rPr lang="en-GB" dirty="0" err="1"/>
              <a:t>ohne</a:t>
            </a:r>
            <a:r>
              <a:rPr lang="en-GB" dirty="0"/>
              <a:t> H</a:t>
            </a:r>
          </a:p>
        </p:txBody>
      </p:sp>
      <p:sp>
        <p:nvSpPr>
          <p:cNvPr id="72" name="Textfeld 71">
            <a:extLst>
              <a:ext uri="{FF2B5EF4-FFF2-40B4-BE49-F238E27FC236}">
                <a16:creationId xmlns:a16="http://schemas.microsoft.com/office/drawing/2014/main" id="{E3C23849-939D-D198-AA4E-754DB76BA2F5}"/>
              </a:ext>
            </a:extLst>
          </p:cNvPr>
          <p:cNvSpPr txBox="1"/>
          <p:nvPr/>
        </p:nvSpPr>
        <p:spPr>
          <a:xfrm>
            <a:off x="5162295" y="3943849"/>
            <a:ext cx="3223985" cy="1015663"/>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was performed separately for each blockchain technology application ((I) tokenization of assets, (II) fractional ownership, (III) self-sovereign identity, (IV) smart contracts, (V) micropayments, (VI) anonymous transactions).</a:t>
            </a:r>
          </a:p>
        </p:txBody>
      </p:sp>
    </p:spTree>
    <p:extLst>
      <p:ext uri="{BB962C8B-B14F-4D97-AF65-F5344CB8AC3E}">
        <p14:creationId xmlns:p14="http://schemas.microsoft.com/office/powerpoint/2010/main" val="367430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 name="Textfeld 119">
            <a:extLst>
              <a:ext uri="{FF2B5EF4-FFF2-40B4-BE49-F238E27FC236}">
                <a16:creationId xmlns:a16="http://schemas.microsoft.com/office/drawing/2014/main" id="{7F01F37E-2066-FA46-904A-BD82F40952B2}"/>
              </a:ext>
            </a:extLst>
          </p:cNvPr>
          <p:cNvSpPr txBox="1"/>
          <p:nvPr/>
        </p:nvSpPr>
        <p:spPr>
          <a:xfrm>
            <a:off x="832912" y="3718453"/>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grpSp>
        <p:nvGrpSpPr>
          <p:cNvPr id="33" name="Gruppieren 32">
            <a:extLst>
              <a:ext uri="{FF2B5EF4-FFF2-40B4-BE49-F238E27FC236}">
                <a16:creationId xmlns:a16="http://schemas.microsoft.com/office/drawing/2014/main" id="{25ED911A-FCAD-E141-A78B-4AF7DE4FBAC1}"/>
              </a:ext>
            </a:extLst>
          </p:cNvPr>
          <p:cNvGrpSpPr/>
          <p:nvPr/>
        </p:nvGrpSpPr>
        <p:grpSpPr>
          <a:xfrm>
            <a:off x="597628" y="3994321"/>
            <a:ext cx="1381394" cy="1978967"/>
            <a:chOff x="597628" y="3994321"/>
            <a:chExt cx="1381394" cy="1978967"/>
          </a:xfrm>
        </p:grpSpPr>
        <p:sp>
          <p:nvSpPr>
            <p:cNvPr id="119" name="Rechteck 118">
              <a:extLst>
                <a:ext uri="{FF2B5EF4-FFF2-40B4-BE49-F238E27FC236}">
                  <a16:creationId xmlns:a16="http://schemas.microsoft.com/office/drawing/2014/main" id="{42787DDC-9434-0941-9FD2-E07A7741683D}"/>
                </a:ext>
              </a:extLst>
            </p:cNvPr>
            <p:cNvSpPr/>
            <p:nvPr/>
          </p:nvSpPr>
          <p:spPr>
            <a:xfrm>
              <a:off x="597628" y="3994321"/>
              <a:ext cx="1381394" cy="197896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uppieren 30">
              <a:extLst>
                <a:ext uri="{FF2B5EF4-FFF2-40B4-BE49-F238E27FC236}">
                  <a16:creationId xmlns:a16="http://schemas.microsoft.com/office/drawing/2014/main" id="{90B90FD2-B202-794A-A9EC-A4739C605552}"/>
                </a:ext>
              </a:extLst>
            </p:cNvPr>
            <p:cNvGrpSpPr/>
            <p:nvPr/>
          </p:nvGrpSpPr>
          <p:grpSpPr>
            <a:xfrm>
              <a:off x="751849" y="4063518"/>
              <a:ext cx="1072952" cy="1840572"/>
              <a:chOff x="747759" y="4038214"/>
              <a:chExt cx="1072952" cy="1840572"/>
            </a:xfrm>
          </p:grpSpPr>
          <p:sp>
            <p:nvSpPr>
              <p:cNvPr id="115" name="Rechteck 114">
                <a:extLst>
                  <a:ext uri="{FF2B5EF4-FFF2-40B4-BE49-F238E27FC236}">
                    <a16:creationId xmlns:a16="http://schemas.microsoft.com/office/drawing/2014/main" id="{EFED2B3A-12B4-1D43-9832-A913EE4743B3}"/>
                  </a:ext>
                </a:extLst>
              </p:cNvPr>
              <p:cNvSpPr/>
              <p:nvPr/>
            </p:nvSpPr>
            <p:spPr>
              <a:xfrm>
                <a:off x="747759" y="500126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747759" y="4038214"/>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747759" y="4519738"/>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54" name="Rechteck 53">
                <a:extLst>
                  <a:ext uri="{FF2B5EF4-FFF2-40B4-BE49-F238E27FC236}">
                    <a16:creationId xmlns:a16="http://schemas.microsoft.com/office/drawing/2014/main" id="{73FBA1B8-B140-9E4B-A838-212122D90BC5}"/>
                  </a:ext>
                </a:extLst>
              </p:cNvPr>
              <p:cNvSpPr/>
              <p:nvPr/>
            </p:nvSpPr>
            <p:spPr>
              <a:xfrm>
                <a:off x="747759" y="5482786"/>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grpSp>
      </p:grpSp>
      <p:sp>
        <p:nvSpPr>
          <p:cNvPr id="194" name="Textfeld 193">
            <a:extLst>
              <a:ext uri="{FF2B5EF4-FFF2-40B4-BE49-F238E27FC236}">
                <a16:creationId xmlns:a16="http://schemas.microsoft.com/office/drawing/2014/main" id="{AA75ED85-FD6B-E846-8A2F-293D0230091A}"/>
              </a:ext>
            </a:extLst>
          </p:cNvPr>
          <p:cNvSpPr txBox="1"/>
          <p:nvPr/>
        </p:nvSpPr>
        <p:spPr>
          <a:xfrm>
            <a:off x="3841035" y="5188957"/>
            <a:ext cx="4522630" cy="1631216"/>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is performed on (I) the mean of all usefulness assessments of blockchain technology applications as well as on each application ((II) tokenization of assets, (III) fractional ownership, (IV) self-sovereign identity, (V) smart contracts, (VI) micropayments, (VII) anonymous transactions) respectively.</a:t>
            </a:r>
          </a:p>
        </p:txBody>
      </p:sp>
      <p:sp>
        <p:nvSpPr>
          <p:cNvPr id="22" name="Rechteck 21">
            <a:extLst>
              <a:ext uri="{FF2B5EF4-FFF2-40B4-BE49-F238E27FC236}">
                <a16:creationId xmlns:a16="http://schemas.microsoft.com/office/drawing/2014/main" id="{04968370-D605-064B-8382-3B0EE4891A9A}"/>
              </a:ext>
            </a:extLst>
          </p:cNvPr>
          <p:cNvSpPr/>
          <p:nvPr/>
        </p:nvSpPr>
        <p:spPr>
          <a:xfrm>
            <a:off x="9093456"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19" name="Rechteck 18">
            <a:extLst>
              <a:ext uri="{FF2B5EF4-FFF2-40B4-BE49-F238E27FC236}">
                <a16:creationId xmlns:a16="http://schemas.microsoft.com/office/drawing/2014/main" id="{B5BEAA73-EDA2-AE48-96E7-652D14D1E6EE}"/>
              </a:ext>
            </a:extLst>
          </p:cNvPr>
          <p:cNvSpPr/>
          <p:nvPr/>
        </p:nvSpPr>
        <p:spPr>
          <a:xfrm>
            <a:off x="1370544"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nvGrpSpPr>
          <p:cNvPr id="3" name="Gruppieren 2">
            <a:extLst>
              <a:ext uri="{FF2B5EF4-FFF2-40B4-BE49-F238E27FC236}">
                <a16:creationId xmlns:a16="http://schemas.microsoft.com/office/drawing/2014/main" id="{666C350A-D38D-6846-BD11-ACAF62C48680}"/>
              </a:ext>
            </a:extLst>
          </p:cNvPr>
          <p:cNvGrpSpPr/>
          <p:nvPr/>
        </p:nvGrpSpPr>
        <p:grpSpPr>
          <a:xfrm>
            <a:off x="5232000" y="179298"/>
            <a:ext cx="1728001" cy="4670636"/>
            <a:chOff x="5195424" y="855647"/>
            <a:chExt cx="1728001" cy="4670636"/>
          </a:xfrm>
        </p:grpSpPr>
        <p:sp>
          <p:nvSpPr>
            <p:cNvPr id="4" name="Rechteck 3">
              <a:extLst>
                <a:ext uri="{FF2B5EF4-FFF2-40B4-BE49-F238E27FC236}">
                  <a16:creationId xmlns:a16="http://schemas.microsoft.com/office/drawing/2014/main" id="{BE6D25D6-26E7-BF42-B1D7-4F58A2485DD1}"/>
                </a:ext>
              </a:extLst>
            </p:cNvPr>
            <p:cNvSpPr/>
            <p:nvPr/>
          </p:nvSpPr>
          <p:spPr>
            <a:xfrm>
              <a:off x="5195425" y="1321715"/>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5" name="Rechteck 4">
              <a:extLst>
                <a:ext uri="{FF2B5EF4-FFF2-40B4-BE49-F238E27FC236}">
                  <a16:creationId xmlns:a16="http://schemas.microsoft.com/office/drawing/2014/main" id="{0D142590-711A-4744-BFD0-C83E700BB8F1}"/>
                </a:ext>
              </a:extLst>
            </p:cNvPr>
            <p:cNvSpPr/>
            <p:nvPr/>
          </p:nvSpPr>
          <p:spPr>
            <a:xfrm>
              <a:off x="5195425" y="179778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9" name="Rechteck 8">
              <a:extLst>
                <a:ext uri="{FF2B5EF4-FFF2-40B4-BE49-F238E27FC236}">
                  <a16:creationId xmlns:a16="http://schemas.microsoft.com/office/drawing/2014/main" id="{36639FF7-B422-F84E-B5B7-B351B1A9A732}"/>
                </a:ext>
              </a:extLst>
            </p:cNvPr>
            <p:cNvSpPr/>
            <p:nvPr/>
          </p:nvSpPr>
          <p:spPr>
            <a:xfrm>
              <a:off x="5195425" y="322599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5195425" y="417814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 name="Rechteck 10">
              <a:extLst>
                <a:ext uri="{FF2B5EF4-FFF2-40B4-BE49-F238E27FC236}">
                  <a16:creationId xmlns:a16="http://schemas.microsoft.com/office/drawing/2014/main" id="{8B6FE102-0024-204E-8E4E-B61599FDD5BE}"/>
                </a:ext>
              </a:extLst>
            </p:cNvPr>
            <p:cNvSpPr/>
            <p:nvPr/>
          </p:nvSpPr>
          <p:spPr>
            <a:xfrm>
              <a:off x="5195425" y="513028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5195425" y="274992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5195425" y="227385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5195425" y="370207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5195425" y="465421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5195424" y="85564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gr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6960000"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4A24269D-58EA-5949-A890-64AEE36894A3}"/>
              </a:ext>
            </a:extLst>
          </p:cNvPr>
          <p:cNvCxnSpPr>
            <a:cxnSpLocks/>
            <a:stCxn id="4" idx="3"/>
            <a:endCxn id="22" idx="1"/>
          </p:cNvCxnSpPr>
          <p:nvPr/>
        </p:nvCxnSpPr>
        <p:spPr>
          <a:xfrm>
            <a:off x="6960001" y="843366"/>
            <a:ext cx="2133455"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C7B79AAE-9C29-7149-BF73-B729F521E5D9}"/>
              </a:ext>
            </a:extLst>
          </p:cNvPr>
          <p:cNvCxnSpPr>
            <a:cxnSpLocks/>
            <a:stCxn id="5" idx="3"/>
            <a:endCxn id="22" idx="1"/>
          </p:cNvCxnSpPr>
          <p:nvPr/>
        </p:nvCxnSpPr>
        <p:spPr>
          <a:xfrm>
            <a:off x="6960001" y="1319437"/>
            <a:ext cx="2133455"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B8EF12C8-7E40-E34A-A7E2-BCAA2C241D77}"/>
              </a:ext>
            </a:extLst>
          </p:cNvPr>
          <p:cNvCxnSpPr>
            <a:cxnSpLocks/>
            <a:stCxn id="13" idx="3"/>
            <a:endCxn id="22" idx="1"/>
          </p:cNvCxnSpPr>
          <p:nvPr/>
        </p:nvCxnSpPr>
        <p:spPr>
          <a:xfrm>
            <a:off x="6960001" y="1795508"/>
            <a:ext cx="2133455"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B87D0CC7-7DAC-8C49-BDC3-7BBB5A8DE82B}"/>
              </a:ext>
            </a:extLst>
          </p:cNvPr>
          <p:cNvCxnSpPr>
            <a:cxnSpLocks/>
            <a:stCxn id="12" idx="3"/>
            <a:endCxn id="22" idx="1"/>
          </p:cNvCxnSpPr>
          <p:nvPr/>
        </p:nvCxnSpPr>
        <p:spPr>
          <a:xfrm>
            <a:off x="6960001" y="2271579"/>
            <a:ext cx="2133455"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42A4E5E2-FB23-8846-BDAD-387094E6E2DF}"/>
              </a:ext>
            </a:extLst>
          </p:cNvPr>
          <p:cNvCxnSpPr>
            <a:cxnSpLocks/>
            <a:stCxn id="9" idx="3"/>
            <a:endCxn id="22" idx="1"/>
          </p:cNvCxnSpPr>
          <p:nvPr/>
        </p:nvCxnSpPr>
        <p:spPr>
          <a:xfrm flipV="1">
            <a:off x="6960001" y="2532133"/>
            <a:ext cx="2133455"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7C3738-05D3-2344-B4ED-EBCFFC4F5765}"/>
              </a:ext>
            </a:extLst>
          </p:cNvPr>
          <p:cNvCxnSpPr>
            <a:cxnSpLocks/>
            <a:stCxn id="17" idx="3"/>
            <a:endCxn id="22" idx="1"/>
          </p:cNvCxnSpPr>
          <p:nvPr/>
        </p:nvCxnSpPr>
        <p:spPr>
          <a:xfrm flipV="1">
            <a:off x="6960001" y="2532133"/>
            <a:ext cx="2133455"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9C16877D-8D91-A449-A942-2D9E1CEC1051}"/>
              </a:ext>
            </a:extLst>
          </p:cNvPr>
          <p:cNvCxnSpPr>
            <a:cxnSpLocks/>
            <a:stCxn id="10" idx="3"/>
            <a:endCxn id="22" idx="1"/>
          </p:cNvCxnSpPr>
          <p:nvPr/>
        </p:nvCxnSpPr>
        <p:spPr>
          <a:xfrm flipV="1">
            <a:off x="6960001" y="2532133"/>
            <a:ext cx="2133455"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83FC89F8-A0DC-D548-A7DD-F0EA8F4ED037}"/>
              </a:ext>
            </a:extLst>
          </p:cNvPr>
          <p:cNvCxnSpPr>
            <a:cxnSpLocks/>
            <a:stCxn id="18" idx="3"/>
            <a:endCxn id="22" idx="1"/>
          </p:cNvCxnSpPr>
          <p:nvPr/>
        </p:nvCxnSpPr>
        <p:spPr>
          <a:xfrm flipV="1">
            <a:off x="6960001" y="2532133"/>
            <a:ext cx="2133455"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D9C9F810-4FC9-5A41-ACCE-45BBFB2EA754}"/>
              </a:ext>
            </a:extLst>
          </p:cNvPr>
          <p:cNvCxnSpPr>
            <a:cxnSpLocks/>
            <a:stCxn id="11" idx="3"/>
            <a:endCxn id="22" idx="1"/>
          </p:cNvCxnSpPr>
          <p:nvPr/>
        </p:nvCxnSpPr>
        <p:spPr>
          <a:xfrm flipV="1">
            <a:off x="6960001" y="2532133"/>
            <a:ext cx="2133455" cy="211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a:extLst>
              <a:ext uri="{FF2B5EF4-FFF2-40B4-BE49-F238E27FC236}">
                <a16:creationId xmlns:a16="http://schemas.microsoft.com/office/drawing/2014/main" id="{A2403950-2304-8749-A06B-D6B18FAC3C35}"/>
              </a:ext>
            </a:extLst>
          </p:cNvPr>
          <p:cNvCxnSpPr>
            <a:cxnSpLocks/>
            <a:stCxn id="11" idx="1"/>
            <a:endCxn id="19" idx="3"/>
          </p:cNvCxnSpPr>
          <p:nvPr/>
        </p:nvCxnSpPr>
        <p:spPr>
          <a:xfrm flipH="1" flipV="1">
            <a:off x="3098544" y="2532133"/>
            <a:ext cx="2133457" cy="211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6623064B-46CE-C442-BA43-C93149BD746D}"/>
              </a:ext>
            </a:extLst>
          </p:cNvPr>
          <p:cNvCxnSpPr>
            <a:cxnSpLocks/>
            <a:stCxn id="18" idx="1"/>
            <a:endCxn id="19" idx="3"/>
          </p:cNvCxnSpPr>
          <p:nvPr/>
        </p:nvCxnSpPr>
        <p:spPr>
          <a:xfrm flipH="1" flipV="1">
            <a:off x="3098544" y="2532133"/>
            <a:ext cx="2133457"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a:extLst>
              <a:ext uri="{FF2B5EF4-FFF2-40B4-BE49-F238E27FC236}">
                <a16:creationId xmlns:a16="http://schemas.microsoft.com/office/drawing/2014/main" id="{CE182E91-CC47-DB44-93C1-EDEF3B46DCAD}"/>
              </a:ext>
            </a:extLst>
          </p:cNvPr>
          <p:cNvCxnSpPr>
            <a:cxnSpLocks/>
            <a:stCxn id="10" idx="1"/>
            <a:endCxn id="19" idx="3"/>
          </p:cNvCxnSpPr>
          <p:nvPr/>
        </p:nvCxnSpPr>
        <p:spPr>
          <a:xfrm flipH="1" flipV="1">
            <a:off x="3098544" y="2532133"/>
            <a:ext cx="2133457"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a:extLst>
              <a:ext uri="{FF2B5EF4-FFF2-40B4-BE49-F238E27FC236}">
                <a16:creationId xmlns:a16="http://schemas.microsoft.com/office/drawing/2014/main" id="{F3E375BF-796A-BE4E-B726-4DA43818242E}"/>
              </a:ext>
            </a:extLst>
          </p:cNvPr>
          <p:cNvCxnSpPr>
            <a:cxnSpLocks/>
            <a:stCxn id="17" idx="1"/>
            <a:endCxn id="19" idx="3"/>
          </p:cNvCxnSpPr>
          <p:nvPr/>
        </p:nvCxnSpPr>
        <p:spPr>
          <a:xfrm flipH="1" flipV="1">
            <a:off x="3098544" y="2532133"/>
            <a:ext cx="2133457"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489A79BC-73C0-DE48-ABD6-7D78942A4C73}"/>
              </a:ext>
            </a:extLst>
          </p:cNvPr>
          <p:cNvCxnSpPr>
            <a:cxnSpLocks/>
            <a:stCxn id="9" idx="1"/>
            <a:endCxn id="19" idx="3"/>
          </p:cNvCxnSpPr>
          <p:nvPr/>
        </p:nvCxnSpPr>
        <p:spPr>
          <a:xfrm flipH="1" flipV="1">
            <a:off x="3098544" y="2532133"/>
            <a:ext cx="2133457"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A0E7BA5B-64DA-B44D-A45E-385F5BF781A3}"/>
              </a:ext>
            </a:extLst>
          </p:cNvPr>
          <p:cNvCxnSpPr>
            <a:cxnSpLocks/>
            <a:stCxn id="12" idx="1"/>
            <a:endCxn id="19" idx="3"/>
          </p:cNvCxnSpPr>
          <p:nvPr/>
        </p:nvCxnSpPr>
        <p:spPr>
          <a:xfrm flipH="1">
            <a:off x="3098544" y="2271579"/>
            <a:ext cx="2133457"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B7D82BDB-DA8F-1D4A-BC63-2E621E3DE733}"/>
              </a:ext>
            </a:extLst>
          </p:cNvPr>
          <p:cNvCxnSpPr>
            <a:cxnSpLocks/>
            <a:stCxn id="13" idx="1"/>
            <a:endCxn id="19" idx="3"/>
          </p:cNvCxnSpPr>
          <p:nvPr/>
        </p:nvCxnSpPr>
        <p:spPr>
          <a:xfrm flipH="1">
            <a:off x="3098544" y="1795508"/>
            <a:ext cx="2133457"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4F9D317E-A56C-D741-8280-750F5DAF80F8}"/>
              </a:ext>
            </a:extLst>
          </p:cNvPr>
          <p:cNvCxnSpPr>
            <a:cxnSpLocks/>
            <a:stCxn id="5" idx="1"/>
            <a:endCxn id="19" idx="3"/>
          </p:cNvCxnSpPr>
          <p:nvPr/>
        </p:nvCxnSpPr>
        <p:spPr>
          <a:xfrm flipH="1">
            <a:off x="3098544" y="1319437"/>
            <a:ext cx="2133457"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BB53BAB8-5E98-A94A-B82B-AA205E660529}"/>
              </a:ext>
            </a:extLst>
          </p:cNvPr>
          <p:cNvCxnSpPr>
            <a:cxnSpLocks/>
            <a:stCxn id="4" idx="1"/>
            <a:endCxn id="19" idx="3"/>
          </p:cNvCxnSpPr>
          <p:nvPr/>
        </p:nvCxnSpPr>
        <p:spPr>
          <a:xfrm flipH="1">
            <a:off x="3098544" y="843366"/>
            <a:ext cx="2133457"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a:extLst>
              <a:ext uri="{FF2B5EF4-FFF2-40B4-BE49-F238E27FC236}">
                <a16:creationId xmlns:a16="http://schemas.microsoft.com/office/drawing/2014/main" id="{556792FA-051A-4F44-9F60-B4FE15B90CBA}"/>
              </a:ext>
            </a:extLst>
          </p:cNvPr>
          <p:cNvCxnSpPr>
            <a:cxnSpLocks/>
            <a:stCxn id="59" idx="1"/>
            <a:endCxn id="19" idx="3"/>
          </p:cNvCxnSpPr>
          <p:nvPr/>
        </p:nvCxnSpPr>
        <p:spPr>
          <a:xfrm flipH="1">
            <a:off x="3098544"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winkelte Verbindung 108">
            <a:extLst>
              <a:ext uri="{FF2B5EF4-FFF2-40B4-BE49-F238E27FC236}">
                <a16:creationId xmlns:a16="http://schemas.microsoft.com/office/drawing/2014/main" id="{F1966851-1EBF-1F4A-BA1B-B63E44996886}"/>
              </a:ext>
            </a:extLst>
          </p:cNvPr>
          <p:cNvCxnSpPr>
            <a:cxnSpLocks/>
            <a:stCxn id="22" idx="2"/>
            <a:endCxn id="19" idx="2"/>
          </p:cNvCxnSpPr>
          <p:nvPr/>
        </p:nvCxnSpPr>
        <p:spPr>
          <a:xfrm rot="5400000">
            <a:off x="6096000" y="-1131323"/>
            <a:ext cx="12700" cy="7722912"/>
          </a:xfrm>
          <a:prstGeom prst="bentConnector3">
            <a:avLst>
              <a:gd name="adj1" fmla="val 1742926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feld 194">
            <a:extLst>
              <a:ext uri="{FF2B5EF4-FFF2-40B4-BE49-F238E27FC236}">
                <a16:creationId xmlns:a16="http://schemas.microsoft.com/office/drawing/2014/main" id="{FCC75135-939A-7C44-BB9F-C6BF9F4142C7}"/>
              </a:ext>
            </a:extLst>
          </p:cNvPr>
          <p:cNvSpPr txBox="1"/>
          <p:nvPr/>
        </p:nvSpPr>
        <p:spPr>
          <a:xfrm rot="2667435">
            <a:off x="7067230" y="80432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 b I-VII (+)</a:t>
            </a:r>
          </a:p>
        </p:txBody>
      </p:sp>
      <p:sp>
        <p:nvSpPr>
          <p:cNvPr id="197" name="Textfeld 196">
            <a:extLst>
              <a:ext uri="{FF2B5EF4-FFF2-40B4-BE49-F238E27FC236}">
                <a16:creationId xmlns:a16="http://schemas.microsoft.com/office/drawing/2014/main" id="{C432C3A0-D6E1-2547-B01B-B555479D3773}"/>
              </a:ext>
            </a:extLst>
          </p:cNvPr>
          <p:cNvSpPr txBox="1"/>
          <p:nvPr/>
        </p:nvSpPr>
        <p:spPr>
          <a:xfrm rot="2329499">
            <a:off x="7067230" y="115364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 b I-VII (+)</a:t>
            </a:r>
          </a:p>
        </p:txBody>
      </p:sp>
      <p:sp>
        <p:nvSpPr>
          <p:cNvPr id="198" name="Textfeld 197">
            <a:extLst>
              <a:ext uri="{FF2B5EF4-FFF2-40B4-BE49-F238E27FC236}">
                <a16:creationId xmlns:a16="http://schemas.microsoft.com/office/drawing/2014/main" id="{F9D53DDC-04CE-1C48-BBC2-7769166E29B1}"/>
              </a:ext>
            </a:extLst>
          </p:cNvPr>
          <p:cNvSpPr txBox="1"/>
          <p:nvPr/>
        </p:nvSpPr>
        <p:spPr>
          <a:xfrm rot="1903923">
            <a:off x="7081657" y="1535606"/>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b I-VII (-)</a:t>
            </a:r>
          </a:p>
        </p:txBody>
      </p:sp>
      <p:sp>
        <p:nvSpPr>
          <p:cNvPr id="199" name="Textfeld 198">
            <a:extLst>
              <a:ext uri="{FF2B5EF4-FFF2-40B4-BE49-F238E27FC236}">
                <a16:creationId xmlns:a16="http://schemas.microsoft.com/office/drawing/2014/main" id="{BD568659-4D1C-8845-AEB5-6FBFEE8A4734}"/>
              </a:ext>
            </a:extLst>
          </p:cNvPr>
          <p:cNvSpPr txBox="1"/>
          <p:nvPr/>
        </p:nvSpPr>
        <p:spPr>
          <a:xfrm rot="1291484">
            <a:off x="7081657" y="1882847"/>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b I-VII (-)</a:t>
            </a:r>
          </a:p>
        </p:txBody>
      </p:sp>
      <p:sp>
        <p:nvSpPr>
          <p:cNvPr id="200" name="Textfeld 199">
            <a:extLst>
              <a:ext uri="{FF2B5EF4-FFF2-40B4-BE49-F238E27FC236}">
                <a16:creationId xmlns:a16="http://schemas.microsoft.com/office/drawing/2014/main" id="{6B39A9B6-B319-5542-99D9-0A330537171D}"/>
              </a:ext>
            </a:extLst>
          </p:cNvPr>
          <p:cNvSpPr txBox="1"/>
          <p:nvPr/>
        </p:nvSpPr>
        <p:spPr>
          <a:xfrm rot="465330">
            <a:off x="7067230" y="2253235"/>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b I-VII (+)</a:t>
            </a:r>
          </a:p>
        </p:txBody>
      </p:sp>
      <p:sp>
        <p:nvSpPr>
          <p:cNvPr id="201" name="Textfeld 200">
            <a:extLst>
              <a:ext uri="{FF2B5EF4-FFF2-40B4-BE49-F238E27FC236}">
                <a16:creationId xmlns:a16="http://schemas.microsoft.com/office/drawing/2014/main" id="{4749922E-6C67-6643-B7E1-650C724E40FF}"/>
              </a:ext>
            </a:extLst>
          </p:cNvPr>
          <p:cNvSpPr txBox="1"/>
          <p:nvPr/>
        </p:nvSpPr>
        <p:spPr>
          <a:xfrm rot="21174797">
            <a:off x="7081657" y="2600474"/>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b I-VII (-)</a:t>
            </a:r>
          </a:p>
        </p:txBody>
      </p:sp>
      <p:sp>
        <p:nvSpPr>
          <p:cNvPr id="202" name="Textfeld 201">
            <a:extLst>
              <a:ext uri="{FF2B5EF4-FFF2-40B4-BE49-F238E27FC236}">
                <a16:creationId xmlns:a16="http://schemas.microsoft.com/office/drawing/2014/main" id="{9E7589CE-59E3-1B4E-8F43-1712610A2BA5}"/>
              </a:ext>
            </a:extLst>
          </p:cNvPr>
          <p:cNvSpPr txBox="1"/>
          <p:nvPr/>
        </p:nvSpPr>
        <p:spPr>
          <a:xfrm rot="20390632">
            <a:off x="7067230" y="2982438"/>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b I-VII (+)</a:t>
            </a:r>
          </a:p>
        </p:txBody>
      </p:sp>
      <p:sp>
        <p:nvSpPr>
          <p:cNvPr id="203" name="Textfeld 202">
            <a:extLst>
              <a:ext uri="{FF2B5EF4-FFF2-40B4-BE49-F238E27FC236}">
                <a16:creationId xmlns:a16="http://schemas.microsoft.com/office/drawing/2014/main" id="{8C643CBA-7913-6B49-9435-57BB1DB4EB63}"/>
              </a:ext>
            </a:extLst>
          </p:cNvPr>
          <p:cNvSpPr txBox="1"/>
          <p:nvPr/>
        </p:nvSpPr>
        <p:spPr>
          <a:xfrm rot="19826961">
            <a:off x="7081657" y="3341251"/>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b I-VII (-)</a:t>
            </a:r>
          </a:p>
        </p:txBody>
      </p:sp>
      <p:sp>
        <p:nvSpPr>
          <p:cNvPr id="204" name="Textfeld 203">
            <a:extLst>
              <a:ext uri="{FF2B5EF4-FFF2-40B4-BE49-F238E27FC236}">
                <a16:creationId xmlns:a16="http://schemas.microsoft.com/office/drawing/2014/main" id="{654E1E60-A356-A04D-8782-BBC7AC8DD378}"/>
              </a:ext>
            </a:extLst>
          </p:cNvPr>
          <p:cNvSpPr txBox="1"/>
          <p:nvPr/>
        </p:nvSpPr>
        <p:spPr>
          <a:xfrm rot="19191166">
            <a:off x="7067230" y="3688491"/>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b I-VII (+)</a:t>
            </a:r>
          </a:p>
        </p:txBody>
      </p:sp>
      <p:sp>
        <p:nvSpPr>
          <p:cNvPr id="205" name="Textfeld 204">
            <a:extLst>
              <a:ext uri="{FF2B5EF4-FFF2-40B4-BE49-F238E27FC236}">
                <a16:creationId xmlns:a16="http://schemas.microsoft.com/office/drawing/2014/main" id="{F5D4CEBD-146A-6B44-8921-03B8FFC07303}"/>
              </a:ext>
            </a:extLst>
          </p:cNvPr>
          <p:cNvSpPr txBox="1"/>
          <p:nvPr/>
        </p:nvSpPr>
        <p:spPr>
          <a:xfrm rot="18834531">
            <a:off x="7035169" y="4058878"/>
            <a:ext cx="87901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H10 b I-VII (+)</a:t>
            </a:r>
          </a:p>
        </p:txBody>
      </p:sp>
      <p:sp>
        <p:nvSpPr>
          <p:cNvPr id="216" name="Textfeld 215">
            <a:extLst>
              <a:ext uri="{FF2B5EF4-FFF2-40B4-BE49-F238E27FC236}">
                <a16:creationId xmlns:a16="http://schemas.microsoft.com/office/drawing/2014/main" id="{10C21298-DCE5-A74F-8764-1CFB0E84A9C8}"/>
              </a:ext>
            </a:extLst>
          </p:cNvPr>
          <p:cNvSpPr txBox="1"/>
          <p:nvPr/>
        </p:nvSpPr>
        <p:spPr>
          <a:xfrm rot="18907035">
            <a:off x="4630353" y="630701"/>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 a (+)</a:t>
            </a:r>
          </a:p>
        </p:txBody>
      </p:sp>
      <p:sp>
        <p:nvSpPr>
          <p:cNvPr id="219" name="Textfeld 218">
            <a:extLst>
              <a:ext uri="{FF2B5EF4-FFF2-40B4-BE49-F238E27FC236}">
                <a16:creationId xmlns:a16="http://schemas.microsoft.com/office/drawing/2014/main" id="{4407093C-6A69-6342-9F12-0D16A0D63A77}"/>
              </a:ext>
            </a:extLst>
          </p:cNvPr>
          <p:cNvSpPr txBox="1"/>
          <p:nvPr/>
        </p:nvSpPr>
        <p:spPr>
          <a:xfrm rot="19183899">
            <a:off x="4627147" y="1028205"/>
            <a:ext cx="516735"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H2 a (+)</a:t>
            </a:r>
          </a:p>
        </p:txBody>
      </p:sp>
      <p:sp>
        <p:nvSpPr>
          <p:cNvPr id="220" name="Textfeld 219">
            <a:extLst>
              <a:ext uri="{FF2B5EF4-FFF2-40B4-BE49-F238E27FC236}">
                <a16:creationId xmlns:a16="http://schemas.microsoft.com/office/drawing/2014/main" id="{E099451C-DD9E-0345-8D3D-9644C28C20F7}"/>
              </a:ext>
            </a:extLst>
          </p:cNvPr>
          <p:cNvSpPr txBox="1"/>
          <p:nvPr/>
        </p:nvSpPr>
        <p:spPr>
          <a:xfrm rot="19745712">
            <a:off x="4644780" y="1422637"/>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a (-)</a:t>
            </a:r>
          </a:p>
        </p:txBody>
      </p:sp>
      <p:sp>
        <p:nvSpPr>
          <p:cNvPr id="221" name="Textfeld 220">
            <a:extLst>
              <a:ext uri="{FF2B5EF4-FFF2-40B4-BE49-F238E27FC236}">
                <a16:creationId xmlns:a16="http://schemas.microsoft.com/office/drawing/2014/main" id="{18D12D03-F595-0946-AB57-CA646E658969}"/>
              </a:ext>
            </a:extLst>
          </p:cNvPr>
          <p:cNvSpPr txBox="1"/>
          <p:nvPr/>
        </p:nvSpPr>
        <p:spPr>
          <a:xfrm rot="20456969">
            <a:off x="4644780" y="1813486"/>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a (-)</a:t>
            </a:r>
          </a:p>
        </p:txBody>
      </p:sp>
      <p:sp>
        <p:nvSpPr>
          <p:cNvPr id="222" name="Textfeld 221">
            <a:extLst>
              <a:ext uri="{FF2B5EF4-FFF2-40B4-BE49-F238E27FC236}">
                <a16:creationId xmlns:a16="http://schemas.microsoft.com/office/drawing/2014/main" id="{49BA4575-10F4-144C-93E5-BDC89D1F6A1A}"/>
              </a:ext>
            </a:extLst>
          </p:cNvPr>
          <p:cNvSpPr txBox="1"/>
          <p:nvPr/>
        </p:nvSpPr>
        <p:spPr>
          <a:xfrm rot="21301928">
            <a:off x="4630353" y="2222533"/>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a (+)</a:t>
            </a:r>
          </a:p>
        </p:txBody>
      </p:sp>
      <p:sp>
        <p:nvSpPr>
          <p:cNvPr id="223" name="Textfeld 222">
            <a:extLst>
              <a:ext uri="{FF2B5EF4-FFF2-40B4-BE49-F238E27FC236}">
                <a16:creationId xmlns:a16="http://schemas.microsoft.com/office/drawing/2014/main" id="{D1FF651A-FDC2-7446-902A-8CA81944C799}"/>
              </a:ext>
            </a:extLst>
          </p:cNvPr>
          <p:cNvSpPr txBox="1"/>
          <p:nvPr/>
        </p:nvSpPr>
        <p:spPr>
          <a:xfrm rot="328053">
            <a:off x="4644780" y="262440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a (-)</a:t>
            </a:r>
          </a:p>
        </p:txBody>
      </p:sp>
      <p:sp>
        <p:nvSpPr>
          <p:cNvPr id="224" name="Textfeld 223">
            <a:extLst>
              <a:ext uri="{FF2B5EF4-FFF2-40B4-BE49-F238E27FC236}">
                <a16:creationId xmlns:a16="http://schemas.microsoft.com/office/drawing/2014/main" id="{D298E6A0-D8F7-184F-9310-A0BAEAD1E45E}"/>
              </a:ext>
            </a:extLst>
          </p:cNvPr>
          <p:cNvSpPr txBox="1"/>
          <p:nvPr/>
        </p:nvSpPr>
        <p:spPr>
          <a:xfrm rot="1113852">
            <a:off x="4630353" y="3030034"/>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a (+)</a:t>
            </a:r>
          </a:p>
        </p:txBody>
      </p:sp>
      <p:sp>
        <p:nvSpPr>
          <p:cNvPr id="225" name="Textfeld 224">
            <a:extLst>
              <a:ext uri="{FF2B5EF4-FFF2-40B4-BE49-F238E27FC236}">
                <a16:creationId xmlns:a16="http://schemas.microsoft.com/office/drawing/2014/main" id="{0C5C405F-1767-AD4C-95DA-D63508D7D161}"/>
              </a:ext>
            </a:extLst>
          </p:cNvPr>
          <p:cNvSpPr txBox="1"/>
          <p:nvPr/>
        </p:nvSpPr>
        <p:spPr>
          <a:xfrm rot="1727712">
            <a:off x="4644780" y="341301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a (-)</a:t>
            </a:r>
          </a:p>
        </p:txBody>
      </p:sp>
      <p:sp>
        <p:nvSpPr>
          <p:cNvPr id="226" name="Textfeld 225">
            <a:extLst>
              <a:ext uri="{FF2B5EF4-FFF2-40B4-BE49-F238E27FC236}">
                <a16:creationId xmlns:a16="http://schemas.microsoft.com/office/drawing/2014/main" id="{FC010256-2A59-A043-A72B-6ED64680E8AC}"/>
              </a:ext>
            </a:extLst>
          </p:cNvPr>
          <p:cNvSpPr txBox="1"/>
          <p:nvPr/>
        </p:nvSpPr>
        <p:spPr>
          <a:xfrm rot="2254746">
            <a:off x="4630353" y="3797697"/>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a (+)</a:t>
            </a:r>
          </a:p>
        </p:txBody>
      </p:sp>
      <p:sp>
        <p:nvSpPr>
          <p:cNvPr id="227" name="Textfeld 226">
            <a:extLst>
              <a:ext uri="{FF2B5EF4-FFF2-40B4-BE49-F238E27FC236}">
                <a16:creationId xmlns:a16="http://schemas.microsoft.com/office/drawing/2014/main" id="{84C59A71-E126-A845-BAEB-3BA2C9E123BA}"/>
              </a:ext>
            </a:extLst>
          </p:cNvPr>
          <p:cNvSpPr txBox="1"/>
          <p:nvPr/>
        </p:nvSpPr>
        <p:spPr>
          <a:xfrm rot="2725142">
            <a:off x="4595086" y="4218650"/>
            <a:ext cx="580856"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H10 a (+)</a:t>
            </a:r>
          </a:p>
        </p:txBody>
      </p:sp>
      <p:sp>
        <p:nvSpPr>
          <p:cNvPr id="229" name="Textfeld 228">
            <a:extLst>
              <a:ext uri="{FF2B5EF4-FFF2-40B4-BE49-F238E27FC236}">
                <a16:creationId xmlns:a16="http://schemas.microsoft.com/office/drawing/2014/main" id="{06EE16D9-715E-9343-A916-70B8ECD2364D}"/>
              </a:ext>
            </a:extLst>
          </p:cNvPr>
          <p:cNvSpPr txBox="1"/>
          <p:nvPr/>
        </p:nvSpPr>
        <p:spPr>
          <a:xfrm>
            <a:off x="9708278" y="2796479"/>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H11 (+)</a:t>
            </a:r>
          </a:p>
        </p:txBody>
      </p:sp>
      <p:cxnSp>
        <p:nvCxnSpPr>
          <p:cNvPr id="40" name="Gerade Verbindung mit Pfeil 39">
            <a:extLst>
              <a:ext uri="{FF2B5EF4-FFF2-40B4-BE49-F238E27FC236}">
                <a16:creationId xmlns:a16="http://schemas.microsoft.com/office/drawing/2014/main" id="{BD8AE28C-03B8-9C4A-90E6-3BCC06BE0CD6}"/>
              </a:ext>
            </a:extLst>
          </p:cNvPr>
          <p:cNvCxnSpPr>
            <a:cxnSpLocks/>
            <a:stCxn id="119" idx="3"/>
          </p:cNvCxnSpPr>
          <p:nvPr/>
        </p:nvCxnSpPr>
        <p:spPr>
          <a:xfrm flipV="1">
            <a:off x="1979022" y="3586640"/>
            <a:ext cx="2175971" cy="1397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Gerade Verbindung mit Pfeil 95">
            <a:extLst>
              <a:ext uri="{FF2B5EF4-FFF2-40B4-BE49-F238E27FC236}">
                <a16:creationId xmlns:a16="http://schemas.microsoft.com/office/drawing/2014/main" id="{A7F4D94D-E545-DA4E-A9D8-6E5A127A787B}"/>
              </a:ext>
            </a:extLst>
          </p:cNvPr>
          <p:cNvCxnSpPr>
            <a:cxnSpLocks/>
            <a:stCxn id="119" idx="3"/>
          </p:cNvCxnSpPr>
          <p:nvPr/>
        </p:nvCxnSpPr>
        <p:spPr>
          <a:xfrm flipV="1">
            <a:off x="1979022" y="3347875"/>
            <a:ext cx="2175971" cy="1635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Gerade Verbindung mit Pfeil 97">
            <a:extLst>
              <a:ext uri="{FF2B5EF4-FFF2-40B4-BE49-F238E27FC236}">
                <a16:creationId xmlns:a16="http://schemas.microsoft.com/office/drawing/2014/main" id="{B36FE214-B5C6-C548-8B76-7C4B947AB1E4}"/>
              </a:ext>
            </a:extLst>
          </p:cNvPr>
          <p:cNvCxnSpPr>
            <a:cxnSpLocks/>
            <a:stCxn id="119" idx="3"/>
          </p:cNvCxnSpPr>
          <p:nvPr/>
        </p:nvCxnSpPr>
        <p:spPr>
          <a:xfrm flipV="1">
            <a:off x="1979022" y="3115408"/>
            <a:ext cx="2175971" cy="1868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Gerade Verbindung mit Pfeil 100">
            <a:extLst>
              <a:ext uri="{FF2B5EF4-FFF2-40B4-BE49-F238E27FC236}">
                <a16:creationId xmlns:a16="http://schemas.microsoft.com/office/drawing/2014/main" id="{EC0C99A9-04D4-FE41-A9F7-B793FCBE082A}"/>
              </a:ext>
            </a:extLst>
          </p:cNvPr>
          <p:cNvCxnSpPr>
            <a:cxnSpLocks/>
            <a:stCxn id="119" idx="3"/>
          </p:cNvCxnSpPr>
          <p:nvPr/>
        </p:nvCxnSpPr>
        <p:spPr>
          <a:xfrm flipV="1">
            <a:off x="1979022" y="2877725"/>
            <a:ext cx="2175971" cy="2106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Gerade Verbindung mit Pfeil 105">
            <a:extLst>
              <a:ext uri="{FF2B5EF4-FFF2-40B4-BE49-F238E27FC236}">
                <a16:creationId xmlns:a16="http://schemas.microsoft.com/office/drawing/2014/main" id="{B4FC76AC-A6CF-9C42-B1B1-1D3968309188}"/>
              </a:ext>
            </a:extLst>
          </p:cNvPr>
          <p:cNvCxnSpPr>
            <a:cxnSpLocks/>
            <a:stCxn id="119" idx="3"/>
          </p:cNvCxnSpPr>
          <p:nvPr/>
        </p:nvCxnSpPr>
        <p:spPr>
          <a:xfrm flipV="1">
            <a:off x="1979022" y="2640082"/>
            <a:ext cx="2177447" cy="2343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Gerade Verbindung mit Pfeil 107">
            <a:extLst>
              <a:ext uri="{FF2B5EF4-FFF2-40B4-BE49-F238E27FC236}">
                <a16:creationId xmlns:a16="http://schemas.microsoft.com/office/drawing/2014/main" id="{301EBF76-8B3C-E340-945D-BE3136CAB68F}"/>
              </a:ext>
            </a:extLst>
          </p:cNvPr>
          <p:cNvCxnSpPr>
            <a:cxnSpLocks/>
            <a:stCxn id="119" idx="3"/>
          </p:cNvCxnSpPr>
          <p:nvPr/>
        </p:nvCxnSpPr>
        <p:spPr>
          <a:xfrm flipV="1">
            <a:off x="1979022" y="2400188"/>
            <a:ext cx="2180665" cy="2583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Gerade Verbindung mit Pfeil 127">
            <a:extLst>
              <a:ext uri="{FF2B5EF4-FFF2-40B4-BE49-F238E27FC236}">
                <a16:creationId xmlns:a16="http://schemas.microsoft.com/office/drawing/2014/main" id="{99059B21-358D-6D4F-A492-FD5D21C5E418}"/>
              </a:ext>
            </a:extLst>
          </p:cNvPr>
          <p:cNvCxnSpPr>
            <a:cxnSpLocks/>
            <a:stCxn id="119" idx="3"/>
          </p:cNvCxnSpPr>
          <p:nvPr/>
        </p:nvCxnSpPr>
        <p:spPr>
          <a:xfrm flipV="1">
            <a:off x="1979022" y="2169983"/>
            <a:ext cx="2172484" cy="2813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Gerade Verbindung mit Pfeil 128">
            <a:extLst>
              <a:ext uri="{FF2B5EF4-FFF2-40B4-BE49-F238E27FC236}">
                <a16:creationId xmlns:a16="http://schemas.microsoft.com/office/drawing/2014/main" id="{360CCC61-B05C-284B-AB86-8E4BDB305117}"/>
              </a:ext>
            </a:extLst>
          </p:cNvPr>
          <p:cNvCxnSpPr>
            <a:cxnSpLocks/>
            <a:stCxn id="119" idx="3"/>
          </p:cNvCxnSpPr>
          <p:nvPr/>
        </p:nvCxnSpPr>
        <p:spPr>
          <a:xfrm flipV="1">
            <a:off x="1979022" y="1925785"/>
            <a:ext cx="2179056" cy="3058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Gerade Verbindung mit Pfeil 129">
            <a:extLst>
              <a:ext uri="{FF2B5EF4-FFF2-40B4-BE49-F238E27FC236}">
                <a16:creationId xmlns:a16="http://schemas.microsoft.com/office/drawing/2014/main" id="{13CF89FA-AD78-024E-A44C-69DC3B06C57E}"/>
              </a:ext>
            </a:extLst>
          </p:cNvPr>
          <p:cNvCxnSpPr>
            <a:cxnSpLocks/>
            <a:stCxn id="119" idx="3"/>
          </p:cNvCxnSpPr>
          <p:nvPr/>
        </p:nvCxnSpPr>
        <p:spPr>
          <a:xfrm flipV="1">
            <a:off x="1979022" y="1687749"/>
            <a:ext cx="2179055" cy="3296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Gerade Verbindung mit Pfeil 130">
            <a:extLst>
              <a:ext uri="{FF2B5EF4-FFF2-40B4-BE49-F238E27FC236}">
                <a16:creationId xmlns:a16="http://schemas.microsoft.com/office/drawing/2014/main" id="{8FEA7ECE-4F0F-EF42-A7C6-781F4C0CA457}"/>
              </a:ext>
            </a:extLst>
          </p:cNvPr>
          <p:cNvCxnSpPr>
            <a:cxnSpLocks/>
            <a:stCxn id="119" idx="3"/>
          </p:cNvCxnSpPr>
          <p:nvPr/>
        </p:nvCxnSpPr>
        <p:spPr>
          <a:xfrm flipV="1">
            <a:off x="1979022" y="1457544"/>
            <a:ext cx="2180422" cy="3526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Gerade Verbindung mit Pfeil 83">
            <a:extLst>
              <a:ext uri="{FF2B5EF4-FFF2-40B4-BE49-F238E27FC236}">
                <a16:creationId xmlns:a16="http://schemas.microsoft.com/office/drawing/2014/main" id="{DBD7A29F-48D6-CB4D-B2E4-482C0A8991C2}"/>
              </a:ext>
            </a:extLst>
          </p:cNvPr>
          <p:cNvCxnSpPr>
            <a:cxnSpLocks/>
            <a:stCxn id="119" idx="3"/>
          </p:cNvCxnSpPr>
          <p:nvPr/>
        </p:nvCxnSpPr>
        <p:spPr>
          <a:xfrm flipV="1">
            <a:off x="1979022" y="4453934"/>
            <a:ext cx="261872" cy="529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588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 name="Textfeld 119">
            <a:extLst>
              <a:ext uri="{FF2B5EF4-FFF2-40B4-BE49-F238E27FC236}">
                <a16:creationId xmlns:a16="http://schemas.microsoft.com/office/drawing/2014/main" id="{7F01F37E-2066-FA46-904A-BD82F40952B2}"/>
              </a:ext>
            </a:extLst>
          </p:cNvPr>
          <p:cNvSpPr txBox="1"/>
          <p:nvPr/>
        </p:nvSpPr>
        <p:spPr>
          <a:xfrm>
            <a:off x="828821" y="3718453"/>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sp>
        <p:nvSpPr>
          <p:cNvPr id="119" name="Rechteck 118">
            <a:extLst>
              <a:ext uri="{FF2B5EF4-FFF2-40B4-BE49-F238E27FC236}">
                <a16:creationId xmlns:a16="http://schemas.microsoft.com/office/drawing/2014/main" id="{42787DDC-9434-0941-9FD2-E07A7741683D}"/>
              </a:ext>
            </a:extLst>
          </p:cNvPr>
          <p:cNvSpPr/>
          <p:nvPr/>
        </p:nvSpPr>
        <p:spPr>
          <a:xfrm>
            <a:off x="597628" y="3994321"/>
            <a:ext cx="1381394" cy="24358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hteck 15">
            <a:extLst>
              <a:ext uri="{FF2B5EF4-FFF2-40B4-BE49-F238E27FC236}">
                <a16:creationId xmlns:a16="http://schemas.microsoft.com/office/drawing/2014/main" id="{1E4F7AD9-4B13-1A45-AF97-411B381C7A63}"/>
              </a:ext>
            </a:extLst>
          </p:cNvPr>
          <p:cNvSpPr/>
          <p:nvPr/>
        </p:nvSpPr>
        <p:spPr>
          <a:xfrm>
            <a:off x="755940" y="5964309"/>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Nationality</a:t>
            </a:r>
            <a:r>
              <a:rPr lang="en-GB" sz="1200" baseline="30000" dirty="0">
                <a:solidFill>
                  <a:schemeClr val="tx1"/>
                </a:solidFill>
                <a:latin typeface="Times New Roman" panose="02020603050405020304" pitchFamily="18" charset="0"/>
                <a:cs typeface="Times New Roman" panose="02020603050405020304" pitchFamily="18" charset="0"/>
              </a:rPr>
              <a:t>11</a:t>
            </a:r>
            <a:endParaRPr lang="en-GB" sz="1200" dirty="0">
              <a:solidFill>
                <a:schemeClr val="tx1"/>
              </a:solidFill>
              <a:latin typeface="Times New Roman" panose="02020603050405020304" pitchFamily="18" charset="0"/>
              <a:cs typeface="Times New Roman" panose="02020603050405020304" pitchFamily="18" charset="0"/>
            </a:endParaRPr>
          </a:p>
          <a:p>
            <a:pPr algn="ctr"/>
            <a:r>
              <a:rPr lang="en-GB" sz="1200" dirty="0">
                <a:solidFill>
                  <a:schemeClr val="tx1"/>
                </a:solidFill>
                <a:latin typeface="Times New Roman" panose="02020603050405020304" pitchFamily="18" charset="0"/>
                <a:cs typeface="Times New Roman" panose="02020603050405020304" pitchFamily="18" charset="0"/>
              </a:rPr>
              <a:t>(GER, UK)</a:t>
            </a:r>
          </a:p>
        </p:txBody>
      </p:sp>
      <p:sp>
        <p:nvSpPr>
          <p:cNvPr id="115" name="Rechteck 114">
            <a:extLst>
              <a:ext uri="{FF2B5EF4-FFF2-40B4-BE49-F238E27FC236}">
                <a16:creationId xmlns:a16="http://schemas.microsoft.com/office/drawing/2014/main" id="{EFED2B3A-12B4-1D43-9832-A913EE4743B3}"/>
              </a:ext>
            </a:extLst>
          </p:cNvPr>
          <p:cNvSpPr/>
          <p:nvPr/>
        </p:nvSpPr>
        <p:spPr>
          <a:xfrm>
            <a:off x="747759" y="500126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r>
              <a:rPr lang="en-GB" sz="1200" baseline="30000" dirty="0">
                <a:solidFill>
                  <a:schemeClr val="tx1"/>
                </a:solidFill>
                <a:latin typeface="Times New Roman" panose="02020603050405020304" pitchFamily="18" charset="0"/>
                <a:cs typeface="Times New Roman" panose="02020603050405020304" pitchFamily="18" charset="0"/>
              </a:rPr>
              <a:t>9</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6" name="Rechteck 115">
            <a:extLst>
              <a:ext uri="{FF2B5EF4-FFF2-40B4-BE49-F238E27FC236}">
                <a16:creationId xmlns:a16="http://schemas.microsoft.com/office/drawing/2014/main" id="{08E488ED-5D8B-954D-8C37-7D21B8335FD4}"/>
              </a:ext>
            </a:extLst>
          </p:cNvPr>
          <p:cNvSpPr/>
          <p:nvPr/>
        </p:nvSpPr>
        <p:spPr>
          <a:xfrm>
            <a:off x="747759" y="4038214"/>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r>
              <a:rPr lang="en-GB" sz="1200" baseline="30000" dirty="0">
                <a:solidFill>
                  <a:schemeClr val="tx1"/>
                </a:solidFill>
                <a:latin typeface="Times New Roman" panose="02020603050405020304" pitchFamily="18" charset="0"/>
                <a:cs typeface="Times New Roman" panose="02020603050405020304" pitchFamily="18" charset="0"/>
              </a:rPr>
              <a:t>7</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7" name="Rechteck 116">
            <a:extLst>
              <a:ext uri="{FF2B5EF4-FFF2-40B4-BE49-F238E27FC236}">
                <a16:creationId xmlns:a16="http://schemas.microsoft.com/office/drawing/2014/main" id="{55C02434-B0F0-4B42-9F31-0B7823182E0E}"/>
              </a:ext>
            </a:extLst>
          </p:cNvPr>
          <p:cNvSpPr/>
          <p:nvPr/>
        </p:nvSpPr>
        <p:spPr>
          <a:xfrm>
            <a:off x="747759" y="4519738"/>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r>
              <a:rPr lang="en-GB" sz="1200" baseline="30000" dirty="0">
                <a:solidFill>
                  <a:schemeClr val="tx1"/>
                </a:solidFill>
                <a:latin typeface="Times New Roman" panose="02020603050405020304" pitchFamily="18" charset="0"/>
                <a:cs typeface="Times New Roman" panose="02020603050405020304" pitchFamily="18" charset="0"/>
              </a:rPr>
              <a:t>8</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4" name="Rechteck 53">
            <a:extLst>
              <a:ext uri="{FF2B5EF4-FFF2-40B4-BE49-F238E27FC236}">
                <a16:creationId xmlns:a16="http://schemas.microsoft.com/office/drawing/2014/main" id="{73FBA1B8-B140-9E4B-A838-212122D90BC5}"/>
              </a:ext>
            </a:extLst>
          </p:cNvPr>
          <p:cNvSpPr/>
          <p:nvPr/>
        </p:nvSpPr>
        <p:spPr>
          <a:xfrm>
            <a:off x="747759" y="5482786"/>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r>
              <a:rPr lang="en-GB" sz="1200" baseline="30000" dirty="0">
                <a:solidFill>
                  <a:schemeClr val="tx1"/>
                </a:solidFill>
                <a:latin typeface="Times New Roman" panose="02020603050405020304" pitchFamily="18" charset="0"/>
                <a:cs typeface="Times New Roman" panose="02020603050405020304" pitchFamily="18" charset="0"/>
              </a:rPr>
              <a:t>10</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94" name="Textfeld 193">
            <a:extLst>
              <a:ext uri="{FF2B5EF4-FFF2-40B4-BE49-F238E27FC236}">
                <a16:creationId xmlns:a16="http://schemas.microsoft.com/office/drawing/2014/main" id="{AA75ED85-FD6B-E846-8A2F-293D0230091A}"/>
              </a:ext>
            </a:extLst>
          </p:cNvPr>
          <p:cNvSpPr txBox="1"/>
          <p:nvPr/>
        </p:nvSpPr>
        <p:spPr>
          <a:xfrm>
            <a:off x="2437370" y="5062075"/>
            <a:ext cx="9457503" cy="2554545"/>
          </a:xfrm>
          <a:prstGeom prst="rect">
            <a:avLst/>
          </a:prstGeom>
          <a:noFill/>
        </p:spPr>
        <p:txBody>
          <a:bodyPr wrap="square" numCol="2"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nationality.</a:t>
            </a:r>
          </a:p>
          <a:p>
            <a:pPr marL="228600" indent="-228600">
              <a:buFont typeface="+mj-lt"/>
              <a:buAutoNum type="arabicPeriod" startAt="6"/>
            </a:pPr>
            <a:r>
              <a:rPr lang="en-GB" sz="1000" dirty="0">
                <a:solidFill>
                  <a:prstClr val="black"/>
                </a:solidFill>
                <a:latin typeface="Times New Roman" panose="02020603050405020304" pitchFamily="18" charset="0"/>
                <a:cs typeface="Times New Roman" panose="02020603050405020304" pitchFamily="18" charset="0"/>
              </a:rPr>
              <a:t>The model is performed on (I) the mean of all usefulness assessments of blockchain technology applications as well as on each application ((II) tokenization of assets, (III) fractional ownership, (IV) self-sovereign identity, (V) smart contracts, (VI) micropayments, (VII) anonymous transactions) respectively.</a:t>
            </a: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H11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H12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H13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H14 1a (-), 2a (-), 3a (+), 4a (+), 5a (-), 6a (-), 7a (-), 8a (-), 9a (+), 10a (-)</a:t>
            </a:r>
          </a:p>
          <a:p>
            <a:pPr marL="228600" indent="-228600">
              <a:buFont typeface="+mj-lt"/>
              <a:buAutoNum type="arabicPeriod" startAt="6"/>
            </a:pPr>
            <a:r>
              <a:rPr lang="en-GB" sz="1000" dirty="0">
                <a:solidFill>
                  <a:srgbClr val="FF0000"/>
                </a:solidFill>
                <a:latin typeface="Times New Roman" panose="02020603050405020304" pitchFamily="18" charset="0"/>
                <a:cs typeface="Times New Roman" panose="02020603050405020304" pitchFamily="18" charset="0"/>
              </a:rPr>
              <a:t>H15 1a (-), 2a (-), 3a (+), 4a (+), 5a (-), 6a (-), 7a (-), 8a (-), 9a (+), 10a (-)</a:t>
            </a: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p:txBody>
      </p:sp>
      <p:sp>
        <p:nvSpPr>
          <p:cNvPr id="22" name="Rechteck 21">
            <a:extLst>
              <a:ext uri="{FF2B5EF4-FFF2-40B4-BE49-F238E27FC236}">
                <a16:creationId xmlns:a16="http://schemas.microsoft.com/office/drawing/2014/main" id="{04968370-D605-064B-8382-3B0EE4891A9A}"/>
              </a:ext>
            </a:extLst>
          </p:cNvPr>
          <p:cNvSpPr/>
          <p:nvPr/>
        </p:nvSpPr>
        <p:spPr>
          <a:xfrm>
            <a:off x="9093456"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r>
              <a:rPr lang="en-GB" sz="1200" baseline="30000" dirty="0">
                <a:solidFill>
                  <a:schemeClr val="tx1"/>
                </a:solidFill>
                <a:latin typeface="Times New Roman" panose="02020603050405020304" pitchFamily="18" charset="0"/>
                <a:cs typeface="Times New Roman" panose="02020603050405020304" pitchFamily="18" charset="0"/>
              </a:rPr>
              <a:t>123456</a:t>
            </a:r>
          </a:p>
        </p:txBody>
      </p:sp>
      <p:sp>
        <p:nvSpPr>
          <p:cNvPr id="19" name="Rechteck 18">
            <a:extLst>
              <a:ext uri="{FF2B5EF4-FFF2-40B4-BE49-F238E27FC236}">
                <a16:creationId xmlns:a16="http://schemas.microsoft.com/office/drawing/2014/main" id="{B5BEAA73-EDA2-AE48-96E7-652D14D1E6EE}"/>
              </a:ext>
            </a:extLst>
          </p:cNvPr>
          <p:cNvSpPr/>
          <p:nvPr/>
        </p:nvSpPr>
        <p:spPr>
          <a:xfrm>
            <a:off x="1370544"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4" name="Rechteck 3">
            <a:extLst>
              <a:ext uri="{FF2B5EF4-FFF2-40B4-BE49-F238E27FC236}">
                <a16:creationId xmlns:a16="http://schemas.microsoft.com/office/drawing/2014/main" id="{BE6D25D6-26E7-BF42-B1D7-4F58A2485DD1}"/>
              </a:ext>
            </a:extLst>
          </p:cNvPr>
          <p:cNvSpPr/>
          <p:nvPr/>
        </p:nvSpPr>
        <p:spPr>
          <a:xfrm>
            <a:off x="5232001" y="64536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5" name="Rechteck 4">
            <a:extLst>
              <a:ext uri="{FF2B5EF4-FFF2-40B4-BE49-F238E27FC236}">
                <a16:creationId xmlns:a16="http://schemas.microsoft.com/office/drawing/2014/main" id="{0D142590-711A-4744-BFD0-C83E700BB8F1}"/>
              </a:ext>
            </a:extLst>
          </p:cNvPr>
          <p:cNvSpPr/>
          <p:nvPr/>
        </p:nvSpPr>
        <p:spPr>
          <a:xfrm>
            <a:off x="5232001" y="112143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9" name="Rechteck 8">
            <a:extLst>
              <a:ext uri="{FF2B5EF4-FFF2-40B4-BE49-F238E27FC236}">
                <a16:creationId xmlns:a16="http://schemas.microsoft.com/office/drawing/2014/main" id="{36639FF7-B422-F84E-B5B7-B351B1A9A732}"/>
              </a:ext>
            </a:extLst>
          </p:cNvPr>
          <p:cNvSpPr/>
          <p:nvPr/>
        </p:nvSpPr>
        <p:spPr>
          <a:xfrm>
            <a:off x="5232001" y="254965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5232001" y="350179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5232001" y="207357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5232001" y="159750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5232001" y="302572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5232001" y="397786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5232000" y="1792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6960000"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4A24269D-58EA-5949-A890-64AEE36894A3}"/>
              </a:ext>
            </a:extLst>
          </p:cNvPr>
          <p:cNvCxnSpPr>
            <a:cxnSpLocks/>
            <a:stCxn id="4" idx="3"/>
            <a:endCxn id="22" idx="1"/>
          </p:cNvCxnSpPr>
          <p:nvPr/>
        </p:nvCxnSpPr>
        <p:spPr>
          <a:xfrm>
            <a:off x="6960001" y="843366"/>
            <a:ext cx="2133455"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C7B79AAE-9C29-7149-BF73-B729F521E5D9}"/>
              </a:ext>
            </a:extLst>
          </p:cNvPr>
          <p:cNvCxnSpPr>
            <a:cxnSpLocks/>
            <a:stCxn id="5" idx="3"/>
            <a:endCxn id="22" idx="1"/>
          </p:cNvCxnSpPr>
          <p:nvPr/>
        </p:nvCxnSpPr>
        <p:spPr>
          <a:xfrm>
            <a:off x="6960001" y="1319437"/>
            <a:ext cx="2133455"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B8EF12C8-7E40-E34A-A7E2-BCAA2C241D77}"/>
              </a:ext>
            </a:extLst>
          </p:cNvPr>
          <p:cNvCxnSpPr>
            <a:cxnSpLocks/>
            <a:stCxn id="13" idx="3"/>
            <a:endCxn id="22" idx="1"/>
          </p:cNvCxnSpPr>
          <p:nvPr/>
        </p:nvCxnSpPr>
        <p:spPr>
          <a:xfrm>
            <a:off x="6960001" y="1795508"/>
            <a:ext cx="2133455"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B87D0CC7-7DAC-8C49-BDC3-7BBB5A8DE82B}"/>
              </a:ext>
            </a:extLst>
          </p:cNvPr>
          <p:cNvCxnSpPr>
            <a:cxnSpLocks/>
            <a:stCxn id="12" idx="3"/>
            <a:endCxn id="22" idx="1"/>
          </p:cNvCxnSpPr>
          <p:nvPr/>
        </p:nvCxnSpPr>
        <p:spPr>
          <a:xfrm>
            <a:off x="6960001" y="2271579"/>
            <a:ext cx="2133455"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42A4E5E2-FB23-8846-BDAD-387094E6E2DF}"/>
              </a:ext>
            </a:extLst>
          </p:cNvPr>
          <p:cNvCxnSpPr>
            <a:cxnSpLocks/>
            <a:stCxn id="9" idx="3"/>
            <a:endCxn id="22" idx="1"/>
          </p:cNvCxnSpPr>
          <p:nvPr/>
        </p:nvCxnSpPr>
        <p:spPr>
          <a:xfrm flipV="1">
            <a:off x="6960001" y="2532133"/>
            <a:ext cx="2133455"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7C3738-05D3-2344-B4ED-EBCFFC4F5765}"/>
              </a:ext>
            </a:extLst>
          </p:cNvPr>
          <p:cNvCxnSpPr>
            <a:cxnSpLocks/>
            <a:stCxn id="17" idx="3"/>
            <a:endCxn id="22" idx="1"/>
          </p:cNvCxnSpPr>
          <p:nvPr/>
        </p:nvCxnSpPr>
        <p:spPr>
          <a:xfrm flipV="1">
            <a:off x="6960001" y="2532133"/>
            <a:ext cx="2133455"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9C16877D-8D91-A449-A942-2D9E1CEC1051}"/>
              </a:ext>
            </a:extLst>
          </p:cNvPr>
          <p:cNvCxnSpPr>
            <a:cxnSpLocks/>
            <a:stCxn id="10" idx="3"/>
            <a:endCxn id="22" idx="1"/>
          </p:cNvCxnSpPr>
          <p:nvPr/>
        </p:nvCxnSpPr>
        <p:spPr>
          <a:xfrm flipV="1">
            <a:off x="6960001" y="2532133"/>
            <a:ext cx="2133455"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83FC89F8-A0DC-D548-A7DD-F0EA8F4ED037}"/>
              </a:ext>
            </a:extLst>
          </p:cNvPr>
          <p:cNvCxnSpPr>
            <a:cxnSpLocks/>
            <a:stCxn id="18" idx="3"/>
            <a:endCxn id="22" idx="1"/>
          </p:cNvCxnSpPr>
          <p:nvPr/>
        </p:nvCxnSpPr>
        <p:spPr>
          <a:xfrm flipV="1">
            <a:off x="6960001" y="2532133"/>
            <a:ext cx="2133455"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6623064B-46CE-C442-BA43-C93149BD746D}"/>
              </a:ext>
            </a:extLst>
          </p:cNvPr>
          <p:cNvCxnSpPr>
            <a:cxnSpLocks/>
            <a:stCxn id="18" idx="1"/>
            <a:endCxn id="19" idx="3"/>
          </p:cNvCxnSpPr>
          <p:nvPr/>
        </p:nvCxnSpPr>
        <p:spPr>
          <a:xfrm flipH="1" flipV="1">
            <a:off x="3098544" y="2532133"/>
            <a:ext cx="2133457"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a:extLst>
              <a:ext uri="{FF2B5EF4-FFF2-40B4-BE49-F238E27FC236}">
                <a16:creationId xmlns:a16="http://schemas.microsoft.com/office/drawing/2014/main" id="{CE182E91-CC47-DB44-93C1-EDEF3B46DCAD}"/>
              </a:ext>
            </a:extLst>
          </p:cNvPr>
          <p:cNvCxnSpPr>
            <a:cxnSpLocks/>
            <a:stCxn id="10" idx="1"/>
            <a:endCxn id="19" idx="3"/>
          </p:cNvCxnSpPr>
          <p:nvPr/>
        </p:nvCxnSpPr>
        <p:spPr>
          <a:xfrm flipH="1" flipV="1">
            <a:off x="3098544" y="2532133"/>
            <a:ext cx="2133457"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a:extLst>
              <a:ext uri="{FF2B5EF4-FFF2-40B4-BE49-F238E27FC236}">
                <a16:creationId xmlns:a16="http://schemas.microsoft.com/office/drawing/2014/main" id="{F3E375BF-796A-BE4E-B726-4DA43818242E}"/>
              </a:ext>
            </a:extLst>
          </p:cNvPr>
          <p:cNvCxnSpPr>
            <a:cxnSpLocks/>
            <a:stCxn id="17" idx="1"/>
            <a:endCxn id="19" idx="3"/>
          </p:cNvCxnSpPr>
          <p:nvPr/>
        </p:nvCxnSpPr>
        <p:spPr>
          <a:xfrm flipH="1" flipV="1">
            <a:off x="3098544" y="2532133"/>
            <a:ext cx="2133457"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489A79BC-73C0-DE48-ABD6-7D78942A4C73}"/>
              </a:ext>
            </a:extLst>
          </p:cNvPr>
          <p:cNvCxnSpPr>
            <a:cxnSpLocks/>
            <a:stCxn id="9" idx="1"/>
            <a:endCxn id="19" idx="3"/>
          </p:cNvCxnSpPr>
          <p:nvPr/>
        </p:nvCxnSpPr>
        <p:spPr>
          <a:xfrm flipH="1" flipV="1">
            <a:off x="3098544" y="2532133"/>
            <a:ext cx="2133457"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A0E7BA5B-64DA-B44D-A45E-385F5BF781A3}"/>
              </a:ext>
            </a:extLst>
          </p:cNvPr>
          <p:cNvCxnSpPr>
            <a:cxnSpLocks/>
            <a:stCxn id="12" idx="1"/>
            <a:endCxn id="19" idx="3"/>
          </p:cNvCxnSpPr>
          <p:nvPr/>
        </p:nvCxnSpPr>
        <p:spPr>
          <a:xfrm flipH="1">
            <a:off x="3098544" y="2271579"/>
            <a:ext cx="2133457"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B7D82BDB-DA8F-1D4A-BC63-2E621E3DE733}"/>
              </a:ext>
            </a:extLst>
          </p:cNvPr>
          <p:cNvCxnSpPr>
            <a:cxnSpLocks/>
            <a:stCxn id="13" idx="1"/>
            <a:endCxn id="19" idx="3"/>
          </p:cNvCxnSpPr>
          <p:nvPr/>
        </p:nvCxnSpPr>
        <p:spPr>
          <a:xfrm flipH="1">
            <a:off x="3098544" y="1795508"/>
            <a:ext cx="2133457"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4F9D317E-A56C-D741-8280-750F5DAF80F8}"/>
              </a:ext>
            </a:extLst>
          </p:cNvPr>
          <p:cNvCxnSpPr>
            <a:cxnSpLocks/>
            <a:stCxn id="5" idx="1"/>
            <a:endCxn id="19" idx="3"/>
          </p:cNvCxnSpPr>
          <p:nvPr/>
        </p:nvCxnSpPr>
        <p:spPr>
          <a:xfrm flipH="1">
            <a:off x="3098544" y="1319437"/>
            <a:ext cx="2133457"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BB53BAB8-5E98-A94A-B82B-AA205E660529}"/>
              </a:ext>
            </a:extLst>
          </p:cNvPr>
          <p:cNvCxnSpPr>
            <a:cxnSpLocks/>
            <a:stCxn id="4" idx="1"/>
            <a:endCxn id="19" idx="3"/>
          </p:cNvCxnSpPr>
          <p:nvPr/>
        </p:nvCxnSpPr>
        <p:spPr>
          <a:xfrm flipH="1">
            <a:off x="3098544" y="843366"/>
            <a:ext cx="2133457"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a:extLst>
              <a:ext uri="{FF2B5EF4-FFF2-40B4-BE49-F238E27FC236}">
                <a16:creationId xmlns:a16="http://schemas.microsoft.com/office/drawing/2014/main" id="{556792FA-051A-4F44-9F60-B4FE15B90CBA}"/>
              </a:ext>
            </a:extLst>
          </p:cNvPr>
          <p:cNvCxnSpPr>
            <a:cxnSpLocks/>
            <a:stCxn id="59" idx="1"/>
            <a:endCxn id="19" idx="3"/>
          </p:cNvCxnSpPr>
          <p:nvPr/>
        </p:nvCxnSpPr>
        <p:spPr>
          <a:xfrm flipH="1">
            <a:off x="3098544"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winkelte Verbindung 108">
            <a:extLst>
              <a:ext uri="{FF2B5EF4-FFF2-40B4-BE49-F238E27FC236}">
                <a16:creationId xmlns:a16="http://schemas.microsoft.com/office/drawing/2014/main" id="{F1966851-1EBF-1F4A-BA1B-B63E44996886}"/>
              </a:ext>
            </a:extLst>
          </p:cNvPr>
          <p:cNvCxnSpPr>
            <a:cxnSpLocks/>
            <a:stCxn id="22" idx="0"/>
            <a:endCxn id="19" idx="0"/>
          </p:cNvCxnSpPr>
          <p:nvPr/>
        </p:nvCxnSpPr>
        <p:spPr>
          <a:xfrm rot="16200000" flipV="1">
            <a:off x="6096000" y="-1527323"/>
            <a:ext cx="12700" cy="7722912"/>
          </a:xfrm>
          <a:prstGeom prst="bentConnector3">
            <a:avLst>
              <a:gd name="adj1" fmla="val 178682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feld 194">
            <a:extLst>
              <a:ext uri="{FF2B5EF4-FFF2-40B4-BE49-F238E27FC236}">
                <a16:creationId xmlns:a16="http://schemas.microsoft.com/office/drawing/2014/main" id="{FCC75135-939A-7C44-BB9F-C6BF9F4142C7}"/>
              </a:ext>
            </a:extLst>
          </p:cNvPr>
          <p:cNvSpPr txBox="1"/>
          <p:nvPr/>
        </p:nvSpPr>
        <p:spPr>
          <a:xfrm rot="2667435">
            <a:off x="7067230" y="80432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 b I-VII (+)</a:t>
            </a:r>
          </a:p>
        </p:txBody>
      </p:sp>
      <p:sp>
        <p:nvSpPr>
          <p:cNvPr id="197" name="Textfeld 196">
            <a:extLst>
              <a:ext uri="{FF2B5EF4-FFF2-40B4-BE49-F238E27FC236}">
                <a16:creationId xmlns:a16="http://schemas.microsoft.com/office/drawing/2014/main" id="{C432C3A0-D6E1-2547-B01B-B555479D3773}"/>
              </a:ext>
            </a:extLst>
          </p:cNvPr>
          <p:cNvSpPr txBox="1"/>
          <p:nvPr/>
        </p:nvSpPr>
        <p:spPr>
          <a:xfrm rot="2329499">
            <a:off x="7067230" y="115364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 b I-VII (+)</a:t>
            </a:r>
          </a:p>
        </p:txBody>
      </p:sp>
      <p:sp>
        <p:nvSpPr>
          <p:cNvPr id="198" name="Textfeld 197">
            <a:extLst>
              <a:ext uri="{FF2B5EF4-FFF2-40B4-BE49-F238E27FC236}">
                <a16:creationId xmlns:a16="http://schemas.microsoft.com/office/drawing/2014/main" id="{F9D53DDC-04CE-1C48-BBC2-7769166E29B1}"/>
              </a:ext>
            </a:extLst>
          </p:cNvPr>
          <p:cNvSpPr txBox="1"/>
          <p:nvPr/>
        </p:nvSpPr>
        <p:spPr>
          <a:xfrm rot="1903923">
            <a:off x="7081657" y="1535606"/>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b I-VII (-)</a:t>
            </a:r>
          </a:p>
        </p:txBody>
      </p:sp>
      <p:sp>
        <p:nvSpPr>
          <p:cNvPr id="199" name="Textfeld 198">
            <a:extLst>
              <a:ext uri="{FF2B5EF4-FFF2-40B4-BE49-F238E27FC236}">
                <a16:creationId xmlns:a16="http://schemas.microsoft.com/office/drawing/2014/main" id="{BD568659-4D1C-8845-AEB5-6FBFEE8A4734}"/>
              </a:ext>
            </a:extLst>
          </p:cNvPr>
          <p:cNvSpPr txBox="1"/>
          <p:nvPr/>
        </p:nvSpPr>
        <p:spPr>
          <a:xfrm rot="1291484">
            <a:off x="7081657" y="1882847"/>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b I-VII (-)</a:t>
            </a:r>
          </a:p>
        </p:txBody>
      </p:sp>
      <p:sp>
        <p:nvSpPr>
          <p:cNvPr id="200" name="Textfeld 199">
            <a:extLst>
              <a:ext uri="{FF2B5EF4-FFF2-40B4-BE49-F238E27FC236}">
                <a16:creationId xmlns:a16="http://schemas.microsoft.com/office/drawing/2014/main" id="{6B39A9B6-B319-5542-99D9-0A330537171D}"/>
              </a:ext>
            </a:extLst>
          </p:cNvPr>
          <p:cNvSpPr txBox="1"/>
          <p:nvPr/>
        </p:nvSpPr>
        <p:spPr>
          <a:xfrm rot="465330">
            <a:off x="7067230" y="2253235"/>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b I-VII (+)</a:t>
            </a:r>
          </a:p>
        </p:txBody>
      </p:sp>
      <p:sp>
        <p:nvSpPr>
          <p:cNvPr id="201" name="Textfeld 200">
            <a:extLst>
              <a:ext uri="{FF2B5EF4-FFF2-40B4-BE49-F238E27FC236}">
                <a16:creationId xmlns:a16="http://schemas.microsoft.com/office/drawing/2014/main" id="{4749922E-6C67-6643-B7E1-650C724E40FF}"/>
              </a:ext>
            </a:extLst>
          </p:cNvPr>
          <p:cNvSpPr txBox="1"/>
          <p:nvPr/>
        </p:nvSpPr>
        <p:spPr>
          <a:xfrm rot="21174797">
            <a:off x="7081657" y="2600474"/>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b I-VII (-)</a:t>
            </a:r>
          </a:p>
        </p:txBody>
      </p:sp>
      <p:sp>
        <p:nvSpPr>
          <p:cNvPr id="202" name="Textfeld 201">
            <a:extLst>
              <a:ext uri="{FF2B5EF4-FFF2-40B4-BE49-F238E27FC236}">
                <a16:creationId xmlns:a16="http://schemas.microsoft.com/office/drawing/2014/main" id="{9E7589CE-59E3-1B4E-8F43-1712610A2BA5}"/>
              </a:ext>
            </a:extLst>
          </p:cNvPr>
          <p:cNvSpPr txBox="1"/>
          <p:nvPr/>
        </p:nvSpPr>
        <p:spPr>
          <a:xfrm rot="20390632">
            <a:off x="7067230" y="2982438"/>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b I-VII (+)</a:t>
            </a:r>
          </a:p>
        </p:txBody>
      </p:sp>
      <p:sp>
        <p:nvSpPr>
          <p:cNvPr id="203" name="Textfeld 202">
            <a:extLst>
              <a:ext uri="{FF2B5EF4-FFF2-40B4-BE49-F238E27FC236}">
                <a16:creationId xmlns:a16="http://schemas.microsoft.com/office/drawing/2014/main" id="{8C643CBA-7913-6B49-9435-57BB1DB4EB63}"/>
              </a:ext>
            </a:extLst>
          </p:cNvPr>
          <p:cNvSpPr txBox="1"/>
          <p:nvPr/>
        </p:nvSpPr>
        <p:spPr>
          <a:xfrm rot="19826961">
            <a:off x="7081657" y="3341251"/>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b I-VII (-)</a:t>
            </a:r>
          </a:p>
        </p:txBody>
      </p:sp>
      <p:sp>
        <p:nvSpPr>
          <p:cNvPr id="204" name="Textfeld 203">
            <a:extLst>
              <a:ext uri="{FF2B5EF4-FFF2-40B4-BE49-F238E27FC236}">
                <a16:creationId xmlns:a16="http://schemas.microsoft.com/office/drawing/2014/main" id="{654E1E60-A356-A04D-8782-BBC7AC8DD378}"/>
              </a:ext>
            </a:extLst>
          </p:cNvPr>
          <p:cNvSpPr txBox="1"/>
          <p:nvPr/>
        </p:nvSpPr>
        <p:spPr>
          <a:xfrm rot="19191166">
            <a:off x="7067230" y="3688491"/>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b I-VII (+)</a:t>
            </a:r>
          </a:p>
        </p:txBody>
      </p:sp>
      <p:sp>
        <p:nvSpPr>
          <p:cNvPr id="216" name="Textfeld 215">
            <a:extLst>
              <a:ext uri="{FF2B5EF4-FFF2-40B4-BE49-F238E27FC236}">
                <a16:creationId xmlns:a16="http://schemas.microsoft.com/office/drawing/2014/main" id="{10C21298-DCE5-A74F-8764-1CFB0E84A9C8}"/>
              </a:ext>
            </a:extLst>
          </p:cNvPr>
          <p:cNvSpPr txBox="1"/>
          <p:nvPr/>
        </p:nvSpPr>
        <p:spPr>
          <a:xfrm rot="18907035">
            <a:off x="4630353" y="630701"/>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 a (+)</a:t>
            </a:r>
          </a:p>
        </p:txBody>
      </p:sp>
      <p:sp>
        <p:nvSpPr>
          <p:cNvPr id="219" name="Textfeld 218">
            <a:extLst>
              <a:ext uri="{FF2B5EF4-FFF2-40B4-BE49-F238E27FC236}">
                <a16:creationId xmlns:a16="http://schemas.microsoft.com/office/drawing/2014/main" id="{4407093C-6A69-6342-9F12-0D16A0D63A77}"/>
              </a:ext>
            </a:extLst>
          </p:cNvPr>
          <p:cNvSpPr txBox="1"/>
          <p:nvPr/>
        </p:nvSpPr>
        <p:spPr>
          <a:xfrm rot="19183899">
            <a:off x="4627147" y="1028205"/>
            <a:ext cx="516735"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H2 a (+)</a:t>
            </a:r>
          </a:p>
        </p:txBody>
      </p:sp>
      <p:sp>
        <p:nvSpPr>
          <p:cNvPr id="220" name="Textfeld 219">
            <a:extLst>
              <a:ext uri="{FF2B5EF4-FFF2-40B4-BE49-F238E27FC236}">
                <a16:creationId xmlns:a16="http://schemas.microsoft.com/office/drawing/2014/main" id="{E099451C-DD9E-0345-8D3D-9644C28C20F7}"/>
              </a:ext>
            </a:extLst>
          </p:cNvPr>
          <p:cNvSpPr txBox="1"/>
          <p:nvPr/>
        </p:nvSpPr>
        <p:spPr>
          <a:xfrm rot="19745712">
            <a:off x="4644780" y="1422637"/>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a (-)</a:t>
            </a:r>
          </a:p>
        </p:txBody>
      </p:sp>
      <p:sp>
        <p:nvSpPr>
          <p:cNvPr id="221" name="Textfeld 220">
            <a:extLst>
              <a:ext uri="{FF2B5EF4-FFF2-40B4-BE49-F238E27FC236}">
                <a16:creationId xmlns:a16="http://schemas.microsoft.com/office/drawing/2014/main" id="{18D12D03-F595-0946-AB57-CA646E658969}"/>
              </a:ext>
            </a:extLst>
          </p:cNvPr>
          <p:cNvSpPr txBox="1"/>
          <p:nvPr/>
        </p:nvSpPr>
        <p:spPr>
          <a:xfrm rot="20456969">
            <a:off x="4644780" y="1813486"/>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a (-)</a:t>
            </a:r>
          </a:p>
        </p:txBody>
      </p:sp>
      <p:sp>
        <p:nvSpPr>
          <p:cNvPr id="222" name="Textfeld 221">
            <a:extLst>
              <a:ext uri="{FF2B5EF4-FFF2-40B4-BE49-F238E27FC236}">
                <a16:creationId xmlns:a16="http://schemas.microsoft.com/office/drawing/2014/main" id="{49BA4575-10F4-144C-93E5-BDC89D1F6A1A}"/>
              </a:ext>
            </a:extLst>
          </p:cNvPr>
          <p:cNvSpPr txBox="1"/>
          <p:nvPr/>
        </p:nvSpPr>
        <p:spPr>
          <a:xfrm rot="21301928">
            <a:off x="4630353" y="2222533"/>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a (+)</a:t>
            </a:r>
          </a:p>
        </p:txBody>
      </p:sp>
      <p:sp>
        <p:nvSpPr>
          <p:cNvPr id="223" name="Textfeld 222">
            <a:extLst>
              <a:ext uri="{FF2B5EF4-FFF2-40B4-BE49-F238E27FC236}">
                <a16:creationId xmlns:a16="http://schemas.microsoft.com/office/drawing/2014/main" id="{D1FF651A-FDC2-7446-902A-8CA81944C799}"/>
              </a:ext>
            </a:extLst>
          </p:cNvPr>
          <p:cNvSpPr txBox="1"/>
          <p:nvPr/>
        </p:nvSpPr>
        <p:spPr>
          <a:xfrm rot="328053">
            <a:off x="4644780" y="262440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a (-)</a:t>
            </a:r>
          </a:p>
        </p:txBody>
      </p:sp>
      <p:sp>
        <p:nvSpPr>
          <p:cNvPr id="224" name="Textfeld 223">
            <a:extLst>
              <a:ext uri="{FF2B5EF4-FFF2-40B4-BE49-F238E27FC236}">
                <a16:creationId xmlns:a16="http://schemas.microsoft.com/office/drawing/2014/main" id="{D298E6A0-D8F7-184F-9310-A0BAEAD1E45E}"/>
              </a:ext>
            </a:extLst>
          </p:cNvPr>
          <p:cNvSpPr txBox="1"/>
          <p:nvPr/>
        </p:nvSpPr>
        <p:spPr>
          <a:xfrm rot="1113852">
            <a:off x="4630353" y="3030034"/>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a (+)</a:t>
            </a:r>
          </a:p>
        </p:txBody>
      </p:sp>
      <p:sp>
        <p:nvSpPr>
          <p:cNvPr id="225" name="Textfeld 224">
            <a:extLst>
              <a:ext uri="{FF2B5EF4-FFF2-40B4-BE49-F238E27FC236}">
                <a16:creationId xmlns:a16="http://schemas.microsoft.com/office/drawing/2014/main" id="{0C5C405F-1767-AD4C-95DA-D63508D7D161}"/>
              </a:ext>
            </a:extLst>
          </p:cNvPr>
          <p:cNvSpPr txBox="1"/>
          <p:nvPr/>
        </p:nvSpPr>
        <p:spPr>
          <a:xfrm rot="1727712">
            <a:off x="4644780" y="341301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a (-)</a:t>
            </a:r>
          </a:p>
        </p:txBody>
      </p:sp>
      <p:sp>
        <p:nvSpPr>
          <p:cNvPr id="226" name="Textfeld 225">
            <a:extLst>
              <a:ext uri="{FF2B5EF4-FFF2-40B4-BE49-F238E27FC236}">
                <a16:creationId xmlns:a16="http://schemas.microsoft.com/office/drawing/2014/main" id="{FC010256-2A59-A043-A72B-6ED64680E8AC}"/>
              </a:ext>
            </a:extLst>
          </p:cNvPr>
          <p:cNvSpPr txBox="1"/>
          <p:nvPr/>
        </p:nvSpPr>
        <p:spPr>
          <a:xfrm rot="2254746">
            <a:off x="4630353" y="3797697"/>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a (+)</a:t>
            </a:r>
          </a:p>
        </p:txBody>
      </p:sp>
      <p:sp>
        <p:nvSpPr>
          <p:cNvPr id="229" name="Textfeld 228">
            <a:extLst>
              <a:ext uri="{FF2B5EF4-FFF2-40B4-BE49-F238E27FC236}">
                <a16:creationId xmlns:a16="http://schemas.microsoft.com/office/drawing/2014/main" id="{06EE16D9-715E-9343-A916-70B8ECD2364D}"/>
              </a:ext>
            </a:extLst>
          </p:cNvPr>
          <p:cNvSpPr txBox="1"/>
          <p:nvPr/>
        </p:nvSpPr>
        <p:spPr>
          <a:xfrm>
            <a:off x="9696403" y="2130597"/>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H10 (+)</a:t>
            </a:r>
          </a:p>
        </p:txBody>
      </p:sp>
      <p:cxnSp>
        <p:nvCxnSpPr>
          <p:cNvPr id="96" name="Gerade Verbindung mit Pfeil 95">
            <a:extLst>
              <a:ext uri="{FF2B5EF4-FFF2-40B4-BE49-F238E27FC236}">
                <a16:creationId xmlns:a16="http://schemas.microsoft.com/office/drawing/2014/main" id="{A7F4D94D-E545-DA4E-A9D8-6E5A127A787B}"/>
              </a:ext>
            </a:extLst>
          </p:cNvPr>
          <p:cNvCxnSpPr>
            <a:cxnSpLocks/>
            <a:stCxn id="119" idx="3"/>
          </p:cNvCxnSpPr>
          <p:nvPr/>
        </p:nvCxnSpPr>
        <p:spPr>
          <a:xfrm flipV="1">
            <a:off x="1979022" y="3347875"/>
            <a:ext cx="2175971" cy="1864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Gerade Verbindung mit Pfeil 97">
            <a:extLst>
              <a:ext uri="{FF2B5EF4-FFF2-40B4-BE49-F238E27FC236}">
                <a16:creationId xmlns:a16="http://schemas.microsoft.com/office/drawing/2014/main" id="{B36FE214-B5C6-C548-8B76-7C4B947AB1E4}"/>
              </a:ext>
            </a:extLst>
          </p:cNvPr>
          <p:cNvCxnSpPr>
            <a:cxnSpLocks/>
            <a:stCxn id="119" idx="3"/>
          </p:cNvCxnSpPr>
          <p:nvPr/>
        </p:nvCxnSpPr>
        <p:spPr>
          <a:xfrm flipV="1">
            <a:off x="1979022" y="3115408"/>
            <a:ext cx="2175971" cy="2096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Gerade Verbindung mit Pfeil 100">
            <a:extLst>
              <a:ext uri="{FF2B5EF4-FFF2-40B4-BE49-F238E27FC236}">
                <a16:creationId xmlns:a16="http://schemas.microsoft.com/office/drawing/2014/main" id="{EC0C99A9-04D4-FE41-A9F7-B793FCBE082A}"/>
              </a:ext>
            </a:extLst>
          </p:cNvPr>
          <p:cNvCxnSpPr>
            <a:cxnSpLocks/>
            <a:stCxn id="119" idx="3"/>
          </p:cNvCxnSpPr>
          <p:nvPr/>
        </p:nvCxnSpPr>
        <p:spPr>
          <a:xfrm flipV="1">
            <a:off x="1979022" y="2877725"/>
            <a:ext cx="2175971" cy="2334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Gerade Verbindung mit Pfeil 105">
            <a:extLst>
              <a:ext uri="{FF2B5EF4-FFF2-40B4-BE49-F238E27FC236}">
                <a16:creationId xmlns:a16="http://schemas.microsoft.com/office/drawing/2014/main" id="{B4FC76AC-A6CF-9C42-B1B1-1D3968309188}"/>
              </a:ext>
            </a:extLst>
          </p:cNvPr>
          <p:cNvCxnSpPr>
            <a:cxnSpLocks/>
            <a:stCxn id="119" idx="3"/>
          </p:cNvCxnSpPr>
          <p:nvPr/>
        </p:nvCxnSpPr>
        <p:spPr>
          <a:xfrm flipV="1">
            <a:off x="1979022" y="2640082"/>
            <a:ext cx="2177447" cy="2572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Gerade Verbindung mit Pfeil 107">
            <a:extLst>
              <a:ext uri="{FF2B5EF4-FFF2-40B4-BE49-F238E27FC236}">
                <a16:creationId xmlns:a16="http://schemas.microsoft.com/office/drawing/2014/main" id="{301EBF76-8B3C-E340-945D-BE3136CAB68F}"/>
              </a:ext>
            </a:extLst>
          </p:cNvPr>
          <p:cNvCxnSpPr>
            <a:cxnSpLocks/>
            <a:stCxn id="119" idx="3"/>
          </p:cNvCxnSpPr>
          <p:nvPr/>
        </p:nvCxnSpPr>
        <p:spPr>
          <a:xfrm flipV="1">
            <a:off x="1979022" y="2400188"/>
            <a:ext cx="2180665" cy="28120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Gerade Verbindung mit Pfeil 127">
            <a:extLst>
              <a:ext uri="{FF2B5EF4-FFF2-40B4-BE49-F238E27FC236}">
                <a16:creationId xmlns:a16="http://schemas.microsoft.com/office/drawing/2014/main" id="{99059B21-358D-6D4F-A492-FD5D21C5E418}"/>
              </a:ext>
            </a:extLst>
          </p:cNvPr>
          <p:cNvCxnSpPr>
            <a:cxnSpLocks/>
            <a:stCxn id="119" idx="3"/>
          </p:cNvCxnSpPr>
          <p:nvPr/>
        </p:nvCxnSpPr>
        <p:spPr>
          <a:xfrm flipV="1">
            <a:off x="1979022" y="2169983"/>
            <a:ext cx="2172484" cy="304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Gerade Verbindung mit Pfeil 128">
            <a:extLst>
              <a:ext uri="{FF2B5EF4-FFF2-40B4-BE49-F238E27FC236}">
                <a16:creationId xmlns:a16="http://schemas.microsoft.com/office/drawing/2014/main" id="{360CCC61-B05C-284B-AB86-8E4BDB305117}"/>
              </a:ext>
            </a:extLst>
          </p:cNvPr>
          <p:cNvCxnSpPr>
            <a:cxnSpLocks/>
            <a:stCxn id="119" idx="3"/>
          </p:cNvCxnSpPr>
          <p:nvPr/>
        </p:nvCxnSpPr>
        <p:spPr>
          <a:xfrm flipV="1">
            <a:off x="1979022" y="1925785"/>
            <a:ext cx="2179056" cy="3286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Gerade Verbindung mit Pfeil 129">
            <a:extLst>
              <a:ext uri="{FF2B5EF4-FFF2-40B4-BE49-F238E27FC236}">
                <a16:creationId xmlns:a16="http://schemas.microsoft.com/office/drawing/2014/main" id="{13CF89FA-AD78-024E-A44C-69DC3B06C57E}"/>
              </a:ext>
            </a:extLst>
          </p:cNvPr>
          <p:cNvCxnSpPr>
            <a:cxnSpLocks/>
            <a:stCxn id="119" idx="3"/>
          </p:cNvCxnSpPr>
          <p:nvPr/>
        </p:nvCxnSpPr>
        <p:spPr>
          <a:xfrm flipV="1">
            <a:off x="1979022" y="1687749"/>
            <a:ext cx="2179055" cy="3524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Gerade Verbindung mit Pfeil 130">
            <a:extLst>
              <a:ext uri="{FF2B5EF4-FFF2-40B4-BE49-F238E27FC236}">
                <a16:creationId xmlns:a16="http://schemas.microsoft.com/office/drawing/2014/main" id="{8FEA7ECE-4F0F-EF42-A7C6-781F4C0CA457}"/>
              </a:ext>
            </a:extLst>
          </p:cNvPr>
          <p:cNvCxnSpPr>
            <a:cxnSpLocks/>
            <a:stCxn id="119" idx="3"/>
          </p:cNvCxnSpPr>
          <p:nvPr/>
        </p:nvCxnSpPr>
        <p:spPr>
          <a:xfrm flipV="1">
            <a:off x="1979022" y="1457544"/>
            <a:ext cx="2180422" cy="3754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473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reieck 7">
            <a:extLst>
              <a:ext uri="{FF2B5EF4-FFF2-40B4-BE49-F238E27FC236}">
                <a16:creationId xmlns:a16="http://schemas.microsoft.com/office/drawing/2014/main" id="{2F9A80C9-D372-C54B-8F29-D099B59B05FB}"/>
              </a:ext>
            </a:extLst>
          </p:cNvPr>
          <p:cNvSpPr/>
          <p:nvPr/>
        </p:nvSpPr>
        <p:spPr>
          <a:xfrm rot="16200000">
            <a:off x="2212848" y="4169663"/>
            <a:ext cx="438912" cy="475488"/>
          </a:xfrm>
          <a:prstGeom prs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reieck 8">
            <a:extLst>
              <a:ext uri="{FF2B5EF4-FFF2-40B4-BE49-F238E27FC236}">
                <a16:creationId xmlns:a16="http://schemas.microsoft.com/office/drawing/2014/main" id="{1170A3AF-3451-D649-9C04-D3994E6726BE}"/>
              </a:ext>
            </a:extLst>
          </p:cNvPr>
          <p:cNvSpPr/>
          <p:nvPr/>
        </p:nvSpPr>
        <p:spPr>
          <a:xfrm rot="16200000">
            <a:off x="2212848" y="3090672"/>
            <a:ext cx="438912" cy="475488"/>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hteck 5">
            <a:extLst>
              <a:ext uri="{FF2B5EF4-FFF2-40B4-BE49-F238E27FC236}">
                <a16:creationId xmlns:a16="http://schemas.microsoft.com/office/drawing/2014/main" id="{3D6D25A9-5284-0243-89F8-D898BC8713A2}"/>
              </a:ext>
            </a:extLst>
          </p:cNvPr>
          <p:cNvSpPr/>
          <p:nvPr/>
        </p:nvSpPr>
        <p:spPr>
          <a:xfrm>
            <a:off x="2670048" y="2865120"/>
            <a:ext cx="9314688" cy="926592"/>
          </a:xfrm>
          <a:prstGeom prst="rect">
            <a:avLst/>
          </a:prstGeom>
          <a:solidFill>
            <a:schemeClr val="accent5">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Rechteck 6">
            <a:extLst>
              <a:ext uri="{FF2B5EF4-FFF2-40B4-BE49-F238E27FC236}">
                <a16:creationId xmlns:a16="http://schemas.microsoft.com/office/drawing/2014/main" id="{FA3ABA99-40B5-5341-9556-AEFAFC405395}"/>
              </a:ext>
            </a:extLst>
          </p:cNvPr>
          <p:cNvSpPr/>
          <p:nvPr/>
        </p:nvSpPr>
        <p:spPr>
          <a:xfrm>
            <a:off x="2670048" y="3791712"/>
            <a:ext cx="9314688" cy="1231391"/>
          </a:xfrm>
          <a:prstGeom prst="rect">
            <a:avLst/>
          </a:prstGeom>
          <a:solidFill>
            <a:schemeClr val="accent4">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3472A768-9016-6349-B3C9-F8B85101249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Regression equation</a:t>
            </a:r>
          </a:p>
        </p:txBody>
      </p:sp>
      <p:sp>
        <p:nvSpPr>
          <p:cNvPr id="3" name="Inhaltsplatzhalter 2">
            <a:extLst>
              <a:ext uri="{FF2B5EF4-FFF2-40B4-BE49-F238E27FC236}">
                <a16:creationId xmlns:a16="http://schemas.microsoft.com/office/drawing/2014/main" id="{E628EB64-3942-FF41-9133-D733BEF31F22}"/>
              </a:ext>
            </a:extLst>
          </p:cNvPr>
          <p:cNvSpPr>
            <a:spLocks noGrp="1"/>
          </p:cNvSpPr>
          <p:nvPr>
            <p:ph idx="1"/>
          </p:nvPr>
        </p:nvSpPr>
        <p:spPr>
          <a:xfrm>
            <a:off x="838199" y="1825624"/>
            <a:ext cx="11353801" cy="5032375"/>
          </a:xfrm>
        </p:spPr>
        <p:txBody>
          <a:bodyPr>
            <a:normAutofit/>
          </a:bodyPr>
          <a:lstStyle/>
          <a:p>
            <a:pPr marL="0" indent="0">
              <a:buNone/>
            </a:pPr>
            <a:r>
              <a:rPr lang="en-GB" sz="2000" i="1" dirty="0">
                <a:latin typeface="Times New Roman" panose="02020603050405020304" pitchFamily="18" charset="0"/>
                <a:cs typeface="Times New Roman" panose="02020603050405020304" pitchFamily="18" charset="0"/>
              </a:rPr>
              <a:t>General: Y </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3</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a:t>
            </a:r>
          </a:p>
          <a:p>
            <a:pPr marL="0" indent="0">
              <a:buNone/>
            </a:pPr>
            <a:endParaRPr lang="en-GB"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Usage intention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0</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Optimism + b</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Innovativeness + b</a:t>
            </a:r>
            <a:r>
              <a:rPr lang="en-GB" sz="2000" baseline="-25000" dirty="0">
                <a:latin typeface="Times New Roman" panose="02020603050405020304" pitchFamily="18" charset="0"/>
                <a:cs typeface="Times New Roman" panose="02020603050405020304" pitchFamily="18" charset="0"/>
              </a:rPr>
              <a:t>3</a:t>
            </a:r>
            <a:r>
              <a:rPr lang="en-GB" sz="2000" dirty="0">
                <a:latin typeface="Times New Roman" panose="02020603050405020304" pitchFamily="18" charset="0"/>
                <a:cs typeface="Times New Roman" panose="02020603050405020304" pitchFamily="18" charset="0"/>
              </a:rPr>
              <a:t>Discomfort + b</a:t>
            </a:r>
            <a:r>
              <a:rPr lang="en-GB" sz="2000" baseline="-25000" dirty="0">
                <a:latin typeface="Times New Roman" panose="02020603050405020304" pitchFamily="18" charset="0"/>
                <a:cs typeface="Times New Roman" panose="02020603050405020304" pitchFamily="18" charset="0"/>
              </a:rPr>
              <a:t>4</a:t>
            </a:r>
            <a:r>
              <a:rPr lang="en-GB" sz="2000" dirty="0">
                <a:latin typeface="Times New Roman" panose="02020603050405020304" pitchFamily="18" charset="0"/>
                <a:cs typeface="Times New Roman" panose="02020603050405020304" pitchFamily="18" charset="0"/>
              </a:rPr>
              <a:t>Insecurity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5</a:t>
            </a:r>
            <a:r>
              <a:rPr lang="en-GB" sz="2000" dirty="0">
                <a:latin typeface="Times New Roman" panose="02020603050405020304" pitchFamily="18" charset="0"/>
                <a:cs typeface="Times New Roman" panose="02020603050405020304" pitchFamily="18" charset="0"/>
              </a:rPr>
              <a:t>Social Influence + b</a:t>
            </a:r>
            <a:r>
              <a:rPr lang="en-GB" sz="2000" baseline="-25000" dirty="0">
                <a:latin typeface="Times New Roman" panose="02020603050405020304" pitchFamily="18" charset="0"/>
                <a:cs typeface="Times New Roman" panose="02020603050405020304" pitchFamily="18" charset="0"/>
              </a:rPr>
              <a:t>6</a:t>
            </a:r>
            <a:r>
              <a:rPr lang="en-GB" sz="2000" dirty="0">
                <a:latin typeface="Times New Roman" panose="02020603050405020304" pitchFamily="18" charset="0"/>
                <a:cs typeface="Times New Roman" panose="02020603050405020304" pitchFamily="18" charset="0"/>
              </a:rPr>
              <a:t>Disposition to privacy + b</a:t>
            </a:r>
            <a:r>
              <a:rPr lang="en-GB" sz="2000" baseline="-25000" dirty="0">
                <a:latin typeface="Times New Roman" panose="02020603050405020304" pitchFamily="18" charset="0"/>
                <a:cs typeface="Times New Roman" panose="02020603050405020304" pitchFamily="18" charset="0"/>
              </a:rPr>
              <a:t>7</a:t>
            </a:r>
            <a:r>
              <a:rPr lang="en-GB" sz="2000" dirty="0">
                <a:latin typeface="Times New Roman" panose="02020603050405020304" pitchFamily="18" charset="0"/>
                <a:cs typeface="Times New Roman" panose="02020603050405020304" pitchFamily="18" charset="0"/>
              </a:rPr>
              <a:t>Trust + b</a:t>
            </a:r>
            <a:r>
              <a:rPr lang="en-GB" sz="2000" baseline="-25000" dirty="0">
                <a:latin typeface="Times New Roman" panose="02020603050405020304" pitchFamily="18" charset="0"/>
                <a:cs typeface="Times New Roman" panose="02020603050405020304" pitchFamily="18" charset="0"/>
              </a:rPr>
              <a:t>8</a:t>
            </a:r>
            <a:r>
              <a:rPr lang="en-GB" sz="2000" dirty="0">
                <a:latin typeface="Times New Roman" panose="02020603050405020304" pitchFamily="18" charset="0"/>
                <a:cs typeface="Times New Roman" panose="02020603050405020304" pitchFamily="18" charset="0"/>
              </a:rPr>
              <a:t>Perceived risk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9</a:t>
            </a:r>
            <a:r>
              <a:rPr lang="en-GB" sz="2000" dirty="0">
                <a:latin typeface="Times New Roman" panose="02020603050405020304" pitchFamily="18" charset="0"/>
                <a:cs typeface="Times New Roman" panose="02020603050405020304" pitchFamily="18" charset="0"/>
              </a:rPr>
              <a:t>Perceived benefit for society + b</a:t>
            </a:r>
            <a:r>
              <a:rPr lang="en-GB" sz="2000" baseline="-25000" dirty="0">
                <a:latin typeface="Times New Roman" panose="02020603050405020304" pitchFamily="18" charset="0"/>
                <a:cs typeface="Times New Roman" panose="02020603050405020304" pitchFamily="18" charset="0"/>
              </a:rPr>
              <a:t>10</a:t>
            </a:r>
            <a:r>
              <a:rPr lang="en-GB" sz="2000" dirty="0">
                <a:latin typeface="Times New Roman" panose="02020603050405020304" pitchFamily="18" charset="0"/>
                <a:cs typeface="Times New Roman" panose="02020603050405020304" pitchFamily="18" charset="0"/>
              </a:rPr>
              <a:t>Potential of disruption + b</a:t>
            </a:r>
            <a:r>
              <a:rPr lang="en-GB" sz="2000" baseline="-25000" dirty="0">
                <a:latin typeface="Times New Roman" panose="02020603050405020304" pitchFamily="18" charset="0"/>
                <a:cs typeface="Times New Roman" panose="02020603050405020304" pitchFamily="18" charset="0"/>
              </a:rPr>
              <a:t>11</a:t>
            </a:r>
            <a:r>
              <a:rPr lang="en-GB" sz="2000" dirty="0">
                <a:latin typeface="Times New Roman" panose="02020603050405020304" pitchFamily="18" charset="0"/>
                <a:cs typeface="Times New Roman" panose="02020603050405020304" pitchFamily="18" charset="0"/>
              </a:rPr>
              <a:t>Application Usefulness 		+ b</a:t>
            </a:r>
            <a:r>
              <a:rPr lang="en-GB" sz="2000" baseline="-25000" dirty="0">
                <a:latin typeface="Times New Roman" panose="02020603050405020304" pitchFamily="18" charset="0"/>
                <a:cs typeface="Times New Roman" panose="02020603050405020304" pitchFamily="18" charset="0"/>
              </a:rPr>
              <a:t>12</a:t>
            </a:r>
            <a:r>
              <a:rPr lang="en-GB" sz="2000" dirty="0">
                <a:latin typeface="Times New Roman" panose="02020603050405020304" pitchFamily="18" charset="0"/>
                <a:cs typeface="Times New Roman" panose="02020603050405020304" pitchFamily="18" charset="0"/>
              </a:rPr>
              <a:t>M</a:t>
            </a:r>
            <a:r>
              <a:rPr lang="en-GB" sz="2000" baseline="300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13</a:t>
            </a:r>
            <a:r>
              <a:rPr lang="en-GB" sz="2000" dirty="0">
                <a:latin typeface="Times New Roman" panose="02020603050405020304" pitchFamily="18" charset="0"/>
                <a:cs typeface="Times New Roman" panose="02020603050405020304" pitchFamily="18" charset="0"/>
              </a:rPr>
              <a:t>Optimism </a:t>
            </a:r>
            <a:r>
              <a:rPr lang="en-GB" sz="12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M </a:t>
            </a:r>
            <a:r>
              <a:rPr lang="en-GB" sz="2000" dirty="0">
                <a:solidFill>
                  <a:prstClr val="black"/>
                </a:solidFill>
                <a:latin typeface="Times New Roman" panose="02020603050405020304" pitchFamily="18" charset="0"/>
                <a:cs typeface="Times New Roman" panose="02020603050405020304" pitchFamily="18" charset="0"/>
              </a:rPr>
              <a:t>+ b</a:t>
            </a:r>
            <a:r>
              <a:rPr lang="en-GB" sz="2000" baseline="-25000" dirty="0">
                <a:solidFill>
                  <a:prstClr val="black"/>
                </a:solidFill>
                <a:latin typeface="Times New Roman" panose="02020603050405020304" pitchFamily="18" charset="0"/>
                <a:cs typeface="Times New Roman" panose="02020603050405020304" pitchFamily="18" charset="0"/>
              </a:rPr>
              <a:t>14</a:t>
            </a:r>
            <a:r>
              <a:rPr lang="en-GB" sz="2000" dirty="0">
                <a:solidFill>
                  <a:prstClr val="black"/>
                </a:solidFill>
                <a:latin typeface="Times New Roman" panose="02020603050405020304" pitchFamily="18" charset="0"/>
                <a:cs typeface="Times New Roman" panose="02020603050405020304" pitchFamily="18" charset="0"/>
              </a:rPr>
              <a:t>Innovativeness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15</a:t>
            </a:r>
            <a:r>
              <a:rPr lang="en-GB" sz="2000" dirty="0">
                <a:solidFill>
                  <a:prstClr val="black"/>
                </a:solidFill>
                <a:latin typeface="Times New Roman" panose="02020603050405020304" pitchFamily="18" charset="0"/>
                <a:cs typeface="Times New Roman" panose="02020603050405020304" pitchFamily="18" charset="0"/>
              </a:rPr>
              <a:t>Discomfort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16</a:t>
            </a:r>
            <a:r>
              <a:rPr lang="en-GB" sz="2000" dirty="0">
                <a:solidFill>
                  <a:prstClr val="black"/>
                </a:solidFill>
                <a:latin typeface="Times New Roman" panose="02020603050405020304" pitchFamily="18" charset="0"/>
                <a:cs typeface="Times New Roman" panose="02020603050405020304" pitchFamily="18" charset="0"/>
              </a:rPr>
              <a:t>Insecurity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17</a:t>
            </a:r>
            <a:r>
              <a:rPr lang="en-GB" sz="2000" dirty="0">
                <a:solidFill>
                  <a:prstClr val="black"/>
                </a:solidFill>
                <a:latin typeface="Times New Roman" panose="02020603050405020304" pitchFamily="18" charset="0"/>
                <a:cs typeface="Times New Roman" panose="02020603050405020304" pitchFamily="18" charset="0"/>
              </a:rPr>
              <a:t>Social Influence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b</a:t>
            </a:r>
            <a:r>
              <a:rPr lang="en-GB" sz="2000" baseline="-25000" dirty="0">
                <a:solidFill>
                  <a:prstClr val="black"/>
                </a:solidFill>
                <a:latin typeface="Times New Roman" panose="02020603050405020304" pitchFamily="18" charset="0"/>
                <a:cs typeface="Times New Roman" panose="02020603050405020304" pitchFamily="18" charset="0"/>
              </a:rPr>
              <a:t>18</a:t>
            </a:r>
            <a:r>
              <a:rPr lang="en-GB" sz="2000" dirty="0">
                <a:solidFill>
                  <a:prstClr val="black"/>
                </a:solidFill>
                <a:latin typeface="Times New Roman" panose="02020603050405020304" pitchFamily="18" charset="0"/>
                <a:cs typeface="Times New Roman" panose="02020603050405020304" pitchFamily="18" charset="0"/>
              </a:rPr>
              <a:t>Disposition to privacy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19</a:t>
            </a:r>
            <a:r>
              <a:rPr lang="en-GB" sz="2000" dirty="0">
                <a:solidFill>
                  <a:prstClr val="black"/>
                </a:solidFill>
                <a:latin typeface="Times New Roman" panose="02020603050405020304" pitchFamily="18" charset="0"/>
                <a:cs typeface="Times New Roman" panose="02020603050405020304" pitchFamily="18" charset="0"/>
              </a:rPr>
              <a:t>Trust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b</a:t>
            </a:r>
            <a:r>
              <a:rPr lang="en-GB" sz="2000" baseline="-25000" dirty="0">
                <a:solidFill>
                  <a:prstClr val="black"/>
                </a:solidFill>
                <a:latin typeface="Times New Roman" panose="02020603050405020304" pitchFamily="18" charset="0"/>
                <a:cs typeface="Times New Roman" panose="02020603050405020304" pitchFamily="18" charset="0"/>
              </a:rPr>
              <a:t>20</a:t>
            </a:r>
            <a:r>
              <a:rPr lang="en-GB" sz="2000" dirty="0">
                <a:solidFill>
                  <a:prstClr val="black"/>
                </a:solidFill>
                <a:latin typeface="Times New Roman" panose="02020603050405020304" pitchFamily="18" charset="0"/>
                <a:cs typeface="Times New Roman" panose="02020603050405020304" pitchFamily="18" charset="0"/>
              </a:rPr>
              <a:t>Perceived risk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21</a:t>
            </a:r>
            <a:r>
              <a:rPr lang="en-GB" sz="2000" dirty="0">
                <a:solidFill>
                  <a:prstClr val="black"/>
                </a:solidFill>
                <a:latin typeface="Times New Roman" panose="02020603050405020304" pitchFamily="18" charset="0"/>
                <a:cs typeface="Times New Roman" panose="02020603050405020304" pitchFamily="18" charset="0"/>
              </a:rPr>
              <a:t>Perceived benefit for society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22</a:t>
            </a:r>
            <a:r>
              <a:rPr lang="en-GB" sz="2000" dirty="0">
                <a:solidFill>
                  <a:prstClr val="black"/>
                </a:solidFill>
                <a:latin typeface="Times New Roman" panose="02020603050405020304" pitchFamily="18" charset="0"/>
                <a:cs typeface="Times New Roman" panose="02020603050405020304" pitchFamily="18" charset="0"/>
              </a:rPr>
              <a:t>Potential of disruption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23</a:t>
            </a:r>
            <a:r>
              <a:rPr lang="en-GB" sz="2000" dirty="0">
                <a:solidFill>
                  <a:prstClr val="black"/>
                </a:solidFill>
                <a:latin typeface="Times New Roman" panose="02020603050405020304" pitchFamily="18" charset="0"/>
                <a:cs typeface="Times New Roman" panose="02020603050405020304" pitchFamily="18" charset="0"/>
              </a:rPr>
              <a:t>Application Usefulness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a:t>
            </a:r>
            <a:endParaRPr lang="en-GB" sz="2400" dirty="0"/>
          </a:p>
          <a:p>
            <a:pPr marL="0" indent="0">
              <a:buNone/>
            </a:pPr>
            <a:r>
              <a:rPr lang="en-GB" sz="2000" dirty="0">
                <a:latin typeface="Times New Roman" panose="02020603050405020304" pitchFamily="18" charset="0"/>
                <a:cs typeface="Times New Roman" panose="02020603050405020304" pitchFamily="18" charset="0"/>
              </a:rPr>
              <a:t>where…</a:t>
            </a:r>
            <a:endParaRPr lang="en-GB" dirty="0">
              <a:latin typeface="Times New Roman" panose="02020603050405020304" pitchFamily="18" charset="0"/>
              <a:cs typeface="Times New Roman" panose="02020603050405020304" pitchFamily="18" charset="0"/>
            </a:endParaRPr>
          </a:p>
          <a:p>
            <a:pPr marL="0" indent="0">
              <a:buNone/>
            </a:pPr>
            <a:r>
              <a:rPr lang="en-GB" sz="1200" dirty="0">
                <a:latin typeface="Times New Roman" panose="02020603050405020304" pitchFamily="18" charset="0"/>
                <a:cs typeface="Times New Roman" panose="02020603050405020304" pitchFamily="18" charset="0"/>
              </a:rPr>
              <a:t>*M represents moderator variables (age, gender, experience and possession of cryptocurrency) which show interaction effects on usage intention. The model has been performed for each moderator respectively.</a:t>
            </a:r>
          </a:p>
        </p:txBody>
      </p:sp>
      <p:sp>
        <p:nvSpPr>
          <p:cNvPr id="10" name="Textfeld 9">
            <a:extLst>
              <a:ext uri="{FF2B5EF4-FFF2-40B4-BE49-F238E27FC236}">
                <a16:creationId xmlns:a16="http://schemas.microsoft.com/office/drawing/2014/main" id="{7B2822DE-6254-0047-918F-9692A273F9D4}"/>
              </a:ext>
            </a:extLst>
          </p:cNvPr>
          <p:cNvSpPr txBox="1"/>
          <p:nvPr/>
        </p:nvSpPr>
        <p:spPr>
          <a:xfrm>
            <a:off x="1015563" y="3189915"/>
            <a:ext cx="1010661"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Simple effect</a:t>
            </a:r>
          </a:p>
        </p:txBody>
      </p:sp>
      <p:sp>
        <p:nvSpPr>
          <p:cNvPr id="11" name="Textfeld 10">
            <a:extLst>
              <a:ext uri="{FF2B5EF4-FFF2-40B4-BE49-F238E27FC236}">
                <a16:creationId xmlns:a16="http://schemas.microsoft.com/office/drawing/2014/main" id="{73CBFFB3-C9C0-0F42-9C0E-068FD573E669}"/>
              </a:ext>
            </a:extLst>
          </p:cNvPr>
          <p:cNvSpPr txBox="1"/>
          <p:nvPr/>
        </p:nvSpPr>
        <p:spPr>
          <a:xfrm>
            <a:off x="1015563" y="4265611"/>
            <a:ext cx="124309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Interaction effect</a:t>
            </a:r>
          </a:p>
        </p:txBody>
      </p:sp>
    </p:spTree>
    <p:extLst>
      <p:ext uri="{BB962C8B-B14F-4D97-AF65-F5344CB8AC3E}">
        <p14:creationId xmlns:p14="http://schemas.microsoft.com/office/powerpoint/2010/main" val="117585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reieck 5">
            <a:extLst>
              <a:ext uri="{FF2B5EF4-FFF2-40B4-BE49-F238E27FC236}">
                <a16:creationId xmlns:a16="http://schemas.microsoft.com/office/drawing/2014/main" id="{77CB9CF7-D92A-E64C-81AF-D8815C2CB4A0}"/>
              </a:ext>
            </a:extLst>
          </p:cNvPr>
          <p:cNvSpPr/>
          <p:nvPr/>
        </p:nvSpPr>
        <p:spPr>
          <a:xfrm rot="16200000">
            <a:off x="2212848" y="3090672"/>
            <a:ext cx="438912" cy="475488"/>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hteck 3">
            <a:extLst>
              <a:ext uri="{FF2B5EF4-FFF2-40B4-BE49-F238E27FC236}">
                <a16:creationId xmlns:a16="http://schemas.microsoft.com/office/drawing/2014/main" id="{DA622465-9439-C544-8781-99772C64D88D}"/>
              </a:ext>
            </a:extLst>
          </p:cNvPr>
          <p:cNvSpPr/>
          <p:nvPr/>
        </p:nvSpPr>
        <p:spPr>
          <a:xfrm>
            <a:off x="2670048" y="2865120"/>
            <a:ext cx="9314688" cy="926592"/>
          </a:xfrm>
          <a:prstGeom prst="rect">
            <a:avLst/>
          </a:prstGeom>
          <a:solidFill>
            <a:schemeClr val="accent5">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 name="Titel 1">
            <a:extLst>
              <a:ext uri="{FF2B5EF4-FFF2-40B4-BE49-F238E27FC236}">
                <a16:creationId xmlns:a16="http://schemas.microsoft.com/office/drawing/2014/main" id="{3472A768-9016-6349-B3C9-F8B85101249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Regression equation</a:t>
            </a:r>
          </a:p>
        </p:txBody>
      </p:sp>
      <p:sp>
        <p:nvSpPr>
          <p:cNvPr id="3" name="Inhaltsplatzhalter 2">
            <a:extLst>
              <a:ext uri="{FF2B5EF4-FFF2-40B4-BE49-F238E27FC236}">
                <a16:creationId xmlns:a16="http://schemas.microsoft.com/office/drawing/2014/main" id="{E628EB64-3942-FF41-9133-D733BEF31F22}"/>
              </a:ext>
            </a:extLst>
          </p:cNvPr>
          <p:cNvSpPr>
            <a:spLocks noGrp="1"/>
          </p:cNvSpPr>
          <p:nvPr>
            <p:ph idx="1"/>
          </p:nvPr>
        </p:nvSpPr>
        <p:spPr>
          <a:xfrm>
            <a:off x="838199" y="1825624"/>
            <a:ext cx="11353801" cy="4879975"/>
          </a:xfrm>
        </p:spPr>
        <p:txBody>
          <a:bodyPr>
            <a:normAutofit/>
          </a:bodyPr>
          <a:lstStyle/>
          <a:p>
            <a:pPr marL="0" indent="0">
              <a:buNone/>
            </a:pPr>
            <a:r>
              <a:rPr lang="en-GB" sz="2000" i="1" dirty="0">
                <a:latin typeface="Times New Roman" panose="02020603050405020304" pitchFamily="18" charset="0"/>
                <a:cs typeface="Times New Roman" panose="02020603050405020304" pitchFamily="18" charset="0"/>
              </a:rPr>
              <a:t>General: Y </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3</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a:t>
            </a:r>
          </a:p>
          <a:p>
            <a:pPr marL="0" indent="0">
              <a:buNone/>
            </a:pPr>
            <a:endParaRPr lang="en-GB"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Application usefulness</a:t>
            </a:r>
            <a:r>
              <a:rPr lang="en-GB" sz="2000" baseline="300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0</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Optimism + b</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Innovativeness + b</a:t>
            </a:r>
            <a:r>
              <a:rPr lang="en-GB" sz="2000" baseline="-25000" dirty="0">
                <a:latin typeface="Times New Roman" panose="02020603050405020304" pitchFamily="18" charset="0"/>
                <a:cs typeface="Times New Roman" panose="02020603050405020304" pitchFamily="18" charset="0"/>
              </a:rPr>
              <a:t>3</a:t>
            </a:r>
            <a:r>
              <a:rPr lang="en-GB" sz="2000" dirty="0">
                <a:latin typeface="Times New Roman" panose="02020603050405020304" pitchFamily="18" charset="0"/>
                <a:cs typeface="Times New Roman" panose="02020603050405020304" pitchFamily="18" charset="0"/>
              </a:rPr>
              <a:t>Discomfort + b</a:t>
            </a:r>
            <a:r>
              <a:rPr lang="en-GB" sz="2000" baseline="-25000" dirty="0">
                <a:latin typeface="Times New Roman" panose="02020603050405020304" pitchFamily="18" charset="0"/>
                <a:cs typeface="Times New Roman" panose="02020603050405020304" pitchFamily="18" charset="0"/>
              </a:rPr>
              <a:t>4</a:t>
            </a:r>
            <a:r>
              <a:rPr lang="en-GB" sz="2000" dirty="0">
                <a:latin typeface="Times New Roman" panose="02020603050405020304" pitchFamily="18" charset="0"/>
                <a:cs typeface="Times New Roman" panose="02020603050405020304" pitchFamily="18" charset="0"/>
              </a:rPr>
              <a:t>Insecurity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5</a:t>
            </a:r>
            <a:r>
              <a:rPr lang="en-GB" sz="2000" dirty="0">
                <a:latin typeface="Times New Roman" panose="02020603050405020304" pitchFamily="18" charset="0"/>
                <a:cs typeface="Times New Roman" panose="02020603050405020304" pitchFamily="18" charset="0"/>
              </a:rPr>
              <a:t>Social Influence + b</a:t>
            </a:r>
            <a:r>
              <a:rPr lang="en-GB" sz="2000" baseline="-25000" dirty="0">
                <a:latin typeface="Times New Roman" panose="02020603050405020304" pitchFamily="18" charset="0"/>
                <a:cs typeface="Times New Roman" panose="02020603050405020304" pitchFamily="18" charset="0"/>
              </a:rPr>
              <a:t>6</a:t>
            </a:r>
            <a:r>
              <a:rPr lang="en-GB" sz="2000" dirty="0">
                <a:latin typeface="Times New Roman" panose="02020603050405020304" pitchFamily="18" charset="0"/>
                <a:cs typeface="Times New Roman" panose="02020603050405020304" pitchFamily="18" charset="0"/>
              </a:rPr>
              <a:t>Disposition to privacy + b</a:t>
            </a:r>
            <a:r>
              <a:rPr lang="en-GB" sz="2000" baseline="-25000" dirty="0">
                <a:latin typeface="Times New Roman" panose="02020603050405020304" pitchFamily="18" charset="0"/>
                <a:cs typeface="Times New Roman" panose="02020603050405020304" pitchFamily="18" charset="0"/>
              </a:rPr>
              <a:t>7</a:t>
            </a:r>
            <a:r>
              <a:rPr lang="en-GB" sz="2000" dirty="0">
                <a:latin typeface="Times New Roman" panose="02020603050405020304" pitchFamily="18" charset="0"/>
                <a:cs typeface="Times New Roman" panose="02020603050405020304" pitchFamily="18" charset="0"/>
              </a:rPr>
              <a:t>Trust + b</a:t>
            </a:r>
            <a:r>
              <a:rPr lang="en-GB" sz="2000" baseline="-25000" dirty="0">
                <a:latin typeface="Times New Roman" panose="02020603050405020304" pitchFamily="18" charset="0"/>
                <a:cs typeface="Times New Roman" panose="02020603050405020304" pitchFamily="18" charset="0"/>
              </a:rPr>
              <a:t>8</a:t>
            </a:r>
            <a:r>
              <a:rPr lang="en-GB" sz="2000" dirty="0">
                <a:latin typeface="Times New Roman" panose="02020603050405020304" pitchFamily="18" charset="0"/>
                <a:cs typeface="Times New Roman" panose="02020603050405020304" pitchFamily="18" charset="0"/>
              </a:rPr>
              <a:t>Perceived risk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9</a:t>
            </a:r>
            <a:r>
              <a:rPr lang="en-GB" sz="2000" dirty="0">
                <a:latin typeface="Times New Roman" panose="02020603050405020304" pitchFamily="18" charset="0"/>
                <a:cs typeface="Times New Roman" panose="02020603050405020304" pitchFamily="18" charset="0"/>
              </a:rPr>
              <a:t>Perceived benefit for society + b</a:t>
            </a:r>
            <a:r>
              <a:rPr lang="en-GB" sz="2000" baseline="-25000" dirty="0">
                <a:latin typeface="Times New Roman" panose="02020603050405020304" pitchFamily="18" charset="0"/>
                <a:cs typeface="Times New Roman" panose="02020603050405020304" pitchFamily="18" charset="0"/>
              </a:rPr>
              <a:t>10</a:t>
            </a:r>
            <a:r>
              <a:rPr lang="en-GB" sz="2000" dirty="0">
                <a:latin typeface="Times New Roman" panose="02020603050405020304" pitchFamily="18" charset="0"/>
                <a:cs typeface="Times New Roman" panose="02020603050405020304" pitchFamily="18" charset="0"/>
              </a:rPr>
              <a:t>Potential of disruption </a:t>
            </a:r>
          </a:p>
          <a:p>
            <a:pPr marL="0" indent="0">
              <a:lnSpc>
                <a:spcPct val="100000"/>
              </a:lnSpc>
              <a:spcBef>
                <a:spcPts val="0"/>
              </a:spcBef>
              <a:buNone/>
            </a:pPr>
            <a:r>
              <a:rPr lang="en-GB" sz="2000" strike="sngStrike" dirty="0">
                <a:latin typeface="Times New Roman" panose="02020603050405020304" pitchFamily="18" charset="0"/>
                <a:cs typeface="Times New Roman" panose="02020603050405020304" pitchFamily="18" charset="0"/>
              </a:rPr>
              <a:t>		+ b</a:t>
            </a:r>
            <a:r>
              <a:rPr lang="en-GB" sz="2000" strike="sngStrike" baseline="-25000" dirty="0">
                <a:latin typeface="Times New Roman" panose="02020603050405020304" pitchFamily="18" charset="0"/>
                <a:cs typeface="Times New Roman" panose="02020603050405020304" pitchFamily="18" charset="0"/>
              </a:rPr>
              <a:t>12</a:t>
            </a:r>
            <a:r>
              <a:rPr lang="en-GB" sz="2000" strike="sngStrike" dirty="0">
                <a:latin typeface="Times New Roman" panose="02020603050405020304" pitchFamily="18" charset="0"/>
                <a:cs typeface="Times New Roman" panose="02020603050405020304" pitchFamily="18" charset="0"/>
              </a:rPr>
              <a:t>M</a:t>
            </a:r>
            <a:r>
              <a:rPr lang="en-GB" sz="2000" strike="sngStrike" baseline="30000" dirty="0">
                <a:latin typeface="Times New Roman" panose="02020603050405020304" pitchFamily="18" charset="0"/>
                <a:cs typeface="Times New Roman" panose="02020603050405020304" pitchFamily="18" charset="0"/>
              </a:rPr>
              <a:t>**</a:t>
            </a:r>
            <a:r>
              <a:rPr lang="en-GB" sz="2000" strike="sngStrike" dirty="0">
                <a:latin typeface="Times New Roman" panose="02020603050405020304" pitchFamily="18" charset="0"/>
                <a:cs typeface="Times New Roman" panose="02020603050405020304" pitchFamily="18" charset="0"/>
              </a:rPr>
              <a:t> + b</a:t>
            </a:r>
            <a:r>
              <a:rPr lang="en-GB" sz="2000" strike="sngStrike" baseline="-25000" dirty="0">
                <a:latin typeface="Times New Roman" panose="02020603050405020304" pitchFamily="18" charset="0"/>
                <a:cs typeface="Times New Roman" panose="02020603050405020304" pitchFamily="18" charset="0"/>
              </a:rPr>
              <a:t>13</a:t>
            </a:r>
            <a:r>
              <a:rPr lang="en-GB" sz="2000" strike="sngStrike" dirty="0">
                <a:latin typeface="Times New Roman" panose="02020603050405020304" pitchFamily="18" charset="0"/>
                <a:cs typeface="Times New Roman" panose="02020603050405020304" pitchFamily="18" charset="0"/>
              </a:rPr>
              <a:t>Optimism </a:t>
            </a:r>
            <a:r>
              <a:rPr lang="en-GB" sz="1200" strike="sngStrike" dirty="0">
                <a:latin typeface="Times New Roman" panose="02020603050405020304" pitchFamily="18" charset="0"/>
                <a:cs typeface="Times New Roman" panose="02020603050405020304" pitchFamily="18" charset="0"/>
              </a:rPr>
              <a:t>✕</a:t>
            </a:r>
            <a:r>
              <a:rPr lang="en-GB" sz="2000" strike="sngStrike" dirty="0">
                <a:latin typeface="Times New Roman" panose="02020603050405020304" pitchFamily="18" charset="0"/>
                <a:cs typeface="Times New Roman" panose="02020603050405020304" pitchFamily="18" charset="0"/>
              </a:rPr>
              <a:t> M </a:t>
            </a:r>
            <a:r>
              <a:rPr lang="en-GB" sz="2000" strike="sngStrike" dirty="0">
                <a:solidFill>
                  <a:prstClr val="black"/>
                </a:solidFill>
                <a:latin typeface="Times New Roman" panose="02020603050405020304" pitchFamily="18" charset="0"/>
                <a:cs typeface="Times New Roman" panose="02020603050405020304" pitchFamily="18" charset="0"/>
              </a:rPr>
              <a:t>+ b</a:t>
            </a:r>
            <a:r>
              <a:rPr lang="en-GB" sz="2000" strike="sngStrike" baseline="-25000" dirty="0">
                <a:solidFill>
                  <a:prstClr val="black"/>
                </a:solidFill>
                <a:latin typeface="Times New Roman" panose="02020603050405020304" pitchFamily="18" charset="0"/>
                <a:cs typeface="Times New Roman" panose="02020603050405020304" pitchFamily="18" charset="0"/>
              </a:rPr>
              <a:t>14</a:t>
            </a:r>
            <a:r>
              <a:rPr lang="en-GB" sz="2000" strike="sngStrike" dirty="0">
                <a:solidFill>
                  <a:prstClr val="black"/>
                </a:solidFill>
                <a:latin typeface="Times New Roman" panose="02020603050405020304" pitchFamily="18" charset="0"/>
                <a:cs typeface="Times New Roman" panose="02020603050405020304" pitchFamily="18" charset="0"/>
              </a:rPr>
              <a:t>Innovativeness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15</a:t>
            </a:r>
            <a:r>
              <a:rPr lang="en-GB" sz="2000" strike="sngStrike" dirty="0">
                <a:solidFill>
                  <a:prstClr val="black"/>
                </a:solidFill>
                <a:latin typeface="Times New Roman" panose="02020603050405020304" pitchFamily="18" charset="0"/>
                <a:cs typeface="Times New Roman" panose="02020603050405020304" pitchFamily="18" charset="0"/>
              </a:rPr>
              <a:t>Discomfort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16</a:t>
            </a:r>
            <a:r>
              <a:rPr lang="en-GB" sz="2000" strike="sngStrike" dirty="0">
                <a:solidFill>
                  <a:prstClr val="black"/>
                </a:solidFill>
                <a:latin typeface="Times New Roman" panose="02020603050405020304" pitchFamily="18" charset="0"/>
                <a:cs typeface="Times New Roman" panose="02020603050405020304" pitchFamily="18" charset="0"/>
              </a:rPr>
              <a:t>Insecurity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17</a:t>
            </a:r>
            <a:r>
              <a:rPr lang="en-GB" sz="2000" strike="sngStrike" dirty="0">
                <a:solidFill>
                  <a:prstClr val="black"/>
                </a:solidFill>
                <a:latin typeface="Times New Roman" panose="02020603050405020304" pitchFamily="18" charset="0"/>
                <a:cs typeface="Times New Roman" panose="02020603050405020304" pitchFamily="18" charset="0"/>
              </a:rPr>
              <a:t>Social Influence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b</a:t>
            </a:r>
            <a:r>
              <a:rPr lang="en-GB" sz="2000" strike="sngStrike" baseline="-25000" dirty="0">
                <a:solidFill>
                  <a:prstClr val="black"/>
                </a:solidFill>
                <a:latin typeface="Times New Roman" panose="02020603050405020304" pitchFamily="18" charset="0"/>
                <a:cs typeface="Times New Roman" panose="02020603050405020304" pitchFamily="18" charset="0"/>
              </a:rPr>
              <a:t>18</a:t>
            </a:r>
            <a:r>
              <a:rPr lang="en-GB" sz="2000" strike="sngStrike" dirty="0">
                <a:solidFill>
                  <a:prstClr val="black"/>
                </a:solidFill>
                <a:latin typeface="Times New Roman" panose="02020603050405020304" pitchFamily="18" charset="0"/>
                <a:cs typeface="Times New Roman" panose="02020603050405020304" pitchFamily="18" charset="0"/>
              </a:rPr>
              <a:t>Disposition to privacy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19</a:t>
            </a:r>
            <a:r>
              <a:rPr lang="en-GB" sz="2000" strike="sngStrike" dirty="0">
                <a:solidFill>
                  <a:prstClr val="black"/>
                </a:solidFill>
                <a:latin typeface="Times New Roman" panose="02020603050405020304" pitchFamily="18" charset="0"/>
                <a:cs typeface="Times New Roman" panose="02020603050405020304" pitchFamily="18" charset="0"/>
              </a:rPr>
              <a:t>Trust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b</a:t>
            </a:r>
            <a:r>
              <a:rPr lang="en-GB" sz="2000" strike="sngStrike" baseline="-25000" dirty="0">
                <a:solidFill>
                  <a:prstClr val="black"/>
                </a:solidFill>
                <a:latin typeface="Times New Roman" panose="02020603050405020304" pitchFamily="18" charset="0"/>
                <a:cs typeface="Times New Roman" panose="02020603050405020304" pitchFamily="18" charset="0"/>
              </a:rPr>
              <a:t>20</a:t>
            </a:r>
            <a:r>
              <a:rPr lang="en-GB" sz="2000" strike="sngStrike" dirty="0">
                <a:solidFill>
                  <a:prstClr val="black"/>
                </a:solidFill>
                <a:latin typeface="Times New Roman" panose="02020603050405020304" pitchFamily="18" charset="0"/>
                <a:cs typeface="Times New Roman" panose="02020603050405020304" pitchFamily="18" charset="0"/>
              </a:rPr>
              <a:t>Perceived risk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21</a:t>
            </a:r>
            <a:r>
              <a:rPr lang="en-GB" sz="2000" strike="sngStrike" dirty="0">
                <a:solidFill>
                  <a:prstClr val="black"/>
                </a:solidFill>
                <a:latin typeface="Times New Roman" panose="02020603050405020304" pitchFamily="18" charset="0"/>
                <a:cs typeface="Times New Roman" panose="02020603050405020304" pitchFamily="18" charset="0"/>
              </a:rPr>
              <a:t>Perceived benefit for society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22</a:t>
            </a:r>
            <a:r>
              <a:rPr lang="en-GB" sz="2000" strike="sngStrike" dirty="0">
                <a:solidFill>
                  <a:prstClr val="black"/>
                </a:solidFill>
                <a:latin typeface="Times New Roman" panose="02020603050405020304" pitchFamily="18" charset="0"/>
                <a:cs typeface="Times New Roman" panose="02020603050405020304" pitchFamily="18" charset="0"/>
              </a:rPr>
              <a:t>Potential of disruption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23</a:t>
            </a:r>
            <a:r>
              <a:rPr lang="en-GB" sz="2000" strike="sngStrike" dirty="0">
                <a:solidFill>
                  <a:prstClr val="black"/>
                </a:solidFill>
                <a:latin typeface="Times New Roman" panose="02020603050405020304" pitchFamily="18" charset="0"/>
                <a:cs typeface="Times New Roman" panose="02020603050405020304" pitchFamily="18" charset="0"/>
              </a:rPr>
              <a:t>Usage intention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a:t>
            </a:r>
            <a:endParaRPr lang="en-GB" sz="2400" strike="sngStrike" dirty="0"/>
          </a:p>
          <a:p>
            <a:pPr marL="0" indent="0">
              <a:buNone/>
            </a:pPr>
            <a:r>
              <a:rPr lang="en-GB" sz="2000" dirty="0">
                <a:latin typeface="Times New Roman" panose="02020603050405020304" pitchFamily="18" charset="0"/>
                <a:cs typeface="Times New Roman" panose="02020603050405020304" pitchFamily="18" charset="0"/>
              </a:rPr>
              <a:t>where...</a:t>
            </a:r>
          </a:p>
          <a:p>
            <a:pPr marL="0" lvl="0" indent="0">
              <a:buNone/>
            </a:pPr>
            <a:r>
              <a:rPr lang="en-GB" sz="1200" dirty="0">
                <a:solidFill>
                  <a:prstClr val="black"/>
                </a:solidFill>
                <a:latin typeface="Times New Roman" panose="02020603050405020304" pitchFamily="18" charset="0"/>
                <a:cs typeface="Times New Roman" panose="02020603050405020304" pitchFamily="18" charset="0"/>
              </a:rPr>
              <a:t>*The model has been performed on the mean of all usefulness assessments of blockchain technology applications as well as on each application (tokenization of assets, fractional ownership, self-sovereign identity, smart contracts, micropayments, anonymous transactions) respectively. </a:t>
            </a:r>
          </a:p>
          <a:p>
            <a:pPr marL="0" lvl="0" indent="0">
              <a:buNone/>
            </a:pPr>
            <a:r>
              <a:rPr lang="en-GB" sz="1200" dirty="0">
                <a:solidFill>
                  <a:prstClr val="black"/>
                </a:solidFill>
                <a:latin typeface="Times New Roman" panose="02020603050405020304" pitchFamily="18" charset="0"/>
                <a:cs typeface="Times New Roman" panose="02020603050405020304" pitchFamily="18" charset="0"/>
              </a:rPr>
              <a:t>**M represents moderator variables (age, gender, experience, possession of cryptocurrency and nationality) which show interaction effects on application usefulness. The model has been performed for each moderator respectively.</a:t>
            </a:r>
          </a:p>
          <a:p>
            <a:pPr marL="0" indent="0">
              <a:buNone/>
            </a:pPr>
            <a:endParaRPr lang="en-GB" dirty="0"/>
          </a:p>
        </p:txBody>
      </p:sp>
      <p:sp>
        <p:nvSpPr>
          <p:cNvPr id="12" name="Textfeld 11">
            <a:extLst>
              <a:ext uri="{FF2B5EF4-FFF2-40B4-BE49-F238E27FC236}">
                <a16:creationId xmlns:a16="http://schemas.microsoft.com/office/drawing/2014/main" id="{4467D019-7B71-A144-829E-9235AC525641}"/>
              </a:ext>
            </a:extLst>
          </p:cNvPr>
          <p:cNvSpPr txBox="1"/>
          <p:nvPr/>
        </p:nvSpPr>
        <p:spPr>
          <a:xfrm>
            <a:off x="1015563" y="3189915"/>
            <a:ext cx="1010661"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Simple effect</a:t>
            </a:r>
          </a:p>
        </p:txBody>
      </p:sp>
    </p:spTree>
    <p:extLst>
      <p:ext uri="{BB962C8B-B14F-4D97-AF65-F5344CB8AC3E}">
        <p14:creationId xmlns:p14="http://schemas.microsoft.com/office/powerpoint/2010/main" val="300528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Moderated relationships</a:t>
            </a:r>
          </a:p>
        </p:txBody>
      </p:sp>
    </p:spTree>
    <p:extLst>
      <p:ext uri="{BB962C8B-B14F-4D97-AF65-F5344CB8AC3E}">
        <p14:creationId xmlns:p14="http://schemas.microsoft.com/office/powerpoint/2010/main" val="307050456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3391</Words>
  <Application>Microsoft Macintosh PowerPoint</Application>
  <PresentationFormat>Breitbild</PresentationFormat>
  <Paragraphs>544</Paragraphs>
  <Slides>27</Slides>
  <Notes>11</Notes>
  <HiddenSlides>7</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27</vt:i4>
      </vt:variant>
    </vt:vector>
  </HeadingPairs>
  <TitlesOfParts>
    <vt:vector size="32" baseType="lpstr">
      <vt:lpstr>Arial</vt:lpstr>
      <vt:lpstr>Calibri</vt:lpstr>
      <vt:lpstr>Calibri Light</vt:lpstr>
      <vt:lpstr>Times New Roman</vt:lpstr>
      <vt:lpstr>Office</vt:lpstr>
      <vt:lpstr>Research model</vt:lpstr>
      <vt:lpstr>PowerPoint-Präsentation</vt:lpstr>
      <vt:lpstr>PowerPoint-Präsentation</vt:lpstr>
      <vt:lpstr>PowerPoint-Präsentation</vt:lpstr>
      <vt:lpstr>PowerPoint-Präsentation</vt:lpstr>
      <vt:lpstr>PowerPoint-Präsentation</vt:lpstr>
      <vt:lpstr>Regression equation</vt:lpstr>
      <vt:lpstr>Regression equation</vt:lpstr>
      <vt:lpstr>Moderated relationships</vt:lpstr>
      <vt:lpstr>PowerPoint-Präsentation</vt:lpstr>
      <vt:lpstr>PowerPoint-Präsentation</vt:lpstr>
      <vt:lpstr>PowerPoint-Präsentation</vt:lpstr>
      <vt:lpstr>PowerPoint-Präsentation</vt:lpstr>
      <vt:lpstr>PowerPoint-Präsentation</vt:lpstr>
      <vt:lpstr>Unmoderated relationships Application usefulness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ge93hud</dc:creator>
  <cp:lastModifiedBy>ge93hud</cp:lastModifiedBy>
  <cp:revision>371</cp:revision>
  <cp:lastPrinted>2022-05-25T19:44:24Z</cp:lastPrinted>
  <dcterms:created xsi:type="dcterms:W3CDTF">2022-02-05T17:33:02Z</dcterms:created>
  <dcterms:modified xsi:type="dcterms:W3CDTF">2022-05-26T02:42:47Z</dcterms:modified>
</cp:coreProperties>
</file>