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8" r:id="rId2"/>
    <p:sldId id="284" r:id="rId3"/>
    <p:sldId id="286" r:id="rId4"/>
    <p:sldId id="285" r:id="rId5"/>
    <p:sldId id="283" r:id="rId6"/>
    <p:sldId id="271" r:id="rId7"/>
    <p:sldId id="269" r:id="rId8"/>
    <p:sldId id="270" r:id="rId9"/>
    <p:sldId id="273" r:id="rId10"/>
    <p:sldId id="263" r:id="rId11"/>
    <p:sldId id="261" r:id="rId12"/>
    <p:sldId id="262" r:id="rId13"/>
    <p:sldId id="266" r:id="rId14"/>
    <p:sldId id="264" r:id="rId15"/>
    <p:sldId id="274" r:id="rId16"/>
    <p:sldId id="272" r:id="rId17"/>
    <p:sldId id="277" r:id="rId18"/>
    <p:sldId id="280" r:id="rId19"/>
    <p:sldId id="275" r:id="rId20"/>
    <p:sldId id="281" r:id="rId21"/>
    <p:sldId id="276" r:id="rId22"/>
    <p:sldId id="279" r:id="rId23"/>
    <p:sldId id="282" r:id="rId24"/>
    <p:sldId id="265" r:id="rId25"/>
    <p:sldId id="260" r:id="rId26"/>
    <p:sldId id="259" r:id="rId27"/>
    <p:sldId id="258"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8"/>
    <p:restoredTop sz="94696"/>
  </p:normalViewPr>
  <p:slideViewPr>
    <p:cSldViewPr snapToGrid="0" snapToObjects="1" showGuides="1">
      <p:cViewPr varScale="1">
        <p:scale>
          <a:sx n="86" d="100"/>
          <a:sy n="86" d="100"/>
        </p:scale>
        <p:origin x="240" y="49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31.3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16383,'75'0'0,"8"0"0,-28 0 0,14 0 0,-26 0 0,16 0 0,-17 0 0,8 0 0,-10 0 0,-7 0 0,-3 0 0,1 0 0,-6 0 0,13 0 0,-13 0 0,6 0 0,-1 0 0,-5 0 0,6 0 0,0 0 0,-6 0 0,5 0 0,1 0 0,2 0 0,-1 0 0,6 0 0,-13 0 0,14 0 0,-4 0 0,-2 0 0,0 5 0,-9-4 0,-1 4 0,0-5 0,-6 0 0,4 0 0,-10 0 0,9 0 0,-5 0 0,0 0 0,4 5 0,-3-4 0,6 3 0,1-4 0,0 0 0,0 0 0,0 0 0,-6 0 0,5 0 0,-11 0 0,9 0 0,-5 4 0,4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5.3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16383,'89'0'0,"-39"0"0,2 0 0,-2 0 0,1 0 0,7 0 0,-1 0 0,33 0 0,-35 0 0,-1 0 0,37 0 0,-35 0 0,2 0 0,-6 0 0,-2 0 0,38 0 0,-16 0 0,-21 0 0,-1 0 0,-18 0 0,7 0 0,-14 0 0,-1 0 0,-2 0 0,-11 0 0,9 0 0,-5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7.4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16383,'81'0'0,"-10"0"0,25 0 0,-39 0 0,36 0 0,-27 0 0,33 0 0,-21 0 0,17 0 0,-20 0 0,10 0 0,-10 0 0,-3 0 0,-10 0 0,-1 0 0,-17 0 0,-4 0 0,-17 0 0,-6 0 0,-1 0 0,-2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51.3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23 16383,'39'0'0,"1"0"0,-15 0 0,-7 0 0,12 0 0,-13 0 0,6 0 0,-6 0 0,-1 0 0,-1 0 0,1 0 0,6 0 0,-6 0 0,5 0 0,-4 0 0,7 0 0,-1 0 0,-1 0 0,2 0 0,-8 0 0,6 0 0,-11 0 0,9 0 0,-3 0 0,-2 0 0,1-10 0,-1 7 0,-4-7 0,10 10 0,-10 0 0,10 0 0,-7 4 0,7-3 0,1 4 0,1 0 0,0-4 0,0 4 0,0-5 0,-6 0 0,5 0 0,-5 0 0,0 0 0,4 0 0,-9 0 0,7 0 0,-2 0 0,-1 4 0,3-2 0,-8 2 0,7-4 0,-3 0 0,5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10:22:24.4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 16383,'54'-3'0,"14"0"0,-6 3 0,17 0 0,9 0 0,-37 0 0,0 0 0,0 0 0,2 0 0,7 0 0,2 0 0,-4 0 0,-2 0 0,32 0 0,8 0 0,-34 0 0,17 0 0,-17 0 0,-4 0 0,-28 0 0,-2 0 0,-16 0 0,2 0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13.6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 16383,'64'0'0,"8"0"0,8 0 0,2 0 0,-29 0 0,5 0 0,24 0 0,4 0 0,-14 0 0,1 0 0,7 0 0,-1 0 0,-15 0 0,-3 0 0,38 0 0,-18 0 0,2 0 0,-18 0 0,-2 0 0,2 0 0,-4 0 0,17 0 0,-23 0 0,-7 0 0,-3 0 0,-8 0 0,-8 0 0,-1 0 0,-7 0 0,0-4 0,1 3 0,-7-4 0,5 5 0,-5 0 0,1 0 0,2 0 0,-4-4 0,3 3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19.3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16383,'98'0'0,"0"0"0,1 0 0,-1 0 0,0 0 0,1 0 0,-1 0 0,1 0 0,-1 0 0,0 0 0,1 0 0,3 0 0,5 0 0,2 0 0,0 0 0,-2 0 0,-4 0 0,-5 0 0,-9 0 0,-10 0 0,-12 0 0,41 0 0,-18 0 0,-21 0 0,0-1 0,-2 2 0,16 5 0,-7 1 0,-23-3 0,-3 1 0,6 5 0,0 0 0,42 3 0,-37 0 0,-8-7 0,-22-1 0,-22-5 0,3 3 0,30-2 0,-1 3 0,36-4 0,-11 0 0,6 0 0,4 0 0,0 0 0,-3 0 0,-2 0 0,-16 0 0,-6 0 0,7 0 0,-19 0 0,31 0 0,25 0 0,-41 0 0,29 0 0,-64 0 0,-1 0 0,-8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50.9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16383,'98'0'0,"1"-1"0,0 1 0,0-1 0,0 1 0,0-1 0,0 1 0,-1 0 0,1-1 0,0 1 0,-1-1 0,0 1 0,-1-1 0,-2 1 0,-4-1 0,-5 1 0,-6 0 0,-9-1 0,25 1 0,-14 0 0,-13 0 0,31 0 0,-32 0 0,9 0 0,-8 0 0,-14 0 0,-3 0 0,27 0 0,-18 0 0,-53 0 0,-12 0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28.9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16383,'70'0'0,"-10"0"0,7 0 0,4 0 0,6 0 0,-10 0 0,5 0 0,10 0 0,-1 0 0,11 0 0,4 0 0,3 0 0,-2 0 0,-16 0 0,0 0 0,1 0 0,1 0 0,2 0 0,4 0 0,-3 0 0,6 0 0,2 0 0,2 0 0,0 0 0,-3 0 0,-3 0 0,-7 0 0,12 0 0,-7 0 0,-3 0 0,1 0 0,3 0 0,-1 0 0,7 0 0,1 0 0,-4 0 0,-9 0 0,-14 0 0,7 0 0,-7 0 0,11 0 0,6 0 0,-15 0 0,5 0 0,-23 0 0,-1 0 0,4 0 0,27 0 0,-76 0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37.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16383,'61'0'0,"8"0"0,-1 0 0,11 0 0,-12 0 0,9 0 0,-4 0 0,4 0 0,-3 0 0,9 0 0,0 0 0,-9 0 0,2 0 0,-10 0 0,16 0 0,12 0 0,-4 0 0,-10 0 0,-19 0 0,3 0 0,-24 0 0,-1 0 0,-10 0 0,-8 0 0,-5 0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45.9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 16383,'98'0'0,"-14"0"0,3 0 0,-41 0 0,36 0 0,-39 0 0,31 0 0,-24 0 0,14 0 0,-26 0 0,8 0 0,-17 0 0,6 0 0,-5 0 0,0 0 0,-2 0 0,-1 0 0,-4 0 0,12 0 0,-12 0 0,11 0 0,-11 0 0,12 0 0,-12 0 0,5 0 0,0 0 0,1 0 0,1 0 0,-2 0 0,-7 0 0,0 0 0,0 0 0,-5 0 0,4 0 0,-10-4 0,8 4 0,-4-4 0,3 4 0,6 0 0,-2 0 0,-2 0 0,1 0 0,-10 0 0,8 0 0,0 0 0,-4 0 0,6-4 0,-7 3 0,3-2 0,1 3 0,0 0 0,-1 0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15.5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54 16383,'90'0'0,"-12"0"0,9 0 0,-4 0 0,8 0 0,5 0 0,-29 0 0,5 0 0,3 0 0,12 0 0,1 0 0,-13 0 0,-3 0 0,-4 0 0,4 0 0,5 0 0,-11 0 0,10 0 0,-18 0 0,8 0 0,-10 0 0,-1 0 0,-7 0 0,5 0 0,-14-5 0,15 4 0,-16-5 0,16 6 0,-15 0 0,14 0 0,-5 0 0,7-6 0,-8 4 0,7-4 0,-7 0 0,9 5 0,-8-6 0,5 1 0,-5 5 0,-1-6 0,-2 7 0,0 0 0,-6 0 0,15 0 0,-7 0 0,9 0 0,35 0 0,-27 7 0,27 0 0,-35 1 0,-1-2 0,1-6 0,-8 0 0,-3 0 0,-8 0 0,-1 0 0,-6 0 0,-2 0 0,0 0 0,-5 0 0,5 0 0,0 0 0,-5 0 0,12 0 0,3 0 0,1 0 0,14 0 0,-5 0 0,32 0 0,-18 0 0,10 0 0,-26 0 0,15-5 0,-25 3 0,18-3 0,-39 5 0,5 0 0,-6 0 0,7 0 0,-7 0 0,4 0 0,1 0 0,-4 0 0,3 0 0,4-5 0,-10 4 0,10-4 0,-9 5 0,1 0 0,5 0 0,-5 0 0,6 0 0,-1 0 0,3 0 0,3 0 0,-4 0 0,0 0 0,0 0 0,0 0 0,0 0 0,0 0 0,0 0 0,0 0 0,0 0 0,0 0 0,7 0 0,-5 0 0,5 0 0,0 0 0,-5 0 0,12 0 0,-6 0 0,8 0 0,-7 0 0,5 0 0,-12 0 0,5 0 0,-7 0 0,-6 0 0,3 0 0,-4 0 0,4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21.6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25 16383,'51'0'0,"1"0"0,8 0 0,3 0 0,11 0 0,4 0 0,13 0 0,1 0 0,1 0 0,2 0 0,-24 0 0,3 0 0,2 0 0,4 0 0,2 0 0,0 0 0,0 0 0,1 0 0,0 0 0,9 0 0,1 0 0,-2 0 0,-7 0 0,-2 0 0,-1 0 0,0 0 0,-1 0 0,-2 0 0,-8 0 0,-3 0 0,1 0 0,32 0 0,-1 0 0,-4 0 0,-3 0 0,-5 0 0,-1 0 0,-2 0 0,-5 0 0,-23 0 0,-3 0 0,11 0 0,-1 0 0,33 0 0,-38 0 0,1 0 0,0 0 0,0 0 0,-6 0 0,1 0 0,5 0 0,-1 0 0,35 0 0,-4 0 0,-10 7 0,-11-6 0,8 13 0,-18-12 0,8 5 0,-10-7 0,-1 6 0,-7-4 0,5 4 0,-6-6 0,9 6 0,0-5 0,-9 11 0,7-4 0,-7-1 0,-7 4 0,4-5 0,-21 0 0,5 0 0,-13-6 0,-1 4 0,3-3 0,-2 2 0,8-3 0,-4 0 0,-3 0 0,3 0 0,-3 0 0,5 0 0,0 0 0,7 0 0,2 0 0,7 0 0,8 0 0,-6 0 0,6 0 0,-15 0 0,-2 0 0,-7 0 0,-6-3 0,-1 2 0,3-3 0,-2 0 0,2 3 0,0-7 0,-2 7 0,5-8 0,1 8 0,0-8 0,7 2 0,1-4 0,1-1 0,5 0 0,-18 6 0,10-4 0,-17 9 0,4-8 0,-60 1 0,21 2 0,-64-1 0,39 7 0,-26 0 0,18 0 0,-8 0 0,10 0 0,0 0 0,16-5 0,3 4 0,16-3 0,0 4 0,0 0 0,0 0 0,5 0 0,-3 0 0,-1 0 0,-2 0 0,-10 0 0,3 0 0,-8 0 0,0 0 0,-8 0 0,6 0 0,-6 0 0,8 0 0,0 0 0,8 0 0,6 0 0,9 0 0,2 0 0,-2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3:06.3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16383,'96'0'0,"1"0"0,-1 0 0,1 0 0,-1 0 0,0 0 0,1 0 0,-1 0 0,1 0 0,-1 0 0,1 0 0,-1 0 0,1 0 0,-1 0 0,1 0 0,-1 0 0,1 0 0,-1 0 0,1 0 0,-1 0 0,1 0 0,-1 0 0,1 0 0,-1 0 0,1 0 0,7 0 0,3 0 0,3 0 0,1 0 0,2 0 0,0 0 0,1 0 0,-2 0 0,-1 0 0,-2 0 0,-2 0 0,-4 0 0,-4 0 0,-5 0 0,-6 0 0,-5 0 0,-7 0 0,-7 0 0,-9 0 0,-8 0 0,33 0 0,-24 0 0,-4 0 0,10 0 0,1 0 0,-1 0 0,4 0 0,-7 0 0,-8 0 0,0 0 0,44 0 0,-9 0 0,-41 0 0,6 0 0,-54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8.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7.4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16383,'71'0'0,"-24"0"0,25 0 0,-19 0 0,25 0 0,0 0 0,-21 0 0,-1 0 0,20 0 0,-19 0 0,-3 0 0,4 0 0,8 0 0,-10 0 0,0 0 0,-9 0 0,7 0 0,-15 0 0,6 0 0,-8 0 0,-1 0 0,10 0 0,17 0 0,-3 0 0,12 0 0,-24 0 0,-3 0 0,-8 0 0,-1 0 0,1 0 0,-7 0 0,-2 0 0,-7 0 0,-6 0 0,5 0 0,-4 0 0,-1 0 0,5 0 0,-1 0 0,3 0 0,3 0 0,-3 0 0,6 0 0,1 0 0,8 0 0,0 0 0,-1 0 0,1 0 0,0 0 0,-7 0 0,5 0 0,-6 0 0,1 0 0,5 0 0,-12 0 0,12 0 0,-13 0 0,13 0 0,-12 0 0,5 0 0,-7 0 0,0 0 0,-5 0 0,2 4 0,-4-3 0,3 3 0,3-4 0,-1 0 0,-3 0 0,3 0 0,-5 0 0,2 0 0,2 0 0,-4 0 0,1 0 0,6 0 0,-11 0 0,11 0 0,-8 0 0,3 3 0,0-2 0,-1 2 0,1-3 0,1 0 0,-2 0 0,1 0 0,-1 0 0,-3 15 0,0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9.2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16383,'52'0'0,"1"0"0,36 0 0,-1 0 0,-6 0 0,11 0 0,-3 0 0,-11 0 0,-26 0 0,19 0 0,-20 0 0,17 0 0,-3 0 0,-10 0 0,-9 0 0,-2 0 0,-15 0 0,5 0 0,3 0 0,9 0 0,34 0 0,-9 0 0,21 0 0,-14 0 0,-1 0 0,-10 0 0,-2 0 0,-18 0 0,-3 0 0,-15 0 0,4 0 0,-11 0 0,5 0 0,-7 0 0,0 0 0,0 0 0,0 0 0,-5 0 0,2 0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4.6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16383,'74'0'0,"1"0"0,-24 0 0,1 0 0,44 0 0,-38 0 0,1 0 0,0 0 0,0 0 0,1 0 0,1 0 0,-1 0 0,1 0 0,5 0 0,-2 0 0,22 0 0,-23 0 0,-1 0 0,25 0 0,-35 0 0,1 0 0,6 0 0,-3 0 0,29 0 0,8 0 0,-17 0 0,-8 0 0,10 0 0,-10 0 0,8 0 0,-18 0 0,18 0 0,7 0 0,-11 0 0,9 0 0,-34 0 0,-9 0 0,-10 0 0,-6 0 0,-7 0 0,3 0 0,-5 0 0,6 0 0,-1 0 0,-3 0 0,1 0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6.5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16383,'55'0'0,"0"0"0,10 0 0,-3 0 0,23 0 0,-22 0 0,2 0 0,31 0 0,-25 0 0,3 0 0,-11 0 0,-1 0 0,5 0 0,1 0 0,-1 0 0,-3 0 0,22 0 0,-30 0 0,0 0 0,15 0 0,-20 0 0,0 0 0,20 0 0,-2 0 0,-24 0 0,-15 0 0,-2 0 0,-13 0 0,0 0 0,1 0 0,-1 0 0,2 0 0,0 0 0,-5 0 0,4 0 0,0 0 0,0 0 0,1 0 0,1 0 0,1 0 0,3 0 0,-1 0 0,-6 0 0,3 0 0,-4 0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38.5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16383,'95'0'0,"0"-1"0,0 0 0,-1 1 0,1-1 0,0 1 0,0-1 0,0 1 0,0-1 0,3 1 0,0-1 0,-4 0 0,-7 1 0,-10 0 0,-13-1 0,9 1 0,-15 0 0,31 0 0,-15 2 0,12 0 0,-11 1 0,24 4 0,-17-4 0,-7 2 0,-27 6 0,-14-10 0,-4 4 0,-11-5 0,-7 0 0,4 0 0,3 0 0,11 0 0,4 0 0,52 0 0,-3 0 0,-32 0 0,1 0 0,28 0 0,17 0 0,-47 0 0,22 0 0,-54 0 0,7 0 0,-8 0 0,39 0 0,-18 0 0,13 0 0,-19 0 0,-2 0 0,-17 0 0,12 0 0,-16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8D4DD-3471-6849-87DF-62BE1DF0D60C}" type="datetimeFigureOut">
              <a:rPr lang="en-GB" smtClean="0"/>
              <a:t>30/05/2022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05288-CA5B-244D-B0B9-7961E17E4827}" type="slidenum">
              <a:rPr lang="en-GB" smtClean="0"/>
              <a:t>‹Nr.›</a:t>
            </a:fld>
            <a:endParaRPr lang="en-GB"/>
          </a:p>
        </p:txBody>
      </p:sp>
    </p:spTree>
    <p:extLst>
      <p:ext uri="{BB962C8B-B14F-4D97-AF65-F5344CB8AC3E}">
        <p14:creationId xmlns:p14="http://schemas.microsoft.com/office/powerpoint/2010/main" val="8680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a:t>
            </a:fld>
            <a:endParaRPr lang="en-GB"/>
          </a:p>
        </p:txBody>
      </p:sp>
    </p:spTree>
    <p:extLst>
      <p:ext uri="{BB962C8B-B14F-4D97-AF65-F5344CB8AC3E}">
        <p14:creationId xmlns:p14="http://schemas.microsoft.com/office/powerpoint/2010/main" val="120731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26</a:t>
            </a:fld>
            <a:endParaRPr lang="en-GB"/>
          </a:p>
        </p:txBody>
      </p:sp>
    </p:spTree>
    <p:extLst>
      <p:ext uri="{BB962C8B-B14F-4D97-AF65-F5344CB8AC3E}">
        <p14:creationId xmlns:p14="http://schemas.microsoft.com/office/powerpoint/2010/main" val="244640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27</a:t>
            </a:fld>
            <a:endParaRPr lang="en-GB"/>
          </a:p>
        </p:txBody>
      </p:sp>
    </p:spTree>
    <p:extLst>
      <p:ext uri="{BB962C8B-B14F-4D97-AF65-F5344CB8AC3E}">
        <p14:creationId xmlns:p14="http://schemas.microsoft.com/office/powerpoint/2010/main" val="268383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3</a:t>
            </a:fld>
            <a:endParaRPr lang="en-GB"/>
          </a:p>
        </p:txBody>
      </p:sp>
    </p:spTree>
    <p:extLst>
      <p:ext uri="{BB962C8B-B14F-4D97-AF65-F5344CB8AC3E}">
        <p14:creationId xmlns:p14="http://schemas.microsoft.com/office/powerpoint/2010/main" val="1564790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4</a:t>
            </a:fld>
            <a:endParaRPr lang="en-GB"/>
          </a:p>
        </p:txBody>
      </p:sp>
    </p:spTree>
    <p:extLst>
      <p:ext uri="{BB962C8B-B14F-4D97-AF65-F5344CB8AC3E}">
        <p14:creationId xmlns:p14="http://schemas.microsoft.com/office/powerpoint/2010/main" val="167272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5</a:t>
            </a:fld>
            <a:endParaRPr lang="en-GB"/>
          </a:p>
        </p:txBody>
      </p:sp>
    </p:spTree>
    <p:extLst>
      <p:ext uri="{BB962C8B-B14F-4D97-AF65-F5344CB8AC3E}">
        <p14:creationId xmlns:p14="http://schemas.microsoft.com/office/powerpoint/2010/main" val="1358637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6</a:t>
            </a:fld>
            <a:endParaRPr lang="en-GB"/>
          </a:p>
        </p:txBody>
      </p:sp>
    </p:spTree>
    <p:extLst>
      <p:ext uri="{BB962C8B-B14F-4D97-AF65-F5344CB8AC3E}">
        <p14:creationId xmlns:p14="http://schemas.microsoft.com/office/powerpoint/2010/main" val="386869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11</a:t>
            </a:fld>
            <a:endParaRPr lang="en-GB"/>
          </a:p>
        </p:txBody>
      </p:sp>
    </p:spTree>
    <p:extLst>
      <p:ext uri="{BB962C8B-B14F-4D97-AF65-F5344CB8AC3E}">
        <p14:creationId xmlns:p14="http://schemas.microsoft.com/office/powerpoint/2010/main" val="340100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18</a:t>
            </a:fld>
            <a:endParaRPr lang="en-GB"/>
          </a:p>
        </p:txBody>
      </p:sp>
    </p:spTree>
    <p:extLst>
      <p:ext uri="{BB962C8B-B14F-4D97-AF65-F5344CB8AC3E}">
        <p14:creationId xmlns:p14="http://schemas.microsoft.com/office/powerpoint/2010/main" val="134846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21</a:t>
            </a:fld>
            <a:endParaRPr lang="en-GB"/>
          </a:p>
        </p:txBody>
      </p:sp>
    </p:spTree>
    <p:extLst>
      <p:ext uri="{BB962C8B-B14F-4D97-AF65-F5344CB8AC3E}">
        <p14:creationId xmlns:p14="http://schemas.microsoft.com/office/powerpoint/2010/main" val="142876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25</a:t>
            </a:fld>
            <a:endParaRPr lang="en-GB"/>
          </a:p>
        </p:txBody>
      </p:sp>
    </p:spTree>
    <p:extLst>
      <p:ext uri="{BB962C8B-B14F-4D97-AF65-F5344CB8AC3E}">
        <p14:creationId xmlns:p14="http://schemas.microsoft.com/office/powerpoint/2010/main" val="260678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1C94B-C23C-4247-A4CC-6D7A8A21A42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F7435B5E-ED2A-B240-94A8-AC20FBA7F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5DE36CDD-36EA-0A44-8B69-C75D0AA46A92}"/>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5" name="Fußzeilenplatzhalter 4">
            <a:extLst>
              <a:ext uri="{FF2B5EF4-FFF2-40B4-BE49-F238E27FC236}">
                <a16:creationId xmlns:a16="http://schemas.microsoft.com/office/drawing/2014/main" id="{6C899685-CDFC-8F4D-8C3E-88DD3DE46C8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E61AE3D-367F-DC45-94C2-7881A32137FD}"/>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03188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1429C-76FE-5043-A52E-5A03F52299CA}"/>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A5E44F84-67B7-4143-8F2C-9FD5AD486E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AB6A61F-B429-F848-AA02-CB14FD2E8E5E}"/>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5" name="Fußzeilenplatzhalter 4">
            <a:extLst>
              <a:ext uri="{FF2B5EF4-FFF2-40B4-BE49-F238E27FC236}">
                <a16:creationId xmlns:a16="http://schemas.microsoft.com/office/drawing/2014/main" id="{1FA03808-CCD0-8040-AD4A-63C1867CDC8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7D1C7C2-07C2-A242-93B4-7058D4F382BE}"/>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4125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51915F8-2F9D-CB49-BDCA-6B91650B3D1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5D34ED2C-70E6-104A-81D6-F67925C99C8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0F4D373C-F28B-0B41-AC51-E873D3DAE51A}"/>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5" name="Fußzeilenplatzhalter 4">
            <a:extLst>
              <a:ext uri="{FF2B5EF4-FFF2-40B4-BE49-F238E27FC236}">
                <a16:creationId xmlns:a16="http://schemas.microsoft.com/office/drawing/2014/main" id="{31672FF3-BAEC-B64B-AFED-67CA6C64B25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476C335-6B9C-2945-87D0-1AC7E3794CBF}"/>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5282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945ED-2F6D-874F-9D39-CCDEE472647F}"/>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B1B64EF-49EB-EA4C-A15E-163DEEC5951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FA24AFA-EDB4-8742-BA44-E77B112FE053}"/>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5" name="Fußzeilenplatzhalter 4">
            <a:extLst>
              <a:ext uri="{FF2B5EF4-FFF2-40B4-BE49-F238E27FC236}">
                <a16:creationId xmlns:a16="http://schemas.microsoft.com/office/drawing/2014/main" id="{F89CAEF1-1303-C14D-AF97-A067B97C549C}"/>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0142139C-284B-3A4E-B801-F040606F1B38}"/>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43161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CF26C-6AC0-4C4E-85B7-D4F937AB00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D8277857-C659-B34A-99FD-83C1610DB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8A88494-D097-C746-B7AF-76E1D1A5E732}"/>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5" name="Fußzeilenplatzhalter 4">
            <a:extLst>
              <a:ext uri="{FF2B5EF4-FFF2-40B4-BE49-F238E27FC236}">
                <a16:creationId xmlns:a16="http://schemas.microsoft.com/office/drawing/2014/main" id="{EF63FFD4-DB8C-5341-8119-A4AC8F26B21E}"/>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4BE0C1A9-20CA-6546-B0A7-A20AC31DB7D0}"/>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242155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DF8C4-42AC-5342-8E7E-087C959DDCDE}"/>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791C9C6-73C3-2340-80B5-4F5D1AF32D9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1E98635B-A971-A149-AB42-A6F9FA56700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8F7DD01E-CF58-B94F-8B6B-700454E3CA25}"/>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6" name="Fußzeilenplatzhalter 5">
            <a:extLst>
              <a:ext uri="{FF2B5EF4-FFF2-40B4-BE49-F238E27FC236}">
                <a16:creationId xmlns:a16="http://schemas.microsoft.com/office/drawing/2014/main" id="{748831EE-59F0-F445-B8D4-0603B2DA47A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E8A9BD9-A7D6-9C41-90A2-531B39966CF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0899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71458-45D4-244C-84FB-B97B2ECBFAB8}"/>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5A6AE9A9-D696-6347-98C9-606C4BD61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567B4C5-11A1-484E-9208-EBF5202ED1F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185B31E7-1325-4548-8AA6-B064606CC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932CC50-588C-BD4F-B544-920C89FC20C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10EB8542-35BE-5347-ACA0-B997BC9EA845}"/>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8" name="Fußzeilenplatzhalter 7">
            <a:extLst>
              <a:ext uri="{FF2B5EF4-FFF2-40B4-BE49-F238E27FC236}">
                <a16:creationId xmlns:a16="http://schemas.microsoft.com/office/drawing/2014/main" id="{3E1E98F7-D8F4-1B4A-A0CF-0DAE8063F01D}"/>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6EEBAF4D-3B3A-B947-B996-DC564A92B87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1968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D887D5-53D6-2140-AEB7-0A20A006C3E8}"/>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9BE2F68E-7A02-F049-8367-6576C023D518}"/>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4" name="Fußzeilenplatzhalter 3">
            <a:extLst>
              <a:ext uri="{FF2B5EF4-FFF2-40B4-BE49-F238E27FC236}">
                <a16:creationId xmlns:a16="http://schemas.microsoft.com/office/drawing/2014/main" id="{A4AAF09E-3DB6-AC42-9099-5FED7A80B8BF}"/>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457097F6-6B11-C949-9DAE-629CB0A7A56C}"/>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4069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3C2803D-70AD-7D47-BCC5-E767940B3B22}"/>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3" name="Fußzeilenplatzhalter 2">
            <a:extLst>
              <a:ext uri="{FF2B5EF4-FFF2-40B4-BE49-F238E27FC236}">
                <a16:creationId xmlns:a16="http://schemas.microsoft.com/office/drawing/2014/main" id="{C9B9B0B0-2B0E-2147-B465-841D87AE6E2F}"/>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566F315F-A482-EC42-90C3-CC870E50A655}"/>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54452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C408AE-E40D-CE4E-8160-800523DBD1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FE5F9E0F-FFFF-D24D-8390-CB1C7DCE0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ECFE0BE1-625C-7047-BBD6-47621F52B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A0ECD91-F192-1A46-B17F-B1E46137ED09}"/>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6" name="Fußzeilenplatzhalter 5">
            <a:extLst>
              <a:ext uri="{FF2B5EF4-FFF2-40B4-BE49-F238E27FC236}">
                <a16:creationId xmlns:a16="http://schemas.microsoft.com/office/drawing/2014/main" id="{C5ED0A0C-D5FA-6A4D-919D-65B9E04197E1}"/>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5B4DC623-4F86-2B40-A760-D87D0F9A72D6}"/>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12520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5A6D9-3E74-5943-B071-5D7DE86014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2FA1ECD4-DD21-2F44-BA10-EAE0A8DDE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61A5D77F-6054-B346-A142-84EAFF380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ABEB13-3955-FE4C-835F-B2B2315F573E}"/>
              </a:ext>
            </a:extLst>
          </p:cNvPr>
          <p:cNvSpPr>
            <a:spLocks noGrp="1"/>
          </p:cNvSpPr>
          <p:nvPr>
            <p:ph type="dt" sz="half" idx="10"/>
          </p:nvPr>
        </p:nvSpPr>
        <p:spPr/>
        <p:txBody>
          <a:bodyPr/>
          <a:lstStyle/>
          <a:p>
            <a:fld id="{C8494FE3-26F6-6640-AC96-4CB60564FF87}" type="datetimeFigureOut">
              <a:rPr lang="en-GB" smtClean="0"/>
              <a:t>30/05/2022</a:t>
            </a:fld>
            <a:endParaRPr lang="en-GB"/>
          </a:p>
        </p:txBody>
      </p:sp>
      <p:sp>
        <p:nvSpPr>
          <p:cNvPr id="6" name="Fußzeilenplatzhalter 5">
            <a:extLst>
              <a:ext uri="{FF2B5EF4-FFF2-40B4-BE49-F238E27FC236}">
                <a16:creationId xmlns:a16="http://schemas.microsoft.com/office/drawing/2014/main" id="{7313123E-9A3D-284B-BC91-1361624424C9}"/>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29846AD-F5DD-714B-82A6-7D79DE403A1B}"/>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8485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8B199A-8014-AE45-808D-1498DD773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7C54614D-DA4A-534B-A4DB-6BCB435BD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8E04DFE-8008-A24A-9489-4258E3965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94FE3-26F6-6640-AC96-4CB60564FF87}" type="datetimeFigureOut">
              <a:rPr lang="en-GB" smtClean="0"/>
              <a:t>30/05/2022</a:t>
            </a:fld>
            <a:endParaRPr lang="en-GB"/>
          </a:p>
        </p:txBody>
      </p:sp>
      <p:sp>
        <p:nvSpPr>
          <p:cNvPr id="5" name="Fußzeilenplatzhalter 4">
            <a:extLst>
              <a:ext uri="{FF2B5EF4-FFF2-40B4-BE49-F238E27FC236}">
                <a16:creationId xmlns:a16="http://schemas.microsoft.com/office/drawing/2014/main" id="{6001252F-78AD-0846-955A-DD697964A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40903B7A-FD75-4542-9FA5-B072D1490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D3A9-EBA8-E145-9456-2470C11FE833}" type="slidenum">
              <a:rPr lang="en-GB" smtClean="0"/>
              <a:t>‹Nr.›</a:t>
            </a:fld>
            <a:endParaRPr lang="en-GB"/>
          </a:p>
        </p:txBody>
      </p:sp>
    </p:spTree>
    <p:extLst>
      <p:ext uri="{BB962C8B-B14F-4D97-AF65-F5344CB8AC3E}">
        <p14:creationId xmlns:p14="http://schemas.microsoft.com/office/powerpoint/2010/main" val="221516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customXml" Target="../ink/ink8.xml"/><Relationship Id="rId2" Type="http://schemas.openxmlformats.org/officeDocument/2006/relationships/customXml" Target="../ink/ink1.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5.xml"/><Relationship Id="rId5" Type="http://schemas.openxmlformats.org/officeDocument/2006/relationships/image" Target="../media/image14.png"/><Relationship Id="rId15" Type="http://schemas.openxmlformats.org/officeDocument/2006/relationships/customXml" Target="../ink/ink7.xml"/><Relationship Id="rId10" Type="http://schemas.openxmlformats.org/officeDocument/2006/relationships/image" Target="../media/image2.png"/><Relationship Id="rId19" Type="http://schemas.openxmlformats.org/officeDocument/2006/relationships/customXml" Target="../ink/ink9.xml"/><Relationship Id="rId4" Type="http://schemas.openxmlformats.org/officeDocument/2006/relationships/customXml" Target="../ink/ink2.xml"/><Relationship Id="rId9" Type="http://schemas.openxmlformats.org/officeDocument/2006/relationships/image" Target="../media/image16.pn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customXml" Target="../ink/ink1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5.png"/><Relationship Id="rId4" Type="http://schemas.openxmlformats.org/officeDocument/2006/relationships/image" Target="../media/image210.png"/><Relationship Id="rId9" Type="http://schemas.openxmlformats.org/officeDocument/2006/relationships/customXml" Target="../ink/ink18.xml"/></Relationships>
</file>

<file path=ppt/slides/_rels/slide1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20.xml"/><Relationship Id="rId7" Type="http://schemas.openxmlformats.org/officeDocument/2006/relationships/customXml" Target="../ink/ink22.xml"/><Relationship Id="rId12"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4.xml"/><Relationship Id="rId5" Type="http://schemas.openxmlformats.org/officeDocument/2006/relationships/customXml" Target="../ink/ink21.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3.xml"/></Relationships>
</file>

<file path=ppt/slides/_rels/slide1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25.xml"/><Relationship Id="rId7" Type="http://schemas.openxmlformats.org/officeDocument/2006/relationships/customXml" Target="../ink/ink27.xml"/><Relationship Id="rId12" Type="http://schemas.openxmlformats.org/officeDocument/2006/relationships/image" Target="../media/image12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9.xml"/><Relationship Id="rId5" Type="http://schemas.openxmlformats.org/officeDocument/2006/relationships/customXml" Target="../ink/ink26.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customXml" Target="../ink/ink30.xml"/><Relationship Id="rId7" Type="http://schemas.openxmlformats.org/officeDocument/2006/relationships/customXml" Target="../ink/ink32.xml"/><Relationship Id="rId12" Type="http://schemas.openxmlformats.org/officeDocument/2006/relationships/image" Target="../media/image350.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customXml" Target="../ink/ink34.xml"/><Relationship Id="rId5" Type="http://schemas.openxmlformats.org/officeDocument/2006/relationships/customXml" Target="../ink/ink31.xml"/><Relationship Id="rId10" Type="http://schemas.openxmlformats.org/officeDocument/2006/relationships/image" Target="../media/image340.png"/><Relationship Id="rId4" Type="http://schemas.openxmlformats.org/officeDocument/2006/relationships/image" Target="../media/image310.png"/><Relationship Id="rId9" Type="http://schemas.openxmlformats.org/officeDocument/2006/relationships/customXml" Target="../ink/ink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Research model</a:t>
            </a:r>
          </a:p>
        </p:txBody>
      </p:sp>
      <p:pic>
        <p:nvPicPr>
          <p:cNvPr id="3" name="Grafik 2">
            <a:extLst>
              <a:ext uri="{FF2B5EF4-FFF2-40B4-BE49-F238E27FC236}">
                <a16:creationId xmlns:a16="http://schemas.microsoft.com/office/drawing/2014/main" id="{925A2FB0-8159-B475-11A3-374081F19F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8173" y="2085279"/>
            <a:ext cx="7432779" cy="3830374"/>
          </a:xfrm>
          <a:prstGeom prst="rect">
            <a:avLst/>
          </a:prstGeom>
          <a:noFill/>
        </p:spPr>
      </p:pic>
    </p:spTree>
    <p:extLst>
      <p:ext uri="{BB962C8B-B14F-4D97-AF65-F5344CB8AC3E}">
        <p14:creationId xmlns:p14="http://schemas.microsoft.com/office/powerpoint/2010/main" val="860240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F18B6AEB-B52E-694E-A571-C7FC7C8E269F}"/>
              </a:ext>
            </a:extLst>
          </p:cNvPr>
          <p:cNvGrpSpPr/>
          <p:nvPr/>
        </p:nvGrpSpPr>
        <p:grpSpPr>
          <a:xfrm>
            <a:off x="5468257" y="351653"/>
            <a:ext cx="6608194" cy="6321343"/>
            <a:chOff x="6096000" y="351653"/>
            <a:chExt cx="6608194" cy="6321343"/>
          </a:xfrm>
        </p:grpSpPr>
        <mc:AlternateContent xmlns:mc="http://schemas.openxmlformats.org/markup-compatibility/2006" xmlns:p14="http://schemas.microsoft.com/office/powerpoint/2010/main">
          <mc:Choice Requires="p14">
            <p:contentPart p14:bwMode="auto" r:id="rId2">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3"/>
                <a:stretch>
                  <a:fillRect/>
                </a:stretch>
              </p:blipFill>
              <p:spPr>
                <a:xfrm>
                  <a:off x="7537602" y="4065617"/>
                  <a:ext cx="1476748"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5"/>
                <a:stretch>
                  <a:fillRect/>
                </a:stretch>
              </p:blipFill>
              <p:spPr>
                <a:xfrm>
                  <a:off x="7162496" y="549949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7"/>
                <a:stretch>
                  <a:fillRect/>
                </a:stretch>
              </p:blipFill>
              <p:spPr>
                <a:xfrm>
                  <a:off x="7985096" y="3120257"/>
                  <a:ext cx="10317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Freihand 36">
                  <a:extLst>
                    <a:ext uri="{FF2B5EF4-FFF2-40B4-BE49-F238E27FC236}">
                      <a16:creationId xmlns:a16="http://schemas.microsoft.com/office/drawing/2014/main" id="{DB792FA2-9D7F-854B-AD8B-49A00ECA72FB}"/>
                    </a:ext>
                  </a:extLst>
                </p14:cNvPr>
                <p14:cNvContentPartPr/>
                <p14:nvPr/>
              </p14:nvContentPartPr>
              <p14:xfrm>
                <a:off x="7483976" y="2832977"/>
                <a:ext cx="360" cy="360"/>
              </p14:xfrm>
            </p:contentPart>
          </mc:Choice>
          <mc:Fallback xmlns="">
            <p:pic>
              <p:nvPicPr>
                <p:cNvPr id="37" name="Freihand 36">
                  <a:extLst>
                    <a:ext uri="{FF2B5EF4-FFF2-40B4-BE49-F238E27FC236}">
                      <a16:creationId xmlns:a16="http://schemas.microsoft.com/office/drawing/2014/main" id="{DB792FA2-9D7F-854B-AD8B-49A00ECA72FB}"/>
                    </a:ext>
                  </a:extLst>
                </p:cNvPr>
                <p:cNvPicPr/>
                <p:nvPr/>
              </p:nvPicPr>
              <p:blipFill>
                <a:blip r:embed="rId9"/>
                <a:stretch>
                  <a:fillRect/>
                </a:stretch>
              </p:blipFill>
              <p:spPr>
                <a:xfrm>
                  <a:off x="7429976" y="2724977"/>
                  <a:ext cx="108000" cy="216000"/>
                </a:xfrm>
                <a:prstGeom prst="rect">
                  <a:avLst/>
                </a:prstGeom>
              </p:spPr>
            </p:pic>
          </mc:Fallback>
        </mc:AlternateContent>
        <p:pic>
          <p:nvPicPr>
            <p:cNvPr id="39" name="Grafik 38">
              <a:extLst>
                <a:ext uri="{FF2B5EF4-FFF2-40B4-BE49-F238E27FC236}">
                  <a16:creationId xmlns:a16="http://schemas.microsoft.com/office/drawing/2014/main" id="{F385BF30-ACCD-CA4C-A87C-F6A61C6CC38B}"/>
                </a:ext>
              </a:extLst>
            </p:cNvPr>
            <p:cNvPicPr>
              <a:picLocks noChangeAspect="1"/>
            </p:cNvPicPr>
            <p:nvPr/>
          </p:nvPicPr>
          <p:blipFill>
            <a:blip r:embed="rId10"/>
            <a:stretch>
              <a:fillRect/>
            </a:stretch>
          </p:blipFill>
          <p:spPr>
            <a:xfrm>
              <a:off x="6096000" y="351653"/>
              <a:ext cx="6608194" cy="6321343"/>
            </a:xfrm>
            <a:prstGeom prst="rect">
              <a:avLst/>
            </a:prstGeom>
          </p:spPr>
        </p:pic>
        <mc:AlternateContent xmlns:mc="http://schemas.openxmlformats.org/markup-compatibility/2006" xmlns:p14="http://schemas.microsoft.com/office/powerpoint/2010/main">
          <mc:Choice Requires="p14">
            <p:contentPart p14:bwMode="auto" r:id="rId11">
              <p14:nvContentPartPr>
                <p14:cNvPr id="3" name="Freihand 2">
                  <a:extLst>
                    <a:ext uri="{FF2B5EF4-FFF2-40B4-BE49-F238E27FC236}">
                      <a16:creationId xmlns:a16="http://schemas.microsoft.com/office/drawing/2014/main" id="{8F786E92-47C6-E24C-BE24-273C712B7047}"/>
                    </a:ext>
                  </a:extLst>
                </p14:cNvPr>
                <p14:cNvContentPartPr/>
                <p14:nvPr/>
              </p14:nvContentPartPr>
              <p14:xfrm>
                <a:off x="7624376" y="5706857"/>
                <a:ext cx="1054800" cy="18360"/>
              </p14:xfrm>
            </p:contentPart>
          </mc:Choice>
          <mc:Fallback xmlns="">
            <p:pic>
              <p:nvPicPr>
                <p:cNvPr id="3" name="Freihand 2">
                  <a:extLst>
                    <a:ext uri="{FF2B5EF4-FFF2-40B4-BE49-F238E27FC236}">
                      <a16:creationId xmlns:a16="http://schemas.microsoft.com/office/drawing/2014/main" id="{8F786E92-47C6-E24C-BE24-273C712B7047}"/>
                    </a:ext>
                  </a:extLst>
                </p:cNvPr>
                <p:cNvPicPr/>
                <p:nvPr/>
              </p:nvPicPr>
              <p:blipFill>
                <a:blip r:embed="rId12"/>
                <a:stretch>
                  <a:fillRect/>
                </a:stretch>
              </p:blipFill>
              <p:spPr>
                <a:xfrm>
                  <a:off x="7570736" y="5598857"/>
                  <a:ext cx="1162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Freihand 3">
                  <a:extLst>
                    <a:ext uri="{FF2B5EF4-FFF2-40B4-BE49-F238E27FC236}">
                      <a16:creationId xmlns:a16="http://schemas.microsoft.com/office/drawing/2014/main" id="{F5995256-BBED-474D-A8F7-B380335F8063}"/>
                    </a:ext>
                  </a:extLst>
                </p14:cNvPr>
                <p14:cNvContentPartPr/>
                <p14:nvPr/>
              </p14:nvContentPartPr>
              <p14:xfrm>
                <a:off x="11940416" y="6426137"/>
                <a:ext cx="761040" cy="360"/>
              </p14:xfrm>
            </p:contentPart>
          </mc:Choice>
          <mc:Fallback xmlns="">
            <p:pic>
              <p:nvPicPr>
                <p:cNvPr id="4" name="Freihand 3">
                  <a:extLst>
                    <a:ext uri="{FF2B5EF4-FFF2-40B4-BE49-F238E27FC236}">
                      <a16:creationId xmlns:a16="http://schemas.microsoft.com/office/drawing/2014/main" id="{F5995256-BBED-474D-A8F7-B380335F8063}"/>
                    </a:ext>
                  </a:extLst>
                </p:cNvPr>
                <p:cNvPicPr/>
                <p:nvPr/>
              </p:nvPicPr>
              <p:blipFill>
                <a:blip r:embed="rId14"/>
                <a:stretch>
                  <a:fillRect/>
                </a:stretch>
              </p:blipFill>
              <p:spPr>
                <a:xfrm>
                  <a:off x="11886776" y="6318497"/>
                  <a:ext cx="86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Freihand 4">
                  <a:extLst>
                    <a:ext uri="{FF2B5EF4-FFF2-40B4-BE49-F238E27FC236}">
                      <a16:creationId xmlns:a16="http://schemas.microsoft.com/office/drawing/2014/main" id="{360600DD-1B50-8546-ABE2-E2232DC92CB2}"/>
                    </a:ext>
                  </a:extLst>
                </p14:cNvPr>
                <p14:cNvContentPartPr/>
                <p14:nvPr/>
              </p14:nvContentPartPr>
              <p14:xfrm>
                <a:off x="7793936" y="4212857"/>
                <a:ext cx="954360" cy="360"/>
              </p14:xfrm>
            </p:contentPart>
          </mc:Choice>
          <mc:Fallback xmlns="">
            <p:pic>
              <p:nvPicPr>
                <p:cNvPr id="5" name="Freihand 4">
                  <a:extLst>
                    <a:ext uri="{FF2B5EF4-FFF2-40B4-BE49-F238E27FC236}">
                      <a16:creationId xmlns:a16="http://schemas.microsoft.com/office/drawing/2014/main" id="{360600DD-1B50-8546-ABE2-E2232DC92CB2}"/>
                    </a:ext>
                  </a:extLst>
                </p:cNvPr>
                <p:cNvPicPr/>
                <p:nvPr/>
              </p:nvPicPr>
              <p:blipFill>
                <a:blip r:embed="rId16"/>
                <a:stretch>
                  <a:fillRect/>
                </a:stretch>
              </p:blipFill>
              <p:spPr>
                <a:xfrm>
                  <a:off x="7739936" y="4104857"/>
                  <a:ext cx="1062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Freihand 5">
                  <a:extLst>
                    <a:ext uri="{FF2B5EF4-FFF2-40B4-BE49-F238E27FC236}">
                      <a16:creationId xmlns:a16="http://schemas.microsoft.com/office/drawing/2014/main" id="{85A50361-753E-174D-90DE-34D7ADF4D500}"/>
                    </a:ext>
                  </a:extLst>
                </p14:cNvPr>
                <p14:cNvContentPartPr/>
                <p14:nvPr/>
              </p14:nvContentPartPr>
              <p14:xfrm>
                <a:off x="8002016" y="3370457"/>
                <a:ext cx="724680" cy="360"/>
              </p14:xfrm>
            </p:contentPart>
          </mc:Choice>
          <mc:Fallback xmlns="">
            <p:pic>
              <p:nvPicPr>
                <p:cNvPr id="6" name="Freihand 5">
                  <a:extLst>
                    <a:ext uri="{FF2B5EF4-FFF2-40B4-BE49-F238E27FC236}">
                      <a16:creationId xmlns:a16="http://schemas.microsoft.com/office/drawing/2014/main" id="{85A50361-753E-174D-90DE-34D7ADF4D500}"/>
                    </a:ext>
                  </a:extLst>
                </p:cNvPr>
                <p:cNvPicPr/>
                <p:nvPr/>
              </p:nvPicPr>
              <p:blipFill>
                <a:blip r:embed="rId18"/>
                <a:stretch>
                  <a:fillRect/>
                </a:stretch>
              </p:blipFill>
              <p:spPr>
                <a:xfrm>
                  <a:off x="7948016" y="3262457"/>
                  <a:ext cx="832320" cy="21600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6914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1785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0.81**</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0.03</a:t>
            </a:r>
          </a:p>
        </p:txBody>
      </p:sp>
      <p:sp>
        <p:nvSpPr>
          <p:cNvPr id="32" name="Rechteck 31">
            <a:extLst>
              <a:ext uri="{FF2B5EF4-FFF2-40B4-BE49-F238E27FC236}">
                <a16:creationId xmlns:a16="http://schemas.microsoft.com/office/drawing/2014/main" id="{23BFB78E-5F08-E345-BEA1-D773F7A29EBE}"/>
              </a:ext>
            </a:extLst>
          </p:cNvPr>
          <p:cNvSpPr/>
          <p:nvPr/>
        </p:nvSpPr>
        <p:spPr>
          <a:xfrm>
            <a:off x="335455" y="3512325"/>
            <a:ext cx="5132802" cy="255454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0.81 + Age * (-0.01)</a:t>
            </a:r>
          </a:p>
          <a:p>
            <a:endParaRPr lang="en-GB" sz="1200" baseline="-25000" dirty="0">
              <a:latin typeface="Times New Roman" panose="02020603050405020304" pitchFamily="18" charset="0"/>
              <a:cs typeface="Times New Roman" panose="02020603050405020304" pitchFamily="18" charset="0"/>
            </a:endParaRPr>
          </a:p>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decreases with increasing age.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older people get, the less trust they have in blockchain technology, which lowers their usage intention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appeal to younger people as lead users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Young people show more trust in technology  </a:t>
            </a:r>
          </a:p>
          <a:p>
            <a:endParaRPr lang="en-GB" sz="1200" baseline="-250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5409EA69-019B-3F46-A8D0-B6CC131B6AA1}"/>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mc:AlternateContent xmlns:mc="http://schemas.openxmlformats.org/markup-compatibility/2006" xmlns:p14="http://schemas.microsoft.com/office/powerpoint/2010/main">
        <mc:Choice Requires="p14">
          <p:contentPart p14:bwMode="auto" r:id="rId19">
            <p14:nvContentPartPr>
              <p14:cNvPr id="9" name="Freihand 8">
                <a:extLst>
                  <a:ext uri="{FF2B5EF4-FFF2-40B4-BE49-F238E27FC236}">
                    <a16:creationId xmlns:a16="http://schemas.microsoft.com/office/drawing/2014/main" id="{8D24C02F-6659-3D44-B59B-A6085ACA7DEE}"/>
                  </a:ext>
                </a:extLst>
              </p14:cNvPr>
              <p14:cNvContentPartPr/>
              <p14:nvPr/>
            </p14:nvContentPartPr>
            <p14:xfrm>
              <a:off x="7100517" y="1970057"/>
              <a:ext cx="1155960" cy="14040"/>
            </p14:xfrm>
          </p:contentPart>
        </mc:Choice>
        <mc:Fallback xmlns="">
          <p:pic>
            <p:nvPicPr>
              <p:cNvPr id="9" name="Freihand 8">
                <a:extLst>
                  <a:ext uri="{FF2B5EF4-FFF2-40B4-BE49-F238E27FC236}">
                    <a16:creationId xmlns:a16="http://schemas.microsoft.com/office/drawing/2014/main" id="{8D24C02F-6659-3D44-B59B-A6085ACA7DEE}"/>
                  </a:ext>
                </a:extLst>
              </p:cNvPr>
              <p:cNvPicPr/>
              <p:nvPr/>
            </p:nvPicPr>
            <p:blipFill>
              <a:blip r:embed="rId20"/>
              <a:stretch>
                <a:fillRect/>
              </a:stretch>
            </p:blipFill>
            <p:spPr>
              <a:xfrm>
                <a:off x="7046877" y="1862057"/>
                <a:ext cx="1263600" cy="229680"/>
              </a:xfrm>
              <a:prstGeom prst="rect">
                <a:avLst/>
              </a:prstGeom>
            </p:spPr>
          </p:pic>
        </mc:Fallback>
      </mc:AlternateContent>
    </p:spTree>
    <p:extLst>
      <p:ext uri="{BB962C8B-B14F-4D97-AF65-F5344CB8AC3E}">
        <p14:creationId xmlns:p14="http://schemas.microsoft.com/office/powerpoint/2010/main" val="332354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25AC5228-9897-AB34-A1C5-22DF8EE8A487}"/>
              </a:ext>
            </a:extLst>
          </p:cNvPr>
          <p:cNvPicPr>
            <a:picLocks noChangeAspect="1"/>
          </p:cNvPicPr>
          <p:nvPr/>
        </p:nvPicPr>
        <p:blipFill>
          <a:blip r:embed="rId3"/>
          <a:stretch>
            <a:fillRect/>
          </a:stretch>
        </p:blipFill>
        <p:spPr>
          <a:xfrm>
            <a:off x="5883867" y="904808"/>
            <a:ext cx="5895639" cy="5215033"/>
          </a:xfrm>
          <a:prstGeom prst="rect">
            <a:avLst/>
          </a:prstGeom>
        </p:spPr>
      </p:pic>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grpSp>
        <p:nvGrpSpPr>
          <p:cNvPr id="9" name="Gruppieren 8">
            <a:extLst>
              <a:ext uri="{FF2B5EF4-FFF2-40B4-BE49-F238E27FC236}">
                <a16:creationId xmlns:a16="http://schemas.microsoft.com/office/drawing/2014/main" id="{4D185A22-BA8E-4243-BA5A-3729395D751D}"/>
              </a:ext>
            </a:extLst>
          </p:cNvPr>
          <p:cNvGrpSpPr/>
          <p:nvPr/>
        </p:nvGrpSpPr>
        <p:grpSpPr>
          <a:xfrm>
            <a:off x="299816" y="2367332"/>
            <a:ext cx="5444335" cy="401594"/>
            <a:chOff x="299816" y="2367332"/>
            <a:chExt cx="5444335" cy="401594"/>
          </a:xfrm>
        </p:grpSpPr>
        <p:sp>
          <p:nvSpPr>
            <p:cNvPr id="4" name="Rechteck 3">
              <a:extLst>
                <a:ext uri="{FF2B5EF4-FFF2-40B4-BE49-F238E27FC236}">
                  <a16:creationId xmlns:a16="http://schemas.microsoft.com/office/drawing/2014/main" id="{D6AEEA40-3BBB-2248-97E3-BB930D18A1E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5" name="Rechteck 4">
              <a:extLst>
                <a:ext uri="{FF2B5EF4-FFF2-40B4-BE49-F238E27FC236}">
                  <a16:creationId xmlns:a16="http://schemas.microsoft.com/office/drawing/2014/main" id="{913C77EF-103A-7840-BADC-8CD0720DDFCB}"/>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6" name="Rechteck 5">
            <a:extLst>
              <a:ext uri="{FF2B5EF4-FFF2-40B4-BE49-F238E27FC236}">
                <a16:creationId xmlns:a16="http://schemas.microsoft.com/office/drawing/2014/main" id="{974ECC28-744A-924F-B44A-B94456A8684C}"/>
              </a:ext>
            </a:extLst>
          </p:cNvPr>
          <p:cNvSpPr/>
          <p:nvPr/>
        </p:nvSpPr>
        <p:spPr>
          <a:xfrm>
            <a:off x="2135461" y="9706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cxnSp>
        <p:nvCxnSpPr>
          <p:cNvPr id="8" name="Gerade Verbindung mit Pfeil 7">
            <a:extLst>
              <a:ext uri="{FF2B5EF4-FFF2-40B4-BE49-F238E27FC236}">
                <a16:creationId xmlns:a16="http://schemas.microsoft.com/office/drawing/2014/main" id="{2749827A-494C-D247-9C13-F813D9A5F563}"/>
              </a:ext>
            </a:extLst>
          </p:cNvPr>
          <p:cNvCxnSpPr>
            <a:stCxn id="4" idx="3"/>
            <a:endCxn id="5" idx="1"/>
          </p:cNvCxnSpPr>
          <p:nvPr/>
        </p:nvCxnSpPr>
        <p:spPr>
          <a:xfrm>
            <a:off x="2072860" y="2568129"/>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3820FB58-9EC2-9A49-92B5-503D79FBE215}"/>
              </a:ext>
            </a:extLst>
          </p:cNvPr>
          <p:cNvCxnSpPr>
            <a:cxnSpLocks/>
            <a:stCxn id="6" idx="2"/>
          </p:cNvCxnSpPr>
          <p:nvPr/>
        </p:nvCxnSpPr>
        <p:spPr>
          <a:xfrm>
            <a:off x="3021983" y="1372231"/>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hteck 12">
            <a:extLst>
              <a:ext uri="{FF2B5EF4-FFF2-40B4-BE49-F238E27FC236}">
                <a16:creationId xmlns:a16="http://schemas.microsoft.com/office/drawing/2014/main" id="{52775179-5B68-BE46-A322-7C8EB09211D3}"/>
              </a:ext>
            </a:extLst>
          </p:cNvPr>
          <p:cNvSpPr/>
          <p:nvPr/>
        </p:nvSpPr>
        <p:spPr>
          <a:xfrm>
            <a:off x="3021983" y="1773825"/>
            <a:ext cx="89389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 0.11**</a:t>
            </a:r>
          </a:p>
        </p:txBody>
      </p:sp>
      <p:sp>
        <p:nvSpPr>
          <p:cNvPr id="14" name="Rechteck 13">
            <a:extLst>
              <a:ext uri="{FF2B5EF4-FFF2-40B4-BE49-F238E27FC236}">
                <a16:creationId xmlns:a16="http://schemas.microsoft.com/office/drawing/2014/main" id="{23921028-D6D4-5640-BEBE-6B58A756E582}"/>
              </a:ext>
            </a:extLst>
          </p:cNvPr>
          <p:cNvSpPr/>
          <p:nvPr/>
        </p:nvSpPr>
        <p:spPr>
          <a:xfrm>
            <a:off x="2251978" y="2568129"/>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 0.02</a:t>
            </a:r>
          </a:p>
        </p:txBody>
      </p:sp>
      <p:cxnSp>
        <p:nvCxnSpPr>
          <p:cNvPr id="26" name="Gerade Verbindung mit Pfeil 25">
            <a:extLst>
              <a:ext uri="{FF2B5EF4-FFF2-40B4-BE49-F238E27FC236}">
                <a16:creationId xmlns:a16="http://schemas.microsoft.com/office/drawing/2014/main" id="{84CDADDD-36F5-814F-B2E5-51EF18AB808E}"/>
              </a:ext>
            </a:extLst>
          </p:cNvPr>
          <p:cNvCxnSpPr>
            <a:cxnSpLocks/>
            <a:stCxn id="6" idx="3"/>
            <a:endCxn id="5" idx="0"/>
          </p:cNvCxnSpPr>
          <p:nvPr/>
        </p:nvCxnSpPr>
        <p:spPr>
          <a:xfrm>
            <a:off x="3908505" y="1171434"/>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hteck 28">
            <a:extLst>
              <a:ext uri="{FF2B5EF4-FFF2-40B4-BE49-F238E27FC236}">
                <a16:creationId xmlns:a16="http://schemas.microsoft.com/office/drawing/2014/main" id="{D160E69B-03BD-2A46-9B86-B02B3A5D3A20}"/>
              </a:ext>
            </a:extLst>
          </p:cNvPr>
          <p:cNvSpPr/>
          <p:nvPr/>
        </p:nvSpPr>
        <p:spPr>
          <a:xfrm>
            <a:off x="4422169" y="1476713"/>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-0.49</a:t>
            </a:r>
          </a:p>
        </p:txBody>
      </p:sp>
      <p:sp>
        <p:nvSpPr>
          <p:cNvPr id="39" name="Rechteck 38">
            <a:extLst>
              <a:ext uri="{FF2B5EF4-FFF2-40B4-BE49-F238E27FC236}">
                <a16:creationId xmlns:a16="http://schemas.microsoft.com/office/drawing/2014/main" id="{A02D483B-228E-A748-84A9-1D34DAE00E63}"/>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40" name="Rechteck 39">
            <a:extLst>
              <a:ext uri="{FF2B5EF4-FFF2-40B4-BE49-F238E27FC236}">
                <a16:creationId xmlns:a16="http://schemas.microsoft.com/office/drawing/2014/main" id="{A5125F07-AF18-5C41-9297-9FC5E4A7350B}"/>
              </a:ext>
            </a:extLst>
          </p:cNvPr>
          <p:cNvSpPr/>
          <p:nvPr/>
        </p:nvSpPr>
        <p:spPr>
          <a:xfrm>
            <a:off x="335455" y="3512325"/>
            <a:ext cx="5072474" cy="2739211"/>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experience</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 0.02 + experience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(higher experience) = 0.02 + 5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(lower experience) = 0.02 + 1 * (0.11)</a:t>
            </a: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increases with experience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more knowledge about and contact to BT people have, the more they trust BT which increases their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increase knowledge of people through campaigns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Give out free trials of their product for people to have more contact with BT</a:t>
            </a:r>
          </a:p>
          <a:p>
            <a:endParaRPr lang="en-GB" sz="1200"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19" name="Freihand 18">
                <a:extLst>
                  <a:ext uri="{FF2B5EF4-FFF2-40B4-BE49-F238E27FC236}">
                    <a16:creationId xmlns:a16="http://schemas.microsoft.com/office/drawing/2014/main" id="{0392D194-3D80-22B4-02EC-CD8796D75628}"/>
                  </a:ext>
                </a:extLst>
              </p14:cNvPr>
              <p14:cNvContentPartPr/>
              <p14:nvPr/>
            </p14:nvContentPartPr>
            <p14:xfrm>
              <a:off x="11153140" y="5876700"/>
              <a:ext cx="584280" cy="11520"/>
            </p14:xfrm>
          </p:contentPart>
        </mc:Choice>
        <mc:Fallback xmlns="">
          <p:pic>
            <p:nvPicPr>
              <p:cNvPr id="19" name="Freihand 18">
                <a:extLst>
                  <a:ext uri="{FF2B5EF4-FFF2-40B4-BE49-F238E27FC236}">
                    <a16:creationId xmlns:a16="http://schemas.microsoft.com/office/drawing/2014/main" id="{0392D194-3D80-22B4-02EC-CD8796D75628}"/>
                  </a:ext>
                </a:extLst>
              </p:cNvPr>
              <p:cNvPicPr/>
              <p:nvPr/>
            </p:nvPicPr>
            <p:blipFill>
              <a:blip r:embed="rId5"/>
              <a:stretch>
                <a:fillRect/>
              </a:stretch>
            </p:blipFill>
            <p:spPr>
              <a:xfrm>
                <a:off x="11099500" y="5768700"/>
                <a:ext cx="6919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Freihand 19">
                <a:extLst>
                  <a:ext uri="{FF2B5EF4-FFF2-40B4-BE49-F238E27FC236}">
                    <a16:creationId xmlns:a16="http://schemas.microsoft.com/office/drawing/2014/main" id="{20E6DDCC-02EC-D060-3782-BB0D81914DF9}"/>
                  </a:ext>
                </a:extLst>
              </p14:cNvPr>
              <p14:cNvContentPartPr/>
              <p14:nvPr/>
            </p14:nvContentPartPr>
            <p14:xfrm>
              <a:off x="8031220" y="5305740"/>
              <a:ext cx="490680" cy="360"/>
            </p14:xfrm>
          </p:contentPart>
        </mc:Choice>
        <mc:Fallback xmlns="">
          <p:pic>
            <p:nvPicPr>
              <p:cNvPr id="20" name="Freihand 19">
                <a:extLst>
                  <a:ext uri="{FF2B5EF4-FFF2-40B4-BE49-F238E27FC236}">
                    <a16:creationId xmlns:a16="http://schemas.microsoft.com/office/drawing/2014/main" id="{20E6DDCC-02EC-D060-3782-BB0D81914DF9}"/>
                  </a:ext>
                </a:extLst>
              </p:cNvPr>
              <p:cNvPicPr/>
              <p:nvPr/>
            </p:nvPicPr>
            <p:blipFill>
              <a:blip r:embed="rId7"/>
              <a:stretch>
                <a:fillRect/>
              </a:stretch>
            </p:blipFill>
            <p:spPr>
              <a:xfrm>
                <a:off x="7977580" y="5198100"/>
                <a:ext cx="598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Freihand 20">
                <a:extLst>
                  <a:ext uri="{FF2B5EF4-FFF2-40B4-BE49-F238E27FC236}">
                    <a16:creationId xmlns:a16="http://schemas.microsoft.com/office/drawing/2014/main" id="{007C9108-7DB1-0DDC-798E-ABB6DE7E4664}"/>
                  </a:ext>
                </a:extLst>
              </p14:cNvPr>
              <p14:cNvContentPartPr/>
              <p14:nvPr/>
            </p14:nvContentPartPr>
            <p14:xfrm>
              <a:off x="8143900" y="4067700"/>
              <a:ext cx="480960" cy="360"/>
            </p14:xfrm>
          </p:contentPart>
        </mc:Choice>
        <mc:Fallback xmlns="">
          <p:pic>
            <p:nvPicPr>
              <p:cNvPr id="21" name="Freihand 20">
                <a:extLst>
                  <a:ext uri="{FF2B5EF4-FFF2-40B4-BE49-F238E27FC236}">
                    <a16:creationId xmlns:a16="http://schemas.microsoft.com/office/drawing/2014/main" id="{007C9108-7DB1-0DDC-798E-ABB6DE7E4664}"/>
                  </a:ext>
                </a:extLst>
              </p:cNvPr>
              <p:cNvPicPr/>
              <p:nvPr/>
            </p:nvPicPr>
            <p:blipFill>
              <a:blip r:embed="rId9"/>
              <a:stretch>
                <a:fillRect/>
              </a:stretch>
            </p:blipFill>
            <p:spPr>
              <a:xfrm>
                <a:off x="8089900" y="3960060"/>
                <a:ext cx="588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Freihand 21">
                <a:extLst>
                  <a:ext uri="{FF2B5EF4-FFF2-40B4-BE49-F238E27FC236}">
                    <a16:creationId xmlns:a16="http://schemas.microsoft.com/office/drawing/2014/main" id="{1DD020FA-925B-8F97-3770-F6CBEC55E1BF}"/>
                  </a:ext>
                </a:extLst>
              </p14:cNvPr>
              <p14:cNvContentPartPr/>
              <p14:nvPr/>
            </p14:nvContentPartPr>
            <p14:xfrm>
              <a:off x="8103940" y="3355260"/>
              <a:ext cx="364320" cy="11520"/>
            </p14:xfrm>
          </p:contentPart>
        </mc:Choice>
        <mc:Fallback xmlns="">
          <p:pic>
            <p:nvPicPr>
              <p:cNvPr id="22" name="Freihand 21">
                <a:extLst>
                  <a:ext uri="{FF2B5EF4-FFF2-40B4-BE49-F238E27FC236}">
                    <a16:creationId xmlns:a16="http://schemas.microsoft.com/office/drawing/2014/main" id="{1DD020FA-925B-8F97-3770-F6CBEC55E1BF}"/>
                  </a:ext>
                </a:extLst>
              </p:cNvPr>
              <p:cNvPicPr/>
              <p:nvPr/>
            </p:nvPicPr>
            <p:blipFill>
              <a:blip r:embed="rId11"/>
              <a:stretch>
                <a:fillRect/>
              </a:stretch>
            </p:blipFill>
            <p:spPr>
              <a:xfrm>
                <a:off x="8050300" y="3247260"/>
                <a:ext cx="4719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 name="Freihand 1">
                <a:extLst>
                  <a:ext uri="{FF2B5EF4-FFF2-40B4-BE49-F238E27FC236}">
                    <a16:creationId xmlns:a16="http://schemas.microsoft.com/office/drawing/2014/main" id="{E20045A1-6B16-FD18-05AF-D297B8C827DA}"/>
                  </a:ext>
                </a:extLst>
              </p14:cNvPr>
              <p14:cNvContentPartPr/>
              <p14:nvPr/>
            </p14:nvContentPartPr>
            <p14:xfrm>
              <a:off x="8044303" y="5774486"/>
              <a:ext cx="480600" cy="2520"/>
            </p14:xfrm>
          </p:contentPart>
        </mc:Choice>
        <mc:Fallback xmlns="">
          <p:pic>
            <p:nvPicPr>
              <p:cNvPr id="2" name="Freihand 1">
                <a:extLst>
                  <a:ext uri="{FF2B5EF4-FFF2-40B4-BE49-F238E27FC236}">
                    <a16:creationId xmlns:a16="http://schemas.microsoft.com/office/drawing/2014/main" id="{E20045A1-6B16-FD18-05AF-D297B8C827DA}"/>
                  </a:ext>
                </a:extLst>
              </p:cNvPr>
              <p:cNvPicPr/>
              <p:nvPr/>
            </p:nvPicPr>
            <p:blipFill>
              <a:blip r:embed="rId13"/>
              <a:stretch>
                <a:fillRect/>
              </a:stretch>
            </p:blipFill>
            <p:spPr>
              <a:xfrm>
                <a:off x="7990303" y="5666846"/>
                <a:ext cx="588240" cy="218160"/>
              </a:xfrm>
              <a:prstGeom prst="rect">
                <a:avLst/>
              </a:prstGeom>
            </p:spPr>
          </p:pic>
        </mc:Fallback>
      </mc:AlternateContent>
    </p:spTree>
    <p:extLst>
      <p:ext uri="{BB962C8B-B14F-4D97-AF65-F5344CB8AC3E}">
        <p14:creationId xmlns:p14="http://schemas.microsoft.com/office/powerpoint/2010/main" val="61836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pieren 40">
            <a:extLst>
              <a:ext uri="{FF2B5EF4-FFF2-40B4-BE49-F238E27FC236}">
                <a16:creationId xmlns:a16="http://schemas.microsoft.com/office/drawing/2014/main" id="{FBFE3F2E-7454-D343-A9DF-3A544B045979}"/>
              </a:ext>
            </a:extLst>
          </p:cNvPr>
          <p:cNvGrpSpPr/>
          <p:nvPr/>
        </p:nvGrpSpPr>
        <p:grpSpPr>
          <a:xfrm>
            <a:off x="5420890" y="441162"/>
            <a:ext cx="6519091" cy="5966626"/>
            <a:chOff x="6284894" y="445687"/>
            <a:chExt cx="6519091" cy="5966626"/>
          </a:xfrm>
        </p:grpSpPr>
        <p:pic>
          <p:nvPicPr>
            <p:cNvPr id="23" name="Grafik 22" descr="Ein Bild, das Tisch enthält.&#10;&#10;Automatisch generierte Beschreibung">
              <a:extLst>
                <a:ext uri="{FF2B5EF4-FFF2-40B4-BE49-F238E27FC236}">
                  <a16:creationId xmlns:a16="http://schemas.microsoft.com/office/drawing/2014/main" id="{AE76B5B0-517D-3442-BA35-D7A94793C565}"/>
                </a:ext>
              </a:extLst>
            </p:cNvPr>
            <p:cNvPicPr>
              <a:picLocks noChangeAspect="1"/>
            </p:cNvPicPr>
            <p:nvPr/>
          </p:nvPicPr>
          <p:blipFill>
            <a:blip r:embed="rId2"/>
            <a:stretch>
              <a:fillRect/>
            </a:stretch>
          </p:blipFill>
          <p:spPr>
            <a:xfrm>
              <a:off x="6284894" y="445687"/>
              <a:ext cx="6519091" cy="5966626"/>
            </a:xfrm>
            <a:prstGeom prst="rect">
              <a:avLst/>
            </a:prstGeom>
          </p:spPr>
        </p:pic>
        <mc:AlternateContent xmlns:mc="http://schemas.openxmlformats.org/markup-compatibility/2006" xmlns:p14="http://schemas.microsoft.com/office/powerpoint/2010/main">
          <mc:Choice Requires="p14">
            <p:contentPart p14:bwMode="auto" r:id="rId3">
              <p14:nvContentPartPr>
                <p14:cNvPr id="33" name="Freihand 32">
                  <a:extLst>
                    <a:ext uri="{FF2B5EF4-FFF2-40B4-BE49-F238E27FC236}">
                      <a16:creationId xmlns:a16="http://schemas.microsoft.com/office/drawing/2014/main" id="{2D848BA3-A2FB-664B-B562-A5D10BA52444}"/>
                    </a:ext>
                  </a:extLst>
                </p14:cNvPr>
                <p14:cNvContentPartPr/>
                <p14:nvPr/>
              </p14:nvContentPartPr>
              <p14:xfrm>
                <a:off x="12021776" y="6114017"/>
                <a:ext cx="734400" cy="7200"/>
              </p14:xfrm>
            </p:contentPart>
          </mc:Choice>
          <mc:Fallback xmlns="">
            <p:pic>
              <p:nvPicPr>
                <p:cNvPr id="33" name="Freihand 32">
                  <a:extLst>
                    <a:ext uri="{FF2B5EF4-FFF2-40B4-BE49-F238E27FC236}">
                      <a16:creationId xmlns:a16="http://schemas.microsoft.com/office/drawing/2014/main" id="{2D848BA3-A2FB-664B-B562-A5D10BA52444}"/>
                    </a:ext>
                  </a:extLst>
                </p:cNvPr>
                <p:cNvPicPr/>
                <p:nvPr/>
              </p:nvPicPr>
              <p:blipFill>
                <a:blip r:embed="rId4"/>
                <a:stretch>
                  <a:fillRect/>
                </a:stretch>
              </p:blipFill>
              <p:spPr>
                <a:xfrm>
                  <a:off x="11967776" y="6006017"/>
                  <a:ext cx="8420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6"/>
                <a:stretch>
                  <a:fillRect/>
                </a:stretch>
              </p:blipFill>
              <p:spPr>
                <a:xfrm>
                  <a:off x="7537976" y="4065977"/>
                  <a:ext cx="14767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8"/>
                <a:stretch>
                  <a:fillRect/>
                </a:stretch>
              </p:blipFill>
              <p:spPr>
                <a:xfrm>
                  <a:off x="7162856" y="549985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10"/>
                <a:stretch>
                  <a:fillRect/>
                </a:stretch>
              </p:blipFill>
              <p:spPr>
                <a:xfrm>
                  <a:off x="7985456" y="3120617"/>
                  <a:ext cx="1031760" cy="24984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-0.19**</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0.87</a:t>
            </a:r>
          </a:p>
        </p:txBody>
      </p:sp>
      <p:sp>
        <p:nvSpPr>
          <p:cNvPr id="32" name="Rechteck 31">
            <a:extLst>
              <a:ext uri="{FF2B5EF4-FFF2-40B4-BE49-F238E27FC236}">
                <a16:creationId xmlns:a16="http://schemas.microsoft.com/office/drawing/2014/main" id="{23BFB78E-5F08-E345-BEA1-D773F7A29EBE}"/>
              </a:ext>
            </a:extLst>
          </p:cNvPr>
          <p:cNvSpPr/>
          <p:nvPr/>
        </p:nvSpPr>
        <p:spPr>
          <a:xfrm>
            <a:off x="335456" y="3512325"/>
            <a:ext cx="5128934" cy="335476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moderated</a:t>
            </a:r>
            <a:r>
              <a:rPr lang="en-GB" sz="1200" b="1" dirty="0">
                <a:latin typeface="Times New Roman" panose="02020603050405020304" pitchFamily="18" charset="0"/>
                <a:cs typeface="Times New Roman" panose="02020603050405020304" pitchFamily="18" charset="0"/>
              </a:rPr>
              <a:t> by gender</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(males) = -0.17 + 1 * (-0.19) = - 0.36</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(females) = -0.17 </a:t>
            </a:r>
          </a:p>
          <a:p>
            <a:endParaRPr lang="en-GB" sz="1200"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The negative effect of perceived risk on usage intention increases for males</a:t>
            </a:r>
            <a:endParaRPr lang="en-GB" sz="1200" i="1"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Males more sensitive towards risk and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More consideration of risk factors shows men having more knowledge about downfalls of blockchain technology (Mean knowledge of men, scale 1 to 10: 3.14 for men and 1.99 for women) </a:t>
            </a:r>
            <a:r>
              <a:rPr lang="en-GB" sz="1200" dirty="0">
                <a:latin typeface="Times New Roman" panose="02020603050405020304" pitchFamily="18" charset="0"/>
                <a:cs typeface="Times New Roman" panose="02020603050405020304" pitchFamily="18" charset="0"/>
                <a:sym typeface="Wingdings" pitchFamily="2" charset="2"/>
              </a:rPr>
              <a:t> Partial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MEDIATION ANALYSIS confirmed</a:t>
            </a:r>
            <a:endParaRPr lang="en-GB" sz="1200" dirty="0">
              <a:solidFill>
                <a:srgbClr val="FF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Men rather in Cluster Explorer &amp; Pioneer</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sp>
        <p:nvSpPr>
          <p:cNvPr id="40" name="Rechteck 39">
            <a:extLst>
              <a:ext uri="{FF2B5EF4-FFF2-40B4-BE49-F238E27FC236}">
                <a16:creationId xmlns:a16="http://schemas.microsoft.com/office/drawing/2014/main" id="{062A3816-9C9D-D443-9229-2DB66F628748}"/>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mc:AlternateContent xmlns:mc="http://schemas.openxmlformats.org/markup-compatibility/2006" xmlns:p14="http://schemas.microsoft.com/office/powerpoint/2010/main">
        <mc:Choice Requires="p14">
          <p:contentPart p14:bwMode="auto" r:id="rId11">
            <p14:nvContentPartPr>
              <p14:cNvPr id="42" name="Freihand 41">
                <a:extLst>
                  <a:ext uri="{FF2B5EF4-FFF2-40B4-BE49-F238E27FC236}">
                    <a16:creationId xmlns:a16="http://schemas.microsoft.com/office/drawing/2014/main" id="{55F9FA99-6CF4-0046-8285-F99807923DA0}"/>
                  </a:ext>
                </a:extLst>
              </p14:cNvPr>
              <p14:cNvContentPartPr/>
              <p14:nvPr/>
            </p14:nvContentPartPr>
            <p14:xfrm>
              <a:off x="6702357" y="2043857"/>
              <a:ext cx="1519560" cy="31680"/>
            </p14:xfrm>
          </p:contentPart>
        </mc:Choice>
        <mc:Fallback xmlns="">
          <p:pic>
            <p:nvPicPr>
              <p:cNvPr id="42" name="Freihand 41">
                <a:extLst>
                  <a:ext uri="{FF2B5EF4-FFF2-40B4-BE49-F238E27FC236}">
                    <a16:creationId xmlns:a16="http://schemas.microsoft.com/office/drawing/2014/main" id="{55F9FA99-6CF4-0046-8285-F99807923DA0}"/>
                  </a:ext>
                </a:extLst>
              </p:cNvPr>
              <p:cNvPicPr/>
              <p:nvPr/>
            </p:nvPicPr>
            <p:blipFill>
              <a:blip r:embed="rId12"/>
              <a:stretch>
                <a:fillRect/>
              </a:stretch>
            </p:blipFill>
            <p:spPr>
              <a:xfrm>
                <a:off x="6648717" y="1935857"/>
                <a:ext cx="1627200" cy="247320"/>
              </a:xfrm>
              <a:prstGeom prst="rect">
                <a:avLst/>
              </a:prstGeom>
            </p:spPr>
          </p:pic>
        </mc:Fallback>
      </mc:AlternateContent>
    </p:spTree>
    <p:extLst>
      <p:ext uri="{BB962C8B-B14F-4D97-AF65-F5344CB8AC3E}">
        <p14:creationId xmlns:p14="http://schemas.microsoft.com/office/powerpoint/2010/main" val="2649494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CF6BE0A8-AA9F-1B46-AC03-48C332B5EEB8}"/>
              </a:ext>
            </a:extLst>
          </p:cNvPr>
          <p:cNvGrpSpPr/>
          <p:nvPr/>
        </p:nvGrpSpPr>
        <p:grpSpPr>
          <a:xfrm>
            <a:off x="4794217" y="865871"/>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64454" y="5513491"/>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7010454" y="5405851"/>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594079" y="4133262"/>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0079" y="4025262"/>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79479" y="3362966"/>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825839" y="3255326"/>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0.33*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458762" cy="3046988"/>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people </a:t>
            </a:r>
            <a:r>
              <a:rPr lang="en-GB" sz="1200" b="1" dirty="0">
                <a:latin typeface="Times New Roman" panose="02020603050405020304" pitchFamily="18" charset="0"/>
                <a:cs typeface="Times New Roman" panose="02020603050405020304" pitchFamily="18" charset="0"/>
              </a:rPr>
              <a:t>possessing cryptocurrencies </a:t>
            </a:r>
            <a:r>
              <a:rPr lang="en-GB" sz="1200" dirty="0">
                <a:latin typeface="Times New Roman" panose="02020603050405020304" pitchFamily="18" charset="0"/>
                <a:cs typeface="Times New Roman" panose="02020603050405020304" pitchFamily="18" charset="0"/>
              </a:rPr>
              <a:t>on the relationship between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usage intention</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0.17 + 0.33 = 0.5 	</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0.17	</a:t>
            </a: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positive effect of trust on usage intention increases for people possessing cryptocurrency</a:t>
            </a:r>
            <a:endParaRPr lang="en-GB" sz="1200" i="1"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possessing cryptocurrency increases their trust in BT which makes them more likely to use BT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out cryptocurrency increases trust and reduces risk perception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give out cryptocurrency </a:t>
            </a:r>
          </a:p>
        </p:txBody>
      </p:sp>
      <mc:AlternateContent xmlns:mc="http://schemas.openxmlformats.org/markup-compatibility/2006" xmlns:p14="http://schemas.microsoft.com/office/powerpoint/2010/main">
        <mc:Choice Requires="p14">
          <p:contentPart p14:bwMode="auto" r:id="rId11">
            <p14:nvContentPartPr>
              <p14:cNvPr id="4" name="Freihand 3">
                <a:extLst>
                  <a:ext uri="{FF2B5EF4-FFF2-40B4-BE49-F238E27FC236}">
                    <a16:creationId xmlns:a16="http://schemas.microsoft.com/office/drawing/2014/main" id="{12591F26-4B9A-8048-BFE4-2F31325F7BB8}"/>
                  </a:ext>
                </a:extLst>
              </p14:cNvPr>
              <p14:cNvContentPartPr/>
              <p14:nvPr/>
            </p14:nvContentPartPr>
            <p14:xfrm>
              <a:off x="7698117" y="2421857"/>
              <a:ext cx="907560" cy="3240"/>
            </p14:xfrm>
          </p:contentPart>
        </mc:Choice>
        <mc:Fallback xmlns="">
          <p:pic>
            <p:nvPicPr>
              <p:cNvPr id="4" name="Freihand 3">
                <a:extLst>
                  <a:ext uri="{FF2B5EF4-FFF2-40B4-BE49-F238E27FC236}">
                    <a16:creationId xmlns:a16="http://schemas.microsoft.com/office/drawing/2014/main" id="{12591F26-4B9A-8048-BFE4-2F31325F7BB8}"/>
                  </a:ext>
                </a:extLst>
              </p:cNvPr>
              <p:cNvPicPr/>
              <p:nvPr/>
            </p:nvPicPr>
            <p:blipFill>
              <a:blip r:embed="rId12"/>
              <a:stretch>
                <a:fillRect/>
              </a:stretch>
            </p:blipFill>
            <p:spPr>
              <a:xfrm>
                <a:off x="7644477" y="2313857"/>
                <a:ext cx="1015200" cy="218880"/>
              </a:xfrm>
              <a:prstGeom prst="rect">
                <a:avLst/>
              </a:prstGeom>
            </p:spPr>
          </p:pic>
        </mc:Fallback>
      </mc:AlternateContent>
    </p:spTree>
    <p:extLst>
      <p:ext uri="{BB962C8B-B14F-4D97-AF65-F5344CB8AC3E}">
        <p14:creationId xmlns:p14="http://schemas.microsoft.com/office/powerpoint/2010/main" val="65631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ieren 13">
            <a:extLst>
              <a:ext uri="{FF2B5EF4-FFF2-40B4-BE49-F238E27FC236}">
                <a16:creationId xmlns:a16="http://schemas.microsoft.com/office/drawing/2014/main" id="{30341371-B531-474E-AD1A-DCEB6FF18208}"/>
              </a:ext>
            </a:extLst>
          </p:cNvPr>
          <p:cNvGrpSpPr/>
          <p:nvPr/>
        </p:nvGrpSpPr>
        <p:grpSpPr>
          <a:xfrm>
            <a:off x="4829811" y="986359"/>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01079" y="5675537"/>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6947079" y="5567897"/>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601639" y="4269017"/>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7639" y="4161017"/>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29079" y="3348497"/>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775439" y="3240857"/>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0.32**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90762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-0.28**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557610" cy="2923877"/>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for people </a:t>
            </a:r>
            <a:r>
              <a:rPr lang="en-GB" sz="1200" b="1" dirty="0">
                <a:latin typeface="Times New Roman" panose="02020603050405020304" pitchFamily="18" charset="0"/>
                <a:cs typeface="Times New Roman" panose="02020603050405020304" pitchFamily="18" charset="0"/>
              </a:rPr>
              <a:t>possessing cryptocurrencies</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-0.28 + 0.32 = 0.04 	(</a:t>
            </a:r>
            <a:r>
              <a:rPr lang="en-GB" sz="1200" i="1" dirty="0">
                <a:latin typeface="Times New Roman" panose="02020603050405020304" pitchFamily="18" charset="0"/>
                <a:cs typeface="Times New Roman" panose="02020603050405020304" pitchFamily="18" charset="0"/>
              </a:rPr>
              <a:t>slightly risk loving</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-0.28		(</a:t>
            </a:r>
            <a:r>
              <a:rPr lang="en-GB" sz="1200" i="1" dirty="0">
                <a:latin typeface="Times New Roman" panose="02020603050405020304" pitchFamily="18" charset="0"/>
                <a:cs typeface="Times New Roman" panose="02020603050405020304" pitchFamily="18" charset="0"/>
              </a:rPr>
              <a:t>risk averse</a:t>
            </a:r>
            <a:r>
              <a:rPr lang="en-GB" sz="1200" dirty="0">
                <a:latin typeface="Times New Roman" panose="02020603050405020304" pitchFamily="18" charset="0"/>
                <a:cs typeface="Times New Roman" panose="02020603050405020304" pitchFamily="18" charset="0"/>
              </a:rPr>
              <a:t>)</a:t>
            </a:r>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a:t>
            </a:r>
            <a:r>
              <a:rPr lang="en-GB" sz="1200" i="1" dirty="0">
                <a:latin typeface="Times New Roman" panose="02020603050405020304" pitchFamily="18" charset="0"/>
                <a:cs typeface="Times New Roman" panose="02020603050405020304" pitchFamily="18" charset="0"/>
              </a:rPr>
              <a:t>he negative effect of perceived risk on usage intention decreases for people possessing cryptocurrencies</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people cryptocurrency reduces their risk perception of BT and leads to higher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 to people who possess crypto</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1">
            <p14:nvContentPartPr>
              <p14:cNvPr id="23" name="Freihand 22">
                <a:extLst>
                  <a:ext uri="{FF2B5EF4-FFF2-40B4-BE49-F238E27FC236}">
                    <a16:creationId xmlns:a16="http://schemas.microsoft.com/office/drawing/2014/main" id="{E2808903-3312-3A40-A058-0F3F67138B8C}"/>
                  </a:ext>
                </a:extLst>
              </p14:cNvPr>
              <p14:cNvContentPartPr/>
              <p14:nvPr/>
            </p14:nvContentPartPr>
            <p14:xfrm>
              <a:off x="7180437" y="2593217"/>
              <a:ext cx="1422000" cy="360"/>
            </p14:xfrm>
          </p:contentPart>
        </mc:Choice>
        <mc:Fallback xmlns="">
          <p:pic>
            <p:nvPicPr>
              <p:cNvPr id="23" name="Freihand 22">
                <a:extLst>
                  <a:ext uri="{FF2B5EF4-FFF2-40B4-BE49-F238E27FC236}">
                    <a16:creationId xmlns:a16="http://schemas.microsoft.com/office/drawing/2014/main" id="{E2808903-3312-3A40-A058-0F3F67138B8C}"/>
                  </a:ext>
                </a:extLst>
              </p:cNvPr>
              <p:cNvPicPr/>
              <p:nvPr/>
            </p:nvPicPr>
            <p:blipFill>
              <a:blip r:embed="rId12"/>
              <a:stretch>
                <a:fillRect/>
              </a:stretch>
            </p:blipFill>
            <p:spPr>
              <a:xfrm>
                <a:off x="7126797" y="2485217"/>
                <a:ext cx="1529640" cy="216000"/>
              </a:xfrm>
              <a:prstGeom prst="rect">
                <a:avLst/>
              </a:prstGeom>
            </p:spPr>
          </p:pic>
        </mc:Fallback>
      </mc:AlternateContent>
    </p:spTree>
    <p:extLst>
      <p:ext uri="{BB962C8B-B14F-4D97-AF65-F5344CB8AC3E}">
        <p14:creationId xmlns:p14="http://schemas.microsoft.com/office/powerpoint/2010/main" val="348426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Unmoderated relationships</a:t>
            </a:r>
            <a:br>
              <a:rPr lang="en-GB"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Application usefulness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2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93899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 supported, H7 (b) I supported, H9 (b) I supported, H10 (b) I supported, H11 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Explorers &amp; Pioneer </a:t>
            </a:r>
            <a:r>
              <a:rPr lang="en-GB" sz="1200" dirty="0">
                <a:latin typeface="Times New Roman" panose="02020603050405020304" pitchFamily="18" charset="0"/>
                <a:cs typeface="Times New Roman" panose="02020603050405020304" pitchFamily="18" charset="0"/>
              </a:rPr>
              <a:t>cluster currently </a:t>
            </a:r>
            <a:r>
              <a:rPr lang="en-GB" sz="1200" dirty="0">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need to appeal to a customer segment that consists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a:t>
            </a:r>
            <a:r>
              <a:rPr lang="en-GB" sz="1200" dirty="0">
                <a:latin typeface="Times New Roman" panose="02020603050405020304" pitchFamily="18" charset="0"/>
                <a:cs typeface="Times New Roman" panose="02020603050405020304" pitchFamily="18" charset="0"/>
              </a:rPr>
              <a:t> about BT applications and who show a higher usage intention</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17AD4B2E-5FEE-3242-AF0E-505BBF5351AF}"/>
              </a:ext>
            </a:extLst>
          </p:cNvPr>
          <p:cNvSpPr/>
          <p:nvPr/>
        </p:nvSpPr>
        <p:spPr>
          <a:xfrm>
            <a:off x="335455" y="326733"/>
            <a:ext cx="597054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overall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usefulness </a:t>
            </a:r>
            <a:r>
              <a:rPr lang="en-GB" dirty="0">
                <a:latin typeface="Times New Roman" panose="02020603050405020304" pitchFamily="18" charset="0"/>
                <a:cs typeface="Times New Roman" panose="02020603050405020304" pitchFamily="18" charset="0"/>
              </a:rPr>
              <a:t>of blockchain applications</a:t>
            </a:r>
            <a:r>
              <a:rPr lang="en-GB" b="1" dirty="0">
                <a:latin typeface="Times New Roman" panose="02020603050405020304" pitchFamily="18" charset="0"/>
                <a:cs typeface="Times New Roman" panose="02020603050405020304" pitchFamily="18" charset="0"/>
              </a:rPr>
              <a:t>:</a:t>
            </a:r>
          </a:p>
        </p:txBody>
      </p:sp>
      <p:pic>
        <p:nvPicPr>
          <p:cNvPr id="2" name="Grafik 1">
            <a:extLst>
              <a:ext uri="{FF2B5EF4-FFF2-40B4-BE49-F238E27FC236}">
                <a16:creationId xmlns:a16="http://schemas.microsoft.com/office/drawing/2014/main" id="{56E857E8-0C31-A34C-A09E-C68F4272B5BF}"/>
              </a:ext>
            </a:extLst>
          </p:cNvPr>
          <p:cNvPicPr>
            <a:picLocks noChangeAspect="1"/>
          </p:cNvPicPr>
          <p:nvPr/>
        </p:nvPicPr>
        <p:blipFill>
          <a:blip r:embed="rId2"/>
          <a:stretch>
            <a:fillRect/>
          </a:stretch>
        </p:blipFill>
        <p:spPr>
          <a:xfrm>
            <a:off x="2018551" y="910031"/>
            <a:ext cx="8255000" cy="2933700"/>
          </a:xfrm>
          <a:prstGeom prst="rect">
            <a:avLst/>
          </a:prstGeom>
        </p:spPr>
      </p:pic>
    </p:spTree>
    <p:extLst>
      <p:ext uri="{BB962C8B-B14F-4D97-AF65-F5344CB8AC3E}">
        <p14:creationId xmlns:p14="http://schemas.microsoft.com/office/powerpoint/2010/main" val="355755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43252DFD-DA72-7343-85C3-3A406E75E033}"/>
              </a:ext>
            </a:extLst>
          </p:cNvPr>
          <p:cNvPicPr>
            <a:picLocks noGrp="1" noChangeAspect="1"/>
          </p:cNvPicPr>
          <p:nvPr>
            <p:ph idx="1"/>
          </p:nvPr>
        </p:nvPicPr>
        <p:blipFill>
          <a:blip r:embed="rId2"/>
          <a:stretch>
            <a:fillRect/>
          </a:stretch>
        </p:blipFill>
        <p:spPr>
          <a:xfrm>
            <a:off x="1778649" y="392597"/>
            <a:ext cx="8059832" cy="5784366"/>
          </a:xfrm>
        </p:spPr>
      </p:pic>
    </p:spTree>
    <p:extLst>
      <p:ext uri="{BB962C8B-B14F-4D97-AF65-F5344CB8AC3E}">
        <p14:creationId xmlns:p14="http://schemas.microsoft.com/office/powerpoint/2010/main" val="298306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492990"/>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IV supported, H7 (b) IV supported, H8 (b) IV supported, H9 (b) IV supported, H10 (b) IV supported, H11 IV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Pioneer</a:t>
            </a:r>
            <a:r>
              <a:rPr lang="en-GB" sz="1200" dirty="0">
                <a:latin typeface="Times New Roman" panose="02020603050405020304" pitchFamily="18" charset="0"/>
                <a:cs typeface="Times New Roman" panose="02020603050405020304" pitchFamily="18" charset="0"/>
              </a:rPr>
              <a:t> Cluster currently</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self-sovereign identity applications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1085850" lvl="2"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t>
            </a:r>
          </a:p>
          <a:p>
            <a:pPr marL="1085850" lvl="2"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a:t>
            </a:r>
            <a:r>
              <a:rPr lang="en-GB" sz="1200" b="1" strike="sngStrike" dirty="0">
                <a:latin typeface="Times New Roman" panose="02020603050405020304" pitchFamily="18" charset="0"/>
                <a:cs typeface="Times New Roman" panose="02020603050405020304" pitchFamily="18" charset="0"/>
              </a:rPr>
              <a:t>risk-loving tendency </a:t>
            </a:r>
            <a:r>
              <a:rPr lang="en-GB" sz="1200" b="1" strike="sngStrike" dirty="0">
                <a:latin typeface="Times New Roman" panose="02020603050405020304" pitchFamily="18" charset="0"/>
                <a:cs typeface="Times New Roman" panose="02020603050405020304" pitchFamily="18" charset="0"/>
                <a:sym typeface="Wingdings" pitchFamily="2" charset="2"/>
              </a:rPr>
              <a:t> Lead users</a:t>
            </a:r>
            <a:endParaRPr lang="en-GB" sz="1200" b="1" strike="sngStrike"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Self-sovereign identity currently </a:t>
            </a:r>
            <a:r>
              <a:rPr lang="en-GB" sz="1200" b="1" dirty="0">
                <a:latin typeface="Times New Roman" panose="02020603050405020304" pitchFamily="18" charset="0"/>
                <a:cs typeface="Times New Roman" panose="02020603050405020304" pitchFamily="18" charset="0"/>
              </a:rPr>
              <a:t>most promising applications </a:t>
            </a:r>
            <a:r>
              <a:rPr lang="en-GB" sz="1200" dirty="0">
                <a:latin typeface="Times New Roman" panose="02020603050405020304" pitchFamily="18" charset="0"/>
                <a:cs typeface="Times New Roman" panose="02020603050405020304" pitchFamily="18" charset="0"/>
              </a:rPr>
              <a:t>with big potential looking ahead -&gt; </a:t>
            </a:r>
            <a:r>
              <a:rPr lang="en-GB" sz="1200" b="1" dirty="0">
                <a:latin typeface="Times New Roman" panose="02020603050405020304" pitchFamily="18" charset="0"/>
                <a:cs typeface="Times New Roman" panose="02020603050405020304" pitchFamily="18" charset="0"/>
              </a:rPr>
              <a:t>Also due to descriptive results</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Privacy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Status quo gut, looking ahead most promising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R2 highest</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6389570"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self-sovereign identity applications:</a:t>
            </a:r>
          </a:p>
        </p:txBody>
      </p:sp>
      <p:pic>
        <p:nvPicPr>
          <p:cNvPr id="4" name="Grafik 3" descr="Ein Bild, das Text, Quittung enthält.&#10;&#10;Automatisch generierte Beschreibung">
            <a:extLst>
              <a:ext uri="{FF2B5EF4-FFF2-40B4-BE49-F238E27FC236}">
                <a16:creationId xmlns:a16="http://schemas.microsoft.com/office/drawing/2014/main" id="{E67203C8-884B-3540-B161-EE618FE41C44}"/>
              </a:ext>
            </a:extLst>
          </p:cNvPr>
          <p:cNvPicPr>
            <a:picLocks noChangeAspect="1"/>
          </p:cNvPicPr>
          <p:nvPr/>
        </p:nvPicPr>
        <p:blipFill>
          <a:blip r:embed="rId3"/>
          <a:stretch>
            <a:fillRect/>
          </a:stretch>
        </p:blipFill>
        <p:spPr>
          <a:xfrm>
            <a:off x="1734789" y="1031773"/>
            <a:ext cx="8343900" cy="2895600"/>
          </a:xfrm>
          <a:prstGeom prst="rect">
            <a:avLst/>
          </a:prstGeom>
        </p:spPr>
      </p:pic>
    </p:spTree>
    <p:extLst>
      <p:ext uri="{BB962C8B-B14F-4D97-AF65-F5344CB8AC3E}">
        <p14:creationId xmlns:p14="http://schemas.microsoft.com/office/powerpoint/2010/main" val="258479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3046988"/>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 supported, H7 (b) II supported, H8 (b) II supported, H9 (b) II supported, H10 (b) II supported, H11 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very similar to self-sovereign identity </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tokenization of assets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show a </a:t>
            </a:r>
            <a:r>
              <a:rPr lang="en-GB" sz="1200" b="1" strike="sngStrike" dirty="0">
                <a:latin typeface="Times New Roman" panose="02020603050405020304" pitchFamily="18" charset="0"/>
                <a:cs typeface="Times New Roman" panose="02020603050405020304" pitchFamily="18" charset="0"/>
              </a:rPr>
              <a:t>slightly risk-loving tendency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 and Pioneer Cluster </a:t>
            </a:r>
            <a:r>
              <a:rPr lang="en-GB" sz="1200" dirty="0">
                <a:latin typeface="Times New Roman" panose="02020603050405020304" pitchFamily="18" charset="0"/>
                <a:cs typeface="Times New Roman" panose="02020603050405020304" pitchFamily="18" charset="0"/>
              </a:rPr>
              <a:t>currently</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Tokenization of assets currently one of the most promising applications with big potential looking ahead, as many influences already show strong significance </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Social influence (-&gt; Network effects?!)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Zusammenfassend</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mit</a:t>
            </a:r>
            <a:r>
              <a:rPr lang="en-GB" sz="1200" dirty="0">
                <a:latin typeface="Times New Roman" panose="02020603050405020304" pitchFamily="18" charset="0"/>
                <a:cs typeface="Times New Roman" panose="02020603050405020304" pitchFamily="18" charset="0"/>
              </a:rPr>
              <a:t> Self-</a:t>
            </a:r>
            <a:r>
              <a:rPr lang="en-GB" sz="1200" dirty="0" err="1">
                <a:latin typeface="Times New Roman" panose="02020603050405020304" pitchFamily="18" charset="0"/>
                <a:cs typeface="Times New Roman" panose="02020603050405020304" pitchFamily="18" charset="0"/>
              </a:rPr>
              <a:t>Soverign</a:t>
            </a:r>
            <a:r>
              <a:rPr lang="en-GB" sz="1200" dirty="0">
                <a:latin typeface="Times New Roman" panose="02020603050405020304" pitchFamily="18" charset="0"/>
                <a:cs typeface="Times New Roman" panose="02020603050405020304" pitchFamily="18" charset="0"/>
              </a:rPr>
              <a:t> identity --&gt; </a:t>
            </a:r>
            <a:r>
              <a:rPr lang="en-GB" sz="1200" dirty="0" err="1">
                <a:latin typeface="Times New Roman" panose="02020603050405020304" pitchFamily="18" charset="0"/>
                <a:cs typeface="Times New Roman" panose="02020603050405020304" pitchFamily="18" charset="0"/>
              </a:rPr>
              <a:t>aktuell</a:t>
            </a:r>
            <a:r>
              <a:rPr lang="en-GB" sz="1200" dirty="0">
                <a:latin typeface="Times New Roman" panose="02020603050405020304" pitchFamily="18" charset="0"/>
                <a:cs typeface="Times New Roman" panose="02020603050405020304" pitchFamily="18" charset="0"/>
              </a:rPr>
              <a:t> und </a:t>
            </a:r>
            <a:r>
              <a:rPr lang="en-GB" sz="1200" dirty="0" err="1">
                <a:latin typeface="Times New Roman" panose="02020603050405020304" pitchFamily="18" charset="0"/>
                <a:cs typeface="Times New Roman" panose="02020603050405020304" pitchFamily="18" charset="0"/>
              </a:rPr>
              <a:t>für</a:t>
            </a:r>
            <a:r>
              <a:rPr lang="en-GB" sz="1200" dirty="0">
                <a:latin typeface="Times New Roman" panose="02020603050405020304" pitchFamily="18" charset="0"/>
                <a:cs typeface="Times New Roman" panose="02020603050405020304" pitchFamily="18" charset="0"/>
              </a:rPr>
              <a:t> Zukunft</a:t>
            </a:r>
          </a:p>
          <a:p>
            <a:pPr marL="628650" lvl="1"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Fokus</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im</a:t>
            </a:r>
            <a:r>
              <a:rPr lang="en-GB" sz="1200" dirty="0">
                <a:latin typeface="Times New Roman" panose="02020603050405020304" pitchFamily="18" charset="0"/>
                <a:cs typeface="Times New Roman" panose="02020603050405020304" pitchFamily="18" charset="0"/>
              </a:rPr>
              <a:t> Crypto </a:t>
            </a:r>
            <a:r>
              <a:rPr lang="en-GB" sz="1200" dirty="0" err="1">
                <a:latin typeface="Times New Roman" panose="02020603050405020304" pitchFamily="18" charset="0"/>
                <a:cs typeface="Times New Roman" panose="02020603050405020304" pitchFamily="18" charset="0"/>
              </a:rPr>
              <a:t>bereich</a:t>
            </a:r>
            <a:r>
              <a:rPr lang="en-GB" sz="1200" dirty="0">
                <a:latin typeface="Times New Roman" panose="02020603050405020304" pitchFamily="18" charset="0"/>
                <a:cs typeface="Times New Roman" panose="02020603050405020304" pitchFamily="18" charset="0"/>
              </a:rPr>
              <a:t> auf SSI und Tokenization </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95919"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tokenization of assets:</a:t>
            </a:r>
          </a:p>
        </p:txBody>
      </p:sp>
      <p:pic>
        <p:nvPicPr>
          <p:cNvPr id="4" name="Grafik 3" descr="Ein Bild, das Text, Quittung enthält.&#10;&#10;Automatisch generierte Beschreibung">
            <a:extLst>
              <a:ext uri="{FF2B5EF4-FFF2-40B4-BE49-F238E27FC236}">
                <a16:creationId xmlns:a16="http://schemas.microsoft.com/office/drawing/2014/main" id="{38452685-E8D7-8744-B968-5DBF207EE7F9}"/>
              </a:ext>
            </a:extLst>
          </p:cNvPr>
          <p:cNvPicPr>
            <a:picLocks noChangeAspect="1"/>
          </p:cNvPicPr>
          <p:nvPr/>
        </p:nvPicPr>
        <p:blipFill>
          <a:blip r:embed="rId2"/>
          <a:stretch>
            <a:fillRect/>
          </a:stretch>
        </p:blipFill>
        <p:spPr>
          <a:xfrm>
            <a:off x="1993900" y="989459"/>
            <a:ext cx="8204200" cy="2908300"/>
          </a:xfrm>
          <a:prstGeom prst="rect">
            <a:avLst/>
          </a:prstGeom>
        </p:spPr>
      </p:pic>
    </p:spTree>
    <p:extLst>
      <p:ext uri="{BB962C8B-B14F-4D97-AF65-F5344CB8AC3E}">
        <p14:creationId xmlns:p14="http://schemas.microsoft.com/office/powerpoint/2010/main" val="20988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a:extLst>
              <a:ext uri="{FF2B5EF4-FFF2-40B4-BE49-F238E27FC236}">
                <a16:creationId xmlns:a16="http://schemas.microsoft.com/office/drawing/2014/main" id="{23462E6B-468A-245D-2655-BDA0B125FB6A}"/>
              </a:ext>
            </a:extLst>
          </p:cNvPr>
          <p:cNvSpPr txBox="1"/>
          <p:nvPr/>
        </p:nvSpPr>
        <p:spPr>
          <a:xfrm>
            <a:off x="2418478" y="530401"/>
            <a:ext cx="1366528" cy="276999"/>
          </a:xfrm>
          <a:prstGeom prst="rect">
            <a:avLst/>
          </a:prstGeom>
          <a:noFill/>
        </p:spPr>
        <p:txBody>
          <a:bodyPr wrap="none" rtlCol="0">
            <a:spAutoFit/>
          </a:bodyPr>
          <a:lstStyle/>
          <a:p>
            <a:r>
              <a:rPr lang="en-GB" sz="1200" b="1" dirty="0">
                <a:latin typeface="Times New Roman" panose="02020603050405020304" pitchFamily="18" charset="0"/>
                <a:cs typeface="Times New Roman" panose="02020603050405020304" pitchFamily="18" charset="0"/>
              </a:rPr>
              <a:t>Research model I </a:t>
            </a:r>
          </a:p>
        </p:txBody>
      </p:sp>
      <p:grpSp>
        <p:nvGrpSpPr>
          <p:cNvPr id="65" name="Gruppieren 64">
            <a:extLst>
              <a:ext uri="{FF2B5EF4-FFF2-40B4-BE49-F238E27FC236}">
                <a16:creationId xmlns:a16="http://schemas.microsoft.com/office/drawing/2014/main" id="{36605158-0ED5-295B-6756-87092675797B}"/>
              </a:ext>
            </a:extLst>
          </p:cNvPr>
          <p:cNvGrpSpPr/>
          <p:nvPr/>
        </p:nvGrpSpPr>
        <p:grpSpPr>
          <a:xfrm>
            <a:off x="243336" y="979191"/>
            <a:ext cx="5653846" cy="5541099"/>
            <a:chOff x="243336" y="979191"/>
            <a:chExt cx="5653846" cy="5541099"/>
          </a:xfrm>
        </p:grpSpPr>
        <p:grpSp>
          <p:nvGrpSpPr>
            <p:cNvPr id="38" name="Gruppieren 37">
              <a:extLst>
                <a:ext uri="{FF2B5EF4-FFF2-40B4-BE49-F238E27FC236}">
                  <a16:creationId xmlns:a16="http://schemas.microsoft.com/office/drawing/2014/main" id="{C99C294E-44BA-E38A-E8CC-DC6685E83F7B}"/>
                </a:ext>
              </a:extLst>
            </p:cNvPr>
            <p:cNvGrpSpPr/>
            <p:nvPr/>
          </p:nvGrpSpPr>
          <p:grpSpPr>
            <a:xfrm>
              <a:off x="3278548" y="4199248"/>
              <a:ext cx="2283977" cy="1285622"/>
              <a:chOff x="3698686" y="4199248"/>
              <a:chExt cx="2283977" cy="1285622"/>
            </a:xfrm>
          </p:grpSpPr>
          <p:sp>
            <p:nvSpPr>
              <p:cNvPr id="120" name="Textfeld 119">
                <a:extLst>
                  <a:ext uri="{FF2B5EF4-FFF2-40B4-BE49-F238E27FC236}">
                    <a16:creationId xmlns:a16="http://schemas.microsoft.com/office/drawing/2014/main" id="{7F01F37E-2066-FA46-904A-BD82F40952B2}"/>
                  </a:ext>
                </a:extLst>
              </p:cNvPr>
              <p:cNvSpPr txBox="1"/>
              <p:nvPr/>
            </p:nvSpPr>
            <p:spPr>
              <a:xfrm>
                <a:off x="4424317" y="4199248"/>
                <a:ext cx="832714"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36" name="Gruppieren 35">
                <a:extLst>
                  <a:ext uri="{FF2B5EF4-FFF2-40B4-BE49-F238E27FC236}">
                    <a16:creationId xmlns:a16="http://schemas.microsoft.com/office/drawing/2014/main" id="{5A3A79A6-1CAF-3104-942C-6783DE18CB69}"/>
                  </a:ext>
                </a:extLst>
              </p:cNvPr>
              <p:cNvGrpSpPr/>
              <p:nvPr/>
            </p:nvGrpSpPr>
            <p:grpSpPr>
              <a:xfrm>
                <a:off x="3698686" y="4453226"/>
                <a:ext cx="2283977" cy="1031644"/>
                <a:chOff x="4119474" y="4181297"/>
                <a:chExt cx="2498227" cy="1031644"/>
              </a:xfrm>
            </p:grpSpPr>
            <p:sp>
              <p:nvSpPr>
                <p:cNvPr id="119" name="Rechteck 118">
                  <a:extLst>
                    <a:ext uri="{FF2B5EF4-FFF2-40B4-BE49-F238E27FC236}">
                      <a16:creationId xmlns:a16="http://schemas.microsoft.com/office/drawing/2014/main" id="{42787DDC-9434-0941-9FD2-E07A7741683D}"/>
                    </a:ext>
                  </a:extLst>
                </p:cNvPr>
                <p:cNvSpPr/>
                <p:nvPr/>
              </p:nvSpPr>
              <p:spPr>
                <a:xfrm>
                  <a:off x="4119474" y="4181297"/>
                  <a:ext cx="2498227" cy="10316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3" name="Gruppieren 152">
                  <a:extLst>
                    <a:ext uri="{FF2B5EF4-FFF2-40B4-BE49-F238E27FC236}">
                      <a16:creationId xmlns:a16="http://schemas.microsoft.com/office/drawing/2014/main" id="{F2BCCD98-1517-7623-55B7-DEAC1BBF1F4C}"/>
                    </a:ext>
                  </a:extLst>
                </p:cNvPr>
                <p:cNvGrpSpPr/>
                <p:nvPr/>
              </p:nvGrpSpPr>
              <p:grpSpPr>
                <a:xfrm>
                  <a:off x="4218525" y="4258839"/>
                  <a:ext cx="2300125" cy="876561"/>
                  <a:chOff x="7024723" y="3994182"/>
                  <a:chExt cx="2300125" cy="876561"/>
                </a:xfrm>
              </p:grpSpPr>
              <p:sp>
                <p:nvSpPr>
                  <p:cNvPr id="115" name="Rechteck 114">
                    <a:extLst>
                      <a:ext uri="{FF2B5EF4-FFF2-40B4-BE49-F238E27FC236}">
                        <a16:creationId xmlns:a16="http://schemas.microsoft.com/office/drawing/2014/main" id="{EFED2B3A-12B4-1D43-9832-A913EE4743B3}"/>
                      </a:ext>
                    </a:extLst>
                  </p:cNvPr>
                  <p:cNvSpPr/>
                  <p:nvPr/>
                </p:nvSpPr>
                <p:spPr>
                  <a:xfrm>
                    <a:off x="8251896"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024723"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024723"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8251896"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grpSp>
        <p:sp>
          <p:nvSpPr>
            <p:cNvPr id="194" name="Textfeld 193">
              <a:extLst>
                <a:ext uri="{FF2B5EF4-FFF2-40B4-BE49-F238E27FC236}">
                  <a16:creationId xmlns:a16="http://schemas.microsoft.com/office/drawing/2014/main" id="{AA75ED85-FD6B-E846-8A2F-293D0230091A}"/>
                </a:ext>
              </a:extLst>
            </p:cNvPr>
            <p:cNvSpPr txBox="1"/>
            <p:nvPr/>
          </p:nvSpPr>
          <p:spPr>
            <a:xfrm>
              <a:off x="2673197" y="5504627"/>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p:txBody>
        </p:sp>
        <p:sp>
          <p:nvSpPr>
            <p:cNvPr id="19" name="Rechteck 18">
              <a:extLst>
                <a:ext uri="{FF2B5EF4-FFF2-40B4-BE49-F238E27FC236}">
                  <a16:creationId xmlns:a16="http://schemas.microsoft.com/office/drawing/2014/main" id="{B5BEAA73-EDA2-AE48-96E7-652D14D1E6EE}"/>
                </a:ext>
              </a:extLst>
            </p:cNvPr>
            <p:cNvSpPr/>
            <p:nvPr/>
          </p:nvSpPr>
          <p:spPr>
            <a:xfrm>
              <a:off x="3834525" y="335454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cxnSp>
          <p:nvCxnSpPr>
            <p:cNvPr id="132" name="Gerade Verbindung mit Pfeil 131">
              <a:extLst>
                <a:ext uri="{FF2B5EF4-FFF2-40B4-BE49-F238E27FC236}">
                  <a16:creationId xmlns:a16="http://schemas.microsoft.com/office/drawing/2014/main" id="{FAE65006-ABE1-836C-0756-CFD9FA338870}"/>
                </a:ext>
              </a:extLst>
            </p:cNvPr>
            <p:cNvCxnSpPr>
              <a:cxnSpLocks/>
              <a:stCxn id="71" idx="3"/>
              <a:endCxn id="19" idx="1"/>
            </p:cNvCxnSpPr>
            <p:nvPr/>
          </p:nvCxnSpPr>
          <p:spPr>
            <a:xfrm flipV="1">
              <a:off x="1971336" y="3552544"/>
              <a:ext cx="1863189" cy="2375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3BAAC3CB-01A1-FC41-C946-3967A2D10CBE}"/>
                </a:ext>
              </a:extLst>
            </p:cNvPr>
            <p:cNvGrpSpPr/>
            <p:nvPr/>
          </p:nvGrpSpPr>
          <p:grpSpPr>
            <a:xfrm>
              <a:off x="243336" y="979191"/>
              <a:ext cx="1728001" cy="5146707"/>
              <a:chOff x="1071255" y="979191"/>
              <a:chExt cx="1728001" cy="5146707"/>
            </a:xfrm>
          </p:grpSpPr>
          <p:sp>
            <p:nvSpPr>
              <p:cNvPr id="9" name="Rechteck 8">
                <a:extLst>
                  <a:ext uri="{FF2B5EF4-FFF2-40B4-BE49-F238E27FC236}">
                    <a16:creationId xmlns:a16="http://schemas.microsoft.com/office/drawing/2014/main" id="{36639FF7-B422-F84E-B5B7-B351B1A9A732}"/>
                  </a:ext>
                </a:extLst>
              </p:cNvPr>
              <p:cNvSpPr/>
              <p:nvPr/>
            </p:nvSpPr>
            <p:spPr>
              <a:xfrm>
                <a:off x="1071256" y="335454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1071256" y="4304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1071256" y="525483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1071256" y="382961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1071256" y="477975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BE6D25D6-26E7-BF42-B1D7-4F58A2485DD1}"/>
                  </a:ext>
                </a:extLst>
              </p:cNvPr>
              <p:cNvSpPr/>
              <p:nvPr/>
            </p:nvSpPr>
            <p:spPr>
              <a:xfrm>
                <a:off x="1071256" y="145426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1071256" y="19293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12" name="Rechteck 11">
                <a:extLst>
                  <a:ext uri="{FF2B5EF4-FFF2-40B4-BE49-F238E27FC236}">
                    <a16:creationId xmlns:a16="http://schemas.microsoft.com/office/drawing/2014/main" id="{2DA43766-C835-9E4D-9A3A-ABEB4893941F}"/>
                  </a:ext>
                </a:extLst>
              </p:cNvPr>
              <p:cNvSpPr/>
              <p:nvPr/>
            </p:nvSpPr>
            <p:spPr>
              <a:xfrm>
                <a:off x="1071256" y="287947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1071256" y="240440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1071255" y="97919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71" name="Rechteck 70">
                <a:extLst>
                  <a:ext uri="{FF2B5EF4-FFF2-40B4-BE49-F238E27FC236}">
                    <a16:creationId xmlns:a16="http://schemas.microsoft.com/office/drawing/2014/main" id="{10EC1EC3-00F2-51BF-8272-F728A073DBD3}"/>
                  </a:ext>
                </a:extLst>
              </p:cNvPr>
              <p:cNvSpPr/>
              <p:nvPr/>
            </p:nvSpPr>
            <p:spPr>
              <a:xfrm>
                <a:off x="1071255" y="5729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usefulness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cxnSp>
          <p:nvCxnSpPr>
            <p:cNvPr id="109" name="Gerade Verbindung mit Pfeil 108">
              <a:extLst>
                <a:ext uri="{FF2B5EF4-FFF2-40B4-BE49-F238E27FC236}">
                  <a16:creationId xmlns:a16="http://schemas.microsoft.com/office/drawing/2014/main" id="{4A7A42ED-A351-C674-109B-04C14FA17C85}"/>
                </a:ext>
              </a:extLst>
            </p:cNvPr>
            <p:cNvCxnSpPr>
              <a:cxnSpLocks/>
              <a:stCxn id="11" idx="3"/>
              <a:endCxn id="19" idx="1"/>
            </p:cNvCxnSpPr>
            <p:nvPr/>
          </p:nvCxnSpPr>
          <p:spPr>
            <a:xfrm flipV="1">
              <a:off x="1971337" y="3552544"/>
              <a:ext cx="1863188" cy="1900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8CBBB7BF-0F66-D66B-D009-B057720E5F51}"/>
                </a:ext>
              </a:extLst>
            </p:cNvPr>
            <p:cNvCxnSpPr>
              <a:cxnSpLocks/>
              <a:stCxn id="18" idx="3"/>
              <a:endCxn id="19" idx="1"/>
            </p:cNvCxnSpPr>
            <p:nvPr/>
          </p:nvCxnSpPr>
          <p:spPr>
            <a:xfrm flipV="1">
              <a:off x="1971337" y="3552544"/>
              <a:ext cx="1863188" cy="1425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C94591F8-4F2C-AF55-F253-60D85CB3A718}"/>
                </a:ext>
              </a:extLst>
            </p:cNvPr>
            <p:cNvCxnSpPr>
              <a:cxnSpLocks/>
              <a:stCxn id="10" idx="3"/>
              <a:endCxn id="19" idx="1"/>
            </p:cNvCxnSpPr>
            <p:nvPr/>
          </p:nvCxnSpPr>
          <p:spPr>
            <a:xfrm flipV="1">
              <a:off x="1971337" y="3552544"/>
              <a:ext cx="1863188" cy="95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a:extLst>
                <a:ext uri="{FF2B5EF4-FFF2-40B4-BE49-F238E27FC236}">
                  <a16:creationId xmlns:a16="http://schemas.microsoft.com/office/drawing/2014/main" id="{DD628EAB-628E-06C0-C30C-822E782EC28B}"/>
                </a:ext>
              </a:extLst>
            </p:cNvPr>
            <p:cNvCxnSpPr>
              <a:cxnSpLocks/>
              <a:stCxn id="17" idx="3"/>
              <a:endCxn id="19" idx="1"/>
            </p:cNvCxnSpPr>
            <p:nvPr/>
          </p:nvCxnSpPr>
          <p:spPr>
            <a:xfrm flipV="1">
              <a:off x="1971337" y="3552544"/>
              <a:ext cx="1863188" cy="475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Gerade Verbindung mit Pfeil 112">
              <a:extLst>
                <a:ext uri="{FF2B5EF4-FFF2-40B4-BE49-F238E27FC236}">
                  <a16:creationId xmlns:a16="http://schemas.microsoft.com/office/drawing/2014/main" id="{C1A4D398-8AC3-8F31-F8A9-BBB877CB39F2}"/>
                </a:ext>
              </a:extLst>
            </p:cNvPr>
            <p:cNvCxnSpPr>
              <a:cxnSpLocks/>
              <a:stCxn id="9" idx="3"/>
              <a:endCxn id="19" idx="1"/>
            </p:cNvCxnSpPr>
            <p:nvPr/>
          </p:nvCxnSpPr>
          <p:spPr>
            <a:xfrm flipV="1">
              <a:off x="1971337" y="3552544"/>
              <a:ext cx="186318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Gerade Verbindung mit Pfeil 113">
              <a:extLst>
                <a:ext uri="{FF2B5EF4-FFF2-40B4-BE49-F238E27FC236}">
                  <a16:creationId xmlns:a16="http://schemas.microsoft.com/office/drawing/2014/main" id="{5F8741D8-EFED-5C4A-D683-48E8DCCE4CA0}"/>
                </a:ext>
              </a:extLst>
            </p:cNvPr>
            <p:cNvCxnSpPr>
              <a:cxnSpLocks/>
              <a:stCxn id="12" idx="3"/>
              <a:endCxn id="19" idx="1"/>
            </p:cNvCxnSpPr>
            <p:nvPr/>
          </p:nvCxnSpPr>
          <p:spPr>
            <a:xfrm>
              <a:off x="1971337" y="3077475"/>
              <a:ext cx="1863188" cy="475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117">
              <a:extLst>
                <a:ext uri="{FF2B5EF4-FFF2-40B4-BE49-F238E27FC236}">
                  <a16:creationId xmlns:a16="http://schemas.microsoft.com/office/drawing/2014/main" id="{636D2D8D-BF14-433A-A611-BAF8C3FCD662}"/>
                </a:ext>
              </a:extLst>
            </p:cNvPr>
            <p:cNvCxnSpPr>
              <a:cxnSpLocks/>
              <a:endCxn id="19" idx="1"/>
            </p:cNvCxnSpPr>
            <p:nvPr/>
          </p:nvCxnSpPr>
          <p:spPr>
            <a:xfrm>
              <a:off x="1971337" y="2602406"/>
              <a:ext cx="1863188" cy="950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1AF6D060-FA2B-718A-F56C-456E1485050B}"/>
                </a:ext>
              </a:extLst>
            </p:cNvPr>
            <p:cNvCxnSpPr>
              <a:cxnSpLocks/>
              <a:endCxn id="19" idx="1"/>
            </p:cNvCxnSpPr>
            <p:nvPr/>
          </p:nvCxnSpPr>
          <p:spPr>
            <a:xfrm>
              <a:off x="1971337" y="2127337"/>
              <a:ext cx="1863188" cy="1425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3585747B-74B5-CA52-3CD6-ACFD70C05539}"/>
                </a:ext>
              </a:extLst>
            </p:cNvPr>
            <p:cNvCxnSpPr>
              <a:cxnSpLocks/>
              <a:endCxn id="19" idx="1"/>
            </p:cNvCxnSpPr>
            <p:nvPr/>
          </p:nvCxnSpPr>
          <p:spPr>
            <a:xfrm>
              <a:off x="1971337" y="1652268"/>
              <a:ext cx="1863188" cy="1900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07AF4BE4-1300-4E79-63C9-6C476831C23B}"/>
                </a:ext>
              </a:extLst>
            </p:cNvPr>
            <p:cNvCxnSpPr>
              <a:cxnSpLocks/>
              <a:endCxn id="19" idx="1"/>
            </p:cNvCxnSpPr>
            <p:nvPr/>
          </p:nvCxnSpPr>
          <p:spPr>
            <a:xfrm>
              <a:off x="1971337" y="1177199"/>
              <a:ext cx="1863188" cy="2375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7" name="Gerade Verbindung 66">
            <a:extLst>
              <a:ext uri="{FF2B5EF4-FFF2-40B4-BE49-F238E27FC236}">
                <a16:creationId xmlns:a16="http://schemas.microsoft.com/office/drawing/2014/main" id="{1261E320-A716-7A88-57B7-804D3294A159}"/>
              </a:ext>
            </a:extLst>
          </p:cNvPr>
          <p:cNvCxnSpPr/>
          <p:nvPr/>
        </p:nvCxnSpPr>
        <p:spPr>
          <a:xfrm>
            <a:off x="6084849" y="-43249"/>
            <a:ext cx="0" cy="69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525BD832-9DF7-B109-24F6-532309D4CAB6}"/>
              </a:ext>
            </a:extLst>
          </p:cNvPr>
          <p:cNvSpPr txBox="1"/>
          <p:nvPr/>
        </p:nvSpPr>
        <p:spPr>
          <a:xfrm rot="3180693">
            <a:off x="2160610" y="1638534"/>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H1a (+)</a:t>
            </a:r>
          </a:p>
        </p:txBody>
      </p:sp>
      <p:sp>
        <p:nvSpPr>
          <p:cNvPr id="83" name="Textfeld 82">
            <a:extLst>
              <a:ext uri="{FF2B5EF4-FFF2-40B4-BE49-F238E27FC236}">
                <a16:creationId xmlns:a16="http://schemas.microsoft.com/office/drawing/2014/main" id="{B9AF7C5D-BC64-DD25-3BAB-0A2461949541}"/>
              </a:ext>
            </a:extLst>
          </p:cNvPr>
          <p:cNvSpPr txBox="1"/>
          <p:nvPr/>
        </p:nvSpPr>
        <p:spPr>
          <a:xfrm rot="2815009">
            <a:off x="2171826" y="1999005"/>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H2a (+)</a:t>
            </a:r>
          </a:p>
        </p:txBody>
      </p:sp>
      <p:sp>
        <p:nvSpPr>
          <p:cNvPr id="87" name="Textfeld 86">
            <a:extLst>
              <a:ext uri="{FF2B5EF4-FFF2-40B4-BE49-F238E27FC236}">
                <a16:creationId xmlns:a16="http://schemas.microsoft.com/office/drawing/2014/main" id="{957FE3DF-5B5A-02BE-AB17-AA63574A9737}"/>
              </a:ext>
            </a:extLst>
          </p:cNvPr>
          <p:cNvSpPr txBox="1"/>
          <p:nvPr/>
        </p:nvSpPr>
        <p:spPr>
          <a:xfrm rot="2241402">
            <a:off x="2192373" y="2392119"/>
            <a:ext cx="44940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H3a (-)</a:t>
            </a:r>
          </a:p>
        </p:txBody>
      </p:sp>
      <p:sp>
        <p:nvSpPr>
          <p:cNvPr id="88" name="Textfeld 87">
            <a:extLst>
              <a:ext uri="{FF2B5EF4-FFF2-40B4-BE49-F238E27FC236}">
                <a16:creationId xmlns:a16="http://schemas.microsoft.com/office/drawing/2014/main" id="{9161147F-D9E2-52C7-9CBB-B50CD3EA1A45}"/>
              </a:ext>
            </a:extLst>
          </p:cNvPr>
          <p:cNvSpPr txBox="1"/>
          <p:nvPr/>
        </p:nvSpPr>
        <p:spPr>
          <a:xfrm rot="1619125">
            <a:off x="2202535" y="2750511"/>
            <a:ext cx="44940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H4a (-)</a:t>
            </a:r>
          </a:p>
        </p:txBody>
      </p:sp>
      <p:sp>
        <p:nvSpPr>
          <p:cNvPr id="89" name="Textfeld 88">
            <a:extLst>
              <a:ext uri="{FF2B5EF4-FFF2-40B4-BE49-F238E27FC236}">
                <a16:creationId xmlns:a16="http://schemas.microsoft.com/office/drawing/2014/main" id="{7DDD4FEB-7222-43DA-E8CC-1208C8CBCB51}"/>
              </a:ext>
            </a:extLst>
          </p:cNvPr>
          <p:cNvSpPr txBox="1"/>
          <p:nvPr/>
        </p:nvSpPr>
        <p:spPr>
          <a:xfrm rot="962241">
            <a:off x="2204261" y="3120899"/>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H5a (+)</a:t>
            </a:r>
          </a:p>
        </p:txBody>
      </p:sp>
      <p:sp>
        <p:nvSpPr>
          <p:cNvPr id="90" name="Textfeld 89">
            <a:extLst>
              <a:ext uri="{FF2B5EF4-FFF2-40B4-BE49-F238E27FC236}">
                <a16:creationId xmlns:a16="http://schemas.microsoft.com/office/drawing/2014/main" id="{855FC306-2D72-558D-58A1-45F1C7CF8CF7}"/>
              </a:ext>
            </a:extLst>
          </p:cNvPr>
          <p:cNvSpPr txBox="1"/>
          <p:nvPr/>
        </p:nvSpPr>
        <p:spPr>
          <a:xfrm>
            <a:off x="2189229" y="3468138"/>
            <a:ext cx="44940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H6a (-)</a:t>
            </a:r>
          </a:p>
        </p:txBody>
      </p:sp>
      <p:sp>
        <p:nvSpPr>
          <p:cNvPr id="93" name="Textfeld 92">
            <a:extLst>
              <a:ext uri="{FF2B5EF4-FFF2-40B4-BE49-F238E27FC236}">
                <a16:creationId xmlns:a16="http://schemas.microsoft.com/office/drawing/2014/main" id="{924183AC-21B7-33C6-82FB-79CA4432BB38}"/>
              </a:ext>
            </a:extLst>
          </p:cNvPr>
          <p:cNvSpPr txBox="1"/>
          <p:nvPr/>
        </p:nvSpPr>
        <p:spPr>
          <a:xfrm rot="20646917">
            <a:off x="2204241" y="3816649"/>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H7a (+)</a:t>
            </a:r>
          </a:p>
        </p:txBody>
      </p:sp>
      <p:sp>
        <p:nvSpPr>
          <p:cNvPr id="94" name="Textfeld 93">
            <a:extLst>
              <a:ext uri="{FF2B5EF4-FFF2-40B4-BE49-F238E27FC236}">
                <a16:creationId xmlns:a16="http://schemas.microsoft.com/office/drawing/2014/main" id="{508AB40D-9A78-92FA-B4A0-93A8F41161D1}"/>
              </a:ext>
            </a:extLst>
          </p:cNvPr>
          <p:cNvSpPr txBox="1"/>
          <p:nvPr/>
        </p:nvSpPr>
        <p:spPr>
          <a:xfrm rot="19950194">
            <a:off x="2213366" y="4175462"/>
            <a:ext cx="44940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H8a (-)</a:t>
            </a:r>
          </a:p>
        </p:txBody>
      </p:sp>
      <p:sp>
        <p:nvSpPr>
          <p:cNvPr id="95" name="Textfeld 94">
            <a:extLst>
              <a:ext uri="{FF2B5EF4-FFF2-40B4-BE49-F238E27FC236}">
                <a16:creationId xmlns:a16="http://schemas.microsoft.com/office/drawing/2014/main" id="{DF3F27DE-83AC-3EF0-DA82-8936A8E4503D}"/>
              </a:ext>
            </a:extLst>
          </p:cNvPr>
          <p:cNvSpPr txBox="1"/>
          <p:nvPr/>
        </p:nvSpPr>
        <p:spPr>
          <a:xfrm rot="19123564">
            <a:off x="2194138" y="4522702"/>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H9a (+)</a:t>
            </a:r>
          </a:p>
        </p:txBody>
      </p:sp>
      <p:sp>
        <p:nvSpPr>
          <p:cNvPr id="97" name="Textfeld 96">
            <a:extLst>
              <a:ext uri="{FF2B5EF4-FFF2-40B4-BE49-F238E27FC236}">
                <a16:creationId xmlns:a16="http://schemas.microsoft.com/office/drawing/2014/main" id="{011A09ED-23C7-90B0-B012-8F9F64FDDCEF}"/>
              </a:ext>
            </a:extLst>
          </p:cNvPr>
          <p:cNvSpPr txBox="1"/>
          <p:nvPr/>
        </p:nvSpPr>
        <p:spPr>
          <a:xfrm rot="18828771">
            <a:off x="2174679" y="4870787"/>
            <a:ext cx="54238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H10a (+)</a:t>
            </a:r>
          </a:p>
        </p:txBody>
      </p:sp>
      <p:sp>
        <p:nvSpPr>
          <p:cNvPr id="100" name="Textfeld 99">
            <a:extLst>
              <a:ext uri="{FF2B5EF4-FFF2-40B4-BE49-F238E27FC236}">
                <a16:creationId xmlns:a16="http://schemas.microsoft.com/office/drawing/2014/main" id="{C7D2F3E7-9C32-0056-B202-0B7628B4F759}"/>
              </a:ext>
            </a:extLst>
          </p:cNvPr>
          <p:cNvSpPr txBox="1"/>
          <p:nvPr/>
        </p:nvSpPr>
        <p:spPr>
          <a:xfrm rot="18426527">
            <a:off x="2179964" y="5246797"/>
            <a:ext cx="54238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H11a (+)</a:t>
            </a:r>
          </a:p>
        </p:txBody>
      </p:sp>
    </p:spTree>
    <p:extLst>
      <p:ext uri="{BB962C8B-B14F-4D97-AF65-F5344CB8AC3E}">
        <p14:creationId xmlns:p14="http://schemas.microsoft.com/office/powerpoint/2010/main" val="223345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171294"/>
            <a:ext cx="11244958" cy="267765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VII supported, H7 (b) VII supported, H9 (b) VII supported, H10 (b) VII supported, H11 VII supported</a:t>
            </a:r>
            <a:endParaRPr lang="en-GB" sz="1200" i="1" dirty="0">
              <a:solidFill>
                <a:srgbClr val="FF0000"/>
              </a:solidFill>
              <a:latin typeface="Times New Roman" panose="02020603050405020304" pitchFamily="18" charset="0"/>
              <a:cs typeface="Times New Roman" panose="02020603050405020304" pitchFamily="18" charset="0"/>
              <a:sym typeface="Wingdings" pitchFamily="2" charset="2"/>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anonymous transactions need to focus on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Rather only Explorer cluster: </a:t>
            </a:r>
            <a:r>
              <a:rPr lang="en-GB" sz="1200" dirty="0">
                <a:latin typeface="Times New Roman" panose="02020603050405020304" pitchFamily="18" charset="0"/>
                <a:cs typeface="Times New Roman" panose="02020603050405020304" pitchFamily="18" charset="0"/>
              </a:rPr>
              <a:t>lower optimism coefficient, lower trust coefficient, no significant risk</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Currently </a:t>
            </a:r>
            <a:r>
              <a:rPr lang="en-GB" sz="1200" b="1" dirty="0">
                <a:latin typeface="Times New Roman" panose="02020603050405020304" pitchFamily="18" charset="0"/>
                <a:cs typeface="Times New Roman" panose="02020603050405020304" pitchFamily="18" charset="0"/>
              </a:rPr>
              <a:t>less usefulness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Outlook: Mixed 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and Optimism </a:t>
            </a:r>
            <a:r>
              <a:rPr lang="en-GB" sz="1200" dirty="0">
                <a:latin typeface="Times New Roman" panose="02020603050405020304" pitchFamily="18" charset="0"/>
                <a:cs typeface="Times New Roman" panose="02020603050405020304" pitchFamily="18" charset="0"/>
              </a:rPr>
              <a:t>driving factors</a:t>
            </a:r>
          </a:p>
          <a:p>
            <a:endParaRPr lang="en-GB" sz="1200" b="1"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529728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anonymous transactions:</a:t>
            </a:r>
          </a:p>
        </p:txBody>
      </p:sp>
      <p:pic>
        <p:nvPicPr>
          <p:cNvPr id="3" name="Grafik 2" descr="Ein Bild, das Tisch enthält.&#10;&#10;Automatisch generierte Beschreibung">
            <a:extLst>
              <a:ext uri="{FF2B5EF4-FFF2-40B4-BE49-F238E27FC236}">
                <a16:creationId xmlns:a16="http://schemas.microsoft.com/office/drawing/2014/main" id="{9284BE20-4ABF-6F4E-B4DA-BC8EE0E0822C}"/>
              </a:ext>
            </a:extLst>
          </p:cNvPr>
          <p:cNvPicPr>
            <a:picLocks noChangeAspect="1"/>
          </p:cNvPicPr>
          <p:nvPr/>
        </p:nvPicPr>
        <p:blipFill>
          <a:blip r:embed="rId2"/>
          <a:stretch>
            <a:fillRect/>
          </a:stretch>
        </p:blipFill>
        <p:spPr>
          <a:xfrm>
            <a:off x="2012950" y="696065"/>
            <a:ext cx="8166100" cy="2882900"/>
          </a:xfrm>
          <a:prstGeom prst="rect">
            <a:avLst/>
          </a:prstGeom>
        </p:spPr>
      </p:pic>
    </p:spTree>
    <p:extLst>
      <p:ext uri="{BB962C8B-B14F-4D97-AF65-F5344CB8AC3E}">
        <p14:creationId xmlns:p14="http://schemas.microsoft.com/office/powerpoint/2010/main" val="180014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86232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 supported, H6 (b) V supported, H7 (b) V supported, H9 (b) V supported, H10 (b) V supported, H11 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Hesitators</a:t>
            </a:r>
            <a:r>
              <a:rPr lang="en-GB" sz="1200" dirty="0">
                <a:latin typeface="Times New Roman" panose="02020603050405020304" pitchFamily="18" charset="0"/>
                <a:cs typeface="Times New Roman" panose="02020603050405020304" pitchFamily="18" charset="0"/>
              </a:rPr>
              <a:t> show less usefulness due to privacy concerns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smart contracts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higher the </a:t>
            </a:r>
            <a:r>
              <a:rPr lang="en-GB" sz="1200" b="1" dirty="0">
                <a:latin typeface="Times New Roman" panose="02020603050405020304" pitchFamily="18" charset="0"/>
                <a:cs typeface="Times New Roman" panose="02020603050405020304" pitchFamily="18" charset="0"/>
              </a:rPr>
              <a:t>privacy concerns</a:t>
            </a:r>
            <a:r>
              <a:rPr lang="en-GB" sz="1200" dirty="0">
                <a:latin typeface="Times New Roman" panose="02020603050405020304" pitchFamily="18" charset="0"/>
                <a:cs typeface="Times New Roman" panose="02020603050405020304" pitchFamily="18" charset="0"/>
              </a:rPr>
              <a:t>, the lower the usefulness </a:t>
            </a:r>
            <a:r>
              <a:rPr lang="en-GB" sz="1200" dirty="0">
                <a:latin typeface="Times New Roman" panose="02020603050405020304" pitchFamily="18" charset="0"/>
                <a:cs typeface="Times New Roman" panose="02020603050405020304" pitchFamily="18" charset="0"/>
                <a:sym typeface="Wingdings" pitchFamily="2" charset="2"/>
              </a:rPr>
              <a:t> Incentive programs </a:t>
            </a:r>
            <a:r>
              <a:rPr lang="en-GB" sz="1200" dirty="0" err="1">
                <a:latin typeface="Times New Roman" panose="02020603050405020304" pitchFamily="18" charset="0"/>
                <a:cs typeface="Times New Roman" panose="02020603050405020304" pitchFamily="18" charset="0"/>
                <a:sym typeface="Wingdings" pitchFamily="2" charset="2"/>
              </a:rPr>
              <a:t>f.e</a:t>
            </a:r>
            <a:r>
              <a:rPr lang="en-GB" sz="1200" dirty="0">
                <a:latin typeface="Times New Roman" panose="02020603050405020304" pitchFamily="18" charset="0"/>
                <a:cs typeface="Times New Roman" panose="02020603050405020304" pitchFamily="18" charset="0"/>
                <a:sym typeface="Wingdings" pitchFamily="2" charset="2"/>
              </a:rPr>
              <a:t>. offering free trials, free versions, to alleviate this concern</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Smart contracts with </a:t>
            </a:r>
            <a:r>
              <a:rPr lang="en-GB" sz="1200" b="1" dirty="0">
                <a:latin typeface="Times New Roman" panose="02020603050405020304" pitchFamily="18" charset="0"/>
                <a:cs typeface="Times New Roman" panose="02020603050405020304" pitchFamily="18" charset="0"/>
              </a:rPr>
              <a:t>mixed</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Privacy Concerns </a:t>
            </a:r>
            <a:r>
              <a:rPr lang="en-GB" sz="1200" dirty="0">
                <a:latin typeface="Times New Roman" panose="02020603050405020304" pitchFamily="18" charset="0"/>
                <a:cs typeface="Times New Roman" panose="02020603050405020304" pitchFamily="18" charset="0"/>
              </a:rPr>
              <a:t>and </a:t>
            </a:r>
            <a:r>
              <a:rPr lang="en-GB" sz="1200" b="1" dirty="0">
                <a:latin typeface="Times New Roman" panose="02020603050405020304" pitchFamily="18" charset="0"/>
                <a:cs typeface="Times New Roman" panose="02020603050405020304" pitchFamily="18" charset="0"/>
              </a:rPr>
              <a:t>Optimism</a:t>
            </a:r>
            <a:r>
              <a:rPr lang="en-GB" sz="1200" dirty="0">
                <a:latin typeface="Times New Roman" panose="02020603050405020304" pitchFamily="18" charset="0"/>
                <a:cs typeface="Times New Roman" panose="02020603050405020304" pitchFamily="18" charset="0"/>
              </a:rPr>
              <a:t> driving factors</a:t>
            </a:r>
          </a:p>
          <a:p>
            <a:pPr marL="628650" lvl="1" indent="-171450">
              <a:buFont typeface="Arial" panose="020B0604020202020204" pitchFamily="34" charset="0"/>
              <a:buChar char="•"/>
            </a:pPr>
            <a:r>
              <a:rPr lang="en-GB" sz="1200" dirty="0" err="1">
                <a:solidFill>
                  <a:schemeClr val="accent6"/>
                </a:solidFill>
                <a:latin typeface="Times New Roman" panose="02020603050405020304" pitchFamily="18" charset="0"/>
                <a:cs typeface="Times New Roman" panose="02020603050405020304" pitchFamily="18" charset="0"/>
              </a:rPr>
              <a:t>Paar</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Sätze</a:t>
            </a:r>
            <a:r>
              <a:rPr lang="en-GB" sz="1200" dirty="0">
                <a:solidFill>
                  <a:schemeClr val="accent6"/>
                </a:solidFill>
                <a:latin typeface="Times New Roman" panose="02020603050405020304" pitchFamily="18" charset="0"/>
                <a:cs typeface="Times New Roman" panose="02020603050405020304" pitchFamily="18" charset="0"/>
              </a:rPr>
              <a:t> in MA: </a:t>
            </a:r>
            <a:r>
              <a:rPr lang="en-GB" sz="1200" dirty="0" err="1">
                <a:solidFill>
                  <a:schemeClr val="accent6"/>
                </a:solidFill>
                <a:latin typeface="Times New Roman" panose="02020603050405020304" pitchFamily="18" charset="0"/>
                <a:cs typeface="Times New Roman" panose="02020603050405020304" pitchFamily="18" charset="0"/>
              </a:rPr>
              <a:t>Begründen</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warum</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wir</a:t>
            </a:r>
            <a:r>
              <a:rPr lang="en-GB" sz="1200" dirty="0">
                <a:solidFill>
                  <a:schemeClr val="accent6"/>
                </a:solidFill>
                <a:latin typeface="Times New Roman" panose="02020603050405020304" pitchFamily="18" charset="0"/>
                <a:cs typeface="Times New Roman" panose="02020603050405020304" pitchFamily="18" charset="0"/>
              </a:rPr>
              <a:t> dieses </a:t>
            </a:r>
            <a:r>
              <a:rPr lang="en-GB" sz="1200" dirty="0" err="1">
                <a:solidFill>
                  <a:schemeClr val="accent6"/>
                </a:solidFill>
                <a:latin typeface="Times New Roman" panose="02020603050405020304" pitchFamily="18" charset="0"/>
                <a:cs typeface="Times New Roman" panose="02020603050405020304" pitchFamily="18" charset="0"/>
              </a:rPr>
              <a:t>modell</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genommen</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haben</a:t>
            </a:r>
            <a:r>
              <a:rPr lang="en-GB" sz="1200" dirty="0">
                <a:solidFill>
                  <a:schemeClr val="accent6"/>
                </a:solidFill>
                <a:latin typeface="Times New Roman" panose="02020603050405020304" pitchFamily="18" charset="0"/>
                <a:cs typeface="Times New Roman" panose="02020603050405020304" pitchFamily="18" charset="0"/>
              </a:rPr>
              <a:t> und </a:t>
            </a:r>
            <a:r>
              <a:rPr lang="en-GB" sz="1200" dirty="0" err="1">
                <a:solidFill>
                  <a:schemeClr val="accent6"/>
                </a:solidFill>
                <a:latin typeface="Times New Roman" panose="02020603050405020304" pitchFamily="18" charset="0"/>
                <a:cs typeface="Times New Roman" panose="02020603050405020304" pitchFamily="18" charset="0"/>
              </a:rPr>
              <a:t>nicht</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z.B.</a:t>
            </a:r>
            <a:r>
              <a:rPr lang="en-GB" sz="1200" dirty="0">
                <a:solidFill>
                  <a:schemeClr val="accent6"/>
                </a:solidFill>
                <a:latin typeface="Times New Roman" panose="02020603050405020304" pitchFamily="18" charset="0"/>
                <a:cs typeface="Times New Roman" panose="02020603050405020304" pitchFamily="18" charset="0"/>
              </a:rPr>
              <a:t> hierarchical multiple regression --&gt; </a:t>
            </a:r>
            <a:r>
              <a:rPr lang="en-GB" sz="1200" b="1" dirty="0" err="1">
                <a:solidFill>
                  <a:schemeClr val="accent6"/>
                </a:solidFill>
                <a:latin typeface="Times New Roman" panose="02020603050405020304" pitchFamily="18" charset="0"/>
                <a:cs typeface="Times New Roman" panose="02020603050405020304" pitchFamily="18" charset="0"/>
              </a:rPr>
              <a:t>Vergleichbarkeit</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für</a:t>
            </a:r>
            <a:r>
              <a:rPr lang="en-GB" sz="1200" dirty="0">
                <a:solidFill>
                  <a:schemeClr val="accent6"/>
                </a:solidFill>
                <a:latin typeface="Times New Roman" panose="02020603050405020304" pitchFamily="18" charset="0"/>
                <a:cs typeface="Times New Roman" panose="02020603050405020304" pitchFamily="18" charset="0"/>
              </a:rPr>
              <a:t> dieses </a:t>
            </a:r>
            <a:r>
              <a:rPr lang="en-GB" sz="1200" dirty="0" err="1">
                <a:solidFill>
                  <a:schemeClr val="accent6"/>
                </a:solidFill>
                <a:latin typeface="Times New Roman" panose="02020603050405020304" pitchFamily="18" charset="0"/>
                <a:cs typeface="Times New Roman" panose="02020603050405020304" pitchFamily="18" charset="0"/>
              </a:rPr>
              <a:t>Vorgehen</a:t>
            </a:r>
            <a:r>
              <a:rPr lang="en-GB" sz="1200" dirty="0">
                <a:solidFill>
                  <a:schemeClr val="accent6"/>
                </a:solidFill>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50898"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smart contracts:</a:t>
            </a:r>
          </a:p>
        </p:txBody>
      </p:sp>
      <p:pic>
        <p:nvPicPr>
          <p:cNvPr id="4" name="Grafik 3" descr="Ein Bild, das Text, Quittung enthält.&#10;&#10;Automatisch generierte Beschreibung">
            <a:extLst>
              <a:ext uri="{FF2B5EF4-FFF2-40B4-BE49-F238E27FC236}">
                <a16:creationId xmlns:a16="http://schemas.microsoft.com/office/drawing/2014/main" id="{E7AD5E94-2A84-AB4B-81CF-0BEB9843959D}"/>
              </a:ext>
            </a:extLst>
          </p:cNvPr>
          <p:cNvPicPr>
            <a:picLocks noChangeAspect="1"/>
          </p:cNvPicPr>
          <p:nvPr/>
        </p:nvPicPr>
        <p:blipFill>
          <a:blip r:embed="rId3"/>
          <a:stretch>
            <a:fillRect/>
          </a:stretch>
        </p:blipFill>
        <p:spPr>
          <a:xfrm>
            <a:off x="1911350" y="916200"/>
            <a:ext cx="8369300" cy="2870200"/>
          </a:xfrm>
          <a:prstGeom prst="rect">
            <a:avLst/>
          </a:prstGeom>
        </p:spPr>
      </p:pic>
    </p:spTree>
    <p:extLst>
      <p:ext uri="{BB962C8B-B14F-4D97-AF65-F5344CB8AC3E}">
        <p14:creationId xmlns:p14="http://schemas.microsoft.com/office/powerpoint/2010/main" val="3086343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75432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H7 (b) VI supported, H10 (b) VI supported, H11 VI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Low current usefulness </a:t>
            </a:r>
            <a:r>
              <a:rPr lang="en-GB" sz="1200" dirty="0">
                <a:latin typeface="Times New Roman" panose="02020603050405020304" pitchFamily="18" charset="0"/>
                <a:cs typeface="Times New Roman" panose="02020603050405020304" pitchFamily="18" charset="0"/>
                <a:sym typeface="Wingdings" pitchFamily="2" charset="2"/>
              </a:rPr>
              <a:t> low R squared </a:t>
            </a:r>
            <a:r>
              <a:rPr lang="en-GB" sz="1200" dirty="0" err="1">
                <a:latin typeface="Times New Roman" panose="02020603050405020304" pitchFamily="18" charset="0"/>
                <a:cs typeface="Times New Roman" panose="02020603050405020304" pitchFamily="18" charset="0"/>
                <a:sym typeface="Wingdings" pitchFamily="2" charset="2"/>
              </a:rPr>
              <a:t>im</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Vergleich</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zu</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anderen</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Modellen</a:t>
            </a:r>
            <a:r>
              <a:rPr lang="en-GB" sz="1200" dirty="0">
                <a:latin typeface="Times New Roman" panose="02020603050405020304" pitchFamily="18" charset="0"/>
                <a:cs typeface="Times New Roman" panose="02020603050405020304" pitchFamily="18" charset="0"/>
                <a:sym typeface="Wingdings" pitchFamily="2" charset="2"/>
              </a:rPr>
              <a:t> </a:t>
            </a: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micropayments need to appeal to a customer group that contains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Hard to build </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Weak outlook, weak status quo</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2749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micropayments:</a:t>
            </a:r>
          </a:p>
        </p:txBody>
      </p:sp>
      <p:pic>
        <p:nvPicPr>
          <p:cNvPr id="3" name="Grafik 2" descr="Ein Bild, das Text, Quittung enthält.&#10;&#10;Automatisch generierte Beschreibung">
            <a:extLst>
              <a:ext uri="{FF2B5EF4-FFF2-40B4-BE49-F238E27FC236}">
                <a16:creationId xmlns:a16="http://schemas.microsoft.com/office/drawing/2014/main" id="{FD2F3945-7E29-264D-84A6-4501795D9FDF}"/>
              </a:ext>
            </a:extLst>
          </p:cNvPr>
          <p:cNvPicPr>
            <a:picLocks noChangeAspect="1"/>
          </p:cNvPicPr>
          <p:nvPr/>
        </p:nvPicPr>
        <p:blipFill>
          <a:blip r:embed="rId2"/>
          <a:stretch>
            <a:fillRect/>
          </a:stretch>
        </p:blipFill>
        <p:spPr>
          <a:xfrm>
            <a:off x="2199209" y="883826"/>
            <a:ext cx="8128000" cy="2870200"/>
          </a:xfrm>
          <a:prstGeom prst="rect">
            <a:avLst/>
          </a:prstGeom>
        </p:spPr>
      </p:pic>
    </p:spTree>
    <p:extLst>
      <p:ext uri="{BB962C8B-B14F-4D97-AF65-F5344CB8AC3E}">
        <p14:creationId xmlns:p14="http://schemas.microsoft.com/office/powerpoint/2010/main" val="3013608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308324"/>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III supported, H3 (b) III supported, H9 (b) III supported, H10 (b) III supported, H11 III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utilizing fractional ownership applications should appeal to </a:t>
            </a:r>
            <a:r>
              <a:rPr lang="en-GB" sz="1200" b="1" dirty="0">
                <a:latin typeface="Times New Roman" panose="02020603050405020304" pitchFamily="18" charset="0"/>
                <a:cs typeface="Times New Roman" panose="02020603050405020304" pitchFamily="18" charset="0"/>
              </a:rPr>
              <a:t>optimistic consumer</a:t>
            </a: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Still potential of disruption </a:t>
            </a:r>
            <a:r>
              <a:rPr lang="en-GB" sz="1200" dirty="0">
                <a:latin typeface="Times New Roman" panose="02020603050405020304" pitchFamily="18" charset="0"/>
                <a:cs typeface="Times New Roman" panose="02020603050405020304" pitchFamily="18" charset="0"/>
              </a:rPr>
              <a:t>for this application in the future, but </a:t>
            </a:r>
            <a:r>
              <a:rPr lang="en-GB" sz="1200" b="1" dirty="0">
                <a:latin typeface="Times New Roman" panose="02020603050405020304" pitchFamily="18" charset="0"/>
                <a:cs typeface="Times New Roman" panose="02020603050405020304" pitchFamily="18" charset="0"/>
              </a:rPr>
              <a:t>currently there is less consent</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Appeals to </a:t>
            </a:r>
            <a:r>
              <a:rPr lang="en-GB" sz="1200" b="1" dirty="0">
                <a:latin typeface="Times New Roman" panose="02020603050405020304" pitchFamily="18" charset="0"/>
                <a:cs typeface="Times New Roman" panose="02020603050405020304" pitchFamily="18" charset="0"/>
              </a:rPr>
              <a:t>Explorers and Pioneers</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People show lower </a:t>
            </a:r>
            <a:r>
              <a:rPr lang="en-GB" sz="1200" b="1" dirty="0" err="1">
                <a:latin typeface="Times New Roman" panose="02020603050405020304" pitchFamily="18" charset="0"/>
                <a:cs typeface="Times New Roman" panose="02020603050405020304" pitchFamily="18" charset="0"/>
              </a:rPr>
              <a:t>likert</a:t>
            </a:r>
            <a:r>
              <a:rPr lang="en-GB" sz="1200" b="1" dirty="0">
                <a:latin typeface="Times New Roman" panose="02020603050405020304" pitchFamily="18" charset="0"/>
                <a:cs typeface="Times New Roman" panose="02020603050405020304" pitchFamily="18" charset="0"/>
              </a:rPr>
              <a:t> assessment, but predictors show more potential for this application than for micropayments and smart contracts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Paradocial</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rPr>
              <a:t>Outlook and Status Quo </a:t>
            </a:r>
            <a:r>
              <a:rPr lang="en-GB" sz="1200" dirty="0" err="1">
                <a:solidFill>
                  <a:srgbClr val="FF0000"/>
                </a:solidFill>
                <a:latin typeface="Times New Roman" panose="02020603050405020304" pitchFamily="18" charset="0"/>
                <a:cs typeface="Times New Roman" panose="02020603050405020304" pitchFamily="18" charset="0"/>
              </a:rPr>
              <a:t>Tabelle</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Applications  Low medium high Status Quo 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Übersicht</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als</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Tabelle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Begründung</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in den Text  Comment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Spalte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Status Quo, Outlook, Relevant Cluster, Comments </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5103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fractional ownership:</a:t>
            </a:r>
          </a:p>
        </p:txBody>
      </p:sp>
      <p:pic>
        <p:nvPicPr>
          <p:cNvPr id="3" name="Grafik 2" descr="Ein Bild, das Tisch enthält.&#10;&#10;Automatisch generierte Beschreibung">
            <a:extLst>
              <a:ext uri="{FF2B5EF4-FFF2-40B4-BE49-F238E27FC236}">
                <a16:creationId xmlns:a16="http://schemas.microsoft.com/office/drawing/2014/main" id="{E03130F5-936B-5C48-8948-E0BBDC4819C0}"/>
              </a:ext>
            </a:extLst>
          </p:cNvPr>
          <p:cNvPicPr>
            <a:picLocks noChangeAspect="1"/>
          </p:cNvPicPr>
          <p:nvPr/>
        </p:nvPicPr>
        <p:blipFill>
          <a:blip r:embed="rId2"/>
          <a:stretch>
            <a:fillRect/>
          </a:stretch>
        </p:blipFill>
        <p:spPr>
          <a:xfrm>
            <a:off x="2000250" y="957220"/>
            <a:ext cx="8191500" cy="2946400"/>
          </a:xfrm>
          <a:prstGeom prst="rect">
            <a:avLst/>
          </a:prstGeom>
        </p:spPr>
      </p:pic>
    </p:spTree>
    <p:extLst>
      <p:ext uri="{BB962C8B-B14F-4D97-AF65-F5344CB8AC3E}">
        <p14:creationId xmlns:p14="http://schemas.microsoft.com/office/powerpoint/2010/main" val="380651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EB92B214-F231-3348-9E46-09238DCFD63E}"/>
              </a:ext>
            </a:extLst>
          </p:cNvPr>
          <p:cNvGrpSpPr/>
          <p:nvPr/>
        </p:nvGrpSpPr>
        <p:grpSpPr>
          <a:xfrm>
            <a:off x="5832849" y="475805"/>
            <a:ext cx="6144572" cy="5906389"/>
            <a:chOff x="6371070" y="475805"/>
            <a:chExt cx="6144572" cy="5906389"/>
          </a:xfrm>
        </p:grpSpPr>
        <p:pic>
          <p:nvPicPr>
            <p:cNvPr id="4" name="Grafik 3" descr="Ein Bild, das Tisch enthält.&#10;&#10;Automatisch generierte Beschreibung">
              <a:extLst>
                <a:ext uri="{FF2B5EF4-FFF2-40B4-BE49-F238E27FC236}">
                  <a16:creationId xmlns:a16="http://schemas.microsoft.com/office/drawing/2014/main" id="{A40241DF-C554-D64A-B3F9-C74C7FE0D235}"/>
                </a:ext>
              </a:extLst>
            </p:cNvPr>
            <p:cNvPicPr>
              <a:picLocks noChangeAspect="1"/>
            </p:cNvPicPr>
            <p:nvPr/>
          </p:nvPicPr>
          <p:blipFill>
            <a:blip r:embed="rId2"/>
            <a:stretch>
              <a:fillRect/>
            </a:stretch>
          </p:blipFill>
          <p:spPr>
            <a:xfrm>
              <a:off x="6371070" y="475805"/>
              <a:ext cx="6137815" cy="590638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Freihand 4">
                  <a:extLst>
                    <a:ext uri="{FF2B5EF4-FFF2-40B4-BE49-F238E27FC236}">
                      <a16:creationId xmlns:a16="http://schemas.microsoft.com/office/drawing/2014/main" id="{F6D4BB30-125D-3D43-8F30-AE6DAA009846}"/>
                    </a:ext>
                  </a:extLst>
                </p14:cNvPr>
                <p14:cNvContentPartPr/>
                <p14:nvPr/>
              </p14:nvContentPartPr>
              <p14:xfrm>
                <a:off x="11926322" y="6180977"/>
                <a:ext cx="589320" cy="360"/>
              </p14:xfrm>
            </p:contentPart>
          </mc:Choice>
          <mc:Fallback xmlns="">
            <p:pic>
              <p:nvPicPr>
                <p:cNvPr id="5" name="Freihand 4">
                  <a:extLst>
                    <a:ext uri="{FF2B5EF4-FFF2-40B4-BE49-F238E27FC236}">
                      <a16:creationId xmlns:a16="http://schemas.microsoft.com/office/drawing/2014/main" id="{F6D4BB30-125D-3D43-8F30-AE6DAA009846}"/>
                    </a:ext>
                  </a:extLst>
                </p:cNvPr>
                <p:cNvPicPr/>
                <p:nvPr/>
              </p:nvPicPr>
              <p:blipFill>
                <a:blip r:embed="rId4"/>
                <a:stretch>
                  <a:fillRect/>
                </a:stretch>
              </p:blipFill>
              <p:spPr>
                <a:xfrm>
                  <a:off x="11872682" y="6073337"/>
                  <a:ext cx="696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Freihand 8">
                  <a:extLst>
                    <a:ext uri="{FF2B5EF4-FFF2-40B4-BE49-F238E27FC236}">
                      <a16:creationId xmlns:a16="http://schemas.microsoft.com/office/drawing/2014/main" id="{17398EA3-DBA9-D64B-B18F-D9E3D3FC84A6}"/>
                    </a:ext>
                  </a:extLst>
                </p14:cNvPr>
                <p14:cNvContentPartPr/>
                <p14:nvPr/>
              </p14:nvContentPartPr>
              <p14:xfrm>
                <a:off x="8174042" y="3285497"/>
                <a:ext cx="592920" cy="6120"/>
              </p14:xfrm>
            </p:contentPart>
          </mc:Choice>
          <mc:Fallback xmlns="">
            <p:pic>
              <p:nvPicPr>
                <p:cNvPr id="9" name="Freihand 8">
                  <a:extLst>
                    <a:ext uri="{FF2B5EF4-FFF2-40B4-BE49-F238E27FC236}">
                      <a16:creationId xmlns:a16="http://schemas.microsoft.com/office/drawing/2014/main" id="{17398EA3-DBA9-D64B-B18F-D9E3D3FC84A6}"/>
                    </a:ext>
                  </a:extLst>
                </p:cNvPr>
                <p:cNvPicPr/>
                <p:nvPr/>
              </p:nvPicPr>
              <p:blipFill>
                <a:blip r:embed="rId6"/>
                <a:stretch>
                  <a:fillRect/>
                </a:stretch>
              </p:blipFill>
              <p:spPr>
                <a:xfrm>
                  <a:off x="8120402" y="3177497"/>
                  <a:ext cx="700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Freihand 9">
                  <a:extLst>
                    <a:ext uri="{FF2B5EF4-FFF2-40B4-BE49-F238E27FC236}">
                      <a16:creationId xmlns:a16="http://schemas.microsoft.com/office/drawing/2014/main" id="{5B4FAA34-50BD-BF44-8A57-5DAF8A448746}"/>
                    </a:ext>
                  </a:extLst>
                </p14:cNvPr>
                <p14:cNvContentPartPr/>
                <p14:nvPr/>
              </p14:nvContentPartPr>
              <p14:xfrm>
                <a:off x="6979562" y="4454057"/>
                <a:ext cx="1876680" cy="19800"/>
              </p14:xfrm>
            </p:contentPart>
          </mc:Choice>
          <mc:Fallback xmlns="">
            <p:pic>
              <p:nvPicPr>
                <p:cNvPr id="10" name="Freihand 9">
                  <a:extLst>
                    <a:ext uri="{FF2B5EF4-FFF2-40B4-BE49-F238E27FC236}">
                      <a16:creationId xmlns:a16="http://schemas.microsoft.com/office/drawing/2014/main" id="{5B4FAA34-50BD-BF44-8A57-5DAF8A448746}"/>
                    </a:ext>
                  </a:extLst>
                </p:cNvPr>
                <p:cNvPicPr/>
                <p:nvPr/>
              </p:nvPicPr>
              <p:blipFill>
                <a:blip r:embed="rId8"/>
                <a:stretch>
                  <a:fillRect/>
                </a:stretch>
              </p:blipFill>
              <p:spPr>
                <a:xfrm>
                  <a:off x="6925922" y="4346057"/>
                  <a:ext cx="19843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Freihand 10">
                  <a:extLst>
                    <a:ext uri="{FF2B5EF4-FFF2-40B4-BE49-F238E27FC236}">
                      <a16:creationId xmlns:a16="http://schemas.microsoft.com/office/drawing/2014/main" id="{4117C7D9-DD9D-D64B-9EE4-103F81DB820A}"/>
                    </a:ext>
                  </a:extLst>
                </p14:cNvPr>
                <p14:cNvContentPartPr/>
                <p14:nvPr/>
              </p14:nvContentPartPr>
              <p14:xfrm>
                <a:off x="6691202" y="5916377"/>
                <a:ext cx="2155680" cy="51120"/>
              </p14:xfrm>
            </p:contentPart>
          </mc:Choice>
          <mc:Fallback xmlns="">
            <p:pic>
              <p:nvPicPr>
                <p:cNvPr id="11" name="Freihand 10">
                  <a:extLst>
                    <a:ext uri="{FF2B5EF4-FFF2-40B4-BE49-F238E27FC236}">
                      <a16:creationId xmlns:a16="http://schemas.microsoft.com/office/drawing/2014/main" id="{4117C7D9-DD9D-D64B-9EE4-103F81DB820A}"/>
                    </a:ext>
                  </a:extLst>
                </p:cNvPr>
                <p:cNvPicPr/>
                <p:nvPr/>
              </p:nvPicPr>
              <p:blipFill>
                <a:blip r:embed="rId10"/>
                <a:stretch>
                  <a:fillRect/>
                </a:stretch>
              </p:blipFill>
              <p:spPr>
                <a:xfrm>
                  <a:off x="6637562" y="5808737"/>
                  <a:ext cx="2263320" cy="26676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anonymous transactions</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753732"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-0.15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55132"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-0.02</a:t>
            </a:r>
          </a:p>
        </p:txBody>
      </p:sp>
      <p:sp>
        <p:nvSpPr>
          <p:cNvPr id="23" name="Rechteck 22">
            <a:extLst>
              <a:ext uri="{FF2B5EF4-FFF2-40B4-BE49-F238E27FC236}">
                <a16:creationId xmlns:a16="http://schemas.microsoft.com/office/drawing/2014/main" id="{F1B78E80-884F-BC42-9D87-4C21605BFFDB}"/>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26" name="Rechteck 25">
            <a:extLst>
              <a:ext uri="{FF2B5EF4-FFF2-40B4-BE49-F238E27FC236}">
                <a16:creationId xmlns:a16="http://schemas.microsoft.com/office/drawing/2014/main" id="{132F0605-5FAF-E448-B923-E0CD9390FA91}"/>
              </a:ext>
            </a:extLst>
          </p:cNvPr>
          <p:cNvSpPr/>
          <p:nvPr/>
        </p:nvSpPr>
        <p:spPr>
          <a:xfrm>
            <a:off x="335455" y="3512325"/>
            <a:ext cx="5497393" cy="2862322"/>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potential of disruption</a:t>
            </a:r>
            <a:r>
              <a:rPr lang="en-GB" sz="1200" dirty="0">
                <a:latin typeface="Times New Roman" panose="02020603050405020304" pitchFamily="18" charset="0"/>
                <a:cs typeface="Times New Roman" panose="02020603050405020304" pitchFamily="18" charset="0"/>
              </a:rPr>
              <a:t> on the </a:t>
            </a:r>
            <a:r>
              <a:rPr lang="en-GB" sz="1200" b="1" dirty="0">
                <a:latin typeface="Times New Roman" panose="02020603050405020304" pitchFamily="18" charset="0"/>
                <a:cs typeface="Times New Roman" panose="02020603050405020304" pitchFamily="18" charset="0"/>
              </a:rPr>
              <a:t>usefulness of anonymous transaction </a:t>
            </a:r>
          </a:p>
          <a:p>
            <a:r>
              <a:rPr lang="en-GB" sz="1200" b="1" dirty="0">
                <a:latin typeface="Times New Roman" panose="02020603050405020304" pitchFamily="18" charset="0"/>
                <a:cs typeface="Times New Roman" panose="02020603050405020304" pitchFamily="18" charset="0"/>
              </a:rPr>
              <a:t>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-0.15 + Age * (0.01)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(young person) = -0.15 + 20 * (0.01) = 0.05</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(older person) = -0.15 + 50 * (0.01) = 0.35</a:t>
            </a:r>
          </a:p>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negative effect of potential of disruption on the usefulness of anonymous transactions decreases with increasing age</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Older people show see more usefulness in anonymous transactions as their negative feeling of disruption potential of this technology is mitigated.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offering </a:t>
            </a:r>
            <a:r>
              <a:rPr lang="en-GB" sz="1200" dirty="0" err="1">
                <a:latin typeface="Times New Roman" panose="02020603050405020304" pitchFamily="18" charset="0"/>
                <a:cs typeface="Times New Roman" panose="02020603050405020304" pitchFamily="18" charset="0"/>
              </a:rPr>
              <a:t>anony</a:t>
            </a:r>
            <a:r>
              <a:rPr lang="en-GB" sz="1200" dirty="0">
                <a:latin typeface="Times New Roman" panose="02020603050405020304" pitchFamily="18" charset="0"/>
                <a:cs typeface="Times New Roman" panose="02020603050405020304" pitchFamily="18" charset="0"/>
              </a:rPr>
              <a:t>. transactions should not appeal to young people </a:t>
            </a:r>
          </a:p>
        </p:txBody>
      </p:sp>
      <mc:AlternateContent xmlns:mc="http://schemas.openxmlformats.org/markup-compatibility/2006" xmlns:p14="http://schemas.microsoft.com/office/powerpoint/2010/main">
        <mc:Choice Requires="p14">
          <p:contentPart p14:bwMode="auto" r:id="rId11">
            <p14:nvContentPartPr>
              <p14:cNvPr id="13" name="Freihand 12">
                <a:extLst>
                  <a:ext uri="{FF2B5EF4-FFF2-40B4-BE49-F238E27FC236}">
                    <a16:creationId xmlns:a16="http://schemas.microsoft.com/office/drawing/2014/main" id="{BB7A9425-94FF-0F4E-8091-28CAEC1C174E}"/>
                  </a:ext>
                </a:extLst>
              </p14:cNvPr>
              <p14:cNvContentPartPr/>
              <p14:nvPr/>
            </p14:nvContentPartPr>
            <p14:xfrm>
              <a:off x="6444237" y="2347337"/>
              <a:ext cx="1907640" cy="360"/>
            </p14:xfrm>
          </p:contentPart>
        </mc:Choice>
        <mc:Fallback xmlns="">
          <p:pic>
            <p:nvPicPr>
              <p:cNvPr id="13" name="Freihand 12">
                <a:extLst>
                  <a:ext uri="{FF2B5EF4-FFF2-40B4-BE49-F238E27FC236}">
                    <a16:creationId xmlns:a16="http://schemas.microsoft.com/office/drawing/2014/main" id="{BB7A9425-94FF-0F4E-8091-28CAEC1C174E}"/>
                  </a:ext>
                </a:extLst>
              </p:cNvPr>
              <p:cNvPicPr/>
              <p:nvPr/>
            </p:nvPicPr>
            <p:blipFill>
              <a:blip r:embed="rId12"/>
              <a:stretch>
                <a:fillRect/>
              </a:stretch>
            </p:blipFill>
            <p:spPr>
              <a:xfrm>
                <a:off x="6390597" y="2239697"/>
                <a:ext cx="2015280" cy="216000"/>
              </a:xfrm>
              <a:prstGeom prst="rect">
                <a:avLst/>
              </a:prstGeom>
            </p:spPr>
          </p:pic>
        </mc:Fallback>
      </mc:AlternateContent>
    </p:spTree>
    <p:extLst>
      <p:ext uri="{BB962C8B-B14F-4D97-AF65-F5344CB8AC3E}">
        <p14:creationId xmlns:p14="http://schemas.microsoft.com/office/powerpoint/2010/main" val="1653613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extfeld 22">
            <a:extLst>
              <a:ext uri="{FF2B5EF4-FFF2-40B4-BE49-F238E27FC236}">
                <a16:creationId xmlns:a16="http://schemas.microsoft.com/office/drawing/2014/main" id="{8A2BD508-D1DD-CE4D-B870-9AF0381B0CFE}"/>
              </a:ext>
            </a:extLst>
          </p:cNvPr>
          <p:cNvSpPr txBox="1"/>
          <p:nvPr/>
        </p:nvSpPr>
        <p:spPr>
          <a:xfrm>
            <a:off x="6900672" y="6275834"/>
            <a:ext cx="5291328" cy="553998"/>
          </a:xfrm>
          <a:prstGeom prst="rect">
            <a:avLst/>
          </a:prstGeom>
          <a:noFill/>
        </p:spPr>
        <p:txBody>
          <a:bodyPr wrap="square" rtlCol="0">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a:stCxn id="59" idx="3"/>
            <a:endCxn id="22" idx="1"/>
          </p:cNvCxnSpPr>
          <p:nvPr/>
        </p:nvCxnSpPr>
        <p:spPr>
          <a:xfrm>
            <a:off x="3012525" y="1095887"/>
            <a:ext cx="5529311" cy="2333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3012526" y="3429000"/>
            <a:ext cx="5529310" cy="1465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3012526" y="3429000"/>
            <a:ext cx="5529310" cy="1941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3012526" y="3429000"/>
            <a:ext cx="5529310" cy="2417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3012526" y="1561955"/>
            <a:ext cx="5529310" cy="1867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3012526" y="2038026"/>
            <a:ext cx="5529310" cy="1390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4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flipV="1">
            <a:off x="2966226" y="3429000"/>
            <a:ext cx="5575610"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13" idx="3"/>
            <a:endCxn id="22" idx="1"/>
          </p:cNvCxnSpPr>
          <p:nvPr/>
        </p:nvCxnSpPr>
        <p:spPr>
          <a:xfrm>
            <a:off x="3012526" y="2514097"/>
            <a:ext cx="5529310" cy="914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3012526" y="3429000"/>
            <a:ext cx="5529310" cy="51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3012526" y="3429000"/>
            <a:ext cx="5529310" cy="9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1E4F7AD9-4B13-1A45-AF97-411B381C7A63}"/>
              </a:ext>
            </a:extLst>
          </p:cNvPr>
          <p:cNvSpPr/>
          <p:nvPr/>
        </p:nvSpPr>
        <p:spPr>
          <a:xfrm>
            <a:off x="8538230" y="22976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8530049" y="13345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8530049" y="37150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8530049" y="8530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119" name="Rechteck 118">
            <a:extLst>
              <a:ext uri="{FF2B5EF4-FFF2-40B4-BE49-F238E27FC236}">
                <a16:creationId xmlns:a16="http://schemas.microsoft.com/office/drawing/2014/main" id="{42787DDC-9434-0941-9FD2-E07A7741683D}"/>
              </a:ext>
            </a:extLst>
          </p:cNvPr>
          <p:cNvSpPr/>
          <p:nvPr/>
        </p:nvSpPr>
        <p:spPr>
          <a:xfrm>
            <a:off x="8424223" y="327612"/>
            <a:ext cx="1984695"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Textfeld 119">
            <a:extLst>
              <a:ext uri="{FF2B5EF4-FFF2-40B4-BE49-F238E27FC236}">
                <a16:creationId xmlns:a16="http://schemas.microsoft.com/office/drawing/2014/main" id="{7F01F37E-2066-FA46-904A-BD82F40952B2}"/>
              </a:ext>
            </a:extLst>
          </p:cNvPr>
          <p:cNvSpPr txBox="1"/>
          <p:nvPr/>
        </p:nvSpPr>
        <p:spPr>
          <a:xfrm>
            <a:off x="8961157" y="19527"/>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54" name="Rechteck 53">
            <a:extLst>
              <a:ext uri="{FF2B5EF4-FFF2-40B4-BE49-F238E27FC236}">
                <a16:creationId xmlns:a16="http://schemas.microsoft.com/office/drawing/2014/main" id="{73FBA1B8-B140-9E4B-A838-212122D90BC5}"/>
              </a:ext>
            </a:extLst>
          </p:cNvPr>
          <p:cNvSpPr/>
          <p:nvPr/>
        </p:nvSpPr>
        <p:spPr>
          <a:xfrm>
            <a:off x="8530049" y="181607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cxnSp>
        <p:nvCxnSpPr>
          <p:cNvPr id="26" name="Gewinkelte Verbindung 25">
            <a:extLst>
              <a:ext uri="{FF2B5EF4-FFF2-40B4-BE49-F238E27FC236}">
                <a16:creationId xmlns:a16="http://schemas.microsoft.com/office/drawing/2014/main" id="{0A02A6B9-4254-B043-8223-CD8BD79C5E22}"/>
              </a:ext>
            </a:extLst>
          </p:cNvPr>
          <p:cNvCxnSpPr>
            <a:cxnSpLocks/>
            <a:stCxn id="22" idx="2"/>
            <a:endCxn id="19" idx="2"/>
          </p:cNvCxnSpPr>
          <p:nvPr/>
        </p:nvCxnSpPr>
        <p:spPr>
          <a:xfrm rot="5400000">
            <a:off x="4568384" y="1187417"/>
            <a:ext cx="2417594" cy="7302354"/>
          </a:xfrm>
          <a:prstGeom prst="bentConnector3">
            <a:avLst>
              <a:gd name="adj1" fmla="val 1094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04968370-D605-064B-8382-3B0EE4891A9A}"/>
              </a:ext>
            </a:extLst>
          </p:cNvPr>
          <p:cNvSpPr/>
          <p:nvPr/>
        </p:nvSpPr>
        <p:spPr>
          <a:xfrm>
            <a:off x="8541836" y="322820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76" name="Textfeld 75">
            <a:extLst>
              <a:ext uri="{FF2B5EF4-FFF2-40B4-BE49-F238E27FC236}">
                <a16:creationId xmlns:a16="http://schemas.microsoft.com/office/drawing/2014/main" id="{FAEC39F4-5E13-D24A-B020-78A79941BD33}"/>
              </a:ext>
            </a:extLst>
          </p:cNvPr>
          <p:cNvSpPr txBox="1"/>
          <p:nvPr/>
        </p:nvSpPr>
        <p:spPr>
          <a:xfrm rot="20162165">
            <a:off x="3469841" y="5302143"/>
            <a:ext cx="78649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 b (+)</a:t>
            </a:r>
          </a:p>
        </p:txBody>
      </p:sp>
      <p:sp>
        <p:nvSpPr>
          <p:cNvPr id="19" name="Rechteck 18">
            <a:extLst>
              <a:ext uri="{FF2B5EF4-FFF2-40B4-BE49-F238E27FC236}">
                <a16:creationId xmlns:a16="http://schemas.microsoft.com/office/drawing/2014/main" id="{B5BEAA73-EDA2-AE48-96E7-652D14D1E6EE}"/>
              </a:ext>
            </a:extLst>
          </p:cNvPr>
          <p:cNvSpPr/>
          <p:nvPr/>
        </p:nvSpPr>
        <p:spPr>
          <a:xfrm>
            <a:off x="1239482" y="564579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65" name="Textfeld 64">
            <a:extLst>
              <a:ext uri="{FF2B5EF4-FFF2-40B4-BE49-F238E27FC236}">
                <a16:creationId xmlns:a16="http://schemas.microsoft.com/office/drawing/2014/main" id="{921147E8-AE6D-7444-BF46-FC73565D482B}"/>
              </a:ext>
            </a:extLst>
          </p:cNvPr>
          <p:cNvSpPr txBox="1"/>
          <p:nvPr/>
        </p:nvSpPr>
        <p:spPr>
          <a:xfrm rot="1451307">
            <a:off x="3505460" y="130544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 b (+)</a:t>
            </a:r>
          </a:p>
        </p:txBody>
      </p:sp>
      <p:sp>
        <p:nvSpPr>
          <p:cNvPr id="67" name="Textfeld 66">
            <a:extLst>
              <a:ext uri="{FF2B5EF4-FFF2-40B4-BE49-F238E27FC236}">
                <a16:creationId xmlns:a16="http://schemas.microsoft.com/office/drawing/2014/main" id="{8B6481A0-5541-AD4F-AD05-72E0350DDDC9}"/>
              </a:ext>
            </a:extLst>
          </p:cNvPr>
          <p:cNvSpPr txBox="1"/>
          <p:nvPr/>
        </p:nvSpPr>
        <p:spPr>
          <a:xfrm rot="1163325">
            <a:off x="3505460" y="171484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H2 b (+)</a:t>
            </a:r>
          </a:p>
        </p:txBody>
      </p:sp>
      <p:sp>
        <p:nvSpPr>
          <p:cNvPr id="68" name="Textfeld 67">
            <a:extLst>
              <a:ext uri="{FF2B5EF4-FFF2-40B4-BE49-F238E27FC236}">
                <a16:creationId xmlns:a16="http://schemas.microsoft.com/office/drawing/2014/main" id="{047281FE-FCD7-5C4A-81BA-77805B4E17DE}"/>
              </a:ext>
            </a:extLst>
          </p:cNvPr>
          <p:cNvSpPr txBox="1"/>
          <p:nvPr/>
        </p:nvSpPr>
        <p:spPr>
          <a:xfrm rot="895335">
            <a:off x="3523093" y="210478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H3 b (-)</a:t>
            </a:r>
          </a:p>
        </p:txBody>
      </p:sp>
      <p:sp>
        <p:nvSpPr>
          <p:cNvPr id="69" name="Textfeld 68">
            <a:extLst>
              <a:ext uri="{FF2B5EF4-FFF2-40B4-BE49-F238E27FC236}">
                <a16:creationId xmlns:a16="http://schemas.microsoft.com/office/drawing/2014/main" id="{AF10DC6C-5539-C64D-916A-B938D1ADD86D}"/>
              </a:ext>
            </a:extLst>
          </p:cNvPr>
          <p:cNvSpPr txBox="1"/>
          <p:nvPr/>
        </p:nvSpPr>
        <p:spPr>
          <a:xfrm rot="546434">
            <a:off x="3523093" y="250445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H4 b (-)</a:t>
            </a:r>
          </a:p>
        </p:txBody>
      </p:sp>
      <p:sp>
        <p:nvSpPr>
          <p:cNvPr id="70" name="Textfeld 69">
            <a:extLst>
              <a:ext uri="{FF2B5EF4-FFF2-40B4-BE49-F238E27FC236}">
                <a16:creationId xmlns:a16="http://schemas.microsoft.com/office/drawing/2014/main" id="{D18A274D-AE94-C346-8D6B-5FC62E718870}"/>
              </a:ext>
            </a:extLst>
          </p:cNvPr>
          <p:cNvSpPr txBox="1"/>
          <p:nvPr/>
        </p:nvSpPr>
        <p:spPr>
          <a:xfrm rot="278661">
            <a:off x="3505460" y="290412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H5 b (+)</a:t>
            </a:r>
          </a:p>
        </p:txBody>
      </p:sp>
      <p:sp>
        <p:nvSpPr>
          <p:cNvPr id="71" name="Textfeld 70">
            <a:extLst>
              <a:ext uri="{FF2B5EF4-FFF2-40B4-BE49-F238E27FC236}">
                <a16:creationId xmlns:a16="http://schemas.microsoft.com/office/drawing/2014/main" id="{A18C507A-391B-994C-BEF5-3A64DAF31BDB}"/>
              </a:ext>
            </a:extLst>
          </p:cNvPr>
          <p:cNvSpPr txBox="1"/>
          <p:nvPr/>
        </p:nvSpPr>
        <p:spPr>
          <a:xfrm>
            <a:off x="3523093" y="3284339"/>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H6 b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271703">
            <a:off x="3505460" y="371319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H7 b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984407">
            <a:off x="3523093" y="410313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H8 b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591252">
            <a:off x="3505460" y="450280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H9 b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375566">
            <a:off x="3466988" y="4902475"/>
            <a:ext cx="792205"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H10 b (+)</a:t>
            </a:r>
          </a:p>
        </p:txBody>
      </p:sp>
      <p:sp>
        <p:nvSpPr>
          <p:cNvPr id="4" name="Rechteck 3">
            <a:extLst>
              <a:ext uri="{FF2B5EF4-FFF2-40B4-BE49-F238E27FC236}">
                <a16:creationId xmlns:a16="http://schemas.microsoft.com/office/drawing/2014/main" id="{BE6D25D6-26E7-BF42-B1D7-4F58A2485DD1}"/>
              </a:ext>
            </a:extLst>
          </p:cNvPr>
          <p:cNvSpPr/>
          <p:nvPr/>
        </p:nvSpPr>
        <p:spPr>
          <a:xfrm>
            <a:off x="1239482" y="136115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5" name="Rechteck 4">
            <a:extLst>
              <a:ext uri="{FF2B5EF4-FFF2-40B4-BE49-F238E27FC236}">
                <a16:creationId xmlns:a16="http://schemas.microsoft.com/office/drawing/2014/main" id="{0D142590-711A-4744-BFD0-C83E700BB8F1}"/>
              </a:ext>
            </a:extLst>
          </p:cNvPr>
          <p:cNvSpPr/>
          <p:nvPr/>
        </p:nvSpPr>
        <p:spPr>
          <a:xfrm>
            <a:off x="1239482" y="18372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9" name="Rechteck 8">
            <a:extLst>
              <a:ext uri="{FF2B5EF4-FFF2-40B4-BE49-F238E27FC236}">
                <a16:creationId xmlns:a16="http://schemas.microsoft.com/office/drawing/2014/main" id="{36639FF7-B422-F84E-B5B7-B351B1A9A732}"/>
              </a:ext>
            </a:extLst>
          </p:cNvPr>
          <p:cNvSpPr/>
          <p:nvPr/>
        </p:nvSpPr>
        <p:spPr>
          <a:xfrm>
            <a:off x="1239482" y="326544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1239482" y="421758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1239482" y="516972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239482" y="27893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1239482" y="23133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7" name="Rechteck 16">
            <a:extLst>
              <a:ext uri="{FF2B5EF4-FFF2-40B4-BE49-F238E27FC236}">
                <a16:creationId xmlns:a16="http://schemas.microsoft.com/office/drawing/2014/main" id="{0854217C-2F5D-4544-B964-92C92C3DE443}"/>
              </a:ext>
            </a:extLst>
          </p:cNvPr>
          <p:cNvSpPr/>
          <p:nvPr/>
        </p:nvSpPr>
        <p:spPr>
          <a:xfrm>
            <a:off x="1239482" y="374151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1239482" y="469365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sp>
        <p:nvSpPr>
          <p:cNvPr id="59" name="Rechteck 58">
            <a:extLst>
              <a:ext uri="{FF2B5EF4-FFF2-40B4-BE49-F238E27FC236}">
                <a16:creationId xmlns:a16="http://schemas.microsoft.com/office/drawing/2014/main" id="{5CCFEE2D-F8FD-A041-A803-57DE854F539F}"/>
              </a:ext>
            </a:extLst>
          </p:cNvPr>
          <p:cNvSpPr/>
          <p:nvPr/>
        </p:nvSpPr>
        <p:spPr>
          <a:xfrm>
            <a:off x="1239481" y="89509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66" name="Textfeld 65">
            <a:extLst>
              <a:ext uri="{FF2B5EF4-FFF2-40B4-BE49-F238E27FC236}">
                <a16:creationId xmlns:a16="http://schemas.microsoft.com/office/drawing/2014/main" id="{D8E4AF32-7E94-7E4D-AE44-EEC76E410E87}"/>
              </a:ext>
            </a:extLst>
          </p:cNvPr>
          <p:cNvSpPr txBox="1"/>
          <p:nvPr/>
        </p:nvSpPr>
        <p:spPr>
          <a:xfrm>
            <a:off x="5606356" y="6116969"/>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62" name="Rechteck 61">
            <a:extLst>
              <a:ext uri="{FF2B5EF4-FFF2-40B4-BE49-F238E27FC236}">
                <a16:creationId xmlns:a16="http://schemas.microsoft.com/office/drawing/2014/main" id="{1E553299-C50E-1A47-83B2-BDBB6CC6BF76}"/>
              </a:ext>
            </a:extLst>
          </p:cNvPr>
          <p:cNvSpPr/>
          <p:nvPr/>
        </p:nvSpPr>
        <p:spPr>
          <a:xfrm>
            <a:off x="0" y="26349"/>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
        <p:nvSpPr>
          <p:cNvPr id="86" name="Rechteck 85">
            <a:extLst>
              <a:ext uri="{FF2B5EF4-FFF2-40B4-BE49-F238E27FC236}">
                <a16:creationId xmlns:a16="http://schemas.microsoft.com/office/drawing/2014/main" id="{79F76D2E-4E13-BC40-94F3-7110D40FB237}"/>
              </a:ext>
            </a:extLst>
          </p:cNvPr>
          <p:cNvSpPr/>
          <p:nvPr/>
        </p:nvSpPr>
        <p:spPr>
          <a:xfrm>
            <a:off x="1134223" y="843139"/>
            <a:ext cx="1984696" cy="47679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Gewinkelte Verbindung 86">
            <a:extLst>
              <a:ext uri="{FF2B5EF4-FFF2-40B4-BE49-F238E27FC236}">
                <a16:creationId xmlns:a16="http://schemas.microsoft.com/office/drawing/2014/main" id="{E6D1C57B-4A52-0545-B6D2-86DCBAF177EA}"/>
              </a:ext>
            </a:extLst>
          </p:cNvPr>
          <p:cNvCxnSpPr>
            <a:cxnSpLocks/>
            <a:stCxn id="86" idx="1"/>
            <a:endCxn id="19" idx="1"/>
          </p:cNvCxnSpPr>
          <p:nvPr/>
        </p:nvCxnSpPr>
        <p:spPr>
          <a:xfrm rot="10800000" flipH="1" flipV="1">
            <a:off x="1134222" y="3227104"/>
            <a:ext cx="105259" cy="2619489"/>
          </a:xfrm>
          <a:prstGeom prst="bentConnector3">
            <a:avLst>
              <a:gd name="adj1" fmla="val -2171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419E4726-099E-B248-ACD0-6D71B4721C30}"/>
              </a:ext>
            </a:extLst>
          </p:cNvPr>
          <p:cNvSpPr txBox="1"/>
          <p:nvPr/>
        </p:nvSpPr>
        <p:spPr>
          <a:xfrm rot="16200000">
            <a:off x="388678" y="4385812"/>
            <a:ext cx="100130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H1-11 a (+/-)</a:t>
            </a:r>
          </a:p>
        </p:txBody>
      </p:sp>
      <p:sp>
        <p:nvSpPr>
          <p:cNvPr id="91" name="Textfeld 90">
            <a:extLst>
              <a:ext uri="{FF2B5EF4-FFF2-40B4-BE49-F238E27FC236}">
                <a16:creationId xmlns:a16="http://schemas.microsoft.com/office/drawing/2014/main" id="{6C44EDC7-38C2-5B49-AE91-0272BB690974}"/>
              </a:ext>
            </a:extLst>
          </p:cNvPr>
          <p:cNvSpPr txBox="1"/>
          <p:nvPr/>
        </p:nvSpPr>
        <p:spPr>
          <a:xfrm>
            <a:off x="7747435" y="459977"/>
            <a:ext cx="67678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H13 (+)</a:t>
            </a:r>
          </a:p>
        </p:txBody>
      </p:sp>
      <p:cxnSp>
        <p:nvCxnSpPr>
          <p:cNvPr id="92" name="Gerade Verbindung mit Pfeil 91">
            <a:extLst>
              <a:ext uri="{FF2B5EF4-FFF2-40B4-BE49-F238E27FC236}">
                <a16:creationId xmlns:a16="http://schemas.microsoft.com/office/drawing/2014/main" id="{1AF2C3FD-716E-5F43-9217-6852B1BD68E0}"/>
              </a:ext>
            </a:extLst>
          </p:cNvPr>
          <p:cNvCxnSpPr>
            <a:cxnSpLocks/>
          </p:cNvCxnSpPr>
          <p:nvPr/>
        </p:nvCxnSpPr>
        <p:spPr>
          <a:xfrm flipH="1">
            <a:off x="5442980" y="581076"/>
            <a:ext cx="3087069" cy="1521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hteck 107">
            <a:extLst>
              <a:ext uri="{FF2B5EF4-FFF2-40B4-BE49-F238E27FC236}">
                <a16:creationId xmlns:a16="http://schemas.microsoft.com/office/drawing/2014/main" id="{85DF364C-213B-F344-8C80-7CDC430BCC3C}"/>
              </a:ext>
            </a:extLst>
          </p:cNvPr>
          <p:cNvSpPr/>
          <p:nvPr/>
        </p:nvSpPr>
        <p:spPr>
          <a:xfrm>
            <a:off x="36506" y="428457"/>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Tree>
    <p:extLst>
      <p:ext uri="{BB962C8B-B14F-4D97-AF65-F5344CB8AC3E}">
        <p14:creationId xmlns:p14="http://schemas.microsoft.com/office/powerpoint/2010/main" val="2723434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56195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03802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46623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41837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37052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51409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08588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13373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60981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394230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489444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584659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33453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81060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28667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19096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19096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19096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176274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23882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71489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19096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19096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19096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19096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64402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04331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44260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184189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24118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64046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03975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43904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383833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23762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63690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03619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43549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grpSp>
        <p:nvGrpSpPr>
          <p:cNvPr id="95" name="Gruppieren 94">
            <a:extLst>
              <a:ext uri="{FF2B5EF4-FFF2-40B4-BE49-F238E27FC236}">
                <a16:creationId xmlns:a16="http://schemas.microsoft.com/office/drawing/2014/main" id="{0DFDC3C3-2784-9247-ACCE-7A1CE74F181D}"/>
              </a:ext>
            </a:extLst>
          </p:cNvPr>
          <p:cNvGrpSpPr/>
          <p:nvPr/>
        </p:nvGrpSpPr>
        <p:grpSpPr>
          <a:xfrm>
            <a:off x="6059487" y="120434"/>
            <a:ext cx="6219075" cy="1877677"/>
            <a:chOff x="6059488" y="120434"/>
            <a:chExt cx="6219075" cy="1877677"/>
          </a:xfrm>
        </p:grpSpPr>
        <p:sp>
          <p:nvSpPr>
            <p:cNvPr id="78" name="Textfeld 77">
              <a:extLst>
                <a:ext uri="{FF2B5EF4-FFF2-40B4-BE49-F238E27FC236}">
                  <a16:creationId xmlns:a16="http://schemas.microsoft.com/office/drawing/2014/main" id="{320BF39C-D06F-B444-B9C1-F32DC97F7098}"/>
                </a:ext>
              </a:extLst>
            </p:cNvPr>
            <p:cNvSpPr txBox="1"/>
            <p:nvPr/>
          </p:nvSpPr>
          <p:spPr>
            <a:xfrm>
              <a:off x="6059488" y="120434"/>
              <a:ext cx="522450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a:t>
              </a:r>
              <a:r>
                <a:rPr lang="en-GB" sz="1200" i="1" dirty="0">
                  <a:latin typeface="Times New Roman" panose="02020603050405020304" pitchFamily="18" charset="0"/>
                  <a:cs typeface="Times New Roman" panose="02020603050405020304" pitchFamily="18" charset="0"/>
                </a:rPr>
                <a:t>: Knowledge has a positive effect on the usefulness of blockchain applications. </a:t>
              </a:r>
            </a:p>
          </p:txBody>
        </p:sp>
        <p:sp>
          <p:nvSpPr>
            <p:cNvPr id="83" name="Textfeld 82">
              <a:extLst>
                <a:ext uri="{FF2B5EF4-FFF2-40B4-BE49-F238E27FC236}">
                  <a16:creationId xmlns:a16="http://schemas.microsoft.com/office/drawing/2014/main" id="{4A0E7156-B34E-A14A-B27D-C30D85C90F51}"/>
                </a:ext>
              </a:extLst>
            </p:cNvPr>
            <p:cNvSpPr txBox="1"/>
            <p:nvPr/>
          </p:nvSpPr>
          <p:spPr>
            <a:xfrm>
              <a:off x="6059488" y="356436"/>
              <a:ext cx="621907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H2</a:t>
              </a:r>
              <a:r>
                <a:rPr lang="en-GB" sz="1200" i="1" dirty="0">
                  <a:latin typeface="Times New Roman" panose="02020603050405020304" pitchFamily="18" charset="0"/>
                  <a:cs typeface="Times New Roman" panose="02020603050405020304" pitchFamily="18" charset="0"/>
                </a:rPr>
                <a:t>: Possessing cryptocurrency has a positive effect on the usefulness of blockchain applications. </a:t>
              </a:r>
            </a:p>
          </p:txBody>
        </p:sp>
        <p:sp>
          <p:nvSpPr>
            <p:cNvPr id="84" name="Textfeld 83">
              <a:extLst>
                <a:ext uri="{FF2B5EF4-FFF2-40B4-BE49-F238E27FC236}">
                  <a16:creationId xmlns:a16="http://schemas.microsoft.com/office/drawing/2014/main" id="{65B93DA7-DE31-3C44-826E-87E14EE9CDD0}"/>
                </a:ext>
              </a:extLst>
            </p:cNvPr>
            <p:cNvSpPr txBox="1"/>
            <p:nvPr/>
          </p:nvSpPr>
          <p:spPr>
            <a:xfrm>
              <a:off x="6059488" y="592438"/>
              <a:ext cx="54341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H3</a:t>
              </a:r>
              <a:r>
                <a:rPr lang="en-GB" sz="1200" i="1" dirty="0">
                  <a:latin typeface="Times New Roman" panose="02020603050405020304" pitchFamily="18" charset="0"/>
                  <a:cs typeface="Times New Roman" panose="02020603050405020304" pitchFamily="18" charset="0"/>
                </a:rPr>
                <a:t>: Experiencing contact with blockchain applications in personal or professional life has a positive effect on the usefulness of blockchain applications.</a:t>
              </a:r>
            </a:p>
          </p:txBody>
        </p:sp>
        <p:sp>
          <p:nvSpPr>
            <p:cNvPr id="85" name="Textfeld 84">
              <a:extLst>
                <a:ext uri="{FF2B5EF4-FFF2-40B4-BE49-F238E27FC236}">
                  <a16:creationId xmlns:a16="http://schemas.microsoft.com/office/drawing/2014/main" id="{5CB87FE6-0B17-124B-86A8-E27A1EADCEEB}"/>
                </a:ext>
              </a:extLst>
            </p:cNvPr>
            <p:cNvSpPr txBox="1"/>
            <p:nvPr/>
          </p:nvSpPr>
          <p:spPr>
            <a:xfrm>
              <a:off x="6059488" y="1013106"/>
              <a:ext cx="4982903"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H4</a:t>
              </a:r>
              <a:r>
                <a:rPr lang="en-GB" sz="1200" i="1" dirty="0">
                  <a:latin typeface="Times New Roman" panose="02020603050405020304" pitchFamily="18" charset="0"/>
                  <a:cs typeface="Times New Roman" panose="02020603050405020304" pitchFamily="18" charset="0"/>
                </a:rPr>
                <a:t>: Social influence has a positive effect on the usefulness of BT applications.</a:t>
              </a:r>
            </a:p>
          </p:txBody>
        </p:sp>
        <p:sp>
          <p:nvSpPr>
            <p:cNvPr id="86" name="Textfeld 85">
              <a:extLst>
                <a:ext uri="{FF2B5EF4-FFF2-40B4-BE49-F238E27FC236}">
                  <a16:creationId xmlns:a16="http://schemas.microsoft.com/office/drawing/2014/main" id="{21F185A2-978A-8E49-B629-1BF3E4C0F196}"/>
                </a:ext>
              </a:extLst>
            </p:cNvPr>
            <p:cNvSpPr txBox="1"/>
            <p:nvPr/>
          </p:nvSpPr>
          <p:spPr>
            <a:xfrm>
              <a:off x="6059488" y="1249108"/>
              <a:ext cx="516679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H5</a:t>
              </a:r>
              <a:r>
                <a:rPr lang="en-GB" sz="1200" i="1" dirty="0">
                  <a:latin typeface="Times New Roman" panose="02020603050405020304" pitchFamily="18" charset="0"/>
                  <a:cs typeface="Times New Roman" panose="02020603050405020304" pitchFamily="18" charset="0"/>
                </a:rPr>
                <a:t>: Optimism has a positive effect on the usefulness of blockchain applications. </a:t>
              </a:r>
            </a:p>
          </p:txBody>
        </p:sp>
        <p:sp>
          <p:nvSpPr>
            <p:cNvPr id="87" name="Textfeld 86">
              <a:extLst>
                <a:ext uri="{FF2B5EF4-FFF2-40B4-BE49-F238E27FC236}">
                  <a16:creationId xmlns:a16="http://schemas.microsoft.com/office/drawing/2014/main" id="{9CA9DB08-9C8E-E343-838F-8714E68FA209}"/>
                </a:ext>
              </a:extLst>
            </p:cNvPr>
            <p:cNvSpPr txBox="1"/>
            <p:nvPr/>
          </p:nvSpPr>
          <p:spPr>
            <a:xfrm>
              <a:off x="6059488" y="1485110"/>
              <a:ext cx="54857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H6</a:t>
              </a:r>
              <a:r>
                <a:rPr lang="en-GB" sz="1200" i="1" dirty="0">
                  <a:latin typeface="Times New Roman" panose="02020603050405020304" pitchFamily="18" charset="0"/>
                  <a:cs typeface="Times New Roman" panose="02020603050405020304" pitchFamily="18" charset="0"/>
                </a:rPr>
                <a:t>: Innovativeness has a positive effect on the usefulness of blockchain applications. </a:t>
              </a:r>
            </a:p>
          </p:txBody>
        </p:sp>
        <p:sp>
          <p:nvSpPr>
            <p:cNvPr id="88" name="Textfeld 87">
              <a:extLst>
                <a:ext uri="{FF2B5EF4-FFF2-40B4-BE49-F238E27FC236}">
                  <a16:creationId xmlns:a16="http://schemas.microsoft.com/office/drawing/2014/main" id="{3CDB144C-441F-5A4F-B948-4999A0841489}"/>
                </a:ext>
              </a:extLst>
            </p:cNvPr>
            <p:cNvSpPr txBox="1"/>
            <p:nvPr/>
          </p:nvSpPr>
          <p:spPr>
            <a:xfrm>
              <a:off x="6059488" y="1721112"/>
              <a:ext cx="530465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H7</a:t>
              </a:r>
              <a:r>
                <a:rPr lang="en-GB" sz="1200" i="1" dirty="0">
                  <a:latin typeface="Times New Roman" panose="02020603050405020304" pitchFamily="18" charset="0"/>
                  <a:cs typeface="Times New Roman" panose="02020603050405020304" pitchFamily="18" charset="0"/>
                </a:rPr>
                <a:t>: Discomfort has a negative effect on the usefulness of blockchain applications. </a:t>
              </a:r>
            </a:p>
          </p:txBody>
        </p:sp>
      </p:grpSp>
      <p:grpSp>
        <p:nvGrpSpPr>
          <p:cNvPr id="105" name="Gruppieren 104">
            <a:extLst>
              <a:ext uri="{FF2B5EF4-FFF2-40B4-BE49-F238E27FC236}">
                <a16:creationId xmlns:a16="http://schemas.microsoft.com/office/drawing/2014/main" id="{1CD2CFE7-B258-BA43-8691-A15FED4F19A5}"/>
              </a:ext>
            </a:extLst>
          </p:cNvPr>
          <p:cNvGrpSpPr/>
          <p:nvPr/>
        </p:nvGrpSpPr>
        <p:grpSpPr>
          <a:xfrm>
            <a:off x="6059487" y="4449477"/>
            <a:ext cx="6043642" cy="1700703"/>
            <a:chOff x="6059487" y="4449477"/>
            <a:chExt cx="6043642" cy="1700703"/>
          </a:xfrm>
        </p:grpSpPr>
        <p:sp>
          <p:nvSpPr>
            <p:cNvPr id="97" name="Textfeld 96">
              <a:extLst>
                <a:ext uri="{FF2B5EF4-FFF2-40B4-BE49-F238E27FC236}">
                  <a16:creationId xmlns:a16="http://schemas.microsoft.com/office/drawing/2014/main" id="{1D98EAB1-284D-3A4A-8F9A-06DB9165C150}"/>
                </a:ext>
              </a:extLst>
            </p:cNvPr>
            <p:cNvSpPr txBox="1"/>
            <p:nvPr/>
          </p:nvSpPr>
          <p:spPr>
            <a:xfrm>
              <a:off x="6059487" y="4449477"/>
              <a:ext cx="522931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H8</a:t>
              </a:r>
              <a:r>
                <a:rPr lang="en-GB" sz="1200" i="1" dirty="0">
                  <a:latin typeface="Times New Roman" panose="02020603050405020304" pitchFamily="18" charset="0"/>
                  <a:cs typeface="Times New Roman" panose="02020603050405020304" pitchFamily="18" charset="0"/>
                </a:rPr>
                <a:t>: Insecurity has a negative effect on the usefulness of blockchain applications. </a:t>
              </a:r>
            </a:p>
          </p:txBody>
        </p:sp>
        <p:sp>
          <p:nvSpPr>
            <p:cNvPr id="98" name="Textfeld 97">
              <a:extLst>
                <a:ext uri="{FF2B5EF4-FFF2-40B4-BE49-F238E27FC236}">
                  <a16:creationId xmlns:a16="http://schemas.microsoft.com/office/drawing/2014/main" id="{05165F6E-D457-C541-BC2A-B76427DD0CFD}"/>
                </a:ext>
              </a:extLst>
            </p:cNvPr>
            <p:cNvSpPr txBox="1"/>
            <p:nvPr/>
          </p:nvSpPr>
          <p:spPr>
            <a:xfrm>
              <a:off x="6059487" y="4685479"/>
              <a:ext cx="5905784"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H9</a:t>
              </a:r>
              <a:r>
                <a:rPr lang="en-GB" sz="1200" i="1" dirty="0">
                  <a:latin typeface="Times New Roman" panose="02020603050405020304" pitchFamily="18" charset="0"/>
                  <a:cs typeface="Times New Roman" panose="02020603050405020304" pitchFamily="18" charset="0"/>
                </a:rPr>
                <a:t>: Disposition to privacy as a negative effect on the usefulness of blockchain applications. </a:t>
              </a:r>
            </a:p>
          </p:txBody>
        </p:sp>
        <p:sp>
          <p:nvSpPr>
            <p:cNvPr id="99" name="Textfeld 98">
              <a:extLst>
                <a:ext uri="{FF2B5EF4-FFF2-40B4-BE49-F238E27FC236}">
                  <a16:creationId xmlns:a16="http://schemas.microsoft.com/office/drawing/2014/main" id="{92BE1BEB-8BCF-DD4E-A0E1-079DBAEEE81D}"/>
                </a:ext>
              </a:extLst>
            </p:cNvPr>
            <p:cNvSpPr txBox="1"/>
            <p:nvPr/>
          </p:nvSpPr>
          <p:spPr>
            <a:xfrm>
              <a:off x="6059487" y="4921481"/>
              <a:ext cx="5885586" cy="276999"/>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H10</a:t>
              </a:r>
              <a:r>
                <a:rPr lang="en-GB" sz="1200" i="1" dirty="0">
                  <a:latin typeface="Times New Roman" panose="02020603050405020304" pitchFamily="18" charset="0"/>
                  <a:cs typeface="Times New Roman" panose="02020603050405020304" pitchFamily="18" charset="0"/>
                </a:rPr>
                <a:t>: Trust has a positive effect on the usefulness of blockchain applications. </a:t>
              </a:r>
            </a:p>
          </p:txBody>
        </p:sp>
        <p:grpSp>
          <p:nvGrpSpPr>
            <p:cNvPr id="104" name="Gruppieren 103">
              <a:extLst>
                <a:ext uri="{FF2B5EF4-FFF2-40B4-BE49-F238E27FC236}">
                  <a16:creationId xmlns:a16="http://schemas.microsoft.com/office/drawing/2014/main" id="{6A0BF3E0-9DD5-EB4C-82D7-3C01055660E7}"/>
                </a:ext>
              </a:extLst>
            </p:cNvPr>
            <p:cNvGrpSpPr/>
            <p:nvPr/>
          </p:nvGrpSpPr>
          <p:grpSpPr>
            <a:xfrm>
              <a:off x="6059487" y="5156953"/>
              <a:ext cx="6043642" cy="993227"/>
              <a:chOff x="6059487" y="5342149"/>
              <a:chExt cx="6043642" cy="993227"/>
            </a:xfrm>
          </p:grpSpPr>
          <p:sp>
            <p:nvSpPr>
              <p:cNvPr id="100" name="Textfeld 99">
                <a:extLst>
                  <a:ext uri="{FF2B5EF4-FFF2-40B4-BE49-F238E27FC236}">
                    <a16:creationId xmlns:a16="http://schemas.microsoft.com/office/drawing/2014/main" id="{629C7941-A4C9-3A41-9A8A-EDB04A282963}"/>
                  </a:ext>
                </a:extLst>
              </p:cNvPr>
              <p:cNvSpPr txBox="1"/>
              <p:nvPr/>
            </p:nvSpPr>
            <p:spPr>
              <a:xfrm>
                <a:off x="6059487" y="5342149"/>
                <a:ext cx="502278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H11</a:t>
                </a:r>
                <a:r>
                  <a:rPr lang="en-GB" sz="1200" i="1" dirty="0">
                    <a:latin typeface="Times New Roman" panose="02020603050405020304" pitchFamily="18" charset="0"/>
                    <a:cs typeface="Times New Roman" panose="02020603050405020304" pitchFamily="18" charset="0"/>
                  </a:rPr>
                  <a:t>: Perceived Risk has a negative effect on the usefulness of BT applications</a:t>
                </a:r>
              </a:p>
            </p:txBody>
          </p:sp>
          <p:sp>
            <p:nvSpPr>
              <p:cNvPr id="101" name="Textfeld 100">
                <a:extLst>
                  <a:ext uri="{FF2B5EF4-FFF2-40B4-BE49-F238E27FC236}">
                    <a16:creationId xmlns:a16="http://schemas.microsoft.com/office/drawing/2014/main" id="{7E2F74F3-5B5D-A546-8E47-E1A09074B821}"/>
                  </a:ext>
                </a:extLst>
              </p:cNvPr>
              <p:cNvSpPr txBox="1"/>
              <p:nvPr/>
            </p:nvSpPr>
            <p:spPr>
              <a:xfrm>
                <a:off x="6059487" y="5578151"/>
                <a:ext cx="6043642"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H12</a:t>
                </a:r>
                <a:r>
                  <a:rPr lang="en-GB" sz="1200" i="1" dirty="0">
                    <a:latin typeface="Times New Roman" panose="02020603050405020304" pitchFamily="18" charset="0"/>
                    <a:cs typeface="Times New Roman" panose="02020603050405020304" pitchFamily="18" charset="0"/>
                  </a:rPr>
                  <a:t>: Potential of disruption has a positive effect on the usefulness of blockchain applications. </a:t>
                </a:r>
              </a:p>
            </p:txBody>
          </p:sp>
          <p:sp>
            <p:nvSpPr>
              <p:cNvPr id="102" name="Textfeld 101">
                <a:extLst>
                  <a:ext uri="{FF2B5EF4-FFF2-40B4-BE49-F238E27FC236}">
                    <a16:creationId xmlns:a16="http://schemas.microsoft.com/office/drawing/2014/main" id="{8B6AB52D-6580-7F46-B69D-4863A4832786}"/>
                  </a:ext>
                </a:extLst>
              </p:cNvPr>
              <p:cNvSpPr txBox="1"/>
              <p:nvPr/>
            </p:nvSpPr>
            <p:spPr>
              <a:xfrm>
                <a:off x="6059487" y="5814153"/>
                <a:ext cx="558838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H13</a:t>
                </a:r>
                <a:r>
                  <a:rPr lang="en-GB" sz="1200" i="1" dirty="0">
                    <a:latin typeface="Times New Roman" panose="02020603050405020304" pitchFamily="18" charset="0"/>
                    <a:cs typeface="Times New Roman" panose="02020603050405020304" pitchFamily="18" charset="0"/>
                  </a:rPr>
                  <a:t>: Usage intention has a positive effect on the usefulness of blockchain applications. </a:t>
                </a:r>
              </a:p>
            </p:txBody>
          </p:sp>
          <p:sp>
            <p:nvSpPr>
              <p:cNvPr id="112" name="Textfeld 111">
                <a:extLst>
                  <a:ext uri="{FF2B5EF4-FFF2-40B4-BE49-F238E27FC236}">
                    <a16:creationId xmlns:a16="http://schemas.microsoft.com/office/drawing/2014/main" id="{41258E59-9447-7649-8784-B134DC0C421F}"/>
                  </a:ext>
                </a:extLst>
              </p:cNvPr>
              <p:cNvSpPr txBox="1"/>
              <p:nvPr/>
            </p:nvSpPr>
            <p:spPr>
              <a:xfrm>
                <a:off x="6059487" y="6058377"/>
                <a:ext cx="524694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r>
                  <a:rPr lang="en-GB" sz="1200" i="1" dirty="0">
                    <a:latin typeface="Times New Roman" panose="02020603050405020304" pitchFamily="18" charset="0"/>
                    <a:cs typeface="Times New Roman" panose="02020603050405020304" pitchFamily="18" charset="0"/>
                  </a:rPr>
                  <a:t>: Independent variables have a positive or negative effect on usage intention. </a:t>
                </a:r>
              </a:p>
            </p:txBody>
          </p:sp>
        </p:grpSp>
      </p:grpSp>
      <p:sp>
        <p:nvSpPr>
          <p:cNvPr id="106" name="Rechteck 105">
            <a:extLst>
              <a:ext uri="{FF2B5EF4-FFF2-40B4-BE49-F238E27FC236}">
                <a16:creationId xmlns:a16="http://schemas.microsoft.com/office/drawing/2014/main" id="{1559741E-F09D-DF44-8ED6-5F7F8E9FDD44}"/>
              </a:ext>
            </a:extLst>
          </p:cNvPr>
          <p:cNvSpPr/>
          <p:nvPr/>
        </p:nvSpPr>
        <p:spPr>
          <a:xfrm>
            <a:off x="12283887" y="238344"/>
            <a:ext cx="1604762" cy="593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Zirkelbezug</a:t>
            </a:r>
            <a:r>
              <a:rPr lang="en-GB" dirty="0"/>
              <a:t>??</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8984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295184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40515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Tree>
    <p:extLst>
      <p:ext uri="{BB962C8B-B14F-4D97-AF65-F5344CB8AC3E}">
        <p14:creationId xmlns:p14="http://schemas.microsoft.com/office/powerpoint/2010/main" val="3542241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80198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2780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70626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65840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61055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75412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32591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37376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84984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41823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513447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608662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57456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105063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52670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43099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43099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43099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200277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47885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43099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43099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43099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43099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88405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28334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68263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208192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48121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88049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27978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67907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407836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47765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87693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27622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67552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32987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319187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64518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
        <p:nvSpPr>
          <p:cNvPr id="121" name="Textfeld 120">
            <a:extLst>
              <a:ext uri="{FF2B5EF4-FFF2-40B4-BE49-F238E27FC236}">
                <a16:creationId xmlns:a16="http://schemas.microsoft.com/office/drawing/2014/main" id="{859413D5-AC78-1842-8807-25013236D1A2}"/>
              </a:ext>
            </a:extLst>
          </p:cNvPr>
          <p:cNvSpPr txBox="1"/>
          <p:nvPr/>
        </p:nvSpPr>
        <p:spPr>
          <a:xfrm>
            <a:off x="1299683" y="11430"/>
            <a:ext cx="1560042"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Independent variables</a:t>
            </a:r>
          </a:p>
        </p:txBody>
      </p:sp>
    </p:spTree>
    <p:extLst>
      <p:ext uri="{BB962C8B-B14F-4D97-AF65-F5344CB8AC3E}">
        <p14:creationId xmlns:p14="http://schemas.microsoft.com/office/powerpoint/2010/main" val="153632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a:extLst>
              <a:ext uri="{FF2B5EF4-FFF2-40B4-BE49-F238E27FC236}">
                <a16:creationId xmlns:a16="http://schemas.microsoft.com/office/drawing/2014/main" id="{23462E6B-468A-245D-2655-BDA0B125FB6A}"/>
              </a:ext>
            </a:extLst>
          </p:cNvPr>
          <p:cNvSpPr txBox="1"/>
          <p:nvPr/>
        </p:nvSpPr>
        <p:spPr>
          <a:xfrm>
            <a:off x="2418478" y="530401"/>
            <a:ext cx="1425840" cy="276999"/>
          </a:xfrm>
          <a:prstGeom prst="rect">
            <a:avLst/>
          </a:prstGeom>
          <a:noFill/>
        </p:spPr>
        <p:txBody>
          <a:bodyPr wrap="none" rtlCol="0">
            <a:spAutoFit/>
          </a:bodyPr>
          <a:lstStyle/>
          <a:p>
            <a:r>
              <a:rPr lang="en-GB" sz="1200" b="1" dirty="0">
                <a:latin typeface="Times New Roman" panose="02020603050405020304" pitchFamily="18" charset="0"/>
                <a:cs typeface="Times New Roman" panose="02020603050405020304" pitchFamily="18" charset="0"/>
              </a:rPr>
              <a:t>Research model II </a:t>
            </a:r>
          </a:p>
        </p:txBody>
      </p:sp>
      <p:sp>
        <p:nvSpPr>
          <p:cNvPr id="194" name="Textfeld 193">
            <a:extLst>
              <a:ext uri="{FF2B5EF4-FFF2-40B4-BE49-F238E27FC236}">
                <a16:creationId xmlns:a16="http://schemas.microsoft.com/office/drawing/2014/main" id="{AA75ED85-FD6B-E846-8A2F-293D0230091A}"/>
              </a:ext>
            </a:extLst>
          </p:cNvPr>
          <p:cNvSpPr txBox="1"/>
          <p:nvPr/>
        </p:nvSpPr>
        <p:spPr>
          <a:xfrm>
            <a:off x="2673197" y="5158945"/>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is performed separately for each blockchain technology application (self-sovereign identity, tokenization of assets, fractional ownership, micropayments, smart contracts, (pseudo-)anonymous transactions).</a:t>
            </a:r>
          </a:p>
        </p:txBody>
      </p:sp>
      <p:sp>
        <p:nvSpPr>
          <p:cNvPr id="19" name="Rechteck 18">
            <a:extLst>
              <a:ext uri="{FF2B5EF4-FFF2-40B4-BE49-F238E27FC236}">
                <a16:creationId xmlns:a16="http://schemas.microsoft.com/office/drawing/2014/main" id="{B5BEAA73-EDA2-AE48-96E7-652D14D1E6EE}"/>
              </a:ext>
            </a:extLst>
          </p:cNvPr>
          <p:cNvSpPr/>
          <p:nvPr/>
        </p:nvSpPr>
        <p:spPr>
          <a:xfrm>
            <a:off x="3834525" y="335454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Application usefulness</a:t>
            </a:r>
            <a:r>
              <a:rPr lang="en-GB" sz="1200" baseline="30000" dirty="0">
                <a:solidFill>
                  <a:schemeClr val="tx1"/>
                </a:solidFill>
                <a:latin typeface="Times New Roman" panose="02020603050405020304" pitchFamily="18" charset="0"/>
                <a:cs typeface="Times New Roman" panose="02020603050405020304" pitchFamily="18" charset="0"/>
              </a:rPr>
              <a:t>1</a:t>
            </a:r>
          </a:p>
        </p:txBody>
      </p:sp>
      <p:sp>
        <p:nvSpPr>
          <p:cNvPr id="9" name="Rechteck 8">
            <a:extLst>
              <a:ext uri="{FF2B5EF4-FFF2-40B4-BE49-F238E27FC236}">
                <a16:creationId xmlns:a16="http://schemas.microsoft.com/office/drawing/2014/main" id="{36639FF7-B422-F84E-B5B7-B351B1A9A732}"/>
              </a:ext>
            </a:extLst>
          </p:cNvPr>
          <p:cNvSpPr/>
          <p:nvPr/>
        </p:nvSpPr>
        <p:spPr>
          <a:xfrm>
            <a:off x="243337" y="335454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243337" y="4304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243337" y="525483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0854217C-2F5D-4544-B964-92C92C3DE443}"/>
              </a:ext>
            </a:extLst>
          </p:cNvPr>
          <p:cNvSpPr/>
          <p:nvPr/>
        </p:nvSpPr>
        <p:spPr>
          <a:xfrm>
            <a:off x="243337" y="382961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243337" y="477975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sp>
        <p:nvSpPr>
          <p:cNvPr id="4" name="Rechteck 3">
            <a:extLst>
              <a:ext uri="{FF2B5EF4-FFF2-40B4-BE49-F238E27FC236}">
                <a16:creationId xmlns:a16="http://schemas.microsoft.com/office/drawing/2014/main" id="{BE6D25D6-26E7-BF42-B1D7-4F58A2485DD1}"/>
              </a:ext>
            </a:extLst>
          </p:cNvPr>
          <p:cNvSpPr/>
          <p:nvPr/>
        </p:nvSpPr>
        <p:spPr>
          <a:xfrm>
            <a:off x="243337" y="145426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5" name="Rechteck 4">
            <a:extLst>
              <a:ext uri="{FF2B5EF4-FFF2-40B4-BE49-F238E27FC236}">
                <a16:creationId xmlns:a16="http://schemas.microsoft.com/office/drawing/2014/main" id="{0D142590-711A-4744-BFD0-C83E700BB8F1}"/>
              </a:ext>
            </a:extLst>
          </p:cNvPr>
          <p:cNvSpPr/>
          <p:nvPr/>
        </p:nvSpPr>
        <p:spPr>
          <a:xfrm>
            <a:off x="243337" y="19293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243337" y="287947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243337" y="240440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59" name="Rechteck 58">
            <a:extLst>
              <a:ext uri="{FF2B5EF4-FFF2-40B4-BE49-F238E27FC236}">
                <a16:creationId xmlns:a16="http://schemas.microsoft.com/office/drawing/2014/main" id="{5CCFEE2D-F8FD-A041-A803-57DE854F539F}"/>
              </a:ext>
            </a:extLst>
          </p:cNvPr>
          <p:cNvSpPr/>
          <p:nvPr/>
        </p:nvSpPr>
        <p:spPr>
          <a:xfrm>
            <a:off x="243336" y="97919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cxnSp>
        <p:nvCxnSpPr>
          <p:cNvPr id="109" name="Gerade Verbindung mit Pfeil 108">
            <a:extLst>
              <a:ext uri="{FF2B5EF4-FFF2-40B4-BE49-F238E27FC236}">
                <a16:creationId xmlns:a16="http://schemas.microsoft.com/office/drawing/2014/main" id="{4A7A42ED-A351-C674-109B-04C14FA17C85}"/>
              </a:ext>
            </a:extLst>
          </p:cNvPr>
          <p:cNvCxnSpPr>
            <a:cxnSpLocks/>
            <a:stCxn id="11" idx="3"/>
            <a:endCxn id="19" idx="1"/>
          </p:cNvCxnSpPr>
          <p:nvPr/>
        </p:nvCxnSpPr>
        <p:spPr>
          <a:xfrm flipV="1">
            <a:off x="1971337" y="3552544"/>
            <a:ext cx="1863188" cy="1900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8CBBB7BF-0F66-D66B-D009-B057720E5F51}"/>
              </a:ext>
            </a:extLst>
          </p:cNvPr>
          <p:cNvCxnSpPr>
            <a:cxnSpLocks/>
            <a:stCxn id="18" idx="3"/>
            <a:endCxn id="19" idx="1"/>
          </p:cNvCxnSpPr>
          <p:nvPr/>
        </p:nvCxnSpPr>
        <p:spPr>
          <a:xfrm flipV="1">
            <a:off x="1971337" y="3552544"/>
            <a:ext cx="1863188" cy="1425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C94591F8-4F2C-AF55-F253-60D85CB3A718}"/>
              </a:ext>
            </a:extLst>
          </p:cNvPr>
          <p:cNvCxnSpPr>
            <a:cxnSpLocks/>
            <a:stCxn id="10" idx="3"/>
            <a:endCxn id="19" idx="1"/>
          </p:cNvCxnSpPr>
          <p:nvPr/>
        </p:nvCxnSpPr>
        <p:spPr>
          <a:xfrm flipV="1">
            <a:off x="1971337" y="3552544"/>
            <a:ext cx="1863188" cy="95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a:extLst>
              <a:ext uri="{FF2B5EF4-FFF2-40B4-BE49-F238E27FC236}">
                <a16:creationId xmlns:a16="http://schemas.microsoft.com/office/drawing/2014/main" id="{DD628EAB-628E-06C0-C30C-822E782EC28B}"/>
              </a:ext>
            </a:extLst>
          </p:cNvPr>
          <p:cNvCxnSpPr>
            <a:cxnSpLocks/>
            <a:stCxn id="17" idx="3"/>
            <a:endCxn id="19" idx="1"/>
          </p:cNvCxnSpPr>
          <p:nvPr/>
        </p:nvCxnSpPr>
        <p:spPr>
          <a:xfrm flipV="1">
            <a:off x="1971337" y="3552544"/>
            <a:ext cx="1863188" cy="475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Gerade Verbindung mit Pfeil 112">
            <a:extLst>
              <a:ext uri="{FF2B5EF4-FFF2-40B4-BE49-F238E27FC236}">
                <a16:creationId xmlns:a16="http://schemas.microsoft.com/office/drawing/2014/main" id="{C1A4D398-8AC3-8F31-F8A9-BBB877CB39F2}"/>
              </a:ext>
            </a:extLst>
          </p:cNvPr>
          <p:cNvCxnSpPr>
            <a:cxnSpLocks/>
            <a:stCxn id="9" idx="3"/>
            <a:endCxn id="19" idx="1"/>
          </p:cNvCxnSpPr>
          <p:nvPr/>
        </p:nvCxnSpPr>
        <p:spPr>
          <a:xfrm flipV="1">
            <a:off x="1971337" y="3552544"/>
            <a:ext cx="186318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Gerade Verbindung mit Pfeil 113">
            <a:extLst>
              <a:ext uri="{FF2B5EF4-FFF2-40B4-BE49-F238E27FC236}">
                <a16:creationId xmlns:a16="http://schemas.microsoft.com/office/drawing/2014/main" id="{5F8741D8-EFED-5C4A-D683-48E8DCCE4CA0}"/>
              </a:ext>
            </a:extLst>
          </p:cNvPr>
          <p:cNvCxnSpPr>
            <a:cxnSpLocks/>
            <a:stCxn id="12" idx="3"/>
            <a:endCxn id="19" idx="1"/>
          </p:cNvCxnSpPr>
          <p:nvPr/>
        </p:nvCxnSpPr>
        <p:spPr>
          <a:xfrm>
            <a:off x="1971337" y="3077475"/>
            <a:ext cx="1863188" cy="475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117">
            <a:extLst>
              <a:ext uri="{FF2B5EF4-FFF2-40B4-BE49-F238E27FC236}">
                <a16:creationId xmlns:a16="http://schemas.microsoft.com/office/drawing/2014/main" id="{636D2D8D-BF14-433A-A611-BAF8C3FCD662}"/>
              </a:ext>
            </a:extLst>
          </p:cNvPr>
          <p:cNvCxnSpPr>
            <a:cxnSpLocks/>
            <a:endCxn id="19" idx="1"/>
          </p:cNvCxnSpPr>
          <p:nvPr/>
        </p:nvCxnSpPr>
        <p:spPr>
          <a:xfrm>
            <a:off x="1971337" y="2602406"/>
            <a:ext cx="1863188" cy="950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1AF6D060-FA2B-718A-F56C-456E1485050B}"/>
              </a:ext>
            </a:extLst>
          </p:cNvPr>
          <p:cNvCxnSpPr>
            <a:cxnSpLocks/>
            <a:endCxn id="19" idx="1"/>
          </p:cNvCxnSpPr>
          <p:nvPr/>
        </p:nvCxnSpPr>
        <p:spPr>
          <a:xfrm>
            <a:off x="1971337" y="2127337"/>
            <a:ext cx="1863188" cy="1425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3585747B-74B5-CA52-3CD6-ACFD70C05539}"/>
              </a:ext>
            </a:extLst>
          </p:cNvPr>
          <p:cNvCxnSpPr>
            <a:cxnSpLocks/>
            <a:endCxn id="19" idx="1"/>
          </p:cNvCxnSpPr>
          <p:nvPr/>
        </p:nvCxnSpPr>
        <p:spPr>
          <a:xfrm>
            <a:off x="1971337" y="1652268"/>
            <a:ext cx="1863188" cy="1900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07AF4BE4-1300-4E79-63C9-6C476831C23B}"/>
              </a:ext>
            </a:extLst>
          </p:cNvPr>
          <p:cNvCxnSpPr>
            <a:cxnSpLocks/>
            <a:endCxn id="19" idx="1"/>
          </p:cNvCxnSpPr>
          <p:nvPr/>
        </p:nvCxnSpPr>
        <p:spPr>
          <a:xfrm>
            <a:off x="1971337" y="1177199"/>
            <a:ext cx="1863188" cy="2375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67">
            <a:extLst>
              <a:ext uri="{FF2B5EF4-FFF2-40B4-BE49-F238E27FC236}">
                <a16:creationId xmlns:a16="http://schemas.microsoft.com/office/drawing/2014/main" id="{71D9B181-8F49-D45E-3E8E-8C8164B138CB}"/>
              </a:ext>
            </a:extLst>
          </p:cNvPr>
          <p:cNvCxnSpPr/>
          <p:nvPr/>
        </p:nvCxnSpPr>
        <p:spPr>
          <a:xfrm>
            <a:off x="6103667" y="0"/>
            <a:ext cx="0" cy="69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06084D48-86D9-166D-AFB3-07D17027C9E7}"/>
              </a:ext>
            </a:extLst>
          </p:cNvPr>
          <p:cNvSpPr txBox="1"/>
          <p:nvPr/>
        </p:nvSpPr>
        <p:spPr>
          <a:xfrm rot="3180693">
            <a:off x="2157404" y="1638534"/>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H1b (+)</a:t>
            </a:r>
          </a:p>
        </p:txBody>
      </p:sp>
      <p:sp>
        <p:nvSpPr>
          <p:cNvPr id="69" name="Textfeld 68">
            <a:extLst>
              <a:ext uri="{FF2B5EF4-FFF2-40B4-BE49-F238E27FC236}">
                <a16:creationId xmlns:a16="http://schemas.microsoft.com/office/drawing/2014/main" id="{AE919584-08D8-4551-B5DD-B2F6197C5CC1}"/>
              </a:ext>
            </a:extLst>
          </p:cNvPr>
          <p:cNvSpPr txBox="1"/>
          <p:nvPr/>
        </p:nvSpPr>
        <p:spPr>
          <a:xfrm rot="2815009">
            <a:off x="2168620" y="1999005"/>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H2b (+)</a:t>
            </a:r>
          </a:p>
        </p:txBody>
      </p:sp>
      <p:sp>
        <p:nvSpPr>
          <p:cNvPr id="70" name="Textfeld 69">
            <a:extLst>
              <a:ext uri="{FF2B5EF4-FFF2-40B4-BE49-F238E27FC236}">
                <a16:creationId xmlns:a16="http://schemas.microsoft.com/office/drawing/2014/main" id="{5BF8D714-197A-9739-B24C-BEBE01F1C057}"/>
              </a:ext>
            </a:extLst>
          </p:cNvPr>
          <p:cNvSpPr txBox="1"/>
          <p:nvPr/>
        </p:nvSpPr>
        <p:spPr>
          <a:xfrm rot="2241402">
            <a:off x="2189167" y="2392119"/>
            <a:ext cx="455821"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H3b (-)</a:t>
            </a:r>
          </a:p>
        </p:txBody>
      </p:sp>
      <p:sp>
        <p:nvSpPr>
          <p:cNvPr id="72" name="Textfeld 71">
            <a:extLst>
              <a:ext uri="{FF2B5EF4-FFF2-40B4-BE49-F238E27FC236}">
                <a16:creationId xmlns:a16="http://schemas.microsoft.com/office/drawing/2014/main" id="{744BCCA9-40CB-3AAA-9B73-B32744E00B45}"/>
              </a:ext>
            </a:extLst>
          </p:cNvPr>
          <p:cNvSpPr txBox="1"/>
          <p:nvPr/>
        </p:nvSpPr>
        <p:spPr>
          <a:xfrm rot="1619125">
            <a:off x="2199329" y="2750511"/>
            <a:ext cx="455821"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H4b (-)</a:t>
            </a:r>
          </a:p>
        </p:txBody>
      </p:sp>
      <p:sp>
        <p:nvSpPr>
          <p:cNvPr id="73" name="Textfeld 72">
            <a:extLst>
              <a:ext uri="{FF2B5EF4-FFF2-40B4-BE49-F238E27FC236}">
                <a16:creationId xmlns:a16="http://schemas.microsoft.com/office/drawing/2014/main" id="{C520706E-0ABB-B932-9D47-660DFD9545B3}"/>
              </a:ext>
            </a:extLst>
          </p:cNvPr>
          <p:cNvSpPr txBox="1"/>
          <p:nvPr/>
        </p:nvSpPr>
        <p:spPr>
          <a:xfrm rot="962241">
            <a:off x="2201055" y="3120899"/>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H5b (+)</a:t>
            </a:r>
          </a:p>
        </p:txBody>
      </p:sp>
      <p:sp>
        <p:nvSpPr>
          <p:cNvPr id="74" name="Textfeld 73">
            <a:extLst>
              <a:ext uri="{FF2B5EF4-FFF2-40B4-BE49-F238E27FC236}">
                <a16:creationId xmlns:a16="http://schemas.microsoft.com/office/drawing/2014/main" id="{249FEBEE-D4A0-C29A-8DC5-68A86F7A1695}"/>
              </a:ext>
            </a:extLst>
          </p:cNvPr>
          <p:cNvSpPr txBox="1"/>
          <p:nvPr/>
        </p:nvSpPr>
        <p:spPr>
          <a:xfrm>
            <a:off x="2189229" y="3468138"/>
            <a:ext cx="455821"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H6b (-)</a:t>
            </a:r>
          </a:p>
        </p:txBody>
      </p:sp>
      <p:sp>
        <p:nvSpPr>
          <p:cNvPr id="77" name="Textfeld 76">
            <a:extLst>
              <a:ext uri="{FF2B5EF4-FFF2-40B4-BE49-F238E27FC236}">
                <a16:creationId xmlns:a16="http://schemas.microsoft.com/office/drawing/2014/main" id="{7F8C4E36-D41C-1355-1984-BFA0FF9FAF43}"/>
              </a:ext>
            </a:extLst>
          </p:cNvPr>
          <p:cNvSpPr txBox="1"/>
          <p:nvPr/>
        </p:nvSpPr>
        <p:spPr>
          <a:xfrm rot="20646917">
            <a:off x="2201035" y="3816649"/>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H7b (+)</a:t>
            </a:r>
          </a:p>
        </p:txBody>
      </p:sp>
      <p:sp>
        <p:nvSpPr>
          <p:cNvPr id="78" name="Textfeld 77">
            <a:extLst>
              <a:ext uri="{FF2B5EF4-FFF2-40B4-BE49-F238E27FC236}">
                <a16:creationId xmlns:a16="http://schemas.microsoft.com/office/drawing/2014/main" id="{FA5562D9-AE0B-0634-E642-F5E8B06957F7}"/>
              </a:ext>
            </a:extLst>
          </p:cNvPr>
          <p:cNvSpPr txBox="1"/>
          <p:nvPr/>
        </p:nvSpPr>
        <p:spPr>
          <a:xfrm rot="19950194">
            <a:off x="2210160" y="4175462"/>
            <a:ext cx="455821"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H8b (-)</a:t>
            </a:r>
          </a:p>
        </p:txBody>
      </p:sp>
      <p:sp>
        <p:nvSpPr>
          <p:cNvPr id="79" name="Textfeld 78">
            <a:extLst>
              <a:ext uri="{FF2B5EF4-FFF2-40B4-BE49-F238E27FC236}">
                <a16:creationId xmlns:a16="http://schemas.microsoft.com/office/drawing/2014/main" id="{CF2B01FC-B5F1-541B-BBAF-C3EF76F06B99}"/>
              </a:ext>
            </a:extLst>
          </p:cNvPr>
          <p:cNvSpPr txBox="1"/>
          <p:nvPr/>
        </p:nvSpPr>
        <p:spPr>
          <a:xfrm rot="19123564">
            <a:off x="2190932" y="4522702"/>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H9b (+)</a:t>
            </a:r>
          </a:p>
        </p:txBody>
      </p:sp>
      <p:sp>
        <p:nvSpPr>
          <p:cNvPr id="80" name="Textfeld 79">
            <a:extLst>
              <a:ext uri="{FF2B5EF4-FFF2-40B4-BE49-F238E27FC236}">
                <a16:creationId xmlns:a16="http://schemas.microsoft.com/office/drawing/2014/main" id="{98EA2E07-8569-493A-9BBB-A4F5B854A33A}"/>
              </a:ext>
            </a:extLst>
          </p:cNvPr>
          <p:cNvSpPr txBox="1"/>
          <p:nvPr/>
        </p:nvSpPr>
        <p:spPr>
          <a:xfrm rot="18828771">
            <a:off x="2171473" y="4870787"/>
            <a:ext cx="548796"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H10b (+)</a:t>
            </a:r>
          </a:p>
        </p:txBody>
      </p:sp>
    </p:spTree>
    <p:extLst>
      <p:ext uri="{BB962C8B-B14F-4D97-AF65-F5344CB8AC3E}">
        <p14:creationId xmlns:p14="http://schemas.microsoft.com/office/powerpoint/2010/main" val="250896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4968370-D605-064B-8382-3B0EE4891A9A}"/>
              </a:ext>
            </a:extLst>
          </p:cNvPr>
          <p:cNvSpPr/>
          <p:nvPr/>
        </p:nvSpPr>
        <p:spPr>
          <a:xfrm>
            <a:off x="5425589" y="334954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a:t>
            </a:r>
            <a:r>
              <a:rPr lang="en-GB" sz="1200" baseline="30000" dirty="0">
                <a:solidFill>
                  <a:schemeClr val="tx1"/>
                </a:solidFill>
                <a:latin typeface="Times New Roman" panose="02020603050405020304" pitchFamily="18" charset="0"/>
                <a:cs typeface="Times New Roman" panose="02020603050405020304" pitchFamily="18" charset="0"/>
              </a:rPr>
              <a:t>1</a:t>
            </a:r>
          </a:p>
        </p:txBody>
      </p:sp>
      <p:grpSp>
        <p:nvGrpSpPr>
          <p:cNvPr id="87" name="Gruppieren 86">
            <a:extLst>
              <a:ext uri="{FF2B5EF4-FFF2-40B4-BE49-F238E27FC236}">
                <a16:creationId xmlns:a16="http://schemas.microsoft.com/office/drawing/2014/main" id="{DEBD9C4D-4970-D829-57F4-D26852D34944}"/>
              </a:ext>
            </a:extLst>
          </p:cNvPr>
          <p:cNvGrpSpPr/>
          <p:nvPr/>
        </p:nvGrpSpPr>
        <p:grpSpPr>
          <a:xfrm>
            <a:off x="1071256" y="3349543"/>
            <a:ext cx="1728000" cy="2300284"/>
            <a:chOff x="718649" y="4107040"/>
            <a:chExt cx="1728000" cy="2300284"/>
          </a:xfrm>
        </p:grpSpPr>
        <p:sp>
          <p:nvSpPr>
            <p:cNvPr id="9" name="Rechteck 8">
              <a:extLst>
                <a:ext uri="{FF2B5EF4-FFF2-40B4-BE49-F238E27FC236}">
                  <a16:creationId xmlns:a16="http://schemas.microsoft.com/office/drawing/2014/main" id="{36639FF7-B422-F84E-B5B7-B351B1A9A732}"/>
                </a:ext>
              </a:extLst>
            </p:cNvPr>
            <p:cNvSpPr/>
            <p:nvPr/>
          </p:nvSpPr>
          <p:spPr>
            <a:xfrm>
              <a:off x="718649" y="410704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718649" y="505918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718649" y="601132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0854217C-2F5D-4544-B964-92C92C3DE443}"/>
                </a:ext>
              </a:extLst>
            </p:cNvPr>
            <p:cNvSpPr/>
            <p:nvPr/>
          </p:nvSpPr>
          <p:spPr>
            <a:xfrm>
              <a:off x="718649" y="458311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718649" y="553525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grpSp>
      <p:grpSp>
        <p:nvGrpSpPr>
          <p:cNvPr id="90" name="Gruppieren 89">
            <a:extLst>
              <a:ext uri="{FF2B5EF4-FFF2-40B4-BE49-F238E27FC236}">
                <a16:creationId xmlns:a16="http://schemas.microsoft.com/office/drawing/2014/main" id="{5CC39728-15BA-06A6-1233-E71F83D7A47E}"/>
              </a:ext>
            </a:extLst>
          </p:cNvPr>
          <p:cNvGrpSpPr/>
          <p:nvPr/>
        </p:nvGrpSpPr>
        <p:grpSpPr>
          <a:xfrm>
            <a:off x="1071255" y="979191"/>
            <a:ext cx="1728001" cy="2290281"/>
            <a:chOff x="718648" y="1736688"/>
            <a:chExt cx="1728001" cy="2290281"/>
          </a:xfrm>
        </p:grpSpPr>
        <p:sp>
          <p:nvSpPr>
            <p:cNvPr id="4" name="Rechteck 3">
              <a:extLst>
                <a:ext uri="{FF2B5EF4-FFF2-40B4-BE49-F238E27FC236}">
                  <a16:creationId xmlns:a16="http://schemas.microsoft.com/office/drawing/2014/main" id="{BE6D25D6-26E7-BF42-B1D7-4F58A2485DD1}"/>
                </a:ext>
              </a:extLst>
            </p:cNvPr>
            <p:cNvSpPr/>
            <p:nvPr/>
          </p:nvSpPr>
          <p:spPr>
            <a:xfrm>
              <a:off x="718649" y="220275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5" name="Rechteck 4">
              <a:extLst>
                <a:ext uri="{FF2B5EF4-FFF2-40B4-BE49-F238E27FC236}">
                  <a16:creationId xmlns:a16="http://schemas.microsoft.com/office/drawing/2014/main" id="{0D142590-711A-4744-BFD0-C83E700BB8F1}"/>
                </a:ext>
              </a:extLst>
            </p:cNvPr>
            <p:cNvSpPr/>
            <p:nvPr/>
          </p:nvSpPr>
          <p:spPr>
            <a:xfrm>
              <a:off x="718649" y="267882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718649" y="363096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718649" y="3154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59" name="Rechteck 58">
              <a:extLst>
                <a:ext uri="{FF2B5EF4-FFF2-40B4-BE49-F238E27FC236}">
                  <a16:creationId xmlns:a16="http://schemas.microsoft.com/office/drawing/2014/main" id="{5CCFEE2D-F8FD-A041-A803-57DE854F539F}"/>
                </a:ext>
              </a:extLst>
            </p:cNvPr>
            <p:cNvSpPr/>
            <p:nvPr/>
          </p:nvSpPr>
          <p:spPr>
            <a:xfrm>
              <a:off x="718648" y="1736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2799255" y="1177191"/>
            <a:ext cx="2626334" cy="2370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BEE3BE48-27EB-B8B1-0BC0-B7E25D8D3E12}"/>
              </a:ext>
            </a:extLst>
          </p:cNvPr>
          <p:cNvSpPr/>
          <p:nvPr/>
        </p:nvSpPr>
        <p:spPr>
          <a:xfrm>
            <a:off x="3323968" y="-976184"/>
            <a:ext cx="2965621" cy="74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a:t>
            </a:r>
            <a:r>
              <a:rPr lang="en-GB" dirty="0" err="1"/>
              <a:t>kleinere</a:t>
            </a:r>
            <a:r>
              <a:rPr lang="en-GB" dirty="0"/>
              <a:t>, </a:t>
            </a:r>
            <a:r>
              <a:rPr lang="en-GB" dirty="0" err="1"/>
              <a:t>nebeneinandern</a:t>
            </a:r>
            <a:r>
              <a:rPr lang="en-GB" dirty="0"/>
              <a:t>, </a:t>
            </a:r>
            <a:r>
              <a:rPr lang="en-GB" dirty="0" err="1"/>
              <a:t>ohne</a:t>
            </a:r>
            <a:r>
              <a:rPr lang="en-GB" dirty="0"/>
              <a:t> H</a:t>
            </a:r>
          </a:p>
        </p:txBody>
      </p:sp>
      <p:sp>
        <p:nvSpPr>
          <p:cNvPr id="72" name="Textfeld 71">
            <a:extLst>
              <a:ext uri="{FF2B5EF4-FFF2-40B4-BE49-F238E27FC236}">
                <a16:creationId xmlns:a16="http://schemas.microsoft.com/office/drawing/2014/main" id="{E3C23849-939D-D198-AA4E-754DB76BA2F5}"/>
              </a:ext>
            </a:extLst>
          </p:cNvPr>
          <p:cNvSpPr txBox="1"/>
          <p:nvPr/>
        </p:nvSpPr>
        <p:spPr>
          <a:xfrm>
            <a:off x="5162295" y="3943849"/>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was performed separately for each blockchain technology application ((I) tokenization of assets, (II) fractional ownership, (III) self-sovereign identity, (IV) smart contracts, (V) micropayments, (VI) anonymous transactions).</a:t>
            </a:r>
          </a:p>
        </p:txBody>
      </p:sp>
    </p:spTree>
    <p:extLst>
      <p:ext uri="{BB962C8B-B14F-4D97-AF65-F5344CB8AC3E}">
        <p14:creationId xmlns:p14="http://schemas.microsoft.com/office/powerpoint/2010/main" val="367430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32912"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33" name="Gruppieren 32">
            <a:extLst>
              <a:ext uri="{FF2B5EF4-FFF2-40B4-BE49-F238E27FC236}">
                <a16:creationId xmlns:a16="http://schemas.microsoft.com/office/drawing/2014/main" id="{25ED911A-FCAD-E141-A78B-4AF7DE4FBAC1}"/>
              </a:ext>
            </a:extLst>
          </p:cNvPr>
          <p:cNvGrpSpPr/>
          <p:nvPr/>
        </p:nvGrpSpPr>
        <p:grpSpPr>
          <a:xfrm>
            <a:off x="597628" y="3994321"/>
            <a:ext cx="1381394" cy="1978967"/>
            <a:chOff x="597628" y="3994321"/>
            <a:chExt cx="1381394" cy="1978967"/>
          </a:xfrm>
        </p:grpSpPr>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19789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uppieren 30">
              <a:extLst>
                <a:ext uri="{FF2B5EF4-FFF2-40B4-BE49-F238E27FC236}">
                  <a16:creationId xmlns:a16="http://schemas.microsoft.com/office/drawing/2014/main" id="{90B90FD2-B202-794A-A9EC-A4739C605552}"/>
                </a:ext>
              </a:extLst>
            </p:cNvPr>
            <p:cNvGrpSpPr/>
            <p:nvPr/>
          </p:nvGrpSpPr>
          <p:grpSpPr>
            <a:xfrm>
              <a:off x="751849" y="4063518"/>
              <a:ext cx="1072952" cy="1840572"/>
              <a:chOff x="747759" y="4038214"/>
              <a:chExt cx="1072952" cy="1840572"/>
            </a:xfrm>
          </p:grpSpPr>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sp>
        <p:nvSpPr>
          <p:cNvPr id="194" name="Textfeld 193">
            <a:extLst>
              <a:ext uri="{FF2B5EF4-FFF2-40B4-BE49-F238E27FC236}">
                <a16:creationId xmlns:a16="http://schemas.microsoft.com/office/drawing/2014/main" id="{AA75ED85-FD6B-E846-8A2F-293D0230091A}"/>
              </a:ext>
            </a:extLst>
          </p:cNvPr>
          <p:cNvSpPr txBox="1"/>
          <p:nvPr/>
        </p:nvSpPr>
        <p:spPr>
          <a:xfrm>
            <a:off x="3841035" y="5188957"/>
            <a:ext cx="4522630" cy="1631216"/>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nvGrpSpPr>
          <p:cNvPr id="3" name="Gruppieren 2">
            <a:extLst>
              <a:ext uri="{FF2B5EF4-FFF2-40B4-BE49-F238E27FC236}">
                <a16:creationId xmlns:a16="http://schemas.microsoft.com/office/drawing/2014/main" id="{666C350A-D38D-6846-BD11-ACAF62C48680}"/>
              </a:ext>
            </a:extLst>
          </p:cNvPr>
          <p:cNvGrpSpPr/>
          <p:nvPr/>
        </p:nvGrpSpPr>
        <p:grpSpPr>
          <a:xfrm>
            <a:off x="5232000" y="179298"/>
            <a:ext cx="1728001" cy="4670636"/>
            <a:chOff x="5195424" y="855647"/>
            <a:chExt cx="1728001" cy="4670636"/>
          </a:xfrm>
        </p:grpSpPr>
        <p:sp>
          <p:nvSpPr>
            <p:cNvPr id="4" name="Rechteck 3">
              <a:extLst>
                <a:ext uri="{FF2B5EF4-FFF2-40B4-BE49-F238E27FC236}">
                  <a16:creationId xmlns:a16="http://schemas.microsoft.com/office/drawing/2014/main" id="{BE6D25D6-26E7-BF42-B1D7-4F58A2485DD1}"/>
                </a:ext>
              </a:extLst>
            </p:cNvPr>
            <p:cNvSpPr/>
            <p:nvPr/>
          </p:nvSpPr>
          <p:spPr>
            <a:xfrm>
              <a:off x="5195425" y="132171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5195425" y="179778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9" name="Rechteck 8">
              <a:extLst>
                <a:ext uri="{FF2B5EF4-FFF2-40B4-BE49-F238E27FC236}">
                  <a16:creationId xmlns:a16="http://schemas.microsoft.com/office/drawing/2014/main" id="{36639FF7-B422-F84E-B5B7-B351B1A9A732}"/>
                </a:ext>
              </a:extLst>
            </p:cNvPr>
            <p:cNvSpPr/>
            <p:nvPr/>
          </p:nvSpPr>
          <p:spPr>
            <a:xfrm>
              <a:off x="5195425" y="322599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195425" y="417814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5195425" y="513028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195425" y="274992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195425" y="227385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195425" y="370207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195425" y="465421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195424" y="85564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D9C9F810-4FC9-5A41-ACCE-45BBFB2EA754}"/>
              </a:ext>
            </a:extLst>
          </p:cNvPr>
          <p:cNvCxnSpPr>
            <a:cxnSpLocks/>
            <a:stCxn id="11" idx="3"/>
            <a:endCxn id="22" idx="1"/>
          </p:cNvCxnSpPr>
          <p:nvPr/>
        </p:nvCxnSpPr>
        <p:spPr>
          <a:xfrm flipV="1">
            <a:off x="6960001" y="2532133"/>
            <a:ext cx="2133455"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A2403950-2304-8749-A06B-D6B18FAC3C35}"/>
              </a:ext>
            </a:extLst>
          </p:cNvPr>
          <p:cNvCxnSpPr>
            <a:cxnSpLocks/>
            <a:stCxn id="11" idx="1"/>
            <a:endCxn id="19" idx="3"/>
          </p:cNvCxnSpPr>
          <p:nvPr/>
        </p:nvCxnSpPr>
        <p:spPr>
          <a:xfrm flipH="1" flipV="1">
            <a:off x="3098544" y="2532133"/>
            <a:ext cx="2133457"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2"/>
            <a:endCxn id="19" idx="2"/>
          </p:cNvCxnSpPr>
          <p:nvPr/>
        </p:nvCxnSpPr>
        <p:spPr>
          <a:xfrm rot="5400000">
            <a:off x="6096000" y="-1131323"/>
            <a:ext cx="12700" cy="7722912"/>
          </a:xfrm>
          <a:prstGeom prst="bentConnector3">
            <a:avLst>
              <a:gd name="adj1" fmla="val 174292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05" name="Textfeld 204">
            <a:extLst>
              <a:ext uri="{FF2B5EF4-FFF2-40B4-BE49-F238E27FC236}">
                <a16:creationId xmlns:a16="http://schemas.microsoft.com/office/drawing/2014/main" id="{F5D4CEBD-146A-6B44-8921-03B8FFC07303}"/>
              </a:ext>
            </a:extLst>
          </p:cNvPr>
          <p:cNvSpPr txBox="1"/>
          <p:nvPr/>
        </p:nvSpPr>
        <p:spPr>
          <a:xfrm rot="18834531">
            <a:off x="7035169" y="4058878"/>
            <a:ext cx="87901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7" name="Textfeld 226">
            <a:extLst>
              <a:ext uri="{FF2B5EF4-FFF2-40B4-BE49-F238E27FC236}">
                <a16:creationId xmlns:a16="http://schemas.microsoft.com/office/drawing/2014/main" id="{84C59A71-E126-A845-BAEB-3BA2C9E123BA}"/>
              </a:ext>
            </a:extLst>
          </p:cNvPr>
          <p:cNvSpPr txBox="1"/>
          <p:nvPr/>
        </p:nvSpPr>
        <p:spPr>
          <a:xfrm rot="2725142">
            <a:off x="4595086" y="4218650"/>
            <a:ext cx="580856"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708278" y="2796479"/>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H11 (+)</a:t>
            </a:r>
          </a:p>
        </p:txBody>
      </p:sp>
      <p:cxnSp>
        <p:nvCxnSpPr>
          <p:cNvPr id="40" name="Gerade Verbindung mit Pfeil 39">
            <a:extLst>
              <a:ext uri="{FF2B5EF4-FFF2-40B4-BE49-F238E27FC236}">
                <a16:creationId xmlns:a16="http://schemas.microsoft.com/office/drawing/2014/main" id="{BD8AE28C-03B8-9C4A-90E6-3BCC06BE0CD6}"/>
              </a:ext>
            </a:extLst>
          </p:cNvPr>
          <p:cNvCxnSpPr>
            <a:cxnSpLocks/>
            <a:stCxn id="119" idx="3"/>
          </p:cNvCxnSpPr>
          <p:nvPr/>
        </p:nvCxnSpPr>
        <p:spPr>
          <a:xfrm flipV="1">
            <a:off x="1979022" y="3586640"/>
            <a:ext cx="2175971" cy="1397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635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1868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106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343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583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2813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058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296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526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Gerade Verbindung mit Pfeil 83">
            <a:extLst>
              <a:ext uri="{FF2B5EF4-FFF2-40B4-BE49-F238E27FC236}">
                <a16:creationId xmlns:a16="http://schemas.microsoft.com/office/drawing/2014/main" id="{DBD7A29F-48D6-CB4D-B2E4-482C0A8991C2}"/>
              </a:ext>
            </a:extLst>
          </p:cNvPr>
          <p:cNvCxnSpPr>
            <a:cxnSpLocks/>
            <a:stCxn id="119" idx="3"/>
          </p:cNvCxnSpPr>
          <p:nvPr/>
        </p:nvCxnSpPr>
        <p:spPr>
          <a:xfrm flipV="1">
            <a:off x="1979022" y="4453934"/>
            <a:ext cx="261872" cy="529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588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28821"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hteck 15">
            <a:extLst>
              <a:ext uri="{FF2B5EF4-FFF2-40B4-BE49-F238E27FC236}">
                <a16:creationId xmlns:a16="http://schemas.microsoft.com/office/drawing/2014/main" id="{1E4F7AD9-4B13-1A45-AF97-411B381C7A63}"/>
              </a:ext>
            </a:extLst>
          </p:cNvPr>
          <p:cNvSpPr/>
          <p:nvPr/>
        </p:nvSpPr>
        <p:spPr>
          <a:xfrm>
            <a:off x="755940" y="5964309"/>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r>
              <a:rPr lang="en-GB" sz="1200" baseline="30000" dirty="0">
                <a:solidFill>
                  <a:schemeClr val="tx1"/>
                </a:solidFill>
                <a:latin typeface="Times New Roman" panose="02020603050405020304" pitchFamily="18" charset="0"/>
                <a:cs typeface="Times New Roman" panose="02020603050405020304" pitchFamily="18" charset="0"/>
              </a:rPr>
              <a:t>11</a:t>
            </a:r>
            <a:endParaRPr lang="en-GB" sz="1200" dirty="0">
              <a:solidFill>
                <a:schemeClr val="tx1"/>
              </a:solidFill>
              <a:latin typeface="Times New Roman" panose="02020603050405020304" pitchFamily="18" charset="0"/>
              <a:cs typeface="Times New Roman" panose="02020603050405020304" pitchFamily="18" charset="0"/>
            </a:endParaRP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r>
              <a:rPr lang="en-GB" sz="1200" baseline="30000" dirty="0">
                <a:solidFill>
                  <a:schemeClr val="tx1"/>
                </a:solidFill>
                <a:latin typeface="Times New Roman" panose="02020603050405020304" pitchFamily="18" charset="0"/>
                <a:cs typeface="Times New Roman" panose="02020603050405020304" pitchFamily="18" charset="0"/>
              </a:rPr>
              <a:t>9</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r>
              <a:rPr lang="en-GB" sz="1200" baseline="30000" dirty="0">
                <a:solidFill>
                  <a:schemeClr val="tx1"/>
                </a:solidFill>
                <a:latin typeface="Times New Roman" panose="02020603050405020304" pitchFamily="18" charset="0"/>
                <a:cs typeface="Times New Roman" panose="02020603050405020304" pitchFamily="18" charset="0"/>
              </a:rPr>
              <a:t>7</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r>
              <a:rPr lang="en-GB" sz="1200" baseline="30000" dirty="0">
                <a:solidFill>
                  <a:schemeClr val="tx1"/>
                </a:solidFill>
                <a:latin typeface="Times New Roman" panose="02020603050405020304" pitchFamily="18" charset="0"/>
                <a:cs typeface="Times New Roman" panose="02020603050405020304" pitchFamily="18" charset="0"/>
              </a:rPr>
              <a:t>8</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r>
              <a:rPr lang="en-GB" sz="1200" baseline="30000" dirty="0">
                <a:solidFill>
                  <a:schemeClr val="tx1"/>
                </a:solidFill>
                <a:latin typeface="Times New Roman" panose="02020603050405020304" pitchFamily="18" charset="0"/>
                <a:cs typeface="Times New Roman" panose="02020603050405020304" pitchFamily="18" charset="0"/>
              </a:rPr>
              <a:t>10</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94" name="Textfeld 193">
            <a:extLst>
              <a:ext uri="{FF2B5EF4-FFF2-40B4-BE49-F238E27FC236}">
                <a16:creationId xmlns:a16="http://schemas.microsoft.com/office/drawing/2014/main" id="{AA75ED85-FD6B-E846-8A2F-293D0230091A}"/>
              </a:ext>
            </a:extLst>
          </p:cNvPr>
          <p:cNvSpPr txBox="1"/>
          <p:nvPr/>
        </p:nvSpPr>
        <p:spPr>
          <a:xfrm>
            <a:off x="2437370" y="5062075"/>
            <a:ext cx="9457503" cy="2554545"/>
          </a:xfrm>
          <a:prstGeom prst="rect">
            <a:avLst/>
          </a:prstGeom>
          <a:noFill/>
        </p:spPr>
        <p:txBody>
          <a:bodyPr wrap="square" numCol="2"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nationality.</a:t>
            </a:r>
          </a:p>
          <a:p>
            <a:pPr marL="228600" indent="-228600">
              <a:buFont typeface="+mj-lt"/>
              <a:buAutoNum type="arabicPeriod" startAt="6"/>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H11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H12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H13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H14 1a (-), 2a (-), 3a (+), 4a (+), 5a (-), 6a (-), 7a (-), 8a (-), 9a (+), 10a (-)</a:t>
            </a:r>
          </a:p>
          <a:p>
            <a:pPr marL="228600" indent="-228600">
              <a:buFont typeface="+mj-lt"/>
              <a:buAutoNum type="arabicPeriod" startAt="6"/>
            </a:pPr>
            <a:r>
              <a:rPr lang="en-GB" sz="1000" dirty="0">
                <a:solidFill>
                  <a:srgbClr val="FF0000"/>
                </a:solidFill>
                <a:latin typeface="Times New Roman" panose="02020603050405020304" pitchFamily="18" charset="0"/>
                <a:cs typeface="Times New Roman" panose="02020603050405020304" pitchFamily="18" charset="0"/>
              </a:rPr>
              <a:t>H15 1a (-), 2a (-), 3a (+), 4a (+), 5a (-), 6a (-), 7a (-), 8a (-), 9a (+), 10a (-)</a:t>
            </a: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123456</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4" name="Rechteck 3">
            <a:extLst>
              <a:ext uri="{FF2B5EF4-FFF2-40B4-BE49-F238E27FC236}">
                <a16:creationId xmlns:a16="http://schemas.microsoft.com/office/drawing/2014/main" id="{BE6D25D6-26E7-BF42-B1D7-4F58A2485DD1}"/>
              </a:ext>
            </a:extLst>
          </p:cNvPr>
          <p:cNvSpPr/>
          <p:nvPr/>
        </p:nvSpPr>
        <p:spPr>
          <a:xfrm>
            <a:off x="5232001" y="64536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5" name="Rechteck 4">
            <a:extLst>
              <a:ext uri="{FF2B5EF4-FFF2-40B4-BE49-F238E27FC236}">
                <a16:creationId xmlns:a16="http://schemas.microsoft.com/office/drawing/2014/main" id="{0D142590-711A-4744-BFD0-C83E700BB8F1}"/>
              </a:ext>
            </a:extLst>
          </p:cNvPr>
          <p:cNvSpPr/>
          <p:nvPr/>
        </p:nvSpPr>
        <p:spPr>
          <a:xfrm>
            <a:off x="5232001" y="112143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9" name="Rechteck 8">
            <a:extLst>
              <a:ext uri="{FF2B5EF4-FFF2-40B4-BE49-F238E27FC236}">
                <a16:creationId xmlns:a16="http://schemas.microsoft.com/office/drawing/2014/main" id="{36639FF7-B422-F84E-B5B7-B351B1A9A732}"/>
              </a:ext>
            </a:extLst>
          </p:cNvPr>
          <p:cNvSpPr/>
          <p:nvPr/>
        </p:nvSpPr>
        <p:spPr>
          <a:xfrm>
            <a:off x="5232001" y="254965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232001" y="350179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232001" y="207357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232001" y="159750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232001" y="302572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232001" y="397786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232000" y="1792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0"/>
            <a:endCxn id="19" idx="0"/>
          </p:cNvCxnSpPr>
          <p:nvPr/>
        </p:nvCxnSpPr>
        <p:spPr>
          <a:xfrm rot="16200000" flipV="1">
            <a:off x="6096000" y="-1527323"/>
            <a:ext cx="12700" cy="7722912"/>
          </a:xfrm>
          <a:prstGeom prst="bentConnector3">
            <a:avLst>
              <a:gd name="adj1" fmla="val 178682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696403" y="2130597"/>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t>
            </a:r>
          </a:p>
        </p:txBody>
      </p: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864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2096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334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572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8120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304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286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524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754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473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reieck 7">
            <a:extLst>
              <a:ext uri="{FF2B5EF4-FFF2-40B4-BE49-F238E27FC236}">
                <a16:creationId xmlns:a16="http://schemas.microsoft.com/office/drawing/2014/main" id="{2F9A80C9-D372-C54B-8F29-D099B59B05FB}"/>
              </a:ext>
            </a:extLst>
          </p:cNvPr>
          <p:cNvSpPr/>
          <p:nvPr/>
        </p:nvSpPr>
        <p:spPr>
          <a:xfrm rot="16200000">
            <a:off x="2212848" y="4169663"/>
            <a:ext cx="438912" cy="475488"/>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reieck 8">
            <a:extLst>
              <a:ext uri="{FF2B5EF4-FFF2-40B4-BE49-F238E27FC236}">
                <a16:creationId xmlns:a16="http://schemas.microsoft.com/office/drawing/2014/main" id="{1170A3AF-3451-D649-9C04-D3994E6726BE}"/>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hteck 5">
            <a:extLst>
              <a:ext uri="{FF2B5EF4-FFF2-40B4-BE49-F238E27FC236}">
                <a16:creationId xmlns:a16="http://schemas.microsoft.com/office/drawing/2014/main" id="{3D6D25A9-5284-0243-89F8-D898BC8713A2}"/>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Rechteck 6">
            <a:extLst>
              <a:ext uri="{FF2B5EF4-FFF2-40B4-BE49-F238E27FC236}">
                <a16:creationId xmlns:a16="http://schemas.microsoft.com/office/drawing/2014/main" id="{FA3ABA99-40B5-5341-9556-AEFAFC405395}"/>
              </a:ext>
            </a:extLst>
          </p:cNvPr>
          <p:cNvSpPr/>
          <p:nvPr/>
        </p:nvSpPr>
        <p:spPr>
          <a:xfrm>
            <a:off x="2670048" y="3791712"/>
            <a:ext cx="9314688" cy="1231391"/>
          </a:xfrm>
          <a:prstGeom prst="rect">
            <a:avLst/>
          </a:prstGeom>
          <a:solidFill>
            <a:schemeClr val="accent4">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50323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Usage intention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 b</a:t>
            </a:r>
            <a:r>
              <a:rPr lang="en-GB" sz="2000" baseline="-25000" dirty="0">
                <a:latin typeface="Times New Roman" panose="02020603050405020304" pitchFamily="18" charset="0"/>
                <a:cs typeface="Times New Roman" panose="02020603050405020304" pitchFamily="18" charset="0"/>
              </a:rPr>
              <a:t>11</a:t>
            </a:r>
            <a:r>
              <a:rPr lang="en-GB" sz="2000" dirty="0">
                <a:latin typeface="Times New Roman" panose="02020603050405020304" pitchFamily="18" charset="0"/>
                <a:cs typeface="Times New Roman" panose="02020603050405020304" pitchFamily="18" charset="0"/>
              </a:rPr>
              <a:t>Application Usefulness 		+ b</a:t>
            </a:r>
            <a:r>
              <a:rPr lang="en-GB" sz="2000" baseline="-25000" dirty="0">
                <a:latin typeface="Times New Roman" panose="02020603050405020304" pitchFamily="18" charset="0"/>
                <a:cs typeface="Times New Roman" panose="02020603050405020304" pitchFamily="18" charset="0"/>
              </a:rPr>
              <a:t>12</a:t>
            </a:r>
            <a:r>
              <a:rPr lang="en-GB" sz="2000" dirty="0">
                <a:latin typeface="Times New Roman" panose="02020603050405020304" pitchFamily="18" charset="0"/>
                <a:cs typeface="Times New Roman" panose="02020603050405020304" pitchFamily="18" charset="0"/>
              </a:rPr>
              <a:t>M</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13</a:t>
            </a:r>
            <a:r>
              <a:rPr lang="en-GB" sz="2000" dirty="0">
                <a:latin typeface="Times New Roman" panose="02020603050405020304" pitchFamily="18" charset="0"/>
                <a:cs typeface="Times New Roman" panose="02020603050405020304" pitchFamily="18" charset="0"/>
              </a:rPr>
              <a:t>Optimism </a:t>
            </a:r>
            <a:r>
              <a:rPr lang="en-GB" sz="12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M </a:t>
            </a:r>
            <a:r>
              <a:rPr lang="en-GB" sz="2000" dirty="0">
                <a:solidFill>
                  <a:prstClr val="black"/>
                </a:solidFill>
                <a:latin typeface="Times New Roman" panose="02020603050405020304" pitchFamily="18" charset="0"/>
                <a:cs typeface="Times New Roman" panose="02020603050405020304" pitchFamily="18" charset="0"/>
              </a:rPr>
              <a:t>+ b</a:t>
            </a:r>
            <a:r>
              <a:rPr lang="en-GB" sz="2000" baseline="-25000" dirty="0">
                <a:solidFill>
                  <a:prstClr val="black"/>
                </a:solidFill>
                <a:latin typeface="Times New Roman" panose="02020603050405020304" pitchFamily="18" charset="0"/>
                <a:cs typeface="Times New Roman" panose="02020603050405020304" pitchFamily="18" charset="0"/>
              </a:rPr>
              <a:t>14</a:t>
            </a:r>
            <a:r>
              <a:rPr lang="en-GB" sz="2000" dirty="0">
                <a:solidFill>
                  <a:prstClr val="black"/>
                </a:solidFill>
                <a:latin typeface="Times New Roman" panose="02020603050405020304" pitchFamily="18" charset="0"/>
                <a:cs typeface="Times New Roman" panose="02020603050405020304" pitchFamily="18" charset="0"/>
              </a:rPr>
              <a:t>Innovativeness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15</a:t>
            </a:r>
            <a:r>
              <a:rPr lang="en-GB" sz="2000" dirty="0">
                <a:solidFill>
                  <a:prstClr val="black"/>
                </a:solidFill>
                <a:latin typeface="Times New Roman" panose="02020603050405020304" pitchFamily="18" charset="0"/>
                <a:cs typeface="Times New Roman" panose="02020603050405020304" pitchFamily="18" charset="0"/>
              </a:rPr>
              <a:t>Discomfort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16</a:t>
            </a:r>
            <a:r>
              <a:rPr lang="en-GB" sz="2000" dirty="0">
                <a:solidFill>
                  <a:prstClr val="black"/>
                </a:solidFill>
                <a:latin typeface="Times New Roman" panose="02020603050405020304" pitchFamily="18" charset="0"/>
                <a:cs typeface="Times New Roman" panose="02020603050405020304" pitchFamily="18" charset="0"/>
              </a:rPr>
              <a:t>Insecurity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17</a:t>
            </a:r>
            <a:r>
              <a:rPr lang="en-GB" sz="2000" dirty="0">
                <a:solidFill>
                  <a:prstClr val="black"/>
                </a:solidFill>
                <a:latin typeface="Times New Roman" panose="02020603050405020304" pitchFamily="18" charset="0"/>
                <a:cs typeface="Times New Roman" panose="02020603050405020304" pitchFamily="18" charset="0"/>
              </a:rPr>
              <a:t>Social Influence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18</a:t>
            </a:r>
            <a:r>
              <a:rPr lang="en-GB" sz="2000" dirty="0">
                <a:solidFill>
                  <a:prstClr val="black"/>
                </a:solidFill>
                <a:latin typeface="Times New Roman" panose="02020603050405020304" pitchFamily="18" charset="0"/>
                <a:cs typeface="Times New Roman" panose="02020603050405020304" pitchFamily="18" charset="0"/>
              </a:rPr>
              <a:t>Disposition to privacy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19</a:t>
            </a:r>
            <a:r>
              <a:rPr lang="en-GB" sz="2000" dirty="0">
                <a:solidFill>
                  <a:prstClr val="black"/>
                </a:solidFill>
                <a:latin typeface="Times New Roman" panose="02020603050405020304" pitchFamily="18" charset="0"/>
                <a:cs typeface="Times New Roman" panose="02020603050405020304" pitchFamily="18" charset="0"/>
              </a:rPr>
              <a:t>Trust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20</a:t>
            </a:r>
            <a:r>
              <a:rPr lang="en-GB" sz="2000" dirty="0">
                <a:solidFill>
                  <a:prstClr val="black"/>
                </a:solidFill>
                <a:latin typeface="Times New Roman" panose="02020603050405020304" pitchFamily="18" charset="0"/>
                <a:cs typeface="Times New Roman" panose="02020603050405020304" pitchFamily="18" charset="0"/>
              </a:rPr>
              <a:t>Perceived risk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21</a:t>
            </a:r>
            <a:r>
              <a:rPr lang="en-GB" sz="2000" dirty="0">
                <a:solidFill>
                  <a:prstClr val="black"/>
                </a:solidFill>
                <a:latin typeface="Times New Roman" panose="02020603050405020304" pitchFamily="18" charset="0"/>
                <a:cs typeface="Times New Roman" panose="02020603050405020304" pitchFamily="18" charset="0"/>
              </a:rPr>
              <a:t>Perceived benefit for society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22</a:t>
            </a:r>
            <a:r>
              <a:rPr lang="en-GB" sz="2000" dirty="0">
                <a:solidFill>
                  <a:prstClr val="black"/>
                </a:solidFill>
                <a:latin typeface="Times New Roman" panose="02020603050405020304" pitchFamily="18" charset="0"/>
                <a:cs typeface="Times New Roman" panose="02020603050405020304" pitchFamily="18" charset="0"/>
              </a:rPr>
              <a:t>Potential of disruption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23</a:t>
            </a:r>
            <a:r>
              <a:rPr lang="en-GB" sz="2000" dirty="0">
                <a:solidFill>
                  <a:prstClr val="black"/>
                </a:solidFill>
                <a:latin typeface="Times New Roman" panose="02020603050405020304" pitchFamily="18" charset="0"/>
                <a:cs typeface="Times New Roman" panose="02020603050405020304" pitchFamily="18" charset="0"/>
              </a:rPr>
              <a:t>Application Usefulness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a:t>
            </a:r>
            <a:endParaRPr lang="en-GB" sz="2400" dirty="0"/>
          </a:p>
          <a:p>
            <a:pPr marL="0" indent="0">
              <a:buNone/>
            </a:pPr>
            <a:r>
              <a:rPr lang="en-GB" sz="2000" dirty="0">
                <a:latin typeface="Times New Roman" panose="02020603050405020304" pitchFamily="18" charset="0"/>
                <a:cs typeface="Times New Roman" panose="02020603050405020304" pitchFamily="18" charset="0"/>
              </a:rPr>
              <a:t>where…</a:t>
            </a:r>
            <a:endParaRPr lang="en-GB" dirty="0">
              <a:latin typeface="Times New Roman" panose="02020603050405020304" pitchFamily="18" charset="0"/>
              <a:cs typeface="Times New Roman" panose="02020603050405020304" pitchFamily="18" charset="0"/>
            </a:endParaRPr>
          </a:p>
          <a:p>
            <a:pPr marL="0" indent="0">
              <a:buNone/>
            </a:pPr>
            <a:r>
              <a:rPr lang="en-GB" sz="1200" dirty="0">
                <a:latin typeface="Times New Roman" panose="02020603050405020304" pitchFamily="18" charset="0"/>
                <a:cs typeface="Times New Roman" panose="02020603050405020304" pitchFamily="18" charset="0"/>
              </a:rPr>
              <a:t>*M represents moderator variables (age, gender, experience and possession of cryptocurrency) which show interaction effects on usage intention. The model has been performed for each moderator respectively.</a:t>
            </a:r>
          </a:p>
        </p:txBody>
      </p:sp>
      <p:sp>
        <p:nvSpPr>
          <p:cNvPr id="10" name="Textfeld 9">
            <a:extLst>
              <a:ext uri="{FF2B5EF4-FFF2-40B4-BE49-F238E27FC236}">
                <a16:creationId xmlns:a16="http://schemas.microsoft.com/office/drawing/2014/main" id="{7B2822DE-6254-0047-918F-9692A273F9D4}"/>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
        <p:nvSpPr>
          <p:cNvPr id="11" name="Textfeld 10">
            <a:extLst>
              <a:ext uri="{FF2B5EF4-FFF2-40B4-BE49-F238E27FC236}">
                <a16:creationId xmlns:a16="http://schemas.microsoft.com/office/drawing/2014/main" id="{73CBFFB3-C9C0-0F42-9C0E-068FD573E669}"/>
              </a:ext>
            </a:extLst>
          </p:cNvPr>
          <p:cNvSpPr txBox="1"/>
          <p:nvPr/>
        </p:nvSpPr>
        <p:spPr>
          <a:xfrm>
            <a:off x="1015563" y="4265611"/>
            <a:ext cx="12430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Interaction effect</a:t>
            </a:r>
          </a:p>
        </p:txBody>
      </p:sp>
    </p:spTree>
    <p:extLst>
      <p:ext uri="{BB962C8B-B14F-4D97-AF65-F5344CB8AC3E}">
        <p14:creationId xmlns:p14="http://schemas.microsoft.com/office/powerpoint/2010/main" val="117585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reieck 5">
            <a:extLst>
              <a:ext uri="{FF2B5EF4-FFF2-40B4-BE49-F238E27FC236}">
                <a16:creationId xmlns:a16="http://schemas.microsoft.com/office/drawing/2014/main" id="{77CB9CF7-D92A-E64C-81AF-D8815C2CB4A0}"/>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DA622465-9439-C544-8781-99772C64D88D}"/>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48799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Application usefulness</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a:t>
            </a:r>
          </a:p>
          <a:p>
            <a:pPr marL="0" indent="0">
              <a:lnSpc>
                <a:spcPct val="100000"/>
              </a:lnSpc>
              <a:spcBef>
                <a:spcPts val="0"/>
              </a:spcBef>
              <a:buNone/>
            </a:pP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12</a:t>
            </a:r>
            <a:r>
              <a:rPr lang="en-GB" sz="2000" strike="sngStrike" dirty="0">
                <a:latin typeface="Times New Roman" panose="02020603050405020304" pitchFamily="18" charset="0"/>
                <a:cs typeface="Times New Roman" panose="02020603050405020304" pitchFamily="18" charset="0"/>
              </a:rPr>
              <a:t>M</a:t>
            </a:r>
            <a:r>
              <a:rPr lang="en-GB" sz="2000" strike="sngStrike" baseline="30000"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13</a:t>
            </a:r>
            <a:r>
              <a:rPr lang="en-GB" sz="2000" strike="sngStrike" dirty="0">
                <a:latin typeface="Times New Roman" panose="02020603050405020304" pitchFamily="18" charset="0"/>
                <a:cs typeface="Times New Roman" panose="02020603050405020304" pitchFamily="18" charset="0"/>
              </a:rPr>
              <a:t>Optimism </a:t>
            </a:r>
            <a:r>
              <a:rPr lang="en-GB" sz="1200" strike="sngStrike"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M </a:t>
            </a:r>
            <a:r>
              <a:rPr lang="en-GB" sz="2000" strike="sngStrike" dirty="0">
                <a:solidFill>
                  <a:prstClr val="black"/>
                </a:solidFill>
                <a:latin typeface="Times New Roman" panose="02020603050405020304" pitchFamily="18" charset="0"/>
                <a:cs typeface="Times New Roman" panose="02020603050405020304" pitchFamily="18" charset="0"/>
              </a:rPr>
              <a:t>+ b</a:t>
            </a:r>
            <a:r>
              <a:rPr lang="en-GB" sz="2000" strike="sngStrike" baseline="-25000" dirty="0">
                <a:solidFill>
                  <a:prstClr val="black"/>
                </a:solidFill>
                <a:latin typeface="Times New Roman" panose="02020603050405020304" pitchFamily="18" charset="0"/>
                <a:cs typeface="Times New Roman" panose="02020603050405020304" pitchFamily="18" charset="0"/>
              </a:rPr>
              <a:t>14</a:t>
            </a:r>
            <a:r>
              <a:rPr lang="en-GB" sz="2000" strike="sngStrike" dirty="0">
                <a:solidFill>
                  <a:prstClr val="black"/>
                </a:solidFill>
                <a:latin typeface="Times New Roman" panose="02020603050405020304" pitchFamily="18" charset="0"/>
                <a:cs typeface="Times New Roman" panose="02020603050405020304" pitchFamily="18" charset="0"/>
              </a:rPr>
              <a:t>Innovativeness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15</a:t>
            </a:r>
            <a:r>
              <a:rPr lang="en-GB" sz="2000" strike="sngStrike" dirty="0">
                <a:solidFill>
                  <a:prstClr val="black"/>
                </a:solidFill>
                <a:latin typeface="Times New Roman" panose="02020603050405020304" pitchFamily="18" charset="0"/>
                <a:cs typeface="Times New Roman" panose="02020603050405020304" pitchFamily="18" charset="0"/>
              </a:rPr>
              <a:t>Discomfort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16</a:t>
            </a:r>
            <a:r>
              <a:rPr lang="en-GB" sz="2000" strike="sngStrike" dirty="0">
                <a:solidFill>
                  <a:prstClr val="black"/>
                </a:solidFill>
                <a:latin typeface="Times New Roman" panose="02020603050405020304" pitchFamily="18" charset="0"/>
                <a:cs typeface="Times New Roman" panose="02020603050405020304" pitchFamily="18" charset="0"/>
              </a:rPr>
              <a:t>Insecurity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17</a:t>
            </a:r>
            <a:r>
              <a:rPr lang="en-GB" sz="2000" strike="sngStrike" dirty="0">
                <a:solidFill>
                  <a:prstClr val="black"/>
                </a:solidFill>
                <a:latin typeface="Times New Roman" panose="02020603050405020304" pitchFamily="18" charset="0"/>
                <a:cs typeface="Times New Roman" panose="02020603050405020304" pitchFamily="18" charset="0"/>
              </a:rPr>
              <a:t>Social Influence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18</a:t>
            </a:r>
            <a:r>
              <a:rPr lang="en-GB" sz="2000" strike="sngStrike" dirty="0">
                <a:solidFill>
                  <a:prstClr val="black"/>
                </a:solidFill>
                <a:latin typeface="Times New Roman" panose="02020603050405020304" pitchFamily="18" charset="0"/>
                <a:cs typeface="Times New Roman" panose="02020603050405020304" pitchFamily="18" charset="0"/>
              </a:rPr>
              <a:t>Disposition to privacy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19</a:t>
            </a:r>
            <a:r>
              <a:rPr lang="en-GB" sz="2000" strike="sngStrike" dirty="0">
                <a:solidFill>
                  <a:prstClr val="black"/>
                </a:solidFill>
                <a:latin typeface="Times New Roman" panose="02020603050405020304" pitchFamily="18" charset="0"/>
                <a:cs typeface="Times New Roman" panose="02020603050405020304" pitchFamily="18" charset="0"/>
              </a:rPr>
              <a:t>Trust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20</a:t>
            </a:r>
            <a:r>
              <a:rPr lang="en-GB" sz="2000" strike="sngStrike" dirty="0">
                <a:solidFill>
                  <a:prstClr val="black"/>
                </a:solidFill>
                <a:latin typeface="Times New Roman" panose="02020603050405020304" pitchFamily="18" charset="0"/>
                <a:cs typeface="Times New Roman" panose="02020603050405020304" pitchFamily="18" charset="0"/>
              </a:rPr>
              <a:t>Perceived risk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21</a:t>
            </a:r>
            <a:r>
              <a:rPr lang="en-GB" sz="2000" strike="sngStrike" dirty="0">
                <a:solidFill>
                  <a:prstClr val="black"/>
                </a:solidFill>
                <a:latin typeface="Times New Roman" panose="02020603050405020304" pitchFamily="18" charset="0"/>
                <a:cs typeface="Times New Roman" panose="02020603050405020304" pitchFamily="18" charset="0"/>
              </a:rPr>
              <a:t>Perceived benefit for society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22</a:t>
            </a:r>
            <a:r>
              <a:rPr lang="en-GB" sz="2000" strike="sngStrike" dirty="0">
                <a:solidFill>
                  <a:prstClr val="black"/>
                </a:solidFill>
                <a:latin typeface="Times New Roman" panose="02020603050405020304" pitchFamily="18" charset="0"/>
                <a:cs typeface="Times New Roman" panose="02020603050405020304" pitchFamily="18" charset="0"/>
              </a:rPr>
              <a:t>Potential of disruption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23</a:t>
            </a:r>
            <a:r>
              <a:rPr lang="en-GB" sz="2000" strike="sngStrike" dirty="0">
                <a:solidFill>
                  <a:prstClr val="black"/>
                </a:solidFill>
                <a:latin typeface="Times New Roman" panose="02020603050405020304" pitchFamily="18" charset="0"/>
                <a:cs typeface="Times New Roman" panose="02020603050405020304" pitchFamily="18" charset="0"/>
              </a:rPr>
              <a:t>Usage intention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a:t>
            </a:r>
            <a:endParaRPr lang="en-GB" sz="2400" strike="sngStrike" dirty="0"/>
          </a:p>
          <a:p>
            <a:pPr marL="0" indent="0">
              <a:buNone/>
            </a:pPr>
            <a:r>
              <a:rPr lang="en-GB" sz="2000" dirty="0">
                <a:latin typeface="Times New Roman" panose="02020603050405020304" pitchFamily="18" charset="0"/>
                <a:cs typeface="Times New Roman" panose="02020603050405020304" pitchFamily="18" charset="0"/>
              </a:rPr>
              <a:t>where...</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**M represents moderator variables (age, gender, experience, possession of cryptocurrency and nationality) which show interaction effects on application usefulness. The model has been performed for each moderator respectively.</a:t>
            </a:r>
          </a:p>
          <a:p>
            <a:pPr marL="0" indent="0">
              <a:buNone/>
            </a:pPr>
            <a:endParaRPr lang="en-GB" dirty="0"/>
          </a:p>
        </p:txBody>
      </p:sp>
      <p:sp>
        <p:nvSpPr>
          <p:cNvPr id="12" name="Textfeld 11">
            <a:extLst>
              <a:ext uri="{FF2B5EF4-FFF2-40B4-BE49-F238E27FC236}">
                <a16:creationId xmlns:a16="http://schemas.microsoft.com/office/drawing/2014/main" id="{4467D019-7B71-A144-829E-9235AC525641}"/>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Tree>
    <p:extLst>
      <p:ext uri="{BB962C8B-B14F-4D97-AF65-F5344CB8AC3E}">
        <p14:creationId xmlns:p14="http://schemas.microsoft.com/office/powerpoint/2010/main" val="300528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Moderated relationships</a:t>
            </a:r>
          </a:p>
        </p:txBody>
      </p:sp>
    </p:spTree>
    <p:extLst>
      <p:ext uri="{BB962C8B-B14F-4D97-AF65-F5344CB8AC3E}">
        <p14:creationId xmlns:p14="http://schemas.microsoft.com/office/powerpoint/2010/main" val="307050456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3391</Words>
  <Application>Microsoft Macintosh PowerPoint</Application>
  <PresentationFormat>Breitbild</PresentationFormat>
  <Paragraphs>544</Paragraphs>
  <Slides>27</Slides>
  <Notes>11</Notes>
  <HiddenSlides>7</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Calibri</vt:lpstr>
      <vt:lpstr>Calibri Light</vt:lpstr>
      <vt:lpstr>Times New Roman</vt:lpstr>
      <vt:lpstr>Office</vt:lpstr>
      <vt:lpstr>Research model</vt:lpstr>
      <vt:lpstr>PowerPoint-Präsentation</vt:lpstr>
      <vt:lpstr>PowerPoint-Präsentation</vt:lpstr>
      <vt:lpstr>PowerPoint-Präsentation</vt:lpstr>
      <vt:lpstr>PowerPoint-Präsentation</vt:lpstr>
      <vt:lpstr>PowerPoint-Präsentation</vt:lpstr>
      <vt:lpstr>Regression equation</vt:lpstr>
      <vt:lpstr>Regression equation</vt:lpstr>
      <vt:lpstr>Moderated relationships</vt:lpstr>
      <vt:lpstr>PowerPoint-Präsentation</vt:lpstr>
      <vt:lpstr>PowerPoint-Präsentation</vt:lpstr>
      <vt:lpstr>PowerPoint-Präsentation</vt:lpstr>
      <vt:lpstr>PowerPoint-Präsentation</vt:lpstr>
      <vt:lpstr>PowerPoint-Präsentation</vt:lpstr>
      <vt:lpstr>Unmoderated relationships Application usefulness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ge93hud</dc:creator>
  <cp:lastModifiedBy>ge93hud</cp:lastModifiedBy>
  <cp:revision>372</cp:revision>
  <cp:lastPrinted>2022-05-25T19:44:24Z</cp:lastPrinted>
  <dcterms:created xsi:type="dcterms:W3CDTF">2022-02-05T17:33:02Z</dcterms:created>
  <dcterms:modified xsi:type="dcterms:W3CDTF">2022-05-30T20:11:34Z</dcterms:modified>
</cp:coreProperties>
</file>