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0"/>
  </p:notesMasterIdLst>
  <p:sldIdLst>
    <p:sldId id="256" r:id="rId5"/>
    <p:sldId id="257" r:id="rId6"/>
    <p:sldId id="260" r:id="rId7"/>
    <p:sldId id="261" r:id="rId8"/>
    <p:sldId id="262" r:id="rId9"/>
    <p:sldId id="263" r:id="rId10"/>
    <p:sldId id="280" r:id="rId11"/>
    <p:sldId id="281" r:id="rId12"/>
    <p:sldId id="282" r:id="rId13"/>
    <p:sldId id="283" r:id="rId14"/>
    <p:sldId id="284" r:id="rId15"/>
    <p:sldId id="258" r:id="rId16"/>
    <p:sldId id="285" r:id="rId17"/>
    <p:sldId id="264" r:id="rId18"/>
    <p:sldId id="286" r:id="rId19"/>
    <p:sldId id="287" r:id="rId20"/>
    <p:sldId id="290" r:id="rId21"/>
    <p:sldId id="289" r:id="rId22"/>
    <p:sldId id="298" r:id="rId23"/>
    <p:sldId id="288" r:id="rId24"/>
    <p:sldId id="297" r:id="rId25"/>
    <p:sldId id="299" r:id="rId26"/>
    <p:sldId id="300" r:id="rId27"/>
    <p:sldId id="301" r:id="rId28"/>
    <p:sldId id="302" r:id="rId29"/>
    <p:sldId id="303" r:id="rId30"/>
    <p:sldId id="294" r:id="rId31"/>
    <p:sldId id="295" r:id="rId32"/>
    <p:sldId id="296" r:id="rId33"/>
    <p:sldId id="291" r:id="rId34"/>
    <p:sldId id="304" r:id="rId35"/>
    <p:sldId id="305" r:id="rId36"/>
    <p:sldId id="306" r:id="rId37"/>
    <p:sldId id="292" r:id="rId38"/>
    <p:sldId id="274" r:id="rId39"/>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7" autoAdjust="0"/>
    <p:restoredTop sz="90065" autoAdjust="0"/>
  </p:normalViewPr>
  <p:slideViewPr>
    <p:cSldViewPr snapToGrid="0" snapToObjects="1" showGuides="1">
      <p:cViewPr varScale="1">
        <p:scale>
          <a:sx n="111" d="100"/>
          <a:sy n="111" d="100"/>
        </p:scale>
        <p:origin x="396"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5B9C4F-3FC2-4610-B9D8-0EC69E5731D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3DA0380B-6D6F-4C93-8344-662AFC59E760}">
      <dgm:prSet/>
      <dgm:spPr/>
      <dgm:t>
        <a:bodyPr/>
        <a:lstStyle/>
        <a:p>
          <a:r>
            <a:rPr lang="en-US"/>
            <a:t>Executive Summary</a:t>
          </a:r>
        </a:p>
      </dgm:t>
    </dgm:pt>
    <dgm:pt modelId="{DF8744FF-0291-43C5-9C9E-46D6186F60DE}" type="parTrans" cxnId="{E0A646C8-3B45-4FA8-870C-6D6B0F8C4472}">
      <dgm:prSet/>
      <dgm:spPr/>
      <dgm:t>
        <a:bodyPr/>
        <a:lstStyle/>
        <a:p>
          <a:endParaRPr lang="en-US"/>
        </a:p>
      </dgm:t>
    </dgm:pt>
    <dgm:pt modelId="{81CBD4EC-FECC-49F5-B6B2-81D06A49D515}" type="sibTrans" cxnId="{E0A646C8-3B45-4FA8-870C-6D6B0F8C4472}">
      <dgm:prSet/>
      <dgm:spPr/>
      <dgm:t>
        <a:bodyPr/>
        <a:lstStyle/>
        <a:p>
          <a:endParaRPr lang="en-US"/>
        </a:p>
      </dgm:t>
    </dgm:pt>
    <dgm:pt modelId="{7B319877-3E96-4F73-A694-48600C0E0751}">
      <dgm:prSet/>
      <dgm:spPr/>
      <dgm:t>
        <a:bodyPr/>
        <a:lstStyle/>
        <a:p>
          <a:r>
            <a:rPr lang="en-US"/>
            <a:t>Introduction</a:t>
          </a:r>
        </a:p>
      </dgm:t>
    </dgm:pt>
    <dgm:pt modelId="{111C3643-6CF5-4FDE-890C-7BFAB49DB4F4}" type="parTrans" cxnId="{9F404BD1-1B4E-4EAE-8897-889E11EEFEC3}">
      <dgm:prSet/>
      <dgm:spPr/>
      <dgm:t>
        <a:bodyPr/>
        <a:lstStyle/>
        <a:p>
          <a:endParaRPr lang="en-US"/>
        </a:p>
      </dgm:t>
    </dgm:pt>
    <dgm:pt modelId="{61FE6721-C476-45C6-9580-0395A8B23BEC}" type="sibTrans" cxnId="{9F404BD1-1B4E-4EAE-8897-889E11EEFEC3}">
      <dgm:prSet/>
      <dgm:spPr/>
      <dgm:t>
        <a:bodyPr/>
        <a:lstStyle/>
        <a:p>
          <a:endParaRPr lang="en-US"/>
        </a:p>
      </dgm:t>
    </dgm:pt>
    <dgm:pt modelId="{E5F1D8A9-5497-45BF-A682-436EDBF60D3C}">
      <dgm:prSet/>
      <dgm:spPr/>
      <dgm:t>
        <a:bodyPr/>
        <a:lstStyle/>
        <a:p>
          <a:r>
            <a:rPr lang="en-US"/>
            <a:t>Methodology</a:t>
          </a:r>
        </a:p>
      </dgm:t>
    </dgm:pt>
    <dgm:pt modelId="{DE59E333-1622-4D43-AFC3-F2B1CE74DA90}" type="parTrans" cxnId="{85F229DC-4474-4410-B002-BF53F08644A6}">
      <dgm:prSet/>
      <dgm:spPr/>
      <dgm:t>
        <a:bodyPr/>
        <a:lstStyle/>
        <a:p>
          <a:endParaRPr lang="en-US"/>
        </a:p>
      </dgm:t>
    </dgm:pt>
    <dgm:pt modelId="{2FA75A2B-A141-40F6-9BD2-A2C540FAFBF6}" type="sibTrans" cxnId="{85F229DC-4474-4410-B002-BF53F08644A6}">
      <dgm:prSet/>
      <dgm:spPr/>
      <dgm:t>
        <a:bodyPr/>
        <a:lstStyle/>
        <a:p>
          <a:endParaRPr lang="en-US"/>
        </a:p>
      </dgm:t>
    </dgm:pt>
    <dgm:pt modelId="{522E233F-E288-4C46-AD1D-BF9E3A777A31}">
      <dgm:prSet/>
      <dgm:spPr/>
      <dgm:t>
        <a:bodyPr/>
        <a:lstStyle/>
        <a:p>
          <a:r>
            <a:rPr lang="en-US"/>
            <a:t>Results</a:t>
          </a:r>
        </a:p>
      </dgm:t>
    </dgm:pt>
    <dgm:pt modelId="{A1AD669C-82D1-441B-AC79-D38F03781679}" type="parTrans" cxnId="{9780B946-C497-4121-98DF-A7370AA3806A}">
      <dgm:prSet/>
      <dgm:spPr/>
      <dgm:t>
        <a:bodyPr/>
        <a:lstStyle/>
        <a:p>
          <a:endParaRPr lang="en-US"/>
        </a:p>
      </dgm:t>
    </dgm:pt>
    <dgm:pt modelId="{F2DF9348-4C8A-4436-B2F8-3AB47EA41FB6}" type="sibTrans" cxnId="{9780B946-C497-4121-98DF-A7370AA3806A}">
      <dgm:prSet/>
      <dgm:spPr/>
      <dgm:t>
        <a:bodyPr/>
        <a:lstStyle/>
        <a:p>
          <a:endParaRPr lang="en-US"/>
        </a:p>
      </dgm:t>
    </dgm:pt>
    <dgm:pt modelId="{1A2B1BB3-6948-4E20-A44C-9FC87AE4E590}">
      <dgm:prSet/>
      <dgm:spPr/>
      <dgm:t>
        <a:bodyPr/>
        <a:lstStyle/>
        <a:p>
          <a:r>
            <a:rPr lang="en-US"/>
            <a:t>Visualization – Charts</a:t>
          </a:r>
        </a:p>
      </dgm:t>
    </dgm:pt>
    <dgm:pt modelId="{1FCD5E8A-306A-46BE-BF0F-1D5D531D2FD4}" type="parTrans" cxnId="{1D200AC9-4CAD-4FEE-AC4E-D7EF57F86182}">
      <dgm:prSet/>
      <dgm:spPr/>
      <dgm:t>
        <a:bodyPr/>
        <a:lstStyle/>
        <a:p>
          <a:endParaRPr lang="en-US"/>
        </a:p>
      </dgm:t>
    </dgm:pt>
    <dgm:pt modelId="{34C14352-9BEB-47A7-82FA-E68A40E9F16C}" type="sibTrans" cxnId="{1D200AC9-4CAD-4FEE-AC4E-D7EF57F86182}">
      <dgm:prSet/>
      <dgm:spPr/>
      <dgm:t>
        <a:bodyPr/>
        <a:lstStyle/>
        <a:p>
          <a:endParaRPr lang="en-US"/>
        </a:p>
      </dgm:t>
    </dgm:pt>
    <dgm:pt modelId="{2F810E82-6D02-4427-9FA9-20C940B95DC9}">
      <dgm:prSet/>
      <dgm:spPr/>
      <dgm:t>
        <a:bodyPr/>
        <a:lstStyle/>
        <a:p>
          <a:r>
            <a:rPr lang="en-US"/>
            <a:t>Dashboard</a:t>
          </a:r>
        </a:p>
      </dgm:t>
    </dgm:pt>
    <dgm:pt modelId="{A1E957D8-393E-4BF2-BC79-3FD452B5917A}" type="parTrans" cxnId="{4DE3E95E-3B41-4CE2-8009-8FB2D17365D3}">
      <dgm:prSet/>
      <dgm:spPr/>
      <dgm:t>
        <a:bodyPr/>
        <a:lstStyle/>
        <a:p>
          <a:endParaRPr lang="en-US"/>
        </a:p>
      </dgm:t>
    </dgm:pt>
    <dgm:pt modelId="{CAB34E48-AAA0-4DBC-A21A-D8461E89048B}" type="sibTrans" cxnId="{4DE3E95E-3B41-4CE2-8009-8FB2D17365D3}">
      <dgm:prSet/>
      <dgm:spPr/>
      <dgm:t>
        <a:bodyPr/>
        <a:lstStyle/>
        <a:p>
          <a:endParaRPr lang="en-US"/>
        </a:p>
      </dgm:t>
    </dgm:pt>
    <dgm:pt modelId="{BD846536-D82D-4CA0-A673-C78DC034D69A}">
      <dgm:prSet/>
      <dgm:spPr/>
      <dgm:t>
        <a:bodyPr/>
        <a:lstStyle/>
        <a:p>
          <a:r>
            <a:rPr lang="en-US"/>
            <a:t>Discussion</a:t>
          </a:r>
        </a:p>
      </dgm:t>
    </dgm:pt>
    <dgm:pt modelId="{920B654E-FA67-4D7B-962E-C15A415012AA}" type="parTrans" cxnId="{31D1991B-E832-4B66-B4C5-68F589974125}">
      <dgm:prSet/>
      <dgm:spPr/>
      <dgm:t>
        <a:bodyPr/>
        <a:lstStyle/>
        <a:p>
          <a:endParaRPr lang="en-US"/>
        </a:p>
      </dgm:t>
    </dgm:pt>
    <dgm:pt modelId="{C838B6AC-6C0B-4C56-A272-BC95303803D5}" type="sibTrans" cxnId="{31D1991B-E832-4B66-B4C5-68F589974125}">
      <dgm:prSet/>
      <dgm:spPr/>
      <dgm:t>
        <a:bodyPr/>
        <a:lstStyle/>
        <a:p>
          <a:endParaRPr lang="en-US"/>
        </a:p>
      </dgm:t>
    </dgm:pt>
    <dgm:pt modelId="{05F30D41-374D-41E4-AE0E-9D38CAD58987}">
      <dgm:prSet/>
      <dgm:spPr/>
      <dgm:t>
        <a:bodyPr/>
        <a:lstStyle/>
        <a:p>
          <a:r>
            <a:rPr lang="en-US"/>
            <a:t>Findings &amp; Implications</a:t>
          </a:r>
        </a:p>
      </dgm:t>
    </dgm:pt>
    <dgm:pt modelId="{B7492197-16DD-4AF2-853B-BFBC049AE93B}" type="parTrans" cxnId="{443BF8B4-7820-4193-9382-B0F9AB48FC49}">
      <dgm:prSet/>
      <dgm:spPr/>
      <dgm:t>
        <a:bodyPr/>
        <a:lstStyle/>
        <a:p>
          <a:endParaRPr lang="en-US"/>
        </a:p>
      </dgm:t>
    </dgm:pt>
    <dgm:pt modelId="{2822FBDE-A95D-4FFD-B2AB-ECB220B4DA5E}" type="sibTrans" cxnId="{443BF8B4-7820-4193-9382-B0F9AB48FC49}">
      <dgm:prSet/>
      <dgm:spPr/>
      <dgm:t>
        <a:bodyPr/>
        <a:lstStyle/>
        <a:p>
          <a:endParaRPr lang="en-US"/>
        </a:p>
      </dgm:t>
    </dgm:pt>
    <dgm:pt modelId="{A5179B58-5646-42DE-B779-727DBBD2A638}">
      <dgm:prSet/>
      <dgm:spPr/>
      <dgm:t>
        <a:bodyPr/>
        <a:lstStyle/>
        <a:p>
          <a:r>
            <a:rPr lang="en-US"/>
            <a:t>Conclusion</a:t>
          </a:r>
        </a:p>
      </dgm:t>
    </dgm:pt>
    <dgm:pt modelId="{BCD4BB3B-0854-473A-BC46-A82BCD07070E}" type="parTrans" cxnId="{C2DF84CE-CC00-419E-95EB-67AFE5207E5E}">
      <dgm:prSet/>
      <dgm:spPr/>
      <dgm:t>
        <a:bodyPr/>
        <a:lstStyle/>
        <a:p>
          <a:endParaRPr lang="en-US"/>
        </a:p>
      </dgm:t>
    </dgm:pt>
    <dgm:pt modelId="{438D6BF4-5772-471C-BFAC-9D10DD4ECAB9}" type="sibTrans" cxnId="{C2DF84CE-CC00-419E-95EB-67AFE5207E5E}">
      <dgm:prSet/>
      <dgm:spPr/>
      <dgm:t>
        <a:bodyPr/>
        <a:lstStyle/>
        <a:p>
          <a:endParaRPr lang="en-US"/>
        </a:p>
      </dgm:t>
    </dgm:pt>
    <dgm:pt modelId="{CDB50B77-98DB-45DD-A8B2-1BECE7DA82F8}">
      <dgm:prSet/>
      <dgm:spPr/>
      <dgm:t>
        <a:bodyPr/>
        <a:lstStyle/>
        <a:p>
          <a:r>
            <a:rPr lang="en-US"/>
            <a:t>Appendix</a:t>
          </a:r>
        </a:p>
      </dgm:t>
    </dgm:pt>
    <dgm:pt modelId="{CD41B586-DB81-43E4-B700-BC338C40A465}" type="parTrans" cxnId="{D14FC5D6-4A4F-4966-8254-6ED1CAABA025}">
      <dgm:prSet/>
      <dgm:spPr/>
      <dgm:t>
        <a:bodyPr/>
        <a:lstStyle/>
        <a:p>
          <a:endParaRPr lang="en-US"/>
        </a:p>
      </dgm:t>
    </dgm:pt>
    <dgm:pt modelId="{01EE23A1-23A4-4D85-860E-CB2810890AB0}" type="sibTrans" cxnId="{D14FC5D6-4A4F-4966-8254-6ED1CAABA025}">
      <dgm:prSet/>
      <dgm:spPr/>
      <dgm:t>
        <a:bodyPr/>
        <a:lstStyle/>
        <a:p>
          <a:endParaRPr lang="en-US"/>
        </a:p>
      </dgm:t>
    </dgm:pt>
    <dgm:pt modelId="{3A9A9963-D842-49C0-AC09-04489E7A6C9C}" type="pres">
      <dgm:prSet presAssocID="{445B9C4F-3FC2-4610-B9D8-0EC69E5731DC}" presName="Name0" presStyleCnt="0">
        <dgm:presLayoutVars>
          <dgm:dir/>
          <dgm:animLvl val="lvl"/>
          <dgm:resizeHandles val="exact"/>
        </dgm:presLayoutVars>
      </dgm:prSet>
      <dgm:spPr/>
    </dgm:pt>
    <dgm:pt modelId="{83519F6E-AB97-4F6B-9939-0DD272201C4D}" type="pres">
      <dgm:prSet presAssocID="{3DA0380B-6D6F-4C93-8344-662AFC59E760}" presName="linNode" presStyleCnt="0"/>
      <dgm:spPr/>
    </dgm:pt>
    <dgm:pt modelId="{0D92B5F4-E6C6-431E-824C-C562337E0123}" type="pres">
      <dgm:prSet presAssocID="{3DA0380B-6D6F-4C93-8344-662AFC59E760}" presName="parentText" presStyleLbl="node1" presStyleIdx="0" presStyleCnt="7">
        <dgm:presLayoutVars>
          <dgm:chMax val="1"/>
          <dgm:bulletEnabled val="1"/>
        </dgm:presLayoutVars>
      </dgm:prSet>
      <dgm:spPr/>
    </dgm:pt>
    <dgm:pt modelId="{9F29D75A-AE35-4DF8-B9E5-6F01A276D408}" type="pres">
      <dgm:prSet presAssocID="{81CBD4EC-FECC-49F5-B6B2-81D06A49D515}" presName="sp" presStyleCnt="0"/>
      <dgm:spPr/>
    </dgm:pt>
    <dgm:pt modelId="{77E4ECB4-20B9-4A19-92EE-084E4BF8D790}" type="pres">
      <dgm:prSet presAssocID="{7B319877-3E96-4F73-A694-48600C0E0751}" presName="linNode" presStyleCnt="0"/>
      <dgm:spPr/>
    </dgm:pt>
    <dgm:pt modelId="{7134D716-BBFB-49E0-B962-858588230F19}" type="pres">
      <dgm:prSet presAssocID="{7B319877-3E96-4F73-A694-48600C0E0751}" presName="parentText" presStyleLbl="node1" presStyleIdx="1" presStyleCnt="7">
        <dgm:presLayoutVars>
          <dgm:chMax val="1"/>
          <dgm:bulletEnabled val="1"/>
        </dgm:presLayoutVars>
      </dgm:prSet>
      <dgm:spPr/>
    </dgm:pt>
    <dgm:pt modelId="{0D99BECD-BB87-4AF6-8D86-FBE6AE225008}" type="pres">
      <dgm:prSet presAssocID="{61FE6721-C476-45C6-9580-0395A8B23BEC}" presName="sp" presStyleCnt="0"/>
      <dgm:spPr/>
    </dgm:pt>
    <dgm:pt modelId="{35CC06A2-DEAD-41AF-9056-25CC693740CC}" type="pres">
      <dgm:prSet presAssocID="{E5F1D8A9-5497-45BF-A682-436EDBF60D3C}" presName="linNode" presStyleCnt="0"/>
      <dgm:spPr/>
    </dgm:pt>
    <dgm:pt modelId="{8629C8DA-3727-49B7-AB18-953EDDADABA0}" type="pres">
      <dgm:prSet presAssocID="{E5F1D8A9-5497-45BF-A682-436EDBF60D3C}" presName="parentText" presStyleLbl="node1" presStyleIdx="2" presStyleCnt="7">
        <dgm:presLayoutVars>
          <dgm:chMax val="1"/>
          <dgm:bulletEnabled val="1"/>
        </dgm:presLayoutVars>
      </dgm:prSet>
      <dgm:spPr/>
    </dgm:pt>
    <dgm:pt modelId="{39F847E3-6309-4AE0-B35B-EE41842B04CB}" type="pres">
      <dgm:prSet presAssocID="{2FA75A2B-A141-40F6-9BD2-A2C540FAFBF6}" presName="sp" presStyleCnt="0"/>
      <dgm:spPr/>
    </dgm:pt>
    <dgm:pt modelId="{16C30081-6BD5-4902-BCA7-597A07E3C675}" type="pres">
      <dgm:prSet presAssocID="{522E233F-E288-4C46-AD1D-BF9E3A777A31}" presName="linNode" presStyleCnt="0"/>
      <dgm:spPr/>
    </dgm:pt>
    <dgm:pt modelId="{FEE2C4C4-6AD6-4018-B1D4-216CEA244F1F}" type="pres">
      <dgm:prSet presAssocID="{522E233F-E288-4C46-AD1D-BF9E3A777A31}" presName="parentText" presStyleLbl="node1" presStyleIdx="3" presStyleCnt="7">
        <dgm:presLayoutVars>
          <dgm:chMax val="1"/>
          <dgm:bulletEnabled val="1"/>
        </dgm:presLayoutVars>
      </dgm:prSet>
      <dgm:spPr/>
    </dgm:pt>
    <dgm:pt modelId="{B776323E-54AD-4A02-8ADE-B0D34ED2F55B}" type="pres">
      <dgm:prSet presAssocID="{522E233F-E288-4C46-AD1D-BF9E3A777A31}" presName="descendantText" presStyleLbl="alignAccFollowNode1" presStyleIdx="0" presStyleCnt="2">
        <dgm:presLayoutVars>
          <dgm:bulletEnabled val="1"/>
        </dgm:presLayoutVars>
      </dgm:prSet>
      <dgm:spPr/>
    </dgm:pt>
    <dgm:pt modelId="{51B83D1C-2CEF-4E83-B652-837F25FB2A62}" type="pres">
      <dgm:prSet presAssocID="{F2DF9348-4C8A-4436-B2F8-3AB47EA41FB6}" presName="sp" presStyleCnt="0"/>
      <dgm:spPr/>
    </dgm:pt>
    <dgm:pt modelId="{3B1864D9-928D-42D3-8DA2-30E5483E27AA}" type="pres">
      <dgm:prSet presAssocID="{BD846536-D82D-4CA0-A673-C78DC034D69A}" presName="linNode" presStyleCnt="0"/>
      <dgm:spPr/>
    </dgm:pt>
    <dgm:pt modelId="{2103A752-D4C4-472F-8E47-096240482278}" type="pres">
      <dgm:prSet presAssocID="{BD846536-D82D-4CA0-A673-C78DC034D69A}" presName="parentText" presStyleLbl="node1" presStyleIdx="4" presStyleCnt="7">
        <dgm:presLayoutVars>
          <dgm:chMax val="1"/>
          <dgm:bulletEnabled val="1"/>
        </dgm:presLayoutVars>
      </dgm:prSet>
      <dgm:spPr/>
    </dgm:pt>
    <dgm:pt modelId="{0CBA22AE-6122-4098-8D26-16AFBB816720}" type="pres">
      <dgm:prSet presAssocID="{BD846536-D82D-4CA0-A673-C78DC034D69A}" presName="descendantText" presStyleLbl="alignAccFollowNode1" presStyleIdx="1" presStyleCnt="2">
        <dgm:presLayoutVars>
          <dgm:bulletEnabled val="1"/>
        </dgm:presLayoutVars>
      </dgm:prSet>
      <dgm:spPr/>
    </dgm:pt>
    <dgm:pt modelId="{775F86C6-603C-4087-A7F8-EC750C5214D9}" type="pres">
      <dgm:prSet presAssocID="{C838B6AC-6C0B-4C56-A272-BC95303803D5}" presName="sp" presStyleCnt="0"/>
      <dgm:spPr/>
    </dgm:pt>
    <dgm:pt modelId="{BA2DA2FB-94F6-4C6F-BFBB-53C11D14FFCD}" type="pres">
      <dgm:prSet presAssocID="{A5179B58-5646-42DE-B779-727DBBD2A638}" presName="linNode" presStyleCnt="0"/>
      <dgm:spPr/>
    </dgm:pt>
    <dgm:pt modelId="{54DADF0D-42EA-4008-AB00-CFCD2CDFFCBF}" type="pres">
      <dgm:prSet presAssocID="{A5179B58-5646-42DE-B779-727DBBD2A638}" presName="parentText" presStyleLbl="node1" presStyleIdx="5" presStyleCnt="7">
        <dgm:presLayoutVars>
          <dgm:chMax val="1"/>
          <dgm:bulletEnabled val="1"/>
        </dgm:presLayoutVars>
      </dgm:prSet>
      <dgm:spPr/>
    </dgm:pt>
    <dgm:pt modelId="{7075B47B-22F5-47CB-89C8-3C8A5934E8B4}" type="pres">
      <dgm:prSet presAssocID="{438D6BF4-5772-471C-BFAC-9D10DD4ECAB9}" presName="sp" presStyleCnt="0"/>
      <dgm:spPr/>
    </dgm:pt>
    <dgm:pt modelId="{437600CD-8786-455A-A41F-8AE42EA4C9AC}" type="pres">
      <dgm:prSet presAssocID="{CDB50B77-98DB-45DD-A8B2-1BECE7DA82F8}" presName="linNode" presStyleCnt="0"/>
      <dgm:spPr/>
    </dgm:pt>
    <dgm:pt modelId="{19D330AD-01EF-44FC-8E2F-7C68F7CBC93D}" type="pres">
      <dgm:prSet presAssocID="{CDB50B77-98DB-45DD-A8B2-1BECE7DA82F8}" presName="parentText" presStyleLbl="node1" presStyleIdx="6" presStyleCnt="7">
        <dgm:presLayoutVars>
          <dgm:chMax val="1"/>
          <dgm:bulletEnabled val="1"/>
        </dgm:presLayoutVars>
      </dgm:prSet>
      <dgm:spPr/>
    </dgm:pt>
  </dgm:ptLst>
  <dgm:cxnLst>
    <dgm:cxn modelId="{3C8F7C10-1F75-4910-9596-4791A82A7A91}" type="presOf" srcId="{BD846536-D82D-4CA0-A673-C78DC034D69A}" destId="{2103A752-D4C4-472F-8E47-096240482278}" srcOrd="0" destOrd="0" presId="urn:microsoft.com/office/officeart/2005/8/layout/vList5"/>
    <dgm:cxn modelId="{F019D010-952E-4499-92ED-9188F858BEB1}" type="presOf" srcId="{E5F1D8A9-5497-45BF-A682-436EDBF60D3C}" destId="{8629C8DA-3727-49B7-AB18-953EDDADABA0}" srcOrd="0" destOrd="0" presId="urn:microsoft.com/office/officeart/2005/8/layout/vList5"/>
    <dgm:cxn modelId="{A906F918-2479-4BEE-8D6B-F56FFA8B652D}" type="presOf" srcId="{05F30D41-374D-41E4-AE0E-9D38CAD58987}" destId="{0CBA22AE-6122-4098-8D26-16AFBB816720}" srcOrd="0" destOrd="0" presId="urn:microsoft.com/office/officeart/2005/8/layout/vList5"/>
    <dgm:cxn modelId="{31D1991B-E832-4B66-B4C5-68F589974125}" srcId="{445B9C4F-3FC2-4610-B9D8-0EC69E5731DC}" destId="{BD846536-D82D-4CA0-A673-C78DC034D69A}" srcOrd="4" destOrd="0" parTransId="{920B654E-FA67-4D7B-962E-C15A415012AA}" sibTransId="{C838B6AC-6C0B-4C56-A272-BC95303803D5}"/>
    <dgm:cxn modelId="{2646EE3E-9746-44AC-930C-D49AA6A36B8A}" type="presOf" srcId="{1A2B1BB3-6948-4E20-A44C-9FC87AE4E590}" destId="{B776323E-54AD-4A02-8ADE-B0D34ED2F55B}" srcOrd="0" destOrd="0" presId="urn:microsoft.com/office/officeart/2005/8/layout/vList5"/>
    <dgm:cxn modelId="{4DE3E95E-3B41-4CE2-8009-8FB2D17365D3}" srcId="{522E233F-E288-4C46-AD1D-BF9E3A777A31}" destId="{2F810E82-6D02-4427-9FA9-20C940B95DC9}" srcOrd="1" destOrd="0" parTransId="{A1E957D8-393E-4BF2-BC79-3FD452B5917A}" sibTransId="{CAB34E48-AAA0-4DBC-A21A-D8461E89048B}"/>
    <dgm:cxn modelId="{9780B946-C497-4121-98DF-A7370AA3806A}" srcId="{445B9C4F-3FC2-4610-B9D8-0EC69E5731DC}" destId="{522E233F-E288-4C46-AD1D-BF9E3A777A31}" srcOrd="3" destOrd="0" parTransId="{A1AD669C-82D1-441B-AC79-D38F03781679}" sibTransId="{F2DF9348-4C8A-4436-B2F8-3AB47EA41FB6}"/>
    <dgm:cxn modelId="{0790AF68-4362-46A0-BA36-CC6D8D566936}" type="presOf" srcId="{445B9C4F-3FC2-4610-B9D8-0EC69E5731DC}" destId="{3A9A9963-D842-49C0-AC09-04489E7A6C9C}" srcOrd="0" destOrd="0" presId="urn:microsoft.com/office/officeart/2005/8/layout/vList5"/>
    <dgm:cxn modelId="{E7185053-19E9-4866-A00D-197E5464008D}" type="presOf" srcId="{7B319877-3E96-4F73-A694-48600C0E0751}" destId="{7134D716-BBFB-49E0-B962-858588230F19}" srcOrd="0" destOrd="0" presId="urn:microsoft.com/office/officeart/2005/8/layout/vList5"/>
    <dgm:cxn modelId="{315A0582-4665-480D-96F7-DE819C2E3C05}" type="presOf" srcId="{522E233F-E288-4C46-AD1D-BF9E3A777A31}" destId="{FEE2C4C4-6AD6-4018-B1D4-216CEA244F1F}" srcOrd="0" destOrd="0" presId="urn:microsoft.com/office/officeart/2005/8/layout/vList5"/>
    <dgm:cxn modelId="{5D0DFC84-C464-4897-A81F-47B2653D3711}" type="presOf" srcId="{3DA0380B-6D6F-4C93-8344-662AFC59E760}" destId="{0D92B5F4-E6C6-431E-824C-C562337E0123}" srcOrd="0" destOrd="0" presId="urn:microsoft.com/office/officeart/2005/8/layout/vList5"/>
    <dgm:cxn modelId="{C447248A-D141-4936-95E0-1483E26A8A38}" type="presOf" srcId="{CDB50B77-98DB-45DD-A8B2-1BECE7DA82F8}" destId="{19D330AD-01EF-44FC-8E2F-7C68F7CBC93D}" srcOrd="0" destOrd="0" presId="urn:microsoft.com/office/officeart/2005/8/layout/vList5"/>
    <dgm:cxn modelId="{D1A4CDA3-0D85-483B-83A5-B342C5D89BF1}" type="presOf" srcId="{2F810E82-6D02-4427-9FA9-20C940B95DC9}" destId="{B776323E-54AD-4A02-8ADE-B0D34ED2F55B}" srcOrd="0" destOrd="1" presId="urn:microsoft.com/office/officeart/2005/8/layout/vList5"/>
    <dgm:cxn modelId="{443BF8B4-7820-4193-9382-B0F9AB48FC49}" srcId="{BD846536-D82D-4CA0-A673-C78DC034D69A}" destId="{05F30D41-374D-41E4-AE0E-9D38CAD58987}" srcOrd="0" destOrd="0" parTransId="{B7492197-16DD-4AF2-853B-BFBC049AE93B}" sibTransId="{2822FBDE-A95D-4FFD-B2AB-ECB220B4DA5E}"/>
    <dgm:cxn modelId="{E0A646C8-3B45-4FA8-870C-6D6B0F8C4472}" srcId="{445B9C4F-3FC2-4610-B9D8-0EC69E5731DC}" destId="{3DA0380B-6D6F-4C93-8344-662AFC59E760}" srcOrd="0" destOrd="0" parTransId="{DF8744FF-0291-43C5-9C9E-46D6186F60DE}" sibTransId="{81CBD4EC-FECC-49F5-B6B2-81D06A49D515}"/>
    <dgm:cxn modelId="{1D200AC9-4CAD-4FEE-AC4E-D7EF57F86182}" srcId="{522E233F-E288-4C46-AD1D-BF9E3A777A31}" destId="{1A2B1BB3-6948-4E20-A44C-9FC87AE4E590}" srcOrd="0" destOrd="0" parTransId="{1FCD5E8A-306A-46BE-BF0F-1D5D531D2FD4}" sibTransId="{34C14352-9BEB-47A7-82FA-E68A40E9F16C}"/>
    <dgm:cxn modelId="{C2DF84CE-CC00-419E-95EB-67AFE5207E5E}" srcId="{445B9C4F-3FC2-4610-B9D8-0EC69E5731DC}" destId="{A5179B58-5646-42DE-B779-727DBBD2A638}" srcOrd="5" destOrd="0" parTransId="{BCD4BB3B-0854-473A-BC46-A82BCD07070E}" sibTransId="{438D6BF4-5772-471C-BFAC-9D10DD4ECAB9}"/>
    <dgm:cxn modelId="{9F404BD1-1B4E-4EAE-8897-889E11EEFEC3}" srcId="{445B9C4F-3FC2-4610-B9D8-0EC69E5731DC}" destId="{7B319877-3E96-4F73-A694-48600C0E0751}" srcOrd="1" destOrd="0" parTransId="{111C3643-6CF5-4FDE-890C-7BFAB49DB4F4}" sibTransId="{61FE6721-C476-45C6-9580-0395A8B23BEC}"/>
    <dgm:cxn modelId="{D14FC5D6-4A4F-4966-8254-6ED1CAABA025}" srcId="{445B9C4F-3FC2-4610-B9D8-0EC69E5731DC}" destId="{CDB50B77-98DB-45DD-A8B2-1BECE7DA82F8}" srcOrd="6" destOrd="0" parTransId="{CD41B586-DB81-43E4-B700-BC338C40A465}" sibTransId="{01EE23A1-23A4-4D85-860E-CB2810890AB0}"/>
    <dgm:cxn modelId="{85F229DC-4474-4410-B002-BF53F08644A6}" srcId="{445B9C4F-3FC2-4610-B9D8-0EC69E5731DC}" destId="{E5F1D8A9-5497-45BF-A682-436EDBF60D3C}" srcOrd="2" destOrd="0" parTransId="{DE59E333-1622-4D43-AFC3-F2B1CE74DA90}" sibTransId="{2FA75A2B-A141-40F6-9BD2-A2C540FAFBF6}"/>
    <dgm:cxn modelId="{26CF75DE-D589-44D3-BFA4-593EA4DC1B2C}" type="presOf" srcId="{A5179B58-5646-42DE-B779-727DBBD2A638}" destId="{54DADF0D-42EA-4008-AB00-CFCD2CDFFCBF}" srcOrd="0" destOrd="0" presId="urn:microsoft.com/office/officeart/2005/8/layout/vList5"/>
    <dgm:cxn modelId="{5934122E-3143-4F81-A0AB-01A606063C93}" type="presParOf" srcId="{3A9A9963-D842-49C0-AC09-04489E7A6C9C}" destId="{83519F6E-AB97-4F6B-9939-0DD272201C4D}" srcOrd="0" destOrd="0" presId="urn:microsoft.com/office/officeart/2005/8/layout/vList5"/>
    <dgm:cxn modelId="{9BC466A5-0C15-44CD-A6C4-1C2D1389F319}" type="presParOf" srcId="{83519F6E-AB97-4F6B-9939-0DD272201C4D}" destId="{0D92B5F4-E6C6-431E-824C-C562337E0123}" srcOrd="0" destOrd="0" presId="urn:microsoft.com/office/officeart/2005/8/layout/vList5"/>
    <dgm:cxn modelId="{36DA125D-86B6-4DD9-A304-D55E3DE8F386}" type="presParOf" srcId="{3A9A9963-D842-49C0-AC09-04489E7A6C9C}" destId="{9F29D75A-AE35-4DF8-B9E5-6F01A276D408}" srcOrd="1" destOrd="0" presId="urn:microsoft.com/office/officeart/2005/8/layout/vList5"/>
    <dgm:cxn modelId="{8329C6DB-FE77-4B2A-AEDD-6B4F86D9F79A}" type="presParOf" srcId="{3A9A9963-D842-49C0-AC09-04489E7A6C9C}" destId="{77E4ECB4-20B9-4A19-92EE-084E4BF8D790}" srcOrd="2" destOrd="0" presId="urn:microsoft.com/office/officeart/2005/8/layout/vList5"/>
    <dgm:cxn modelId="{A4DDAFC6-F6A8-415E-ADF4-970651F3E53B}" type="presParOf" srcId="{77E4ECB4-20B9-4A19-92EE-084E4BF8D790}" destId="{7134D716-BBFB-49E0-B962-858588230F19}" srcOrd="0" destOrd="0" presId="urn:microsoft.com/office/officeart/2005/8/layout/vList5"/>
    <dgm:cxn modelId="{298303F4-D4B1-4687-9876-60F06D546274}" type="presParOf" srcId="{3A9A9963-D842-49C0-AC09-04489E7A6C9C}" destId="{0D99BECD-BB87-4AF6-8D86-FBE6AE225008}" srcOrd="3" destOrd="0" presId="urn:microsoft.com/office/officeart/2005/8/layout/vList5"/>
    <dgm:cxn modelId="{1BB491EC-DF0F-4C60-B3FD-6A23D6E0C2B2}" type="presParOf" srcId="{3A9A9963-D842-49C0-AC09-04489E7A6C9C}" destId="{35CC06A2-DEAD-41AF-9056-25CC693740CC}" srcOrd="4" destOrd="0" presId="urn:microsoft.com/office/officeart/2005/8/layout/vList5"/>
    <dgm:cxn modelId="{5311FA69-C80F-4D06-BACA-E0BAC85E5DD1}" type="presParOf" srcId="{35CC06A2-DEAD-41AF-9056-25CC693740CC}" destId="{8629C8DA-3727-49B7-AB18-953EDDADABA0}" srcOrd="0" destOrd="0" presId="urn:microsoft.com/office/officeart/2005/8/layout/vList5"/>
    <dgm:cxn modelId="{480CDC6C-DC66-4B11-ABE9-090364CF6999}" type="presParOf" srcId="{3A9A9963-D842-49C0-AC09-04489E7A6C9C}" destId="{39F847E3-6309-4AE0-B35B-EE41842B04CB}" srcOrd="5" destOrd="0" presId="urn:microsoft.com/office/officeart/2005/8/layout/vList5"/>
    <dgm:cxn modelId="{D11ED9C2-AE3F-4798-ABF9-8C6E6D88B9FD}" type="presParOf" srcId="{3A9A9963-D842-49C0-AC09-04489E7A6C9C}" destId="{16C30081-6BD5-4902-BCA7-597A07E3C675}" srcOrd="6" destOrd="0" presId="urn:microsoft.com/office/officeart/2005/8/layout/vList5"/>
    <dgm:cxn modelId="{CAEF1CA4-EAAB-403F-AF18-70D520D613D4}" type="presParOf" srcId="{16C30081-6BD5-4902-BCA7-597A07E3C675}" destId="{FEE2C4C4-6AD6-4018-B1D4-216CEA244F1F}" srcOrd="0" destOrd="0" presId="urn:microsoft.com/office/officeart/2005/8/layout/vList5"/>
    <dgm:cxn modelId="{140B48D7-D281-4340-A99C-34D373E815C6}" type="presParOf" srcId="{16C30081-6BD5-4902-BCA7-597A07E3C675}" destId="{B776323E-54AD-4A02-8ADE-B0D34ED2F55B}" srcOrd="1" destOrd="0" presId="urn:microsoft.com/office/officeart/2005/8/layout/vList5"/>
    <dgm:cxn modelId="{097238F2-0731-47B5-9528-39673D2154FE}" type="presParOf" srcId="{3A9A9963-D842-49C0-AC09-04489E7A6C9C}" destId="{51B83D1C-2CEF-4E83-B652-837F25FB2A62}" srcOrd="7" destOrd="0" presId="urn:microsoft.com/office/officeart/2005/8/layout/vList5"/>
    <dgm:cxn modelId="{0956D5AF-8992-4372-BDCB-176F167A2D06}" type="presParOf" srcId="{3A9A9963-D842-49C0-AC09-04489E7A6C9C}" destId="{3B1864D9-928D-42D3-8DA2-30E5483E27AA}" srcOrd="8" destOrd="0" presId="urn:microsoft.com/office/officeart/2005/8/layout/vList5"/>
    <dgm:cxn modelId="{D775D797-7F58-470A-B3CB-5A79E94BDA6C}" type="presParOf" srcId="{3B1864D9-928D-42D3-8DA2-30E5483E27AA}" destId="{2103A752-D4C4-472F-8E47-096240482278}" srcOrd="0" destOrd="0" presId="urn:microsoft.com/office/officeart/2005/8/layout/vList5"/>
    <dgm:cxn modelId="{F3107188-A8BE-4D6D-9E48-653329F4F4B7}" type="presParOf" srcId="{3B1864D9-928D-42D3-8DA2-30E5483E27AA}" destId="{0CBA22AE-6122-4098-8D26-16AFBB816720}" srcOrd="1" destOrd="0" presId="urn:microsoft.com/office/officeart/2005/8/layout/vList5"/>
    <dgm:cxn modelId="{005C11D7-FB5D-4D5F-89CE-086741ABECAB}" type="presParOf" srcId="{3A9A9963-D842-49C0-AC09-04489E7A6C9C}" destId="{775F86C6-603C-4087-A7F8-EC750C5214D9}" srcOrd="9" destOrd="0" presId="urn:microsoft.com/office/officeart/2005/8/layout/vList5"/>
    <dgm:cxn modelId="{A4F96BF5-8DC9-40F3-B54D-6BADE1807DE0}" type="presParOf" srcId="{3A9A9963-D842-49C0-AC09-04489E7A6C9C}" destId="{BA2DA2FB-94F6-4C6F-BFBB-53C11D14FFCD}" srcOrd="10" destOrd="0" presId="urn:microsoft.com/office/officeart/2005/8/layout/vList5"/>
    <dgm:cxn modelId="{0EA1053E-8D72-471E-B587-25DFB33495B0}" type="presParOf" srcId="{BA2DA2FB-94F6-4C6F-BFBB-53C11D14FFCD}" destId="{54DADF0D-42EA-4008-AB00-CFCD2CDFFCBF}" srcOrd="0" destOrd="0" presId="urn:microsoft.com/office/officeart/2005/8/layout/vList5"/>
    <dgm:cxn modelId="{7F414F69-906D-4EB0-A963-D196E62CB4E8}" type="presParOf" srcId="{3A9A9963-D842-49C0-AC09-04489E7A6C9C}" destId="{7075B47B-22F5-47CB-89C8-3C8A5934E8B4}" srcOrd="11" destOrd="0" presId="urn:microsoft.com/office/officeart/2005/8/layout/vList5"/>
    <dgm:cxn modelId="{25945248-967E-46F4-A0BD-F4DF69557D54}" type="presParOf" srcId="{3A9A9963-D842-49C0-AC09-04489E7A6C9C}" destId="{437600CD-8786-455A-A41F-8AE42EA4C9AC}" srcOrd="12" destOrd="0" presId="urn:microsoft.com/office/officeart/2005/8/layout/vList5"/>
    <dgm:cxn modelId="{07C58E9C-4F1E-4E6B-AA0B-7DDEBE16C0B1}" type="presParOf" srcId="{437600CD-8786-455A-A41F-8AE42EA4C9AC}" destId="{19D330AD-01EF-44FC-8E2F-7C68F7CBC93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9FE624-A267-46D9-BE58-99DAEEEB291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DFEC0FA-3FB1-4D52-B01B-1F5C35C1E633}">
      <dgm:prSet/>
      <dgm:spPr/>
      <dgm:t>
        <a:bodyPr/>
        <a:lstStyle/>
        <a:p>
          <a:r>
            <a:rPr lang="en-US" b="1" i="0" baseline="0"/>
            <a:t>Methodologies:</a:t>
          </a:r>
          <a:endParaRPr lang="en-US"/>
        </a:p>
      </dgm:t>
    </dgm:pt>
    <dgm:pt modelId="{1922FDC6-6091-4CC0-B0DE-6BE81F83D4B0}" type="parTrans" cxnId="{BFB8B193-A8F9-4434-B9C6-EE50B6619FB9}">
      <dgm:prSet/>
      <dgm:spPr/>
      <dgm:t>
        <a:bodyPr/>
        <a:lstStyle/>
        <a:p>
          <a:endParaRPr lang="en-US"/>
        </a:p>
      </dgm:t>
    </dgm:pt>
    <dgm:pt modelId="{E3A64BA9-94F1-43A6-99E4-9D9F8421262B}" type="sibTrans" cxnId="{BFB8B193-A8F9-4434-B9C6-EE50B6619FB9}">
      <dgm:prSet/>
      <dgm:spPr/>
      <dgm:t>
        <a:bodyPr/>
        <a:lstStyle/>
        <a:p>
          <a:endParaRPr lang="en-US"/>
        </a:p>
      </dgm:t>
    </dgm:pt>
    <dgm:pt modelId="{5A0FCC9D-7D51-4400-B332-F387ADE48C6D}">
      <dgm:prSet/>
      <dgm:spPr/>
      <dgm:t>
        <a:bodyPr/>
        <a:lstStyle/>
        <a:p>
          <a:r>
            <a:rPr lang="en-US" b="0" i="0" baseline="0"/>
            <a:t>Data collection and wrangling for preprocessing.</a:t>
          </a:r>
          <a:endParaRPr lang="en-US"/>
        </a:p>
      </dgm:t>
    </dgm:pt>
    <dgm:pt modelId="{989D6EB2-8791-42A9-821B-3C777286FF37}" type="parTrans" cxnId="{1F261ADF-1AB7-4714-B7B0-CFDB368A8F6E}">
      <dgm:prSet/>
      <dgm:spPr/>
      <dgm:t>
        <a:bodyPr/>
        <a:lstStyle/>
        <a:p>
          <a:endParaRPr lang="en-US"/>
        </a:p>
      </dgm:t>
    </dgm:pt>
    <dgm:pt modelId="{6C3300F3-78B1-4F59-86FB-8A596630D2AC}" type="sibTrans" cxnId="{1F261ADF-1AB7-4714-B7B0-CFDB368A8F6E}">
      <dgm:prSet/>
      <dgm:spPr/>
      <dgm:t>
        <a:bodyPr/>
        <a:lstStyle/>
        <a:p>
          <a:endParaRPr lang="en-US"/>
        </a:p>
      </dgm:t>
    </dgm:pt>
    <dgm:pt modelId="{04E7EF5F-23C3-4E99-8A04-FC209A184FE8}">
      <dgm:prSet/>
      <dgm:spPr/>
      <dgm:t>
        <a:bodyPr/>
        <a:lstStyle/>
        <a:p>
          <a:r>
            <a:rPr lang="en-US" b="0" i="0" baseline="0" dirty="0"/>
            <a:t>Exploratory Data Analysis (EDA) using data visualization and SQL.</a:t>
          </a:r>
          <a:endParaRPr lang="en-US" dirty="0"/>
        </a:p>
      </dgm:t>
    </dgm:pt>
    <dgm:pt modelId="{1C24E0EF-6BED-4ED5-BDAA-0205912E4370}" type="parTrans" cxnId="{D9413E02-2C97-4AFE-AF3A-6948DC3126DA}">
      <dgm:prSet/>
      <dgm:spPr/>
      <dgm:t>
        <a:bodyPr/>
        <a:lstStyle/>
        <a:p>
          <a:endParaRPr lang="en-US"/>
        </a:p>
      </dgm:t>
    </dgm:pt>
    <dgm:pt modelId="{F0340945-3D87-4A1C-97D0-1D5F42193803}" type="sibTrans" cxnId="{D9413E02-2C97-4AFE-AF3A-6948DC3126DA}">
      <dgm:prSet/>
      <dgm:spPr/>
      <dgm:t>
        <a:bodyPr/>
        <a:lstStyle/>
        <a:p>
          <a:endParaRPr lang="en-US"/>
        </a:p>
      </dgm:t>
    </dgm:pt>
    <dgm:pt modelId="{D2100D46-2E42-4766-8F32-1C0866550C25}">
      <dgm:prSet/>
      <dgm:spPr/>
      <dgm:t>
        <a:bodyPr/>
        <a:lstStyle/>
        <a:p>
          <a:r>
            <a:rPr lang="en-US" b="0" i="0" baseline="0"/>
            <a:t>Developed an interactive map using Folium.</a:t>
          </a:r>
          <a:endParaRPr lang="en-US"/>
        </a:p>
      </dgm:t>
    </dgm:pt>
    <dgm:pt modelId="{14A97CEF-DCF2-46B6-A8D0-8CA9E36693A2}" type="parTrans" cxnId="{3EB7D6B4-938F-4606-AA6E-EE0D9924CD16}">
      <dgm:prSet/>
      <dgm:spPr/>
      <dgm:t>
        <a:bodyPr/>
        <a:lstStyle/>
        <a:p>
          <a:endParaRPr lang="en-US"/>
        </a:p>
      </dgm:t>
    </dgm:pt>
    <dgm:pt modelId="{60DD04FE-E4C2-4F7D-8811-D44AC990D9B9}" type="sibTrans" cxnId="{3EB7D6B4-938F-4606-AA6E-EE0D9924CD16}">
      <dgm:prSet/>
      <dgm:spPr/>
      <dgm:t>
        <a:bodyPr/>
        <a:lstStyle/>
        <a:p>
          <a:endParaRPr lang="en-US"/>
        </a:p>
      </dgm:t>
    </dgm:pt>
    <dgm:pt modelId="{B64A3925-16D9-49AF-B2F9-9D668971ECE0}">
      <dgm:prSet/>
      <dgm:spPr/>
      <dgm:t>
        <a:bodyPr/>
        <a:lstStyle/>
        <a:p>
          <a:r>
            <a:rPr lang="en-US" b="0" i="0" baseline="0"/>
            <a:t>Created a data dashboard using Plotly Dash.</a:t>
          </a:r>
          <a:endParaRPr lang="en-US"/>
        </a:p>
      </dgm:t>
    </dgm:pt>
    <dgm:pt modelId="{97F96B2E-79E9-41D8-9C6C-052A343FEB62}" type="parTrans" cxnId="{2213AD76-304A-42B1-93F7-0CB37DFF47B8}">
      <dgm:prSet/>
      <dgm:spPr/>
      <dgm:t>
        <a:bodyPr/>
        <a:lstStyle/>
        <a:p>
          <a:endParaRPr lang="en-US"/>
        </a:p>
      </dgm:t>
    </dgm:pt>
    <dgm:pt modelId="{C6E73CD0-ECA4-4CCA-9B70-E96B6EA18DC9}" type="sibTrans" cxnId="{2213AD76-304A-42B1-93F7-0CB37DFF47B8}">
      <dgm:prSet/>
      <dgm:spPr/>
      <dgm:t>
        <a:bodyPr/>
        <a:lstStyle/>
        <a:p>
          <a:endParaRPr lang="en-US"/>
        </a:p>
      </dgm:t>
    </dgm:pt>
    <dgm:pt modelId="{0C2FCEEF-B67A-487A-A093-385407ABFE3B}">
      <dgm:prSet/>
      <dgm:spPr/>
      <dgm:t>
        <a:bodyPr/>
        <a:lstStyle/>
        <a:p>
          <a:r>
            <a:rPr lang="en-US" b="0" i="0" baseline="0"/>
            <a:t>Conducted predictive analysis with classification techniques.</a:t>
          </a:r>
          <a:endParaRPr lang="en-US"/>
        </a:p>
      </dgm:t>
    </dgm:pt>
    <dgm:pt modelId="{7EB410AF-E9E3-4FC4-A120-4485AED9C4F5}" type="parTrans" cxnId="{85C7FF21-0580-4E1A-B9D5-866567AF4C22}">
      <dgm:prSet/>
      <dgm:spPr/>
      <dgm:t>
        <a:bodyPr/>
        <a:lstStyle/>
        <a:p>
          <a:endParaRPr lang="en-US"/>
        </a:p>
      </dgm:t>
    </dgm:pt>
    <dgm:pt modelId="{3DCAF362-2EED-40D0-927A-A0311FF21F26}" type="sibTrans" cxnId="{85C7FF21-0580-4E1A-B9D5-866567AF4C22}">
      <dgm:prSet/>
      <dgm:spPr/>
      <dgm:t>
        <a:bodyPr/>
        <a:lstStyle/>
        <a:p>
          <a:endParaRPr lang="en-US"/>
        </a:p>
      </dgm:t>
    </dgm:pt>
    <dgm:pt modelId="{DDFE75D5-3398-4A69-A3B7-709006A29C00}">
      <dgm:prSet/>
      <dgm:spPr/>
      <dgm:t>
        <a:bodyPr/>
        <a:lstStyle/>
        <a:p>
          <a:r>
            <a:rPr lang="en-US" b="1" i="0" baseline="0"/>
            <a:t>Results:</a:t>
          </a:r>
          <a:endParaRPr lang="en-US"/>
        </a:p>
      </dgm:t>
    </dgm:pt>
    <dgm:pt modelId="{A9D9386E-F871-4499-B6FF-59FECB3CA88B}" type="parTrans" cxnId="{37665896-E613-4C72-8D7B-D0C3701BAAFA}">
      <dgm:prSet/>
      <dgm:spPr/>
      <dgm:t>
        <a:bodyPr/>
        <a:lstStyle/>
        <a:p>
          <a:endParaRPr lang="en-US"/>
        </a:p>
      </dgm:t>
    </dgm:pt>
    <dgm:pt modelId="{4B1F218D-F228-4800-BE88-F32DD4842BE8}" type="sibTrans" cxnId="{37665896-E613-4C72-8D7B-D0C3701BAAFA}">
      <dgm:prSet/>
      <dgm:spPr/>
      <dgm:t>
        <a:bodyPr/>
        <a:lstStyle/>
        <a:p>
          <a:endParaRPr lang="en-US"/>
        </a:p>
      </dgm:t>
    </dgm:pt>
    <dgm:pt modelId="{BD427FB5-4C2D-4F43-B48C-C54EEF561622}">
      <dgm:prSet/>
      <dgm:spPr/>
      <dgm:t>
        <a:bodyPr/>
        <a:lstStyle/>
        <a:p>
          <a:r>
            <a:rPr lang="en-US" b="0" i="0" baseline="0"/>
            <a:t>Key insights from exploratory data analysis.</a:t>
          </a:r>
          <a:endParaRPr lang="en-US"/>
        </a:p>
      </dgm:t>
    </dgm:pt>
    <dgm:pt modelId="{9945ED39-F516-45E8-8C3A-52E2765825D0}" type="parTrans" cxnId="{0508C0C0-9012-4A51-BB14-024B069B2481}">
      <dgm:prSet/>
      <dgm:spPr/>
      <dgm:t>
        <a:bodyPr/>
        <a:lstStyle/>
        <a:p>
          <a:endParaRPr lang="en-US"/>
        </a:p>
      </dgm:t>
    </dgm:pt>
    <dgm:pt modelId="{D79AF89F-3F95-440C-ABAA-ACEDA11B4D2F}" type="sibTrans" cxnId="{0508C0C0-9012-4A51-BB14-024B069B2481}">
      <dgm:prSet/>
      <dgm:spPr/>
      <dgm:t>
        <a:bodyPr/>
        <a:lstStyle/>
        <a:p>
          <a:endParaRPr lang="en-US"/>
        </a:p>
      </dgm:t>
    </dgm:pt>
    <dgm:pt modelId="{63BBE63D-7A8E-4B83-8C37-A14E83F276ED}">
      <dgm:prSet/>
      <dgm:spPr/>
      <dgm:t>
        <a:bodyPr/>
        <a:lstStyle/>
        <a:p>
          <a:r>
            <a:rPr lang="en-US" b="0" i="0" baseline="0"/>
            <a:t>Interactive analytics demo presented via screenshots.</a:t>
          </a:r>
          <a:endParaRPr lang="en-US"/>
        </a:p>
      </dgm:t>
    </dgm:pt>
    <dgm:pt modelId="{445121A0-C04E-4042-AB38-4CBBEA1371DC}" type="parTrans" cxnId="{811628A3-F3A4-4ED4-9A12-4A276FB5E79C}">
      <dgm:prSet/>
      <dgm:spPr/>
      <dgm:t>
        <a:bodyPr/>
        <a:lstStyle/>
        <a:p>
          <a:endParaRPr lang="en-US"/>
        </a:p>
      </dgm:t>
    </dgm:pt>
    <dgm:pt modelId="{57790D67-B7EB-46BD-AD94-B236E2D4C7E4}" type="sibTrans" cxnId="{811628A3-F3A4-4ED4-9A12-4A276FB5E79C}">
      <dgm:prSet/>
      <dgm:spPr/>
      <dgm:t>
        <a:bodyPr/>
        <a:lstStyle/>
        <a:p>
          <a:endParaRPr lang="en-US"/>
        </a:p>
      </dgm:t>
    </dgm:pt>
    <dgm:pt modelId="{39721F11-3CCA-492D-8D4F-87E2A7152969}">
      <dgm:prSet/>
      <dgm:spPr/>
      <dgm:t>
        <a:bodyPr/>
        <a:lstStyle/>
        <a:p>
          <a:r>
            <a:rPr lang="en-US" b="0" i="0" baseline="0"/>
            <a:t>Successful predictive analysis outcomes.</a:t>
          </a:r>
          <a:endParaRPr lang="en-US"/>
        </a:p>
      </dgm:t>
    </dgm:pt>
    <dgm:pt modelId="{89667D16-42F0-41A8-8D33-296DF267059E}" type="parTrans" cxnId="{24DFD7C9-A05A-481E-976D-110FD2239A67}">
      <dgm:prSet/>
      <dgm:spPr/>
      <dgm:t>
        <a:bodyPr/>
        <a:lstStyle/>
        <a:p>
          <a:endParaRPr lang="en-US"/>
        </a:p>
      </dgm:t>
    </dgm:pt>
    <dgm:pt modelId="{F9FEC4CE-175B-4D3B-B96F-14D92E241D40}" type="sibTrans" cxnId="{24DFD7C9-A05A-481E-976D-110FD2239A67}">
      <dgm:prSet/>
      <dgm:spPr/>
      <dgm:t>
        <a:bodyPr/>
        <a:lstStyle/>
        <a:p>
          <a:endParaRPr lang="en-US"/>
        </a:p>
      </dgm:t>
    </dgm:pt>
    <dgm:pt modelId="{99DA7065-3F2E-46FC-8661-22A6BDAC168B}" type="pres">
      <dgm:prSet presAssocID="{F39FE624-A267-46D9-BE58-99DAEEEB2910}" presName="vert0" presStyleCnt="0">
        <dgm:presLayoutVars>
          <dgm:dir/>
          <dgm:animOne val="branch"/>
          <dgm:animLvl val="lvl"/>
        </dgm:presLayoutVars>
      </dgm:prSet>
      <dgm:spPr/>
    </dgm:pt>
    <dgm:pt modelId="{BAB1E973-0603-4B76-9860-502B6356BC71}" type="pres">
      <dgm:prSet presAssocID="{DDFEC0FA-3FB1-4D52-B01B-1F5C35C1E633}" presName="thickLine" presStyleLbl="alignNode1" presStyleIdx="0" presStyleCnt="10"/>
      <dgm:spPr/>
    </dgm:pt>
    <dgm:pt modelId="{D4897AA8-2CB6-41C9-9548-F89F289A56FB}" type="pres">
      <dgm:prSet presAssocID="{DDFEC0FA-3FB1-4D52-B01B-1F5C35C1E633}" presName="horz1" presStyleCnt="0"/>
      <dgm:spPr/>
    </dgm:pt>
    <dgm:pt modelId="{5E1EA2D8-C662-4250-9203-E8D2D926C966}" type="pres">
      <dgm:prSet presAssocID="{DDFEC0FA-3FB1-4D52-B01B-1F5C35C1E633}" presName="tx1" presStyleLbl="revTx" presStyleIdx="0" presStyleCnt="10"/>
      <dgm:spPr/>
    </dgm:pt>
    <dgm:pt modelId="{1EFF4ED4-10FB-453D-817D-7D40AF46E839}" type="pres">
      <dgm:prSet presAssocID="{DDFEC0FA-3FB1-4D52-B01B-1F5C35C1E633}" presName="vert1" presStyleCnt="0"/>
      <dgm:spPr/>
    </dgm:pt>
    <dgm:pt modelId="{D3E31D2D-BE2C-4BE2-AC88-25B60D022774}" type="pres">
      <dgm:prSet presAssocID="{5A0FCC9D-7D51-4400-B332-F387ADE48C6D}" presName="thickLine" presStyleLbl="alignNode1" presStyleIdx="1" presStyleCnt="10"/>
      <dgm:spPr/>
    </dgm:pt>
    <dgm:pt modelId="{38D4FE2E-58E8-486B-A8D3-A285D4CCC9A1}" type="pres">
      <dgm:prSet presAssocID="{5A0FCC9D-7D51-4400-B332-F387ADE48C6D}" presName="horz1" presStyleCnt="0"/>
      <dgm:spPr/>
    </dgm:pt>
    <dgm:pt modelId="{0D585186-C52F-4EF7-ADA8-04E426C00CFB}" type="pres">
      <dgm:prSet presAssocID="{5A0FCC9D-7D51-4400-B332-F387ADE48C6D}" presName="tx1" presStyleLbl="revTx" presStyleIdx="1" presStyleCnt="10"/>
      <dgm:spPr/>
    </dgm:pt>
    <dgm:pt modelId="{DD2E4A02-1B81-4678-BF8D-A4B077BB9CBB}" type="pres">
      <dgm:prSet presAssocID="{5A0FCC9D-7D51-4400-B332-F387ADE48C6D}" presName="vert1" presStyleCnt="0"/>
      <dgm:spPr/>
    </dgm:pt>
    <dgm:pt modelId="{7D71402C-C332-4064-BB28-C517B29CD886}" type="pres">
      <dgm:prSet presAssocID="{04E7EF5F-23C3-4E99-8A04-FC209A184FE8}" presName="thickLine" presStyleLbl="alignNode1" presStyleIdx="2" presStyleCnt="10"/>
      <dgm:spPr/>
    </dgm:pt>
    <dgm:pt modelId="{7540C842-6358-41B3-9F23-6BE327497E4C}" type="pres">
      <dgm:prSet presAssocID="{04E7EF5F-23C3-4E99-8A04-FC209A184FE8}" presName="horz1" presStyleCnt="0"/>
      <dgm:spPr/>
    </dgm:pt>
    <dgm:pt modelId="{56398343-B8D9-4661-A850-EC5728BFAAAD}" type="pres">
      <dgm:prSet presAssocID="{04E7EF5F-23C3-4E99-8A04-FC209A184FE8}" presName="tx1" presStyleLbl="revTx" presStyleIdx="2" presStyleCnt="10"/>
      <dgm:spPr/>
    </dgm:pt>
    <dgm:pt modelId="{494BD0B8-3EAE-4B95-B1FB-4F6BB7717783}" type="pres">
      <dgm:prSet presAssocID="{04E7EF5F-23C3-4E99-8A04-FC209A184FE8}" presName="vert1" presStyleCnt="0"/>
      <dgm:spPr/>
    </dgm:pt>
    <dgm:pt modelId="{25A3417D-0FBF-4CDC-B277-7CDD4590C956}" type="pres">
      <dgm:prSet presAssocID="{D2100D46-2E42-4766-8F32-1C0866550C25}" presName="thickLine" presStyleLbl="alignNode1" presStyleIdx="3" presStyleCnt="10"/>
      <dgm:spPr/>
    </dgm:pt>
    <dgm:pt modelId="{470C5295-F6D0-4558-B490-D89A2A20BD2E}" type="pres">
      <dgm:prSet presAssocID="{D2100D46-2E42-4766-8F32-1C0866550C25}" presName="horz1" presStyleCnt="0"/>
      <dgm:spPr/>
    </dgm:pt>
    <dgm:pt modelId="{BB056620-20EF-4D59-A6DD-4B87832AA8CE}" type="pres">
      <dgm:prSet presAssocID="{D2100D46-2E42-4766-8F32-1C0866550C25}" presName="tx1" presStyleLbl="revTx" presStyleIdx="3" presStyleCnt="10"/>
      <dgm:spPr/>
    </dgm:pt>
    <dgm:pt modelId="{5929DF97-5C46-409E-9417-87AABA79DF75}" type="pres">
      <dgm:prSet presAssocID="{D2100D46-2E42-4766-8F32-1C0866550C25}" presName="vert1" presStyleCnt="0"/>
      <dgm:spPr/>
    </dgm:pt>
    <dgm:pt modelId="{FA9C5B9F-57B1-4133-94BF-D76A151B447E}" type="pres">
      <dgm:prSet presAssocID="{B64A3925-16D9-49AF-B2F9-9D668971ECE0}" presName="thickLine" presStyleLbl="alignNode1" presStyleIdx="4" presStyleCnt="10"/>
      <dgm:spPr/>
    </dgm:pt>
    <dgm:pt modelId="{F9724214-5C22-42BA-A6D7-4A9A78A5E4BE}" type="pres">
      <dgm:prSet presAssocID="{B64A3925-16D9-49AF-B2F9-9D668971ECE0}" presName="horz1" presStyleCnt="0"/>
      <dgm:spPr/>
    </dgm:pt>
    <dgm:pt modelId="{D76E8EC1-E999-411C-8C8D-654C364F57AA}" type="pres">
      <dgm:prSet presAssocID="{B64A3925-16D9-49AF-B2F9-9D668971ECE0}" presName="tx1" presStyleLbl="revTx" presStyleIdx="4" presStyleCnt="10"/>
      <dgm:spPr/>
    </dgm:pt>
    <dgm:pt modelId="{FF77FC2C-CD9E-4746-9E0B-4C4A43362728}" type="pres">
      <dgm:prSet presAssocID="{B64A3925-16D9-49AF-B2F9-9D668971ECE0}" presName="vert1" presStyleCnt="0"/>
      <dgm:spPr/>
    </dgm:pt>
    <dgm:pt modelId="{F1D589E8-A975-477D-AEA0-323BB01889D3}" type="pres">
      <dgm:prSet presAssocID="{0C2FCEEF-B67A-487A-A093-385407ABFE3B}" presName="thickLine" presStyleLbl="alignNode1" presStyleIdx="5" presStyleCnt="10"/>
      <dgm:spPr/>
    </dgm:pt>
    <dgm:pt modelId="{1B5AA5D6-E851-4911-BC5A-DBDBEA97F905}" type="pres">
      <dgm:prSet presAssocID="{0C2FCEEF-B67A-487A-A093-385407ABFE3B}" presName="horz1" presStyleCnt="0"/>
      <dgm:spPr/>
    </dgm:pt>
    <dgm:pt modelId="{4D1BD3D6-DF99-4E08-9FDB-85238781040E}" type="pres">
      <dgm:prSet presAssocID="{0C2FCEEF-B67A-487A-A093-385407ABFE3B}" presName="tx1" presStyleLbl="revTx" presStyleIdx="5" presStyleCnt="10"/>
      <dgm:spPr/>
    </dgm:pt>
    <dgm:pt modelId="{42AA67D1-9651-4582-93BD-E8539F277A69}" type="pres">
      <dgm:prSet presAssocID="{0C2FCEEF-B67A-487A-A093-385407ABFE3B}" presName="vert1" presStyleCnt="0"/>
      <dgm:spPr/>
    </dgm:pt>
    <dgm:pt modelId="{6717376C-8324-4722-BFCC-ADFAE324F2D9}" type="pres">
      <dgm:prSet presAssocID="{DDFE75D5-3398-4A69-A3B7-709006A29C00}" presName="thickLine" presStyleLbl="alignNode1" presStyleIdx="6" presStyleCnt="10"/>
      <dgm:spPr/>
    </dgm:pt>
    <dgm:pt modelId="{3438E20F-5E83-4211-84D4-213885EE0F96}" type="pres">
      <dgm:prSet presAssocID="{DDFE75D5-3398-4A69-A3B7-709006A29C00}" presName="horz1" presStyleCnt="0"/>
      <dgm:spPr/>
    </dgm:pt>
    <dgm:pt modelId="{8BF4DF9C-541B-4B63-9272-6CFB72254950}" type="pres">
      <dgm:prSet presAssocID="{DDFE75D5-3398-4A69-A3B7-709006A29C00}" presName="tx1" presStyleLbl="revTx" presStyleIdx="6" presStyleCnt="10"/>
      <dgm:spPr/>
    </dgm:pt>
    <dgm:pt modelId="{CE38D8CF-505D-4286-934F-2F4505EBD874}" type="pres">
      <dgm:prSet presAssocID="{DDFE75D5-3398-4A69-A3B7-709006A29C00}" presName="vert1" presStyleCnt="0"/>
      <dgm:spPr/>
    </dgm:pt>
    <dgm:pt modelId="{4691340D-1274-4615-B8B2-46D8D13A974C}" type="pres">
      <dgm:prSet presAssocID="{BD427FB5-4C2D-4F43-B48C-C54EEF561622}" presName="thickLine" presStyleLbl="alignNode1" presStyleIdx="7" presStyleCnt="10"/>
      <dgm:spPr/>
    </dgm:pt>
    <dgm:pt modelId="{444B825E-C75E-4F98-9598-AFE9D52D92DD}" type="pres">
      <dgm:prSet presAssocID="{BD427FB5-4C2D-4F43-B48C-C54EEF561622}" presName="horz1" presStyleCnt="0"/>
      <dgm:spPr/>
    </dgm:pt>
    <dgm:pt modelId="{8A551B3D-8629-4DBD-AD76-F9D4BEF5C979}" type="pres">
      <dgm:prSet presAssocID="{BD427FB5-4C2D-4F43-B48C-C54EEF561622}" presName="tx1" presStyleLbl="revTx" presStyleIdx="7" presStyleCnt="10"/>
      <dgm:spPr/>
    </dgm:pt>
    <dgm:pt modelId="{AEC9C728-3546-434B-91F1-890AA356F1A3}" type="pres">
      <dgm:prSet presAssocID="{BD427FB5-4C2D-4F43-B48C-C54EEF561622}" presName="vert1" presStyleCnt="0"/>
      <dgm:spPr/>
    </dgm:pt>
    <dgm:pt modelId="{50049DF4-FAFE-4812-B9CE-0B4D8CF8E228}" type="pres">
      <dgm:prSet presAssocID="{63BBE63D-7A8E-4B83-8C37-A14E83F276ED}" presName="thickLine" presStyleLbl="alignNode1" presStyleIdx="8" presStyleCnt="10"/>
      <dgm:spPr/>
    </dgm:pt>
    <dgm:pt modelId="{7A33153C-A898-4177-9026-48F13F33EF5C}" type="pres">
      <dgm:prSet presAssocID="{63BBE63D-7A8E-4B83-8C37-A14E83F276ED}" presName="horz1" presStyleCnt="0"/>
      <dgm:spPr/>
    </dgm:pt>
    <dgm:pt modelId="{306ECB1F-3B41-4768-8B4A-FC1EC2473AA3}" type="pres">
      <dgm:prSet presAssocID="{63BBE63D-7A8E-4B83-8C37-A14E83F276ED}" presName="tx1" presStyleLbl="revTx" presStyleIdx="8" presStyleCnt="10"/>
      <dgm:spPr/>
    </dgm:pt>
    <dgm:pt modelId="{48A163B8-0C3C-4FC2-84BA-F7F2424A8BC4}" type="pres">
      <dgm:prSet presAssocID="{63BBE63D-7A8E-4B83-8C37-A14E83F276ED}" presName="vert1" presStyleCnt="0"/>
      <dgm:spPr/>
    </dgm:pt>
    <dgm:pt modelId="{95A8C7E6-C391-453B-9B45-EA59BCA9B234}" type="pres">
      <dgm:prSet presAssocID="{39721F11-3CCA-492D-8D4F-87E2A7152969}" presName="thickLine" presStyleLbl="alignNode1" presStyleIdx="9" presStyleCnt="10"/>
      <dgm:spPr/>
    </dgm:pt>
    <dgm:pt modelId="{74DD4674-C1FC-4485-8F53-B458452F9FED}" type="pres">
      <dgm:prSet presAssocID="{39721F11-3CCA-492D-8D4F-87E2A7152969}" presName="horz1" presStyleCnt="0"/>
      <dgm:spPr/>
    </dgm:pt>
    <dgm:pt modelId="{5670B70F-D8FD-438A-AF30-D90237A8A077}" type="pres">
      <dgm:prSet presAssocID="{39721F11-3CCA-492D-8D4F-87E2A7152969}" presName="tx1" presStyleLbl="revTx" presStyleIdx="9" presStyleCnt="10"/>
      <dgm:spPr/>
    </dgm:pt>
    <dgm:pt modelId="{D35B9850-B298-423F-BB57-8F3BD0A9E909}" type="pres">
      <dgm:prSet presAssocID="{39721F11-3CCA-492D-8D4F-87E2A7152969}" presName="vert1" presStyleCnt="0"/>
      <dgm:spPr/>
    </dgm:pt>
  </dgm:ptLst>
  <dgm:cxnLst>
    <dgm:cxn modelId="{5F310801-B087-439A-8EB9-F6D458E3B181}" type="presOf" srcId="{DDFE75D5-3398-4A69-A3B7-709006A29C00}" destId="{8BF4DF9C-541B-4B63-9272-6CFB72254950}" srcOrd="0" destOrd="0" presId="urn:microsoft.com/office/officeart/2008/layout/LinedList"/>
    <dgm:cxn modelId="{D9413E02-2C97-4AFE-AF3A-6948DC3126DA}" srcId="{F39FE624-A267-46D9-BE58-99DAEEEB2910}" destId="{04E7EF5F-23C3-4E99-8A04-FC209A184FE8}" srcOrd="2" destOrd="0" parTransId="{1C24E0EF-6BED-4ED5-BDAA-0205912E4370}" sibTransId="{F0340945-3D87-4A1C-97D0-1D5F42193803}"/>
    <dgm:cxn modelId="{BE73600A-F614-48DC-8624-B7ADB4B5CF0E}" type="presOf" srcId="{0C2FCEEF-B67A-487A-A093-385407ABFE3B}" destId="{4D1BD3D6-DF99-4E08-9FDB-85238781040E}" srcOrd="0" destOrd="0" presId="urn:microsoft.com/office/officeart/2008/layout/LinedList"/>
    <dgm:cxn modelId="{E6DA320B-2733-4D49-89AF-3F840DDF60F1}" type="presOf" srcId="{D2100D46-2E42-4766-8F32-1C0866550C25}" destId="{BB056620-20EF-4D59-A6DD-4B87832AA8CE}" srcOrd="0" destOrd="0" presId="urn:microsoft.com/office/officeart/2008/layout/LinedList"/>
    <dgm:cxn modelId="{85C7FF21-0580-4E1A-B9D5-866567AF4C22}" srcId="{F39FE624-A267-46D9-BE58-99DAEEEB2910}" destId="{0C2FCEEF-B67A-487A-A093-385407ABFE3B}" srcOrd="5" destOrd="0" parTransId="{7EB410AF-E9E3-4FC4-A120-4485AED9C4F5}" sibTransId="{3DCAF362-2EED-40D0-927A-A0311FF21F26}"/>
    <dgm:cxn modelId="{F39B2025-5030-47D1-B269-572FFCA82B11}" type="presOf" srcId="{DDFEC0FA-3FB1-4D52-B01B-1F5C35C1E633}" destId="{5E1EA2D8-C662-4250-9203-E8D2D926C966}" srcOrd="0" destOrd="0" presId="urn:microsoft.com/office/officeart/2008/layout/LinedList"/>
    <dgm:cxn modelId="{8F18DA37-9F40-4D02-800B-9FF81CFF436B}" type="presOf" srcId="{5A0FCC9D-7D51-4400-B332-F387ADE48C6D}" destId="{0D585186-C52F-4EF7-ADA8-04E426C00CFB}" srcOrd="0" destOrd="0" presId="urn:microsoft.com/office/officeart/2008/layout/LinedList"/>
    <dgm:cxn modelId="{1088E36E-FDAA-4AC0-BDC4-89A7F6D820AA}" type="presOf" srcId="{04E7EF5F-23C3-4E99-8A04-FC209A184FE8}" destId="{56398343-B8D9-4661-A850-EC5728BFAAAD}" srcOrd="0" destOrd="0" presId="urn:microsoft.com/office/officeart/2008/layout/LinedList"/>
    <dgm:cxn modelId="{2213AD76-304A-42B1-93F7-0CB37DFF47B8}" srcId="{F39FE624-A267-46D9-BE58-99DAEEEB2910}" destId="{B64A3925-16D9-49AF-B2F9-9D668971ECE0}" srcOrd="4" destOrd="0" parTransId="{97F96B2E-79E9-41D8-9C6C-052A343FEB62}" sibTransId="{C6E73CD0-ECA4-4CCA-9B70-E96B6EA18DC9}"/>
    <dgm:cxn modelId="{000D6E83-233F-4AB6-AEB8-621AA625B456}" type="presOf" srcId="{BD427FB5-4C2D-4F43-B48C-C54EEF561622}" destId="{8A551B3D-8629-4DBD-AD76-F9D4BEF5C979}" srcOrd="0" destOrd="0" presId="urn:microsoft.com/office/officeart/2008/layout/LinedList"/>
    <dgm:cxn modelId="{BFB8B193-A8F9-4434-B9C6-EE50B6619FB9}" srcId="{F39FE624-A267-46D9-BE58-99DAEEEB2910}" destId="{DDFEC0FA-3FB1-4D52-B01B-1F5C35C1E633}" srcOrd="0" destOrd="0" parTransId="{1922FDC6-6091-4CC0-B0DE-6BE81F83D4B0}" sibTransId="{E3A64BA9-94F1-43A6-99E4-9D9F8421262B}"/>
    <dgm:cxn modelId="{37665896-E613-4C72-8D7B-D0C3701BAAFA}" srcId="{F39FE624-A267-46D9-BE58-99DAEEEB2910}" destId="{DDFE75D5-3398-4A69-A3B7-709006A29C00}" srcOrd="6" destOrd="0" parTransId="{A9D9386E-F871-4499-B6FF-59FECB3CA88B}" sibTransId="{4B1F218D-F228-4800-BE88-F32DD4842BE8}"/>
    <dgm:cxn modelId="{882FB89D-420A-4E0E-9DD1-996EE8E05719}" type="presOf" srcId="{F39FE624-A267-46D9-BE58-99DAEEEB2910}" destId="{99DA7065-3F2E-46FC-8661-22A6BDAC168B}" srcOrd="0" destOrd="0" presId="urn:microsoft.com/office/officeart/2008/layout/LinedList"/>
    <dgm:cxn modelId="{811628A3-F3A4-4ED4-9A12-4A276FB5E79C}" srcId="{F39FE624-A267-46D9-BE58-99DAEEEB2910}" destId="{63BBE63D-7A8E-4B83-8C37-A14E83F276ED}" srcOrd="8" destOrd="0" parTransId="{445121A0-C04E-4042-AB38-4CBBEA1371DC}" sibTransId="{57790D67-B7EB-46BD-AD94-B236E2D4C7E4}"/>
    <dgm:cxn modelId="{21F682B4-C043-4FC4-A6C3-14136679CF74}" type="presOf" srcId="{B64A3925-16D9-49AF-B2F9-9D668971ECE0}" destId="{D76E8EC1-E999-411C-8C8D-654C364F57AA}" srcOrd="0" destOrd="0" presId="urn:microsoft.com/office/officeart/2008/layout/LinedList"/>
    <dgm:cxn modelId="{3EB7D6B4-938F-4606-AA6E-EE0D9924CD16}" srcId="{F39FE624-A267-46D9-BE58-99DAEEEB2910}" destId="{D2100D46-2E42-4766-8F32-1C0866550C25}" srcOrd="3" destOrd="0" parTransId="{14A97CEF-DCF2-46B6-A8D0-8CA9E36693A2}" sibTransId="{60DD04FE-E4C2-4F7D-8811-D44AC990D9B9}"/>
    <dgm:cxn modelId="{1CFCECBD-FB15-4A46-A372-F366B4D7DD02}" type="presOf" srcId="{63BBE63D-7A8E-4B83-8C37-A14E83F276ED}" destId="{306ECB1F-3B41-4768-8B4A-FC1EC2473AA3}" srcOrd="0" destOrd="0" presId="urn:microsoft.com/office/officeart/2008/layout/LinedList"/>
    <dgm:cxn modelId="{0508C0C0-9012-4A51-BB14-024B069B2481}" srcId="{F39FE624-A267-46D9-BE58-99DAEEEB2910}" destId="{BD427FB5-4C2D-4F43-B48C-C54EEF561622}" srcOrd="7" destOrd="0" parTransId="{9945ED39-F516-45E8-8C3A-52E2765825D0}" sibTransId="{D79AF89F-3F95-440C-ABAA-ACEDA11B4D2F}"/>
    <dgm:cxn modelId="{24DFD7C9-A05A-481E-976D-110FD2239A67}" srcId="{F39FE624-A267-46D9-BE58-99DAEEEB2910}" destId="{39721F11-3CCA-492D-8D4F-87E2A7152969}" srcOrd="9" destOrd="0" parTransId="{89667D16-42F0-41A8-8D33-296DF267059E}" sibTransId="{F9FEC4CE-175B-4D3B-B96F-14D92E241D40}"/>
    <dgm:cxn modelId="{1F261ADF-1AB7-4714-B7B0-CFDB368A8F6E}" srcId="{F39FE624-A267-46D9-BE58-99DAEEEB2910}" destId="{5A0FCC9D-7D51-4400-B332-F387ADE48C6D}" srcOrd="1" destOrd="0" parTransId="{989D6EB2-8791-42A9-821B-3C777286FF37}" sibTransId="{6C3300F3-78B1-4F59-86FB-8A596630D2AC}"/>
    <dgm:cxn modelId="{59A68AF5-7F83-4CAA-85DA-940626739E1C}" type="presOf" srcId="{39721F11-3CCA-492D-8D4F-87E2A7152969}" destId="{5670B70F-D8FD-438A-AF30-D90237A8A077}" srcOrd="0" destOrd="0" presId="urn:microsoft.com/office/officeart/2008/layout/LinedList"/>
    <dgm:cxn modelId="{D48D5708-8E6B-449E-844E-746268872BE2}" type="presParOf" srcId="{99DA7065-3F2E-46FC-8661-22A6BDAC168B}" destId="{BAB1E973-0603-4B76-9860-502B6356BC71}" srcOrd="0" destOrd="0" presId="urn:microsoft.com/office/officeart/2008/layout/LinedList"/>
    <dgm:cxn modelId="{95D9417A-60DB-4117-B3B0-C152629AB29D}" type="presParOf" srcId="{99DA7065-3F2E-46FC-8661-22A6BDAC168B}" destId="{D4897AA8-2CB6-41C9-9548-F89F289A56FB}" srcOrd="1" destOrd="0" presId="urn:microsoft.com/office/officeart/2008/layout/LinedList"/>
    <dgm:cxn modelId="{1D0A6137-49F4-4FC0-AF5D-84DF029B7CA7}" type="presParOf" srcId="{D4897AA8-2CB6-41C9-9548-F89F289A56FB}" destId="{5E1EA2D8-C662-4250-9203-E8D2D926C966}" srcOrd="0" destOrd="0" presId="urn:microsoft.com/office/officeart/2008/layout/LinedList"/>
    <dgm:cxn modelId="{5AF36F1A-3734-4B7B-A2E5-C33FEFAAF08D}" type="presParOf" srcId="{D4897AA8-2CB6-41C9-9548-F89F289A56FB}" destId="{1EFF4ED4-10FB-453D-817D-7D40AF46E839}" srcOrd="1" destOrd="0" presId="urn:microsoft.com/office/officeart/2008/layout/LinedList"/>
    <dgm:cxn modelId="{A71A6779-DC9B-4F77-AF92-0702047680FA}" type="presParOf" srcId="{99DA7065-3F2E-46FC-8661-22A6BDAC168B}" destId="{D3E31D2D-BE2C-4BE2-AC88-25B60D022774}" srcOrd="2" destOrd="0" presId="urn:microsoft.com/office/officeart/2008/layout/LinedList"/>
    <dgm:cxn modelId="{E3A25CE5-6A71-4C98-A752-A4C90D207F7E}" type="presParOf" srcId="{99DA7065-3F2E-46FC-8661-22A6BDAC168B}" destId="{38D4FE2E-58E8-486B-A8D3-A285D4CCC9A1}" srcOrd="3" destOrd="0" presId="urn:microsoft.com/office/officeart/2008/layout/LinedList"/>
    <dgm:cxn modelId="{7F96F84D-BE27-4725-B087-8100E9C2A997}" type="presParOf" srcId="{38D4FE2E-58E8-486B-A8D3-A285D4CCC9A1}" destId="{0D585186-C52F-4EF7-ADA8-04E426C00CFB}" srcOrd="0" destOrd="0" presId="urn:microsoft.com/office/officeart/2008/layout/LinedList"/>
    <dgm:cxn modelId="{3ACFB2D5-07FE-4537-82D5-05C18FF20B29}" type="presParOf" srcId="{38D4FE2E-58E8-486B-A8D3-A285D4CCC9A1}" destId="{DD2E4A02-1B81-4678-BF8D-A4B077BB9CBB}" srcOrd="1" destOrd="0" presId="urn:microsoft.com/office/officeart/2008/layout/LinedList"/>
    <dgm:cxn modelId="{003005F0-00D6-426F-A61D-80D25C96D9F9}" type="presParOf" srcId="{99DA7065-3F2E-46FC-8661-22A6BDAC168B}" destId="{7D71402C-C332-4064-BB28-C517B29CD886}" srcOrd="4" destOrd="0" presId="urn:microsoft.com/office/officeart/2008/layout/LinedList"/>
    <dgm:cxn modelId="{0FC733AA-2FC3-4DDB-B975-9D51D7912F65}" type="presParOf" srcId="{99DA7065-3F2E-46FC-8661-22A6BDAC168B}" destId="{7540C842-6358-41B3-9F23-6BE327497E4C}" srcOrd="5" destOrd="0" presId="urn:microsoft.com/office/officeart/2008/layout/LinedList"/>
    <dgm:cxn modelId="{012F5EAD-6135-47C0-B719-66C25610AE64}" type="presParOf" srcId="{7540C842-6358-41B3-9F23-6BE327497E4C}" destId="{56398343-B8D9-4661-A850-EC5728BFAAAD}" srcOrd="0" destOrd="0" presId="urn:microsoft.com/office/officeart/2008/layout/LinedList"/>
    <dgm:cxn modelId="{1C5C8183-9564-4F48-A088-CBF3FB93BF46}" type="presParOf" srcId="{7540C842-6358-41B3-9F23-6BE327497E4C}" destId="{494BD0B8-3EAE-4B95-B1FB-4F6BB7717783}" srcOrd="1" destOrd="0" presId="urn:microsoft.com/office/officeart/2008/layout/LinedList"/>
    <dgm:cxn modelId="{D8098FB1-3B12-46FD-B31E-B85E45A7CB23}" type="presParOf" srcId="{99DA7065-3F2E-46FC-8661-22A6BDAC168B}" destId="{25A3417D-0FBF-4CDC-B277-7CDD4590C956}" srcOrd="6" destOrd="0" presId="urn:microsoft.com/office/officeart/2008/layout/LinedList"/>
    <dgm:cxn modelId="{A7F2FDE3-038C-4E8F-A9A1-74D8449B5F71}" type="presParOf" srcId="{99DA7065-3F2E-46FC-8661-22A6BDAC168B}" destId="{470C5295-F6D0-4558-B490-D89A2A20BD2E}" srcOrd="7" destOrd="0" presId="urn:microsoft.com/office/officeart/2008/layout/LinedList"/>
    <dgm:cxn modelId="{B0773542-7ADE-4C09-9609-F9B8A64F4E14}" type="presParOf" srcId="{470C5295-F6D0-4558-B490-D89A2A20BD2E}" destId="{BB056620-20EF-4D59-A6DD-4B87832AA8CE}" srcOrd="0" destOrd="0" presId="urn:microsoft.com/office/officeart/2008/layout/LinedList"/>
    <dgm:cxn modelId="{D48637B2-D46C-4E8C-A3E1-E2021EBCDAFD}" type="presParOf" srcId="{470C5295-F6D0-4558-B490-D89A2A20BD2E}" destId="{5929DF97-5C46-409E-9417-87AABA79DF75}" srcOrd="1" destOrd="0" presId="urn:microsoft.com/office/officeart/2008/layout/LinedList"/>
    <dgm:cxn modelId="{78F51D2F-4B00-406F-A217-E006A7095B33}" type="presParOf" srcId="{99DA7065-3F2E-46FC-8661-22A6BDAC168B}" destId="{FA9C5B9F-57B1-4133-94BF-D76A151B447E}" srcOrd="8" destOrd="0" presId="urn:microsoft.com/office/officeart/2008/layout/LinedList"/>
    <dgm:cxn modelId="{27EC1543-DE61-4178-BD58-25B3FA749F03}" type="presParOf" srcId="{99DA7065-3F2E-46FC-8661-22A6BDAC168B}" destId="{F9724214-5C22-42BA-A6D7-4A9A78A5E4BE}" srcOrd="9" destOrd="0" presId="urn:microsoft.com/office/officeart/2008/layout/LinedList"/>
    <dgm:cxn modelId="{986769FC-0D93-4EE2-9FDD-13F58AB72B67}" type="presParOf" srcId="{F9724214-5C22-42BA-A6D7-4A9A78A5E4BE}" destId="{D76E8EC1-E999-411C-8C8D-654C364F57AA}" srcOrd="0" destOrd="0" presId="urn:microsoft.com/office/officeart/2008/layout/LinedList"/>
    <dgm:cxn modelId="{C6A0DFEE-E394-4E23-A6ED-E14C39896912}" type="presParOf" srcId="{F9724214-5C22-42BA-A6D7-4A9A78A5E4BE}" destId="{FF77FC2C-CD9E-4746-9E0B-4C4A43362728}" srcOrd="1" destOrd="0" presId="urn:microsoft.com/office/officeart/2008/layout/LinedList"/>
    <dgm:cxn modelId="{EA806DE5-2CB2-4CD5-89FC-4AD70BE2C77D}" type="presParOf" srcId="{99DA7065-3F2E-46FC-8661-22A6BDAC168B}" destId="{F1D589E8-A975-477D-AEA0-323BB01889D3}" srcOrd="10" destOrd="0" presId="urn:microsoft.com/office/officeart/2008/layout/LinedList"/>
    <dgm:cxn modelId="{C02E6AC1-9673-409B-A714-1EE8B9B9FA6A}" type="presParOf" srcId="{99DA7065-3F2E-46FC-8661-22A6BDAC168B}" destId="{1B5AA5D6-E851-4911-BC5A-DBDBEA97F905}" srcOrd="11" destOrd="0" presId="urn:microsoft.com/office/officeart/2008/layout/LinedList"/>
    <dgm:cxn modelId="{8E4F4F23-3D6B-4AC9-838F-251F8E9329CE}" type="presParOf" srcId="{1B5AA5D6-E851-4911-BC5A-DBDBEA97F905}" destId="{4D1BD3D6-DF99-4E08-9FDB-85238781040E}" srcOrd="0" destOrd="0" presId="urn:microsoft.com/office/officeart/2008/layout/LinedList"/>
    <dgm:cxn modelId="{370DFFD8-7F43-41B8-8C4B-C300ECFDEBE5}" type="presParOf" srcId="{1B5AA5D6-E851-4911-BC5A-DBDBEA97F905}" destId="{42AA67D1-9651-4582-93BD-E8539F277A69}" srcOrd="1" destOrd="0" presId="urn:microsoft.com/office/officeart/2008/layout/LinedList"/>
    <dgm:cxn modelId="{F8C0BCE2-0760-4E94-BD5D-CA2F133EE1F1}" type="presParOf" srcId="{99DA7065-3F2E-46FC-8661-22A6BDAC168B}" destId="{6717376C-8324-4722-BFCC-ADFAE324F2D9}" srcOrd="12" destOrd="0" presId="urn:microsoft.com/office/officeart/2008/layout/LinedList"/>
    <dgm:cxn modelId="{C214F227-7830-48C0-94F7-0346D4F7C1D0}" type="presParOf" srcId="{99DA7065-3F2E-46FC-8661-22A6BDAC168B}" destId="{3438E20F-5E83-4211-84D4-213885EE0F96}" srcOrd="13" destOrd="0" presId="urn:microsoft.com/office/officeart/2008/layout/LinedList"/>
    <dgm:cxn modelId="{5E451FB4-8C89-4CC7-8A19-E90242DF14E1}" type="presParOf" srcId="{3438E20F-5E83-4211-84D4-213885EE0F96}" destId="{8BF4DF9C-541B-4B63-9272-6CFB72254950}" srcOrd="0" destOrd="0" presId="urn:microsoft.com/office/officeart/2008/layout/LinedList"/>
    <dgm:cxn modelId="{DF58B488-503E-4CDC-8A7B-BAE8BAA27F38}" type="presParOf" srcId="{3438E20F-5E83-4211-84D4-213885EE0F96}" destId="{CE38D8CF-505D-4286-934F-2F4505EBD874}" srcOrd="1" destOrd="0" presId="urn:microsoft.com/office/officeart/2008/layout/LinedList"/>
    <dgm:cxn modelId="{7E6576F3-C6F2-4CB6-AEC5-B36E8DAA2700}" type="presParOf" srcId="{99DA7065-3F2E-46FC-8661-22A6BDAC168B}" destId="{4691340D-1274-4615-B8B2-46D8D13A974C}" srcOrd="14" destOrd="0" presId="urn:microsoft.com/office/officeart/2008/layout/LinedList"/>
    <dgm:cxn modelId="{0901702E-936E-466A-87BB-E44355691B2C}" type="presParOf" srcId="{99DA7065-3F2E-46FC-8661-22A6BDAC168B}" destId="{444B825E-C75E-4F98-9598-AFE9D52D92DD}" srcOrd="15" destOrd="0" presId="urn:microsoft.com/office/officeart/2008/layout/LinedList"/>
    <dgm:cxn modelId="{8E45ED33-D8FC-41DD-BD10-32FD643F1D1B}" type="presParOf" srcId="{444B825E-C75E-4F98-9598-AFE9D52D92DD}" destId="{8A551B3D-8629-4DBD-AD76-F9D4BEF5C979}" srcOrd="0" destOrd="0" presId="urn:microsoft.com/office/officeart/2008/layout/LinedList"/>
    <dgm:cxn modelId="{BAE1EDBA-F701-4F37-8C6F-9CECC14CE8B3}" type="presParOf" srcId="{444B825E-C75E-4F98-9598-AFE9D52D92DD}" destId="{AEC9C728-3546-434B-91F1-890AA356F1A3}" srcOrd="1" destOrd="0" presId="urn:microsoft.com/office/officeart/2008/layout/LinedList"/>
    <dgm:cxn modelId="{B7132FA2-F959-48C6-AECA-63F059B47144}" type="presParOf" srcId="{99DA7065-3F2E-46FC-8661-22A6BDAC168B}" destId="{50049DF4-FAFE-4812-B9CE-0B4D8CF8E228}" srcOrd="16" destOrd="0" presId="urn:microsoft.com/office/officeart/2008/layout/LinedList"/>
    <dgm:cxn modelId="{EA80EE2B-0EC2-403E-92B9-FD53D97F84FC}" type="presParOf" srcId="{99DA7065-3F2E-46FC-8661-22A6BDAC168B}" destId="{7A33153C-A898-4177-9026-48F13F33EF5C}" srcOrd="17" destOrd="0" presId="urn:microsoft.com/office/officeart/2008/layout/LinedList"/>
    <dgm:cxn modelId="{A463C92D-6041-4689-9794-9A96C4C05D2D}" type="presParOf" srcId="{7A33153C-A898-4177-9026-48F13F33EF5C}" destId="{306ECB1F-3B41-4768-8B4A-FC1EC2473AA3}" srcOrd="0" destOrd="0" presId="urn:microsoft.com/office/officeart/2008/layout/LinedList"/>
    <dgm:cxn modelId="{8B9DFCB4-99A0-401D-8C93-DD2B35BEB483}" type="presParOf" srcId="{7A33153C-A898-4177-9026-48F13F33EF5C}" destId="{48A163B8-0C3C-4FC2-84BA-F7F2424A8BC4}" srcOrd="1" destOrd="0" presId="urn:microsoft.com/office/officeart/2008/layout/LinedList"/>
    <dgm:cxn modelId="{1749CE5C-F8FD-443C-9CE7-B74026D883AC}" type="presParOf" srcId="{99DA7065-3F2E-46FC-8661-22A6BDAC168B}" destId="{95A8C7E6-C391-453B-9B45-EA59BCA9B234}" srcOrd="18" destOrd="0" presId="urn:microsoft.com/office/officeart/2008/layout/LinedList"/>
    <dgm:cxn modelId="{66DBE1BC-442F-4F35-AD22-7C722A8CF3E2}" type="presParOf" srcId="{99DA7065-3F2E-46FC-8661-22A6BDAC168B}" destId="{74DD4674-C1FC-4485-8F53-B458452F9FED}" srcOrd="19" destOrd="0" presId="urn:microsoft.com/office/officeart/2008/layout/LinedList"/>
    <dgm:cxn modelId="{DB6897F9-4879-4A85-BD71-0F2046F1B9FE}" type="presParOf" srcId="{74DD4674-C1FC-4485-8F53-B458452F9FED}" destId="{5670B70F-D8FD-438A-AF30-D90237A8A077}" srcOrd="0" destOrd="0" presId="urn:microsoft.com/office/officeart/2008/layout/LinedList"/>
    <dgm:cxn modelId="{EDD78121-B68F-412C-AB9E-20FDBEA61DC3}" type="presParOf" srcId="{74DD4674-C1FC-4485-8F53-B458452F9FED}" destId="{D35B9850-B298-423F-BB57-8F3BD0A9E909}"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BCE60A-C504-4E79-8036-57806339B5E0}"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C12B179A-0D78-4CBC-A190-96033597EF9D}">
      <dgm:prSet custT="1"/>
      <dgm:spPr/>
      <dgm:t>
        <a:bodyPr/>
        <a:lstStyle/>
        <a:p>
          <a:r>
            <a:rPr lang="en-US" sz="2000" b="1" dirty="0"/>
            <a:t>Data Collection and Analysis Methodology</a:t>
          </a:r>
          <a:r>
            <a:rPr lang="en-US" sz="1600" b="1" dirty="0"/>
            <a:t>:</a:t>
          </a:r>
          <a:endParaRPr lang="en-US" sz="1600" dirty="0"/>
        </a:p>
      </dgm:t>
    </dgm:pt>
    <dgm:pt modelId="{1DD04AFB-E787-465D-814E-231D480499C2}" type="parTrans" cxnId="{CBD68606-20BF-4D22-808B-80D5F6FB183E}">
      <dgm:prSet/>
      <dgm:spPr/>
      <dgm:t>
        <a:bodyPr/>
        <a:lstStyle/>
        <a:p>
          <a:endParaRPr lang="en-US"/>
        </a:p>
      </dgm:t>
    </dgm:pt>
    <dgm:pt modelId="{12A1F270-42FF-46BE-8EA5-D8DE47208B4B}" type="sibTrans" cxnId="{CBD68606-20BF-4D22-808B-80D5F6FB183E}">
      <dgm:prSet/>
      <dgm:spPr/>
      <dgm:t>
        <a:bodyPr/>
        <a:lstStyle/>
        <a:p>
          <a:endParaRPr lang="en-US"/>
        </a:p>
      </dgm:t>
    </dgm:pt>
    <dgm:pt modelId="{53820375-F817-4A3C-A1A6-CC1DBAF72B40}">
      <dgm:prSet/>
      <dgm:spPr/>
      <dgm:t>
        <a:bodyPr/>
        <a:lstStyle/>
        <a:p>
          <a:r>
            <a:rPr lang="en-US" dirty="0"/>
            <a:t>Cleaned and prepared data for machine learning, including one-hot encoding and removing irrelevant columns.</a:t>
          </a:r>
        </a:p>
      </dgm:t>
    </dgm:pt>
    <dgm:pt modelId="{33B4AC52-C10C-4FDE-81AD-ACEDAF9D503A}" type="parTrans" cxnId="{FBE8176A-C4FF-4681-8768-FD706FD490FB}">
      <dgm:prSet/>
      <dgm:spPr/>
      <dgm:t>
        <a:bodyPr/>
        <a:lstStyle/>
        <a:p>
          <a:endParaRPr lang="en-US"/>
        </a:p>
      </dgm:t>
    </dgm:pt>
    <dgm:pt modelId="{7DEBD19D-B5DD-4DE3-B4AD-CA3E7B4D8FA3}" type="sibTrans" cxnId="{FBE8176A-C4FF-4681-8768-FD706FD490FB}">
      <dgm:prSet/>
      <dgm:spPr/>
      <dgm:t>
        <a:bodyPr/>
        <a:lstStyle/>
        <a:p>
          <a:endParaRPr lang="en-US"/>
        </a:p>
      </dgm:t>
    </dgm:pt>
    <dgm:pt modelId="{9D669EE3-E0A8-4665-B41A-CC0973BCF72C}">
      <dgm:prSet/>
      <dgm:spPr/>
      <dgm:t>
        <a:bodyPr/>
        <a:lstStyle/>
        <a:p>
          <a:r>
            <a:rPr lang="en-US" dirty="0"/>
            <a:t>Conducted exploratory data analysis (EDA) using visualization techniques and SQL queries, such as scatter plots and bar graphs, to identify patterns and relationships.</a:t>
          </a:r>
        </a:p>
      </dgm:t>
    </dgm:pt>
    <dgm:pt modelId="{CCAC53D2-ACA6-4460-A63B-4F0BFDB18D1D}" type="parTrans" cxnId="{C2AE268C-A918-48F6-AFEE-97EA4BC3F678}">
      <dgm:prSet/>
      <dgm:spPr/>
      <dgm:t>
        <a:bodyPr/>
        <a:lstStyle/>
        <a:p>
          <a:endParaRPr lang="en-US"/>
        </a:p>
      </dgm:t>
    </dgm:pt>
    <dgm:pt modelId="{87E20D26-1169-489A-A147-FBF415FD55F9}" type="sibTrans" cxnId="{C2AE268C-A918-48F6-AFEE-97EA4BC3F678}">
      <dgm:prSet/>
      <dgm:spPr/>
      <dgm:t>
        <a:bodyPr/>
        <a:lstStyle/>
        <a:p>
          <a:endParaRPr lang="en-US"/>
        </a:p>
      </dgm:t>
    </dgm:pt>
    <dgm:pt modelId="{ADC85115-162C-4FAC-A1E5-4383903C171E}">
      <dgm:prSet/>
      <dgm:spPr/>
      <dgm:t>
        <a:bodyPr/>
        <a:lstStyle/>
        <a:p>
          <a:r>
            <a:rPr lang="en-US"/>
            <a:t>Created interactive visualizations using Folium and Plotly Dash.</a:t>
          </a:r>
        </a:p>
      </dgm:t>
    </dgm:pt>
    <dgm:pt modelId="{15BB461E-3086-4032-B561-B7ADAE99EDDF}" type="parTrans" cxnId="{4A52A396-5C3B-4D97-A4AB-BDD198AF463C}">
      <dgm:prSet/>
      <dgm:spPr/>
      <dgm:t>
        <a:bodyPr/>
        <a:lstStyle/>
        <a:p>
          <a:endParaRPr lang="en-US"/>
        </a:p>
      </dgm:t>
    </dgm:pt>
    <dgm:pt modelId="{EECE5736-911A-49EC-9EE1-0A6E34CF8BC5}" type="sibTrans" cxnId="{4A52A396-5C3B-4D97-A4AB-BDD198AF463C}">
      <dgm:prSet/>
      <dgm:spPr/>
      <dgm:t>
        <a:bodyPr/>
        <a:lstStyle/>
        <a:p>
          <a:endParaRPr lang="en-US"/>
        </a:p>
      </dgm:t>
    </dgm:pt>
    <dgm:pt modelId="{46535911-5D0C-4B6A-9C46-C475BD36EA34}">
      <dgm:prSet/>
      <dgm:spPr/>
      <dgm:t>
        <a:bodyPr/>
        <a:lstStyle/>
        <a:p>
          <a:r>
            <a:rPr lang="en-US"/>
            <a:t>Built, tuned, and evaluated predictive models using classification techniques.</a:t>
          </a:r>
        </a:p>
      </dgm:t>
    </dgm:pt>
    <dgm:pt modelId="{11487663-3E7B-40D5-B574-9BE08CEB1DDE}" type="parTrans" cxnId="{C216CEDC-8DB9-42E1-8F15-D3F1AE05F727}">
      <dgm:prSet/>
      <dgm:spPr/>
      <dgm:t>
        <a:bodyPr/>
        <a:lstStyle/>
        <a:p>
          <a:endParaRPr lang="en-US"/>
        </a:p>
      </dgm:t>
    </dgm:pt>
    <dgm:pt modelId="{B53AC3A7-0989-40BE-8F81-80518AA6338F}" type="sibTrans" cxnId="{C216CEDC-8DB9-42E1-8F15-D3F1AE05F727}">
      <dgm:prSet/>
      <dgm:spPr/>
      <dgm:t>
        <a:bodyPr/>
        <a:lstStyle/>
        <a:p>
          <a:endParaRPr lang="en-US"/>
        </a:p>
      </dgm:t>
    </dgm:pt>
    <dgm:pt modelId="{F8B4FE01-CB88-4489-949F-F0B6295B6EA6}">
      <dgm:prSet/>
      <dgm:spPr/>
      <dgm:t>
        <a:bodyPr/>
        <a:lstStyle/>
        <a:p>
          <a:pPr>
            <a:buFont typeface="Arial" panose="020B0604020202020204" pitchFamily="34" charset="0"/>
            <a:buChar char="•"/>
          </a:pPr>
          <a:r>
            <a:rPr lang="en-US" b="0" i="0" dirty="0"/>
            <a:t>Extract a Falcon 9 launch records HTML table from Wikipedia</a:t>
          </a:r>
          <a:endParaRPr lang="en-US" dirty="0"/>
        </a:p>
      </dgm:t>
    </dgm:pt>
    <dgm:pt modelId="{E1B07D43-849A-4D69-86CF-2F8CF7FB94D5}" type="sibTrans" cxnId="{33C5F570-D9EF-4BEB-BD7B-99CB92247C2A}">
      <dgm:prSet/>
      <dgm:spPr/>
      <dgm:t>
        <a:bodyPr/>
        <a:lstStyle/>
        <a:p>
          <a:endParaRPr lang="en-US"/>
        </a:p>
      </dgm:t>
    </dgm:pt>
    <dgm:pt modelId="{10DD01D6-2DFC-4FAF-AA56-CC93A4D3E5A2}" type="parTrans" cxnId="{33C5F570-D9EF-4BEB-BD7B-99CB92247C2A}">
      <dgm:prSet/>
      <dgm:spPr/>
      <dgm:t>
        <a:bodyPr/>
        <a:lstStyle/>
        <a:p>
          <a:endParaRPr lang="en-US"/>
        </a:p>
      </dgm:t>
    </dgm:pt>
    <dgm:pt modelId="{561EA198-99AF-48A7-A239-39CC1D390FC0}">
      <dgm:prSet/>
      <dgm:spPr/>
      <dgm:t>
        <a:bodyPr/>
        <a:lstStyle/>
        <a:p>
          <a:pPr>
            <a:buFont typeface="Arial" panose="020B0604020202020204" pitchFamily="34" charset="0"/>
            <a:buChar char="•"/>
          </a:pPr>
          <a:r>
            <a:rPr lang="en-US" b="0" i="0" dirty="0"/>
            <a:t>Parsed the table and converted it into a Pandas data frame</a:t>
          </a:r>
          <a:endParaRPr lang="en-US" dirty="0"/>
        </a:p>
      </dgm:t>
    </dgm:pt>
    <dgm:pt modelId="{DD4616B2-F263-489C-9D01-6AA4A177F65C}" type="parTrans" cxnId="{6D78850B-ABCE-480F-880A-4F0DDCF78CEE}">
      <dgm:prSet/>
      <dgm:spPr/>
      <dgm:t>
        <a:bodyPr/>
        <a:lstStyle/>
        <a:p>
          <a:endParaRPr lang="en-US"/>
        </a:p>
      </dgm:t>
    </dgm:pt>
    <dgm:pt modelId="{48890121-0164-4455-901A-7849D1B4F2A7}" type="sibTrans" cxnId="{6D78850B-ABCE-480F-880A-4F0DDCF78CEE}">
      <dgm:prSet/>
      <dgm:spPr/>
      <dgm:t>
        <a:bodyPr/>
        <a:lstStyle/>
        <a:p>
          <a:endParaRPr lang="en-US"/>
        </a:p>
      </dgm:t>
    </dgm:pt>
    <dgm:pt modelId="{AF1E993F-55F8-4CF1-B75C-863D4DD3F447}" type="pres">
      <dgm:prSet presAssocID="{48BCE60A-C504-4E79-8036-57806339B5E0}" presName="Name0" presStyleCnt="0">
        <dgm:presLayoutVars>
          <dgm:chMax val="7"/>
          <dgm:dir/>
          <dgm:animLvl val="lvl"/>
          <dgm:resizeHandles val="exact"/>
        </dgm:presLayoutVars>
      </dgm:prSet>
      <dgm:spPr/>
    </dgm:pt>
    <dgm:pt modelId="{13E124BC-740B-4623-A696-3CA0A383B16C}" type="pres">
      <dgm:prSet presAssocID="{C12B179A-0D78-4CBC-A190-96033597EF9D}" presName="circle1" presStyleLbl="node1" presStyleIdx="0" presStyleCnt="7"/>
      <dgm:spPr/>
    </dgm:pt>
    <dgm:pt modelId="{8FE3208F-BCF1-45DB-8407-EDA6176D9FF1}" type="pres">
      <dgm:prSet presAssocID="{C12B179A-0D78-4CBC-A190-96033597EF9D}" presName="space" presStyleCnt="0"/>
      <dgm:spPr/>
    </dgm:pt>
    <dgm:pt modelId="{B335845F-486C-4560-8D4E-2BEB78DEE33B}" type="pres">
      <dgm:prSet presAssocID="{C12B179A-0D78-4CBC-A190-96033597EF9D}" presName="rect1" presStyleLbl="alignAcc1" presStyleIdx="0" presStyleCnt="7"/>
      <dgm:spPr/>
    </dgm:pt>
    <dgm:pt modelId="{A3510922-5E02-4F4D-98E2-908BAA5F5F99}" type="pres">
      <dgm:prSet presAssocID="{F8B4FE01-CB88-4489-949F-F0B6295B6EA6}" presName="vertSpace2" presStyleLbl="node1" presStyleIdx="0" presStyleCnt="7"/>
      <dgm:spPr/>
    </dgm:pt>
    <dgm:pt modelId="{616C061F-1073-4F66-ADC7-CA7C7FB6278A}" type="pres">
      <dgm:prSet presAssocID="{F8B4FE01-CB88-4489-949F-F0B6295B6EA6}" presName="circle2" presStyleLbl="node1" presStyleIdx="1" presStyleCnt="7"/>
      <dgm:spPr/>
    </dgm:pt>
    <dgm:pt modelId="{45782901-20A5-4DED-9C9C-3BC48E6EF38C}" type="pres">
      <dgm:prSet presAssocID="{F8B4FE01-CB88-4489-949F-F0B6295B6EA6}" presName="rect2" presStyleLbl="alignAcc1" presStyleIdx="1" presStyleCnt="7"/>
      <dgm:spPr/>
    </dgm:pt>
    <dgm:pt modelId="{E52AC5F7-3108-41D0-92AD-9DA5A7B37023}" type="pres">
      <dgm:prSet presAssocID="{561EA198-99AF-48A7-A239-39CC1D390FC0}" presName="vertSpace3" presStyleLbl="node1" presStyleIdx="1" presStyleCnt="7"/>
      <dgm:spPr/>
    </dgm:pt>
    <dgm:pt modelId="{A3859E31-A655-4C73-9C5C-61AC2786FA99}" type="pres">
      <dgm:prSet presAssocID="{561EA198-99AF-48A7-A239-39CC1D390FC0}" presName="circle3" presStyleLbl="node1" presStyleIdx="2" presStyleCnt="7"/>
      <dgm:spPr/>
    </dgm:pt>
    <dgm:pt modelId="{A2E71DCA-9935-42C7-A833-1ACCEB081842}" type="pres">
      <dgm:prSet presAssocID="{561EA198-99AF-48A7-A239-39CC1D390FC0}" presName="rect3" presStyleLbl="alignAcc1" presStyleIdx="2" presStyleCnt="7"/>
      <dgm:spPr/>
    </dgm:pt>
    <dgm:pt modelId="{043A2883-DA4C-4F9E-B175-9C79BC1066CA}" type="pres">
      <dgm:prSet presAssocID="{53820375-F817-4A3C-A1A6-CC1DBAF72B40}" presName="vertSpace4" presStyleLbl="node1" presStyleIdx="2" presStyleCnt="7"/>
      <dgm:spPr/>
    </dgm:pt>
    <dgm:pt modelId="{54722142-F147-4836-9538-66E478679BF1}" type="pres">
      <dgm:prSet presAssocID="{53820375-F817-4A3C-A1A6-CC1DBAF72B40}" presName="circle4" presStyleLbl="node1" presStyleIdx="3" presStyleCnt="7"/>
      <dgm:spPr/>
    </dgm:pt>
    <dgm:pt modelId="{1C76FF91-8AD5-4954-A77C-ED74D9AB842C}" type="pres">
      <dgm:prSet presAssocID="{53820375-F817-4A3C-A1A6-CC1DBAF72B40}" presName="rect4" presStyleLbl="alignAcc1" presStyleIdx="3" presStyleCnt="7"/>
      <dgm:spPr/>
    </dgm:pt>
    <dgm:pt modelId="{9A6172DF-B730-449B-8015-6449A5601A41}" type="pres">
      <dgm:prSet presAssocID="{9D669EE3-E0A8-4665-B41A-CC0973BCF72C}" presName="vertSpace5" presStyleLbl="node1" presStyleIdx="3" presStyleCnt="7"/>
      <dgm:spPr/>
    </dgm:pt>
    <dgm:pt modelId="{40FFFED6-3D8C-4EFB-A337-1EC90CA509A0}" type="pres">
      <dgm:prSet presAssocID="{9D669EE3-E0A8-4665-B41A-CC0973BCF72C}" presName="circle5" presStyleLbl="node1" presStyleIdx="4" presStyleCnt="7"/>
      <dgm:spPr/>
    </dgm:pt>
    <dgm:pt modelId="{768BE53F-D253-4B61-BAC1-E24DE4DB1F52}" type="pres">
      <dgm:prSet presAssocID="{9D669EE3-E0A8-4665-B41A-CC0973BCF72C}" presName="rect5" presStyleLbl="alignAcc1" presStyleIdx="4" presStyleCnt="7"/>
      <dgm:spPr/>
    </dgm:pt>
    <dgm:pt modelId="{AF3D1897-E587-43F7-8FE7-E112E8E42820}" type="pres">
      <dgm:prSet presAssocID="{ADC85115-162C-4FAC-A1E5-4383903C171E}" presName="vertSpace6" presStyleLbl="node1" presStyleIdx="4" presStyleCnt="7"/>
      <dgm:spPr/>
    </dgm:pt>
    <dgm:pt modelId="{5D09E5DA-3553-4B1F-BFB6-7FA6344A0845}" type="pres">
      <dgm:prSet presAssocID="{ADC85115-162C-4FAC-A1E5-4383903C171E}" presName="circle6" presStyleLbl="node1" presStyleIdx="5" presStyleCnt="7"/>
      <dgm:spPr/>
    </dgm:pt>
    <dgm:pt modelId="{359C5D57-09FB-4B13-9C07-F05637FD361C}" type="pres">
      <dgm:prSet presAssocID="{ADC85115-162C-4FAC-A1E5-4383903C171E}" presName="rect6" presStyleLbl="alignAcc1" presStyleIdx="5" presStyleCnt="7"/>
      <dgm:spPr/>
    </dgm:pt>
    <dgm:pt modelId="{BECA2051-F148-4DE0-A674-595F96407A2F}" type="pres">
      <dgm:prSet presAssocID="{46535911-5D0C-4B6A-9C46-C475BD36EA34}" presName="vertSpace7" presStyleLbl="node1" presStyleIdx="5" presStyleCnt="7"/>
      <dgm:spPr/>
    </dgm:pt>
    <dgm:pt modelId="{B73C5332-0CAF-4BED-AAFF-0DD196B8DCF4}" type="pres">
      <dgm:prSet presAssocID="{46535911-5D0C-4B6A-9C46-C475BD36EA34}" presName="circle7" presStyleLbl="node1" presStyleIdx="6" presStyleCnt="7"/>
      <dgm:spPr/>
    </dgm:pt>
    <dgm:pt modelId="{B4AB838E-41D7-48AA-B52E-ED58D73077D3}" type="pres">
      <dgm:prSet presAssocID="{46535911-5D0C-4B6A-9C46-C475BD36EA34}" presName="rect7" presStyleLbl="alignAcc1" presStyleIdx="6" presStyleCnt="7"/>
      <dgm:spPr/>
    </dgm:pt>
    <dgm:pt modelId="{BEE784BC-2AB5-44D6-93BC-BF7A1CEBDB6F}" type="pres">
      <dgm:prSet presAssocID="{C12B179A-0D78-4CBC-A190-96033597EF9D}" presName="rect1ParTxNoCh" presStyleLbl="alignAcc1" presStyleIdx="6" presStyleCnt="7">
        <dgm:presLayoutVars>
          <dgm:chMax val="1"/>
          <dgm:bulletEnabled val="1"/>
        </dgm:presLayoutVars>
      </dgm:prSet>
      <dgm:spPr/>
    </dgm:pt>
    <dgm:pt modelId="{D30DE6A4-7A8B-4BA2-A0E4-61E093613AF6}" type="pres">
      <dgm:prSet presAssocID="{F8B4FE01-CB88-4489-949F-F0B6295B6EA6}" presName="rect2ParTxNoCh" presStyleLbl="alignAcc1" presStyleIdx="6" presStyleCnt="7">
        <dgm:presLayoutVars>
          <dgm:chMax val="1"/>
          <dgm:bulletEnabled val="1"/>
        </dgm:presLayoutVars>
      </dgm:prSet>
      <dgm:spPr/>
    </dgm:pt>
    <dgm:pt modelId="{5B3F1CEE-DD92-4BDF-9F00-B2B4DEE58B03}" type="pres">
      <dgm:prSet presAssocID="{561EA198-99AF-48A7-A239-39CC1D390FC0}" presName="rect3ParTxNoCh" presStyleLbl="alignAcc1" presStyleIdx="6" presStyleCnt="7">
        <dgm:presLayoutVars>
          <dgm:chMax val="1"/>
          <dgm:bulletEnabled val="1"/>
        </dgm:presLayoutVars>
      </dgm:prSet>
      <dgm:spPr/>
    </dgm:pt>
    <dgm:pt modelId="{186BBD4F-4586-4E2E-973C-91D8178EEBEF}" type="pres">
      <dgm:prSet presAssocID="{53820375-F817-4A3C-A1A6-CC1DBAF72B40}" presName="rect4ParTxNoCh" presStyleLbl="alignAcc1" presStyleIdx="6" presStyleCnt="7">
        <dgm:presLayoutVars>
          <dgm:chMax val="1"/>
          <dgm:bulletEnabled val="1"/>
        </dgm:presLayoutVars>
      </dgm:prSet>
      <dgm:spPr/>
    </dgm:pt>
    <dgm:pt modelId="{7CF0624B-388A-4908-B507-A8F735B86429}" type="pres">
      <dgm:prSet presAssocID="{9D669EE3-E0A8-4665-B41A-CC0973BCF72C}" presName="rect5ParTxNoCh" presStyleLbl="alignAcc1" presStyleIdx="6" presStyleCnt="7">
        <dgm:presLayoutVars>
          <dgm:chMax val="1"/>
          <dgm:bulletEnabled val="1"/>
        </dgm:presLayoutVars>
      </dgm:prSet>
      <dgm:spPr/>
    </dgm:pt>
    <dgm:pt modelId="{121D0863-8CD5-4DF3-9ACC-45D71B90FC19}" type="pres">
      <dgm:prSet presAssocID="{ADC85115-162C-4FAC-A1E5-4383903C171E}" presName="rect6ParTxNoCh" presStyleLbl="alignAcc1" presStyleIdx="6" presStyleCnt="7">
        <dgm:presLayoutVars>
          <dgm:chMax val="1"/>
          <dgm:bulletEnabled val="1"/>
        </dgm:presLayoutVars>
      </dgm:prSet>
      <dgm:spPr/>
    </dgm:pt>
    <dgm:pt modelId="{BC595EF0-0495-437F-A658-EDA524404DE7}" type="pres">
      <dgm:prSet presAssocID="{46535911-5D0C-4B6A-9C46-C475BD36EA34}" presName="rect7ParTxNoCh" presStyleLbl="alignAcc1" presStyleIdx="6" presStyleCnt="7">
        <dgm:presLayoutVars>
          <dgm:chMax val="1"/>
          <dgm:bulletEnabled val="1"/>
        </dgm:presLayoutVars>
      </dgm:prSet>
      <dgm:spPr/>
    </dgm:pt>
  </dgm:ptLst>
  <dgm:cxnLst>
    <dgm:cxn modelId="{CBD68606-20BF-4D22-808B-80D5F6FB183E}" srcId="{48BCE60A-C504-4E79-8036-57806339B5E0}" destId="{C12B179A-0D78-4CBC-A190-96033597EF9D}" srcOrd="0" destOrd="0" parTransId="{1DD04AFB-E787-465D-814E-231D480499C2}" sibTransId="{12A1F270-42FF-46BE-8EA5-D8DE47208B4B}"/>
    <dgm:cxn modelId="{6D78850B-ABCE-480F-880A-4F0DDCF78CEE}" srcId="{48BCE60A-C504-4E79-8036-57806339B5E0}" destId="{561EA198-99AF-48A7-A239-39CC1D390FC0}" srcOrd="2" destOrd="0" parTransId="{DD4616B2-F263-489C-9D01-6AA4A177F65C}" sibTransId="{48890121-0164-4455-901A-7849D1B4F2A7}"/>
    <dgm:cxn modelId="{CEF84219-BB8F-4168-B4D7-70361E50F6E1}" type="presOf" srcId="{53820375-F817-4A3C-A1A6-CC1DBAF72B40}" destId="{1C76FF91-8AD5-4954-A77C-ED74D9AB842C}" srcOrd="0" destOrd="0" presId="urn:microsoft.com/office/officeart/2005/8/layout/target3"/>
    <dgm:cxn modelId="{C146C41C-1277-4E6D-8845-00C25F1D8985}" type="presOf" srcId="{ADC85115-162C-4FAC-A1E5-4383903C171E}" destId="{121D0863-8CD5-4DF3-9ACC-45D71B90FC19}" srcOrd="1" destOrd="0" presId="urn:microsoft.com/office/officeart/2005/8/layout/target3"/>
    <dgm:cxn modelId="{3676363C-F59D-4637-AAE4-D792C410E57E}" type="presOf" srcId="{ADC85115-162C-4FAC-A1E5-4383903C171E}" destId="{359C5D57-09FB-4B13-9C07-F05637FD361C}" srcOrd="0" destOrd="0" presId="urn:microsoft.com/office/officeart/2005/8/layout/target3"/>
    <dgm:cxn modelId="{08BB283F-9802-49D7-A457-950F415A4AEA}" type="presOf" srcId="{C12B179A-0D78-4CBC-A190-96033597EF9D}" destId="{BEE784BC-2AB5-44D6-93BC-BF7A1CEBDB6F}" srcOrd="1" destOrd="0" presId="urn:microsoft.com/office/officeart/2005/8/layout/target3"/>
    <dgm:cxn modelId="{B94A8561-FB3A-4412-96D5-46D9A6CC4AB6}" type="presOf" srcId="{9D669EE3-E0A8-4665-B41A-CC0973BCF72C}" destId="{7CF0624B-388A-4908-B507-A8F735B86429}" srcOrd="1" destOrd="0" presId="urn:microsoft.com/office/officeart/2005/8/layout/target3"/>
    <dgm:cxn modelId="{FBE8176A-C4FF-4681-8768-FD706FD490FB}" srcId="{48BCE60A-C504-4E79-8036-57806339B5E0}" destId="{53820375-F817-4A3C-A1A6-CC1DBAF72B40}" srcOrd="3" destOrd="0" parTransId="{33B4AC52-C10C-4FDE-81AD-ACEDAF9D503A}" sibTransId="{7DEBD19D-B5DD-4DE3-B4AD-CA3E7B4D8FA3}"/>
    <dgm:cxn modelId="{EA5BC24E-2303-4BC0-8889-DAD81F620A43}" type="presOf" srcId="{F8B4FE01-CB88-4489-949F-F0B6295B6EA6}" destId="{D30DE6A4-7A8B-4BA2-A0E4-61E093613AF6}" srcOrd="1" destOrd="0" presId="urn:microsoft.com/office/officeart/2005/8/layout/target3"/>
    <dgm:cxn modelId="{33C5F570-D9EF-4BEB-BD7B-99CB92247C2A}" srcId="{48BCE60A-C504-4E79-8036-57806339B5E0}" destId="{F8B4FE01-CB88-4489-949F-F0B6295B6EA6}" srcOrd="1" destOrd="0" parTransId="{10DD01D6-2DFC-4FAF-AA56-CC93A4D3E5A2}" sibTransId="{E1B07D43-849A-4D69-86CF-2F8CF7FB94D5}"/>
    <dgm:cxn modelId="{E36A2B7D-1F5D-4922-B78E-8628F998C4D2}" type="presOf" srcId="{46535911-5D0C-4B6A-9C46-C475BD36EA34}" destId="{B4AB838E-41D7-48AA-B52E-ED58D73077D3}" srcOrd="0" destOrd="0" presId="urn:microsoft.com/office/officeart/2005/8/layout/target3"/>
    <dgm:cxn modelId="{03771487-E45B-429C-9F34-CB37ABE81C78}" type="presOf" srcId="{48BCE60A-C504-4E79-8036-57806339B5E0}" destId="{AF1E993F-55F8-4CF1-B75C-863D4DD3F447}" srcOrd="0" destOrd="0" presId="urn:microsoft.com/office/officeart/2005/8/layout/target3"/>
    <dgm:cxn modelId="{339AAD87-DBEA-4BB8-BAC6-4D41FAA45B78}" type="presOf" srcId="{C12B179A-0D78-4CBC-A190-96033597EF9D}" destId="{B335845F-486C-4560-8D4E-2BEB78DEE33B}" srcOrd="0" destOrd="0" presId="urn:microsoft.com/office/officeart/2005/8/layout/target3"/>
    <dgm:cxn modelId="{C2AE268C-A918-48F6-AFEE-97EA4BC3F678}" srcId="{48BCE60A-C504-4E79-8036-57806339B5E0}" destId="{9D669EE3-E0A8-4665-B41A-CC0973BCF72C}" srcOrd="4" destOrd="0" parTransId="{CCAC53D2-ACA6-4460-A63B-4F0BFDB18D1D}" sibTransId="{87E20D26-1169-489A-A147-FBF415FD55F9}"/>
    <dgm:cxn modelId="{4A52A396-5C3B-4D97-A4AB-BDD198AF463C}" srcId="{48BCE60A-C504-4E79-8036-57806339B5E0}" destId="{ADC85115-162C-4FAC-A1E5-4383903C171E}" srcOrd="5" destOrd="0" parTransId="{15BB461E-3086-4032-B561-B7ADAE99EDDF}" sibTransId="{EECE5736-911A-49EC-9EE1-0A6E34CF8BC5}"/>
    <dgm:cxn modelId="{5DBE1BA3-21F2-440F-875E-E207143F50BE}" type="presOf" srcId="{46535911-5D0C-4B6A-9C46-C475BD36EA34}" destId="{BC595EF0-0495-437F-A658-EDA524404DE7}" srcOrd="1" destOrd="0" presId="urn:microsoft.com/office/officeart/2005/8/layout/target3"/>
    <dgm:cxn modelId="{02389DB2-CEF5-459B-8659-19F1A5781F42}" type="presOf" srcId="{561EA198-99AF-48A7-A239-39CC1D390FC0}" destId="{5B3F1CEE-DD92-4BDF-9F00-B2B4DEE58B03}" srcOrd="1" destOrd="0" presId="urn:microsoft.com/office/officeart/2005/8/layout/target3"/>
    <dgm:cxn modelId="{F9B406B5-BC13-4309-A5DA-7EE7CA9B9EFA}" type="presOf" srcId="{9D669EE3-E0A8-4665-B41A-CC0973BCF72C}" destId="{768BE53F-D253-4B61-BAC1-E24DE4DB1F52}" srcOrd="0" destOrd="0" presId="urn:microsoft.com/office/officeart/2005/8/layout/target3"/>
    <dgm:cxn modelId="{5E4385C6-E97D-4367-8DE4-8306866C0602}" type="presOf" srcId="{F8B4FE01-CB88-4489-949F-F0B6295B6EA6}" destId="{45782901-20A5-4DED-9C9C-3BC48E6EF38C}" srcOrd="0" destOrd="0" presId="urn:microsoft.com/office/officeart/2005/8/layout/target3"/>
    <dgm:cxn modelId="{E35186CF-18AC-4970-B9A5-8BD8F792340A}" type="presOf" srcId="{53820375-F817-4A3C-A1A6-CC1DBAF72B40}" destId="{186BBD4F-4586-4E2E-973C-91D8178EEBEF}" srcOrd="1" destOrd="0" presId="urn:microsoft.com/office/officeart/2005/8/layout/target3"/>
    <dgm:cxn modelId="{C216CEDC-8DB9-42E1-8F15-D3F1AE05F727}" srcId="{48BCE60A-C504-4E79-8036-57806339B5E0}" destId="{46535911-5D0C-4B6A-9C46-C475BD36EA34}" srcOrd="6" destOrd="0" parTransId="{11487663-3E7B-40D5-B574-9BE08CEB1DDE}" sibTransId="{B53AC3A7-0989-40BE-8F81-80518AA6338F}"/>
    <dgm:cxn modelId="{583BFDEF-1E1B-485F-8591-7B1518FBA50D}" type="presOf" srcId="{561EA198-99AF-48A7-A239-39CC1D390FC0}" destId="{A2E71DCA-9935-42C7-A833-1ACCEB081842}" srcOrd="0" destOrd="0" presId="urn:microsoft.com/office/officeart/2005/8/layout/target3"/>
    <dgm:cxn modelId="{337C738E-2A68-4325-8BE6-E57785DDCB4C}" type="presParOf" srcId="{AF1E993F-55F8-4CF1-B75C-863D4DD3F447}" destId="{13E124BC-740B-4623-A696-3CA0A383B16C}" srcOrd="0" destOrd="0" presId="urn:microsoft.com/office/officeart/2005/8/layout/target3"/>
    <dgm:cxn modelId="{B428E018-D076-4C9F-8EC5-FA62A2035E57}" type="presParOf" srcId="{AF1E993F-55F8-4CF1-B75C-863D4DD3F447}" destId="{8FE3208F-BCF1-45DB-8407-EDA6176D9FF1}" srcOrd="1" destOrd="0" presId="urn:microsoft.com/office/officeart/2005/8/layout/target3"/>
    <dgm:cxn modelId="{4988B361-9F51-4630-BCE5-240CBFE7EE1A}" type="presParOf" srcId="{AF1E993F-55F8-4CF1-B75C-863D4DD3F447}" destId="{B335845F-486C-4560-8D4E-2BEB78DEE33B}" srcOrd="2" destOrd="0" presId="urn:microsoft.com/office/officeart/2005/8/layout/target3"/>
    <dgm:cxn modelId="{DDAA9421-30DA-452B-871E-F1F639DA718A}" type="presParOf" srcId="{AF1E993F-55F8-4CF1-B75C-863D4DD3F447}" destId="{A3510922-5E02-4F4D-98E2-908BAA5F5F99}" srcOrd="3" destOrd="0" presId="urn:microsoft.com/office/officeart/2005/8/layout/target3"/>
    <dgm:cxn modelId="{C11B89D5-A252-4EAC-BC82-84E350F91E9F}" type="presParOf" srcId="{AF1E993F-55F8-4CF1-B75C-863D4DD3F447}" destId="{616C061F-1073-4F66-ADC7-CA7C7FB6278A}" srcOrd="4" destOrd="0" presId="urn:microsoft.com/office/officeart/2005/8/layout/target3"/>
    <dgm:cxn modelId="{AC03DD37-4583-4924-BBFB-FD0384B06E1E}" type="presParOf" srcId="{AF1E993F-55F8-4CF1-B75C-863D4DD3F447}" destId="{45782901-20A5-4DED-9C9C-3BC48E6EF38C}" srcOrd="5" destOrd="0" presId="urn:microsoft.com/office/officeart/2005/8/layout/target3"/>
    <dgm:cxn modelId="{2BB22760-773F-46C3-9917-88DCFEE7F345}" type="presParOf" srcId="{AF1E993F-55F8-4CF1-B75C-863D4DD3F447}" destId="{E52AC5F7-3108-41D0-92AD-9DA5A7B37023}" srcOrd="6" destOrd="0" presId="urn:microsoft.com/office/officeart/2005/8/layout/target3"/>
    <dgm:cxn modelId="{E8108145-A76E-4844-994C-C934D87E8A93}" type="presParOf" srcId="{AF1E993F-55F8-4CF1-B75C-863D4DD3F447}" destId="{A3859E31-A655-4C73-9C5C-61AC2786FA99}" srcOrd="7" destOrd="0" presId="urn:microsoft.com/office/officeart/2005/8/layout/target3"/>
    <dgm:cxn modelId="{031D3557-855E-4217-AD14-85AF94B0243A}" type="presParOf" srcId="{AF1E993F-55F8-4CF1-B75C-863D4DD3F447}" destId="{A2E71DCA-9935-42C7-A833-1ACCEB081842}" srcOrd="8" destOrd="0" presId="urn:microsoft.com/office/officeart/2005/8/layout/target3"/>
    <dgm:cxn modelId="{0DB3A2F3-CAF6-4B10-83B4-4FD4A2D47F26}" type="presParOf" srcId="{AF1E993F-55F8-4CF1-B75C-863D4DD3F447}" destId="{043A2883-DA4C-4F9E-B175-9C79BC1066CA}" srcOrd="9" destOrd="0" presId="urn:microsoft.com/office/officeart/2005/8/layout/target3"/>
    <dgm:cxn modelId="{7A184CC2-4BE4-4B1D-A8F2-069C41CD9ACE}" type="presParOf" srcId="{AF1E993F-55F8-4CF1-B75C-863D4DD3F447}" destId="{54722142-F147-4836-9538-66E478679BF1}" srcOrd="10" destOrd="0" presId="urn:microsoft.com/office/officeart/2005/8/layout/target3"/>
    <dgm:cxn modelId="{A6A14E90-4BC8-411E-B9DE-127ACDA16BEF}" type="presParOf" srcId="{AF1E993F-55F8-4CF1-B75C-863D4DD3F447}" destId="{1C76FF91-8AD5-4954-A77C-ED74D9AB842C}" srcOrd="11" destOrd="0" presId="urn:microsoft.com/office/officeart/2005/8/layout/target3"/>
    <dgm:cxn modelId="{6E155E89-110B-4389-8E97-BD9DE0A1ADE1}" type="presParOf" srcId="{AF1E993F-55F8-4CF1-B75C-863D4DD3F447}" destId="{9A6172DF-B730-449B-8015-6449A5601A41}" srcOrd="12" destOrd="0" presId="urn:microsoft.com/office/officeart/2005/8/layout/target3"/>
    <dgm:cxn modelId="{25340B94-4BCC-4114-804F-161C0D09F749}" type="presParOf" srcId="{AF1E993F-55F8-4CF1-B75C-863D4DD3F447}" destId="{40FFFED6-3D8C-4EFB-A337-1EC90CA509A0}" srcOrd="13" destOrd="0" presId="urn:microsoft.com/office/officeart/2005/8/layout/target3"/>
    <dgm:cxn modelId="{67264013-1596-44F9-B197-74E992FBD8FC}" type="presParOf" srcId="{AF1E993F-55F8-4CF1-B75C-863D4DD3F447}" destId="{768BE53F-D253-4B61-BAC1-E24DE4DB1F52}" srcOrd="14" destOrd="0" presId="urn:microsoft.com/office/officeart/2005/8/layout/target3"/>
    <dgm:cxn modelId="{86D3488C-72F5-4CF1-9DCD-C5A9553D4D85}" type="presParOf" srcId="{AF1E993F-55F8-4CF1-B75C-863D4DD3F447}" destId="{AF3D1897-E587-43F7-8FE7-E112E8E42820}" srcOrd="15" destOrd="0" presId="urn:microsoft.com/office/officeart/2005/8/layout/target3"/>
    <dgm:cxn modelId="{2A29E035-C5E0-4643-B085-4AA3B73600D5}" type="presParOf" srcId="{AF1E993F-55F8-4CF1-B75C-863D4DD3F447}" destId="{5D09E5DA-3553-4B1F-BFB6-7FA6344A0845}" srcOrd="16" destOrd="0" presId="urn:microsoft.com/office/officeart/2005/8/layout/target3"/>
    <dgm:cxn modelId="{F3254303-86BD-4678-923C-FB7064BE3226}" type="presParOf" srcId="{AF1E993F-55F8-4CF1-B75C-863D4DD3F447}" destId="{359C5D57-09FB-4B13-9C07-F05637FD361C}" srcOrd="17" destOrd="0" presId="urn:microsoft.com/office/officeart/2005/8/layout/target3"/>
    <dgm:cxn modelId="{5D2E9E31-3580-4AEC-88EC-67CFA23AEEB9}" type="presParOf" srcId="{AF1E993F-55F8-4CF1-B75C-863D4DD3F447}" destId="{BECA2051-F148-4DE0-A674-595F96407A2F}" srcOrd="18" destOrd="0" presId="urn:microsoft.com/office/officeart/2005/8/layout/target3"/>
    <dgm:cxn modelId="{EC92B462-534F-4B1A-996C-1200BDEF2EED}" type="presParOf" srcId="{AF1E993F-55F8-4CF1-B75C-863D4DD3F447}" destId="{B73C5332-0CAF-4BED-AAFF-0DD196B8DCF4}" srcOrd="19" destOrd="0" presId="urn:microsoft.com/office/officeart/2005/8/layout/target3"/>
    <dgm:cxn modelId="{8E0DE4AA-E1E6-4BF3-A0A4-1974AF28CD9C}" type="presParOf" srcId="{AF1E993F-55F8-4CF1-B75C-863D4DD3F447}" destId="{B4AB838E-41D7-48AA-B52E-ED58D73077D3}" srcOrd="20" destOrd="0" presId="urn:microsoft.com/office/officeart/2005/8/layout/target3"/>
    <dgm:cxn modelId="{8E171A65-2A35-4CD0-9965-EB663C79AE63}" type="presParOf" srcId="{AF1E993F-55F8-4CF1-B75C-863D4DD3F447}" destId="{BEE784BC-2AB5-44D6-93BC-BF7A1CEBDB6F}" srcOrd="21" destOrd="0" presId="urn:microsoft.com/office/officeart/2005/8/layout/target3"/>
    <dgm:cxn modelId="{A0661558-3ABF-406F-B8DB-5BE11D6D4813}" type="presParOf" srcId="{AF1E993F-55F8-4CF1-B75C-863D4DD3F447}" destId="{D30DE6A4-7A8B-4BA2-A0E4-61E093613AF6}" srcOrd="22" destOrd="0" presId="urn:microsoft.com/office/officeart/2005/8/layout/target3"/>
    <dgm:cxn modelId="{E337CC65-A834-444B-A4CE-D699225455E7}" type="presParOf" srcId="{AF1E993F-55F8-4CF1-B75C-863D4DD3F447}" destId="{5B3F1CEE-DD92-4BDF-9F00-B2B4DEE58B03}" srcOrd="23" destOrd="0" presId="urn:microsoft.com/office/officeart/2005/8/layout/target3"/>
    <dgm:cxn modelId="{F50BB121-20CB-4E18-977E-3AFE8AC5FFA0}" type="presParOf" srcId="{AF1E993F-55F8-4CF1-B75C-863D4DD3F447}" destId="{186BBD4F-4586-4E2E-973C-91D8178EEBEF}" srcOrd="24" destOrd="0" presId="urn:microsoft.com/office/officeart/2005/8/layout/target3"/>
    <dgm:cxn modelId="{DCD4F183-A7CC-4EAA-A9C0-B53D5DC5E5BD}" type="presParOf" srcId="{AF1E993F-55F8-4CF1-B75C-863D4DD3F447}" destId="{7CF0624B-388A-4908-B507-A8F735B86429}" srcOrd="25" destOrd="0" presId="urn:microsoft.com/office/officeart/2005/8/layout/target3"/>
    <dgm:cxn modelId="{DCEE3DC3-18B1-496A-9D10-65910FB250B7}" type="presParOf" srcId="{AF1E993F-55F8-4CF1-B75C-863D4DD3F447}" destId="{121D0863-8CD5-4DF3-9ACC-45D71B90FC19}" srcOrd="26" destOrd="0" presId="urn:microsoft.com/office/officeart/2005/8/layout/target3"/>
    <dgm:cxn modelId="{BF08B8F7-318D-40C5-B89D-3CB63EC7C50B}" type="presParOf" srcId="{AF1E993F-55F8-4CF1-B75C-863D4DD3F447}" destId="{BC595EF0-0495-437F-A658-EDA524404DE7}" srcOrd="2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9FD013-830C-4CFA-90C3-7DB2B43C240F}"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987C40E4-E996-4FAE-BCB4-DE75C970707A}">
      <dgm:prSet custT="1"/>
      <dgm:spPr/>
      <dgm:t>
        <a:bodyPr/>
        <a:lstStyle/>
        <a:p>
          <a:r>
            <a:rPr lang="en-US" sz="1600" b="1" dirty="0">
              <a:solidFill>
                <a:srgbClr val="0E659B"/>
              </a:solidFill>
            </a:rPr>
            <a:t>Process Conducted</a:t>
          </a:r>
          <a:r>
            <a:rPr lang="en-US" sz="1200" b="1" dirty="0"/>
            <a:t>:</a:t>
          </a:r>
          <a:endParaRPr lang="en-US" sz="1200" dirty="0"/>
        </a:p>
      </dgm:t>
    </dgm:pt>
    <dgm:pt modelId="{598D9C1B-3A45-4EC2-9F31-48ED4CA12035}" type="parTrans" cxnId="{9229BDA4-8A37-4410-AFF4-FE565A46DC7F}">
      <dgm:prSet/>
      <dgm:spPr/>
      <dgm:t>
        <a:bodyPr/>
        <a:lstStyle/>
        <a:p>
          <a:endParaRPr lang="en-US"/>
        </a:p>
      </dgm:t>
    </dgm:pt>
    <dgm:pt modelId="{666040E8-8471-4443-8BE3-8560605C9ADD}" type="sibTrans" cxnId="{9229BDA4-8A37-4410-AFF4-FE565A46DC7F}">
      <dgm:prSet/>
      <dgm:spPr/>
      <dgm:t>
        <a:bodyPr/>
        <a:lstStyle/>
        <a:p>
          <a:endParaRPr lang="en-US"/>
        </a:p>
      </dgm:t>
    </dgm:pt>
    <dgm:pt modelId="{4CC321FB-7E24-4B6D-9EB8-8DD482A141E2}">
      <dgm:prSet/>
      <dgm:spPr/>
      <dgm:t>
        <a:bodyPr/>
        <a:lstStyle/>
        <a:p>
          <a:r>
            <a:rPr lang="en-US"/>
            <a:t>Performed Exploratory Data Analysis (EDA).</a:t>
          </a:r>
        </a:p>
      </dgm:t>
    </dgm:pt>
    <dgm:pt modelId="{BAD2713F-EB95-40DA-919F-EFF61405F3CA}" type="parTrans" cxnId="{267B5091-3708-43A1-91EA-B7AC1E93B5D8}">
      <dgm:prSet/>
      <dgm:spPr/>
      <dgm:t>
        <a:bodyPr/>
        <a:lstStyle/>
        <a:p>
          <a:endParaRPr lang="en-US"/>
        </a:p>
      </dgm:t>
    </dgm:pt>
    <dgm:pt modelId="{5ADD61F0-635D-485E-93AC-79AEC1DAFF36}" type="sibTrans" cxnId="{267B5091-3708-43A1-91EA-B7AC1E93B5D8}">
      <dgm:prSet/>
      <dgm:spPr/>
      <dgm:t>
        <a:bodyPr/>
        <a:lstStyle/>
        <a:p>
          <a:endParaRPr lang="en-US"/>
        </a:p>
      </dgm:t>
    </dgm:pt>
    <dgm:pt modelId="{22A3F698-45B4-4087-84CD-84755FBA467C}">
      <dgm:prSet/>
      <dgm:spPr/>
      <dgm:t>
        <a:bodyPr/>
        <a:lstStyle/>
        <a:p>
          <a:r>
            <a:rPr lang="en-US"/>
            <a:t>Calculated the number of launches per site.</a:t>
          </a:r>
        </a:p>
      </dgm:t>
    </dgm:pt>
    <dgm:pt modelId="{72B718C4-CE90-4126-812E-BB833724170E}" type="parTrans" cxnId="{A2C56204-1A9A-45D8-8509-8060E0091C46}">
      <dgm:prSet/>
      <dgm:spPr/>
      <dgm:t>
        <a:bodyPr/>
        <a:lstStyle/>
        <a:p>
          <a:endParaRPr lang="en-US"/>
        </a:p>
      </dgm:t>
    </dgm:pt>
    <dgm:pt modelId="{56467232-B165-444A-8D49-051E8E9E195B}" type="sibTrans" cxnId="{A2C56204-1A9A-45D8-8509-8060E0091C46}">
      <dgm:prSet/>
      <dgm:spPr/>
      <dgm:t>
        <a:bodyPr/>
        <a:lstStyle/>
        <a:p>
          <a:endParaRPr lang="en-US"/>
        </a:p>
      </dgm:t>
    </dgm:pt>
    <dgm:pt modelId="{2F190466-D769-47D4-8B45-5697F05EB828}">
      <dgm:prSet/>
      <dgm:spPr/>
      <dgm:t>
        <a:bodyPr/>
        <a:lstStyle/>
        <a:p>
          <a:r>
            <a:rPr lang="en-US" dirty="0"/>
            <a:t>Analyzed the number and frequency of each orbit type.</a:t>
          </a:r>
        </a:p>
      </dgm:t>
    </dgm:pt>
    <dgm:pt modelId="{FE8C1B8C-B39F-45F5-BB91-2C8509AE99CE}" type="parTrans" cxnId="{9739C996-D462-4BF7-9412-F77B83383F03}">
      <dgm:prSet/>
      <dgm:spPr/>
      <dgm:t>
        <a:bodyPr/>
        <a:lstStyle/>
        <a:p>
          <a:endParaRPr lang="en-US"/>
        </a:p>
      </dgm:t>
    </dgm:pt>
    <dgm:pt modelId="{08F01580-0DB0-41B4-B4DD-33C3D3351233}" type="sibTrans" cxnId="{9739C996-D462-4BF7-9412-F77B83383F03}">
      <dgm:prSet/>
      <dgm:spPr/>
      <dgm:t>
        <a:bodyPr/>
        <a:lstStyle/>
        <a:p>
          <a:endParaRPr lang="en-US"/>
        </a:p>
      </dgm:t>
    </dgm:pt>
    <dgm:pt modelId="{E81C6E7F-8B40-45BD-A8CE-3BDDBF243EE6}">
      <dgm:prSet/>
      <dgm:spPr/>
      <dgm:t>
        <a:bodyPr/>
        <a:lstStyle/>
        <a:p>
          <a:r>
            <a:rPr lang="en-US"/>
            <a:t>Evaluated mission outcomes by orbit type.</a:t>
          </a:r>
        </a:p>
      </dgm:t>
    </dgm:pt>
    <dgm:pt modelId="{C1C5400E-C731-472D-9783-9CED7966E23D}" type="parTrans" cxnId="{276B3048-7495-4A01-8EF4-1A4C7F46DA70}">
      <dgm:prSet/>
      <dgm:spPr/>
      <dgm:t>
        <a:bodyPr/>
        <a:lstStyle/>
        <a:p>
          <a:endParaRPr lang="en-US"/>
        </a:p>
      </dgm:t>
    </dgm:pt>
    <dgm:pt modelId="{F0262716-9CF5-41DE-9A96-88AE6622B8D1}" type="sibTrans" cxnId="{276B3048-7495-4A01-8EF4-1A4C7F46DA70}">
      <dgm:prSet/>
      <dgm:spPr/>
      <dgm:t>
        <a:bodyPr/>
        <a:lstStyle/>
        <a:p>
          <a:endParaRPr lang="en-US"/>
        </a:p>
      </dgm:t>
    </dgm:pt>
    <dgm:pt modelId="{F11654FB-380E-4C93-A66D-2D284B124C06}">
      <dgm:prSet/>
      <dgm:spPr/>
      <dgm:t>
        <a:bodyPr/>
        <a:lstStyle/>
        <a:p>
          <a:r>
            <a:rPr lang="en-US"/>
            <a:t>Exported dataset to a .CSV file.</a:t>
          </a:r>
        </a:p>
      </dgm:t>
    </dgm:pt>
    <dgm:pt modelId="{80504E28-7E6F-4515-895C-A36B2991BC68}" type="parTrans" cxnId="{843B489B-25C2-4574-83B1-3F6C1FA0B5BD}">
      <dgm:prSet/>
      <dgm:spPr/>
      <dgm:t>
        <a:bodyPr/>
        <a:lstStyle/>
        <a:p>
          <a:endParaRPr lang="en-US"/>
        </a:p>
      </dgm:t>
    </dgm:pt>
    <dgm:pt modelId="{F8CBDAAE-08D7-40F4-BB50-A61DE3B46D2E}" type="sibTrans" cxnId="{843B489B-25C2-4574-83B1-3F6C1FA0B5BD}">
      <dgm:prSet/>
      <dgm:spPr/>
      <dgm:t>
        <a:bodyPr/>
        <a:lstStyle/>
        <a:p>
          <a:endParaRPr lang="en-US"/>
        </a:p>
      </dgm:t>
    </dgm:pt>
    <dgm:pt modelId="{922B1D97-F4A0-4AB5-82CE-050B39A17389}">
      <dgm:prSet/>
      <dgm:spPr/>
      <dgm:t>
        <a:bodyPr/>
        <a:lstStyle/>
        <a:p>
          <a:r>
            <a:rPr lang="en-US"/>
            <a:t>Created landing outcome labels.</a:t>
          </a:r>
        </a:p>
      </dgm:t>
    </dgm:pt>
    <dgm:pt modelId="{6FD4DA56-952E-4F05-B8D9-E9B40BB9FFFE}" type="parTrans" cxnId="{32706A4B-A70F-4F59-A25D-69EFA31C9B97}">
      <dgm:prSet/>
      <dgm:spPr/>
      <dgm:t>
        <a:bodyPr/>
        <a:lstStyle/>
        <a:p>
          <a:endParaRPr lang="en-US"/>
        </a:p>
      </dgm:t>
    </dgm:pt>
    <dgm:pt modelId="{A84CE8A7-65A0-42FD-B9D2-79856B56EEF6}" type="sibTrans" cxnId="{32706A4B-A70F-4F59-A25D-69EFA31C9B97}">
      <dgm:prSet/>
      <dgm:spPr/>
      <dgm:t>
        <a:bodyPr/>
        <a:lstStyle/>
        <a:p>
          <a:endParaRPr lang="en-US"/>
        </a:p>
      </dgm:t>
    </dgm:pt>
    <dgm:pt modelId="{2C4A46A1-9DC7-402E-8F03-CA6C7EBD66C4}">
      <dgm:prSet/>
      <dgm:spPr/>
      <dgm:t>
        <a:bodyPr/>
        <a:lstStyle/>
        <a:p>
          <a:endParaRPr lang="en-US"/>
        </a:p>
      </dgm:t>
    </dgm:pt>
    <dgm:pt modelId="{96485C30-A23F-401B-B429-F613862A3F64}" type="parTrans" cxnId="{62A1274A-9392-4466-AF44-2E5E54E815D8}">
      <dgm:prSet/>
      <dgm:spPr/>
      <dgm:t>
        <a:bodyPr/>
        <a:lstStyle/>
        <a:p>
          <a:endParaRPr lang="en-US"/>
        </a:p>
      </dgm:t>
    </dgm:pt>
    <dgm:pt modelId="{F11F25A7-1345-451C-B1E8-0DD9355EFD8B}" type="sibTrans" cxnId="{62A1274A-9392-4466-AF44-2E5E54E815D8}">
      <dgm:prSet/>
      <dgm:spPr/>
      <dgm:t>
        <a:bodyPr/>
        <a:lstStyle/>
        <a:p>
          <a:endParaRPr lang="en-US"/>
        </a:p>
      </dgm:t>
    </dgm:pt>
    <dgm:pt modelId="{06A4858E-0BB9-4A8F-A3EA-8003DCEAC591}" type="pres">
      <dgm:prSet presAssocID="{949FD013-830C-4CFA-90C3-7DB2B43C240F}" presName="compositeShape" presStyleCnt="0">
        <dgm:presLayoutVars>
          <dgm:chMax val="7"/>
          <dgm:dir/>
          <dgm:resizeHandles val="exact"/>
        </dgm:presLayoutVars>
      </dgm:prSet>
      <dgm:spPr/>
    </dgm:pt>
    <dgm:pt modelId="{CFBCCC9F-CEA3-4D14-AEA4-93A4A0E367F5}" type="pres">
      <dgm:prSet presAssocID="{987C40E4-E996-4FAE-BCB4-DE75C970707A}" presName="circ1" presStyleLbl="vennNode1" presStyleIdx="0" presStyleCnt="7"/>
      <dgm:spPr/>
    </dgm:pt>
    <dgm:pt modelId="{D77D471B-E1EA-4EDD-9DB4-1A7787EEAA5E}" type="pres">
      <dgm:prSet presAssocID="{987C40E4-E996-4FAE-BCB4-DE75C970707A}" presName="circ1Tx" presStyleLbl="revTx" presStyleIdx="0" presStyleCnt="0">
        <dgm:presLayoutVars>
          <dgm:chMax val="0"/>
          <dgm:chPref val="0"/>
          <dgm:bulletEnabled val="1"/>
        </dgm:presLayoutVars>
      </dgm:prSet>
      <dgm:spPr/>
    </dgm:pt>
    <dgm:pt modelId="{3E0D3A6D-853A-46E6-9E07-D1044E834118}" type="pres">
      <dgm:prSet presAssocID="{4CC321FB-7E24-4B6D-9EB8-8DD482A141E2}" presName="circ2" presStyleLbl="vennNode1" presStyleIdx="1" presStyleCnt="7"/>
      <dgm:spPr/>
    </dgm:pt>
    <dgm:pt modelId="{7DABAE93-4B2A-4A85-8FFD-AD91297DFD6F}" type="pres">
      <dgm:prSet presAssocID="{4CC321FB-7E24-4B6D-9EB8-8DD482A141E2}" presName="circ2Tx" presStyleLbl="revTx" presStyleIdx="0" presStyleCnt="0">
        <dgm:presLayoutVars>
          <dgm:chMax val="0"/>
          <dgm:chPref val="0"/>
          <dgm:bulletEnabled val="1"/>
        </dgm:presLayoutVars>
      </dgm:prSet>
      <dgm:spPr/>
    </dgm:pt>
    <dgm:pt modelId="{8794D125-FABD-4EE5-90D1-C70B661B862C}" type="pres">
      <dgm:prSet presAssocID="{22A3F698-45B4-4087-84CD-84755FBA467C}" presName="circ3" presStyleLbl="vennNode1" presStyleIdx="2" presStyleCnt="7"/>
      <dgm:spPr/>
    </dgm:pt>
    <dgm:pt modelId="{33E83B7C-9087-4137-A70E-13B5221E4454}" type="pres">
      <dgm:prSet presAssocID="{22A3F698-45B4-4087-84CD-84755FBA467C}" presName="circ3Tx" presStyleLbl="revTx" presStyleIdx="0" presStyleCnt="0">
        <dgm:presLayoutVars>
          <dgm:chMax val="0"/>
          <dgm:chPref val="0"/>
          <dgm:bulletEnabled val="1"/>
        </dgm:presLayoutVars>
      </dgm:prSet>
      <dgm:spPr/>
    </dgm:pt>
    <dgm:pt modelId="{D2AF053D-59BF-4A6A-959E-0A3B6BE08F76}" type="pres">
      <dgm:prSet presAssocID="{2F190466-D769-47D4-8B45-5697F05EB828}" presName="circ4" presStyleLbl="vennNode1" presStyleIdx="3" presStyleCnt="7"/>
      <dgm:spPr/>
    </dgm:pt>
    <dgm:pt modelId="{D999AD42-2B3F-4C87-9A39-4FF1BBF3AB3D}" type="pres">
      <dgm:prSet presAssocID="{2F190466-D769-47D4-8B45-5697F05EB828}" presName="circ4Tx" presStyleLbl="revTx" presStyleIdx="0" presStyleCnt="0">
        <dgm:presLayoutVars>
          <dgm:chMax val="0"/>
          <dgm:chPref val="0"/>
          <dgm:bulletEnabled val="1"/>
        </dgm:presLayoutVars>
      </dgm:prSet>
      <dgm:spPr/>
    </dgm:pt>
    <dgm:pt modelId="{4BB55132-8491-4F5C-A565-1EDFD062D99B}" type="pres">
      <dgm:prSet presAssocID="{E81C6E7F-8B40-45BD-A8CE-3BDDBF243EE6}" presName="circ5" presStyleLbl="vennNode1" presStyleIdx="4" presStyleCnt="7"/>
      <dgm:spPr/>
    </dgm:pt>
    <dgm:pt modelId="{D57ED5CF-589F-4AA4-91A5-98155BDCCC74}" type="pres">
      <dgm:prSet presAssocID="{E81C6E7F-8B40-45BD-A8CE-3BDDBF243EE6}" presName="circ5Tx" presStyleLbl="revTx" presStyleIdx="0" presStyleCnt="0">
        <dgm:presLayoutVars>
          <dgm:chMax val="0"/>
          <dgm:chPref val="0"/>
          <dgm:bulletEnabled val="1"/>
        </dgm:presLayoutVars>
      </dgm:prSet>
      <dgm:spPr/>
    </dgm:pt>
    <dgm:pt modelId="{4A7CBD8E-321D-49BE-9B19-E2457B3BF619}" type="pres">
      <dgm:prSet presAssocID="{F11654FB-380E-4C93-A66D-2D284B124C06}" presName="circ6" presStyleLbl="vennNode1" presStyleIdx="5" presStyleCnt="7"/>
      <dgm:spPr/>
    </dgm:pt>
    <dgm:pt modelId="{1397038E-20E4-4C5E-A9D6-54623F162EC0}" type="pres">
      <dgm:prSet presAssocID="{F11654FB-380E-4C93-A66D-2D284B124C06}" presName="circ6Tx" presStyleLbl="revTx" presStyleIdx="0" presStyleCnt="0">
        <dgm:presLayoutVars>
          <dgm:chMax val="0"/>
          <dgm:chPref val="0"/>
          <dgm:bulletEnabled val="1"/>
        </dgm:presLayoutVars>
      </dgm:prSet>
      <dgm:spPr/>
    </dgm:pt>
    <dgm:pt modelId="{6D505F43-F43C-41AF-8333-FA53B65429E5}" type="pres">
      <dgm:prSet presAssocID="{922B1D97-F4A0-4AB5-82CE-050B39A17389}" presName="circ7" presStyleLbl="vennNode1" presStyleIdx="6" presStyleCnt="7"/>
      <dgm:spPr/>
    </dgm:pt>
    <dgm:pt modelId="{98C3CFAC-D2AC-4DDC-9E0F-3BEBA7F568B1}" type="pres">
      <dgm:prSet presAssocID="{922B1D97-F4A0-4AB5-82CE-050B39A17389}" presName="circ7Tx" presStyleLbl="revTx" presStyleIdx="0" presStyleCnt="0">
        <dgm:presLayoutVars>
          <dgm:chMax val="0"/>
          <dgm:chPref val="0"/>
          <dgm:bulletEnabled val="1"/>
        </dgm:presLayoutVars>
      </dgm:prSet>
      <dgm:spPr/>
    </dgm:pt>
  </dgm:ptLst>
  <dgm:cxnLst>
    <dgm:cxn modelId="{A2C56204-1A9A-45D8-8509-8060E0091C46}" srcId="{949FD013-830C-4CFA-90C3-7DB2B43C240F}" destId="{22A3F698-45B4-4087-84CD-84755FBA467C}" srcOrd="2" destOrd="0" parTransId="{72B718C4-CE90-4126-812E-BB833724170E}" sibTransId="{56467232-B165-444A-8D49-051E8E9E195B}"/>
    <dgm:cxn modelId="{27CD0609-7DD1-4FC5-B97E-A0FBF778E693}" type="presOf" srcId="{922B1D97-F4A0-4AB5-82CE-050B39A17389}" destId="{98C3CFAC-D2AC-4DDC-9E0F-3BEBA7F568B1}" srcOrd="0" destOrd="0" presId="urn:microsoft.com/office/officeart/2005/8/layout/venn1"/>
    <dgm:cxn modelId="{276B3048-7495-4A01-8EF4-1A4C7F46DA70}" srcId="{949FD013-830C-4CFA-90C3-7DB2B43C240F}" destId="{E81C6E7F-8B40-45BD-A8CE-3BDDBF243EE6}" srcOrd="4" destOrd="0" parTransId="{C1C5400E-C731-472D-9783-9CED7966E23D}" sibTransId="{F0262716-9CF5-41DE-9A96-88AE6622B8D1}"/>
    <dgm:cxn modelId="{62A1274A-9392-4466-AF44-2E5E54E815D8}" srcId="{949FD013-830C-4CFA-90C3-7DB2B43C240F}" destId="{2C4A46A1-9DC7-402E-8F03-CA6C7EBD66C4}" srcOrd="7" destOrd="0" parTransId="{96485C30-A23F-401B-B429-F613862A3F64}" sibTransId="{F11F25A7-1345-451C-B1E8-0DD9355EFD8B}"/>
    <dgm:cxn modelId="{32706A4B-A70F-4F59-A25D-69EFA31C9B97}" srcId="{949FD013-830C-4CFA-90C3-7DB2B43C240F}" destId="{922B1D97-F4A0-4AB5-82CE-050B39A17389}" srcOrd="6" destOrd="0" parTransId="{6FD4DA56-952E-4F05-B8D9-E9B40BB9FFFE}" sibTransId="{A84CE8A7-65A0-42FD-B9D2-79856B56EEF6}"/>
    <dgm:cxn modelId="{CED59359-76F2-47F7-9710-0E6CF3F37D94}" type="presOf" srcId="{E81C6E7F-8B40-45BD-A8CE-3BDDBF243EE6}" destId="{D57ED5CF-589F-4AA4-91A5-98155BDCCC74}" srcOrd="0" destOrd="0" presId="urn:microsoft.com/office/officeart/2005/8/layout/venn1"/>
    <dgm:cxn modelId="{267B5091-3708-43A1-91EA-B7AC1E93B5D8}" srcId="{949FD013-830C-4CFA-90C3-7DB2B43C240F}" destId="{4CC321FB-7E24-4B6D-9EB8-8DD482A141E2}" srcOrd="1" destOrd="0" parTransId="{BAD2713F-EB95-40DA-919F-EFF61405F3CA}" sibTransId="{5ADD61F0-635D-485E-93AC-79AEC1DAFF36}"/>
    <dgm:cxn modelId="{9739C996-D462-4BF7-9412-F77B83383F03}" srcId="{949FD013-830C-4CFA-90C3-7DB2B43C240F}" destId="{2F190466-D769-47D4-8B45-5697F05EB828}" srcOrd="3" destOrd="0" parTransId="{FE8C1B8C-B39F-45F5-BB91-2C8509AE99CE}" sibTransId="{08F01580-0DB0-41B4-B4DD-33C3D3351233}"/>
    <dgm:cxn modelId="{8E9CFB9A-2359-402F-8FA9-84AF8F685B44}" type="presOf" srcId="{22A3F698-45B4-4087-84CD-84755FBA467C}" destId="{33E83B7C-9087-4137-A70E-13B5221E4454}" srcOrd="0" destOrd="0" presId="urn:microsoft.com/office/officeart/2005/8/layout/venn1"/>
    <dgm:cxn modelId="{6BDC1D9B-E708-4539-81CE-4BCD60EF3724}" type="presOf" srcId="{949FD013-830C-4CFA-90C3-7DB2B43C240F}" destId="{06A4858E-0BB9-4A8F-A3EA-8003DCEAC591}" srcOrd="0" destOrd="0" presId="urn:microsoft.com/office/officeart/2005/8/layout/venn1"/>
    <dgm:cxn modelId="{843B489B-25C2-4574-83B1-3F6C1FA0B5BD}" srcId="{949FD013-830C-4CFA-90C3-7DB2B43C240F}" destId="{F11654FB-380E-4C93-A66D-2D284B124C06}" srcOrd="5" destOrd="0" parTransId="{80504E28-7E6F-4515-895C-A36B2991BC68}" sibTransId="{F8CBDAAE-08D7-40F4-BB50-A61DE3B46D2E}"/>
    <dgm:cxn modelId="{9229BDA4-8A37-4410-AFF4-FE565A46DC7F}" srcId="{949FD013-830C-4CFA-90C3-7DB2B43C240F}" destId="{987C40E4-E996-4FAE-BCB4-DE75C970707A}" srcOrd="0" destOrd="0" parTransId="{598D9C1B-3A45-4EC2-9F31-48ED4CA12035}" sibTransId="{666040E8-8471-4443-8BE3-8560605C9ADD}"/>
    <dgm:cxn modelId="{6F91B8A9-147F-4ED2-9739-28B4DE999463}" type="presOf" srcId="{F11654FB-380E-4C93-A66D-2D284B124C06}" destId="{1397038E-20E4-4C5E-A9D6-54623F162EC0}" srcOrd="0" destOrd="0" presId="urn:microsoft.com/office/officeart/2005/8/layout/venn1"/>
    <dgm:cxn modelId="{9A00E3C9-5F6B-4615-886D-6B085716AC1A}" type="presOf" srcId="{2F190466-D769-47D4-8B45-5697F05EB828}" destId="{D999AD42-2B3F-4C87-9A39-4FF1BBF3AB3D}" srcOrd="0" destOrd="0" presId="urn:microsoft.com/office/officeart/2005/8/layout/venn1"/>
    <dgm:cxn modelId="{C4DB37F0-CE52-4CD9-BCE6-198F363BFBA2}" type="presOf" srcId="{987C40E4-E996-4FAE-BCB4-DE75C970707A}" destId="{D77D471B-E1EA-4EDD-9DB4-1A7787EEAA5E}" srcOrd="0" destOrd="0" presId="urn:microsoft.com/office/officeart/2005/8/layout/venn1"/>
    <dgm:cxn modelId="{750E41FA-0D25-436B-9518-2F8DA8261745}" type="presOf" srcId="{4CC321FB-7E24-4B6D-9EB8-8DD482A141E2}" destId="{7DABAE93-4B2A-4A85-8FFD-AD91297DFD6F}" srcOrd="0" destOrd="0" presId="urn:microsoft.com/office/officeart/2005/8/layout/venn1"/>
    <dgm:cxn modelId="{6EFFD7CB-18B1-4127-9C87-D8ADC6D59EDB}" type="presParOf" srcId="{06A4858E-0BB9-4A8F-A3EA-8003DCEAC591}" destId="{CFBCCC9F-CEA3-4D14-AEA4-93A4A0E367F5}" srcOrd="0" destOrd="0" presId="urn:microsoft.com/office/officeart/2005/8/layout/venn1"/>
    <dgm:cxn modelId="{C99DCECF-CF78-4C7D-8AFE-4C3F1E35B6EC}" type="presParOf" srcId="{06A4858E-0BB9-4A8F-A3EA-8003DCEAC591}" destId="{D77D471B-E1EA-4EDD-9DB4-1A7787EEAA5E}" srcOrd="1" destOrd="0" presId="urn:microsoft.com/office/officeart/2005/8/layout/venn1"/>
    <dgm:cxn modelId="{B63644D3-5673-47C8-A056-2FA7F6504A24}" type="presParOf" srcId="{06A4858E-0BB9-4A8F-A3EA-8003DCEAC591}" destId="{3E0D3A6D-853A-46E6-9E07-D1044E834118}" srcOrd="2" destOrd="0" presId="urn:microsoft.com/office/officeart/2005/8/layout/venn1"/>
    <dgm:cxn modelId="{C0EA0187-F994-48F2-9ED0-7F0AF0CFCD10}" type="presParOf" srcId="{06A4858E-0BB9-4A8F-A3EA-8003DCEAC591}" destId="{7DABAE93-4B2A-4A85-8FFD-AD91297DFD6F}" srcOrd="3" destOrd="0" presId="urn:microsoft.com/office/officeart/2005/8/layout/venn1"/>
    <dgm:cxn modelId="{957165DC-674D-419D-A35C-B25AD1DAF285}" type="presParOf" srcId="{06A4858E-0BB9-4A8F-A3EA-8003DCEAC591}" destId="{8794D125-FABD-4EE5-90D1-C70B661B862C}" srcOrd="4" destOrd="0" presId="urn:microsoft.com/office/officeart/2005/8/layout/venn1"/>
    <dgm:cxn modelId="{94EBEBBB-6560-49DC-8365-A8CCE0B02A43}" type="presParOf" srcId="{06A4858E-0BB9-4A8F-A3EA-8003DCEAC591}" destId="{33E83B7C-9087-4137-A70E-13B5221E4454}" srcOrd="5" destOrd="0" presId="urn:microsoft.com/office/officeart/2005/8/layout/venn1"/>
    <dgm:cxn modelId="{43C492BE-B04F-44A4-903C-C01E4F9A44F3}" type="presParOf" srcId="{06A4858E-0BB9-4A8F-A3EA-8003DCEAC591}" destId="{D2AF053D-59BF-4A6A-959E-0A3B6BE08F76}" srcOrd="6" destOrd="0" presId="urn:microsoft.com/office/officeart/2005/8/layout/venn1"/>
    <dgm:cxn modelId="{F31F3B76-DCB5-423E-826C-86B0A34F011E}" type="presParOf" srcId="{06A4858E-0BB9-4A8F-A3EA-8003DCEAC591}" destId="{D999AD42-2B3F-4C87-9A39-4FF1BBF3AB3D}" srcOrd="7" destOrd="0" presId="urn:microsoft.com/office/officeart/2005/8/layout/venn1"/>
    <dgm:cxn modelId="{9DB15B0F-8491-483F-93C5-AD00F5C31DE5}" type="presParOf" srcId="{06A4858E-0BB9-4A8F-A3EA-8003DCEAC591}" destId="{4BB55132-8491-4F5C-A565-1EDFD062D99B}" srcOrd="8" destOrd="0" presId="urn:microsoft.com/office/officeart/2005/8/layout/venn1"/>
    <dgm:cxn modelId="{8A81B1B6-95CB-4658-944D-F713BEFAE673}" type="presParOf" srcId="{06A4858E-0BB9-4A8F-A3EA-8003DCEAC591}" destId="{D57ED5CF-589F-4AA4-91A5-98155BDCCC74}" srcOrd="9" destOrd="0" presId="urn:microsoft.com/office/officeart/2005/8/layout/venn1"/>
    <dgm:cxn modelId="{A425773C-0C50-4F8B-86F5-4D7938F316B8}" type="presParOf" srcId="{06A4858E-0BB9-4A8F-A3EA-8003DCEAC591}" destId="{4A7CBD8E-321D-49BE-9B19-E2457B3BF619}" srcOrd="10" destOrd="0" presId="urn:microsoft.com/office/officeart/2005/8/layout/venn1"/>
    <dgm:cxn modelId="{1E3D90ED-E2F9-4A9A-A6E9-B8DE1C2B30BA}" type="presParOf" srcId="{06A4858E-0BB9-4A8F-A3EA-8003DCEAC591}" destId="{1397038E-20E4-4C5E-A9D6-54623F162EC0}" srcOrd="11" destOrd="0" presId="urn:microsoft.com/office/officeart/2005/8/layout/venn1"/>
    <dgm:cxn modelId="{8AFBE8B9-945A-4B3B-9FAA-FF537B7C3586}" type="presParOf" srcId="{06A4858E-0BB9-4A8F-A3EA-8003DCEAC591}" destId="{6D505F43-F43C-41AF-8333-FA53B65429E5}" srcOrd="12" destOrd="0" presId="urn:microsoft.com/office/officeart/2005/8/layout/venn1"/>
    <dgm:cxn modelId="{3BB207B7-B58E-48AC-89FA-2737B91FFAA9}" type="presParOf" srcId="{06A4858E-0BB9-4A8F-A3EA-8003DCEAC591}" destId="{98C3CFAC-D2AC-4DDC-9E0F-3BEBA7F568B1}"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002DDE-9AD3-4A48-9AB7-9CD2A888FF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2A28A70-00AA-4E29-91FF-B9A160ADF58E}">
      <dgm:prSet/>
      <dgm:spPr/>
      <dgm:t>
        <a:bodyPr/>
        <a:lstStyle/>
        <a:p>
          <a:r>
            <a:rPr lang="en-US" b="1" i="0" baseline="0" dirty="0"/>
            <a:t>Flight Number vs. Payload Mass:</a:t>
          </a:r>
          <a:r>
            <a:rPr lang="en-US" b="0" i="0" baseline="0" dirty="0"/>
            <a:t> Shows the correlation between the order of launches and the payload weight, indicating trends in SpaceX’s payload capacity over time.</a:t>
          </a:r>
          <a:endParaRPr lang="en-US" dirty="0"/>
        </a:p>
      </dgm:t>
    </dgm:pt>
    <dgm:pt modelId="{3AF2DF05-FB89-476B-987C-4D3909AC518B}" type="parTrans" cxnId="{FA756068-10A9-43F5-89D8-58B1395062B3}">
      <dgm:prSet/>
      <dgm:spPr/>
      <dgm:t>
        <a:bodyPr/>
        <a:lstStyle/>
        <a:p>
          <a:endParaRPr lang="en-US"/>
        </a:p>
      </dgm:t>
    </dgm:pt>
    <dgm:pt modelId="{507E1B1B-C8DC-47A4-A696-3C4FAB832AFA}" type="sibTrans" cxnId="{FA756068-10A9-43F5-89D8-58B1395062B3}">
      <dgm:prSet/>
      <dgm:spPr/>
      <dgm:t>
        <a:bodyPr/>
        <a:lstStyle/>
        <a:p>
          <a:endParaRPr lang="en-US"/>
        </a:p>
      </dgm:t>
    </dgm:pt>
    <dgm:pt modelId="{95FAC155-5BDE-427E-93E6-AA8B7DFEB571}">
      <dgm:prSet/>
      <dgm:spPr/>
      <dgm:t>
        <a:bodyPr/>
        <a:lstStyle/>
        <a:p>
          <a:r>
            <a:rPr lang="en-US" b="1" i="0" baseline="0"/>
            <a:t>Flight Number vs. Launch Site:</a:t>
          </a:r>
          <a:r>
            <a:rPr lang="en-US" b="0" i="0" baseline="0"/>
            <a:t> Maps flight numbers to specific launch sites, highlighting frequency and patterns of site usage.</a:t>
          </a:r>
          <a:endParaRPr lang="en-US"/>
        </a:p>
      </dgm:t>
    </dgm:pt>
    <dgm:pt modelId="{108AF102-26EB-4A76-BBE7-FFB4DFD22409}" type="parTrans" cxnId="{C4E8EEF6-285A-4BAF-B5C0-638FD16589EF}">
      <dgm:prSet/>
      <dgm:spPr/>
      <dgm:t>
        <a:bodyPr/>
        <a:lstStyle/>
        <a:p>
          <a:endParaRPr lang="en-US"/>
        </a:p>
      </dgm:t>
    </dgm:pt>
    <dgm:pt modelId="{148DE042-06C6-4210-A15F-8A9DBE15B9F0}" type="sibTrans" cxnId="{C4E8EEF6-285A-4BAF-B5C0-638FD16589EF}">
      <dgm:prSet/>
      <dgm:spPr/>
      <dgm:t>
        <a:bodyPr/>
        <a:lstStyle/>
        <a:p>
          <a:endParaRPr lang="en-US"/>
        </a:p>
      </dgm:t>
    </dgm:pt>
    <dgm:pt modelId="{2AE9585C-3E4D-41C6-B52D-9049951AABEE}">
      <dgm:prSet/>
      <dgm:spPr/>
      <dgm:t>
        <a:bodyPr/>
        <a:lstStyle/>
        <a:p>
          <a:r>
            <a:rPr lang="en-US" b="1" i="0" baseline="0" dirty="0"/>
            <a:t>Payload Mass vs. Launch Site:</a:t>
          </a:r>
          <a:r>
            <a:rPr lang="en-US" b="0" i="0" baseline="0" dirty="0"/>
            <a:t> Examines the variation in payload weights by different launch sites, reflecting site-specific capabilities or mission types.</a:t>
          </a:r>
          <a:endParaRPr lang="en-US" dirty="0"/>
        </a:p>
      </dgm:t>
    </dgm:pt>
    <dgm:pt modelId="{784C7E44-0F6F-4202-9213-EE0275F5CC68}" type="parTrans" cxnId="{D4CDA9FB-C5A6-4EA9-86D3-C04652E50FCE}">
      <dgm:prSet/>
      <dgm:spPr/>
      <dgm:t>
        <a:bodyPr/>
        <a:lstStyle/>
        <a:p>
          <a:endParaRPr lang="en-US"/>
        </a:p>
      </dgm:t>
    </dgm:pt>
    <dgm:pt modelId="{07CA9A52-BF73-470A-821F-82C416D7714A}" type="sibTrans" cxnId="{D4CDA9FB-C5A6-4EA9-86D3-C04652E50FCE}">
      <dgm:prSet/>
      <dgm:spPr/>
      <dgm:t>
        <a:bodyPr/>
        <a:lstStyle/>
        <a:p>
          <a:endParaRPr lang="en-US"/>
        </a:p>
      </dgm:t>
    </dgm:pt>
    <dgm:pt modelId="{F3D74F20-DFB5-4FE6-8B76-920CE40B898B}">
      <dgm:prSet/>
      <dgm:spPr/>
      <dgm:t>
        <a:bodyPr/>
        <a:lstStyle/>
        <a:p>
          <a:r>
            <a:rPr lang="en-US" b="1" i="0" baseline="0"/>
            <a:t>Orbit vs. Flight Number:</a:t>
          </a:r>
          <a:r>
            <a:rPr lang="en-US" b="0" i="0" baseline="0"/>
            <a:t> Displays the relationship between flight numbers and their targeted orbits, suggesting shifts in SpaceX’s strategic priorities or demand for certain orbital destinations.</a:t>
          </a:r>
          <a:endParaRPr lang="en-US"/>
        </a:p>
      </dgm:t>
    </dgm:pt>
    <dgm:pt modelId="{565BDAB4-F5C8-490F-95D9-198863BBF7C0}" type="parTrans" cxnId="{E37679FD-C722-47D0-8631-26E60EE67BEF}">
      <dgm:prSet/>
      <dgm:spPr/>
      <dgm:t>
        <a:bodyPr/>
        <a:lstStyle/>
        <a:p>
          <a:endParaRPr lang="en-US"/>
        </a:p>
      </dgm:t>
    </dgm:pt>
    <dgm:pt modelId="{54CF826E-7B1F-4D41-894B-FEEECB952155}" type="sibTrans" cxnId="{E37679FD-C722-47D0-8631-26E60EE67BEF}">
      <dgm:prSet/>
      <dgm:spPr/>
      <dgm:t>
        <a:bodyPr/>
        <a:lstStyle/>
        <a:p>
          <a:endParaRPr lang="en-US"/>
        </a:p>
      </dgm:t>
    </dgm:pt>
    <dgm:pt modelId="{4E86115E-F652-42CA-8AE4-B535DC4B45E5}">
      <dgm:prSet/>
      <dgm:spPr/>
      <dgm:t>
        <a:bodyPr/>
        <a:lstStyle/>
        <a:p>
          <a:r>
            <a:rPr lang="en-US" b="1" i="0" baseline="0"/>
            <a:t>Payload Mass vs. Orbit:</a:t>
          </a:r>
          <a:r>
            <a:rPr lang="en-US" b="0" i="0" baseline="0"/>
            <a:t> Analyzes the association between payload weight and orbit type, revealing trends related to design constraints or mission preferences for specific orbits.</a:t>
          </a:r>
          <a:endParaRPr lang="en-US"/>
        </a:p>
      </dgm:t>
    </dgm:pt>
    <dgm:pt modelId="{C2D8481D-7A35-432B-B61F-C64E0CE28980}" type="parTrans" cxnId="{82ACB12C-BF43-4D30-BA75-EBD48F145133}">
      <dgm:prSet/>
      <dgm:spPr/>
      <dgm:t>
        <a:bodyPr/>
        <a:lstStyle/>
        <a:p>
          <a:endParaRPr lang="en-US"/>
        </a:p>
      </dgm:t>
    </dgm:pt>
    <dgm:pt modelId="{3928EC74-F449-4BD3-A104-DF32BBFB905F}" type="sibTrans" cxnId="{82ACB12C-BF43-4D30-BA75-EBD48F145133}">
      <dgm:prSet/>
      <dgm:spPr/>
      <dgm:t>
        <a:bodyPr/>
        <a:lstStyle/>
        <a:p>
          <a:endParaRPr lang="en-US"/>
        </a:p>
      </dgm:t>
    </dgm:pt>
    <dgm:pt modelId="{482494D2-BB07-4933-8C84-DB14D679EF96}">
      <dgm:prSet/>
      <dgm:spPr/>
      <dgm:t>
        <a:bodyPr/>
        <a:lstStyle/>
        <a:p>
          <a:r>
            <a:rPr lang="en-US" b="1" i="0" baseline="0"/>
            <a:t>Orbit vs. Payload Mass:</a:t>
          </a:r>
          <a:r>
            <a:rPr lang="en-US" b="0" i="0" baseline="0"/>
            <a:t> Highlights how payload mass is distributed across different orbital destinations, providing insights into the payload capabilities required for various orbital types.</a:t>
          </a:r>
          <a:endParaRPr lang="en-US"/>
        </a:p>
      </dgm:t>
    </dgm:pt>
    <dgm:pt modelId="{85E8021D-FF9B-49CB-91E1-93D378FD124B}" type="parTrans" cxnId="{961270DB-EC8F-4747-A081-84EEB07A8DCF}">
      <dgm:prSet/>
      <dgm:spPr/>
      <dgm:t>
        <a:bodyPr/>
        <a:lstStyle/>
        <a:p>
          <a:endParaRPr lang="en-US"/>
        </a:p>
      </dgm:t>
    </dgm:pt>
    <dgm:pt modelId="{8799DEC4-D2C9-450F-8F7A-B72328D93C54}" type="sibTrans" cxnId="{961270DB-EC8F-4747-A081-84EEB07A8DCF}">
      <dgm:prSet/>
      <dgm:spPr/>
      <dgm:t>
        <a:bodyPr/>
        <a:lstStyle/>
        <a:p>
          <a:endParaRPr lang="en-US"/>
        </a:p>
      </dgm:t>
    </dgm:pt>
    <dgm:pt modelId="{44DB704D-1392-449C-ACC8-99A3B2146D49}" type="pres">
      <dgm:prSet presAssocID="{D9002DDE-9AD3-4A48-9AB7-9CD2A888FFC7}" presName="linear" presStyleCnt="0">
        <dgm:presLayoutVars>
          <dgm:animLvl val="lvl"/>
          <dgm:resizeHandles val="exact"/>
        </dgm:presLayoutVars>
      </dgm:prSet>
      <dgm:spPr/>
    </dgm:pt>
    <dgm:pt modelId="{63256AAE-18BF-464D-8F1A-9E3E88FC4C65}" type="pres">
      <dgm:prSet presAssocID="{D2A28A70-00AA-4E29-91FF-B9A160ADF58E}" presName="parentText" presStyleLbl="node1" presStyleIdx="0" presStyleCnt="6">
        <dgm:presLayoutVars>
          <dgm:chMax val="0"/>
          <dgm:bulletEnabled val="1"/>
        </dgm:presLayoutVars>
      </dgm:prSet>
      <dgm:spPr/>
    </dgm:pt>
    <dgm:pt modelId="{C547BA58-26B7-46EC-A3CB-F40FB2045758}" type="pres">
      <dgm:prSet presAssocID="{507E1B1B-C8DC-47A4-A696-3C4FAB832AFA}" presName="spacer" presStyleCnt="0"/>
      <dgm:spPr/>
    </dgm:pt>
    <dgm:pt modelId="{9E2C1D21-3FFF-4390-AB27-9F9F38C91EA0}" type="pres">
      <dgm:prSet presAssocID="{95FAC155-5BDE-427E-93E6-AA8B7DFEB571}" presName="parentText" presStyleLbl="node1" presStyleIdx="1" presStyleCnt="6">
        <dgm:presLayoutVars>
          <dgm:chMax val="0"/>
          <dgm:bulletEnabled val="1"/>
        </dgm:presLayoutVars>
      </dgm:prSet>
      <dgm:spPr/>
    </dgm:pt>
    <dgm:pt modelId="{3A3B0C87-3786-449D-A468-E93C3AF507D3}" type="pres">
      <dgm:prSet presAssocID="{148DE042-06C6-4210-A15F-8A9DBE15B9F0}" presName="spacer" presStyleCnt="0"/>
      <dgm:spPr/>
    </dgm:pt>
    <dgm:pt modelId="{72E3EF79-050D-4588-AAF8-A6F1E06D0971}" type="pres">
      <dgm:prSet presAssocID="{2AE9585C-3E4D-41C6-B52D-9049951AABEE}" presName="parentText" presStyleLbl="node1" presStyleIdx="2" presStyleCnt="6">
        <dgm:presLayoutVars>
          <dgm:chMax val="0"/>
          <dgm:bulletEnabled val="1"/>
        </dgm:presLayoutVars>
      </dgm:prSet>
      <dgm:spPr/>
    </dgm:pt>
    <dgm:pt modelId="{C6D1E3A1-B8D3-4E81-B1C2-D244713728E8}" type="pres">
      <dgm:prSet presAssocID="{07CA9A52-BF73-470A-821F-82C416D7714A}" presName="spacer" presStyleCnt="0"/>
      <dgm:spPr/>
    </dgm:pt>
    <dgm:pt modelId="{22D9B3FB-6322-43D1-945A-78EEC3F52D41}" type="pres">
      <dgm:prSet presAssocID="{F3D74F20-DFB5-4FE6-8B76-920CE40B898B}" presName="parentText" presStyleLbl="node1" presStyleIdx="3" presStyleCnt="6">
        <dgm:presLayoutVars>
          <dgm:chMax val="0"/>
          <dgm:bulletEnabled val="1"/>
        </dgm:presLayoutVars>
      </dgm:prSet>
      <dgm:spPr/>
    </dgm:pt>
    <dgm:pt modelId="{5F47074F-89E5-4632-8C0A-760826E6A866}" type="pres">
      <dgm:prSet presAssocID="{54CF826E-7B1F-4D41-894B-FEEECB952155}" presName="spacer" presStyleCnt="0"/>
      <dgm:spPr/>
    </dgm:pt>
    <dgm:pt modelId="{001FB7DE-7905-40DD-9A8F-37E16277D6AC}" type="pres">
      <dgm:prSet presAssocID="{4E86115E-F652-42CA-8AE4-B535DC4B45E5}" presName="parentText" presStyleLbl="node1" presStyleIdx="4" presStyleCnt="6">
        <dgm:presLayoutVars>
          <dgm:chMax val="0"/>
          <dgm:bulletEnabled val="1"/>
        </dgm:presLayoutVars>
      </dgm:prSet>
      <dgm:spPr/>
    </dgm:pt>
    <dgm:pt modelId="{87716525-7BF8-4D03-AB2F-2C72FCD4197D}" type="pres">
      <dgm:prSet presAssocID="{3928EC74-F449-4BD3-A104-DF32BBFB905F}" presName="spacer" presStyleCnt="0"/>
      <dgm:spPr/>
    </dgm:pt>
    <dgm:pt modelId="{E4CDE824-4D56-44F8-BFA4-F876022B5157}" type="pres">
      <dgm:prSet presAssocID="{482494D2-BB07-4933-8C84-DB14D679EF96}" presName="parentText" presStyleLbl="node1" presStyleIdx="5" presStyleCnt="6">
        <dgm:presLayoutVars>
          <dgm:chMax val="0"/>
          <dgm:bulletEnabled val="1"/>
        </dgm:presLayoutVars>
      </dgm:prSet>
      <dgm:spPr/>
    </dgm:pt>
  </dgm:ptLst>
  <dgm:cxnLst>
    <dgm:cxn modelId="{0A233E12-95D4-494A-BE6B-502F498F3137}" type="presOf" srcId="{2AE9585C-3E4D-41C6-B52D-9049951AABEE}" destId="{72E3EF79-050D-4588-AAF8-A6F1E06D0971}" srcOrd="0" destOrd="0" presId="urn:microsoft.com/office/officeart/2005/8/layout/vList2"/>
    <dgm:cxn modelId="{82ACB12C-BF43-4D30-BA75-EBD48F145133}" srcId="{D9002DDE-9AD3-4A48-9AB7-9CD2A888FFC7}" destId="{4E86115E-F652-42CA-8AE4-B535DC4B45E5}" srcOrd="4" destOrd="0" parTransId="{C2D8481D-7A35-432B-B61F-C64E0CE28980}" sibTransId="{3928EC74-F449-4BD3-A104-DF32BBFB905F}"/>
    <dgm:cxn modelId="{FA756068-10A9-43F5-89D8-58B1395062B3}" srcId="{D9002DDE-9AD3-4A48-9AB7-9CD2A888FFC7}" destId="{D2A28A70-00AA-4E29-91FF-B9A160ADF58E}" srcOrd="0" destOrd="0" parTransId="{3AF2DF05-FB89-476B-987C-4D3909AC518B}" sibTransId="{507E1B1B-C8DC-47A4-A696-3C4FAB832AFA}"/>
    <dgm:cxn modelId="{69D12B59-EE48-4496-959B-A971462CDFF7}" type="presOf" srcId="{482494D2-BB07-4933-8C84-DB14D679EF96}" destId="{E4CDE824-4D56-44F8-BFA4-F876022B5157}" srcOrd="0" destOrd="0" presId="urn:microsoft.com/office/officeart/2005/8/layout/vList2"/>
    <dgm:cxn modelId="{1A1D7479-CD9A-467A-83E6-25363C9659AD}" type="presOf" srcId="{F3D74F20-DFB5-4FE6-8B76-920CE40B898B}" destId="{22D9B3FB-6322-43D1-945A-78EEC3F52D41}" srcOrd="0" destOrd="0" presId="urn:microsoft.com/office/officeart/2005/8/layout/vList2"/>
    <dgm:cxn modelId="{C9530189-2D3C-4419-85F3-9F492B30CCB5}" type="presOf" srcId="{D9002DDE-9AD3-4A48-9AB7-9CD2A888FFC7}" destId="{44DB704D-1392-449C-ACC8-99A3B2146D49}" srcOrd="0" destOrd="0" presId="urn:microsoft.com/office/officeart/2005/8/layout/vList2"/>
    <dgm:cxn modelId="{3F14AC8B-4C99-4195-A87D-F97FC4540EA7}" type="presOf" srcId="{4E86115E-F652-42CA-8AE4-B535DC4B45E5}" destId="{001FB7DE-7905-40DD-9A8F-37E16277D6AC}" srcOrd="0" destOrd="0" presId="urn:microsoft.com/office/officeart/2005/8/layout/vList2"/>
    <dgm:cxn modelId="{AE5ECBAB-CCEE-455F-B46B-7A0F8B180945}" type="presOf" srcId="{95FAC155-5BDE-427E-93E6-AA8B7DFEB571}" destId="{9E2C1D21-3FFF-4390-AB27-9F9F38C91EA0}" srcOrd="0" destOrd="0" presId="urn:microsoft.com/office/officeart/2005/8/layout/vList2"/>
    <dgm:cxn modelId="{BAE336C6-F0DF-43FC-89F9-BAA93E25F7FD}" type="presOf" srcId="{D2A28A70-00AA-4E29-91FF-B9A160ADF58E}" destId="{63256AAE-18BF-464D-8F1A-9E3E88FC4C65}" srcOrd="0" destOrd="0" presId="urn:microsoft.com/office/officeart/2005/8/layout/vList2"/>
    <dgm:cxn modelId="{961270DB-EC8F-4747-A081-84EEB07A8DCF}" srcId="{D9002DDE-9AD3-4A48-9AB7-9CD2A888FFC7}" destId="{482494D2-BB07-4933-8C84-DB14D679EF96}" srcOrd="5" destOrd="0" parTransId="{85E8021D-FF9B-49CB-91E1-93D378FD124B}" sibTransId="{8799DEC4-D2C9-450F-8F7A-B72328D93C54}"/>
    <dgm:cxn modelId="{C4E8EEF6-285A-4BAF-B5C0-638FD16589EF}" srcId="{D9002DDE-9AD3-4A48-9AB7-9CD2A888FFC7}" destId="{95FAC155-5BDE-427E-93E6-AA8B7DFEB571}" srcOrd="1" destOrd="0" parTransId="{108AF102-26EB-4A76-BBE7-FFB4DFD22409}" sibTransId="{148DE042-06C6-4210-A15F-8A9DBE15B9F0}"/>
    <dgm:cxn modelId="{D4CDA9FB-C5A6-4EA9-86D3-C04652E50FCE}" srcId="{D9002DDE-9AD3-4A48-9AB7-9CD2A888FFC7}" destId="{2AE9585C-3E4D-41C6-B52D-9049951AABEE}" srcOrd="2" destOrd="0" parTransId="{784C7E44-0F6F-4202-9213-EE0275F5CC68}" sibTransId="{07CA9A52-BF73-470A-821F-82C416D7714A}"/>
    <dgm:cxn modelId="{E37679FD-C722-47D0-8631-26E60EE67BEF}" srcId="{D9002DDE-9AD3-4A48-9AB7-9CD2A888FFC7}" destId="{F3D74F20-DFB5-4FE6-8B76-920CE40B898B}" srcOrd="3" destOrd="0" parTransId="{565BDAB4-F5C8-490F-95D9-198863BBF7C0}" sibTransId="{54CF826E-7B1F-4D41-894B-FEEECB952155}"/>
    <dgm:cxn modelId="{C2B3F86C-589E-4F43-A128-560B0529D8A6}" type="presParOf" srcId="{44DB704D-1392-449C-ACC8-99A3B2146D49}" destId="{63256AAE-18BF-464D-8F1A-9E3E88FC4C65}" srcOrd="0" destOrd="0" presId="urn:microsoft.com/office/officeart/2005/8/layout/vList2"/>
    <dgm:cxn modelId="{000A8482-46F7-49C7-B27D-F1D96D37AEA4}" type="presParOf" srcId="{44DB704D-1392-449C-ACC8-99A3B2146D49}" destId="{C547BA58-26B7-46EC-A3CB-F40FB2045758}" srcOrd="1" destOrd="0" presId="urn:microsoft.com/office/officeart/2005/8/layout/vList2"/>
    <dgm:cxn modelId="{E3CB095F-0B8F-483F-B8A1-6BA18035B342}" type="presParOf" srcId="{44DB704D-1392-449C-ACC8-99A3B2146D49}" destId="{9E2C1D21-3FFF-4390-AB27-9F9F38C91EA0}" srcOrd="2" destOrd="0" presId="urn:microsoft.com/office/officeart/2005/8/layout/vList2"/>
    <dgm:cxn modelId="{DFBC3854-5BCC-4E5B-B912-B7176CEABAF3}" type="presParOf" srcId="{44DB704D-1392-449C-ACC8-99A3B2146D49}" destId="{3A3B0C87-3786-449D-A468-E93C3AF507D3}" srcOrd="3" destOrd="0" presId="urn:microsoft.com/office/officeart/2005/8/layout/vList2"/>
    <dgm:cxn modelId="{A7F9D984-3E3D-45B5-97F4-28E32B10F0C1}" type="presParOf" srcId="{44DB704D-1392-449C-ACC8-99A3B2146D49}" destId="{72E3EF79-050D-4588-AAF8-A6F1E06D0971}" srcOrd="4" destOrd="0" presId="urn:microsoft.com/office/officeart/2005/8/layout/vList2"/>
    <dgm:cxn modelId="{4B21D04C-1F16-41BF-9AED-3BB8AF0B49DC}" type="presParOf" srcId="{44DB704D-1392-449C-ACC8-99A3B2146D49}" destId="{C6D1E3A1-B8D3-4E81-B1C2-D244713728E8}" srcOrd="5" destOrd="0" presId="urn:microsoft.com/office/officeart/2005/8/layout/vList2"/>
    <dgm:cxn modelId="{2234A870-8A3D-4AF0-AC53-620A6B9AF169}" type="presParOf" srcId="{44DB704D-1392-449C-ACC8-99A3B2146D49}" destId="{22D9B3FB-6322-43D1-945A-78EEC3F52D41}" srcOrd="6" destOrd="0" presId="urn:microsoft.com/office/officeart/2005/8/layout/vList2"/>
    <dgm:cxn modelId="{8E31D15C-4CF7-4C28-9304-CC45E22E5E9B}" type="presParOf" srcId="{44DB704D-1392-449C-ACC8-99A3B2146D49}" destId="{5F47074F-89E5-4632-8C0A-760826E6A866}" srcOrd="7" destOrd="0" presId="urn:microsoft.com/office/officeart/2005/8/layout/vList2"/>
    <dgm:cxn modelId="{DE519A2A-86CC-406C-B437-28B2B6FED18C}" type="presParOf" srcId="{44DB704D-1392-449C-ACC8-99A3B2146D49}" destId="{001FB7DE-7905-40DD-9A8F-37E16277D6AC}" srcOrd="8" destOrd="0" presId="urn:microsoft.com/office/officeart/2005/8/layout/vList2"/>
    <dgm:cxn modelId="{50415F50-025B-4978-AD57-455D7B257416}" type="presParOf" srcId="{44DB704D-1392-449C-ACC8-99A3B2146D49}" destId="{87716525-7BF8-4D03-AB2F-2C72FCD4197D}" srcOrd="9" destOrd="0" presId="urn:microsoft.com/office/officeart/2005/8/layout/vList2"/>
    <dgm:cxn modelId="{98AF4FB6-CCFC-40D8-BD78-1A58A437F97F}" type="presParOf" srcId="{44DB704D-1392-449C-ACC8-99A3B2146D49}" destId="{E4CDE824-4D56-44F8-BFA4-F876022B515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2B5F4-E6C6-431E-824C-C562337E0123}">
      <dsp:nvSpPr>
        <dsp:cNvPr id="0" name=""/>
        <dsp:cNvSpPr/>
      </dsp:nvSpPr>
      <dsp:spPr>
        <a:xfrm>
          <a:off x="0" y="384"/>
          <a:ext cx="2103078" cy="61575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Executive Summary</a:t>
          </a:r>
        </a:p>
      </dsp:txBody>
      <dsp:txXfrm>
        <a:off x="30059" y="30443"/>
        <a:ext cx="2042960" cy="555639"/>
      </dsp:txXfrm>
    </dsp:sp>
    <dsp:sp modelId="{7134D716-BBFB-49E0-B962-858588230F19}">
      <dsp:nvSpPr>
        <dsp:cNvPr id="0" name=""/>
        <dsp:cNvSpPr/>
      </dsp:nvSpPr>
      <dsp:spPr>
        <a:xfrm>
          <a:off x="0" y="646929"/>
          <a:ext cx="2103078" cy="61575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Introduction</a:t>
          </a:r>
        </a:p>
      </dsp:txBody>
      <dsp:txXfrm>
        <a:off x="30059" y="676988"/>
        <a:ext cx="2042960" cy="555639"/>
      </dsp:txXfrm>
    </dsp:sp>
    <dsp:sp modelId="{8629C8DA-3727-49B7-AB18-953EDDADABA0}">
      <dsp:nvSpPr>
        <dsp:cNvPr id="0" name=""/>
        <dsp:cNvSpPr/>
      </dsp:nvSpPr>
      <dsp:spPr>
        <a:xfrm>
          <a:off x="0" y="1293474"/>
          <a:ext cx="2103078" cy="61575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Methodology</a:t>
          </a:r>
        </a:p>
      </dsp:txBody>
      <dsp:txXfrm>
        <a:off x="30059" y="1323533"/>
        <a:ext cx="2042960" cy="555639"/>
      </dsp:txXfrm>
    </dsp:sp>
    <dsp:sp modelId="{B776323E-54AD-4A02-8ADE-B0D34ED2F55B}">
      <dsp:nvSpPr>
        <dsp:cNvPr id="0" name=""/>
        <dsp:cNvSpPr/>
      </dsp:nvSpPr>
      <dsp:spPr>
        <a:xfrm rot="5400000">
          <a:off x="3726178" y="378495"/>
          <a:ext cx="492605" cy="373880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Visualization – Charts</a:t>
          </a:r>
        </a:p>
        <a:p>
          <a:pPr marL="114300" lvl="1" indent="-114300" algn="l" defTabSz="577850">
            <a:lnSpc>
              <a:spcPct val="90000"/>
            </a:lnSpc>
            <a:spcBef>
              <a:spcPct val="0"/>
            </a:spcBef>
            <a:spcAft>
              <a:spcPct val="15000"/>
            </a:spcAft>
            <a:buChar char="•"/>
          </a:pPr>
          <a:r>
            <a:rPr lang="en-US" sz="1300" kern="1200"/>
            <a:t>Dashboard</a:t>
          </a:r>
        </a:p>
      </dsp:txBody>
      <dsp:txXfrm rot="-5400000">
        <a:off x="2103078" y="2025643"/>
        <a:ext cx="3714759" cy="444511"/>
      </dsp:txXfrm>
    </dsp:sp>
    <dsp:sp modelId="{FEE2C4C4-6AD6-4018-B1D4-216CEA244F1F}">
      <dsp:nvSpPr>
        <dsp:cNvPr id="0" name=""/>
        <dsp:cNvSpPr/>
      </dsp:nvSpPr>
      <dsp:spPr>
        <a:xfrm>
          <a:off x="0" y="1940020"/>
          <a:ext cx="2103078" cy="61575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Results</a:t>
          </a:r>
        </a:p>
      </dsp:txBody>
      <dsp:txXfrm>
        <a:off x="30059" y="1970079"/>
        <a:ext cx="2042960" cy="555639"/>
      </dsp:txXfrm>
    </dsp:sp>
    <dsp:sp modelId="{0CBA22AE-6122-4098-8D26-16AFBB816720}">
      <dsp:nvSpPr>
        <dsp:cNvPr id="0" name=""/>
        <dsp:cNvSpPr/>
      </dsp:nvSpPr>
      <dsp:spPr>
        <a:xfrm rot="5400000">
          <a:off x="3726178" y="1025041"/>
          <a:ext cx="492605" cy="373880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Findings &amp; Implications</a:t>
          </a:r>
        </a:p>
      </dsp:txBody>
      <dsp:txXfrm rot="-5400000">
        <a:off x="2103078" y="2672189"/>
        <a:ext cx="3714759" cy="444511"/>
      </dsp:txXfrm>
    </dsp:sp>
    <dsp:sp modelId="{2103A752-D4C4-472F-8E47-096240482278}">
      <dsp:nvSpPr>
        <dsp:cNvPr id="0" name=""/>
        <dsp:cNvSpPr/>
      </dsp:nvSpPr>
      <dsp:spPr>
        <a:xfrm>
          <a:off x="0" y="2586565"/>
          <a:ext cx="2103078" cy="61575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Discussion</a:t>
          </a:r>
        </a:p>
      </dsp:txBody>
      <dsp:txXfrm>
        <a:off x="30059" y="2616624"/>
        <a:ext cx="2042960" cy="555639"/>
      </dsp:txXfrm>
    </dsp:sp>
    <dsp:sp modelId="{54DADF0D-42EA-4008-AB00-CFCD2CDFFCBF}">
      <dsp:nvSpPr>
        <dsp:cNvPr id="0" name=""/>
        <dsp:cNvSpPr/>
      </dsp:nvSpPr>
      <dsp:spPr>
        <a:xfrm>
          <a:off x="0" y="3233110"/>
          <a:ext cx="2103078" cy="61575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Conclusion</a:t>
          </a:r>
        </a:p>
      </dsp:txBody>
      <dsp:txXfrm>
        <a:off x="30059" y="3263169"/>
        <a:ext cx="2042960" cy="555639"/>
      </dsp:txXfrm>
    </dsp:sp>
    <dsp:sp modelId="{19D330AD-01EF-44FC-8E2F-7C68F7CBC93D}">
      <dsp:nvSpPr>
        <dsp:cNvPr id="0" name=""/>
        <dsp:cNvSpPr/>
      </dsp:nvSpPr>
      <dsp:spPr>
        <a:xfrm>
          <a:off x="0" y="3879656"/>
          <a:ext cx="2103078" cy="61575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Appendix</a:t>
          </a:r>
        </a:p>
      </dsp:txBody>
      <dsp:txXfrm>
        <a:off x="30059" y="3909715"/>
        <a:ext cx="2042960" cy="555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1E973-0603-4B76-9860-502B6356BC71}">
      <dsp:nvSpPr>
        <dsp:cNvPr id="0" name=""/>
        <dsp:cNvSpPr/>
      </dsp:nvSpPr>
      <dsp:spPr>
        <a:xfrm>
          <a:off x="0" y="587"/>
          <a:ext cx="734406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1EA2D8-C662-4250-9203-E8D2D926C966}">
      <dsp:nvSpPr>
        <dsp:cNvPr id="0" name=""/>
        <dsp:cNvSpPr/>
      </dsp:nvSpPr>
      <dsp:spPr>
        <a:xfrm>
          <a:off x="0" y="587"/>
          <a:ext cx="7344065" cy="48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baseline="0"/>
            <a:t>Methodologies:</a:t>
          </a:r>
          <a:endParaRPr lang="en-US" sz="2000" kern="1200"/>
        </a:p>
      </dsp:txBody>
      <dsp:txXfrm>
        <a:off x="0" y="587"/>
        <a:ext cx="7344065" cy="480895"/>
      </dsp:txXfrm>
    </dsp:sp>
    <dsp:sp modelId="{D3E31D2D-BE2C-4BE2-AC88-25B60D022774}">
      <dsp:nvSpPr>
        <dsp:cNvPr id="0" name=""/>
        <dsp:cNvSpPr/>
      </dsp:nvSpPr>
      <dsp:spPr>
        <a:xfrm>
          <a:off x="0" y="481482"/>
          <a:ext cx="734406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585186-C52F-4EF7-ADA8-04E426C00CFB}">
      <dsp:nvSpPr>
        <dsp:cNvPr id="0" name=""/>
        <dsp:cNvSpPr/>
      </dsp:nvSpPr>
      <dsp:spPr>
        <a:xfrm>
          <a:off x="0" y="481482"/>
          <a:ext cx="7344065" cy="48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Data collection and wrangling for preprocessing.</a:t>
          </a:r>
          <a:endParaRPr lang="en-US" sz="2000" kern="1200"/>
        </a:p>
      </dsp:txBody>
      <dsp:txXfrm>
        <a:off x="0" y="481482"/>
        <a:ext cx="7344065" cy="480895"/>
      </dsp:txXfrm>
    </dsp:sp>
    <dsp:sp modelId="{7D71402C-C332-4064-BB28-C517B29CD886}">
      <dsp:nvSpPr>
        <dsp:cNvPr id="0" name=""/>
        <dsp:cNvSpPr/>
      </dsp:nvSpPr>
      <dsp:spPr>
        <a:xfrm>
          <a:off x="0" y="962377"/>
          <a:ext cx="734406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398343-B8D9-4661-A850-EC5728BFAAAD}">
      <dsp:nvSpPr>
        <dsp:cNvPr id="0" name=""/>
        <dsp:cNvSpPr/>
      </dsp:nvSpPr>
      <dsp:spPr>
        <a:xfrm>
          <a:off x="0" y="962377"/>
          <a:ext cx="7344065" cy="48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dirty="0"/>
            <a:t>Exploratory Data Analysis (EDA) using data visualization and SQL.</a:t>
          </a:r>
          <a:endParaRPr lang="en-US" sz="2000" kern="1200" dirty="0"/>
        </a:p>
      </dsp:txBody>
      <dsp:txXfrm>
        <a:off x="0" y="962377"/>
        <a:ext cx="7344065" cy="480895"/>
      </dsp:txXfrm>
    </dsp:sp>
    <dsp:sp modelId="{25A3417D-0FBF-4CDC-B277-7CDD4590C956}">
      <dsp:nvSpPr>
        <dsp:cNvPr id="0" name=""/>
        <dsp:cNvSpPr/>
      </dsp:nvSpPr>
      <dsp:spPr>
        <a:xfrm>
          <a:off x="0" y="1443272"/>
          <a:ext cx="734406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056620-20EF-4D59-A6DD-4B87832AA8CE}">
      <dsp:nvSpPr>
        <dsp:cNvPr id="0" name=""/>
        <dsp:cNvSpPr/>
      </dsp:nvSpPr>
      <dsp:spPr>
        <a:xfrm>
          <a:off x="0" y="1443272"/>
          <a:ext cx="7344065" cy="48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Developed an interactive map using Folium.</a:t>
          </a:r>
          <a:endParaRPr lang="en-US" sz="2000" kern="1200"/>
        </a:p>
      </dsp:txBody>
      <dsp:txXfrm>
        <a:off x="0" y="1443272"/>
        <a:ext cx="7344065" cy="480895"/>
      </dsp:txXfrm>
    </dsp:sp>
    <dsp:sp modelId="{FA9C5B9F-57B1-4133-94BF-D76A151B447E}">
      <dsp:nvSpPr>
        <dsp:cNvPr id="0" name=""/>
        <dsp:cNvSpPr/>
      </dsp:nvSpPr>
      <dsp:spPr>
        <a:xfrm>
          <a:off x="0" y="1924167"/>
          <a:ext cx="734406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6E8EC1-E999-411C-8C8D-654C364F57AA}">
      <dsp:nvSpPr>
        <dsp:cNvPr id="0" name=""/>
        <dsp:cNvSpPr/>
      </dsp:nvSpPr>
      <dsp:spPr>
        <a:xfrm>
          <a:off x="0" y="1924167"/>
          <a:ext cx="7344065" cy="48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Created a data dashboard using Plotly Dash.</a:t>
          </a:r>
          <a:endParaRPr lang="en-US" sz="2000" kern="1200"/>
        </a:p>
      </dsp:txBody>
      <dsp:txXfrm>
        <a:off x="0" y="1924167"/>
        <a:ext cx="7344065" cy="480895"/>
      </dsp:txXfrm>
    </dsp:sp>
    <dsp:sp modelId="{F1D589E8-A975-477D-AEA0-323BB01889D3}">
      <dsp:nvSpPr>
        <dsp:cNvPr id="0" name=""/>
        <dsp:cNvSpPr/>
      </dsp:nvSpPr>
      <dsp:spPr>
        <a:xfrm>
          <a:off x="0" y="2405062"/>
          <a:ext cx="734406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1BD3D6-DF99-4E08-9FDB-85238781040E}">
      <dsp:nvSpPr>
        <dsp:cNvPr id="0" name=""/>
        <dsp:cNvSpPr/>
      </dsp:nvSpPr>
      <dsp:spPr>
        <a:xfrm>
          <a:off x="0" y="2405062"/>
          <a:ext cx="7344065" cy="48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Conducted predictive analysis with classification techniques.</a:t>
          </a:r>
          <a:endParaRPr lang="en-US" sz="2000" kern="1200"/>
        </a:p>
      </dsp:txBody>
      <dsp:txXfrm>
        <a:off x="0" y="2405062"/>
        <a:ext cx="7344065" cy="480895"/>
      </dsp:txXfrm>
    </dsp:sp>
    <dsp:sp modelId="{6717376C-8324-4722-BFCC-ADFAE324F2D9}">
      <dsp:nvSpPr>
        <dsp:cNvPr id="0" name=""/>
        <dsp:cNvSpPr/>
      </dsp:nvSpPr>
      <dsp:spPr>
        <a:xfrm>
          <a:off x="0" y="2885957"/>
          <a:ext cx="734406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4DF9C-541B-4B63-9272-6CFB72254950}">
      <dsp:nvSpPr>
        <dsp:cNvPr id="0" name=""/>
        <dsp:cNvSpPr/>
      </dsp:nvSpPr>
      <dsp:spPr>
        <a:xfrm>
          <a:off x="0" y="2885957"/>
          <a:ext cx="7344065" cy="48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baseline="0"/>
            <a:t>Results:</a:t>
          </a:r>
          <a:endParaRPr lang="en-US" sz="2000" kern="1200"/>
        </a:p>
      </dsp:txBody>
      <dsp:txXfrm>
        <a:off x="0" y="2885957"/>
        <a:ext cx="7344065" cy="480895"/>
      </dsp:txXfrm>
    </dsp:sp>
    <dsp:sp modelId="{4691340D-1274-4615-B8B2-46D8D13A974C}">
      <dsp:nvSpPr>
        <dsp:cNvPr id="0" name=""/>
        <dsp:cNvSpPr/>
      </dsp:nvSpPr>
      <dsp:spPr>
        <a:xfrm>
          <a:off x="0" y="3366852"/>
          <a:ext cx="734406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51B3D-8629-4DBD-AD76-F9D4BEF5C979}">
      <dsp:nvSpPr>
        <dsp:cNvPr id="0" name=""/>
        <dsp:cNvSpPr/>
      </dsp:nvSpPr>
      <dsp:spPr>
        <a:xfrm>
          <a:off x="0" y="3366852"/>
          <a:ext cx="7344065" cy="48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Key insights from exploratory data analysis.</a:t>
          </a:r>
          <a:endParaRPr lang="en-US" sz="2000" kern="1200"/>
        </a:p>
      </dsp:txBody>
      <dsp:txXfrm>
        <a:off x="0" y="3366852"/>
        <a:ext cx="7344065" cy="480895"/>
      </dsp:txXfrm>
    </dsp:sp>
    <dsp:sp modelId="{50049DF4-FAFE-4812-B9CE-0B4D8CF8E228}">
      <dsp:nvSpPr>
        <dsp:cNvPr id="0" name=""/>
        <dsp:cNvSpPr/>
      </dsp:nvSpPr>
      <dsp:spPr>
        <a:xfrm>
          <a:off x="0" y="3847747"/>
          <a:ext cx="734406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6ECB1F-3B41-4768-8B4A-FC1EC2473AA3}">
      <dsp:nvSpPr>
        <dsp:cNvPr id="0" name=""/>
        <dsp:cNvSpPr/>
      </dsp:nvSpPr>
      <dsp:spPr>
        <a:xfrm>
          <a:off x="0" y="3847747"/>
          <a:ext cx="7344065" cy="48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Interactive analytics demo presented via screenshots.</a:t>
          </a:r>
          <a:endParaRPr lang="en-US" sz="2000" kern="1200"/>
        </a:p>
      </dsp:txBody>
      <dsp:txXfrm>
        <a:off x="0" y="3847747"/>
        <a:ext cx="7344065" cy="480895"/>
      </dsp:txXfrm>
    </dsp:sp>
    <dsp:sp modelId="{95A8C7E6-C391-453B-9B45-EA59BCA9B234}">
      <dsp:nvSpPr>
        <dsp:cNvPr id="0" name=""/>
        <dsp:cNvSpPr/>
      </dsp:nvSpPr>
      <dsp:spPr>
        <a:xfrm>
          <a:off x="0" y="4328642"/>
          <a:ext cx="734406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70B70F-D8FD-438A-AF30-D90237A8A077}">
      <dsp:nvSpPr>
        <dsp:cNvPr id="0" name=""/>
        <dsp:cNvSpPr/>
      </dsp:nvSpPr>
      <dsp:spPr>
        <a:xfrm>
          <a:off x="0" y="4328642"/>
          <a:ext cx="7344065" cy="48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Successful predictive analysis outcomes.</a:t>
          </a:r>
          <a:endParaRPr lang="en-US" sz="2000" kern="1200"/>
        </a:p>
      </dsp:txBody>
      <dsp:txXfrm>
        <a:off x="0" y="4328642"/>
        <a:ext cx="7344065" cy="480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124BC-740B-4623-A696-3CA0A383B16C}">
      <dsp:nvSpPr>
        <dsp:cNvPr id="0" name=""/>
        <dsp:cNvSpPr/>
      </dsp:nvSpPr>
      <dsp:spPr>
        <a:xfrm>
          <a:off x="0" y="0"/>
          <a:ext cx="4714874" cy="4714874"/>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35845F-486C-4560-8D4E-2BEB78DEE33B}">
      <dsp:nvSpPr>
        <dsp:cNvPr id="0" name=""/>
        <dsp:cNvSpPr/>
      </dsp:nvSpPr>
      <dsp:spPr>
        <a:xfrm>
          <a:off x="2357437" y="0"/>
          <a:ext cx="7987960" cy="4714874"/>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Data Collection and Analysis Methodology</a:t>
          </a:r>
          <a:r>
            <a:rPr lang="en-US" sz="1600" b="1" kern="1200" dirty="0"/>
            <a:t>:</a:t>
          </a:r>
          <a:endParaRPr lang="en-US" sz="1600" kern="1200" dirty="0"/>
        </a:p>
      </dsp:txBody>
      <dsp:txXfrm>
        <a:off x="2357437" y="0"/>
        <a:ext cx="7987960" cy="471486"/>
      </dsp:txXfrm>
    </dsp:sp>
    <dsp:sp modelId="{616C061F-1073-4F66-ADC7-CA7C7FB6278A}">
      <dsp:nvSpPr>
        <dsp:cNvPr id="0" name=""/>
        <dsp:cNvSpPr/>
      </dsp:nvSpPr>
      <dsp:spPr>
        <a:xfrm>
          <a:off x="353615" y="471486"/>
          <a:ext cx="4007644" cy="4007644"/>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782901-20A5-4DED-9C9C-3BC48E6EF38C}">
      <dsp:nvSpPr>
        <dsp:cNvPr id="0" name=""/>
        <dsp:cNvSpPr/>
      </dsp:nvSpPr>
      <dsp:spPr>
        <a:xfrm>
          <a:off x="2357437" y="471486"/>
          <a:ext cx="7987960" cy="4007644"/>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0" i="0" kern="1200" dirty="0"/>
            <a:t>Extract a Falcon 9 launch records HTML table from Wikipedia</a:t>
          </a:r>
          <a:endParaRPr lang="en-US" sz="1300" kern="1200" dirty="0"/>
        </a:p>
      </dsp:txBody>
      <dsp:txXfrm>
        <a:off x="2357437" y="471486"/>
        <a:ext cx="7987960" cy="471486"/>
      </dsp:txXfrm>
    </dsp:sp>
    <dsp:sp modelId="{A3859E31-A655-4C73-9C5C-61AC2786FA99}">
      <dsp:nvSpPr>
        <dsp:cNvPr id="0" name=""/>
        <dsp:cNvSpPr/>
      </dsp:nvSpPr>
      <dsp:spPr>
        <a:xfrm>
          <a:off x="707230" y="942973"/>
          <a:ext cx="3300413" cy="3300413"/>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E71DCA-9935-42C7-A833-1ACCEB081842}">
      <dsp:nvSpPr>
        <dsp:cNvPr id="0" name=""/>
        <dsp:cNvSpPr/>
      </dsp:nvSpPr>
      <dsp:spPr>
        <a:xfrm>
          <a:off x="2357437" y="942973"/>
          <a:ext cx="7987960" cy="3300413"/>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0" i="0" kern="1200" dirty="0"/>
            <a:t>Parsed the table and converted it into a Pandas data frame</a:t>
          </a:r>
          <a:endParaRPr lang="en-US" sz="1300" kern="1200" dirty="0"/>
        </a:p>
      </dsp:txBody>
      <dsp:txXfrm>
        <a:off x="2357437" y="942973"/>
        <a:ext cx="7987960" cy="471486"/>
      </dsp:txXfrm>
    </dsp:sp>
    <dsp:sp modelId="{54722142-F147-4836-9538-66E478679BF1}">
      <dsp:nvSpPr>
        <dsp:cNvPr id="0" name=""/>
        <dsp:cNvSpPr/>
      </dsp:nvSpPr>
      <dsp:spPr>
        <a:xfrm>
          <a:off x="1060845" y="1414460"/>
          <a:ext cx="2593183" cy="2593183"/>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76FF91-8AD5-4954-A77C-ED74D9AB842C}">
      <dsp:nvSpPr>
        <dsp:cNvPr id="0" name=""/>
        <dsp:cNvSpPr/>
      </dsp:nvSpPr>
      <dsp:spPr>
        <a:xfrm>
          <a:off x="2357437" y="1414460"/>
          <a:ext cx="7987960" cy="2593183"/>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Cleaned and prepared data for machine learning, including one-hot encoding and removing irrelevant columns.</a:t>
          </a:r>
        </a:p>
      </dsp:txBody>
      <dsp:txXfrm>
        <a:off x="2357437" y="1414460"/>
        <a:ext cx="7987960" cy="471491"/>
      </dsp:txXfrm>
    </dsp:sp>
    <dsp:sp modelId="{40FFFED6-3D8C-4EFB-A337-1EC90CA509A0}">
      <dsp:nvSpPr>
        <dsp:cNvPr id="0" name=""/>
        <dsp:cNvSpPr/>
      </dsp:nvSpPr>
      <dsp:spPr>
        <a:xfrm>
          <a:off x="1414463" y="1885952"/>
          <a:ext cx="1885947" cy="1885947"/>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BE53F-D253-4B61-BAC1-E24DE4DB1F52}">
      <dsp:nvSpPr>
        <dsp:cNvPr id="0" name=""/>
        <dsp:cNvSpPr/>
      </dsp:nvSpPr>
      <dsp:spPr>
        <a:xfrm>
          <a:off x="2357437" y="1885952"/>
          <a:ext cx="7987960" cy="1885947"/>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Conducted exploratory data analysis (EDA) using visualization techniques and SQL queries, such as scatter plots and bar graphs, to identify patterns and relationships.</a:t>
          </a:r>
        </a:p>
      </dsp:txBody>
      <dsp:txXfrm>
        <a:off x="2357437" y="1885952"/>
        <a:ext cx="7987960" cy="471486"/>
      </dsp:txXfrm>
    </dsp:sp>
    <dsp:sp modelId="{5D09E5DA-3553-4B1F-BFB6-7FA6344A0845}">
      <dsp:nvSpPr>
        <dsp:cNvPr id="0" name=""/>
        <dsp:cNvSpPr/>
      </dsp:nvSpPr>
      <dsp:spPr>
        <a:xfrm>
          <a:off x="1768078" y="2357438"/>
          <a:ext cx="1178717" cy="1178717"/>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9C5D57-09FB-4B13-9C07-F05637FD361C}">
      <dsp:nvSpPr>
        <dsp:cNvPr id="0" name=""/>
        <dsp:cNvSpPr/>
      </dsp:nvSpPr>
      <dsp:spPr>
        <a:xfrm>
          <a:off x="2357437" y="2357438"/>
          <a:ext cx="7987960" cy="1178717"/>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Created interactive visualizations using Folium and Plotly Dash.</a:t>
          </a:r>
        </a:p>
      </dsp:txBody>
      <dsp:txXfrm>
        <a:off x="2357437" y="2357438"/>
        <a:ext cx="7987960" cy="471486"/>
      </dsp:txXfrm>
    </dsp:sp>
    <dsp:sp modelId="{B73C5332-0CAF-4BED-AAFF-0DD196B8DCF4}">
      <dsp:nvSpPr>
        <dsp:cNvPr id="0" name=""/>
        <dsp:cNvSpPr/>
      </dsp:nvSpPr>
      <dsp:spPr>
        <a:xfrm>
          <a:off x="2121694" y="2828925"/>
          <a:ext cx="471486" cy="471486"/>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AB838E-41D7-48AA-B52E-ED58D73077D3}">
      <dsp:nvSpPr>
        <dsp:cNvPr id="0" name=""/>
        <dsp:cNvSpPr/>
      </dsp:nvSpPr>
      <dsp:spPr>
        <a:xfrm>
          <a:off x="2357437" y="2828925"/>
          <a:ext cx="7987960" cy="471486"/>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Built, tuned, and evaluated predictive models using classification techniques.</a:t>
          </a:r>
        </a:p>
      </dsp:txBody>
      <dsp:txXfrm>
        <a:off x="2357437" y="2828925"/>
        <a:ext cx="7987960" cy="4714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CCC9F-CEA3-4D14-AEA4-93A4A0E367F5}">
      <dsp:nvSpPr>
        <dsp:cNvPr id="0" name=""/>
        <dsp:cNvSpPr/>
      </dsp:nvSpPr>
      <dsp:spPr>
        <a:xfrm>
          <a:off x="2144783" y="843164"/>
          <a:ext cx="1080151" cy="1080284"/>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77D471B-E1EA-4EDD-9DB4-1A7787EEAA5E}">
      <dsp:nvSpPr>
        <dsp:cNvPr id="0" name=""/>
        <dsp:cNvSpPr/>
      </dsp:nvSpPr>
      <dsp:spPr>
        <a:xfrm>
          <a:off x="2066022" y="0"/>
          <a:ext cx="1237674" cy="66234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E659B"/>
              </a:solidFill>
            </a:rPr>
            <a:t>Process Conducted</a:t>
          </a:r>
          <a:r>
            <a:rPr lang="en-US" sz="1200" b="1" kern="1200" dirty="0"/>
            <a:t>:</a:t>
          </a:r>
          <a:endParaRPr lang="en-US" sz="1200" kern="1200" dirty="0"/>
        </a:p>
      </dsp:txBody>
      <dsp:txXfrm>
        <a:off x="2066022" y="0"/>
        <a:ext cx="1237674" cy="662344"/>
      </dsp:txXfrm>
    </dsp:sp>
    <dsp:sp modelId="{3E0D3A6D-853A-46E6-9E07-D1044E834118}">
      <dsp:nvSpPr>
        <dsp:cNvPr id="0" name=""/>
        <dsp:cNvSpPr/>
      </dsp:nvSpPr>
      <dsp:spPr>
        <a:xfrm>
          <a:off x="2461628" y="995504"/>
          <a:ext cx="1080151" cy="1080284"/>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DABAE93-4B2A-4A85-8FFD-AD91297DFD6F}">
      <dsp:nvSpPr>
        <dsp:cNvPr id="0" name=""/>
        <dsp:cNvSpPr/>
      </dsp:nvSpPr>
      <dsp:spPr>
        <a:xfrm>
          <a:off x="3674998" y="629227"/>
          <a:ext cx="1170164" cy="72857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a:t>Performed Exploratory Data Analysis (EDA).</a:t>
          </a:r>
        </a:p>
      </dsp:txBody>
      <dsp:txXfrm>
        <a:off x="3674998" y="629227"/>
        <a:ext cx="1170164" cy="728579"/>
      </dsp:txXfrm>
    </dsp:sp>
    <dsp:sp modelId="{8794D125-FABD-4EE5-90D1-C70B661B862C}">
      <dsp:nvSpPr>
        <dsp:cNvPr id="0" name=""/>
        <dsp:cNvSpPr/>
      </dsp:nvSpPr>
      <dsp:spPr>
        <a:xfrm>
          <a:off x="2539489" y="1338267"/>
          <a:ext cx="1080151" cy="1080284"/>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3E83B7C-9087-4137-A70E-13B5221E4454}">
      <dsp:nvSpPr>
        <dsp:cNvPr id="0" name=""/>
        <dsp:cNvSpPr/>
      </dsp:nvSpPr>
      <dsp:spPr>
        <a:xfrm>
          <a:off x="3787514" y="1556510"/>
          <a:ext cx="1147661" cy="77825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a:t>Calculated the number of launches per site.</a:t>
          </a:r>
        </a:p>
      </dsp:txBody>
      <dsp:txXfrm>
        <a:off x="3787514" y="1556510"/>
        <a:ext cx="1147661" cy="778255"/>
      </dsp:txXfrm>
    </dsp:sp>
    <dsp:sp modelId="{D2AF053D-59BF-4A6A-959E-0A3B6BE08F76}">
      <dsp:nvSpPr>
        <dsp:cNvPr id="0" name=""/>
        <dsp:cNvSpPr/>
      </dsp:nvSpPr>
      <dsp:spPr>
        <a:xfrm>
          <a:off x="2320308" y="1613140"/>
          <a:ext cx="1080151" cy="1080284"/>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999AD42-2B3F-4C87-9A39-4FF1BBF3AB3D}">
      <dsp:nvSpPr>
        <dsp:cNvPr id="0" name=""/>
        <dsp:cNvSpPr/>
      </dsp:nvSpPr>
      <dsp:spPr>
        <a:xfrm>
          <a:off x="3292444" y="2599703"/>
          <a:ext cx="1237674" cy="7120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Analyzed the number and frequency of each orbit type.</a:t>
          </a:r>
        </a:p>
      </dsp:txBody>
      <dsp:txXfrm>
        <a:off x="3292444" y="2599703"/>
        <a:ext cx="1237674" cy="712020"/>
      </dsp:txXfrm>
    </dsp:sp>
    <dsp:sp modelId="{4BB55132-8491-4F5C-A565-1EDFD062D99B}">
      <dsp:nvSpPr>
        <dsp:cNvPr id="0" name=""/>
        <dsp:cNvSpPr/>
      </dsp:nvSpPr>
      <dsp:spPr>
        <a:xfrm>
          <a:off x="1969258" y="1613140"/>
          <a:ext cx="1080151" cy="1080284"/>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7ED5CF-589F-4AA4-91A5-98155BDCCC74}">
      <dsp:nvSpPr>
        <dsp:cNvPr id="0" name=""/>
        <dsp:cNvSpPr/>
      </dsp:nvSpPr>
      <dsp:spPr>
        <a:xfrm>
          <a:off x="839600" y="2599703"/>
          <a:ext cx="1237674" cy="7120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a:t>Evaluated mission outcomes by orbit type.</a:t>
          </a:r>
        </a:p>
      </dsp:txBody>
      <dsp:txXfrm>
        <a:off x="839600" y="2599703"/>
        <a:ext cx="1237674" cy="712020"/>
      </dsp:txXfrm>
    </dsp:sp>
    <dsp:sp modelId="{4A7CBD8E-321D-49BE-9B19-E2457B3BF619}">
      <dsp:nvSpPr>
        <dsp:cNvPr id="0" name=""/>
        <dsp:cNvSpPr/>
      </dsp:nvSpPr>
      <dsp:spPr>
        <a:xfrm>
          <a:off x="1750078" y="1338267"/>
          <a:ext cx="1080151" cy="1080284"/>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397038E-20E4-4C5E-A9D6-54623F162EC0}">
      <dsp:nvSpPr>
        <dsp:cNvPr id="0" name=""/>
        <dsp:cNvSpPr/>
      </dsp:nvSpPr>
      <dsp:spPr>
        <a:xfrm>
          <a:off x="434543" y="1556510"/>
          <a:ext cx="1147661" cy="77825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a:t>Exported dataset to a .CSV file.</a:t>
          </a:r>
        </a:p>
      </dsp:txBody>
      <dsp:txXfrm>
        <a:off x="434543" y="1556510"/>
        <a:ext cx="1147661" cy="778255"/>
      </dsp:txXfrm>
    </dsp:sp>
    <dsp:sp modelId="{6D505F43-F43C-41AF-8333-FA53B65429E5}">
      <dsp:nvSpPr>
        <dsp:cNvPr id="0" name=""/>
        <dsp:cNvSpPr/>
      </dsp:nvSpPr>
      <dsp:spPr>
        <a:xfrm>
          <a:off x="1827938" y="995504"/>
          <a:ext cx="1080151" cy="1080284"/>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8C3CFAC-D2AC-4DDC-9E0F-3BEBA7F568B1}">
      <dsp:nvSpPr>
        <dsp:cNvPr id="0" name=""/>
        <dsp:cNvSpPr/>
      </dsp:nvSpPr>
      <dsp:spPr>
        <a:xfrm>
          <a:off x="524555" y="629227"/>
          <a:ext cx="1170164" cy="72857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a:t>Created landing outcome labels.</a:t>
          </a:r>
        </a:p>
      </dsp:txBody>
      <dsp:txXfrm>
        <a:off x="524555" y="629227"/>
        <a:ext cx="1170164" cy="7285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56AAE-18BF-464D-8F1A-9E3E88FC4C65}">
      <dsp:nvSpPr>
        <dsp:cNvPr id="0" name=""/>
        <dsp:cNvSpPr/>
      </dsp:nvSpPr>
      <dsp:spPr>
        <a:xfrm>
          <a:off x="0" y="80970"/>
          <a:ext cx="7612457" cy="83910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baseline="0" dirty="0"/>
            <a:t>Flight Number vs. Payload Mass:</a:t>
          </a:r>
          <a:r>
            <a:rPr lang="en-US" sz="1500" b="0" i="0" kern="1200" baseline="0" dirty="0"/>
            <a:t> Shows the correlation between the order of launches and the payload weight, indicating trends in SpaceX’s payload capacity over time.</a:t>
          </a:r>
          <a:endParaRPr lang="en-US" sz="1500" kern="1200" dirty="0"/>
        </a:p>
      </dsp:txBody>
      <dsp:txXfrm>
        <a:off x="40962" y="121932"/>
        <a:ext cx="7530533" cy="757185"/>
      </dsp:txXfrm>
    </dsp:sp>
    <dsp:sp modelId="{9E2C1D21-3FFF-4390-AB27-9F9F38C91EA0}">
      <dsp:nvSpPr>
        <dsp:cNvPr id="0" name=""/>
        <dsp:cNvSpPr/>
      </dsp:nvSpPr>
      <dsp:spPr>
        <a:xfrm>
          <a:off x="0" y="963280"/>
          <a:ext cx="7612457" cy="83910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baseline="0"/>
            <a:t>Flight Number vs. Launch Site:</a:t>
          </a:r>
          <a:r>
            <a:rPr lang="en-US" sz="1500" b="0" i="0" kern="1200" baseline="0"/>
            <a:t> Maps flight numbers to specific launch sites, highlighting frequency and patterns of site usage.</a:t>
          </a:r>
          <a:endParaRPr lang="en-US" sz="1500" kern="1200"/>
        </a:p>
      </dsp:txBody>
      <dsp:txXfrm>
        <a:off x="40962" y="1004242"/>
        <a:ext cx="7530533" cy="757185"/>
      </dsp:txXfrm>
    </dsp:sp>
    <dsp:sp modelId="{72E3EF79-050D-4588-AAF8-A6F1E06D0971}">
      <dsp:nvSpPr>
        <dsp:cNvPr id="0" name=""/>
        <dsp:cNvSpPr/>
      </dsp:nvSpPr>
      <dsp:spPr>
        <a:xfrm>
          <a:off x="0" y="1845589"/>
          <a:ext cx="7612457" cy="83910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baseline="0" dirty="0"/>
            <a:t>Payload Mass vs. Launch Site:</a:t>
          </a:r>
          <a:r>
            <a:rPr lang="en-US" sz="1500" b="0" i="0" kern="1200" baseline="0" dirty="0"/>
            <a:t> Examines the variation in payload weights by different launch sites, reflecting site-specific capabilities or mission types.</a:t>
          </a:r>
          <a:endParaRPr lang="en-US" sz="1500" kern="1200" dirty="0"/>
        </a:p>
      </dsp:txBody>
      <dsp:txXfrm>
        <a:off x="40962" y="1886551"/>
        <a:ext cx="7530533" cy="757185"/>
      </dsp:txXfrm>
    </dsp:sp>
    <dsp:sp modelId="{22D9B3FB-6322-43D1-945A-78EEC3F52D41}">
      <dsp:nvSpPr>
        <dsp:cNvPr id="0" name=""/>
        <dsp:cNvSpPr/>
      </dsp:nvSpPr>
      <dsp:spPr>
        <a:xfrm>
          <a:off x="0" y="2727899"/>
          <a:ext cx="7612457" cy="83910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baseline="0"/>
            <a:t>Orbit vs. Flight Number:</a:t>
          </a:r>
          <a:r>
            <a:rPr lang="en-US" sz="1500" b="0" i="0" kern="1200" baseline="0"/>
            <a:t> Displays the relationship between flight numbers and their targeted orbits, suggesting shifts in SpaceX’s strategic priorities or demand for certain orbital destinations.</a:t>
          </a:r>
          <a:endParaRPr lang="en-US" sz="1500" kern="1200"/>
        </a:p>
      </dsp:txBody>
      <dsp:txXfrm>
        <a:off x="40962" y="2768861"/>
        <a:ext cx="7530533" cy="757185"/>
      </dsp:txXfrm>
    </dsp:sp>
    <dsp:sp modelId="{001FB7DE-7905-40DD-9A8F-37E16277D6AC}">
      <dsp:nvSpPr>
        <dsp:cNvPr id="0" name=""/>
        <dsp:cNvSpPr/>
      </dsp:nvSpPr>
      <dsp:spPr>
        <a:xfrm>
          <a:off x="0" y="3610208"/>
          <a:ext cx="7612457" cy="83910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baseline="0"/>
            <a:t>Payload Mass vs. Orbit:</a:t>
          </a:r>
          <a:r>
            <a:rPr lang="en-US" sz="1500" b="0" i="0" kern="1200" baseline="0"/>
            <a:t> Analyzes the association between payload weight and orbit type, revealing trends related to design constraints or mission preferences for specific orbits.</a:t>
          </a:r>
          <a:endParaRPr lang="en-US" sz="1500" kern="1200"/>
        </a:p>
      </dsp:txBody>
      <dsp:txXfrm>
        <a:off x="40962" y="3651170"/>
        <a:ext cx="7530533" cy="757185"/>
      </dsp:txXfrm>
    </dsp:sp>
    <dsp:sp modelId="{E4CDE824-4D56-44F8-BFA4-F876022B5157}">
      <dsp:nvSpPr>
        <dsp:cNvPr id="0" name=""/>
        <dsp:cNvSpPr/>
      </dsp:nvSpPr>
      <dsp:spPr>
        <a:xfrm>
          <a:off x="0" y="4492517"/>
          <a:ext cx="7612457" cy="83910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baseline="0"/>
            <a:t>Orbit vs. Payload Mass:</a:t>
          </a:r>
          <a:r>
            <a:rPr lang="en-US" sz="1500" b="0" i="0" kern="1200" baseline="0"/>
            <a:t> Highlights how payload mass is distributed across different orbital destinations, providing insights into the payload capabilities required for various orbital types.</a:t>
          </a:r>
          <a:endParaRPr lang="en-US" sz="1500" kern="1200"/>
        </a:p>
      </dsp:txBody>
      <dsp:txXfrm>
        <a:off x="40962" y="4533479"/>
        <a:ext cx="7530533" cy="75718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1T09:26:36.51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1T09:26:36.51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1T09:26:36.5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1T09:26:36.51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1T09:26:36.51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1T09:26:36.51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1T09:26:36.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1T09:26:36.51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189943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0.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3781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301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8516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685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0425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9855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443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4273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695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734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214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DDCF0809-72F9-FA76-FCA3-B9F134F17F26}"/>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1D3D174F-8D06-A7D8-53FC-1276838B5FA5}"/>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1D75873-ACF7-0B3C-0D90-5E156892FE58}"/>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417AEDFD-1A4B-F88C-575E-9B27761C379B}"/>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14797E16-74C3-DD95-208A-639855940ED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311B6CC7-4238-5D0F-EA4C-3374FAE345EE}"/>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EC3E39B1-6F3C-BA62-4BAC-BBE9CF61AFFC}"/>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2F9A64DC-3B76-91F8-7831-1A861554031B}"/>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150210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541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766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254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872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568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pic>
        <p:nvPicPr>
          <p:cNvPr id="14" name="Picture 13">
            <a:extLst>
              <a:ext uri="{FF2B5EF4-FFF2-40B4-BE49-F238E27FC236}">
                <a16:creationId xmlns:a16="http://schemas.microsoft.com/office/drawing/2014/main" id="{4D7FF734-DA9C-1275-A1BA-92F0AF58EDBD}"/>
              </a:ext>
            </a:extLst>
          </p:cNvPr>
          <p:cNvPicPr>
            <a:picLocks noChangeAspect="1"/>
          </p:cNvPicPr>
          <p:nvPr userDrawn="1"/>
        </p:nvPicPr>
        <p:blipFill>
          <a:blip r:embed="rId19"/>
          <a:stretch>
            <a:fillRect/>
          </a:stretch>
        </p:blipFill>
        <p:spPr>
          <a:xfrm>
            <a:off x="340139" y="6371623"/>
            <a:ext cx="2456070" cy="378964"/>
          </a:xfrm>
          <a:prstGeom prst="rect">
            <a:avLst/>
          </a:prstGeom>
        </p:spPr>
      </p:pic>
      <p:pic>
        <p:nvPicPr>
          <p:cNvPr id="15" name="Picture 14">
            <a:extLst>
              <a:ext uri="{FF2B5EF4-FFF2-40B4-BE49-F238E27FC236}">
                <a16:creationId xmlns:a16="http://schemas.microsoft.com/office/drawing/2014/main" id="{6A04F077-348C-3EB9-7B84-F2768ACD1483}"/>
              </a:ext>
            </a:extLst>
          </p:cNvPr>
          <p:cNvPicPr>
            <a:picLocks noChangeAspect="1"/>
          </p:cNvPicPr>
          <p:nvPr userDrawn="1"/>
        </p:nvPicPr>
        <p:blipFill>
          <a:blip r:embed="rId20"/>
          <a:stretch>
            <a:fillRect/>
          </a:stretch>
        </p:blipFill>
        <p:spPr>
          <a:xfrm>
            <a:off x="8475870" y="6371623"/>
            <a:ext cx="3375991" cy="397761"/>
          </a:xfrm>
          <a:prstGeom prst="rect">
            <a:avLst/>
          </a:prstGeom>
        </p:spPr>
      </p:pic>
      <p:pic>
        <p:nvPicPr>
          <p:cNvPr id="16" name="Picture 15">
            <a:extLst>
              <a:ext uri="{FF2B5EF4-FFF2-40B4-BE49-F238E27FC236}">
                <a16:creationId xmlns:a16="http://schemas.microsoft.com/office/drawing/2014/main" id="{F8A0C63A-55D5-BC2C-522B-B5557D63CAA5}"/>
              </a:ext>
            </a:extLst>
          </p:cNvPr>
          <p:cNvPicPr>
            <a:picLocks noChangeAspect="1"/>
          </p:cNvPicPr>
          <p:nvPr userDrawn="1"/>
        </p:nvPicPr>
        <p:blipFill>
          <a:blip r:embed="rId21">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282143739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customXml" Target="../ink/ink9.xml"/><Relationship Id="rId21" Type="http://schemas.openxmlformats.org/officeDocument/2006/relationships/image" Target="../media/image40.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37" Type="http://schemas.openxmlformats.org/officeDocument/2006/relationships/image" Target="../media/image5.jpeg"/><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3.sv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5" Type="http://schemas.openxmlformats.org/officeDocument/2006/relationships/image" Target="../media/image46.sv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35.xml"/><Relationship Id="rId18" Type="http://schemas.openxmlformats.org/officeDocument/2006/relationships/customXml" Target="../ink/ink39.xml"/><Relationship Id="rId3" Type="http://schemas.openxmlformats.org/officeDocument/2006/relationships/diagramLayout" Target="../diagrams/layout1.xml"/><Relationship Id="rId7" Type="http://schemas.openxmlformats.org/officeDocument/2006/relationships/customXml" Target="../ink/ink31.xml"/><Relationship Id="rId12" Type="http://schemas.openxmlformats.org/officeDocument/2006/relationships/image" Target="../media/image17.png"/><Relationship Id="rId17" Type="http://schemas.openxmlformats.org/officeDocument/2006/relationships/customXml" Target="../ink/ink38.xml"/><Relationship Id="rId2" Type="http://schemas.openxmlformats.org/officeDocument/2006/relationships/diagramData" Target="../diagrams/data1.xml"/><Relationship Id="rId16" Type="http://schemas.openxmlformats.org/officeDocument/2006/relationships/customXml" Target="../ink/ink37.xml"/><Relationship Id="rId20" Type="http://schemas.openxmlformats.org/officeDocument/2006/relationships/image" Target="../media/image6.png"/><Relationship Id="rId1" Type="http://schemas.openxmlformats.org/officeDocument/2006/relationships/slideLayout" Target="../slideLayouts/slideLayout4.xml"/><Relationship Id="rId6" Type="http://schemas.microsoft.com/office/2007/relationships/diagramDrawing" Target="../diagrams/drawing1.xml"/><Relationship Id="rId11" Type="http://schemas.openxmlformats.org/officeDocument/2006/relationships/customXml" Target="../ink/ink34.xml"/><Relationship Id="rId5" Type="http://schemas.openxmlformats.org/officeDocument/2006/relationships/diagramColors" Target="../diagrams/colors1.xml"/><Relationship Id="rId15" Type="http://schemas.openxmlformats.org/officeDocument/2006/relationships/customXml" Target="../ink/ink36.xml"/><Relationship Id="rId10" Type="http://schemas.openxmlformats.org/officeDocument/2006/relationships/customXml" Target="../ink/ink33.xml"/><Relationship Id="rId19" Type="http://schemas.openxmlformats.org/officeDocument/2006/relationships/customXml" Target="../ink/ink40.xml"/><Relationship Id="rId4" Type="http://schemas.openxmlformats.org/officeDocument/2006/relationships/diagramQuickStyle" Target="../diagrams/quickStyle1.xml"/><Relationship Id="rId9" Type="http://schemas.openxmlformats.org/officeDocument/2006/relationships/customXml" Target="../ink/ink32.xml"/><Relationship Id="rId14" Type="http://schemas.openxmlformats.org/officeDocument/2006/relationships/image" Target="../media/image18.png"/></Relationships>
</file>

<file path=ppt/slides/_rels/slide20.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0.png"/><Relationship Id="rId9" Type="http://schemas.microsoft.com/office/2007/relationships/diagramDrawing" Target="../diagrams/drawing2.xml"/></Relationships>
</file>

<file path=ppt/slides/_rels/slide3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4.xml"/><Relationship Id="rId7" Type="http://schemas.openxmlformats.org/officeDocument/2006/relationships/image" Target="../media/image21.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23.svg"/></Relationships>
</file>

<file path=ppt/slides/_rels/slide9.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diagramLayout" Target="../diagrams/layout5.xml"/><Relationship Id="rId7" Type="http://schemas.openxmlformats.org/officeDocument/2006/relationships/image" Target="../media/image24.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619750" y="1180326"/>
            <a:ext cx="6409964" cy="1637940"/>
          </a:xfrm>
        </p:spPr>
        <p:txBody>
          <a:bodyPr anchor="ctr">
            <a:normAutofit fontScale="90000"/>
          </a:bodyPr>
          <a:lstStyle/>
          <a:p>
            <a:r>
              <a:rPr lang="en-US" dirty="0">
                <a:solidFill>
                  <a:srgbClr val="0E659B"/>
                </a:solidFill>
                <a:latin typeface="Arial Black" panose="020B0A04020102020204" pitchFamily="34" charset="0"/>
              </a:rPr>
              <a:t>IBM Data Science Capstone Project | Space X | Falcon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pic>
        <p:nvPicPr>
          <p:cNvPr id="11" name="Picture 10" descr="A blue circle with text&#10;&#10;Description automatically generated">
            <a:extLst>
              <a:ext uri="{FF2B5EF4-FFF2-40B4-BE49-F238E27FC236}">
                <a16:creationId xmlns:a16="http://schemas.microsoft.com/office/drawing/2014/main" id="{B7E63978-E54A-0E35-2CA4-DE9ADEEA955A}"/>
              </a:ext>
            </a:extLst>
          </p:cNvPr>
          <p:cNvPicPr>
            <a:picLocks noChangeAspect="1"/>
          </p:cNvPicPr>
          <p:nvPr/>
        </p:nvPicPr>
        <p:blipFill>
          <a:blip r:embed="rId37"/>
          <a:srcRect t="8139"/>
          <a:stretch/>
        </p:blipFill>
        <p:spPr>
          <a:xfrm>
            <a:off x="2047680" y="445221"/>
            <a:ext cx="3815430" cy="58595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9" name="TextBox 28">
            <a:extLst>
              <a:ext uri="{FF2B5EF4-FFF2-40B4-BE49-F238E27FC236}">
                <a16:creationId xmlns:a16="http://schemas.microsoft.com/office/drawing/2014/main" id="{96A341A5-51FB-EFDC-142E-C50CBA5C6FCF}"/>
              </a:ext>
            </a:extLst>
          </p:cNvPr>
          <p:cNvSpPr txBox="1"/>
          <p:nvPr/>
        </p:nvSpPr>
        <p:spPr>
          <a:xfrm>
            <a:off x="6644160" y="3291761"/>
            <a:ext cx="4574266" cy="523220"/>
          </a:xfrm>
          <a:prstGeom prst="rect">
            <a:avLst/>
          </a:prstGeom>
          <a:noFill/>
        </p:spPr>
        <p:txBody>
          <a:bodyPr wrap="none" rtlCol="0">
            <a:spAutoFit/>
          </a:bodyPr>
          <a:lstStyle/>
          <a:p>
            <a:r>
              <a:rPr lang="en-US" sz="2800" dirty="0">
                <a:solidFill>
                  <a:srgbClr val="0E659B"/>
                </a:solidFill>
                <a:latin typeface="Arial Black" panose="020B0A04020102020204" pitchFamily="34" charset="0"/>
              </a:rPr>
              <a:t>Keamogetsoe Mphuthi</a:t>
            </a:r>
          </a:p>
        </p:txBody>
      </p:sp>
      <p:sp>
        <p:nvSpPr>
          <p:cNvPr id="31" name="TextBox 30">
            <a:extLst>
              <a:ext uri="{FF2B5EF4-FFF2-40B4-BE49-F238E27FC236}">
                <a16:creationId xmlns:a16="http://schemas.microsoft.com/office/drawing/2014/main" id="{641233DF-BF2B-219E-C334-B808B37B110B}"/>
              </a:ext>
            </a:extLst>
          </p:cNvPr>
          <p:cNvSpPr txBox="1"/>
          <p:nvPr/>
        </p:nvSpPr>
        <p:spPr>
          <a:xfrm>
            <a:off x="8082342" y="4288476"/>
            <a:ext cx="1697901" cy="400110"/>
          </a:xfrm>
          <a:prstGeom prst="rect">
            <a:avLst/>
          </a:prstGeom>
          <a:noFill/>
        </p:spPr>
        <p:txBody>
          <a:bodyPr wrap="none" rtlCol="0">
            <a:spAutoFit/>
          </a:bodyPr>
          <a:lstStyle/>
          <a:p>
            <a:r>
              <a:rPr lang="en-US" sz="2000" dirty="0">
                <a:solidFill>
                  <a:srgbClr val="0E659B"/>
                </a:solidFill>
                <a:latin typeface="Arial Black" panose="020B0A04020102020204" pitchFamily="34" charset="0"/>
              </a:rPr>
              <a:t>09/01/2024</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81151" y="111124"/>
            <a:ext cx="10287000" cy="1139825"/>
          </a:xfrm>
        </p:spPr>
        <p:txBody>
          <a:bodyPr anchor="ctr">
            <a:noAutofit/>
          </a:bodyPr>
          <a:lstStyle/>
          <a:p>
            <a:r>
              <a:rPr lang="en-US" sz="3200" b="1" dirty="0">
                <a:solidFill>
                  <a:srgbClr val="0E659B"/>
                </a:solidFill>
                <a:latin typeface="Arial" panose="020B0604020202020204" pitchFamily="34" charset="0"/>
                <a:cs typeface="Arial" panose="020B0604020202020204" pitchFamily="34" charset="0"/>
              </a:rPr>
              <a:t>METHODOLOGY | </a:t>
            </a:r>
            <a:r>
              <a:rPr lang="en-US" sz="3200" b="1" i="0" dirty="0">
                <a:solidFill>
                  <a:srgbClr val="0E659B"/>
                </a:solidFill>
                <a:effectLst/>
                <a:latin typeface="Arial" panose="020B0604020202020204" pitchFamily="34" charset="0"/>
                <a:ea typeface="Microsoft YaHei" panose="020B0503020204020204" pitchFamily="34" charset="-122"/>
                <a:cs typeface="Arial" panose="020B0604020202020204" pitchFamily="34" charset="0"/>
              </a:rPr>
              <a:t>EDA AND INTERACTIVE VISUAL ANALYTICS</a:t>
            </a:r>
            <a:r>
              <a:rPr lang="en-US" sz="3200" b="1" dirty="0">
                <a:solidFill>
                  <a:srgbClr val="0E659B"/>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72859420-837C-1F74-2FC8-3415C73E94AE}"/>
              </a:ext>
            </a:extLst>
          </p:cNvPr>
          <p:cNvSpPr txBox="1"/>
          <p:nvPr/>
        </p:nvSpPr>
        <p:spPr>
          <a:xfrm>
            <a:off x="8929317" y="875599"/>
            <a:ext cx="2729209" cy="369332"/>
          </a:xfrm>
          <a:prstGeom prst="rect">
            <a:avLst/>
          </a:prstGeom>
          <a:noFill/>
        </p:spPr>
        <p:txBody>
          <a:bodyPr wrap="none" rtlCol="0">
            <a:spAutoFit/>
          </a:bodyPr>
          <a:lstStyle/>
          <a:p>
            <a:r>
              <a:rPr lang="en-US" b="1" dirty="0">
                <a:solidFill>
                  <a:srgbClr val="FF0000"/>
                </a:solidFill>
              </a:rPr>
              <a:t>URL GITHUB REMEMBER</a:t>
            </a:r>
          </a:p>
        </p:txBody>
      </p:sp>
      <p:sp>
        <p:nvSpPr>
          <p:cNvPr id="6" name="TextBox 5">
            <a:extLst>
              <a:ext uri="{FF2B5EF4-FFF2-40B4-BE49-F238E27FC236}">
                <a16:creationId xmlns:a16="http://schemas.microsoft.com/office/drawing/2014/main" id="{A0195037-3A4B-134F-B6E6-B8DF6C4C4ABA}"/>
              </a:ext>
            </a:extLst>
          </p:cNvPr>
          <p:cNvSpPr txBox="1"/>
          <p:nvPr/>
        </p:nvSpPr>
        <p:spPr>
          <a:xfrm>
            <a:off x="7793749" y="1997839"/>
            <a:ext cx="4049487"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solidFill>
                  <a:srgbClr val="0E659B"/>
                </a:solidFill>
              </a:rPr>
              <a:t>Mean Payload Mass vs. Orbit:</a:t>
            </a:r>
            <a:r>
              <a:rPr lang="en-US" dirty="0">
                <a:solidFill>
                  <a:srgbClr val="0E659B"/>
                </a:solidFill>
              </a:rPr>
              <a:t> </a:t>
            </a:r>
            <a:r>
              <a:rPr lang="en-US" dirty="0"/>
              <a:t>This bar graph shows the average payload mass for each type of orbit. By comparing the mean payload masses, it becomes clear which orbits typically host heavier or lighter payloads. This can provide insights into the types of missions usually undertaken for each orbital category.</a:t>
            </a:r>
          </a:p>
        </p:txBody>
      </p:sp>
      <p:sp>
        <p:nvSpPr>
          <p:cNvPr id="7" name="TextBox 6">
            <a:extLst>
              <a:ext uri="{FF2B5EF4-FFF2-40B4-BE49-F238E27FC236}">
                <a16:creationId xmlns:a16="http://schemas.microsoft.com/office/drawing/2014/main" id="{DCC5F5B9-E035-A6BE-0278-7FFD10481BF3}"/>
              </a:ext>
            </a:extLst>
          </p:cNvPr>
          <p:cNvSpPr txBox="1"/>
          <p:nvPr/>
        </p:nvSpPr>
        <p:spPr>
          <a:xfrm>
            <a:off x="1315261" y="2009001"/>
            <a:ext cx="4049487"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solidFill>
                  <a:srgbClr val="0E659B"/>
                </a:solidFill>
              </a:rPr>
              <a:t>Bar Graphs</a:t>
            </a:r>
            <a:r>
              <a:rPr lang="en-US" b="1" dirty="0"/>
              <a:t>:</a:t>
            </a:r>
            <a:r>
              <a:rPr lang="en-US" dirty="0"/>
              <a:t> Bar graphs provide a straightforward way to compare data across different groups. By representing categories on one axis and discrete values on the other, they effectively show relationships and can highlight significant changes in data, making them ideal for comparisons across categories or time.</a:t>
            </a:r>
          </a:p>
        </p:txBody>
      </p:sp>
      <p:pic>
        <p:nvPicPr>
          <p:cNvPr id="9" name="Graphic 8" descr="Bar graph with upward trend outline">
            <a:extLst>
              <a:ext uri="{FF2B5EF4-FFF2-40B4-BE49-F238E27FC236}">
                <a16:creationId xmlns:a16="http://schemas.microsoft.com/office/drawing/2014/main" id="{1D96FCC1-8D48-E34E-CFAF-C611E185ED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83933" y="3965839"/>
            <a:ext cx="2728426" cy="2728426"/>
          </a:xfrm>
          <a:prstGeom prst="rect">
            <a:avLst/>
          </a:prstGeom>
        </p:spPr>
      </p:pic>
    </p:spTree>
    <p:extLst>
      <p:ext uri="{BB962C8B-B14F-4D97-AF65-F5344CB8AC3E}">
        <p14:creationId xmlns:p14="http://schemas.microsoft.com/office/powerpoint/2010/main" val="415706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81151" y="111124"/>
            <a:ext cx="10287000" cy="1139825"/>
          </a:xfrm>
        </p:spPr>
        <p:txBody>
          <a:bodyPr anchor="ctr">
            <a:normAutofit fontScale="90000"/>
          </a:bodyPr>
          <a:lstStyle/>
          <a:p>
            <a:r>
              <a:rPr lang="en-US" b="1" dirty="0">
                <a:solidFill>
                  <a:srgbClr val="0E659B"/>
                </a:solidFill>
                <a:latin typeface="Arial" panose="020B0604020202020204" pitchFamily="34" charset="0"/>
                <a:cs typeface="Arial" panose="020B0604020202020204" pitchFamily="34" charset="0"/>
              </a:rPr>
              <a:t>METHODOLOGY | </a:t>
            </a:r>
            <a:r>
              <a:rPr lang="en-US" b="1" i="0" dirty="0">
                <a:solidFill>
                  <a:srgbClr val="0E659B"/>
                </a:solidFill>
                <a:effectLst/>
                <a:latin typeface="Arial" panose="020B0604020202020204" pitchFamily="34" charset="0"/>
                <a:ea typeface="Microsoft YaHei" panose="020B0503020204020204" pitchFamily="34" charset="-122"/>
                <a:cs typeface="Arial" panose="020B0604020202020204" pitchFamily="34" charset="0"/>
              </a:rPr>
              <a:t>EDA AND INTERACTIVE VISUAL ANALYTICS</a:t>
            </a:r>
            <a:r>
              <a:rPr lang="en-US" b="1" dirty="0">
                <a:solidFill>
                  <a:srgbClr val="0E659B"/>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72859420-837C-1F74-2FC8-3415C73E94AE}"/>
              </a:ext>
            </a:extLst>
          </p:cNvPr>
          <p:cNvSpPr txBox="1"/>
          <p:nvPr/>
        </p:nvSpPr>
        <p:spPr>
          <a:xfrm>
            <a:off x="8929317" y="875599"/>
            <a:ext cx="2729209" cy="369332"/>
          </a:xfrm>
          <a:prstGeom prst="rect">
            <a:avLst/>
          </a:prstGeom>
          <a:noFill/>
        </p:spPr>
        <p:txBody>
          <a:bodyPr wrap="none" rtlCol="0">
            <a:spAutoFit/>
          </a:bodyPr>
          <a:lstStyle/>
          <a:p>
            <a:r>
              <a:rPr lang="en-US" b="1" dirty="0">
                <a:solidFill>
                  <a:srgbClr val="FF0000"/>
                </a:solidFill>
              </a:rPr>
              <a:t>URL GITHUB REMEMBER</a:t>
            </a:r>
          </a:p>
        </p:txBody>
      </p:sp>
      <p:sp>
        <p:nvSpPr>
          <p:cNvPr id="6" name="TextBox 5">
            <a:extLst>
              <a:ext uri="{FF2B5EF4-FFF2-40B4-BE49-F238E27FC236}">
                <a16:creationId xmlns:a16="http://schemas.microsoft.com/office/drawing/2014/main" id="{A0195037-3A4B-134F-B6E6-B8DF6C4C4ABA}"/>
              </a:ext>
            </a:extLst>
          </p:cNvPr>
          <p:cNvSpPr txBox="1"/>
          <p:nvPr/>
        </p:nvSpPr>
        <p:spPr>
          <a:xfrm>
            <a:off x="7455159" y="2307144"/>
            <a:ext cx="448802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solidFill>
                  <a:srgbClr val="0E659B"/>
                </a:solidFill>
              </a:rPr>
              <a:t>Success Rate vs. Year:</a:t>
            </a:r>
            <a:r>
              <a:rPr lang="en-US" dirty="0">
                <a:solidFill>
                  <a:srgbClr val="0E659B"/>
                </a:solidFill>
              </a:rPr>
              <a:t> </a:t>
            </a:r>
            <a:r>
              <a:rPr lang="en-US" dirty="0"/>
              <a:t>This line graph displays the success rate of launches over time, plotted by year. It shows the percentage of successful launches per year and helps visualize trends in launch success. This can be crucial for understanding SpaceX's reliability and performance improvements or challenges over time.</a:t>
            </a:r>
          </a:p>
        </p:txBody>
      </p:sp>
      <p:sp>
        <p:nvSpPr>
          <p:cNvPr id="7" name="TextBox 6">
            <a:extLst>
              <a:ext uri="{FF2B5EF4-FFF2-40B4-BE49-F238E27FC236}">
                <a16:creationId xmlns:a16="http://schemas.microsoft.com/office/drawing/2014/main" id="{17AD7409-0FAD-DBC3-36DB-0D97EFDA8BB5}"/>
              </a:ext>
            </a:extLst>
          </p:cNvPr>
          <p:cNvSpPr txBox="1"/>
          <p:nvPr/>
        </p:nvSpPr>
        <p:spPr>
          <a:xfrm>
            <a:off x="1485900" y="2316846"/>
            <a:ext cx="3972508"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solidFill>
                  <a:srgbClr val="0E659B"/>
                </a:solidFill>
              </a:rPr>
              <a:t>Line Graphs</a:t>
            </a:r>
            <a:r>
              <a:rPr lang="en-US" b="1" dirty="0"/>
              <a:t>:</a:t>
            </a:r>
            <a:r>
              <a:rPr lang="en-US" dirty="0"/>
              <a:t> Line graphs are effective for displaying data trends over time. They clearly show how variables change, helping to predict future outcomes based on existing data patterns. They are particularly useful when tracking changes over continuous intervals, such as years.</a:t>
            </a:r>
          </a:p>
        </p:txBody>
      </p:sp>
      <p:pic>
        <p:nvPicPr>
          <p:cNvPr id="9" name="Graphic 8" descr="Upward trend outline">
            <a:extLst>
              <a:ext uri="{FF2B5EF4-FFF2-40B4-BE49-F238E27FC236}">
                <a16:creationId xmlns:a16="http://schemas.microsoft.com/office/drawing/2014/main" id="{9CA15645-35AB-69B5-12C8-233D239C8D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46912" y="4143395"/>
            <a:ext cx="2495939" cy="2495939"/>
          </a:xfrm>
          <a:prstGeom prst="rect">
            <a:avLst/>
          </a:prstGeom>
        </p:spPr>
      </p:pic>
    </p:spTree>
    <p:extLst>
      <p:ext uri="{BB962C8B-B14F-4D97-AF65-F5344CB8AC3E}">
        <p14:creationId xmlns:p14="http://schemas.microsoft.com/office/powerpoint/2010/main" val="103387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2082780" y="0"/>
            <a:ext cx="9741158" cy="912262"/>
          </a:xfrm>
        </p:spPr>
        <p:txBody>
          <a:bodyPr>
            <a:normAutofit fontScale="90000"/>
          </a:bodyPr>
          <a:lstStyle/>
          <a:p>
            <a:r>
              <a:rPr lang="en-US" b="1" dirty="0">
                <a:solidFill>
                  <a:srgbClr val="0E659B"/>
                </a:solidFill>
                <a:latin typeface="Arial" panose="020B0604020202020204" pitchFamily="34" charset="0"/>
                <a:cs typeface="Arial" panose="020B0604020202020204" pitchFamily="34" charset="0"/>
              </a:rPr>
              <a:t>METHODOLOGY | PREDICTIVE ANALYSIS</a:t>
            </a:r>
          </a:p>
        </p:txBody>
      </p:sp>
      <p:sp>
        <p:nvSpPr>
          <p:cNvPr id="14" name="TextBox 13">
            <a:extLst>
              <a:ext uri="{FF2B5EF4-FFF2-40B4-BE49-F238E27FC236}">
                <a16:creationId xmlns:a16="http://schemas.microsoft.com/office/drawing/2014/main" id="{B62B83FA-B7D0-ABB3-761F-5C896F99CFD4}"/>
              </a:ext>
            </a:extLst>
          </p:cNvPr>
          <p:cNvSpPr txBox="1"/>
          <p:nvPr/>
        </p:nvSpPr>
        <p:spPr>
          <a:xfrm>
            <a:off x="0" y="786078"/>
            <a:ext cx="4103136" cy="203132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a:t>Methodology Synopsis</a:t>
            </a:r>
            <a:r>
              <a:rPr lang="en-US" dirty="0"/>
              <a:t>: Conduct EDA, create a class label column, standardize features, split the data into training and test sets, and use cross-validation for hyperparameter tuning. Evaluate models on various performance metrics to choose the best one.</a:t>
            </a:r>
          </a:p>
        </p:txBody>
      </p:sp>
      <p:sp>
        <p:nvSpPr>
          <p:cNvPr id="16" name="TextBox 15">
            <a:extLst>
              <a:ext uri="{FF2B5EF4-FFF2-40B4-BE49-F238E27FC236}">
                <a16:creationId xmlns:a16="http://schemas.microsoft.com/office/drawing/2014/main" id="{3687A96E-E804-2798-18B9-CBFE26C63668}"/>
              </a:ext>
            </a:extLst>
          </p:cNvPr>
          <p:cNvSpPr txBox="1"/>
          <p:nvPr/>
        </p:nvSpPr>
        <p:spPr>
          <a:xfrm>
            <a:off x="4932787" y="912696"/>
            <a:ext cx="6891151" cy="1477328"/>
          </a:xfrm>
          <a:prstGeom prst="rect">
            <a:avLst/>
          </a:prstGeom>
          <a:solidFill>
            <a:schemeClr val="accent1">
              <a:lumMod val="20000"/>
              <a:lumOff val="80000"/>
            </a:schemeClr>
          </a:solidFill>
          <a:ln>
            <a:solidFill>
              <a:srgbClr val="0E659B"/>
            </a:solidFill>
          </a:ln>
        </p:spPr>
        <p:txBody>
          <a:bodyPr wrap="square">
            <a:spAutoFit/>
          </a:bodyPr>
          <a:lstStyle/>
          <a:p>
            <a:r>
              <a:rPr lang="en-US" b="1" dirty="0">
                <a:solidFill>
                  <a:srgbClr val="0E659B"/>
                </a:solidFill>
              </a:rPr>
              <a:t>Exploratory Data Analysis (EDA) and Determining Training Labels</a:t>
            </a:r>
            <a:r>
              <a:rPr lang="en-US" dirty="0">
                <a:solidFill>
                  <a:srgbClr val="0E659B"/>
                </a:solidFill>
              </a:rPr>
              <a:t>: </a:t>
            </a:r>
            <a:r>
              <a:rPr lang="en-US" dirty="0"/>
              <a:t>Understand the dataset by summarizing statistics, visualizing distributions, and identifying patterns. Address missing values, outliers, and data types. Define and create the target variable for classification (e.g., churn = 1, no churn = 0).</a:t>
            </a:r>
          </a:p>
        </p:txBody>
      </p:sp>
      <p:sp>
        <p:nvSpPr>
          <p:cNvPr id="18" name="TextBox 17">
            <a:extLst>
              <a:ext uri="{FF2B5EF4-FFF2-40B4-BE49-F238E27FC236}">
                <a16:creationId xmlns:a16="http://schemas.microsoft.com/office/drawing/2014/main" id="{1F9019A6-91ED-DAAC-7258-D1E7BBA09CAF}"/>
              </a:ext>
            </a:extLst>
          </p:cNvPr>
          <p:cNvSpPr txBox="1"/>
          <p:nvPr/>
        </p:nvSpPr>
        <p:spPr>
          <a:xfrm>
            <a:off x="0" y="2914012"/>
            <a:ext cx="6312158" cy="1477328"/>
          </a:xfrm>
          <a:prstGeom prst="rect">
            <a:avLst/>
          </a:prstGeom>
          <a:solidFill>
            <a:schemeClr val="accent1">
              <a:lumMod val="20000"/>
              <a:lumOff val="80000"/>
            </a:schemeClr>
          </a:solidFill>
          <a:ln>
            <a:solidFill>
              <a:srgbClr val="0E659B"/>
            </a:solidFill>
          </a:ln>
        </p:spPr>
        <p:txBody>
          <a:bodyPr wrap="square">
            <a:spAutoFit/>
          </a:bodyPr>
          <a:lstStyle/>
          <a:p>
            <a:r>
              <a:rPr lang="en-US" b="1" dirty="0">
                <a:solidFill>
                  <a:srgbClr val="0E659B"/>
                </a:solidFill>
              </a:rPr>
              <a:t>Creating a Class Column</a:t>
            </a:r>
            <a:r>
              <a:rPr lang="en-US" dirty="0"/>
              <a:t>: Add a column for the class label based on the target variable, which will be used as the output in machine learning models. Address any class imbalance using techniques like oversampling or </a:t>
            </a:r>
            <a:r>
              <a:rPr lang="en-US" dirty="0" err="1"/>
              <a:t>undersampling</a:t>
            </a:r>
            <a:r>
              <a:rPr lang="en-US" dirty="0"/>
              <a:t> to enhance model performance.</a:t>
            </a:r>
          </a:p>
        </p:txBody>
      </p:sp>
      <p:sp>
        <p:nvSpPr>
          <p:cNvPr id="20" name="TextBox 19">
            <a:extLst>
              <a:ext uri="{FF2B5EF4-FFF2-40B4-BE49-F238E27FC236}">
                <a16:creationId xmlns:a16="http://schemas.microsoft.com/office/drawing/2014/main" id="{611BB7B7-CAFE-DC7A-3332-5B2B48FD3CAF}"/>
              </a:ext>
            </a:extLst>
          </p:cNvPr>
          <p:cNvSpPr txBox="1"/>
          <p:nvPr/>
        </p:nvSpPr>
        <p:spPr>
          <a:xfrm>
            <a:off x="5879842" y="4804368"/>
            <a:ext cx="6312158" cy="1200329"/>
          </a:xfrm>
          <a:prstGeom prst="rect">
            <a:avLst/>
          </a:prstGeom>
          <a:solidFill>
            <a:schemeClr val="accent1">
              <a:lumMod val="20000"/>
              <a:lumOff val="80000"/>
            </a:schemeClr>
          </a:solidFill>
          <a:ln>
            <a:solidFill>
              <a:srgbClr val="0E659B"/>
            </a:solidFill>
          </a:ln>
        </p:spPr>
        <p:txBody>
          <a:bodyPr wrap="square">
            <a:spAutoFit/>
          </a:bodyPr>
          <a:lstStyle/>
          <a:p>
            <a:r>
              <a:rPr lang="en-US" b="1" dirty="0">
                <a:solidFill>
                  <a:srgbClr val="0E659B"/>
                </a:solidFill>
              </a:rPr>
              <a:t>Standardizing the Data</a:t>
            </a:r>
            <a:r>
              <a:rPr lang="en-US" dirty="0"/>
              <a:t>: Transform the features to have a mean of 0 and a standard deviation of 1. This ensures that all features are on the same scale, which is crucial for algorithms sensitive to feature scales, like SVM and Logistic Regression.</a:t>
            </a:r>
          </a:p>
        </p:txBody>
      </p:sp>
      <p:pic>
        <p:nvPicPr>
          <p:cNvPr id="22" name="Picture 21">
            <a:extLst>
              <a:ext uri="{FF2B5EF4-FFF2-40B4-BE49-F238E27FC236}">
                <a16:creationId xmlns:a16="http://schemas.microsoft.com/office/drawing/2014/main" id="{DC948197-F347-3C43-0810-FA5B306E1957}"/>
              </a:ext>
            </a:extLst>
          </p:cNvPr>
          <p:cNvPicPr>
            <a:picLocks noChangeAspect="1"/>
          </p:cNvPicPr>
          <p:nvPr/>
        </p:nvPicPr>
        <p:blipFill>
          <a:blip r:embed="rId3"/>
          <a:stretch>
            <a:fillRect/>
          </a:stretch>
        </p:blipFill>
        <p:spPr>
          <a:xfrm>
            <a:off x="410301" y="4487950"/>
            <a:ext cx="4821066" cy="2267414"/>
          </a:xfrm>
          <a:prstGeom prst="rect">
            <a:avLst/>
          </a:prstGeom>
          <a:ln>
            <a:solidFill>
              <a:srgbClr val="0E659B"/>
            </a:solidFill>
          </a:ln>
        </p:spPr>
      </p:pic>
      <p:pic>
        <p:nvPicPr>
          <p:cNvPr id="24" name="Picture 23">
            <a:extLst>
              <a:ext uri="{FF2B5EF4-FFF2-40B4-BE49-F238E27FC236}">
                <a16:creationId xmlns:a16="http://schemas.microsoft.com/office/drawing/2014/main" id="{19E6C16B-6924-A11C-79B0-0FB581184E18}"/>
              </a:ext>
            </a:extLst>
          </p:cNvPr>
          <p:cNvPicPr>
            <a:picLocks noChangeAspect="1"/>
          </p:cNvPicPr>
          <p:nvPr/>
        </p:nvPicPr>
        <p:blipFill>
          <a:blip r:embed="rId4"/>
          <a:stretch>
            <a:fillRect/>
          </a:stretch>
        </p:blipFill>
        <p:spPr>
          <a:xfrm>
            <a:off x="7397441" y="2788543"/>
            <a:ext cx="4115157" cy="1699407"/>
          </a:xfrm>
          <a:prstGeom prst="rect">
            <a:avLst/>
          </a:prstGeom>
          <a:ln>
            <a:solidFill>
              <a:srgbClr val="0E659B"/>
            </a:solidFill>
          </a:ln>
        </p:spPr>
      </p:pic>
      <p:pic>
        <p:nvPicPr>
          <p:cNvPr id="26" name="Graphic 25" descr="Arrow: Slight curve with solid fill">
            <a:extLst>
              <a:ext uri="{FF2B5EF4-FFF2-40B4-BE49-F238E27FC236}">
                <a16:creationId xmlns:a16="http://schemas.microsoft.com/office/drawing/2014/main" id="{D9273283-7099-C61B-01E9-A09B27A36A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851885">
            <a:off x="2654897" y="4104156"/>
            <a:ext cx="574368" cy="574368"/>
          </a:xfrm>
          <a:prstGeom prst="rect">
            <a:avLst/>
          </a:prstGeom>
        </p:spPr>
      </p:pic>
      <p:pic>
        <p:nvPicPr>
          <p:cNvPr id="27" name="Graphic 26" descr="Arrow: Slight curve with solid fill">
            <a:extLst>
              <a:ext uri="{FF2B5EF4-FFF2-40B4-BE49-F238E27FC236}">
                <a16:creationId xmlns:a16="http://schemas.microsoft.com/office/drawing/2014/main" id="{47E9BB8C-55F2-BD35-4EE7-566CEFA71C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851885">
            <a:off x="8564285" y="2171409"/>
            <a:ext cx="574368" cy="574368"/>
          </a:xfrm>
          <a:prstGeom prst="rect">
            <a:avLst/>
          </a:prstGeom>
        </p:spPr>
      </p:pic>
      <p:pic>
        <p:nvPicPr>
          <p:cNvPr id="28" name="Graphic 27" descr="Arrow: Slight curve with solid fill">
            <a:extLst>
              <a:ext uri="{FF2B5EF4-FFF2-40B4-BE49-F238E27FC236}">
                <a16:creationId xmlns:a16="http://schemas.microsoft.com/office/drawing/2014/main" id="{A5B96D15-4390-58DB-35CE-C4FEA40C53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811924">
            <a:off x="5246326" y="5447101"/>
            <a:ext cx="574368" cy="574368"/>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2082780" y="0"/>
            <a:ext cx="9741158" cy="912262"/>
          </a:xfrm>
        </p:spPr>
        <p:txBody>
          <a:bodyPr>
            <a:normAutofit fontScale="90000"/>
          </a:bodyPr>
          <a:lstStyle/>
          <a:p>
            <a:r>
              <a:rPr lang="en-US" b="1" dirty="0">
                <a:solidFill>
                  <a:srgbClr val="0E659B"/>
                </a:solidFill>
                <a:latin typeface="Arial" panose="020B0604020202020204" pitchFamily="34" charset="0"/>
                <a:cs typeface="Arial" panose="020B0604020202020204" pitchFamily="34" charset="0"/>
              </a:rPr>
              <a:t>METHODOLOGY | PREDICTIVE ANALYSIS</a:t>
            </a:r>
          </a:p>
        </p:txBody>
      </p:sp>
      <p:sp>
        <p:nvSpPr>
          <p:cNvPr id="16" name="TextBox 15">
            <a:extLst>
              <a:ext uri="{FF2B5EF4-FFF2-40B4-BE49-F238E27FC236}">
                <a16:creationId xmlns:a16="http://schemas.microsoft.com/office/drawing/2014/main" id="{3687A96E-E804-2798-18B9-CBFE26C63668}"/>
              </a:ext>
            </a:extLst>
          </p:cNvPr>
          <p:cNvSpPr txBox="1"/>
          <p:nvPr/>
        </p:nvSpPr>
        <p:spPr>
          <a:xfrm>
            <a:off x="0" y="1106506"/>
            <a:ext cx="5561045" cy="1200329"/>
          </a:xfrm>
          <a:prstGeom prst="rect">
            <a:avLst/>
          </a:prstGeom>
          <a:solidFill>
            <a:schemeClr val="accent1">
              <a:lumMod val="20000"/>
              <a:lumOff val="80000"/>
            </a:schemeClr>
          </a:solidFill>
          <a:ln>
            <a:solidFill>
              <a:schemeClr val="accent1"/>
            </a:solidFill>
          </a:ln>
        </p:spPr>
        <p:txBody>
          <a:bodyPr wrap="square">
            <a:spAutoFit/>
          </a:bodyPr>
          <a:lstStyle/>
          <a:p>
            <a:r>
              <a:rPr lang="en-US" b="1" dirty="0">
                <a:solidFill>
                  <a:srgbClr val="0E659B"/>
                </a:solidFill>
              </a:rPr>
              <a:t>Splitting into Training and Test Data</a:t>
            </a:r>
            <a:r>
              <a:rPr lang="en-US" dirty="0">
                <a:solidFill>
                  <a:srgbClr val="0E659B"/>
                </a:solidFill>
              </a:rPr>
              <a:t>: </a:t>
            </a:r>
            <a:r>
              <a:rPr lang="en-US" dirty="0"/>
              <a:t>Divide the dataset into training (e.g., 70%) and test sets (e.g., 30%). The training set is used to build models, while the test set evaluates their performance to assess generalization.</a:t>
            </a:r>
          </a:p>
        </p:txBody>
      </p:sp>
      <p:sp>
        <p:nvSpPr>
          <p:cNvPr id="18" name="TextBox 17">
            <a:extLst>
              <a:ext uri="{FF2B5EF4-FFF2-40B4-BE49-F238E27FC236}">
                <a16:creationId xmlns:a16="http://schemas.microsoft.com/office/drawing/2014/main" id="{1F9019A6-91ED-DAAC-7258-D1E7BBA09CAF}"/>
              </a:ext>
            </a:extLst>
          </p:cNvPr>
          <p:cNvSpPr txBox="1"/>
          <p:nvPr/>
        </p:nvSpPr>
        <p:spPr>
          <a:xfrm>
            <a:off x="0" y="2707556"/>
            <a:ext cx="5645020" cy="1754326"/>
          </a:xfrm>
          <a:prstGeom prst="rect">
            <a:avLst/>
          </a:prstGeom>
          <a:solidFill>
            <a:schemeClr val="accent1">
              <a:lumMod val="20000"/>
              <a:lumOff val="80000"/>
            </a:schemeClr>
          </a:solidFill>
          <a:ln>
            <a:solidFill>
              <a:schemeClr val="accent1"/>
            </a:solidFill>
          </a:ln>
        </p:spPr>
        <p:txBody>
          <a:bodyPr wrap="square">
            <a:spAutoFit/>
          </a:bodyPr>
          <a:lstStyle/>
          <a:p>
            <a:r>
              <a:rPr lang="en-US" b="1" dirty="0">
                <a:solidFill>
                  <a:srgbClr val="0E659B"/>
                </a:solidFill>
              </a:rPr>
              <a:t>Hyper Tuning </a:t>
            </a:r>
            <a:r>
              <a:rPr lang="en-US" dirty="0"/>
              <a:t>:Optimize model performance by tuning hyperparameters using techniques such as Grid Search or Random Search with cross-validation. Adjust parameters like kernel type for SVM, tree depth for Classification Trees, and regularization strength for Logistic Regression..</a:t>
            </a:r>
          </a:p>
        </p:txBody>
      </p:sp>
      <p:sp>
        <p:nvSpPr>
          <p:cNvPr id="20" name="TextBox 19">
            <a:extLst>
              <a:ext uri="{FF2B5EF4-FFF2-40B4-BE49-F238E27FC236}">
                <a16:creationId xmlns:a16="http://schemas.microsoft.com/office/drawing/2014/main" id="{611BB7B7-CAFE-DC7A-3332-5B2B48FD3CAF}"/>
              </a:ext>
            </a:extLst>
          </p:cNvPr>
          <p:cNvSpPr txBox="1"/>
          <p:nvPr/>
        </p:nvSpPr>
        <p:spPr>
          <a:xfrm>
            <a:off x="0" y="4840793"/>
            <a:ext cx="5561045" cy="1200329"/>
          </a:xfrm>
          <a:prstGeom prst="rect">
            <a:avLst/>
          </a:prstGeom>
          <a:solidFill>
            <a:schemeClr val="accent1">
              <a:lumMod val="20000"/>
              <a:lumOff val="80000"/>
            </a:schemeClr>
          </a:solidFill>
        </p:spPr>
        <p:txBody>
          <a:bodyPr wrap="square">
            <a:spAutoFit/>
          </a:bodyPr>
          <a:lstStyle/>
          <a:p>
            <a:r>
              <a:rPr lang="en-US" b="1" dirty="0">
                <a:solidFill>
                  <a:srgbClr val="0E659B"/>
                </a:solidFill>
              </a:rPr>
              <a:t>Evaluating Model Performance</a:t>
            </a:r>
            <a:r>
              <a:rPr lang="en-US" dirty="0"/>
              <a:t>: Compare models based on metrics such as accuracy, precision, recall, F1-score, and ROC-AUC. Consider model interpretability, speed, and scalability to select the most effective model.</a:t>
            </a:r>
          </a:p>
        </p:txBody>
      </p:sp>
      <p:pic>
        <p:nvPicPr>
          <p:cNvPr id="4" name="Picture 3">
            <a:extLst>
              <a:ext uri="{FF2B5EF4-FFF2-40B4-BE49-F238E27FC236}">
                <a16:creationId xmlns:a16="http://schemas.microsoft.com/office/drawing/2014/main" id="{CB14D9CE-EEC5-3FF9-78BE-104CBA2AA398}"/>
              </a:ext>
            </a:extLst>
          </p:cNvPr>
          <p:cNvPicPr>
            <a:picLocks noChangeAspect="1"/>
          </p:cNvPicPr>
          <p:nvPr/>
        </p:nvPicPr>
        <p:blipFill>
          <a:blip r:embed="rId3"/>
          <a:stretch>
            <a:fillRect/>
          </a:stretch>
        </p:blipFill>
        <p:spPr>
          <a:xfrm>
            <a:off x="5967117" y="1069357"/>
            <a:ext cx="5989627" cy="4619373"/>
          </a:xfrm>
          <a:prstGeom prst="rect">
            <a:avLst/>
          </a:prstGeom>
          <a:ln w="38100" cap="sq">
            <a:solidFill>
              <a:srgbClr val="0E659B"/>
            </a:solidFill>
            <a:prstDash val="solid"/>
            <a:miter lim="800000"/>
          </a:ln>
          <a:effectLst>
            <a:outerShdw blurRad="50800" dist="38100" dir="2700000" algn="tl" rotWithShape="0">
              <a:srgbClr val="000000">
                <a:alpha val="43000"/>
              </a:srgbClr>
            </a:outerShdw>
          </a:effectLst>
        </p:spPr>
      </p:pic>
      <p:pic>
        <p:nvPicPr>
          <p:cNvPr id="5" name="Graphic 4" descr="Arrow: Slight curve with solid fill">
            <a:extLst>
              <a:ext uri="{FF2B5EF4-FFF2-40B4-BE49-F238E27FC236}">
                <a16:creationId xmlns:a16="http://schemas.microsoft.com/office/drawing/2014/main" id="{D9273283-7099-C61B-01E9-A09B27A36A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635982">
            <a:off x="5241503" y="1848710"/>
            <a:ext cx="574368" cy="574368"/>
          </a:xfrm>
          <a:prstGeom prst="rect">
            <a:avLst/>
          </a:prstGeom>
        </p:spPr>
      </p:pic>
      <p:pic>
        <p:nvPicPr>
          <p:cNvPr id="6" name="Graphic 5" descr="Arrow: Slight curve with solid fill">
            <a:extLst>
              <a:ext uri="{FF2B5EF4-FFF2-40B4-BE49-F238E27FC236}">
                <a16:creationId xmlns:a16="http://schemas.microsoft.com/office/drawing/2014/main" id="{F5D5BEED-B064-3BAB-7CE2-CF6EB5B228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635982">
            <a:off x="5273862" y="3958085"/>
            <a:ext cx="574368" cy="574368"/>
          </a:xfrm>
          <a:prstGeom prst="rect">
            <a:avLst/>
          </a:prstGeom>
        </p:spPr>
      </p:pic>
      <p:pic>
        <p:nvPicPr>
          <p:cNvPr id="10" name="Picture 9">
            <a:extLst>
              <a:ext uri="{FF2B5EF4-FFF2-40B4-BE49-F238E27FC236}">
                <a16:creationId xmlns:a16="http://schemas.microsoft.com/office/drawing/2014/main" id="{A661B8D5-C8A7-1D56-2609-A206A00C9054}"/>
              </a:ext>
            </a:extLst>
          </p:cNvPr>
          <p:cNvPicPr>
            <a:picLocks noChangeAspect="1"/>
          </p:cNvPicPr>
          <p:nvPr/>
        </p:nvPicPr>
        <p:blipFill>
          <a:blip r:embed="rId6"/>
          <a:stretch>
            <a:fillRect/>
          </a:stretch>
        </p:blipFill>
        <p:spPr>
          <a:xfrm>
            <a:off x="5645020" y="5813776"/>
            <a:ext cx="1983052" cy="1006597"/>
          </a:xfrm>
          <a:prstGeom prst="rect">
            <a:avLst/>
          </a:prstGeom>
          <a:ln>
            <a:solidFill>
              <a:srgbClr val="0E659B"/>
            </a:solidFill>
          </a:ln>
        </p:spPr>
      </p:pic>
      <p:pic>
        <p:nvPicPr>
          <p:cNvPr id="11" name="Graphic 10" descr="Arrow: Slight curve with solid fill">
            <a:extLst>
              <a:ext uri="{FF2B5EF4-FFF2-40B4-BE49-F238E27FC236}">
                <a16:creationId xmlns:a16="http://schemas.microsoft.com/office/drawing/2014/main" id="{CA5D9E72-0EDC-601A-EA19-C481A4CA43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635982">
            <a:off x="5112816" y="5807616"/>
            <a:ext cx="574368" cy="574368"/>
          </a:xfrm>
          <a:prstGeom prst="rect">
            <a:avLst/>
          </a:prstGeom>
        </p:spPr>
      </p:pic>
    </p:spTree>
    <p:extLst>
      <p:ext uri="{BB962C8B-B14F-4D97-AF65-F5344CB8AC3E}">
        <p14:creationId xmlns:p14="http://schemas.microsoft.com/office/powerpoint/2010/main" val="202145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2425959" y="201955"/>
            <a:ext cx="8854751" cy="646331"/>
          </a:xfrm>
          <a:prstGeom prst="rect">
            <a:avLst/>
          </a:prstGeom>
          <a:noFill/>
        </p:spPr>
        <p:txBody>
          <a:bodyPr wrap="square">
            <a:spAutoFit/>
          </a:bodyPr>
          <a:lstStyle/>
          <a:p>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EDA </a:t>
            </a:r>
            <a:r>
              <a:rPr lang="en-US" sz="3600" b="1" dirty="0">
                <a:solidFill>
                  <a:srgbClr val="0E659B"/>
                </a:solidFill>
                <a:latin typeface="Microsoft YaHei" panose="020B0503020204020204" pitchFamily="34" charset="-122"/>
                <a:ea typeface="Microsoft YaHei" panose="020B0503020204020204" pitchFamily="34" charset="-122"/>
              </a:rPr>
              <a:t>WITH</a:t>
            </a:r>
            <a:r>
              <a:rPr lang="en-US" sz="3600" b="1" i="0" dirty="0">
                <a:solidFill>
                  <a:srgbClr val="0E659B"/>
                </a:solidFill>
                <a:effectLst/>
                <a:latin typeface="Microsoft YaHei" panose="020B0503020204020204" pitchFamily="34" charset="-122"/>
                <a:ea typeface="Microsoft YaHei" panose="020B0503020204020204" pitchFamily="34" charset="-122"/>
              </a:rPr>
              <a:t> V</a:t>
            </a:r>
            <a:r>
              <a:rPr lang="en-US" sz="3600" b="1" dirty="0">
                <a:solidFill>
                  <a:srgbClr val="0E659B"/>
                </a:solidFill>
                <a:latin typeface="Microsoft YaHei" panose="020B0503020204020204" pitchFamily="34" charset="-122"/>
                <a:ea typeface="Microsoft YaHei" panose="020B0503020204020204" pitchFamily="34" charset="-122"/>
              </a:rPr>
              <a:t>ISUALIZATION</a:t>
            </a:r>
            <a:endParaRPr lang="en-US" sz="3600" b="1" dirty="0">
              <a:solidFill>
                <a:srgbClr val="0E659B"/>
              </a:solidFill>
            </a:endParaRPr>
          </a:p>
        </p:txBody>
      </p:sp>
      <p:pic>
        <p:nvPicPr>
          <p:cNvPr id="16" name="Picture 15">
            <a:extLst>
              <a:ext uri="{FF2B5EF4-FFF2-40B4-BE49-F238E27FC236}">
                <a16:creationId xmlns:a16="http://schemas.microsoft.com/office/drawing/2014/main" id="{BE6AB3C7-3194-A32C-C715-8D814E1E4C72}"/>
              </a:ext>
            </a:extLst>
          </p:cNvPr>
          <p:cNvPicPr>
            <a:picLocks noChangeAspect="1"/>
          </p:cNvPicPr>
          <p:nvPr/>
        </p:nvPicPr>
        <p:blipFill>
          <a:blip r:embed="rId2"/>
          <a:stretch>
            <a:fillRect/>
          </a:stretch>
        </p:blipFill>
        <p:spPr>
          <a:xfrm>
            <a:off x="1125415" y="4170066"/>
            <a:ext cx="10741688" cy="2677886"/>
          </a:xfrm>
          <a:prstGeom prst="rect">
            <a:avLst/>
          </a:prstGeom>
          <a:ln>
            <a:solidFill>
              <a:srgbClr val="0E659B"/>
            </a:solidFill>
          </a:ln>
        </p:spPr>
      </p:pic>
      <p:pic>
        <p:nvPicPr>
          <p:cNvPr id="18" name="Picture 17">
            <a:extLst>
              <a:ext uri="{FF2B5EF4-FFF2-40B4-BE49-F238E27FC236}">
                <a16:creationId xmlns:a16="http://schemas.microsoft.com/office/drawing/2014/main" id="{5EB80AE0-ADA7-90CC-6327-3AC36DB6E6F5}"/>
              </a:ext>
            </a:extLst>
          </p:cNvPr>
          <p:cNvPicPr>
            <a:picLocks noChangeAspect="1"/>
          </p:cNvPicPr>
          <p:nvPr/>
        </p:nvPicPr>
        <p:blipFill>
          <a:blip r:embed="rId3"/>
          <a:stretch>
            <a:fillRect/>
          </a:stretch>
        </p:blipFill>
        <p:spPr>
          <a:xfrm>
            <a:off x="1125415" y="1116257"/>
            <a:ext cx="10741688" cy="2651874"/>
          </a:xfrm>
          <a:prstGeom prst="rect">
            <a:avLst/>
          </a:prstGeom>
          <a:ln>
            <a:solidFill>
              <a:srgbClr val="0E659B"/>
            </a:solidFill>
          </a:ln>
        </p:spPr>
      </p:pic>
      <p:sp>
        <p:nvSpPr>
          <p:cNvPr id="21" name="Rectangle 2">
            <a:extLst>
              <a:ext uri="{FF2B5EF4-FFF2-40B4-BE49-F238E27FC236}">
                <a16:creationId xmlns:a16="http://schemas.microsoft.com/office/drawing/2014/main" id="{A68D31E2-1AD0-D013-A48E-50D1DC6670F1}"/>
              </a:ext>
            </a:extLst>
          </p:cNvPr>
          <p:cNvSpPr>
            <a:spLocks noChangeArrowheads="1"/>
          </p:cNvSpPr>
          <p:nvPr/>
        </p:nvSpPr>
        <p:spPr bwMode="auto">
          <a:xfrm>
            <a:off x="9066245" y="730040"/>
            <a:ext cx="3125755" cy="132343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ystem-ui"/>
              </a:rPr>
              <a:t>We see that different launch sites have different success rates. </a:t>
            </a:r>
            <a:r>
              <a:rPr kumimoji="0" lang="en-US" altLang="en-US" sz="1600" b="0" i="0" u="none" strike="noStrike" cap="none" normalizeH="0" baseline="0" dirty="0">
                <a:ln>
                  <a:noFill/>
                </a:ln>
                <a:solidFill>
                  <a:schemeClr val="tx1"/>
                </a:solidFill>
                <a:effectLst/>
                <a:latin typeface="var(--jp-code-font-family)"/>
              </a:rPr>
              <a:t>CCAFS LC-40</a:t>
            </a:r>
            <a:r>
              <a:rPr kumimoji="0" lang="en-US" altLang="en-US" sz="1600" b="0" i="0" u="none" strike="noStrike" cap="none" normalizeH="0" baseline="0" dirty="0">
                <a:ln>
                  <a:noFill/>
                </a:ln>
                <a:solidFill>
                  <a:schemeClr val="tx1"/>
                </a:solidFill>
                <a:effectLst/>
                <a:latin typeface="system-ui"/>
              </a:rPr>
              <a:t>, has a success rate of 60 %, while </a:t>
            </a:r>
            <a:r>
              <a:rPr kumimoji="0" lang="en-US" altLang="en-US" sz="1600" b="0" i="0" u="none" strike="noStrike" cap="none" normalizeH="0" baseline="0" dirty="0">
                <a:ln>
                  <a:noFill/>
                </a:ln>
                <a:solidFill>
                  <a:schemeClr val="tx1"/>
                </a:solidFill>
                <a:effectLst/>
                <a:latin typeface="var(--jp-code-font-family)"/>
              </a:rPr>
              <a:t>KSC LC-39A</a:t>
            </a:r>
            <a:r>
              <a:rPr kumimoji="0" lang="en-US" altLang="en-US" sz="1600" b="0" i="0" u="none" strike="noStrike" cap="none" normalizeH="0" baseline="0" dirty="0">
                <a:ln>
                  <a:noFill/>
                </a:ln>
                <a:solidFill>
                  <a:schemeClr val="tx1"/>
                </a:solidFill>
                <a:effectLst/>
                <a:latin typeface="system-ui"/>
              </a:rPr>
              <a:t> and </a:t>
            </a:r>
            <a:r>
              <a:rPr kumimoji="0" lang="en-US" altLang="en-US" sz="1600" b="0" i="0" u="none" strike="noStrike" cap="none" normalizeH="0" baseline="0" dirty="0">
                <a:ln>
                  <a:noFill/>
                </a:ln>
                <a:solidFill>
                  <a:schemeClr val="tx1"/>
                </a:solidFill>
                <a:effectLst/>
                <a:latin typeface="var(--jp-code-font-family)"/>
              </a:rPr>
              <a:t>VAFB SLC 4E</a:t>
            </a:r>
            <a:r>
              <a:rPr kumimoji="0" lang="en-US" altLang="en-US" sz="1600" b="0" i="0" u="none" strike="noStrike" cap="none" normalizeH="0" baseline="0" dirty="0">
                <a:ln>
                  <a:noFill/>
                </a:ln>
                <a:solidFill>
                  <a:schemeClr val="tx1"/>
                </a:solidFill>
                <a:effectLst/>
                <a:latin typeface="system-ui"/>
              </a:rPr>
              <a:t> has a success rate of 77%</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3FBEEBBD-E0EF-3E7E-92A6-46F4BDFC1341}"/>
              </a:ext>
            </a:extLst>
          </p:cNvPr>
          <p:cNvSpPr txBox="1"/>
          <p:nvPr/>
        </p:nvSpPr>
        <p:spPr>
          <a:xfrm>
            <a:off x="9066724" y="3613319"/>
            <a:ext cx="3125755" cy="156966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sz="1600" b="0" i="0" dirty="0">
                <a:solidFill>
                  <a:schemeClr val="tx1"/>
                </a:solidFill>
                <a:effectLst/>
                <a:latin typeface="system-ui"/>
              </a:rPr>
              <a:t>Now if you observe Payload Vs. Launch Site scatter point chart you will find for the VAFB-SLC launch site there are no rockets launched for heavy payload mass(greater than 10000).</a:t>
            </a:r>
            <a:endParaRPr lang="en-US" sz="1600" dirty="0">
              <a:solidFill>
                <a:schemeClr val="tx1"/>
              </a:solidFill>
            </a:endParaRPr>
          </a:p>
        </p:txBody>
      </p:sp>
      <p:sp>
        <p:nvSpPr>
          <p:cNvPr id="25" name="TextBox 24">
            <a:extLst>
              <a:ext uri="{FF2B5EF4-FFF2-40B4-BE49-F238E27FC236}">
                <a16:creationId xmlns:a16="http://schemas.microsoft.com/office/drawing/2014/main" id="{046D140B-F8D6-9501-9C84-F634D3F7CD4F}"/>
              </a:ext>
            </a:extLst>
          </p:cNvPr>
          <p:cNvSpPr txBox="1"/>
          <p:nvPr/>
        </p:nvSpPr>
        <p:spPr>
          <a:xfrm>
            <a:off x="4888960" y="797606"/>
            <a:ext cx="3352456" cy="369332"/>
          </a:xfrm>
          <a:prstGeom prst="rect">
            <a:avLst/>
          </a:prstGeom>
          <a:noFill/>
        </p:spPr>
        <p:txBody>
          <a:bodyPr wrap="none" rtlCol="0">
            <a:spAutoFit/>
          </a:bodyPr>
          <a:lstStyle/>
          <a:p>
            <a:r>
              <a:rPr lang="en-US" b="1" dirty="0"/>
              <a:t>Payload Mass VS Flight Number</a:t>
            </a:r>
          </a:p>
        </p:txBody>
      </p:sp>
      <p:sp>
        <p:nvSpPr>
          <p:cNvPr id="26" name="TextBox 25">
            <a:extLst>
              <a:ext uri="{FF2B5EF4-FFF2-40B4-BE49-F238E27FC236}">
                <a16:creationId xmlns:a16="http://schemas.microsoft.com/office/drawing/2014/main" id="{169E394A-8206-468F-236F-6E4FE80FE1D4}"/>
              </a:ext>
            </a:extLst>
          </p:cNvPr>
          <p:cNvSpPr txBox="1"/>
          <p:nvPr/>
        </p:nvSpPr>
        <p:spPr>
          <a:xfrm>
            <a:off x="4888960" y="3800734"/>
            <a:ext cx="3157659" cy="369332"/>
          </a:xfrm>
          <a:prstGeom prst="rect">
            <a:avLst/>
          </a:prstGeom>
          <a:noFill/>
        </p:spPr>
        <p:txBody>
          <a:bodyPr wrap="none" rtlCol="0">
            <a:spAutoFit/>
          </a:bodyPr>
          <a:lstStyle/>
          <a:p>
            <a:r>
              <a:rPr lang="en-US" b="1" dirty="0"/>
              <a:t>Launch Site VS Flight Number</a:t>
            </a:r>
          </a:p>
        </p:txBody>
      </p:sp>
    </p:spTree>
    <p:extLst>
      <p:ext uri="{BB962C8B-B14F-4D97-AF65-F5344CB8AC3E}">
        <p14:creationId xmlns:p14="http://schemas.microsoft.com/office/powerpoint/2010/main" val="545569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2425959" y="201955"/>
            <a:ext cx="8854751" cy="646331"/>
          </a:xfrm>
          <a:prstGeom prst="rect">
            <a:avLst/>
          </a:prstGeom>
          <a:noFill/>
        </p:spPr>
        <p:txBody>
          <a:bodyPr wrap="square">
            <a:spAutoFit/>
          </a:bodyPr>
          <a:lstStyle/>
          <a:p>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EDA </a:t>
            </a:r>
            <a:r>
              <a:rPr lang="en-US" sz="3600" b="1" dirty="0">
                <a:solidFill>
                  <a:srgbClr val="0E659B"/>
                </a:solidFill>
                <a:latin typeface="Microsoft YaHei" panose="020B0503020204020204" pitchFamily="34" charset="-122"/>
                <a:ea typeface="Microsoft YaHei" panose="020B0503020204020204" pitchFamily="34" charset="-122"/>
              </a:rPr>
              <a:t>WITH</a:t>
            </a:r>
            <a:r>
              <a:rPr lang="en-US" sz="3600" b="1" i="0" dirty="0">
                <a:solidFill>
                  <a:srgbClr val="0E659B"/>
                </a:solidFill>
                <a:effectLst/>
                <a:latin typeface="Microsoft YaHei" panose="020B0503020204020204" pitchFamily="34" charset="-122"/>
                <a:ea typeface="Microsoft YaHei" panose="020B0503020204020204" pitchFamily="34" charset="-122"/>
              </a:rPr>
              <a:t> V</a:t>
            </a:r>
            <a:r>
              <a:rPr lang="en-US" sz="3600" b="1" dirty="0">
                <a:solidFill>
                  <a:srgbClr val="0E659B"/>
                </a:solidFill>
                <a:latin typeface="Microsoft YaHei" panose="020B0503020204020204" pitchFamily="34" charset="-122"/>
                <a:ea typeface="Microsoft YaHei" panose="020B0503020204020204" pitchFamily="34" charset="-122"/>
              </a:rPr>
              <a:t>ISUALIZATION</a:t>
            </a:r>
            <a:endParaRPr lang="en-US" sz="3600" b="1" dirty="0">
              <a:solidFill>
                <a:srgbClr val="0E659B"/>
              </a:solidFill>
            </a:endParaRPr>
          </a:p>
        </p:txBody>
      </p:sp>
      <p:pic>
        <p:nvPicPr>
          <p:cNvPr id="3" name="Picture 2">
            <a:extLst>
              <a:ext uri="{FF2B5EF4-FFF2-40B4-BE49-F238E27FC236}">
                <a16:creationId xmlns:a16="http://schemas.microsoft.com/office/drawing/2014/main" id="{04D05356-6827-D5C2-6A82-0C478E1C329A}"/>
              </a:ext>
            </a:extLst>
          </p:cNvPr>
          <p:cNvPicPr>
            <a:picLocks noChangeAspect="1"/>
          </p:cNvPicPr>
          <p:nvPr/>
        </p:nvPicPr>
        <p:blipFill>
          <a:blip r:embed="rId2"/>
          <a:stretch>
            <a:fillRect/>
          </a:stretch>
        </p:blipFill>
        <p:spPr>
          <a:xfrm>
            <a:off x="4070704" y="1156997"/>
            <a:ext cx="8027991" cy="4815216"/>
          </a:xfrm>
          <a:prstGeom prst="rect">
            <a:avLst/>
          </a:prstGeom>
          <a:ln/>
        </p:spPr>
        <p:style>
          <a:lnRef idx="2">
            <a:schemeClr val="accent1"/>
          </a:lnRef>
          <a:fillRef idx="1">
            <a:schemeClr val="lt1"/>
          </a:fillRef>
          <a:effectRef idx="0">
            <a:schemeClr val="accent1"/>
          </a:effectRef>
          <a:fontRef idx="minor">
            <a:schemeClr val="dk1"/>
          </a:fontRef>
        </p:style>
      </p:pic>
      <p:sp>
        <p:nvSpPr>
          <p:cNvPr id="5" name="TextBox 4">
            <a:extLst>
              <a:ext uri="{FF2B5EF4-FFF2-40B4-BE49-F238E27FC236}">
                <a16:creationId xmlns:a16="http://schemas.microsoft.com/office/drawing/2014/main" id="{AF496A1D-0ADC-6627-9C60-2685DC0BB9D4}"/>
              </a:ext>
            </a:extLst>
          </p:cNvPr>
          <p:cNvSpPr txBox="1"/>
          <p:nvPr/>
        </p:nvSpPr>
        <p:spPr>
          <a:xfrm>
            <a:off x="1550047" y="2292612"/>
            <a:ext cx="1995585"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b="1" i="0" u="none" strike="noStrike" baseline="0" dirty="0">
                <a:solidFill>
                  <a:srgbClr val="1C1C1C"/>
                </a:solidFill>
                <a:latin typeface="Segoe UI" panose="020B0502040204020203" pitchFamily="34" charset="0"/>
              </a:rPr>
              <a:t>Orbit:</a:t>
            </a:r>
          </a:p>
          <a:p>
            <a:endParaRPr lang="en-US" dirty="0">
              <a:solidFill>
                <a:srgbClr val="1C1C1C"/>
              </a:solidFill>
              <a:latin typeface="Segoe UI" panose="020B0502040204020203" pitchFamily="34" charset="0"/>
            </a:endParaRPr>
          </a:p>
          <a:p>
            <a:r>
              <a:rPr lang="en-US" sz="1800" b="0" i="0" u="none" strike="noStrike" baseline="0" dirty="0">
                <a:solidFill>
                  <a:srgbClr val="1C1C1C"/>
                </a:solidFill>
                <a:latin typeface="Segoe UI" panose="020B0502040204020203" pitchFamily="34" charset="0"/>
              </a:rPr>
              <a:t>GEO,</a:t>
            </a:r>
          </a:p>
          <a:p>
            <a:r>
              <a:rPr lang="en-US" sz="1800" b="0" i="0" u="none" strike="noStrike" baseline="0" dirty="0">
                <a:solidFill>
                  <a:srgbClr val="1C1C1C"/>
                </a:solidFill>
                <a:latin typeface="Segoe UI" panose="020B0502040204020203" pitchFamily="34" charset="0"/>
              </a:rPr>
              <a:t>HEO,</a:t>
            </a:r>
          </a:p>
          <a:p>
            <a:r>
              <a:rPr lang="en-US" sz="1800" b="0" i="0" u="none" strike="noStrike" baseline="0" dirty="0">
                <a:solidFill>
                  <a:srgbClr val="1C1C1C"/>
                </a:solidFill>
                <a:latin typeface="Segoe UI" panose="020B0502040204020203" pitchFamily="34" charset="0"/>
              </a:rPr>
              <a:t>SSO,</a:t>
            </a:r>
          </a:p>
          <a:p>
            <a:r>
              <a:rPr lang="en-US" sz="1800" b="0" i="0" u="none" strike="noStrike" baseline="0" dirty="0">
                <a:solidFill>
                  <a:srgbClr val="1C1C1C"/>
                </a:solidFill>
                <a:latin typeface="Segoe UI" panose="020B0502040204020203" pitchFamily="34" charset="0"/>
              </a:rPr>
              <a:t>ES-L1</a:t>
            </a:r>
            <a:endParaRPr lang="en-US" dirty="0">
              <a:solidFill>
                <a:srgbClr val="1C1C1C"/>
              </a:solidFill>
              <a:latin typeface="Segoe UI" panose="020B0502040204020203" pitchFamily="34" charset="0"/>
            </a:endParaRPr>
          </a:p>
          <a:p>
            <a:r>
              <a:rPr lang="en-US" sz="1800" b="0" i="0" u="none" strike="noStrike" baseline="0" dirty="0">
                <a:solidFill>
                  <a:srgbClr val="1C1C1C"/>
                </a:solidFill>
                <a:latin typeface="Segoe UI" panose="020B0502040204020203" pitchFamily="34" charset="0"/>
              </a:rPr>
              <a:t> </a:t>
            </a:r>
          </a:p>
          <a:p>
            <a:r>
              <a:rPr lang="en-US" sz="1800" b="0" i="0" u="none" strike="noStrike" baseline="0" dirty="0">
                <a:solidFill>
                  <a:srgbClr val="1C1C1C"/>
                </a:solidFill>
                <a:latin typeface="Segoe UI" panose="020B0502040204020203" pitchFamily="34" charset="0"/>
              </a:rPr>
              <a:t>They have the best Success Rate</a:t>
            </a:r>
            <a:endParaRPr lang="en-US" dirty="0"/>
          </a:p>
        </p:txBody>
      </p:sp>
      <p:sp>
        <p:nvSpPr>
          <p:cNvPr id="6" name="Arrow: Right 5">
            <a:extLst>
              <a:ext uri="{FF2B5EF4-FFF2-40B4-BE49-F238E27FC236}">
                <a16:creationId xmlns:a16="http://schemas.microsoft.com/office/drawing/2014/main" id="{04C2302D-2AD4-3A8D-56D7-0CCBE87A995C}"/>
              </a:ext>
            </a:extLst>
          </p:cNvPr>
          <p:cNvSpPr/>
          <p:nvPr/>
        </p:nvSpPr>
        <p:spPr>
          <a:xfrm>
            <a:off x="3043057" y="3359020"/>
            <a:ext cx="765111" cy="326571"/>
          </a:xfrm>
          <a:prstGeom prst="rightArrow">
            <a:avLst/>
          </a:prstGeom>
          <a:solidFill>
            <a:srgbClr val="0E65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32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2425959" y="201955"/>
            <a:ext cx="8854751" cy="646331"/>
          </a:xfrm>
          <a:prstGeom prst="rect">
            <a:avLst/>
          </a:prstGeom>
          <a:noFill/>
        </p:spPr>
        <p:txBody>
          <a:bodyPr wrap="square">
            <a:spAutoFit/>
          </a:bodyPr>
          <a:lstStyle/>
          <a:p>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EDA </a:t>
            </a:r>
            <a:r>
              <a:rPr lang="en-US" sz="3600" b="1" dirty="0">
                <a:solidFill>
                  <a:srgbClr val="0E659B"/>
                </a:solidFill>
                <a:latin typeface="Microsoft YaHei" panose="020B0503020204020204" pitchFamily="34" charset="-122"/>
                <a:ea typeface="Microsoft YaHei" panose="020B0503020204020204" pitchFamily="34" charset="-122"/>
              </a:rPr>
              <a:t>WITH</a:t>
            </a:r>
            <a:r>
              <a:rPr lang="en-US" sz="3600" b="1" i="0" dirty="0">
                <a:solidFill>
                  <a:srgbClr val="0E659B"/>
                </a:solidFill>
                <a:effectLst/>
                <a:latin typeface="Microsoft YaHei" panose="020B0503020204020204" pitchFamily="34" charset="-122"/>
                <a:ea typeface="Microsoft YaHei" panose="020B0503020204020204" pitchFamily="34" charset="-122"/>
              </a:rPr>
              <a:t> V</a:t>
            </a:r>
            <a:r>
              <a:rPr lang="en-US" sz="3600" b="1" dirty="0">
                <a:solidFill>
                  <a:srgbClr val="0E659B"/>
                </a:solidFill>
                <a:latin typeface="Microsoft YaHei" panose="020B0503020204020204" pitchFamily="34" charset="-122"/>
                <a:ea typeface="Microsoft YaHei" panose="020B0503020204020204" pitchFamily="34" charset="-122"/>
              </a:rPr>
              <a:t>ISUALIZATION</a:t>
            </a:r>
            <a:endParaRPr lang="en-US" sz="3600" b="1" dirty="0">
              <a:solidFill>
                <a:srgbClr val="0E659B"/>
              </a:solidFill>
            </a:endParaRPr>
          </a:p>
        </p:txBody>
      </p:sp>
      <p:pic>
        <p:nvPicPr>
          <p:cNvPr id="3" name="Picture 2">
            <a:extLst>
              <a:ext uri="{FF2B5EF4-FFF2-40B4-BE49-F238E27FC236}">
                <a16:creationId xmlns:a16="http://schemas.microsoft.com/office/drawing/2014/main" id="{48EA6A1F-80B5-8B00-13EB-B6AC21594AAB}"/>
              </a:ext>
            </a:extLst>
          </p:cNvPr>
          <p:cNvPicPr>
            <a:picLocks noChangeAspect="1"/>
          </p:cNvPicPr>
          <p:nvPr/>
        </p:nvPicPr>
        <p:blipFill>
          <a:blip r:embed="rId2"/>
          <a:stretch>
            <a:fillRect/>
          </a:stretch>
        </p:blipFill>
        <p:spPr>
          <a:xfrm>
            <a:off x="3081431" y="1424742"/>
            <a:ext cx="7460426" cy="4543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CB7D77D1-BB8D-D267-E7C9-523C2D8D91F7}"/>
              </a:ext>
            </a:extLst>
          </p:cNvPr>
          <p:cNvSpPr txBox="1"/>
          <p:nvPr/>
        </p:nvSpPr>
        <p:spPr>
          <a:xfrm>
            <a:off x="4939302" y="889279"/>
            <a:ext cx="3978269" cy="461665"/>
          </a:xfrm>
          <a:prstGeom prst="rect">
            <a:avLst/>
          </a:prstGeom>
          <a:noFill/>
        </p:spPr>
        <p:txBody>
          <a:bodyPr wrap="none" rtlCol="0">
            <a:spAutoFit/>
          </a:bodyPr>
          <a:lstStyle/>
          <a:p>
            <a:r>
              <a:rPr lang="en-US" sz="2400" b="1" dirty="0"/>
              <a:t>Orbit Type VS Flight Number</a:t>
            </a:r>
          </a:p>
        </p:txBody>
      </p:sp>
      <p:sp>
        <p:nvSpPr>
          <p:cNvPr id="5" name="TextBox 4">
            <a:extLst>
              <a:ext uri="{FF2B5EF4-FFF2-40B4-BE49-F238E27FC236}">
                <a16:creationId xmlns:a16="http://schemas.microsoft.com/office/drawing/2014/main" id="{653E001B-4D69-D341-F53C-06234EF02386}"/>
              </a:ext>
            </a:extLst>
          </p:cNvPr>
          <p:cNvSpPr txBox="1"/>
          <p:nvPr/>
        </p:nvSpPr>
        <p:spPr>
          <a:xfrm>
            <a:off x="1099576" y="2181532"/>
            <a:ext cx="1531656" cy="2308324"/>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b="1" dirty="0"/>
              <a:t>LEO Success:</a:t>
            </a:r>
            <a:r>
              <a:rPr lang="en-US" dirty="0"/>
              <a:t> Related to flight number. </a:t>
            </a:r>
            <a:r>
              <a:rPr lang="en-US" b="1" dirty="0"/>
              <a:t>GTO Success:</a:t>
            </a:r>
            <a:r>
              <a:rPr lang="en-US" dirty="0"/>
              <a:t> No apparent relationship to flight number.</a:t>
            </a:r>
          </a:p>
        </p:txBody>
      </p:sp>
      <p:sp>
        <p:nvSpPr>
          <p:cNvPr id="6" name="Arrow: Right 5">
            <a:extLst>
              <a:ext uri="{FF2B5EF4-FFF2-40B4-BE49-F238E27FC236}">
                <a16:creationId xmlns:a16="http://schemas.microsoft.com/office/drawing/2014/main" id="{C3AC560A-F2CF-9C16-0E32-4441BC883DDE}"/>
              </a:ext>
            </a:extLst>
          </p:cNvPr>
          <p:cNvSpPr/>
          <p:nvPr/>
        </p:nvSpPr>
        <p:spPr>
          <a:xfrm>
            <a:off x="2715209" y="3191069"/>
            <a:ext cx="606490" cy="311729"/>
          </a:xfrm>
          <a:prstGeom prst="rightArrow">
            <a:avLst/>
          </a:prstGeom>
          <a:solidFill>
            <a:srgbClr val="0E65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0755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2425959" y="201955"/>
            <a:ext cx="8854751" cy="646331"/>
          </a:xfrm>
          <a:prstGeom prst="rect">
            <a:avLst/>
          </a:prstGeom>
          <a:noFill/>
        </p:spPr>
        <p:txBody>
          <a:bodyPr wrap="square">
            <a:spAutoFit/>
          </a:bodyPr>
          <a:lstStyle/>
          <a:p>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EDA </a:t>
            </a:r>
            <a:r>
              <a:rPr lang="en-US" sz="3600" b="1" dirty="0">
                <a:solidFill>
                  <a:srgbClr val="0E659B"/>
                </a:solidFill>
                <a:latin typeface="Microsoft YaHei" panose="020B0503020204020204" pitchFamily="34" charset="-122"/>
                <a:ea typeface="Microsoft YaHei" panose="020B0503020204020204" pitchFamily="34" charset="-122"/>
              </a:rPr>
              <a:t>WITH</a:t>
            </a:r>
            <a:r>
              <a:rPr lang="en-US" sz="3600" b="1" i="0" dirty="0">
                <a:solidFill>
                  <a:srgbClr val="0E659B"/>
                </a:solidFill>
                <a:effectLst/>
                <a:latin typeface="Microsoft YaHei" panose="020B0503020204020204" pitchFamily="34" charset="-122"/>
                <a:ea typeface="Microsoft YaHei" panose="020B0503020204020204" pitchFamily="34" charset="-122"/>
              </a:rPr>
              <a:t> V</a:t>
            </a:r>
            <a:r>
              <a:rPr lang="en-US" sz="3600" b="1" dirty="0">
                <a:solidFill>
                  <a:srgbClr val="0E659B"/>
                </a:solidFill>
                <a:latin typeface="Microsoft YaHei" panose="020B0503020204020204" pitchFamily="34" charset="-122"/>
                <a:ea typeface="Microsoft YaHei" panose="020B0503020204020204" pitchFamily="34" charset="-122"/>
              </a:rPr>
              <a:t>ISUALIZATION</a:t>
            </a:r>
            <a:endParaRPr lang="en-US" sz="3600" b="1" dirty="0">
              <a:solidFill>
                <a:srgbClr val="0E659B"/>
              </a:solidFill>
            </a:endParaRPr>
          </a:p>
        </p:txBody>
      </p:sp>
      <p:sp>
        <p:nvSpPr>
          <p:cNvPr id="4" name="TextBox 3">
            <a:extLst>
              <a:ext uri="{FF2B5EF4-FFF2-40B4-BE49-F238E27FC236}">
                <a16:creationId xmlns:a16="http://schemas.microsoft.com/office/drawing/2014/main" id="{CB7D77D1-BB8D-D267-E7C9-523C2D8D91F7}"/>
              </a:ext>
            </a:extLst>
          </p:cNvPr>
          <p:cNvSpPr txBox="1"/>
          <p:nvPr/>
        </p:nvSpPr>
        <p:spPr>
          <a:xfrm>
            <a:off x="4939302" y="973254"/>
            <a:ext cx="3280963" cy="461665"/>
          </a:xfrm>
          <a:prstGeom prst="rect">
            <a:avLst/>
          </a:prstGeom>
          <a:noFill/>
        </p:spPr>
        <p:txBody>
          <a:bodyPr wrap="none" rtlCol="0">
            <a:spAutoFit/>
          </a:bodyPr>
          <a:lstStyle/>
          <a:p>
            <a:r>
              <a:rPr lang="en-US" sz="2400" b="1" dirty="0"/>
              <a:t>Orbit Type VS Pay Load</a:t>
            </a:r>
          </a:p>
        </p:txBody>
      </p:sp>
      <p:sp>
        <p:nvSpPr>
          <p:cNvPr id="5" name="TextBox 4">
            <a:extLst>
              <a:ext uri="{FF2B5EF4-FFF2-40B4-BE49-F238E27FC236}">
                <a16:creationId xmlns:a16="http://schemas.microsoft.com/office/drawing/2014/main" id="{653E001B-4D69-D341-F53C-06234EF02386}"/>
              </a:ext>
            </a:extLst>
          </p:cNvPr>
          <p:cNvSpPr txBox="1"/>
          <p:nvPr/>
        </p:nvSpPr>
        <p:spPr>
          <a:xfrm>
            <a:off x="1099576" y="2181532"/>
            <a:ext cx="1531656" cy="2585323"/>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a:t>Heavy payloads:</a:t>
            </a:r>
            <a:r>
              <a:rPr lang="en-US" dirty="0"/>
              <a:t> Negative impact on GTO, positive impact on GTO and Polar LEO (ISS).</a:t>
            </a:r>
          </a:p>
        </p:txBody>
      </p:sp>
      <p:sp>
        <p:nvSpPr>
          <p:cNvPr id="6" name="Arrow: Right 5">
            <a:extLst>
              <a:ext uri="{FF2B5EF4-FFF2-40B4-BE49-F238E27FC236}">
                <a16:creationId xmlns:a16="http://schemas.microsoft.com/office/drawing/2014/main" id="{C3AC560A-F2CF-9C16-0E32-4441BC883DDE}"/>
              </a:ext>
            </a:extLst>
          </p:cNvPr>
          <p:cNvSpPr/>
          <p:nvPr/>
        </p:nvSpPr>
        <p:spPr>
          <a:xfrm>
            <a:off x="2715209" y="3191069"/>
            <a:ext cx="606490" cy="311729"/>
          </a:xfrm>
          <a:prstGeom prst="rightArrow">
            <a:avLst/>
          </a:prstGeom>
          <a:solidFill>
            <a:srgbClr val="0E65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4216B42-AAE4-5127-C01E-708FE9F318FF}"/>
              </a:ext>
            </a:extLst>
          </p:cNvPr>
          <p:cNvPicPr>
            <a:picLocks noChangeAspect="1"/>
          </p:cNvPicPr>
          <p:nvPr/>
        </p:nvPicPr>
        <p:blipFill>
          <a:blip r:embed="rId2"/>
          <a:srcRect l="3835" r="7626"/>
          <a:stretch/>
        </p:blipFill>
        <p:spPr>
          <a:xfrm>
            <a:off x="3551942" y="1559888"/>
            <a:ext cx="6674410" cy="44088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174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2425959" y="201955"/>
            <a:ext cx="8854751" cy="646331"/>
          </a:xfrm>
          <a:prstGeom prst="rect">
            <a:avLst/>
          </a:prstGeom>
          <a:noFill/>
        </p:spPr>
        <p:txBody>
          <a:bodyPr wrap="square">
            <a:spAutoFit/>
          </a:bodyPr>
          <a:lstStyle/>
          <a:p>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EDA </a:t>
            </a:r>
            <a:r>
              <a:rPr lang="en-US" sz="3600" b="1" dirty="0">
                <a:solidFill>
                  <a:srgbClr val="0E659B"/>
                </a:solidFill>
                <a:latin typeface="Microsoft YaHei" panose="020B0503020204020204" pitchFamily="34" charset="-122"/>
                <a:ea typeface="Microsoft YaHei" panose="020B0503020204020204" pitchFamily="34" charset="-122"/>
              </a:rPr>
              <a:t>WITH</a:t>
            </a:r>
            <a:r>
              <a:rPr lang="en-US" sz="3600" b="1" i="0" dirty="0">
                <a:solidFill>
                  <a:srgbClr val="0E659B"/>
                </a:solidFill>
                <a:effectLst/>
                <a:latin typeface="Microsoft YaHei" panose="020B0503020204020204" pitchFamily="34" charset="-122"/>
                <a:ea typeface="Microsoft YaHei" panose="020B0503020204020204" pitchFamily="34" charset="-122"/>
              </a:rPr>
              <a:t> V</a:t>
            </a:r>
            <a:r>
              <a:rPr lang="en-US" sz="3600" b="1" dirty="0">
                <a:solidFill>
                  <a:srgbClr val="0E659B"/>
                </a:solidFill>
                <a:latin typeface="Microsoft YaHei" panose="020B0503020204020204" pitchFamily="34" charset="-122"/>
                <a:ea typeface="Microsoft YaHei" panose="020B0503020204020204" pitchFamily="34" charset="-122"/>
              </a:rPr>
              <a:t>ISUALIZATION</a:t>
            </a:r>
            <a:endParaRPr lang="en-US" sz="3600" b="1" dirty="0">
              <a:solidFill>
                <a:srgbClr val="0E659B"/>
              </a:solidFill>
            </a:endParaRPr>
          </a:p>
        </p:txBody>
      </p:sp>
      <p:sp>
        <p:nvSpPr>
          <p:cNvPr id="4" name="TextBox 3">
            <a:extLst>
              <a:ext uri="{FF2B5EF4-FFF2-40B4-BE49-F238E27FC236}">
                <a16:creationId xmlns:a16="http://schemas.microsoft.com/office/drawing/2014/main" id="{CB7D77D1-BB8D-D267-E7C9-523C2D8D91F7}"/>
              </a:ext>
            </a:extLst>
          </p:cNvPr>
          <p:cNvSpPr txBox="1"/>
          <p:nvPr/>
        </p:nvSpPr>
        <p:spPr>
          <a:xfrm>
            <a:off x="5472520" y="860487"/>
            <a:ext cx="2948243" cy="461665"/>
          </a:xfrm>
          <a:prstGeom prst="rect">
            <a:avLst/>
          </a:prstGeom>
          <a:noFill/>
        </p:spPr>
        <p:txBody>
          <a:bodyPr wrap="none" rtlCol="0">
            <a:spAutoFit/>
          </a:bodyPr>
          <a:lstStyle/>
          <a:p>
            <a:r>
              <a:rPr lang="en-US" sz="2400" b="1" dirty="0"/>
              <a:t>Success Rate VS Year</a:t>
            </a:r>
          </a:p>
        </p:txBody>
      </p:sp>
      <p:sp>
        <p:nvSpPr>
          <p:cNvPr id="5" name="TextBox 4">
            <a:extLst>
              <a:ext uri="{FF2B5EF4-FFF2-40B4-BE49-F238E27FC236}">
                <a16:creationId xmlns:a16="http://schemas.microsoft.com/office/drawing/2014/main" id="{653E001B-4D69-D341-F53C-06234EF02386}"/>
              </a:ext>
            </a:extLst>
          </p:cNvPr>
          <p:cNvSpPr txBox="1"/>
          <p:nvPr/>
        </p:nvSpPr>
        <p:spPr>
          <a:xfrm>
            <a:off x="1099576" y="2181532"/>
            <a:ext cx="1531656" cy="230832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t>Yearly Success Rate:</a:t>
            </a:r>
          </a:p>
          <a:p>
            <a:endParaRPr lang="en-US" dirty="0"/>
          </a:p>
          <a:p>
            <a:r>
              <a:rPr lang="en-US" dirty="0">
                <a:latin typeface="system-ui"/>
              </a:rPr>
              <a:t>S</a:t>
            </a:r>
            <a:r>
              <a:rPr lang="en-US" b="0" i="0" dirty="0">
                <a:effectLst/>
                <a:latin typeface="system-ui"/>
              </a:rPr>
              <a:t>uccess rate since 2013 has been increasing till 2020</a:t>
            </a:r>
            <a:endParaRPr lang="en-US" dirty="0"/>
          </a:p>
        </p:txBody>
      </p:sp>
      <p:sp>
        <p:nvSpPr>
          <p:cNvPr id="6" name="Arrow: Right 5">
            <a:extLst>
              <a:ext uri="{FF2B5EF4-FFF2-40B4-BE49-F238E27FC236}">
                <a16:creationId xmlns:a16="http://schemas.microsoft.com/office/drawing/2014/main" id="{C3AC560A-F2CF-9C16-0E32-4441BC883DDE}"/>
              </a:ext>
            </a:extLst>
          </p:cNvPr>
          <p:cNvSpPr/>
          <p:nvPr/>
        </p:nvSpPr>
        <p:spPr>
          <a:xfrm>
            <a:off x="2715209" y="3191069"/>
            <a:ext cx="606490" cy="311729"/>
          </a:xfrm>
          <a:prstGeom prst="rightArrow">
            <a:avLst/>
          </a:prstGeom>
          <a:solidFill>
            <a:srgbClr val="0E65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817CC38-79F6-5C77-3A50-915116113D7A}"/>
              </a:ext>
            </a:extLst>
          </p:cNvPr>
          <p:cNvPicPr>
            <a:picLocks noChangeAspect="1"/>
          </p:cNvPicPr>
          <p:nvPr/>
        </p:nvPicPr>
        <p:blipFill>
          <a:blip r:embed="rId2"/>
          <a:srcRect l="6540"/>
          <a:stretch/>
        </p:blipFill>
        <p:spPr>
          <a:xfrm>
            <a:off x="3405676" y="1453918"/>
            <a:ext cx="7081932" cy="47509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72386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3672053" y="145971"/>
            <a:ext cx="6158204" cy="646331"/>
          </a:xfrm>
          <a:prstGeom prst="rect">
            <a:avLst/>
          </a:prstGeom>
          <a:noFill/>
        </p:spPr>
        <p:txBody>
          <a:bodyPr wrap="square">
            <a:spAutoFit/>
          </a:bodyPr>
          <a:lstStyle/>
          <a:p>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EDA </a:t>
            </a:r>
            <a:r>
              <a:rPr lang="en-US" sz="3600" b="1" dirty="0">
                <a:solidFill>
                  <a:srgbClr val="0E659B"/>
                </a:solidFill>
                <a:latin typeface="Microsoft YaHei" panose="020B0503020204020204" pitchFamily="34" charset="-122"/>
                <a:ea typeface="Microsoft YaHei" panose="020B0503020204020204" pitchFamily="34" charset="-122"/>
              </a:rPr>
              <a:t>WITH</a:t>
            </a:r>
            <a:r>
              <a:rPr lang="en-US" sz="3600" b="1" i="0" dirty="0">
                <a:solidFill>
                  <a:srgbClr val="0E659B"/>
                </a:solidFill>
                <a:effectLst/>
                <a:latin typeface="Microsoft YaHei" panose="020B0503020204020204" pitchFamily="34" charset="-122"/>
                <a:ea typeface="Microsoft YaHei" panose="020B0503020204020204" pitchFamily="34" charset="-122"/>
              </a:rPr>
              <a:t> </a:t>
            </a:r>
            <a:r>
              <a:rPr lang="en-US" sz="3600" b="1" dirty="0">
                <a:solidFill>
                  <a:srgbClr val="0E659B"/>
                </a:solidFill>
                <a:latin typeface="Microsoft YaHei" panose="020B0503020204020204" pitchFamily="34" charset="-122"/>
                <a:ea typeface="Microsoft YaHei" panose="020B0503020204020204" pitchFamily="34" charset="-122"/>
              </a:rPr>
              <a:t>SQL</a:t>
            </a:r>
            <a:endParaRPr lang="en-US" sz="3600" b="1" dirty="0">
              <a:solidFill>
                <a:srgbClr val="0E659B"/>
              </a:solidFill>
            </a:endParaRPr>
          </a:p>
        </p:txBody>
      </p:sp>
      <p:sp>
        <p:nvSpPr>
          <p:cNvPr id="4" name="TextBox 3">
            <a:extLst>
              <a:ext uri="{FF2B5EF4-FFF2-40B4-BE49-F238E27FC236}">
                <a16:creationId xmlns:a16="http://schemas.microsoft.com/office/drawing/2014/main" id="{CB7D77D1-BB8D-D267-E7C9-523C2D8D91F7}"/>
              </a:ext>
            </a:extLst>
          </p:cNvPr>
          <p:cNvSpPr txBox="1"/>
          <p:nvPr/>
        </p:nvSpPr>
        <p:spPr>
          <a:xfrm>
            <a:off x="2890660" y="895890"/>
            <a:ext cx="7467814" cy="830997"/>
          </a:xfrm>
          <a:prstGeom prst="rect">
            <a:avLst/>
          </a:prstGeom>
          <a:noFill/>
        </p:spPr>
        <p:txBody>
          <a:bodyPr wrap="none" rtlCol="0">
            <a:spAutoFit/>
          </a:bodyPr>
          <a:lstStyle/>
          <a:p>
            <a:r>
              <a:rPr lang="en-US" sz="2400" b="1" dirty="0"/>
              <a:t>SQL QUERY FOR </a:t>
            </a:r>
            <a:r>
              <a:rPr lang="en-US" sz="2400" b="1" i="0" dirty="0">
                <a:effectLst/>
                <a:latin typeface="system-ui"/>
              </a:rPr>
              <a:t>NAMES OF THE UNIQUE LAUNCH SITES</a:t>
            </a:r>
          </a:p>
          <a:p>
            <a:endParaRPr lang="en-US" sz="2400" b="1" dirty="0"/>
          </a:p>
        </p:txBody>
      </p:sp>
      <p:pic>
        <p:nvPicPr>
          <p:cNvPr id="7" name="Picture 6">
            <a:extLst>
              <a:ext uri="{FF2B5EF4-FFF2-40B4-BE49-F238E27FC236}">
                <a16:creationId xmlns:a16="http://schemas.microsoft.com/office/drawing/2014/main" id="{90BB6DCF-5847-00FD-58B5-CB1BEFDCD0F0}"/>
              </a:ext>
            </a:extLst>
          </p:cNvPr>
          <p:cNvPicPr>
            <a:picLocks noChangeAspect="1"/>
          </p:cNvPicPr>
          <p:nvPr/>
        </p:nvPicPr>
        <p:blipFill>
          <a:blip r:embed="rId2"/>
          <a:stretch>
            <a:fillRect/>
          </a:stretch>
        </p:blipFill>
        <p:spPr>
          <a:xfrm>
            <a:off x="7394914" y="1830476"/>
            <a:ext cx="2612624" cy="3788303"/>
          </a:xfrm>
          <a:prstGeom prst="rect">
            <a:avLst/>
          </a:prstGeom>
        </p:spPr>
        <p:style>
          <a:lnRef idx="2">
            <a:schemeClr val="accent1"/>
          </a:lnRef>
          <a:fillRef idx="1">
            <a:schemeClr val="lt1"/>
          </a:fillRef>
          <a:effectRef idx="0">
            <a:schemeClr val="accent1"/>
          </a:effectRef>
          <a:fontRef idx="minor">
            <a:schemeClr val="dk1"/>
          </a:fontRef>
        </p:style>
      </p:pic>
      <p:sp>
        <p:nvSpPr>
          <p:cNvPr id="8" name="Rectangle 1">
            <a:extLst>
              <a:ext uri="{FF2B5EF4-FFF2-40B4-BE49-F238E27FC236}">
                <a16:creationId xmlns:a16="http://schemas.microsoft.com/office/drawing/2014/main" id="{9B0C70DC-2D29-BDD8-8E2B-75092A859397}"/>
              </a:ext>
            </a:extLst>
          </p:cNvPr>
          <p:cNvSpPr>
            <a:spLocks noChangeArrowheads="1"/>
          </p:cNvSpPr>
          <p:nvPr/>
        </p:nvSpPr>
        <p:spPr bwMode="auto">
          <a:xfrm>
            <a:off x="1320739" y="1219047"/>
            <a:ext cx="543041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E659B"/>
                </a:solidFill>
                <a:effectLst/>
                <a:latin typeface="Arial" panose="020B0604020202020204" pitchFamily="34" charset="0"/>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DISTINCT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keyword in SQL is used to return only unique (different) values from a column or combination of columns in a query result. It removes duplicate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E659B"/>
                </a:solidFill>
                <a:effectLst/>
                <a:latin typeface="Arial" panose="020B0604020202020204" pitchFamily="34" charset="0"/>
              </a:rPr>
              <a:t>Importance: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Ensures data accuracy by filtering out duplicates.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Optimizes query results for analysis by providing a clear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Improves performance in some cases by reducing the result size.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81EA4F92-B061-197B-BA0C-F7917EC7F1E3}"/>
              </a:ext>
            </a:extLst>
          </p:cNvPr>
          <p:cNvPicPr>
            <a:picLocks noChangeAspect="1"/>
          </p:cNvPicPr>
          <p:nvPr/>
        </p:nvPicPr>
        <p:blipFill>
          <a:blip r:embed="rId3"/>
          <a:stretch>
            <a:fillRect/>
          </a:stretch>
        </p:blipFill>
        <p:spPr>
          <a:xfrm>
            <a:off x="4810248" y="5618779"/>
            <a:ext cx="5197290" cy="1178584"/>
          </a:xfrm>
          <a:prstGeom prst="rect">
            <a:avLst/>
          </a:prstGeom>
          <a:ln>
            <a:solidFill>
              <a:srgbClr val="00B0F0"/>
            </a:solidFill>
          </a:ln>
        </p:spPr>
      </p:pic>
      <p:sp>
        <p:nvSpPr>
          <p:cNvPr id="11" name="Oval 10">
            <a:extLst>
              <a:ext uri="{FF2B5EF4-FFF2-40B4-BE49-F238E27FC236}">
                <a16:creationId xmlns:a16="http://schemas.microsoft.com/office/drawing/2014/main" id="{5A1A24F8-F3B8-D392-6556-AB2AF6EE7481}"/>
              </a:ext>
            </a:extLst>
          </p:cNvPr>
          <p:cNvSpPr/>
          <p:nvPr/>
        </p:nvSpPr>
        <p:spPr>
          <a:xfrm>
            <a:off x="5971592" y="6335698"/>
            <a:ext cx="811763" cy="376331"/>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Arrow: Clockwise curve with solid fill">
            <a:extLst>
              <a:ext uri="{FF2B5EF4-FFF2-40B4-BE49-F238E27FC236}">
                <a16:creationId xmlns:a16="http://schemas.microsoft.com/office/drawing/2014/main" id="{98939914-C3EE-26F7-AED0-1A435FD2B3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3713182">
            <a:off x="6180143" y="4746295"/>
            <a:ext cx="1324216" cy="1324216"/>
          </a:xfrm>
          <a:prstGeom prst="rect">
            <a:avLst/>
          </a:prstGeom>
        </p:spPr>
      </p:pic>
    </p:spTree>
    <p:extLst>
      <p:ext uri="{BB962C8B-B14F-4D97-AF65-F5344CB8AC3E}">
        <p14:creationId xmlns:p14="http://schemas.microsoft.com/office/powerpoint/2010/main" val="252920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544179" y="0"/>
            <a:ext cx="8508528" cy="1325563"/>
          </a:xfrm>
        </p:spPr>
        <p:txBody>
          <a:bodyPr anchor="ctr">
            <a:normAutofit/>
          </a:bodyPr>
          <a:lstStyle/>
          <a:p>
            <a:r>
              <a:rPr lang="en-US" sz="4800" dirty="0">
                <a:solidFill>
                  <a:schemeClr val="accent1">
                    <a:lumMod val="75000"/>
                  </a:schemeClr>
                </a:solidFill>
                <a:latin typeface="Arial Black" panose="020B0A04020102020204" pitchFamily="34" charset="0"/>
              </a:rPr>
              <a:t>OUTLINE</a:t>
            </a:r>
          </a:p>
        </p:txBody>
      </p:sp>
      <p:graphicFrame>
        <p:nvGraphicFramePr>
          <p:cNvPr id="7" name="Content Placeholder 6">
            <a:extLst>
              <a:ext uri="{FF2B5EF4-FFF2-40B4-BE49-F238E27FC236}">
                <a16:creationId xmlns:a16="http://schemas.microsoft.com/office/drawing/2014/main" id="{7248C784-7021-6DDD-9D61-AF9E5AA6338F}"/>
              </a:ext>
            </a:extLst>
          </p:cNvPr>
          <p:cNvGraphicFramePr>
            <a:graphicFrameLocks noGrp="1"/>
          </p:cNvGraphicFramePr>
          <p:nvPr>
            <p:ph sz="half" idx="1"/>
            <p:extLst>
              <p:ext uri="{D42A27DB-BD31-4B8C-83A1-F6EECF244321}">
                <p14:modId xmlns:p14="http://schemas.microsoft.com/office/powerpoint/2010/main" val="1962557694"/>
              </p:ext>
            </p:extLst>
          </p:nvPr>
        </p:nvGraphicFramePr>
        <p:xfrm>
          <a:off x="6178665" y="1457327"/>
          <a:ext cx="5841885" cy="449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8"/>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8"/>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8"/>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2"/>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4"/>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8"/>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8"/>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8"/>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8"/>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8"/>
              <a:stretch>
                <a:fillRect/>
              </a:stretch>
            </p:blipFill>
            <p:spPr>
              <a:xfrm>
                <a:off x="6591240" y="2697072"/>
                <a:ext cx="180000" cy="360000"/>
              </a:xfrm>
              <a:prstGeom prst="rect">
                <a:avLst/>
              </a:prstGeom>
            </p:spPr>
          </p:pic>
        </mc:Fallback>
      </mc:AlternateContent>
      <p:pic>
        <p:nvPicPr>
          <p:cNvPr id="6" name="Picture 5" descr="A black background with a black square&#10;&#10;Description automatically generated with medium confidence">
            <a:extLst>
              <a:ext uri="{FF2B5EF4-FFF2-40B4-BE49-F238E27FC236}">
                <a16:creationId xmlns:a16="http://schemas.microsoft.com/office/drawing/2014/main" id="{9DB0B5B6-C6FD-C1A9-61FC-E30E6941C309}"/>
              </a:ext>
            </a:extLst>
          </p:cNvPr>
          <p:cNvPicPr>
            <a:picLocks noChangeAspect="1"/>
          </p:cNvPicPr>
          <p:nvPr/>
        </p:nvPicPr>
        <p:blipFill>
          <a:blip r:embed="rId20"/>
          <a:stretch>
            <a:fillRect/>
          </a:stretch>
        </p:blipFill>
        <p:spPr>
          <a:xfrm>
            <a:off x="1815418" y="2025672"/>
            <a:ext cx="3695703" cy="3695703"/>
          </a:xfrm>
          <a:prstGeom prst="rect">
            <a:avLst/>
          </a:prstGeom>
        </p:spPr>
      </p:pic>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3672053" y="145971"/>
            <a:ext cx="6158204" cy="646331"/>
          </a:xfrm>
          <a:prstGeom prst="rect">
            <a:avLst/>
          </a:prstGeom>
          <a:noFill/>
        </p:spPr>
        <p:txBody>
          <a:bodyPr wrap="square">
            <a:spAutoFit/>
          </a:bodyPr>
          <a:lstStyle/>
          <a:p>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EDA </a:t>
            </a:r>
            <a:r>
              <a:rPr lang="en-US" sz="3600" b="1" dirty="0">
                <a:solidFill>
                  <a:srgbClr val="0E659B"/>
                </a:solidFill>
                <a:latin typeface="Microsoft YaHei" panose="020B0503020204020204" pitchFamily="34" charset="-122"/>
                <a:ea typeface="Microsoft YaHei" panose="020B0503020204020204" pitchFamily="34" charset="-122"/>
              </a:rPr>
              <a:t>WITH</a:t>
            </a:r>
            <a:r>
              <a:rPr lang="en-US" sz="3600" b="1" i="0" dirty="0">
                <a:solidFill>
                  <a:srgbClr val="0E659B"/>
                </a:solidFill>
                <a:effectLst/>
                <a:latin typeface="Microsoft YaHei" panose="020B0503020204020204" pitchFamily="34" charset="-122"/>
                <a:ea typeface="Microsoft YaHei" panose="020B0503020204020204" pitchFamily="34" charset="-122"/>
              </a:rPr>
              <a:t> </a:t>
            </a:r>
            <a:r>
              <a:rPr lang="en-US" sz="3600" b="1" dirty="0">
                <a:solidFill>
                  <a:srgbClr val="0E659B"/>
                </a:solidFill>
                <a:latin typeface="Microsoft YaHei" panose="020B0503020204020204" pitchFamily="34" charset="-122"/>
                <a:ea typeface="Microsoft YaHei" panose="020B0503020204020204" pitchFamily="34" charset="-122"/>
              </a:rPr>
              <a:t>SQL</a:t>
            </a:r>
            <a:endParaRPr lang="en-US" sz="3600" b="1" dirty="0">
              <a:solidFill>
                <a:srgbClr val="0E659B"/>
              </a:solidFill>
            </a:endParaRPr>
          </a:p>
        </p:txBody>
      </p:sp>
      <p:sp>
        <p:nvSpPr>
          <p:cNvPr id="4" name="TextBox 3">
            <a:extLst>
              <a:ext uri="{FF2B5EF4-FFF2-40B4-BE49-F238E27FC236}">
                <a16:creationId xmlns:a16="http://schemas.microsoft.com/office/drawing/2014/main" id="{CB7D77D1-BB8D-D267-E7C9-523C2D8D91F7}"/>
              </a:ext>
            </a:extLst>
          </p:cNvPr>
          <p:cNvSpPr txBox="1"/>
          <p:nvPr/>
        </p:nvSpPr>
        <p:spPr>
          <a:xfrm>
            <a:off x="2890660" y="895890"/>
            <a:ext cx="7727308" cy="830997"/>
          </a:xfrm>
          <a:prstGeom prst="rect">
            <a:avLst/>
          </a:prstGeom>
          <a:noFill/>
        </p:spPr>
        <p:txBody>
          <a:bodyPr wrap="none" rtlCol="0">
            <a:spAutoFit/>
          </a:bodyPr>
          <a:lstStyle/>
          <a:p>
            <a:r>
              <a:rPr lang="en-US" sz="2400" b="1" dirty="0"/>
              <a:t>SQL QUERY FOR </a:t>
            </a:r>
            <a:r>
              <a:rPr lang="en-US" sz="2400" b="1" i="0" dirty="0">
                <a:effectLst/>
                <a:latin typeface="system-ui"/>
              </a:rPr>
              <a:t>5 RECORDS WHERE LAUNCH SITES BEGIN</a:t>
            </a:r>
          </a:p>
          <a:p>
            <a:endParaRPr lang="en-US" sz="2400" b="1" dirty="0"/>
          </a:p>
        </p:txBody>
      </p:sp>
      <p:sp>
        <p:nvSpPr>
          <p:cNvPr id="8" name="Rectangle 1">
            <a:extLst>
              <a:ext uri="{FF2B5EF4-FFF2-40B4-BE49-F238E27FC236}">
                <a16:creationId xmlns:a16="http://schemas.microsoft.com/office/drawing/2014/main" id="{9B0C70DC-2D29-BDD8-8E2B-75092A859397}"/>
              </a:ext>
            </a:extLst>
          </p:cNvPr>
          <p:cNvSpPr>
            <a:spLocks noChangeArrowheads="1"/>
          </p:cNvSpPr>
          <p:nvPr/>
        </p:nvSpPr>
        <p:spPr bwMode="auto">
          <a:xfrm>
            <a:off x="1432297" y="1451057"/>
            <a:ext cx="5430416" cy="3617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Launch_Site</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E659B"/>
                </a:solidFill>
                <a:effectLst/>
                <a:latin typeface="Arial" panose="020B0604020202020204" pitchFamily="34" charset="0"/>
              </a:rPr>
              <a:t>Importance: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lang="en-US" dirty="0"/>
              <a:t>Identifying the launch site is crucial in the context of space missions or logistics because it affects the trajectory, payload capacity, costs, and success probability of a launch. The location determines the orbital paths available, weather conditions, regulatory considerations, and operational logistics.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Graphic 13" descr="Arrow: Clockwise curve with solid fill">
            <a:extLst>
              <a:ext uri="{FF2B5EF4-FFF2-40B4-BE49-F238E27FC236}">
                <a16:creationId xmlns:a16="http://schemas.microsoft.com/office/drawing/2014/main" id="{98939914-C3EE-26F7-AED0-1A435FD2B3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713182">
            <a:off x="6735718" y="4404014"/>
            <a:ext cx="1324216" cy="1324216"/>
          </a:xfrm>
          <a:prstGeom prst="rect">
            <a:avLst/>
          </a:prstGeom>
        </p:spPr>
      </p:pic>
      <p:pic>
        <p:nvPicPr>
          <p:cNvPr id="16" name="Picture 15">
            <a:extLst>
              <a:ext uri="{FF2B5EF4-FFF2-40B4-BE49-F238E27FC236}">
                <a16:creationId xmlns:a16="http://schemas.microsoft.com/office/drawing/2014/main" id="{68CF00C3-220B-0B31-0510-5E7A85E7196C}"/>
              </a:ext>
            </a:extLst>
          </p:cNvPr>
          <p:cNvPicPr>
            <a:picLocks noChangeAspect="1"/>
          </p:cNvPicPr>
          <p:nvPr/>
        </p:nvPicPr>
        <p:blipFill>
          <a:blip r:embed="rId4"/>
          <a:stretch>
            <a:fillRect/>
          </a:stretch>
        </p:blipFill>
        <p:spPr>
          <a:xfrm>
            <a:off x="8044496" y="1752427"/>
            <a:ext cx="2051226" cy="3692208"/>
          </a:xfrm>
          <a:prstGeom prst="rect">
            <a:avLst/>
          </a:prstGeom>
          <a:ln>
            <a:solidFill>
              <a:srgbClr val="00B0F0"/>
            </a:solidFill>
          </a:ln>
        </p:spPr>
      </p:pic>
      <p:pic>
        <p:nvPicPr>
          <p:cNvPr id="18" name="Picture 17">
            <a:extLst>
              <a:ext uri="{FF2B5EF4-FFF2-40B4-BE49-F238E27FC236}">
                <a16:creationId xmlns:a16="http://schemas.microsoft.com/office/drawing/2014/main" id="{E1BBA031-71A9-5033-5618-5507F39B29D7}"/>
              </a:ext>
            </a:extLst>
          </p:cNvPr>
          <p:cNvPicPr>
            <a:picLocks noChangeAspect="1"/>
          </p:cNvPicPr>
          <p:nvPr/>
        </p:nvPicPr>
        <p:blipFill>
          <a:blip r:embed="rId5"/>
          <a:stretch>
            <a:fillRect/>
          </a:stretch>
        </p:blipFill>
        <p:spPr>
          <a:xfrm>
            <a:off x="5812971" y="5591564"/>
            <a:ext cx="6204858" cy="1226926"/>
          </a:xfrm>
          <a:prstGeom prst="rect">
            <a:avLst/>
          </a:prstGeom>
          <a:ln>
            <a:solidFill>
              <a:srgbClr val="00B0F0"/>
            </a:solidFill>
          </a:ln>
        </p:spPr>
      </p:pic>
    </p:spTree>
    <p:extLst>
      <p:ext uri="{BB962C8B-B14F-4D97-AF65-F5344CB8AC3E}">
        <p14:creationId xmlns:p14="http://schemas.microsoft.com/office/powerpoint/2010/main" val="710995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3672053" y="145971"/>
            <a:ext cx="6158204" cy="646331"/>
          </a:xfrm>
          <a:prstGeom prst="rect">
            <a:avLst/>
          </a:prstGeom>
          <a:noFill/>
        </p:spPr>
        <p:txBody>
          <a:bodyPr wrap="square">
            <a:spAutoFit/>
          </a:bodyPr>
          <a:lstStyle/>
          <a:p>
            <a:r>
              <a:rPr lang="en-US" sz="3600" b="1">
                <a:solidFill>
                  <a:srgbClr val="0E659B"/>
                </a:solidFill>
                <a:latin typeface="Microsoft YaHei" panose="020B0503020204020204" pitchFamily="34" charset="-122"/>
                <a:ea typeface="Microsoft YaHei" panose="020B0503020204020204" pitchFamily="34" charset="-122"/>
              </a:rPr>
              <a:t>RESULTS | </a:t>
            </a:r>
            <a:r>
              <a:rPr lang="en-US" sz="3600" b="1" i="0">
                <a:solidFill>
                  <a:srgbClr val="0E659B"/>
                </a:solidFill>
                <a:effectLst/>
                <a:latin typeface="Microsoft YaHei" panose="020B0503020204020204" pitchFamily="34" charset="-122"/>
                <a:ea typeface="Microsoft YaHei" panose="020B0503020204020204" pitchFamily="34" charset="-122"/>
              </a:rPr>
              <a:t>EDA </a:t>
            </a:r>
            <a:r>
              <a:rPr lang="en-US" sz="3600" b="1">
                <a:solidFill>
                  <a:srgbClr val="0E659B"/>
                </a:solidFill>
                <a:latin typeface="Microsoft YaHei" panose="020B0503020204020204" pitchFamily="34" charset="-122"/>
                <a:ea typeface="Microsoft YaHei" panose="020B0503020204020204" pitchFamily="34" charset="-122"/>
              </a:rPr>
              <a:t>WITH</a:t>
            </a:r>
            <a:r>
              <a:rPr lang="en-US" sz="3600" b="1" i="0">
                <a:solidFill>
                  <a:srgbClr val="0E659B"/>
                </a:solidFill>
                <a:effectLst/>
                <a:latin typeface="Microsoft YaHei" panose="020B0503020204020204" pitchFamily="34" charset="-122"/>
                <a:ea typeface="Microsoft YaHei" panose="020B0503020204020204" pitchFamily="34" charset="-122"/>
              </a:rPr>
              <a:t> </a:t>
            </a:r>
            <a:r>
              <a:rPr lang="en-US" sz="3600" b="1">
                <a:solidFill>
                  <a:srgbClr val="0E659B"/>
                </a:solidFill>
                <a:latin typeface="Microsoft YaHei" panose="020B0503020204020204" pitchFamily="34" charset="-122"/>
                <a:ea typeface="Microsoft YaHei" panose="020B0503020204020204" pitchFamily="34" charset="-122"/>
              </a:rPr>
              <a:t>SQL</a:t>
            </a:r>
            <a:endParaRPr lang="en-US" sz="3600" b="1" dirty="0">
              <a:solidFill>
                <a:srgbClr val="0E659B"/>
              </a:solidFill>
            </a:endParaRPr>
          </a:p>
        </p:txBody>
      </p:sp>
      <p:pic>
        <p:nvPicPr>
          <p:cNvPr id="3" name="Picture 2">
            <a:extLst>
              <a:ext uri="{FF2B5EF4-FFF2-40B4-BE49-F238E27FC236}">
                <a16:creationId xmlns:a16="http://schemas.microsoft.com/office/drawing/2014/main" id="{34C4B96C-D10E-2579-DE33-A0A800E273D5}"/>
              </a:ext>
            </a:extLst>
          </p:cNvPr>
          <p:cNvPicPr>
            <a:picLocks noChangeAspect="1"/>
          </p:cNvPicPr>
          <p:nvPr/>
        </p:nvPicPr>
        <p:blipFill>
          <a:blip r:embed="rId2"/>
          <a:stretch>
            <a:fillRect/>
          </a:stretch>
        </p:blipFill>
        <p:spPr>
          <a:xfrm>
            <a:off x="4553341" y="1842288"/>
            <a:ext cx="7437117" cy="4473500"/>
          </a:xfrm>
          <a:prstGeom prst="rect">
            <a:avLst/>
          </a:prstGeom>
          <a:ln/>
        </p:spPr>
        <p:style>
          <a:lnRef idx="2">
            <a:schemeClr val="accent1"/>
          </a:lnRef>
          <a:fillRef idx="1">
            <a:schemeClr val="lt1"/>
          </a:fillRef>
          <a:effectRef idx="0">
            <a:schemeClr val="accent1"/>
          </a:effectRef>
          <a:fontRef idx="minor">
            <a:schemeClr val="dk1"/>
          </a:fontRef>
        </p:style>
      </p:pic>
      <p:sp>
        <p:nvSpPr>
          <p:cNvPr id="5" name="TextBox 4">
            <a:extLst>
              <a:ext uri="{FF2B5EF4-FFF2-40B4-BE49-F238E27FC236}">
                <a16:creationId xmlns:a16="http://schemas.microsoft.com/office/drawing/2014/main" id="{CB7D77D1-BB8D-D267-E7C9-523C2D8D91F7}"/>
              </a:ext>
            </a:extLst>
          </p:cNvPr>
          <p:cNvSpPr txBox="1"/>
          <p:nvPr/>
        </p:nvSpPr>
        <p:spPr>
          <a:xfrm>
            <a:off x="1061863" y="1392867"/>
            <a:ext cx="3491478" cy="3785652"/>
          </a:xfrm>
          <a:prstGeom prst="rect">
            <a:avLst/>
          </a:prstGeom>
          <a:noFill/>
        </p:spPr>
        <p:txBody>
          <a:bodyPr wrap="square" rtlCol="0">
            <a:spAutoFit/>
          </a:bodyPr>
          <a:lstStyle/>
          <a:p>
            <a:r>
              <a:rPr lang="en-US" sz="2400" b="1" dirty="0"/>
              <a:t>SQL QUERY FOR:</a:t>
            </a:r>
          </a:p>
          <a:p>
            <a:endParaRPr lang="en-US" sz="2400" i="0" dirty="0">
              <a:effectLst/>
              <a:latin typeface="system-ui"/>
            </a:endParaRPr>
          </a:p>
          <a:p>
            <a:r>
              <a:rPr lang="en-US" sz="2400" b="1" i="0" dirty="0">
                <a:solidFill>
                  <a:srgbClr val="0E659B"/>
                </a:solidFill>
                <a:effectLst/>
                <a:latin typeface="system-ui"/>
              </a:rPr>
              <a:t>Task3</a:t>
            </a:r>
          </a:p>
          <a:p>
            <a:r>
              <a:rPr lang="en-US" sz="2400" dirty="0">
                <a:latin typeface="system-ui"/>
              </a:rPr>
              <a:t>T</a:t>
            </a:r>
            <a:r>
              <a:rPr lang="en-US" sz="2400" i="0" dirty="0">
                <a:effectLst/>
                <a:latin typeface="system-ui"/>
              </a:rPr>
              <a:t>otal payload mass carried by boosters</a:t>
            </a:r>
          </a:p>
          <a:p>
            <a:endParaRPr lang="en-US" sz="2400" dirty="0">
              <a:latin typeface="system-ui"/>
            </a:endParaRPr>
          </a:p>
          <a:p>
            <a:r>
              <a:rPr lang="en-US" sz="2400" b="1" i="0" dirty="0">
                <a:solidFill>
                  <a:srgbClr val="0E659B"/>
                </a:solidFill>
                <a:effectLst/>
                <a:latin typeface="system-ui"/>
              </a:rPr>
              <a:t>Task 4 </a:t>
            </a:r>
          </a:p>
          <a:p>
            <a:r>
              <a:rPr lang="en-US" sz="2400" dirty="0">
                <a:latin typeface="system-ui"/>
              </a:rPr>
              <a:t>A</a:t>
            </a:r>
            <a:r>
              <a:rPr lang="en-US" sz="2400" i="0" dirty="0">
                <a:effectLst/>
                <a:latin typeface="system-ui"/>
              </a:rPr>
              <a:t>verage payload mass carried by booster version F9 v1.1</a:t>
            </a:r>
          </a:p>
        </p:txBody>
      </p:sp>
      <p:sp>
        <p:nvSpPr>
          <p:cNvPr id="6" name="Arrow: Right 5">
            <a:extLst>
              <a:ext uri="{FF2B5EF4-FFF2-40B4-BE49-F238E27FC236}">
                <a16:creationId xmlns:a16="http://schemas.microsoft.com/office/drawing/2014/main" id="{1666DF9C-8BCC-38AC-CC4E-A4E3861BC80D}"/>
              </a:ext>
            </a:extLst>
          </p:cNvPr>
          <p:cNvSpPr/>
          <p:nvPr/>
        </p:nvSpPr>
        <p:spPr>
          <a:xfrm rot="1096362">
            <a:off x="2809095" y="3292794"/>
            <a:ext cx="1634608" cy="272411"/>
          </a:xfrm>
          <a:prstGeom prst="rightArrow">
            <a:avLst/>
          </a:prstGeom>
          <a:solidFill>
            <a:schemeClr val="tx1">
              <a:lumMod val="75000"/>
              <a:lumOff val="2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2975FF96-431A-11BC-7937-9A4BEF0F7B86}"/>
              </a:ext>
            </a:extLst>
          </p:cNvPr>
          <p:cNvSpPr/>
          <p:nvPr/>
        </p:nvSpPr>
        <p:spPr>
          <a:xfrm rot="1837362">
            <a:off x="2163334" y="5364944"/>
            <a:ext cx="2456170" cy="200375"/>
          </a:xfrm>
          <a:prstGeom prst="rightArrow">
            <a:avLst>
              <a:gd name="adj1" fmla="val 73872"/>
              <a:gd name="adj2" fmla="val 50000"/>
            </a:avLst>
          </a:prstGeom>
          <a:solidFill>
            <a:schemeClr val="tx1">
              <a:lumMod val="75000"/>
              <a:lumOff val="2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3105BF4-40F5-9D2D-4944-83D4B7FA8B13}"/>
              </a:ext>
            </a:extLst>
          </p:cNvPr>
          <p:cNvSpPr/>
          <p:nvPr/>
        </p:nvSpPr>
        <p:spPr>
          <a:xfrm>
            <a:off x="4445197" y="3631721"/>
            <a:ext cx="894554" cy="422694"/>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ACFDB7A-D7E8-4A59-5902-6C02FFF2B466}"/>
              </a:ext>
            </a:extLst>
          </p:cNvPr>
          <p:cNvSpPr/>
          <p:nvPr/>
        </p:nvSpPr>
        <p:spPr>
          <a:xfrm>
            <a:off x="4445197" y="5965565"/>
            <a:ext cx="894554" cy="422694"/>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78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3672053" y="145971"/>
            <a:ext cx="6158204" cy="646331"/>
          </a:xfrm>
          <a:prstGeom prst="rect">
            <a:avLst/>
          </a:prstGeom>
          <a:noFill/>
        </p:spPr>
        <p:txBody>
          <a:bodyPr wrap="square">
            <a:spAutoFit/>
          </a:bodyPr>
          <a:lstStyle/>
          <a:p>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EDA </a:t>
            </a:r>
            <a:r>
              <a:rPr lang="en-US" sz="3600" b="1" dirty="0">
                <a:solidFill>
                  <a:srgbClr val="0E659B"/>
                </a:solidFill>
                <a:latin typeface="Microsoft YaHei" panose="020B0503020204020204" pitchFamily="34" charset="-122"/>
                <a:ea typeface="Microsoft YaHei" panose="020B0503020204020204" pitchFamily="34" charset="-122"/>
              </a:rPr>
              <a:t>WITH</a:t>
            </a:r>
            <a:r>
              <a:rPr lang="en-US" sz="3600" b="1" i="0" dirty="0">
                <a:solidFill>
                  <a:srgbClr val="0E659B"/>
                </a:solidFill>
                <a:effectLst/>
                <a:latin typeface="Microsoft YaHei" panose="020B0503020204020204" pitchFamily="34" charset="-122"/>
                <a:ea typeface="Microsoft YaHei" panose="020B0503020204020204" pitchFamily="34" charset="-122"/>
              </a:rPr>
              <a:t> </a:t>
            </a:r>
            <a:r>
              <a:rPr lang="en-US" sz="3600" b="1" dirty="0">
                <a:solidFill>
                  <a:srgbClr val="0E659B"/>
                </a:solidFill>
                <a:latin typeface="Microsoft YaHei" panose="020B0503020204020204" pitchFamily="34" charset="-122"/>
                <a:ea typeface="Microsoft YaHei" panose="020B0503020204020204" pitchFamily="34" charset="-122"/>
              </a:rPr>
              <a:t>SQL</a:t>
            </a:r>
            <a:endParaRPr lang="en-US" sz="3600" b="1" dirty="0">
              <a:solidFill>
                <a:srgbClr val="0E659B"/>
              </a:solidFill>
            </a:endParaRPr>
          </a:p>
        </p:txBody>
      </p:sp>
      <p:sp>
        <p:nvSpPr>
          <p:cNvPr id="4" name="TextBox 3">
            <a:extLst>
              <a:ext uri="{FF2B5EF4-FFF2-40B4-BE49-F238E27FC236}">
                <a16:creationId xmlns:a16="http://schemas.microsoft.com/office/drawing/2014/main" id="{CB7D77D1-BB8D-D267-E7C9-523C2D8D91F7}"/>
              </a:ext>
            </a:extLst>
          </p:cNvPr>
          <p:cNvSpPr txBox="1"/>
          <p:nvPr/>
        </p:nvSpPr>
        <p:spPr>
          <a:xfrm>
            <a:off x="3349413" y="803193"/>
            <a:ext cx="8091002" cy="1938992"/>
          </a:xfrm>
          <a:prstGeom prst="rect">
            <a:avLst/>
          </a:prstGeom>
          <a:noFill/>
        </p:spPr>
        <p:txBody>
          <a:bodyPr wrap="square" rtlCol="0">
            <a:spAutoFit/>
          </a:bodyPr>
          <a:lstStyle/>
          <a:p>
            <a:r>
              <a:rPr lang="en-US" sz="2400" b="1" dirty="0"/>
              <a:t>SQL QUERY FOR </a:t>
            </a:r>
            <a:r>
              <a:rPr lang="en-US" sz="2400" b="1" i="0" dirty="0">
                <a:effectLst/>
                <a:latin typeface="system-ui"/>
              </a:rPr>
              <a:t>LIST THE DATE WHEN THE FIRST SUCCESSFUL LANDING OUTCOME IN GROUND PAD WAS ACHIEVED</a:t>
            </a:r>
          </a:p>
          <a:p>
            <a:endParaRPr lang="en-US" sz="2400" b="1" i="0" dirty="0">
              <a:effectLst/>
              <a:latin typeface="system-ui"/>
            </a:endParaRPr>
          </a:p>
          <a:p>
            <a:endParaRPr lang="en-US" sz="2400" b="1" dirty="0"/>
          </a:p>
        </p:txBody>
      </p:sp>
      <p:sp>
        <p:nvSpPr>
          <p:cNvPr id="8" name="Rectangle 1">
            <a:extLst>
              <a:ext uri="{FF2B5EF4-FFF2-40B4-BE49-F238E27FC236}">
                <a16:creationId xmlns:a16="http://schemas.microsoft.com/office/drawing/2014/main" id="{9B0C70DC-2D29-BDD8-8E2B-75092A859397}"/>
              </a:ext>
            </a:extLst>
          </p:cNvPr>
          <p:cNvSpPr>
            <a:spLocks noChangeArrowheads="1"/>
          </p:cNvSpPr>
          <p:nvPr/>
        </p:nvSpPr>
        <p:spPr bwMode="auto">
          <a:xfrm>
            <a:off x="961782" y="1599170"/>
            <a:ext cx="4775261"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Min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E659B"/>
                </a:solidFill>
                <a:effectLst/>
                <a:latin typeface="Arial" panose="020B0604020202020204" pitchFamily="34" charset="0"/>
              </a:rPr>
              <a:t>Importance: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FC227F1-6CB2-6A75-08AC-79FC8BB0E34F}"/>
              </a:ext>
            </a:extLst>
          </p:cNvPr>
          <p:cNvPicPr>
            <a:picLocks noChangeAspect="1"/>
          </p:cNvPicPr>
          <p:nvPr/>
        </p:nvPicPr>
        <p:blipFill>
          <a:blip r:embed="rId2"/>
          <a:stretch>
            <a:fillRect/>
          </a:stretch>
        </p:blipFill>
        <p:spPr>
          <a:xfrm>
            <a:off x="6096000" y="1961595"/>
            <a:ext cx="5828524" cy="3754874"/>
          </a:xfrm>
          <a:prstGeom prst="rect">
            <a:avLst/>
          </a:prstGeom>
          <a:ln w="38100" cap="sq">
            <a:solidFill>
              <a:srgbClr val="0070C0"/>
            </a:solidFill>
            <a:prstDash val="solid"/>
            <a:miter lim="800000"/>
          </a:ln>
          <a:effectLst>
            <a:outerShdw blurRad="50800" dist="38100" dir="2700000" algn="tl" rotWithShape="0">
              <a:srgbClr val="000000">
                <a:alpha val="43000"/>
              </a:srgbClr>
            </a:outerShdw>
          </a:effectLst>
        </p:spPr>
      </p:pic>
      <p:sp>
        <p:nvSpPr>
          <p:cNvPr id="9" name="Oval 8">
            <a:extLst>
              <a:ext uri="{FF2B5EF4-FFF2-40B4-BE49-F238E27FC236}">
                <a16:creationId xmlns:a16="http://schemas.microsoft.com/office/drawing/2014/main" id="{5A1A24F8-F3B8-D392-6556-AB2AF6EE7481}"/>
              </a:ext>
            </a:extLst>
          </p:cNvPr>
          <p:cNvSpPr/>
          <p:nvPr/>
        </p:nvSpPr>
        <p:spPr>
          <a:xfrm>
            <a:off x="6096000" y="5054878"/>
            <a:ext cx="811763" cy="376331"/>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EFD92D2-8F40-EB87-5B66-C1D95CFCC7D5}"/>
              </a:ext>
            </a:extLst>
          </p:cNvPr>
          <p:cNvSpPr/>
          <p:nvPr/>
        </p:nvSpPr>
        <p:spPr>
          <a:xfrm>
            <a:off x="6770166" y="3538250"/>
            <a:ext cx="624748" cy="2142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
            <a:extLst>
              <a:ext uri="{FF2B5EF4-FFF2-40B4-BE49-F238E27FC236}">
                <a16:creationId xmlns:a16="http://schemas.microsoft.com/office/drawing/2014/main" id="{8974D827-043E-BF3E-0694-6DD70712A8A9}"/>
              </a:ext>
            </a:extLst>
          </p:cNvPr>
          <p:cNvSpPr>
            <a:spLocks noChangeArrowheads="1"/>
          </p:cNvSpPr>
          <p:nvPr/>
        </p:nvSpPr>
        <p:spPr bwMode="auto">
          <a:xfrm>
            <a:off x="1021958" y="3105942"/>
            <a:ext cx="453888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Unicode MS"/>
              </a:rPr>
              <a:t>MIN</a:t>
            </a:r>
            <a:r>
              <a:rPr kumimoji="0" lang="en-US" altLang="en-US" sz="2000" b="0" i="0" u="none" strike="noStrike" cap="none" normalizeH="0" baseline="0" dirty="0">
                <a:ln>
                  <a:noFill/>
                </a:ln>
                <a:solidFill>
                  <a:schemeClr val="tx1"/>
                </a:solidFill>
                <a:effectLst/>
              </a:rPr>
              <a:t> function in SQL returns the smallest value from a specified column in a dataset. It is important because it allows for quick identification of the minimum value in large datasets, which is useful in analytics, reporting, and data validation tasks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6" name="Arrow: Right 15">
            <a:extLst>
              <a:ext uri="{FF2B5EF4-FFF2-40B4-BE49-F238E27FC236}">
                <a16:creationId xmlns:a16="http://schemas.microsoft.com/office/drawing/2014/main" id="{EE87BC3E-B815-668A-4B61-C6D12E3764D9}"/>
              </a:ext>
            </a:extLst>
          </p:cNvPr>
          <p:cNvSpPr/>
          <p:nvPr/>
        </p:nvSpPr>
        <p:spPr>
          <a:xfrm rot="1948668">
            <a:off x="5257833" y="4860798"/>
            <a:ext cx="782218" cy="186842"/>
          </a:xfrm>
          <a:prstGeom prst="rightArrow">
            <a:avLst/>
          </a:prstGeom>
          <a:solidFill>
            <a:schemeClr val="tx1">
              <a:lumMod val="75000"/>
              <a:lumOff val="2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98A6A8FE-CC4F-C47E-735F-3CEC7F2386EA}"/>
              </a:ext>
            </a:extLst>
          </p:cNvPr>
          <p:cNvSpPr/>
          <p:nvPr/>
        </p:nvSpPr>
        <p:spPr>
          <a:xfrm rot="20653634">
            <a:off x="5249361" y="3892139"/>
            <a:ext cx="1657286" cy="237776"/>
          </a:xfrm>
          <a:prstGeom prst="rightArrow">
            <a:avLst/>
          </a:prstGeom>
          <a:solidFill>
            <a:schemeClr val="tx1">
              <a:lumMod val="75000"/>
              <a:lumOff val="2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927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3672053" y="145971"/>
            <a:ext cx="6158204" cy="646331"/>
          </a:xfrm>
          <a:prstGeom prst="rect">
            <a:avLst/>
          </a:prstGeom>
          <a:noFill/>
        </p:spPr>
        <p:txBody>
          <a:bodyPr wrap="square">
            <a:spAutoFit/>
          </a:bodyPr>
          <a:lstStyle/>
          <a:p>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EDA </a:t>
            </a:r>
            <a:r>
              <a:rPr lang="en-US" sz="3600" b="1" dirty="0">
                <a:solidFill>
                  <a:srgbClr val="0E659B"/>
                </a:solidFill>
                <a:latin typeface="Microsoft YaHei" panose="020B0503020204020204" pitchFamily="34" charset="-122"/>
                <a:ea typeface="Microsoft YaHei" panose="020B0503020204020204" pitchFamily="34" charset="-122"/>
              </a:rPr>
              <a:t>WITH</a:t>
            </a:r>
            <a:r>
              <a:rPr lang="en-US" sz="3600" b="1" i="0" dirty="0">
                <a:solidFill>
                  <a:srgbClr val="0E659B"/>
                </a:solidFill>
                <a:effectLst/>
                <a:latin typeface="Microsoft YaHei" panose="020B0503020204020204" pitchFamily="34" charset="-122"/>
                <a:ea typeface="Microsoft YaHei" panose="020B0503020204020204" pitchFamily="34" charset="-122"/>
              </a:rPr>
              <a:t> </a:t>
            </a:r>
            <a:r>
              <a:rPr lang="en-US" sz="3600" b="1" dirty="0">
                <a:solidFill>
                  <a:srgbClr val="0E659B"/>
                </a:solidFill>
                <a:latin typeface="Microsoft YaHei" panose="020B0503020204020204" pitchFamily="34" charset="-122"/>
                <a:ea typeface="Microsoft YaHei" panose="020B0503020204020204" pitchFamily="34" charset="-122"/>
              </a:rPr>
              <a:t>SQL</a:t>
            </a:r>
            <a:endParaRPr lang="en-US" sz="3600" b="1" dirty="0">
              <a:solidFill>
                <a:srgbClr val="0E659B"/>
              </a:solidFill>
            </a:endParaRPr>
          </a:p>
        </p:txBody>
      </p:sp>
      <p:sp>
        <p:nvSpPr>
          <p:cNvPr id="4" name="TextBox 3">
            <a:extLst>
              <a:ext uri="{FF2B5EF4-FFF2-40B4-BE49-F238E27FC236}">
                <a16:creationId xmlns:a16="http://schemas.microsoft.com/office/drawing/2014/main" id="{CB7D77D1-BB8D-D267-E7C9-523C2D8D91F7}"/>
              </a:ext>
            </a:extLst>
          </p:cNvPr>
          <p:cNvSpPr txBox="1"/>
          <p:nvPr/>
        </p:nvSpPr>
        <p:spPr>
          <a:xfrm>
            <a:off x="1520890" y="803112"/>
            <a:ext cx="10584606" cy="1200329"/>
          </a:xfrm>
          <a:prstGeom prst="rect">
            <a:avLst/>
          </a:prstGeom>
          <a:noFill/>
        </p:spPr>
        <p:txBody>
          <a:bodyPr wrap="square" rtlCol="0">
            <a:spAutoFit/>
          </a:bodyPr>
          <a:lstStyle/>
          <a:p>
            <a:r>
              <a:rPr lang="en-US" sz="2400" b="1" dirty="0"/>
              <a:t>SQL QUERY FOR </a:t>
            </a:r>
            <a:r>
              <a:rPr lang="en-US" sz="2400" b="1" i="0" dirty="0">
                <a:effectLst/>
                <a:latin typeface="system-ui"/>
              </a:rPr>
              <a:t>LIST THE NAMES OF THE BOOSTERS WHICH HAVE SUCCESS IN DRONE SHIP AND HAVE PAYLOAD MASS GREATER THAN 4000 BUT LESS THAN 6000</a:t>
            </a:r>
          </a:p>
          <a:p>
            <a:endParaRPr lang="en-US" sz="2400" b="1" dirty="0"/>
          </a:p>
        </p:txBody>
      </p:sp>
      <p:pic>
        <p:nvPicPr>
          <p:cNvPr id="3" name="Picture 2">
            <a:extLst>
              <a:ext uri="{FF2B5EF4-FFF2-40B4-BE49-F238E27FC236}">
                <a16:creationId xmlns:a16="http://schemas.microsoft.com/office/drawing/2014/main" id="{2EEEE083-CA8D-4373-008A-153E610524AA}"/>
              </a:ext>
            </a:extLst>
          </p:cNvPr>
          <p:cNvPicPr>
            <a:picLocks noChangeAspect="1"/>
          </p:cNvPicPr>
          <p:nvPr/>
        </p:nvPicPr>
        <p:blipFill>
          <a:blip r:embed="rId2"/>
          <a:stretch>
            <a:fillRect/>
          </a:stretch>
        </p:blipFill>
        <p:spPr>
          <a:xfrm>
            <a:off x="2152086" y="1679183"/>
            <a:ext cx="9198137" cy="4527109"/>
          </a:xfrm>
          <a:prstGeom prst="rect">
            <a:avLst/>
          </a:prstGeom>
          <a:ln w="38100" cap="sq">
            <a:solidFill>
              <a:srgbClr val="0E659B"/>
            </a:solidFill>
            <a:prstDash val="solid"/>
            <a:miter lim="800000"/>
          </a:ln>
          <a:effectLst>
            <a:outerShdw blurRad="50800" dist="38100" dir="2700000" algn="tl" rotWithShape="0">
              <a:srgbClr val="000000">
                <a:alpha val="43000"/>
              </a:srgbClr>
            </a:outerShdw>
          </a:effectLst>
        </p:spPr>
      </p:pic>
      <p:sp>
        <p:nvSpPr>
          <p:cNvPr id="5" name="Oval 4">
            <a:extLst>
              <a:ext uri="{FF2B5EF4-FFF2-40B4-BE49-F238E27FC236}">
                <a16:creationId xmlns:a16="http://schemas.microsoft.com/office/drawing/2014/main" id="{F6318F58-DDF2-57BA-F42C-841B5249ECF0}"/>
              </a:ext>
            </a:extLst>
          </p:cNvPr>
          <p:cNvSpPr/>
          <p:nvPr/>
        </p:nvSpPr>
        <p:spPr>
          <a:xfrm>
            <a:off x="1903446" y="4040156"/>
            <a:ext cx="2239346" cy="249127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9A10B4B-E92A-0FCD-8FA1-511B960649C0}"/>
              </a:ext>
            </a:extLst>
          </p:cNvPr>
          <p:cNvSpPr txBox="1"/>
          <p:nvPr/>
        </p:nvSpPr>
        <p:spPr>
          <a:xfrm>
            <a:off x="4391432" y="4935894"/>
            <a:ext cx="4947188"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Query selects unique values in the booster column</a:t>
            </a:r>
          </a:p>
        </p:txBody>
      </p:sp>
    </p:spTree>
    <p:extLst>
      <p:ext uri="{BB962C8B-B14F-4D97-AF65-F5344CB8AC3E}">
        <p14:creationId xmlns:p14="http://schemas.microsoft.com/office/powerpoint/2010/main" val="1149008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3672053" y="145971"/>
            <a:ext cx="6158204" cy="646331"/>
          </a:xfrm>
          <a:prstGeom prst="rect">
            <a:avLst/>
          </a:prstGeom>
          <a:noFill/>
        </p:spPr>
        <p:txBody>
          <a:bodyPr wrap="square">
            <a:spAutoFit/>
          </a:bodyPr>
          <a:lstStyle/>
          <a:p>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EDA </a:t>
            </a:r>
            <a:r>
              <a:rPr lang="en-US" sz="3600" b="1" dirty="0">
                <a:solidFill>
                  <a:srgbClr val="0E659B"/>
                </a:solidFill>
                <a:latin typeface="Microsoft YaHei" panose="020B0503020204020204" pitchFamily="34" charset="-122"/>
                <a:ea typeface="Microsoft YaHei" panose="020B0503020204020204" pitchFamily="34" charset="-122"/>
              </a:rPr>
              <a:t>WITH</a:t>
            </a:r>
            <a:r>
              <a:rPr lang="en-US" sz="3600" b="1" i="0" dirty="0">
                <a:solidFill>
                  <a:srgbClr val="0E659B"/>
                </a:solidFill>
                <a:effectLst/>
                <a:latin typeface="Microsoft YaHei" panose="020B0503020204020204" pitchFamily="34" charset="-122"/>
                <a:ea typeface="Microsoft YaHei" panose="020B0503020204020204" pitchFamily="34" charset="-122"/>
              </a:rPr>
              <a:t> </a:t>
            </a:r>
            <a:r>
              <a:rPr lang="en-US" sz="3600" b="1" dirty="0">
                <a:solidFill>
                  <a:srgbClr val="0E659B"/>
                </a:solidFill>
                <a:latin typeface="Microsoft YaHei" panose="020B0503020204020204" pitchFamily="34" charset="-122"/>
                <a:ea typeface="Microsoft YaHei" panose="020B0503020204020204" pitchFamily="34" charset="-122"/>
              </a:rPr>
              <a:t>SQL</a:t>
            </a:r>
            <a:endParaRPr lang="en-US" sz="3600" b="1" dirty="0">
              <a:solidFill>
                <a:srgbClr val="0E659B"/>
              </a:solidFill>
            </a:endParaRPr>
          </a:p>
        </p:txBody>
      </p:sp>
      <p:sp>
        <p:nvSpPr>
          <p:cNvPr id="4" name="TextBox 3">
            <a:extLst>
              <a:ext uri="{FF2B5EF4-FFF2-40B4-BE49-F238E27FC236}">
                <a16:creationId xmlns:a16="http://schemas.microsoft.com/office/drawing/2014/main" id="{CB7D77D1-BB8D-D267-E7C9-523C2D8D91F7}"/>
              </a:ext>
            </a:extLst>
          </p:cNvPr>
          <p:cNvSpPr txBox="1"/>
          <p:nvPr/>
        </p:nvSpPr>
        <p:spPr>
          <a:xfrm>
            <a:off x="1066800" y="970814"/>
            <a:ext cx="11125200" cy="830997"/>
          </a:xfrm>
          <a:prstGeom prst="rect">
            <a:avLst/>
          </a:prstGeom>
          <a:noFill/>
        </p:spPr>
        <p:txBody>
          <a:bodyPr wrap="square" rtlCol="0">
            <a:spAutoFit/>
          </a:bodyPr>
          <a:lstStyle/>
          <a:p>
            <a:r>
              <a:rPr lang="en-US" sz="2400" b="1" dirty="0"/>
              <a:t>SQL QUERY FOR </a:t>
            </a:r>
            <a:r>
              <a:rPr lang="en-US" sz="2400" b="1" i="0" dirty="0">
                <a:effectLst/>
                <a:latin typeface="system-ui"/>
              </a:rPr>
              <a:t>TOTAL NUMBER OF SUCCESSFUL AND FAILURE MISSION OUTCOMES</a:t>
            </a:r>
          </a:p>
          <a:p>
            <a:endParaRPr lang="en-US" sz="2400" b="1" dirty="0"/>
          </a:p>
        </p:txBody>
      </p:sp>
      <p:pic>
        <p:nvPicPr>
          <p:cNvPr id="3" name="Picture 2">
            <a:extLst>
              <a:ext uri="{FF2B5EF4-FFF2-40B4-BE49-F238E27FC236}">
                <a16:creationId xmlns:a16="http://schemas.microsoft.com/office/drawing/2014/main" id="{46094AA5-E8CF-FA3D-F232-D5FC58F20BB1}"/>
              </a:ext>
            </a:extLst>
          </p:cNvPr>
          <p:cNvPicPr>
            <a:picLocks noChangeAspect="1"/>
          </p:cNvPicPr>
          <p:nvPr/>
        </p:nvPicPr>
        <p:blipFill>
          <a:blip r:embed="rId2"/>
          <a:stretch>
            <a:fillRect/>
          </a:stretch>
        </p:blipFill>
        <p:spPr>
          <a:xfrm>
            <a:off x="5346441" y="1526824"/>
            <a:ext cx="6581954" cy="4927334"/>
          </a:xfrm>
          <a:prstGeom prst="rect">
            <a:avLst/>
          </a:prstGeom>
          <a:ln w="38100" cap="sq">
            <a:solidFill>
              <a:srgbClr val="0E659B"/>
            </a:solidFill>
            <a:prstDash val="solid"/>
            <a:miter lim="800000"/>
          </a:ln>
          <a:effectLst>
            <a:outerShdw blurRad="50800" dist="38100" dir="2700000" algn="tl" rotWithShape="0">
              <a:srgbClr val="000000">
                <a:alpha val="43000"/>
              </a:srgbClr>
            </a:outerShdw>
          </a:effectLst>
        </p:spPr>
      </p:pic>
      <p:sp>
        <p:nvSpPr>
          <p:cNvPr id="5" name="Rectangle 1">
            <a:extLst>
              <a:ext uri="{FF2B5EF4-FFF2-40B4-BE49-F238E27FC236}">
                <a16:creationId xmlns:a16="http://schemas.microsoft.com/office/drawing/2014/main" id="{79B70E8B-F125-173D-40A4-84926CCC3F15}"/>
              </a:ext>
            </a:extLst>
          </p:cNvPr>
          <p:cNvSpPr>
            <a:spLocks noChangeArrowheads="1"/>
          </p:cNvSpPr>
          <p:nvPr/>
        </p:nvSpPr>
        <p:spPr bwMode="auto">
          <a:xfrm>
            <a:off x="46485" y="1728334"/>
            <a:ext cx="538486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E659B"/>
                </a:solidFill>
                <a:latin typeface="Arial" panose="020B0604020202020204" pitchFamily="34" charset="0"/>
              </a:rPr>
              <a:t>Define:</a:t>
            </a:r>
            <a:endParaRPr kumimoji="0" lang="en-US" altLang="en-US" sz="2000" b="1" i="0" u="none" strike="noStrike" cap="none" normalizeH="0" baseline="0" dirty="0">
              <a:ln>
                <a:noFill/>
              </a:ln>
              <a:solidFill>
                <a:srgbClr val="0E659B"/>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rPr>
              <a:t>The COUNT() function in SQL returns the number of rows that match a specified condition in a query. It is commonly used to determine the number of records in a table or the number of non-null values in a column.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E659B"/>
                </a:solidFill>
                <a:effectLst/>
                <a:latin typeface="Arial" panose="020B0604020202020204" pitchFamily="34" charset="0"/>
              </a:rPr>
              <a:t>Importance: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E659B"/>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Analysis: </a:t>
            </a:r>
            <a:r>
              <a:rPr kumimoji="0" lang="en-US" altLang="en-US" sz="1800" b="0" i="0" u="none" strike="noStrike" cap="none" normalizeH="0" baseline="0" dirty="0">
                <a:ln>
                  <a:noFill/>
                </a:ln>
                <a:solidFill>
                  <a:schemeClr val="tx1"/>
                </a:solidFill>
                <a:effectLst/>
                <a:latin typeface="Arial" panose="020B0604020202020204" pitchFamily="34" charset="0"/>
              </a:rPr>
              <a:t>Helps quickly summarize and analyze datasets by counting occurrences.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a:t>
            </a:r>
            <a:r>
              <a:rPr kumimoji="0" lang="en-US" altLang="en-US" sz="1800" b="0" i="0" u="none" strike="noStrike" cap="none" normalizeH="0" baseline="0" dirty="0">
                <a:ln>
                  <a:noFill/>
                </a:ln>
                <a:solidFill>
                  <a:schemeClr val="tx1"/>
                </a:solidFill>
                <a:effectLst/>
                <a:latin typeface="Arial" panose="020B0604020202020204" pitchFamily="34" charset="0"/>
              </a:rPr>
              <a:t>Efficiently retrieves counts without needing to load all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Validation</a:t>
            </a:r>
            <a:r>
              <a:rPr kumimoji="0" lang="en-US" altLang="en-US" sz="1800" b="0" i="0" u="none" strike="noStrike" cap="none" normalizeH="0" baseline="0" dirty="0">
                <a:ln>
                  <a:noFill/>
                </a:ln>
                <a:solidFill>
                  <a:schemeClr val="tx1"/>
                </a:solidFill>
                <a:effectLst/>
                <a:latin typeface="Arial" panose="020B0604020202020204" pitchFamily="34" charset="0"/>
              </a:rPr>
              <a:t>: Ensures data integrity by verifying expected row counts or conditions.</a:t>
            </a:r>
          </a:p>
        </p:txBody>
      </p:sp>
      <p:sp>
        <p:nvSpPr>
          <p:cNvPr id="6" name="Oval 5">
            <a:extLst>
              <a:ext uri="{FF2B5EF4-FFF2-40B4-BE49-F238E27FC236}">
                <a16:creationId xmlns:a16="http://schemas.microsoft.com/office/drawing/2014/main" id="{C2F72181-844C-0442-49CB-8DABC4AA837A}"/>
              </a:ext>
            </a:extLst>
          </p:cNvPr>
          <p:cNvSpPr/>
          <p:nvPr/>
        </p:nvSpPr>
        <p:spPr>
          <a:xfrm>
            <a:off x="7081935" y="2939143"/>
            <a:ext cx="681134" cy="29857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1FEB5C9A-D9C4-9A0F-0E7A-17A61CC9B224}"/>
              </a:ext>
            </a:extLst>
          </p:cNvPr>
          <p:cNvSpPr/>
          <p:nvPr/>
        </p:nvSpPr>
        <p:spPr>
          <a:xfrm rot="1388039">
            <a:off x="4280611" y="4129184"/>
            <a:ext cx="1572652" cy="243792"/>
          </a:xfrm>
          <a:prstGeom prst="rightArrow">
            <a:avLst/>
          </a:prstGeom>
          <a:solidFill>
            <a:schemeClr val="bg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F5759C63-3FED-B65E-8286-707DC8D7D4CE}"/>
              </a:ext>
            </a:extLst>
          </p:cNvPr>
          <p:cNvSpPr/>
          <p:nvPr/>
        </p:nvSpPr>
        <p:spPr>
          <a:xfrm rot="426833">
            <a:off x="4622299" y="2711649"/>
            <a:ext cx="2479298" cy="163407"/>
          </a:xfrm>
          <a:prstGeom prst="rightArrow">
            <a:avLst/>
          </a:prstGeom>
          <a:solidFill>
            <a:schemeClr val="bg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623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3672053" y="145971"/>
            <a:ext cx="6158204" cy="646331"/>
          </a:xfrm>
          <a:prstGeom prst="rect">
            <a:avLst/>
          </a:prstGeom>
          <a:noFill/>
        </p:spPr>
        <p:txBody>
          <a:bodyPr wrap="square">
            <a:spAutoFit/>
          </a:bodyPr>
          <a:lstStyle/>
          <a:p>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EDA </a:t>
            </a:r>
            <a:r>
              <a:rPr lang="en-US" sz="3600" b="1" dirty="0">
                <a:solidFill>
                  <a:srgbClr val="0E659B"/>
                </a:solidFill>
                <a:latin typeface="Microsoft YaHei" panose="020B0503020204020204" pitchFamily="34" charset="-122"/>
                <a:ea typeface="Microsoft YaHei" panose="020B0503020204020204" pitchFamily="34" charset="-122"/>
              </a:rPr>
              <a:t>WITH</a:t>
            </a:r>
            <a:r>
              <a:rPr lang="en-US" sz="3600" b="1" i="0" dirty="0">
                <a:solidFill>
                  <a:srgbClr val="0E659B"/>
                </a:solidFill>
                <a:effectLst/>
                <a:latin typeface="Microsoft YaHei" panose="020B0503020204020204" pitchFamily="34" charset="-122"/>
                <a:ea typeface="Microsoft YaHei" panose="020B0503020204020204" pitchFamily="34" charset="-122"/>
              </a:rPr>
              <a:t> </a:t>
            </a:r>
            <a:r>
              <a:rPr lang="en-US" sz="3600" b="1" dirty="0">
                <a:solidFill>
                  <a:srgbClr val="0E659B"/>
                </a:solidFill>
                <a:latin typeface="Microsoft YaHei" panose="020B0503020204020204" pitchFamily="34" charset="-122"/>
                <a:ea typeface="Microsoft YaHei" panose="020B0503020204020204" pitchFamily="34" charset="-122"/>
              </a:rPr>
              <a:t>SQL</a:t>
            </a:r>
            <a:endParaRPr lang="en-US" sz="3600" b="1" dirty="0">
              <a:solidFill>
                <a:srgbClr val="0E659B"/>
              </a:solidFill>
            </a:endParaRPr>
          </a:p>
        </p:txBody>
      </p:sp>
      <p:sp>
        <p:nvSpPr>
          <p:cNvPr id="4" name="TextBox 3">
            <a:extLst>
              <a:ext uri="{FF2B5EF4-FFF2-40B4-BE49-F238E27FC236}">
                <a16:creationId xmlns:a16="http://schemas.microsoft.com/office/drawing/2014/main" id="{CB7D77D1-BB8D-D267-E7C9-523C2D8D91F7}"/>
              </a:ext>
            </a:extLst>
          </p:cNvPr>
          <p:cNvSpPr txBox="1"/>
          <p:nvPr/>
        </p:nvSpPr>
        <p:spPr>
          <a:xfrm>
            <a:off x="2725960" y="709278"/>
            <a:ext cx="8329790" cy="1200329"/>
          </a:xfrm>
          <a:prstGeom prst="rect">
            <a:avLst/>
          </a:prstGeom>
          <a:noFill/>
        </p:spPr>
        <p:txBody>
          <a:bodyPr wrap="square" rtlCol="0">
            <a:spAutoFit/>
          </a:bodyPr>
          <a:lstStyle/>
          <a:p>
            <a:r>
              <a:rPr lang="en-US" sz="2400" b="1" dirty="0"/>
              <a:t>SQL QUERY FOR THE </a:t>
            </a:r>
            <a:r>
              <a:rPr lang="en-US" sz="2400" b="1" i="0" dirty="0">
                <a:effectLst/>
                <a:latin typeface="system-ui"/>
              </a:rPr>
              <a:t>BOOSTER_VERSIONS WHICH HAVE CARRIED THE MAXIMUM PAYLOAD MASS. USE A SUBQUERY</a:t>
            </a:r>
          </a:p>
          <a:p>
            <a:endParaRPr lang="en-US" sz="2400" b="1" dirty="0"/>
          </a:p>
        </p:txBody>
      </p:sp>
      <p:pic>
        <p:nvPicPr>
          <p:cNvPr id="3" name="Picture 2">
            <a:extLst>
              <a:ext uri="{FF2B5EF4-FFF2-40B4-BE49-F238E27FC236}">
                <a16:creationId xmlns:a16="http://schemas.microsoft.com/office/drawing/2014/main" id="{0C91EA86-6764-42E6-DB98-0E47F5CF3C96}"/>
              </a:ext>
            </a:extLst>
          </p:cNvPr>
          <p:cNvPicPr>
            <a:picLocks noChangeAspect="1"/>
          </p:cNvPicPr>
          <p:nvPr/>
        </p:nvPicPr>
        <p:blipFill>
          <a:blip r:embed="rId2"/>
          <a:stretch>
            <a:fillRect/>
          </a:stretch>
        </p:blipFill>
        <p:spPr>
          <a:xfrm>
            <a:off x="2725960" y="1598474"/>
            <a:ext cx="7920970" cy="4671697"/>
          </a:xfrm>
          <a:prstGeom prst="rect">
            <a:avLst/>
          </a:prstGeom>
          <a:ln w="38100" cap="sq">
            <a:solidFill>
              <a:srgbClr val="0E659B"/>
            </a:solidFill>
            <a:prstDash val="solid"/>
            <a:miter lim="800000"/>
          </a:ln>
          <a:effectLst>
            <a:outerShdw blurRad="50800" dist="38100" dir="2700000" algn="tl" rotWithShape="0">
              <a:srgbClr val="000000">
                <a:alpha val="43000"/>
              </a:srgbClr>
            </a:outerShdw>
          </a:effectLst>
        </p:spPr>
      </p:pic>
      <p:sp>
        <p:nvSpPr>
          <p:cNvPr id="5" name="Oval 4">
            <a:extLst>
              <a:ext uri="{FF2B5EF4-FFF2-40B4-BE49-F238E27FC236}">
                <a16:creationId xmlns:a16="http://schemas.microsoft.com/office/drawing/2014/main" id="{A04FC1B2-832C-61D5-AA52-B61C0E6FE8C2}"/>
              </a:ext>
            </a:extLst>
          </p:cNvPr>
          <p:cNvSpPr/>
          <p:nvPr/>
        </p:nvSpPr>
        <p:spPr>
          <a:xfrm>
            <a:off x="2191110" y="2743200"/>
            <a:ext cx="2363638" cy="39688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917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3672053" y="145971"/>
            <a:ext cx="6158204" cy="646331"/>
          </a:xfrm>
          <a:prstGeom prst="rect">
            <a:avLst/>
          </a:prstGeom>
          <a:noFill/>
        </p:spPr>
        <p:txBody>
          <a:bodyPr wrap="square">
            <a:spAutoFit/>
          </a:bodyPr>
          <a:lstStyle/>
          <a:p>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EDA </a:t>
            </a:r>
            <a:r>
              <a:rPr lang="en-US" sz="3600" b="1" dirty="0">
                <a:solidFill>
                  <a:srgbClr val="0E659B"/>
                </a:solidFill>
                <a:latin typeface="Microsoft YaHei" panose="020B0503020204020204" pitchFamily="34" charset="-122"/>
                <a:ea typeface="Microsoft YaHei" panose="020B0503020204020204" pitchFamily="34" charset="-122"/>
              </a:rPr>
              <a:t>WITH</a:t>
            </a:r>
            <a:r>
              <a:rPr lang="en-US" sz="3600" b="1" i="0" dirty="0">
                <a:solidFill>
                  <a:srgbClr val="0E659B"/>
                </a:solidFill>
                <a:effectLst/>
                <a:latin typeface="Microsoft YaHei" panose="020B0503020204020204" pitchFamily="34" charset="-122"/>
                <a:ea typeface="Microsoft YaHei" panose="020B0503020204020204" pitchFamily="34" charset="-122"/>
              </a:rPr>
              <a:t> </a:t>
            </a:r>
            <a:r>
              <a:rPr lang="en-US" sz="3600" b="1" dirty="0">
                <a:solidFill>
                  <a:srgbClr val="0E659B"/>
                </a:solidFill>
                <a:latin typeface="Microsoft YaHei" panose="020B0503020204020204" pitchFamily="34" charset="-122"/>
                <a:ea typeface="Microsoft YaHei" panose="020B0503020204020204" pitchFamily="34" charset="-122"/>
              </a:rPr>
              <a:t>SQL</a:t>
            </a:r>
            <a:endParaRPr lang="en-US" sz="3600" b="1" dirty="0">
              <a:solidFill>
                <a:srgbClr val="0E659B"/>
              </a:solidFill>
            </a:endParaRPr>
          </a:p>
        </p:txBody>
      </p:sp>
      <p:sp>
        <p:nvSpPr>
          <p:cNvPr id="4" name="TextBox 3">
            <a:extLst>
              <a:ext uri="{FF2B5EF4-FFF2-40B4-BE49-F238E27FC236}">
                <a16:creationId xmlns:a16="http://schemas.microsoft.com/office/drawing/2014/main" id="{CB7D77D1-BB8D-D267-E7C9-523C2D8D91F7}"/>
              </a:ext>
            </a:extLst>
          </p:cNvPr>
          <p:cNvSpPr txBox="1"/>
          <p:nvPr/>
        </p:nvSpPr>
        <p:spPr>
          <a:xfrm>
            <a:off x="1759843" y="793026"/>
            <a:ext cx="9740134" cy="830997"/>
          </a:xfrm>
          <a:prstGeom prst="rect">
            <a:avLst/>
          </a:prstGeom>
          <a:noFill/>
        </p:spPr>
        <p:txBody>
          <a:bodyPr wrap="square" rtlCol="0">
            <a:spAutoFit/>
          </a:bodyPr>
          <a:lstStyle/>
          <a:p>
            <a:r>
              <a:rPr lang="en-US" sz="2400" b="1" dirty="0"/>
              <a:t>SQL QUERY FOR </a:t>
            </a:r>
            <a:r>
              <a:rPr lang="en-US" sz="2400" b="1" i="0" dirty="0">
                <a:effectLst/>
                <a:latin typeface="system-ui"/>
              </a:rPr>
              <a:t>the FAILED LANDING_OUTCOMES IN DRONE SHIP, THEIR BOOSTER VERSIONS, AND LAUNCH SITE NAMES FOR IN YEAR 2015</a:t>
            </a:r>
          </a:p>
        </p:txBody>
      </p:sp>
      <p:pic>
        <p:nvPicPr>
          <p:cNvPr id="5" name="Picture 4">
            <a:extLst>
              <a:ext uri="{FF2B5EF4-FFF2-40B4-BE49-F238E27FC236}">
                <a16:creationId xmlns:a16="http://schemas.microsoft.com/office/drawing/2014/main" id="{1D29E468-195A-7827-A12C-1AE1C6B334BF}"/>
              </a:ext>
            </a:extLst>
          </p:cNvPr>
          <p:cNvPicPr>
            <a:picLocks noChangeAspect="1"/>
          </p:cNvPicPr>
          <p:nvPr/>
        </p:nvPicPr>
        <p:blipFill>
          <a:blip r:embed="rId2"/>
          <a:stretch>
            <a:fillRect/>
          </a:stretch>
        </p:blipFill>
        <p:spPr>
          <a:xfrm>
            <a:off x="2053756" y="1763487"/>
            <a:ext cx="9446221" cy="4385236"/>
          </a:xfrm>
          <a:prstGeom prst="rect">
            <a:avLst/>
          </a:prstGeom>
          <a:ln w="38100" cap="sq">
            <a:solidFill>
              <a:srgbClr val="0E659B"/>
            </a:solidFill>
            <a:prstDash val="solid"/>
            <a:miter lim="800000"/>
          </a:ln>
          <a:effectLst>
            <a:outerShdw blurRad="50800" dist="38100" dir="2700000" algn="tl" rotWithShape="0">
              <a:srgbClr val="000000">
                <a:alpha val="43000"/>
              </a:srgbClr>
            </a:outerShdw>
          </a:effectLst>
        </p:spPr>
      </p:pic>
      <p:sp>
        <p:nvSpPr>
          <p:cNvPr id="6" name="Oval 5">
            <a:extLst>
              <a:ext uri="{FF2B5EF4-FFF2-40B4-BE49-F238E27FC236}">
                <a16:creationId xmlns:a16="http://schemas.microsoft.com/office/drawing/2014/main" id="{C7E2F128-5AC8-DA3F-E3C3-50ED858D6FDA}"/>
              </a:ext>
            </a:extLst>
          </p:cNvPr>
          <p:cNvSpPr/>
          <p:nvPr/>
        </p:nvSpPr>
        <p:spPr>
          <a:xfrm>
            <a:off x="1759843" y="4329405"/>
            <a:ext cx="4226767" cy="21273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2797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3849334" y="80657"/>
            <a:ext cx="6158204" cy="646331"/>
          </a:xfrm>
          <a:prstGeom prst="rect">
            <a:avLst/>
          </a:prstGeom>
          <a:noFill/>
        </p:spPr>
        <p:txBody>
          <a:bodyPr wrap="square">
            <a:spAutoFit/>
          </a:bodyPr>
          <a:lstStyle/>
          <a:p>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EDA </a:t>
            </a:r>
            <a:r>
              <a:rPr lang="en-US" sz="3600" b="1" dirty="0">
                <a:solidFill>
                  <a:srgbClr val="0E659B"/>
                </a:solidFill>
                <a:latin typeface="Microsoft YaHei" panose="020B0503020204020204" pitchFamily="34" charset="-122"/>
                <a:ea typeface="Microsoft YaHei" panose="020B0503020204020204" pitchFamily="34" charset="-122"/>
              </a:rPr>
              <a:t>WITH</a:t>
            </a:r>
            <a:r>
              <a:rPr lang="en-US" sz="3600" b="1" i="0" dirty="0">
                <a:solidFill>
                  <a:srgbClr val="0E659B"/>
                </a:solidFill>
                <a:effectLst/>
                <a:latin typeface="Microsoft YaHei" panose="020B0503020204020204" pitchFamily="34" charset="-122"/>
                <a:ea typeface="Microsoft YaHei" panose="020B0503020204020204" pitchFamily="34" charset="-122"/>
              </a:rPr>
              <a:t> </a:t>
            </a:r>
            <a:r>
              <a:rPr lang="en-US" sz="3600" b="1" dirty="0">
                <a:solidFill>
                  <a:srgbClr val="0E659B"/>
                </a:solidFill>
                <a:latin typeface="Microsoft YaHei" panose="020B0503020204020204" pitchFamily="34" charset="-122"/>
                <a:ea typeface="Microsoft YaHei" panose="020B0503020204020204" pitchFamily="34" charset="-122"/>
              </a:rPr>
              <a:t>SQL</a:t>
            </a:r>
            <a:endParaRPr lang="en-US" sz="3600" b="1" dirty="0">
              <a:solidFill>
                <a:srgbClr val="0E659B"/>
              </a:solidFill>
            </a:endParaRPr>
          </a:p>
        </p:txBody>
      </p:sp>
      <p:sp>
        <p:nvSpPr>
          <p:cNvPr id="4" name="TextBox 3">
            <a:extLst>
              <a:ext uri="{FF2B5EF4-FFF2-40B4-BE49-F238E27FC236}">
                <a16:creationId xmlns:a16="http://schemas.microsoft.com/office/drawing/2014/main" id="{CB7D77D1-BB8D-D267-E7C9-523C2D8D91F7}"/>
              </a:ext>
            </a:extLst>
          </p:cNvPr>
          <p:cNvSpPr txBox="1"/>
          <p:nvPr/>
        </p:nvSpPr>
        <p:spPr>
          <a:xfrm>
            <a:off x="2659799" y="889279"/>
            <a:ext cx="8537274" cy="830997"/>
          </a:xfrm>
          <a:prstGeom prst="rect">
            <a:avLst/>
          </a:prstGeom>
          <a:noFill/>
        </p:spPr>
        <p:txBody>
          <a:bodyPr wrap="none" rtlCol="0">
            <a:spAutoFit/>
          </a:bodyPr>
          <a:lstStyle/>
          <a:p>
            <a:r>
              <a:rPr lang="en-US" sz="2400" b="1" dirty="0"/>
              <a:t>SQL QUERY FOR </a:t>
            </a:r>
            <a:r>
              <a:rPr lang="en-US" sz="2400" b="1" i="0" dirty="0">
                <a:effectLst/>
                <a:latin typeface="system-ui"/>
              </a:rPr>
              <a:t>RANKING THE COUNT OF LANDING OUTCOMES</a:t>
            </a:r>
          </a:p>
          <a:p>
            <a:endParaRPr lang="en-US" sz="2400" b="1" dirty="0"/>
          </a:p>
        </p:txBody>
      </p:sp>
      <p:pic>
        <p:nvPicPr>
          <p:cNvPr id="3" name="Picture 2">
            <a:extLst>
              <a:ext uri="{FF2B5EF4-FFF2-40B4-BE49-F238E27FC236}">
                <a16:creationId xmlns:a16="http://schemas.microsoft.com/office/drawing/2014/main" id="{A5255D90-4686-E0E3-8189-86F4D568847C}"/>
              </a:ext>
            </a:extLst>
          </p:cNvPr>
          <p:cNvPicPr>
            <a:picLocks noChangeAspect="1"/>
          </p:cNvPicPr>
          <p:nvPr/>
        </p:nvPicPr>
        <p:blipFill>
          <a:blip r:embed="rId2"/>
          <a:stretch>
            <a:fillRect/>
          </a:stretch>
        </p:blipFill>
        <p:spPr>
          <a:xfrm>
            <a:off x="2448377" y="1513235"/>
            <a:ext cx="8664691" cy="4682292"/>
          </a:xfrm>
          <a:prstGeom prst="rect">
            <a:avLst/>
          </a:prstGeom>
          <a:ln w="38100" cap="sq">
            <a:solidFill>
              <a:srgbClr val="0E659B"/>
            </a:solidFill>
            <a:prstDash val="solid"/>
            <a:miter lim="800000"/>
          </a:ln>
          <a:effectLst>
            <a:outerShdw blurRad="50800" dist="38100" dir="2700000" algn="tl" rotWithShape="0">
              <a:srgbClr val="000000">
                <a:alpha val="43000"/>
              </a:srgbClr>
            </a:outerShdw>
          </a:effectLst>
        </p:spPr>
      </p:pic>
      <p:sp>
        <p:nvSpPr>
          <p:cNvPr id="7" name="Oval 6">
            <a:extLst>
              <a:ext uri="{FF2B5EF4-FFF2-40B4-BE49-F238E27FC236}">
                <a16:creationId xmlns:a16="http://schemas.microsoft.com/office/drawing/2014/main" id="{9A972354-25FE-670B-0473-3087F4B48533}"/>
              </a:ext>
            </a:extLst>
          </p:cNvPr>
          <p:cNvSpPr/>
          <p:nvPr/>
        </p:nvSpPr>
        <p:spPr>
          <a:xfrm>
            <a:off x="2139351" y="3571336"/>
            <a:ext cx="2424023" cy="2881222"/>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3296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2099388" y="113590"/>
            <a:ext cx="9246637" cy="1200329"/>
          </a:xfrm>
          <a:prstGeom prst="rect">
            <a:avLst/>
          </a:prstGeom>
          <a:noFill/>
        </p:spPr>
        <p:txBody>
          <a:bodyPr wrap="square">
            <a:spAutoFit/>
          </a:bodyPr>
          <a:lstStyle/>
          <a:p>
            <a:pPr algn="ctr"/>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 INTERACTIVE MAP WITH FOLIUM RESULTS</a:t>
            </a:r>
            <a:endParaRPr lang="en-US" sz="3600" b="1" dirty="0">
              <a:solidFill>
                <a:srgbClr val="0E659B"/>
              </a:solidFill>
            </a:endParaRPr>
          </a:p>
        </p:txBody>
      </p:sp>
      <p:sp>
        <p:nvSpPr>
          <p:cNvPr id="4" name="TextBox 3">
            <a:extLst>
              <a:ext uri="{FF2B5EF4-FFF2-40B4-BE49-F238E27FC236}">
                <a16:creationId xmlns:a16="http://schemas.microsoft.com/office/drawing/2014/main" id="{CB7D77D1-BB8D-D267-E7C9-523C2D8D91F7}"/>
              </a:ext>
            </a:extLst>
          </p:cNvPr>
          <p:cNvSpPr txBox="1"/>
          <p:nvPr/>
        </p:nvSpPr>
        <p:spPr>
          <a:xfrm>
            <a:off x="-31476" y="1083086"/>
            <a:ext cx="4785862" cy="461665"/>
          </a:xfrm>
          <a:prstGeom prst="rect">
            <a:avLst/>
          </a:prstGeom>
          <a:noFill/>
        </p:spPr>
        <p:txBody>
          <a:bodyPr wrap="none" rtlCol="0">
            <a:spAutoFit/>
          </a:bodyPr>
          <a:lstStyle/>
          <a:p>
            <a:r>
              <a:rPr lang="en-US" sz="2400" b="1" dirty="0"/>
              <a:t>Launch sites are in the USA coasts.</a:t>
            </a:r>
          </a:p>
        </p:txBody>
      </p:sp>
      <p:pic>
        <p:nvPicPr>
          <p:cNvPr id="3" name="Picture 2">
            <a:extLst>
              <a:ext uri="{FF2B5EF4-FFF2-40B4-BE49-F238E27FC236}">
                <a16:creationId xmlns:a16="http://schemas.microsoft.com/office/drawing/2014/main" id="{315DCED4-6330-D5BF-879F-68160D8953EF}"/>
              </a:ext>
            </a:extLst>
          </p:cNvPr>
          <p:cNvPicPr>
            <a:picLocks noChangeAspect="1"/>
          </p:cNvPicPr>
          <p:nvPr/>
        </p:nvPicPr>
        <p:blipFill>
          <a:blip r:embed="rId2"/>
          <a:stretch>
            <a:fillRect/>
          </a:stretch>
        </p:blipFill>
        <p:spPr>
          <a:xfrm>
            <a:off x="7147317" y="1504073"/>
            <a:ext cx="5044683" cy="3849853"/>
          </a:xfrm>
          <a:prstGeom prst="rect">
            <a:avLst/>
          </a:prstGeom>
          <a:ln w="38100" cap="sq">
            <a:solidFill>
              <a:srgbClr val="0E659B"/>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62F16CAD-5F1B-D4D9-F736-6DDA9C01AEE4}"/>
              </a:ext>
            </a:extLst>
          </p:cNvPr>
          <p:cNvSpPr txBox="1"/>
          <p:nvPr/>
        </p:nvSpPr>
        <p:spPr>
          <a:xfrm>
            <a:off x="0" y="1880701"/>
            <a:ext cx="6587412" cy="3970318"/>
          </a:xfrm>
          <a:prstGeom prst="rect">
            <a:avLst/>
          </a:prstGeom>
          <a:noFill/>
        </p:spPr>
        <p:txBody>
          <a:bodyPr wrap="square">
            <a:spAutoFit/>
          </a:bodyPr>
          <a:lstStyle/>
          <a:p>
            <a:pPr algn="just"/>
            <a:r>
              <a:rPr lang="en-US" b="1" dirty="0">
                <a:solidFill>
                  <a:srgbClr val="0E659B"/>
                </a:solidFill>
              </a:rPr>
              <a:t>Folium</a:t>
            </a:r>
            <a:r>
              <a:rPr lang="en-US" dirty="0">
                <a:solidFill>
                  <a:srgbClr val="0E659B"/>
                </a:solidFill>
              </a:rPr>
              <a:t> </a:t>
            </a:r>
            <a:r>
              <a:rPr lang="en-US" dirty="0"/>
              <a:t>is a Python library used for creating interactive maps. It is built on top of </a:t>
            </a:r>
            <a:r>
              <a:rPr lang="en-US" b="1" dirty="0">
                <a:solidFill>
                  <a:srgbClr val="0E659B"/>
                </a:solidFill>
              </a:rPr>
              <a:t>Leaflet.js</a:t>
            </a:r>
            <a:r>
              <a:rPr lang="en-US" dirty="0"/>
              <a:t>, a leading open-source JavaScript library for interactive maps. Folium enables easy visualization of geospatial data by combining Python data handling capabilities with Leaflet's mapping tools.</a:t>
            </a:r>
          </a:p>
          <a:p>
            <a:pPr algn="just"/>
            <a:endParaRPr lang="en-US" dirty="0"/>
          </a:p>
          <a:p>
            <a:pPr algn="just"/>
            <a:r>
              <a:rPr lang="en-US" b="1" dirty="0">
                <a:solidFill>
                  <a:srgbClr val="0E659B"/>
                </a:solidFill>
              </a:rPr>
              <a:t>Importance of Folium:</a:t>
            </a:r>
          </a:p>
          <a:p>
            <a:pPr algn="just">
              <a:buFont typeface="+mj-lt"/>
              <a:buAutoNum type="arabicPeriod"/>
            </a:pPr>
            <a:r>
              <a:rPr lang="en-US" b="1" dirty="0"/>
              <a:t>Interactive Maps</a:t>
            </a:r>
            <a:r>
              <a:rPr lang="en-US" dirty="0"/>
              <a:t>: Enables the creation of interactive maps that can be embedded in </a:t>
            </a:r>
            <a:r>
              <a:rPr lang="en-US" dirty="0" err="1"/>
              <a:t>Jupyter</a:t>
            </a:r>
            <a:r>
              <a:rPr lang="en-US" dirty="0"/>
              <a:t> notebooks or web applications.</a:t>
            </a:r>
          </a:p>
          <a:p>
            <a:pPr algn="just">
              <a:buFont typeface="+mj-lt"/>
              <a:buAutoNum type="arabicPeriod"/>
            </a:pPr>
            <a:r>
              <a:rPr lang="en-US" b="1" dirty="0"/>
              <a:t>Data Visualization</a:t>
            </a:r>
            <a:r>
              <a:rPr lang="en-US" dirty="0"/>
              <a:t>: Supports a variety of geospatial data formats, allowing for robust and customizable visualizations.</a:t>
            </a:r>
          </a:p>
          <a:p>
            <a:pPr algn="just">
              <a:buFont typeface="+mj-lt"/>
              <a:buAutoNum type="arabicPeriod"/>
            </a:pPr>
            <a:r>
              <a:rPr lang="en-US" b="1" dirty="0"/>
              <a:t>Integration with Python Ecosystem</a:t>
            </a:r>
            <a:r>
              <a:rPr lang="en-US" dirty="0"/>
              <a:t>: Easily integrates with other Python libraries (e.g., pandas, </a:t>
            </a:r>
            <a:r>
              <a:rPr lang="en-US" dirty="0" err="1"/>
              <a:t>geopandas</a:t>
            </a:r>
            <a:r>
              <a:rPr lang="en-US" dirty="0"/>
              <a:t>) for handling and visualizing complex geospatial data.</a:t>
            </a:r>
          </a:p>
        </p:txBody>
      </p:sp>
      <p:sp>
        <p:nvSpPr>
          <p:cNvPr id="9" name="Arrow: Right 8">
            <a:extLst>
              <a:ext uri="{FF2B5EF4-FFF2-40B4-BE49-F238E27FC236}">
                <a16:creationId xmlns:a16="http://schemas.microsoft.com/office/drawing/2014/main" id="{8FA14B0B-BABD-8598-3127-1CBA9B524466}"/>
              </a:ext>
            </a:extLst>
          </p:cNvPr>
          <p:cNvSpPr/>
          <p:nvPr/>
        </p:nvSpPr>
        <p:spPr>
          <a:xfrm>
            <a:off x="5892184" y="3333750"/>
            <a:ext cx="912457" cy="342900"/>
          </a:xfrm>
          <a:prstGeom prst="rightArrow">
            <a:avLst/>
          </a:prstGeom>
          <a:solidFill>
            <a:schemeClr val="tx1">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EC7A1AD-DEE4-0A33-E356-7717E73B980B}"/>
              </a:ext>
            </a:extLst>
          </p:cNvPr>
          <p:cNvPicPr>
            <a:picLocks noChangeAspect="1"/>
          </p:cNvPicPr>
          <p:nvPr/>
        </p:nvPicPr>
        <p:blipFill>
          <a:blip r:embed="rId3"/>
          <a:srcRect t="10550"/>
          <a:stretch/>
        </p:blipFill>
        <p:spPr>
          <a:xfrm>
            <a:off x="7147316" y="4488024"/>
            <a:ext cx="5044683" cy="2369976"/>
          </a:xfrm>
          <a:prstGeom prst="rect">
            <a:avLst/>
          </a:prstGeom>
          <a:ln w="38100" cap="sq">
            <a:solidFill>
              <a:srgbClr val="0E659B"/>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92516C48-0353-A603-2C75-134EE0D84F41}"/>
              </a:ext>
            </a:extLst>
          </p:cNvPr>
          <p:cNvPicPr>
            <a:picLocks noChangeAspect="1"/>
          </p:cNvPicPr>
          <p:nvPr/>
        </p:nvPicPr>
        <p:blipFill>
          <a:blip r:embed="rId4"/>
          <a:stretch>
            <a:fillRect/>
          </a:stretch>
        </p:blipFill>
        <p:spPr>
          <a:xfrm>
            <a:off x="9951859" y="1504073"/>
            <a:ext cx="2240140" cy="2088572"/>
          </a:xfrm>
          <a:prstGeom prst="rect">
            <a:avLst/>
          </a:prstGeom>
        </p:spPr>
      </p:pic>
      <p:sp>
        <p:nvSpPr>
          <p:cNvPr id="15" name="Oval 14">
            <a:extLst>
              <a:ext uri="{FF2B5EF4-FFF2-40B4-BE49-F238E27FC236}">
                <a16:creationId xmlns:a16="http://schemas.microsoft.com/office/drawing/2014/main" id="{6A4BC62B-E8BB-FB65-4134-F91F3EA84A28}"/>
              </a:ext>
            </a:extLst>
          </p:cNvPr>
          <p:cNvSpPr/>
          <p:nvPr/>
        </p:nvSpPr>
        <p:spPr>
          <a:xfrm>
            <a:off x="8264106" y="6249305"/>
            <a:ext cx="897147" cy="349903"/>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F250E30-CD96-1F93-55A0-3F692AE171DE}"/>
              </a:ext>
            </a:extLst>
          </p:cNvPr>
          <p:cNvSpPr/>
          <p:nvPr/>
        </p:nvSpPr>
        <p:spPr>
          <a:xfrm>
            <a:off x="11168333" y="6000949"/>
            <a:ext cx="897147" cy="349903"/>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870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2106011" y="227260"/>
            <a:ext cx="9591870" cy="646331"/>
          </a:xfrm>
          <a:prstGeom prst="rect">
            <a:avLst/>
          </a:prstGeom>
          <a:noFill/>
        </p:spPr>
        <p:txBody>
          <a:bodyPr wrap="square">
            <a:spAutoFit/>
          </a:bodyPr>
          <a:lstStyle/>
          <a:p>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PLOTLY DASH DASHBOARD </a:t>
            </a:r>
            <a:endParaRPr lang="en-US" sz="3600" b="1" dirty="0">
              <a:solidFill>
                <a:srgbClr val="0E659B"/>
              </a:solidFill>
            </a:endParaRPr>
          </a:p>
        </p:txBody>
      </p:sp>
      <p:pic>
        <p:nvPicPr>
          <p:cNvPr id="3" name="Picture 2">
            <a:extLst>
              <a:ext uri="{FF2B5EF4-FFF2-40B4-BE49-F238E27FC236}">
                <a16:creationId xmlns:a16="http://schemas.microsoft.com/office/drawing/2014/main" id="{199C9372-74F4-D8F5-BFC7-7D10D809EC0E}"/>
              </a:ext>
            </a:extLst>
          </p:cNvPr>
          <p:cNvPicPr>
            <a:picLocks noChangeAspect="1"/>
          </p:cNvPicPr>
          <p:nvPr/>
        </p:nvPicPr>
        <p:blipFill>
          <a:blip r:embed="rId2"/>
          <a:stretch>
            <a:fillRect/>
          </a:stretch>
        </p:blipFill>
        <p:spPr>
          <a:xfrm>
            <a:off x="3326388" y="4127359"/>
            <a:ext cx="3894666" cy="248051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D1AF7F59-62B9-0760-0973-2CD8E886EC8E}"/>
              </a:ext>
            </a:extLst>
          </p:cNvPr>
          <p:cNvPicPr>
            <a:picLocks noChangeAspect="1"/>
          </p:cNvPicPr>
          <p:nvPr/>
        </p:nvPicPr>
        <p:blipFill>
          <a:blip r:embed="rId3"/>
          <a:stretch>
            <a:fillRect/>
          </a:stretch>
        </p:blipFill>
        <p:spPr>
          <a:xfrm>
            <a:off x="7309968" y="1150419"/>
            <a:ext cx="4773736" cy="278746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04B87EB8-61E9-FA36-FE44-49BC1F372840}"/>
              </a:ext>
            </a:extLst>
          </p:cNvPr>
          <p:cNvPicPr>
            <a:picLocks noChangeAspect="1"/>
          </p:cNvPicPr>
          <p:nvPr/>
        </p:nvPicPr>
        <p:blipFill>
          <a:blip r:embed="rId4"/>
          <a:stretch>
            <a:fillRect/>
          </a:stretch>
        </p:blipFill>
        <p:spPr>
          <a:xfrm>
            <a:off x="7309968" y="3973885"/>
            <a:ext cx="4773736" cy="278746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15" name="TextBox 14">
            <a:extLst>
              <a:ext uri="{FF2B5EF4-FFF2-40B4-BE49-F238E27FC236}">
                <a16:creationId xmlns:a16="http://schemas.microsoft.com/office/drawing/2014/main" id="{37ED19D6-2397-7D27-A095-A1A87B98AC13}"/>
              </a:ext>
            </a:extLst>
          </p:cNvPr>
          <p:cNvSpPr txBox="1"/>
          <p:nvPr/>
        </p:nvSpPr>
        <p:spPr>
          <a:xfrm>
            <a:off x="8436832" y="2042554"/>
            <a:ext cx="3261049" cy="923330"/>
          </a:xfrm>
          <a:prstGeom prst="rect">
            <a:avLst/>
          </a:prstGeom>
          <a:noFill/>
        </p:spPr>
        <p:txBody>
          <a:bodyPr wrap="square">
            <a:spAutoFit/>
          </a:bodyPr>
          <a:lstStyle/>
          <a:p>
            <a:r>
              <a:rPr lang="en-US" dirty="0"/>
              <a:t>Success rates are higher for low-weight payloads compared to heavy payloads.</a:t>
            </a:r>
          </a:p>
        </p:txBody>
      </p:sp>
      <p:sp>
        <p:nvSpPr>
          <p:cNvPr id="18" name="TextBox 17">
            <a:extLst>
              <a:ext uri="{FF2B5EF4-FFF2-40B4-BE49-F238E27FC236}">
                <a16:creationId xmlns:a16="http://schemas.microsoft.com/office/drawing/2014/main" id="{30D4A247-9ED8-6D52-4A21-394FC96BC0D9}"/>
              </a:ext>
            </a:extLst>
          </p:cNvPr>
          <p:cNvSpPr txBox="1"/>
          <p:nvPr/>
        </p:nvSpPr>
        <p:spPr>
          <a:xfrm>
            <a:off x="1047186" y="4167286"/>
            <a:ext cx="2225351" cy="1200329"/>
          </a:xfrm>
          <a:prstGeom prst="rect">
            <a:avLst/>
          </a:prstGeom>
          <a:noFill/>
        </p:spPr>
        <p:txBody>
          <a:bodyPr wrap="square">
            <a:spAutoFit/>
          </a:bodyPr>
          <a:lstStyle/>
          <a:p>
            <a:r>
              <a:rPr lang="en-US" dirty="0"/>
              <a:t>KSC LC-39A achieved a 76.9% success rate and a 23.1% failure rate.</a:t>
            </a:r>
          </a:p>
        </p:txBody>
      </p:sp>
      <p:sp>
        <p:nvSpPr>
          <p:cNvPr id="19" name="Arrow: Right 18">
            <a:extLst>
              <a:ext uri="{FF2B5EF4-FFF2-40B4-BE49-F238E27FC236}">
                <a16:creationId xmlns:a16="http://schemas.microsoft.com/office/drawing/2014/main" id="{EE12B874-774A-FB64-A9A1-CE767CB5E0A2}"/>
              </a:ext>
            </a:extLst>
          </p:cNvPr>
          <p:cNvSpPr/>
          <p:nvPr/>
        </p:nvSpPr>
        <p:spPr>
          <a:xfrm>
            <a:off x="2470104" y="5087697"/>
            <a:ext cx="802433" cy="279918"/>
          </a:xfrm>
          <a:prstGeom prst="rightArrow">
            <a:avLst/>
          </a:prstGeom>
          <a:solidFill>
            <a:schemeClr val="tx1">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3A37629-102B-E8A2-B343-89418AE24D47}"/>
              </a:ext>
            </a:extLst>
          </p:cNvPr>
          <p:cNvPicPr>
            <a:picLocks noChangeAspect="1"/>
          </p:cNvPicPr>
          <p:nvPr/>
        </p:nvPicPr>
        <p:blipFill>
          <a:blip r:embed="rId5"/>
          <a:stretch>
            <a:fillRect/>
          </a:stretch>
        </p:blipFill>
        <p:spPr>
          <a:xfrm>
            <a:off x="3326387" y="1150419"/>
            <a:ext cx="3215919" cy="2552921"/>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pic>
        <p:nvPicPr>
          <p:cNvPr id="23" name="Picture 22">
            <a:extLst>
              <a:ext uri="{FF2B5EF4-FFF2-40B4-BE49-F238E27FC236}">
                <a16:creationId xmlns:a16="http://schemas.microsoft.com/office/drawing/2014/main" id="{6BB32F0E-9FE9-359F-356A-4FA32A6F1DB2}"/>
              </a:ext>
            </a:extLst>
          </p:cNvPr>
          <p:cNvPicPr>
            <a:picLocks noChangeAspect="1"/>
          </p:cNvPicPr>
          <p:nvPr/>
        </p:nvPicPr>
        <p:blipFill>
          <a:blip r:embed="rId6"/>
          <a:stretch>
            <a:fillRect/>
          </a:stretch>
        </p:blipFill>
        <p:spPr>
          <a:xfrm>
            <a:off x="6177865" y="1150419"/>
            <a:ext cx="1043187" cy="743695"/>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sp>
        <p:nvSpPr>
          <p:cNvPr id="25" name="TextBox 24">
            <a:extLst>
              <a:ext uri="{FF2B5EF4-FFF2-40B4-BE49-F238E27FC236}">
                <a16:creationId xmlns:a16="http://schemas.microsoft.com/office/drawing/2014/main" id="{8947CD8B-4902-4ACB-B864-09CD747EABDA}"/>
              </a:ext>
            </a:extLst>
          </p:cNvPr>
          <p:cNvSpPr txBox="1"/>
          <p:nvPr/>
        </p:nvSpPr>
        <p:spPr>
          <a:xfrm>
            <a:off x="1559760" y="1685074"/>
            <a:ext cx="1500681" cy="1477328"/>
          </a:xfrm>
          <a:prstGeom prst="rect">
            <a:avLst/>
          </a:prstGeom>
          <a:noFill/>
        </p:spPr>
        <p:txBody>
          <a:bodyPr wrap="square">
            <a:spAutoFit/>
          </a:bodyPr>
          <a:lstStyle/>
          <a:p>
            <a:r>
              <a:rPr lang="en-US" dirty="0"/>
              <a:t>KSC LC-39A achieved most successful launches </a:t>
            </a:r>
          </a:p>
        </p:txBody>
      </p:sp>
      <p:sp>
        <p:nvSpPr>
          <p:cNvPr id="26" name="Arrow: Right 25">
            <a:extLst>
              <a:ext uri="{FF2B5EF4-FFF2-40B4-BE49-F238E27FC236}">
                <a16:creationId xmlns:a16="http://schemas.microsoft.com/office/drawing/2014/main" id="{5512DE7C-C065-8871-2B49-DC291B675C75}"/>
              </a:ext>
            </a:extLst>
          </p:cNvPr>
          <p:cNvSpPr/>
          <p:nvPr/>
        </p:nvSpPr>
        <p:spPr>
          <a:xfrm>
            <a:off x="2450919" y="2264231"/>
            <a:ext cx="802433" cy="279918"/>
          </a:xfrm>
          <a:prstGeom prst="rightArrow">
            <a:avLst/>
          </a:prstGeom>
          <a:solidFill>
            <a:schemeClr val="tx1">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8554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874962" y="176212"/>
            <a:ext cx="7402514" cy="1019175"/>
          </a:xfrm>
        </p:spPr>
        <p:txBody>
          <a:bodyPr vert="horz" lIns="91440" tIns="45720" rIns="91440" bIns="45720" rtlCol="0" anchor="ctr">
            <a:normAutofit fontScale="90000"/>
          </a:bodyPr>
          <a:lstStyle/>
          <a:p>
            <a:r>
              <a:rPr lang="en-US" sz="4800" b="1" dirty="0">
                <a:solidFill>
                  <a:schemeClr val="accent1">
                    <a:lumMod val="75000"/>
                  </a:schemeClr>
                </a:solidFill>
                <a:latin typeface="Arial Black" panose="020B0A04020102020204" pitchFamily="34" charset="0"/>
              </a:rPr>
              <a:t>EXECUTIVE SUMMARY</a:t>
            </a:r>
          </a:p>
        </p:txBody>
      </p:sp>
      <p:pic>
        <p:nvPicPr>
          <p:cNvPr id="6" name="Picture 5" descr="A black and white icon of a stack of papers&#10;&#10;Description automatically generated">
            <a:extLst>
              <a:ext uri="{FF2B5EF4-FFF2-40B4-BE49-F238E27FC236}">
                <a16:creationId xmlns:a16="http://schemas.microsoft.com/office/drawing/2014/main" id="{B16FA4DF-5670-0DD2-CF5C-4D62BE95570E}"/>
              </a:ext>
            </a:extLst>
          </p:cNvPr>
          <p:cNvPicPr>
            <a:picLocks noChangeAspect="1"/>
          </p:cNvPicPr>
          <p:nvPr/>
        </p:nvPicPr>
        <p:blipFill>
          <a:blip r:embed="rId4"/>
          <a:stretch>
            <a:fillRect/>
          </a:stretch>
        </p:blipFill>
        <p:spPr>
          <a:xfrm>
            <a:off x="1456746" y="2185989"/>
            <a:ext cx="2732088" cy="273208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graphicFrame>
        <p:nvGraphicFramePr>
          <p:cNvPr id="20" name="Diagram 19">
            <a:extLst>
              <a:ext uri="{FF2B5EF4-FFF2-40B4-BE49-F238E27FC236}">
                <a16:creationId xmlns:a16="http://schemas.microsoft.com/office/drawing/2014/main" id="{8FD2A3C7-EC95-3F6D-5366-A771445CE047}"/>
              </a:ext>
            </a:extLst>
          </p:cNvPr>
          <p:cNvGraphicFramePr/>
          <p:nvPr>
            <p:extLst>
              <p:ext uri="{D42A27DB-BD31-4B8C-83A1-F6EECF244321}">
                <p14:modId xmlns:p14="http://schemas.microsoft.com/office/powerpoint/2010/main" val="1997024226"/>
              </p:ext>
            </p:extLst>
          </p:nvPr>
        </p:nvGraphicFramePr>
        <p:xfrm>
          <a:off x="4766684" y="1447800"/>
          <a:ext cx="7344065" cy="4810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2425959" y="201955"/>
            <a:ext cx="8854751" cy="1200329"/>
          </a:xfrm>
          <a:prstGeom prst="rect">
            <a:avLst/>
          </a:prstGeom>
          <a:noFill/>
        </p:spPr>
        <p:txBody>
          <a:bodyPr wrap="square">
            <a:spAutoFit/>
          </a:bodyPr>
          <a:lstStyle/>
          <a:p>
            <a:pPr algn="ctr"/>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PREDICTIVE ANALYSIS (CLASSIFICATION) </a:t>
            </a:r>
            <a:endParaRPr lang="en-US" sz="3600" b="1" dirty="0">
              <a:solidFill>
                <a:srgbClr val="0E659B"/>
              </a:solidFill>
            </a:endParaRPr>
          </a:p>
        </p:txBody>
      </p:sp>
      <p:pic>
        <p:nvPicPr>
          <p:cNvPr id="10" name="Picture 9">
            <a:extLst>
              <a:ext uri="{FF2B5EF4-FFF2-40B4-BE49-F238E27FC236}">
                <a16:creationId xmlns:a16="http://schemas.microsoft.com/office/drawing/2014/main" id="{227D6A68-BD34-8812-423B-64004DDA10A2}"/>
              </a:ext>
            </a:extLst>
          </p:cNvPr>
          <p:cNvPicPr>
            <a:picLocks noChangeAspect="1"/>
          </p:cNvPicPr>
          <p:nvPr/>
        </p:nvPicPr>
        <p:blipFill>
          <a:blip r:embed="rId2"/>
          <a:stretch>
            <a:fillRect/>
          </a:stretch>
        </p:blipFill>
        <p:spPr>
          <a:xfrm>
            <a:off x="2682670" y="1512255"/>
            <a:ext cx="8028873" cy="4738513"/>
          </a:xfrm>
          <a:prstGeom prst="rect">
            <a:avLst/>
          </a:prstGeom>
          <a:ln w="38100" cap="sq">
            <a:solidFill>
              <a:srgbClr val="0E659B"/>
            </a:solidFill>
            <a:prstDash val="solid"/>
            <a:miter lim="800000"/>
          </a:ln>
          <a:effectLst>
            <a:outerShdw blurRad="50800" dist="38100" dir="2700000" algn="tl" rotWithShape="0">
              <a:srgbClr val="000000">
                <a:alpha val="43000"/>
              </a:srgbClr>
            </a:outerShdw>
          </a:effectLst>
        </p:spPr>
      </p:pic>
      <p:sp>
        <p:nvSpPr>
          <p:cNvPr id="11" name="Arrow: Right 10">
            <a:extLst>
              <a:ext uri="{FF2B5EF4-FFF2-40B4-BE49-F238E27FC236}">
                <a16:creationId xmlns:a16="http://schemas.microsoft.com/office/drawing/2014/main" id="{C11E3F98-A035-2168-721C-F8E17B4B7D87}"/>
              </a:ext>
            </a:extLst>
          </p:cNvPr>
          <p:cNvSpPr/>
          <p:nvPr/>
        </p:nvSpPr>
        <p:spPr>
          <a:xfrm rot="9013654" flipV="1">
            <a:off x="4490732" y="5184080"/>
            <a:ext cx="3210534" cy="288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F15420-934D-C0DE-7A57-C08456FF54A4}"/>
              </a:ext>
            </a:extLst>
          </p:cNvPr>
          <p:cNvSpPr txBox="1"/>
          <p:nvPr/>
        </p:nvSpPr>
        <p:spPr>
          <a:xfrm>
            <a:off x="7561039" y="3993502"/>
            <a:ext cx="1623137" cy="369332"/>
          </a:xfrm>
          <a:prstGeom prst="rect">
            <a:avLst/>
          </a:prstGeom>
          <a:noFill/>
        </p:spPr>
        <p:txBody>
          <a:bodyPr wrap="none" rtlCol="0">
            <a:spAutoFit/>
          </a:bodyPr>
          <a:lstStyle/>
          <a:p>
            <a:r>
              <a:rPr lang="en-US" b="1" dirty="0"/>
              <a:t>SVM Outcome</a:t>
            </a:r>
          </a:p>
        </p:txBody>
      </p:sp>
      <p:cxnSp>
        <p:nvCxnSpPr>
          <p:cNvPr id="15" name="Straight Connector 14">
            <a:extLst>
              <a:ext uri="{FF2B5EF4-FFF2-40B4-BE49-F238E27FC236}">
                <a16:creationId xmlns:a16="http://schemas.microsoft.com/office/drawing/2014/main" id="{7C72FD86-5EF9-383C-D980-4CAE8B07E031}"/>
              </a:ext>
            </a:extLst>
          </p:cNvPr>
          <p:cNvCxnSpPr/>
          <p:nvPr/>
        </p:nvCxnSpPr>
        <p:spPr>
          <a:xfrm>
            <a:off x="2911151" y="2451977"/>
            <a:ext cx="273386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BC6D4B5-7122-61FA-17E8-A8BD5D1209DF}"/>
              </a:ext>
            </a:extLst>
          </p:cNvPr>
          <p:cNvCxnSpPr>
            <a:cxnSpLocks/>
          </p:cNvCxnSpPr>
          <p:nvPr/>
        </p:nvCxnSpPr>
        <p:spPr>
          <a:xfrm>
            <a:off x="2911150" y="2193830"/>
            <a:ext cx="70352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597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2425959" y="201955"/>
            <a:ext cx="8854751" cy="1200329"/>
          </a:xfrm>
          <a:prstGeom prst="rect">
            <a:avLst/>
          </a:prstGeom>
          <a:noFill/>
        </p:spPr>
        <p:txBody>
          <a:bodyPr wrap="square">
            <a:spAutoFit/>
          </a:bodyPr>
          <a:lstStyle/>
          <a:p>
            <a:pPr algn="ctr"/>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PREDICTIVE ANALYSIS (CLASSIFICATION) </a:t>
            </a:r>
            <a:endParaRPr lang="en-US" sz="3600" b="1" dirty="0">
              <a:solidFill>
                <a:srgbClr val="0E659B"/>
              </a:solidFill>
            </a:endParaRPr>
          </a:p>
        </p:txBody>
      </p:sp>
      <p:pic>
        <p:nvPicPr>
          <p:cNvPr id="3" name="Picture 2">
            <a:extLst>
              <a:ext uri="{FF2B5EF4-FFF2-40B4-BE49-F238E27FC236}">
                <a16:creationId xmlns:a16="http://schemas.microsoft.com/office/drawing/2014/main" id="{96F53102-26A0-F598-1E16-C39C312A25D6}"/>
              </a:ext>
            </a:extLst>
          </p:cNvPr>
          <p:cNvPicPr>
            <a:picLocks noChangeAspect="1"/>
          </p:cNvPicPr>
          <p:nvPr/>
        </p:nvPicPr>
        <p:blipFill>
          <a:blip r:embed="rId2"/>
          <a:stretch>
            <a:fillRect/>
          </a:stretch>
        </p:blipFill>
        <p:spPr>
          <a:xfrm>
            <a:off x="2662813" y="1527348"/>
            <a:ext cx="8219551" cy="4753955"/>
          </a:xfrm>
          <a:prstGeom prst="rect">
            <a:avLst/>
          </a:prstGeom>
          <a:ln w="38100">
            <a:solidFill>
              <a:srgbClr val="0070C0"/>
            </a:solidFill>
          </a:ln>
        </p:spPr>
      </p:pic>
      <p:cxnSp>
        <p:nvCxnSpPr>
          <p:cNvPr id="5" name="Straight Connector 4">
            <a:extLst>
              <a:ext uri="{FF2B5EF4-FFF2-40B4-BE49-F238E27FC236}">
                <a16:creationId xmlns:a16="http://schemas.microsoft.com/office/drawing/2014/main" id="{46E900C6-4B4E-5D5E-69F4-EBAEE578ABE1}"/>
              </a:ext>
            </a:extLst>
          </p:cNvPr>
          <p:cNvCxnSpPr/>
          <p:nvPr/>
        </p:nvCxnSpPr>
        <p:spPr>
          <a:xfrm>
            <a:off x="2836506" y="2313992"/>
            <a:ext cx="708193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EEB7A30-99C9-993F-0838-5F9F7FB19938}"/>
              </a:ext>
            </a:extLst>
          </p:cNvPr>
          <p:cNvCxnSpPr/>
          <p:nvPr/>
        </p:nvCxnSpPr>
        <p:spPr>
          <a:xfrm>
            <a:off x="2836506" y="2130490"/>
            <a:ext cx="708193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Arrow: Right 6">
            <a:extLst>
              <a:ext uri="{FF2B5EF4-FFF2-40B4-BE49-F238E27FC236}">
                <a16:creationId xmlns:a16="http://schemas.microsoft.com/office/drawing/2014/main" id="{9CA31595-26FB-7BD9-9726-399B8A48B9F5}"/>
              </a:ext>
            </a:extLst>
          </p:cNvPr>
          <p:cNvSpPr/>
          <p:nvPr/>
        </p:nvSpPr>
        <p:spPr>
          <a:xfrm rot="9013654" flipV="1">
            <a:off x="4402109" y="5104637"/>
            <a:ext cx="3210534" cy="288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3F9767D-2FD1-526E-1D63-49D8A026CFD1}"/>
              </a:ext>
            </a:extLst>
          </p:cNvPr>
          <p:cNvSpPr txBox="1"/>
          <p:nvPr/>
        </p:nvSpPr>
        <p:spPr>
          <a:xfrm>
            <a:off x="7472416" y="3937518"/>
            <a:ext cx="2466316" cy="369332"/>
          </a:xfrm>
          <a:prstGeom prst="rect">
            <a:avLst/>
          </a:prstGeom>
          <a:noFill/>
        </p:spPr>
        <p:txBody>
          <a:bodyPr wrap="none" rtlCol="0">
            <a:spAutoFit/>
          </a:bodyPr>
          <a:lstStyle/>
          <a:p>
            <a:r>
              <a:rPr lang="en-US" b="1" dirty="0"/>
              <a:t>Decision Tree Outcome</a:t>
            </a:r>
          </a:p>
        </p:txBody>
      </p:sp>
    </p:spTree>
    <p:extLst>
      <p:ext uri="{BB962C8B-B14F-4D97-AF65-F5344CB8AC3E}">
        <p14:creationId xmlns:p14="http://schemas.microsoft.com/office/powerpoint/2010/main" val="1545677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2425959" y="201955"/>
            <a:ext cx="8854751" cy="1200329"/>
          </a:xfrm>
          <a:prstGeom prst="rect">
            <a:avLst/>
          </a:prstGeom>
          <a:noFill/>
        </p:spPr>
        <p:txBody>
          <a:bodyPr wrap="square">
            <a:spAutoFit/>
          </a:bodyPr>
          <a:lstStyle/>
          <a:p>
            <a:pPr algn="ctr"/>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PREDICTIVE ANALYSIS (CLASSIFICATION) </a:t>
            </a:r>
            <a:endParaRPr lang="en-US" sz="3600" b="1" dirty="0">
              <a:solidFill>
                <a:srgbClr val="0E659B"/>
              </a:solidFill>
            </a:endParaRPr>
          </a:p>
        </p:txBody>
      </p:sp>
      <p:pic>
        <p:nvPicPr>
          <p:cNvPr id="6" name="Picture 5">
            <a:extLst>
              <a:ext uri="{FF2B5EF4-FFF2-40B4-BE49-F238E27FC236}">
                <a16:creationId xmlns:a16="http://schemas.microsoft.com/office/drawing/2014/main" id="{03CF1650-4265-0260-F4C7-8885EFB7B3DB}"/>
              </a:ext>
            </a:extLst>
          </p:cNvPr>
          <p:cNvPicPr>
            <a:picLocks noChangeAspect="1"/>
          </p:cNvPicPr>
          <p:nvPr/>
        </p:nvPicPr>
        <p:blipFill>
          <a:blip r:embed="rId2"/>
          <a:stretch>
            <a:fillRect/>
          </a:stretch>
        </p:blipFill>
        <p:spPr>
          <a:xfrm>
            <a:off x="2784790" y="1497204"/>
            <a:ext cx="8137768" cy="4794133"/>
          </a:xfrm>
          <a:prstGeom prst="rect">
            <a:avLst/>
          </a:prstGeom>
          <a:ln w="38100">
            <a:solidFill>
              <a:srgbClr val="0E659B"/>
            </a:solidFill>
          </a:ln>
        </p:spPr>
      </p:pic>
      <p:cxnSp>
        <p:nvCxnSpPr>
          <p:cNvPr id="8" name="Straight Connector 7">
            <a:extLst>
              <a:ext uri="{FF2B5EF4-FFF2-40B4-BE49-F238E27FC236}">
                <a16:creationId xmlns:a16="http://schemas.microsoft.com/office/drawing/2014/main" id="{1A2C9C1D-0788-287E-8577-D53FA4708D59}"/>
              </a:ext>
            </a:extLst>
          </p:cNvPr>
          <p:cNvCxnSpPr/>
          <p:nvPr/>
        </p:nvCxnSpPr>
        <p:spPr>
          <a:xfrm>
            <a:off x="2967135" y="2435290"/>
            <a:ext cx="736185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B66714-253D-9633-ACCA-6E8F2ECAB76E}"/>
              </a:ext>
            </a:extLst>
          </p:cNvPr>
          <p:cNvCxnSpPr/>
          <p:nvPr/>
        </p:nvCxnSpPr>
        <p:spPr>
          <a:xfrm>
            <a:off x="2967135" y="2195804"/>
            <a:ext cx="736185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Arrow: Right 9">
            <a:extLst>
              <a:ext uri="{FF2B5EF4-FFF2-40B4-BE49-F238E27FC236}">
                <a16:creationId xmlns:a16="http://schemas.microsoft.com/office/drawing/2014/main" id="{507B313D-7267-8176-54D2-E9CB9731D075}"/>
              </a:ext>
            </a:extLst>
          </p:cNvPr>
          <p:cNvSpPr/>
          <p:nvPr/>
        </p:nvSpPr>
        <p:spPr>
          <a:xfrm rot="8588246">
            <a:off x="4447983" y="5142026"/>
            <a:ext cx="2873254" cy="264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9F365FD-5E06-C9F0-9542-D554560F43B1}"/>
              </a:ext>
            </a:extLst>
          </p:cNvPr>
          <p:cNvSpPr txBox="1"/>
          <p:nvPr/>
        </p:nvSpPr>
        <p:spPr>
          <a:xfrm>
            <a:off x="6979298" y="3760237"/>
            <a:ext cx="1634358" cy="369332"/>
          </a:xfrm>
          <a:prstGeom prst="rect">
            <a:avLst/>
          </a:prstGeom>
          <a:noFill/>
        </p:spPr>
        <p:txBody>
          <a:bodyPr wrap="none" rtlCol="0">
            <a:spAutoFit/>
          </a:bodyPr>
          <a:lstStyle/>
          <a:p>
            <a:r>
              <a:rPr lang="en-US" b="1" dirty="0"/>
              <a:t>KNN Outcome</a:t>
            </a:r>
          </a:p>
        </p:txBody>
      </p:sp>
    </p:spTree>
    <p:extLst>
      <p:ext uri="{BB962C8B-B14F-4D97-AF65-F5344CB8AC3E}">
        <p14:creationId xmlns:p14="http://schemas.microsoft.com/office/powerpoint/2010/main" val="1470841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2425959" y="201955"/>
            <a:ext cx="8854751" cy="1200329"/>
          </a:xfrm>
          <a:prstGeom prst="rect">
            <a:avLst/>
          </a:prstGeom>
          <a:noFill/>
        </p:spPr>
        <p:txBody>
          <a:bodyPr wrap="square">
            <a:spAutoFit/>
          </a:bodyPr>
          <a:lstStyle/>
          <a:p>
            <a:pPr algn="ctr"/>
            <a:r>
              <a:rPr lang="en-US" sz="3600" b="1" dirty="0">
                <a:solidFill>
                  <a:srgbClr val="0E659B"/>
                </a:solidFill>
                <a:latin typeface="Microsoft YaHei" panose="020B0503020204020204" pitchFamily="34" charset="-122"/>
                <a:ea typeface="Microsoft YaHei" panose="020B0503020204020204" pitchFamily="34" charset="-122"/>
              </a:rPr>
              <a:t>RESULTS | </a:t>
            </a:r>
            <a:r>
              <a:rPr lang="en-US" sz="3600" b="1" i="0" dirty="0">
                <a:solidFill>
                  <a:srgbClr val="0E659B"/>
                </a:solidFill>
                <a:effectLst/>
                <a:latin typeface="Microsoft YaHei" panose="020B0503020204020204" pitchFamily="34" charset="-122"/>
                <a:ea typeface="Microsoft YaHei" panose="020B0503020204020204" pitchFamily="34" charset="-122"/>
              </a:rPr>
              <a:t>PREDICTIVE ANALYSIS (CLASSIFICATION) </a:t>
            </a:r>
            <a:endParaRPr lang="en-US" sz="3600" b="1" dirty="0">
              <a:solidFill>
                <a:srgbClr val="0E659B"/>
              </a:solidFill>
            </a:endParaRPr>
          </a:p>
        </p:txBody>
      </p:sp>
      <p:pic>
        <p:nvPicPr>
          <p:cNvPr id="3" name="Picture 2">
            <a:extLst>
              <a:ext uri="{FF2B5EF4-FFF2-40B4-BE49-F238E27FC236}">
                <a16:creationId xmlns:a16="http://schemas.microsoft.com/office/drawing/2014/main" id="{9BEF02C3-4B3D-F62D-8302-9C25C7B439CA}"/>
              </a:ext>
            </a:extLst>
          </p:cNvPr>
          <p:cNvPicPr>
            <a:picLocks noChangeAspect="1"/>
          </p:cNvPicPr>
          <p:nvPr/>
        </p:nvPicPr>
        <p:blipFill>
          <a:blip r:embed="rId2"/>
          <a:stretch>
            <a:fillRect/>
          </a:stretch>
        </p:blipFill>
        <p:spPr>
          <a:xfrm>
            <a:off x="2334074" y="1597688"/>
            <a:ext cx="8854751" cy="4672483"/>
          </a:xfrm>
          <a:prstGeom prst="rect">
            <a:avLst/>
          </a:prstGeom>
          <a:ln w="38100" cap="sq">
            <a:solidFill>
              <a:srgbClr val="0E659B"/>
            </a:solidFill>
            <a:prstDash val="solid"/>
            <a:miter lim="800000"/>
          </a:ln>
          <a:effectLst>
            <a:outerShdw blurRad="50800" dist="38100" dir="2700000" algn="tl" rotWithShape="0">
              <a:srgbClr val="000000">
                <a:alpha val="43000"/>
              </a:srgbClr>
            </a:outerShdw>
          </a:effectLst>
        </p:spPr>
      </p:pic>
      <p:sp>
        <p:nvSpPr>
          <p:cNvPr id="4" name="Arrow: Right 3">
            <a:extLst>
              <a:ext uri="{FF2B5EF4-FFF2-40B4-BE49-F238E27FC236}">
                <a16:creationId xmlns:a16="http://schemas.microsoft.com/office/drawing/2014/main" id="{B8845CB6-DAF2-E6CB-FBB9-F5E3F786732F}"/>
              </a:ext>
            </a:extLst>
          </p:cNvPr>
          <p:cNvSpPr/>
          <p:nvPr/>
        </p:nvSpPr>
        <p:spPr>
          <a:xfrm rot="8646312">
            <a:off x="6403682" y="4788734"/>
            <a:ext cx="2032002"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62A2702-A50C-A917-5E0B-A15B9FB915EA}"/>
              </a:ext>
            </a:extLst>
          </p:cNvPr>
          <p:cNvSpPr txBox="1"/>
          <p:nvPr/>
        </p:nvSpPr>
        <p:spPr>
          <a:xfrm flipH="1">
            <a:off x="8177481" y="3817984"/>
            <a:ext cx="1680445" cy="646331"/>
          </a:xfrm>
          <a:prstGeom prst="rect">
            <a:avLst/>
          </a:prstGeom>
          <a:noFill/>
        </p:spPr>
        <p:txBody>
          <a:bodyPr wrap="square" rtlCol="0">
            <a:spAutoFit/>
          </a:bodyPr>
          <a:lstStyle/>
          <a:p>
            <a:pPr algn="ctr"/>
            <a:r>
              <a:rPr lang="en-US" b="1" dirty="0"/>
              <a:t>Best </a:t>
            </a:r>
          </a:p>
          <a:p>
            <a:pPr algn="ctr"/>
            <a:r>
              <a:rPr lang="en-US" b="1" dirty="0"/>
              <a:t>Performer</a:t>
            </a:r>
          </a:p>
        </p:txBody>
      </p:sp>
      <p:cxnSp>
        <p:nvCxnSpPr>
          <p:cNvPr id="8" name="Straight Connector 7">
            <a:extLst>
              <a:ext uri="{FF2B5EF4-FFF2-40B4-BE49-F238E27FC236}">
                <a16:creationId xmlns:a16="http://schemas.microsoft.com/office/drawing/2014/main" id="{FDE38305-0685-5CD2-7F63-7B94682708F5}"/>
              </a:ext>
            </a:extLst>
          </p:cNvPr>
          <p:cNvCxnSpPr/>
          <p:nvPr/>
        </p:nvCxnSpPr>
        <p:spPr>
          <a:xfrm>
            <a:off x="2425959" y="2556588"/>
            <a:ext cx="2080727"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145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06EF35-20F1-6EAB-B3E1-94387B8AFEA7}"/>
              </a:ext>
            </a:extLst>
          </p:cNvPr>
          <p:cNvSpPr txBox="1"/>
          <p:nvPr/>
        </p:nvSpPr>
        <p:spPr>
          <a:xfrm>
            <a:off x="2425959" y="201955"/>
            <a:ext cx="8854751" cy="1200329"/>
          </a:xfrm>
          <a:prstGeom prst="rect">
            <a:avLst/>
          </a:prstGeom>
          <a:noFill/>
        </p:spPr>
        <p:txBody>
          <a:bodyPr wrap="square">
            <a:spAutoFit/>
          </a:bodyPr>
          <a:lstStyle/>
          <a:p>
            <a:pPr algn="ctr"/>
            <a:r>
              <a:rPr lang="en-US" sz="3600" b="1" dirty="0">
                <a:solidFill>
                  <a:srgbClr val="0E659B"/>
                </a:solidFill>
                <a:latin typeface="Microsoft YaHei" panose="020B0503020204020204" pitchFamily="34" charset="-122"/>
                <a:ea typeface="Microsoft YaHei" panose="020B0503020204020204" pitchFamily="34" charset="-122"/>
              </a:rPr>
              <a:t>RESULTS |</a:t>
            </a:r>
            <a:r>
              <a:rPr lang="en-US" sz="3600" b="1" i="0" dirty="0">
                <a:solidFill>
                  <a:srgbClr val="0E659B"/>
                </a:solidFill>
                <a:effectLst/>
                <a:latin typeface="Microsoft YaHei" panose="020B0503020204020204" pitchFamily="34" charset="-122"/>
                <a:ea typeface="Microsoft YaHei" panose="020B0503020204020204" pitchFamily="34" charset="-122"/>
              </a:rPr>
              <a:t>PREDICTIVE ANALYSIS (CLASSIFICATION) </a:t>
            </a:r>
            <a:endParaRPr lang="en-US" sz="3600" b="1" dirty="0">
              <a:solidFill>
                <a:srgbClr val="0E659B"/>
              </a:solidFill>
            </a:endParaRPr>
          </a:p>
        </p:txBody>
      </p:sp>
      <p:pic>
        <p:nvPicPr>
          <p:cNvPr id="7" name="Picture 6">
            <a:extLst>
              <a:ext uri="{FF2B5EF4-FFF2-40B4-BE49-F238E27FC236}">
                <a16:creationId xmlns:a16="http://schemas.microsoft.com/office/drawing/2014/main" id="{81056D7A-3CBF-2929-1284-24FDD327E006}"/>
              </a:ext>
            </a:extLst>
          </p:cNvPr>
          <p:cNvPicPr>
            <a:picLocks noChangeAspect="1"/>
          </p:cNvPicPr>
          <p:nvPr/>
        </p:nvPicPr>
        <p:blipFill>
          <a:blip r:embed="rId2"/>
          <a:stretch>
            <a:fillRect/>
          </a:stretch>
        </p:blipFill>
        <p:spPr>
          <a:xfrm>
            <a:off x="5381269" y="1483567"/>
            <a:ext cx="6645890" cy="4767944"/>
          </a:xfrm>
          <a:prstGeom prst="rect">
            <a:avLst/>
          </a:prstGeom>
          <a:ln/>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1184996-DCAE-14A7-59FD-C3DF64D399B6}"/>
              </a:ext>
            </a:extLst>
          </p:cNvPr>
          <p:cNvSpPr txBox="1"/>
          <p:nvPr/>
        </p:nvSpPr>
        <p:spPr>
          <a:xfrm>
            <a:off x="1362270" y="2160094"/>
            <a:ext cx="3757904"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Best model is Decision Tree with a score of </a:t>
            </a:r>
            <a:r>
              <a:rPr lang="en-US" dirty="0">
                <a:solidFill>
                  <a:srgbClr val="0E659B"/>
                </a:solidFill>
                <a:latin typeface="Arial" panose="020B0604020202020204" pitchFamily="34" charset="0"/>
                <a:cs typeface="Arial" panose="020B0604020202020204" pitchFamily="34" charset="0"/>
              </a:rPr>
              <a:t>0.8732142857142856</a:t>
            </a:r>
          </a:p>
        </p:txBody>
      </p:sp>
      <p:sp>
        <p:nvSpPr>
          <p:cNvPr id="14" name="TextBox 13">
            <a:extLst>
              <a:ext uri="{FF2B5EF4-FFF2-40B4-BE49-F238E27FC236}">
                <a16:creationId xmlns:a16="http://schemas.microsoft.com/office/drawing/2014/main" id="{9B1FCC04-4582-D3AE-886C-6525E2A12D0D}"/>
              </a:ext>
            </a:extLst>
          </p:cNvPr>
          <p:cNvSpPr txBox="1"/>
          <p:nvPr/>
        </p:nvSpPr>
        <p:spPr>
          <a:xfrm>
            <a:off x="1362270" y="3035913"/>
            <a:ext cx="3489648" cy="2031325"/>
          </a:xfrm>
          <a:prstGeom prst="rect">
            <a:avLst/>
          </a:prstGeom>
          <a:noFill/>
        </p:spPr>
        <p:txBody>
          <a:bodyPr wrap="square">
            <a:spAutoFit/>
          </a:bodyPr>
          <a:lstStyle/>
          <a:p>
            <a:r>
              <a:rPr lang="en-US" b="1" dirty="0">
                <a:solidFill>
                  <a:srgbClr val="0E659B"/>
                </a:solidFill>
              </a:rPr>
              <a:t>Note:</a:t>
            </a:r>
          </a:p>
          <a:p>
            <a:endParaRPr lang="en-US" dirty="0"/>
          </a:p>
          <a:p>
            <a:r>
              <a:rPr lang="en-US" dirty="0"/>
              <a:t>The confusion matrix shows that the Tree model can distinguish between classes, but it has a significant issue with false positives.</a:t>
            </a:r>
          </a:p>
        </p:txBody>
      </p:sp>
      <p:sp>
        <p:nvSpPr>
          <p:cNvPr id="15" name="Arrow: Right 14">
            <a:extLst>
              <a:ext uri="{FF2B5EF4-FFF2-40B4-BE49-F238E27FC236}">
                <a16:creationId xmlns:a16="http://schemas.microsoft.com/office/drawing/2014/main" id="{C76BF441-3201-9013-17D9-56A3D428BD1B}"/>
              </a:ext>
            </a:extLst>
          </p:cNvPr>
          <p:cNvSpPr/>
          <p:nvPr/>
        </p:nvSpPr>
        <p:spPr>
          <a:xfrm>
            <a:off x="3107094" y="4805265"/>
            <a:ext cx="1875453" cy="261973"/>
          </a:xfrm>
          <a:prstGeom prst="rightArrow">
            <a:avLst/>
          </a:prstGeom>
          <a:solidFill>
            <a:schemeClr val="tx1">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4284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006826" y="-340567"/>
            <a:ext cx="10018713" cy="1752599"/>
          </a:xfrm>
        </p:spPr>
        <p:txBody>
          <a:bodyPr anchor="ctr">
            <a:normAutofit/>
          </a:bodyPr>
          <a:lstStyle/>
          <a:p>
            <a:r>
              <a:rPr lang="en-US" sz="4400" b="1" dirty="0">
                <a:solidFill>
                  <a:srgbClr val="0E659B"/>
                </a:solidFill>
                <a:latin typeface="Arial" panose="020B0604020202020204" pitchFamily="34" charset="0"/>
                <a:cs typeface="Arial" panose="020B0604020202020204" pitchFamily="34" charset="0"/>
              </a:rPr>
              <a:t>CONCLUSION</a:t>
            </a:r>
          </a:p>
        </p:txBody>
      </p:sp>
      <p:sp>
        <p:nvSpPr>
          <p:cNvPr id="8" name="TextBox 7">
            <a:extLst>
              <a:ext uri="{FF2B5EF4-FFF2-40B4-BE49-F238E27FC236}">
                <a16:creationId xmlns:a16="http://schemas.microsoft.com/office/drawing/2014/main" id="{31D3242B-9359-95B0-D184-1B06A458E10E}"/>
              </a:ext>
            </a:extLst>
          </p:cNvPr>
          <p:cNvSpPr txBox="1"/>
          <p:nvPr/>
        </p:nvSpPr>
        <p:spPr>
          <a:xfrm>
            <a:off x="1819470" y="923179"/>
            <a:ext cx="9825134" cy="5450851"/>
          </a:xfrm>
          <a:prstGeom prst="rect">
            <a:avLst/>
          </a:prstGeom>
          <a:noFill/>
        </p:spPr>
        <p:txBody>
          <a:bodyPr wrap="square">
            <a:spAutoFit/>
          </a:bodyPr>
          <a:lstStyle/>
          <a:p>
            <a:pPr>
              <a:lnSpc>
                <a:spcPct val="150000"/>
              </a:lnSpc>
              <a:buFont typeface="Arial" panose="020B0604020202020204" pitchFamily="34" charset="0"/>
              <a:buChar char="•"/>
            </a:pPr>
            <a:r>
              <a:rPr lang="en-US" b="1" dirty="0"/>
              <a:t>Tree Classifier Algorithm</a:t>
            </a:r>
            <a:r>
              <a:rPr lang="en-US" dirty="0"/>
              <a:t>: Most effective for predicting SpaceX launch outcomes, handling complex decision boundaries well.</a:t>
            </a:r>
          </a:p>
          <a:p>
            <a:pPr>
              <a:lnSpc>
                <a:spcPct val="150000"/>
              </a:lnSpc>
              <a:buFont typeface="Arial" panose="020B0604020202020204" pitchFamily="34" charset="0"/>
              <a:buChar char="•"/>
            </a:pPr>
            <a:r>
              <a:rPr lang="en-US" b="1" dirty="0"/>
              <a:t>Payload Weight</a:t>
            </a:r>
            <a:r>
              <a:rPr lang="en-US" dirty="0"/>
              <a:t>: Lower-weighted payloads perform better than heavier ones, suggesting heavier payloads face more significant challenges.</a:t>
            </a:r>
          </a:p>
          <a:p>
            <a:pPr>
              <a:lnSpc>
                <a:spcPct val="150000"/>
              </a:lnSpc>
              <a:buFont typeface="Arial" panose="020B0604020202020204" pitchFamily="34" charset="0"/>
              <a:buChar char="•"/>
            </a:pPr>
            <a:r>
              <a:rPr lang="en-US" b="1" dirty="0"/>
              <a:t>Success Rates Over Time</a:t>
            </a:r>
            <a:r>
              <a:rPr lang="en-US" dirty="0"/>
              <a:t>: SpaceX's launch success rates improve with time, indicating ongoing refinement of technology and processes.</a:t>
            </a:r>
          </a:p>
          <a:p>
            <a:pPr>
              <a:lnSpc>
                <a:spcPct val="150000"/>
              </a:lnSpc>
              <a:buFont typeface="Arial" panose="020B0604020202020204" pitchFamily="34" charset="0"/>
              <a:buChar char="•"/>
            </a:pPr>
            <a:r>
              <a:rPr lang="en-US" b="1" dirty="0"/>
              <a:t>Launch Sites</a:t>
            </a:r>
            <a:r>
              <a:rPr lang="en-US" dirty="0"/>
              <a:t>: Kennedy Space Center LC-39A has the highest success rate, reflecting its critical role and advanced facilities.</a:t>
            </a:r>
          </a:p>
          <a:p>
            <a:pPr>
              <a:lnSpc>
                <a:spcPct val="150000"/>
              </a:lnSpc>
              <a:buFont typeface="Arial" panose="020B0604020202020204" pitchFamily="34" charset="0"/>
              <a:buChar char="•"/>
            </a:pPr>
            <a:r>
              <a:rPr lang="en-US" b="1" dirty="0"/>
              <a:t>Optimal Orbits</a:t>
            </a:r>
            <a:r>
              <a:rPr lang="en-US" dirty="0"/>
              <a:t>: GEO, HEO, SSO, and ES L1 orbits have the best success rates, highlighting favorable conditions and technological advantages.</a:t>
            </a:r>
          </a:p>
          <a:p>
            <a:pPr>
              <a:lnSpc>
                <a:spcPct val="150000"/>
              </a:lnSpc>
            </a:pPr>
            <a:r>
              <a:rPr lang="en-US" b="1" dirty="0"/>
              <a:t>Summary</a:t>
            </a:r>
            <a:r>
              <a:rPr lang="en-US" dirty="0"/>
              <a:t>: The Tree Classifier Algorithm is best for predicting launch outcomes, with insights into payload performance, launch site effectiveness, and optimal orbits revealing key factors influencing SpaceX's success and continuous improvements.</a:t>
            </a:r>
          </a:p>
        </p:txBody>
      </p:sp>
      <p:pic>
        <p:nvPicPr>
          <p:cNvPr id="12" name="Picture 11" descr="A clipboard with check marks and a check mark&#10;&#10;Description automatically generated">
            <a:extLst>
              <a:ext uri="{FF2B5EF4-FFF2-40B4-BE49-F238E27FC236}">
                <a16:creationId xmlns:a16="http://schemas.microsoft.com/office/drawing/2014/main" id="{BD9B97E7-4837-2B8D-7DB6-2CD86F85B20B}"/>
              </a:ext>
            </a:extLst>
          </p:cNvPr>
          <p:cNvPicPr>
            <a:picLocks noChangeAspect="1"/>
          </p:cNvPicPr>
          <p:nvPr/>
        </p:nvPicPr>
        <p:blipFill>
          <a:blip r:embed="rId2">
            <a:alphaModFix amt="21000"/>
          </a:blip>
          <a:stretch>
            <a:fillRect/>
          </a:stretch>
        </p:blipFill>
        <p:spPr>
          <a:xfrm>
            <a:off x="7149349" y="794963"/>
            <a:ext cx="4876190" cy="4876190"/>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846262" y="-152398"/>
            <a:ext cx="10018713" cy="1752599"/>
          </a:xfrm>
        </p:spPr>
        <p:txBody>
          <a:bodyPr vert="horz" lIns="91440" tIns="45720" rIns="91440" bIns="45720" rtlCol="0" anchor="ctr">
            <a:normAutofit/>
          </a:bodyPr>
          <a:lstStyle/>
          <a:p>
            <a:r>
              <a:rPr lang="en-US" b="1" dirty="0">
                <a:solidFill>
                  <a:srgbClr val="0070C0"/>
                </a:solidFill>
                <a:latin typeface="Arial Black" panose="020B0A04020102020204" pitchFamily="34" charset="0"/>
              </a:rPr>
              <a:t>PROJECT BACKGROUND &amp; </a:t>
            </a:r>
            <a:br>
              <a:rPr lang="en-US" b="1" dirty="0">
                <a:solidFill>
                  <a:srgbClr val="0070C0"/>
                </a:solidFill>
                <a:latin typeface="Arial Black" panose="020B0A04020102020204" pitchFamily="34" charset="0"/>
              </a:rPr>
            </a:br>
            <a:r>
              <a:rPr lang="en-US" b="1" dirty="0">
                <a:solidFill>
                  <a:srgbClr val="0070C0"/>
                </a:solidFill>
                <a:latin typeface="Arial Black" panose="020B0A04020102020204" pitchFamily="34" charset="0"/>
              </a:rPr>
              <a:t>INTRODUCTION</a:t>
            </a:r>
          </a:p>
        </p:txBody>
      </p:sp>
      <p:pic>
        <p:nvPicPr>
          <p:cNvPr id="6" name="Picture 5" descr="A person with a speech bubble&#10;&#10;Description automatically generated">
            <a:extLst>
              <a:ext uri="{FF2B5EF4-FFF2-40B4-BE49-F238E27FC236}">
                <a16:creationId xmlns:a16="http://schemas.microsoft.com/office/drawing/2014/main" id="{4D90D467-82B3-446E-FE73-CD441EE6A255}"/>
              </a:ext>
            </a:extLst>
          </p:cNvPr>
          <p:cNvPicPr>
            <a:picLocks noChangeAspect="1"/>
          </p:cNvPicPr>
          <p:nvPr/>
        </p:nvPicPr>
        <p:blipFill>
          <a:blip r:embed="rId3"/>
          <a:stretch>
            <a:fillRect/>
          </a:stretch>
        </p:blipFill>
        <p:spPr>
          <a:xfrm>
            <a:off x="1469805" y="2638425"/>
            <a:ext cx="2235639" cy="2235639"/>
          </a:xfrm>
          <a:prstGeom prst="roundRect">
            <a:avLst>
              <a:gd name="adj" fmla="val 4380"/>
            </a:avLst>
          </a:prstGeom>
          <a:solidFill>
            <a:schemeClr val="accent3">
              <a:lumMod val="20000"/>
              <a:lumOff val="80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3810000" y="1600201"/>
            <a:ext cx="8134350" cy="4791074"/>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457200">
              <a:spcBef>
                <a:spcPct val="20000"/>
              </a:spcBef>
              <a:spcAft>
                <a:spcPts val="600"/>
              </a:spcAft>
              <a:buClr>
                <a:schemeClr val="accent1">
                  <a:lumMod val="75000"/>
                </a:schemeClr>
              </a:buClr>
              <a:buSzPct val="145000"/>
              <a:buNone/>
            </a:pPr>
            <a:r>
              <a:rPr lang="en-US" sz="2600" b="1" dirty="0">
                <a:solidFill>
                  <a:schemeClr val="tx1"/>
                </a:solidFill>
                <a:latin typeface="+mn-lt"/>
              </a:rPr>
              <a:t>Project Background:</a:t>
            </a:r>
            <a:endParaRPr lang="en-US" sz="2600" dirty="0">
              <a:solidFill>
                <a:schemeClr val="tx1"/>
              </a:solidFill>
              <a:latin typeface="+mn-lt"/>
            </a:endParaRPr>
          </a:p>
          <a:p>
            <a:pPr algn="just" defTabSz="457200">
              <a:spcBef>
                <a:spcPct val="20000"/>
              </a:spcBef>
              <a:spcAft>
                <a:spcPts val="600"/>
              </a:spcAft>
              <a:buClr>
                <a:schemeClr val="accent1">
                  <a:lumMod val="75000"/>
                </a:schemeClr>
              </a:buClr>
              <a:buSzPct val="145000"/>
            </a:pPr>
            <a:r>
              <a:rPr lang="en-US" sz="2600" dirty="0">
                <a:solidFill>
                  <a:schemeClr val="tx1"/>
                </a:solidFill>
                <a:latin typeface="+mn-lt"/>
              </a:rPr>
              <a:t>This project aimed to predict the success of the Falcon 9 first stage landing. SpaceX offers rocket launches at a significantly lower cost ($62 million) compared to competitors ($165 million or more), largely due to its ability to reuse the first stage of its rockets. Predicting the likelihood of a successful landing helps estimate launch costs, providing valuable insights for potential competitors bidding against SpaceX.</a:t>
            </a:r>
          </a:p>
          <a:p>
            <a:pPr defTabSz="457200">
              <a:spcBef>
                <a:spcPct val="20000"/>
              </a:spcBef>
              <a:spcAft>
                <a:spcPts val="600"/>
              </a:spcAft>
              <a:buClr>
                <a:schemeClr val="accent1">
                  <a:lumMod val="75000"/>
                </a:schemeClr>
              </a:buClr>
              <a:buSzPct val="145000"/>
            </a:pPr>
            <a:endParaRPr lang="en-US" sz="2600" dirty="0">
              <a:solidFill>
                <a:schemeClr val="tx1"/>
              </a:solidFill>
              <a:latin typeface="+mn-lt"/>
            </a:endParaRPr>
          </a:p>
          <a:p>
            <a:pPr marL="0" indent="0" defTabSz="457200">
              <a:spcBef>
                <a:spcPct val="20000"/>
              </a:spcBef>
              <a:spcAft>
                <a:spcPts val="600"/>
              </a:spcAft>
              <a:buClr>
                <a:schemeClr val="accent1">
                  <a:lumMod val="75000"/>
                </a:schemeClr>
              </a:buClr>
              <a:buSzPct val="145000"/>
              <a:buNone/>
            </a:pPr>
            <a:r>
              <a:rPr lang="en-US" sz="2600" b="1" dirty="0">
                <a:solidFill>
                  <a:schemeClr val="tx1"/>
                </a:solidFill>
                <a:latin typeface="+mn-lt"/>
              </a:rPr>
              <a:t>Key Challenges:</a:t>
            </a:r>
            <a:endParaRPr lang="en-US" sz="2600" dirty="0">
              <a:solidFill>
                <a:schemeClr val="tx1"/>
              </a:solidFill>
              <a:latin typeface="+mn-lt"/>
            </a:endParaRPr>
          </a:p>
          <a:p>
            <a:pPr algn="just" defTabSz="457200">
              <a:spcBef>
                <a:spcPct val="20000"/>
              </a:spcBef>
              <a:spcAft>
                <a:spcPts val="600"/>
              </a:spcAft>
              <a:buClr>
                <a:schemeClr val="accent1">
                  <a:lumMod val="75000"/>
                </a:schemeClr>
              </a:buClr>
              <a:buSzPct val="145000"/>
            </a:pPr>
            <a:r>
              <a:rPr lang="en-US" sz="2600" dirty="0">
                <a:solidFill>
                  <a:schemeClr val="tx1"/>
                </a:solidFill>
                <a:latin typeface="+mn-lt"/>
              </a:rPr>
              <a:t>Identifying factors influencing the rocket's successful landing.</a:t>
            </a:r>
          </a:p>
          <a:p>
            <a:pPr algn="just" defTabSz="457200">
              <a:spcBef>
                <a:spcPct val="20000"/>
              </a:spcBef>
              <a:spcAft>
                <a:spcPts val="600"/>
              </a:spcAft>
              <a:buClr>
                <a:schemeClr val="accent1">
                  <a:lumMod val="75000"/>
                </a:schemeClr>
              </a:buClr>
              <a:buSzPct val="145000"/>
            </a:pPr>
            <a:r>
              <a:rPr lang="en-US" sz="2600" dirty="0">
                <a:solidFill>
                  <a:schemeClr val="tx1"/>
                </a:solidFill>
                <a:latin typeface="+mn-lt"/>
              </a:rPr>
              <a:t>Understanding how various rocket-related variables affect the success rate of landings.</a:t>
            </a:r>
          </a:p>
          <a:p>
            <a:pPr algn="just" defTabSz="457200">
              <a:spcBef>
                <a:spcPct val="20000"/>
              </a:spcBef>
              <a:spcAft>
                <a:spcPts val="600"/>
              </a:spcAft>
              <a:buClr>
                <a:schemeClr val="accent1">
                  <a:lumMod val="75000"/>
                </a:schemeClr>
              </a:buClr>
              <a:buSzPct val="145000"/>
            </a:pPr>
            <a:r>
              <a:rPr lang="en-US" sz="2600" dirty="0">
                <a:solidFill>
                  <a:schemeClr val="tx1"/>
                </a:solidFill>
                <a:latin typeface="+mn-lt"/>
              </a:rPr>
              <a:t>Determining optimal conditions for SpaceX to achieve the highest success rate for rocket landings.</a:t>
            </a:r>
          </a:p>
          <a:p>
            <a:pPr defTabSz="457200">
              <a:spcBef>
                <a:spcPct val="20000"/>
              </a:spcBef>
              <a:spcAft>
                <a:spcPts val="600"/>
              </a:spcAft>
              <a:buClr>
                <a:schemeClr val="accent1">
                  <a:lumMod val="75000"/>
                </a:schemeClr>
              </a:buClr>
              <a:buSzPct val="145000"/>
            </a:pPr>
            <a:endParaRPr lang="en-US" sz="1300" dirty="0">
              <a:solidFill>
                <a:schemeClr val="tx1"/>
              </a:solidFill>
              <a:latin typeface="+mn-lt"/>
            </a:endParaRP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401428" y="-90083"/>
            <a:ext cx="7230723" cy="1325563"/>
          </a:xfrm>
        </p:spPr>
        <p:txBody>
          <a:bodyPr anchor="ctr">
            <a:normAutofit/>
          </a:bodyPr>
          <a:lstStyle/>
          <a:p>
            <a:r>
              <a:rPr lang="en-US" sz="4800" b="1" dirty="0">
                <a:solidFill>
                  <a:srgbClr val="0070C0"/>
                </a:solidFill>
                <a:latin typeface="Arial" panose="020B0604020202020204" pitchFamily="34" charset="0"/>
                <a:cs typeface="Arial" panose="020B0604020202020204" pitchFamily="34" charset="0"/>
              </a:rPr>
              <a:t>METHODOLOGY</a:t>
            </a:r>
          </a:p>
        </p:txBody>
      </p:sp>
      <p:graphicFrame>
        <p:nvGraphicFramePr>
          <p:cNvPr id="9" name="Diagram 8">
            <a:extLst>
              <a:ext uri="{FF2B5EF4-FFF2-40B4-BE49-F238E27FC236}">
                <a16:creationId xmlns:a16="http://schemas.microsoft.com/office/drawing/2014/main" id="{7EF79D7A-9205-54BB-AE78-8063A0E513B9}"/>
              </a:ext>
            </a:extLst>
          </p:cNvPr>
          <p:cNvGraphicFramePr/>
          <p:nvPr>
            <p:extLst>
              <p:ext uri="{D42A27DB-BD31-4B8C-83A1-F6EECF244321}">
                <p14:modId xmlns:p14="http://schemas.microsoft.com/office/powerpoint/2010/main" val="2862667113"/>
              </p:ext>
            </p:extLst>
          </p:nvPr>
        </p:nvGraphicFramePr>
        <p:xfrm>
          <a:off x="1152525" y="1476375"/>
          <a:ext cx="10345398" cy="471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81151" y="111124"/>
            <a:ext cx="10287000" cy="1139825"/>
          </a:xfrm>
        </p:spPr>
        <p:txBody>
          <a:bodyPr anchor="ctr">
            <a:noAutofit/>
          </a:bodyPr>
          <a:lstStyle/>
          <a:p>
            <a:r>
              <a:rPr lang="en-US" sz="3600" b="1" dirty="0">
                <a:solidFill>
                  <a:srgbClr val="0E659B"/>
                </a:solidFill>
              </a:rPr>
              <a:t>METHODOLOGY | WEBSCRAPING | DATA EXTRACTION</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637C9D95-444B-7DE1-472C-E01CB8D39293}"/>
              </a:ext>
            </a:extLst>
          </p:cNvPr>
          <p:cNvPicPr>
            <a:picLocks noChangeAspect="1"/>
          </p:cNvPicPr>
          <p:nvPr/>
        </p:nvPicPr>
        <p:blipFill>
          <a:blip r:embed="rId2"/>
          <a:stretch>
            <a:fillRect/>
          </a:stretch>
        </p:blipFill>
        <p:spPr>
          <a:xfrm>
            <a:off x="2867586" y="1492541"/>
            <a:ext cx="7714129" cy="478948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72859420-837C-1F74-2FC8-3415C73E94AE}"/>
              </a:ext>
            </a:extLst>
          </p:cNvPr>
          <p:cNvSpPr txBox="1"/>
          <p:nvPr/>
        </p:nvSpPr>
        <p:spPr>
          <a:xfrm>
            <a:off x="8929317" y="875599"/>
            <a:ext cx="2729209" cy="369332"/>
          </a:xfrm>
          <a:prstGeom prst="rect">
            <a:avLst/>
          </a:prstGeom>
          <a:noFill/>
        </p:spPr>
        <p:txBody>
          <a:bodyPr wrap="none" rtlCol="0">
            <a:spAutoFit/>
          </a:bodyPr>
          <a:lstStyle/>
          <a:p>
            <a:r>
              <a:rPr lang="en-US" b="1" dirty="0">
                <a:solidFill>
                  <a:srgbClr val="FF0000"/>
                </a:solidFill>
              </a:rPr>
              <a:t>URL GITHUB REMEMBER</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782112" y="-79560"/>
            <a:ext cx="7770630" cy="1139825"/>
          </a:xfrm>
        </p:spPr>
        <p:txBody>
          <a:bodyPr anchor="ctr">
            <a:normAutofit fontScale="90000"/>
          </a:bodyPr>
          <a:lstStyle/>
          <a:p>
            <a:r>
              <a:rPr lang="en-US" b="1" dirty="0">
                <a:solidFill>
                  <a:srgbClr val="0E659B"/>
                </a:solidFill>
                <a:latin typeface="Arial" panose="020B0604020202020204" pitchFamily="34" charset="0"/>
                <a:cs typeface="Arial" panose="020B0604020202020204" pitchFamily="34" charset="0"/>
              </a:rPr>
              <a:t>METHODOLOGY | WEBSCRAPING | PARSING</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6" name="Picture 5">
            <a:extLst>
              <a:ext uri="{FF2B5EF4-FFF2-40B4-BE49-F238E27FC236}">
                <a16:creationId xmlns:a16="http://schemas.microsoft.com/office/drawing/2014/main" id="{DF09AC9B-8906-5DB9-8D2C-F4586ED8989D}"/>
              </a:ext>
            </a:extLst>
          </p:cNvPr>
          <p:cNvPicPr>
            <a:picLocks noChangeAspect="1"/>
          </p:cNvPicPr>
          <p:nvPr/>
        </p:nvPicPr>
        <p:blipFill>
          <a:blip r:embed="rId2"/>
          <a:stretch>
            <a:fillRect/>
          </a:stretch>
        </p:blipFill>
        <p:spPr>
          <a:xfrm>
            <a:off x="1902056" y="1142999"/>
            <a:ext cx="6432319" cy="429448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059D8E36-6AC1-32F2-1B23-2D329A74F96F}"/>
              </a:ext>
            </a:extLst>
          </p:cNvPr>
          <p:cNvPicPr>
            <a:picLocks noChangeAspect="1"/>
          </p:cNvPicPr>
          <p:nvPr/>
        </p:nvPicPr>
        <p:blipFill>
          <a:blip r:embed="rId3"/>
          <a:stretch>
            <a:fillRect/>
          </a:stretch>
        </p:blipFill>
        <p:spPr>
          <a:xfrm>
            <a:off x="4595673" y="4363246"/>
            <a:ext cx="7254869" cy="1813717"/>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9" name="Oval 8">
            <a:extLst>
              <a:ext uri="{FF2B5EF4-FFF2-40B4-BE49-F238E27FC236}">
                <a16:creationId xmlns:a16="http://schemas.microsoft.com/office/drawing/2014/main" id="{0B6978F3-0112-EF74-14B0-6ECFC31B5B1C}"/>
              </a:ext>
            </a:extLst>
          </p:cNvPr>
          <p:cNvSpPr/>
          <p:nvPr/>
        </p:nvSpPr>
        <p:spPr>
          <a:xfrm>
            <a:off x="9477376" y="2790825"/>
            <a:ext cx="2571750" cy="1139825"/>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 can now convert the data to a CSV format</a:t>
            </a:r>
          </a:p>
        </p:txBody>
      </p:sp>
      <p:pic>
        <p:nvPicPr>
          <p:cNvPr id="11" name="Graphic 10" descr="Arrow: Rotate left with solid fill">
            <a:extLst>
              <a:ext uri="{FF2B5EF4-FFF2-40B4-BE49-F238E27FC236}">
                <a16:creationId xmlns:a16="http://schemas.microsoft.com/office/drawing/2014/main" id="{564D8CEF-B81F-A3D3-81F6-DF6C1131B6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403940">
            <a:off x="8758958" y="3366112"/>
            <a:ext cx="914400" cy="914400"/>
          </a:xfrm>
          <a:prstGeom prst="rect">
            <a:avLst/>
          </a:prstGeom>
        </p:spPr>
      </p:pic>
      <p:sp>
        <p:nvSpPr>
          <p:cNvPr id="4" name="TextBox 3">
            <a:extLst>
              <a:ext uri="{FF2B5EF4-FFF2-40B4-BE49-F238E27FC236}">
                <a16:creationId xmlns:a16="http://schemas.microsoft.com/office/drawing/2014/main" id="{AA183910-EB26-5D8C-DBE7-5045B2BFDE6B}"/>
              </a:ext>
            </a:extLst>
          </p:cNvPr>
          <p:cNvSpPr txBox="1"/>
          <p:nvPr/>
        </p:nvSpPr>
        <p:spPr>
          <a:xfrm>
            <a:off x="8929317" y="875599"/>
            <a:ext cx="2729209" cy="369332"/>
          </a:xfrm>
          <a:prstGeom prst="rect">
            <a:avLst/>
          </a:prstGeom>
          <a:noFill/>
        </p:spPr>
        <p:txBody>
          <a:bodyPr wrap="none" rtlCol="0">
            <a:spAutoFit/>
          </a:bodyPr>
          <a:lstStyle/>
          <a:p>
            <a:r>
              <a:rPr lang="en-US" b="1" dirty="0">
                <a:solidFill>
                  <a:srgbClr val="FF0000"/>
                </a:solidFill>
              </a:rPr>
              <a:t>URL GITHUB REMEMBER</a:t>
            </a:r>
          </a:p>
        </p:txBody>
      </p:sp>
    </p:spTree>
    <p:extLst>
      <p:ext uri="{BB962C8B-B14F-4D97-AF65-F5344CB8AC3E}">
        <p14:creationId xmlns:p14="http://schemas.microsoft.com/office/powerpoint/2010/main" val="26834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178535" y="-149253"/>
            <a:ext cx="8666549" cy="1139825"/>
          </a:xfrm>
        </p:spPr>
        <p:txBody>
          <a:bodyPr anchor="ctr">
            <a:normAutofit fontScale="90000"/>
          </a:bodyPr>
          <a:lstStyle/>
          <a:p>
            <a:r>
              <a:rPr lang="en-US" b="1" dirty="0">
                <a:solidFill>
                  <a:srgbClr val="0E659B"/>
                </a:solidFill>
                <a:latin typeface="Arial" panose="020B0604020202020204" pitchFamily="34" charset="0"/>
                <a:cs typeface="Arial" panose="020B0604020202020204" pitchFamily="34" charset="0"/>
              </a:rPr>
              <a:t>METHODOLOGY | DATA WRANGLING </a:t>
            </a:r>
          </a:p>
        </p:txBody>
      </p:sp>
      <p:sp>
        <p:nvSpPr>
          <p:cNvPr id="4" name="TextBox 3">
            <a:extLst>
              <a:ext uri="{FF2B5EF4-FFF2-40B4-BE49-F238E27FC236}">
                <a16:creationId xmlns:a16="http://schemas.microsoft.com/office/drawing/2014/main" id="{5A4DEA1C-03FF-DF40-F1B8-3D2324066885}"/>
              </a:ext>
            </a:extLst>
          </p:cNvPr>
          <p:cNvSpPr txBox="1"/>
          <p:nvPr/>
        </p:nvSpPr>
        <p:spPr>
          <a:xfrm>
            <a:off x="1552502" y="1315403"/>
            <a:ext cx="10229850" cy="1477328"/>
          </a:xfrm>
          <a:prstGeom prst="rect">
            <a:avLst/>
          </a:prstGeom>
          <a:noFill/>
        </p:spPr>
        <p:txBody>
          <a:bodyPr wrap="square" rtlCol="0">
            <a:spAutoFit/>
          </a:bodyPr>
          <a:lstStyle/>
          <a:p>
            <a:pPr algn="just"/>
            <a:r>
              <a:rPr lang="en-US" dirty="0"/>
              <a:t>The dataset includes several scenarios where the booster did not land successfully. For example, "True Ocean" indicates a successful ocean landing, while "False Ocean" denotes an unsuccessful one. Similarly, "True RTLS" and "False RTLS" refer to successful and unsuccessful landings on a ground pad, and "True ASDS" and "False ASDS" represent successful and unsuccessful landings on a drone ship. These outcomes are converted into training labels: 1 for a successful landing and 0 for an unsuccessful one.</a:t>
            </a:r>
          </a:p>
        </p:txBody>
      </p:sp>
      <p:sp>
        <p:nvSpPr>
          <p:cNvPr id="5" name="TextBox 4">
            <a:extLst>
              <a:ext uri="{FF2B5EF4-FFF2-40B4-BE49-F238E27FC236}">
                <a16:creationId xmlns:a16="http://schemas.microsoft.com/office/drawing/2014/main" id="{5ADE4CC7-43E2-2672-9E64-EE9602BC3B75}"/>
              </a:ext>
            </a:extLst>
          </p:cNvPr>
          <p:cNvSpPr txBox="1"/>
          <p:nvPr/>
        </p:nvSpPr>
        <p:spPr>
          <a:xfrm>
            <a:off x="4845133" y="878646"/>
            <a:ext cx="3644587" cy="400110"/>
          </a:xfrm>
          <a:prstGeom prst="rect">
            <a:avLst/>
          </a:prstGeom>
          <a:noFill/>
        </p:spPr>
        <p:txBody>
          <a:bodyPr wrap="none" rtlCol="0">
            <a:spAutoFit/>
          </a:bodyPr>
          <a:lstStyle/>
          <a:p>
            <a:r>
              <a:rPr lang="en-US" sz="2000" b="1" dirty="0"/>
              <a:t>Introduction to Data Wrangling</a:t>
            </a:r>
          </a:p>
        </p:txBody>
      </p:sp>
      <p:graphicFrame>
        <p:nvGraphicFramePr>
          <p:cNvPr id="15" name="Diagram 14">
            <a:extLst>
              <a:ext uri="{FF2B5EF4-FFF2-40B4-BE49-F238E27FC236}">
                <a16:creationId xmlns:a16="http://schemas.microsoft.com/office/drawing/2014/main" id="{93E99E5A-82E9-4CF6-16DC-33650C739ABF}"/>
              </a:ext>
            </a:extLst>
          </p:cNvPr>
          <p:cNvGraphicFramePr/>
          <p:nvPr>
            <p:extLst>
              <p:ext uri="{D42A27DB-BD31-4B8C-83A1-F6EECF244321}">
                <p14:modId xmlns:p14="http://schemas.microsoft.com/office/powerpoint/2010/main" val="1314927225"/>
              </p:ext>
            </p:extLst>
          </p:nvPr>
        </p:nvGraphicFramePr>
        <p:xfrm>
          <a:off x="450055" y="2870001"/>
          <a:ext cx="5369719" cy="3311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Picture 16">
            <a:extLst>
              <a:ext uri="{FF2B5EF4-FFF2-40B4-BE49-F238E27FC236}">
                <a16:creationId xmlns:a16="http://schemas.microsoft.com/office/drawing/2014/main" id="{5CD4B7A0-D26D-7793-E145-36E0CFBD2B6C}"/>
              </a:ext>
            </a:extLst>
          </p:cNvPr>
          <p:cNvPicPr>
            <a:picLocks noChangeAspect="1"/>
          </p:cNvPicPr>
          <p:nvPr/>
        </p:nvPicPr>
        <p:blipFill>
          <a:blip r:embed="rId7"/>
          <a:stretch>
            <a:fillRect/>
          </a:stretch>
        </p:blipFill>
        <p:spPr>
          <a:xfrm>
            <a:off x="6696264" y="2870001"/>
            <a:ext cx="4962262" cy="3311724"/>
          </a:xfrm>
          <a:prstGeom prst="rect">
            <a:avLst/>
          </a:prstGeom>
          <a:ln w="38100" cap="sq">
            <a:solidFill>
              <a:srgbClr val="0E659B"/>
            </a:solidFill>
            <a:prstDash val="solid"/>
            <a:miter lim="800000"/>
          </a:ln>
          <a:effectLst>
            <a:outerShdw blurRad="50800" dist="38100" dir="2700000" algn="tl" rotWithShape="0">
              <a:srgbClr val="000000">
                <a:alpha val="43000"/>
              </a:srgbClr>
            </a:outerShdw>
          </a:effectLst>
        </p:spPr>
      </p:pic>
      <p:sp>
        <p:nvSpPr>
          <p:cNvPr id="18" name="Rectangle 17">
            <a:extLst>
              <a:ext uri="{FF2B5EF4-FFF2-40B4-BE49-F238E27FC236}">
                <a16:creationId xmlns:a16="http://schemas.microsoft.com/office/drawing/2014/main" id="{743C6694-878C-825D-71B9-2629E9679CB5}"/>
              </a:ext>
            </a:extLst>
          </p:cNvPr>
          <p:cNvSpPr/>
          <p:nvPr/>
        </p:nvSpPr>
        <p:spPr>
          <a:xfrm>
            <a:off x="5362575" y="5540250"/>
            <a:ext cx="2298470" cy="1204931"/>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system-ui"/>
              </a:rPr>
              <a:t>Each launch aims to an dedicated orbit, and here are some common orbit types:</a:t>
            </a:r>
            <a:endParaRPr lang="en-US" dirty="0"/>
          </a:p>
        </p:txBody>
      </p:sp>
      <p:pic>
        <p:nvPicPr>
          <p:cNvPr id="20" name="Graphic 19" descr="Arrow: Counter-clockwise curve with solid fill">
            <a:extLst>
              <a:ext uri="{FF2B5EF4-FFF2-40B4-BE49-F238E27FC236}">
                <a16:creationId xmlns:a16="http://schemas.microsoft.com/office/drawing/2014/main" id="{EF7B4AD9-015C-81B2-5F14-A4107239F7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3852457">
            <a:off x="7509645" y="5281393"/>
            <a:ext cx="617738" cy="617738"/>
          </a:xfrm>
          <a:prstGeom prst="rect">
            <a:avLst/>
          </a:prstGeom>
        </p:spPr>
      </p:pic>
      <p:sp>
        <p:nvSpPr>
          <p:cNvPr id="3" name="TextBox 2">
            <a:extLst>
              <a:ext uri="{FF2B5EF4-FFF2-40B4-BE49-F238E27FC236}">
                <a16:creationId xmlns:a16="http://schemas.microsoft.com/office/drawing/2014/main" id="{D31DADC1-EDE5-850B-3558-8FDD28BF3E22}"/>
              </a:ext>
            </a:extLst>
          </p:cNvPr>
          <p:cNvSpPr txBox="1"/>
          <p:nvPr/>
        </p:nvSpPr>
        <p:spPr>
          <a:xfrm>
            <a:off x="8929317" y="875599"/>
            <a:ext cx="2729209" cy="369332"/>
          </a:xfrm>
          <a:prstGeom prst="rect">
            <a:avLst/>
          </a:prstGeom>
          <a:noFill/>
        </p:spPr>
        <p:txBody>
          <a:bodyPr wrap="none" rtlCol="0">
            <a:spAutoFit/>
          </a:bodyPr>
          <a:lstStyle/>
          <a:p>
            <a:r>
              <a:rPr lang="en-US" b="1" dirty="0">
                <a:solidFill>
                  <a:srgbClr val="FF0000"/>
                </a:solidFill>
              </a:rPr>
              <a:t>URL GITHUB REMEMBER</a:t>
            </a:r>
          </a:p>
        </p:txBody>
      </p:sp>
    </p:spTree>
    <p:extLst>
      <p:ext uri="{BB962C8B-B14F-4D97-AF65-F5344CB8AC3E}">
        <p14:creationId xmlns:p14="http://schemas.microsoft.com/office/powerpoint/2010/main" val="249297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81151" y="-92513"/>
            <a:ext cx="10287000" cy="1139825"/>
          </a:xfrm>
        </p:spPr>
        <p:txBody>
          <a:bodyPr anchor="ctr">
            <a:noAutofit/>
          </a:bodyPr>
          <a:lstStyle/>
          <a:p>
            <a:r>
              <a:rPr lang="en-US" sz="2800" b="1" dirty="0">
                <a:solidFill>
                  <a:srgbClr val="0E659B"/>
                </a:solidFill>
                <a:latin typeface="Arial" panose="020B0604020202020204" pitchFamily="34" charset="0"/>
                <a:cs typeface="Arial" panose="020B0604020202020204" pitchFamily="34" charset="0"/>
              </a:rPr>
              <a:t>METHODOLOGY | </a:t>
            </a:r>
            <a:r>
              <a:rPr lang="en-US" sz="2800" b="1" i="0" dirty="0">
                <a:solidFill>
                  <a:srgbClr val="0E659B"/>
                </a:solidFill>
                <a:effectLst/>
                <a:latin typeface="Arial" panose="020B0604020202020204" pitchFamily="34" charset="0"/>
                <a:ea typeface="Microsoft YaHei" panose="020B0503020204020204" pitchFamily="34" charset="-122"/>
                <a:cs typeface="Arial" panose="020B0604020202020204" pitchFamily="34" charset="0"/>
              </a:rPr>
              <a:t>EDA AND INTERACTIVE VISUAL ANALYTICS</a:t>
            </a:r>
            <a:r>
              <a:rPr lang="en-US" sz="2800" b="1" dirty="0">
                <a:solidFill>
                  <a:srgbClr val="0E659B"/>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72859420-837C-1F74-2FC8-3415C73E94AE}"/>
              </a:ext>
            </a:extLst>
          </p:cNvPr>
          <p:cNvSpPr txBox="1"/>
          <p:nvPr/>
        </p:nvSpPr>
        <p:spPr>
          <a:xfrm>
            <a:off x="4554985" y="6350184"/>
            <a:ext cx="2729209" cy="369332"/>
          </a:xfrm>
          <a:prstGeom prst="rect">
            <a:avLst/>
          </a:prstGeom>
          <a:noFill/>
        </p:spPr>
        <p:txBody>
          <a:bodyPr wrap="none" rtlCol="0">
            <a:spAutoFit/>
          </a:bodyPr>
          <a:lstStyle/>
          <a:p>
            <a:r>
              <a:rPr lang="en-US" b="1" dirty="0">
                <a:solidFill>
                  <a:srgbClr val="FF0000"/>
                </a:solidFill>
              </a:rPr>
              <a:t>URL GITHUB REMEMBER</a:t>
            </a:r>
          </a:p>
        </p:txBody>
      </p:sp>
      <p:graphicFrame>
        <p:nvGraphicFramePr>
          <p:cNvPr id="10" name="Diagram 9">
            <a:extLst>
              <a:ext uri="{FF2B5EF4-FFF2-40B4-BE49-F238E27FC236}">
                <a16:creationId xmlns:a16="http://schemas.microsoft.com/office/drawing/2014/main" id="{A19FF97F-1C1D-C145-8952-D885D8E48483}"/>
              </a:ext>
            </a:extLst>
          </p:cNvPr>
          <p:cNvGraphicFramePr/>
          <p:nvPr>
            <p:extLst>
              <p:ext uri="{D42A27DB-BD31-4B8C-83A1-F6EECF244321}">
                <p14:modId xmlns:p14="http://schemas.microsoft.com/office/powerpoint/2010/main" val="1394465173"/>
              </p:ext>
            </p:extLst>
          </p:nvPr>
        </p:nvGraphicFramePr>
        <p:xfrm>
          <a:off x="4451249" y="858416"/>
          <a:ext cx="7612457" cy="5412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957E64F1-764B-91E1-DC6A-8A66E56A2EC5}"/>
              </a:ext>
            </a:extLst>
          </p:cNvPr>
          <p:cNvSpPr txBox="1"/>
          <p:nvPr/>
        </p:nvSpPr>
        <p:spPr>
          <a:xfrm>
            <a:off x="1274534" y="1582340"/>
            <a:ext cx="2778189" cy="3693319"/>
          </a:xfrm>
          <a:prstGeom prst="rect">
            <a:avLst/>
          </a:prstGeom>
          <a:noFill/>
        </p:spPr>
        <p:txBody>
          <a:bodyPr wrap="square">
            <a:spAutoFit/>
          </a:bodyPr>
          <a:lstStyle/>
          <a:p>
            <a:r>
              <a:rPr lang="en-US" b="1" dirty="0">
                <a:solidFill>
                  <a:srgbClr val="0E659B"/>
                </a:solidFill>
              </a:rPr>
              <a:t>Scatter Plots</a:t>
            </a:r>
            <a:r>
              <a:rPr lang="en-US" b="1" dirty="0"/>
              <a:t>:</a:t>
            </a:r>
            <a:r>
              <a:rPr lang="en-US" dirty="0"/>
              <a:t> Scatter plots illustrate the relationship or correlation between two variables. They are particularly useful when dealing with a large volume of data points, as they provide insights into how changes in one variable may be associated with changes in another, helping to identify trends, clusters, or outliers.</a:t>
            </a:r>
          </a:p>
        </p:txBody>
      </p:sp>
      <p:pic>
        <p:nvPicPr>
          <p:cNvPr id="11" name="Graphic 10" descr="Scatterplot with solid fill">
            <a:extLst>
              <a:ext uri="{FF2B5EF4-FFF2-40B4-BE49-F238E27FC236}">
                <a16:creationId xmlns:a16="http://schemas.microsoft.com/office/drawing/2014/main" id="{54176B2F-6B1A-E5A8-BBA7-E159A7898E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48994" y="4978462"/>
            <a:ext cx="1702255" cy="1702255"/>
          </a:xfrm>
          <a:prstGeom prst="rect">
            <a:avLst/>
          </a:prstGeom>
        </p:spPr>
      </p:pic>
    </p:spTree>
    <p:extLst>
      <p:ext uri="{BB962C8B-B14F-4D97-AF65-F5344CB8AC3E}">
        <p14:creationId xmlns:p14="http://schemas.microsoft.com/office/powerpoint/2010/main" val="1983518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1344</TotalTime>
  <Words>2331</Words>
  <Application>Microsoft Office PowerPoint</Application>
  <PresentationFormat>Widescreen</PresentationFormat>
  <Paragraphs>202</Paragraphs>
  <Slides>35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Microsoft YaHei</vt:lpstr>
      <vt:lpstr>Arial</vt:lpstr>
      <vt:lpstr>Arial Black</vt:lpstr>
      <vt:lpstr>Arial Unicode MS</vt:lpstr>
      <vt:lpstr>Calibri</vt:lpstr>
      <vt:lpstr>Corbel</vt:lpstr>
      <vt:lpstr>Segoe UI</vt:lpstr>
      <vt:lpstr>system-ui</vt:lpstr>
      <vt:lpstr>var(--jp-code-font-family)</vt:lpstr>
      <vt:lpstr>Parallax</vt:lpstr>
      <vt:lpstr>IBM Data Science Capstone Project | Space X | Falcon 9</vt:lpstr>
      <vt:lpstr>OUTLINE</vt:lpstr>
      <vt:lpstr>EXECUTIVE SUMMARY</vt:lpstr>
      <vt:lpstr>PROJECT BACKGROUND &amp;  INTRODUCTION</vt:lpstr>
      <vt:lpstr>METHODOLOGY</vt:lpstr>
      <vt:lpstr>METHODOLOGY | WEBSCRAPING | DATA EXTRACTION</vt:lpstr>
      <vt:lpstr>METHODOLOGY | WEBSCRAPING | PARSING</vt:lpstr>
      <vt:lpstr>METHODOLOGY | DATA WRANGLING </vt:lpstr>
      <vt:lpstr>METHODOLOGY | EDA AND INTERACTIVE VISUAL ANALYTICS </vt:lpstr>
      <vt:lpstr>METHODOLOGY | EDA AND INTERACTIVE VISUAL ANALYTICS </vt:lpstr>
      <vt:lpstr>METHODOLOGY | EDA AND INTERACTIVE VISUAL ANALYTICS </vt:lpstr>
      <vt:lpstr>METHODOLOGY | PREDICTIVE ANALYSIS</vt:lpstr>
      <vt:lpstr>METHODOLOGY | PREDICTIVE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Emile Skuce</cp:lastModifiedBy>
  <cp:revision>72</cp:revision>
  <dcterms:created xsi:type="dcterms:W3CDTF">2020-10-28T18:29:43Z</dcterms:created>
  <dcterms:modified xsi:type="dcterms:W3CDTF">2024-09-01T21:29:32Z</dcterms:modified>
</cp:coreProperties>
</file>