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5D4"/>
    <a:srgbClr val="362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>
      <p:cViewPr varScale="1">
        <p:scale>
          <a:sx n="120" d="100"/>
          <a:sy n="120" d="100"/>
        </p:scale>
        <p:origin x="12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A60A9-CE3B-4755-B21D-249F8A41550C}" type="datetimeFigureOut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2103-FF22-46F5-8C05-D91AD66696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b_xiaohui[1]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83768" y="6525344"/>
            <a:ext cx="4176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 of Electronic Science and Technology of China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227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0000FF"/>
                </a:solidFill>
                <a:ea typeface="华文行楷" panose="02010800040101010101" pitchFamily="2" charset="-122"/>
              </a:rPr>
              <a:t>Wireless Sensor Networks</a:t>
            </a: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315200" cy="914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7C989F-061F-44D0-AFAE-DFA55C8FA720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64288" y="6453188"/>
            <a:ext cx="19035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CFD89-7C15-418A-B5CB-624F5BBB2F69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380312" y="6453188"/>
            <a:ext cx="168748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65B89-A6E4-41E1-8E1A-E0385CF2D2CE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380312" y="6453188"/>
            <a:ext cx="168748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56F66-3243-4903-8AD6-51ACAFFFB712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7456512" y="6453336"/>
            <a:ext cx="1687488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Prof. Wu </a:t>
            </a:r>
            <a:r>
              <a:rPr kumimoji="0" lang="en-US" altLang="zh-C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Yuanming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63975"/>
            <a:ext cx="4038600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5837E-EEB7-4C25-A573-3000E23AC581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380312" y="6453188"/>
            <a:ext cx="168748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8F6F8-5035-4CFC-8E6E-05FC392B1E97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7456512" y="6453336"/>
            <a:ext cx="1687488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Prof. Wu </a:t>
            </a:r>
            <a:r>
              <a:rPr kumimoji="0" lang="en-US" altLang="zh-C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Yuanming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6" descr="sb_xiaohui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2123728" y="6525344"/>
            <a:ext cx="4176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 of Electronic Science and Technology of China</a:t>
            </a: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0"/>
            <a:ext cx="227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0000FF"/>
                </a:solidFill>
                <a:ea typeface="华文行楷" panose="02010800040101010101" pitchFamily="2" charset="-122"/>
              </a:rPr>
              <a:t>Wireless Sensor Networks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64288" y="6453188"/>
            <a:ext cx="19035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29375"/>
            <a:ext cx="966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60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DA9101AC-129F-4682-B4BB-0C3F4F9BC5B7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®"/>
        <a:defRPr kumimoji="1" sz="2800" b="1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kumimoji="1" sz="2800" b="1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kumimoji="1" sz="2400" b="1"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j-ea"/>
          <a:ea typeface="+mj-ea"/>
        </a:defRPr>
      </a:lvl5pPr>
      <a:lvl6pPr marL="25146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906072" cy="914400"/>
          </a:xfrm>
        </p:spPr>
        <p:txBody>
          <a:bodyPr/>
          <a:lstStyle/>
          <a:p>
            <a:pPr eaLnBrk="1" hangingPunct="1"/>
            <a:r>
              <a:rPr lang="en-US" altLang="zh-CN" sz="4000" dirty="0" err="1" smtClean="0"/>
              <a:t>Lectrue</a:t>
            </a:r>
            <a:r>
              <a:rPr lang="en-US" altLang="zh-CN" sz="4000" dirty="0" smtClean="0"/>
              <a:t> 4  WSN</a:t>
            </a:r>
            <a:r>
              <a:rPr lang="zh-CN" altLang="en-US" sz="4000" dirty="0" smtClean="0"/>
              <a:t>的通信与组网技术</a:t>
            </a:r>
          </a:p>
        </p:txBody>
      </p:sp>
      <p:sp>
        <p:nvSpPr>
          <p:cNvPr id="512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F11D1C-A581-43A1-BA67-351B19ACAAF0}" type="slidenum">
              <a:rPr lang="zh-CN" altLang="en-US"/>
              <a:pPr/>
              <a:t>1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64288" y="6453188"/>
            <a:ext cx="1903512" cy="328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548680"/>
            <a:ext cx="84249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4.3 MAC</a:t>
            </a:r>
            <a:r>
              <a:rPr lang="zh-CN" altLang="en-US" sz="2800" dirty="0" smtClean="0">
                <a:solidFill>
                  <a:srgbClr val="FF0000"/>
                </a:solidFill>
              </a:rPr>
              <a:t>层协议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sz="2400" dirty="0" smtClean="0">
                <a:solidFill>
                  <a:srgbClr val="1C25D4"/>
                </a:solidFill>
              </a:rPr>
              <a:t>4.3.1 </a:t>
            </a:r>
            <a:r>
              <a:rPr lang="zh-CN" altLang="en-US" sz="2400" dirty="0" smtClean="0">
                <a:solidFill>
                  <a:srgbClr val="1C25D4"/>
                </a:solidFill>
              </a:rPr>
              <a:t>概述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en-US" altLang="zh-CN" dirty="0" smtClean="0"/>
              <a:t>        MAC</a:t>
            </a:r>
            <a:r>
              <a:rPr lang="zh-CN" altLang="en-US" dirty="0" smtClean="0"/>
              <a:t>协议规范无线信道接入方式，包括：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C00000"/>
                </a:solidFill>
              </a:rPr>
              <a:t>时分复用无竞争接入方式</a:t>
            </a:r>
            <a:r>
              <a:rPr lang="en-US" altLang="zh-CN" dirty="0" smtClean="0">
                <a:solidFill>
                  <a:srgbClr val="C00000"/>
                </a:solidFill>
              </a:rPr>
              <a:t>TDMA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Time Division Multiple Access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C00000"/>
                </a:solidFill>
              </a:rPr>
              <a:t>随机竞争接入方式</a:t>
            </a:r>
            <a:r>
              <a:rPr lang="en-US" altLang="zh-CN" dirty="0" smtClean="0">
                <a:solidFill>
                  <a:srgbClr val="C00000"/>
                </a:solidFill>
              </a:rPr>
              <a:t>CSMA/CA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Carrier Sense Multiple Access with Collision Avoidance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C00000"/>
                </a:solidFill>
              </a:rPr>
              <a:t>竞争与固定分配相结合的方式</a:t>
            </a:r>
            <a:r>
              <a:rPr lang="zh-CN" altLang="en-US" dirty="0" smtClean="0"/>
              <a:t>：频分复用（</a:t>
            </a:r>
            <a:r>
              <a:rPr lang="en-US" altLang="zh-CN" dirty="0" smtClean="0"/>
              <a:t>FDMA</a:t>
            </a:r>
            <a:r>
              <a:rPr lang="zh-CN" altLang="en-US" dirty="0" smtClean="0"/>
              <a:t>）和码分复用（</a:t>
            </a:r>
            <a:r>
              <a:rPr lang="en-US" altLang="zh-CN" dirty="0" smtClean="0"/>
              <a:t>CDMA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400" dirty="0">
                <a:solidFill>
                  <a:srgbClr val="1C25D4"/>
                </a:solidFill>
              </a:rPr>
              <a:t>4.3.2 IEEE 802.11 MAC</a:t>
            </a:r>
            <a:r>
              <a:rPr lang="zh-CN" altLang="en-US" sz="2400" dirty="0">
                <a:solidFill>
                  <a:srgbClr val="1C25D4"/>
                </a:solidFill>
              </a:rPr>
              <a:t>层协议</a:t>
            </a:r>
            <a:endParaRPr lang="en-US" altLang="zh-CN" sz="2400" dirty="0">
              <a:solidFill>
                <a:srgbClr val="1C25D4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分布式协调功能</a:t>
            </a:r>
            <a:r>
              <a:rPr lang="zh-CN" altLang="en-US" dirty="0"/>
              <a:t>（</a:t>
            </a:r>
            <a:r>
              <a:rPr lang="en-US" altLang="zh-CN" dirty="0"/>
              <a:t>DCF</a:t>
            </a:r>
            <a:r>
              <a:rPr lang="zh-CN" altLang="en-US" dirty="0"/>
              <a:t>：</a:t>
            </a:r>
            <a:r>
              <a:rPr lang="en-US" altLang="zh-CN" dirty="0"/>
              <a:t>Distributed Coordination Function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1C25D4"/>
                </a:solidFill>
              </a:rPr>
              <a:t>基于竞争</a:t>
            </a:r>
            <a:endParaRPr lang="en-US" altLang="zh-CN" dirty="0">
              <a:solidFill>
                <a:srgbClr val="1C25D4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CSMA/CA</a:t>
            </a:r>
            <a:r>
              <a:rPr lang="zh-CN" altLang="en-US" dirty="0" smtClean="0"/>
              <a:t>机制和随机退避时间算法实现信道共享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定向通信需要主动确认</a:t>
            </a:r>
            <a:r>
              <a:rPr lang="en-US" altLang="zh-CN" dirty="0" smtClean="0"/>
              <a:t>ACK</a:t>
            </a:r>
            <a:r>
              <a:rPr lang="zh-CN" altLang="en-US" dirty="0" smtClean="0"/>
              <a:t>机制：若发送方未在规定的时间内收到接收方反馈的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，需重传。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DCF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IEEE 802.11 MAC</a:t>
            </a:r>
            <a:r>
              <a:rPr lang="zh-CN" altLang="en-US" dirty="0" smtClean="0"/>
              <a:t>层的基本接入控制方式。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集中式协调功能，即点协调功能（</a:t>
            </a:r>
            <a:r>
              <a:rPr lang="en-US" altLang="zh-CN" dirty="0"/>
              <a:t>PCF</a:t>
            </a:r>
            <a:r>
              <a:rPr lang="zh-CN" altLang="en-US" dirty="0"/>
              <a:t>：</a:t>
            </a:r>
            <a:r>
              <a:rPr lang="en-US" altLang="zh-CN" dirty="0"/>
              <a:t>Point Coordination Function</a:t>
            </a:r>
            <a:r>
              <a:rPr lang="zh-CN" altLang="en-US" dirty="0"/>
              <a:t>）：基于优先级的</a:t>
            </a:r>
            <a:r>
              <a:rPr lang="zh-CN" altLang="en-US" dirty="0">
                <a:solidFill>
                  <a:srgbClr val="1C25D4"/>
                </a:solidFill>
              </a:rPr>
              <a:t>无竞争</a:t>
            </a:r>
            <a:r>
              <a:rPr lang="zh-CN" altLang="en-US" dirty="0"/>
              <a:t>接入方式。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轮流查询需要发送数据的节点，然后按照优先级的高低给予发送权。</a:t>
            </a:r>
          </a:p>
        </p:txBody>
      </p:sp>
    </p:spTree>
    <p:extLst>
      <p:ext uri="{BB962C8B-B14F-4D97-AF65-F5344CB8AC3E}">
        <p14:creationId xmlns:p14="http://schemas.microsoft.com/office/powerpoint/2010/main" val="5995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11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47667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1C25D4"/>
                </a:solidFill>
              </a:rPr>
              <a:t>载波侦听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zh-CN" altLang="en-US" sz="2400" dirty="0" smtClean="0">
                <a:solidFill>
                  <a:srgbClr val="1C25D4"/>
                </a:solidFill>
              </a:rPr>
              <a:t>物理载波帧听</a:t>
            </a:r>
            <a:r>
              <a:rPr lang="en-US" altLang="zh-CN" sz="2400" dirty="0" smtClean="0">
                <a:solidFill>
                  <a:srgbClr val="1C25D4"/>
                </a:solidFill>
              </a:rPr>
              <a:t>—</a:t>
            </a:r>
            <a:r>
              <a:rPr lang="zh-CN" altLang="en-US" sz="2400" dirty="0" smtClean="0">
                <a:solidFill>
                  <a:srgbClr val="1C25D4"/>
                </a:solidFill>
              </a:rPr>
              <a:t>物理层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zh-CN" altLang="en-US" sz="2400" dirty="0" smtClean="0">
                <a:solidFill>
                  <a:srgbClr val="1C25D4"/>
                </a:solidFill>
              </a:rPr>
              <a:t>虚拟载波侦听 </a:t>
            </a:r>
            <a:r>
              <a:rPr lang="en-US" altLang="zh-CN" sz="2400" dirty="0" smtClean="0">
                <a:solidFill>
                  <a:srgbClr val="1C25D4"/>
                </a:solidFill>
              </a:rPr>
              <a:t>–MAC</a:t>
            </a:r>
            <a:r>
              <a:rPr lang="zh-CN" altLang="en-US" sz="2400" dirty="0" smtClean="0">
                <a:solidFill>
                  <a:srgbClr val="1C25D4"/>
                </a:solidFill>
              </a:rPr>
              <a:t>层</a:t>
            </a:r>
            <a:endParaRPr lang="zh-CN" altLang="en-US" sz="2400" dirty="0">
              <a:solidFill>
                <a:srgbClr val="1C25D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91683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节点布局如下左图所示。节点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互为邻居节点；节点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互为邻居节点。</a:t>
            </a:r>
            <a:endParaRPr lang="en-US" altLang="zh-CN" dirty="0" smtClean="0"/>
          </a:p>
          <a:p>
            <a:r>
              <a:rPr lang="zh-CN" altLang="en-US" dirty="0" smtClean="0"/>
              <a:t>假设节点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想向节点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传送数据，其过程如下右图所示。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87" y="2852936"/>
            <a:ext cx="4422877" cy="1630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1560" y="508518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NAV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Network Allocation Vector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本次数据交换需要的时间长度。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RTS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Request To Send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请求发送（带有数据长度信息）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CTS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Clear To Send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允许发送（带有数据长度信息）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ACK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Acknowledgment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接收确认。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378686" y="2026200"/>
            <a:ext cx="2106235" cy="37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5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548680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通信建立与通信过程中，邻居节点的行为：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节点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发送的</a:t>
            </a:r>
            <a:r>
              <a:rPr lang="en-US" altLang="zh-CN" dirty="0" smtClean="0"/>
              <a:t>RTS</a:t>
            </a:r>
            <a:r>
              <a:rPr lang="zh-CN" altLang="en-US" dirty="0" smtClean="0"/>
              <a:t>，但收不到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返回给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CTS</a:t>
            </a:r>
            <a:r>
              <a:rPr lang="zh-CN" altLang="en-US" dirty="0" smtClean="0"/>
              <a:t>。节点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从</a:t>
            </a:r>
            <a:r>
              <a:rPr lang="en-US" altLang="zh-CN" dirty="0" smtClean="0"/>
              <a:t>RTS</a:t>
            </a:r>
            <a:r>
              <a:rPr lang="zh-CN" altLang="en-US" dirty="0" smtClean="0"/>
              <a:t>中知道节点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将要向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发送的数据长度，即所需要的时间</a:t>
            </a:r>
            <a:r>
              <a:rPr lang="en-US" altLang="zh-CN" dirty="0" smtClean="0"/>
              <a:t>NAV</a:t>
            </a:r>
            <a:r>
              <a:rPr lang="zh-CN" altLang="en-US" dirty="0" smtClean="0"/>
              <a:t>。在此期间，节点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不可向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发送数据（根据通信中的</a:t>
            </a:r>
            <a:r>
              <a:rPr lang="en-US" altLang="zh-CN" dirty="0" smtClean="0"/>
              <a:t>Near/Far</a:t>
            </a:r>
            <a:r>
              <a:rPr lang="zh-CN" altLang="en-US" dirty="0" smtClean="0"/>
              <a:t>效应，节点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不可以同时发送和接收数据），但它可以向自己的其它邻居节点发送数据。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节点</a:t>
            </a:r>
            <a:r>
              <a:rPr lang="en-US" altLang="zh-CN" dirty="0">
                <a:solidFill>
                  <a:srgbClr val="C00000"/>
                </a:solidFill>
              </a:rPr>
              <a:t>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收不到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发送的</a:t>
            </a:r>
            <a:r>
              <a:rPr lang="en-US" altLang="zh-CN" dirty="0" smtClean="0"/>
              <a:t>RTS</a:t>
            </a:r>
            <a:r>
              <a:rPr lang="zh-CN" altLang="en-US" dirty="0" smtClean="0"/>
              <a:t>，但能收到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回复的</a:t>
            </a:r>
            <a:r>
              <a:rPr lang="en-US" altLang="zh-CN" dirty="0" smtClean="0"/>
              <a:t>CTS</a:t>
            </a:r>
            <a:r>
              <a:rPr lang="zh-CN" altLang="en-US" dirty="0" smtClean="0"/>
              <a:t>，节点</a:t>
            </a:r>
            <a:r>
              <a:rPr lang="en-US" altLang="zh-CN" dirty="0" smtClean="0"/>
              <a:t>D</a:t>
            </a:r>
            <a:r>
              <a:rPr lang="zh-CN" altLang="en-US" dirty="0" smtClean="0"/>
              <a:t>从</a:t>
            </a:r>
            <a:r>
              <a:rPr lang="en-US" altLang="zh-CN" dirty="0" smtClean="0"/>
              <a:t>CTS</a:t>
            </a:r>
            <a:r>
              <a:rPr lang="zh-CN" altLang="en-US" dirty="0" smtClean="0"/>
              <a:t>中知道了</a:t>
            </a:r>
            <a:r>
              <a:rPr lang="en-US" altLang="zh-CN" dirty="0" smtClean="0"/>
              <a:t>B</a:t>
            </a:r>
            <a:r>
              <a:rPr lang="zh-CN" altLang="en-US" dirty="0" smtClean="0"/>
              <a:t>将接收数据的长度，即所需要的时间</a:t>
            </a:r>
            <a:r>
              <a:rPr lang="en-US" altLang="zh-CN" dirty="0" smtClean="0"/>
              <a:t>NAV</a:t>
            </a:r>
            <a:r>
              <a:rPr lang="zh-CN" altLang="en-US" dirty="0" smtClean="0"/>
              <a:t>。在此期间，节点</a:t>
            </a:r>
            <a:r>
              <a:rPr lang="en-US" altLang="zh-CN" dirty="0" smtClean="0"/>
              <a:t>D</a:t>
            </a:r>
            <a:r>
              <a:rPr lang="zh-CN" altLang="en-US" dirty="0" smtClean="0"/>
              <a:t>不可向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发送数据，避免干扰</a:t>
            </a:r>
            <a:r>
              <a:rPr lang="en-US" altLang="zh-CN" dirty="0" smtClean="0"/>
              <a:t>B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发给它的数据。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节点</a:t>
            </a:r>
            <a:r>
              <a:rPr lang="en-US" altLang="zh-CN" dirty="0" smtClean="0">
                <a:solidFill>
                  <a:srgbClr val="C00000"/>
                </a:solidFill>
              </a:rPr>
              <a:t>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既能接收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发送的</a:t>
            </a:r>
            <a:r>
              <a:rPr lang="en-US" altLang="zh-CN" dirty="0" smtClean="0"/>
              <a:t>RTS</a:t>
            </a:r>
            <a:r>
              <a:rPr lang="zh-CN" altLang="en-US" dirty="0" smtClean="0"/>
              <a:t>，也能接受</a:t>
            </a:r>
            <a:r>
              <a:rPr lang="en-US" altLang="zh-CN" dirty="0" smtClean="0"/>
              <a:t>B</a:t>
            </a:r>
            <a:r>
              <a:rPr lang="zh-CN" altLang="en-US" dirty="0" smtClean="0"/>
              <a:t>回复的</a:t>
            </a:r>
            <a:r>
              <a:rPr lang="en-US" altLang="zh-CN" dirty="0" smtClean="0"/>
              <a:t>CTS</a:t>
            </a:r>
            <a:r>
              <a:rPr lang="zh-CN" altLang="en-US" dirty="0" smtClean="0"/>
              <a:t>，所以，在此期间，节点</a:t>
            </a:r>
            <a:r>
              <a:rPr lang="en-US" altLang="zh-CN" dirty="0" smtClean="0"/>
              <a:t>E</a:t>
            </a:r>
            <a:r>
              <a:rPr lang="zh-CN" altLang="en-US" dirty="0" smtClean="0"/>
              <a:t>不能发送数据。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</a:t>
            </a:r>
            <a:r>
              <a:rPr lang="zh-CN" altLang="en-US" dirty="0" smtClean="0">
                <a:solidFill>
                  <a:srgbClr val="1C25D4"/>
                </a:solidFill>
              </a:rPr>
              <a:t>综上述</a:t>
            </a:r>
            <a:r>
              <a:rPr lang="zh-CN" altLang="en-US" dirty="0" smtClean="0"/>
              <a:t>，节点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向节点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建立与进行通信过程中，它们的所有邻居节点都不能发送数据。这就是竞争信道的结果，谁竞争到了信道，其他邻居节点就不能使用该信道。解决这种困境的办法：使用各种复用方式或多信道策略。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79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54868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C25D4"/>
                </a:solidFill>
              </a:rPr>
              <a:t>RTS</a:t>
            </a:r>
            <a:r>
              <a:rPr lang="zh-CN" altLang="en-US" dirty="0" smtClean="0">
                <a:solidFill>
                  <a:srgbClr val="1C25D4"/>
                </a:solidFill>
              </a:rPr>
              <a:t>帧格式（</a:t>
            </a:r>
            <a:r>
              <a:rPr lang="en-US" altLang="zh-CN" dirty="0" smtClean="0">
                <a:solidFill>
                  <a:srgbClr val="1C25D4"/>
                </a:solidFill>
              </a:rPr>
              <a:t>20 bytes</a:t>
            </a:r>
            <a:r>
              <a:rPr lang="zh-CN" altLang="en-US" dirty="0" smtClean="0">
                <a:solidFill>
                  <a:srgbClr val="1C25D4"/>
                </a:solidFill>
              </a:rPr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Frame        Duration      Receiver      Transmitter    FCS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Control                           Address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Address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bytes       2 bytes        6 bytes         6 bytes          4 bytes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98884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C25D4"/>
                </a:solidFill>
              </a:rPr>
              <a:t>CTS</a:t>
            </a:r>
            <a:r>
              <a:rPr lang="zh-CN" altLang="en-US" dirty="0" smtClean="0">
                <a:solidFill>
                  <a:srgbClr val="1C25D4"/>
                </a:solidFill>
              </a:rPr>
              <a:t>、</a:t>
            </a:r>
            <a:r>
              <a:rPr lang="en-US" altLang="zh-CN" dirty="0" smtClean="0">
                <a:solidFill>
                  <a:srgbClr val="1C25D4"/>
                </a:solidFill>
              </a:rPr>
              <a:t>ACK</a:t>
            </a:r>
            <a:r>
              <a:rPr lang="zh-CN" altLang="en-US" dirty="0" smtClean="0">
                <a:solidFill>
                  <a:srgbClr val="1C25D4"/>
                </a:solidFill>
              </a:rPr>
              <a:t>帧格式（</a:t>
            </a:r>
            <a:r>
              <a:rPr lang="en-US" altLang="zh-CN" dirty="0" smtClean="0">
                <a:solidFill>
                  <a:srgbClr val="1C25D4"/>
                </a:solidFill>
              </a:rPr>
              <a:t>14 bytes</a:t>
            </a:r>
            <a:r>
              <a:rPr lang="zh-CN" altLang="en-US" dirty="0" smtClean="0">
                <a:solidFill>
                  <a:srgbClr val="1C25D4"/>
                </a:solidFill>
              </a:rPr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Frame        Duration      Receiver </a:t>
            </a:r>
            <a:r>
              <a:rPr lang="en-US" altLang="zh-CN" dirty="0" smtClean="0">
                <a:solidFill>
                  <a:srgbClr val="C00000"/>
                </a:solidFill>
              </a:rPr>
              <a:t>     FCS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Control                           Address     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</a:t>
            </a:r>
            <a:r>
              <a:rPr lang="en-US" altLang="zh-CN" dirty="0"/>
              <a:t>bytes       2 bytes        6 bytes         </a:t>
            </a:r>
            <a:r>
              <a:rPr lang="en-US" altLang="zh-CN" dirty="0" smtClean="0"/>
              <a:t>4 bytes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8292" y="3284984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C25D4"/>
                </a:solidFill>
              </a:rPr>
              <a:t>数据</a:t>
            </a:r>
            <a:r>
              <a:rPr lang="zh-CN" altLang="en-US" dirty="0" smtClean="0">
                <a:solidFill>
                  <a:srgbClr val="1C25D4"/>
                </a:solidFill>
              </a:rPr>
              <a:t>帧格式（</a:t>
            </a:r>
            <a:r>
              <a:rPr lang="en-US" altLang="zh-CN" dirty="0" smtClean="0">
                <a:solidFill>
                  <a:srgbClr val="1C25D4"/>
                </a:solidFill>
              </a:rPr>
              <a:t>20 bytes</a:t>
            </a:r>
            <a:r>
              <a:rPr lang="zh-CN" altLang="en-US" dirty="0" smtClean="0">
                <a:solidFill>
                  <a:srgbClr val="1C25D4"/>
                </a:solidFill>
              </a:rPr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Frame        Duration/ID      End             Source        Receiver      Transmitter    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Control       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NAV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</a:rPr>
              <a:t>          Address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Address</a:t>
            </a:r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en-US" altLang="zh-CN" dirty="0" err="1" smtClean="0">
                <a:solidFill>
                  <a:srgbClr val="C00000"/>
                </a:solidFill>
              </a:rPr>
              <a:t>Address</a:t>
            </a:r>
            <a:r>
              <a:rPr lang="en-US" altLang="zh-CN" dirty="0" smtClean="0">
                <a:solidFill>
                  <a:srgbClr val="C00000"/>
                </a:solidFill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Address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bytes       2 bytes             6 bytes         6 bytes       6 bytes        6 bytes</a:t>
            </a:r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Seq-ctl</a:t>
            </a:r>
            <a:r>
              <a:rPr lang="en-US" altLang="zh-CN" dirty="0" smtClean="0">
                <a:solidFill>
                  <a:srgbClr val="C00000"/>
                </a:solidFill>
              </a:rPr>
              <a:t>        Frame body     FCS</a:t>
            </a:r>
          </a:p>
          <a:p>
            <a:r>
              <a:rPr lang="en-US" altLang="zh-CN" dirty="0" smtClean="0"/>
              <a:t>2 bytes        0-2312 bytes   4 bytes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3568" y="551723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1C25D4"/>
                </a:solidFill>
              </a:rPr>
              <a:t>Seq-ctl</a:t>
            </a:r>
            <a:r>
              <a:rPr lang="zh-CN" altLang="en-US" dirty="0" smtClean="0"/>
              <a:t>：顺序控制字（帧的编号），用于重组帧片段及丢弃重复帧。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71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548680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C25D4"/>
                </a:solidFill>
              </a:rPr>
              <a:t>Frame control</a:t>
            </a:r>
            <a:r>
              <a:rPr lang="zh-CN" altLang="en-US" dirty="0" smtClean="0">
                <a:solidFill>
                  <a:srgbClr val="1C25D4"/>
                </a:solidFill>
              </a:rPr>
              <a:t>（</a:t>
            </a:r>
            <a:r>
              <a:rPr lang="en-US" altLang="zh-CN" dirty="0" smtClean="0">
                <a:solidFill>
                  <a:srgbClr val="1C25D4"/>
                </a:solidFill>
              </a:rPr>
              <a:t>2 bytes</a:t>
            </a:r>
            <a:r>
              <a:rPr lang="zh-CN" altLang="en-US" dirty="0" smtClean="0">
                <a:solidFill>
                  <a:srgbClr val="1C25D4"/>
                </a:solidFill>
              </a:rPr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协议版本    类型与子类型    </a:t>
            </a:r>
            <a:r>
              <a:rPr lang="en-US" altLang="zh-CN" dirty="0" smtClean="0">
                <a:solidFill>
                  <a:srgbClr val="C00000"/>
                </a:solidFill>
              </a:rPr>
              <a:t>To DS</a:t>
            </a:r>
            <a:r>
              <a:rPr lang="zh-CN" altLang="en-US" dirty="0" smtClean="0">
                <a:solidFill>
                  <a:srgbClr val="C00000"/>
                </a:solidFill>
              </a:rPr>
              <a:t>与</a:t>
            </a:r>
            <a:r>
              <a:rPr lang="en-US" altLang="zh-CN" dirty="0" smtClean="0">
                <a:solidFill>
                  <a:srgbClr val="C00000"/>
                </a:solidFill>
              </a:rPr>
              <a:t>From DS    More Fragment    Retry</a:t>
            </a:r>
          </a:p>
          <a:p>
            <a:r>
              <a:rPr lang="en-US" altLang="zh-CN" dirty="0" smtClean="0"/>
              <a:t>2 bits           2+4 bits             1+1 bits                  1 bit                      1 bit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Power Management    More Data    Protected Frame    Order</a:t>
            </a:r>
          </a:p>
          <a:p>
            <a:r>
              <a:rPr lang="en-US" altLang="zh-CN" dirty="0" smtClean="0"/>
              <a:t>1 bit                              1 bit              1 bit                        1 bit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568" y="2852936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类型与子类型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类   型： </a:t>
            </a:r>
            <a:r>
              <a:rPr lang="en-US" altLang="zh-CN" dirty="0" smtClean="0"/>
              <a:t>01-</a:t>
            </a:r>
            <a:r>
              <a:rPr lang="zh-CN" altLang="en-US" dirty="0" smtClean="0"/>
              <a:t>控制帧；</a:t>
            </a:r>
            <a:r>
              <a:rPr lang="en-US" altLang="zh-CN" dirty="0" smtClean="0"/>
              <a:t>00-</a:t>
            </a:r>
            <a:r>
              <a:rPr lang="zh-CN" altLang="en-US" dirty="0" smtClean="0"/>
              <a:t>管理帧；</a:t>
            </a:r>
            <a:r>
              <a:rPr lang="en-US" altLang="zh-CN" dirty="0" smtClean="0"/>
              <a:t>10-</a:t>
            </a:r>
            <a:r>
              <a:rPr lang="zh-CN" altLang="en-US" dirty="0" smtClean="0"/>
              <a:t>数据帧</a:t>
            </a:r>
            <a:endParaRPr lang="en-US" altLang="zh-CN" dirty="0" smtClean="0"/>
          </a:p>
          <a:p>
            <a:r>
              <a:rPr lang="zh-CN" altLang="en-US" dirty="0" smtClean="0"/>
              <a:t>子类型：</a:t>
            </a:r>
            <a:r>
              <a:rPr lang="en-US" altLang="zh-CN" dirty="0" smtClean="0"/>
              <a:t>1011-RTS</a:t>
            </a:r>
            <a:r>
              <a:rPr lang="zh-CN" altLang="en-US" dirty="0" smtClean="0"/>
              <a:t>帧；</a:t>
            </a:r>
            <a:r>
              <a:rPr lang="en-US" altLang="zh-CN" dirty="0" smtClean="0"/>
              <a:t>1100-CTS</a:t>
            </a:r>
            <a:r>
              <a:rPr lang="zh-CN" altLang="en-US" dirty="0" smtClean="0"/>
              <a:t>帧；</a:t>
            </a:r>
            <a:r>
              <a:rPr lang="en-US" altLang="zh-CN" dirty="0" smtClean="0"/>
              <a:t>1101-ACK</a:t>
            </a:r>
            <a:r>
              <a:rPr lang="zh-CN" altLang="en-US" dirty="0" smtClean="0"/>
              <a:t>帧；</a:t>
            </a:r>
            <a:r>
              <a:rPr lang="en-US" altLang="zh-CN" dirty="0" smtClean="0"/>
              <a:t>1010-</a:t>
            </a:r>
            <a:r>
              <a:rPr lang="zh-CN" altLang="en-US" dirty="0" smtClean="0"/>
              <a:t>苏醒确认帧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To DS</a:t>
            </a:r>
            <a:r>
              <a:rPr lang="zh-CN" altLang="en-US" dirty="0" smtClean="0">
                <a:solidFill>
                  <a:srgbClr val="C00000"/>
                </a:solidFill>
              </a:rPr>
              <a:t>与</a:t>
            </a:r>
            <a:r>
              <a:rPr lang="en-US" altLang="zh-CN" dirty="0" smtClean="0">
                <a:solidFill>
                  <a:srgbClr val="C00000"/>
                </a:solidFill>
              </a:rPr>
              <a:t>From DS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00-</a:t>
            </a:r>
            <a:r>
              <a:rPr lang="zh-CN" altLang="en-US" dirty="0" smtClean="0"/>
              <a:t>数据帧在主机之间传送；</a:t>
            </a:r>
            <a:r>
              <a:rPr lang="en-US" altLang="zh-CN" dirty="0" smtClean="0"/>
              <a:t>01-</a:t>
            </a:r>
            <a:r>
              <a:rPr lang="zh-CN" altLang="en-US" dirty="0" smtClean="0"/>
              <a:t>数据帧来自</a:t>
            </a:r>
            <a:r>
              <a:rPr lang="en-US" altLang="zh-CN" dirty="0" smtClean="0"/>
              <a:t>AP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10-</a:t>
            </a:r>
            <a:r>
              <a:rPr lang="zh-CN" altLang="en-US" dirty="0" smtClean="0"/>
              <a:t>数据帧发自</a:t>
            </a:r>
            <a:r>
              <a:rPr lang="en-US" altLang="zh-CN" dirty="0" smtClean="0"/>
              <a:t>AP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11-AP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AP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More Fragment</a:t>
            </a:r>
            <a:r>
              <a:rPr lang="zh-CN" altLang="en-US" dirty="0" smtClean="0"/>
              <a:t>：最后一段为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，其他为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Retry</a:t>
            </a:r>
            <a:r>
              <a:rPr lang="zh-CN" altLang="en-US" dirty="0" smtClean="0"/>
              <a:t>：重传为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Power Management</a:t>
            </a:r>
            <a:r>
              <a:rPr lang="zh-CN" altLang="en-US" dirty="0" smtClean="0"/>
              <a:t>：数据传输完成后直接进入省电模式为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More Data</a:t>
            </a:r>
            <a:r>
              <a:rPr lang="zh-CN" altLang="en-US" dirty="0" smtClean="0"/>
              <a:t>：还有数据为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Protected Frame</a:t>
            </a:r>
            <a:r>
              <a:rPr lang="zh-CN" altLang="en-US" dirty="0" smtClean="0"/>
              <a:t>：帧体被加密为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Order</a:t>
            </a:r>
            <a:r>
              <a:rPr lang="zh-CN" altLang="en-US" dirty="0" smtClean="0"/>
              <a:t>：按顺序传送为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78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15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620688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FCS</a:t>
            </a:r>
            <a:r>
              <a:rPr lang="zh-CN" altLang="en-US" sz="2400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</a:rPr>
              <a:t>Frame Check Sequence</a:t>
            </a:r>
            <a:r>
              <a:rPr lang="zh-CN" altLang="en-US" sz="2400" dirty="0" smtClean="0">
                <a:solidFill>
                  <a:srgbClr val="C00000"/>
                </a:solidFill>
              </a:rPr>
              <a:t>）的生成示例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M=1010001101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CRC8=x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</a:t>
            </a:r>
            <a:r>
              <a:rPr lang="zh-CN" altLang="en-US" dirty="0" smtClean="0"/>
              <a:t>对应的幂次代码为</a:t>
            </a:r>
            <a:r>
              <a:rPr lang="en-US" altLang="zh-CN" dirty="0" smtClean="0"/>
              <a:t>P=110101</a:t>
            </a:r>
            <a:r>
              <a:rPr lang="zh-CN" altLang="en-US" dirty="0" smtClean="0"/>
              <a:t>，阶次</a:t>
            </a:r>
            <a:r>
              <a:rPr lang="en-US" altLang="zh-CN" dirty="0" smtClean="0"/>
              <a:t>R=5</a:t>
            </a:r>
            <a:r>
              <a:rPr lang="zh-CN" altLang="en-US" dirty="0" smtClean="0"/>
              <a:t>。在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后加</a:t>
            </a:r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=5</a:t>
            </a:r>
            <a:r>
              <a:rPr lang="zh-CN" altLang="en-US" dirty="0" smtClean="0"/>
              <a:t>）个“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”，得到序列</a:t>
            </a:r>
            <a:r>
              <a:rPr lang="en-US" altLang="zh-CN" dirty="0" smtClean="0"/>
              <a:t>101000110100000</a:t>
            </a:r>
            <a:r>
              <a:rPr lang="zh-CN" altLang="en-US" dirty="0" smtClean="0"/>
              <a:t>，该序列对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做模</a:t>
            </a:r>
            <a:r>
              <a:rPr lang="en-US" altLang="zh-CN" dirty="0" smtClean="0"/>
              <a:t>2</a:t>
            </a:r>
            <a:r>
              <a:rPr lang="zh-CN" altLang="en-US" dirty="0" smtClean="0"/>
              <a:t>除法运算（即按位异或），得余数</a:t>
            </a:r>
            <a:r>
              <a:rPr lang="en-US" altLang="zh-CN" dirty="0" smtClean="0"/>
              <a:t>r(x)</a:t>
            </a:r>
            <a:r>
              <a:rPr lang="zh-CN" altLang="en-US" dirty="0" smtClean="0"/>
              <a:t>对应的代码为</a:t>
            </a:r>
            <a:r>
              <a:rPr lang="en-US" altLang="zh-CN" dirty="0" smtClean="0"/>
              <a:t>01110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1C25D4"/>
                </a:solidFill>
              </a:rPr>
              <a:t>CSC</a:t>
            </a:r>
            <a:r>
              <a:rPr lang="zh-CN" altLang="en-US" dirty="0" smtClean="0">
                <a:solidFill>
                  <a:srgbClr val="1C25D4"/>
                </a:solidFill>
              </a:rPr>
              <a:t>校验码</a:t>
            </a:r>
            <a:r>
              <a:rPr lang="zh-CN" altLang="en-US" dirty="0" smtClean="0"/>
              <a:t>）。则实际需要发送的数据是</a:t>
            </a:r>
            <a:r>
              <a:rPr lang="en-US" altLang="zh-CN" dirty="0" smtClean="0"/>
              <a:t>101000110101110</a:t>
            </a:r>
            <a:r>
              <a:rPr lang="zh-CN" altLang="en-US" dirty="0" smtClean="0"/>
              <a:t>（</a:t>
            </a:r>
            <a:r>
              <a:rPr lang="en-US" altLang="zh-CN" dirty="0" err="1" smtClean="0">
                <a:solidFill>
                  <a:srgbClr val="1C25D4"/>
                </a:solidFill>
              </a:rPr>
              <a:t>M+r</a:t>
            </a:r>
            <a:r>
              <a:rPr lang="en-US" altLang="zh-CN" dirty="0" smtClean="0">
                <a:solidFill>
                  <a:srgbClr val="1C25D4"/>
                </a:solidFill>
              </a:rPr>
              <a:t>(x)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0990"/>
            <a:ext cx="3528392" cy="37463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8064" y="2780928"/>
            <a:ext cx="30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C25D4"/>
                </a:solidFill>
              </a:rPr>
              <a:t>验证过程</a:t>
            </a:r>
            <a:r>
              <a:rPr lang="zh-CN" altLang="en-US" dirty="0" smtClean="0"/>
              <a:t>：接收方收到数据后，将其对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进行模</a:t>
            </a:r>
            <a:r>
              <a:rPr lang="en-US" altLang="zh-CN" dirty="0" smtClean="0"/>
              <a:t>2</a:t>
            </a:r>
            <a:r>
              <a:rPr lang="zh-CN" altLang="en-US" dirty="0" smtClean="0"/>
              <a:t>除法运算，若余数为零，则认为数据传输无差错；否则，认为传输出现错误，因为无法纠正，只有丢弃或请求重传。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1C25D4"/>
                </a:solidFill>
              </a:rPr>
              <a:t>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</a:t>
            </a:r>
            <a:r>
              <a:rPr lang="zh-CN" altLang="en-US" dirty="0" smtClean="0"/>
              <a:t>越大，保证正确传输的可能性越大。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52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16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63540" y="548680"/>
            <a:ext cx="7824883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1C25D4"/>
                </a:solidFill>
              </a:rPr>
              <a:t>2. </a:t>
            </a:r>
            <a:r>
              <a:rPr lang="zh-CN" altLang="en-US" sz="2400" dirty="0" smtClean="0">
                <a:solidFill>
                  <a:srgbClr val="1C25D4"/>
                </a:solidFill>
              </a:rPr>
              <a:t>二进制指数随机退避算法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en-US" altLang="zh-CN" dirty="0" smtClean="0">
                <a:solidFill>
                  <a:srgbClr val="1C25D4"/>
                </a:solidFill>
              </a:rPr>
              <a:t>        </a:t>
            </a:r>
            <a:r>
              <a:rPr lang="zh-CN" altLang="en-US" dirty="0" smtClean="0"/>
              <a:t>冲突发生时，节点进行随机时延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0&lt;t&lt;T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服从（</a:t>
            </a:r>
            <a:r>
              <a:rPr lang="en-US" altLang="zh-CN" dirty="0" smtClean="0"/>
              <a:t>0~T</a:t>
            </a:r>
            <a:r>
              <a:rPr lang="zh-CN" altLang="en-US" dirty="0" smtClean="0"/>
              <a:t>）上的以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为底的指数分布。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退避算法包括三种：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）非坚持</a:t>
            </a:r>
            <a:r>
              <a:rPr lang="en-US" altLang="zh-CN" dirty="0" smtClean="0">
                <a:solidFill>
                  <a:srgbClr val="C00000"/>
                </a:solidFill>
              </a:rPr>
              <a:t>CSMA</a:t>
            </a:r>
            <a:r>
              <a:rPr lang="zh-CN" altLang="en-US" dirty="0" smtClean="0"/>
              <a:t>：若信道空闲，则发送；若信道忙，则等待一个随机时间，再侦听信道。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</a:rPr>
              <a:t>1-</a:t>
            </a:r>
            <a:r>
              <a:rPr lang="zh-CN" altLang="en-US" dirty="0" smtClean="0">
                <a:solidFill>
                  <a:srgbClr val="C00000"/>
                </a:solidFill>
              </a:rPr>
              <a:t>坚持</a:t>
            </a:r>
            <a:r>
              <a:rPr lang="en-US" altLang="zh-CN" dirty="0" smtClean="0">
                <a:solidFill>
                  <a:srgbClr val="C00000"/>
                </a:solidFill>
              </a:rPr>
              <a:t>CSMA</a:t>
            </a:r>
            <a:r>
              <a:rPr lang="zh-CN" altLang="en-US" dirty="0" smtClean="0"/>
              <a:t>：若信道空闲，则发送；若信道忙，监听，一旦信道空闲，立即发送；若发生冲突，则等待一个随机时间，再监听信道。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</a:rPr>
              <a:t>p-</a:t>
            </a:r>
            <a:r>
              <a:rPr lang="zh-CN" altLang="en-US" dirty="0" smtClean="0">
                <a:solidFill>
                  <a:srgbClr val="C00000"/>
                </a:solidFill>
              </a:rPr>
              <a:t>坚持</a:t>
            </a:r>
            <a:r>
              <a:rPr lang="en-US" altLang="zh-CN" dirty="0" smtClean="0">
                <a:solidFill>
                  <a:srgbClr val="C00000"/>
                </a:solidFill>
              </a:rPr>
              <a:t>CSMA</a:t>
            </a:r>
            <a:r>
              <a:rPr lang="zh-CN" altLang="en-US" dirty="0" smtClean="0"/>
              <a:t>：若信道空闲，则以概率</a:t>
            </a:r>
            <a:r>
              <a:rPr lang="en-US" altLang="zh-CN" dirty="0" smtClean="0"/>
              <a:t>p</a:t>
            </a:r>
            <a:r>
              <a:rPr lang="zh-CN" altLang="en-US" dirty="0" smtClean="0"/>
              <a:t>发送，以（</a:t>
            </a:r>
            <a:r>
              <a:rPr lang="en-US" altLang="zh-CN" dirty="0" smtClean="0"/>
              <a:t>1-p</a:t>
            </a:r>
            <a:r>
              <a:rPr lang="zh-CN" altLang="en-US" dirty="0" smtClean="0"/>
              <a:t>）的概率延迟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个时间单位（相当于最大的传播延迟时间）继续监听信道。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算法举例如下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端到端往返时间</a:t>
            </a:r>
            <a:r>
              <a:rPr lang="en-US" altLang="zh-CN" dirty="0" smtClean="0"/>
              <a:t>2t=51.2</a:t>
            </a:r>
            <a:r>
              <a:rPr lang="el-GR" altLang="zh-CN" dirty="0" smtClean="0"/>
              <a:t>μ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k(k=2)</a:t>
            </a:r>
            <a:r>
              <a:rPr lang="zh-CN" altLang="en-US" dirty="0" smtClean="0"/>
              <a:t>发生碰撞，则延迟时间从</a:t>
            </a:r>
            <a:r>
              <a:rPr lang="en-US" altLang="zh-CN" dirty="0" smtClean="0"/>
              <a:t>{0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51.2</a:t>
            </a:r>
            <a:r>
              <a:rPr lang="el-GR" altLang="zh-CN" dirty="0"/>
              <a:t> μ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102.4</a:t>
            </a:r>
            <a:r>
              <a:rPr lang="el-GR" altLang="zh-CN" dirty="0"/>
              <a:t> μ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153.6</a:t>
            </a:r>
            <a:r>
              <a:rPr lang="el-GR" altLang="zh-CN" dirty="0"/>
              <a:t> μ</a:t>
            </a:r>
            <a:r>
              <a:rPr lang="en-US" altLang="zh-CN" dirty="0" smtClean="0"/>
              <a:t>s}</a:t>
            </a:r>
            <a:r>
              <a:rPr lang="zh-CN" altLang="en-US" dirty="0" smtClean="0"/>
              <a:t>中选择延迟时间。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注</a:t>
            </a:r>
            <a:r>
              <a:rPr lang="zh-CN" altLang="en-US" dirty="0" smtClean="0"/>
              <a:t>：基本退避时间</a:t>
            </a:r>
            <a:r>
              <a:rPr lang="zh-CN" altLang="en-US" dirty="0" smtClean="0">
                <a:latin typeface="Cambria Math" panose="02040503050406030204" pitchFamily="18" charset="0"/>
              </a:rPr>
              <a:t>≝</a:t>
            </a:r>
            <a:r>
              <a:rPr lang="zh-CN" altLang="en-US" dirty="0" smtClean="0"/>
              <a:t>端到端的往返时间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冲突发生的次数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，冲突超过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还是取值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次，即</a:t>
            </a:r>
            <a:r>
              <a:rPr lang="en-US" altLang="zh-CN" dirty="0" smtClean="0"/>
              <a:t>K=&lt;10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取随机数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：从整数集合</a:t>
            </a:r>
            <a:r>
              <a:rPr lang="en-US" altLang="zh-CN" dirty="0" smtClean="0"/>
              <a:t>{0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-1}</a:t>
            </a:r>
            <a:r>
              <a:rPr lang="zh-CN" altLang="en-US" dirty="0" smtClean="0"/>
              <a:t>中取随机数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。等待时间</a:t>
            </a:r>
            <a:r>
              <a:rPr lang="en-US" altLang="zh-CN" dirty="0" smtClean="0"/>
              <a:t>=r x </a:t>
            </a:r>
            <a:r>
              <a:rPr lang="zh-CN" altLang="en-US" dirty="0" smtClean="0"/>
              <a:t>基本退避时间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冲突次数超过</a:t>
            </a:r>
            <a:r>
              <a:rPr lang="en-US" altLang="zh-CN" dirty="0" smtClean="0"/>
              <a:t>16</a:t>
            </a:r>
            <a:r>
              <a:rPr lang="zh-CN" altLang="en-US" dirty="0" smtClean="0"/>
              <a:t>次后，丢弃传输的帧。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364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17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4" y="764704"/>
            <a:ext cx="7951645" cy="53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4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548680"/>
            <a:ext cx="820891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1C25D4"/>
                </a:solidFill>
              </a:rPr>
              <a:t>4.3.3 S-MAC</a:t>
            </a:r>
            <a:r>
              <a:rPr lang="zh-CN" altLang="en-US" sz="2400" dirty="0">
                <a:solidFill>
                  <a:srgbClr val="1C25D4"/>
                </a:solidFill>
              </a:rPr>
              <a:t>层</a:t>
            </a:r>
            <a:r>
              <a:rPr lang="zh-CN" altLang="en-US" sz="2400" dirty="0" smtClean="0">
                <a:solidFill>
                  <a:srgbClr val="1C25D4"/>
                </a:solidFill>
              </a:rPr>
              <a:t>协议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en-US" altLang="zh-CN" sz="2400" dirty="0">
                <a:solidFill>
                  <a:srgbClr val="1C25D4"/>
                </a:solidFill>
              </a:rPr>
              <a:t> </a:t>
            </a:r>
            <a:r>
              <a:rPr lang="en-US" altLang="zh-CN" sz="2400" dirty="0" smtClean="0">
                <a:solidFill>
                  <a:srgbClr val="1C25D4"/>
                </a:solidFill>
              </a:rPr>
              <a:t>   </a:t>
            </a:r>
            <a:r>
              <a:rPr lang="en-US" altLang="zh-CN" dirty="0" smtClean="0"/>
              <a:t>S-MAC</a:t>
            </a:r>
            <a:r>
              <a:rPr lang="zh-CN" altLang="en-US" dirty="0" smtClean="0"/>
              <a:t>是针对</a:t>
            </a:r>
            <a:r>
              <a:rPr lang="en-US" altLang="zh-CN" dirty="0" smtClean="0"/>
              <a:t>WSN</a:t>
            </a:r>
            <a:r>
              <a:rPr lang="zh-CN" altLang="en-US" dirty="0" smtClean="0"/>
              <a:t>节能而设计的一种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协议。</a:t>
            </a:r>
            <a:endParaRPr lang="en-US" altLang="zh-CN" dirty="0" smtClean="0"/>
          </a:p>
          <a:p>
            <a:r>
              <a:rPr lang="en-US" altLang="zh-CN" dirty="0" smtClean="0"/>
              <a:t>WSN</a:t>
            </a:r>
            <a:r>
              <a:rPr lang="zh-CN" altLang="en-US" dirty="0" smtClean="0"/>
              <a:t>无效耗能主要来自以下四个方面：</a:t>
            </a:r>
            <a:endParaRPr lang="en-US" altLang="zh-CN" dirty="0" smtClean="0"/>
          </a:p>
          <a:p>
            <a:r>
              <a:rPr lang="zh-CN" altLang="en-US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  <a:r>
              <a:rPr lang="zh-CN" altLang="en-US" sz="2000" dirty="0">
                <a:solidFill>
                  <a:srgbClr val="C00000"/>
                </a:solidFill>
              </a:rPr>
              <a:t>）侦听耗能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dirty="0" smtClean="0"/>
              <a:t>        MAC</a:t>
            </a:r>
            <a:r>
              <a:rPr lang="zh-CN" altLang="en-US" dirty="0" smtClean="0"/>
              <a:t>采用竞争方式使用信道，需要侦听信道，耗能；</a:t>
            </a:r>
            <a:endParaRPr lang="en-US" altLang="zh-CN" dirty="0" smtClean="0"/>
          </a:p>
          <a:p>
            <a:r>
              <a:rPr lang="zh-CN" altLang="en-US" dirty="0" smtClean="0"/>
              <a:t>节点不知道它的邻居何时给自己发送数据，需要让射频通信模块始终处于接收状态，耗能。</a:t>
            </a:r>
            <a:endParaRPr lang="en-US" altLang="zh-CN" dirty="0" smtClean="0"/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</a:rPr>
              <a:t>）碰撞耗能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        多个邻居节点向同一个节点发送数据，导致相互干扰而无法接收数据，被迫要求重传，耗能。</a:t>
            </a:r>
            <a:endParaRPr lang="en-US" altLang="zh-CN" dirty="0" smtClean="0"/>
          </a:p>
          <a:p>
            <a:r>
              <a:rPr lang="zh-CN" altLang="en-US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3</a:t>
            </a:r>
            <a:r>
              <a:rPr lang="zh-CN" altLang="en-US" sz="2000" dirty="0">
                <a:solidFill>
                  <a:srgbClr val="C00000"/>
                </a:solidFill>
              </a:rPr>
              <a:t>）串扰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        两个相邻信道之间相互干扰，导致接收数据错误，需要重传，耗能。</a:t>
            </a:r>
            <a:endParaRPr lang="en-US" altLang="zh-CN" dirty="0" smtClean="0"/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</a:rPr>
              <a:t>4</a:t>
            </a:r>
            <a:r>
              <a:rPr lang="zh-CN" altLang="en-US" sz="2000" dirty="0" smtClean="0">
                <a:solidFill>
                  <a:srgbClr val="C00000"/>
                </a:solidFill>
              </a:rPr>
              <a:t>）控制消息过多导致耗能增加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S-MAC</a:t>
            </a:r>
            <a:r>
              <a:rPr lang="zh-CN" altLang="en-US" sz="2000" dirty="0" smtClean="0">
                <a:solidFill>
                  <a:srgbClr val="C00000"/>
                </a:solidFill>
              </a:rPr>
              <a:t>协议的主要内容：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1C25D4"/>
                </a:solidFill>
              </a:rPr>
              <a:t>1. </a:t>
            </a:r>
            <a:r>
              <a:rPr lang="zh-CN" altLang="en-US" sz="2000" dirty="0" smtClean="0">
                <a:solidFill>
                  <a:srgbClr val="1C25D4"/>
                </a:solidFill>
              </a:rPr>
              <a:t>周期性侦听和休眠机制</a:t>
            </a:r>
            <a:endParaRPr lang="en-US" altLang="zh-CN" sz="2000" dirty="0">
              <a:solidFill>
                <a:srgbClr val="1C25D4"/>
              </a:solidFill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    </a:t>
            </a:r>
            <a:r>
              <a:rPr lang="zh-CN" altLang="en-US" sz="2000" dirty="0" smtClean="0"/>
              <a:t>相邻节点侦听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休眠周期如何保持一致？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节点通过</a:t>
            </a:r>
            <a:r>
              <a:rPr lang="en-US" altLang="zh-CN" sz="2000" dirty="0" smtClean="0"/>
              <a:t>SYNC</a:t>
            </a:r>
            <a:r>
              <a:rPr lang="zh-CN" altLang="en-US" sz="2000" dirty="0" smtClean="0"/>
              <a:t>消息来建立和维护自己的调度信息（侦听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休眠周期），保持自己和所有邻居节点的调度信息。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3162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67544" y="404664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节点启动进入侦听状态（持续一段固定时间）。</a:t>
            </a:r>
            <a:r>
              <a:rPr lang="zh-CN" altLang="en-US" dirty="0" smtClean="0">
                <a:solidFill>
                  <a:srgbClr val="FF0000"/>
                </a:solidFill>
              </a:rPr>
              <a:t>“先人后己”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若收到邻居节点的调度信息，则用邻居的调度信息作为自己的调度信息，并等待一段随机时间后，广播该调度信息；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若收到多个邻居的调度信息，记录下来，选择第一个收到的调度信息作为自己的调度信息；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若未收到任何调度信息，则自己产生一个调度信息，并广播之，节点产生并广播调度信息后，若收到邻居的不同调度信息，分两种情况：</a:t>
            </a:r>
            <a:endParaRPr lang="en-US" altLang="zh-CN" dirty="0" smtClean="0"/>
          </a:p>
          <a:p>
            <a:r>
              <a:rPr lang="zh-CN" altLang="en-US" dirty="0" smtClean="0">
                <a:latin typeface="Cambria Math" panose="02040503050406030204" pitchFamily="18" charset="0"/>
              </a:rPr>
              <a:t>                   ♦</a:t>
            </a:r>
            <a:r>
              <a:rPr lang="zh-CN" altLang="en-US" dirty="0" smtClean="0"/>
              <a:t>如果未曾收到过与自己调度信息相同的其他邻居的通告，则采纳邻居的调度信息，丢弃自己生成的调度信息；</a:t>
            </a:r>
            <a:endParaRPr lang="en-US" altLang="zh-CN" dirty="0" smtClean="0"/>
          </a:p>
          <a:p>
            <a:r>
              <a:rPr lang="zh-CN" altLang="en-US" dirty="0" smtClean="0">
                <a:latin typeface="Cambria Math" panose="02040503050406030204" pitchFamily="18" charset="0"/>
              </a:rPr>
              <a:t>                   ♦</a:t>
            </a:r>
            <a:r>
              <a:rPr lang="zh-CN" altLang="en-US" dirty="0" smtClean="0"/>
              <a:t>如果已收到过与自己调度信息相同的其他邻居的通告，则记录该调度信息，以便能够与同步的相邻节点进行通信。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3645024"/>
            <a:ext cx="79928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C25D4"/>
                </a:solidFill>
              </a:rPr>
              <a:t>2. </a:t>
            </a:r>
            <a:r>
              <a:rPr lang="zh-CN" altLang="en-US" sz="2400" dirty="0" smtClean="0">
                <a:solidFill>
                  <a:srgbClr val="1C25D4"/>
                </a:solidFill>
              </a:rPr>
              <a:t>流量自适应侦听机制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en-US" altLang="zh-CN" dirty="0" smtClean="0"/>
              <a:t>    </a:t>
            </a:r>
            <a:r>
              <a:rPr lang="zh-CN" altLang="en-US" dirty="0"/>
              <a:t> </a:t>
            </a:r>
            <a:r>
              <a:rPr lang="zh-CN" altLang="en-US" dirty="0" smtClean="0"/>
              <a:t>   通信过程中，通信节点及其邻居不立即进入休眠状态，而是保持侦听一段时间，如果收到</a:t>
            </a:r>
            <a:r>
              <a:rPr lang="en-US" altLang="zh-CN" dirty="0" smtClean="0"/>
              <a:t>RTS</a:t>
            </a:r>
            <a:r>
              <a:rPr lang="zh-CN" altLang="en-US" dirty="0" smtClean="0"/>
              <a:t>包，则可立即建立通信，无需等到下一次调度侦听周期。从而减少了传输的延迟；若没有收到</a:t>
            </a:r>
            <a:r>
              <a:rPr lang="en-US" altLang="zh-CN" dirty="0" smtClean="0"/>
              <a:t>RTS</a:t>
            </a:r>
            <a:r>
              <a:rPr lang="zh-CN" altLang="en-US" dirty="0" smtClean="0"/>
              <a:t>，则休眠至下一个调度周期。</a:t>
            </a:r>
            <a:endParaRPr lang="en-US" altLang="zh-CN" dirty="0" smtClean="0"/>
          </a:p>
          <a:p>
            <a:r>
              <a:rPr lang="en-US" altLang="zh-CN" sz="2400" dirty="0">
                <a:solidFill>
                  <a:srgbClr val="1C25D4"/>
                </a:solidFill>
              </a:rPr>
              <a:t>3. </a:t>
            </a:r>
            <a:r>
              <a:rPr lang="zh-CN" altLang="en-US" sz="2400" dirty="0">
                <a:solidFill>
                  <a:srgbClr val="1C25D4"/>
                </a:solidFill>
              </a:rPr>
              <a:t>冲突和串音避免机制</a:t>
            </a:r>
            <a:endParaRPr lang="en-US" altLang="zh-CN" sz="2400" dirty="0">
              <a:solidFill>
                <a:srgbClr val="1C25D4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当两个节点通信时，它们的邻居节点都进入休眠状态。这样就没有冲突和串音了。通信结束时，若邻居节点仍处于侦听周期，则会被唤醒，否则继续处于休眠状态。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70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内容提要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>
          <a:xfrm>
            <a:off x="2843808" y="1700808"/>
            <a:ext cx="3887663" cy="3096443"/>
          </a:xfrm>
        </p:spPr>
        <p:txBody>
          <a:bodyPr>
            <a:normAutofit/>
          </a:bodyPr>
          <a:lstStyle/>
          <a:p>
            <a:pPr marL="449263" indent="-449263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b="0" dirty="0" smtClean="0"/>
              <a:t>WSN</a:t>
            </a:r>
            <a:r>
              <a:rPr lang="zh-CN" altLang="en-US" b="0" dirty="0" smtClean="0"/>
              <a:t>的物理层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0" dirty="0" smtClean="0"/>
              <a:t>物理层</a:t>
            </a:r>
            <a:r>
              <a:rPr lang="zh-CN" altLang="en-US" sz="2400" b="0" dirty="0"/>
              <a:t>的主要技术</a:t>
            </a:r>
            <a:endParaRPr lang="en-US" altLang="zh-CN" sz="2400" b="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0" dirty="0" smtClean="0"/>
              <a:t>物理层</a:t>
            </a:r>
            <a:r>
              <a:rPr lang="zh-CN" altLang="en-US" sz="2400" b="0" dirty="0"/>
              <a:t>的帧结构</a:t>
            </a:r>
          </a:p>
          <a:p>
            <a:pPr marL="449263" indent="-449263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b="0" dirty="0" smtClean="0"/>
              <a:t>WSN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MAC</a:t>
            </a:r>
            <a:r>
              <a:rPr lang="zh-CN" altLang="en-US" b="0" dirty="0" smtClean="0"/>
              <a:t>层</a:t>
            </a:r>
            <a:endParaRPr lang="zh-CN" altLang="zh-CN" sz="2400" b="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0" dirty="0" smtClean="0"/>
              <a:t>MAC</a:t>
            </a:r>
            <a:r>
              <a:rPr lang="zh-CN" altLang="en-US" sz="2400" b="0" dirty="0" smtClean="0"/>
              <a:t>层的功能</a:t>
            </a:r>
            <a:endParaRPr lang="en-US" altLang="zh-CN" sz="2400" b="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0" dirty="0" smtClean="0"/>
              <a:t>S-MAC</a:t>
            </a:r>
            <a:r>
              <a:rPr lang="zh-CN" altLang="en-US" sz="2400" b="0" dirty="0" smtClean="0"/>
              <a:t>协议</a:t>
            </a:r>
            <a:endParaRPr lang="zh-CN" altLang="zh-CN" sz="2400" b="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zh-CN" altLang="zh-CN" sz="2400" b="0" dirty="0" smtClean="0"/>
          </a:p>
        </p:txBody>
      </p:sp>
      <p:sp>
        <p:nvSpPr>
          <p:cNvPr id="614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A6A7F8-07C0-4086-A297-5592A743D226}" type="slidenum">
              <a:rPr lang="zh-CN" altLang="en-US"/>
              <a:pPr/>
              <a:t>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20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67544" y="476672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C25D4"/>
                </a:solidFill>
              </a:rPr>
              <a:t>4. </a:t>
            </a:r>
            <a:r>
              <a:rPr lang="zh-CN" altLang="en-US" sz="2400" dirty="0" smtClean="0">
                <a:solidFill>
                  <a:srgbClr val="1C25D4"/>
                </a:solidFill>
              </a:rPr>
              <a:t>消息传递机制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S-MAC</a:t>
            </a:r>
            <a:r>
              <a:rPr lang="zh-CN" altLang="en-US" dirty="0" smtClean="0"/>
              <a:t>支持长消息传送。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采用一次</a:t>
            </a:r>
            <a:r>
              <a:rPr lang="en-US" altLang="zh-CN" dirty="0" smtClean="0"/>
              <a:t>RTS/CTS</a:t>
            </a:r>
            <a:r>
              <a:rPr lang="zh-CN" altLang="en-US" dirty="0" smtClean="0"/>
              <a:t>握手后，预约一个长消息发送时间，集中连续发送全部短消息。这样既可以减少控制消息的开销，又可以提高消息发送的成功率。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58642"/>
            <a:ext cx="6408712" cy="40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6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76275"/>
          </a:xfrm>
        </p:spPr>
        <p:txBody>
          <a:bodyPr/>
          <a:lstStyle/>
          <a:p>
            <a:pPr>
              <a:defRPr/>
            </a:pPr>
            <a:r>
              <a:rPr lang="en-US" altLang="zh-CN" sz="3600" b="0" dirty="0" smtClean="0">
                <a:solidFill>
                  <a:srgbClr val="FF0000"/>
                </a:solidFill>
                <a:latin typeface="+mj-ea"/>
                <a:cs typeface="+mn-cs"/>
              </a:rPr>
              <a:t>4.1 </a:t>
            </a:r>
            <a:r>
              <a:rPr lang="zh-CN" altLang="en-US" sz="3600" b="0" dirty="0" smtClean="0">
                <a:solidFill>
                  <a:srgbClr val="FF0000"/>
                </a:solidFill>
                <a:latin typeface="+mj-ea"/>
                <a:cs typeface="+mn-cs"/>
              </a:rPr>
              <a:t>概述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8640638" cy="54721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3200" b="0" dirty="0" smtClean="0"/>
              <a:t>WSN</a:t>
            </a:r>
            <a:r>
              <a:rPr lang="zh-CN" altLang="en-US" sz="3200" b="0" dirty="0" smtClean="0"/>
              <a:t>的无线通信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0" dirty="0" smtClean="0">
                <a:solidFill>
                  <a:srgbClr val="FF0066"/>
                </a:solidFill>
              </a:rPr>
              <a:t>物理层</a:t>
            </a:r>
            <a:r>
              <a:rPr lang="zh-CN" altLang="en-US" b="0" dirty="0" smtClean="0">
                <a:solidFill>
                  <a:srgbClr val="362D5D"/>
                </a:solidFill>
              </a:rPr>
              <a:t>（</a:t>
            </a:r>
            <a:r>
              <a:rPr lang="en-US" altLang="zh-CN" b="0" dirty="0" smtClean="0">
                <a:solidFill>
                  <a:srgbClr val="362D5D"/>
                </a:solidFill>
              </a:rPr>
              <a:t>PHY</a:t>
            </a:r>
            <a:r>
              <a:rPr lang="zh-CN" altLang="en-US" b="0" dirty="0" smtClean="0">
                <a:solidFill>
                  <a:srgbClr val="362D5D"/>
                </a:solidFill>
              </a:rPr>
              <a:t>：</a:t>
            </a:r>
            <a:r>
              <a:rPr lang="en-US" altLang="zh-CN" b="0" dirty="0" smtClean="0">
                <a:solidFill>
                  <a:srgbClr val="362D5D"/>
                </a:solidFill>
              </a:rPr>
              <a:t>Physical layer</a:t>
            </a:r>
            <a:r>
              <a:rPr lang="zh-CN" altLang="en-US" b="0" dirty="0" smtClean="0">
                <a:solidFill>
                  <a:srgbClr val="362D5D"/>
                </a:solidFill>
              </a:rPr>
              <a:t>）</a:t>
            </a:r>
            <a:endParaRPr lang="en-US" altLang="zh-CN" b="0" dirty="0" smtClean="0">
              <a:solidFill>
                <a:srgbClr val="362D5D"/>
              </a:solidFill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0" dirty="0" smtClean="0">
                <a:solidFill>
                  <a:srgbClr val="FF0066"/>
                </a:solidFill>
              </a:rPr>
              <a:t>数据链路层：逻辑链路控制子层</a:t>
            </a:r>
            <a:r>
              <a:rPr lang="zh-CN" altLang="en-US" b="0" dirty="0" smtClean="0">
                <a:solidFill>
                  <a:srgbClr val="362D5D"/>
                </a:solidFill>
              </a:rPr>
              <a:t>（</a:t>
            </a:r>
            <a:r>
              <a:rPr lang="en-US" altLang="zh-CN" b="0" dirty="0" smtClean="0">
                <a:solidFill>
                  <a:srgbClr val="362D5D"/>
                </a:solidFill>
              </a:rPr>
              <a:t>LLC</a:t>
            </a:r>
            <a:r>
              <a:rPr lang="zh-CN" altLang="en-US" b="0" dirty="0" smtClean="0">
                <a:solidFill>
                  <a:srgbClr val="362D5D"/>
                </a:solidFill>
              </a:rPr>
              <a:t>：</a:t>
            </a:r>
            <a:r>
              <a:rPr lang="en-US" altLang="zh-CN" b="0" dirty="0" smtClean="0">
                <a:solidFill>
                  <a:srgbClr val="362D5D"/>
                </a:solidFill>
              </a:rPr>
              <a:t>Logical Link Control</a:t>
            </a:r>
            <a:r>
              <a:rPr lang="zh-CN" altLang="en-US" b="0" dirty="0" smtClean="0">
                <a:solidFill>
                  <a:srgbClr val="362D5D"/>
                </a:solidFill>
              </a:rPr>
              <a:t>）和</a:t>
            </a:r>
            <a:r>
              <a:rPr lang="zh-CN" altLang="en-US" b="0" dirty="0" smtClean="0">
                <a:solidFill>
                  <a:srgbClr val="FF0066"/>
                </a:solidFill>
              </a:rPr>
              <a:t>介质接入控制子层</a:t>
            </a:r>
            <a:r>
              <a:rPr lang="zh-CN" altLang="en-US" b="0" dirty="0" smtClean="0">
                <a:solidFill>
                  <a:srgbClr val="362D5D"/>
                </a:solidFill>
              </a:rPr>
              <a:t>（</a:t>
            </a:r>
            <a:r>
              <a:rPr lang="en-US" altLang="zh-CN" b="0" dirty="0" smtClean="0">
                <a:solidFill>
                  <a:srgbClr val="362D5D"/>
                </a:solidFill>
              </a:rPr>
              <a:t>MAC</a:t>
            </a:r>
            <a:r>
              <a:rPr lang="zh-CN" altLang="en-US" b="0" dirty="0" smtClean="0">
                <a:solidFill>
                  <a:srgbClr val="362D5D"/>
                </a:solidFill>
              </a:rPr>
              <a:t>：</a:t>
            </a:r>
            <a:r>
              <a:rPr lang="en-US" altLang="zh-CN" b="0" dirty="0" smtClean="0">
                <a:solidFill>
                  <a:srgbClr val="362D5D"/>
                </a:solidFill>
              </a:rPr>
              <a:t>Media Access Control)</a:t>
            </a:r>
            <a:endParaRPr lang="zh-CN" altLang="en-US" b="0" dirty="0" smtClean="0">
              <a:solidFill>
                <a:srgbClr val="362D5D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3200" b="0" dirty="0" smtClean="0"/>
              <a:t>WSN</a:t>
            </a:r>
            <a:r>
              <a:rPr lang="zh-CN" altLang="en-US" sz="3200" b="0" dirty="0" smtClean="0"/>
              <a:t>的组网技术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0" dirty="0" smtClean="0">
                <a:solidFill>
                  <a:srgbClr val="FF0066"/>
                </a:solidFill>
              </a:rPr>
              <a:t>网络层</a:t>
            </a:r>
            <a:r>
              <a:rPr lang="zh-CN" altLang="en-US" b="0" dirty="0" smtClean="0">
                <a:solidFill>
                  <a:srgbClr val="362D5D"/>
                </a:solidFill>
              </a:rPr>
              <a:t>（</a:t>
            </a:r>
            <a:r>
              <a:rPr lang="en-US" altLang="zh-CN" b="0" dirty="0" smtClean="0">
                <a:solidFill>
                  <a:srgbClr val="362D5D"/>
                </a:solidFill>
              </a:rPr>
              <a:t>Network Layer</a:t>
            </a:r>
            <a:r>
              <a:rPr lang="zh-CN" altLang="en-US" b="0" dirty="0" smtClean="0">
                <a:solidFill>
                  <a:srgbClr val="362D5D"/>
                </a:solidFill>
              </a:rPr>
              <a:t>）</a:t>
            </a:r>
            <a:r>
              <a:rPr lang="zh-CN" altLang="en-US" b="0" dirty="0" smtClean="0"/>
              <a:t>：核心技术是路由技术</a:t>
            </a:r>
            <a:endParaRPr lang="en-US" altLang="zh-CN" b="0" dirty="0" smtClean="0"/>
          </a:p>
          <a:p>
            <a:pPr lvl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0" dirty="0">
                <a:solidFill>
                  <a:srgbClr val="FF0066"/>
                </a:solidFill>
              </a:rPr>
              <a:t>传输</a:t>
            </a:r>
            <a:r>
              <a:rPr lang="zh-CN" altLang="en-US" b="0" dirty="0" smtClean="0">
                <a:solidFill>
                  <a:srgbClr val="FF0066"/>
                </a:solidFill>
              </a:rPr>
              <a:t>层</a:t>
            </a:r>
            <a:r>
              <a:rPr lang="zh-CN" altLang="en-US" b="0" dirty="0" smtClean="0">
                <a:solidFill>
                  <a:srgbClr val="362D5D"/>
                </a:solidFill>
              </a:rPr>
              <a:t>（</a:t>
            </a:r>
            <a:r>
              <a:rPr lang="en-US" altLang="zh-CN" b="0" dirty="0" smtClean="0">
                <a:solidFill>
                  <a:srgbClr val="362D5D"/>
                </a:solidFill>
              </a:rPr>
              <a:t>Transportation Layer</a:t>
            </a:r>
            <a:r>
              <a:rPr lang="zh-CN" altLang="en-US" b="0" dirty="0" smtClean="0">
                <a:solidFill>
                  <a:srgbClr val="362D5D"/>
                </a:solidFill>
              </a:rPr>
              <a:t>）：核心技术是</a:t>
            </a:r>
            <a:r>
              <a:rPr lang="en-US" altLang="zh-CN" b="0" dirty="0" err="1" smtClean="0">
                <a:solidFill>
                  <a:srgbClr val="362D5D"/>
                </a:solidFill>
              </a:rPr>
              <a:t>QoS</a:t>
            </a:r>
            <a:r>
              <a:rPr lang="zh-CN" altLang="en-US" b="0" dirty="0" smtClean="0">
                <a:solidFill>
                  <a:srgbClr val="362D5D"/>
                </a:solidFill>
              </a:rPr>
              <a:t>控制技术</a:t>
            </a: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3E100A-DE11-4487-97AE-475AB41DA28E}" type="slidenum">
              <a:rPr lang="zh-CN" altLang="en-US"/>
              <a:pPr/>
              <a:t>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 smtClean="0">
                <a:solidFill>
                  <a:srgbClr val="FF0000"/>
                </a:solidFill>
              </a:rPr>
              <a:t>4.2 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物理层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28" y="914057"/>
            <a:ext cx="8208144" cy="525124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5100" b="0" dirty="0" smtClean="0">
                <a:solidFill>
                  <a:srgbClr val="1C25D4"/>
                </a:solidFill>
              </a:rPr>
              <a:t>4.2.1</a:t>
            </a:r>
            <a:r>
              <a:rPr lang="zh-CN" altLang="en-US" sz="5100" b="0" dirty="0" smtClean="0">
                <a:solidFill>
                  <a:srgbClr val="1C25D4"/>
                </a:solidFill>
              </a:rPr>
              <a:t>物理层概述</a:t>
            </a:r>
            <a:endParaRPr lang="en-US" altLang="zh-CN" sz="5100" b="0" dirty="0" smtClean="0">
              <a:solidFill>
                <a:srgbClr val="1C25D4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5100" b="0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zh-CN" altLang="en-US" sz="5100" b="0" dirty="0" smtClean="0">
                <a:solidFill>
                  <a:schemeClr val="accent5">
                    <a:lumMod val="50000"/>
                  </a:schemeClr>
                </a:solidFill>
              </a:rPr>
              <a:t>物理层的基本概念</a:t>
            </a:r>
            <a:endParaRPr lang="en-US" altLang="zh-CN" sz="5100" b="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3200" b="0" dirty="0" smtClean="0">
                <a:solidFill>
                  <a:srgbClr val="1C25D4"/>
                </a:solidFill>
              </a:rPr>
              <a:t>        </a:t>
            </a:r>
            <a:r>
              <a:rPr lang="zh-CN" altLang="en-US" sz="3300" b="0" dirty="0" smtClean="0"/>
              <a:t>物理层</a:t>
            </a:r>
            <a:r>
              <a:rPr lang="zh-CN" altLang="en-US" sz="3300" b="0" dirty="0"/>
              <a:t>为建立、维护和释放</a:t>
            </a:r>
            <a:r>
              <a:rPr lang="zh-CN" altLang="en-US" sz="3300" b="0"/>
              <a:t>数据</a:t>
            </a:r>
            <a:r>
              <a:rPr lang="zh-CN" altLang="en-US" sz="3300" b="0" smtClean="0"/>
              <a:t>链路实体之间</a:t>
            </a:r>
            <a:r>
              <a:rPr lang="zh-CN" altLang="en-US" sz="3300" b="0" dirty="0"/>
              <a:t>的二进制比特传输的物理连接，提供机械的、电气的、功能的和规程性的特性。</a:t>
            </a:r>
            <a:endParaRPr lang="en-US" altLang="zh-CN" sz="3300" b="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200" b="0" dirty="0" smtClean="0">
                <a:solidFill>
                  <a:srgbClr val="1C25D4"/>
                </a:solidFill>
              </a:rPr>
              <a:t>物理层协议：</a:t>
            </a:r>
            <a:r>
              <a:rPr lang="zh-CN" altLang="en-US" sz="3200" b="0" dirty="0" smtClean="0">
                <a:solidFill>
                  <a:srgbClr val="362D5D"/>
                </a:solidFill>
              </a:rPr>
              <a:t>物理层规程（</a:t>
            </a:r>
            <a:r>
              <a:rPr lang="en-US" altLang="zh-CN" sz="3200" b="0" dirty="0" smtClean="0">
                <a:solidFill>
                  <a:srgbClr val="362D5D"/>
                </a:solidFill>
              </a:rPr>
              <a:t>procedure</a:t>
            </a:r>
            <a:r>
              <a:rPr lang="zh-CN" altLang="en-US" sz="3200" b="0" dirty="0" smtClean="0">
                <a:solidFill>
                  <a:srgbClr val="362D5D"/>
                </a:solidFill>
              </a:rPr>
              <a:t>）</a:t>
            </a:r>
            <a:r>
              <a:rPr lang="zh-CN" altLang="en-US" sz="3200" b="0" dirty="0" smtClean="0"/>
              <a:t>。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200" b="0" dirty="0" smtClean="0">
                <a:solidFill>
                  <a:srgbClr val="1C25D4"/>
                </a:solidFill>
              </a:rPr>
              <a:t>物理层的功能</a:t>
            </a:r>
            <a:r>
              <a:rPr lang="zh-CN" altLang="en-US" sz="3200" b="0" dirty="0" smtClean="0"/>
              <a:t>：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3200" b="0" dirty="0"/>
              <a:t> </a:t>
            </a:r>
            <a:r>
              <a:rPr lang="en-US" altLang="zh-CN" sz="3200" b="0" dirty="0" smtClean="0"/>
              <a:t>       </a:t>
            </a:r>
            <a:r>
              <a:rPr lang="zh-CN" altLang="en-US" sz="3200" b="0" dirty="0" smtClean="0"/>
              <a:t>（</a:t>
            </a:r>
            <a:r>
              <a:rPr lang="en-US" altLang="zh-CN" sz="3200" b="0" dirty="0" smtClean="0"/>
              <a:t>1</a:t>
            </a:r>
            <a:r>
              <a:rPr lang="zh-CN" altLang="en-US" sz="3200" b="0" dirty="0" smtClean="0"/>
              <a:t>）为数据终端设备提供传送数据的通路。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3200" b="0" dirty="0"/>
              <a:t> </a:t>
            </a:r>
            <a:r>
              <a:rPr lang="en-US" altLang="zh-CN" sz="3200" b="0" dirty="0" smtClean="0"/>
              <a:t>                  </a:t>
            </a:r>
            <a:r>
              <a:rPr lang="zh-CN" altLang="en-US" sz="3200" b="0" dirty="0" smtClean="0"/>
              <a:t>激活物理连接</a:t>
            </a:r>
            <a:r>
              <a:rPr lang="en-US" altLang="zh-CN" sz="3200" b="0" dirty="0" smtClean="0"/>
              <a:t>—</a:t>
            </a:r>
            <a:r>
              <a:rPr lang="zh-CN" altLang="en-US" sz="3200" b="0" dirty="0" smtClean="0"/>
              <a:t>传送数据</a:t>
            </a:r>
            <a:r>
              <a:rPr lang="en-US" altLang="zh-CN" sz="3200" b="0" dirty="0" smtClean="0"/>
              <a:t>—</a:t>
            </a:r>
            <a:r>
              <a:rPr lang="zh-CN" altLang="en-US" sz="3200" b="0" dirty="0" smtClean="0"/>
              <a:t>终止物理连接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200" b="0" dirty="0" smtClean="0">
                <a:cs typeface="+mn-cs"/>
              </a:rPr>
              <a:t>        （</a:t>
            </a:r>
            <a:r>
              <a:rPr lang="en-US" altLang="zh-CN" sz="3200" b="0" dirty="0" smtClean="0">
                <a:cs typeface="+mn-cs"/>
              </a:rPr>
              <a:t>2</a:t>
            </a:r>
            <a:r>
              <a:rPr lang="zh-CN" altLang="en-US" sz="3200" b="0" dirty="0" smtClean="0">
                <a:cs typeface="+mn-cs"/>
              </a:rPr>
              <a:t>）传输数据</a:t>
            </a:r>
            <a:endParaRPr lang="en-US" altLang="zh-CN" sz="3200" b="0" dirty="0" smtClean="0">
              <a:cs typeface="+mn-cs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3200" b="0" dirty="0"/>
              <a:t> </a:t>
            </a:r>
            <a:r>
              <a:rPr lang="en-US" altLang="zh-CN" sz="3200" b="0" dirty="0" smtClean="0"/>
              <a:t>                  </a:t>
            </a:r>
            <a:r>
              <a:rPr lang="zh-CN" altLang="en-US" sz="3200" b="0" dirty="0" smtClean="0"/>
              <a:t>传输方式：点到点、一点通多点、串行或并行、半双工或全双工、同步或异步。力争正确传输，提供足够带宽，避免拥塞。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200" b="0" dirty="0" smtClean="0">
                <a:cs typeface="+mn-cs"/>
              </a:rPr>
              <a:t>        （</a:t>
            </a:r>
            <a:r>
              <a:rPr lang="en-US" altLang="zh-CN" sz="3200" b="0" dirty="0" smtClean="0"/>
              <a:t>3</a:t>
            </a:r>
            <a:r>
              <a:rPr lang="zh-CN" altLang="en-US" sz="3200" b="0" dirty="0" smtClean="0"/>
              <a:t>）信道状态评估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200" b="0" dirty="0" smtClean="0">
                <a:cs typeface="+mn-cs"/>
              </a:rPr>
              <a:t>        （</a:t>
            </a:r>
            <a:r>
              <a:rPr lang="en-US" altLang="zh-CN" sz="3200" b="0" dirty="0" smtClean="0">
                <a:cs typeface="+mn-cs"/>
              </a:rPr>
              <a:t>4</a:t>
            </a:r>
            <a:r>
              <a:rPr lang="zh-CN" altLang="en-US" sz="3200" b="0" dirty="0" smtClean="0">
                <a:cs typeface="+mn-cs"/>
              </a:rPr>
              <a:t>）能量检测和信号强弱检测</a:t>
            </a:r>
            <a:endParaRPr lang="en-US" altLang="zh-CN" sz="3200" b="0" dirty="0" smtClean="0">
              <a:cs typeface="+mn-cs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200" b="0" dirty="0" smtClean="0"/>
              <a:t>        （</a:t>
            </a:r>
            <a:r>
              <a:rPr lang="en-US" altLang="zh-CN" sz="3200" b="0" dirty="0" smtClean="0"/>
              <a:t>5</a:t>
            </a:r>
            <a:r>
              <a:rPr lang="zh-CN" altLang="en-US" sz="3200" b="0" dirty="0" smtClean="0"/>
              <a:t>）介质：无线、光纤、同轴电缆、双绞线等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b="0" dirty="0" smtClean="0">
              <a:cs typeface="+mn-cs"/>
            </a:endParaRPr>
          </a:p>
        </p:txBody>
      </p:sp>
      <p:sp>
        <p:nvSpPr>
          <p:cNvPr id="819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25473F-0D0D-432A-8122-14CFC8E2717C}" type="slidenum">
              <a:rPr lang="zh-CN" altLang="en-US"/>
              <a:pPr/>
              <a:t>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136135" cy="46087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2400" b="0" dirty="0" smtClean="0">
                <a:solidFill>
                  <a:srgbClr val="1C25D4"/>
                </a:solidFill>
                <a:cs typeface="Arial" charset="0"/>
              </a:rPr>
              <a:t>数据终端设备</a:t>
            </a:r>
            <a:r>
              <a:rPr lang="zh-CN" altLang="en-US" sz="1800" b="0" dirty="0" smtClean="0">
                <a:cs typeface="Arial" charset="0"/>
              </a:rPr>
              <a:t>（物理设备，</a:t>
            </a:r>
            <a:r>
              <a:rPr lang="en-US" altLang="zh-CN" sz="1800" b="0" dirty="0" smtClean="0">
                <a:cs typeface="Arial" charset="0"/>
              </a:rPr>
              <a:t>DTE—Date Terminal Equipment</a:t>
            </a:r>
            <a:r>
              <a:rPr lang="zh-CN" altLang="en-US" sz="1800" b="0" dirty="0" smtClean="0">
                <a:cs typeface="Arial" charset="0"/>
              </a:rPr>
              <a:t>）</a:t>
            </a:r>
            <a:endParaRPr lang="en-US" altLang="zh-CN" sz="1800" b="0" dirty="0" smtClean="0">
              <a:cs typeface="Arial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800" b="0" dirty="0">
                <a:cs typeface="Arial" charset="0"/>
              </a:rPr>
              <a:t> </a:t>
            </a:r>
            <a:r>
              <a:rPr lang="en-US" altLang="zh-CN" sz="1800" b="0" dirty="0" smtClean="0">
                <a:cs typeface="Arial" charset="0"/>
              </a:rPr>
              <a:t>       </a:t>
            </a:r>
            <a:r>
              <a:rPr lang="zh-CN" altLang="en-US" sz="1800" b="0" dirty="0" smtClean="0">
                <a:cs typeface="Arial" charset="0"/>
              </a:rPr>
              <a:t>具有数据处理能力和收发数据能力的设备。如电脑、手机等。</a:t>
            </a:r>
            <a:endParaRPr lang="zh-CN" altLang="en-US" sz="1800" b="0" dirty="0" smtClean="0">
              <a:solidFill>
                <a:srgbClr val="00B050"/>
              </a:solidFill>
              <a:cs typeface="Arial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0" dirty="0" smtClean="0">
                <a:solidFill>
                  <a:srgbClr val="1C25D4"/>
                </a:solidFill>
              </a:rPr>
              <a:t>数据电路终端设备</a:t>
            </a:r>
            <a:r>
              <a:rPr lang="zh-CN" altLang="en-US" sz="1800" b="0" dirty="0" smtClean="0"/>
              <a:t>（</a:t>
            </a:r>
            <a:r>
              <a:rPr lang="en-US" altLang="zh-CN" sz="1800" b="0" dirty="0" smtClean="0"/>
              <a:t>DCTE—Date Circuit Terminal Equipment</a:t>
            </a:r>
            <a:r>
              <a:rPr lang="zh-CN" altLang="en-US" sz="1800" b="0" dirty="0" smtClean="0"/>
              <a:t>）</a:t>
            </a:r>
            <a:endParaRPr lang="en-US" altLang="zh-CN" sz="18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</a:t>
            </a:r>
            <a:r>
              <a:rPr lang="zh-CN" altLang="en-US" sz="1800" b="0" dirty="0" smtClean="0"/>
              <a:t>连接</a:t>
            </a:r>
            <a:r>
              <a:rPr lang="en-US" altLang="zh-CN" sz="1800" b="0" dirty="0" smtClean="0"/>
              <a:t>DTE</a:t>
            </a:r>
            <a:r>
              <a:rPr lang="zh-CN" altLang="en-US" sz="1800" b="0" dirty="0" smtClean="0"/>
              <a:t>和介质之间的数据通信设备或电路连接设备。如调制解调器（</a:t>
            </a:r>
            <a:r>
              <a:rPr lang="en-US" altLang="zh-CN" sz="1800" b="0" dirty="0" smtClean="0"/>
              <a:t>Modem—modulator and Demodulator)</a:t>
            </a:r>
            <a:r>
              <a:rPr lang="zh-CN" altLang="en-US" sz="1800" b="0" dirty="0" smtClean="0"/>
              <a:t>，就是我们平常说的“猫”。</a:t>
            </a:r>
            <a:endParaRPr lang="en-US" altLang="zh-CN" sz="18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0" dirty="0" smtClean="0">
                <a:solidFill>
                  <a:srgbClr val="1C25D4"/>
                </a:solidFill>
              </a:rPr>
              <a:t>物理接口标准</a:t>
            </a:r>
            <a:r>
              <a:rPr lang="zh-CN" altLang="en-US" sz="1800" b="0" dirty="0" smtClean="0"/>
              <a:t>：</a:t>
            </a:r>
            <a:endParaRPr lang="en-US" altLang="zh-CN" sz="18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0" dirty="0" smtClean="0"/>
              <a:t>（</a:t>
            </a:r>
            <a:r>
              <a:rPr lang="en-US" altLang="zh-CN" sz="1800" b="0" dirty="0" smtClean="0"/>
              <a:t>1</a:t>
            </a:r>
            <a:r>
              <a:rPr lang="zh-CN" altLang="en-US" sz="1800" b="0" dirty="0" smtClean="0"/>
              <a:t>）机械特性：连接器的形状与尺寸、引脚数量与排列等</a:t>
            </a:r>
            <a:endParaRPr lang="en-US" altLang="zh-CN" sz="18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0" dirty="0" smtClean="0"/>
              <a:t>（</a:t>
            </a:r>
            <a:r>
              <a:rPr lang="en-US" altLang="zh-CN" sz="1800" b="0" dirty="0" smtClean="0"/>
              <a:t>2</a:t>
            </a:r>
            <a:r>
              <a:rPr lang="zh-CN" altLang="en-US" sz="1800" b="0" dirty="0" smtClean="0"/>
              <a:t>）电气特性：高低电平值、介质阻抗及其匹配、传输速率、传输距离等</a:t>
            </a:r>
            <a:endParaRPr lang="en-US" altLang="zh-CN" sz="18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0" dirty="0" smtClean="0"/>
              <a:t>（</a:t>
            </a:r>
            <a:r>
              <a:rPr lang="en-US" altLang="zh-CN" sz="1800" b="0" dirty="0" smtClean="0"/>
              <a:t>3</a:t>
            </a:r>
            <a:r>
              <a:rPr lang="zh-CN" altLang="en-US" sz="1800" b="0" dirty="0" smtClean="0"/>
              <a:t>）功能特性：各引脚功能与定义。如数据线（</a:t>
            </a:r>
            <a:r>
              <a:rPr lang="en-US" altLang="zh-CN" sz="1800" b="0" dirty="0" smtClean="0"/>
              <a:t>1</a:t>
            </a:r>
            <a:r>
              <a:rPr lang="zh-CN" altLang="en-US" sz="1800" b="0" dirty="0" smtClean="0"/>
              <a:t>位、</a:t>
            </a:r>
            <a:r>
              <a:rPr lang="en-US" altLang="zh-CN" sz="1800" b="0" dirty="0" smtClean="0"/>
              <a:t>8</a:t>
            </a:r>
            <a:r>
              <a:rPr lang="zh-CN" altLang="en-US" sz="1800" b="0" dirty="0" smtClean="0"/>
              <a:t>位等）、控制线（读、写线、使能线、时钟线、地线等）</a:t>
            </a:r>
            <a:endParaRPr lang="en-US" altLang="zh-CN" sz="18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0" dirty="0" smtClean="0"/>
              <a:t>（</a:t>
            </a:r>
            <a:r>
              <a:rPr lang="en-US" altLang="zh-CN" sz="1800" b="0" dirty="0" smtClean="0"/>
              <a:t>4</a:t>
            </a:r>
            <a:r>
              <a:rPr lang="zh-CN" altLang="en-US" sz="1800" b="0" dirty="0" smtClean="0"/>
              <a:t>）规程特性：各信号之间的时序及触发方式（电平触发、边沿触发）等</a:t>
            </a:r>
          </a:p>
        </p:txBody>
      </p:sp>
      <p:sp>
        <p:nvSpPr>
          <p:cNvPr id="9221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5CA137-81B9-428D-B76C-F51E18E0F437}" type="slidenum">
              <a:rPr lang="zh-CN" altLang="en-US"/>
              <a:pPr/>
              <a:t>5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79388" y="260647"/>
            <a:ext cx="8713787" cy="6168727"/>
          </a:xfrm>
        </p:spPr>
        <p:txBody>
          <a:bodyPr/>
          <a:lstStyle/>
          <a:p>
            <a:pPr>
              <a:buNone/>
            </a:pPr>
            <a:r>
              <a:rPr lang="en-US" altLang="zh-CN" b="0" dirty="0" smtClean="0">
                <a:solidFill>
                  <a:srgbClr val="C00000"/>
                </a:solidFill>
              </a:rPr>
              <a:t>2.</a:t>
            </a:r>
            <a:r>
              <a:rPr lang="zh-CN" altLang="en-US" b="0" dirty="0" smtClean="0">
                <a:solidFill>
                  <a:srgbClr val="C00000"/>
                </a:solidFill>
              </a:rPr>
              <a:t>无线通信物理层的主要技术</a:t>
            </a:r>
            <a:endParaRPr lang="en-US" altLang="zh-CN" b="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2400" b="0" dirty="0" smtClean="0">
                <a:solidFill>
                  <a:srgbClr val="1C25D4"/>
                </a:solidFill>
              </a:rPr>
              <a:t>（</a:t>
            </a:r>
            <a:r>
              <a:rPr lang="en-US" altLang="zh-CN" sz="2400" b="0" dirty="0" smtClean="0">
                <a:solidFill>
                  <a:srgbClr val="1C25D4"/>
                </a:solidFill>
              </a:rPr>
              <a:t>1</a:t>
            </a:r>
            <a:r>
              <a:rPr lang="zh-CN" altLang="en-US" sz="2400" b="0" dirty="0" smtClean="0">
                <a:solidFill>
                  <a:srgbClr val="1C25D4"/>
                </a:solidFill>
              </a:rPr>
              <a:t>）介质与频段选择</a:t>
            </a:r>
            <a:r>
              <a:rPr lang="zh-CN" altLang="en-US" sz="2400" b="0" dirty="0" smtClean="0"/>
              <a:t>：</a:t>
            </a:r>
            <a:endParaRPr lang="en-US" altLang="zh-CN" sz="2400" b="0" dirty="0" smtClean="0"/>
          </a:p>
          <a:p>
            <a:pPr marL="457200" lvl="1" indent="0">
              <a:buNone/>
            </a:pPr>
            <a:r>
              <a:rPr lang="zh-CN" altLang="en-US" sz="2400" b="0" dirty="0" smtClean="0"/>
              <a:t>    </a:t>
            </a:r>
            <a:r>
              <a:rPr lang="zh-CN" altLang="en-US" sz="1800" b="0" dirty="0" smtClean="0"/>
              <a:t>电磁波（无线电波、微波、红外线、光波等）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zh-CN" altLang="en-US" sz="1800" b="0" dirty="0" smtClean="0"/>
              <a:t>    声波（水下无线通信）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zh-CN" altLang="en-US" sz="1800" b="0" dirty="0" smtClean="0">
                <a:solidFill>
                  <a:srgbClr val="FF0000"/>
                </a:solidFill>
              </a:rPr>
              <a:t>无线电波使用最为广泛</a:t>
            </a:r>
            <a:r>
              <a:rPr lang="zh-CN" altLang="en-US" sz="1800" b="0" dirty="0" smtClean="0"/>
              <a:t>，优点：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</a:t>
            </a:r>
            <a:r>
              <a:rPr lang="zh-CN" altLang="en-US" sz="1800" b="0" dirty="0" smtClean="0"/>
              <a:t>产生容易，不像光波、微波的产生代价高；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</a:t>
            </a:r>
            <a:r>
              <a:rPr lang="zh-CN" altLang="en-US" sz="1800" b="0" dirty="0" smtClean="0"/>
              <a:t>全方位传播，不像光波直线传播，需要对准；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</a:t>
            </a:r>
            <a:r>
              <a:rPr lang="zh-CN" altLang="en-US" sz="1800" b="0" dirty="0" smtClean="0"/>
              <a:t>低频无线电波可绕过障碍物。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</a:t>
            </a:r>
            <a:r>
              <a:rPr lang="zh-CN" altLang="en-US" sz="1800" b="0" dirty="0" smtClean="0"/>
              <a:t>缺点：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    </a:t>
            </a:r>
            <a:r>
              <a:rPr lang="zh-CN" altLang="en-US" sz="1800" b="0" dirty="0" smtClean="0"/>
              <a:t>易受大功率电子设备干扰；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    </a:t>
            </a:r>
            <a:r>
              <a:rPr lang="zh-CN" altLang="en-US" sz="1800" b="0" dirty="0" smtClean="0"/>
              <a:t>衰减厉害（与距离的</a:t>
            </a:r>
            <a:r>
              <a:rPr lang="en-US" altLang="zh-CN" sz="1800" b="0" dirty="0" smtClean="0"/>
              <a:t>n</a:t>
            </a:r>
            <a:r>
              <a:rPr lang="zh-CN" altLang="en-US" sz="1800" b="0" dirty="0" smtClean="0"/>
              <a:t>次方成正比）；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    </a:t>
            </a:r>
            <a:r>
              <a:rPr lang="zh-CN" altLang="en-US" sz="1800" b="0" dirty="0" smtClean="0"/>
              <a:t>易发生串扰。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zh-CN" altLang="en-US" sz="1800" b="0" dirty="0" smtClean="0">
                <a:solidFill>
                  <a:srgbClr val="FF0000"/>
                </a:solidFill>
              </a:rPr>
              <a:t>信道与频段</a:t>
            </a:r>
            <a:r>
              <a:rPr lang="zh-CN" altLang="en-US" sz="1800" b="0" dirty="0" smtClean="0"/>
              <a:t>：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2.4GHz   16</a:t>
            </a:r>
            <a:r>
              <a:rPr lang="zh-CN" altLang="en-US" sz="1800" b="0" dirty="0" smtClean="0"/>
              <a:t>信道，</a:t>
            </a:r>
            <a:r>
              <a:rPr lang="en-US" altLang="zh-CN" sz="1800" b="0" dirty="0" smtClean="0"/>
              <a:t>250kbps</a:t>
            </a:r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915MHz  10</a:t>
            </a:r>
            <a:r>
              <a:rPr lang="zh-CN" altLang="en-US" sz="1800" b="0" dirty="0" smtClean="0"/>
              <a:t>信道，</a:t>
            </a:r>
            <a:r>
              <a:rPr lang="en-US" altLang="zh-CN" sz="1800" b="0" dirty="0" smtClean="0"/>
              <a:t>40kbps</a:t>
            </a:r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868MHz   1</a:t>
            </a:r>
            <a:r>
              <a:rPr lang="zh-CN" altLang="en-US" sz="1800" b="0" dirty="0" smtClean="0"/>
              <a:t>信道，</a:t>
            </a:r>
            <a:r>
              <a:rPr lang="en-US" altLang="zh-CN" sz="1800" b="0" dirty="0" smtClean="0"/>
              <a:t>20kbps</a:t>
            </a:r>
            <a:endParaRPr lang="en-US" altLang="zh-CN" sz="1800" b="0" dirty="0"/>
          </a:p>
          <a:p>
            <a:pPr marL="457200" lvl="1" indent="0">
              <a:buNone/>
            </a:pPr>
            <a:endParaRPr lang="en-US" altLang="zh-CN" sz="2400" b="0" dirty="0" smtClean="0"/>
          </a:p>
        </p:txBody>
      </p:sp>
      <p:sp>
        <p:nvSpPr>
          <p:cNvPr id="1024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79FADF-97CB-4FAE-BD3F-FEB8D522838E}" type="slidenum">
              <a:rPr lang="zh-CN" altLang="en-US"/>
              <a:pPr/>
              <a:t>6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7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3528" y="548680"/>
            <a:ext cx="835292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>
                <a:solidFill>
                  <a:srgbClr val="1C25D4"/>
                </a:solidFill>
              </a:rPr>
              <a:t>（</a:t>
            </a:r>
            <a:r>
              <a:rPr lang="en-US" altLang="zh-CN" sz="2400" dirty="0" smtClean="0">
                <a:solidFill>
                  <a:srgbClr val="1C25D4"/>
                </a:solidFill>
              </a:rPr>
              <a:t>2</a:t>
            </a:r>
            <a:r>
              <a:rPr lang="zh-CN" altLang="en-US" sz="2400" dirty="0">
                <a:solidFill>
                  <a:srgbClr val="1C25D4"/>
                </a:solidFill>
              </a:rPr>
              <a:t>）调制技术</a:t>
            </a:r>
            <a:endParaRPr lang="en-US" altLang="zh-CN" sz="2400" dirty="0">
              <a:solidFill>
                <a:srgbClr val="1C25D4"/>
              </a:solidFill>
            </a:endParaRPr>
          </a:p>
          <a:p>
            <a:pPr lvl="1"/>
            <a:r>
              <a:rPr kumimoji="1" lang="zh-CN" altLang="en-US" dirty="0" smtClean="0">
                <a:latin typeface="+mj-ea"/>
                <a:ea typeface="+mj-ea"/>
              </a:rPr>
              <a:t>调制：基带信号</a:t>
            </a:r>
            <a:r>
              <a:rPr kumimoji="1" lang="zh-CN" altLang="en-US" dirty="0">
                <a:latin typeface="+mj-ea"/>
                <a:ea typeface="+mj-ea"/>
              </a:rPr>
              <a:t>经过载波调制变为带通信</a:t>
            </a:r>
            <a:r>
              <a:rPr kumimoji="1" lang="zh-CN" altLang="en-US" dirty="0" smtClean="0">
                <a:latin typeface="+mj-ea"/>
                <a:ea typeface="+mj-ea"/>
              </a:rPr>
              <a:t>号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   </a:t>
            </a:r>
            <a:r>
              <a:rPr kumimoji="1" lang="zh-CN" altLang="en-US" dirty="0">
                <a:solidFill>
                  <a:srgbClr val="FF0000"/>
                </a:solidFill>
                <a:latin typeface="+mj-ea"/>
                <a:ea typeface="+mj-ea"/>
              </a:rPr>
              <a:t>调幅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</a:rPr>
              <a:t>AM</a:t>
            </a:r>
            <a:r>
              <a:rPr kumimoji="1" lang="zh-CN" altLang="en-US" dirty="0">
                <a:latin typeface="+mj-ea"/>
                <a:ea typeface="+mj-ea"/>
              </a:rPr>
              <a:t>（</a:t>
            </a:r>
            <a:r>
              <a:rPr kumimoji="1" lang="en-US" altLang="zh-CN" dirty="0">
                <a:latin typeface="+mj-ea"/>
                <a:ea typeface="+mj-ea"/>
              </a:rPr>
              <a:t>Amplitude Modulation</a:t>
            </a:r>
            <a:r>
              <a:rPr kumimoji="1" lang="zh-CN" altLang="en-US" dirty="0">
                <a:latin typeface="+mj-ea"/>
                <a:ea typeface="+mj-ea"/>
              </a:rPr>
              <a:t>）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   </a:t>
            </a:r>
            <a:r>
              <a:rPr kumimoji="1" lang="zh-CN" altLang="en-US" dirty="0">
                <a:solidFill>
                  <a:srgbClr val="FF0000"/>
                </a:solidFill>
                <a:latin typeface="+mj-ea"/>
                <a:ea typeface="+mj-ea"/>
              </a:rPr>
              <a:t>调频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</a:rPr>
              <a:t>FM</a:t>
            </a:r>
            <a:r>
              <a:rPr kumimoji="1" lang="zh-CN" altLang="en-US" dirty="0">
                <a:latin typeface="+mj-ea"/>
                <a:ea typeface="+mj-ea"/>
              </a:rPr>
              <a:t>（</a:t>
            </a:r>
            <a:r>
              <a:rPr kumimoji="1" lang="en-US" altLang="zh-CN" dirty="0">
                <a:latin typeface="+mj-ea"/>
                <a:ea typeface="+mj-ea"/>
              </a:rPr>
              <a:t>Frequency Modulation</a:t>
            </a:r>
            <a:r>
              <a:rPr kumimoji="1" lang="zh-CN" altLang="en-US" dirty="0">
                <a:latin typeface="+mj-ea"/>
                <a:ea typeface="+mj-ea"/>
              </a:rPr>
              <a:t>）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   </a:t>
            </a:r>
            <a:r>
              <a:rPr kumimoji="1" lang="zh-CN" altLang="en-US" dirty="0">
                <a:solidFill>
                  <a:srgbClr val="FF0000"/>
                </a:solidFill>
                <a:latin typeface="+mj-ea"/>
                <a:ea typeface="+mj-ea"/>
              </a:rPr>
              <a:t>调相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</a:rPr>
              <a:t>PM</a:t>
            </a:r>
            <a:r>
              <a:rPr kumimoji="1" lang="zh-CN" altLang="en-US" dirty="0">
                <a:latin typeface="+mj-ea"/>
                <a:ea typeface="+mj-ea"/>
              </a:rPr>
              <a:t>（</a:t>
            </a:r>
            <a:r>
              <a:rPr kumimoji="1" lang="en-US" altLang="zh-CN" dirty="0">
                <a:latin typeface="+mj-ea"/>
                <a:ea typeface="+mj-ea"/>
              </a:rPr>
              <a:t>Phase Modulation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zh-CN" altLang="en-US" dirty="0" smtClean="0">
                <a:latin typeface="+mj-ea"/>
                <a:ea typeface="+mj-ea"/>
              </a:rPr>
              <a:t>从实现调制的方式来分，可以分为模拟调制与数字调制，无线通信中，数字调制成为主流调制技术，特别时键控（通、断两种状态），包括：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       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幅移键控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ASK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Amplitude Shift Keying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       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频移键控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FSK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Frequency Shift Keying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       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相移键控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PSK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Phase Shift Keying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sz="2400" dirty="0">
                <a:solidFill>
                  <a:srgbClr val="1C25D4"/>
                </a:solidFill>
              </a:rPr>
              <a:t>（</a:t>
            </a:r>
            <a:r>
              <a:rPr lang="en-US" altLang="zh-CN" sz="2400" dirty="0">
                <a:solidFill>
                  <a:srgbClr val="1C25D4"/>
                </a:solidFill>
              </a:rPr>
              <a:t>3</a:t>
            </a:r>
            <a:r>
              <a:rPr lang="zh-CN" altLang="en-US" sz="2400" dirty="0">
                <a:solidFill>
                  <a:srgbClr val="1C25D4"/>
                </a:solidFill>
              </a:rPr>
              <a:t>）扩频技术</a:t>
            </a:r>
            <a:endParaRPr lang="en-US" altLang="zh-CN" sz="2400" dirty="0">
              <a:solidFill>
                <a:srgbClr val="1C25D4"/>
              </a:solidFill>
            </a:endParaRPr>
          </a:p>
          <a:p>
            <a:pPr lvl="1"/>
            <a:r>
              <a:rPr kumimoji="1" lang="zh-CN" altLang="en-US" dirty="0" smtClean="0">
                <a:latin typeface="+mj-ea"/>
                <a:ea typeface="+mj-ea"/>
              </a:rPr>
              <a:t>        信号的带宽经过扩频后远大于信号传输所需要的最小带宽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zh-CN" altLang="en-US" dirty="0" smtClean="0">
                <a:latin typeface="+mj-ea"/>
                <a:ea typeface="+mj-ea"/>
              </a:rPr>
              <a:t>频带的扩展是通过一个独立的码序列完成的，用编码即调制的方法实现，与所传的数据无关。包括：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       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直接序列扩频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DSSS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Direct Sequence Spread Spectrum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       </a:t>
            </a:r>
            <a:r>
              <a:rPr kumimoji="1" lang="zh-CN" altLang="en-US" dirty="0">
                <a:solidFill>
                  <a:srgbClr val="FF0000"/>
                </a:solidFill>
                <a:latin typeface="+mj-ea"/>
                <a:ea typeface="+mj-ea"/>
              </a:rPr>
              <a:t>跳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频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FHSS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Frequency Hopping Spread Spectrum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 smtClean="0">
                <a:latin typeface="+mj-ea"/>
                <a:ea typeface="+mj-ea"/>
              </a:rPr>
              <a:t>        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跳时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THSS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Time Hopping Spread Spectrum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       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宽带线性调频扩频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Chirp-SS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Chirp Spread Spectrum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endParaRPr kumimoji="1"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693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548680"/>
            <a:ext cx="8424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3. WSN</a:t>
            </a:r>
            <a:r>
              <a:rPr lang="zh-CN" altLang="en-US" sz="2400" dirty="0" smtClean="0">
                <a:solidFill>
                  <a:srgbClr val="C00000"/>
                </a:solidFill>
              </a:rPr>
              <a:t>物理层的特点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1</a:t>
            </a:r>
            <a:r>
              <a:rPr lang="zh-CN" altLang="en-US" dirty="0" smtClean="0">
                <a:solidFill>
                  <a:srgbClr val="362D5D"/>
                </a:solidFill>
              </a:rPr>
              <a:t>）低功耗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    </a:t>
            </a:r>
            <a:r>
              <a:rPr lang="zh-CN" altLang="en-US" dirty="0" smtClean="0">
                <a:solidFill>
                  <a:srgbClr val="362D5D"/>
                </a:solidFill>
              </a:rPr>
              <a:t>采用低功耗硬件，如低功耗</a:t>
            </a:r>
            <a:r>
              <a:rPr lang="en-US" altLang="zh-CN" dirty="0" smtClean="0">
                <a:solidFill>
                  <a:srgbClr val="362D5D"/>
                </a:solidFill>
              </a:rPr>
              <a:t>CPU</a:t>
            </a:r>
            <a:r>
              <a:rPr lang="zh-CN" altLang="en-US" dirty="0" smtClean="0">
                <a:solidFill>
                  <a:srgbClr val="362D5D"/>
                </a:solidFill>
              </a:rPr>
              <a:t>、低功耗存储器、低功耗电路。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2</a:t>
            </a:r>
            <a:r>
              <a:rPr lang="zh-CN" altLang="en-US" dirty="0" smtClean="0">
                <a:solidFill>
                  <a:srgbClr val="362D5D"/>
                </a:solidFill>
              </a:rPr>
              <a:t>）与数据链路层的</a:t>
            </a:r>
            <a:r>
              <a:rPr lang="en-US" altLang="zh-CN" dirty="0" smtClean="0">
                <a:solidFill>
                  <a:srgbClr val="362D5D"/>
                </a:solidFill>
              </a:rPr>
              <a:t>MAC</a:t>
            </a:r>
            <a:r>
              <a:rPr lang="zh-CN" altLang="en-US" dirty="0" smtClean="0">
                <a:solidFill>
                  <a:srgbClr val="362D5D"/>
                </a:solidFill>
              </a:rPr>
              <a:t>实现跨层设计，采用低功耗协议。 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3</a:t>
            </a:r>
            <a:r>
              <a:rPr lang="zh-CN" altLang="en-US" dirty="0" smtClean="0">
                <a:solidFill>
                  <a:srgbClr val="362D5D"/>
                </a:solidFill>
              </a:rPr>
              <a:t>）采用简单、功耗低、抗干扰能力较强的调制技术与扩频技术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endParaRPr lang="en-US" altLang="zh-CN" dirty="0">
              <a:solidFill>
                <a:srgbClr val="362D5D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1C25D4"/>
                </a:solidFill>
              </a:rPr>
              <a:t>ZigBee</a:t>
            </a:r>
            <a:r>
              <a:rPr lang="zh-CN" altLang="en-US" dirty="0" smtClean="0">
                <a:solidFill>
                  <a:srgbClr val="1C25D4"/>
                </a:solidFill>
              </a:rPr>
              <a:t>物理层的特点</a:t>
            </a:r>
            <a:r>
              <a:rPr lang="zh-CN" altLang="en-US" dirty="0" smtClean="0">
                <a:solidFill>
                  <a:srgbClr val="362D5D"/>
                </a:solidFill>
              </a:rPr>
              <a:t>：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1</a:t>
            </a:r>
            <a:r>
              <a:rPr lang="zh-CN" altLang="en-US" dirty="0" smtClean="0">
                <a:solidFill>
                  <a:srgbClr val="362D5D"/>
                </a:solidFill>
              </a:rPr>
              <a:t>）数据传输速率低：</a:t>
            </a:r>
            <a:r>
              <a:rPr lang="en-US" altLang="zh-CN" dirty="0" smtClean="0">
                <a:solidFill>
                  <a:srgbClr val="362D5D"/>
                </a:solidFill>
              </a:rPr>
              <a:t>10kbps-250kbps</a:t>
            </a: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2</a:t>
            </a:r>
            <a:r>
              <a:rPr lang="zh-CN" altLang="en-US" dirty="0" smtClean="0">
                <a:solidFill>
                  <a:srgbClr val="362D5D"/>
                </a:solidFill>
              </a:rPr>
              <a:t>）通信范围小：</a:t>
            </a:r>
            <a:r>
              <a:rPr lang="en-US" altLang="zh-CN" dirty="0" smtClean="0">
                <a:solidFill>
                  <a:srgbClr val="362D5D"/>
                </a:solidFill>
              </a:rPr>
              <a:t>10m-75m</a:t>
            </a: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3</a:t>
            </a:r>
            <a:r>
              <a:rPr lang="zh-CN" altLang="en-US" dirty="0" smtClean="0">
                <a:solidFill>
                  <a:srgbClr val="362D5D"/>
                </a:solidFill>
              </a:rPr>
              <a:t>）频段选择灵活：</a:t>
            </a:r>
            <a:r>
              <a:rPr lang="en-US" altLang="zh-CN" dirty="0" smtClean="0">
                <a:solidFill>
                  <a:srgbClr val="362D5D"/>
                </a:solidFill>
              </a:rPr>
              <a:t>2.4GHz</a:t>
            </a:r>
            <a:r>
              <a:rPr lang="zh-CN" altLang="en-US" dirty="0" smtClean="0">
                <a:solidFill>
                  <a:srgbClr val="362D5D"/>
                </a:solidFill>
              </a:rPr>
              <a:t>（全球）、</a:t>
            </a:r>
            <a:r>
              <a:rPr lang="en-US" altLang="zh-CN" dirty="0" smtClean="0">
                <a:solidFill>
                  <a:srgbClr val="362D5D"/>
                </a:solidFill>
              </a:rPr>
              <a:t>915MHz</a:t>
            </a:r>
            <a:r>
              <a:rPr lang="zh-CN" altLang="en-US" dirty="0" smtClean="0">
                <a:solidFill>
                  <a:srgbClr val="362D5D"/>
                </a:solidFill>
              </a:rPr>
              <a:t>（美国）、</a:t>
            </a:r>
            <a:r>
              <a:rPr lang="en-US" altLang="zh-CN" dirty="0" smtClean="0">
                <a:solidFill>
                  <a:srgbClr val="362D5D"/>
                </a:solidFill>
              </a:rPr>
              <a:t>868MHz</a:t>
            </a:r>
            <a:r>
              <a:rPr lang="zh-CN" altLang="en-US" dirty="0" smtClean="0">
                <a:solidFill>
                  <a:srgbClr val="362D5D"/>
                </a:solidFill>
              </a:rPr>
              <a:t>（欧洲），无需申请。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4</a:t>
            </a:r>
            <a:r>
              <a:rPr lang="zh-CN" altLang="en-US" dirty="0" smtClean="0">
                <a:solidFill>
                  <a:srgbClr val="362D5D"/>
                </a:solidFill>
              </a:rPr>
              <a:t>）节能：具有休眠模式。两节</a:t>
            </a:r>
            <a:r>
              <a:rPr lang="en-US" altLang="zh-CN" dirty="0" smtClean="0">
                <a:solidFill>
                  <a:srgbClr val="362D5D"/>
                </a:solidFill>
              </a:rPr>
              <a:t>5</a:t>
            </a:r>
            <a:r>
              <a:rPr lang="zh-CN" altLang="en-US" dirty="0" smtClean="0">
                <a:solidFill>
                  <a:srgbClr val="362D5D"/>
                </a:solidFill>
              </a:rPr>
              <a:t>号电池可以工作</a:t>
            </a:r>
            <a:r>
              <a:rPr lang="en-US" altLang="zh-CN" dirty="0" smtClean="0">
                <a:solidFill>
                  <a:srgbClr val="362D5D"/>
                </a:solidFill>
              </a:rPr>
              <a:t>6</a:t>
            </a:r>
            <a:r>
              <a:rPr lang="zh-CN" altLang="en-US" dirty="0" smtClean="0">
                <a:solidFill>
                  <a:srgbClr val="362D5D"/>
                </a:solidFill>
              </a:rPr>
              <a:t>个月</a:t>
            </a:r>
            <a:r>
              <a:rPr lang="en-US" altLang="zh-CN" dirty="0" smtClean="0">
                <a:solidFill>
                  <a:srgbClr val="362D5D"/>
                </a:solidFill>
              </a:rPr>
              <a:t>-2</a:t>
            </a:r>
            <a:r>
              <a:rPr lang="zh-CN" altLang="en-US" dirty="0" smtClean="0">
                <a:solidFill>
                  <a:srgbClr val="362D5D"/>
                </a:solidFill>
              </a:rPr>
              <a:t>年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5</a:t>
            </a:r>
            <a:r>
              <a:rPr lang="zh-CN" altLang="en-US" dirty="0" smtClean="0">
                <a:solidFill>
                  <a:srgbClr val="362D5D"/>
                </a:solidFill>
              </a:rPr>
              <a:t>）成本低，无专利费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6</a:t>
            </a:r>
            <a:r>
              <a:rPr lang="zh-CN" altLang="en-US" dirty="0" smtClean="0">
                <a:solidFill>
                  <a:srgbClr val="362D5D"/>
                </a:solidFill>
              </a:rPr>
              <a:t>）时延小：设备搜索时延</a:t>
            </a:r>
            <a:r>
              <a:rPr lang="en-US" altLang="zh-CN" dirty="0" smtClean="0">
                <a:solidFill>
                  <a:srgbClr val="362D5D"/>
                </a:solidFill>
              </a:rPr>
              <a:t>30ms</a:t>
            </a:r>
            <a:r>
              <a:rPr lang="zh-CN" altLang="en-US" dirty="0" smtClean="0">
                <a:solidFill>
                  <a:srgbClr val="362D5D"/>
                </a:solidFill>
              </a:rPr>
              <a:t>，休眠激活时延</a:t>
            </a:r>
            <a:r>
              <a:rPr lang="en-US" altLang="zh-CN" dirty="0" smtClean="0">
                <a:solidFill>
                  <a:srgbClr val="362D5D"/>
                </a:solidFill>
              </a:rPr>
              <a:t>15ms</a:t>
            </a:r>
            <a:r>
              <a:rPr lang="zh-CN" altLang="en-US" dirty="0" smtClean="0">
                <a:solidFill>
                  <a:srgbClr val="362D5D"/>
                </a:solidFill>
              </a:rPr>
              <a:t>，活跃设备信道接入时延</a:t>
            </a:r>
            <a:r>
              <a:rPr lang="en-US" altLang="zh-CN" dirty="0" smtClean="0">
                <a:solidFill>
                  <a:srgbClr val="362D5D"/>
                </a:solidFill>
              </a:rPr>
              <a:t>15ms</a:t>
            </a: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1C25D4"/>
                </a:solidFill>
              </a:rPr>
              <a:t>流行的芯片</a:t>
            </a:r>
            <a:r>
              <a:rPr lang="zh-CN" altLang="en-US" dirty="0" smtClean="0">
                <a:solidFill>
                  <a:srgbClr val="362D5D"/>
                </a:solidFill>
              </a:rPr>
              <a:t>：</a:t>
            </a:r>
            <a:r>
              <a:rPr lang="en-US" altLang="zh-CN" dirty="0" err="1" smtClean="0">
                <a:solidFill>
                  <a:srgbClr val="362D5D"/>
                </a:solidFill>
              </a:rPr>
              <a:t>Chipcon</a:t>
            </a:r>
            <a:r>
              <a:rPr lang="zh-CN" altLang="en-US" dirty="0" smtClean="0">
                <a:solidFill>
                  <a:srgbClr val="362D5D"/>
                </a:solidFill>
              </a:rPr>
              <a:t>（被 </a:t>
            </a:r>
            <a:r>
              <a:rPr lang="en-US" altLang="zh-CN" dirty="0" smtClean="0">
                <a:solidFill>
                  <a:srgbClr val="362D5D"/>
                </a:solidFill>
              </a:rPr>
              <a:t>TI</a:t>
            </a:r>
            <a:r>
              <a:rPr lang="zh-CN" altLang="en-US" dirty="0" smtClean="0">
                <a:solidFill>
                  <a:srgbClr val="362D5D"/>
                </a:solidFill>
              </a:rPr>
              <a:t>收购）的</a:t>
            </a:r>
            <a:r>
              <a:rPr lang="en-US" altLang="zh-CN" dirty="0" smtClean="0">
                <a:solidFill>
                  <a:srgbClr val="362D5D"/>
                </a:solidFill>
              </a:rPr>
              <a:t>CC2530</a:t>
            </a:r>
            <a:r>
              <a:rPr lang="zh-CN" altLang="en-US" dirty="0" smtClean="0">
                <a:solidFill>
                  <a:srgbClr val="362D5D"/>
                </a:solidFill>
              </a:rPr>
              <a:t>，集成了协议控制、收发模块、微处理器最小系统，可使用</a:t>
            </a:r>
            <a:r>
              <a:rPr lang="en-US" altLang="zh-CN" dirty="0" smtClean="0">
                <a:solidFill>
                  <a:srgbClr val="362D5D"/>
                </a:solidFill>
              </a:rPr>
              <a:t>PCB</a:t>
            </a:r>
            <a:r>
              <a:rPr lang="zh-CN" altLang="en-US" dirty="0" smtClean="0">
                <a:solidFill>
                  <a:srgbClr val="362D5D"/>
                </a:solidFill>
              </a:rPr>
              <a:t>天线和外置增益天线，</a:t>
            </a:r>
            <a:r>
              <a:rPr lang="en-US" altLang="zh-CN" dirty="0" smtClean="0">
                <a:solidFill>
                  <a:srgbClr val="362D5D"/>
                </a:solidFill>
              </a:rPr>
              <a:t>3.3V</a:t>
            </a:r>
            <a:r>
              <a:rPr lang="zh-CN" altLang="en-US" dirty="0" smtClean="0">
                <a:solidFill>
                  <a:srgbClr val="362D5D"/>
                </a:solidFill>
              </a:rPr>
              <a:t>电源供电。</a:t>
            </a:r>
            <a:endParaRPr lang="en-US" altLang="zh-CN" dirty="0">
              <a:solidFill>
                <a:srgbClr val="362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4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692696"/>
            <a:ext cx="770485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C25D4"/>
                </a:solidFill>
              </a:rPr>
              <a:t>4.2.2 WSN</a:t>
            </a:r>
            <a:r>
              <a:rPr lang="zh-CN" altLang="en-US" sz="2800" dirty="0" smtClean="0">
                <a:solidFill>
                  <a:srgbClr val="1C25D4"/>
                </a:solidFill>
              </a:rPr>
              <a:t>物理层设计</a:t>
            </a:r>
            <a:endParaRPr lang="en-US" altLang="zh-CN" sz="2800" dirty="0" smtClean="0">
              <a:solidFill>
                <a:srgbClr val="1C25D4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1. </a:t>
            </a:r>
            <a:r>
              <a:rPr lang="zh-CN" altLang="en-US" sz="2400" dirty="0" smtClean="0">
                <a:solidFill>
                  <a:srgbClr val="C00000"/>
                </a:solidFill>
              </a:rPr>
              <a:t>传输介质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无线电波，发射功率低于</a:t>
            </a:r>
            <a:r>
              <a:rPr lang="en-US" altLang="zh-CN" sz="2400" dirty="0" smtClean="0"/>
              <a:t>1W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2. </a:t>
            </a:r>
            <a:r>
              <a:rPr lang="zh-CN" altLang="en-US" sz="2400" dirty="0" smtClean="0">
                <a:solidFill>
                  <a:srgbClr val="C00000"/>
                </a:solidFill>
              </a:rPr>
              <a:t>物理层帧结构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同步头：</a:t>
            </a:r>
            <a:r>
              <a:rPr lang="en-US" altLang="zh-CN" sz="2400" dirty="0" smtClean="0"/>
              <a:t>4bytes</a:t>
            </a:r>
            <a:r>
              <a:rPr lang="zh-CN" altLang="en-US" sz="2400" dirty="0" smtClean="0"/>
              <a:t>的前导码和</a:t>
            </a:r>
            <a:r>
              <a:rPr lang="en-US" altLang="zh-CN" sz="2400" dirty="0" smtClean="0"/>
              <a:t>1byte</a:t>
            </a:r>
            <a:r>
              <a:rPr lang="zh-CN" altLang="en-US" sz="2400" dirty="0" smtClean="0"/>
              <a:t>的帧头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帧长度：</a:t>
            </a:r>
            <a:r>
              <a:rPr lang="en-US" altLang="zh-CN" sz="2400" dirty="0" smtClean="0"/>
              <a:t>1byte</a:t>
            </a:r>
            <a:r>
              <a:rPr lang="zh-CN" altLang="en-US" sz="2400" dirty="0" smtClean="0"/>
              <a:t>（帧长度用</a:t>
            </a:r>
            <a:r>
              <a:rPr lang="en-US" altLang="zh-CN" sz="2400" dirty="0" smtClean="0"/>
              <a:t>7bit</a:t>
            </a:r>
            <a:r>
              <a:rPr lang="zh-CN" altLang="en-US" sz="2400" dirty="0" smtClean="0"/>
              <a:t>，保留</a:t>
            </a:r>
            <a:r>
              <a:rPr lang="en-US" altLang="zh-CN" sz="2400" dirty="0" smtClean="0"/>
              <a:t>1bit</a:t>
            </a:r>
            <a:r>
              <a:rPr lang="zh-CN" altLang="en-US" sz="2400" dirty="0" smtClean="0"/>
              <a:t>，所以最大帧长度为</a:t>
            </a:r>
            <a:r>
              <a:rPr lang="en-US" altLang="zh-CN" sz="2400" dirty="0" smtClean="0"/>
              <a:t>128bytes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数据：长度可变，最大长度为</a:t>
            </a:r>
            <a:r>
              <a:rPr lang="en-US" altLang="zh-CN" sz="2400" dirty="0" smtClean="0"/>
              <a:t>122bytes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3. </a:t>
            </a:r>
            <a:r>
              <a:rPr lang="zh-CN" altLang="en-US" sz="2400" dirty="0" smtClean="0">
                <a:solidFill>
                  <a:srgbClr val="C00000"/>
                </a:solidFill>
              </a:rPr>
              <a:t>物理层设计技术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调制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解调</a:t>
            </a:r>
            <a:endParaRPr lang="en-US" altLang="zh-CN" sz="2400" dirty="0" smtClean="0"/>
          </a:p>
          <a:p>
            <a:r>
              <a:rPr lang="zh-CN" altLang="en-US" sz="2400" dirty="0"/>
              <a:t>　</a:t>
            </a:r>
            <a:r>
              <a:rPr lang="zh-CN" altLang="en-US" sz="2400" dirty="0" smtClean="0"/>
              <a:t>扩频技术</a:t>
            </a:r>
            <a:endParaRPr lang="en-US" altLang="zh-CN" sz="2400" dirty="0" smtClean="0"/>
          </a:p>
          <a:p>
            <a:r>
              <a:rPr lang="zh-CN" altLang="en-US" sz="2400" dirty="0"/>
              <a:t>　</a:t>
            </a:r>
            <a:r>
              <a:rPr lang="zh-CN" altLang="en-US" sz="2400" dirty="0" smtClean="0"/>
              <a:t>硬件加解密技术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07828090"/>
      </p:ext>
    </p:extLst>
  </p:cSld>
  <p:clrMapOvr>
    <a:masterClrMapping/>
  </p:clrMapOvr>
</p:sld>
</file>

<file path=ppt/theme/theme1.xml><?xml version="1.0" encoding="utf-8"?>
<a:theme xmlns:a="http://schemas.openxmlformats.org/drawingml/2006/main" name="WSN">
  <a:themeElements>
    <a:clrScheme name="WSN 8">
      <a:dk1>
        <a:srgbClr val="000000"/>
      </a:dk1>
      <a:lt1>
        <a:srgbClr val="FFFFFF"/>
      </a:lt1>
      <a:dk2>
        <a:srgbClr val="A50021"/>
      </a:dk2>
      <a:lt2>
        <a:srgbClr val="DDDDDD"/>
      </a:lt2>
      <a:accent1>
        <a:srgbClr val="FF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0000"/>
      </a:accent6>
      <a:hlink>
        <a:srgbClr val="0000FF"/>
      </a:hlink>
      <a:folHlink>
        <a:srgbClr val="009900"/>
      </a:folHlink>
    </a:clrScheme>
    <a:fontScheme name="WSN">
      <a:majorFont>
        <a:latin typeface="华文新魏"/>
        <a:ea typeface="华文新魏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WSN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8">
        <a:dk1>
          <a:srgbClr val="000000"/>
        </a:dk1>
        <a:lt1>
          <a:srgbClr val="FFFFFF"/>
        </a:lt1>
        <a:dk2>
          <a:srgbClr val="A50021"/>
        </a:dk2>
        <a:lt2>
          <a:srgbClr val="DDDDDD"/>
        </a:lt2>
        <a:accent1>
          <a:srgbClr val="FF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0000"/>
        </a:accent6>
        <a:hlink>
          <a:srgbClr val="00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</TotalTime>
  <Words>3017</Words>
  <Application>Microsoft Macintosh PowerPoint</Application>
  <PresentationFormat>全屏显示(4:3)</PresentationFormat>
  <Paragraphs>236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 Narrow</vt:lpstr>
      <vt:lpstr>Calibri</vt:lpstr>
      <vt:lpstr>Cambria Math</vt:lpstr>
      <vt:lpstr>Wingdings</vt:lpstr>
      <vt:lpstr>华文行楷</vt:lpstr>
      <vt:lpstr>华文新魏</vt:lpstr>
      <vt:lpstr>隶书</vt:lpstr>
      <vt:lpstr>宋体</vt:lpstr>
      <vt:lpstr>Arial</vt:lpstr>
      <vt:lpstr>WSN</vt:lpstr>
      <vt:lpstr>Lectrue 4  WSN的通信与组网技术</vt:lpstr>
      <vt:lpstr>内容提要</vt:lpstr>
      <vt:lpstr>4.1 概述</vt:lpstr>
      <vt:lpstr>4.2 物理层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Lectrue10  WSN的路由协议</dc:title>
  <dc:creator>吴援明</dc:creator>
  <cp:lastModifiedBy>keanchen1203@gmail.com</cp:lastModifiedBy>
  <cp:revision>74</cp:revision>
  <dcterms:created xsi:type="dcterms:W3CDTF">2018-01-03T09:12:51Z</dcterms:created>
  <dcterms:modified xsi:type="dcterms:W3CDTF">2019-05-27T05:17:39Z</dcterms:modified>
</cp:coreProperties>
</file>