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59" r:id="rId2"/>
    <p:sldId id="360" r:id="rId3"/>
    <p:sldId id="355" r:id="rId4"/>
    <p:sldId id="361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CC"/>
    <a:srgbClr val="CC0099"/>
    <a:srgbClr val="00FF00"/>
    <a:srgbClr val="FF00FF"/>
    <a:srgbClr val="FFCCFF"/>
    <a:srgbClr val="996600"/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624" autoAdjust="0"/>
  </p:normalViewPr>
  <p:slideViewPr>
    <p:cSldViewPr>
      <p:cViewPr varScale="1">
        <p:scale>
          <a:sx n="72" d="100"/>
          <a:sy n="72" d="100"/>
        </p:scale>
        <p:origin x="-11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A098209-AEC1-44F2-A0A3-D7CA2BED73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66569-73D8-488B-9094-ECF645D039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F304A-028B-4734-8204-3DDD29EEBC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620F7-6FCC-47DF-83C0-F91291A979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0D0E9-EB0D-4A55-86EB-102A06C513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C196-02A3-4FDD-A4FD-20D630A62C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23722-3074-4513-8FAB-46D7283BE4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8B8FD-5703-4D04-9D14-78E73467F8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172DB-7119-46E6-9BDF-FFCA7415A6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4EC3D-5DF9-4DCA-80D8-5B03CEDC21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6C27D-62D0-4C2D-8816-BBB955F375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9A314-86A2-4271-B2E8-3BA8C400B5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FFAFFCE1-2360-4A1E-9D50-4C4F8F14C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DFBE5C-9175-4E82-9A4C-A23BFCA3383F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60419" name="Text Box 6"/>
          <p:cNvSpPr txBox="1">
            <a:spLocks noChangeArrowheads="1"/>
          </p:cNvSpPr>
          <p:nvPr/>
        </p:nvSpPr>
        <p:spPr bwMode="auto">
          <a:xfrm>
            <a:off x="300038" y="361950"/>
            <a:ext cx="86868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>
                <a:solidFill>
                  <a:srgbClr val="FFFF00"/>
                </a:solidFill>
              </a:rPr>
              <a:t>课外练习</a:t>
            </a:r>
            <a:r>
              <a:rPr lang="zh-CN" altLang="en-US"/>
              <a:t>：空心园环可绕光滑的竖直固定轴</a:t>
            </a:r>
            <a:r>
              <a:rPr lang="en-US" altLang="zh-CN" i="1"/>
              <a:t>AC</a:t>
            </a:r>
            <a:r>
              <a:rPr lang="zh-CN" altLang="en-US"/>
              <a:t>自由转动，转动惯量为</a:t>
            </a:r>
            <a:r>
              <a:rPr lang="en-US" altLang="zh-CN" i="1"/>
              <a:t>I</a:t>
            </a:r>
            <a:r>
              <a:rPr lang="en-US" altLang="zh-CN" i="1" baseline="-25000"/>
              <a:t>o</a:t>
            </a:r>
            <a:r>
              <a:rPr lang="en-US" altLang="zh-CN"/>
              <a:t> ,</a:t>
            </a:r>
            <a:r>
              <a:rPr lang="zh-CN" altLang="en-US"/>
              <a:t>半径为</a:t>
            </a:r>
            <a:r>
              <a:rPr lang="en-US" altLang="zh-CN" i="1"/>
              <a:t>R</a:t>
            </a:r>
            <a:r>
              <a:rPr lang="zh-CN" altLang="en-US"/>
              <a:t>，初始角速度为</a:t>
            </a:r>
            <a:r>
              <a:rPr lang="zh-CN" altLang="en-US" i="1">
                <a:sym typeface="Symbol" pitchFamily="18" charset="2"/>
              </a:rPr>
              <a:t></a:t>
            </a:r>
            <a:r>
              <a:rPr lang="en-US" altLang="zh-CN" baseline="-25000"/>
              <a:t>o</a:t>
            </a:r>
            <a:r>
              <a:rPr lang="en-US" altLang="zh-CN"/>
              <a:t> </a:t>
            </a:r>
            <a:r>
              <a:rPr lang="zh-CN" altLang="en-US"/>
              <a:t>。质量为</a:t>
            </a:r>
            <a:r>
              <a:rPr lang="en-US" altLang="zh-CN" i="1"/>
              <a:t>m</a:t>
            </a:r>
            <a:r>
              <a:rPr lang="zh-CN" altLang="en-US"/>
              <a:t>的小球静止在环的最高处</a:t>
            </a:r>
            <a:r>
              <a:rPr lang="en-US" altLang="zh-CN" i="1"/>
              <a:t>A</a:t>
            </a:r>
            <a:r>
              <a:rPr lang="zh-CN" altLang="en-US"/>
              <a:t>点，由于某种扰动，小球沿环向下滑动，求小球滑到与环心</a:t>
            </a:r>
            <a:r>
              <a:rPr lang="en-US" altLang="zh-CN" i="1"/>
              <a:t>o</a:t>
            </a:r>
            <a:r>
              <a:rPr lang="zh-CN" altLang="en-US"/>
              <a:t>在同一高度的</a:t>
            </a:r>
            <a:r>
              <a:rPr lang="en-US" altLang="zh-CN" i="1"/>
              <a:t>B</a:t>
            </a:r>
            <a:r>
              <a:rPr lang="zh-CN" altLang="en-US"/>
              <a:t>点时，环的角速度及小球相对于环的速度各为多少。</a:t>
            </a:r>
            <a:r>
              <a:rPr lang="en-US" altLang="zh-CN"/>
              <a:t>(</a:t>
            </a:r>
            <a:r>
              <a:rPr lang="zh-CN" altLang="en-US"/>
              <a:t>设环的内壁和小球都是光滑的，环截面很小</a:t>
            </a:r>
            <a:r>
              <a:rPr lang="en-US" altLang="zh-CN"/>
              <a:t>)</a:t>
            </a:r>
          </a:p>
        </p:txBody>
      </p:sp>
      <p:grpSp>
        <p:nvGrpSpPr>
          <p:cNvPr id="60420" name="Group 7"/>
          <p:cNvGrpSpPr>
            <a:grpSpLocks/>
          </p:cNvGrpSpPr>
          <p:nvPr/>
        </p:nvGrpSpPr>
        <p:grpSpPr bwMode="auto">
          <a:xfrm>
            <a:off x="5743575" y="2859088"/>
            <a:ext cx="3044825" cy="3817937"/>
            <a:chOff x="3618" y="1801"/>
            <a:chExt cx="1918" cy="2405"/>
          </a:xfrm>
        </p:grpSpPr>
        <p:grpSp>
          <p:nvGrpSpPr>
            <p:cNvPr id="60421" name="Group 8"/>
            <p:cNvGrpSpPr>
              <a:grpSpLocks/>
            </p:cNvGrpSpPr>
            <p:nvPr/>
          </p:nvGrpSpPr>
          <p:grpSpPr bwMode="auto">
            <a:xfrm>
              <a:off x="3618" y="1801"/>
              <a:ext cx="1918" cy="2405"/>
              <a:chOff x="3618" y="1801"/>
              <a:chExt cx="1918" cy="2405"/>
            </a:xfrm>
          </p:grpSpPr>
          <p:grpSp>
            <p:nvGrpSpPr>
              <p:cNvPr id="60423" name="Group 9"/>
              <p:cNvGrpSpPr>
                <a:grpSpLocks/>
              </p:cNvGrpSpPr>
              <p:nvPr/>
            </p:nvGrpSpPr>
            <p:grpSpPr bwMode="auto">
              <a:xfrm>
                <a:off x="3618" y="1801"/>
                <a:ext cx="1918" cy="2405"/>
                <a:chOff x="3673" y="1801"/>
                <a:chExt cx="1918" cy="2405"/>
              </a:xfrm>
            </p:grpSpPr>
            <p:sp>
              <p:nvSpPr>
                <p:cNvPr id="60425" name="Oval 10"/>
                <p:cNvSpPr>
                  <a:spLocks noChangeArrowheads="1"/>
                </p:cNvSpPr>
                <p:nvPr/>
              </p:nvSpPr>
              <p:spPr bwMode="auto">
                <a:xfrm>
                  <a:off x="3884" y="2206"/>
                  <a:ext cx="1707" cy="1621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426" name="Oval 11"/>
                <p:cNvSpPr>
                  <a:spLocks noChangeArrowheads="1"/>
                </p:cNvSpPr>
                <p:nvPr/>
              </p:nvSpPr>
              <p:spPr bwMode="auto">
                <a:xfrm>
                  <a:off x="4068" y="2394"/>
                  <a:ext cx="1330" cy="1279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427" name="Line 12"/>
                <p:cNvSpPr>
                  <a:spLocks noChangeShapeType="1"/>
                </p:cNvSpPr>
                <p:nvPr/>
              </p:nvSpPr>
              <p:spPr bwMode="auto">
                <a:xfrm>
                  <a:off x="4733" y="1932"/>
                  <a:ext cx="0" cy="205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60428" name="Picture 13" descr="HARVBULL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646" y="2207"/>
                  <a:ext cx="182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042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733" y="2619"/>
                  <a:ext cx="533" cy="395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60430" name="Picture 15" descr="HARVBULL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884" y="2919"/>
                  <a:ext cx="182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0431" name="Line 16"/>
                <p:cNvSpPr>
                  <a:spLocks noChangeShapeType="1"/>
                </p:cNvSpPr>
                <p:nvPr/>
              </p:nvSpPr>
              <p:spPr bwMode="auto">
                <a:xfrm>
                  <a:off x="4040" y="3004"/>
                  <a:ext cx="704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762" y="2156"/>
                  <a:ext cx="29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i="1"/>
                    <a:t>A</a:t>
                  </a:r>
                  <a:endParaRPr lang="en-US" altLang="zh-CN" b="0"/>
                </a:p>
              </p:txBody>
            </p:sp>
            <p:sp>
              <p:nvSpPr>
                <p:cNvPr id="6043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673" y="2859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i="1"/>
                    <a:t>B</a:t>
                  </a:r>
                  <a:endParaRPr lang="en-US" altLang="zh-CN" b="0"/>
                </a:p>
              </p:txBody>
            </p:sp>
            <p:sp>
              <p:nvSpPr>
                <p:cNvPr id="6043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564" y="2903"/>
                  <a:ext cx="39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b="0" i="1"/>
                    <a:t>o</a:t>
                  </a:r>
                  <a:endParaRPr lang="en-US" altLang="zh-CN" b="0"/>
                </a:p>
              </p:txBody>
            </p:sp>
            <p:sp>
              <p:nvSpPr>
                <p:cNvPr id="6043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953" y="2755"/>
                  <a:ext cx="26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b="0" i="1"/>
                    <a:t>R</a:t>
                  </a:r>
                </a:p>
              </p:txBody>
            </p:sp>
            <p:sp>
              <p:nvSpPr>
                <p:cNvPr id="60436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406" y="1801"/>
                  <a:ext cx="36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b="0" i="1">
                      <a:sym typeface="Symbol" pitchFamily="18" charset="2"/>
                    </a:rPr>
                    <a:t></a:t>
                  </a:r>
                  <a:r>
                    <a:rPr lang="en-US" altLang="zh-CN" b="0" baseline="-25000"/>
                    <a:t>o</a:t>
                  </a:r>
                </a:p>
              </p:txBody>
            </p:sp>
            <p:sp>
              <p:nvSpPr>
                <p:cNvPr id="6043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411" y="3918"/>
                  <a:ext cx="72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endParaRPr lang="zh-CN" altLang="zh-CN" b="0"/>
                </a:p>
              </p:txBody>
            </p:sp>
          </p:grpSp>
          <p:sp>
            <p:nvSpPr>
              <p:cNvPr id="60424" name="Text Box 23"/>
              <p:cNvSpPr txBox="1">
                <a:spLocks noChangeArrowheads="1"/>
              </p:cNvSpPr>
              <p:nvPr/>
            </p:nvSpPr>
            <p:spPr bwMode="auto">
              <a:xfrm>
                <a:off x="4645" y="3765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i="1"/>
                  <a:t>C</a:t>
                </a:r>
              </a:p>
            </p:txBody>
          </p:sp>
        </p:grpSp>
        <p:sp>
          <p:nvSpPr>
            <p:cNvPr id="60422" name="Freeform 24"/>
            <p:cNvSpPr>
              <a:spLocks/>
            </p:cNvSpPr>
            <p:nvPr/>
          </p:nvSpPr>
          <p:spPr bwMode="auto">
            <a:xfrm>
              <a:off x="4045" y="2311"/>
              <a:ext cx="544" cy="322"/>
            </a:xfrm>
            <a:custGeom>
              <a:avLst/>
              <a:gdLst>
                <a:gd name="T0" fmla="*/ 544 w 544"/>
                <a:gd name="T1" fmla="*/ 0 h 322"/>
                <a:gd name="T2" fmla="*/ 389 w 544"/>
                <a:gd name="T3" fmla="*/ 33 h 322"/>
                <a:gd name="T4" fmla="*/ 278 w 544"/>
                <a:gd name="T5" fmla="*/ 67 h 322"/>
                <a:gd name="T6" fmla="*/ 178 w 544"/>
                <a:gd name="T7" fmla="*/ 133 h 322"/>
                <a:gd name="T8" fmla="*/ 78 w 544"/>
                <a:gd name="T9" fmla="*/ 233 h 322"/>
                <a:gd name="T10" fmla="*/ 0 w 544"/>
                <a:gd name="T11" fmla="*/ 322 h 3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4"/>
                <a:gd name="T19" fmla="*/ 0 h 322"/>
                <a:gd name="T20" fmla="*/ 544 w 544"/>
                <a:gd name="T21" fmla="*/ 322 h 3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4" h="322">
                  <a:moveTo>
                    <a:pt x="544" y="0"/>
                  </a:moveTo>
                  <a:cubicBezTo>
                    <a:pt x="488" y="11"/>
                    <a:pt x="433" y="22"/>
                    <a:pt x="389" y="33"/>
                  </a:cubicBezTo>
                  <a:cubicBezTo>
                    <a:pt x="345" y="44"/>
                    <a:pt x="313" y="50"/>
                    <a:pt x="278" y="67"/>
                  </a:cubicBezTo>
                  <a:cubicBezTo>
                    <a:pt x="243" y="84"/>
                    <a:pt x="211" y="105"/>
                    <a:pt x="178" y="133"/>
                  </a:cubicBezTo>
                  <a:cubicBezTo>
                    <a:pt x="145" y="161"/>
                    <a:pt x="108" y="202"/>
                    <a:pt x="78" y="233"/>
                  </a:cubicBezTo>
                  <a:cubicBezTo>
                    <a:pt x="48" y="264"/>
                    <a:pt x="15" y="307"/>
                    <a:pt x="0" y="322"/>
                  </a:cubicBezTo>
                </a:path>
              </a:pathLst>
            </a:custGeom>
            <a:noFill/>
            <a:ln w="19050">
              <a:solidFill>
                <a:srgbClr val="66FF33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63466" y="3063870"/>
            <a:ext cx="6197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dirty="0"/>
              <a:t>  </a:t>
            </a:r>
            <a:r>
              <a:rPr kumimoji="0" lang="zh-CN" altLang="en-US" dirty="0" smtClean="0">
                <a:solidFill>
                  <a:srgbClr val="66FF33"/>
                </a:solidFill>
              </a:rPr>
              <a:t>解</a:t>
            </a:r>
            <a:r>
              <a:rPr kumimoji="0" lang="en-US" altLang="zh-CN" dirty="0" smtClean="0">
                <a:solidFill>
                  <a:srgbClr val="66FF33"/>
                </a:solidFill>
              </a:rPr>
              <a:t>:  </a:t>
            </a:r>
            <a:r>
              <a:rPr kumimoji="0" lang="zh-CN" altLang="en-US" dirty="0" smtClean="0">
                <a:solidFill>
                  <a:schemeClr val="bg1"/>
                </a:solidFill>
              </a:rPr>
              <a:t>小球</a:t>
            </a:r>
            <a:r>
              <a:rPr kumimoji="0" lang="en-US" altLang="zh-CN" dirty="0" smtClean="0">
                <a:solidFill>
                  <a:schemeClr val="bg1"/>
                </a:solidFill>
              </a:rPr>
              <a:t>+</a:t>
            </a:r>
            <a:r>
              <a:rPr kumimoji="0" lang="zh-CN" altLang="en-US" dirty="0" smtClean="0">
                <a:solidFill>
                  <a:schemeClr val="bg1"/>
                </a:solidFill>
              </a:rPr>
              <a:t>环：</a:t>
            </a:r>
            <a:r>
              <a:rPr lang="zh-CN" altLang="en-US" dirty="0" smtClean="0"/>
              <a:t>角动量守恒</a:t>
            </a:r>
            <a:endParaRPr kumimoji="0"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1030239" y="3694123"/>
            <a:ext cx="4314825" cy="538163"/>
            <a:chOff x="840" y="3323"/>
            <a:chExt cx="2718" cy="339"/>
          </a:xfrm>
        </p:grpSpPr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840" y="3323"/>
            <a:ext cx="2070" cy="339"/>
          </p:xfrm>
          <a:graphic>
            <a:graphicData uri="http://schemas.openxmlformats.org/presentationml/2006/ole">
              <p:oleObj spid="_x0000_s60438" name="公式" r:id="rId4" imgW="2869920" imgH="469800" progId="Equation.3">
                <p:embed/>
              </p:oleObj>
            </a:graphicData>
          </a:graphic>
        </p:graphicFrame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3153" y="3365"/>
              <a:ext cx="40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>
                  <a:solidFill>
                    <a:schemeClr val="bg1"/>
                  </a:solidFill>
                </a:rPr>
                <a:t>(1)</a:t>
              </a:r>
            </a:p>
          </p:txBody>
        </p:sp>
      </p:grp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482544" y="4479946"/>
            <a:ext cx="3640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dirty="0">
                <a:solidFill>
                  <a:schemeClr val="bg1"/>
                </a:solidFill>
              </a:rPr>
              <a:t>由</a:t>
            </a:r>
            <a:r>
              <a:rPr kumimoji="0" lang="en-US" altLang="zh-CN" dirty="0">
                <a:solidFill>
                  <a:schemeClr val="bg1"/>
                </a:solidFill>
              </a:rPr>
              <a:t>(1)</a:t>
            </a:r>
            <a:r>
              <a:rPr kumimoji="0" lang="zh-CN" altLang="en-US" dirty="0">
                <a:solidFill>
                  <a:schemeClr val="bg1"/>
                </a:solidFill>
              </a:rPr>
              <a:t>得环的角速度为</a:t>
            </a:r>
          </a:p>
        </p:txBody>
      </p:sp>
      <p:graphicFrame>
        <p:nvGraphicFramePr>
          <p:cNvPr id="60440" name="Object 24"/>
          <p:cNvGraphicFramePr>
            <a:graphicFrameLocks noChangeAspect="1"/>
          </p:cNvGraphicFramePr>
          <p:nvPr/>
        </p:nvGraphicFramePr>
        <p:xfrm>
          <a:off x="1285830" y="5108598"/>
          <a:ext cx="2172889" cy="1011204"/>
        </p:xfrm>
        <a:graphic>
          <a:graphicData uri="http://schemas.openxmlformats.org/presentationml/2006/ole">
            <p:oleObj spid="_x0000_s60440" name="公式" r:id="rId5" imgW="1993680" imgH="927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3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4EC3D-5DF9-4DCA-80D8-5B03CEDC213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030236" y="1165197"/>
            <a:ext cx="6040437" cy="855663"/>
            <a:chOff x="207" y="3546"/>
            <a:chExt cx="3805" cy="539"/>
          </a:xfrm>
        </p:grpSpPr>
        <p:graphicFrame>
          <p:nvGraphicFramePr>
            <p:cNvPr id="4" name="Object 31"/>
            <p:cNvGraphicFramePr>
              <a:graphicFrameLocks noChangeAspect="1"/>
            </p:cNvGraphicFramePr>
            <p:nvPr/>
          </p:nvGraphicFramePr>
          <p:xfrm>
            <a:off x="207" y="3546"/>
            <a:ext cx="2990" cy="539"/>
          </p:xfrm>
          <a:graphic>
            <a:graphicData uri="http://schemas.openxmlformats.org/presentationml/2006/ole">
              <p:oleObj spid="_x0000_s88066" name="公式" r:id="rId3" imgW="4572000" imgH="825480" progId="Equation.3">
                <p:embed/>
              </p:oleObj>
            </a:graphicData>
          </a:graphic>
        </p:graphicFrame>
        <p:sp>
          <p:nvSpPr>
            <p:cNvPr id="5" name="Text Box 32"/>
            <p:cNvSpPr txBox="1">
              <a:spLocks noChangeArrowheads="1"/>
            </p:cNvSpPr>
            <p:nvPr/>
          </p:nvSpPr>
          <p:spPr bwMode="auto">
            <a:xfrm>
              <a:off x="3542" y="3661"/>
              <a:ext cx="4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kumimoji="0" lang="en-US" altLang="zh-CN" dirty="0"/>
                <a:t> </a:t>
              </a:r>
              <a:r>
                <a:rPr kumimoji="0" lang="en-US" altLang="zh-CN" dirty="0">
                  <a:solidFill>
                    <a:schemeClr val="bg1"/>
                  </a:solidFill>
                </a:rPr>
                <a:t>(2)</a:t>
              </a:r>
              <a:endParaRPr kumimoji="0" lang="en-US" altLang="zh-CN" dirty="0"/>
            </a:p>
          </p:txBody>
        </p:sp>
      </p:grp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592083" y="580986"/>
            <a:ext cx="5349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dirty="0" smtClean="0">
                <a:solidFill>
                  <a:schemeClr val="bg1"/>
                </a:solidFill>
              </a:rPr>
              <a:t>小球</a:t>
            </a:r>
            <a:r>
              <a:rPr kumimoji="0" lang="en-US" altLang="zh-CN" dirty="0" smtClean="0">
                <a:solidFill>
                  <a:schemeClr val="bg1"/>
                </a:solidFill>
              </a:rPr>
              <a:t>+</a:t>
            </a:r>
            <a:r>
              <a:rPr kumimoji="0" lang="zh-CN" altLang="en-US" dirty="0" smtClean="0">
                <a:solidFill>
                  <a:schemeClr val="bg1"/>
                </a:solidFill>
              </a:rPr>
              <a:t>环</a:t>
            </a:r>
            <a:r>
              <a:rPr kumimoji="0" lang="en-US" altLang="zh-CN" dirty="0" smtClean="0">
                <a:solidFill>
                  <a:schemeClr val="bg1"/>
                </a:solidFill>
              </a:rPr>
              <a:t>+</a:t>
            </a:r>
            <a:r>
              <a:rPr kumimoji="0" lang="zh-CN" altLang="en-US" dirty="0" smtClean="0">
                <a:solidFill>
                  <a:schemeClr val="bg1"/>
                </a:solidFill>
              </a:rPr>
              <a:t>地球：</a:t>
            </a:r>
            <a:r>
              <a:rPr kumimoji="0" lang="zh-CN" altLang="en-US" dirty="0" smtClean="0">
                <a:solidFill>
                  <a:schemeClr val="bg1"/>
                </a:solidFill>
              </a:rPr>
              <a:t>机械能守恒</a:t>
            </a:r>
            <a:endParaRPr kumimoji="0" lang="zh-CN" altLang="en-US" dirty="0">
              <a:solidFill>
                <a:schemeClr val="bg1"/>
              </a:solidFill>
            </a:endParaRP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743575" y="2859088"/>
            <a:ext cx="3044825" cy="3817937"/>
            <a:chOff x="3618" y="1801"/>
            <a:chExt cx="1918" cy="2405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3618" y="1801"/>
              <a:ext cx="1918" cy="2405"/>
              <a:chOff x="3618" y="1801"/>
              <a:chExt cx="1918" cy="2405"/>
            </a:xfrm>
          </p:grpSpPr>
          <p:grpSp>
            <p:nvGrpSpPr>
              <p:cNvPr id="10" name="Group 9"/>
              <p:cNvGrpSpPr>
                <a:grpSpLocks/>
              </p:cNvGrpSpPr>
              <p:nvPr/>
            </p:nvGrpSpPr>
            <p:grpSpPr bwMode="auto">
              <a:xfrm>
                <a:off x="3618" y="1801"/>
                <a:ext cx="1918" cy="2405"/>
                <a:chOff x="3673" y="1801"/>
                <a:chExt cx="1918" cy="2405"/>
              </a:xfrm>
            </p:grpSpPr>
            <p:sp>
              <p:nvSpPr>
                <p:cNvPr id="12" name="Oval 10"/>
                <p:cNvSpPr>
                  <a:spLocks noChangeArrowheads="1"/>
                </p:cNvSpPr>
                <p:nvPr/>
              </p:nvSpPr>
              <p:spPr bwMode="auto">
                <a:xfrm>
                  <a:off x="3884" y="2206"/>
                  <a:ext cx="1707" cy="1621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Oval 11"/>
                <p:cNvSpPr>
                  <a:spLocks noChangeArrowheads="1"/>
                </p:cNvSpPr>
                <p:nvPr/>
              </p:nvSpPr>
              <p:spPr bwMode="auto">
                <a:xfrm>
                  <a:off x="4068" y="2394"/>
                  <a:ext cx="1330" cy="1279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Line 12"/>
                <p:cNvSpPr>
                  <a:spLocks noChangeShapeType="1"/>
                </p:cNvSpPr>
                <p:nvPr/>
              </p:nvSpPr>
              <p:spPr bwMode="auto">
                <a:xfrm>
                  <a:off x="4733" y="1932"/>
                  <a:ext cx="0" cy="205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15" name="Picture 13" descr="HARVBULL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646" y="2207"/>
                  <a:ext cx="182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6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733" y="2619"/>
                  <a:ext cx="533" cy="395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pic>
              <p:nvPicPr>
                <p:cNvPr id="17" name="Picture 15" descr="HARVBULL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884" y="2919"/>
                  <a:ext cx="182" cy="1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8" name="Line 16"/>
                <p:cNvSpPr>
                  <a:spLocks noChangeShapeType="1"/>
                </p:cNvSpPr>
                <p:nvPr/>
              </p:nvSpPr>
              <p:spPr bwMode="auto">
                <a:xfrm>
                  <a:off x="4040" y="3004"/>
                  <a:ext cx="704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762" y="2156"/>
                  <a:ext cx="29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i="1"/>
                    <a:t>A</a:t>
                  </a:r>
                  <a:endParaRPr lang="en-US" altLang="zh-CN" b="0"/>
                </a:p>
              </p:txBody>
            </p:sp>
            <p:sp>
              <p:nvSpPr>
                <p:cNvPr id="2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673" y="2859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i="1"/>
                    <a:t>B</a:t>
                  </a:r>
                  <a:endParaRPr lang="en-US" altLang="zh-CN" b="0"/>
                </a:p>
              </p:txBody>
            </p:sp>
            <p:sp>
              <p:nvSpPr>
                <p:cNvPr id="2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564" y="2903"/>
                  <a:ext cx="39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b="0" i="1"/>
                    <a:t>o</a:t>
                  </a:r>
                  <a:endParaRPr lang="en-US" altLang="zh-CN" b="0"/>
                </a:p>
              </p:txBody>
            </p:sp>
            <p:sp>
              <p:nvSpPr>
                <p:cNvPr id="2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953" y="2755"/>
                  <a:ext cx="267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b="0" i="1"/>
                    <a:t>R</a:t>
                  </a:r>
                </a:p>
              </p:txBody>
            </p:sp>
            <p:sp>
              <p:nvSpPr>
                <p:cNvPr id="2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406" y="1801"/>
                  <a:ext cx="362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altLang="zh-CN" b="0" i="1">
                      <a:sym typeface="Symbol" pitchFamily="18" charset="2"/>
                    </a:rPr>
                    <a:t></a:t>
                  </a:r>
                  <a:r>
                    <a:rPr lang="en-US" altLang="zh-CN" b="0" baseline="-25000"/>
                    <a:t>o</a:t>
                  </a:r>
                </a:p>
              </p:txBody>
            </p:sp>
            <p:sp>
              <p:nvSpPr>
                <p:cNvPr id="2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411" y="3918"/>
                  <a:ext cx="72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endParaRPr lang="zh-CN" altLang="zh-CN" b="0"/>
                </a:p>
              </p:txBody>
            </p:sp>
          </p:grpSp>
          <p:sp>
            <p:nvSpPr>
              <p:cNvPr id="11" name="Text Box 23"/>
              <p:cNvSpPr txBox="1">
                <a:spLocks noChangeArrowheads="1"/>
              </p:cNvSpPr>
              <p:nvPr/>
            </p:nvSpPr>
            <p:spPr bwMode="auto">
              <a:xfrm>
                <a:off x="4645" y="3765"/>
                <a:ext cx="3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i="1"/>
                  <a:t>C</a:t>
                </a:r>
              </a:p>
            </p:txBody>
          </p:sp>
        </p:grpSp>
        <p:sp>
          <p:nvSpPr>
            <p:cNvPr id="9" name="Freeform 24"/>
            <p:cNvSpPr>
              <a:spLocks/>
            </p:cNvSpPr>
            <p:nvPr/>
          </p:nvSpPr>
          <p:spPr bwMode="auto">
            <a:xfrm>
              <a:off x="4045" y="2311"/>
              <a:ext cx="544" cy="322"/>
            </a:xfrm>
            <a:custGeom>
              <a:avLst/>
              <a:gdLst>
                <a:gd name="T0" fmla="*/ 544 w 544"/>
                <a:gd name="T1" fmla="*/ 0 h 322"/>
                <a:gd name="T2" fmla="*/ 389 w 544"/>
                <a:gd name="T3" fmla="*/ 33 h 322"/>
                <a:gd name="T4" fmla="*/ 278 w 544"/>
                <a:gd name="T5" fmla="*/ 67 h 322"/>
                <a:gd name="T6" fmla="*/ 178 w 544"/>
                <a:gd name="T7" fmla="*/ 133 h 322"/>
                <a:gd name="T8" fmla="*/ 78 w 544"/>
                <a:gd name="T9" fmla="*/ 233 h 322"/>
                <a:gd name="T10" fmla="*/ 0 w 544"/>
                <a:gd name="T11" fmla="*/ 322 h 3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4"/>
                <a:gd name="T19" fmla="*/ 0 h 322"/>
                <a:gd name="T20" fmla="*/ 544 w 544"/>
                <a:gd name="T21" fmla="*/ 322 h 3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4" h="322">
                  <a:moveTo>
                    <a:pt x="544" y="0"/>
                  </a:moveTo>
                  <a:cubicBezTo>
                    <a:pt x="488" y="11"/>
                    <a:pt x="433" y="22"/>
                    <a:pt x="389" y="33"/>
                  </a:cubicBezTo>
                  <a:cubicBezTo>
                    <a:pt x="345" y="44"/>
                    <a:pt x="313" y="50"/>
                    <a:pt x="278" y="67"/>
                  </a:cubicBezTo>
                  <a:cubicBezTo>
                    <a:pt x="243" y="84"/>
                    <a:pt x="211" y="105"/>
                    <a:pt x="178" y="133"/>
                  </a:cubicBezTo>
                  <a:cubicBezTo>
                    <a:pt x="145" y="161"/>
                    <a:pt x="108" y="202"/>
                    <a:pt x="78" y="233"/>
                  </a:cubicBezTo>
                  <a:cubicBezTo>
                    <a:pt x="48" y="264"/>
                    <a:pt x="15" y="307"/>
                    <a:pt x="0" y="322"/>
                  </a:cubicBezTo>
                </a:path>
              </a:pathLst>
            </a:custGeom>
            <a:noFill/>
            <a:ln w="19050">
              <a:solidFill>
                <a:srgbClr val="66FF33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555570" y="2224071"/>
            <a:ext cx="8215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zh-CN" altLang="en-US" dirty="0" smtClean="0"/>
              <a:t>上式中</a:t>
            </a:r>
            <a:r>
              <a:rPr kumimoji="0" lang="zh-CN" altLang="en-US" i="1" dirty="0" smtClean="0">
                <a:sym typeface="Symbol"/>
              </a:rPr>
              <a:t> </a:t>
            </a:r>
            <a:r>
              <a:rPr kumimoji="0" lang="zh-CN" altLang="en-US" dirty="0" smtClean="0">
                <a:sym typeface="Symbol"/>
              </a:rPr>
              <a:t>是环相对轴</a:t>
            </a:r>
            <a:r>
              <a:rPr kumimoji="0" lang="en-US" altLang="zh-CN" dirty="0" smtClean="0">
                <a:sym typeface="Symbol"/>
              </a:rPr>
              <a:t>(</a:t>
            </a:r>
            <a:r>
              <a:rPr kumimoji="0" lang="zh-CN" altLang="en-US" dirty="0" smtClean="0">
                <a:sym typeface="Symbol"/>
              </a:rPr>
              <a:t>地</a:t>
            </a:r>
            <a:r>
              <a:rPr kumimoji="0" lang="en-US" altLang="zh-CN" dirty="0" smtClean="0">
                <a:sym typeface="Symbol"/>
              </a:rPr>
              <a:t>)</a:t>
            </a:r>
            <a:r>
              <a:rPr kumimoji="0" lang="zh-CN" altLang="en-US" dirty="0" smtClean="0">
                <a:sym typeface="Symbol"/>
              </a:rPr>
              <a:t>的速度，根据伽利略变换</a:t>
            </a:r>
            <a:endParaRPr kumimoji="0"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66752" y="2881305"/>
            <a:ext cx="3359158" cy="534691"/>
            <a:chOff x="1066752" y="2954331"/>
            <a:chExt cx="3359158" cy="534691"/>
          </a:xfrm>
        </p:grpSpPr>
        <p:graphicFrame>
          <p:nvGraphicFramePr>
            <p:cNvPr id="88067" name="Object 3"/>
            <p:cNvGraphicFramePr>
              <a:graphicFrameLocks noChangeAspect="1"/>
            </p:cNvGraphicFramePr>
            <p:nvPr/>
          </p:nvGraphicFramePr>
          <p:xfrm>
            <a:off x="1066752" y="2954331"/>
            <a:ext cx="2606638" cy="513866"/>
          </p:xfrm>
          <a:graphic>
            <a:graphicData uri="http://schemas.openxmlformats.org/presentationml/2006/ole">
              <p:oleObj spid="_x0000_s88067" name="公式" r:id="rId5" imgW="2387520" imgH="482400" progId="Equation.3">
                <p:embed/>
              </p:oleObj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3805227" y="3027357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0" lang="en-US" altLang="zh-CN" dirty="0" smtClean="0"/>
                <a:t> </a:t>
              </a:r>
              <a:r>
                <a:rPr kumimoji="0" lang="en-US" altLang="zh-CN" dirty="0" smtClean="0">
                  <a:solidFill>
                    <a:schemeClr val="bg1"/>
                  </a:solidFill>
                </a:rPr>
                <a:t>(3)</a:t>
              </a:r>
              <a:endParaRPr kumimoji="0" lang="en-US" altLang="zh-CN" dirty="0" smtClean="0"/>
            </a:p>
          </p:txBody>
        </p:sp>
      </p:grp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592083" y="3538539"/>
            <a:ext cx="5440437" cy="100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kumimoji="0" lang="en-US" altLang="zh-CN" i="1" dirty="0">
                <a:solidFill>
                  <a:schemeClr val="bg1"/>
                </a:solidFill>
                <a:sym typeface="Symbol" pitchFamily="18" charset="2"/>
              </a:rPr>
              <a:t></a:t>
            </a:r>
            <a:r>
              <a:rPr kumimoji="0" lang="en-US" altLang="zh-CN" sz="2400" i="1" baseline="-25000" dirty="0" smtClean="0">
                <a:solidFill>
                  <a:schemeClr val="bg1"/>
                </a:solidFill>
              </a:rPr>
              <a:t>B </a:t>
            </a:r>
            <a:r>
              <a:rPr kumimoji="0" lang="zh-CN" altLang="en-US" dirty="0" smtClean="0">
                <a:solidFill>
                  <a:schemeClr val="bg1"/>
                </a:solidFill>
              </a:rPr>
              <a:t>就是小球</a:t>
            </a:r>
            <a:r>
              <a:rPr kumimoji="0" lang="zh-CN" altLang="en-US" dirty="0">
                <a:solidFill>
                  <a:schemeClr val="bg1"/>
                </a:solidFill>
              </a:rPr>
              <a:t>在</a:t>
            </a:r>
            <a:r>
              <a:rPr kumimoji="0" lang="en-US" altLang="zh-CN" i="1" dirty="0">
                <a:solidFill>
                  <a:schemeClr val="bg1"/>
                </a:solidFill>
              </a:rPr>
              <a:t>B</a:t>
            </a:r>
            <a:r>
              <a:rPr kumimoji="0" lang="zh-CN" altLang="en-US" dirty="0">
                <a:solidFill>
                  <a:schemeClr val="bg1"/>
                </a:solidFill>
              </a:rPr>
              <a:t>点时相对于环的</a:t>
            </a:r>
            <a:r>
              <a:rPr kumimoji="0" lang="zh-CN" altLang="en-US" dirty="0" smtClean="0">
                <a:solidFill>
                  <a:schemeClr val="bg1"/>
                </a:solidFill>
              </a:rPr>
              <a:t>速度，方向与轴平行向下。</a:t>
            </a:r>
            <a:r>
              <a:rPr kumimoji="0" lang="zh-CN" altLang="en-US" sz="2400" b="0" i="1" dirty="0" smtClean="0"/>
              <a:t>    </a:t>
            </a:r>
            <a:endParaRPr kumimoji="0" lang="zh-CN" altLang="en-US" b="0" dirty="0"/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1468395" y="5291163"/>
          <a:ext cx="3500437" cy="1085850"/>
        </p:xfrm>
        <a:graphic>
          <a:graphicData uri="http://schemas.openxmlformats.org/presentationml/2006/ole">
            <p:oleObj spid="_x0000_s88068" name="公式" r:id="rId6" imgW="3314520" imgH="1028520" progId="Equation.3">
              <p:embed/>
            </p:oleObj>
          </a:graphicData>
        </a:graphic>
      </p:graphicFrame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628596" y="4633929"/>
            <a:ext cx="2994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zh-CN" altLang="en-US" dirty="0">
                <a:solidFill>
                  <a:schemeClr val="bg1"/>
                </a:solidFill>
              </a:rPr>
              <a:t>由</a:t>
            </a:r>
            <a:r>
              <a:rPr kumimoji="0" lang="en-US" altLang="zh-CN" dirty="0">
                <a:solidFill>
                  <a:schemeClr val="bg1"/>
                </a:solidFill>
              </a:rPr>
              <a:t>(2</a:t>
            </a:r>
            <a:r>
              <a:rPr kumimoji="0" lang="en-US" altLang="zh-CN" dirty="0" smtClean="0">
                <a:solidFill>
                  <a:schemeClr val="bg1"/>
                </a:solidFill>
              </a:rPr>
              <a:t>)</a:t>
            </a:r>
            <a:r>
              <a:rPr kumimoji="0" lang="zh-CN" altLang="en-US" dirty="0" smtClean="0">
                <a:solidFill>
                  <a:schemeClr val="bg1"/>
                </a:solidFill>
              </a:rPr>
              <a:t>、</a:t>
            </a:r>
            <a:r>
              <a:rPr kumimoji="0" lang="en-US" altLang="zh-CN" dirty="0" smtClean="0"/>
              <a:t> </a:t>
            </a:r>
            <a:r>
              <a:rPr kumimoji="0" lang="en-US" altLang="zh-CN" dirty="0" smtClean="0">
                <a:solidFill>
                  <a:schemeClr val="bg1"/>
                </a:solidFill>
              </a:rPr>
              <a:t>(3)</a:t>
            </a:r>
            <a:r>
              <a:rPr kumimoji="0" lang="zh-CN" altLang="en-US" dirty="0" smtClean="0">
                <a:solidFill>
                  <a:schemeClr val="bg1"/>
                </a:solidFill>
              </a:rPr>
              <a:t>得</a:t>
            </a:r>
            <a:r>
              <a:rPr kumimoji="0" lang="en-US" altLang="zh-CN" dirty="0" smtClean="0">
                <a:solidFill>
                  <a:schemeClr val="bg1"/>
                </a:solidFill>
              </a:rPr>
              <a:t>:</a:t>
            </a:r>
            <a:endParaRPr kumimoji="0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25" grpId="0" autoUpdateAnimBg="0"/>
      <p:bldP spid="28" grpId="0" autoUpdateAnimBg="0"/>
      <p:bldP spid="3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6062660"/>
            <a:ext cx="2133600" cy="476250"/>
          </a:xfrm>
        </p:spPr>
        <p:txBody>
          <a:bodyPr/>
          <a:lstStyle/>
          <a:p>
            <a:pPr>
              <a:defRPr/>
            </a:pPr>
            <a:fld id="{CDAA7EDC-7A54-4A0D-BF43-672C4692F65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09518" y="288882"/>
            <a:ext cx="8361362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FF00"/>
                </a:solidFill>
              </a:rPr>
              <a:t>课外练习</a:t>
            </a:r>
            <a:r>
              <a:rPr lang="zh-CN" altLang="en-US" dirty="0"/>
              <a:t>：一质量为</a:t>
            </a:r>
            <a:r>
              <a:rPr lang="en-US" altLang="zh-CN" dirty="0"/>
              <a:t>m</a:t>
            </a:r>
            <a:r>
              <a:rPr lang="zh-CN" altLang="en-US" dirty="0"/>
              <a:t>半径为</a:t>
            </a:r>
            <a:r>
              <a:rPr lang="en-US" altLang="zh-CN" dirty="0"/>
              <a:t>R</a:t>
            </a:r>
            <a:r>
              <a:rPr lang="zh-CN" altLang="en-US" dirty="0"/>
              <a:t>的匀质圆柱体，沿着倾角为 </a:t>
            </a:r>
            <a:r>
              <a:rPr lang="zh-CN" altLang="en-US" dirty="0">
                <a:sym typeface="Symbol" pitchFamily="18" charset="2"/>
              </a:rPr>
              <a:t>的粗糙斜面自静止无滑动滚下。</a:t>
            </a:r>
            <a:endParaRPr lang="en-US" altLang="zh-CN" dirty="0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ym typeface="Symbol" pitchFamily="18" charset="2"/>
              </a:rPr>
              <a:t>求：静摩擦力、质心加速度</a:t>
            </a:r>
            <a:r>
              <a:rPr lang="zh-CN" altLang="en-US" dirty="0" smtClean="0">
                <a:sym typeface="Symbol" pitchFamily="18" charset="2"/>
              </a:rPr>
              <a:t>以及保证</a:t>
            </a:r>
            <a:r>
              <a:rPr lang="zh-CN" altLang="en-US" dirty="0">
                <a:sym typeface="Symbol" pitchFamily="18" charset="2"/>
              </a:rPr>
              <a:t>圆柱体作无滑滚动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zh-CN" altLang="en-US" dirty="0">
                <a:sym typeface="Symbol" pitchFamily="18" charset="2"/>
              </a:rPr>
              <a:t>纯滚动</a:t>
            </a:r>
            <a:r>
              <a:rPr lang="en-US" altLang="zh-CN" dirty="0" smtClean="0">
                <a:sym typeface="Symbol" pitchFamily="18" charset="2"/>
              </a:rPr>
              <a:t>)</a:t>
            </a:r>
            <a:r>
              <a:rPr lang="zh-CN" altLang="en-US" dirty="0" smtClean="0">
                <a:sym typeface="Symbol" pitchFamily="18" charset="2"/>
              </a:rPr>
              <a:t>所</a:t>
            </a:r>
            <a:r>
              <a:rPr lang="zh-CN" altLang="en-US" dirty="0">
                <a:sym typeface="Symbol" pitchFamily="18" charset="2"/>
              </a:rPr>
              <a:t>需的最小摩擦系数 。</a:t>
            </a:r>
            <a:endParaRPr lang="zh-CN" altLang="en-US" dirty="0"/>
          </a:p>
        </p:txBody>
      </p:sp>
      <p:grpSp>
        <p:nvGrpSpPr>
          <p:cNvPr id="5" name="组合 20"/>
          <p:cNvGrpSpPr>
            <a:grpSpLocks/>
          </p:cNvGrpSpPr>
          <p:nvPr/>
        </p:nvGrpSpPr>
        <p:grpSpPr bwMode="auto">
          <a:xfrm>
            <a:off x="5667375" y="3936998"/>
            <a:ext cx="3286125" cy="2738437"/>
            <a:chOff x="3001941" y="1128681"/>
            <a:chExt cx="3286170" cy="2738475"/>
          </a:xfrm>
        </p:grpSpPr>
        <p:cxnSp>
          <p:nvCxnSpPr>
            <p:cNvPr id="49161" name="直接连接符 21"/>
            <p:cNvCxnSpPr>
              <a:cxnSpLocks noChangeShapeType="1"/>
            </p:cNvCxnSpPr>
            <p:nvPr/>
          </p:nvCxnSpPr>
          <p:spPr bwMode="auto">
            <a:xfrm flipV="1">
              <a:off x="3001941" y="3684591"/>
              <a:ext cx="3276000" cy="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49162" name="直接连接符 22"/>
            <p:cNvCxnSpPr>
              <a:cxnSpLocks noChangeShapeType="1"/>
            </p:cNvCxnSpPr>
            <p:nvPr/>
          </p:nvCxnSpPr>
          <p:spPr bwMode="auto">
            <a:xfrm rot="16200000" flipV="1">
              <a:off x="2209942" y="2892592"/>
              <a:ext cx="1584000" cy="2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49163" name="直接连接符 23"/>
            <p:cNvCxnSpPr>
              <a:cxnSpLocks noChangeShapeType="1"/>
            </p:cNvCxnSpPr>
            <p:nvPr/>
          </p:nvCxnSpPr>
          <p:spPr bwMode="auto">
            <a:xfrm>
              <a:off x="3001941" y="2114532"/>
              <a:ext cx="3286170" cy="1570059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</p:spPr>
        </p:cxnSp>
        <p:sp>
          <p:nvSpPr>
            <p:cNvPr id="49164" name="椭圆 24"/>
            <p:cNvSpPr>
              <a:spLocks noChangeArrowheads="1"/>
            </p:cNvSpPr>
            <p:nvPr/>
          </p:nvSpPr>
          <p:spPr bwMode="auto">
            <a:xfrm>
              <a:off x="3440097" y="1566837"/>
              <a:ext cx="914400" cy="914400"/>
            </a:xfrm>
            <a:prstGeom prst="ellipse">
              <a:avLst/>
            </a:prstGeom>
            <a:solidFill>
              <a:srgbClr val="FF33CC"/>
            </a:solidFill>
            <a:ln w="9525" algn="ctr">
              <a:solidFill>
                <a:srgbClr val="CC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9165" name="直接箭头连接符 25"/>
            <p:cNvCxnSpPr>
              <a:cxnSpLocks noChangeShapeType="1"/>
            </p:cNvCxnSpPr>
            <p:nvPr/>
          </p:nvCxnSpPr>
          <p:spPr bwMode="auto">
            <a:xfrm>
              <a:off x="3951279" y="2041506"/>
              <a:ext cx="547695" cy="292104"/>
            </a:xfrm>
            <a:prstGeom prst="straightConnector1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49166" name="TextBox 26"/>
            <p:cNvSpPr txBox="1">
              <a:spLocks noChangeArrowheads="1"/>
            </p:cNvSpPr>
            <p:nvPr/>
          </p:nvSpPr>
          <p:spPr bwMode="auto">
            <a:xfrm>
              <a:off x="3622662" y="1787448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/>
                <a:t>C</a:t>
              </a:r>
              <a:endParaRPr lang="zh-CN" altLang="en-US" sz="2000" i="1"/>
            </a:p>
          </p:txBody>
        </p:sp>
        <p:sp>
          <p:nvSpPr>
            <p:cNvPr id="49167" name="TextBox 27"/>
            <p:cNvSpPr txBox="1">
              <a:spLocks noChangeArrowheads="1"/>
            </p:cNvSpPr>
            <p:nvPr/>
          </p:nvSpPr>
          <p:spPr bwMode="auto">
            <a:xfrm>
              <a:off x="3403584" y="237012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29" name="弧形 28"/>
            <p:cNvSpPr/>
            <p:nvPr/>
          </p:nvSpPr>
          <p:spPr bwMode="auto">
            <a:xfrm rot="1007053">
              <a:off x="3767126" y="1435072"/>
              <a:ext cx="657234" cy="338143"/>
            </a:xfrm>
            <a:prstGeom prst="arc">
              <a:avLst>
                <a:gd name="adj1" fmla="val 14454226"/>
                <a:gd name="adj2" fmla="val 0"/>
              </a:avLst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" name="弧形 29"/>
            <p:cNvSpPr/>
            <p:nvPr/>
          </p:nvSpPr>
          <p:spPr bwMode="auto">
            <a:xfrm flipH="1">
              <a:off x="5302261" y="3319461"/>
              <a:ext cx="365130" cy="547695"/>
            </a:xfrm>
            <a:prstGeom prst="arc">
              <a:avLst>
                <a:gd name="adj1" fmla="val 16200000"/>
                <a:gd name="adj2" fmla="val 1470141"/>
              </a:avLst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70" name="TextBox 30"/>
            <p:cNvSpPr txBox="1">
              <a:spLocks noChangeArrowheads="1"/>
            </p:cNvSpPr>
            <p:nvPr/>
          </p:nvSpPr>
          <p:spPr bwMode="auto">
            <a:xfrm>
              <a:off x="3622662" y="1128681"/>
              <a:ext cx="3962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i="1">
                  <a:sym typeface="Symbol" pitchFamily="18" charset="2"/>
                </a:rPr>
                <a:t></a:t>
              </a:r>
              <a:endParaRPr lang="zh-CN" altLang="en-US" i="1"/>
            </a:p>
          </p:txBody>
        </p:sp>
        <p:grpSp>
          <p:nvGrpSpPr>
            <p:cNvPr id="49171" name="组合 23"/>
            <p:cNvGrpSpPr>
              <a:grpSpLocks/>
            </p:cNvGrpSpPr>
            <p:nvPr/>
          </p:nvGrpSpPr>
          <p:grpSpPr bwMode="auto">
            <a:xfrm>
              <a:off x="4425948" y="2151045"/>
              <a:ext cx="657234" cy="461665"/>
              <a:chOff x="5594364" y="1822428"/>
              <a:chExt cx="657234" cy="461665"/>
            </a:xfrm>
          </p:grpSpPr>
          <p:sp>
            <p:nvSpPr>
              <p:cNvPr id="49173" name="TextBox 33"/>
              <p:cNvSpPr txBox="1">
                <a:spLocks noChangeArrowheads="1"/>
              </p:cNvSpPr>
              <p:nvPr/>
            </p:nvSpPr>
            <p:spPr bwMode="auto">
              <a:xfrm>
                <a:off x="5594364" y="1822428"/>
                <a:ext cx="65723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i="1">
                    <a:sym typeface="Symbol" pitchFamily="18" charset="2"/>
                  </a:rPr>
                  <a:t></a:t>
                </a:r>
                <a:r>
                  <a:rPr lang="en-US" altLang="zh-CN" i="1" baseline="-25000">
                    <a:sym typeface="Symbol" pitchFamily="18" charset="2"/>
                  </a:rPr>
                  <a:t>C</a:t>
                </a:r>
                <a:endParaRPr lang="zh-CN" altLang="en-US" i="1"/>
              </a:p>
            </p:txBody>
          </p:sp>
          <p:cxnSp>
            <p:nvCxnSpPr>
              <p:cNvPr id="49174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5740416" y="1931967"/>
                <a:ext cx="182565" cy="0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49172" name="TextBox 32"/>
            <p:cNvSpPr txBox="1">
              <a:spLocks noChangeArrowheads="1"/>
            </p:cNvSpPr>
            <p:nvPr/>
          </p:nvSpPr>
          <p:spPr bwMode="auto">
            <a:xfrm>
              <a:off x="5375286" y="3319461"/>
              <a:ext cx="31771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i="1">
                  <a:sym typeface="Symbol" pitchFamily="18" charset="2"/>
                </a:rPr>
                <a:t></a:t>
              </a:r>
              <a:endParaRPr lang="zh-CN" altLang="en-US" sz="2000" i="1"/>
            </a:p>
          </p:txBody>
        </p:sp>
      </p:grp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409518" y="2370123"/>
            <a:ext cx="6197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0" lang="en-US" altLang="zh-CN" dirty="0"/>
              <a:t>  </a:t>
            </a:r>
            <a:r>
              <a:rPr kumimoji="0" lang="zh-CN" altLang="en-US" dirty="0" smtClean="0">
                <a:solidFill>
                  <a:srgbClr val="66FF33"/>
                </a:solidFill>
              </a:rPr>
              <a:t>解</a:t>
            </a:r>
            <a:r>
              <a:rPr kumimoji="0" lang="en-US" altLang="zh-CN" dirty="0" smtClean="0">
                <a:solidFill>
                  <a:srgbClr val="66FF33"/>
                </a:solidFill>
              </a:rPr>
              <a:t>:  </a:t>
            </a:r>
            <a:r>
              <a:rPr lang="zh-CN" altLang="en-US" dirty="0" smtClean="0"/>
              <a:t>圆柱体受外力：重力、摩擦力、支持力</a:t>
            </a:r>
            <a:endParaRPr kumimoji="0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6593467" y="4855582"/>
            <a:ext cx="0" cy="10430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rot="5400000" flipH="1" flipV="1">
            <a:off x="6548706" y="4127752"/>
            <a:ext cx="803287" cy="6937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rot="10800000">
            <a:off x="5411800" y="4779981"/>
            <a:ext cx="949339" cy="4746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616728" y="572931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mg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1799" y="430531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FFFF00"/>
                </a:solidFill>
              </a:rPr>
              <a:t>f</a:t>
            </a:r>
            <a:endParaRPr lang="zh-CN" altLang="en-US" i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1397" y="368459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N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8596" y="3027357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根据质心定理：</a:t>
            </a:r>
            <a:endParaRPr lang="zh-CN" altLang="en-US" dirty="0"/>
          </a:p>
        </p:txBody>
      </p:sp>
      <p:graphicFrame>
        <p:nvGraphicFramePr>
          <p:cNvPr id="49178" name="Object 26"/>
          <p:cNvGraphicFramePr>
            <a:graphicFrameLocks noChangeAspect="1"/>
          </p:cNvGraphicFramePr>
          <p:nvPr/>
        </p:nvGraphicFramePr>
        <p:xfrm>
          <a:off x="1052513" y="3684588"/>
          <a:ext cx="4427537" cy="455612"/>
        </p:xfrm>
        <a:graphic>
          <a:graphicData uri="http://schemas.openxmlformats.org/presentationml/2006/ole">
            <p:oleObj spid="_x0000_s49178" name="公式" r:id="rId3" imgW="4190760" imgH="431640" progId="Equation.3">
              <p:embed/>
            </p:oleObj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92083" y="4341825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根据转动定理：</a:t>
            </a:r>
            <a:endParaRPr lang="zh-CN" altLang="en-US" dirty="0"/>
          </a:p>
        </p:txBody>
      </p:sp>
      <p:graphicFrame>
        <p:nvGraphicFramePr>
          <p:cNvPr id="49179" name="Object 27"/>
          <p:cNvGraphicFramePr>
            <a:graphicFrameLocks noChangeAspect="1"/>
          </p:cNvGraphicFramePr>
          <p:nvPr/>
        </p:nvGraphicFramePr>
        <p:xfrm>
          <a:off x="1016000" y="4999038"/>
          <a:ext cx="3606800" cy="871537"/>
        </p:xfrm>
        <a:graphic>
          <a:graphicData uri="http://schemas.openxmlformats.org/presentationml/2006/ole">
            <p:oleObj spid="_x0000_s49179" name="公式" r:id="rId4" imgW="3416040" imgH="825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4EC3D-5DF9-4DCA-80D8-5B03CEDC213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8" name="灯片编号占位符 1"/>
          <p:cNvSpPr txBox="1">
            <a:spLocks/>
          </p:cNvSpPr>
          <p:nvPr/>
        </p:nvSpPr>
        <p:spPr bwMode="auto">
          <a:xfrm>
            <a:off x="6553200" y="606266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AA7EDC-7A54-4A0D-BF43-672C4692F65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grpSp>
        <p:nvGrpSpPr>
          <p:cNvPr id="19" name="组合 20"/>
          <p:cNvGrpSpPr>
            <a:grpSpLocks/>
          </p:cNvGrpSpPr>
          <p:nvPr/>
        </p:nvGrpSpPr>
        <p:grpSpPr bwMode="auto">
          <a:xfrm>
            <a:off x="5667375" y="3936998"/>
            <a:ext cx="3286125" cy="2738437"/>
            <a:chOff x="3001941" y="1128681"/>
            <a:chExt cx="3286170" cy="2738475"/>
          </a:xfrm>
        </p:grpSpPr>
        <p:cxnSp>
          <p:nvCxnSpPr>
            <p:cNvPr id="20" name="直接连接符 21"/>
            <p:cNvCxnSpPr>
              <a:cxnSpLocks noChangeShapeType="1"/>
            </p:cNvCxnSpPr>
            <p:nvPr/>
          </p:nvCxnSpPr>
          <p:spPr bwMode="auto">
            <a:xfrm flipV="1">
              <a:off x="3001941" y="3684591"/>
              <a:ext cx="3276000" cy="0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1" name="直接连接符 22"/>
            <p:cNvCxnSpPr>
              <a:cxnSpLocks noChangeShapeType="1"/>
            </p:cNvCxnSpPr>
            <p:nvPr/>
          </p:nvCxnSpPr>
          <p:spPr bwMode="auto">
            <a:xfrm rot="16200000" flipV="1">
              <a:off x="2209942" y="2892592"/>
              <a:ext cx="1584000" cy="2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</p:spPr>
        </p:cxnSp>
        <p:cxnSp>
          <p:nvCxnSpPr>
            <p:cNvPr id="22" name="直接连接符 23"/>
            <p:cNvCxnSpPr>
              <a:cxnSpLocks noChangeShapeType="1"/>
            </p:cNvCxnSpPr>
            <p:nvPr/>
          </p:nvCxnSpPr>
          <p:spPr bwMode="auto">
            <a:xfrm>
              <a:off x="3001941" y="2114532"/>
              <a:ext cx="3286170" cy="1570059"/>
            </a:xfrm>
            <a:prstGeom prst="line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/>
            </a:ln>
          </p:spPr>
        </p:cxnSp>
        <p:sp>
          <p:nvSpPr>
            <p:cNvPr id="23" name="椭圆 24"/>
            <p:cNvSpPr>
              <a:spLocks noChangeArrowheads="1"/>
            </p:cNvSpPr>
            <p:nvPr/>
          </p:nvSpPr>
          <p:spPr bwMode="auto">
            <a:xfrm>
              <a:off x="3440097" y="1566837"/>
              <a:ext cx="914400" cy="914400"/>
            </a:xfrm>
            <a:prstGeom prst="ellipse">
              <a:avLst/>
            </a:prstGeom>
            <a:solidFill>
              <a:srgbClr val="FF33CC"/>
            </a:solidFill>
            <a:ln w="9525" algn="ctr">
              <a:solidFill>
                <a:srgbClr val="CC00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4" name="直接箭头连接符 25"/>
            <p:cNvCxnSpPr>
              <a:cxnSpLocks noChangeShapeType="1"/>
            </p:cNvCxnSpPr>
            <p:nvPr/>
          </p:nvCxnSpPr>
          <p:spPr bwMode="auto">
            <a:xfrm>
              <a:off x="3951279" y="2041506"/>
              <a:ext cx="547695" cy="292104"/>
            </a:xfrm>
            <a:prstGeom prst="straightConnector1">
              <a:avLst/>
            </a:prstGeom>
            <a:noFill/>
            <a:ln w="19050" algn="ctr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25" name="TextBox 26"/>
            <p:cNvSpPr txBox="1">
              <a:spLocks noChangeArrowheads="1"/>
            </p:cNvSpPr>
            <p:nvPr/>
          </p:nvSpPr>
          <p:spPr bwMode="auto">
            <a:xfrm>
              <a:off x="3622662" y="1787448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/>
                <a:t>C</a:t>
              </a:r>
              <a:endParaRPr lang="zh-CN" altLang="en-US" sz="2000" i="1"/>
            </a:p>
          </p:txBody>
        </p:sp>
        <p:sp>
          <p:nvSpPr>
            <p:cNvPr id="26" name="TextBox 27"/>
            <p:cNvSpPr txBox="1">
              <a:spLocks noChangeArrowheads="1"/>
            </p:cNvSpPr>
            <p:nvPr/>
          </p:nvSpPr>
          <p:spPr bwMode="auto">
            <a:xfrm>
              <a:off x="3403584" y="237012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P</a:t>
              </a:r>
              <a:endParaRPr lang="zh-CN" altLang="en-US"/>
            </a:p>
          </p:txBody>
        </p:sp>
        <p:sp>
          <p:nvSpPr>
            <p:cNvPr id="27" name="弧形 26"/>
            <p:cNvSpPr/>
            <p:nvPr/>
          </p:nvSpPr>
          <p:spPr bwMode="auto">
            <a:xfrm rot="1007053">
              <a:off x="3767126" y="1435072"/>
              <a:ext cx="657234" cy="338143"/>
            </a:xfrm>
            <a:prstGeom prst="arc">
              <a:avLst>
                <a:gd name="adj1" fmla="val 14454226"/>
                <a:gd name="adj2" fmla="val 0"/>
              </a:avLst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8" name="弧形 27"/>
            <p:cNvSpPr/>
            <p:nvPr/>
          </p:nvSpPr>
          <p:spPr bwMode="auto">
            <a:xfrm flipH="1">
              <a:off x="5302261" y="3319461"/>
              <a:ext cx="365130" cy="547695"/>
            </a:xfrm>
            <a:prstGeom prst="arc">
              <a:avLst>
                <a:gd name="adj1" fmla="val 16200000"/>
                <a:gd name="adj2" fmla="val 1470141"/>
              </a:avLst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" name="TextBox 30"/>
            <p:cNvSpPr txBox="1">
              <a:spLocks noChangeArrowheads="1"/>
            </p:cNvSpPr>
            <p:nvPr/>
          </p:nvSpPr>
          <p:spPr bwMode="auto">
            <a:xfrm>
              <a:off x="3622662" y="1128681"/>
              <a:ext cx="39626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i="1">
                  <a:sym typeface="Symbol" pitchFamily="18" charset="2"/>
                </a:rPr>
                <a:t></a:t>
              </a:r>
              <a:endParaRPr lang="zh-CN" altLang="en-US" i="1"/>
            </a:p>
          </p:txBody>
        </p:sp>
        <p:grpSp>
          <p:nvGrpSpPr>
            <p:cNvPr id="30" name="组合 23"/>
            <p:cNvGrpSpPr>
              <a:grpSpLocks/>
            </p:cNvGrpSpPr>
            <p:nvPr/>
          </p:nvGrpSpPr>
          <p:grpSpPr bwMode="auto">
            <a:xfrm>
              <a:off x="4425948" y="2151045"/>
              <a:ext cx="657234" cy="461665"/>
              <a:chOff x="5594364" y="1822428"/>
              <a:chExt cx="657234" cy="461665"/>
            </a:xfrm>
          </p:grpSpPr>
          <p:sp>
            <p:nvSpPr>
              <p:cNvPr id="32" name="TextBox 33"/>
              <p:cNvSpPr txBox="1">
                <a:spLocks noChangeArrowheads="1"/>
              </p:cNvSpPr>
              <p:nvPr/>
            </p:nvSpPr>
            <p:spPr bwMode="auto">
              <a:xfrm>
                <a:off x="5594364" y="1822428"/>
                <a:ext cx="65723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i="1">
                    <a:sym typeface="Symbol" pitchFamily="18" charset="2"/>
                  </a:rPr>
                  <a:t></a:t>
                </a:r>
                <a:r>
                  <a:rPr lang="en-US" altLang="zh-CN" i="1" baseline="-25000">
                    <a:sym typeface="Symbol" pitchFamily="18" charset="2"/>
                  </a:rPr>
                  <a:t>C</a:t>
                </a:r>
                <a:endParaRPr lang="zh-CN" altLang="en-US" i="1"/>
              </a:p>
            </p:txBody>
          </p:sp>
          <p:cxnSp>
            <p:nvCxnSpPr>
              <p:cNvPr id="33" name="直接箭头连接符 34"/>
              <p:cNvCxnSpPr>
                <a:cxnSpLocks noChangeShapeType="1"/>
              </p:cNvCxnSpPr>
              <p:nvPr/>
            </p:nvCxnSpPr>
            <p:spPr bwMode="auto">
              <a:xfrm>
                <a:off x="5740416" y="1931967"/>
                <a:ext cx="182565" cy="0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1" name="TextBox 32"/>
            <p:cNvSpPr txBox="1">
              <a:spLocks noChangeArrowheads="1"/>
            </p:cNvSpPr>
            <p:nvPr/>
          </p:nvSpPr>
          <p:spPr bwMode="auto">
            <a:xfrm>
              <a:off x="5375286" y="3319461"/>
              <a:ext cx="31771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i="1">
                  <a:sym typeface="Symbol" pitchFamily="18" charset="2"/>
                </a:rPr>
                <a:t></a:t>
              </a:r>
              <a:endParaRPr lang="zh-CN" altLang="en-US" sz="2000" i="1"/>
            </a:p>
          </p:txBody>
        </p:sp>
      </p:grpSp>
      <p:cxnSp>
        <p:nvCxnSpPr>
          <p:cNvPr id="34" name="直接箭头连接符 33"/>
          <p:cNvCxnSpPr/>
          <p:nvPr/>
        </p:nvCxnSpPr>
        <p:spPr bwMode="auto">
          <a:xfrm>
            <a:off x="6593467" y="4855582"/>
            <a:ext cx="0" cy="10430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5400000" flipH="1" flipV="1">
            <a:off x="6548706" y="4127752"/>
            <a:ext cx="803287" cy="6937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10800000">
            <a:off x="5411800" y="4779981"/>
            <a:ext cx="949339" cy="4746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6616728" y="572931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mg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411799" y="430531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FFFF00"/>
                </a:solidFill>
              </a:rPr>
              <a:t>f</a:t>
            </a:r>
            <a:endParaRPr lang="zh-CN" altLang="en-US" i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91397" y="368459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N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55570" y="580986"/>
            <a:ext cx="74879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ym typeface="Symbol" pitchFamily="18" charset="2"/>
              </a:rPr>
              <a:t>因圆柱体无滑滚动，所以接触点</a:t>
            </a:r>
            <a:r>
              <a:rPr lang="en-US" altLang="zh-CN" dirty="0" smtClean="0">
                <a:sym typeface="Symbol" pitchFamily="18" charset="2"/>
              </a:rPr>
              <a:t>P</a:t>
            </a:r>
            <a:r>
              <a:rPr lang="zh-CN" altLang="en-US" dirty="0" smtClean="0">
                <a:sym typeface="Symbol" pitchFamily="18" charset="2"/>
              </a:rPr>
              <a:t>的瞬时速度为零，即</a:t>
            </a:r>
            <a:endParaRPr lang="zh-CN" altLang="en-US" dirty="0"/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431882" y="1238220"/>
          <a:ext cx="2616200" cy="455613"/>
        </p:xfrm>
        <a:graphic>
          <a:graphicData uri="http://schemas.openxmlformats.org/presentationml/2006/ole">
            <p:oleObj spid="_x0000_s89090" name="公式" r:id="rId3" imgW="2476440" imgH="431640" progId="Equation.3">
              <p:embed/>
            </p:oleObj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65109" y="193196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对上式求导：</a:t>
            </a:r>
            <a:endParaRPr lang="zh-CN" altLang="en-US" dirty="0"/>
          </a:p>
        </p:txBody>
      </p:sp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2782863" y="1968480"/>
          <a:ext cx="2792412" cy="455613"/>
        </p:xfrm>
        <a:graphic>
          <a:graphicData uri="http://schemas.openxmlformats.org/presentationml/2006/ole">
            <p:oleObj spid="_x0000_s89091" name="公式" r:id="rId4" imgW="2641320" imgH="431640" progId="Equation.3">
              <p:embed/>
            </p:oleObj>
          </a:graphicData>
        </a:graphic>
      </p:graphicFrame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628596" y="2844792"/>
            <a:ext cx="2994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kumimoji="0" lang="zh-CN" altLang="en-US" dirty="0" smtClean="0">
                <a:solidFill>
                  <a:schemeClr val="bg1"/>
                </a:solidFill>
              </a:rPr>
              <a:t>由</a:t>
            </a:r>
            <a:r>
              <a:rPr kumimoji="0" lang="en-US" altLang="zh-CN" dirty="0" smtClean="0">
                <a:solidFill>
                  <a:schemeClr val="bg1"/>
                </a:solidFill>
              </a:rPr>
              <a:t>(1)</a:t>
            </a:r>
            <a:r>
              <a:rPr kumimoji="0" lang="zh-CN" altLang="en-US" dirty="0" smtClean="0">
                <a:solidFill>
                  <a:schemeClr val="bg1"/>
                </a:solidFill>
              </a:rPr>
              <a:t>、</a:t>
            </a:r>
            <a:r>
              <a:rPr kumimoji="0" lang="en-US" altLang="zh-CN" dirty="0" smtClean="0">
                <a:solidFill>
                  <a:schemeClr val="bg1"/>
                </a:solidFill>
              </a:rPr>
              <a:t>(</a:t>
            </a:r>
            <a:r>
              <a:rPr kumimoji="0" lang="en-US" altLang="zh-CN" dirty="0">
                <a:solidFill>
                  <a:schemeClr val="bg1"/>
                </a:solidFill>
              </a:rPr>
              <a:t>2</a:t>
            </a:r>
            <a:r>
              <a:rPr kumimoji="0" lang="en-US" altLang="zh-CN" dirty="0" smtClean="0">
                <a:solidFill>
                  <a:schemeClr val="bg1"/>
                </a:solidFill>
              </a:rPr>
              <a:t>)</a:t>
            </a:r>
            <a:r>
              <a:rPr kumimoji="0" lang="zh-CN" altLang="en-US" dirty="0" smtClean="0">
                <a:solidFill>
                  <a:schemeClr val="bg1"/>
                </a:solidFill>
              </a:rPr>
              <a:t>、</a:t>
            </a:r>
            <a:r>
              <a:rPr kumimoji="0" lang="en-US" altLang="zh-CN" dirty="0" smtClean="0"/>
              <a:t> </a:t>
            </a:r>
            <a:r>
              <a:rPr kumimoji="0" lang="en-US" altLang="zh-CN" dirty="0" smtClean="0">
                <a:solidFill>
                  <a:schemeClr val="bg1"/>
                </a:solidFill>
              </a:rPr>
              <a:t>(3)</a:t>
            </a:r>
            <a:r>
              <a:rPr kumimoji="0" lang="zh-CN" altLang="en-US" dirty="0" smtClean="0">
                <a:solidFill>
                  <a:schemeClr val="bg1"/>
                </a:solidFill>
              </a:rPr>
              <a:t>得</a:t>
            </a:r>
            <a:r>
              <a:rPr kumimoji="0" lang="en-US" altLang="zh-CN" dirty="0" smtClean="0">
                <a:solidFill>
                  <a:schemeClr val="bg1"/>
                </a:solidFill>
              </a:rPr>
              <a:t>:</a:t>
            </a:r>
            <a:endParaRPr kumimoji="0"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3659175" y="2625714"/>
          <a:ext cx="4618038" cy="884238"/>
        </p:xfrm>
        <a:graphic>
          <a:graphicData uri="http://schemas.openxmlformats.org/presentationml/2006/ole">
            <p:oleObj spid="_x0000_s89092" name="公式" r:id="rId5" imgW="4368600" imgH="838080" progId="Equation.3">
              <p:embed/>
            </p:oleObj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774648" y="3830643"/>
          <a:ext cx="3449638" cy="415925"/>
        </p:xfrm>
        <a:graphic>
          <a:graphicData uri="http://schemas.openxmlformats.org/presentationml/2006/ole">
            <p:oleObj spid="_x0000_s89093" name="公式" r:id="rId6" imgW="3263760" imgH="393480" progId="Equation.3">
              <p:embed/>
            </p:oleObj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1358856" y="4487877"/>
          <a:ext cx="2012950" cy="885825"/>
        </p:xfrm>
        <a:graphic>
          <a:graphicData uri="http://schemas.openxmlformats.org/presentationml/2006/ole">
            <p:oleObj spid="_x0000_s89094" name="公式" r:id="rId7" imgW="1904760" imgH="838080" progId="Equation.3">
              <p:embed/>
            </p:oleObj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46031" y="5437215"/>
            <a:ext cx="481971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即，要保证</a:t>
            </a:r>
            <a:r>
              <a:rPr lang="zh-CN" altLang="en-US" dirty="0" smtClean="0">
                <a:sym typeface="Symbol" pitchFamily="18" charset="2"/>
              </a:rPr>
              <a:t>圆柱体作无滑滚动，摩擦系数 必须满足上式。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30708</TotalTime>
  <Words>347</Words>
  <Application>Microsoft Office PowerPoint</Application>
  <PresentationFormat>全屏显示(4:3)</PresentationFormat>
  <Paragraphs>52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Times New Roman</vt:lpstr>
      <vt:lpstr>宋体</vt:lpstr>
      <vt:lpstr>Arial</vt:lpstr>
      <vt:lpstr>隶书</vt:lpstr>
      <vt:lpstr>黑体</vt:lpstr>
      <vt:lpstr>Wingdings</vt:lpstr>
      <vt:lpstr>Symbol</vt:lpstr>
      <vt:lpstr>华文隶书</vt:lpstr>
      <vt:lpstr>楷体_GB2312</vt:lpstr>
      <vt:lpstr>Book Antiqua</vt:lpstr>
      <vt:lpstr>默认设计模板</vt:lpstr>
      <vt:lpstr>Microsoft 公式 3.0</vt:lpstr>
      <vt:lpstr>幻灯片 1</vt:lpstr>
      <vt:lpstr>幻灯片 2</vt:lpstr>
      <vt:lpstr>幻灯片 3</vt:lpstr>
      <vt:lpstr>幻灯片 4</vt:lpstr>
    </vt:vector>
  </TitlesOfParts>
  <Company>UESTC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SYQ</dc:creator>
  <cp:lastModifiedBy>Administrator</cp:lastModifiedBy>
  <cp:revision>477</cp:revision>
  <dcterms:created xsi:type="dcterms:W3CDTF">2005-09-20T14:29:00Z</dcterms:created>
  <dcterms:modified xsi:type="dcterms:W3CDTF">2017-04-22T02:57:34Z</dcterms:modified>
</cp:coreProperties>
</file>