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79" r:id="rId2"/>
    <p:sldId id="349" r:id="rId3"/>
    <p:sldId id="271" r:id="rId4"/>
    <p:sldId id="348" r:id="rId5"/>
    <p:sldId id="359" r:id="rId6"/>
    <p:sldId id="360" r:id="rId7"/>
    <p:sldId id="354" r:id="rId8"/>
    <p:sldId id="351" r:id="rId9"/>
    <p:sldId id="294" r:id="rId10"/>
    <p:sldId id="295" r:id="rId11"/>
    <p:sldId id="296" r:id="rId12"/>
    <p:sldId id="297" r:id="rId13"/>
    <p:sldId id="350" r:id="rId14"/>
    <p:sldId id="298" r:id="rId15"/>
    <p:sldId id="336" r:id="rId16"/>
    <p:sldId id="300" r:id="rId17"/>
    <p:sldId id="341" r:id="rId18"/>
    <p:sldId id="299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12" r:id="rId28"/>
    <p:sldId id="309" r:id="rId29"/>
    <p:sldId id="310" r:id="rId30"/>
    <p:sldId id="311" r:id="rId31"/>
    <p:sldId id="313" r:id="rId32"/>
    <p:sldId id="314" r:id="rId33"/>
    <p:sldId id="315" r:id="rId34"/>
    <p:sldId id="316" r:id="rId35"/>
    <p:sldId id="317" r:id="rId36"/>
    <p:sldId id="318" r:id="rId37"/>
    <p:sldId id="337" r:id="rId38"/>
    <p:sldId id="319" r:id="rId39"/>
    <p:sldId id="355" r:id="rId40"/>
    <p:sldId id="344" r:id="rId41"/>
    <p:sldId id="345" r:id="rId42"/>
    <p:sldId id="342" r:id="rId43"/>
    <p:sldId id="343" r:id="rId44"/>
    <p:sldId id="320" r:id="rId45"/>
    <p:sldId id="346" r:id="rId46"/>
    <p:sldId id="321" r:id="rId47"/>
    <p:sldId id="322" r:id="rId48"/>
    <p:sldId id="323" r:id="rId49"/>
    <p:sldId id="347" r:id="rId50"/>
    <p:sldId id="324" r:id="rId51"/>
    <p:sldId id="356" r:id="rId52"/>
    <p:sldId id="358" r:id="rId5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  <a:srgbClr val="FF9900"/>
    <a:srgbClr val="66FF33"/>
    <a:srgbClr val="FF99FF"/>
    <a:srgbClr val="0066FF"/>
    <a:srgbClr val="FF66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506" autoAdjust="0"/>
  </p:normalViewPr>
  <p:slideViewPr>
    <p:cSldViewPr>
      <p:cViewPr varScale="1">
        <p:scale>
          <a:sx n="70" d="100"/>
          <a:sy n="70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5.wmf"/><Relationship Id="rId1" Type="http://schemas.openxmlformats.org/officeDocument/2006/relationships/image" Target="../media/image7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4" Type="http://schemas.openxmlformats.org/officeDocument/2006/relationships/image" Target="../media/image8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5" Type="http://schemas.openxmlformats.org/officeDocument/2006/relationships/image" Target="../media/image96.wmf"/><Relationship Id="rId4" Type="http://schemas.openxmlformats.org/officeDocument/2006/relationships/image" Target="../media/image8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4" Type="http://schemas.openxmlformats.org/officeDocument/2006/relationships/image" Target="../media/image1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image" Target="../media/image122.wmf"/><Relationship Id="rId3" Type="http://schemas.openxmlformats.org/officeDocument/2006/relationships/image" Target="../media/image113.wmf"/><Relationship Id="rId7" Type="http://schemas.openxmlformats.org/officeDocument/2006/relationships/image" Target="../media/image116.wmf"/><Relationship Id="rId12" Type="http://schemas.openxmlformats.org/officeDocument/2006/relationships/image" Target="../media/image121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5.wmf"/><Relationship Id="rId11" Type="http://schemas.openxmlformats.org/officeDocument/2006/relationships/image" Target="../media/image120.wmf"/><Relationship Id="rId5" Type="http://schemas.openxmlformats.org/officeDocument/2006/relationships/image" Target="../media/image114.wmf"/><Relationship Id="rId10" Type="http://schemas.openxmlformats.org/officeDocument/2006/relationships/image" Target="../media/image119.wmf"/><Relationship Id="rId4" Type="http://schemas.openxmlformats.org/officeDocument/2006/relationships/image" Target="../media/image110.wmf"/><Relationship Id="rId9" Type="http://schemas.openxmlformats.org/officeDocument/2006/relationships/image" Target="../media/image118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11" Type="http://schemas.openxmlformats.org/officeDocument/2006/relationships/image" Target="../media/image132.wmf"/><Relationship Id="rId5" Type="http://schemas.openxmlformats.org/officeDocument/2006/relationships/image" Target="../media/image127.png"/><Relationship Id="rId10" Type="http://schemas.openxmlformats.org/officeDocument/2006/relationships/image" Target="../media/image110.wmf"/><Relationship Id="rId4" Type="http://schemas.openxmlformats.org/officeDocument/2006/relationships/image" Target="../media/image126.wmf"/><Relationship Id="rId9" Type="http://schemas.openxmlformats.org/officeDocument/2006/relationships/image" Target="../media/image13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4" Type="http://schemas.openxmlformats.org/officeDocument/2006/relationships/image" Target="../media/image136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wmf"/><Relationship Id="rId1" Type="http://schemas.openxmlformats.org/officeDocument/2006/relationships/image" Target="../media/image133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10" Type="http://schemas.openxmlformats.org/officeDocument/2006/relationships/image" Target="../media/image159.wmf"/><Relationship Id="rId4" Type="http://schemas.openxmlformats.org/officeDocument/2006/relationships/image" Target="../media/image153.wmf"/><Relationship Id="rId9" Type="http://schemas.openxmlformats.org/officeDocument/2006/relationships/image" Target="../media/image158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0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4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4" Type="http://schemas.openxmlformats.org/officeDocument/2006/relationships/image" Target="../media/image169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image" Target="../media/image180.wmf"/><Relationship Id="rId7" Type="http://schemas.openxmlformats.org/officeDocument/2006/relationships/image" Target="../media/image184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4" Type="http://schemas.openxmlformats.org/officeDocument/2006/relationships/image" Target="../media/image175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7" Type="http://schemas.openxmlformats.org/officeDocument/2006/relationships/image" Target="../media/image175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204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4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fld id="{44332416-E660-41DB-B62D-D4CE13E6AD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55A013-0901-4035-A3FC-27B01CA421DC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93DB7F-D85E-45C4-BF04-C812226CA216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332416-E660-41DB-B62D-D4CE13E6AD56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7629E-D5E8-4B2B-9B19-72B7598BDE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AD8BA-51B9-46AB-90ED-CBEE2D40EE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BC798-7118-493F-9222-EB26AA4C40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5F736-1259-44B6-8A79-38022AB945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81E4D-9E0A-4DF1-9CC6-7FC90B962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BF808-4F88-440A-8DDF-28419C6CC0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CE634-DB46-4C51-97C3-90B68B244A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5A03-5BB6-4C38-A59F-7BA66EC999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36647-B638-404F-BA29-DF99482638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FD365-A48E-4816-9152-9B7B5A5FC4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17E7D-E085-412D-85D7-E60C5DEE76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90F791FD-B78A-40F3-A42A-0795FBE087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70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7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image" Target="../media/image71.wmf"/><Relationship Id="rId7" Type="http://schemas.openxmlformats.org/officeDocument/2006/relationships/hyperlink" Target="&#27874;&#38453;&#38754;-&#30452;.exe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3.bin"/><Relationship Id="rId5" Type="http://schemas.openxmlformats.org/officeDocument/2006/relationships/hyperlink" Target="&#27874;&#38453;&#38754;-&#22278;.exe" TargetMode="External"/><Relationship Id="rId4" Type="http://schemas.openxmlformats.org/officeDocument/2006/relationships/image" Target="../media/image7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7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6.bin"/><Relationship Id="rId5" Type="http://schemas.openxmlformats.org/officeDocument/2006/relationships/oleObject" Target="../embeddings/oleObject85.bin"/><Relationship Id="rId4" Type="http://schemas.openxmlformats.org/officeDocument/2006/relationships/oleObject" Target="../embeddings/oleObject8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89.bin"/><Relationship Id="rId5" Type="http://schemas.openxmlformats.org/officeDocument/2006/relationships/oleObject" Target="../embeddings/oleObject88.bin"/><Relationship Id="rId4" Type="http://schemas.openxmlformats.org/officeDocument/2006/relationships/oleObject" Target="../embeddings/oleObject8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3.bin"/><Relationship Id="rId5" Type="http://schemas.openxmlformats.org/officeDocument/2006/relationships/oleObject" Target="../embeddings/oleObject92.bin"/><Relationship Id="rId4" Type="http://schemas.openxmlformats.org/officeDocument/2006/relationships/oleObject" Target="../embeddings/oleObject9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image" Target="../media/image92.png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97.bin"/><Relationship Id="rId5" Type="http://schemas.openxmlformats.org/officeDocument/2006/relationships/oleObject" Target="../embeddings/oleObject96.bin"/><Relationship Id="rId4" Type="http://schemas.openxmlformats.org/officeDocument/2006/relationships/oleObject" Target="../embeddings/oleObject9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03.bin"/><Relationship Id="rId5" Type="http://schemas.openxmlformats.org/officeDocument/2006/relationships/oleObject" Target="../embeddings/oleObject102.bin"/><Relationship Id="rId4" Type="http://schemas.openxmlformats.org/officeDocument/2006/relationships/oleObject" Target="../embeddings/oleObject10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07.bin"/><Relationship Id="rId5" Type="http://schemas.openxmlformats.org/officeDocument/2006/relationships/oleObject" Target="../embeddings/oleObject106.bin"/><Relationship Id="rId4" Type="http://schemas.openxmlformats.org/officeDocument/2006/relationships/oleObject" Target="../embeddings/oleObject10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109.bin"/><Relationship Id="rId4" Type="http://schemas.openxmlformats.org/officeDocument/2006/relationships/hyperlink" Target="&#39547;&#27874;1.ex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hyperlink" Target="&#39547;&#27874;2.exe" TargetMode="External"/><Relationship Id="rId5" Type="http://schemas.openxmlformats.org/officeDocument/2006/relationships/oleObject" Target="../embeddings/oleObject112.bin"/><Relationship Id="rId4" Type="http://schemas.openxmlformats.org/officeDocument/2006/relationships/oleObject" Target="../embeddings/oleObject11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oleObject" Target="../embeddings/oleObject123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8.bin"/><Relationship Id="rId12" Type="http://schemas.openxmlformats.org/officeDocument/2006/relationships/hyperlink" Target="&#39547;&#27874;2.exe" TargetMode="External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6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17.bin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5.bin"/><Relationship Id="rId10" Type="http://schemas.openxmlformats.org/officeDocument/2006/relationships/oleObject" Target="../embeddings/oleObject121.bin"/><Relationship Id="rId4" Type="http://schemas.openxmlformats.org/officeDocument/2006/relationships/oleObject" Target="../embeddings/oleObject115.bin"/><Relationship Id="rId9" Type="http://schemas.openxmlformats.org/officeDocument/2006/relationships/oleObject" Target="../embeddings/oleObject120.bin"/><Relationship Id="rId14" Type="http://schemas.openxmlformats.org/officeDocument/2006/relationships/oleObject" Target="../embeddings/oleObject12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hyperlink" Target="&#39547;&#27874;2.exe" TargetMode="External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31.bin"/><Relationship Id="rId12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30.bin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29.bin"/><Relationship Id="rId10" Type="http://schemas.openxmlformats.org/officeDocument/2006/relationships/oleObject" Target="../embeddings/oleObject134.bin"/><Relationship Id="rId4" Type="http://schemas.openxmlformats.org/officeDocument/2006/relationships/oleObject" Target="../embeddings/oleObject128.bin"/><Relationship Id="rId9" Type="http://schemas.openxmlformats.org/officeDocument/2006/relationships/oleObject" Target="../embeddings/oleObject133.bin"/><Relationship Id="rId14" Type="http://schemas.openxmlformats.org/officeDocument/2006/relationships/oleObject" Target="../embeddings/oleObject137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39.bin"/><Relationship Id="rId5" Type="http://schemas.openxmlformats.org/officeDocument/2006/relationships/oleObject" Target="../embeddings/oleObject138.bin"/><Relationship Id="rId4" Type="http://schemas.openxmlformats.org/officeDocument/2006/relationships/hyperlink" Target="&#39547;&#27874;&#30340;&#36793;&#30028;&#26465;&#20214;.exe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file:///D:\&#25945;&#23398;\&#30005;&#23376;&#25945;&#26696;(&#19978;)\&#39547;&#27874;&#30340;&#36793;&#30028;&#26465;&#20214;.exe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43.bin"/><Relationship Id="rId5" Type="http://schemas.openxmlformats.org/officeDocument/2006/relationships/hyperlink" Target="&#39547;&#27874;-&#21322;&#27874;&#25439;&#22833;.exe" TargetMode="External"/><Relationship Id="rId4" Type="http://schemas.openxmlformats.org/officeDocument/2006/relationships/oleObject" Target="../embeddings/oleObject14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oleObject" Target="../embeddings/oleObject145.bin"/><Relationship Id="rId4" Type="http://schemas.openxmlformats.org/officeDocument/2006/relationships/hyperlink" Target="&#39547;&#27874;-&#21322;&#27874;&#25439;&#22833;.ex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5" Type="http://schemas.openxmlformats.org/officeDocument/2006/relationships/oleObject" Target="../embeddings/oleObject148.bin"/><Relationship Id="rId4" Type="http://schemas.openxmlformats.org/officeDocument/2006/relationships/oleObject" Target="../embeddings/oleObject14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52.bin"/><Relationship Id="rId5" Type="http://schemas.openxmlformats.org/officeDocument/2006/relationships/oleObject" Target="../embeddings/oleObject151.bin"/><Relationship Id="rId4" Type="http://schemas.openxmlformats.org/officeDocument/2006/relationships/oleObject" Target="../embeddings/oleObject15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5" Type="http://schemas.openxmlformats.org/officeDocument/2006/relationships/oleObject" Target="../embeddings/oleObject156.bin"/><Relationship Id="rId4" Type="http://schemas.openxmlformats.org/officeDocument/2006/relationships/oleObject" Target="../embeddings/oleObject155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61.bin"/><Relationship Id="rId12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60.bin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59.bin"/><Relationship Id="rId10" Type="http://schemas.openxmlformats.org/officeDocument/2006/relationships/oleObject" Target="../embeddings/oleObject164.bin"/><Relationship Id="rId4" Type="http://schemas.openxmlformats.org/officeDocument/2006/relationships/oleObject" Target="../embeddings/oleObject158.bin"/><Relationship Id="rId9" Type="http://schemas.openxmlformats.org/officeDocument/2006/relationships/oleObject" Target="../embeddings/oleObject163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70.bin"/><Relationship Id="rId5" Type="http://schemas.openxmlformats.org/officeDocument/2006/relationships/oleObject" Target="../embeddings/oleObject169.bin"/><Relationship Id="rId4" Type="http://schemas.openxmlformats.org/officeDocument/2006/relationships/oleObject" Target="../embeddings/oleObject168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76.bin"/><Relationship Id="rId5" Type="http://schemas.openxmlformats.org/officeDocument/2006/relationships/oleObject" Target="../embeddings/oleObject175.bin"/><Relationship Id="rId4" Type="http://schemas.openxmlformats.org/officeDocument/2006/relationships/oleObject" Target="../embeddings/oleObject174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5" Type="http://schemas.openxmlformats.org/officeDocument/2006/relationships/oleObject" Target="../embeddings/oleObject179.bin"/><Relationship Id="rId4" Type="http://schemas.openxmlformats.org/officeDocument/2006/relationships/oleObject" Target="../embeddings/oleObject178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83.bin"/><Relationship Id="rId5" Type="http://schemas.openxmlformats.org/officeDocument/2006/relationships/oleObject" Target="../embeddings/oleObject182.bin"/><Relationship Id="rId4" Type="http://schemas.openxmlformats.org/officeDocument/2006/relationships/oleObject" Target="../embeddings/oleObject181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88.bin"/><Relationship Id="rId5" Type="http://schemas.openxmlformats.org/officeDocument/2006/relationships/oleObject" Target="../embeddings/oleObject187.bin"/><Relationship Id="rId10" Type="http://schemas.openxmlformats.org/officeDocument/2006/relationships/oleObject" Target="../embeddings/oleObject192.bin"/><Relationship Id="rId4" Type="http://schemas.openxmlformats.org/officeDocument/2006/relationships/oleObject" Target="../embeddings/oleObject186.bin"/><Relationship Id="rId9" Type="http://schemas.openxmlformats.org/officeDocument/2006/relationships/oleObject" Target="../embeddings/oleObject191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96.bin"/><Relationship Id="rId5" Type="http://schemas.openxmlformats.org/officeDocument/2006/relationships/oleObject" Target="../embeddings/oleObject195.bin"/><Relationship Id="rId4" Type="http://schemas.openxmlformats.org/officeDocument/2006/relationships/oleObject" Target="../embeddings/oleObject19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2.bin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00.bin"/><Relationship Id="rId5" Type="http://schemas.openxmlformats.org/officeDocument/2006/relationships/oleObject" Target="../embeddings/oleObject199.bin"/><Relationship Id="rId10" Type="http://schemas.openxmlformats.org/officeDocument/2006/relationships/image" Target="../media/image92.png"/><Relationship Id="rId4" Type="http://schemas.openxmlformats.org/officeDocument/2006/relationships/oleObject" Target="../embeddings/oleObject198.bin"/><Relationship Id="rId9" Type="http://schemas.openxmlformats.org/officeDocument/2006/relationships/oleObject" Target="../embeddings/oleObject203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7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05.bin"/><Relationship Id="rId5" Type="http://schemas.openxmlformats.org/officeDocument/2006/relationships/oleObject" Target="../embeddings/oleObject204.bin"/><Relationship Id="rId4" Type="http://schemas.openxmlformats.org/officeDocument/2006/relationships/image" Target="../media/image19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9.bin"/><Relationship Id="rId3" Type="http://schemas.openxmlformats.org/officeDocument/2006/relationships/oleObject" Target="../embeddings/oleObject207.bin"/><Relationship Id="rId7" Type="http://schemas.openxmlformats.org/officeDocument/2006/relationships/image" Target="../media/image20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05.png"/><Relationship Id="rId11" Type="http://schemas.openxmlformats.org/officeDocument/2006/relationships/oleObject" Target="../embeddings/oleObject212.bin"/><Relationship Id="rId5" Type="http://schemas.openxmlformats.org/officeDocument/2006/relationships/slide" Target="slide4.xml"/><Relationship Id="rId10" Type="http://schemas.openxmlformats.org/officeDocument/2006/relationships/oleObject" Target="../embeddings/oleObject211.bin"/><Relationship Id="rId4" Type="http://schemas.openxmlformats.org/officeDocument/2006/relationships/oleObject" Target="../embeddings/oleObject208.bin"/><Relationship Id="rId9" Type="http://schemas.openxmlformats.org/officeDocument/2006/relationships/oleObject" Target="../embeddings/oleObject2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3989A6-964A-4299-9FC4-4609C4D37953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9223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49609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dirty="0" smtClean="0">
                <a:solidFill>
                  <a:srgbClr val="FFFF00"/>
                </a:solidFill>
              </a:rPr>
              <a:t>1.</a:t>
            </a:r>
            <a:r>
              <a:rPr kumimoji="1" lang="zh-CN" altLang="en-US" dirty="0" smtClean="0">
                <a:solidFill>
                  <a:srgbClr val="FFFF00"/>
                </a:solidFill>
              </a:rPr>
              <a:t>波动的动力学方程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571472" y="2428868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dirty="0" smtClean="0"/>
              <a:t>将上</a:t>
            </a:r>
            <a:r>
              <a:rPr lang="zh-CN" altLang="en-US" dirty="0"/>
              <a:t>式分别对</a:t>
            </a:r>
            <a:r>
              <a:rPr lang="en-US" altLang="zh-CN" i="1" dirty="0"/>
              <a:t>t</a:t>
            </a:r>
            <a:r>
              <a:rPr lang="zh-CN" altLang="en-US" dirty="0"/>
              <a:t>及</a:t>
            </a:r>
            <a:r>
              <a:rPr lang="en-US" altLang="zh-CN" i="1" dirty="0"/>
              <a:t>x</a:t>
            </a:r>
            <a:r>
              <a:rPr lang="zh-CN" altLang="en-US" dirty="0"/>
              <a:t>偏微分两次：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2278054" y="3013078"/>
          <a:ext cx="4464050" cy="844550"/>
        </p:xfrm>
        <a:graphic>
          <a:graphicData uri="http://schemas.openxmlformats.org/presentationml/2006/ole">
            <p:oleObj spid="_x0000_s9218" name="公式" r:id="rId3" imgW="4038480" imgH="799920" progId="Equation.3">
              <p:embed/>
            </p:oleObj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2278054" y="4078298"/>
          <a:ext cx="4445000" cy="850900"/>
        </p:xfrm>
        <a:graphic>
          <a:graphicData uri="http://schemas.openxmlformats.org/presentationml/2006/ole">
            <p:oleObj spid="_x0000_s9219" name="公式" r:id="rId4" imgW="4063680" imgH="799920" progId="Equation.3">
              <p:embed/>
            </p:oleObj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3786182" y="1643050"/>
          <a:ext cx="3549650" cy="857250"/>
        </p:xfrm>
        <a:graphic>
          <a:graphicData uri="http://schemas.openxmlformats.org/presentationml/2006/ole">
            <p:oleObj spid="_x0000_s9220" name="公式" r:id="rId5" imgW="3136680" imgH="761760" progId="Equation.3">
              <p:embed/>
            </p:oleObj>
          </a:graphicData>
        </a:graphic>
      </p:graphicFrame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620704" y="5472130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dirty="0"/>
              <a:t>比较上两式可得：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642910" y="1857364"/>
            <a:ext cx="32781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dirty="0"/>
              <a:t>平面简谐波的波方程：</a:t>
            </a:r>
          </a:p>
        </p:txBody>
      </p:sp>
      <p:graphicFrame>
        <p:nvGraphicFramePr>
          <p:cNvPr id="14342" name="Object 11"/>
          <p:cNvGraphicFramePr>
            <a:graphicFrameLocks noChangeAspect="1"/>
          </p:cNvGraphicFramePr>
          <p:nvPr/>
        </p:nvGraphicFramePr>
        <p:xfrm>
          <a:off x="3286116" y="5260994"/>
          <a:ext cx="2438400" cy="882650"/>
        </p:xfrm>
        <a:graphic>
          <a:graphicData uri="http://schemas.openxmlformats.org/presentationml/2006/ole">
            <p:oleObj spid="_x0000_s9221" name="公式" r:id="rId6" imgW="2387520" imgH="863280" progId="Equation.3">
              <p:embed/>
            </p:oleObj>
          </a:graphicData>
        </a:graphic>
      </p:graphicFrame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857375" y="428625"/>
            <a:ext cx="4429125" cy="523875"/>
          </a:xfrm>
          <a:prstGeom prst="rect">
            <a:avLst/>
          </a:prstGeom>
          <a:solidFill>
            <a:srgbClr val="FF0066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 i="1"/>
              <a:t>§5-3   </a:t>
            </a:r>
            <a:r>
              <a:rPr lang="zh-CN" altLang="en-US" sz="2800" i="1"/>
              <a:t>波动的动力学方程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0"/>
      <p:bldP spid="36872" grpId="0" autoUpdateAnimBg="0"/>
      <p:bldP spid="368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097588"/>
            <a:ext cx="2133600" cy="476250"/>
          </a:xfrm>
        </p:spPr>
        <p:txBody>
          <a:bodyPr/>
          <a:lstStyle/>
          <a:p>
            <a:pPr>
              <a:defRPr/>
            </a:pPr>
            <a:fld id="{2AA145C4-1F32-4284-A436-DDAA255A1766}" type="slidenum">
              <a:rPr lang="en-US" altLang="zh-CN"/>
              <a:pPr>
                <a:defRPr/>
              </a:pPr>
              <a:t>10</a:t>
            </a:fld>
            <a:endParaRPr lang="en-US" altLang="zh-CN" dirty="0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3571875" y="285750"/>
          <a:ext cx="3806825" cy="857250"/>
        </p:xfrm>
        <a:graphic>
          <a:graphicData uri="http://schemas.openxmlformats.org/presentationml/2006/ole">
            <p:oleObj spid="_x0000_s12290" name="公式" r:id="rId3" imgW="3708360" imgH="838080" progId="Equation.3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2071688" y="1285875"/>
          <a:ext cx="2211387" cy="852488"/>
        </p:xfrm>
        <a:graphic>
          <a:graphicData uri="http://schemas.openxmlformats.org/presentationml/2006/ole">
            <p:oleObj spid="_x0000_s12291" name="公式" r:id="rId4" imgW="2133360" imgH="825480" progId="Equation.3">
              <p:embed/>
            </p:oleObj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4357688" y="1285875"/>
          <a:ext cx="4105275" cy="882650"/>
        </p:xfrm>
        <a:graphic>
          <a:graphicData uri="http://schemas.openxmlformats.org/presentationml/2006/ole">
            <p:oleObj spid="_x0000_s12292" name="公式" r:id="rId5" imgW="3848040" imgH="838080" progId="Equation.3">
              <p:embed/>
            </p:oleObj>
          </a:graphicData>
        </a:graphic>
      </p:graphicFrame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428625" y="2328863"/>
            <a:ext cx="364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dirty="0">
                <a:solidFill>
                  <a:schemeClr val="bg1"/>
                </a:solidFill>
              </a:rPr>
              <a:t>由</a:t>
            </a:r>
            <a:r>
              <a:rPr kumimoji="1" lang="zh-CN" altLang="en-US" dirty="0"/>
              <a:t>杨氏弹性模量的定义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1000125" y="4516438"/>
          <a:ext cx="1598613" cy="862012"/>
        </p:xfrm>
        <a:graphic>
          <a:graphicData uri="http://schemas.openxmlformats.org/presentationml/2006/ole">
            <p:oleObj spid="_x0000_s12293" name="公式" r:id="rId6" imgW="1549080" imgH="838080" progId="Equation.3">
              <p:embed/>
            </p:oleObj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2692400" y="4749800"/>
          <a:ext cx="1084263" cy="444500"/>
        </p:xfrm>
        <a:graphic>
          <a:graphicData uri="http://schemas.openxmlformats.org/presentationml/2006/ole">
            <p:oleObj spid="_x0000_s12294" name="公式" r:id="rId7" imgW="863280" imgH="355320" progId="Equation.3">
              <p:embed/>
            </p:oleObj>
          </a:graphicData>
        </a:graphic>
      </p:graphicFrame>
      <p:grpSp>
        <p:nvGrpSpPr>
          <p:cNvPr id="12299" name="Group 10"/>
          <p:cNvGrpSpPr>
            <a:grpSpLocks/>
          </p:cNvGrpSpPr>
          <p:nvPr/>
        </p:nvGrpSpPr>
        <p:grpSpPr bwMode="auto">
          <a:xfrm>
            <a:off x="4195763" y="2214563"/>
            <a:ext cx="4876800" cy="1803400"/>
            <a:chOff x="240" y="1360"/>
            <a:chExt cx="3072" cy="1136"/>
          </a:xfrm>
        </p:grpSpPr>
        <p:sp>
          <p:nvSpPr>
            <p:cNvPr id="12307" name="Text Box 11"/>
            <p:cNvSpPr txBox="1">
              <a:spLocks noChangeArrowheads="1"/>
            </p:cNvSpPr>
            <p:nvPr/>
          </p:nvSpPr>
          <p:spPr bwMode="auto">
            <a:xfrm>
              <a:off x="864" y="2152"/>
              <a:ext cx="3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chemeClr val="bg1"/>
                  </a:solidFill>
                </a:rPr>
                <a:t>d</a:t>
              </a:r>
              <a:r>
                <a:rPr lang="en-US" altLang="zh-CN" i="1">
                  <a:solidFill>
                    <a:schemeClr val="bg1"/>
                  </a:solidFill>
                </a:rPr>
                <a:t>x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  <p:sp>
          <p:nvSpPr>
            <p:cNvPr id="12308" name="Text Box 12"/>
            <p:cNvSpPr txBox="1">
              <a:spLocks noChangeArrowheads="1"/>
            </p:cNvSpPr>
            <p:nvPr/>
          </p:nvSpPr>
          <p:spPr bwMode="auto">
            <a:xfrm>
              <a:off x="1728" y="2208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chemeClr val="bg1"/>
                  </a:solidFill>
                </a:rPr>
                <a:t>d</a:t>
              </a:r>
              <a:r>
                <a:rPr lang="en-US" altLang="zh-CN" i="1">
                  <a:solidFill>
                    <a:schemeClr val="bg1"/>
                  </a:solidFill>
                </a:rPr>
                <a:t>x+</a:t>
              </a:r>
              <a:r>
                <a:rPr lang="en-US" altLang="zh-CN">
                  <a:solidFill>
                    <a:schemeClr val="bg1"/>
                  </a:solidFill>
                </a:rPr>
                <a:t>d</a:t>
              </a:r>
              <a:r>
                <a:rPr lang="en-US" altLang="zh-CN" i="1">
                  <a:solidFill>
                    <a:schemeClr val="bg1"/>
                  </a:solidFill>
                </a:rPr>
                <a:t>y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  <p:sp>
          <p:nvSpPr>
            <p:cNvPr id="12309" name="Line 13"/>
            <p:cNvSpPr>
              <a:spLocks noChangeShapeType="1"/>
            </p:cNvSpPr>
            <p:nvPr/>
          </p:nvSpPr>
          <p:spPr bwMode="auto">
            <a:xfrm flipV="1">
              <a:off x="2784" y="2016"/>
              <a:ext cx="528" cy="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0" name="Text Box 14"/>
            <p:cNvSpPr txBox="1">
              <a:spLocks noChangeArrowheads="1"/>
            </p:cNvSpPr>
            <p:nvPr/>
          </p:nvSpPr>
          <p:spPr bwMode="auto">
            <a:xfrm>
              <a:off x="2928" y="1680"/>
              <a:ext cx="2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 i="1">
                  <a:solidFill>
                    <a:schemeClr val="bg1"/>
                  </a:solidFill>
                </a:rPr>
                <a:t>u</a:t>
              </a:r>
              <a:endParaRPr lang="en-US" altLang="zh-CN" b="0"/>
            </a:p>
          </p:txBody>
        </p:sp>
        <p:sp>
          <p:nvSpPr>
            <p:cNvPr id="12311" name="Rectangle 15"/>
            <p:cNvSpPr>
              <a:spLocks noChangeArrowheads="1"/>
            </p:cNvSpPr>
            <p:nvPr/>
          </p:nvSpPr>
          <p:spPr bwMode="auto">
            <a:xfrm>
              <a:off x="465" y="1964"/>
              <a:ext cx="2454" cy="9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Rectangle 16"/>
            <p:cNvSpPr>
              <a:spLocks noChangeArrowheads="1"/>
            </p:cNvSpPr>
            <p:nvPr/>
          </p:nvSpPr>
          <p:spPr bwMode="auto">
            <a:xfrm>
              <a:off x="928" y="1960"/>
              <a:ext cx="240" cy="94"/>
            </a:xfrm>
            <a:prstGeom prst="rect">
              <a:avLst/>
            </a:prstGeom>
            <a:solidFill>
              <a:srgbClr val="FF33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3" name="Line 17"/>
            <p:cNvSpPr>
              <a:spLocks noChangeShapeType="1"/>
            </p:cNvSpPr>
            <p:nvPr/>
          </p:nvSpPr>
          <p:spPr bwMode="auto">
            <a:xfrm>
              <a:off x="464" y="20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4" name="Line 18"/>
            <p:cNvSpPr>
              <a:spLocks noChangeShapeType="1"/>
            </p:cNvSpPr>
            <p:nvPr/>
          </p:nvSpPr>
          <p:spPr bwMode="auto">
            <a:xfrm>
              <a:off x="920" y="201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5" name="Line 19"/>
            <p:cNvSpPr>
              <a:spLocks noChangeShapeType="1"/>
            </p:cNvSpPr>
            <p:nvPr/>
          </p:nvSpPr>
          <p:spPr bwMode="auto">
            <a:xfrm>
              <a:off x="1160" y="20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6" name="Line 20"/>
            <p:cNvSpPr>
              <a:spLocks noChangeShapeType="1"/>
            </p:cNvSpPr>
            <p:nvPr/>
          </p:nvSpPr>
          <p:spPr bwMode="auto">
            <a:xfrm>
              <a:off x="480" y="21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7" name="Line 21"/>
            <p:cNvSpPr>
              <a:spLocks noChangeShapeType="1"/>
            </p:cNvSpPr>
            <p:nvPr/>
          </p:nvSpPr>
          <p:spPr bwMode="auto">
            <a:xfrm>
              <a:off x="912" y="21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8" name="Text Box 22"/>
            <p:cNvSpPr txBox="1">
              <a:spLocks noChangeArrowheads="1"/>
            </p:cNvSpPr>
            <p:nvPr/>
          </p:nvSpPr>
          <p:spPr bwMode="auto">
            <a:xfrm>
              <a:off x="528" y="211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x</a:t>
              </a:r>
            </a:p>
          </p:txBody>
        </p:sp>
        <p:sp>
          <p:nvSpPr>
            <p:cNvPr id="12319" name="Text Box 23"/>
            <p:cNvSpPr txBox="1">
              <a:spLocks noChangeArrowheads="1"/>
            </p:cNvSpPr>
            <p:nvPr/>
          </p:nvSpPr>
          <p:spPr bwMode="auto">
            <a:xfrm>
              <a:off x="240" y="192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/>
                <a:t>o</a:t>
              </a:r>
            </a:p>
          </p:txBody>
        </p:sp>
        <p:sp>
          <p:nvSpPr>
            <p:cNvPr id="12320" name="Rectangle 24"/>
            <p:cNvSpPr>
              <a:spLocks noChangeArrowheads="1"/>
            </p:cNvSpPr>
            <p:nvPr/>
          </p:nvSpPr>
          <p:spPr bwMode="auto">
            <a:xfrm>
              <a:off x="1824" y="1960"/>
              <a:ext cx="384" cy="96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1" name="Line 25"/>
            <p:cNvSpPr>
              <a:spLocks noChangeShapeType="1"/>
            </p:cNvSpPr>
            <p:nvPr/>
          </p:nvSpPr>
          <p:spPr bwMode="auto">
            <a:xfrm flipV="1">
              <a:off x="928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2" name="Line 26"/>
            <p:cNvSpPr>
              <a:spLocks noChangeShapeType="1"/>
            </p:cNvSpPr>
            <p:nvPr/>
          </p:nvSpPr>
          <p:spPr bwMode="auto">
            <a:xfrm flipV="1">
              <a:off x="1832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3" name="Line 27"/>
            <p:cNvSpPr>
              <a:spLocks noChangeShapeType="1"/>
            </p:cNvSpPr>
            <p:nvPr/>
          </p:nvSpPr>
          <p:spPr bwMode="auto">
            <a:xfrm flipV="1">
              <a:off x="1152" y="148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4" name="Line 28"/>
            <p:cNvSpPr>
              <a:spLocks noChangeShapeType="1"/>
            </p:cNvSpPr>
            <p:nvPr/>
          </p:nvSpPr>
          <p:spPr bwMode="auto">
            <a:xfrm flipV="1">
              <a:off x="2208" y="148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5" name="Line 29"/>
            <p:cNvSpPr>
              <a:spLocks noChangeShapeType="1"/>
            </p:cNvSpPr>
            <p:nvPr/>
          </p:nvSpPr>
          <p:spPr bwMode="auto">
            <a:xfrm>
              <a:off x="912" y="182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6" name="Line 30"/>
            <p:cNvSpPr>
              <a:spLocks noChangeShapeType="1"/>
            </p:cNvSpPr>
            <p:nvPr/>
          </p:nvSpPr>
          <p:spPr bwMode="auto">
            <a:xfrm>
              <a:off x="1152" y="163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7" name="Line 31"/>
            <p:cNvSpPr>
              <a:spLocks noChangeShapeType="1"/>
            </p:cNvSpPr>
            <p:nvPr/>
          </p:nvSpPr>
          <p:spPr bwMode="auto">
            <a:xfrm>
              <a:off x="1824" y="20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8" name="Line 32"/>
            <p:cNvSpPr>
              <a:spLocks noChangeShapeType="1"/>
            </p:cNvSpPr>
            <p:nvPr/>
          </p:nvSpPr>
          <p:spPr bwMode="auto">
            <a:xfrm>
              <a:off x="2208" y="20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9" name="Line 33"/>
            <p:cNvSpPr>
              <a:spLocks noChangeShapeType="1"/>
            </p:cNvSpPr>
            <p:nvPr/>
          </p:nvSpPr>
          <p:spPr bwMode="auto">
            <a:xfrm>
              <a:off x="1824" y="21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0" name="Text Box 34"/>
            <p:cNvSpPr txBox="1">
              <a:spLocks noChangeArrowheads="1"/>
            </p:cNvSpPr>
            <p:nvPr/>
          </p:nvSpPr>
          <p:spPr bwMode="auto">
            <a:xfrm>
              <a:off x="1296" y="1624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FFFF00"/>
                  </a:solidFill>
                </a:rPr>
                <a:t>y</a:t>
              </a:r>
            </a:p>
          </p:txBody>
        </p:sp>
        <p:sp>
          <p:nvSpPr>
            <p:cNvPr id="12331" name="Text Box 35"/>
            <p:cNvSpPr txBox="1">
              <a:spLocks noChangeArrowheads="1"/>
            </p:cNvSpPr>
            <p:nvPr/>
          </p:nvSpPr>
          <p:spPr bwMode="auto">
            <a:xfrm>
              <a:off x="1488" y="1360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i="1">
                  <a:solidFill>
                    <a:srgbClr val="FFFF00"/>
                  </a:solidFill>
                </a:rPr>
                <a:t>y+</a:t>
              </a:r>
              <a:r>
                <a:rPr kumimoji="1" lang="en-US" altLang="zh-CN">
                  <a:solidFill>
                    <a:srgbClr val="FFFF00"/>
                  </a:solidFill>
                </a:rPr>
                <a:t>d</a:t>
              </a:r>
              <a:r>
                <a:rPr kumimoji="1" lang="en-US" altLang="zh-CN" i="1">
                  <a:solidFill>
                    <a:srgbClr val="FFFF00"/>
                  </a:solidFill>
                </a:rPr>
                <a:t>y</a:t>
              </a:r>
            </a:p>
          </p:txBody>
        </p:sp>
      </p:grpSp>
      <p:graphicFrame>
        <p:nvGraphicFramePr>
          <p:cNvPr id="53284" name="Object 36"/>
          <p:cNvGraphicFramePr>
            <a:graphicFrameLocks noChangeAspect="1"/>
          </p:cNvGraphicFramePr>
          <p:nvPr/>
        </p:nvGraphicFramePr>
        <p:xfrm>
          <a:off x="1428750" y="2924175"/>
          <a:ext cx="1474788" cy="876300"/>
        </p:xfrm>
        <a:graphic>
          <a:graphicData uri="http://schemas.openxmlformats.org/presentationml/2006/ole">
            <p:oleObj spid="_x0000_s12295" name="公式" r:id="rId8" imgW="1409400" imgH="838080" progId="Equation.3">
              <p:embed/>
            </p:oleObj>
          </a:graphicData>
        </a:graphic>
      </p:graphicFrame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4000500" y="4500563"/>
            <a:ext cx="1978025" cy="944562"/>
            <a:chOff x="2699" y="2825"/>
            <a:chExt cx="1246" cy="595"/>
          </a:xfrm>
        </p:grpSpPr>
        <p:graphicFrame>
          <p:nvGraphicFramePr>
            <p:cNvPr id="12296" name="Object 39"/>
            <p:cNvGraphicFramePr>
              <a:graphicFrameLocks noChangeAspect="1"/>
            </p:cNvGraphicFramePr>
            <p:nvPr/>
          </p:nvGraphicFramePr>
          <p:xfrm>
            <a:off x="3194" y="2825"/>
            <a:ext cx="751" cy="595"/>
          </p:xfrm>
          <a:graphic>
            <a:graphicData uri="http://schemas.openxmlformats.org/presentationml/2006/ole">
              <p:oleObj spid="_x0000_s12296" name="公式" r:id="rId9" imgW="1054080" imgH="838080" progId="Equation.3">
                <p:embed/>
              </p:oleObj>
            </a:graphicData>
          </a:graphic>
        </p:graphicFrame>
        <p:sp>
          <p:nvSpPr>
            <p:cNvPr id="12306" name="Text Box 40"/>
            <p:cNvSpPr txBox="1">
              <a:spLocks noChangeArrowheads="1"/>
            </p:cNvSpPr>
            <p:nvPr/>
          </p:nvSpPr>
          <p:spPr bwMode="auto">
            <a:xfrm>
              <a:off x="2699" y="2964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/>
                <a:t>其中</a:t>
              </a:r>
            </a:p>
          </p:txBody>
        </p:sp>
      </p:grpSp>
      <p:sp>
        <p:nvSpPr>
          <p:cNvPr id="53289" name="Text Box 41"/>
          <p:cNvSpPr txBox="1">
            <a:spLocks noChangeArrowheads="1"/>
          </p:cNvSpPr>
          <p:nvPr/>
        </p:nvSpPr>
        <p:spPr bwMode="auto">
          <a:xfrm>
            <a:off x="500063" y="5429250"/>
            <a:ext cx="8501062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/>
              <a:t>弹性力与形变成正比，可见细棒中质元的振动类似于弹簧振子的振动。</a:t>
            </a:r>
          </a:p>
        </p:txBody>
      </p:sp>
      <p:sp>
        <p:nvSpPr>
          <p:cNvPr id="29711" name="Text Box 37"/>
          <p:cNvSpPr txBox="1">
            <a:spLocks noChangeArrowheads="1"/>
          </p:cNvSpPr>
          <p:nvPr/>
        </p:nvSpPr>
        <p:spPr bwMode="auto">
          <a:xfrm>
            <a:off x="428625" y="1500188"/>
            <a:ext cx="1731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振动动能：</a:t>
            </a:r>
          </a:p>
        </p:txBody>
      </p:sp>
      <p:sp>
        <p:nvSpPr>
          <p:cNvPr id="12303" name="TextBox 42"/>
          <p:cNvSpPr txBox="1">
            <a:spLocks noChangeArrowheads="1"/>
          </p:cNvSpPr>
          <p:nvPr/>
        </p:nvSpPr>
        <p:spPr bwMode="auto">
          <a:xfrm>
            <a:off x="357188" y="500063"/>
            <a:ext cx="32781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此时质元的振动速度：</a:t>
            </a:r>
          </a:p>
        </p:txBody>
      </p:sp>
      <p:sp>
        <p:nvSpPr>
          <p:cNvPr id="12304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58188" y="428625"/>
            <a:ext cx="452437" cy="4572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00063" y="3924300"/>
            <a:ext cx="4429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质元由于形变受到的弹性力：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autoUpdateAnimBg="0"/>
      <p:bldP spid="53289" grpId="0"/>
      <p:bldP spid="29711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800B5C-031F-4A41-AA64-E51AE1051D5A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641350" y="1125538"/>
          <a:ext cx="2144713" cy="788987"/>
        </p:xfrm>
        <a:graphic>
          <a:graphicData uri="http://schemas.openxmlformats.org/presentationml/2006/ole">
            <p:oleObj spid="_x0000_s13314" name="公式" r:id="rId3" imgW="2234880" imgH="825480" progId="Equation.3">
              <p:embed/>
            </p:oleObj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2824163" y="1143000"/>
          <a:ext cx="2247900" cy="815975"/>
        </p:xfrm>
        <a:graphic>
          <a:graphicData uri="http://schemas.openxmlformats.org/presentationml/2006/ole">
            <p:oleObj spid="_x0000_s13315" name="公式" r:id="rId4" imgW="2298600" imgH="838080" progId="Equation.3">
              <p:embed/>
            </p:oleObj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1331913" y="2060575"/>
          <a:ext cx="3924300" cy="852488"/>
        </p:xfrm>
        <a:graphic>
          <a:graphicData uri="http://schemas.openxmlformats.org/presentationml/2006/ole">
            <p:oleObj spid="_x0000_s13316" name="公式" r:id="rId5" imgW="3848040" imgH="838080" progId="Equation.3">
              <p:embed/>
            </p:oleObj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7473950" y="557213"/>
          <a:ext cx="1119188" cy="1322387"/>
        </p:xfrm>
        <a:graphic>
          <a:graphicData uri="http://schemas.openxmlformats.org/presentationml/2006/ole">
            <p:oleObj spid="_x0000_s13317" name="公式" r:id="rId6" imgW="1168200" imgH="1384200" progId="Equation.3">
              <p:embed/>
            </p:oleObj>
          </a:graphicData>
        </a:graphic>
      </p:graphicFrame>
      <p:sp>
        <p:nvSpPr>
          <p:cNvPr id="13323" name="Text Box 6"/>
          <p:cNvSpPr txBox="1">
            <a:spLocks noChangeArrowheads="1"/>
          </p:cNvSpPr>
          <p:nvPr/>
        </p:nvSpPr>
        <p:spPr bwMode="auto">
          <a:xfrm>
            <a:off x="457200" y="454025"/>
            <a:ext cx="3960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dirty="0"/>
              <a:t>所以质元</a:t>
            </a:r>
            <a:r>
              <a:rPr lang="en-US" altLang="zh-CN" dirty="0">
                <a:solidFill>
                  <a:schemeClr val="bg1"/>
                </a:solidFill>
              </a:rPr>
              <a:t>d</a:t>
            </a:r>
            <a:r>
              <a:rPr lang="en-US" altLang="zh-CN" i="1" dirty="0">
                <a:solidFill>
                  <a:schemeClr val="bg1"/>
                </a:solidFill>
              </a:rPr>
              <a:t>m</a:t>
            </a:r>
            <a:r>
              <a:rPr lang="zh-CN" altLang="en-US" dirty="0">
                <a:solidFill>
                  <a:schemeClr val="bg1"/>
                </a:solidFill>
              </a:rPr>
              <a:t>形变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rgbClr val="FFFF00"/>
                </a:solidFill>
              </a:rPr>
              <a:t>弹性势能</a:t>
            </a:r>
          </a:p>
        </p:txBody>
      </p:sp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6227763" y="2133600"/>
          <a:ext cx="2778125" cy="882650"/>
        </p:xfrm>
        <a:graphic>
          <a:graphicData uri="http://schemas.openxmlformats.org/presentationml/2006/ole">
            <p:oleObj spid="_x0000_s13318" name="公式" r:id="rId7" imgW="2628720" imgH="838080" progId="Equation.3">
              <p:embed/>
            </p:oleObj>
          </a:graphicData>
        </a:graphic>
      </p:graphicFrame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539750" y="3141663"/>
            <a:ext cx="2735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dirty="0"/>
              <a:t>质元</a:t>
            </a:r>
            <a:r>
              <a:rPr lang="en-US" altLang="zh-CN" dirty="0">
                <a:solidFill>
                  <a:schemeClr val="bg1"/>
                </a:solidFill>
              </a:rPr>
              <a:t>d</a:t>
            </a:r>
            <a:r>
              <a:rPr lang="en-US" altLang="zh-CN" i="1" dirty="0">
                <a:solidFill>
                  <a:schemeClr val="bg1"/>
                </a:solidFill>
              </a:rPr>
              <a:t>m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rgbClr val="FFFF00"/>
                </a:solidFill>
              </a:rPr>
              <a:t>振动动能</a:t>
            </a:r>
          </a:p>
        </p:txBody>
      </p:sp>
      <p:graphicFrame>
        <p:nvGraphicFramePr>
          <p:cNvPr id="54282" name="Object 10"/>
          <p:cNvGraphicFramePr>
            <a:graphicFrameLocks noChangeAspect="1"/>
          </p:cNvGraphicFramePr>
          <p:nvPr/>
        </p:nvGraphicFramePr>
        <p:xfrm>
          <a:off x="684213" y="3716338"/>
          <a:ext cx="2097087" cy="809625"/>
        </p:xfrm>
        <a:graphic>
          <a:graphicData uri="http://schemas.openxmlformats.org/presentationml/2006/ole">
            <p:oleObj spid="_x0000_s13319" name="公式" r:id="rId8" imgW="2133360" imgH="825480" progId="Equation.3">
              <p:embed/>
            </p:oleObj>
          </a:graphicData>
        </a:graphic>
      </p:graphicFrame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2843213" y="3716338"/>
          <a:ext cx="3960812" cy="850900"/>
        </p:xfrm>
        <a:graphic>
          <a:graphicData uri="http://schemas.openxmlformats.org/presentationml/2006/ole">
            <p:oleObj spid="_x0000_s13320" name="公式" r:id="rId9" imgW="3848040" imgH="838080" progId="Equation.3">
              <p:embed/>
            </p:oleObj>
          </a:graphicData>
        </a:graphic>
      </p:graphicFrame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539750" y="4797425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chemeClr val="bg1"/>
                </a:solidFill>
              </a:rPr>
              <a:t>质元</a:t>
            </a:r>
            <a:r>
              <a:rPr lang="en-US" altLang="zh-CN">
                <a:solidFill>
                  <a:schemeClr val="bg1"/>
                </a:solidFill>
              </a:rPr>
              <a:t>d</a:t>
            </a:r>
            <a:r>
              <a:rPr lang="en-US" altLang="zh-CN" i="1">
                <a:solidFill>
                  <a:schemeClr val="bg1"/>
                </a:solidFill>
              </a:rPr>
              <a:t>m</a:t>
            </a:r>
            <a:r>
              <a:rPr lang="zh-CN" altLang="en-US">
                <a:solidFill>
                  <a:schemeClr val="bg1"/>
                </a:solidFill>
              </a:rPr>
              <a:t>的总能</a:t>
            </a:r>
            <a:r>
              <a:rPr lang="en-US" altLang="zh-CN">
                <a:solidFill>
                  <a:schemeClr val="bg1"/>
                </a:solidFill>
              </a:rPr>
              <a:t>:</a:t>
            </a:r>
            <a:endParaRPr lang="en-US" altLang="zh-CN" b="0">
              <a:solidFill>
                <a:schemeClr val="bg1"/>
              </a:solidFill>
            </a:endParaRPr>
          </a:p>
        </p:txBody>
      </p:sp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706438" y="5294313"/>
          <a:ext cx="6437312" cy="855662"/>
        </p:xfrm>
        <a:graphic>
          <a:graphicData uri="http://schemas.openxmlformats.org/presentationml/2006/ole">
            <p:oleObj spid="_x0000_s13321" name="公式" r:id="rId10" imgW="6286320" imgH="838080" progId="Equation.3">
              <p:embed/>
            </p:oleObj>
          </a:graphicData>
        </a:graphic>
      </p:graphicFrame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500688" y="4714875"/>
            <a:ext cx="3349625" cy="4572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chemeClr val="tx2"/>
                </a:solidFill>
              </a:rPr>
              <a:t>与孤立的振动系统比较</a:t>
            </a:r>
            <a:r>
              <a:rPr kumimoji="1" lang="en-US" altLang="zh-CN">
                <a:solidFill>
                  <a:schemeClr val="tx2"/>
                </a:solidFill>
              </a:rPr>
              <a:t>!</a:t>
            </a:r>
          </a:p>
        </p:txBody>
      </p:sp>
      <p:sp>
        <p:nvSpPr>
          <p:cNvPr id="13327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429625" y="3571875"/>
            <a:ext cx="433388" cy="433388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8" name="动作按钮: 前进或下一项 1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58188" y="5643563"/>
            <a:ext cx="500062" cy="571500"/>
          </a:xfrm>
          <a:prstGeom prst="actionButtonForwardNex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4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0" grpId="0" autoUpdateAnimBg="0"/>
      <p:bldP spid="54284" grpId="0" autoUpdateAnimBg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6BF666-6631-4DB6-B467-AD7D10D4D39F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1214438" y="1143000"/>
            <a:ext cx="7496175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30000"/>
              </a:lnSpc>
            </a:pPr>
            <a:r>
              <a:rPr lang="en-US" altLang="zh-CN"/>
              <a:t>    </a:t>
            </a:r>
            <a:r>
              <a:rPr lang="en-US" altLang="zh-CN">
                <a:solidFill>
                  <a:schemeClr val="bg1"/>
                </a:solidFill>
              </a:rPr>
              <a:t>(1)</a:t>
            </a:r>
            <a:r>
              <a:rPr lang="zh-CN" altLang="en-US">
                <a:solidFill>
                  <a:schemeClr val="bg1"/>
                </a:solidFill>
              </a:rPr>
              <a:t>质元的</a:t>
            </a:r>
            <a:r>
              <a:rPr lang="zh-CN" altLang="en-US">
                <a:solidFill>
                  <a:srgbClr val="FFFF00"/>
                </a:solidFill>
              </a:rPr>
              <a:t>动能和势能相等且随时间同步变化，平衡位置处最大，最大位移处为零</a:t>
            </a:r>
            <a:r>
              <a:rPr lang="zh-CN" altLang="en-US">
                <a:solidFill>
                  <a:schemeClr val="bg1"/>
                </a:solidFill>
              </a:rPr>
              <a:t>。即</a:t>
            </a:r>
            <a:endParaRPr lang="zh-CN" altLang="en-US" b="0">
              <a:solidFill>
                <a:schemeClr val="bg1"/>
              </a:solidFill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57188" y="2714625"/>
            <a:ext cx="89296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</a:rPr>
              <a:t>(2)</a:t>
            </a:r>
            <a:r>
              <a:rPr lang="zh-CN" altLang="en-US">
                <a:solidFill>
                  <a:schemeClr val="bg1"/>
                </a:solidFill>
              </a:rPr>
              <a:t>质元的</a:t>
            </a:r>
            <a:r>
              <a:rPr lang="zh-CN" altLang="en-US"/>
              <a:t>总能量随时间作周期性的变化，即</a:t>
            </a:r>
            <a:r>
              <a:rPr lang="zh-CN" altLang="en-US">
                <a:solidFill>
                  <a:srgbClr val="FFFF00"/>
                </a:solidFill>
              </a:rPr>
              <a:t>质元机械能不守恒</a:t>
            </a:r>
            <a:r>
              <a:rPr lang="zh-CN" altLang="en-US"/>
              <a:t>。</a:t>
            </a:r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3214688" y="2214563"/>
          <a:ext cx="1790700" cy="492125"/>
        </p:xfrm>
        <a:graphic>
          <a:graphicData uri="http://schemas.openxmlformats.org/presentationml/2006/ole">
            <p:oleObj spid="_x0000_s14338" name="公式" r:id="rId3" imgW="1701720" imgH="469800" progId="Equation.3">
              <p:embed/>
            </p:oleObj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857250" y="4857750"/>
          <a:ext cx="4016375" cy="785813"/>
        </p:xfrm>
        <a:graphic>
          <a:graphicData uri="http://schemas.openxmlformats.org/presentationml/2006/ole">
            <p:oleObj spid="_x0000_s14339" name="公式" r:id="rId4" imgW="4267080" imgH="838080" progId="Equation.3">
              <p:embed/>
            </p:oleObj>
          </a:graphicData>
        </a:graphic>
      </p:graphicFrame>
      <p:sp>
        <p:nvSpPr>
          <p:cNvPr id="55304" name="AutoShape 8"/>
          <p:cNvSpPr>
            <a:spLocks noChangeArrowheads="1"/>
          </p:cNvSpPr>
          <p:nvPr/>
        </p:nvSpPr>
        <p:spPr bwMode="auto">
          <a:xfrm>
            <a:off x="142875" y="1071563"/>
            <a:ext cx="1343025" cy="609600"/>
          </a:xfrm>
          <a:prstGeom prst="cloudCallout">
            <a:avLst>
              <a:gd name="adj1" fmla="val 75556"/>
              <a:gd name="adj2" fmla="val 86718"/>
            </a:avLst>
          </a:prstGeom>
          <a:solidFill>
            <a:srgbClr val="FF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/>
              <a:t>结论</a:t>
            </a:r>
          </a:p>
        </p:txBody>
      </p:sp>
      <p:graphicFrame>
        <p:nvGraphicFramePr>
          <p:cNvPr id="14340" name="Object 11"/>
          <p:cNvGraphicFramePr>
            <a:graphicFrameLocks noChangeAspect="1"/>
          </p:cNvGraphicFramePr>
          <p:nvPr/>
        </p:nvGraphicFramePr>
        <p:xfrm>
          <a:off x="1352550" y="327025"/>
          <a:ext cx="6388100" cy="847725"/>
        </p:xfrm>
        <a:graphic>
          <a:graphicData uri="http://schemas.openxmlformats.org/presentationml/2006/ole">
            <p:oleObj spid="_x0000_s14340" name="公式" r:id="rId5" imgW="6286320" imgH="838080" progId="Equation.3">
              <p:embed/>
            </p:oleObj>
          </a:graphicData>
        </a:graphic>
      </p:graphicFrame>
      <p:sp>
        <p:nvSpPr>
          <p:cNvPr id="14346" name="动作按钮: 后退或前一项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15313" y="2000250"/>
            <a:ext cx="500062" cy="500063"/>
          </a:xfrm>
          <a:prstGeom prst="actionButtonBackPrevious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11188" y="3287713"/>
            <a:ext cx="79136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平衡位置</a:t>
            </a:r>
            <a:r>
              <a:rPr kumimoji="1" lang="zh-CN" altLang="en-US">
                <a:solidFill>
                  <a:schemeClr val="bg1"/>
                </a:solidFill>
                <a:sym typeface="Symbol" pitchFamily="18" charset="2"/>
              </a:rPr>
              <a:t></a:t>
            </a:r>
            <a:r>
              <a:rPr kumimoji="1" lang="zh-CN" altLang="en-US">
                <a:solidFill>
                  <a:schemeClr val="bg1"/>
                </a:solidFill>
              </a:rPr>
              <a:t>最大位移：质元能量减少，传递给相邻质元；</a:t>
            </a:r>
            <a:endParaRPr lang="zh-CN" alt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11188" y="3787775"/>
            <a:ext cx="85328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最大位移</a:t>
            </a:r>
            <a:r>
              <a:rPr kumimoji="1" lang="zh-CN" altLang="en-US">
                <a:solidFill>
                  <a:schemeClr val="bg1"/>
                </a:solidFill>
                <a:sym typeface="Symbol" pitchFamily="18" charset="2"/>
              </a:rPr>
              <a:t></a:t>
            </a:r>
            <a:r>
              <a:rPr kumimoji="1" lang="zh-CN" altLang="en-US">
                <a:solidFill>
                  <a:schemeClr val="bg1"/>
                </a:solidFill>
              </a:rPr>
              <a:t>平衡位置：质元能量增加，从相邻质元获得能量。</a:t>
            </a:r>
            <a:endParaRPr lang="zh-CN" alt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57188" y="4395788"/>
            <a:ext cx="4737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(3)</a:t>
            </a:r>
            <a:r>
              <a:rPr lang="zh-CN" altLang="en-US"/>
              <a:t>波的能量沿波线以</a:t>
            </a:r>
            <a:r>
              <a:rPr lang="zh-CN" altLang="en-US">
                <a:solidFill>
                  <a:srgbClr val="FFFF00"/>
                </a:solidFill>
              </a:rPr>
              <a:t>波速</a:t>
            </a:r>
            <a:r>
              <a:rPr lang="en-US" altLang="zh-CN" i="1">
                <a:solidFill>
                  <a:srgbClr val="FFFF00"/>
                </a:solidFill>
              </a:rPr>
              <a:t>u</a:t>
            </a:r>
            <a:r>
              <a:rPr lang="zh-CN" altLang="en-US"/>
              <a:t>传播。</a:t>
            </a:r>
          </a:p>
        </p:txBody>
      </p:sp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1455738" y="5643563"/>
          <a:ext cx="5116512" cy="793750"/>
        </p:xfrm>
        <a:graphic>
          <a:graphicData uri="http://schemas.openxmlformats.org/presentationml/2006/ole">
            <p:oleObj spid="_x0000_s14341" name="公式" r:id="rId6" imgW="5384520" imgH="8380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  <p:bldP spid="55300" grpId="0" build="p" autoUpdateAnimBg="0"/>
      <p:bldP spid="55304" grpId="0" animBg="1" autoUpdateAnimBg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</p:spPr>
        <p:txBody>
          <a:bodyPr/>
          <a:lstStyle/>
          <a:p>
            <a:pPr>
              <a:defRPr/>
            </a:pPr>
            <a:fld id="{F984EE0F-751E-4738-ADE4-ED77B3AF4B0C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15368" name="Text Box 2"/>
          <p:cNvSpPr txBox="1">
            <a:spLocks noChangeArrowheads="1"/>
          </p:cNvSpPr>
          <p:nvPr/>
        </p:nvSpPr>
        <p:spPr bwMode="auto">
          <a:xfrm>
            <a:off x="428625" y="500063"/>
            <a:ext cx="612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chemeClr val="bg1"/>
                </a:solidFill>
              </a:rPr>
              <a:t>(4)</a:t>
            </a:r>
            <a:r>
              <a:rPr lang="zh-CN" altLang="en-US">
                <a:solidFill>
                  <a:schemeClr val="bg1"/>
                </a:solidFill>
              </a:rPr>
              <a:t>波的</a:t>
            </a:r>
            <a:r>
              <a:rPr lang="zh-CN" altLang="en-US">
                <a:solidFill>
                  <a:srgbClr val="FFFF00"/>
                </a:solidFill>
              </a:rPr>
              <a:t>能量密度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单位体积内媒质的能量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为</a:t>
            </a:r>
            <a:endParaRPr lang="zh-CN" altLang="en-US"/>
          </a:p>
        </p:txBody>
      </p:sp>
      <p:graphicFrame>
        <p:nvGraphicFramePr>
          <p:cNvPr id="55309" name="Object 13"/>
          <p:cNvGraphicFramePr>
            <a:graphicFrameLocks noChangeAspect="1"/>
          </p:cNvGraphicFramePr>
          <p:nvPr/>
        </p:nvGraphicFramePr>
        <p:xfrm>
          <a:off x="1857375" y="1071563"/>
          <a:ext cx="1066800" cy="762000"/>
        </p:xfrm>
        <a:graphic>
          <a:graphicData uri="http://schemas.openxmlformats.org/presentationml/2006/ole">
            <p:oleObj spid="_x0000_s15362" name="公式" r:id="rId3" imgW="1066680" imgH="761760" progId="Equation.3">
              <p:embed/>
            </p:oleObj>
          </a:graphicData>
        </a:graphic>
      </p:graphicFrame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3071813" y="1071563"/>
          <a:ext cx="3073400" cy="803275"/>
        </p:xfrm>
        <a:graphic>
          <a:graphicData uri="http://schemas.openxmlformats.org/presentationml/2006/ole">
            <p:oleObj spid="_x0000_s15363" name="公式" r:id="rId4" imgW="2895480" imgH="761760" progId="Equation.3">
              <p:embed/>
            </p:oleObj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71500" y="2216150"/>
            <a:ext cx="289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chemeClr val="bg1"/>
                </a:solidFill>
              </a:rPr>
              <a:t>平均能量密度：</a:t>
            </a:r>
            <a:endParaRPr lang="zh-CN" altLang="en-US" b="0">
              <a:solidFill>
                <a:schemeClr val="bg1"/>
              </a:solidFill>
            </a:endParaRPr>
          </a:p>
        </p:txBody>
      </p:sp>
      <p:graphicFrame>
        <p:nvGraphicFramePr>
          <p:cNvPr id="60420" name="Object 19"/>
          <p:cNvGraphicFramePr>
            <a:graphicFrameLocks noChangeAspect="1"/>
          </p:cNvGraphicFramePr>
          <p:nvPr/>
        </p:nvGraphicFramePr>
        <p:xfrm>
          <a:off x="2857500" y="2071688"/>
          <a:ext cx="3143250" cy="790575"/>
        </p:xfrm>
        <a:graphic>
          <a:graphicData uri="http://schemas.openxmlformats.org/presentationml/2006/ole">
            <p:oleObj spid="_x0000_s15364" name="公式" r:id="rId5" imgW="3301920" imgH="825480" progId="Equation.3">
              <p:embed/>
            </p:oleObj>
          </a:graphicData>
        </a:graphic>
      </p:graphicFrame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357188" y="3643314"/>
            <a:ext cx="3500437" cy="46196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i="1">
                <a:solidFill>
                  <a:srgbClr val="FF0000"/>
                </a:solidFill>
              </a:rPr>
              <a:t>二</a:t>
            </a:r>
            <a:r>
              <a:rPr kumimoji="1" lang="en-US" altLang="zh-CN" i="1">
                <a:solidFill>
                  <a:srgbClr val="FF0000"/>
                </a:solidFill>
              </a:rPr>
              <a:t>. </a:t>
            </a:r>
            <a:r>
              <a:rPr lang="zh-CN" altLang="en-US" i="1">
                <a:solidFill>
                  <a:srgbClr val="FF0000"/>
                </a:solidFill>
              </a:rPr>
              <a:t>波的能流密度</a:t>
            </a:r>
            <a:r>
              <a:rPr lang="en-US" altLang="zh-CN" i="1">
                <a:solidFill>
                  <a:srgbClr val="FF0000"/>
                </a:solidFill>
              </a:rPr>
              <a:t>   </a:t>
            </a:r>
            <a:r>
              <a:rPr lang="zh-CN" altLang="en-US" i="1">
                <a:solidFill>
                  <a:srgbClr val="FF0000"/>
                </a:solidFill>
              </a:rPr>
              <a:t>波强</a:t>
            </a:r>
            <a:r>
              <a:rPr lang="en-US" altLang="zh-CN" i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57188" y="4251325"/>
            <a:ext cx="8643937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>
                <a:solidFill>
                  <a:srgbClr val="FFFF00"/>
                </a:solidFill>
              </a:rPr>
              <a:t>能流：</a:t>
            </a:r>
            <a:r>
              <a:rPr lang="zh-CN" altLang="en-US">
                <a:solidFill>
                  <a:schemeClr val="bg1"/>
                </a:solidFill>
              </a:rPr>
              <a:t>单位时间通过垂直于波动传播方向上某一面积的能量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endParaRPr lang="zh-CN" altLang="en-US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7072313" y="357188"/>
            <a:ext cx="1857375" cy="2811462"/>
            <a:chOff x="4218" y="2119"/>
            <a:chExt cx="1170" cy="1771"/>
          </a:xfrm>
        </p:grpSpPr>
        <p:sp>
          <p:nvSpPr>
            <p:cNvPr id="15376" name="AutoShape 5"/>
            <p:cNvSpPr>
              <a:spLocks noChangeArrowheads="1"/>
            </p:cNvSpPr>
            <p:nvPr/>
          </p:nvSpPr>
          <p:spPr bwMode="auto">
            <a:xfrm>
              <a:off x="4477" y="2119"/>
              <a:ext cx="632" cy="1366"/>
            </a:xfrm>
            <a:prstGeom prst="cube">
              <a:avLst>
                <a:gd name="adj" fmla="val 62657"/>
              </a:avLst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7" name="Text Box 6"/>
            <p:cNvSpPr txBox="1">
              <a:spLocks noChangeArrowheads="1"/>
            </p:cNvSpPr>
            <p:nvPr/>
          </p:nvSpPr>
          <p:spPr bwMode="auto">
            <a:xfrm>
              <a:off x="4722" y="3029"/>
              <a:ext cx="3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i="1">
                  <a:solidFill>
                    <a:srgbClr val="66FF33"/>
                  </a:solidFill>
                </a:rPr>
                <a:t>S</a:t>
              </a:r>
              <a:endParaRPr lang="en-US" altLang="zh-CN" b="0">
                <a:solidFill>
                  <a:srgbClr val="66FF33"/>
                </a:solidFill>
              </a:endParaRPr>
            </a:p>
          </p:txBody>
        </p:sp>
        <p:sp>
          <p:nvSpPr>
            <p:cNvPr id="15378" name="Line 7"/>
            <p:cNvSpPr>
              <a:spLocks noChangeShapeType="1"/>
            </p:cNvSpPr>
            <p:nvPr/>
          </p:nvSpPr>
          <p:spPr bwMode="auto">
            <a:xfrm>
              <a:off x="4232" y="2752"/>
              <a:ext cx="25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9" name="Line 8"/>
            <p:cNvSpPr>
              <a:spLocks noChangeShapeType="1"/>
            </p:cNvSpPr>
            <p:nvPr/>
          </p:nvSpPr>
          <p:spPr bwMode="auto">
            <a:xfrm>
              <a:off x="4218" y="3057"/>
              <a:ext cx="25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0" name="Line 9"/>
            <p:cNvSpPr>
              <a:spLocks noChangeShapeType="1"/>
            </p:cNvSpPr>
            <p:nvPr/>
          </p:nvSpPr>
          <p:spPr bwMode="auto">
            <a:xfrm>
              <a:off x="4876" y="2730"/>
              <a:ext cx="51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Line 10"/>
            <p:cNvSpPr>
              <a:spLocks noChangeShapeType="1"/>
            </p:cNvSpPr>
            <p:nvPr/>
          </p:nvSpPr>
          <p:spPr bwMode="auto">
            <a:xfrm>
              <a:off x="4873" y="3046"/>
              <a:ext cx="51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382" name="Group 11"/>
            <p:cNvGrpSpPr>
              <a:grpSpLocks/>
            </p:cNvGrpSpPr>
            <p:nvPr/>
          </p:nvGrpSpPr>
          <p:grpSpPr bwMode="auto">
            <a:xfrm>
              <a:off x="4266" y="3482"/>
              <a:ext cx="666" cy="408"/>
              <a:chOff x="4266" y="3482"/>
              <a:chExt cx="666" cy="408"/>
            </a:xfrm>
          </p:grpSpPr>
          <p:sp>
            <p:nvSpPr>
              <p:cNvPr id="15383" name="Line 12"/>
              <p:cNvSpPr>
                <a:spLocks noChangeShapeType="1"/>
              </p:cNvSpPr>
              <p:nvPr/>
            </p:nvSpPr>
            <p:spPr bwMode="auto">
              <a:xfrm>
                <a:off x="4477" y="3485"/>
                <a:ext cx="0" cy="19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4" name="Line 13"/>
              <p:cNvSpPr>
                <a:spLocks noChangeShapeType="1"/>
              </p:cNvSpPr>
              <p:nvPr/>
            </p:nvSpPr>
            <p:spPr bwMode="auto">
              <a:xfrm>
                <a:off x="4694" y="3482"/>
                <a:ext cx="0" cy="18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5" name="Line 14"/>
              <p:cNvSpPr>
                <a:spLocks noChangeShapeType="1"/>
              </p:cNvSpPr>
              <p:nvPr/>
            </p:nvSpPr>
            <p:spPr bwMode="auto">
              <a:xfrm>
                <a:off x="4266" y="3585"/>
                <a:ext cx="211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6" name="Text Box 15"/>
              <p:cNvSpPr txBox="1">
                <a:spLocks noChangeArrowheads="1"/>
              </p:cNvSpPr>
              <p:nvPr/>
            </p:nvSpPr>
            <p:spPr bwMode="auto">
              <a:xfrm>
                <a:off x="4365" y="3563"/>
                <a:ext cx="56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800" i="1">
                    <a:solidFill>
                      <a:schemeClr val="bg1"/>
                    </a:solidFill>
                  </a:rPr>
                  <a:t>u</a:t>
                </a:r>
                <a:r>
                  <a:rPr lang="en-US" altLang="zh-CN" sz="2800">
                    <a:solidFill>
                      <a:schemeClr val="bg1"/>
                    </a:solidFill>
                  </a:rPr>
                  <a:t>d</a:t>
                </a:r>
                <a:r>
                  <a:rPr lang="en-US" altLang="zh-CN" sz="2800" i="1">
                    <a:solidFill>
                      <a:schemeClr val="bg1"/>
                    </a:solidFill>
                  </a:rPr>
                  <a:t>t</a:t>
                </a:r>
              </a:p>
            </p:txBody>
          </p:sp>
          <p:sp>
            <p:nvSpPr>
              <p:cNvPr id="15387" name="Line 16"/>
              <p:cNvSpPr>
                <a:spLocks noChangeShapeType="1"/>
              </p:cNvSpPr>
              <p:nvPr/>
            </p:nvSpPr>
            <p:spPr bwMode="auto">
              <a:xfrm>
                <a:off x="4696" y="3592"/>
                <a:ext cx="211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57188" y="5072063"/>
            <a:ext cx="3759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如图，通过截面</a:t>
            </a:r>
            <a:r>
              <a:rPr lang="en-US" altLang="zh-CN"/>
              <a:t>S</a:t>
            </a:r>
            <a:r>
              <a:rPr lang="zh-CN" altLang="en-US"/>
              <a:t>的能流：</a:t>
            </a:r>
          </a:p>
        </p:txBody>
      </p:sp>
      <p:graphicFrame>
        <p:nvGraphicFramePr>
          <p:cNvPr id="56340" name="Object 20"/>
          <p:cNvGraphicFramePr>
            <a:graphicFrameLocks noChangeAspect="1"/>
          </p:cNvGraphicFramePr>
          <p:nvPr/>
        </p:nvGraphicFramePr>
        <p:xfrm>
          <a:off x="4087813" y="4824413"/>
          <a:ext cx="2698750" cy="925512"/>
        </p:xfrm>
        <a:graphic>
          <a:graphicData uri="http://schemas.openxmlformats.org/presentationml/2006/ole">
            <p:oleObj spid="_x0000_s15365" name="公式" r:id="rId6" imgW="2489040" imgH="838080" progId="Equation.3">
              <p:embed/>
            </p:oleObj>
          </a:graphicData>
        </a:graphic>
      </p:graphicFrame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28625" y="5895975"/>
            <a:ext cx="6543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若</a:t>
            </a:r>
            <a:r>
              <a:rPr lang="en-US" altLang="zh-CN"/>
              <a:t>S</a:t>
            </a:r>
            <a:r>
              <a:rPr lang="zh-CN" altLang="en-US"/>
              <a:t>为任一方向的截面，则通过该截面的能流：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858000" y="5895975"/>
          <a:ext cx="1557338" cy="420688"/>
        </p:xfrm>
        <a:graphic>
          <a:graphicData uri="http://schemas.openxmlformats.org/presentationml/2006/ole">
            <p:oleObj spid="_x0000_s15366" name="公式" r:id="rId7" imgW="1434960" imgH="380880" progId="Equation.3">
              <p:embed/>
            </p:oleObj>
          </a:graphicData>
        </a:graphic>
      </p:graphicFrame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71500" y="3071813"/>
            <a:ext cx="73009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FF00"/>
                </a:solidFill>
              </a:rPr>
              <a:t>简谐波在一个周期内的平均动能、势能和总能量守恒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build="p" autoUpdateAnimBg="0"/>
      <p:bldP spid="24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A9E534-88D0-4F50-A56E-53969EB94264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571500" y="2297126"/>
            <a:ext cx="8308975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>
                <a:solidFill>
                  <a:schemeClr val="bg1"/>
                </a:solidFill>
              </a:rPr>
              <a:t>单位时间通过垂直于波动传播方向上单位面积的能量</a:t>
            </a:r>
            <a:r>
              <a:rPr lang="en-US" altLang="zh-CN">
                <a:solidFill>
                  <a:schemeClr val="bg1"/>
                </a:solidFill>
              </a:rPr>
              <a:t>,  </a:t>
            </a:r>
            <a:r>
              <a:rPr lang="zh-CN" altLang="en-US">
                <a:solidFill>
                  <a:schemeClr val="bg1"/>
                </a:solidFill>
              </a:rPr>
              <a:t>称为</a:t>
            </a:r>
            <a:r>
              <a:rPr lang="zh-CN" altLang="en-US">
                <a:solidFill>
                  <a:srgbClr val="FFFF00"/>
                </a:solidFill>
              </a:rPr>
              <a:t>能流密度，</a:t>
            </a:r>
            <a:r>
              <a:rPr lang="zh-CN" altLang="en-US"/>
              <a:t>其方向为波的传播方向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/>
          </a:p>
        </p:txBody>
      </p:sp>
      <p:graphicFrame>
        <p:nvGraphicFramePr>
          <p:cNvPr id="56340" name="Object 20"/>
          <p:cNvGraphicFramePr>
            <a:graphicFrameLocks noChangeAspect="1"/>
          </p:cNvGraphicFramePr>
          <p:nvPr/>
        </p:nvGraphicFramePr>
        <p:xfrm>
          <a:off x="4429125" y="4054489"/>
          <a:ext cx="1047750" cy="377825"/>
        </p:xfrm>
        <a:graphic>
          <a:graphicData uri="http://schemas.openxmlformats.org/presentationml/2006/ole">
            <p:oleObj spid="_x0000_s16386" name="公式" r:id="rId3" imgW="965160" imgH="342720" progId="Equation.3">
              <p:embed/>
            </p:oleObj>
          </a:graphicData>
        </a:graphic>
      </p:graphicFrame>
      <p:sp>
        <p:nvSpPr>
          <p:cNvPr id="9228" name="Text Box 22"/>
          <p:cNvSpPr txBox="1">
            <a:spLocks noChangeArrowheads="1"/>
          </p:cNvSpPr>
          <p:nvPr/>
        </p:nvSpPr>
        <p:spPr bwMode="auto">
          <a:xfrm>
            <a:off x="571500" y="3932251"/>
            <a:ext cx="6156325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>
                <a:solidFill>
                  <a:srgbClr val="FFFF00"/>
                </a:solidFill>
              </a:rPr>
              <a:t>平均能流密度</a:t>
            </a:r>
            <a:r>
              <a:rPr lang="zh-CN" altLang="en-US">
                <a:solidFill>
                  <a:schemeClr val="bg1"/>
                </a:solidFill>
              </a:rPr>
              <a:t>又称为</a:t>
            </a:r>
            <a:r>
              <a:rPr lang="zh-CN" altLang="en-US">
                <a:solidFill>
                  <a:srgbClr val="FFFF00"/>
                </a:solidFill>
              </a:rPr>
              <a:t>波强：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56345" name="Object 25"/>
          <p:cNvGraphicFramePr>
            <a:graphicFrameLocks noChangeAspect="1"/>
          </p:cNvGraphicFramePr>
          <p:nvPr/>
        </p:nvGraphicFramePr>
        <p:xfrm>
          <a:off x="2214563" y="5472133"/>
          <a:ext cx="3741737" cy="885825"/>
        </p:xfrm>
        <a:graphic>
          <a:graphicData uri="http://schemas.openxmlformats.org/presentationml/2006/ole">
            <p:oleObj spid="_x0000_s16387" name="公式" r:id="rId4" imgW="3543120" imgH="825480" progId="Equation.3">
              <p:embed/>
            </p:oleObj>
          </a:graphicData>
        </a:graphic>
      </p:graphicFrame>
      <p:sp>
        <p:nvSpPr>
          <p:cNvPr id="16395" name="TextBox 25"/>
          <p:cNvSpPr txBox="1">
            <a:spLocks noChangeArrowheads="1"/>
          </p:cNvSpPr>
          <p:nvPr/>
        </p:nvSpPr>
        <p:spPr bwMode="auto">
          <a:xfrm>
            <a:off x="579439" y="1120751"/>
            <a:ext cx="4206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能流的平均值称为</a:t>
            </a:r>
            <a:r>
              <a:rPr lang="zh-CN" altLang="en-US" dirty="0">
                <a:solidFill>
                  <a:srgbClr val="FFFF00"/>
                </a:solidFill>
              </a:rPr>
              <a:t>平均能流：</a:t>
            </a:r>
            <a:endParaRPr lang="zh-CN" altLang="en-US" dirty="0"/>
          </a:p>
        </p:txBody>
      </p:sp>
      <p:graphicFrame>
        <p:nvGraphicFramePr>
          <p:cNvPr id="3" name="Object 26"/>
          <p:cNvGraphicFramePr>
            <a:graphicFrameLocks noChangeAspect="1"/>
          </p:cNvGraphicFramePr>
          <p:nvPr/>
        </p:nvGraphicFramePr>
        <p:xfrm>
          <a:off x="4837083" y="1120751"/>
          <a:ext cx="1598613" cy="420687"/>
        </p:xfrm>
        <a:graphic>
          <a:graphicData uri="http://schemas.openxmlformats.org/presentationml/2006/ole">
            <p:oleObj spid="_x0000_s16388" name="公式" r:id="rId5" imgW="1473120" imgH="380880" progId="Equation.3">
              <p:embed/>
            </p:oleObj>
          </a:graphicData>
        </a:graphic>
      </p:graphicFrame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28625" y="1755789"/>
            <a:ext cx="43481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>
                <a:solidFill>
                  <a:srgbClr val="FFFF00"/>
                </a:solidFill>
              </a:rPr>
              <a:t>能流密度密矢量</a:t>
            </a:r>
            <a:r>
              <a:rPr lang="en-US" altLang="zh-CN">
                <a:solidFill>
                  <a:srgbClr val="FFFF00"/>
                </a:solidFill>
              </a:rPr>
              <a:t>(</a:t>
            </a:r>
            <a:r>
              <a:rPr lang="zh-CN" altLang="en-US">
                <a:solidFill>
                  <a:srgbClr val="FFFF00"/>
                </a:solidFill>
              </a:rPr>
              <a:t>坡印廷矢量</a:t>
            </a:r>
            <a:r>
              <a:rPr lang="en-US" altLang="zh-CN">
                <a:solidFill>
                  <a:srgbClr val="FFFF00"/>
                </a:solidFill>
              </a:rPr>
              <a:t>)</a:t>
            </a:r>
            <a:endParaRPr lang="zh-CN" altLang="en-US"/>
          </a:p>
        </p:txBody>
      </p:sp>
      <p:graphicFrame>
        <p:nvGraphicFramePr>
          <p:cNvPr id="6" name="Object 28"/>
          <p:cNvGraphicFramePr>
            <a:graphicFrameLocks noChangeAspect="1"/>
          </p:cNvGraphicFramePr>
          <p:nvPr/>
        </p:nvGraphicFramePr>
        <p:xfrm>
          <a:off x="3429000" y="3368689"/>
          <a:ext cx="1033463" cy="420687"/>
        </p:xfrm>
        <a:graphic>
          <a:graphicData uri="http://schemas.openxmlformats.org/presentationml/2006/ole">
            <p:oleObj spid="_x0000_s16389" name="公式" r:id="rId6" imgW="952200" imgH="380880" progId="Equation.3">
              <p:embed/>
            </p:oleObj>
          </a:graphicData>
        </a:graphic>
      </p:graphicFrame>
      <p:graphicFrame>
        <p:nvGraphicFramePr>
          <p:cNvPr id="9245" name="Object 19"/>
          <p:cNvGraphicFramePr>
            <a:graphicFrameLocks noChangeAspect="1"/>
          </p:cNvGraphicFramePr>
          <p:nvPr/>
        </p:nvGraphicFramePr>
        <p:xfrm>
          <a:off x="2143125" y="4575189"/>
          <a:ext cx="1808163" cy="854075"/>
        </p:xfrm>
        <a:graphic>
          <a:graphicData uri="http://schemas.openxmlformats.org/presentationml/2006/ole">
            <p:oleObj spid="_x0000_s16390" name="公式" r:id="rId7" imgW="1828800" imgH="825480" progId="Equation.3">
              <p:embed/>
            </p:oleObj>
          </a:graphicData>
        </a:graphic>
      </p:graphicFrame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42938" y="4789501"/>
            <a:ext cx="1422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对简谐波</a:t>
            </a:r>
          </a:p>
        </p:txBody>
      </p:sp>
      <p:grpSp>
        <p:nvGrpSpPr>
          <p:cNvPr id="2" name="组合 35"/>
          <p:cNvGrpSpPr>
            <a:grpSpLocks/>
          </p:cNvGrpSpPr>
          <p:nvPr/>
        </p:nvGrpSpPr>
        <p:grpSpPr bwMode="auto">
          <a:xfrm>
            <a:off x="5649913" y="4041789"/>
            <a:ext cx="2547937" cy="461962"/>
            <a:chOff x="6072198" y="3714752"/>
            <a:chExt cx="2547948" cy="461665"/>
          </a:xfrm>
        </p:grpSpPr>
        <p:graphicFrame>
          <p:nvGraphicFramePr>
            <p:cNvPr id="4" name="Object 30"/>
            <p:cNvGraphicFramePr>
              <a:graphicFrameLocks noChangeAspect="1"/>
            </p:cNvGraphicFramePr>
            <p:nvPr/>
          </p:nvGraphicFramePr>
          <p:xfrm>
            <a:off x="7572396" y="3714752"/>
            <a:ext cx="1047750" cy="449263"/>
          </p:xfrm>
          <a:graphic>
            <a:graphicData uri="http://schemas.openxmlformats.org/presentationml/2006/ole">
              <p:oleObj spid="_x0000_s16391" name="公式" r:id="rId8" imgW="965160" imgH="406080" progId="Equation.3">
                <p:embed/>
              </p:oleObj>
            </a:graphicData>
          </a:graphic>
        </p:graphicFrame>
        <p:sp>
          <p:nvSpPr>
            <p:cNvPr id="16400" name="TextBox 34"/>
            <p:cNvSpPr txBox="1">
              <a:spLocks noChangeArrowheads="1"/>
            </p:cNvSpPr>
            <p:nvPr/>
          </p:nvSpPr>
          <p:spPr bwMode="auto">
            <a:xfrm>
              <a:off x="6072198" y="3714752"/>
              <a:ext cx="14221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写成矢量</a:t>
              </a: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214438" y="5668983"/>
            <a:ext cx="11128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波强：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4143372" y="500042"/>
            <a:ext cx="4041491" cy="461665"/>
            <a:chOff x="571472" y="428604"/>
            <a:chExt cx="4041491" cy="461665"/>
          </a:xfrm>
        </p:grpSpPr>
        <p:sp>
          <p:nvSpPr>
            <p:cNvPr id="17" name="TextBox 16"/>
            <p:cNvSpPr txBox="1"/>
            <p:nvPr/>
          </p:nvSpPr>
          <p:spPr>
            <a:xfrm>
              <a:off x="571472" y="428604"/>
              <a:ext cx="40414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(</a:t>
              </a:r>
              <a:r>
                <a:rPr lang="en-US" altLang="zh-CN" i="1" dirty="0" smtClean="0"/>
                <a:t>S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的方向是截面的法线方向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>
              <a:off x="785786" y="500042"/>
              <a:ext cx="142876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785786" y="500042"/>
          <a:ext cx="3197222" cy="462986"/>
        </p:xfrm>
        <a:graphic>
          <a:graphicData uri="http://schemas.openxmlformats.org/presentationml/2006/ole">
            <p:oleObj spid="_x0000_s16401" name="公式" r:id="rId9" imgW="3213000" imgH="457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autoUpdateAnimBg="0"/>
      <p:bldP spid="9228" grpId="0"/>
      <p:bldP spid="16395" grpId="0"/>
      <p:bldP spid="30" grpId="0"/>
      <p:bldP spid="33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6CAA0-CAAD-4B98-BF7B-F0B3ABA1DC24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7417" name="Text Box 4"/>
          <p:cNvSpPr txBox="1">
            <a:spLocks noChangeArrowheads="1"/>
          </p:cNvSpPr>
          <p:nvPr/>
        </p:nvSpPr>
        <p:spPr bwMode="auto">
          <a:xfrm>
            <a:off x="396845" y="239734"/>
            <a:ext cx="8208962" cy="1054777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66FF33"/>
                </a:solidFill>
              </a:rPr>
              <a:t>例</a:t>
            </a:r>
            <a:r>
              <a:rPr lang="en-US" altLang="zh-CN" dirty="0">
                <a:solidFill>
                  <a:srgbClr val="66FF33"/>
                </a:solidFill>
              </a:rPr>
              <a:t>7: </a:t>
            </a:r>
            <a:r>
              <a:rPr kumimoji="1" lang="zh-CN" altLang="en-US" dirty="0"/>
              <a:t>在</a:t>
            </a:r>
            <a:r>
              <a:rPr kumimoji="1" lang="zh-CN" altLang="en-US" dirty="0" smtClean="0"/>
              <a:t>各向同性</a:t>
            </a:r>
            <a:r>
              <a:rPr kumimoji="1" lang="zh-CN" altLang="en-US" dirty="0"/>
              <a:t>均匀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理想介质中，求：点波源发出的球面简谐波的振幅、强度随距离的变化关系，并写出球面波方程。</a:t>
            </a:r>
          </a:p>
        </p:txBody>
      </p:sp>
      <p:sp>
        <p:nvSpPr>
          <p:cNvPr id="17418" name="Text Box 6"/>
          <p:cNvSpPr txBox="1">
            <a:spLocks noChangeArrowheads="1"/>
          </p:cNvSpPr>
          <p:nvPr/>
        </p:nvSpPr>
        <p:spPr bwMode="auto">
          <a:xfrm>
            <a:off x="285720" y="1408134"/>
            <a:ext cx="793750" cy="4572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00FF00"/>
                </a:solidFill>
              </a:rPr>
              <a:t>解：</a:t>
            </a:r>
            <a:endParaRPr kumimoji="1" lang="zh-CN" altLang="en-US"/>
          </a:p>
        </p:txBody>
      </p:sp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2484407" y="2832121"/>
          <a:ext cx="1689100" cy="622300"/>
        </p:xfrm>
        <a:graphic>
          <a:graphicData uri="http://schemas.openxmlformats.org/presentationml/2006/ole">
            <p:oleObj spid="_x0000_s17410" name="公式" r:id="rId3" imgW="1688760" imgH="622080" progId="Equation.3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84182" y="3624284"/>
            <a:ext cx="2870200" cy="800100"/>
            <a:chOff x="432" y="1440"/>
            <a:chExt cx="1808" cy="504"/>
          </a:xfrm>
        </p:grpSpPr>
        <p:sp>
          <p:nvSpPr>
            <p:cNvPr id="17436" name="Text Box 9"/>
            <p:cNvSpPr txBox="1">
              <a:spLocks noChangeArrowheads="1"/>
            </p:cNvSpPr>
            <p:nvPr/>
          </p:nvSpPr>
          <p:spPr bwMode="auto">
            <a:xfrm>
              <a:off x="432" y="1536"/>
              <a:ext cx="50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/>
                <a:t>可得</a:t>
              </a:r>
            </a:p>
          </p:txBody>
        </p:sp>
        <p:graphicFrame>
          <p:nvGraphicFramePr>
            <p:cNvPr id="17415" name="Object 10"/>
            <p:cNvGraphicFramePr>
              <a:graphicFrameLocks noChangeAspect="1"/>
            </p:cNvGraphicFramePr>
            <p:nvPr/>
          </p:nvGraphicFramePr>
          <p:xfrm>
            <a:off x="1104" y="1440"/>
            <a:ext cx="1136" cy="504"/>
          </p:xfrm>
          <a:graphic>
            <a:graphicData uri="http://schemas.openxmlformats.org/presentationml/2006/ole">
              <p:oleObj spid="_x0000_s17415" name="公式" r:id="rId4" imgW="1803240" imgH="799920" progId="Equation.3">
                <p:embed/>
              </p:oleObj>
            </a:graphicData>
          </a:graphic>
        </p:graphicFrame>
      </p:grpSp>
      <p:graphicFrame>
        <p:nvGraphicFramePr>
          <p:cNvPr id="96267" name="Object 11"/>
          <p:cNvGraphicFramePr>
            <a:graphicFrameLocks noChangeAspect="1"/>
          </p:cNvGraphicFramePr>
          <p:nvPr/>
        </p:nvGraphicFramePr>
        <p:xfrm>
          <a:off x="3924270" y="3624284"/>
          <a:ext cx="1739900" cy="876300"/>
        </p:xfrm>
        <a:graphic>
          <a:graphicData uri="http://schemas.openxmlformats.org/presentationml/2006/ole">
            <p:oleObj spid="_x0000_s17411" name="公式" r:id="rId5" imgW="1739880" imgH="876240" progId="Equation.3">
              <p:embed/>
            </p:oleObj>
          </a:graphicData>
        </a:graphic>
      </p:graphicFrame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642907" y="4551384"/>
            <a:ext cx="5184775" cy="574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FF00"/>
                </a:solidFill>
              </a:rPr>
              <a:t>球面波的振幅随距离呈反比例衰减</a:t>
            </a:r>
            <a:endParaRPr kumimoji="1" lang="zh-CN" altLang="en-US"/>
          </a:p>
        </p:txBody>
      </p:sp>
      <p:grpSp>
        <p:nvGrpSpPr>
          <p:cNvPr id="17421" name="Group 24"/>
          <p:cNvGrpSpPr>
            <a:grpSpLocks/>
          </p:cNvGrpSpPr>
          <p:nvPr/>
        </p:nvGrpSpPr>
        <p:grpSpPr bwMode="auto">
          <a:xfrm>
            <a:off x="6121400" y="3194069"/>
            <a:ext cx="2808288" cy="2808288"/>
            <a:chOff x="3588" y="1525"/>
            <a:chExt cx="1769" cy="1769"/>
          </a:xfrm>
        </p:grpSpPr>
        <p:sp>
          <p:nvSpPr>
            <p:cNvPr id="17427" name="Oval 15"/>
            <p:cNvSpPr>
              <a:spLocks noChangeArrowheads="1"/>
            </p:cNvSpPr>
            <p:nvPr/>
          </p:nvSpPr>
          <p:spPr bwMode="auto">
            <a:xfrm>
              <a:off x="4150" y="2115"/>
              <a:ext cx="576" cy="5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8" name="Oval 16"/>
            <p:cNvSpPr>
              <a:spLocks noChangeArrowheads="1"/>
            </p:cNvSpPr>
            <p:nvPr/>
          </p:nvSpPr>
          <p:spPr bwMode="auto">
            <a:xfrm>
              <a:off x="3824" y="1788"/>
              <a:ext cx="1233" cy="123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9" name="Line 17"/>
            <p:cNvSpPr>
              <a:spLocks noChangeShapeType="1"/>
            </p:cNvSpPr>
            <p:nvPr/>
          </p:nvSpPr>
          <p:spPr bwMode="auto">
            <a:xfrm>
              <a:off x="3588" y="2432"/>
              <a:ext cx="1769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Line 18"/>
            <p:cNvSpPr>
              <a:spLocks noChangeShapeType="1"/>
            </p:cNvSpPr>
            <p:nvPr/>
          </p:nvSpPr>
          <p:spPr bwMode="auto">
            <a:xfrm>
              <a:off x="4440" y="1525"/>
              <a:ext cx="0" cy="1769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Line 19"/>
            <p:cNvSpPr>
              <a:spLocks noChangeShapeType="1"/>
            </p:cNvSpPr>
            <p:nvPr/>
          </p:nvSpPr>
          <p:spPr bwMode="auto">
            <a:xfrm flipV="1">
              <a:off x="3805" y="1761"/>
              <a:ext cx="1270" cy="1315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Line 20"/>
            <p:cNvSpPr>
              <a:spLocks noChangeShapeType="1"/>
            </p:cNvSpPr>
            <p:nvPr/>
          </p:nvSpPr>
          <p:spPr bwMode="auto">
            <a:xfrm>
              <a:off x="3787" y="1752"/>
              <a:ext cx="1270" cy="1315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Text Box 21"/>
            <p:cNvSpPr txBox="1">
              <a:spLocks noChangeArrowheads="1"/>
            </p:cNvSpPr>
            <p:nvPr/>
          </p:nvSpPr>
          <p:spPr bwMode="auto">
            <a:xfrm>
              <a:off x="4286" y="238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o</a:t>
              </a:r>
            </a:p>
          </p:txBody>
        </p:sp>
        <p:sp>
          <p:nvSpPr>
            <p:cNvPr id="17434" name="Text Box 22"/>
            <p:cNvSpPr txBox="1">
              <a:spLocks noChangeArrowheads="1"/>
            </p:cNvSpPr>
            <p:nvPr/>
          </p:nvSpPr>
          <p:spPr bwMode="auto">
            <a:xfrm>
              <a:off x="4468" y="188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r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17435" name="Text Box 23"/>
            <p:cNvSpPr txBox="1">
              <a:spLocks noChangeArrowheads="1"/>
            </p:cNvSpPr>
            <p:nvPr/>
          </p:nvSpPr>
          <p:spPr bwMode="auto">
            <a:xfrm>
              <a:off x="4649" y="161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r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</p:grpSp>
      <p:sp>
        <p:nvSpPr>
          <p:cNvPr id="96281" name="Text Box 25"/>
          <p:cNvSpPr txBox="1">
            <a:spLocks noChangeArrowheads="1"/>
          </p:cNvSpPr>
          <p:nvPr/>
        </p:nvSpPr>
        <p:spPr bwMode="auto">
          <a:xfrm>
            <a:off x="612745" y="2903559"/>
            <a:ext cx="1716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/>
              <a:t>由能量守恒</a:t>
            </a:r>
          </a:p>
        </p:txBody>
      </p:sp>
      <p:sp>
        <p:nvSpPr>
          <p:cNvPr id="96282" name="Text Box 26"/>
          <p:cNvSpPr txBox="1">
            <a:spLocks noChangeArrowheads="1"/>
          </p:cNvSpPr>
          <p:nvPr/>
        </p:nvSpPr>
        <p:spPr bwMode="auto">
          <a:xfrm>
            <a:off x="1017557" y="1408134"/>
            <a:ext cx="80549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在半径为</a:t>
            </a:r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zh-CN" altLang="en-US"/>
              <a:t>和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zh-CN" altLang="en-US"/>
              <a:t>的两个球面上，波的平均能流密度分别为：</a:t>
            </a:r>
          </a:p>
        </p:txBody>
      </p:sp>
      <p:graphicFrame>
        <p:nvGraphicFramePr>
          <p:cNvPr id="96283" name="Object 27"/>
          <p:cNvGraphicFramePr>
            <a:graphicFrameLocks noChangeAspect="1"/>
          </p:cNvGraphicFramePr>
          <p:nvPr/>
        </p:nvGraphicFramePr>
        <p:xfrm>
          <a:off x="1908145" y="1895496"/>
          <a:ext cx="4254500" cy="749300"/>
        </p:xfrm>
        <a:graphic>
          <a:graphicData uri="http://schemas.openxmlformats.org/presentationml/2006/ole">
            <p:oleObj spid="_x0000_s17412" name="公式" r:id="rId6" imgW="4254480" imgH="749160" progId="Equation.3">
              <p:embed/>
            </p:oleObj>
          </a:graphicData>
        </a:graphic>
      </p:graphicFrame>
      <p:graphicFrame>
        <p:nvGraphicFramePr>
          <p:cNvPr id="96284" name="Object 28"/>
          <p:cNvGraphicFramePr>
            <a:graphicFrameLocks noChangeAspect="1"/>
          </p:cNvGraphicFramePr>
          <p:nvPr/>
        </p:nvGraphicFramePr>
        <p:xfrm>
          <a:off x="795277" y="5661898"/>
          <a:ext cx="3419503" cy="767498"/>
        </p:xfrm>
        <a:graphic>
          <a:graphicData uri="http://schemas.openxmlformats.org/presentationml/2006/ole">
            <p:oleObj spid="_x0000_s17413" name="公式" r:id="rId7" imgW="3682800" imgH="825480" progId="Equation.3">
              <p:embed/>
            </p:oleObj>
          </a:graphicData>
        </a:graphic>
      </p:graphicFrame>
      <p:sp>
        <p:nvSpPr>
          <p:cNvPr id="96285" name="Text Box 29"/>
          <p:cNvSpPr txBox="1">
            <a:spLocks noChangeArrowheads="1"/>
          </p:cNvSpPr>
          <p:nvPr/>
        </p:nvSpPr>
        <p:spPr bwMode="auto">
          <a:xfrm>
            <a:off x="4206859" y="5808703"/>
            <a:ext cx="2436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baseline="-25000" dirty="0"/>
              <a:t>0</a:t>
            </a:r>
            <a:r>
              <a:rPr lang="zh-CN" altLang="en-US" dirty="0"/>
              <a:t>是</a:t>
            </a:r>
            <a:r>
              <a:rPr lang="en-US" altLang="zh-CN" i="1" dirty="0"/>
              <a:t>r</a:t>
            </a:r>
            <a:r>
              <a:rPr lang="en-US" altLang="zh-CN" baseline="-25000" dirty="0"/>
              <a:t>0</a:t>
            </a:r>
            <a:r>
              <a:rPr lang="zh-CN" altLang="en-US" dirty="0"/>
              <a:t>处的振幅</a:t>
            </a:r>
            <a:r>
              <a:rPr lang="en-US" altLang="zh-CN" dirty="0"/>
              <a:t>)</a:t>
            </a:r>
          </a:p>
        </p:txBody>
      </p:sp>
      <p:graphicFrame>
        <p:nvGraphicFramePr>
          <p:cNvPr id="96286" name="Object 30"/>
          <p:cNvGraphicFramePr>
            <a:graphicFrameLocks noChangeAspect="1"/>
          </p:cNvGraphicFramePr>
          <p:nvPr/>
        </p:nvGraphicFramePr>
        <p:xfrm>
          <a:off x="4644995" y="2832121"/>
          <a:ext cx="1727200" cy="622300"/>
        </p:xfrm>
        <a:graphic>
          <a:graphicData uri="http://schemas.openxmlformats.org/presentationml/2006/ole">
            <p:oleObj spid="_x0000_s17414" name="公式" r:id="rId8" imgW="1726920" imgH="622080" progId="Equation.3">
              <p:embed/>
            </p:oleObj>
          </a:graphicData>
        </a:graphic>
      </p:graphicFrame>
      <p:sp>
        <p:nvSpPr>
          <p:cNvPr id="96287" name="Text Box 31"/>
          <p:cNvSpPr txBox="1">
            <a:spLocks noChangeArrowheads="1"/>
          </p:cNvSpPr>
          <p:nvPr/>
        </p:nvSpPr>
        <p:spPr bwMode="auto">
          <a:xfrm>
            <a:off x="4224307" y="2865459"/>
            <a:ext cx="38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=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14345" y="5122884"/>
            <a:ext cx="2659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/>
              <a:t>球面波方程可写为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9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"/>
                            </p:stCondLst>
                            <p:childTnLst>
                              <p:par>
                                <p:cTn id="3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6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6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8" grpId="0" autoUpdateAnimBg="0"/>
      <p:bldP spid="96281" grpId="0"/>
      <p:bldP spid="96282" grpId="0"/>
      <p:bldP spid="96285" grpId="0"/>
      <p:bldP spid="96287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64134C-C67D-416D-B192-08C2885D4857}" type="slidenum">
              <a:rPr lang="en-US" altLang="zh-CN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18437" name="Text Box 2"/>
          <p:cNvSpPr txBox="1">
            <a:spLocks noChangeArrowheads="1"/>
          </p:cNvSpPr>
          <p:nvPr/>
        </p:nvSpPr>
        <p:spPr bwMode="auto">
          <a:xfrm>
            <a:off x="371475" y="538180"/>
            <a:ext cx="842962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>
                <a:solidFill>
                  <a:srgbClr val="66FF33"/>
                </a:solidFill>
              </a:rPr>
              <a:t>例</a:t>
            </a:r>
            <a:r>
              <a:rPr lang="en-US" altLang="zh-CN">
                <a:solidFill>
                  <a:srgbClr val="66FF33"/>
                </a:solidFill>
              </a:rPr>
              <a:t>8:</a:t>
            </a:r>
            <a:r>
              <a:rPr lang="en-US" altLang="zh-CN">
                <a:solidFill>
                  <a:schemeClr val="bg1"/>
                </a:solidFill>
              </a:rPr>
              <a:t>   </a:t>
            </a:r>
            <a:r>
              <a:rPr lang="zh-CN" altLang="en-US">
                <a:solidFill>
                  <a:schemeClr val="bg1"/>
                </a:solidFill>
              </a:rPr>
              <a:t>一电台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视为点波源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平均发射功率</a:t>
            </a:r>
            <a:r>
              <a:rPr lang="en-US" altLang="zh-CN">
                <a:solidFill>
                  <a:schemeClr val="bg1"/>
                </a:solidFill>
              </a:rPr>
              <a:t>10kw</a:t>
            </a:r>
            <a:r>
              <a:rPr lang="zh-CN" altLang="en-US">
                <a:solidFill>
                  <a:schemeClr val="bg1"/>
                </a:solidFill>
              </a:rPr>
              <a:t>，求离电台</a:t>
            </a:r>
            <a:r>
              <a:rPr lang="en-US" altLang="zh-CN">
                <a:solidFill>
                  <a:schemeClr val="bg1"/>
                </a:solidFill>
              </a:rPr>
              <a:t>1km</a:t>
            </a:r>
            <a:r>
              <a:rPr lang="zh-CN" altLang="en-US">
                <a:solidFill>
                  <a:schemeClr val="bg1"/>
                </a:solidFill>
              </a:rPr>
              <a:t>处的波强。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68313" y="1557355"/>
            <a:ext cx="4818062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>
                <a:solidFill>
                  <a:srgbClr val="00FF00"/>
                </a:solidFill>
              </a:rPr>
              <a:t>    </a:t>
            </a:r>
            <a:r>
              <a:rPr lang="zh-CN" altLang="en-US">
                <a:solidFill>
                  <a:srgbClr val="00FF00"/>
                </a:solidFill>
              </a:rPr>
              <a:t>解：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 平均能流密度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波强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为</a:t>
            </a: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2555875" y="2205055"/>
          <a:ext cx="3240088" cy="877887"/>
        </p:xfrm>
        <a:graphic>
          <a:graphicData uri="http://schemas.openxmlformats.org/presentationml/2006/ole">
            <p:oleObj spid="_x0000_s18434" name="公式" r:id="rId3" imgW="2679480" imgH="749160" progId="Equation.3">
              <p:embed/>
            </p:oleObj>
          </a:graphicData>
        </a:graphic>
      </p:graphicFrame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571500" y="3789380"/>
            <a:ext cx="8361363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</a:rPr>
              <a:t>由定义：能流密度就是</a:t>
            </a:r>
            <a:r>
              <a:rPr lang="zh-CN" altLang="en-US"/>
              <a:t>通过</a:t>
            </a:r>
            <a:r>
              <a:rPr lang="zh-CN" altLang="en-US">
                <a:solidFill>
                  <a:schemeClr val="bg1"/>
                </a:solidFill>
              </a:rPr>
              <a:t>垂直于波传播方向的</a:t>
            </a:r>
            <a:r>
              <a:rPr lang="zh-CN" altLang="en-US">
                <a:solidFill>
                  <a:srgbClr val="FFFF00"/>
                </a:solidFill>
              </a:rPr>
              <a:t>单位面积的功率</a:t>
            </a:r>
            <a:r>
              <a:rPr lang="zh-CN" altLang="en-US">
                <a:solidFill>
                  <a:schemeClr val="bg1"/>
                </a:solidFill>
              </a:rPr>
              <a:t>。于是所求平均能流密度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波强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为</a:t>
            </a:r>
            <a:endParaRPr lang="zh-CN" altLang="en-US"/>
          </a:p>
        </p:txBody>
      </p:sp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2201863" y="5002230"/>
          <a:ext cx="1584325" cy="927100"/>
        </p:xfrm>
        <a:graphic>
          <a:graphicData uri="http://schemas.openxmlformats.org/presentationml/2006/ole">
            <p:oleObj spid="_x0000_s18435" name="公式" r:id="rId4" imgW="1155600" imgH="761760" progId="Equation.3">
              <p:embed/>
            </p:oleObj>
          </a:graphicData>
        </a:graphic>
      </p:graphicFrame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3786188" y="5218130"/>
            <a:ext cx="343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bg1"/>
                </a:solidFill>
              </a:rPr>
              <a:t>=7.96×10</a:t>
            </a:r>
            <a:r>
              <a:rPr lang="en-US" altLang="zh-CN" sz="2800" baseline="30000">
                <a:solidFill>
                  <a:schemeClr val="bg1"/>
                </a:solidFill>
              </a:rPr>
              <a:t>-4</a:t>
            </a:r>
            <a:r>
              <a:rPr lang="en-US" altLang="zh-CN" sz="2800">
                <a:solidFill>
                  <a:schemeClr val="bg1"/>
                </a:solidFill>
              </a:rPr>
              <a:t>(w/m</a:t>
            </a:r>
            <a:r>
              <a:rPr lang="en-US" altLang="zh-CN" sz="2800" baseline="30000">
                <a:solidFill>
                  <a:schemeClr val="bg1"/>
                </a:solidFill>
              </a:rPr>
              <a:t>2</a:t>
            </a:r>
            <a:r>
              <a:rPr lang="en-US" altLang="zh-CN" sz="2800">
                <a:solidFill>
                  <a:schemeClr val="bg1"/>
                </a:solidFill>
              </a:rPr>
              <a:t>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14375" y="3217880"/>
            <a:ext cx="5753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显然，直接用上面的公式无法求得结果。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utoUpdateAnimBg="0"/>
      <p:bldP spid="58373" grpId="0" build="p" autoUpdateAnimBg="0"/>
      <p:bldP spid="58375" grpId="0" autoUpdateAnimBg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358775" y="296863"/>
            <a:ext cx="82819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rgbClr val="66FF33"/>
                </a:solidFill>
              </a:rPr>
              <a:t>例</a:t>
            </a:r>
            <a:r>
              <a:rPr lang="en-US" altLang="zh-CN">
                <a:solidFill>
                  <a:srgbClr val="66FF33"/>
                </a:solidFill>
              </a:rPr>
              <a:t>9</a:t>
            </a:r>
            <a:r>
              <a:rPr lang="zh-CN" altLang="en-US">
                <a:solidFill>
                  <a:srgbClr val="66FF33"/>
                </a:solidFill>
              </a:rPr>
              <a:t>：</a:t>
            </a:r>
            <a:r>
              <a:rPr kumimoji="1" lang="zh-CN" altLang="en-US">
                <a:solidFill>
                  <a:schemeClr val="bg1"/>
                </a:solidFill>
              </a:rPr>
              <a:t>一平面简谐波在弹性媒质中传播</a:t>
            </a:r>
            <a:r>
              <a:rPr kumimoji="1" lang="en-US" altLang="zh-CN">
                <a:solidFill>
                  <a:schemeClr val="bg1"/>
                </a:solidFill>
              </a:rPr>
              <a:t>,  </a:t>
            </a:r>
            <a:r>
              <a:rPr kumimoji="1" lang="zh-CN" altLang="en-US">
                <a:solidFill>
                  <a:schemeClr val="bg1"/>
                </a:solidFill>
              </a:rPr>
              <a:t>在某一瞬时</a:t>
            </a:r>
            <a:r>
              <a:rPr kumimoji="1" lang="en-US" altLang="zh-CN">
                <a:solidFill>
                  <a:schemeClr val="bg1"/>
                </a:solidFill>
              </a:rPr>
              <a:t>,  </a:t>
            </a:r>
            <a:r>
              <a:rPr kumimoji="1" lang="zh-CN" altLang="en-US">
                <a:solidFill>
                  <a:schemeClr val="bg1"/>
                </a:solidFill>
              </a:rPr>
              <a:t>媒质中某质元正处于平衡位置</a:t>
            </a:r>
            <a:r>
              <a:rPr kumimoji="1" lang="en-US" altLang="zh-CN">
                <a:solidFill>
                  <a:schemeClr val="bg1"/>
                </a:solidFill>
              </a:rPr>
              <a:t>, </a:t>
            </a:r>
            <a:r>
              <a:rPr kumimoji="1" lang="zh-CN" altLang="en-US">
                <a:solidFill>
                  <a:schemeClr val="bg1"/>
                </a:solidFill>
              </a:rPr>
              <a:t>此时它的能量是</a:t>
            </a:r>
          </a:p>
        </p:txBody>
      </p:sp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827088" y="1233488"/>
            <a:ext cx="6157912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</a:rPr>
              <a:t>(A)</a:t>
            </a:r>
            <a:r>
              <a:rPr kumimoji="1" lang="zh-CN" altLang="zh-CN">
                <a:solidFill>
                  <a:schemeClr val="bg1"/>
                </a:solidFill>
              </a:rPr>
              <a:t>质元的动能为零 , 势能最大。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</a:rPr>
              <a:t>(B)</a:t>
            </a:r>
            <a:r>
              <a:rPr kumimoji="1" lang="zh-CN" altLang="zh-CN">
                <a:solidFill>
                  <a:schemeClr val="bg1"/>
                </a:solidFill>
              </a:rPr>
              <a:t>质元的动能为零 , 势能为零。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</a:rPr>
              <a:t>(C)</a:t>
            </a:r>
            <a:r>
              <a:rPr kumimoji="1" lang="zh-CN" altLang="zh-CN">
                <a:solidFill>
                  <a:schemeClr val="bg1"/>
                </a:solidFill>
              </a:rPr>
              <a:t>质元的动能最大, 势能最大。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</a:rPr>
              <a:t>(D)</a:t>
            </a:r>
            <a:r>
              <a:rPr kumimoji="1" lang="zh-CN" altLang="zh-CN">
                <a:solidFill>
                  <a:schemeClr val="bg1"/>
                </a:solidFill>
              </a:rPr>
              <a:t>质元的动能最大, 势能为零。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5616575" y="2852738"/>
            <a:ext cx="203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FFFF00"/>
                </a:solidFill>
              </a:rPr>
              <a:t>答</a:t>
            </a:r>
            <a:r>
              <a:rPr kumimoji="1" lang="en-US" altLang="zh-CN">
                <a:solidFill>
                  <a:srgbClr val="FFFF00"/>
                </a:solidFill>
              </a:rPr>
              <a:t>: (C)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395288" y="3357563"/>
            <a:ext cx="8281987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rgbClr val="66FF33"/>
                </a:solidFill>
              </a:rPr>
              <a:t>例</a:t>
            </a:r>
            <a:r>
              <a:rPr lang="en-US" altLang="zh-CN">
                <a:solidFill>
                  <a:srgbClr val="66FF33"/>
                </a:solidFill>
              </a:rPr>
              <a:t>10</a:t>
            </a:r>
            <a:r>
              <a:rPr lang="zh-CN" altLang="en-US">
                <a:solidFill>
                  <a:srgbClr val="66FF33"/>
                </a:solidFill>
              </a:rPr>
              <a:t>：</a:t>
            </a:r>
            <a:r>
              <a:rPr kumimoji="1" lang="zh-CN" altLang="en-US">
                <a:solidFill>
                  <a:schemeClr val="bg1"/>
                </a:solidFill>
              </a:rPr>
              <a:t>一平面简谐波在弹性媒质中传播</a:t>
            </a:r>
            <a:r>
              <a:rPr kumimoji="1" lang="en-US" altLang="zh-CN">
                <a:solidFill>
                  <a:schemeClr val="bg1"/>
                </a:solidFill>
              </a:rPr>
              <a:t>,  </a:t>
            </a:r>
            <a:r>
              <a:rPr kumimoji="1" lang="zh-CN" altLang="en-US">
                <a:solidFill>
                  <a:schemeClr val="bg1"/>
                </a:solidFill>
              </a:rPr>
              <a:t>在某质元从平衡位置运动到最大位移的过程中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539750" y="4365625"/>
            <a:ext cx="83883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</a:rPr>
              <a:t>(A)</a:t>
            </a:r>
            <a:r>
              <a:rPr kumimoji="1" lang="zh-CN" altLang="en-US">
                <a:solidFill>
                  <a:schemeClr val="bg1"/>
                </a:solidFill>
              </a:rPr>
              <a:t>它</a:t>
            </a:r>
            <a:r>
              <a:rPr kumimoji="1" lang="zh-CN" altLang="zh-CN">
                <a:solidFill>
                  <a:schemeClr val="bg1"/>
                </a:solidFill>
              </a:rPr>
              <a:t>的势能</a:t>
            </a:r>
            <a:r>
              <a:rPr kumimoji="1" lang="zh-CN" altLang="en-US">
                <a:solidFill>
                  <a:schemeClr val="bg1"/>
                </a:solidFill>
              </a:rPr>
              <a:t>转换成</a:t>
            </a:r>
            <a:r>
              <a:rPr kumimoji="1" lang="zh-CN" altLang="zh-CN">
                <a:solidFill>
                  <a:schemeClr val="bg1"/>
                </a:solidFill>
              </a:rPr>
              <a:t>动能。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</a:rPr>
              <a:t>(B)</a:t>
            </a:r>
            <a:r>
              <a:rPr kumimoji="1" lang="zh-CN" altLang="en-US">
                <a:solidFill>
                  <a:schemeClr val="bg1"/>
                </a:solidFill>
              </a:rPr>
              <a:t>它</a:t>
            </a:r>
            <a:r>
              <a:rPr kumimoji="1" lang="zh-CN" altLang="zh-CN">
                <a:solidFill>
                  <a:schemeClr val="bg1"/>
                </a:solidFill>
              </a:rPr>
              <a:t>的动能</a:t>
            </a:r>
            <a:r>
              <a:rPr kumimoji="1" lang="zh-CN" altLang="en-US">
                <a:solidFill>
                  <a:schemeClr val="bg1"/>
                </a:solidFill>
              </a:rPr>
              <a:t>转换成</a:t>
            </a:r>
            <a:r>
              <a:rPr kumimoji="1" lang="zh-CN" altLang="zh-CN">
                <a:solidFill>
                  <a:schemeClr val="bg1"/>
                </a:solidFill>
              </a:rPr>
              <a:t>势能。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</a:rPr>
              <a:t>(C)</a:t>
            </a:r>
            <a:r>
              <a:rPr kumimoji="1" lang="zh-CN" altLang="en-US">
                <a:solidFill>
                  <a:schemeClr val="bg1"/>
                </a:solidFill>
              </a:rPr>
              <a:t>它从相邻的一段媒质获得能量，其能量逐渐增加</a:t>
            </a:r>
            <a:r>
              <a:rPr kumimoji="1" lang="zh-CN" altLang="zh-CN">
                <a:solidFill>
                  <a:schemeClr val="bg1"/>
                </a:solidFill>
              </a:rPr>
              <a:t>。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</a:rPr>
              <a:t>(D)</a:t>
            </a:r>
            <a:r>
              <a:rPr kumimoji="1" lang="zh-CN" altLang="en-US">
                <a:solidFill>
                  <a:schemeClr val="bg1"/>
                </a:solidFill>
              </a:rPr>
              <a:t>它把自己的能量传给相邻的一段媒质，其能量逐渐减少。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6696075" y="4292600"/>
            <a:ext cx="203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FFFF00"/>
                </a:solidFill>
              </a:rPr>
              <a:t>答</a:t>
            </a:r>
            <a:r>
              <a:rPr kumimoji="1" lang="en-US" altLang="zh-CN">
                <a:solidFill>
                  <a:srgbClr val="FFFF00"/>
                </a:solidFill>
              </a:rPr>
              <a:t>: (D)</a:t>
            </a: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fld id="{43F30D1A-7C9B-4284-867C-2CED501A3265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6" grpId="0" autoUpdateAnimBg="0"/>
      <p:bldP spid="102407" grpId="0"/>
      <p:bldP spid="102408" grpId="0"/>
      <p:bldP spid="10240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F608C-4FDF-4226-B912-7CAAAC144895}" type="slidenum">
              <a:rPr lang="en-US" altLang="zh-CN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785813" y="1643063"/>
            <a:ext cx="7000875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</a:rPr>
              <a:t>引起人听觉的声波的频率范围： </a:t>
            </a:r>
            <a:r>
              <a:rPr kumimoji="1" lang="en-US" altLang="zh-CN">
                <a:solidFill>
                  <a:schemeClr val="bg1"/>
                </a:solidFill>
              </a:rPr>
              <a:t>20 - 20000Hz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9458" name="Object 5"/>
          <p:cNvGraphicFramePr>
            <a:graphicFrameLocks noChangeAspect="1"/>
          </p:cNvGraphicFramePr>
          <p:nvPr/>
        </p:nvGraphicFramePr>
        <p:xfrm>
          <a:off x="1714500" y="3357563"/>
          <a:ext cx="1833563" cy="962025"/>
        </p:xfrm>
        <a:graphic>
          <a:graphicData uri="http://schemas.openxmlformats.org/presentationml/2006/ole">
            <p:oleObj spid="_x0000_s19458" name="公式" r:id="rId3" imgW="1942920" imgH="927000" progId="Equation.3">
              <p:embed/>
            </p:oleObj>
          </a:graphicData>
        </a:graphic>
      </p:graphicFrame>
      <p:sp>
        <p:nvSpPr>
          <p:cNvPr id="19462" name="Text Box 11"/>
          <p:cNvSpPr txBox="1">
            <a:spLocks noChangeArrowheads="1"/>
          </p:cNvSpPr>
          <p:nvPr/>
        </p:nvSpPr>
        <p:spPr bwMode="auto">
          <a:xfrm>
            <a:off x="571500" y="2214563"/>
            <a:ext cx="8135938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        </a:t>
            </a:r>
            <a:r>
              <a:rPr kumimoji="1" lang="zh-CN" altLang="en-US">
                <a:solidFill>
                  <a:schemeClr val="bg1"/>
                </a:solidFill>
              </a:rPr>
              <a:t>人耳的听觉并不与声强成正比，而是与声强的对数成正比。取</a:t>
            </a:r>
            <a:r>
              <a:rPr kumimoji="1" lang="en-US" altLang="zh-CN" i="1">
                <a:solidFill>
                  <a:schemeClr val="bg1"/>
                </a:solidFill>
              </a:rPr>
              <a:t>I</a:t>
            </a:r>
            <a:r>
              <a:rPr kumimoji="1" lang="en-US" altLang="zh-CN" baseline="-25000">
                <a:solidFill>
                  <a:schemeClr val="bg1"/>
                </a:solidFill>
              </a:rPr>
              <a:t>o</a:t>
            </a:r>
            <a:r>
              <a:rPr kumimoji="1" lang="en-US" altLang="zh-CN">
                <a:solidFill>
                  <a:schemeClr val="bg1"/>
                </a:solidFill>
              </a:rPr>
              <a:t>=10</a:t>
            </a:r>
            <a:r>
              <a:rPr kumimoji="1" lang="en-US" altLang="zh-CN" baseline="30000">
                <a:solidFill>
                  <a:schemeClr val="bg1"/>
                </a:solidFill>
              </a:rPr>
              <a:t>-12</a:t>
            </a:r>
            <a:r>
              <a:rPr kumimoji="1" lang="en-US" altLang="zh-CN">
                <a:solidFill>
                  <a:schemeClr val="bg1"/>
                </a:solidFill>
              </a:rPr>
              <a:t>(w/m</a:t>
            </a:r>
            <a:r>
              <a:rPr kumimoji="1" lang="en-US" altLang="zh-CN" baseline="30000">
                <a:solidFill>
                  <a:schemeClr val="bg1"/>
                </a:solidFill>
              </a:rPr>
              <a:t>2</a:t>
            </a:r>
            <a:r>
              <a:rPr kumimoji="1" lang="en-US" altLang="zh-CN">
                <a:solidFill>
                  <a:schemeClr val="bg1"/>
                </a:solidFill>
              </a:rPr>
              <a:t>)</a:t>
            </a:r>
            <a:r>
              <a:rPr kumimoji="1" lang="zh-CN" altLang="zh-CN">
                <a:solidFill>
                  <a:schemeClr val="bg1"/>
                </a:solidFill>
              </a:rPr>
              <a:t>为</a:t>
            </a:r>
            <a:r>
              <a:rPr kumimoji="1" lang="zh-CN" altLang="en-US">
                <a:solidFill>
                  <a:schemeClr val="bg1"/>
                </a:solidFill>
              </a:rPr>
              <a:t>声强</a:t>
            </a:r>
            <a:r>
              <a:rPr kumimoji="1" lang="zh-CN" altLang="zh-CN">
                <a:solidFill>
                  <a:schemeClr val="bg1"/>
                </a:solidFill>
              </a:rPr>
              <a:t>标准，</a:t>
            </a:r>
            <a:r>
              <a:rPr kumimoji="1" lang="zh-CN" altLang="en-US">
                <a:solidFill>
                  <a:schemeClr val="bg1"/>
                </a:solidFill>
              </a:rPr>
              <a:t>定义</a:t>
            </a:r>
            <a:r>
              <a:rPr kumimoji="1" lang="zh-CN" altLang="en-US">
                <a:solidFill>
                  <a:srgbClr val="00FF00"/>
                </a:solidFill>
              </a:rPr>
              <a:t>声强</a:t>
            </a:r>
            <a:r>
              <a:rPr kumimoji="1" lang="en-US" altLang="zh-CN">
                <a:solidFill>
                  <a:srgbClr val="00FF00"/>
                </a:solidFill>
              </a:rPr>
              <a:t>(</a:t>
            </a:r>
            <a:r>
              <a:rPr kumimoji="1" lang="zh-CN" altLang="en-US">
                <a:solidFill>
                  <a:srgbClr val="00FF00"/>
                </a:solidFill>
              </a:rPr>
              <a:t>级</a:t>
            </a:r>
            <a:r>
              <a:rPr kumimoji="1" lang="en-US" altLang="zh-CN">
                <a:solidFill>
                  <a:srgbClr val="00FF00"/>
                </a:solidFill>
              </a:rPr>
              <a:t>)</a:t>
            </a:r>
            <a:r>
              <a:rPr kumimoji="1" lang="zh-CN" altLang="en-US">
                <a:solidFill>
                  <a:schemeClr val="bg1"/>
                </a:solidFill>
              </a:rPr>
              <a:t> </a:t>
            </a:r>
            <a:r>
              <a:rPr kumimoji="1" lang="en-US" altLang="zh-CN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9463" name="Text Box 12"/>
          <p:cNvSpPr txBox="1">
            <a:spLocks noChangeArrowheads="1"/>
          </p:cNvSpPr>
          <p:nvPr/>
        </p:nvSpPr>
        <p:spPr bwMode="auto">
          <a:xfrm>
            <a:off x="357188" y="1071563"/>
            <a:ext cx="82280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     </a:t>
            </a:r>
            <a:r>
              <a:rPr kumimoji="1" lang="zh-CN" altLang="en-US">
                <a:solidFill>
                  <a:schemeClr val="bg1"/>
                </a:solidFill>
              </a:rPr>
              <a:t>声波通常是指空气中传播的纵波。</a:t>
            </a:r>
            <a:endParaRPr kumimoji="1" lang="en-US" altLang="zh-CN">
              <a:solidFill>
                <a:schemeClr val="bg1"/>
              </a:solidFill>
            </a:endParaRPr>
          </a:p>
        </p:txBody>
      </p:sp>
      <p:sp>
        <p:nvSpPr>
          <p:cNvPr id="19464" name="Text Box 2"/>
          <p:cNvSpPr txBox="1">
            <a:spLocks noChangeArrowheads="1"/>
          </p:cNvSpPr>
          <p:nvPr/>
        </p:nvSpPr>
        <p:spPr bwMode="auto">
          <a:xfrm>
            <a:off x="1571625" y="357188"/>
            <a:ext cx="5099050" cy="523875"/>
          </a:xfrm>
          <a:prstGeom prst="rect">
            <a:avLst/>
          </a:prstGeom>
          <a:solidFill>
            <a:srgbClr val="FF0066"/>
          </a:solidFill>
          <a:ln w="28575">
            <a:solidFill>
              <a:srgbClr val="99FF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 i="1">
                <a:solidFill>
                  <a:schemeClr val="bg1"/>
                </a:solidFill>
              </a:rPr>
              <a:t>§5-5  </a:t>
            </a:r>
            <a:r>
              <a:rPr lang="zh-CN" altLang="en-US" sz="2800" i="1">
                <a:solidFill>
                  <a:schemeClr val="bg1"/>
                </a:solidFill>
              </a:rPr>
              <a:t>声波、超声波和次声波</a:t>
            </a:r>
          </a:p>
        </p:txBody>
      </p:sp>
      <p:graphicFrame>
        <p:nvGraphicFramePr>
          <p:cNvPr id="19459" name="Object 12"/>
          <p:cNvGraphicFramePr>
            <a:graphicFrameLocks noChangeAspect="1"/>
          </p:cNvGraphicFramePr>
          <p:nvPr/>
        </p:nvGraphicFramePr>
        <p:xfrm>
          <a:off x="4643438" y="3357563"/>
          <a:ext cx="2325687" cy="962025"/>
        </p:xfrm>
        <a:graphic>
          <a:graphicData uri="http://schemas.openxmlformats.org/presentationml/2006/ole">
            <p:oleObj spid="_x0000_s19459" name="公式" r:id="rId4" imgW="2463480" imgH="927000" progId="Equation.3">
              <p:embed/>
            </p:oleObj>
          </a:graphicData>
        </a:graphic>
      </p:graphicFrame>
      <p:sp>
        <p:nvSpPr>
          <p:cNvPr id="19465" name="Text Box 53"/>
          <p:cNvSpPr txBox="1">
            <a:spLocks noChangeArrowheads="1"/>
          </p:cNvSpPr>
          <p:nvPr/>
        </p:nvSpPr>
        <p:spPr bwMode="auto">
          <a:xfrm>
            <a:off x="642938" y="5786438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超声波与次声波的应用</a:t>
            </a:r>
            <a:r>
              <a:rPr lang="en-US" altLang="zh-CN"/>
              <a:t>:</a:t>
            </a:r>
            <a:r>
              <a:rPr lang="zh-CN" altLang="en-US"/>
              <a:t> </a:t>
            </a:r>
          </a:p>
        </p:txBody>
      </p:sp>
      <p:sp>
        <p:nvSpPr>
          <p:cNvPr id="19466" name="Text Box 54"/>
          <p:cNvSpPr txBox="1">
            <a:spLocks noChangeArrowheads="1"/>
          </p:cNvSpPr>
          <p:nvPr/>
        </p:nvSpPr>
        <p:spPr bwMode="auto">
          <a:xfrm>
            <a:off x="4071938" y="5715000"/>
            <a:ext cx="460375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无损检测 、医疗技术中的“</a:t>
            </a:r>
            <a:r>
              <a:rPr lang="en-US" altLang="zh-CN"/>
              <a:t>B</a:t>
            </a:r>
            <a:r>
              <a:rPr lang="zh-CN" altLang="en-US"/>
              <a:t>超” </a:t>
            </a:r>
          </a:p>
        </p:txBody>
      </p:sp>
      <p:sp>
        <p:nvSpPr>
          <p:cNvPr id="19467" name="TextBox 11"/>
          <p:cNvSpPr txBox="1">
            <a:spLocks noChangeArrowheads="1"/>
          </p:cNvSpPr>
          <p:nvPr/>
        </p:nvSpPr>
        <p:spPr bwMode="auto">
          <a:xfrm>
            <a:off x="6929438" y="357188"/>
            <a:ext cx="1008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(</a:t>
            </a:r>
            <a:r>
              <a:rPr lang="zh-CN" altLang="en-US"/>
              <a:t>自学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9468" name="TextBox 12"/>
          <p:cNvSpPr txBox="1">
            <a:spLocks noChangeArrowheads="1"/>
          </p:cNvSpPr>
          <p:nvPr/>
        </p:nvSpPr>
        <p:spPr bwMode="auto">
          <a:xfrm>
            <a:off x="4000500" y="3571875"/>
            <a:ext cx="493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或</a:t>
            </a:r>
          </a:p>
        </p:txBody>
      </p:sp>
      <p:sp>
        <p:nvSpPr>
          <p:cNvPr id="19469" name="Text Box 7"/>
          <p:cNvSpPr txBox="1">
            <a:spLocks noChangeArrowheads="1"/>
          </p:cNvSpPr>
          <p:nvPr/>
        </p:nvSpPr>
        <p:spPr bwMode="auto">
          <a:xfrm>
            <a:off x="785813" y="4429125"/>
            <a:ext cx="6778625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>
                <a:solidFill>
                  <a:schemeClr val="bg1"/>
                </a:solidFill>
              </a:rPr>
              <a:t>树叶沙沙：</a:t>
            </a:r>
            <a:r>
              <a:rPr kumimoji="1" lang="en-US" altLang="zh-CN">
                <a:solidFill>
                  <a:schemeClr val="bg1"/>
                </a:solidFill>
              </a:rPr>
              <a:t>20dB;       </a:t>
            </a:r>
            <a:r>
              <a:rPr kumimoji="1" lang="zh-CN" altLang="en-US">
                <a:solidFill>
                  <a:schemeClr val="bg1"/>
                </a:solidFill>
              </a:rPr>
              <a:t>正常谈话： </a:t>
            </a:r>
            <a:r>
              <a:rPr kumimoji="1" lang="en-US" altLang="zh-CN">
                <a:solidFill>
                  <a:schemeClr val="bg1"/>
                </a:solidFill>
              </a:rPr>
              <a:t>60dB; 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</a:rPr>
              <a:t>闹市：</a:t>
            </a:r>
            <a:r>
              <a:rPr kumimoji="1" lang="en-US" altLang="zh-CN">
                <a:solidFill>
                  <a:schemeClr val="bg1"/>
                </a:solidFill>
              </a:rPr>
              <a:t>70dB;               </a:t>
            </a:r>
            <a:r>
              <a:rPr kumimoji="1" lang="zh-CN" altLang="en-US">
                <a:solidFill>
                  <a:schemeClr val="bg1"/>
                </a:solidFill>
              </a:rPr>
              <a:t>飞机起飞：</a:t>
            </a:r>
            <a:r>
              <a:rPr kumimoji="1" lang="en-US" altLang="zh-CN">
                <a:solidFill>
                  <a:schemeClr val="bg1"/>
                </a:solidFill>
              </a:rPr>
              <a:t>150dB</a:t>
            </a:r>
            <a:r>
              <a:rPr kumimoji="1" lang="zh-CN" altLang="en-US">
                <a:solidFill>
                  <a:schemeClr val="bg1"/>
                </a:solidFill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0DD0A-E290-4C54-8EF2-3FA2390CCA6D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68313" y="1484313"/>
            <a:ext cx="8380412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/>
              <a:t>       </a:t>
            </a:r>
            <a:r>
              <a:rPr lang="zh-CN" altLang="en-US">
                <a:solidFill>
                  <a:srgbClr val="FFFF00"/>
                </a:solidFill>
              </a:rPr>
              <a:t>任一波阵面</a:t>
            </a:r>
            <a:r>
              <a:rPr lang="en-US" altLang="zh-CN">
                <a:solidFill>
                  <a:srgbClr val="FFFF00"/>
                </a:solidFill>
              </a:rPr>
              <a:t>(</a:t>
            </a:r>
            <a:r>
              <a:rPr lang="zh-CN" altLang="en-US">
                <a:solidFill>
                  <a:srgbClr val="FFFF00"/>
                </a:solidFill>
              </a:rPr>
              <a:t>波前</a:t>
            </a:r>
            <a:r>
              <a:rPr lang="en-US" altLang="zh-CN">
                <a:solidFill>
                  <a:srgbClr val="FFFF00"/>
                </a:solidFill>
              </a:rPr>
              <a:t>)</a:t>
            </a:r>
            <a:r>
              <a:rPr lang="zh-CN" altLang="en-US">
                <a:solidFill>
                  <a:srgbClr val="FFFF00"/>
                </a:solidFill>
              </a:rPr>
              <a:t>的各点，都可以看作是发射球面子波的波源，其后任一时刻，这些子波的包迹面就是新的波阵面。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5600" y="3573463"/>
            <a:ext cx="2574925" cy="3038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</p:pic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0113" y="3644900"/>
            <a:ext cx="3968750" cy="28971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</p:pic>
      <p:graphicFrame>
        <p:nvGraphicFramePr>
          <p:cNvPr id="20482" name="Object 6">
            <a:hlinkClick r:id="rId5" action="ppaction://hlinkfile"/>
          </p:cNvPr>
          <p:cNvGraphicFramePr>
            <a:graphicFrameLocks noChangeAspect="1"/>
          </p:cNvGraphicFramePr>
          <p:nvPr/>
        </p:nvGraphicFramePr>
        <p:xfrm>
          <a:off x="7885113" y="6092825"/>
          <a:ext cx="1066800" cy="523875"/>
        </p:xfrm>
        <a:graphic>
          <a:graphicData uri="http://schemas.openxmlformats.org/presentationml/2006/ole">
            <p:oleObj spid="_x0000_s20482" name="对象包" r:id="rId6" imgW="1066680" imgH="523800" progId="">
              <p:embed/>
            </p:oleObj>
          </a:graphicData>
        </a:graphic>
      </p:graphicFrame>
      <p:graphicFrame>
        <p:nvGraphicFramePr>
          <p:cNvPr id="20483" name="Object 7">
            <a:hlinkClick r:id="rId7" action="ppaction://hlinkfile"/>
          </p:cNvPr>
          <p:cNvGraphicFramePr>
            <a:graphicFrameLocks noChangeAspect="1"/>
          </p:cNvGraphicFramePr>
          <p:nvPr/>
        </p:nvGraphicFramePr>
        <p:xfrm>
          <a:off x="900113" y="5876925"/>
          <a:ext cx="1066800" cy="523875"/>
        </p:xfrm>
        <a:graphic>
          <a:graphicData uri="http://schemas.openxmlformats.org/presentationml/2006/ole">
            <p:oleObj spid="_x0000_s20483" name="对象包" r:id="rId8" imgW="1066680" imgH="523800" progId="">
              <p:embed/>
            </p:oleObj>
          </a:graphicData>
        </a:graphic>
      </p:graphicFrame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539750" y="981075"/>
            <a:ext cx="2376488" cy="457200"/>
          </a:xfrm>
          <a:prstGeom prst="rect">
            <a:avLst/>
          </a:prstGeom>
          <a:solidFill>
            <a:schemeClr val="tx1"/>
          </a:solidFill>
          <a:ln w="38100">
            <a:noFill/>
            <a:miter lim="800000"/>
            <a:headEnd/>
            <a:tailEnd type="none" w="sm" len="lg"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i="1">
                <a:solidFill>
                  <a:srgbClr val="FF0000"/>
                </a:solidFill>
              </a:rPr>
              <a:t>一</a:t>
            </a:r>
            <a:r>
              <a:rPr kumimoji="1" lang="en-US" altLang="zh-CN" i="1">
                <a:solidFill>
                  <a:srgbClr val="FF0000"/>
                </a:solidFill>
              </a:rPr>
              <a:t>. </a:t>
            </a:r>
            <a:r>
              <a:rPr kumimoji="1" lang="zh-CN" altLang="en-US" i="1">
                <a:solidFill>
                  <a:srgbClr val="FF0000"/>
                </a:solidFill>
              </a:rPr>
              <a:t>惠更斯原理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395288" y="2420938"/>
            <a:ext cx="8605837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</a:rPr>
              <a:t>      根据惠更斯原理，知道某一时刻的波阵面，用几何作图的方法就能确定下一时刻的波阵面，从而确定波的传播方向。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0490" name="Text Box 3"/>
          <p:cNvSpPr txBox="1">
            <a:spLocks noChangeArrowheads="1"/>
          </p:cNvSpPr>
          <p:nvPr/>
        </p:nvSpPr>
        <p:spPr bwMode="auto">
          <a:xfrm>
            <a:off x="2571750" y="285750"/>
            <a:ext cx="3000375" cy="523875"/>
          </a:xfrm>
          <a:prstGeom prst="rect">
            <a:avLst/>
          </a:prstGeom>
          <a:solidFill>
            <a:srgbClr val="FF0066"/>
          </a:solidFill>
          <a:ln w="28575">
            <a:solidFill>
              <a:srgbClr val="99FF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solidFill>
                  <a:schemeClr val="bg1"/>
                </a:solidFill>
              </a:rPr>
              <a:t>§5-6    </a:t>
            </a:r>
            <a:r>
              <a:rPr kumimoji="1" lang="zh-CN" altLang="en-US" sz="2800" i="1">
                <a:solidFill>
                  <a:schemeClr val="bg1"/>
                </a:solidFill>
              </a:rPr>
              <a:t>波的叠加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  <p:bldP spid="594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821FF-C8F5-4E01-A135-2CEAAA5EE845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95258" y="4286248"/>
            <a:ext cx="8534400" cy="4635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②</a:t>
            </a:r>
            <a:r>
              <a:rPr lang="zh-CN" altLang="en-US" dirty="0"/>
              <a:t>波动方程中空间二次导数前系数的平方根就是</a:t>
            </a:r>
            <a:r>
              <a:rPr lang="zh-CN" altLang="en-US" dirty="0">
                <a:solidFill>
                  <a:srgbClr val="FFFF00"/>
                </a:solidFill>
              </a:rPr>
              <a:t>波的传播速度</a:t>
            </a:r>
            <a:r>
              <a:rPr lang="zh-CN" altLang="en-US" dirty="0"/>
              <a:t>。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7158" y="4929186"/>
            <a:ext cx="8286750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宋体" pitchFamily="2" charset="-122"/>
              </a:rPr>
              <a:t>③上节</a:t>
            </a:r>
            <a:r>
              <a:rPr lang="zh-CN" altLang="en-US" dirty="0"/>
              <a:t>给出的各种机械波波速公式都可以通过建立动力学方程得到。</a:t>
            </a:r>
          </a:p>
        </p:txBody>
      </p:sp>
      <p:graphicFrame>
        <p:nvGraphicFramePr>
          <p:cNvPr id="14342" name="Object 11"/>
          <p:cNvGraphicFramePr>
            <a:graphicFrameLocks noChangeAspect="1"/>
          </p:cNvGraphicFramePr>
          <p:nvPr/>
        </p:nvGraphicFramePr>
        <p:xfrm>
          <a:off x="2786050" y="714356"/>
          <a:ext cx="2571750" cy="930275"/>
        </p:xfrm>
        <a:graphic>
          <a:graphicData uri="http://schemas.openxmlformats.org/presentationml/2006/ole">
            <p:oleObj spid="_x0000_s10242" name="公式" r:id="rId3" imgW="2387520" imgH="863280" progId="Equation.3">
              <p:embed/>
            </p:oleObj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57158" y="3143248"/>
            <a:ext cx="8358187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zh-CN" altLang="en-US">
                <a:latin typeface="宋体" pitchFamily="2" charset="-122"/>
              </a:rPr>
              <a:t>①</a:t>
            </a:r>
            <a:r>
              <a:rPr lang="zh-CN" altLang="en-US"/>
              <a:t>任何一物理量</a:t>
            </a:r>
            <a:r>
              <a:rPr lang="en-US" altLang="zh-CN"/>
              <a:t>y</a:t>
            </a:r>
            <a:r>
              <a:rPr lang="zh-CN" altLang="en-US"/>
              <a:t>，无论是力学量还是电学量，只要满足上述微分方程，该物理量就是以波的形式传播。</a:t>
            </a:r>
          </a:p>
        </p:txBody>
      </p:sp>
      <p:sp>
        <p:nvSpPr>
          <p:cNvPr id="8" name="椭圆形标注 7"/>
          <p:cNvSpPr>
            <a:spLocks noChangeArrowheads="1"/>
          </p:cNvSpPr>
          <p:nvPr/>
        </p:nvSpPr>
        <p:spPr bwMode="auto">
          <a:xfrm>
            <a:off x="357158" y="2428868"/>
            <a:ext cx="1143000" cy="612775"/>
          </a:xfrm>
          <a:prstGeom prst="wedgeEllipseCallout">
            <a:avLst>
              <a:gd name="adj1" fmla="val 51000"/>
              <a:gd name="adj2" fmla="val 96134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说明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71472" y="1785926"/>
            <a:ext cx="8223250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/>
              <a:t>上</a:t>
            </a:r>
            <a:r>
              <a:rPr kumimoji="1" lang="zh-CN" altLang="en-US" dirty="0" smtClean="0"/>
              <a:t>式就是</a:t>
            </a:r>
            <a:r>
              <a:rPr kumimoji="1" lang="zh-CN" altLang="en-US" dirty="0" smtClean="0">
                <a:solidFill>
                  <a:srgbClr val="FFFF00"/>
                </a:solidFill>
              </a:rPr>
              <a:t>波动的</a:t>
            </a:r>
            <a:r>
              <a:rPr kumimoji="1" lang="zh-CN" altLang="en-US" dirty="0">
                <a:solidFill>
                  <a:srgbClr val="FFFF00"/>
                </a:solidFill>
              </a:rPr>
              <a:t>动力学方程</a:t>
            </a:r>
            <a:r>
              <a:rPr kumimoji="1" lang="zh-CN" altLang="en-US" dirty="0"/>
              <a:t>，也称为波动方程。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/>
      <p:bldP spid="7" grpId="0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96804-EF34-46E4-B9F5-FE0DEB46297E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4275" name="Text Box 6"/>
          <p:cNvSpPr txBox="1">
            <a:spLocks noChangeArrowheads="1"/>
          </p:cNvSpPr>
          <p:nvPr/>
        </p:nvSpPr>
        <p:spPr bwMode="auto">
          <a:xfrm>
            <a:off x="427038" y="496888"/>
            <a:ext cx="8326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      </a:t>
            </a:r>
            <a:r>
              <a:rPr lang="zh-CN" altLang="en-US">
                <a:solidFill>
                  <a:schemeClr val="bg1"/>
                </a:solidFill>
              </a:rPr>
              <a:t>用惠更斯原理可以解释波的衍射</a:t>
            </a:r>
            <a:r>
              <a:rPr kumimoji="1" lang="zh-CN" altLang="en-US"/>
              <a:t>、折射、反射等规律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 b="0">
              <a:solidFill>
                <a:schemeClr val="bg1"/>
              </a:solidFill>
            </a:endParaRP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500063" y="1000125"/>
            <a:ext cx="8301037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FF00"/>
                </a:solidFill>
              </a:rPr>
              <a:t>例如</a:t>
            </a:r>
            <a:r>
              <a:rPr lang="en-US" altLang="zh-CN">
                <a:solidFill>
                  <a:srgbClr val="00FF00"/>
                </a:solidFill>
              </a:rPr>
              <a:t>: 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rgbClr val="FFFF00"/>
                </a:solidFill>
              </a:rPr>
              <a:t>波的衍射</a:t>
            </a:r>
            <a:r>
              <a:rPr lang="zh-CN" altLang="en-US">
                <a:solidFill>
                  <a:schemeClr val="bg1"/>
                </a:solidFill>
              </a:rPr>
              <a:t>是指波在传播过程中遇到障碍物时，其传播方向发生改变，能绕过障碍物的边缘继续前进且强度重新分布的现象</a:t>
            </a:r>
            <a:r>
              <a:rPr lang="zh-CN" altLang="en-US" b="0">
                <a:solidFill>
                  <a:schemeClr val="bg1"/>
                </a:solidFill>
              </a:rPr>
              <a:t>。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286000" y="2428875"/>
            <a:ext cx="4830763" cy="2538413"/>
            <a:chOff x="1202" y="1752"/>
            <a:chExt cx="3043" cy="1599"/>
          </a:xfrm>
        </p:grpSpPr>
        <p:sp>
          <p:nvSpPr>
            <p:cNvPr id="54280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202" y="1752"/>
              <a:ext cx="3043" cy="15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1" name="Rectangle 12"/>
            <p:cNvSpPr>
              <a:spLocks noChangeArrowheads="1"/>
            </p:cNvSpPr>
            <p:nvPr/>
          </p:nvSpPr>
          <p:spPr bwMode="auto">
            <a:xfrm>
              <a:off x="1960" y="2235"/>
              <a:ext cx="16" cy="4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2" name="Freeform 13"/>
            <p:cNvSpPr>
              <a:spLocks/>
            </p:cNvSpPr>
            <p:nvPr/>
          </p:nvSpPr>
          <p:spPr bwMode="auto">
            <a:xfrm>
              <a:off x="1808" y="2053"/>
              <a:ext cx="168" cy="182"/>
            </a:xfrm>
            <a:custGeom>
              <a:avLst/>
              <a:gdLst>
                <a:gd name="T0" fmla="*/ 0 w 336"/>
                <a:gd name="T1" fmla="*/ 0 h 363"/>
                <a:gd name="T2" fmla="*/ 0 w 336"/>
                <a:gd name="T3" fmla="*/ 1 h 363"/>
                <a:gd name="T4" fmla="*/ 1 w 336"/>
                <a:gd name="T5" fmla="*/ 1 h 363"/>
                <a:gd name="T6" fmla="*/ 1 w 336"/>
                <a:gd name="T7" fmla="*/ 1 h 363"/>
                <a:gd name="T8" fmla="*/ 1 w 336"/>
                <a:gd name="T9" fmla="*/ 1 h 363"/>
                <a:gd name="T10" fmla="*/ 1 w 336"/>
                <a:gd name="T11" fmla="*/ 1 h 363"/>
                <a:gd name="T12" fmla="*/ 1 w 336"/>
                <a:gd name="T13" fmla="*/ 1 h 363"/>
                <a:gd name="T14" fmla="*/ 1 w 336"/>
                <a:gd name="T15" fmla="*/ 1 h 363"/>
                <a:gd name="T16" fmla="*/ 1 w 336"/>
                <a:gd name="T17" fmla="*/ 1 h 363"/>
                <a:gd name="T18" fmla="*/ 1 w 336"/>
                <a:gd name="T19" fmla="*/ 1 h 363"/>
                <a:gd name="T20" fmla="*/ 1 w 336"/>
                <a:gd name="T21" fmla="*/ 1 h 363"/>
                <a:gd name="T22" fmla="*/ 1 w 336"/>
                <a:gd name="T23" fmla="*/ 1 h 363"/>
                <a:gd name="T24" fmla="*/ 1 w 336"/>
                <a:gd name="T25" fmla="*/ 1 h 363"/>
                <a:gd name="T26" fmla="*/ 1 w 336"/>
                <a:gd name="T27" fmla="*/ 1 h 363"/>
                <a:gd name="T28" fmla="*/ 1 w 336"/>
                <a:gd name="T29" fmla="*/ 1 h 363"/>
                <a:gd name="T30" fmla="*/ 1 w 336"/>
                <a:gd name="T31" fmla="*/ 1 h 363"/>
                <a:gd name="T32" fmla="*/ 1 w 336"/>
                <a:gd name="T33" fmla="*/ 1 h 363"/>
                <a:gd name="T34" fmla="*/ 1 w 336"/>
                <a:gd name="T35" fmla="*/ 1 h 363"/>
                <a:gd name="T36" fmla="*/ 1 w 336"/>
                <a:gd name="T37" fmla="*/ 1 h 363"/>
                <a:gd name="T38" fmla="*/ 1 w 336"/>
                <a:gd name="T39" fmla="*/ 1 h 363"/>
                <a:gd name="T40" fmla="*/ 1 w 336"/>
                <a:gd name="T41" fmla="*/ 1 h 363"/>
                <a:gd name="T42" fmla="*/ 1 w 336"/>
                <a:gd name="T43" fmla="*/ 1 h 363"/>
                <a:gd name="T44" fmla="*/ 1 w 336"/>
                <a:gd name="T45" fmla="*/ 1 h 363"/>
                <a:gd name="T46" fmla="*/ 1 w 336"/>
                <a:gd name="T47" fmla="*/ 1 h 363"/>
                <a:gd name="T48" fmla="*/ 1 w 336"/>
                <a:gd name="T49" fmla="*/ 1 h 363"/>
                <a:gd name="T50" fmla="*/ 1 w 336"/>
                <a:gd name="T51" fmla="*/ 1 h 363"/>
                <a:gd name="T52" fmla="*/ 1 w 336"/>
                <a:gd name="T53" fmla="*/ 1 h 363"/>
                <a:gd name="T54" fmla="*/ 1 w 336"/>
                <a:gd name="T55" fmla="*/ 1 h 363"/>
                <a:gd name="T56" fmla="*/ 1 w 336"/>
                <a:gd name="T57" fmla="*/ 1 h 363"/>
                <a:gd name="T58" fmla="*/ 1 w 336"/>
                <a:gd name="T59" fmla="*/ 1 h 363"/>
                <a:gd name="T60" fmla="*/ 1 w 336"/>
                <a:gd name="T61" fmla="*/ 1 h 363"/>
                <a:gd name="T62" fmla="*/ 1 w 336"/>
                <a:gd name="T63" fmla="*/ 1 h 363"/>
                <a:gd name="T64" fmla="*/ 1 w 336"/>
                <a:gd name="T65" fmla="*/ 1 h 363"/>
                <a:gd name="T66" fmla="*/ 1 w 336"/>
                <a:gd name="T67" fmla="*/ 1 h 363"/>
                <a:gd name="T68" fmla="*/ 1 w 336"/>
                <a:gd name="T69" fmla="*/ 1 h 363"/>
                <a:gd name="T70" fmla="*/ 1 w 336"/>
                <a:gd name="T71" fmla="*/ 1 h 363"/>
                <a:gd name="T72" fmla="*/ 1 w 336"/>
                <a:gd name="T73" fmla="*/ 1 h 363"/>
                <a:gd name="T74" fmla="*/ 1 w 336"/>
                <a:gd name="T75" fmla="*/ 1 h 363"/>
                <a:gd name="T76" fmla="*/ 1 w 336"/>
                <a:gd name="T77" fmla="*/ 1 h 363"/>
                <a:gd name="T78" fmla="*/ 1 w 336"/>
                <a:gd name="T79" fmla="*/ 1 h 363"/>
                <a:gd name="T80" fmla="*/ 1 w 336"/>
                <a:gd name="T81" fmla="*/ 1 h 363"/>
                <a:gd name="T82" fmla="*/ 1 w 336"/>
                <a:gd name="T83" fmla="*/ 1 h 363"/>
                <a:gd name="T84" fmla="*/ 1 w 336"/>
                <a:gd name="T85" fmla="*/ 1 h 363"/>
                <a:gd name="T86" fmla="*/ 1 w 336"/>
                <a:gd name="T87" fmla="*/ 1 h 363"/>
                <a:gd name="T88" fmla="*/ 1 w 336"/>
                <a:gd name="T89" fmla="*/ 1 h 363"/>
                <a:gd name="T90" fmla="*/ 1 w 336"/>
                <a:gd name="T91" fmla="*/ 1 h 363"/>
                <a:gd name="T92" fmla="*/ 0 w 336"/>
                <a:gd name="T93" fmla="*/ 0 h 36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36"/>
                <a:gd name="T142" fmla="*/ 0 h 363"/>
                <a:gd name="T143" fmla="*/ 336 w 336"/>
                <a:gd name="T144" fmla="*/ 363 h 36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36" h="363">
                  <a:moveTo>
                    <a:pt x="0" y="0"/>
                  </a:moveTo>
                  <a:lnTo>
                    <a:pt x="0" y="29"/>
                  </a:lnTo>
                  <a:lnTo>
                    <a:pt x="34" y="31"/>
                  </a:lnTo>
                  <a:lnTo>
                    <a:pt x="66" y="36"/>
                  </a:lnTo>
                  <a:lnTo>
                    <a:pt x="66" y="22"/>
                  </a:lnTo>
                  <a:lnTo>
                    <a:pt x="60" y="35"/>
                  </a:lnTo>
                  <a:lnTo>
                    <a:pt x="89" y="44"/>
                  </a:lnTo>
                  <a:lnTo>
                    <a:pt x="119" y="55"/>
                  </a:lnTo>
                  <a:lnTo>
                    <a:pt x="146" y="70"/>
                  </a:lnTo>
                  <a:lnTo>
                    <a:pt x="152" y="57"/>
                  </a:lnTo>
                  <a:lnTo>
                    <a:pt x="142" y="66"/>
                  </a:lnTo>
                  <a:lnTo>
                    <a:pt x="168" y="84"/>
                  </a:lnTo>
                  <a:lnTo>
                    <a:pt x="192" y="104"/>
                  </a:lnTo>
                  <a:lnTo>
                    <a:pt x="215" y="126"/>
                  </a:lnTo>
                  <a:lnTo>
                    <a:pt x="235" y="152"/>
                  </a:lnTo>
                  <a:lnTo>
                    <a:pt x="247" y="141"/>
                  </a:lnTo>
                  <a:lnTo>
                    <a:pt x="231" y="147"/>
                  </a:lnTo>
                  <a:lnTo>
                    <a:pt x="251" y="174"/>
                  </a:lnTo>
                  <a:lnTo>
                    <a:pt x="267" y="202"/>
                  </a:lnTo>
                  <a:lnTo>
                    <a:pt x="280" y="233"/>
                  </a:lnTo>
                  <a:lnTo>
                    <a:pt x="290" y="266"/>
                  </a:lnTo>
                  <a:lnTo>
                    <a:pt x="298" y="299"/>
                  </a:lnTo>
                  <a:lnTo>
                    <a:pt x="314" y="293"/>
                  </a:lnTo>
                  <a:lnTo>
                    <a:pt x="298" y="293"/>
                  </a:lnTo>
                  <a:lnTo>
                    <a:pt x="302" y="328"/>
                  </a:lnTo>
                  <a:lnTo>
                    <a:pt x="304" y="363"/>
                  </a:lnTo>
                  <a:lnTo>
                    <a:pt x="336" y="363"/>
                  </a:lnTo>
                  <a:lnTo>
                    <a:pt x="334" y="328"/>
                  </a:lnTo>
                  <a:lnTo>
                    <a:pt x="330" y="293"/>
                  </a:lnTo>
                  <a:lnTo>
                    <a:pt x="328" y="288"/>
                  </a:lnTo>
                  <a:lnTo>
                    <a:pt x="320" y="255"/>
                  </a:lnTo>
                  <a:lnTo>
                    <a:pt x="310" y="222"/>
                  </a:lnTo>
                  <a:lnTo>
                    <a:pt x="296" y="191"/>
                  </a:lnTo>
                  <a:lnTo>
                    <a:pt x="280" y="163"/>
                  </a:lnTo>
                  <a:lnTo>
                    <a:pt x="261" y="136"/>
                  </a:lnTo>
                  <a:lnTo>
                    <a:pt x="257" y="132"/>
                  </a:lnTo>
                  <a:lnTo>
                    <a:pt x="237" y="106"/>
                  </a:lnTo>
                  <a:lnTo>
                    <a:pt x="213" y="84"/>
                  </a:lnTo>
                  <a:lnTo>
                    <a:pt x="190" y="64"/>
                  </a:lnTo>
                  <a:lnTo>
                    <a:pt x="164" y="46"/>
                  </a:lnTo>
                  <a:lnTo>
                    <a:pt x="158" y="42"/>
                  </a:lnTo>
                  <a:lnTo>
                    <a:pt x="131" y="27"/>
                  </a:lnTo>
                  <a:lnTo>
                    <a:pt x="101" y="16"/>
                  </a:lnTo>
                  <a:lnTo>
                    <a:pt x="71" y="7"/>
                  </a:lnTo>
                  <a:lnTo>
                    <a:pt x="66" y="7"/>
                  </a:lnTo>
                  <a:lnTo>
                    <a:pt x="34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3" name="Freeform 14"/>
            <p:cNvSpPr>
              <a:spLocks/>
            </p:cNvSpPr>
            <p:nvPr/>
          </p:nvSpPr>
          <p:spPr bwMode="auto">
            <a:xfrm>
              <a:off x="1808" y="2667"/>
              <a:ext cx="168" cy="182"/>
            </a:xfrm>
            <a:custGeom>
              <a:avLst/>
              <a:gdLst>
                <a:gd name="T0" fmla="*/ 0 w 336"/>
                <a:gd name="T1" fmla="*/ 0 h 365"/>
                <a:gd name="T2" fmla="*/ 0 w 336"/>
                <a:gd name="T3" fmla="*/ 0 h 365"/>
                <a:gd name="T4" fmla="*/ 1 w 336"/>
                <a:gd name="T5" fmla="*/ 0 h 365"/>
                <a:gd name="T6" fmla="*/ 1 w 336"/>
                <a:gd name="T7" fmla="*/ 0 h 365"/>
                <a:gd name="T8" fmla="*/ 1 w 336"/>
                <a:gd name="T9" fmla="*/ 0 h 365"/>
                <a:gd name="T10" fmla="*/ 1 w 336"/>
                <a:gd name="T11" fmla="*/ 0 h 365"/>
                <a:gd name="T12" fmla="*/ 1 w 336"/>
                <a:gd name="T13" fmla="*/ 0 h 365"/>
                <a:gd name="T14" fmla="*/ 1 w 336"/>
                <a:gd name="T15" fmla="*/ 0 h 365"/>
                <a:gd name="T16" fmla="*/ 1 w 336"/>
                <a:gd name="T17" fmla="*/ 0 h 365"/>
                <a:gd name="T18" fmla="*/ 1 w 336"/>
                <a:gd name="T19" fmla="*/ 0 h 365"/>
                <a:gd name="T20" fmla="*/ 1 w 336"/>
                <a:gd name="T21" fmla="*/ 0 h 365"/>
                <a:gd name="T22" fmla="*/ 1 w 336"/>
                <a:gd name="T23" fmla="*/ 0 h 365"/>
                <a:gd name="T24" fmla="*/ 1 w 336"/>
                <a:gd name="T25" fmla="*/ 0 h 365"/>
                <a:gd name="T26" fmla="*/ 1 w 336"/>
                <a:gd name="T27" fmla="*/ 0 h 365"/>
                <a:gd name="T28" fmla="*/ 1 w 336"/>
                <a:gd name="T29" fmla="*/ 0 h 365"/>
                <a:gd name="T30" fmla="*/ 1 w 336"/>
                <a:gd name="T31" fmla="*/ 0 h 365"/>
                <a:gd name="T32" fmla="*/ 1 w 336"/>
                <a:gd name="T33" fmla="*/ 0 h 365"/>
                <a:gd name="T34" fmla="*/ 1 w 336"/>
                <a:gd name="T35" fmla="*/ 0 h 365"/>
                <a:gd name="T36" fmla="*/ 1 w 336"/>
                <a:gd name="T37" fmla="*/ 0 h 365"/>
                <a:gd name="T38" fmla="*/ 1 w 336"/>
                <a:gd name="T39" fmla="*/ 0 h 365"/>
                <a:gd name="T40" fmla="*/ 1 w 336"/>
                <a:gd name="T41" fmla="*/ 0 h 365"/>
                <a:gd name="T42" fmla="*/ 1 w 336"/>
                <a:gd name="T43" fmla="*/ 0 h 365"/>
                <a:gd name="T44" fmla="*/ 1 w 336"/>
                <a:gd name="T45" fmla="*/ 0 h 365"/>
                <a:gd name="T46" fmla="*/ 1 w 336"/>
                <a:gd name="T47" fmla="*/ 0 h 365"/>
                <a:gd name="T48" fmla="*/ 1 w 336"/>
                <a:gd name="T49" fmla="*/ 0 h 365"/>
                <a:gd name="T50" fmla="*/ 1 w 336"/>
                <a:gd name="T51" fmla="*/ 0 h 365"/>
                <a:gd name="T52" fmla="*/ 1 w 336"/>
                <a:gd name="T53" fmla="*/ 0 h 365"/>
                <a:gd name="T54" fmla="*/ 1 w 336"/>
                <a:gd name="T55" fmla="*/ 0 h 365"/>
                <a:gd name="T56" fmla="*/ 1 w 336"/>
                <a:gd name="T57" fmla="*/ 0 h 365"/>
                <a:gd name="T58" fmla="*/ 1 w 336"/>
                <a:gd name="T59" fmla="*/ 0 h 365"/>
                <a:gd name="T60" fmla="*/ 1 w 336"/>
                <a:gd name="T61" fmla="*/ 0 h 365"/>
                <a:gd name="T62" fmla="*/ 1 w 336"/>
                <a:gd name="T63" fmla="*/ 0 h 365"/>
                <a:gd name="T64" fmla="*/ 1 w 336"/>
                <a:gd name="T65" fmla="*/ 0 h 365"/>
                <a:gd name="T66" fmla="*/ 1 w 336"/>
                <a:gd name="T67" fmla="*/ 0 h 365"/>
                <a:gd name="T68" fmla="*/ 1 w 336"/>
                <a:gd name="T69" fmla="*/ 0 h 365"/>
                <a:gd name="T70" fmla="*/ 1 w 336"/>
                <a:gd name="T71" fmla="*/ 0 h 365"/>
                <a:gd name="T72" fmla="*/ 1 w 336"/>
                <a:gd name="T73" fmla="*/ 0 h 365"/>
                <a:gd name="T74" fmla="*/ 1 w 336"/>
                <a:gd name="T75" fmla="*/ 0 h 365"/>
                <a:gd name="T76" fmla="*/ 1 w 336"/>
                <a:gd name="T77" fmla="*/ 0 h 365"/>
                <a:gd name="T78" fmla="*/ 1 w 336"/>
                <a:gd name="T79" fmla="*/ 0 h 365"/>
                <a:gd name="T80" fmla="*/ 1 w 336"/>
                <a:gd name="T81" fmla="*/ 0 h 365"/>
                <a:gd name="T82" fmla="*/ 1 w 336"/>
                <a:gd name="T83" fmla="*/ 0 h 365"/>
                <a:gd name="T84" fmla="*/ 1 w 336"/>
                <a:gd name="T85" fmla="*/ 0 h 365"/>
                <a:gd name="T86" fmla="*/ 1 w 336"/>
                <a:gd name="T87" fmla="*/ 0 h 365"/>
                <a:gd name="T88" fmla="*/ 1 w 336"/>
                <a:gd name="T89" fmla="*/ 0 h 365"/>
                <a:gd name="T90" fmla="*/ 1 w 336"/>
                <a:gd name="T91" fmla="*/ 0 h 365"/>
                <a:gd name="T92" fmla="*/ 0 w 336"/>
                <a:gd name="T93" fmla="*/ 0 h 36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36"/>
                <a:gd name="T142" fmla="*/ 0 h 365"/>
                <a:gd name="T143" fmla="*/ 336 w 336"/>
                <a:gd name="T144" fmla="*/ 365 h 36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36" h="365">
                  <a:moveTo>
                    <a:pt x="0" y="336"/>
                  </a:moveTo>
                  <a:lnTo>
                    <a:pt x="0" y="365"/>
                  </a:lnTo>
                  <a:lnTo>
                    <a:pt x="34" y="364"/>
                  </a:lnTo>
                  <a:lnTo>
                    <a:pt x="66" y="358"/>
                  </a:lnTo>
                  <a:lnTo>
                    <a:pt x="71" y="358"/>
                  </a:lnTo>
                  <a:lnTo>
                    <a:pt x="101" y="349"/>
                  </a:lnTo>
                  <a:lnTo>
                    <a:pt x="131" y="336"/>
                  </a:lnTo>
                  <a:lnTo>
                    <a:pt x="158" y="321"/>
                  </a:lnTo>
                  <a:lnTo>
                    <a:pt x="164" y="318"/>
                  </a:lnTo>
                  <a:lnTo>
                    <a:pt x="190" y="301"/>
                  </a:lnTo>
                  <a:lnTo>
                    <a:pt x="213" y="281"/>
                  </a:lnTo>
                  <a:lnTo>
                    <a:pt x="237" y="257"/>
                  </a:lnTo>
                  <a:lnTo>
                    <a:pt x="257" y="233"/>
                  </a:lnTo>
                  <a:lnTo>
                    <a:pt x="261" y="228"/>
                  </a:lnTo>
                  <a:lnTo>
                    <a:pt x="280" y="202"/>
                  </a:lnTo>
                  <a:lnTo>
                    <a:pt x="296" y="173"/>
                  </a:lnTo>
                  <a:lnTo>
                    <a:pt x="310" y="142"/>
                  </a:lnTo>
                  <a:lnTo>
                    <a:pt x="320" y="110"/>
                  </a:lnTo>
                  <a:lnTo>
                    <a:pt x="328" y="75"/>
                  </a:lnTo>
                  <a:lnTo>
                    <a:pt x="330" y="70"/>
                  </a:lnTo>
                  <a:lnTo>
                    <a:pt x="334" y="35"/>
                  </a:lnTo>
                  <a:lnTo>
                    <a:pt x="336" y="0"/>
                  </a:lnTo>
                  <a:lnTo>
                    <a:pt x="304" y="0"/>
                  </a:lnTo>
                  <a:lnTo>
                    <a:pt x="302" y="35"/>
                  </a:lnTo>
                  <a:lnTo>
                    <a:pt x="298" y="70"/>
                  </a:lnTo>
                  <a:lnTo>
                    <a:pt x="314" y="70"/>
                  </a:lnTo>
                  <a:lnTo>
                    <a:pt x="298" y="64"/>
                  </a:lnTo>
                  <a:lnTo>
                    <a:pt x="290" y="99"/>
                  </a:lnTo>
                  <a:lnTo>
                    <a:pt x="280" y="131"/>
                  </a:lnTo>
                  <a:lnTo>
                    <a:pt x="267" y="162"/>
                  </a:lnTo>
                  <a:lnTo>
                    <a:pt x="251" y="191"/>
                  </a:lnTo>
                  <a:lnTo>
                    <a:pt x="231" y="217"/>
                  </a:lnTo>
                  <a:lnTo>
                    <a:pt x="247" y="222"/>
                  </a:lnTo>
                  <a:lnTo>
                    <a:pt x="235" y="213"/>
                  </a:lnTo>
                  <a:lnTo>
                    <a:pt x="215" y="237"/>
                  </a:lnTo>
                  <a:lnTo>
                    <a:pt x="192" y="261"/>
                  </a:lnTo>
                  <a:lnTo>
                    <a:pt x="168" y="281"/>
                  </a:lnTo>
                  <a:lnTo>
                    <a:pt x="142" y="297"/>
                  </a:lnTo>
                  <a:lnTo>
                    <a:pt x="152" y="309"/>
                  </a:lnTo>
                  <a:lnTo>
                    <a:pt x="146" y="294"/>
                  </a:lnTo>
                  <a:lnTo>
                    <a:pt x="119" y="309"/>
                  </a:lnTo>
                  <a:lnTo>
                    <a:pt x="89" y="321"/>
                  </a:lnTo>
                  <a:lnTo>
                    <a:pt x="60" y="331"/>
                  </a:lnTo>
                  <a:lnTo>
                    <a:pt x="66" y="343"/>
                  </a:lnTo>
                  <a:lnTo>
                    <a:pt x="66" y="329"/>
                  </a:lnTo>
                  <a:lnTo>
                    <a:pt x="34" y="334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1649" y="2317"/>
              <a:ext cx="151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5" name="Rectangle 16"/>
            <p:cNvSpPr>
              <a:spLocks noChangeArrowheads="1"/>
            </p:cNvSpPr>
            <p:nvPr/>
          </p:nvSpPr>
          <p:spPr bwMode="auto">
            <a:xfrm>
              <a:off x="1656" y="2332"/>
              <a:ext cx="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</a:rPr>
                <a:t>·</a:t>
              </a:r>
              <a:endParaRPr lang="en-US" altLang="zh-CN"/>
            </a:p>
          </p:txBody>
        </p:sp>
        <p:sp>
          <p:nvSpPr>
            <p:cNvPr id="54286" name="Rectangle 17"/>
            <p:cNvSpPr>
              <a:spLocks noChangeArrowheads="1"/>
            </p:cNvSpPr>
            <p:nvPr/>
          </p:nvSpPr>
          <p:spPr bwMode="auto">
            <a:xfrm>
              <a:off x="1755" y="1824"/>
              <a:ext cx="32" cy="40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7" name="Rectangle 18"/>
            <p:cNvSpPr>
              <a:spLocks noChangeArrowheads="1"/>
            </p:cNvSpPr>
            <p:nvPr/>
          </p:nvSpPr>
          <p:spPr bwMode="auto">
            <a:xfrm>
              <a:off x="1755" y="2670"/>
              <a:ext cx="32" cy="40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288" name="Group 19"/>
            <p:cNvGrpSpPr>
              <a:grpSpLocks/>
            </p:cNvGrpSpPr>
            <p:nvPr/>
          </p:nvGrpSpPr>
          <p:grpSpPr bwMode="auto">
            <a:xfrm>
              <a:off x="1760" y="2236"/>
              <a:ext cx="4" cy="386"/>
              <a:chOff x="1760" y="2236"/>
              <a:chExt cx="4" cy="386"/>
            </a:xfrm>
          </p:grpSpPr>
          <p:sp>
            <p:nvSpPr>
              <p:cNvPr id="54350" name="Freeform 20"/>
              <p:cNvSpPr>
                <a:spLocks/>
              </p:cNvSpPr>
              <p:nvPr/>
            </p:nvSpPr>
            <p:spPr bwMode="auto">
              <a:xfrm>
                <a:off x="1760" y="2236"/>
                <a:ext cx="4" cy="4"/>
              </a:xfrm>
              <a:custGeom>
                <a:avLst/>
                <a:gdLst>
                  <a:gd name="T0" fmla="*/ 1 w 8"/>
                  <a:gd name="T1" fmla="*/ 1 h 7"/>
                  <a:gd name="T2" fmla="*/ 1 w 8"/>
                  <a:gd name="T3" fmla="*/ 1 h 7"/>
                  <a:gd name="T4" fmla="*/ 1 w 8"/>
                  <a:gd name="T5" fmla="*/ 1 h 7"/>
                  <a:gd name="T6" fmla="*/ 1 w 8"/>
                  <a:gd name="T7" fmla="*/ 0 h 7"/>
                  <a:gd name="T8" fmla="*/ 1 w 8"/>
                  <a:gd name="T9" fmla="*/ 0 h 7"/>
                  <a:gd name="T10" fmla="*/ 1 w 8"/>
                  <a:gd name="T11" fmla="*/ 1 h 7"/>
                  <a:gd name="T12" fmla="*/ 0 w 8"/>
                  <a:gd name="T13" fmla="*/ 1 h 7"/>
                  <a:gd name="T14" fmla="*/ 0 w 8"/>
                  <a:gd name="T15" fmla="*/ 1 h 7"/>
                  <a:gd name="T16" fmla="*/ 0 w 8"/>
                  <a:gd name="T17" fmla="*/ 1 h 7"/>
                  <a:gd name="T18" fmla="*/ 1 w 8"/>
                  <a:gd name="T19" fmla="*/ 1 h 7"/>
                  <a:gd name="T20" fmla="*/ 1 w 8"/>
                  <a:gd name="T21" fmla="*/ 1 h 7"/>
                  <a:gd name="T22" fmla="*/ 1 w 8"/>
                  <a:gd name="T23" fmla="*/ 1 h 7"/>
                  <a:gd name="T24" fmla="*/ 1 w 8"/>
                  <a:gd name="T25" fmla="*/ 1 h 7"/>
                  <a:gd name="T26" fmla="*/ 1 w 8"/>
                  <a:gd name="T27" fmla="*/ 1 h 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8"/>
                  <a:gd name="T43" fmla="*/ 0 h 7"/>
                  <a:gd name="T44" fmla="*/ 8 w 8"/>
                  <a:gd name="T45" fmla="*/ 7 h 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8" h="7">
                    <a:moveTo>
                      <a:pt x="8" y="5"/>
                    </a:moveTo>
                    <a:lnTo>
                      <a:pt x="8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7"/>
                    </a:lnTo>
                    <a:lnTo>
                      <a:pt x="6" y="5"/>
                    </a:ln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1" name="Freeform 21"/>
              <p:cNvSpPr>
                <a:spLocks/>
              </p:cNvSpPr>
              <p:nvPr/>
            </p:nvSpPr>
            <p:spPr bwMode="auto">
              <a:xfrm>
                <a:off x="1760" y="2244"/>
                <a:ext cx="4" cy="3"/>
              </a:xfrm>
              <a:custGeom>
                <a:avLst/>
                <a:gdLst>
                  <a:gd name="T0" fmla="*/ 1 w 8"/>
                  <a:gd name="T1" fmla="*/ 0 h 8"/>
                  <a:gd name="T2" fmla="*/ 1 w 8"/>
                  <a:gd name="T3" fmla="*/ 0 h 8"/>
                  <a:gd name="T4" fmla="*/ 1 w 8"/>
                  <a:gd name="T5" fmla="*/ 0 h 8"/>
                  <a:gd name="T6" fmla="*/ 1 w 8"/>
                  <a:gd name="T7" fmla="*/ 0 h 8"/>
                  <a:gd name="T8" fmla="*/ 1 w 8"/>
                  <a:gd name="T9" fmla="*/ 0 h 8"/>
                  <a:gd name="T10" fmla="*/ 1 w 8"/>
                  <a:gd name="T11" fmla="*/ 0 h 8"/>
                  <a:gd name="T12" fmla="*/ 0 w 8"/>
                  <a:gd name="T13" fmla="*/ 0 h 8"/>
                  <a:gd name="T14" fmla="*/ 0 w 8"/>
                  <a:gd name="T15" fmla="*/ 0 h 8"/>
                  <a:gd name="T16" fmla="*/ 0 w 8"/>
                  <a:gd name="T17" fmla="*/ 0 h 8"/>
                  <a:gd name="T18" fmla="*/ 1 w 8"/>
                  <a:gd name="T19" fmla="*/ 0 h 8"/>
                  <a:gd name="T20" fmla="*/ 1 w 8"/>
                  <a:gd name="T21" fmla="*/ 0 h 8"/>
                  <a:gd name="T22" fmla="*/ 1 w 8"/>
                  <a:gd name="T23" fmla="*/ 0 h 8"/>
                  <a:gd name="T24" fmla="*/ 1 w 8"/>
                  <a:gd name="T25" fmla="*/ 0 h 8"/>
                  <a:gd name="T26" fmla="*/ 1 w 8"/>
                  <a:gd name="T27" fmla="*/ 0 h 8"/>
                  <a:gd name="T28" fmla="*/ 1 w 8"/>
                  <a:gd name="T29" fmla="*/ 0 h 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8"/>
                  <a:gd name="T47" fmla="*/ 8 w 8"/>
                  <a:gd name="T48" fmla="*/ 8 h 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8">
                    <a:moveTo>
                      <a:pt x="8" y="4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2" name="Freeform 22"/>
              <p:cNvSpPr>
                <a:spLocks/>
              </p:cNvSpPr>
              <p:nvPr/>
            </p:nvSpPr>
            <p:spPr bwMode="auto">
              <a:xfrm>
                <a:off x="1760" y="2251"/>
                <a:ext cx="4" cy="4"/>
              </a:xfrm>
              <a:custGeom>
                <a:avLst/>
                <a:gdLst>
                  <a:gd name="T0" fmla="*/ 1 w 8"/>
                  <a:gd name="T1" fmla="*/ 1 h 7"/>
                  <a:gd name="T2" fmla="*/ 1 w 8"/>
                  <a:gd name="T3" fmla="*/ 1 h 7"/>
                  <a:gd name="T4" fmla="*/ 1 w 8"/>
                  <a:gd name="T5" fmla="*/ 0 h 7"/>
                  <a:gd name="T6" fmla="*/ 1 w 8"/>
                  <a:gd name="T7" fmla="*/ 0 h 7"/>
                  <a:gd name="T8" fmla="*/ 1 w 8"/>
                  <a:gd name="T9" fmla="*/ 0 h 7"/>
                  <a:gd name="T10" fmla="*/ 1 w 8"/>
                  <a:gd name="T11" fmla="*/ 0 h 7"/>
                  <a:gd name="T12" fmla="*/ 0 w 8"/>
                  <a:gd name="T13" fmla="*/ 1 h 7"/>
                  <a:gd name="T14" fmla="*/ 0 w 8"/>
                  <a:gd name="T15" fmla="*/ 1 h 7"/>
                  <a:gd name="T16" fmla="*/ 0 w 8"/>
                  <a:gd name="T17" fmla="*/ 1 h 7"/>
                  <a:gd name="T18" fmla="*/ 1 w 8"/>
                  <a:gd name="T19" fmla="*/ 1 h 7"/>
                  <a:gd name="T20" fmla="*/ 1 w 8"/>
                  <a:gd name="T21" fmla="*/ 1 h 7"/>
                  <a:gd name="T22" fmla="*/ 1 w 8"/>
                  <a:gd name="T23" fmla="*/ 1 h 7"/>
                  <a:gd name="T24" fmla="*/ 1 w 8"/>
                  <a:gd name="T25" fmla="*/ 1 h 7"/>
                  <a:gd name="T26" fmla="*/ 1 w 8"/>
                  <a:gd name="T27" fmla="*/ 1 h 7"/>
                  <a:gd name="T28" fmla="*/ 1 w 8"/>
                  <a:gd name="T29" fmla="*/ 1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7"/>
                  <a:gd name="T47" fmla="*/ 8 w 8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7">
                    <a:moveTo>
                      <a:pt x="8" y="4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7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3" name="Freeform 23"/>
              <p:cNvSpPr>
                <a:spLocks/>
              </p:cNvSpPr>
              <p:nvPr/>
            </p:nvSpPr>
            <p:spPr bwMode="auto">
              <a:xfrm>
                <a:off x="1760" y="2258"/>
                <a:ext cx="4" cy="4"/>
              </a:xfrm>
              <a:custGeom>
                <a:avLst/>
                <a:gdLst>
                  <a:gd name="T0" fmla="*/ 1 w 8"/>
                  <a:gd name="T1" fmla="*/ 1 h 7"/>
                  <a:gd name="T2" fmla="*/ 1 w 8"/>
                  <a:gd name="T3" fmla="*/ 1 h 7"/>
                  <a:gd name="T4" fmla="*/ 1 w 8"/>
                  <a:gd name="T5" fmla="*/ 0 h 7"/>
                  <a:gd name="T6" fmla="*/ 1 w 8"/>
                  <a:gd name="T7" fmla="*/ 0 h 7"/>
                  <a:gd name="T8" fmla="*/ 1 w 8"/>
                  <a:gd name="T9" fmla="*/ 0 h 7"/>
                  <a:gd name="T10" fmla="*/ 1 w 8"/>
                  <a:gd name="T11" fmla="*/ 0 h 7"/>
                  <a:gd name="T12" fmla="*/ 0 w 8"/>
                  <a:gd name="T13" fmla="*/ 1 h 7"/>
                  <a:gd name="T14" fmla="*/ 0 w 8"/>
                  <a:gd name="T15" fmla="*/ 1 h 7"/>
                  <a:gd name="T16" fmla="*/ 0 w 8"/>
                  <a:gd name="T17" fmla="*/ 1 h 7"/>
                  <a:gd name="T18" fmla="*/ 1 w 8"/>
                  <a:gd name="T19" fmla="*/ 1 h 7"/>
                  <a:gd name="T20" fmla="*/ 1 w 8"/>
                  <a:gd name="T21" fmla="*/ 1 h 7"/>
                  <a:gd name="T22" fmla="*/ 1 w 8"/>
                  <a:gd name="T23" fmla="*/ 1 h 7"/>
                  <a:gd name="T24" fmla="*/ 1 w 8"/>
                  <a:gd name="T25" fmla="*/ 1 h 7"/>
                  <a:gd name="T26" fmla="*/ 1 w 8"/>
                  <a:gd name="T27" fmla="*/ 1 h 7"/>
                  <a:gd name="T28" fmla="*/ 1 w 8"/>
                  <a:gd name="T29" fmla="*/ 1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7"/>
                  <a:gd name="T47" fmla="*/ 8 w 8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7">
                    <a:moveTo>
                      <a:pt x="8" y="3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7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4" name="Freeform 24"/>
              <p:cNvSpPr>
                <a:spLocks/>
              </p:cNvSpPr>
              <p:nvPr/>
            </p:nvSpPr>
            <p:spPr bwMode="auto">
              <a:xfrm>
                <a:off x="1760" y="2266"/>
                <a:ext cx="4" cy="3"/>
              </a:xfrm>
              <a:custGeom>
                <a:avLst/>
                <a:gdLst>
                  <a:gd name="T0" fmla="*/ 1 w 8"/>
                  <a:gd name="T1" fmla="*/ 0 h 8"/>
                  <a:gd name="T2" fmla="*/ 1 w 8"/>
                  <a:gd name="T3" fmla="*/ 0 h 8"/>
                  <a:gd name="T4" fmla="*/ 1 w 8"/>
                  <a:gd name="T5" fmla="*/ 0 h 8"/>
                  <a:gd name="T6" fmla="*/ 1 w 8"/>
                  <a:gd name="T7" fmla="*/ 0 h 8"/>
                  <a:gd name="T8" fmla="*/ 1 w 8"/>
                  <a:gd name="T9" fmla="*/ 0 h 8"/>
                  <a:gd name="T10" fmla="*/ 1 w 8"/>
                  <a:gd name="T11" fmla="*/ 0 h 8"/>
                  <a:gd name="T12" fmla="*/ 0 w 8"/>
                  <a:gd name="T13" fmla="*/ 0 h 8"/>
                  <a:gd name="T14" fmla="*/ 0 w 8"/>
                  <a:gd name="T15" fmla="*/ 0 h 8"/>
                  <a:gd name="T16" fmla="*/ 0 w 8"/>
                  <a:gd name="T17" fmla="*/ 0 h 8"/>
                  <a:gd name="T18" fmla="*/ 1 w 8"/>
                  <a:gd name="T19" fmla="*/ 0 h 8"/>
                  <a:gd name="T20" fmla="*/ 1 w 8"/>
                  <a:gd name="T21" fmla="*/ 0 h 8"/>
                  <a:gd name="T22" fmla="*/ 1 w 8"/>
                  <a:gd name="T23" fmla="*/ 0 h 8"/>
                  <a:gd name="T24" fmla="*/ 1 w 8"/>
                  <a:gd name="T25" fmla="*/ 0 h 8"/>
                  <a:gd name="T26" fmla="*/ 1 w 8"/>
                  <a:gd name="T27" fmla="*/ 0 h 8"/>
                  <a:gd name="T28" fmla="*/ 1 w 8"/>
                  <a:gd name="T29" fmla="*/ 0 h 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8"/>
                  <a:gd name="T47" fmla="*/ 8 w 8"/>
                  <a:gd name="T48" fmla="*/ 8 h 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8">
                    <a:moveTo>
                      <a:pt x="8" y="4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5" name="Freeform 25"/>
              <p:cNvSpPr>
                <a:spLocks/>
              </p:cNvSpPr>
              <p:nvPr/>
            </p:nvSpPr>
            <p:spPr bwMode="auto">
              <a:xfrm>
                <a:off x="1760" y="2273"/>
                <a:ext cx="4" cy="4"/>
              </a:xfrm>
              <a:custGeom>
                <a:avLst/>
                <a:gdLst>
                  <a:gd name="T0" fmla="*/ 1 w 8"/>
                  <a:gd name="T1" fmla="*/ 1 h 7"/>
                  <a:gd name="T2" fmla="*/ 1 w 8"/>
                  <a:gd name="T3" fmla="*/ 1 h 7"/>
                  <a:gd name="T4" fmla="*/ 1 w 8"/>
                  <a:gd name="T5" fmla="*/ 0 h 7"/>
                  <a:gd name="T6" fmla="*/ 1 w 8"/>
                  <a:gd name="T7" fmla="*/ 0 h 7"/>
                  <a:gd name="T8" fmla="*/ 1 w 8"/>
                  <a:gd name="T9" fmla="*/ 0 h 7"/>
                  <a:gd name="T10" fmla="*/ 1 w 8"/>
                  <a:gd name="T11" fmla="*/ 0 h 7"/>
                  <a:gd name="T12" fmla="*/ 0 w 8"/>
                  <a:gd name="T13" fmla="*/ 1 h 7"/>
                  <a:gd name="T14" fmla="*/ 0 w 8"/>
                  <a:gd name="T15" fmla="*/ 1 h 7"/>
                  <a:gd name="T16" fmla="*/ 0 w 8"/>
                  <a:gd name="T17" fmla="*/ 1 h 7"/>
                  <a:gd name="T18" fmla="*/ 1 w 8"/>
                  <a:gd name="T19" fmla="*/ 1 h 7"/>
                  <a:gd name="T20" fmla="*/ 1 w 8"/>
                  <a:gd name="T21" fmla="*/ 1 h 7"/>
                  <a:gd name="T22" fmla="*/ 1 w 8"/>
                  <a:gd name="T23" fmla="*/ 1 h 7"/>
                  <a:gd name="T24" fmla="*/ 1 w 8"/>
                  <a:gd name="T25" fmla="*/ 1 h 7"/>
                  <a:gd name="T26" fmla="*/ 1 w 8"/>
                  <a:gd name="T27" fmla="*/ 1 h 7"/>
                  <a:gd name="T28" fmla="*/ 1 w 8"/>
                  <a:gd name="T29" fmla="*/ 1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7"/>
                  <a:gd name="T47" fmla="*/ 8 w 8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7">
                    <a:moveTo>
                      <a:pt x="8" y="4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7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6" name="Freeform 26"/>
              <p:cNvSpPr>
                <a:spLocks/>
              </p:cNvSpPr>
              <p:nvPr/>
            </p:nvSpPr>
            <p:spPr bwMode="auto">
              <a:xfrm>
                <a:off x="1760" y="2280"/>
                <a:ext cx="4" cy="4"/>
              </a:xfrm>
              <a:custGeom>
                <a:avLst/>
                <a:gdLst>
                  <a:gd name="T0" fmla="*/ 1 w 8"/>
                  <a:gd name="T1" fmla="*/ 1 h 7"/>
                  <a:gd name="T2" fmla="*/ 1 w 8"/>
                  <a:gd name="T3" fmla="*/ 1 h 7"/>
                  <a:gd name="T4" fmla="*/ 1 w 8"/>
                  <a:gd name="T5" fmla="*/ 0 h 7"/>
                  <a:gd name="T6" fmla="*/ 1 w 8"/>
                  <a:gd name="T7" fmla="*/ 0 h 7"/>
                  <a:gd name="T8" fmla="*/ 1 w 8"/>
                  <a:gd name="T9" fmla="*/ 0 h 7"/>
                  <a:gd name="T10" fmla="*/ 1 w 8"/>
                  <a:gd name="T11" fmla="*/ 0 h 7"/>
                  <a:gd name="T12" fmla="*/ 0 w 8"/>
                  <a:gd name="T13" fmla="*/ 1 h 7"/>
                  <a:gd name="T14" fmla="*/ 0 w 8"/>
                  <a:gd name="T15" fmla="*/ 1 h 7"/>
                  <a:gd name="T16" fmla="*/ 0 w 8"/>
                  <a:gd name="T17" fmla="*/ 1 h 7"/>
                  <a:gd name="T18" fmla="*/ 1 w 8"/>
                  <a:gd name="T19" fmla="*/ 1 h 7"/>
                  <a:gd name="T20" fmla="*/ 1 w 8"/>
                  <a:gd name="T21" fmla="*/ 1 h 7"/>
                  <a:gd name="T22" fmla="*/ 1 w 8"/>
                  <a:gd name="T23" fmla="*/ 1 h 7"/>
                  <a:gd name="T24" fmla="*/ 1 w 8"/>
                  <a:gd name="T25" fmla="*/ 1 h 7"/>
                  <a:gd name="T26" fmla="*/ 1 w 8"/>
                  <a:gd name="T27" fmla="*/ 1 h 7"/>
                  <a:gd name="T28" fmla="*/ 1 w 8"/>
                  <a:gd name="T29" fmla="*/ 1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7"/>
                  <a:gd name="T47" fmla="*/ 8 w 8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7">
                    <a:moveTo>
                      <a:pt x="8" y="3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7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7" name="Freeform 27"/>
              <p:cNvSpPr>
                <a:spLocks/>
              </p:cNvSpPr>
              <p:nvPr/>
            </p:nvSpPr>
            <p:spPr bwMode="auto">
              <a:xfrm>
                <a:off x="1760" y="2288"/>
                <a:ext cx="4" cy="3"/>
              </a:xfrm>
              <a:custGeom>
                <a:avLst/>
                <a:gdLst>
                  <a:gd name="T0" fmla="*/ 1 w 8"/>
                  <a:gd name="T1" fmla="*/ 0 h 7"/>
                  <a:gd name="T2" fmla="*/ 1 w 8"/>
                  <a:gd name="T3" fmla="*/ 0 h 7"/>
                  <a:gd name="T4" fmla="*/ 1 w 8"/>
                  <a:gd name="T5" fmla="*/ 0 h 7"/>
                  <a:gd name="T6" fmla="*/ 1 w 8"/>
                  <a:gd name="T7" fmla="*/ 0 h 7"/>
                  <a:gd name="T8" fmla="*/ 1 w 8"/>
                  <a:gd name="T9" fmla="*/ 0 h 7"/>
                  <a:gd name="T10" fmla="*/ 1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1 w 8"/>
                  <a:gd name="T19" fmla="*/ 0 h 7"/>
                  <a:gd name="T20" fmla="*/ 1 w 8"/>
                  <a:gd name="T21" fmla="*/ 0 h 7"/>
                  <a:gd name="T22" fmla="*/ 1 w 8"/>
                  <a:gd name="T23" fmla="*/ 0 h 7"/>
                  <a:gd name="T24" fmla="*/ 1 w 8"/>
                  <a:gd name="T25" fmla="*/ 0 h 7"/>
                  <a:gd name="T26" fmla="*/ 1 w 8"/>
                  <a:gd name="T27" fmla="*/ 0 h 7"/>
                  <a:gd name="T28" fmla="*/ 1 w 8"/>
                  <a:gd name="T29" fmla="*/ 0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7"/>
                  <a:gd name="T47" fmla="*/ 8 w 8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7">
                    <a:moveTo>
                      <a:pt x="8" y="3"/>
                    </a:moveTo>
                    <a:lnTo>
                      <a:pt x="8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7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8" name="Freeform 28"/>
              <p:cNvSpPr>
                <a:spLocks/>
              </p:cNvSpPr>
              <p:nvPr/>
            </p:nvSpPr>
            <p:spPr bwMode="auto">
              <a:xfrm>
                <a:off x="1760" y="2295"/>
                <a:ext cx="4" cy="4"/>
              </a:xfrm>
              <a:custGeom>
                <a:avLst/>
                <a:gdLst>
                  <a:gd name="T0" fmla="*/ 1 w 8"/>
                  <a:gd name="T1" fmla="*/ 1 h 8"/>
                  <a:gd name="T2" fmla="*/ 1 w 8"/>
                  <a:gd name="T3" fmla="*/ 1 h 8"/>
                  <a:gd name="T4" fmla="*/ 1 w 8"/>
                  <a:gd name="T5" fmla="*/ 0 h 8"/>
                  <a:gd name="T6" fmla="*/ 1 w 8"/>
                  <a:gd name="T7" fmla="*/ 0 h 8"/>
                  <a:gd name="T8" fmla="*/ 1 w 8"/>
                  <a:gd name="T9" fmla="*/ 0 h 8"/>
                  <a:gd name="T10" fmla="*/ 1 w 8"/>
                  <a:gd name="T11" fmla="*/ 0 h 8"/>
                  <a:gd name="T12" fmla="*/ 0 w 8"/>
                  <a:gd name="T13" fmla="*/ 1 h 8"/>
                  <a:gd name="T14" fmla="*/ 0 w 8"/>
                  <a:gd name="T15" fmla="*/ 1 h 8"/>
                  <a:gd name="T16" fmla="*/ 0 w 8"/>
                  <a:gd name="T17" fmla="*/ 1 h 8"/>
                  <a:gd name="T18" fmla="*/ 1 w 8"/>
                  <a:gd name="T19" fmla="*/ 1 h 8"/>
                  <a:gd name="T20" fmla="*/ 1 w 8"/>
                  <a:gd name="T21" fmla="*/ 1 h 8"/>
                  <a:gd name="T22" fmla="*/ 1 w 8"/>
                  <a:gd name="T23" fmla="*/ 1 h 8"/>
                  <a:gd name="T24" fmla="*/ 1 w 8"/>
                  <a:gd name="T25" fmla="*/ 1 h 8"/>
                  <a:gd name="T26" fmla="*/ 1 w 8"/>
                  <a:gd name="T27" fmla="*/ 1 h 8"/>
                  <a:gd name="T28" fmla="*/ 1 w 8"/>
                  <a:gd name="T29" fmla="*/ 1 h 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8"/>
                  <a:gd name="T47" fmla="*/ 8 w 8"/>
                  <a:gd name="T48" fmla="*/ 8 h 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8">
                    <a:moveTo>
                      <a:pt x="8" y="4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9" name="Freeform 29"/>
              <p:cNvSpPr>
                <a:spLocks/>
              </p:cNvSpPr>
              <p:nvPr/>
            </p:nvSpPr>
            <p:spPr bwMode="auto">
              <a:xfrm>
                <a:off x="1760" y="2302"/>
                <a:ext cx="4" cy="4"/>
              </a:xfrm>
              <a:custGeom>
                <a:avLst/>
                <a:gdLst>
                  <a:gd name="T0" fmla="*/ 1 w 8"/>
                  <a:gd name="T1" fmla="*/ 1 h 7"/>
                  <a:gd name="T2" fmla="*/ 1 w 8"/>
                  <a:gd name="T3" fmla="*/ 1 h 7"/>
                  <a:gd name="T4" fmla="*/ 1 w 8"/>
                  <a:gd name="T5" fmla="*/ 0 h 7"/>
                  <a:gd name="T6" fmla="*/ 1 w 8"/>
                  <a:gd name="T7" fmla="*/ 0 h 7"/>
                  <a:gd name="T8" fmla="*/ 1 w 8"/>
                  <a:gd name="T9" fmla="*/ 0 h 7"/>
                  <a:gd name="T10" fmla="*/ 1 w 8"/>
                  <a:gd name="T11" fmla="*/ 0 h 7"/>
                  <a:gd name="T12" fmla="*/ 0 w 8"/>
                  <a:gd name="T13" fmla="*/ 1 h 7"/>
                  <a:gd name="T14" fmla="*/ 0 w 8"/>
                  <a:gd name="T15" fmla="*/ 1 h 7"/>
                  <a:gd name="T16" fmla="*/ 0 w 8"/>
                  <a:gd name="T17" fmla="*/ 1 h 7"/>
                  <a:gd name="T18" fmla="*/ 1 w 8"/>
                  <a:gd name="T19" fmla="*/ 1 h 7"/>
                  <a:gd name="T20" fmla="*/ 1 w 8"/>
                  <a:gd name="T21" fmla="*/ 1 h 7"/>
                  <a:gd name="T22" fmla="*/ 1 w 8"/>
                  <a:gd name="T23" fmla="*/ 1 h 7"/>
                  <a:gd name="T24" fmla="*/ 1 w 8"/>
                  <a:gd name="T25" fmla="*/ 1 h 7"/>
                  <a:gd name="T26" fmla="*/ 1 w 8"/>
                  <a:gd name="T27" fmla="*/ 1 h 7"/>
                  <a:gd name="T28" fmla="*/ 1 w 8"/>
                  <a:gd name="T29" fmla="*/ 1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7"/>
                  <a:gd name="T47" fmla="*/ 8 w 8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7">
                    <a:moveTo>
                      <a:pt x="8" y="4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4" y="7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60" name="Freeform 30"/>
              <p:cNvSpPr>
                <a:spLocks/>
              </p:cNvSpPr>
              <p:nvPr/>
            </p:nvSpPr>
            <p:spPr bwMode="auto">
              <a:xfrm>
                <a:off x="1760" y="2310"/>
                <a:ext cx="4" cy="3"/>
              </a:xfrm>
              <a:custGeom>
                <a:avLst/>
                <a:gdLst>
                  <a:gd name="T0" fmla="*/ 1 w 8"/>
                  <a:gd name="T1" fmla="*/ 0 h 7"/>
                  <a:gd name="T2" fmla="*/ 1 w 8"/>
                  <a:gd name="T3" fmla="*/ 0 h 7"/>
                  <a:gd name="T4" fmla="*/ 1 w 8"/>
                  <a:gd name="T5" fmla="*/ 0 h 7"/>
                  <a:gd name="T6" fmla="*/ 1 w 8"/>
                  <a:gd name="T7" fmla="*/ 0 h 7"/>
                  <a:gd name="T8" fmla="*/ 1 w 8"/>
                  <a:gd name="T9" fmla="*/ 0 h 7"/>
                  <a:gd name="T10" fmla="*/ 1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1 w 8"/>
                  <a:gd name="T19" fmla="*/ 0 h 7"/>
                  <a:gd name="T20" fmla="*/ 1 w 8"/>
                  <a:gd name="T21" fmla="*/ 0 h 7"/>
                  <a:gd name="T22" fmla="*/ 1 w 8"/>
                  <a:gd name="T23" fmla="*/ 0 h 7"/>
                  <a:gd name="T24" fmla="*/ 1 w 8"/>
                  <a:gd name="T25" fmla="*/ 0 h 7"/>
                  <a:gd name="T26" fmla="*/ 1 w 8"/>
                  <a:gd name="T27" fmla="*/ 0 h 7"/>
                  <a:gd name="T28" fmla="*/ 1 w 8"/>
                  <a:gd name="T29" fmla="*/ 0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7"/>
                  <a:gd name="T47" fmla="*/ 8 w 8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7">
                    <a:moveTo>
                      <a:pt x="8" y="3"/>
                    </a:moveTo>
                    <a:lnTo>
                      <a:pt x="8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7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61" name="Freeform 31"/>
              <p:cNvSpPr>
                <a:spLocks/>
              </p:cNvSpPr>
              <p:nvPr/>
            </p:nvSpPr>
            <p:spPr bwMode="auto">
              <a:xfrm>
                <a:off x="1760" y="2317"/>
                <a:ext cx="4" cy="4"/>
              </a:xfrm>
              <a:custGeom>
                <a:avLst/>
                <a:gdLst>
                  <a:gd name="T0" fmla="*/ 1 w 8"/>
                  <a:gd name="T1" fmla="*/ 1 h 8"/>
                  <a:gd name="T2" fmla="*/ 1 w 8"/>
                  <a:gd name="T3" fmla="*/ 1 h 8"/>
                  <a:gd name="T4" fmla="*/ 1 w 8"/>
                  <a:gd name="T5" fmla="*/ 0 h 8"/>
                  <a:gd name="T6" fmla="*/ 1 w 8"/>
                  <a:gd name="T7" fmla="*/ 0 h 8"/>
                  <a:gd name="T8" fmla="*/ 1 w 8"/>
                  <a:gd name="T9" fmla="*/ 0 h 8"/>
                  <a:gd name="T10" fmla="*/ 1 w 8"/>
                  <a:gd name="T11" fmla="*/ 0 h 8"/>
                  <a:gd name="T12" fmla="*/ 0 w 8"/>
                  <a:gd name="T13" fmla="*/ 1 h 8"/>
                  <a:gd name="T14" fmla="*/ 0 w 8"/>
                  <a:gd name="T15" fmla="*/ 1 h 8"/>
                  <a:gd name="T16" fmla="*/ 0 w 8"/>
                  <a:gd name="T17" fmla="*/ 1 h 8"/>
                  <a:gd name="T18" fmla="*/ 1 w 8"/>
                  <a:gd name="T19" fmla="*/ 1 h 8"/>
                  <a:gd name="T20" fmla="*/ 1 w 8"/>
                  <a:gd name="T21" fmla="*/ 1 h 8"/>
                  <a:gd name="T22" fmla="*/ 1 w 8"/>
                  <a:gd name="T23" fmla="*/ 1 h 8"/>
                  <a:gd name="T24" fmla="*/ 1 w 8"/>
                  <a:gd name="T25" fmla="*/ 1 h 8"/>
                  <a:gd name="T26" fmla="*/ 1 w 8"/>
                  <a:gd name="T27" fmla="*/ 1 h 8"/>
                  <a:gd name="T28" fmla="*/ 1 w 8"/>
                  <a:gd name="T29" fmla="*/ 1 h 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8"/>
                  <a:gd name="T47" fmla="*/ 8 w 8"/>
                  <a:gd name="T48" fmla="*/ 8 h 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8">
                    <a:moveTo>
                      <a:pt x="8" y="4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62" name="Freeform 32"/>
              <p:cNvSpPr>
                <a:spLocks/>
              </p:cNvSpPr>
              <p:nvPr/>
            </p:nvSpPr>
            <p:spPr bwMode="auto">
              <a:xfrm>
                <a:off x="1760" y="2324"/>
                <a:ext cx="4" cy="4"/>
              </a:xfrm>
              <a:custGeom>
                <a:avLst/>
                <a:gdLst>
                  <a:gd name="T0" fmla="*/ 1 w 8"/>
                  <a:gd name="T1" fmla="*/ 1 h 7"/>
                  <a:gd name="T2" fmla="*/ 1 w 8"/>
                  <a:gd name="T3" fmla="*/ 1 h 7"/>
                  <a:gd name="T4" fmla="*/ 1 w 8"/>
                  <a:gd name="T5" fmla="*/ 0 h 7"/>
                  <a:gd name="T6" fmla="*/ 1 w 8"/>
                  <a:gd name="T7" fmla="*/ 0 h 7"/>
                  <a:gd name="T8" fmla="*/ 1 w 8"/>
                  <a:gd name="T9" fmla="*/ 0 h 7"/>
                  <a:gd name="T10" fmla="*/ 1 w 8"/>
                  <a:gd name="T11" fmla="*/ 0 h 7"/>
                  <a:gd name="T12" fmla="*/ 0 w 8"/>
                  <a:gd name="T13" fmla="*/ 1 h 7"/>
                  <a:gd name="T14" fmla="*/ 0 w 8"/>
                  <a:gd name="T15" fmla="*/ 1 h 7"/>
                  <a:gd name="T16" fmla="*/ 0 w 8"/>
                  <a:gd name="T17" fmla="*/ 1 h 7"/>
                  <a:gd name="T18" fmla="*/ 1 w 8"/>
                  <a:gd name="T19" fmla="*/ 1 h 7"/>
                  <a:gd name="T20" fmla="*/ 1 w 8"/>
                  <a:gd name="T21" fmla="*/ 1 h 7"/>
                  <a:gd name="T22" fmla="*/ 1 w 8"/>
                  <a:gd name="T23" fmla="*/ 1 h 7"/>
                  <a:gd name="T24" fmla="*/ 1 w 8"/>
                  <a:gd name="T25" fmla="*/ 1 h 7"/>
                  <a:gd name="T26" fmla="*/ 1 w 8"/>
                  <a:gd name="T27" fmla="*/ 1 h 7"/>
                  <a:gd name="T28" fmla="*/ 1 w 8"/>
                  <a:gd name="T29" fmla="*/ 1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7"/>
                  <a:gd name="T47" fmla="*/ 8 w 8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7">
                    <a:moveTo>
                      <a:pt x="8" y="4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4" y="7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63" name="Freeform 33"/>
              <p:cNvSpPr>
                <a:spLocks/>
              </p:cNvSpPr>
              <p:nvPr/>
            </p:nvSpPr>
            <p:spPr bwMode="auto">
              <a:xfrm>
                <a:off x="1760" y="2332"/>
                <a:ext cx="4" cy="3"/>
              </a:xfrm>
              <a:custGeom>
                <a:avLst/>
                <a:gdLst>
                  <a:gd name="T0" fmla="*/ 1 w 8"/>
                  <a:gd name="T1" fmla="*/ 0 h 7"/>
                  <a:gd name="T2" fmla="*/ 1 w 8"/>
                  <a:gd name="T3" fmla="*/ 0 h 7"/>
                  <a:gd name="T4" fmla="*/ 1 w 8"/>
                  <a:gd name="T5" fmla="*/ 0 h 7"/>
                  <a:gd name="T6" fmla="*/ 1 w 8"/>
                  <a:gd name="T7" fmla="*/ 0 h 7"/>
                  <a:gd name="T8" fmla="*/ 1 w 8"/>
                  <a:gd name="T9" fmla="*/ 0 h 7"/>
                  <a:gd name="T10" fmla="*/ 1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1 w 8"/>
                  <a:gd name="T19" fmla="*/ 0 h 7"/>
                  <a:gd name="T20" fmla="*/ 1 w 8"/>
                  <a:gd name="T21" fmla="*/ 0 h 7"/>
                  <a:gd name="T22" fmla="*/ 1 w 8"/>
                  <a:gd name="T23" fmla="*/ 0 h 7"/>
                  <a:gd name="T24" fmla="*/ 1 w 8"/>
                  <a:gd name="T25" fmla="*/ 0 h 7"/>
                  <a:gd name="T26" fmla="*/ 1 w 8"/>
                  <a:gd name="T27" fmla="*/ 0 h 7"/>
                  <a:gd name="T28" fmla="*/ 1 w 8"/>
                  <a:gd name="T29" fmla="*/ 0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7"/>
                  <a:gd name="T47" fmla="*/ 8 w 8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7">
                    <a:moveTo>
                      <a:pt x="8" y="3"/>
                    </a:moveTo>
                    <a:lnTo>
                      <a:pt x="8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7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64" name="Freeform 34"/>
              <p:cNvSpPr>
                <a:spLocks/>
              </p:cNvSpPr>
              <p:nvPr/>
            </p:nvSpPr>
            <p:spPr bwMode="auto">
              <a:xfrm>
                <a:off x="1760" y="2339"/>
                <a:ext cx="4" cy="4"/>
              </a:xfrm>
              <a:custGeom>
                <a:avLst/>
                <a:gdLst>
                  <a:gd name="T0" fmla="*/ 1 w 8"/>
                  <a:gd name="T1" fmla="*/ 1 h 8"/>
                  <a:gd name="T2" fmla="*/ 1 w 8"/>
                  <a:gd name="T3" fmla="*/ 1 h 8"/>
                  <a:gd name="T4" fmla="*/ 1 w 8"/>
                  <a:gd name="T5" fmla="*/ 0 h 8"/>
                  <a:gd name="T6" fmla="*/ 1 w 8"/>
                  <a:gd name="T7" fmla="*/ 0 h 8"/>
                  <a:gd name="T8" fmla="*/ 1 w 8"/>
                  <a:gd name="T9" fmla="*/ 0 h 8"/>
                  <a:gd name="T10" fmla="*/ 1 w 8"/>
                  <a:gd name="T11" fmla="*/ 0 h 8"/>
                  <a:gd name="T12" fmla="*/ 0 w 8"/>
                  <a:gd name="T13" fmla="*/ 1 h 8"/>
                  <a:gd name="T14" fmla="*/ 0 w 8"/>
                  <a:gd name="T15" fmla="*/ 1 h 8"/>
                  <a:gd name="T16" fmla="*/ 0 w 8"/>
                  <a:gd name="T17" fmla="*/ 1 h 8"/>
                  <a:gd name="T18" fmla="*/ 1 w 8"/>
                  <a:gd name="T19" fmla="*/ 1 h 8"/>
                  <a:gd name="T20" fmla="*/ 1 w 8"/>
                  <a:gd name="T21" fmla="*/ 1 h 8"/>
                  <a:gd name="T22" fmla="*/ 1 w 8"/>
                  <a:gd name="T23" fmla="*/ 1 h 8"/>
                  <a:gd name="T24" fmla="*/ 1 w 8"/>
                  <a:gd name="T25" fmla="*/ 1 h 8"/>
                  <a:gd name="T26" fmla="*/ 1 w 8"/>
                  <a:gd name="T27" fmla="*/ 1 h 8"/>
                  <a:gd name="T28" fmla="*/ 1 w 8"/>
                  <a:gd name="T29" fmla="*/ 1 h 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8"/>
                  <a:gd name="T47" fmla="*/ 8 w 8"/>
                  <a:gd name="T48" fmla="*/ 8 h 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8">
                    <a:moveTo>
                      <a:pt x="8" y="4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65" name="Freeform 35"/>
              <p:cNvSpPr>
                <a:spLocks/>
              </p:cNvSpPr>
              <p:nvPr/>
            </p:nvSpPr>
            <p:spPr bwMode="auto">
              <a:xfrm>
                <a:off x="1760" y="2346"/>
                <a:ext cx="4" cy="4"/>
              </a:xfrm>
              <a:custGeom>
                <a:avLst/>
                <a:gdLst>
                  <a:gd name="T0" fmla="*/ 1 w 8"/>
                  <a:gd name="T1" fmla="*/ 1 h 7"/>
                  <a:gd name="T2" fmla="*/ 1 w 8"/>
                  <a:gd name="T3" fmla="*/ 1 h 7"/>
                  <a:gd name="T4" fmla="*/ 1 w 8"/>
                  <a:gd name="T5" fmla="*/ 0 h 7"/>
                  <a:gd name="T6" fmla="*/ 1 w 8"/>
                  <a:gd name="T7" fmla="*/ 0 h 7"/>
                  <a:gd name="T8" fmla="*/ 1 w 8"/>
                  <a:gd name="T9" fmla="*/ 0 h 7"/>
                  <a:gd name="T10" fmla="*/ 1 w 8"/>
                  <a:gd name="T11" fmla="*/ 0 h 7"/>
                  <a:gd name="T12" fmla="*/ 0 w 8"/>
                  <a:gd name="T13" fmla="*/ 1 h 7"/>
                  <a:gd name="T14" fmla="*/ 0 w 8"/>
                  <a:gd name="T15" fmla="*/ 1 h 7"/>
                  <a:gd name="T16" fmla="*/ 0 w 8"/>
                  <a:gd name="T17" fmla="*/ 1 h 7"/>
                  <a:gd name="T18" fmla="*/ 1 w 8"/>
                  <a:gd name="T19" fmla="*/ 1 h 7"/>
                  <a:gd name="T20" fmla="*/ 1 w 8"/>
                  <a:gd name="T21" fmla="*/ 1 h 7"/>
                  <a:gd name="T22" fmla="*/ 1 w 8"/>
                  <a:gd name="T23" fmla="*/ 1 h 7"/>
                  <a:gd name="T24" fmla="*/ 1 w 8"/>
                  <a:gd name="T25" fmla="*/ 1 h 7"/>
                  <a:gd name="T26" fmla="*/ 1 w 8"/>
                  <a:gd name="T27" fmla="*/ 1 h 7"/>
                  <a:gd name="T28" fmla="*/ 1 w 8"/>
                  <a:gd name="T29" fmla="*/ 1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7"/>
                  <a:gd name="T47" fmla="*/ 8 w 8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7">
                    <a:moveTo>
                      <a:pt x="8" y="4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4" y="7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66" name="Freeform 36"/>
              <p:cNvSpPr>
                <a:spLocks/>
              </p:cNvSpPr>
              <p:nvPr/>
            </p:nvSpPr>
            <p:spPr bwMode="auto">
              <a:xfrm>
                <a:off x="1760" y="2354"/>
                <a:ext cx="4" cy="3"/>
              </a:xfrm>
              <a:custGeom>
                <a:avLst/>
                <a:gdLst>
                  <a:gd name="T0" fmla="*/ 1 w 8"/>
                  <a:gd name="T1" fmla="*/ 0 h 7"/>
                  <a:gd name="T2" fmla="*/ 1 w 8"/>
                  <a:gd name="T3" fmla="*/ 0 h 7"/>
                  <a:gd name="T4" fmla="*/ 1 w 8"/>
                  <a:gd name="T5" fmla="*/ 0 h 7"/>
                  <a:gd name="T6" fmla="*/ 1 w 8"/>
                  <a:gd name="T7" fmla="*/ 0 h 7"/>
                  <a:gd name="T8" fmla="*/ 1 w 8"/>
                  <a:gd name="T9" fmla="*/ 0 h 7"/>
                  <a:gd name="T10" fmla="*/ 1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1 w 8"/>
                  <a:gd name="T19" fmla="*/ 0 h 7"/>
                  <a:gd name="T20" fmla="*/ 1 w 8"/>
                  <a:gd name="T21" fmla="*/ 0 h 7"/>
                  <a:gd name="T22" fmla="*/ 1 w 8"/>
                  <a:gd name="T23" fmla="*/ 0 h 7"/>
                  <a:gd name="T24" fmla="*/ 1 w 8"/>
                  <a:gd name="T25" fmla="*/ 0 h 7"/>
                  <a:gd name="T26" fmla="*/ 1 w 8"/>
                  <a:gd name="T27" fmla="*/ 0 h 7"/>
                  <a:gd name="T28" fmla="*/ 1 w 8"/>
                  <a:gd name="T29" fmla="*/ 0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7"/>
                  <a:gd name="T47" fmla="*/ 8 w 8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7">
                    <a:moveTo>
                      <a:pt x="8" y="3"/>
                    </a:moveTo>
                    <a:lnTo>
                      <a:pt x="8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7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67" name="Freeform 37"/>
              <p:cNvSpPr>
                <a:spLocks/>
              </p:cNvSpPr>
              <p:nvPr/>
            </p:nvSpPr>
            <p:spPr bwMode="auto">
              <a:xfrm>
                <a:off x="1760" y="2361"/>
                <a:ext cx="4" cy="4"/>
              </a:xfrm>
              <a:custGeom>
                <a:avLst/>
                <a:gdLst>
                  <a:gd name="T0" fmla="*/ 1 w 8"/>
                  <a:gd name="T1" fmla="*/ 1 h 8"/>
                  <a:gd name="T2" fmla="*/ 1 w 8"/>
                  <a:gd name="T3" fmla="*/ 1 h 8"/>
                  <a:gd name="T4" fmla="*/ 1 w 8"/>
                  <a:gd name="T5" fmla="*/ 0 h 8"/>
                  <a:gd name="T6" fmla="*/ 1 w 8"/>
                  <a:gd name="T7" fmla="*/ 0 h 8"/>
                  <a:gd name="T8" fmla="*/ 1 w 8"/>
                  <a:gd name="T9" fmla="*/ 0 h 8"/>
                  <a:gd name="T10" fmla="*/ 1 w 8"/>
                  <a:gd name="T11" fmla="*/ 0 h 8"/>
                  <a:gd name="T12" fmla="*/ 0 w 8"/>
                  <a:gd name="T13" fmla="*/ 1 h 8"/>
                  <a:gd name="T14" fmla="*/ 0 w 8"/>
                  <a:gd name="T15" fmla="*/ 1 h 8"/>
                  <a:gd name="T16" fmla="*/ 0 w 8"/>
                  <a:gd name="T17" fmla="*/ 1 h 8"/>
                  <a:gd name="T18" fmla="*/ 1 w 8"/>
                  <a:gd name="T19" fmla="*/ 1 h 8"/>
                  <a:gd name="T20" fmla="*/ 1 w 8"/>
                  <a:gd name="T21" fmla="*/ 1 h 8"/>
                  <a:gd name="T22" fmla="*/ 1 w 8"/>
                  <a:gd name="T23" fmla="*/ 1 h 8"/>
                  <a:gd name="T24" fmla="*/ 1 w 8"/>
                  <a:gd name="T25" fmla="*/ 1 h 8"/>
                  <a:gd name="T26" fmla="*/ 1 w 8"/>
                  <a:gd name="T27" fmla="*/ 1 h 8"/>
                  <a:gd name="T28" fmla="*/ 1 w 8"/>
                  <a:gd name="T29" fmla="*/ 1 h 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8"/>
                  <a:gd name="T47" fmla="*/ 8 w 8"/>
                  <a:gd name="T48" fmla="*/ 8 h 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8">
                    <a:moveTo>
                      <a:pt x="8" y="4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68" name="Freeform 38"/>
              <p:cNvSpPr>
                <a:spLocks/>
              </p:cNvSpPr>
              <p:nvPr/>
            </p:nvSpPr>
            <p:spPr bwMode="auto">
              <a:xfrm>
                <a:off x="1760" y="2368"/>
                <a:ext cx="4" cy="4"/>
              </a:xfrm>
              <a:custGeom>
                <a:avLst/>
                <a:gdLst>
                  <a:gd name="T0" fmla="*/ 1 w 8"/>
                  <a:gd name="T1" fmla="*/ 1 h 7"/>
                  <a:gd name="T2" fmla="*/ 1 w 8"/>
                  <a:gd name="T3" fmla="*/ 1 h 7"/>
                  <a:gd name="T4" fmla="*/ 1 w 8"/>
                  <a:gd name="T5" fmla="*/ 0 h 7"/>
                  <a:gd name="T6" fmla="*/ 1 w 8"/>
                  <a:gd name="T7" fmla="*/ 0 h 7"/>
                  <a:gd name="T8" fmla="*/ 1 w 8"/>
                  <a:gd name="T9" fmla="*/ 0 h 7"/>
                  <a:gd name="T10" fmla="*/ 1 w 8"/>
                  <a:gd name="T11" fmla="*/ 0 h 7"/>
                  <a:gd name="T12" fmla="*/ 0 w 8"/>
                  <a:gd name="T13" fmla="*/ 1 h 7"/>
                  <a:gd name="T14" fmla="*/ 0 w 8"/>
                  <a:gd name="T15" fmla="*/ 1 h 7"/>
                  <a:gd name="T16" fmla="*/ 0 w 8"/>
                  <a:gd name="T17" fmla="*/ 1 h 7"/>
                  <a:gd name="T18" fmla="*/ 1 w 8"/>
                  <a:gd name="T19" fmla="*/ 1 h 7"/>
                  <a:gd name="T20" fmla="*/ 1 w 8"/>
                  <a:gd name="T21" fmla="*/ 1 h 7"/>
                  <a:gd name="T22" fmla="*/ 1 w 8"/>
                  <a:gd name="T23" fmla="*/ 1 h 7"/>
                  <a:gd name="T24" fmla="*/ 1 w 8"/>
                  <a:gd name="T25" fmla="*/ 1 h 7"/>
                  <a:gd name="T26" fmla="*/ 1 w 8"/>
                  <a:gd name="T27" fmla="*/ 1 h 7"/>
                  <a:gd name="T28" fmla="*/ 1 w 8"/>
                  <a:gd name="T29" fmla="*/ 1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7"/>
                  <a:gd name="T47" fmla="*/ 8 w 8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7">
                    <a:moveTo>
                      <a:pt x="8" y="4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4" y="7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69" name="Freeform 39"/>
              <p:cNvSpPr>
                <a:spLocks/>
              </p:cNvSpPr>
              <p:nvPr/>
            </p:nvSpPr>
            <p:spPr bwMode="auto">
              <a:xfrm>
                <a:off x="1760" y="2376"/>
                <a:ext cx="4" cy="3"/>
              </a:xfrm>
              <a:custGeom>
                <a:avLst/>
                <a:gdLst>
                  <a:gd name="T0" fmla="*/ 1 w 8"/>
                  <a:gd name="T1" fmla="*/ 0 h 7"/>
                  <a:gd name="T2" fmla="*/ 1 w 8"/>
                  <a:gd name="T3" fmla="*/ 0 h 7"/>
                  <a:gd name="T4" fmla="*/ 1 w 8"/>
                  <a:gd name="T5" fmla="*/ 0 h 7"/>
                  <a:gd name="T6" fmla="*/ 1 w 8"/>
                  <a:gd name="T7" fmla="*/ 0 h 7"/>
                  <a:gd name="T8" fmla="*/ 1 w 8"/>
                  <a:gd name="T9" fmla="*/ 0 h 7"/>
                  <a:gd name="T10" fmla="*/ 1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1 w 8"/>
                  <a:gd name="T19" fmla="*/ 0 h 7"/>
                  <a:gd name="T20" fmla="*/ 1 w 8"/>
                  <a:gd name="T21" fmla="*/ 0 h 7"/>
                  <a:gd name="T22" fmla="*/ 1 w 8"/>
                  <a:gd name="T23" fmla="*/ 0 h 7"/>
                  <a:gd name="T24" fmla="*/ 1 w 8"/>
                  <a:gd name="T25" fmla="*/ 0 h 7"/>
                  <a:gd name="T26" fmla="*/ 1 w 8"/>
                  <a:gd name="T27" fmla="*/ 0 h 7"/>
                  <a:gd name="T28" fmla="*/ 1 w 8"/>
                  <a:gd name="T29" fmla="*/ 0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7"/>
                  <a:gd name="T47" fmla="*/ 8 w 8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7">
                    <a:moveTo>
                      <a:pt x="8" y="3"/>
                    </a:moveTo>
                    <a:lnTo>
                      <a:pt x="8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7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70" name="Freeform 40"/>
              <p:cNvSpPr>
                <a:spLocks/>
              </p:cNvSpPr>
              <p:nvPr/>
            </p:nvSpPr>
            <p:spPr bwMode="auto">
              <a:xfrm>
                <a:off x="1760" y="2383"/>
                <a:ext cx="4" cy="4"/>
              </a:xfrm>
              <a:custGeom>
                <a:avLst/>
                <a:gdLst>
                  <a:gd name="T0" fmla="*/ 1 w 8"/>
                  <a:gd name="T1" fmla="*/ 1 h 8"/>
                  <a:gd name="T2" fmla="*/ 1 w 8"/>
                  <a:gd name="T3" fmla="*/ 1 h 8"/>
                  <a:gd name="T4" fmla="*/ 1 w 8"/>
                  <a:gd name="T5" fmla="*/ 0 h 8"/>
                  <a:gd name="T6" fmla="*/ 1 w 8"/>
                  <a:gd name="T7" fmla="*/ 0 h 8"/>
                  <a:gd name="T8" fmla="*/ 1 w 8"/>
                  <a:gd name="T9" fmla="*/ 0 h 8"/>
                  <a:gd name="T10" fmla="*/ 1 w 8"/>
                  <a:gd name="T11" fmla="*/ 0 h 8"/>
                  <a:gd name="T12" fmla="*/ 0 w 8"/>
                  <a:gd name="T13" fmla="*/ 1 h 8"/>
                  <a:gd name="T14" fmla="*/ 0 w 8"/>
                  <a:gd name="T15" fmla="*/ 1 h 8"/>
                  <a:gd name="T16" fmla="*/ 0 w 8"/>
                  <a:gd name="T17" fmla="*/ 1 h 8"/>
                  <a:gd name="T18" fmla="*/ 1 w 8"/>
                  <a:gd name="T19" fmla="*/ 1 h 8"/>
                  <a:gd name="T20" fmla="*/ 1 w 8"/>
                  <a:gd name="T21" fmla="*/ 1 h 8"/>
                  <a:gd name="T22" fmla="*/ 1 w 8"/>
                  <a:gd name="T23" fmla="*/ 1 h 8"/>
                  <a:gd name="T24" fmla="*/ 1 w 8"/>
                  <a:gd name="T25" fmla="*/ 1 h 8"/>
                  <a:gd name="T26" fmla="*/ 1 w 8"/>
                  <a:gd name="T27" fmla="*/ 1 h 8"/>
                  <a:gd name="T28" fmla="*/ 1 w 8"/>
                  <a:gd name="T29" fmla="*/ 1 h 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8"/>
                  <a:gd name="T47" fmla="*/ 8 w 8"/>
                  <a:gd name="T48" fmla="*/ 8 h 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8">
                    <a:moveTo>
                      <a:pt x="8" y="4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71" name="Freeform 41"/>
              <p:cNvSpPr>
                <a:spLocks/>
              </p:cNvSpPr>
              <p:nvPr/>
            </p:nvSpPr>
            <p:spPr bwMode="auto">
              <a:xfrm>
                <a:off x="1760" y="2390"/>
                <a:ext cx="4" cy="4"/>
              </a:xfrm>
              <a:custGeom>
                <a:avLst/>
                <a:gdLst>
                  <a:gd name="T0" fmla="*/ 1 w 8"/>
                  <a:gd name="T1" fmla="*/ 1 h 7"/>
                  <a:gd name="T2" fmla="*/ 1 w 8"/>
                  <a:gd name="T3" fmla="*/ 1 h 7"/>
                  <a:gd name="T4" fmla="*/ 1 w 8"/>
                  <a:gd name="T5" fmla="*/ 0 h 7"/>
                  <a:gd name="T6" fmla="*/ 1 w 8"/>
                  <a:gd name="T7" fmla="*/ 0 h 7"/>
                  <a:gd name="T8" fmla="*/ 1 w 8"/>
                  <a:gd name="T9" fmla="*/ 0 h 7"/>
                  <a:gd name="T10" fmla="*/ 1 w 8"/>
                  <a:gd name="T11" fmla="*/ 0 h 7"/>
                  <a:gd name="T12" fmla="*/ 0 w 8"/>
                  <a:gd name="T13" fmla="*/ 1 h 7"/>
                  <a:gd name="T14" fmla="*/ 0 w 8"/>
                  <a:gd name="T15" fmla="*/ 1 h 7"/>
                  <a:gd name="T16" fmla="*/ 0 w 8"/>
                  <a:gd name="T17" fmla="*/ 1 h 7"/>
                  <a:gd name="T18" fmla="*/ 1 w 8"/>
                  <a:gd name="T19" fmla="*/ 1 h 7"/>
                  <a:gd name="T20" fmla="*/ 1 w 8"/>
                  <a:gd name="T21" fmla="*/ 1 h 7"/>
                  <a:gd name="T22" fmla="*/ 1 w 8"/>
                  <a:gd name="T23" fmla="*/ 1 h 7"/>
                  <a:gd name="T24" fmla="*/ 1 w 8"/>
                  <a:gd name="T25" fmla="*/ 1 h 7"/>
                  <a:gd name="T26" fmla="*/ 1 w 8"/>
                  <a:gd name="T27" fmla="*/ 1 h 7"/>
                  <a:gd name="T28" fmla="*/ 1 w 8"/>
                  <a:gd name="T29" fmla="*/ 1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7"/>
                  <a:gd name="T47" fmla="*/ 8 w 8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7">
                    <a:moveTo>
                      <a:pt x="8" y="4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7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72" name="Freeform 42"/>
              <p:cNvSpPr>
                <a:spLocks/>
              </p:cNvSpPr>
              <p:nvPr/>
            </p:nvSpPr>
            <p:spPr bwMode="auto">
              <a:xfrm>
                <a:off x="1760" y="2398"/>
                <a:ext cx="4" cy="4"/>
              </a:xfrm>
              <a:custGeom>
                <a:avLst/>
                <a:gdLst>
                  <a:gd name="T0" fmla="*/ 1 w 8"/>
                  <a:gd name="T1" fmla="*/ 1 h 7"/>
                  <a:gd name="T2" fmla="*/ 1 w 8"/>
                  <a:gd name="T3" fmla="*/ 1 h 7"/>
                  <a:gd name="T4" fmla="*/ 1 w 8"/>
                  <a:gd name="T5" fmla="*/ 0 h 7"/>
                  <a:gd name="T6" fmla="*/ 1 w 8"/>
                  <a:gd name="T7" fmla="*/ 0 h 7"/>
                  <a:gd name="T8" fmla="*/ 1 w 8"/>
                  <a:gd name="T9" fmla="*/ 0 h 7"/>
                  <a:gd name="T10" fmla="*/ 1 w 8"/>
                  <a:gd name="T11" fmla="*/ 0 h 7"/>
                  <a:gd name="T12" fmla="*/ 0 w 8"/>
                  <a:gd name="T13" fmla="*/ 1 h 7"/>
                  <a:gd name="T14" fmla="*/ 0 w 8"/>
                  <a:gd name="T15" fmla="*/ 1 h 7"/>
                  <a:gd name="T16" fmla="*/ 0 w 8"/>
                  <a:gd name="T17" fmla="*/ 1 h 7"/>
                  <a:gd name="T18" fmla="*/ 1 w 8"/>
                  <a:gd name="T19" fmla="*/ 1 h 7"/>
                  <a:gd name="T20" fmla="*/ 1 w 8"/>
                  <a:gd name="T21" fmla="*/ 1 h 7"/>
                  <a:gd name="T22" fmla="*/ 1 w 8"/>
                  <a:gd name="T23" fmla="*/ 1 h 7"/>
                  <a:gd name="T24" fmla="*/ 1 w 8"/>
                  <a:gd name="T25" fmla="*/ 1 h 7"/>
                  <a:gd name="T26" fmla="*/ 1 w 8"/>
                  <a:gd name="T27" fmla="*/ 1 h 7"/>
                  <a:gd name="T28" fmla="*/ 1 w 8"/>
                  <a:gd name="T29" fmla="*/ 1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7"/>
                  <a:gd name="T47" fmla="*/ 8 w 8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7">
                    <a:moveTo>
                      <a:pt x="8" y="3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7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73" name="Freeform 43"/>
              <p:cNvSpPr>
                <a:spLocks/>
              </p:cNvSpPr>
              <p:nvPr/>
            </p:nvSpPr>
            <p:spPr bwMode="auto">
              <a:xfrm>
                <a:off x="1760" y="2405"/>
                <a:ext cx="4" cy="4"/>
              </a:xfrm>
              <a:custGeom>
                <a:avLst/>
                <a:gdLst>
                  <a:gd name="T0" fmla="*/ 1 w 8"/>
                  <a:gd name="T1" fmla="*/ 1 h 8"/>
                  <a:gd name="T2" fmla="*/ 1 w 8"/>
                  <a:gd name="T3" fmla="*/ 1 h 8"/>
                  <a:gd name="T4" fmla="*/ 1 w 8"/>
                  <a:gd name="T5" fmla="*/ 0 h 8"/>
                  <a:gd name="T6" fmla="*/ 1 w 8"/>
                  <a:gd name="T7" fmla="*/ 0 h 8"/>
                  <a:gd name="T8" fmla="*/ 1 w 8"/>
                  <a:gd name="T9" fmla="*/ 0 h 8"/>
                  <a:gd name="T10" fmla="*/ 1 w 8"/>
                  <a:gd name="T11" fmla="*/ 0 h 8"/>
                  <a:gd name="T12" fmla="*/ 0 w 8"/>
                  <a:gd name="T13" fmla="*/ 1 h 8"/>
                  <a:gd name="T14" fmla="*/ 0 w 8"/>
                  <a:gd name="T15" fmla="*/ 1 h 8"/>
                  <a:gd name="T16" fmla="*/ 0 w 8"/>
                  <a:gd name="T17" fmla="*/ 1 h 8"/>
                  <a:gd name="T18" fmla="*/ 1 w 8"/>
                  <a:gd name="T19" fmla="*/ 1 h 8"/>
                  <a:gd name="T20" fmla="*/ 1 w 8"/>
                  <a:gd name="T21" fmla="*/ 1 h 8"/>
                  <a:gd name="T22" fmla="*/ 1 w 8"/>
                  <a:gd name="T23" fmla="*/ 1 h 8"/>
                  <a:gd name="T24" fmla="*/ 1 w 8"/>
                  <a:gd name="T25" fmla="*/ 1 h 8"/>
                  <a:gd name="T26" fmla="*/ 1 w 8"/>
                  <a:gd name="T27" fmla="*/ 1 h 8"/>
                  <a:gd name="T28" fmla="*/ 1 w 8"/>
                  <a:gd name="T29" fmla="*/ 1 h 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8"/>
                  <a:gd name="T47" fmla="*/ 8 w 8"/>
                  <a:gd name="T48" fmla="*/ 8 h 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8">
                    <a:moveTo>
                      <a:pt x="8" y="4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74" name="Freeform 44"/>
              <p:cNvSpPr>
                <a:spLocks/>
              </p:cNvSpPr>
              <p:nvPr/>
            </p:nvSpPr>
            <p:spPr bwMode="auto">
              <a:xfrm>
                <a:off x="1760" y="2413"/>
                <a:ext cx="4" cy="3"/>
              </a:xfrm>
              <a:custGeom>
                <a:avLst/>
                <a:gdLst>
                  <a:gd name="T0" fmla="*/ 1 w 8"/>
                  <a:gd name="T1" fmla="*/ 0 h 7"/>
                  <a:gd name="T2" fmla="*/ 1 w 8"/>
                  <a:gd name="T3" fmla="*/ 0 h 7"/>
                  <a:gd name="T4" fmla="*/ 1 w 8"/>
                  <a:gd name="T5" fmla="*/ 0 h 7"/>
                  <a:gd name="T6" fmla="*/ 1 w 8"/>
                  <a:gd name="T7" fmla="*/ 0 h 7"/>
                  <a:gd name="T8" fmla="*/ 1 w 8"/>
                  <a:gd name="T9" fmla="*/ 0 h 7"/>
                  <a:gd name="T10" fmla="*/ 1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1 w 8"/>
                  <a:gd name="T19" fmla="*/ 0 h 7"/>
                  <a:gd name="T20" fmla="*/ 1 w 8"/>
                  <a:gd name="T21" fmla="*/ 0 h 7"/>
                  <a:gd name="T22" fmla="*/ 1 w 8"/>
                  <a:gd name="T23" fmla="*/ 0 h 7"/>
                  <a:gd name="T24" fmla="*/ 1 w 8"/>
                  <a:gd name="T25" fmla="*/ 0 h 7"/>
                  <a:gd name="T26" fmla="*/ 1 w 8"/>
                  <a:gd name="T27" fmla="*/ 0 h 7"/>
                  <a:gd name="T28" fmla="*/ 1 w 8"/>
                  <a:gd name="T29" fmla="*/ 0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7"/>
                  <a:gd name="T47" fmla="*/ 8 w 8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7">
                    <a:moveTo>
                      <a:pt x="8" y="4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7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75" name="Freeform 45"/>
              <p:cNvSpPr>
                <a:spLocks/>
              </p:cNvSpPr>
              <p:nvPr/>
            </p:nvSpPr>
            <p:spPr bwMode="auto">
              <a:xfrm>
                <a:off x="1760" y="2420"/>
                <a:ext cx="4" cy="4"/>
              </a:xfrm>
              <a:custGeom>
                <a:avLst/>
                <a:gdLst>
                  <a:gd name="T0" fmla="*/ 1 w 8"/>
                  <a:gd name="T1" fmla="*/ 1 h 7"/>
                  <a:gd name="T2" fmla="*/ 1 w 8"/>
                  <a:gd name="T3" fmla="*/ 1 h 7"/>
                  <a:gd name="T4" fmla="*/ 1 w 8"/>
                  <a:gd name="T5" fmla="*/ 0 h 7"/>
                  <a:gd name="T6" fmla="*/ 1 w 8"/>
                  <a:gd name="T7" fmla="*/ 0 h 7"/>
                  <a:gd name="T8" fmla="*/ 1 w 8"/>
                  <a:gd name="T9" fmla="*/ 0 h 7"/>
                  <a:gd name="T10" fmla="*/ 1 w 8"/>
                  <a:gd name="T11" fmla="*/ 0 h 7"/>
                  <a:gd name="T12" fmla="*/ 0 w 8"/>
                  <a:gd name="T13" fmla="*/ 1 h 7"/>
                  <a:gd name="T14" fmla="*/ 0 w 8"/>
                  <a:gd name="T15" fmla="*/ 1 h 7"/>
                  <a:gd name="T16" fmla="*/ 0 w 8"/>
                  <a:gd name="T17" fmla="*/ 1 h 7"/>
                  <a:gd name="T18" fmla="*/ 1 w 8"/>
                  <a:gd name="T19" fmla="*/ 1 h 7"/>
                  <a:gd name="T20" fmla="*/ 1 w 8"/>
                  <a:gd name="T21" fmla="*/ 1 h 7"/>
                  <a:gd name="T22" fmla="*/ 1 w 8"/>
                  <a:gd name="T23" fmla="*/ 1 h 7"/>
                  <a:gd name="T24" fmla="*/ 1 w 8"/>
                  <a:gd name="T25" fmla="*/ 1 h 7"/>
                  <a:gd name="T26" fmla="*/ 1 w 8"/>
                  <a:gd name="T27" fmla="*/ 1 h 7"/>
                  <a:gd name="T28" fmla="*/ 1 w 8"/>
                  <a:gd name="T29" fmla="*/ 1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7"/>
                  <a:gd name="T47" fmla="*/ 8 w 8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7">
                    <a:moveTo>
                      <a:pt x="8" y="3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7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76" name="Freeform 46"/>
              <p:cNvSpPr>
                <a:spLocks/>
              </p:cNvSpPr>
              <p:nvPr/>
            </p:nvSpPr>
            <p:spPr bwMode="auto">
              <a:xfrm>
                <a:off x="1760" y="2427"/>
                <a:ext cx="4" cy="4"/>
              </a:xfrm>
              <a:custGeom>
                <a:avLst/>
                <a:gdLst>
                  <a:gd name="T0" fmla="*/ 1 w 8"/>
                  <a:gd name="T1" fmla="*/ 1 h 8"/>
                  <a:gd name="T2" fmla="*/ 1 w 8"/>
                  <a:gd name="T3" fmla="*/ 1 h 8"/>
                  <a:gd name="T4" fmla="*/ 1 w 8"/>
                  <a:gd name="T5" fmla="*/ 0 h 8"/>
                  <a:gd name="T6" fmla="*/ 1 w 8"/>
                  <a:gd name="T7" fmla="*/ 0 h 8"/>
                  <a:gd name="T8" fmla="*/ 1 w 8"/>
                  <a:gd name="T9" fmla="*/ 0 h 8"/>
                  <a:gd name="T10" fmla="*/ 1 w 8"/>
                  <a:gd name="T11" fmla="*/ 0 h 8"/>
                  <a:gd name="T12" fmla="*/ 0 w 8"/>
                  <a:gd name="T13" fmla="*/ 1 h 8"/>
                  <a:gd name="T14" fmla="*/ 0 w 8"/>
                  <a:gd name="T15" fmla="*/ 1 h 8"/>
                  <a:gd name="T16" fmla="*/ 0 w 8"/>
                  <a:gd name="T17" fmla="*/ 1 h 8"/>
                  <a:gd name="T18" fmla="*/ 1 w 8"/>
                  <a:gd name="T19" fmla="*/ 1 h 8"/>
                  <a:gd name="T20" fmla="*/ 1 w 8"/>
                  <a:gd name="T21" fmla="*/ 1 h 8"/>
                  <a:gd name="T22" fmla="*/ 1 w 8"/>
                  <a:gd name="T23" fmla="*/ 1 h 8"/>
                  <a:gd name="T24" fmla="*/ 1 w 8"/>
                  <a:gd name="T25" fmla="*/ 1 h 8"/>
                  <a:gd name="T26" fmla="*/ 1 w 8"/>
                  <a:gd name="T27" fmla="*/ 1 h 8"/>
                  <a:gd name="T28" fmla="*/ 1 w 8"/>
                  <a:gd name="T29" fmla="*/ 1 h 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8"/>
                  <a:gd name="T47" fmla="*/ 8 w 8"/>
                  <a:gd name="T48" fmla="*/ 8 h 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8">
                    <a:moveTo>
                      <a:pt x="8" y="4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77" name="Freeform 47"/>
              <p:cNvSpPr>
                <a:spLocks/>
              </p:cNvSpPr>
              <p:nvPr/>
            </p:nvSpPr>
            <p:spPr bwMode="auto">
              <a:xfrm>
                <a:off x="1760" y="2435"/>
                <a:ext cx="4" cy="3"/>
              </a:xfrm>
              <a:custGeom>
                <a:avLst/>
                <a:gdLst>
                  <a:gd name="T0" fmla="*/ 1 w 8"/>
                  <a:gd name="T1" fmla="*/ 0 h 7"/>
                  <a:gd name="T2" fmla="*/ 1 w 8"/>
                  <a:gd name="T3" fmla="*/ 0 h 7"/>
                  <a:gd name="T4" fmla="*/ 1 w 8"/>
                  <a:gd name="T5" fmla="*/ 0 h 7"/>
                  <a:gd name="T6" fmla="*/ 1 w 8"/>
                  <a:gd name="T7" fmla="*/ 0 h 7"/>
                  <a:gd name="T8" fmla="*/ 1 w 8"/>
                  <a:gd name="T9" fmla="*/ 0 h 7"/>
                  <a:gd name="T10" fmla="*/ 1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1 w 8"/>
                  <a:gd name="T19" fmla="*/ 0 h 7"/>
                  <a:gd name="T20" fmla="*/ 1 w 8"/>
                  <a:gd name="T21" fmla="*/ 0 h 7"/>
                  <a:gd name="T22" fmla="*/ 1 w 8"/>
                  <a:gd name="T23" fmla="*/ 0 h 7"/>
                  <a:gd name="T24" fmla="*/ 1 w 8"/>
                  <a:gd name="T25" fmla="*/ 0 h 7"/>
                  <a:gd name="T26" fmla="*/ 1 w 8"/>
                  <a:gd name="T27" fmla="*/ 0 h 7"/>
                  <a:gd name="T28" fmla="*/ 1 w 8"/>
                  <a:gd name="T29" fmla="*/ 0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7"/>
                  <a:gd name="T47" fmla="*/ 8 w 8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7">
                    <a:moveTo>
                      <a:pt x="8" y="4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7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78" name="Freeform 48"/>
              <p:cNvSpPr>
                <a:spLocks/>
              </p:cNvSpPr>
              <p:nvPr/>
            </p:nvSpPr>
            <p:spPr bwMode="auto">
              <a:xfrm>
                <a:off x="1760" y="2442"/>
                <a:ext cx="4" cy="4"/>
              </a:xfrm>
              <a:custGeom>
                <a:avLst/>
                <a:gdLst>
                  <a:gd name="T0" fmla="*/ 1 w 8"/>
                  <a:gd name="T1" fmla="*/ 1 h 7"/>
                  <a:gd name="T2" fmla="*/ 1 w 8"/>
                  <a:gd name="T3" fmla="*/ 1 h 7"/>
                  <a:gd name="T4" fmla="*/ 1 w 8"/>
                  <a:gd name="T5" fmla="*/ 0 h 7"/>
                  <a:gd name="T6" fmla="*/ 1 w 8"/>
                  <a:gd name="T7" fmla="*/ 0 h 7"/>
                  <a:gd name="T8" fmla="*/ 1 w 8"/>
                  <a:gd name="T9" fmla="*/ 0 h 7"/>
                  <a:gd name="T10" fmla="*/ 1 w 8"/>
                  <a:gd name="T11" fmla="*/ 0 h 7"/>
                  <a:gd name="T12" fmla="*/ 0 w 8"/>
                  <a:gd name="T13" fmla="*/ 1 h 7"/>
                  <a:gd name="T14" fmla="*/ 0 w 8"/>
                  <a:gd name="T15" fmla="*/ 1 h 7"/>
                  <a:gd name="T16" fmla="*/ 0 w 8"/>
                  <a:gd name="T17" fmla="*/ 1 h 7"/>
                  <a:gd name="T18" fmla="*/ 1 w 8"/>
                  <a:gd name="T19" fmla="*/ 1 h 7"/>
                  <a:gd name="T20" fmla="*/ 1 w 8"/>
                  <a:gd name="T21" fmla="*/ 1 h 7"/>
                  <a:gd name="T22" fmla="*/ 1 w 8"/>
                  <a:gd name="T23" fmla="*/ 1 h 7"/>
                  <a:gd name="T24" fmla="*/ 1 w 8"/>
                  <a:gd name="T25" fmla="*/ 1 h 7"/>
                  <a:gd name="T26" fmla="*/ 1 w 8"/>
                  <a:gd name="T27" fmla="*/ 1 h 7"/>
                  <a:gd name="T28" fmla="*/ 1 w 8"/>
                  <a:gd name="T29" fmla="*/ 1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7"/>
                  <a:gd name="T47" fmla="*/ 8 w 8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7">
                    <a:moveTo>
                      <a:pt x="8" y="3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7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79" name="Freeform 49"/>
              <p:cNvSpPr>
                <a:spLocks/>
              </p:cNvSpPr>
              <p:nvPr/>
            </p:nvSpPr>
            <p:spPr bwMode="auto">
              <a:xfrm>
                <a:off x="1760" y="2449"/>
                <a:ext cx="4" cy="4"/>
              </a:xfrm>
              <a:custGeom>
                <a:avLst/>
                <a:gdLst>
                  <a:gd name="T0" fmla="*/ 1 w 8"/>
                  <a:gd name="T1" fmla="*/ 1 h 8"/>
                  <a:gd name="T2" fmla="*/ 1 w 8"/>
                  <a:gd name="T3" fmla="*/ 1 h 8"/>
                  <a:gd name="T4" fmla="*/ 1 w 8"/>
                  <a:gd name="T5" fmla="*/ 0 h 8"/>
                  <a:gd name="T6" fmla="*/ 1 w 8"/>
                  <a:gd name="T7" fmla="*/ 0 h 8"/>
                  <a:gd name="T8" fmla="*/ 1 w 8"/>
                  <a:gd name="T9" fmla="*/ 0 h 8"/>
                  <a:gd name="T10" fmla="*/ 1 w 8"/>
                  <a:gd name="T11" fmla="*/ 0 h 8"/>
                  <a:gd name="T12" fmla="*/ 0 w 8"/>
                  <a:gd name="T13" fmla="*/ 1 h 8"/>
                  <a:gd name="T14" fmla="*/ 0 w 8"/>
                  <a:gd name="T15" fmla="*/ 1 h 8"/>
                  <a:gd name="T16" fmla="*/ 0 w 8"/>
                  <a:gd name="T17" fmla="*/ 1 h 8"/>
                  <a:gd name="T18" fmla="*/ 1 w 8"/>
                  <a:gd name="T19" fmla="*/ 1 h 8"/>
                  <a:gd name="T20" fmla="*/ 1 w 8"/>
                  <a:gd name="T21" fmla="*/ 1 h 8"/>
                  <a:gd name="T22" fmla="*/ 1 w 8"/>
                  <a:gd name="T23" fmla="*/ 1 h 8"/>
                  <a:gd name="T24" fmla="*/ 1 w 8"/>
                  <a:gd name="T25" fmla="*/ 1 h 8"/>
                  <a:gd name="T26" fmla="*/ 1 w 8"/>
                  <a:gd name="T27" fmla="*/ 1 h 8"/>
                  <a:gd name="T28" fmla="*/ 1 w 8"/>
                  <a:gd name="T29" fmla="*/ 1 h 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8"/>
                  <a:gd name="T47" fmla="*/ 8 w 8"/>
                  <a:gd name="T48" fmla="*/ 8 h 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8">
                    <a:moveTo>
                      <a:pt x="8" y="4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80" name="Freeform 50"/>
              <p:cNvSpPr>
                <a:spLocks/>
              </p:cNvSpPr>
              <p:nvPr/>
            </p:nvSpPr>
            <p:spPr bwMode="auto">
              <a:xfrm>
                <a:off x="1760" y="2457"/>
                <a:ext cx="4" cy="3"/>
              </a:xfrm>
              <a:custGeom>
                <a:avLst/>
                <a:gdLst>
                  <a:gd name="T0" fmla="*/ 1 w 8"/>
                  <a:gd name="T1" fmla="*/ 0 h 7"/>
                  <a:gd name="T2" fmla="*/ 1 w 8"/>
                  <a:gd name="T3" fmla="*/ 0 h 7"/>
                  <a:gd name="T4" fmla="*/ 1 w 8"/>
                  <a:gd name="T5" fmla="*/ 0 h 7"/>
                  <a:gd name="T6" fmla="*/ 1 w 8"/>
                  <a:gd name="T7" fmla="*/ 0 h 7"/>
                  <a:gd name="T8" fmla="*/ 1 w 8"/>
                  <a:gd name="T9" fmla="*/ 0 h 7"/>
                  <a:gd name="T10" fmla="*/ 1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1 w 8"/>
                  <a:gd name="T19" fmla="*/ 0 h 7"/>
                  <a:gd name="T20" fmla="*/ 1 w 8"/>
                  <a:gd name="T21" fmla="*/ 0 h 7"/>
                  <a:gd name="T22" fmla="*/ 1 w 8"/>
                  <a:gd name="T23" fmla="*/ 0 h 7"/>
                  <a:gd name="T24" fmla="*/ 1 w 8"/>
                  <a:gd name="T25" fmla="*/ 0 h 7"/>
                  <a:gd name="T26" fmla="*/ 1 w 8"/>
                  <a:gd name="T27" fmla="*/ 0 h 7"/>
                  <a:gd name="T28" fmla="*/ 1 w 8"/>
                  <a:gd name="T29" fmla="*/ 0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7"/>
                  <a:gd name="T47" fmla="*/ 8 w 8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7">
                    <a:moveTo>
                      <a:pt x="8" y="4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7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81" name="Freeform 51"/>
              <p:cNvSpPr>
                <a:spLocks/>
              </p:cNvSpPr>
              <p:nvPr/>
            </p:nvSpPr>
            <p:spPr bwMode="auto">
              <a:xfrm>
                <a:off x="1760" y="2464"/>
                <a:ext cx="4" cy="4"/>
              </a:xfrm>
              <a:custGeom>
                <a:avLst/>
                <a:gdLst>
                  <a:gd name="T0" fmla="*/ 1 w 8"/>
                  <a:gd name="T1" fmla="*/ 1 h 7"/>
                  <a:gd name="T2" fmla="*/ 1 w 8"/>
                  <a:gd name="T3" fmla="*/ 1 h 7"/>
                  <a:gd name="T4" fmla="*/ 1 w 8"/>
                  <a:gd name="T5" fmla="*/ 0 h 7"/>
                  <a:gd name="T6" fmla="*/ 1 w 8"/>
                  <a:gd name="T7" fmla="*/ 0 h 7"/>
                  <a:gd name="T8" fmla="*/ 1 w 8"/>
                  <a:gd name="T9" fmla="*/ 0 h 7"/>
                  <a:gd name="T10" fmla="*/ 1 w 8"/>
                  <a:gd name="T11" fmla="*/ 0 h 7"/>
                  <a:gd name="T12" fmla="*/ 0 w 8"/>
                  <a:gd name="T13" fmla="*/ 1 h 7"/>
                  <a:gd name="T14" fmla="*/ 0 w 8"/>
                  <a:gd name="T15" fmla="*/ 1 h 7"/>
                  <a:gd name="T16" fmla="*/ 0 w 8"/>
                  <a:gd name="T17" fmla="*/ 1 h 7"/>
                  <a:gd name="T18" fmla="*/ 1 w 8"/>
                  <a:gd name="T19" fmla="*/ 1 h 7"/>
                  <a:gd name="T20" fmla="*/ 1 w 8"/>
                  <a:gd name="T21" fmla="*/ 1 h 7"/>
                  <a:gd name="T22" fmla="*/ 1 w 8"/>
                  <a:gd name="T23" fmla="*/ 1 h 7"/>
                  <a:gd name="T24" fmla="*/ 1 w 8"/>
                  <a:gd name="T25" fmla="*/ 1 h 7"/>
                  <a:gd name="T26" fmla="*/ 1 w 8"/>
                  <a:gd name="T27" fmla="*/ 1 h 7"/>
                  <a:gd name="T28" fmla="*/ 1 w 8"/>
                  <a:gd name="T29" fmla="*/ 1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7"/>
                  <a:gd name="T47" fmla="*/ 8 w 8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7">
                    <a:moveTo>
                      <a:pt x="8" y="3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7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82" name="Freeform 52"/>
              <p:cNvSpPr>
                <a:spLocks/>
              </p:cNvSpPr>
              <p:nvPr/>
            </p:nvSpPr>
            <p:spPr bwMode="auto">
              <a:xfrm>
                <a:off x="1760" y="2471"/>
                <a:ext cx="4" cy="4"/>
              </a:xfrm>
              <a:custGeom>
                <a:avLst/>
                <a:gdLst>
                  <a:gd name="T0" fmla="*/ 1 w 8"/>
                  <a:gd name="T1" fmla="*/ 1 h 8"/>
                  <a:gd name="T2" fmla="*/ 1 w 8"/>
                  <a:gd name="T3" fmla="*/ 1 h 8"/>
                  <a:gd name="T4" fmla="*/ 1 w 8"/>
                  <a:gd name="T5" fmla="*/ 0 h 8"/>
                  <a:gd name="T6" fmla="*/ 1 w 8"/>
                  <a:gd name="T7" fmla="*/ 0 h 8"/>
                  <a:gd name="T8" fmla="*/ 1 w 8"/>
                  <a:gd name="T9" fmla="*/ 0 h 8"/>
                  <a:gd name="T10" fmla="*/ 1 w 8"/>
                  <a:gd name="T11" fmla="*/ 0 h 8"/>
                  <a:gd name="T12" fmla="*/ 0 w 8"/>
                  <a:gd name="T13" fmla="*/ 1 h 8"/>
                  <a:gd name="T14" fmla="*/ 0 w 8"/>
                  <a:gd name="T15" fmla="*/ 1 h 8"/>
                  <a:gd name="T16" fmla="*/ 0 w 8"/>
                  <a:gd name="T17" fmla="*/ 1 h 8"/>
                  <a:gd name="T18" fmla="*/ 1 w 8"/>
                  <a:gd name="T19" fmla="*/ 1 h 8"/>
                  <a:gd name="T20" fmla="*/ 1 w 8"/>
                  <a:gd name="T21" fmla="*/ 1 h 8"/>
                  <a:gd name="T22" fmla="*/ 1 w 8"/>
                  <a:gd name="T23" fmla="*/ 1 h 8"/>
                  <a:gd name="T24" fmla="*/ 1 w 8"/>
                  <a:gd name="T25" fmla="*/ 1 h 8"/>
                  <a:gd name="T26" fmla="*/ 1 w 8"/>
                  <a:gd name="T27" fmla="*/ 1 h 8"/>
                  <a:gd name="T28" fmla="*/ 1 w 8"/>
                  <a:gd name="T29" fmla="*/ 1 h 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8"/>
                  <a:gd name="T47" fmla="*/ 8 w 8"/>
                  <a:gd name="T48" fmla="*/ 8 h 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8">
                    <a:moveTo>
                      <a:pt x="8" y="4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83" name="Freeform 53"/>
              <p:cNvSpPr>
                <a:spLocks/>
              </p:cNvSpPr>
              <p:nvPr/>
            </p:nvSpPr>
            <p:spPr bwMode="auto">
              <a:xfrm>
                <a:off x="1760" y="2479"/>
                <a:ext cx="4" cy="3"/>
              </a:xfrm>
              <a:custGeom>
                <a:avLst/>
                <a:gdLst>
                  <a:gd name="T0" fmla="*/ 1 w 8"/>
                  <a:gd name="T1" fmla="*/ 0 h 7"/>
                  <a:gd name="T2" fmla="*/ 1 w 8"/>
                  <a:gd name="T3" fmla="*/ 0 h 7"/>
                  <a:gd name="T4" fmla="*/ 1 w 8"/>
                  <a:gd name="T5" fmla="*/ 0 h 7"/>
                  <a:gd name="T6" fmla="*/ 1 w 8"/>
                  <a:gd name="T7" fmla="*/ 0 h 7"/>
                  <a:gd name="T8" fmla="*/ 1 w 8"/>
                  <a:gd name="T9" fmla="*/ 0 h 7"/>
                  <a:gd name="T10" fmla="*/ 1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1 w 8"/>
                  <a:gd name="T19" fmla="*/ 0 h 7"/>
                  <a:gd name="T20" fmla="*/ 1 w 8"/>
                  <a:gd name="T21" fmla="*/ 0 h 7"/>
                  <a:gd name="T22" fmla="*/ 1 w 8"/>
                  <a:gd name="T23" fmla="*/ 0 h 7"/>
                  <a:gd name="T24" fmla="*/ 1 w 8"/>
                  <a:gd name="T25" fmla="*/ 0 h 7"/>
                  <a:gd name="T26" fmla="*/ 1 w 8"/>
                  <a:gd name="T27" fmla="*/ 0 h 7"/>
                  <a:gd name="T28" fmla="*/ 1 w 8"/>
                  <a:gd name="T29" fmla="*/ 0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7"/>
                  <a:gd name="T47" fmla="*/ 8 w 8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7">
                    <a:moveTo>
                      <a:pt x="8" y="4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7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84" name="Freeform 54"/>
              <p:cNvSpPr>
                <a:spLocks/>
              </p:cNvSpPr>
              <p:nvPr/>
            </p:nvSpPr>
            <p:spPr bwMode="auto">
              <a:xfrm>
                <a:off x="1760" y="2486"/>
                <a:ext cx="4" cy="4"/>
              </a:xfrm>
              <a:custGeom>
                <a:avLst/>
                <a:gdLst>
                  <a:gd name="T0" fmla="*/ 1 w 8"/>
                  <a:gd name="T1" fmla="*/ 1 h 7"/>
                  <a:gd name="T2" fmla="*/ 1 w 8"/>
                  <a:gd name="T3" fmla="*/ 1 h 7"/>
                  <a:gd name="T4" fmla="*/ 1 w 8"/>
                  <a:gd name="T5" fmla="*/ 0 h 7"/>
                  <a:gd name="T6" fmla="*/ 1 w 8"/>
                  <a:gd name="T7" fmla="*/ 0 h 7"/>
                  <a:gd name="T8" fmla="*/ 1 w 8"/>
                  <a:gd name="T9" fmla="*/ 0 h 7"/>
                  <a:gd name="T10" fmla="*/ 1 w 8"/>
                  <a:gd name="T11" fmla="*/ 0 h 7"/>
                  <a:gd name="T12" fmla="*/ 0 w 8"/>
                  <a:gd name="T13" fmla="*/ 1 h 7"/>
                  <a:gd name="T14" fmla="*/ 0 w 8"/>
                  <a:gd name="T15" fmla="*/ 1 h 7"/>
                  <a:gd name="T16" fmla="*/ 0 w 8"/>
                  <a:gd name="T17" fmla="*/ 1 h 7"/>
                  <a:gd name="T18" fmla="*/ 1 w 8"/>
                  <a:gd name="T19" fmla="*/ 1 h 7"/>
                  <a:gd name="T20" fmla="*/ 1 w 8"/>
                  <a:gd name="T21" fmla="*/ 1 h 7"/>
                  <a:gd name="T22" fmla="*/ 1 w 8"/>
                  <a:gd name="T23" fmla="*/ 1 h 7"/>
                  <a:gd name="T24" fmla="*/ 1 w 8"/>
                  <a:gd name="T25" fmla="*/ 1 h 7"/>
                  <a:gd name="T26" fmla="*/ 1 w 8"/>
                  <a:gd name="T27" fmla="*/ 1 h 7"/>
                  <a:gd name="T28" fmla="*/ 1 w 8"/>
                  <a:gd name="T29" fmla="*/ 1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7"/>
                  <a:gd name="T47" fmla="*/ 8 w 8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7">
                    <a:moveTo>
                      <a:pt x="8" y="3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7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85" name="Freeform 55"/>
              <p:cNvSpPr>
                <a:spLocks/>
              </p:cNvSpPr>
              <p:nvPr/>
            </p:nvSpPr>
            <p:spPr bwMode="auto">
              <a:xfrm>
                <a:off x="1760" y="2493"/>
                <a:ext cx="4" cy="4"/>
              </a:xfrm>
              <a:custGeom>
                <a:avLst/>
                <a:gdLst>
                  <a:gd name="T0" fmla="*/ 1 w 8"/>
                  <a:gd name="T1" fmla="*/ 1 h 8"/>
                  <a:gd name="T2" fmla="*/ 1 w 8"/>
                  <a:gd name="T3" fmla="*/ 1 h 8"/>
                  <a:gd name="T4" fmla="*/ 1 w 8"/>
                  <a:gd name="T5" fmla="*/ 0 h 8"/>
                  <a:gd name="T6" fmla="*/ 1 w 8"/>
                  <a:gd name="T7" fmla="*/ 0 h 8"/>
                  <a:gd name="T8" fmla="*/ 1 w 8"/>
                  <a:gd name="T9" fmla="*/ 0 h 8"/>
                  <a:gd name="T10" fmla="*/ 1 w 8"/>
                  <a:gd name="T11" fmla="*/ 0 h 8"/>
                  <a:gd name="T12" fmla="*/ 0 w 8"/>
                  <a:gd name="T13" fmla="*/ 1 h 8"/>
                  <a:gd name="T14" fmla="*/ 0 w 8"/>
                  <a:gd name="T15" fmla="*/ 1 h 8"/>
                  <a:gd name="T16" fmla="*/ 0 w 8"/>
                  <a:gd name="T17" fmla="*/ 1 h 8"/>
                  <a:gd name="T18" fmla="*/ 1 w 8"/>
                  <a:gd name="T19" fmla="*/ 1 h 8"/>
                  <a:gd name="T20" fmla="*/ 1 w 8"/>
                  <a:gd name="T21" fmla="*/ 1 h 8"/>
                  <a:gd name="T22" fmla="*/ 1 w 8"/>
                  <a:gd name="T23" fmla="*/ 1 h 8"/>
                  <a:gd name="T24" fmla="*/ 1 w 8"/>
                  <a:gd name="T25" fmla="*/ 1 h 8"/>
                  <a:gd name="T26" fmla="*/ 1 w 8"/>
                  <a:gd name="T27" fmla="*/ 1 h 8"/>
                  <a:gd name="T28" fmla="*/ 1 w 8"/>
                  <a:gd name="T29" fmla="*/ 1 h 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8"/>
                  <a:gd name="T47" fmla="*/ 8 w 8"/>
                  <a:gd name="T48" fmla="*/ 8 h 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8">
                    <a:moveTo>
                      <a:pt x="8" y="4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86" name="Freeform 56"/>
              <p:cNvSpPr>
                <a:spLocks/>
              </p:cNvSpPr>
              <p:nvPr/>
            </p:nvSpPr>
            <p:spPr bwMode="auto">
              <a:xfrm>
                <a:off x="1760" y="2501"/>
                <a:ext cx="4" cy="3"/>
              </a:xfrm>
              <a:custGeom>
                <a:avLst/>
                <a:gdLst>
                  <a:gd name="T0" fmla="*/ 1 w 8"/>
                  <a:gd name="T1" fmla="*/ 0 h 8"/>
                  <a:gd name="T2" fmla="*/ 1 w 8"/>
                  <a:gd name="T3" fmla="*/ 0 h 8"/>
                  <a:gd name="T4" fmla="*/ 1 w 8"/>
                  <a:gd name="T5" fmla="*/ 0 h 8"/>
                  <a:gd name="T6" fmla="*/ 1 w 8"/>
                  <a:gd name="T7" fmla="*/ 0 h 8"/>
                  <a:gd name="T8" fmla="*/ 1 w 8"/>
                  <a:gd name="T9" fmla="*/ 0 h 8"/>
                  <a:gd name="T10" fmla="*/ 1 w 8"/>
                  <a:gd name="T11" fmla="*/ 0 h 8"/>
                  <a:gd name="T12" fmla="*/ 0 w 8"/>
                  <a:gd name="T13" fmla="*/ 0 h 8"/>
                  <a:gd name="T14" fmla="*/ 0 w 8"/>
                  <a:gd name="T15" fmla="*/ 0 h 8"/>
                  <a:gd name="T16" fmla="*/ 0 w 8"/>
                  <a:gd name="T17" fmla="*/ 0 h 8"/>
                  <a:gd name="T18" fmla="*/ 1 w 8"/>
                  <a:gd name="T19" fmla="*/ 0 h 8"/>
                  <a:gd name="T20" fmla="*/ 1 w 8"/>
                  <a:gd name="T21" fmla="*/ 0 h 8"/>
                  <a:gd name="T22" fmla="*/ 1 w 8"/>
                  <a:gd name="T23" fmla="*/ 0 h 8"/>
                  <a:gd name="T24" fmla="*/ 1 w 8"/>
                  <a:gd name="T25" fmla="*/ 0 h 8"/>
                  <a:gd name="T26" fmla="*/ 1 w 8"/>
                  <a:gd name="T27" fmla="*/ 0 h 8"/>
                  <a:gd name="T28" fmla="*/ 1 w 8"/>
                  <a:gd name="T29" fmla="*/ 0 h 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8"/>
                  <a:gd name="T47" fmla="*/ 8 w 8"/>
                  <a:gd name="T48" fmla="*/ 8 h 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8">
                    <a:moveTo>
                      <a:pt x="8" y="4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87" name="Freeform 57"/>
              <p:cNvSpPr>
                <a:spLocks/>
              </p:cNvSpPr>
              <p:nvPr/>
            </p:nvSpPr>
            <p:spPr bwMode="auto">
              <a:xfrm>
                <a:off x="1760" y="2508"/>
                <a:ext cx="4" cy="4"/>
              </a:xfrm>
              <a:custGeom>
                <a:avLst/>
                <a:gdLst>
                  <a:gd name="T0" fmla="*/ 1 w 8"/>
                  <a:gd name="T1" fmla="*/ 1 h 7"/>
                  <a:gd name="T2" fmla="*/ 1 w 8"/>
                  <a:gd name="T3" fmla="*/ 1 h 7"/>
                  <a:gd name="T4" fmla="*/ 1 w 8"/>
                  <a:gd name="T5" fmla="*/ 0 h 7"/>
                  <a:gd name="T6" fmla="*/ 1 w 8"/>
                  <a:gd name="T7" fmla="*/ 0 h 7"/>
                  <a:gd name="T8" fmla="*/ 1 w 8"/>
                  <a:gd name="T9" fmla="*/ 0 h 7"/>
                  <a:gd name="T10" fmla="*/ 1 w 8"/>
                  <a:gd name="T11" fmla="*/ 0 h 7"/>
                  <a:gd name="T12" fmla="*/ 0 w 8"/>
                  <a:gd name="T13" fmla="*/ 1 h 7"/>
                  <a:gd name="T14" fmla="*/ 0 w 8"/>
                  <a:gd name="T15" fmla="*/ 1 h 7"/>
                  <a:gd name="T16" fmla="*/ 0 w 8"/>
                  <a:gd name="T17" fmla="*/ 1 h 7"/>
                  <a:gd name="T18" fmla="*/ 1 w 8"/>
                  <a:gd name="T19" fmla="*/ 1 h 7"/>
                  <a:gd name="T20" fmla="*/ 1 w 8"/>
                  <a:gd name="T21" fmla="*/ 1 h 7"/>
                  <a:gd name="T22" fmla="*/ 1 w 8"/>
                  <a:gd name="T23" fmla="*/ 1 h 7"/>
                  <a:gd name="T24" fmla="*/ 1 w 8"/>
                  <a:gd name="T25" fmla="*/ 1 h 7"/>
                  <a:gd name="T26" fmla="*/ 1 w 8"/>
                  <a:gd name="T27" fmla="*/ 1 h 7"/>
                  <a:gd name="T28" fmla="*/ 1 w 8"/>
                  <a:gd name="T29" fmla="*/ 1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7"/>
                  <a:gd name="T47" fmla="*/ 8 w 8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7">
                    <a:moveTo>
                      <a:pt x="8" y="4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4" y="7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88" name="Freeform 58"/>
              <p:cNvSpPr>
                <a:spLocks/>
              </p:cNvSpPr>
              <p:nvPr/>
            </p:nvSpPr>
            <p:spPr bwMode="auto">
              <a:xfrm>
                <a:off x="1760" y="2515"/>
                <a:ext cx="4" cy="4"/>
              </a:xfrm>
              <a:custGeom>
                <a:avLst/>
                <a:gdLst>
                  <a:gd name="T0" fmla="*/ 1 w 8"/>
                  <a:gd name="T1" fmla="*/ 1 h 7"/>
                  <a:gd name="T2" fmla="*/ 1 w 8"/>
                  <a:gd name="T3" fmla="*/ 1 h 7"/>
                  <a:gd name="T4" fmla="*/ 1 w 8"/>
                  <a:gd name="T5" fmla="*/ 0 h 7"/>
                  <a:gd name="T6" fmla="*/ 1 w 8"/>
                  <a:gd name="T7" fmla="*/ 0 h 7"/>
                  <a:gd name="T8" fmla="*/ 1 w 8"/>
                  <a:gd name="T9" fmla="*/ 0 h 7"/>
                  <a:gd name="T10" fmla="*/ 1 w 8"/>
                  <a:gd name="T11" fmla="*/ 0 h 7"/>
                  <a:gd name="T12" fmla="*/ 0 w 8"/>
                  <a:gd name="T13" fmla="*/ 1 h 7"/>
                  <a:gd name="T14" fmla="*/ 0 w 8"/>
                  <a:gd name="T15" fmla="*/ 1 h 7"/>
                  <a:gd name="T16" fmla="*/ 0 w 8"/>
                  <a:gd name="T17" fmla="*/ 1 h 7"/>
                  <a:gd name="T18" fmla="*/ 1 w 8"/>
                  <a:gd name="T19" fmla="*/ 1 h 7"/>
                  <a:gd name="T20" fmla="*/ 1 w 8"/>
                  <a:gd name="T21" fmla="*/ 1 h 7"/>
                  <a:gd name="T22" fmla="*/ 1 w 8"/>
                  <a:gd name="T23" fmla="*/ 1 h 7"/>
                  <a:gd name="T24" fmla="*/ 1 w 8"/>
                  <a:gd name="T25" fmla="*/ 1 h 7"/>
                  <a:gd name="T26" fmla="*/ 1 w 8"/>
                  <a:gd name="T27" fmla="*/ 1 h 7"/>
                  <a:gd name="T28" fmla="*/ 1 w 8"/>
                  <a:gd name="T29" fmla="*/ 1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7"/>
                  <a:gd name="T47" fmla="*/ 8 w 8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7">
                    <a:moveTo>
                      <a:pt x="8" y="3"/>
                    </a:moveTo>
                    <a:lnTo>
                      <a:pt x="8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7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89" name="Freeform 59"/>
              <p:cNvSpPr>
                <a:spLocks/>
              </p:cNvSpPr>
              <p:nvPr/>
            </p:nvSpPr>
            <p:spPr bwMode="auto">
              <a:xfrm>
                <a:off x="1760" y="2523"/>
                <a:ext cx="4" cy="3"/>
              </a:xfrm>
              <a:custGeom>
                <a:avLst/>
                <a:gdLst>
                  <a:gd name="T0" fmla="*/ 1 w 8"/>
                  <a:gd name="T1" fmla="*/ 0 h 8"/>
                  <a:gd name="T2" fmla="*/ 1 w 8"/>
                  <a:gd name="T3" fmla="*/ 0 h 8"/>
                  <a:gd name="T4" fmla="*/ 1 w 8"/>
                  <a:gd name="T5" fmla="*/ 0 h 8"/>
                  <a:gd name="T6" fmla="*/ 1 w 8"/>
                  <a:gd name="T7" fmla="*/ 0 h 8"/>
                  <a:gd name="T8" fmla="*/ 1 w 8"/>
                  <a:gd name="T9" fmla="*/ 0 h 8"/>
                  <a:gd name="T10" fmla="*/ 1 w 8"/>
                  <a:gd name="T11" fmla="*/ 0 h 8"/>
                  <a:gd name="T12" fmla="*/ 0 w 8"/>
                  <a:gd name="T13" fmla="*/ 0 h 8"/>
                  <a:gd name="T14" fmla="*/ 0 w 8"/>
                  <a:gd name="T15" fmla="*/ 0 h 8"/>
                  <a:gd name="T16" fmla="*/ 0 w 8"/>
                  <a:gd name="T17" fmla="*/ 0 h 8"/>
                  <a:gd name="T18" fmla="*/ 1 w 8"/>
                  <a:gd name="T19" fmla="*/ 0 h 8"/>
                  <a:gd name="T20" fmla="*/ 1 w 8"/>
                  <a:gd name="T21" fmla="*/ 0 h 8"/>
                  <a:gd name="T22" fmla="*/ 1 w 8"/>
                  <a:gd name="T23" fmla="*/ 0 h 8"/>
                  <a:gd name="T24" fmla="*/ 1 w 8"/>
                  <a:gd name="T25" fmla="*/ 0 h 8"/>
                  <a:gd name="T26" fmla="*/ 1 w 8"/>
                  <a:gd name="T27" fmla="*/ 0 h 8"/>
                  <a:gd name="T28" fmla="*/ 1 w 8"/>
                  <a:gd name="T29" fmla="*/ 0 h 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8"/>
                  <a:gd name="T47" fmla="*/ 8 w 8"/>
                  <a:gd name="T48" fmla="*/ 8 h 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8">
                    <a:moveTo>
                      <a:pt x="8" y="4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90" name="Freeform 60"/>
              <p:cNvSpPr>
                <a:spLocks/>
              </p:cNvSpPr>
              <p:nvPr/>
            </p:nvSpPr>
            <p:spPr bwMode="auto">
              <a:xfrm>
                <a:off x="1760" y="2530"/>
                <a:ext cx="4" cy="4"/>
              </a:xfrm>
              <a:custGeom>
                <a:avLst/>
                <a:gdLst>
                  <a:gd name="T0" fmla="*/ 1 w 8"/>
                  <a:gd name="T1" fmla="*/ 1 h 7"/>
                  <a:gd name="T2" fmla="*/ 1 w 8"/>
                  <a:gd name="T3" fmla="*/ 1 h 7"/>
                  <a:gd name="T4" fmla="*/ 1 w 8"/>
                  <a:gd name="T5" fmla="*/ 0 h 7"/>
                  <a:gd name="T6" fmla="*/ 1 w 8"/>
                  <a:gd name="T7" fmla="*/ 0 h 7"/>
                  <a:gd name="T8" fmla="*/ 1 w 8"/>
                  <a:gd name="T9" fmla="*/ 0 h 7"/>
                  <a:gd name="T10" fmla="*/ 1 w 8"/>
                  <a:gd name="T11" fmla="*/ 0 h 7"/>
                  <a:gd name="T12" fmla="*/ 0 w 8"/>
                  <a:gd name="T13" fmla="*/ 1 h 7"/>
                  <a:gd name="T14" fmla="*/ 0 w 8"/>
                  <a:gd name="T15" fmla="*/ 1 h 7"/>
                  <a:gd name="T16" fmla="*/ 0 w 8"/>
                  <a:gd name="T17" fmla="*/ 1 h 7"/>
                  <a:gd name="T18" fmla="*/ 1 w 8"/>
                  <a:gd name="T19" fmla="*/ 1 h 7"/>
                  <a:gd name="T20" fmla="*/ 1 w 8"/>
                  <a:gd name="T21" fmla="*/ 1 h 7"/>
                  <a:gd name="T22" fmla="*/ 1 w 8"/>
                  <a:gd name="T23" fmla="*/ 1 h 7"/>
                  <a:gd name="T24" fmla="*/ 1 w 8"/>
                  <a:gd name="T25" fmla="*/ 1 h 7"/>
                  <a:gd name="T26" fmla="*/ 1 w 8"/>
                  <a:gd name="T27" fmla="*/ 1 h 7"/>
                  <a:gd name="T28" fmla="*/ 1 w 8"/>
                  <a:gd name="T29" fmla="*/ 1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7"/>
                  <a:gd name="T47" fmla="*/ 8 w 8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7">
                    <a:moveTo>
                      <a:pt x="8" y="4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4" y="7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91" name="Freeform 61"/>
              <p:cNvSpPr>
                <a:spLocks/>
              </p:cNvSpPr>
              <p:nvPr/>
            </p:nvSpPr>
            <p:spPr bwMode="auto">
              <a:xfrm>
                <a:off x="1760" y="2537"/>
                <a:ext cx="4" cy="4"/>
              </a:xfrm>
              <a:custGeom>
                <a:avLst/>
                <a:gdLst>
                  <a:gd name="T0" fmla="*/ 1 w 8"/>
                  <a:gd name="T1" fmla="*/ 1 h 7"/>
                  <a:gd name="T2" fmla="*/ 1 w 8"/>
                  <a:gd name="T3" fmla="*/ 1 h 7"/>
                  <a:gd name="T4" fmla="*/ 1 w 8"/>
                  <a:gd name="T5" fmla="*/ 0 h 7"/>
                  <a:gd name="T6" fmla="*/ 1 w 8"/>
                  <a:gd name="T7" fmla="*/ 0 h 7"/>
                  <a:gd name="T8" fmla="*/ 1 w 8"/>
                  <a:gd name="T9" fmla="*/ 0 h 7"/>
                  <a:gd name="T10" fmla="*/ 1 w 8"/>
                  <a:gd name="T11" fmla="*/ 0 h 7"/>
                  <a:gd name="T12" fmla="*/ 0 w 8"/>
                  <a:gd name="T13" fmla="*/ 1 h 7"/>
                  <a:gd name="T14" fmla="*/ 0 w 8"/>
                  <a:gd name="T15" fmla="*/ 1 h 7"/>
                  <a:gd name="T16" fmla="*/ 0 w 8"/>
                  <a:gd name="T17" fmla="*/ 1 h 7"/>
                  <a:gd name="T18" fmla="*/ 1 w 8"/>
                  <a:gd name="T19" fmla="*/ 1 h 7"/>
                  <a:gd name="T20" fmla="*/ 1 w 8"/>
                  <a:gd name="T21" fmla="*/ 1 h 7"/>
                  <a:gd name="T22" fmla="*/ 1 w 8"/>
                  <a:gd name="T23" fmla="*/ 1 h 7"/>
                  <a:gd name="T24" fmla="*/ 1 w 8"/>
                  <a:gd name="T25" fmla="*/ 1 h 7"/>
                  <a:gd name="T26" fmla="*/ 1 w 8"/>
                  <a:gd name="T27" fmla="*/ 1 h 7"/>
                  <a:gd name="T28" fmla="*/ 1 w 8"/>
                  <a:gd name="T29" fmla="*/ 1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7"/>
                  <a:gd name="T47" fmla="*/ 8 w 8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7">
                    <a:moveTo>
                      <a:pt x="8" y="3"/>
                    </a:moveTo>
                    <a:lnTo>
                      <a:pt x="8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7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92" name="Freeform 62"/>
              <p:cNvSpPr>
                <a:spLocks/>
              </p:cNvSpPr>
              <p:nvPr/>
            </p:nvSpPr>
            <p:spPr bwMode="auto">
              <a:xfrm>
                <a:off x="1760" y="2545"/>
                <a:ext cx="4" cy="3"/>
              </a:xfrm>
              <a:custGeom>
                <a:avLst/>
                <a:gdLst>
                  <a:gd name="T0" fmla="*/ 1 w 8"/>
                  <a:gd name="T1" fmla="*/ 0 h 8"/>
                  <a:gd name="T2" fmla="*/ 1 w 8"/>
                  <a:gd name="T3" fmla="*/ 0 h 8"/>
                  <a:gd name="T4" fmla="*/ 1 w 8"/>
                  <a:gd name="T5" fmla="*/ 0 h 8"/>
                  <a:gd name="T6" fmla="*/ 1 w 8"/>
                  <a:gd name="T7" fmla="*/ 0 h 8"/>
                  <a:gd name="T8" fmla="*/ 1 w 8"/>
                  <a:gd name="T9" fmla="*/ 0 h 8"/>
                  <a:gd name="T10" fmla="*/ 1 w 8"/>
                  <a:gd name="T11" fmla="*/ 0 h 8"/>
                  <a:gd name="T12" fmla="*/ 0 w 8"/>
                  <a:gd name="T13" fmla="*/ 0 h 8"/>
                  <a:gd name="T14" fmla="*/ 0 w 8"/>
                  <a:gd name="T15" fmla="*/ 0 h 8"/>
                  <a:gd name="T16" fmla="*/ 0 w 8"/>
                  <a:gd name="T17" fmla="*/ 0 h 8"/>
                  <a:gd name="T18" fmla="*/ 1 w 8"/>
                  <a:gd name="T19" fmla="*/ 0 h 8"/>
                  <a:gd name="T20" fmla="*/ 1 w 8"/>
                  <a:gd name="T21" fmla="*/ 0 h 8"/>
                  <a:gd name="T22" fmla="*/ 1 w 8"/>
                  <a:gd name="T23" fmla="*/ 0 h 8"/>
                  <a:gd name="T24" fmla="*/ 1 w 8"/>
                  <a:gd name="T25" fmla="*/ 0 h 8"/>
                  <a:gd name="T26" fmla="*/ 1 w 8"/>
                  <a:gd name="T27" fmla="*/ 0 h 8"/>
                  <a:gd name="T28" fmla="*/ 1 w 8"/>
                  <a:gd name="T29" fmla="*/ 0 h 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8"/>
                  <a:gd name="T47" fmla="*/ 8 w 8"/>
                  <a:gd name="T48" fmla="*/ 8 h 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8">
                    <a:moveTo>
                      <a:pt x="8" y="4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93" name="Freeform 63"/>
              <p:cNvSpPr>
                <a:spLocks/>
              </p:cNvSpPr>
              <p:nvPr/>
            </p:nvSpPr>
            <p:spPr bwMode="auto">
              <a:xfrm>
                <a:off x="1760" y="2552"/>
                <a:ext cx="4" cy="4"/>
              </a:xfrm>
              <a:custGeom>
                <a:avLst/>
                <a:gdLst>
                  <a:gd name="T0" fmla="*/ 1 w 8"/>
                  <a:gd name="T1" fmla="*/ 1 h 7"/>
                  <a:gd name="T2" fmla="*/ 1 w 8"/>
                  <a:gd name="T3" fmla="*/ 1 h 7"/>
                  <a:gd name="T4" fmla="*/ 1 w 8"/>
                  <a:gd name="T5" fmla="*/ 0 h 7"/>
                  <a:gd name="T6" fmla="*/ 1 w 8"/>
                  <a:gd name="T7" fmla="*/ 0 h 7"/>
                  <a:gd name="T8" fmla="*/ 1 w 8"/>
                  <a:gd name="T9" fmla="*/ 0 h 7"/>
                  <a:gd name="T10" fmla="*/ 1 w 8"/>
                  <a:gd name="T11" fmla="*/ 0 h 7"/>
                  <a:gd name="T12" fmla="*/ 0 w 8"/>
                  <a:gd name="T13" fmla="*/ 1 h 7"/>
                  <a:gd name="T14" fmla="*/ 0 w 8"/>
                  <a:gd name="T15" fmla="*/ 1 h 7"/>
                  <a:gd name="T16" fmla="*/ 0 w 8"/>
                  <a:gd name="T17" fmla="*/ 1 h 7"/>
                  <a:gd name="T18" fmla="*/ 1 w 8"/>
                  <a:gd name="T19" fmla="*/ 1 h 7"/>
                  <a:gd name="T20" fmla="*/ 1 w 8"/>
                  <a:gd name="T21" fmla="*/ 1 h 7"/>
                  <a:gd name="T22" fmla="*/ 1 w 8"/>
                  <a:gd name="T23" fmla="*/ 1 h 7"/>
                  <a:gd name="T24" fmla="*/ 1 w 8"/>
                  <a:gd name="T25" fmla="*/ 1 h 7"/>
                  <a:gd name="T26" fmla="*/ 1 w 8"/>
                  <a:gd name="T27" fmla="*/ 1 h 7"/>
                  <a:gd name="T28" fmla="*/ 1 w 8"/>
                  <a:gd name="T29" fmla="*/ 1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7"/>
                  <a:gd name="T47" fmla="*/ 8 w 8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7">
                    <a:moveTo>
                      <a:pt x="8" y="4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4" y="7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94" name="Freeform 64"/>
              <p:cNvSpPr>
                <a:spLocks/>
              </p:cNvSpPr>
              <p:nvPr/>
            </p:nvSpPr>
            <p:spPr bwMode="auto">
              <a:xfrm>
                <a:off x="1760" y="2559"/>
                <a:ext cx="4" cy="4"/>
              </a:xfrm>
              <a:custGeom>
                <a:avLst/>
                <a:gdLst>
                  <a:gd name="T0" fmla="*/ 1 w 8"/>
                  <a:gd name="T1" fmla="*/ 1 h 7"/>
                  <a:gd name="T2" fmla="*/ 1 w 8"/>
                  <a:gd name="T3" fmla="*/ 1 h 7"/>
                  <a:gd name="T4" fmla="*/ 1 w 8"/>
                  <a:gd name="T5" fmla="*/ 0 h 7"/>
                  <a:gd name="T6" fmla="*/ 1 w 8"/>
                  <a:gd name="T7" fmla="*/ 0 h 7"/>
                  <a:gd name="T8" fmla="*/ 1 w 8"/>
                  <a:gd name="T9" fmla="*/ 0 h 7"/>
                  <a:gd name="T10" fmla="*/ 1 w 8"/>
                  <a:gd name="T11" fmla="*/ 0 h 7"/>
                  <a:gd name="T12" fmla="*/ 0 w 8"/>
                  <a:gd name="T13" fmla="*/ 1 h 7"/>
                  <a:gd name="T14" fmla="*/ 0 w 8"/>
                  <a:gd name="T15" fmla="*/ 1 h 7"/>
                  <a:gd name="T16" fmla="*/ 0 w 8"/>
                  <a:gd name="T17" fmla="*/ 1 h 7"/>
                  <a:gd name="T18" fmla="*/ 1 w 8"/>
                  <a:gd name="T19" fmla="*/ 1 h 7"/>
                  <a:gd name="T20" fmla="*/ 1 w 8"/>
                  <a:gd name="T21" fmla="*/ 1 h 7"/>
                  <a:gd name="T22" fmla="*/ 1 w 8"/>
                  <a:gd name="T23" fmla="*/ 1 h 7"/>
                  <a:gd name="T24" fmla="*/ 1 w 8"/>
                  <a:gd name="T25" fmla="*/ 1 h 7"/>
                  <a:gd name="T26" fmla="*/ 1 w 8"/>
                  <a:gd name="T27" fmla="*/ 1 h 7"/>
                  <a:gd name="T28" fmla="*/ 1 w 8"/>
                  <a:gd name="T29" fmla="*/ 1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7"/>
                  <a:gd name="T47" fmla="*/ 8 w 8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7">
                    <a:moveTo>
                      <a:pt x="8" y="3"/>
                    </a:moveTo>
                    <a:lnTo>
                      <a:pt x="8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7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95" name="Freeform 65"/>
              <p:cNvSpPr>
                <a:spLocks/>
              </p:cNvSpPr>
              <p:nvPr/>
            </p:nvSpPr>
            <p:spPr bwMode="auto">
              <a:xfrm>
                <a:off x="1760" y="2567"/>
                <a:ext cx="4" cy="3"/>
              </a:xfrm>
              <a:custGeom>
                <a:avLst/>
                <a:gdLst>
                  <a:gd name="T0" fmla="*/ 1 w 8"/>
                  <a:gd name="T1" fmla="*/ 0 h 8"/>
                  <a:gd name="T2" fmla="*/ 1 w 8"/>
                  <a:gd name="T3" fmla="*/ 0 h 8"/>
                  <a:gd name="T4" fmla="*/ 1 w 8"/>
                  <a:gd name="T5" fmla="*/ 0 h 8"/>
                  <a:gd name="T6" fmla="*/ 1 w 8"/>
                  <a:gd name="T7" fmla="*/ 0 h 8"/>
                  <a:gd name="T8" fmla="*/ 1 w 8"/>
                  <a:gd name="T9" fmla="*/ 0 h 8"/>
                  <a:gd name="T10" fmla="*/ 1 w 8"/>
                  <a:gd name="T11" fmla="*/ 0 h 8"/>
                  <a:gd name="T12" fmla="*/ 0 w 8"/>
                  <a:gd name="T13" fmla="*/ 0 h 8"/>
                  <a:gd name="T14" fmla="*/ 0 w 8"/>
                  <a:gd name="T15" fmla="*/ 0 h 8"/>
                  <a:gd name="T16" fmla="*/ 0 w 8"/>
                  <a:gd name="T17" fmla="*/ 0 h 8"/>
                  <a:gd name="T18" fmla="*/ 1 w 8"/>
                  <a:gd name="T19" fmla="*/ 0 h 8"/>
                  <a:gd name="T20" fmla="*/ 1 w 8"/>
                  <a:gd name="T21" fmla="*/ 0 h 8"/>
                  <a:gd name="T22" fmla="*/ 1 w 8"/>
                  <a:gd name="T23" fmla="*/ 0 h 8"/>
                  <a:gd name="T24" fmla="*/ 1 w 8"/>
                  <a:gd name="T25" fmla="*/ 0 h 8"/>
                  <a:gd name="T26" fmla="*/ 1 w 8"/>
                  <a:gd name="T27" fmla="*/ 0 h 8"/>
                  <a:gd name="T28" fmla="*/ 1 w 8"/>
                  <a:gd name="T29" fmla="*/ 0 h 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8"/>
                  <a:gd name="T47" fmla="*/ 8 w 8"/>
                  <a:gd name="T48" fmla="*/ 8 h 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8">
                    <a:moveTo>
                      <a:pt x="8" y="4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96" name="Freeform 66"/>
              <p:cNvSpPr>
                <a:spLocks/>
              </p:cNvSpPr>
              <p:nvPr/>
            </p:nvSpPr>
            <p:spPr bwMode="auto">
              <a:xfrm>
                <a:off x="1760" y="2574"/>
                <a:ext cx="4" cy="4"/>
              </a:xfrm>
              <a:custGeom>
                <a:avLst/>
                <a:gdLst>
                  <a:gd name="T0" fmla="*/ 1 w 8"/>
                  <a:gd name="T1" fmla="*/ 1 h 7"/>
                  <a:gd name="T2" fmla="*/ 1 w 8"/>
                  <a:gd name="T3" fmla="*/ 1 h 7"/>
                  <a:gd name="T4" fmla="*/ 1 w 8"/>
                  <a:gd name="T5" fmla="*/ 0 h 7"/>
                  <a:gd name="T6" fmla="*/ 1 w 8"/>
                  <a:gd name="T7" fmla="*/ 0 h 7"/>
                  <a:gd name="T8" fmla="*/ 1 w 8"/>
                  <a:gd name="T9" fmla="*/ 0 h 7"/>
                  <a:gd name="T10" fmla="*/ 1 w 8"/>
                  <a:gd name="T11" fmla="*/ 0 h 7"/>
                  <a:gd name="T12" fmla="*/ 0 w 8"/>
                  <a:gd name="T13" fmla="*/ 1 h 7"/>
                  <a:gd name="T14" fmla="*/ 0 w 8"/>
                  <a:gd name="T15" fmla="*/ 1 h 7"/>
                  <a:gd name="T16" fmla="*/ 0 w 8"/>
                  <a:gd name="T17" fmla="*/ 1 h 7"/>
                  <a:gd name="T18" fmla="*/ 1 w 8"/>
                  <a:gd name="T19" fmla="*/ 1 h 7"/>
                  <a:gd name="T20" fmla="*/ 1 w 8"/>
                  <a:gd name="T21" fmla="*/ 1 h 7"/>
                  <a:gd name="T22" fmla="*/ 1 w 8"/>
                  <a:gd name="T23" fmla="*/ 1 h 7"/>
                  <a:gd name="T24" fmla="*/ 1 w 8"/>
                  <a:gd name="T25" fmla="*/ 1 h 7"/>
                  <a:gd name="T26" fmla="*/ 1 w 8"/>
                  <a:gd name="T27" fmla="*/ 1 h 7"/>
                  <a:gd name="T28" fmla="*/ 1 w 8"/>
                  <a:gd name="T29" fmla="*/ 1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7"/>
                  <a:gd name="T47" fmla="*/ 8 w 8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7">
                    <a:moveTo>
                      <a:pt x="8" y="4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4" y="7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97" name="Freeform 67"/>
              <p:cNvSpPr>
                <a:spLocks/>
              </p:cNvSpPr>
              <p:nvPr/>
            </p:nvSpPr>
            <p:spPr bwMode="auto">
              <a:xfrm>
                <a:off x="1760" y="2581"/>
                <a:ext cx="4" cy="4"/>
              </a:xfrm>
              <a:custGeom>
                <a:avLst/>
                <a:gdLst>
                  <a:gd name="T0" fmla="*/ 1 w 8"/>
                  <a:gd name="T1" fmla="*/ 1 h 7"/>
                  <a:gd name="T2" fmla="*/ 1 w 8"/>
                  <a:gd name="T3" fmla="*/ 1 h 7"/>
                  <a:gd name="T4" fmla="*/ 1 w 8"/>
                  <a:gd name="T5" fmla="*/ 0 h 7"/>
                  <a:gd name="T6" fmla="*/ 1 w 8"/>
                  <a:gd name="T7" fmla="*/ 0 h 7"/>
                  <a:gd name="T8" fmla="*/ 1 w 8"/>
                  <a:gd name="T9" fmla="*/ 0 h 7"/>
                  <a:gd name="T10" fmla="*/ 1 w 8"/>
                  <a:gd name="T11" fmla="*/ 0 h 7"/>
                  <a:gd name="T12" fmla="*/ 0 w 8"/>
                  <a:gd name="T13" fmla="*/ 1 h 7"/>
                  <a:gd name="T14" fmla="*/ 0 w 8"/>
                  <a:gd name="T15" fmla="*/ 1 h 7"/>
                  <a:gd name="T16" fmla="*/ 0 w 8"/>
                  <a:gd name="T17" fmla="*/ 1 h 7"/>
                  <a:gd name="T18" fmla="*/ 1 w 8"/>
                  <a:gd name="T19" fmla="*/ 1 h 7"/>
                  <a:gd name="T20" fmla="*/ 1 w 8"/>
                  <a:gd name="T21" fmla="*/ 1 h 7"/>
                  <a:gd name="T22" fmla="*/ 1 w 8"/>
                  <a:gd name="T23" fmla="*/ 1 h 7"/>
                  <a:gd name="T24" fmla="*/ 1 w 8"/>
                  <a:gd name="T25" fmla="*/ 1 h 7"/>
                  <a:gd name="T26" fmla="*/ 1 w 8"/>
                  <a:gd name="T27" fmla="*/ 1 h 7"/>
                  <a:gd name="T28" fmla="*/ 1 w 8"/>
                  <a:gd name="T29" fmla="*/ 1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7"/>
                  <a:gd name="T47" fmla="*/ 8 w 8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7">
                    <a:moveTo>
                      <a:pt x="8" y="3"/>
                    </a:moveTo>
                    <a:lnTo>
                      <a:pt x="8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7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98" name="Freeform 68"/>
              <p:cNvSpPr>
                <a:spLocks/>
              </p:cNvSpPr>
              <p:nvPr/>
            </p:nvSpPr>
            <p:spPr bwMode="auto">
              <a:xfrm>
                <a:off x="1760" y="2589"/>
                <a:ext cx="4" cy="3"/>
              </a:xfrm>
              <a:custGeom>
                <a:avLst/>
                <a:gdLst>
                  <a:gd name="T0" fmla="*/ 1 w 8"/>
                  <a:gd name="T1" fmla="*/ 0 h 8"/>
                  <a:gd name="T2" fmla="*/ 1 w 8"/>
                  <a:gd name="T3" fmla="*/ 0 h 8"/>
                  <a:gd name="T4" fmla="*/ 1 w 8"/>
                  <a:gd name="T5" fmla="*/ 0 h 8"/>
                  <a:gd name="T6" fmla="*/ 1 w 8"/>
                  <a:gd name="T7" fmla="*/ 0 h 8"/>
                  <a:gd name="T8" fmla="*/ 1 w 8"/>
                  <a:gd name="T9" fmla="*/ 0 h 8"/>
                  <a:gd name="T10" fmla="*/ 1 w 8"/>
                  <a:gd name="T11" fmla="*/ 0 h 8"/>
                  <a:gd name="T12" fmla="*/ 0 w 8"/>
                  <a:gd name="T13" fmla="*/ 0 h 8"/>
                  <a:gd name="T14" fmla="*/ 0 w 8"/>
                  <a:gd name="T15" fmla="*/ 0 h 8"/>
                  <a:gd name="T16" fmla="*/ 0 w 8"/>
                  <a:gd name="T17" fmla="*/ 0 h 8"/>
                  <a:gd name="T18" fmla="*/ 1 w 8"/>
                  <a:gd name="T19" fmla="*/ 0 h 8"/>
                  <a:gd name="T20" fmla="*/ 1 w 8"/>
                  <a:gd name="T21" fmla="*/ 0 h 8"/>
                  <a:gd name="T22" fmla="*/ 1 w 8"/>
                  <a:gd name="T23" fmla="*/ 0 h 8"/>
                  <a:gd name="T24" fmla="*/ 1 w 8"/>
                  <a:gd name="T25" fmla="*/ 0 h 8"/>
                  <a:gd name="T26" fmla="*/ 1 w 8"/>
                  <a:gd name="T27" fmla="*/ 0 h 8"/>
                  <a:gd name="T28" fmla="*/ 1 w 8"/>
                  <a:gd name="T29" fmla="*/ 0 h 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8"/>
                  <a:gd name="T47" fmla="*/ 8 w 8"/>
                  <a:gd name="T48" fmla="*/ 8 h 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8">
                    <a:moveTo>
                      <a:pt x="8" y="4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99" name="Freeform 69"/>
              <p:cNvSpPr>
                <a:spLocks/>
              </p:cNvSpPr>
              <p:nvPr/>
            </p:nvSpPr>
            <p:spPr bwMode="auto">
              <a:xfrm>
                <a:off x="1760" y="2596"/>
                <a:ext cx="4" cy="4"/>
              </a:xfrm>
              <a:custGeom>
                <a:avLst/>
                <a:gdLst>
                  <a:gd name="T0" fmla="*/ 1 w 8"/>
                  <a:gd name="T1" fmla="*/ 1 h 7"/>
                  <a:gd name="T2" fmla="*/ 1 w 8"/>
                  <a:gd name="T3" fmla="*/ 1 h 7"/>
                  <a:gd name="T4" fmla="*/ 1 w 8"/>
                  <a:gd name="T5" fmla="*/ 0 h 7"/>
                  <a:gd name="T6" fmla="*/ 1 w 8"/>
                  <a:gd name="T7" fmla="*/ 0 h 7"/>
                  <a:gd name="T8" fmla="*/ 1 w 8"/>
                  <a:gd name="T9" fmla="*/ 0 h 7"/>
                  <a:gd name="T10" fmla="*/ 1 w 8"/>
                  <a:gd name="T11" fmla="*/ 0 h 7"/>
                  <a:gd name="T12" fmla="*/ 0 w 8"/>
                  <a:gd name="T13" fmla="*/ 1 h 7"/>
                  <a:gd name="T14" fmla="*/ 0 w 8"/>
                  <a:gd name="T15" fmla="*/ 1 h 7"/>
                  <a:gd name="T16" fmla="*/ 0 w 8"/>
                  <a:gd name="T17" fmla="*/ 1 h 7"/>
                  <a:gd name="T18" fmla="*/ 1 w 8"/>
                  <a:gd name="T19" fmla="*/ 1 h 7"/>
                  <a:gd name="T20" fmla="*/ 1 w 8"/>
                  <a:gd name="T21" fmla="*/ 1 h 7"/>
                  <a:gd name="T22" fmla="*/ 1 w 8"/>
                  <a:gd name="T23" fmla="*/ 1 h 7"/>
                  <a:gd name="T24" fmla="*/ 1 w 8"/>
                  <a:gd name="T25" fmla="*/ 1 h 7"/>
                  <a:gd name="T26" fmla="*/ 1 w 8"/>
                  <a:gd name="T27" fmla="*/ 1 h 7"/>
                  <a:gd name="T28" fmla="*/ 1 w 8"/>
                  <a:gd name="T29" fmla="*/ 1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7"/>
                  <a:gd name="T47" fmla="*/ 8 w 8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7">
                    <a:moveTo>
                      <a:pt x="8" y="4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4" y="7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00" name="Freeform 70"/>
              <p:cNvSpPr>
                <a:spLocks/>
              </p:cNvSpPr>
              <p:nvPr/>
            </p:nvSpPr>
            <p:spPr bwMode="auto">
              <a:xfrm>
                <a:off x="1760" y="2603"/>
                <a:ext cx="4" cy="4"/>
              </a:xfrm>
              <a:custGeom>
                <a:avLst/>
                <a:gdLst>
                  <a:gd name="T0" fmla="*/ 1 w 8"/>
                  <a:gd name="T1" fmla="*/ 1 h 7"/>
                  <a:gd name="T2" fmla="*/ 1 w 8"/>
                  <a:gd name="T3" fmla="*/ 1 h 7"/>
                  <a:gd name="T4" fmla="*/ 1 w 8"/>
                  <a:gd name="T5" fmla="*/ 0 h 7"/>
                  <a:gd name="T6" fmla="*/ 1 w 8"/>
                  <a:gd name="T7" fmla="*/ 0 h 7"/>
                  <a:gd name="T8" fmla="*/ 1 w 8"/>
                  <a:gd name="T9" fmla="*/ 0 h 7"/>
                  <a:gd name="T10" fmla="*/ 1 w 8"/>
                  <a:gd name="T11" fmla="*/ 0 h 7"/>
                  <a:gd name="T12" fmla="*/ 0 w 8"/>
                  <a:gd name="T13" fmla="*/ 1 h 7"/>
                  <a:gd name="T14" fmla="*/ 0 w 8"/>
                  <a:gd name="T15" fmla="*/ 1 h 7"/>
                  <a:gd name="T16" fmla="*/ 0 w 8"/>
                  <a:gd name="T17" fmla="*/ 1 h 7"/>
                  <a:gd name="T18" fmla="*/ 1 w 8"/>
                  <a:gd name="T19" fmla="*/ 1 h 7"/>
                  <a:gd name="T20" fmla="*/ 1 w 8"/>
                  <a:gd name="T21" fmla="*/ 1 h 7"/>
                  <a:gd name="T22" fmla="*/ 1 w 8"/>
                  <a:gd name="T23" fmla="*/ 1 h 7"/>
                  <a:gd name="T24" fmla="*/ 1 w 8"/>
                  <a:gd name="T25" fmla="*/ 1 h 7"/>
                  <a:gd name="T26" fmla="*/ 1 w 8"/>
                  <a:gd name="T27" fmla="*/ 1 h 7"/>
                  <a:gd name="T28" fmla="*/ 1 w 8"/>
                  <a:gd name="T29" fmla="*/ 1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7"/>
                  <a:gd name="T47" fmla="*/ 8 w 8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7">
                    <a:moveTo>
                      <a:pt x="8" y="3"/>
                    </a:moveTo>
                    <a:lnTo>
                      <a:pt x="8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7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01" name="Freeform 71"/>
              <p:cNvSpPr>
                <a:spLocks/>
              </p:cNvSpPr>
              <p:nvPr/>
            </p:nvSpPr>
            <p:spPr bwMode="auto">
              <a:xfrm>
                <a:off x="1760" y="2611"/>
                <a:ext cx="4" cy="3"/>
              </a:xfrm>
              <a:custGeom>
                <a:avLst/>
                <a:gdLst>
                  <a:gd name="T0" fmla="*/ 1 w 8"/>
                  <a:gd name="T1" fmla="*/ 0 h 8"/>
                  <a:gd name="T2" fmla="*/ 1 w 8"/>
                  <a:gd name="T3" fmla="*/ 0 h 8"/>
                  <a:gd name="T4" fmla="*/ 1 w 8"/>
                  <a:gd name="T5" fmla="*/ 0 h 8"/>
                  <a:gd name="T6" fmla="*/ 1 w 8"/>
                  <a:gd name="T7" fmla="*/ 0 h 8"/>
                  <a:gd name="T8" fmla="*/ 1 w 8"/>
                  <a:gd name="T9" fmla="*/ 0 h 8"/>
                  <a:gd name="T10" fmla="*/ 1 w 8"/>
                  <a:gd name="T11" fmla="*/ 0 h 8"/>
                  <a:gd name="T12" fmla="*/ 0 w 8"/>
                  <a:gd name="T13" fmla="*/ 0 h 8"/>
                  <a:gd name="T14" fmla="*/ 0 w 8"/>
                  <a:gd name="T15" fmla="*/ 0 h 8"/>
                  <a:gd name="T16" fmla="*/ 0 w 8"/>
                  <a:gd name="T17" fmla="*/ 0 h 8"/>
                  <a:gd name="T18" fmla="*/ 1 w 8"/>
                  <a:gd name="T19" fmla="*/ 0 h 8"/>
                  <a:gd name="T20" fmla="*/ 1 w 8"/>
                  <a:gd name="T21" fmla="*/ 0 h 8"/>
                  <a:gd name="T22" fmla="*/ 1 w 8"/>
                  <a:gd name="T23" fmla="*/ 0 h 8"/>
                  <a:gd name="T24" fmla="*/ 1 w 8"/>
                  <a:gd name="T25" fmla="*/ 0 h 8"/>
                  <a:gd name="T26" fmla="*/ 1 w 8"/>
                  <a:gd name="T27" fmla="*/ 0 h 8"/>
                  <a:gd name="T28" fmla="*/ 1 w 8"/>
                  <a:gd name="T29" fmla="*/ 0 h 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8"/>
                  <a:gd name="T47" fmla="*/ 8 w 8"/>
                  <a:gd name="T48" fmla="*/ 8 h 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8">
                    <a:moveTo>
                      <a:pt x="8" y="4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02" name="Freeform 72"/>
              <p:cNvSpPr>
                <a:spLocks/>
              </p:cNvSpPr>
              <p:nvPr/>
            </p:nvSpPr>
            <p:spPr bwMode="auto">
              <a:xfrm>
                <a:off x="1760" y="2618"/>
                <a:ext cx="4" cy="4"/>
              </a:xfrm>
              <a:custGeom>
                <a:avLst/>
                <a:gdLst>
                  <a:gd name="T0" fmla="*/ 1 w 8"/>
                  <a:gd name="T1" fmla="*/ 1 h 7"/>
                  <a:gd name="T2" fmla="*/ 1 w 8"/>
                  <a:gd name="T3" fmla="*/ 1 h 7"/>
                  <a:gd name="T4" fmla="*/ 1 w 8"/>
                  <a:gd name="T5" fmla="*/ 0 h 7"/>
                  <a:gd name="T6" fmla="*/ 1 w 8"/>
                  <a:gd name="T7" fmla="*/ 0 h 7"/>
                  <a:gd name="T8" fmla="*/ 1 w 8"/>
                  <a:gd name="T9" fmla="*/ 0 h 7"/>
                  <a:gd name="T10" fmla="*/ 1 w 8"/>
                  <a:gd name="T11" fmla="*/ 0 h 7"/>
                  <a:gd name="T12" fmla="*/ 0 w 8"/>
                  <a:gd name="T13" fmla="*/ 1 h 7"/>
                  <a:gd name="T14" fmla="*/ 0 w 8"/>
                  <a:gd name="T15" fmla="*/ 1 h 7"/>
                  <a:gd name="T16" fmla="*/ 0 w 8"/>
                  <a:gd name="T17" fmla="*/ 1 h 7"/>
                  <a:gd name="T18" fmla="*/ 1 w 8"/>
                  <a:gd name="T19" fmla="*/ 1 h 7"/>
                  <a:gd name="T20" fmla="*/ 1 w 8"/>
                  <a:gd name="T21" fmla="*/ 1 h 7"/>
                  <a:gd name="T22" fmla="*/ 1 w 8"/>
                  <a:gd name="T23" fmla="*/ 1 h 7"/>
                  <a:gd name="T24" fmla="*/ 1 w 8"/>
                  <a:gd name="T25" fmla="*/ 1 h 7"/>
                  <a:gd name="T26" fmla="*/ 1 w 8"/>
                  <a:gd name="T27" fmla="*/ 1 h 7"/>
                  <a:gd name="T28" fmla="*/ 1 w 8"/>
                  <a:gd name="T29" fmla="*/ 1 h 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"/>
                  <a:gd name="T46" fmla="*/ 0 h 7"/>
                  <a:gd name="T47" fmla="*/ 8 w 8"/>
                  <a:gd name="T48" fmla="*/ 7 h 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" h="7">
                    <a:moveTo>
                      <a:pt x="8" y="4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7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289" name="Oval 73"/>
            <p:cNvSpPr>
              <a:spLocks noChangeArrowheads="1"/>
            </p:cNvSpPr>
            <p:nvPr/>
          </p:nvSpPr>
          <p:spPr bwMode="auto">
            <a:xfrm>
              <a:off x="1565" y="2063"/>
              <a:ext cx="394" cy="388"/>
            </a:xfrm>
            <a:prstGeom prst="ellips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0" name="Oval 74"/>
            <p:cNvSpPr>
              <a:spLocks noChangeArrowheads="1"/>
            </p:cNvSpPr>
            <p:nvPr/>
          </p:nvSpPr>
          <p:spPr bwMode="auto">
            <a:xfrm>
              <a:off x="1565" y="2257"/>
              <a:ext cx="394" cy="387"/>
            </a:xfrm>
            <a:prstGeom prst="ellips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1" name="Oval 75"/>
            <p:cNvSpPr>
              <a:spLocks noChangeArrowheads="1"/>
            </p:cNvSpPr>
            <p:nvPr/>
          </p:nvSpPr>
          <p:spPr bwMode="auto">
            <a:xfrm>
              <a:off x="1565" y="2459"/>
              <a:ext cx="394" cy="387"/>
            </a:xfrm>
            <a:prstGeom prst="ellips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2" name="Rectangle 76"/>
            <p:cNvSpPr>
              <a:spLocks noChangeArrowheads="1"/>
            </p:cNvSpPr>
            <p:nvPr/>
          </p:nvSpPr>
          <p:spPr bwMode="auto">
            <a:xfrm>
              <a:off x="1649" y="2117"/>
              <a:ext cx="21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3" name="Rectangle 77"/>
            <p:cNvSpPr>
              <a:spLocks noChangeArrowheads="1"/>
            </p:cNvSpPr>
            <p:nvPr/>
          </p:nvSpPr>
          <p:spPr bwMode="auto">
            <a:xfrm>
              <a:off x="1656" y="2132"/>
              <a:ext cx="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</a:rPr>
                <a:t>·</a:t>
              </a:r>
              <a:endParaRPr lang="en-US" altLang="zh-CN"/>
            </a:p>
          </p:txBody>
        </p:sp>
        <p:sp>
          <p:nvSpPr>
            <p:cNvPr id="54294" name="Rectangle 78"/>
            <p:cNvSpPr>
              <a:spLocks noChangeArrowheads="1"/>
            </p:cNvSpPr>
            <p:nvPr/>
          </p:nvSpPr>
          <p:spPr bwMode="auto">
            <a:xfrm>
              <a:off x="1658" y="2494"/>
              <a:ext cx="17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5" name="Rectangle 79"/>
            <p:cNvSpPr>
              <a:spLocks noChangeArrowheads="1"/>
            </p:cNvSpPr>
            <p:nvPr/>
          </p:nvSpPr>
          <p:spPr bwMode="auto">
            <a:xfrm>
              <a:off x="1666" y="2509"/>
              <a:ext cx="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</a:rPr>
                <a:t>·</a:t>
              </a:r>
              <a:endParaRPr lang="en-US" altLang="zh-CN"/>
            </a:p>
          </p:txBody>
        </p:sp>
        <p:sp>
          <p:nvSpPr>
            <p:cNvPr id="54296" name="Rectangle 80"/>
            <p:cNvSpPr>
              <a:spLocks noChangeArrowheads="1"/>
            </p:cNvSpPr>
            <p:nvPr/>
          </p:nvSpPr>
          <p:spPr bwMode="auto">
            <a:xfrm>
              <a:off x="1517" y="2044"/>
              <a:ext cx="225" cy="8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297" name="Group 81"/>
            <p:cNvGrpSpPr>
              <a:grpSpLocks/>
            </p:cNvGrpSpPr>
            <p:nvPr/>
          </p:nvGrpSpPr>
          <p:grpSpPr bwMode="auto">
            <a:xfrm>
              <a:off x="1218" y="2420"/>
              <a:ext cx="1294" cy="58"/>
              <a:chOff x="1218" y="2420"/>
              <a:chExt cx="1294" cy="58"/>
            </a:xfrm>
          </p:grpSpPr>
          <p:sp>
            <p:nvSpPr>
              <p:cNvPr id="54348" name="Line 82"/>
              <p:cNvSpPr>
                <a:spLocks noChangeShapeType="1"/>
              </p:cNvSpPr>
              <p:nvPr/>
            </p:nvSpPr>
            <p:spPr bwMode="auto">
              <a:xfrm>
                <a:off x="1218" y="2447"/>
                <a:ext cx="1257" cy="1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49" name="Freeform 83"/>
              <p:cNvSpPr>
                <a:spLocks/>
              </p:cNvSpPr>
              <p:nvPr/>
            </p:nvSpPr>
            <p:spPr bwMode="auto">
              <a:xfrm>
                <a:off x="2473" y="2420"/>
                <a:ext cx="39" cy="58"/>
              </a:xfrm>
              <a:custGeom>
                <a:avLst/>
                <a:gdLst>
                  <a:gd name="T0" fmla="*/ 0 w 79"/>
                  <a:gd name="T1" fmla="*/ 1 h 115"/>
                  <a:gd name="T2" fmla="*/ 0 w 79"/>
                  <a:gd name="T3" fmla="*/ 1 h 115"/>
                  <a:gd name="T4" fmla="*/ 0 w 79"/>
                  <a:gd name="T5" fmla="*/ 0 h 115"/>
                  <a:gd name="T6" fmla="*/ 0 w 79"/>
                  <a:gd name="T7" fmla="*/ 1 h 1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9"/>
                  <a:gd name="T13" fmla="*/ 0 h 115"/>
                  <a:gd name="T14" fmla="*/ 79 w 79"/>
                  <a:gd name="T15" fmla="*/ 115 h 1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9" h="115">
                    <a:moveTo>
                      <a:pt x="0" y="115"/>
                    </a:moveTo>
                    <a:lnTo>
                      <a:pt x="79" y="57"/>
                    </a:lnTo>
                    <a:lnTo>
                      <a:pt x="0" y="0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298" name="Group 84"/>
            <p:cNvGrpSpPr>
              <a:grpSpLocks/>
            </p:cNvGrpSpPr>
            <p:nvPr/>
          </p:nvGrpSpPr>
          <p:grpSpPr bwMode="auto">
            <a:xfrm>
              <a:off x="1218" y="2227"/>
              <a:ext cx="1294" cy="58"/>
              <a:chOff x="1218" y="2227"/>
              <a:chExt cx="1294" cy="58"/>
            </a:xfrm>
          </p:grpSpPr>
          <p:sp>
            <p:nvSpPr>
              <p:cNvPr id="54346" name="Line 85"/>
              <p:cNvSpPr>
                <a:spLocks noChangeShapeType="1"/>
              </p:cNvSpPr>
              <p:nvPr/>
            </p:nvSpPr>
            <p:spPr bwMode="auto">
              <a:xfrm>
                <a:off x="1218" y="2255"/>
                <a:ext cx="1257" cy="1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47" name="Freeform 86"/>
              <p:cNvSpPr>
                <a:spLocks/>
              </p:cNvSpPr>
              <p:nvPr/>
            </p:nvSpPr>
            <p:spPr bwMode="auto">
              <a:xfrm>
                <a:off x="2473" y="2227"/>
                <a:ext cx="39" cy="58"/>
              </a:xfrm>
              <a:custGeom>
                <a:avLst/>
                <a:gdLst>
                  <a:gd name="T0" fmla="*/ 0 w 79"/>
                  <a:gd name="T1" fmla="*/ 1 h 116"/>
                  <a:gd name="T2" fmla="*/ 0 w 79"/>
                  <a:gd name="T3" fmla="*/ 1 h 116"/>
                  <a:gd name="T4" fmla="*/ 0 w 79"/>
                  <a:gd name="T5" fmla="*/ 0 h 116"/>
                  <a:gd name="T6" fmla="*/ 0 w 79"/>
                  <a:gd name="T7" fmla="*/ 1 h 1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9"/>
                  <a:gd name="T13" fmla="*/ 0 h 116"/>
                  <a:gd name="T14" fmla="*/ 79 w 79"/>
                  <a:gd name="T15" fmla="*/ 116 h 1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9" h="116">
                    <a:moveTo>
                      <a:pt x="0" y="116"/>
                    </a:moveTo>
                    <a:lnTo>
                      <a:pt x="79" y="57"/>
                    </a:lnTo>
                    <a:lnTo>
                      <a:pt x="0" y="0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299" name="Group 87"/>
            <p:cNvGrpSpPr>
              <a:grpSpLocks/>
            </p:cNvGrpSpPr>
            <p:nvPr/>
          </p:nvGrpSpPr>
          <p:grpSpPr bwMode="auto">
            <a:xfrm>
              <a:off x="1208" y="2595"/>
              <a:ext cx="1294" cy="58"/>
              <a:chOff x="1208" y="2595"/>
              <a:chExt cx="1294" cy="58"/>
            </a:xfrm>
          </p:grpSpPr>
          <p:sp>
            <p:nvSpPr>
              <p:cNvPr id="54344" name="Line 88"/>
              <p:cNvSpPr>
                <a:spLocks noChangeShapeType="1"/>
              </p:cNvSpPr>
              <p:nvPr/>
            </p:nvSpPr>
            <p:spPr bwMode="auto">
              <a:xfrm>
                <a:off x="1208" y="2623"/>
                <a:ext cx="1257" cy="1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45" name="Freeform 89"/>
              <p:cNvSpPr>
                <a:spLocks/>
              </p:cNvSpPr>
              <p:nvPr/>
            </p:nvSpPr>
            <p:spPr bwMode="auto">
              <a:xfrm>
                <a:off x="2463" y="2595"/>
                <a:ext cx="39" cy="58"/>
              </a:xfrm>
              <a:custGeom>
                <a:avLst/>
                <a:gdLst>
                  <a:gd name="T0" fmla="*/ 0 w 78"/>
                  <a:gd name="T1" fmla="*/ 1 h 116"/>
                  <a:gd name="T2" fmla="*/ 1 w 78"/>
                  <a:gd name="T3" fmla="*/ 1 h 116"/>
                  <a:gd name="T4" fmla="*/ 0 w 78"/>
                  <a:gd name="T5" fmla="*/ 0 h 116"/>
                  <a:gd name="T6" fmla="*/ 0 w 78"/>
                  <a:gd name="T7" fmla="*/ 1 h 1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"/>
                  <a:gd name="T13" fmla="*/ 0 h 116"/>
                  <a:gd name="T14" fmla="*/ 78 w 78"/>
                  <a:gd name="T15" fmla="*/ 116 h 1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" h="116">
                    <a:moveTo>
                      <a:pt x="0" y="116"/>
                    </a:moveTo>
                    <a:lnTo>
                      <a:pt x="78" y="57"/>
                    </a:lnTo>
                    <a:lnTo>
                      <a:pt x="0" y="0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300" name="Group 90"/>
            <p:cNvGrpSpPr>
              <a:grpSpLocks/>
            </p:cNvGrpSpPr>
            <p:nvPr/>
          </p:nvGrpSpPr>
          <p:grpSpPr bwMode="auto">
            <a:xfrm>
              <a:off x="1781" y="1758"/>
              <a:ext cx="562" cy="468"/>
              <a:chOff x="1781" y="1758"/>
              <a:chExt cx="562" cy="468"/>
            </a:xfrm>
          </p:grpSpPr>
          <p:sp>
            <p:nvSpPr>
              <p:cNvPr id="54342" name="Line 91"/>
              <p:cNvSpPr>
                <a:spLocks noChangeShapeType="1"/>
              </p:cNvSpPr>
              <p:nvPr/>
            </p:nvSpPr>
            <p:spPr bwMode="auto">
              <a:xfrm flipV="1">
                <a:off x="1781" y="1780"/>
                <a:ext cx="535" cy="446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43" name="Freeform 92"/>
              <p:cNvSpPr>
                <a:spLocks/>
              </p:cNvSpPr>
              <p:nvPr/>
            </p:nvSpPr>
            <p:spPr bwMode="auto">
              <a:xfrm>
                <a:off x="2294" y="1758"/>
                <a:ext cx="49" cy="46"/>
              </a:xfrm>
              <a:custGeom>
                <a:avLst/>
                <a:gdLst>
                  <a:gd name="T0" fmla="*/ 0 w 99"/>
                  <a:gd name="T1" fmla="*/ 0 h 94"/>
                  <a:gd name="T2" fmla="*/ 0 w 99"/>
                  <a:gd name="T3" fmla="*/ 0 h 94"/>
                  <a:gd name="T4" fmla="*/ 0 w 99"/>
                  <a:gd name="T5" fmla="*/ 0 h 94"/>
                  <a:gd name="T6" fmla="*/ 0 w 99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9"/>
                  <a:gd name="T13" fmla="*/ 0 h 94"/>
                  <a:gd name="T14" fmla="*/ 99 w 99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9" h="94">
                    <a:moveTo>
                      <a:pt x="83" y="94"/>
                    </a:moveTo>
                    <a:lnTo>
                      <a:pt x="99" y="0"/>
                    </a:lnTo>
                    <a:lnTo>
                      <a:pt x="0" y="7"/>
                    </a:lnTo>
                    <a:lnTo>
                      <a:pt x="83" y="94"/>
                    </a:ln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301" name="Group 93"/>
            <p:cNvGrpSpPr>
              <a:grpSpLocks/>
            </p:cNvGrpSpPr>
            <p:nvPr/>
          </p:nvGrpSpPr>
          <p:grpSpPr bwMode="auto">
            <a:xfrm>
              <a:off x="1781" y="2623"/>
              <a:ext cx="562" cy="468"/>
              <a:chOff x="1781" y="2623"/>
              <a:chExt cx="562" cy="468"/>
            </a:xfrm>
          </p:grpSpPr>
          <p:sp>
            <p:nvSpPr>
              <p:cNvPr id="54340" name="Line 94"/>
              <p:cNvSpPr>
                <a:spLocks noChangeShapeType="1"/>
              </p:cNvSpPr>
              <p:nvPr/>
            </p:nvSpPr>
            <p:spPr bwMode="auto">
              <a:xfrm>
                <a:off x="1781" y="2623"/>
                <a:ext cx="535" cy="445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41" name="Freeform 95"/>
              <p:cNvSpPr>
                <a:spLocks/>
              </p:cNvSpPr>
              <p:nvPr/>
            </p:nvSpPr>
            <p:spPr bwMode="auto">
              <a:xfrm>
                <a:off x="2293" y="3046"/>
                <a:ext cx="50" cy="45"/>
              </a:xfrm>
              <a:custGeom>
                <a:avLst/>
                <a:gdLst>
                  <a:gd name="T0" fmla="*/ 0 w 101"/>
                  <a:gd name="T1" fmla="*/ 0 h 92"/>
                  <a:gd name="T2" fmla="*/ 0 w 101"/>
                  <a:gd name="T3" fmla="*/ 0 h 92"/>
                  <a:gd name="T4" fmla="*/ 0 w 101"/>
                  <a:gd name="T5" fmla="*/ 0 h 92"/>
                  <a:gd name="T6" fmla="*/ 0 w 101"/>
                  <a:gd name="T7" fmla="*/ 0 h 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1"/>
                  <a:gd name="T13" fmla="*/ 0 h 92"/>
                  <a:gd name="T14" fmla="*/ 101 w 101"/>
                  <a:gd name="T15" fmla="*/ 92 h 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1" h="92">
                    <a:moveTo>
                      <a:pt x="0" y="86"/>
                    </a:moveTo>
                    <a:lnTo>
                      <a:pt x="101" y="92"/>
                    </a:lnTo>
                    <a:lnTo>
                      <a:pt x="83" y="0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302" name="Group 96"/>
            <p:cNvGrpSpPr>
              <a:grpSpLocks/>
            </p:cNvGrpSpPr>
            <p:nvPr/>
          </p:nvGrpSpPr>
          <p:grpSpPr bwMode="auto">
            <a:xfrm>
              <a:off x="1664" y="2262"/>
              <a:ext cx="63" cy="359"/>
              <a:chOff x="1664" y="2262"/>
              <a:chExt cx="63" cy="359"/>
            </a:xfrm>
          </p:grpSpPr>
          <p:sp>
            <p:nvSpPr>
              <p:cNvPr id="54337" name="Line 97"/>
              <p:cNvSpPr>
                <a:spLocks noChangeShapeType="1"/>
              </p:cNvSpPr>
              <p:nvPr/>
            </p:nvSpPr>
            <p:spPr bwMode="auto">
              <a:xfrm>
                <a:off x="1696" y="2297"/>
                <a:ext cx="1" cy="289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38" name="Freeform 98"/>
              <p:cNvSpPr>
                <a:spLocks/>
              </p:cNvSpPr>
              <p:nvPr/>
            </p:nvSpPr>
            <p:spPr bwMode="auto">
              <a:xfrm>
                <a:off x="1665" y="2262"/>
                <a:ext cx="62" cy="37"/>
              </a:xfrm>
              <a:custGeom>
                <a:avLst/>
                <a:gdLst>
                  <a:gd name="T0" fmla="*/ 1 w 124"/>
                  <a:gd name="T1" fmla="*/ 1 h 74"/>
                  <a:gd name="T2" fmla="*/ 1 w 124"/>
                  <a:gd name="T3" fmla="*/ 0 h 74"/>
                  <a:gd name="T4" fmla="*/ 0 w 124"/>
                  <a:gd name="T5" fmla="*/ 1 h 74"/>
                  <a:gd name="T6" fmla="*/ 1 w 124"/>
                  <a:gd name="T7" fmla="*/ 1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4"/>
                  <a:gd name="T13" fmla="*/ 0 h 74"/>
                  <a:gd name="T14" fmla="*/ 124 w 124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4" h="74">
                    <a:moveTo>
                      <a:pt x="124" y="74"/>
                    </a:moveTo>
                    <a:lnTo>
                      <a:pt x="61" y="0"/>
                    </a:lnTo>
                    <a:lnTo>
                      <a:pt x="0" y="74"/>
                    </a:lnTo>
                    <a:lnTo>
                      <a:pt x="124" y="74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39" name="Freeform 99"/>
              <p:cNvSpPr>
                <a:spLocks/>
              </p:cNvSpPr>
              <p:nvPr/>
            </p:nvSpPr>
            <p:spPr bwMode="auto">
              <a:xfrm>
                <a:off x="1664" y="2584"/>
                <a:ext cx="62" cy="37"/>
              </a:xfrm>
              <a:custGeom>
                <a:avLst/>
                <a:gdLst>
                  <a:gd name="T0" fmla="*/ 0 w 124"/>
                  <a:gd name="T1" fmla="*/ 0 h 74"/>
                  <a:gd name="T2" fmla="*/ 1 w 124"/>
                  <a:gd name="T3" fmla="*/ 1 h 74"/>
                  <a:gd name="T4" fmla="*/ 1 w 124"/>
                  <a:gd name="T5" fmla="*/ 0 h 74"/>
                  <a:gd name="T6" fmla="*/ 0 w 124"/>
                  <a:gd name="T7" fmla="*/ 0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4"/>
                  <a:gd name="T13" fmla="*/ 0 h 74"/>
                  <a:gd name="T14" fmla="*/ 124 w 124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4" h="74">
                    <a:moveTo>
                      <a:pt x="0" y="0"/>
                    </a:moveTo>
                    <a:lnTo>
                      <a:pt x="63" y="74"/>
                    </a:lnTo>
                    <a:lnTo>
                      <a:pt x="1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303" name="Line 100"/>
            <p:cNvSpPr>
              <a:spLocks noChangeShapeType="1"/>
            </p:cNvSpPr>
            <p:nvPr/>
          </p:nvSpPr>
          <p:spPr bwMode="auto">
            <a:xfrm>
              <a:off x="1536" y="2621"/>
              <a:ext cx="235" cy="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4" name="Rectangle 101"/>
            <p:cNvSpPr>
              <a:spLocks noChangeArrowheads="1"/>
            </p:cNvSpPr>
            <p:nvPr/>
          </p:nvSpPr>
          <p:spPr bwMode="auto">
            <a:xfrm>
              <a:off x="1592" y="2253"/>
              <a:ext cx="13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5" name="Rectangle 102"/>
            <p:cNvSpPr>
              <a:spLocks noChangeArrowheads="1"/>
            </p:cNvSpPr>
            <p:nvPr/>
          </p:nvSpPr>
          <p:spPr bwMode="auto">
            <a:xfrm>
              <a:off x="1600" y="2271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i="1">
                  <a:solidFill>
                    <a:srgbClr val="FFFF66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54306" name="Rectangle 103"/>
            <p:cNvSpPr>
              <a:spLocks noChangeArrowheads="1"/>
            </p:cNvSpPr>
            <p:nvPr/>
          </p:nvSpPr>
          <p:spPr bwMode="auto">
            <a:xfrm>
              <a:off x="1528" y="2097"/>
              <a:ext cx="16" cy="7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7" name="Rectangle 104"/>
            <p:cNvSpPr>
              <a:spLocks noChangeArrowheads="1"/>
            </p:cNvSpPr>
            <p:nvPr/>
          </p:nvSpPr>
          <p:spPr bwMode="auto">
            <a:xfrm>
              <a:off x="1294" y="2097"/>
              <a:ext cx="15" cy="7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8" name="Rectangle 105"/>
            <p:cNvSpPr>
              <a:spLocks noChangeArrowheads="1"/>
            </p:cNvSpPr>
            <p:nvPr/>
          </p:nvSpPr>
          <p:spPr bwMode="auto">
            <a:xfrm>
              <a:off x="2204" y="2255"/>
              <a:ext cx="15" cy="37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9" name="Freeform 106"/>
            <p:cNvSpPr>
              <a:spLocks/>
            </p:cNvSpPr>
            <p:nvPr/>
          </p:nvSpPr>
          <p:spPr bwMode="auto">
            <a:xfrm>
              <a:off x="1771" y="1860"/>
              <a:ext cx="439" cy="395"/>
            </a:xfrm>
            <a:custGeom>
              <a:avLst/>
              <a:gdLst>
                <a:gd name="T0" fmla="*/ 0 w 879"/>
                <a:gd name="T1" fmla="*/ 0 h 788"/>
                <a:gd name="T2" fmla="*/ 0 w 879"/>
                <a:gd name="T3" fmla="*/ 1 h 788"/>
                <a:gd name="T4" fmla="*/ 0 w 879"/>
                <a:gd name="T5" fmla="*/ 1 h 788"/>
                <a:gd name="T6" fmla="*/ 0 w 879"/>
                <a:gd name="T7" fmla="*/ 1 h 788"/>
                <a:gd name="T8" fmla="*/ 0 w 879"/>
                <a:gd name="T9" fmla="*/ 1 h 788"/>
                <a:gd name="T10" fmla="*/ 0 w 879"/>
                <a:gd name="T11" fmla="*/ 1 h 788"/>
                <a:gd name="T12" fmla="*/ 0 w 879"/>
                <a:gd name="T13" fmla="*/ 1 h 788"/>
                <a:gd name="T14" fmla="*/ 0 w 879"/>
                <a:gd name="T15" fmla="*/ 1 h 788"/>
                <a:gd name="T16" fmla="*/ 0 w 879"/>
                <a:gd name="T17" fmla="*/ 1 h 788"/>
                <a:gd name="T18" fmla="*/ 0 w 879"/>
                <a:gd name="T19" fmla="*/ 1 h 788"/>
                <a:gd name="T20" fmla="*/ 0 w 879"/>
                <a:gd name="T21" fmla="*/ 1 h 788"/>
                <a:gd name="T22" fmla="*/ 0 w 879"/>
                <a:gd name="T23" fmla="*/ 1 h 788"/>
                <a:gd name="T24" fmla="*/ 0 w 879"/>
                <a:gd name="T25" fmla="*/ 1 h 788"/>
                <a:gd name="T26" fmla="*/ 0 w 879"/>
                <a:gd name="T27" fmla="*/ 1 h 788"/>
                <a:gd name="T28" fmla="*/ 0 w 879"/>
                <a:gd name="T29" fmla="*/ 1 h 788"/>
                <a:gd name="T30" fmla="*/ 0 w 879"/>
                <a:gd name="T31" fmla="*/ 1 h 788"/>
                <a:gd name="T32" fmla="*/ 0 w 879"/>
                <a:gd name="T33" fmla="*/ 1 h 788"/>
                <a:gd name="T34" fmla="*/ 0 w 879"/>
                <a:gd name="T35" fmla="*/ 1 h 788"/>
                <a:gd name="T36" fmla="*/ 0 w 879"/>
                <a:gd name="T37" fmla="*/ 1 h 788"/>
                <a:gd name="T38" fmla="*/ 0 w 879"/>
                <a:gd name="T39" fmla="*/ 1 h 788"/>
                <a:gd name="T40" fmla="*/ 0 w 879"/>
                <a:gd name="T41" fmla="*/ 1 h 788"/>
                <a:gd name="T42" fmla="*/ 0 w 879"/>
                <a:gd name="T43" fmla="*/ 1 h 788"/>
                <a:gd name="T44" fmla="*/ 0 w 879"/>
                <a:gd name="T45" fmla="*/ 1 h 788"/>
                <a:gd name="T46" fmla="*/ 0 w 879"/>
                <a:gd name="T47" fmla="*/ 1 h 788"/>
                <a:gd name="T48" fmla="*/ 0 w 879"/>
                <a:gd name="T49" fmla="*/ 1 h 788"/>
                <a:gd name="T50" fmla="*/ 0 w 879"/>
                <a:gd name="T51" fmla="*/ 1 h 788"/>
                <a:gd name="T52" fmla="*/ 0 w 879"/>
                <a:gd name="T53" fmla="*/ 1 h 788"/>
                <a:gd name="T54" fmla="*/ 0 w 879"/>
                <a:gd name="T55" fmla="*/ 1 h 788"/>
                <a:gd name="T56" fmla="*/ 0 w 879"/>
                <a:gd name="T57" fmla="*/ 1 h 788"/>
                <a:gd name="T58" fmla="*/ 0 w 879"/>
                <a:gd name="T59" fmla="*/ 1 h 788"/>
                <a:gd name="T60" fmla="*/ 0 w 879"/>
                <a:gd name="T61" fmla="*/ 1 h 788"/>
                <a:gd name="T62" fmla="*/ 0 w 879"/>
                <a:gd name="T63" fmla="*/ 1 h 788"/>
                <a:gd name="T64" fmla="*/ 0 w 879"/>
                <a:gd name="T65" fmla="*/ 1 h 788"/>
                <a:gd name="T66" fmla="*/ 0 w 879"/>
                <a:gd name="T67" fmla="*/ 1 h 788"/>
                <a:gd name="T68" fmla="*/ 0 w 879"/>
                <a:gd name="T69" fmla="*/ 1 h 788"/>
                <a:gd name="T70" fmla="*/ 0 w 879"/>
                <a:gd name="T71" fmla="*/ 1 h 788"/>
                <a:gd name="T72" fmla="*/ 0 w 879"/>
                <a:gd name="T73" fmla="*/ 1 h 788"/>
                <a:gd name="T74" fmla="*/ 0 w 879"/>
                <a:gd name="T75" fmla="*/ 1 h 788"/>
                <a:gd name="T76" fmla="*/ 0 w 879"/>
                <a:gd name="T77" fmla="*/ 1 h 788"/>
                <a:gd name="T78" fmla="*/ 0 w 879"/>
                <a:gd name="T79" fmla="*/ 1 h 788"/>
                <a:gd name="T80" fmla="*/ 0 w 879"/>
                <a:gd name="T81" fmla="*/ 1 h 788"/>
                <a:gd name="T82" fmla="*/ 0 w 879"/>
                <a:gd name="T83" fmla="*/ 1 h 788"/>
                <a:gd name="T84" fmla="*/ 0 w 879"/>
                <a:gd name="T85" fmla="*/ 1 h 788"/>
                <a:gd name="T86" fmla="*/ 0 w 879"/>
                <a:gd name="T87" fmla="*/ 1 h 788"/>
                <a:gd name="T88" fmla="*/ 0 w 879"/>
                <a:gd name="T89" fmla="*/ 1 h 788"/>
                <a:gd name="T90" fmla="*/ 0 w 879"/>
                <a:gd name="T91" fmla="*/ 1 h 788"/>
                <a:gd name="T92" fmla="*/ 0 w 879"/>
                <a:gd name="T93" fmla="*/ 1 h 788"/>
                <a:gd name="T94" fmla="*/ 0 w 879"/>
                <a:gd name="T95" fmla="*/ 1 h 788"/>
                <a:gd name="T96" fmla="*/ 0 w 879"/>
                <a:gd name="T97" fmla="*/ 1 h 788"/>
                <a:gd name="T98" fmla="*/ 0 w 879"/>
                <a:gd name="T99" fmla="*/ 1 h 788"/>
                <a:gd name="T100" fmla="*/ 0 w 879"/>
                <a:gd name="T101" fmla="*/ 1 h 788"/>
                <a:gd name="T102" fmla="*/ 0 w 879"/>
                <a:gd name="T103" fmla="*/ 1 h 788"/>
                <a:gd name="T104" fmla="*/ 0 w 879"/>
                <a:gd name="T105" fmla="*/ 1 h 788"/>
                <a:gd name="T106" fmla="*/ 0 w 879"/>
                <a:gd name="T107" fmla="*/ 1 h 788"/>
                <a:gd name="T108" fmla="*/ 0 w 879"/>
                <a:gd name="T109" fmla="*/ 1 h 788"/>
                <a:gd name="T110" fmla="*/ 0 w 879"/>
                <a:gd name="T111" fmla="*/ 1 h 788"/>
                <a:gd name="T112" fmla="*/ 0 w 879"/>
                <a:gd name="T113" fmla="*/ 1 h 788"/>
                <a:gd name="T114" fmla="*/ 0 w 879"/>
                <a:gd name="T115" fmla="*/ 1 h 788"/>
                <a:gd name="T116" fmla="*/ 0 w 879"/>
                <a:gd name="T117" fmla="*/ 0 h 7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879"/>
                <a:gd name="T178" fmla="*/ 0 h 788"/>
                <a:gd name="T179" fmla="*/ 879 w 879"/>
                <a:gd name="T180" fmla="*/ 788 h 78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879" h="788">
                  <a:moveTo>
                    <a:pt x="0" y="0"/>
                  </a:moveTo>
                  <a:lnTo>
                    <a:pt x="0" y="29"/>
                  </a:lnTo>
                  <a:lnTo>
                    <a:pt x="45" y="31"/>
                  </a:lnTo>
                  <a:lnTo>
                    <a:pt x="88" y="33"/>
                  </a:lnTo>
                  <a:lnTo>
                    <a:pt x="132" y="38"/>
                  </a:lnTo>
                  <a:lnTo>
                    <a:pt x="173" y="45"/>
                  </a:lnTo>
                  <a:lnTo>
                    <a:pt x="173" y="31"/>
                  </a:lnTo>
                  <a:lnTo>
                    <a:pt x="167" y="44"/>
                  </a:lnTo>
                  <a:lnTo>
                    <a:pt x="211" y="53"/>
                  </a:lnTo>
                  <a:lnTo>
                    <a:pt x="250" y="64"/>
                  </a:lnTo>
                  <a:lnTo>
                    <a:pt x="331" y="89"/>
                  </a:lnTo>
                  <a:lnTo>
                    <a:pt x="406" y="121"/>
                  </a:lnTo>
                  <a:lnTo>
                    <a:pt x="477" y="161"/>
                  </a:lnTo>
                  <a:lnTo>
                    <a:pt x="483" y="146"/>
                  </a:lnTo>
                  <a:lnTo>
                    <a:pt x="471" y="157"/>
                  </a:lnTo>
                  <a:lnTo>
                    <a:pt x="538" y="201"/>
                  </a:lnTo>
                  <a:lnTo>
                    <a:pt x="599" y="251"/>
                  </a:lnTo>
                  <a:lnTo>
                    <a:pt x="656" y="306"/>
                  </a:lnTo>
                  <a:lnTo>
                    <a:pt x="705" y="366"/>
                  </a:lnTo>
                  <a:lnTo>
                    <a:pt x="715" y="355"/>
                  </a:lnTo>
                  <a:lnTo>
                    <a:pt x="701" y="361"/>
                  </a:lnTo>
                  <a:lnTo>
                    <a:pt x="745" y="425"/>
                  </a:lnTo>
                  <a:lnTo>
                    <a:pt x="780" y="493"/>
                  </a:lnTo>
                  <a:lnTo>
                    <a:pt x="810" y="565"/>
                  </a:lnTo>
                  <a:lnTo>
                    <a:pt x="822" y="601"/>
                  </a:lnTo>
                  <a:lnTo>
                    <a:pt x="832" y="638"/>
                  </a:lnTo>
                  <a:lnTo>
                    <a:pt x="845" y="632"/>
                  </a:lnTo>
                  <a:lnTo>
                    <a:pt x="830" y="632"/>
                  </a:lnTo>
                  <a:lnTo>
                    <a:pt x="837" y="671"/>
                  </a:lnTo>
                  <a:lnTo>
                    <a:pt x="843" y="710"/>
                  </a:lnTo>
                  <a:lnTo>
                    <a:pt x="845" y="748"/>
                  </a:lnTo>
                  <a:lnTo>
                    <a:pt x="847" y="788"/>
                  </a:lnTo>
                  <a:lnTo>
                    <a:pt x="879" y="788"/>
                  </a:lnTo>
                  <a:lnTo>
                    <a:pt x="877" y="748"/>
                  </a:lnTo>
                  <a:lnTo>
                    <a:pt x="875" y="710"/>
                  </a:lnTo>
                  <a:lnTo>
                    <a:pt x="869" y="671"/>
                  </a:lnTo>
                  <a:lnTo>
                    <a:pt x="861" y="632"/>
                  </a:lnTo>
                  <a:lnTo>
                    <a:pt x="861" y="627"/>
                  </a:lnTo>
                  <a:lnTo>
                    <a:pt x="851" y="590"/>
                  </a:lnTo>
                  <a:lnTo>
                    <a:pt x="839" y="554"/>
                  </a:lnTo>
                  <a:lnTo>
                    <a:pt x="810" y="482"/>
                  </a:lnTo>
                  <a:lnTo>
                    <a:pt x="774" y="414"/>
                  </a:lnTo>
                  <a:lnTo>
                    <a:pt x="731" y="350"/>
                  </a:lnTo>
                  <a:lnTo>
                    <a:pt x="727" y="346"/>
                  </a:lnTo>
                  <a:lnTo>
                    <a:pt x="678" y="286"/>
                  </a:lnTo>
                  <a:lnTo>
                    <a:pt x="621" y="231"/>
                  </a:lnTo>
                  <a:lnTo>
                    <a:pt x="559" y="181"/>
                  </a:lnTo>
                  <a:lnTo>
                    <a:pt x="492" y="137"/>
                  </a:lnTo>
                  <a:lnTo>
                    <a:pt x="488" y="133"/>
                  </a:lnTo>
                  <a:lnTo>
                    <a:pt x="418" y="93"/>
                  </a:lnTo>
                  <a:lnTo>
                    <a:pt x="343" y="62"/>
                  </a:lnTo>
                  <a:lnTo>
                    <a:pt x="262" y="36"/>
                  </a:lnTo>
                  <a:lnTo>
                    <a:pt x="222" y="25"/>
                  </a:lnTo>
                  <a:lnTo>
                    <a:pt x="179" y="16"/>
                  </a:lnTo>
                  <a:lnTo>
                    <a:pt x="173" y="16"/>
                  </a:lnTo>
                  <a:lnTo>
                    <a:pt x="132" y="9"/>
                  </a:lnTo>
                  <a:lnTo>
                    <a:pt x="88" y="3"/>
                  </a:lnTo>
                  <a:lnTo>
                    <a:pt x="4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0" name="Freeform 107"/>
            <p:cNvSpPr>
              <a:spLocks/>
            </p:cNvSpPr>
            <p:nvPr/>
          </p:nvSpPr>
          <p:spPr bwMode="auto">
            <a:xfrm>
              <a:off x="1781" y="2604"/>
              <a:ext cx="438" cy="394"/>
            </a:xfrm>
            <a:custGeom>
              <a:avLst/>
              <a:gdLst>
                <a:gd name="T0" fmla="*/ 0 w 878"/>
                <a:gd name="T1" fmla="*/ 1 h 788"/>
                <a:gd name="T2" fmla="*/ 0 w 878"/>
                <a:gd name="T3" fmla="*/ 1 h 788"/>
                <a:gd name="T4" fmla="*/ 0 w 878"/>
                <a:gd name="T5" fmla="*/ 1 h 788"/>
                <a:gd name="T6" fmla="*/ 0 w 878"/>
                <a:gd name="T7" fmla="*/ 1 h 788"/>
                <a:gd name="T8" fmla="*/ 0 w 878"/>
                <a:gd name="T9" fmla="*/ 1 h 788"/>
                <a:gd name="T10" fmla="*/ 0 w 878"/>
                <a:gd name="T11" fmla="*/ 1 h 788"/>
                <a:gd name="T12" fmla="*/ 0 w 878"/>
                <a:gd name="T13" fmla="*/ 1 h 788"/>
                <a:gd name="T14" fmla="*/ 0 w 878"/>
                <a:gd name="T15" fmla="*/ 1 h 788"/>
                <a:gd name="T16" fmla="*/ 0 w 878"/>
                <a:gd name="T17" fmla="*/ 1 h 788"/>
                <a:gd name="T18" fmla="*/ 0 w 878"/>
                <a:gd name="T19" fmla="*/ 1 h 788"/>
                <a:gd name="T20" fmla="*/ 0 w 878"/>
                <a:gd name="T21" fmla="*/ 1 h 788"/>
                <a:gd name="T22" fmla="*/ 0 w 878"/>
                <a:gd name="T23" fmla="*/ 1 h 788"/>
                <a:gd name="T24" fmla="*/ 0 w 878"/>
                <a:gd name="T25" fmla="*/ 1 h 788"/>
                <a:gd name="T26" fmla="*/ 0 w 878"/>
                <a:gd name="T27" fmla="*/ 1 h 788"/>
                <a:gd name="T28" fmla="*/ 0 w 878"/>
                <a:gd name="T29" fmla="*/ 1 h 788"/>
                <a:gd name="T30" fmla="*/ 0 w 878"/>
                <a:gd name="T31" fmla="*/ 1 h 788"/>
                <a:gd name="T32" fmla="*/ 0 w 878"/>
                <a:gd name="T33" fmla="*/ 1 h 788"/>
                <a:gd name="T34" fmla="*/ 0 w 878"/>
                <a:gd name="T35" fmla="*/ 1 h 788"/>
                <a:gd name="T36" fmla="*/ 0 w 878"/>
                <a:gd name="T37" fmla="*/ 1 h 788"/>
                <a:gd name="T38" fmla="*/ 0 w 878"/>
                <a:gd name="T39" fmla="*/ 1 h 788"/>
                <a:gd name="T40" fmla="*/ 0 w 878"/>
                <a:gd name="T41" fmla="*/ 1 h 788"/>
                <a:gd name="T42" fmla="*/ 0 w 878"/>
                <a:gd name="T43" fmla="*/ 1 h 788"/>
                <a:gd name="T44" fmla="*/ 0 w 878"/>
                <a:gd name="T45" fmla="*/ 1 h 788"/>
                <a:gd name="T46" fmla="*/ 0 w 878"/>
                <a:gd name="T47" fmla="*/ 1 h 788"/>
                <a:gd name="T48" fmla="*/ 0 w 878"/>
                <a:gd name="T49" fmla="*/ 1 h 788"/>
                <a:gd name="T50" fmla="*/ 0 w 878"/>
                <a:gd name="T51" fmla="*/ 1 h 788"/>
                <a:gd name="T52" fmla="*/ 0 w 878"/>
                <a:gd name="T53" fmla="*/ 0 h 788"/>
                <a:gd name="T54" fmla="*/ 0 w 878"/>
                <a:gd name="T55" fmla="*/ 0 h 788"/>
                <a:gd name="T56" fmla="*/ 0 w 878"/>
                <a:gd name="T57" fmla="*/ 1 h 788"/>
                <a:gd name="T58" fmla="*/ 0 w 878"/>
                <a:gd name="T59" fmla="*/ 1 h 788"/>
                <a:gd name="T60" fmla="*/ 0 w 878"/>
                <a:gd name="T61" fmla="*/ 1 h 788"/>
                <a:gd name="T62" fmla="*/ 0 w 878"/>
                <a:gd name="T63" fmla="*/ 1 h 788"/>
                <a:gd name="T64" fmla="*/ 0 w 878"/>
                <a:gd name="T65" fmla="*/ 1 h 788"/>
                <a:gd name="T66" fmla="*/ 0 w 878"/>
                <a:gd name="T67" fmla="*/ 1 h 788"/>
                <a:gd name="T68" fmla="*/ 0 w 878"/>
                <a:gd name="T69" fmla="*/ 1 h 788"/>
                <a:gd name="T70" fmla="*/ 0 w 878"/>
                <a:gd name="T71" fmla="*/ 1 h 788"/>
                <a:gd name="T72" fmla="*/ 0 w 878"/>
                <a:gd name="T73" fmla="*/ 1 h 788"/>
                <a:gd name="T74" fmla="*/ 0 w 878"/>
                <a:gd name="T75" fmla="*/ 1 h 788"/>
                <a:gd name="T76" fmla="*/ 0 w 878"/>
                <a:gd name="T77" fmla="*/ 1 h 788"/>
                <a:gd name="T78" fmla="*/ 0 w 878"/>
                <a:gd name="T79" fmla="*/ 1 h 788"/>
                <a:gd name="T80" fmla="*/ 0 w 878"/>
                <a:gd name="T81" fmla="*/ 1 h 788"/>
                <a:gd name="T82" fmla="*/ 0 w 878"/>
                <a:gd name="T83" fmla="*/ 1 h 788"/>
                <a:gd name="T84" fmla="*/ 0 w 878"/>
                <a:gd name="T85" fmla="*/ 1 h 788"/>
                <a:gd name="T86" fmla="*/ 0 w 878"/>
                <a:gd name="T87" fmla="*/ 1 h 788"/>
                <a:gd name="T88" fmla="*/ 0 w 878"/>
                <a:gd name="T89" fmla="*/ 1 h 788"/>
                <a:gd name="T90" fmla="*/ 0 w 878"/>
                <a:gd name="T91" fmla="*/ 1 h 788"/>
                <a:gd name="T92" fmla="*/ 0 w 878"/>
                <a:gd name="T93" fmla="*/ 1 h 788"/>
                <a:gd name="T94" fmla="*/ 0 w 878"/>
                <a:gd name="T95" fmla="*/ 1 h 788"/>
                <a:gd name="T96" fmla="*/ 0 w 878"/>
                <a:gd name="T97" fmla="*/ 1 h 788"/>
                <a:gd name="T98" fmla="*/ 0 w 878"/>
                <a:gd name="T99" fmla="*/ 1 h 788"/>
                <a:gd name="T100" fmla="*/ 0 w 878"/>
                <a:gd name="T101" fmla="*/ 1 h 788"/>
                <a:gd name="T102" fmla="*/ 0 w 878"/>
                <a:gd name="T103" fmla="*/ 1 h 788"/>
                <a:gd name="T104" fmla="*/ 0 w 878"/>
                <a:gd name="T105" fmla="*/ 1 h 788"/>
                <a:gd name="T106" fmla="*/ 0 w 878"/>
                <a:gd name="T107" fmla="*/ 1 h 788"/>
                <a:gd name="T108" fmla="*/ 0 w 878"/>
                <a:gd name="T109" fmla="*/ 1 h 788"/>
                <a:gd name="T110" fmla="*/ 0 w 878"/>
                <a:gd name="T111" fmla="*/ 1 h 788"/>
                <a:gd name="T112" fmla="*/ 0 w 878"/>
                <a:gd name="T113" fmla="*/ 1 h 78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78"/>
                <a:gd name="T172" fmla="*/ 0 h 788"/>
                <a:gd name="T173" fmla="*/ 878 w 878"/>
                <a:gd name="T174" fmla="*/ 788 h 78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78" h="788">
                  <a:moveTo>
                    <a:pt x="0" y="758"/>
                  </a:moveTo>
                  <a:lnTo>
                    <a:pt x="0" y="788"/>
                  </a:lnTo>
                  <a:lnTo>
                    <a:pt x="44" y="786"/>
                  </a:lnTo>
                  <a:lnTo>
                    <a:pt x="89" y="784"/>
                  </a:lnTo>
                  <a:lnTo>
                    <a:pt x="132" y="778"/>
                  </a:lnTo>
                  <a:lnTo>
                    <a:pt x="174" y="771"/>
                  </a:lnTo>
                  <a:lnTo>
                    <a:pt x="180" y="771"/>
                  </a:lnTo>
                  <a:lnTo>
                    <a:pt x="262" y="753"/>
                  </a:lnTo>
                  <a:lnTo>
                    <a:pt x="341" y="727"/>
                  </a:lnTo>
                  <a:lnTo>
                    <a:pt x="416" y="694"/>
                  </a:lnTo>
                  <a:lnTo>
                    <a:pt x="487" y="656"/>
                  </a:lnTo>
                  <a:lnTo>
                    <a:pt x="493" y="652"/>
                  </a:lnTo>
                  <a:lnTo>
                    <a:pt x="558" y="608"/>
                  </a:lnTo>
                  <a:lnTo>
                    <a:pt x="619" y="556"/>
                  </a:lnTo>
                  <a:lnTo>
                    <a:pt x="676" y="503"/>
                  </a:lnTo>
                  <a:lnTo>
                    <a:pt x="726" y="443"/>
                  </a:lnTo>
                  <a:lnTo>
                    <a:pt x="730" y="439"/>
                  </a:lnTo>
                  <a:lnTo>
                    <a:pt x="773" y="375"/>
                  </a:lnTo>
                  <a:lnTo>
                    <a:pt x="809" y="307"/>
                  </a:lnTo>
                  <a:lnTo>
                    <a:pt x="838" y="235"/>
                  </a:lnTo>
                  <a:lnTo>
                    <a:pt x="850" y="199"/>
                  </a:lnTo>
                  <a:lnTo>
                    <a:pt x="860" y="162"/>
                  </a:lnTo>
                  <a:lnTo>
                    <a:pt x="860" y="156"/>
                  </a:lnTo>
                  <a:lnTo>
                    <a:pt x="868" y="118"/>
                  </a:lnTo>
                  <a:lnTo>
                    <a:pt x="874" y="79"/>
                  </a:lnTo>
                  <a:lnTo>
                    <a:pt x="876" y="41"/>
                  </a:lnTo>
                  <a:lnTo>
                    <a:pt x="878" y="0"/>
                  </a:lnTo>
                  <a:lnTo>
                    <a:pt x="846" y="0"/>
                  </a:lnTo>
                  <a:lnTo>
                    <a:pt x="844" y="41"/>
                  </a:lnTo>
                  <a:lnTo>
                    <a:pt x="842" y="79"/>
                  </a:lnTo>
                  <a:lnTo>
                    <a:pt x="836" y="118"/>
                  </a:lnTo>
                  <a:lnTo>
                    <a:pt x="828" y="156"/>
                  </a:lnTo>
                  <a:lnTo>
                    <a:pt x="844" y="156"/>
                  </a:lnTo>
                  <a:lnTo>
                    <a:pt x="830" y="151"/>
                  </a:lnTo>
                  <a:lnTo>
                    <a:pt x="820" y="188"/>
                  </a:lnTo>
                  <a:lnTo>
                    <a:pt x="809" y="224"/>
                  </a:lnTo>
                  <a:lnTo>
                    <a:pt x="779" y="296"/>
                  </a:lnTo>
                  <a:lnTo>
                    <a:pt x="744" y="364"/>
                  </a:lnTo>
                  <a:lnTo>
                    <a:pt x="700" y="428"/>
                  </a:lnTo>
                  <a:lnTo>
                    <a:pt x="714" y="434"/>
                  </a:lnTo>
                  <a:lnTo>
                    <a:pt x="704" y="422"/>
                  </a:lnTo>
                  <a:lnTo>
                    <a:pt x="655" y="483"/>
                  </a:lnTo>
                  <a:lnTo>
                    <a:pt x="598" y="536"/>
                  </a:lnTo>
                  <a:lnTo>
                    <a:pt x="537" y="588"/>
                  </a:lnTo>
                  <a:lnTo>
                    <a:pt x="471" y="632"/>
                  </a:lnTo>
                  <a:lnTo>
                    <a:pt x="481" y="641"/>
                  </a:lnTo>
                  <a:lnTo>
                    <a:pt x="475" y="628"/>
                  </a:lnTo>
                  <a:lnTo>
                    <a:pt x="404" y="667"/>
                  </a:lnTo>
                  <a:lnTo>
                    <a:pt x="330" y="700"/>
                  </a:lnTo>
                  <a:lnTo>
                    <a:pt x="251" y="725"/>
                  </a:lnTo>
                  <a:lnTo>
                    <a:pt x="168" y="744"/>
                  </a:lnTo>
                  <a:lnTo>
                    <a:pt x="174" y="756"/>
                  </a:lnTo>
                  <a:lnTo>
                    <a:pt x="174" y="742"/>
                  </a:lnTo>
                  <a:lnTo>
                    <a:pt x="132" y="749"/>
                  </a:lnTo>
                  <a:lnTo>
                    <a:pt x="89" y="755"/>
                  </a:lnTo>
                  <a:lnTo>
                    <a:pt x="44" y="756"/>
                  </a:lnTo>
                  <a:lnTo>
                    <a:pt x="0" y="7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311" name="Group 108"/>
            <p:cNvGrpSpPr>
              <a:grpSpLocks/>
            </p:cNvGrpSpPr>
            <p:nvPr/>
          </p:nvGrpSpPr>
          <p:grpSpPr bwMode="auto">
            <a:xfrm>
              <a:off x="3393" y="1894"/>
              <a:ext cx="554" cy="543"/>
              <a:chOff x="3393" y="1894"/>
              <a:chExt cx="554" cy="543"/>
            </a:xfrm>
          </p:grpSpPr>
          <p:sp>
            <p:nvSpPr>
              <p:cNvPr id="54335" name="Line 109"/>
              <p:cNvSpPr>
                <a:spLocks noChangeShapeType="1"/>
              </p:cNvSpPr>
              <p:nvPr/>
            </p:nvSpPr>
            <p:spPr bwMode="auto">
              <a:xfrm flipV="1">
                <a:off x="3393" y="1919"/>
                <a:ext cx="529" cy="518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36" name="Freeform 110"/>
              <p:cNvSpPr>
                <a:spLocks/>
              </p:cNvSpPr>
              <p:nvPr/>
            </p:nvSpPr>
            <p:spPr bwMode="auto">
              <a:xfrm>
                <a:off x="3898" y="1894"/>
                <a:ext cx="49" cy="47"/>
              </a:xfrm>
              <a:custGeom>
                <a:avLst/>
                <a:gdLst>
                  <a:gd name="T0" fmla="*/ 0 w 99"/>
                  <a:gd name="T1" fmla="*/ 1 h 94"/>
                  <a:gd name="T2" fmla="*/ 0 w 99"/>
                  <a:gd name="T3" fmla="*/ 0 h 94"/>
                  <a:gd name="T4" fmla="*/ 0 w 99"/>
                  <a:gd name="T5" fmla="*/ 1 h 94"/>
                  <a:gd name="T6" fmla="*/ 0 w 99"/>
                  <a:gd name="T7" fmla="*/ 1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9"/>
                  <a:gd name="T13" fmla="*/ 0 h 94"/>
                  <a:gd name="T14" fmla="*/ 99 w 99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9" h="94">
                    <a:moveTo>
                      <a:pt x="89" y="94"/>
                    </a:moveTo>
                    <a:lnTo>
                      <a:pt x="99" y="0"/>
                    </a:lnTo>
                    <a:lnTo>
                      <a:pt x="0" y="13"/>
                    </a:lnTo>
                    <a:lnTo>
                      <a:pt x="89" y="94"/>
                    </a:ln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312" name="Group 111"/>
            <p:cNvGrpSpPr>
              <a:grpSpLocks/>
            </p:cNvGrpSpPr>
            <p:nvPr/>
          </p:nvGrpSpPr>
          <p:grpSpPr bwMode="auto">
            <a:xfrm>
              <a:off x="3384" y="2492"/>
              <a:ext cx="553" cy="543"/>
              <a:chOff x="3384" y="2492"/>
              <a:chExt cx="553" cy="543"/>
            </a:xfrm>
          </p:grpSpPr>
          <p:sp>
            <p:nvSpPr>
              <p:cNvPr id="54333" name="Line 112"/>
              <p:cNvSpPr>
                <a:spLocks noChangeShapeType="1"/>
              </p:cNvSpPr>
              <p:nvPr/>
            </p:nvSpPr>
            <p:spPr bwMode="auto">
              <a:xfrm>
                <a:off x="3384" y="2492"/>
                <a:ext cx="528" cy="519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34" name="Freeform 113"/>
              <p:cNvSpPr>
                <a:spLocks/>
              </p:cNvSpPr>
              <p:nvPr/>
            </p:nvSpPr>
            <p:spPr bwMode="auto">
              <a:xfrm>
                <a:off x="3887" y="2990"/>
                <a:ext cx="50" cy="45"/>
              </a:xfrm>
              <a:custGeom>
                <a:avLst/>
                <a:gdLst>
                  <a:gd name="T0" fmla="*/ 0 w 101"/>
                  <a:gd name="T1" fmla="*/ 0 h 92"/>
                  <a:gd name="T2" fmla="*/ 0 w 101"/>
                  <a:gd name="T3" fmla="*/ 0 h 92"/>
                  <a:gd name="T4" fmla="*/ 0 w 101"/>
                  <a:gd name="T5" fmla="*/ 0 h 92"/>
                  <a:gd name="T6" fmla="*/ 0 w 101"/>
                  <a:gd name="T7" fmla="*/ 0 h 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1"/>
                  <a:gd name="T13" fmla="*/ 0 h 92"/>
                  <a:gd name="T14" fmla="*/ 101 w 101"/>
                  <a:gd name="T15" fmla="*/ 92 h 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1" h="92">
                    <a:moveTo>
                      <a:pt x="0" y="79"/>
                    </a:moveTo>
                    <a:lnTo>
                      <a:pt x="101" y="92"/>
                    </a:lnTo>
                    <a:lnTo>
                      <a:pt x="91" y="0"/>
                    </a:lnTo>
                    <a:lnTo>
                      <a:pt x="0" y="79"/>
                    </a:ln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313" name="Rectangle 114"/>
            <p:cNvSpPr>
              <a:spLocks noChangeArrowheads="1"/>
            </p:cNvSpPr>
            <p:nvPr/>
          </p:nvSpPr>
          <p:spPr bwMode="auto">
            <a:xfrm>
              <a:off x="2869" y="1958"/>
              <a:ext cx="450" cy="941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4" name="Rectangle 115"/>
            <p:cNvSpPr>
              <a:spLocks noChangeArrowheads="1"/>
            </p:cNvSpPr>
            <p:nvPr/>
          </p:nvSpPr>
          <p:spPr bwMode="auto">
            <a:xfrm>
              <a:off x="3340" y="2004"/>
              <a:ext cx="32" cy="40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5" name="Rectangle 116"/>
            <p:cNvSpPr>
              <a:spLocks noChangeArrowheads="1"/>
            </p:cNvSpPr>
            <p:nvPr/>
          </p:nvSpPr>
          <p:spPr bwMode="auto">
            <a:xfrm>
              <a:off x="3340" y="2520"/>
              <a:ext cx="32" cy="40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6" name="Oval 117"/>
            <p:cNvSpPr>
              <a:spLocks noChangeArrowheads="1"/>
            </p:cNvSpPr>
            <p:nvPr/>
          </p:nvSpPr>
          <p:spPr bwMode="auto">
            <a:xfrm>
              <a:off x="3141" y="2262"/>
              <a:ext cx="404" cy="398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7" name="Rectangle 118"/>
            <p:cNvSpPr>
              <a:spLocks noChangeArrowheads="1"/>
            </p:cNvSpPr>
            <p:nvPr/>
          </p:nvSpPr>
          <p:spPr bwMode="auto">
            <a:xfrm>
              <a:off x="3243" y="2326"/>
              <a:ext cx="19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8" name="Rectangle 119"/>
            <p:cNvSpPr>
              <a:spLocks noChangeArrowheads="1"/>
            </p:cNvSpPr>
            <p:nvPr/>
          </p:nvSpPr>
          <p:spPr bwMode="auto">
            <a:xfrm>
              <a:off x="3251" y="2342"/>
              <a:ext cx="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</a:rPr>
                <a:t>·</a:t>
              </a:r>
              <a:endParaRPr lang="en-US" altLang="zh-CN"/>
            </a:p>
          </p:txBody>
        </p:sp>
        <p:sp>
          <p:nvSpPr>
            <p:cNvPr id="54319" name="Oval 120"/>
            <p:cNvSpPr>
              <a:spLocks noChangeArrowheads="1"/>
            </p:cNvSpPr>
            <p:nvPr/>
          </p:nvSpPr>
          <p:spPr bwMode="auto">
            <a:xfrm>
              <a:off x="2925" y="2024"/>
              <a:ext cx="855" cy="847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0" name="Rectangle 121"/>
            <p:cNvSpPr>
              <a:spLocks noChangeArrowheads="1"/>
            </p:cNvSpPr>
            <p:nvPr/>
          </p:nvSpPr>
          <p:spPr bwMode="auto">
            <a:xfrm>
              <a:off x="2849" y="1968"/>
              <a:ext cx="480" cy="1003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321" name="Group 122"/>
            <p:cNvGrpSpPr>
              <a:grpSpLocks/>
            </p:cNvGrpSpPr>
            <p:nvPr/>
          </p:nvGrpSpPr>
          <p:grpSpPr bwMode="auto">
            <a:xfrm>
              <a:off x="2812" y="2224"/>
              <a:ext cx="516" cy="58"/>
              <a:chOff x="2812" y="2224"/>
              <a:chExt cx="516" cy="58"/>
            </a:xfrm>
          </p:grpSpPr>
          <p:sp>
            <p:nvSpPr>
              <p:cNvPr id="54331" name="Line 123"/>
              <p:cNvSpPr>
                <a:spLocks noChangeShapeType="1"/>
              </p:cNvSpPr>
              <p:nvPr/>
            </p:nvSpPr>
            <p:spPr bwMode="auto">
              <a:xfrm>
                <a:off x="2812" y="2253"/>
                <a:ext cx="479" cy="1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32" name="Freeform 124"/>
              <p:cNvSpPr>
                <a:spLocks/>
              </p:cNvSpPr>
              <p:nvPr/>
            </p:nvSpPr>
            <p:spPr bwMode="auto">
              <a:xfrm>
                <a:off x="3289" y="2224"/>
                <a:ext cx="39" cy="58"/>
              </a:xfrm>
              <a:custGeom>
                <a:avLst/>
                <a:gdLst>
                  <a:gd name="T0" fmla="*/ 0 w 79"/>
                  <a:gd name="T1" fmla="*/ 1 h 115"/>
                  <a:gd name="T2" fmla="*/ 0 w 79"/>
                  <a:gd name="T3" fmla="*/ 1 h 115"/>
                  <a:gd name="T4" fmla="*/ 0 w 79"/>
                  <a:gd name="T5" fmla="*/ 0 h 115"/>
                  <a:gd name="T6" fmla="*/ 0 w 79"/>
                  <a:gd name="T7" fmla="*/ 1 h 1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9"/>
                  <a:gd name="T13" fmla="*/ 0 h 115"/>
                  <a:gd name="T14" fmla="*/ 79 w 79"/>
                  <a:gd name="T15" fmla="*/ 115 h 1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9" h="115">
                    <a:moveTo>
                      <a:pt x="0" y="115"/>
                    </a:moveTo>
                    <a:lnTo>
                      <a:pt x="79" y="57"/>
                    </a:lnTo>
                    <a:lnTo>
                      <a:pt x="0" y="0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322" name="Group 125"/>
            <p:cNvGrpSpPr>
              <a:grpSpLocks/>
            </p:cNvGrpSpPr>
            <p:nvPr/>
          </p:nvGrpSpPr>
          <p:grpSpPr bwMode="auto">
            <a:xfrm>
              <a:off x="2822" y="2620"/>
              <a:ext cx="525" cy="58"/>
              <a:chOff x="2822" y="2620"/>
              <a:chExt cx="525" cy="58"/>
            </a:xfrm>
          </p:grpSpPr>
          <p:sp>
            <p:nvSpPr>
              <p:cNvPr id="54329" name="Line 126"/>
              <p:cNvSpPr>
                <a:spLocks noChangeShapeType="1"/>
              </p:cNvSpPr>
              <p:nvPr/>
            </p:nvSpPr>
            <p:spPr bwMode="auto">
              <a:xfrm>
                <a:off x="2822" y="2648"/>
                <a:ext cx="488" cy="1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30" name="Freeform 127"/>
              <p:cNvSpPr>
                <a:spLocks/>
              </p:cNvSpPr>
              <p:nvPr/>
            </p:nvSpPr>
            <p:spPr bwMode="auto">
              <a:xfrm>
                <a:off x="3308" y="2620"/>
                <a:ext cx="39" cy="58"/>
              </a:xfrm>
              <a:custGeom>
                <a:avLst/>
                <a:gdLst>
                  <a:gd name="T0" fmla="*/ 0 w 79"/>
                  <a:gd name="T1" fmla="*/ 1 h 115"/>
                  <a:gd name="T2" fmla="*/ 0 w 79"/>
                  <a:gd name="T3" fmla="*/ 1 h 115"/>
                  <a:gd name="T4" fmla="*/ 0 w 79"/>
                  <a:gd name="T5" fmla="*/ 0 h 115"/>
                  <a:gd name="T6" fmla="*/ 0 w 79"/>
                  <a:gd name="T7" fmla="*/ 1 h 1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9"/>
                  <a:gd name="T13" fmla="*/ 0 h 115"/>
                  <a:gd name="T14" fmla="*/ 79 w 79"/>
                  <a:gd name="T15" fmla="*/ 115 h 1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9" h="115">
                    <a:moveTo>
                      <a:pt x="0" y="115"/>
                    </a:moveTo>
                    <a:lnTo>
                      <a:pt x="79" y="57"/>
                    </a:lnTo>
                    <a:lnTo>
                      <a:pt x="0" y="0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323" name="Group 128"/>
            <p:cNvGrpSpPr>
              <a:grpSpLocks/>
            </p:cNvGrpSpPr>
            <p:nvPr/>
          </p:nvGrpSpPr>
          <p:grpSpPr bwMode="auto">
            <a:xfrm>
              <a:off x="2812" y="2436"/>
              <a:ext cx="1426" cy="58"/>
              <a:chOff x="2812" y="2436"/>
              <a:chExt cx="1426" cy="58"/>
            </a:xfrm>
          </p:grpSpPr>
          <p:sp>
            <p:nvSpPr>
              <p:cNvPr id="54327" name="Line 129"/>
              <p:cNvSpPr>
                <a:spLocks noChangeShapeType="1"/>
              </p:cNvSpPr>
              <p:nvPr/>
            </p:nvSpPr>
            <p:spPr bwMode="auto">
              <a:xfrm>
                <a:off x="2812" y="2465"/>
                <a:ext cx="1389" cy="1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8" name="Freeform 130"/>
              <p:cNvSpPr>
                <a:spLocks/>
              </p:cNvSpPr>
              <p:nvPr/>
            </p:nvSpPr>
            <p:spPr bwMode="auto">
              <a:xfrm>
                <a:off x="4199" y="2436"/>
                <a:ext cx="39" cy="58"/>
              </a:xfrm>
              <a:custGeom>
                <a:avLst/>
                <a:gdLst>
                  <a:gd name="T0" fmla="*/ 0 w 79"/>
                  <a:gd name="T1" fmla="*/ 1 h 115"/>
                  <a:gd name="T2" fmla="*/ 0 w 79"/>
                  <a:gd name="T3" fmla="*/ 1 h 115"/>
                  <a:gd name="T4" fmla="*/ 0 w 79"/>
                  <a:gd name="T5" fmla="*/ 0 h 115"/>
                  <a:gd name="T6" fmla="*/ 0 w 79"/>
                  <a:gd name="T7" fmla="*/ 1 h 1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9"/>
                  <a:gd name="T13" fmla="*/ 0 h 115"/>
                  <a:gd name="T14" fmla="*/ 79 w 79"/>
                  <a:gd name="T15" fmla="*/ 115 h 1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9" h="115">
                    <a:moveTo>
                      <a:pt x="0" y="115"/>
                    </a:moveTo>
                    <a:lnTo>
                      <a:pt x="79" y="57"/>
                    </a:lnTo>
                    <a:lnTo>
                      <a:pt x="0" y="0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rgbClr val="FFFF00"/>
              </a:solidFill>
              <a:ln w="1905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324" name="Rectangle 131"/>
            <p:cNvSpPr>
              <a:spLocks noChangeArrowheads="1"/>
            </p:cNvSpPr>
            <p:nvPr/>
          </p:nvSpPr>
          <p:spPr bwMode="auto">
            <a:xfrm>
              <a:off x="3095" y="2079"/>
              <a:ext cx="15" cy="7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5" name="Rectangle 132"/>
            <p:cNvSpPr>
              <a:spLocks noChangeArrowheads="1"/>
            </p:cNvSpPr>
            <p:nvPr/>
          </p:nvSpPr>
          <p:spPr bwMode="auto">
            <a:xfrm>
              <a:off x="2861" y="2077"/>
              <a:ext cx="16" cy="78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6" name="Line 133"/>
            <p:cNvSpPr>
              <a:spLocks noChangeShapeType="1"/>
            </p:cNvSpPr>
            <p:nvPr/>
          </p:nvSpPr>
          <p:spPr bwMode="auto">
            <a:xfrm>
              <a:off x="1611" y="2255"/>
              <a:ext cx="170" cy="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500063" y="4929188"/>
            <a:ext cx="737552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</a:rPr>
              <a:t>惠更斯原理的不足：不能求出波的强度分布。</a:t>
            </a:r>
            <a:endParaRPr lang="zh-CN" altLang="en-US"/>
          </a:p>
        </p:txBody>
      </p:sp>
      <p:sp>
        <p:nvSpPr>
          <p:cNvPr id="60550" name="Text Box 134"/>
          <p:cNvSpPr txBox="1">
            <a:spLocks noChangeArrowheads="1"/>
          </p:cNvSpPr>
          <p:nvPr/>
        </p:nvSpPr>
        <p:spPr bwMode="auto">
          <a:xfrm>
            <a:off x="571500" y="5643563"/>
            <a:ext cx="8485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FF00"/>
                </a:solidFill>
                <a:ea typeface="隶书" pitchFamily="49" charset="-122"/>
              </a:rPr>
              <a:t>课外练习：</a:t>
            </a:r>
            <a:r>
              <a:rPr lang="zh-CN" altLang="en-US"/>
              <a:t>根据惠更斯原理证明波的反射定律和折射定律。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60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60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60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5" grpId="0"/>
      <p:bldP spid="6041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A35835-DB0C-4CC5-81C3-36675A98D59F}" type="slidenum">
              <a:rPr lang="en-US" altLang="zh-CN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428625" y="571500"/>
            <a:ext cx="5761038" cy="5191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i="1">
                <a:solidFill>
                  <a:srgbClr val="FF0000"/>
                </a:solidFill>
              </a:rPr>
              <a:t>二</a:t>
            </a:r>
            <a:r>
              <a:rPr kumimoji="1" lang="en-US" altLang="zh-CN" sz="2800" i="1">
                <a:solidFill>
                  <a:srgbClr val="FF0000"/>
                </a:solidFill>
              </a:rPr>
              <a:t>.   </a:t>
            </a:r>
            <a:r>
              <a:rPr kumimoji="1" lang="zh-CN" altLang="en-US" sz="2800" i="1">
                <a:solidFill>
                  <a:srgbClr val="FF0000"/>
                </a:solidFill>
              </a:rPr>
              <a:t>波的叠加原理  </a:t>
            </a:r>
            <a:r>
              <a:rPr kumimoji="1" lang="en-US" altLang="zh-CN" i="1">
                <a:solidFill>
                  <a:srgbClr val="FF0000"/>
                </a:solidFill>
              </a:rPr>
              <a:t>(</a:t>
            </a:r>
            <a:r>
              <a:rPr kumimoji="1" lang="zh-CN" altLang="en-US" i="1">
                <a:solidFill>
                  <a:srgbClr val="FF0000"/>
                </a:solidFill>
              </a:rPr>
              <a:t>波的独立性原理</a:t>
            </a:r>
            <a:r>
              <a:rPr kumimoji="1" lang="en-US" altLang="zh-CN" i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00063" y="1428750"/>
            <a:ext cx="828040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</a:rPr>
              <a:t>大量的观察和研究表明</a:t>
            </a:r>
            <a:r>
              <a:rPr kumimoji="1" lang="en-US" altLang="zh-CN">
                <a:solidFill>
                  <a:schemeClr val="bg1"/>
                </a:solidFill>
              </a:rPr>
              <a:t>: </a:t>
            </a:r>
          </a:p>
          <a:p>
            <a:pPr marL="342900" indent="-342900">
              <a:lnSpc>
                <a:spcPct val="120000"/>
              </a:lnSpc>
              <a:spcBef>
                <a:spcPct val="50000"/>
              </a:spcBef>
              <a:buFontTx/>
              <a:buAutoNum type="alphaUcPeriod"/>
            </a:pPr>
            <a:r>
              <a:rPr kumimoji="1" lang="zh-CN" altLang="en-US">
                <a:solidFill>
                  <a:srgbClr val="FFFF00"/>
                </a:solidFill>
              </a:rPr>
              <a:t> </a:t>
            </a:r>
            <a:r>
              <a:rPr kumimoji="1" lang="zh-CN" altLang="en-US">
                <a:solidFill>
                  <a:schemeClr val="bg1"/>
                </a:solidFill>
              </a:rPr>
              <a:t>当几列波同时在媒质中传播，每一列波都独立地保持自己原有的特性</a:t>
            </a:r>
            <a:r>
              <a:rPr kumimoji="1" lang="en-US" altLang="zh-CN">
                <a:solidFill>
                  <a:schemeClr val="bg1"/>
                </a:solidFill>
              </a:rPr>
              <a:t>( </a:t>
            </a:r>
            <a:r>
              <a:rPr kumimoji="1" lang="zh-CN" altLang="en-US">
                <a:solidFill>
                  <a:schemeClr val="bg1"/>
                </a:solidFill>
              </a:rPr>
              <a:t>频率、波长、振动方向、传播方向 </a:t>
            </a:r>
            <a:r>
              <a:rPr kumimoji="1" lang="en-US" altLang="zh-CN">
                <a:solidFill>
                  <a:schemeClr val="bg1"/>
                </a:solidFill>
              </a:rPr>
              <a:t>)</a:t>
            </a:r>
            <a:r>
              <a:rPr kumimoji="1" lang="zh-CN" altLang="en-US">
                <a:solidFill>
                  <a:schemeClr val="bg1"/>
                </a:solidFill>
              </a:rPr>
              <a:t>不变</a:t>
            </a:r>
            <a:r>
              <a:rPr kumimoji="1" lang="en-US" altLang="zh-CN">
                <a:solidFill>
                  <a:schemeClr val="bg1"/>
                </a:solidFill>
              </a:rPr>
              <a:t>,  </a:t>
            </a:r>
            <a:r>
              <a:rPr kumimoji="1" lang="zh-CN" altLang="en-US">
                <a:solidFill>
                  <a:schemeClr val="bg1"/>
                </a:solidFill>
              </a:rPr>
              <a:t>好像其他波不存在。</a:t>
            </a:r>
            <a:r>
              <a:rPr kumimoji="1" lang="en-US" altLang="zh-CN">
                <a:solidFill>
                  <a:srgbClr val="FFFF00"/>
                </a:solidFill>
              </a:rPr>
              <a:t>——</a:t>
            </a:r>
            <a:r>
              <a:rPr kumimoji="1" lang="zh-CN" altLang="en-US">
                <a:solidFill>
                  <a:srgbClr val="FFFF00"/>
                </a:solidFill>
              </a:rPr>
              <a:t>波的独立性</a:t>
            </a:r>
          </a:p>
          <a:p>
            <a:pPr marL="342900" indent="-342900">
              <a:lnSpc>
                <a:spcPct val="120000"/>
              </a:lnSpc>
              <a:spcBef>
                <a:spcPct val="50000"/>
              </a:spcBef>
              <a:buFontTx/>
              <a:buAutoNum type="alphaUcPeriod"/>
            </a:pPr>
            <a:r>
              <a:rPr kumimoji="1" lang="zh-CN" altLang="en-US">
                <a:solidFill>
                  <a:srgbClr val="FFFF00"/>
                </a:solidFill>
              </a:rPr>
              <a:t> </a:t>
            </a:r>
            <a:r>
              <a:rPr kumimoji="1" lang="zh-CN" altLang="en-US">
                <a:solidFill>
                  <a:schemeClr val="bg1"/>
                </a:solidFill>
              </a:rPr>
              <a:t>在几列波相遇的区域内</a:t>
            </a:r>
            <a:r>
              <a:rPr kumimoji="1" lang="en-US" altLang="zh-CN">
                <a:solidFill>
                  <a:schemeClr val="bg1"/>
                </a:solidFill>
              </a:rPr>
              <a:t>,  </a:t>
            </a:r>
            <a:r>
              <a:rPr kumimoji="1" lang="zh-CN" altLang="en-US">
                <a:solidFill>
                  <a:schemeClr val="bg1"/>
                </a:solidFill>
              </a:rPr>
              <a:t>任一点处质元的振动为各列波单独在该点引起的</a:t>
            </a:r>
            <a:r>
              <a:rPr kumimoji="1" lang="zh-CN" altLang="en-US">
                <a:solidFill>
                  <a:srgbClr val="66FF33"/>
                </a:solidFill>
              </a:rPr>
              <a:t>振动的合成</a:t>
            </a:r>
            <a:r>
              <a:rPr kumimoji="1" lang="zh-CN" altLang="en-US">
                <a:solidFill>
                  <a:schemeClr val="bg1"/>
                </a:solidFill>
              </a:rPr>
              <a:t>。</a:t>
            </a:r>
            <a:r>
              <a:rPr kumimoji="1" lang="en-US" altLang="zh-CN">
                <a:solidFill>
                  <a:srgbClr val="FFFF00"/>
                </a:solidFill>
              </a:rPr>
              <a:t>——</a:t>
            </a:r>
            <a:r>
              <a:rPr kumimoji="1" lang="zh-CN" altLang="en-US">
                <a:solidFill>
                  <a:srgbClr val="FFFF00"/>
                </a:solidFill>
              </a:rPr>
              <a:t>波的叠加性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500063" y="4714875"/>
            <a:ext cx="8351837" cy="100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        </a:t>
            </a:r>
            <a:r>
              <a:rPr kumimoji="1" lang="zh-CN" altLang="en-US">
                <a:solidFill>
                  <a:schemeClr val="bg1"/>
                </a:solidFill>
              </a:rPr>
              <a:t>应当指出，上述波的叠加原理并不是普遍成立的，只有当波的强度较小时</a:t>
            </a:r>
            <a:r>
              <a:rPr kumimoji="1" lang="en-US" altLang="zh-CN">
                <a:solidFill>
                  <a:schemeClr val="bg1"/>
                </a:solidFill>
              </a:rPr>
              <a:t>(</a:t>
            </a:r>
            <a:r>
              <a:rPr kumimoji="1" lang="zh-CN" altLang="en-US">
                <a:solidFill>
                  <a:schemeClr val="bg1"/>
                </a:solidFill>
              </a:rPr>
              <a:t>波动方程为线性时</a:t>
            </a:r>
            <a:r>
              <a:rPr kumimoji="1" lang="en-US" altLang="zh-CN">
                <a:solidFill>
                  <a:schemeClr val="bg1"/>
                </a:solidFill>
              </a:rPr>
              <a:t>)</a:t>
            </a:r>
            <a:r>
              <a:rPr kumimoji="1" lang="zh-CN" altLang="en-US">
                <a:solidFill>
                  <a:schemeClr val="bg1"/>
                </a:solidFill>
              </a:rPr>
              <a:t>，它才是正确的。</a:t>
            </a:r>
            <a:endParaRPr kumimoji="1"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uild="p" autoUpdateAnimBg="0" advAuto="0"/>
      <p:bldP spid="6144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A81CBD-7259-4A68-AD46-B6C1B4B886FA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2522538" cy="5191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i="1">
                <a:solidFill>
                  <a:srgbClr val="FF0000"/>
                </a:solidFill>
              </a:rPr>
              <a:t>三</a:t>
            </a:r>
            <a:r>
              <a:rPr kumimoji="1" lang="en-US" altLang="zh-CN" sz="2800" i="1">
                <a:solidFill>
                  <a:srgbClr val="FF0000"/>
                </a:solidFill>
              </a:rPr>
              <a:t>.  </a:t>
            </a:r>
            <a:r>
              <a:rPr kumimoji="1" lang="zh-CN" altLang="en-US" sz="2800" i="1">
                <a:solidFill>
                  <a:srgbClr val="FF0000"/>
                </a:solidFill>
              </a:rPr>
              <a:t>波的干涉</a:t>
            </a:r>
            <a:endParaRPr kumimoji="1" lang="zh-CN" altLang="en-US" sz="2800">
              <a:solidFill>
                <a:srgbClr val="FF0000"/>
              </a:solidFill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82559" y="1784362"/>
            <a:ext cx="5518150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</a:rPr>
              <a:t>                         (</a:t>
            </a:r>
            <a:r>
              <a:rPr kumimoji="1" lang="en-US" altLang="zh-CN" dirty="0">
                <a:solidFill>
                  <a:schemeClr val="bg1"/>
                </a:solidFill>
              </a:rPr>
              <a:t>1)</a:t>
            </a:r>
            <a:r>
              <a:rPr kumimoji="1" lang="zh-CN" altLang="en-US" dirty="0">
                <a:solidFill>
                  <a:schemeClr val="bg1"/>
                </a:solidFill>
              </a:rPr>
              <a:t>频率相同；</a:t>
            </a:r>
          </a:p>
          <a:p>
            <a:pPr>
              <a:lnSpc>
                <a:spcPct val="13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                         </a:t>
            </a:r>
            <a:r>
              <a:rPr kumimoji="1" lang="en-US" altLang="zh-CN" dirty="0">
                <a:solidFill>
                  <a:schemeClr val="bg1"/>
                </a:solidFill>
              </a:rPr>
              <a:t>(2)</a:t>
            </a:r>
            <a:r>
              <a:rPr kumimoji="1" lang="zh-CN" altLang="en-US" dirty="0">
                <a:solidFill>
                  <a:schemeClr val="bg1"/>
                </a:solidFill>
              </a:rPr>
              <a:t>振动方向相同；   </a:t>
            </a:r>
          </a:p>
          <a:p>
            <a:pPr>
              <a:lnSpc>
                <a:spcPct val="13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                         </a:t>
            </a:r>
            <a:r>
              <a:rPr kumimoji="1" lang="en-US" altLang="zh-CN" dirty="0">
                <a:solidFill>
                  <a:schemeClr val="bg1"/>
                </a:solidFill>
              </a:rPr>
              <a:t>(3)</a:t>
            </a:r>
            <a:r>
              <a:rPr kumimoji="1" lang="zh-CN" altLang="en-US" dirty="0">
                <a:solidFill>
                  <a:schemeClr val="bg1"/>
                </a:solidFill>
              </a:rPr>
              <a:t>相差恒定；</a:t>
            </a:r>
            <a:r>
              <a:rPr kumimoji="1" lang="zh-CN" altLang="en-US" dirty="0"/>
              <a:t>   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964084" y="1974862"/>
            <a:ext cx="2136775" cy="1223962"/>
            <a:chOff x="3152" y="799"/>
            <a:chExt cx="1346" cy="771"/>
          </a:xfrm>
        </p:grpSpPr>
        <p:sp>
          <p:nvSpPr>
            <p:cNvPr id="21514" name="AutoShape 5"/>
            <p:cNvSpPr>
              <a:spLocks/>
            </p:cNvSpPr>
            <p:nvPr/>
          </p:nvSpPr>
          <p:spPr bwMode="auto">
            <a:xfrm>
              <a:off x="3152" y="799"/>
              <a:ext cx="136" cy="771"/>
            </a:xfrm>
            <a:prstGeom prst="rightBrace">
              <a:avLst>
                <a:gd name="adj1" fmla="val 47243"/>
                <a:gd name="adj2" fmla="val 50000"/>
              </a:avLst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5" name="Text Box 6"/>
            <p:cNvSpPr txBox="1">
              <a:spLocks noChangeArrowheads="1"/>
            </p:cNvSpPr>
            <p:nvPr/>
          </p:nvSpPr>
          <p:spPr bwMode="auto">
            <a:xfrm>
              <a:off x="3288" y="1026"/>
              <a:ext cx="12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rgbClr val="FFFF00"/>
                  </a:solidFill>
                </a:rPr>
                <a:t>相干条件</a:t>
              </a:r>
              <a:endParaRPr kumimoji="1" lang="zh-CN" altLang="en-US" b="0">
                <a:solidFill>
                  <a:srgbClr val="FFFF00"/>
                </a:solidFill>
              </a:endParaRPr>
            </a:p>
          </p:txBody>
        </p:sp>
      </p:grp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00034" y="3429000"/>
            <a:ext cx="8270875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则这两列波在空间相遇区域叠加</a:t>
            </a:r>
            <a:r>
              <a:rPr kumimoji="1" lang="en-US" altLang="zh-CN" dirty="0">
                <a:solidFill>
                  <a:schemeClr val="bg1"/>
                </a:solidFill>
              </a:rPr>
              <a:t>,  </a:t>
            </a:r>
            <a:r>
              <a:rPr kumimoji="1" lang="zh-CN" altLang="en-US" dirty="0">
                <a:solidFill>
                  <a:schemeClr val="bg1"/>
                </a:solidFill>
              </a:rPr>
              <a:t>就会出现有些地方的振动始终加强</a:t>
            </a:r>
            <a:r>
              <a:rPr kumimoji="1" lang="en-US" altLang="zh-CN" dirty="0">
                <a:solidFill>
                  <a:schemeClr val="bg1"/>
                </a:solidFill>
              </a:rPr>
              <a:t>,  </a:t>
            </a:r>
            <a:r>
              <a:rPr kumimoji="1" lang="zh-CN" altLang="en-US" dirty="0">
                <a:solidFill>
                  <a:schemeClr val="bg1"/>
                </a:solidFill>
              </a:rPr>
              <a:t>而另一些地方的振动始终减弱的</a:t>
            </a:r>
            <a:r>
              <a:rPr kumimoji="1" lang="zh-CN" altLang="en-US" dirty="0">
                <a:solidFill>
                  <a:srgbClr val="00FF00"/>
                </a:solidFill>
              </a:rPr>
              <a:t>稳定分布</a:t>
            </a:r>
            <a:r>
              <a:rPr kumimoji="1" lang="zh-CN" altLang="en-US" dirty="0">
                <a:solidFill>
                  <a:schemeClr val="bg1"/>
                </a:solidFill>
              </a:rPr>
              <a:t>，这种现象称为</a:t>
            </a:r>
            <a:r>
              <a:rPr kumimoji="1" lang="zh-CN" altLang="en-US" dirty="0">
                <a:solidFill>
                  <a:srgbClr val="FFFF00"/>
                </a:solidFill>
              </a:rPr>
              <a:t>波的干涉</a:t>
            </a:r>
            <a:r>
              <a:rPr kumimoji="1" lang="zh-CN" altLang="en-US" dirty="0">
                <a:solidFill>
                  <a:schemeClr val="bg1"/>
                </a:solidFill>
              </a:rPr>
              <a:t>。</a:t>
            </a:r>
            <a:r>
              <a:rPr kumimoji="1" lang="zh-CN" altLang="en-US" dirty="0"/>
              <a:t>    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500034" y="5143512"/>
            <a:ext cx="83629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/>
              <a:t>能产生干涉现象的两</a:t>
            </a:r>
            <a:r>
              <a:rPr kumimoji="1" lang="zh-CN" altLang="en-US">
                <a:solidFill>
                  <a:schemeClr val="bg1"/>
                </a:solidFill>
              </a:rPr>
              <a:t>列</a:t>
            </a:r>
            <a:r>
              <a:rPr kumimoji="1" lang="zh-CN" altLang="en-US"/>
              <a:t>波称为</a:t>
            </a:r>
            <a:r>
              <a:rPr kumimoji="1" lang="zh-CN" altLang="en-US">
                <a:solidFill>
                  <a:srgbClr val="FFFF00"/>
                </a:solidFill>
              </a:rPr>
              <a:t>相干波</a:t>
            </a:r>
            <a:r>
              <a:rPr kumimoji="1" lang="zh-CN" altLang="en-US"/>
              <a:t>，它们的波源称为</a:t>
            </a:r>
            <a:r>
              <a:rPr kumimoji="1" lang="zh-CN" altLang="en-US">
                <a:solidFill>
                  <a:srgbClr val="FFFF00"/>
                </a:solidFill>
              </a:rPr>
              <a:t>相干波源</a:t>
            </a:r>
            <a:r>
              <a:rPr kumimoji="1" lang="zh-CN" altLang="en-US"/>
              <a:t>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034" y="1142984"/>
            <a:ext cx="7556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干涉是波叠加中的一种重要现象，若</a:t>
            </a:r>
            <a:r>
              <a:rPr kumimoji="1" lang="zh-CN" altLang="en-US" dirty="0" smtClean="0">
                <a:solidFill>
                  <a:schemeClr val="bg1"/>
                </a:solidFill>
              </a:rPr>
              <a:t>两列简谐波满足</a:t>
            </a:r>
            <a:r>
              <a:rPr kumimoji="1" lang="en-US" altLang="zh-CN" dirty="0" smtClean="0">
                <a:solidFill>
                  <a:schemeClr val="bg1"/>
                </a:solidFill>
              </a:rPr>
              <a:t>: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2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  <p:bldP spid="62471" grpId="0" build="p" autoUpdateAnimBg="0"/>
      <p:bldP spid="6247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6994DA-0958-4778-A897-A0CDBD5904E8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grpSp>
        <p:nvGrpSpPr>
          <p:cNvPr id="22533" name="Group 2"/>
          <p:cNvGrpSpPr>
            <a:grpSpLocks/>
          </p:cNvGrpSpPr>
          <p:nvPr/>
        </p:nvGrpSpPr>
        <p:grpSpPr bwMode="auto">
          <a:xfrm>
            <a:off x="5975320" y="889016"/>
            <a:ext cx="2786062" cy="3335338"/>
            <a:chOff x="3838" y="125"/>
            <a:chExt cx="1755" cy="2101"/>
          </a:xfrm>
        </p:grpSpPr>
        <p:sp>
          <p:nvSpPr>
            <p:cNvPr id="22542" name="Line 3"/>
            <p:cNvSpPr>
              <a:spLocks noChangeShapeType="1"/>
            </p:cNvSpPr>
            <p:nvPr/>
          </p:nvSpPr>
          <p:spPr bwMode="auto">
            <a:xfrm flipV="1">
              <a:off x="4009" y="402"/>
              <a:ext cx="1200" cy="67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3" name="Line 4"/>
            <p:cNvSpPr>
              <a:spLocks noChangeShapeType="1"/>
            </p:cNvSpPr>
            <p:nvPr/>
          </p:nvSpPr>
          <p:spPr bwMode="auto">
            <a:xfrm flipV="1">
              <a:off x="4332" y="413"/>
              <a:ext cx="878" cy="1533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4" name="Text Box 5"/>
            <p:cNvSpPr txBox="1">
              <a:spLocks noChangeArrowheads="1"/>
            </p:cNvSpPr>
            <p:nvPr/>
          </p:nvSpPr>
          <p:spPr bwMode="auto">
            <a:xfrm>
              <a:off x="4197" y="1846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 i="1">
                  <a:solidFill>
                    <a:srgbClr val="FFFF00"/>
                  </a:solidFill>
                </a:rPr>
                <a:t>s</a:t>
              </a:r>
              <a:r>
                <a:rPr lang="en-US" altLang="zh-CN" b="0" baseline="-25000">
                  <a:solidFill>
                    <a:srgbClr val="FFFF00"/>
                  </a:solidFill>
                </a:rPr>
                <a:t>2</a:t>
              </a:r>
              <a:endParaRPr lang="en-US" altLang="zh-CN" b="0">
                <a:solidFill>
                  <a:srgbClr val="FFFF00"/>
                </a:solidFill>
              </a:endParaRPr>
            </a:p>
          </p:txBody>
        </p:sp>
        <p:sp>
          <p:nvSpPr>
            <p:cNvPr id="22545" name="Text Box 6"/>
            <p:cNvSpPr txBox="1">
              <a:spLocks noChangeArrowheads="1"/>
            </p:cNvSpPr>
            <p:nvPr/>
          </p:nvSpPr>
          <p:spPr bwMode="auto">
            <a:xfrm>
              <a:off x="3838" y="931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 i="1">
                  <a:solidFill>
                    <a:srgbClr val="FFFF00"/>
                  </a:solidFill>
                </a:rPr>
                <a:t>s</a:t>
              </a:r>
              <a:r>
                <a:rPr lang="en-US" altLang="zh-CN" b="0" baseline="-25000">
                  <a:solidFill>
                    <a:srgbClr val="FFFF00"/>
                  </a:solidFill>
                </a:rPr>
                <a:t>1</a:t>
              </a:r>
              <a:endParaRPr lang="en-US" altLang="zh-CN" b="0">
                <a:solidFill>
                  <a:srgbClr val="FFFF00"/>
                </a:solidFill>
              </a:endParaRPr>
            </a:p>
          </p:txBody>
        </p:sp>
        <p:sp>
          <p:nvSpPr>
            <p:cNvPr id="22546" name="Text Box 7"/>
            <p:cNvSpPr txBox="1">
              <a:spLocks noChangeArrowheads="1"/>
            </p:cNvSpPr>
            <p:nvPr/>
          </p:nvSpPr>
          <p:spPr bwMode="auto">
            <a:xfrm>
              <a:off x="4354" y="459"/>
              <a:ext cx="3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 i="1">
                  <a:solidFill>
                    <a:schemeClr val="bg1"/>
                  </a:solidFill>
                </a:rPr>
                <a:t>r</a:t>
              </a:r>
              <a:r>
                <a:rPr lang="en-US" altLang="zh-CN" b="0" baseline="-25000">
                  <a:solidFill>
                    <a:schemeClr val="bg1"/>
                  </a:solidFill>
                </a:rPr>
                <a:t>1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  <p:sp>
          <p:nvSpPr>
            <p:cNvPr id="22547" name="Text Box 8"/>
            <p:cNvSpPr txBox="1">
              <a:spLocks noChangeArrowheads="1"/>
            </p:cNvSpPr>
            <p:nvPr/>
          </p:nvSpPr>
          <p:spPr bwMode="auto">
            <a:xfrm>
              <a:off x="4728" y="1066"/>
              <a:ext cx="3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 i="1">
                  <a:solidFill>
                    <a:schemeClr val="bg1"/>
                  </a:solidFill>
                </a:rPr>
                <a:t>r</a:t>
              </a:r>
              <a:r>
                <a:rPr lang="en-US" altLang="zh-CN" b="0" baseline="-25000">
                  <a:solidFill>
                    <a:schemeClr val="bg1"/>
                  </a:solidFill>
                </a:rPr>
                <a:t>2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  <p:sp>
          <p:nvSpPr>
            <p:cNvPr id="22548" name="Text Box 9"/>
            <p:cNvSpPr txBox="1">
              <a:spLocks noChangeArrowheads="1"/>
            </p:cNvSpPr>
            <p:nvPr/>
          </p:nvSpPr>
          <p:spPr bwMode="auto">
            <a:xfrm>
              <a:off x="5164" y="125"/>
              <a:ext cx="3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>
                  <a:solidFill>
                    <a:schemeClr val="bg1"/>
                  </a:solidFill>
                </a:rPr>
                <a:t>p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  <p:sp>
          <p:nvSpPr>
            <p:cNvPr id="22549" name="Text Box 10"/>
            <p:cNvSpPr txBox="1">
              <a:spLocks noChangeArrowheads="1"/>
            </p:cNvSpPr>
            <p:nvPr/>
          </p:nvSpPr>
          <p:spPr bwMode="auto">
            <a:xfrm>
              <a:off x="4592" y="1899"/>
              <a:ext cx="10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endParaRPr lang="zh-CN" altLang="zh-CN" sz="2800" b="0">
                <a:solidFill>
                  <a:schemeClr val="bg1"/>
                </a:solidFill>
              </a:endParaRPr>
            </a:p>
          </p:txBody>
        </p:sp>
      </p:grpSp>
      <p:sp>
        <p:nvSpPr>
          <p:cNvPr id="22534" name="Text Box 11"/>
          <p:cNvSpPr txBox="1">
            <a:spLocks noChangeArrowheads="1"/>
          </p:cNvSpPr>
          <p:nvPr/>
        </p:nvSpPr>
        <p:spPr bwMode="auto">
          <a:xfrm>
            <a:off x="285720" y="1033479"/>
            <a:ext cx="6272212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dirty="0"/>
              <a:t> </a:t>
            </a:r>
            <a:r>
              <a:rPr lang="zh-CN" altLang="en-US" dirty="0">
                <a:solidFill>
                  <a:schemeClr val="bg1"/>
                </a:solidFill>
              </a:rPr>
              <a:t>设两个相干波源</a:t>
            </a:r>
            <a:r>
              <a:rPr lang="en-US" altLang="zh-CN" i="1" dirty="0">
                <a:solidFill>
                  <a:schemeClr val="bg1"/>
                </a:solidFill>
              </a:rPr>
              <a:t>S</a:t>
            </a:r>
            <a:r>
              <a:rPr lang="en-US" altLang="zh-CN" baseline="-25000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i="1" dirty="0">
                <a:solidFill>
                  <a:schemeClr val="bg1"/>
                </a:solidFill>
              </a:rPr>
              <a:t>S</a:t>
            </a:r>
            <a:r>
              <a:rPr lang="en-US" altLang="zh-CN" baseline="-25000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的振动方程分别为</a:t>
            </a:r>
          </a:p>
          <a:p>
            <a:pPr eaLnBrk="0" hangingPunct="0">
              <a:lnSpc>
                <a:spcPct val="110000"/>
              </a:lnSpc>
            </a:pPr>
            <a:r>
              <a:rPr lang="zh-CN" altLang="en-US" sz="2800" dirty="0">
                <a:solidFill>
                  <a:schemeClr val="bg1"/>
                </a:solidFill>
              </a:rPr>
              <a:t>               </a:t>
            </a:r>
            <a:r>
              <a:rPr lang="en-US" altLang="zh-CN" sz="2800" i="1" dirty="0">
                <a:solidFill>
                  <a:schemeClr val="bg1"/>
                </a:solidFill>
              </a:rPr>
              <a:t>y</a:t>
            </a:r>
            <a:r>
              <a:rPr lang="en-US" altLang="zh-CN" sz="2800" baseline="-25000" dirty="0">
                <a:solidFill>
                  <a:schemeClr val="bg1"/>
                </a:solidFill>
              </a:rPr>
              <a:t>10</a:t>
            </a:r>
            <a:r>
              <a:rPr lang="en-US" altLang="zh-CN" sz="2800" dirty="0">
                <a:solidFill>
                  <a:schemeClr val="bg1"/>
                </a:solidFill>
              </a:rPr>
              <a:t>=</a:t>
            </a:r>
            <a:r>
              <a:rPr lang="en-US" altLang="zh-CN" sz="2800" i="1" dirty="0">
                <a:solidFill>
                  <a:schemeClr val="bg1"/>
                </a:solidFill>
              </a:rPr>
              <a:t>A</a:t>
            </a:r>
            <a:r>
              <a:rPr lang="en-US" altLang="zh-CN" sz="2800" baseline="-25000" dirty="0">
                <a:solidFill>
                  <a:schemeClr val="bg1"/>
                </a:solidFill>
              </a:rPr>
              <a:t>10</a:t>
            </a:r>
            <a:r>
              <a:rPr lang="en-US" altLang="zh-CN" sz="2800" dirty="0">
                <a:solidFill>
                  <a:schemeClr val="bg1"/>
                </a:solidFill>
              </a:rPr>
              <a:t>cos(</a:t>
            </a:r>
            <a:r>
              <a:rPr lang="en-US" altLang="zh-CN" sz="2800" i="1" dirty="0">
                <a:solidFill>
                  <a:schemeClr val="bg1"/>
                </a:solidFill>
                <a:sym typeface="Symbol" pitchFamily="18" charset="2"/>
              </a:rPr>
              <a:t></a:t>
            </a:r>
            <a:r>
              <a:rPr lang="en-US" altLang="zh-CN" sz="2800" i="1" dirty="0">
                <a:solidFill>
                  <a:schemeClr val="bg1"/>
                </a:solidFill>
              </a:rPr>
              <a:t>t+</a:t>
            </a:r>
            <a:r>
              <a:rPr lang="en-US" altLang="zh-CN" sz="2800" i="1" dirty="0">
                <a:solidFill>
                  <a:schemeClr val="bg1"/>
                </a:solidFill>
                <a:sym typeface="Symbol" pitchFamily="18" charset="2"/>
              </a:rPr>
              <a:t></a:t>
            </a:r>
            <a:r>
              <a:rPr lang="en-US" altLang="zh-CN" baseline="-25000" dirty="0">
                <a:solidFill>
                  <a:schemeClr val="bg1"/>
                </a:solidFill>
              </a:rPr>
              <a:t>1</a:t>
            </a:r>
            <a:r>
              <a:rPr lang="en-US" altLang="zh-CN" sz="2800" dirty="0">
                <a:solidFill>
                  <a:schemeClr val="bg1"/>
                </a:solidFill>
              </a:rPr>
              <a:t>)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               </a:t>
            </a:r>
            <a:r>
              <a:rPr lang="en-US" altLang="zh-CN" sz="2800" i="1" dirty="0">
                <a:solidFill>
                  <a:schemeClr val="bg1"/>
                </a:solidFill>
              </a:rPr>
              <a:t>y</a:t>
            </a:r>
            <a:r>
              <a:rPr lang="en-US" altLang="zh-CN" sz="2800" baseline="-25000" dirty="0">
                <a:solidFill>
                  <a:schemeClr val="bg1"/>
                </a:solidFill>
              </a:rPr>
              <a:t>20</a:t>
            </a:r>
            <a:r>
              <a:rPr lang="en-US" altLang="zh-CN" sz="2800" i="1" dirty="0">
                <a:solidFill>
                  <a:schemeClr val="bg1"/>
                </a:solidFill>
              </a:rPr>
              <a:t>=A</a:t>
            </a:r>
            <a:r>
              <a:rPr lang="en-US" altLang="zh-CN" sz="2800" baseline="-25000" dirty="0">
                <a:solidFill>
                  <a:schemeClr val="bg1"/>
                </a:solidFill>
              </a:rPr>
              <a:t>20</a:t>
            </a:r>
            <a:r>
              <a:rPr lang="en-US" altLang="zh-CN" sz="2800" dirty="0">
                <a:solidFill>
                  <a:schemeClr val="bg1"/>
                </a:solidFill>
              </a:rPr>
              <a:t>cos(</a:t>
            </a:r>
            <a:r>
              <a:rPr lang="en-US" altLang="zh-CN" sz="2800" i="1" dirty="0">
                <a:solidFill>
                  <a:schemeClr val="bg1"/>
                </a:solidFill>
                <a:sym typeface="Symbol" pitchFamily="18" charset="2"/>
              </a:rPr>
              <a:t></a:t>
            </a:r>
            <a:r>
              <a:rPr lang="en-US" altLang="zh-CN" sz="2800" i="1" dirty="0">
                <a:solidFill>
                  <a:schemeClr val="bg1"/>
                </a:solidFill>
              </a:rPr>
              <a:t>t+</a:t>
            </a:r>
            <a:r>
              <a:rPr lang="en-US" altLang="zh-CN" sz="2800" i="1" dirty="0">
                <a:solidFill>
                  <a:schemeClr val="bg1"/>
                </a:solidFill>
                <a:sym typeface="Symbol" pitchFamily="18" charset="2"/>
              </a:rPr>
              <a:t></a:t>
            </a:r>
            <a:r>
              <a:rPr lang="en-US" altLang="zh-CN" baseline="-25000" dirty="0">
                <a:solidFill>
                  <a:schemeClr val="bg1"/>
                </a:solidFill>
              </a:rPr>
              <a:t>2</a:t>
            </a:r>
            <a:r>
              <a:rPr lang="en-US" altLang="zh-CN" sz="2800" dirty="0">
                <a:solidFill>
                  <a:schemeClr val="bg1"/>
                </a:solidFill>
              </a:rPr>
              <a:t>)    </a:t>
            </a:r>
          </a:p>
        </p:txBody>
      </p:sp>
      <p:graphicFrame>
        <p:nvGraphicFramePr>
          <p:cNvPr id="63500" name="Object 12"/>
          <p:cNvGraphicFramePr>
            <a:graphicFrameLocks noChangeAspect="1"/>
          </p:cNvGraphicFramePr>
          <p:nvPr/>
        </p:nvGraphicFramePr>
        <p:xfrm>
          <a:off x="2014507" y="3625866"/>
          <a:ext cx="4025900" cy="874713"/>
        </p:xfrm>
        <a:graphic>
          <a:graphicData uri="http://schemas.openxmlformats.org/presentationml/2006/ole">
            <p:oleObj spid="_x0000_s22530" name="公式" r:id="rId3" imgW="3429000" imgH="761760" progId="Equation.3">
              <p:embed/>
            </p:oleObj>
          </a:graphicData>
        </a:graphic>
      </p:graphicFrame>
      <p:graphicFrame>
        <p:nvGraphicFramePr>
          <p:cNvPr id="63501" name="Object 13"/>
          <p:cNvGraphicFramePr>
            <a:graphicFrameLocks noChangeAspect="1"/>
          </p:cNvGraphicFramePr>
          <p:nvPr/>
        </p:nvGraphicFramePr>
        <p:xfrm>
          <a:off x="2014507" y="4505341"/>
          <a:ext cx="4248150" cy="906463"/>
        </p:xfrm>
        <a:graphic>
          <a:graphicData uri="http://schemas.openxmlformats.org/presentationml/2006/ole">
            <p:oleObj spid="_x0000_s22531" name="公式" r:id="rId4" imgW="3492360" imgH="761760" progId="Equation.3">
              <p:embed/>
            </p:oleObj>
          </a:graphicData>
        </a:graphic>
      </p:graphicFrame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646082" y="3841766"/>
            <a:ext cx="1516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 i="1">
                <a:solidFill>
                  <a:schemeClr val="bg1"/>
                </a:solidFill>
              </a:rPr>
              <a:t>S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 sz="2800">
                <a:solidFill>
                  <a:schemeClr val="bg1"/>
                </a:solidFill>
              </a:rPr>
              <a:t> </a:t>
            </a:r>
            <a:r>
              <a:rPr lang="en-US" altLang="zh-CN" sz="2800">
                <a:solidFill>
                  <a:schemeClr val="bg1"/>
                </a:solidFill>
                <a:sym typeface="Symbol" pitchFamily="18" charset="2"/>
              </a:rPr>
              <a:t></a:t>
            </a:r>
            <a:r>
              <a:rPr lang="en-US" altLang="zh-CN" sz="2800">
                <a:solidFill>
                  <a:schemeClr val="bg1"/>
                </a:solidFill>
              </a:rPr>
              <a:t>p:</a:t>
            </a: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676245" y="4618054"/>
            <a:ext cx="15160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 i="1">
                <a:solidFill>
                  <a:schemeClr val="bg1"/>
                </a:solidFill>
              </a:rPr>
              <a:t>S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 sz="2800">
                <a:solidFill>
                  <a:schemeClr val="bg1"/>
                </a:solidFill>
              </a:rPr>
              <a:t> </a:t>
            </a:r>
            <a:r>
              <a:rPr lang="en-US" altLang="zh-CN" sz="2800">
                <a:solidFill>
                  <a:schemeClr val="bg1"/>
                </a:solidFill>
                <a:sym typeface="Symbol" pitchFamily="18" charset="2"/>
              </a:rPr>
              <a:t></a:t>
            </a:r>
            <a:r>
              <a:rPr lang="en-US" altLang="zh-CN" sz="2800">
                <a:solidFill>
                  <a:schemeClr val="bg1"/>
                </a:solidFill>
              </a:rPr>
              <a:t>p:</a:t>
            </a: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430182" y="5210191"/>
            <a:ext cx="3016250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</a:rPr>
              <a:t>P</a:t>
            </a:r>
            <a:r>
              <a:rPr lang="zh-CN" altLang="en-US" dirty="0">
                <a:solidFill>
                  <a:schemeClr val="bg1"/>
                </a:solidFill>
              </a:rPr>
              <a:t>点的合振动为</a:t>
            </a:r>
          </a:p>
          <a:p>
            <a:pPr algn="just" eaLnBrk="0" hangingPunct="0">
              <a:lnSpc>
                <a:spcPct val="130000"/>
              </a:lnSpc>
            </a:pPr>
            <a:r>
              <a:rPr lang="zh-CN" altLang="en-US" sz="2800" dirty="0">
                <a:solidFill>
                  <a:schemeClr val="bg1"/>
                </a:solidFill>
              </a:rPr>
              <a:t>        </a:t>
            </a:r>
            <a:r>
              <a:rPr lang="en-US" altLang="zh-CN" sz="2800" i="1" dirty="0">
                <a:solidFill>
                  <a:schemeClr val="bg1"/>
                </a:solidFill>
              </a:rPr>
              <a:t>y </a:t>
            </a:r>
            <a:r>
              <a:rPr lang="en-US" altLang="zh-CN" sz="2800" dirty="0">
                <a:solidFill>
                  <a:schemeClr val="bg1"/>
                </a:solidFill>
              </a:rPr>
              <a:t>=</a:t>
            </a:r>
            <a:r>
              <a:rPr lang="en-US" altLang="zh-CN" sz="2800" i="1" dirty="0">
                <a:solidFill>
                  <a:schemeClr val="bg1"/>
                </a:solidFill>
              </a:rPr>
              <a:t>y</a:t>
            </a:r>
            <a:r>
              <a:rPr lang="en-US" altLang="zh-CN" sz="2800" baseline="-25000" dirty="0">
                <a:solidFill>
                  <a:schemeClr val="bg1"/>
                </a:solidFill>
              </a:rPr>
              <a:t>1</a:t>
            </a:r>
            <a:r>
              <a:rPr lang="en-US" altLang="zh-CN" sz="2800" dirty="0">
                <a:solidFill>
                  <a:schemeClr val="bg1"/>
                </a:solidFill>
              </a:rPr>
              <a:t>+</a:t>
            </a:r>
            <a:r>
              <a:rPr lang="en-US" altLang="zh-CN" sz="2800" i="1" dirty="0">
                <a:solidFill>
                  <a:schemeClr val="bg1"/>
                </a:solidFill>
              </a:rPr>
              <a:t>y</a:t>
            </a:r>
            <a:r>
              <a:rPr lang="en-US" altLang="zh-CN" sz="2800" baseline="-25000" dirty="0">
                <a:solidFill>
                  <a:schemeClr val="bg1"/>
                </a:solidFill>
              </a:rPr>
              <a:t>2</a:t>
            </a:r>
            <a:endParaRPr lang="en-US" altLang="zh-CN" sz="2800" b="0" dirty="0">
              <a:solidFill>
                <a:schemeClr val="bg1"/>
              </a:solidFill>
            </a:endParaRP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2446307" y="5786454"/>
            <a:ext cx="2398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 i="1">
                <a:solidFill>
                  <a:schemeClr val="bg1"/>
                </a:solidFill>
              </a:rPr>
              <a:t>=A</a:t>
            </a:r>
            <a:r>
              <a:rPr lang="en-US" altLang="zh-CN" sz="2800">
                <a:solidFill>
                  <a:schemeClr val="bg1"/>
                </a:solidFill>
              </a:rPr>
              <a:t>cos(</a:t>
            </a:r>
            <a:r>
              <a:rPr lang="en-US" altLang="zh-CN" sz="2800" i="1">
                <a:solidFill>
                  <a:schemeClr val="bg1"/>
                </a:solidFill>
                <a:sym typeface="Symbol" pitchFamily="18" charset="2"/>
              </a:rPr>
              <a:t></a:t>
            </a:r>
            <a:r>
              <a:rPr lang="en-US" altLang="zh-CN" sz="2800" i="1">
                <a:solidFill>
                  <a:schemeClr val="bg1"/>
                </a:solidFill>
              </a:rPr>
              <a:t>t+</a:t>
            </a:r>
            <a:r>
              <a:rPr lang="en-US" altLang="zh-CN" sz="2800" i="1">
                <a:solidFill>
                  <a:schemeClr val="bg1"/>
                </a:solidFill>
                <a:sym typeface="Symbol" pitchFamily="18" charset="2"/>
              </a:rPr>
              <a:t></a:t>
            </a:r>
            <a:r>
              <a:rPr lang="en-US" altLang="zh-CN" sz="28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4605309" y="5772178"/>
            <a:ext cx="4429124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同方向同频率谐振动的合成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285720" y="2617804"/>
            <a:ext cx="58324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>
                <a:solidFill>
                  <a:schemeClr val="bg1"/>
                </a:solidFill>
              </a:rPr>
              <a:t>从这两波源发出的波在</a:t>
            </a:r>
            <a:r>
              <a:rPr lang="en-US" altLang="zh-CN">
                <a:solidFill>
                  <a:schemeClr val="bg1"/>
                </a:solidFill>
              </a:rPr>
              <a:t>P</a:t>
            </a:r>
            <a:r>
              <a:rPr lang="zh-CN" altLang="en-US">
                <a:solidFill>
                  <a:schemeClr val="bg1"/>
                </a:solidFill>
              </a:rPr>
              <a:t>点相遇， 它们单独在</a:t>
            </a:r>
            <a:r>
              <a:rPr lang="en-US" altLang="zh-CN">
                <a:solidFill>
                  <a:schemeClr val="bg1"/>
                </a:solidFill>
              </a:rPr>
              <a:t>P</a:t>
            </a:r>
            <a:r>
              <a:rPr lang="zh-CN" altLang="en-US">
                <a:solidFill>
                  <a:schemeClr val="bg1"/>
                </a:solidFill>
              </a:rPr>
              <a:t>点引起的振动分别为</a:t>
            </a:r>
            <a:endParaRPr lang="zh-CN" altLang="en-US" b="0">
              <a:solidFill>
                <a:schemeClr val="bg1"/>
              </a:solidFill>
            </a:endParaRPr>
          </a:p>
        </p:txBody>
      </p:sp>
      <p:sp>
        <p:nvSpPr>
          <p:cNvPr id="22541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962894" y="4914922"/>
            <a:ext cx="611187" cy="609600"/>
          </a:xfrm>
          <a:prstGeom prst="actionButtonForwardNext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357158" y="357166"/>
            <a:ext cx="7443787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FFFF00"/>
                </a:solidFill>
                <a:sym typeface="Symbol" pitchFamily="18" charset="2"/>
              </a:rPr>
              <a:t>为什么会产生干涉现象？</a:t>
            </a:r>
            <a:endParaRPr kumimoji="1" lang="zh-CN" altLang="en-US" dirty="0">
              <a:solidFill>
                <a:srgbClr val="FFFF00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2" grpId="0" autoUpdateAnimBg="0"/>
      <p:bldP spid="63503" grpId="0" autoUpdateAnimBg="0"/>
      <p:bldP spid="63504" grpId="0" build="p" autoUpdateAnimBg="0"/>
      <p:bldP spid="63505" grpId="0" autoUpdateAnimBg="0"/>
      <p:bldP spid="63506" grpId="0" autoUpdateAnimBg="0"/>
      <p:bldP spid="6350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6E6DA-B5CD-4295-8686-296321FB2BDF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11188" y="1320794"/>
            <a:ext cx="6034087" cy="601662"/>
            <a:chOff x="431" y="935"/>
            <a:chExt cx="3801" cy="379"/>
          </a:xfrm>
        </p:grpSpPr>
        <p:sp>
          <p:nvSpPr>
            <p:cNvPr id="23571" name="Text Box 3"/>
            <p:cNvSpPr txBox="1">
              <a:spLocks noChangeArrowheads="1"/>
            </p:cNvSpPr>
            <p:nvPr/>
          </p:nvSpPr>
          <p:spPr bwMode="auto">
            <a:xfrm>
              <a:off x="431" y="981"/>
              <a:ext cx="1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chemeClr val="bg1"/>
                  </a:solidFill>
                </a:rPr>
                <a:t>合振幅</a:t>
              </a:r>
              <a:r>
                <a:rPr lang="en-US" altLang="zh-CN">
                  <a:solidFill>
                    <a:schemeClr val="bg1"/>
                  </a:solidFill>
                </a:rPr>
                <a:t>:</a:t>
              </a:r>
            </a:p>
          </p:txBody>
        </p:sp>
        <p:graphicFrame>
          <p:nvGraphicFramePr>
            <p:cNvPr id="23556" name="Object 4"/>
            <p:cNvGraphicFramePr>
              <a:graphicFrameLocks noChangeAspect="1"/>
            </p:cNvGraphicFramePr>
            <p:nvPr/>
          </p:nvGraphicFramePr>
          <p:xfrm>
            <a:off x="1338" y="935"/>
            <a:ext cx="2894" cy="379"/>
          </p:xfrm>
          <a:graphic>
            <a:graphicData uri="http://schemas.openxmlformats.org/presentationml/2006/ole">
              <p:oleObj spid="_x0000_s23556" name="公式" r:id="rId4" imgW="4051080" imgH="507960" progId="Equation.3">
                <p:embed/>
              </p:oleObj>
            </a:graphicData>
          </a:graphic>
        </p:graphicFrame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84213" y="2624139"/>
            <a:ext cx="4433887" cy="804863"/>
            <a:chOff x="511" y="1930"/>
            <a:chExt cx="2793" cy="507"/>
          </a:xfrm>
        </p:grpSpPr>
        <p:sp>
          <p:nvSpPr>
            <p:cNvPr id="23570" name="Text Box 6"/>
            <p:cNvSpPr txBox="1">
              <a:spLocks noChangeArrowheads="1"/>
            </p:cNvSpPr>
            <p:nvPr/>
          </p:nvSpPr>
          <p:spPr bwMode="auto">
            <a:xfrm>
              <a:off x="511" y="2041"/>
              <a:ext cx="7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chemeClr val="bg1"/>
                  </a:solidFill>
                </a:rPr>
                <a:t>式中</a:t>
              </a:r>
            </a:p>
          </p:txBody>
        </p:sp>
        <p:graphicFrame>
          <p:nvGraphicFramePr>
            <p:cNvPr id="23555" name="Object 7"/>
            <p:cNvGraphicFramePr>
              <a:graphicFrameLocks noChangeAspect="1"/>
            </p:cNvGraphicFramePr>
            <p:nvPr/>
          </p:nvGraphicFramePr>
          <p:xfrm>
            <a:off x="980" y="1930"/>
            <a:ext cx="2324" cy="507"/>
          </p:xfrm>
          <a:graphic>
            <a:graphicData uri="http://schemas.openxmlformats.org/presentationml/2006/ole">
              <p:oleObj spid="_x0000_s23555" name="公式" r:id="rId5" imgW="3962160" imgH="838080" progId="Equation.3">
                <p:embed/>
              </p:oleObj>
            </a:graphicData>
          </a:graphic>
        </p:graphicFrame>
      </p:grp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684213" y="330184"/>
            <a:ext cx="5665787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dirty="0">
                <a:solidFill>
                  <a:schemeClr val="bg1"/>
                </a:solidFill>
              </a:rPr>
              <a:t>P</a:t>
            </a:r>
            <a:r>
              <a:rPr lang="zh-CN" altLang="en-US" dirty="0">
                <a:solidFill>
                  <a:schemeClr val="bg1"/>
                </a:solidFill>
              </a:rPr>
              <a:t>点的合振动为</a:t>
            </a:r>
          </a:p>
          <a:p>
            <a:pPr eaLnBrk="0" hangingPunct="0"/>
            <a:r>
              <a:rPr lang="zh-CN" altLang="en-US" sz="2800" i="1" dirty="0">
                <a:solidFill>
                  <a:schemeClr val="bg1"/>
                </a:solidFill>
              </a:rPr>
              <a:t>               </a:t>
            </a:r>
            <a:r>
              <a:rPr lang="en-US" altLang="zh-CN" sz="2800" i="1" dirty="0">
                <a:solidFill>
                  <a:schemeClr val="bg1"/>
                </a:solidFill>
              </a:rPr>
              <a:t>y </a:t>
            </a:r>
            <a:r>
              <a:rPr lang="en-US" altLang="zh-CN" sz="2800" dirty="0">
                <a:solidFill>
                  <a:schemeClr val="bg1"/>
                </a:solidFill>
              </a:rPr>
              <a:t>=</a:t>
            </a:r>
            <a:r>
              <a:rPr lang="en-US" altLang="zh-CN" sz="2800" i="1" dirty="0">
                <a:solidFill>
                  <a:schemeClr val="bg1"/>
                </a:solidFill>
              </a:rPr>
              <a:t>y</a:t>
            </a:r>
            <a:r>
              <a:rPr lang="en-US" altLang="zh-CN" sz="2800" baseline="-25000" dirty="0">
                <a:solidFill>
                  <a:schemeClr val="bg1"/>
                </a:solidFill>
              </a:rPr>
              <a:t>1</a:t>
            </a:r>
            <a:r>
              <a:rPr lang="en-US" altLang="zh-CN" sz="2800" dirty="0">
                <a:solidFill>
                  <a:schemeClr val="bg1"/>
                </a:solidFill>
              </a:rPr>
              <a:t>+</a:t>
            </a:r>
            <a:r>
              <a:rPr lang="en-US" altLang="zh-CN" sz="2800" i="1" dirty="0">
                <a:solidFill>
                  <a:schemeClr val="bg1"/>
                </a:solidFill>
              </a:rPr>
              <a:t>y</a:t>
            </a:r>
            <a:r>
              <a:rPr lang="en-US" altLang="zh-CN" sz="2800" baseline="-25000" dirty="0">
                <a:solidFill>
                  <a:schemeClr val="bg1"/>
                </a:solidFill>
              </a:rPr>
              <a:t>2</a:t>
            </a:r>
            <a:r>
              <a:rPr lang="en-US" altLang="zh-CN" sz="2800" i="1" dirty="0">
                <a:solidFill>
                  <a:schemeClr val="bg1"/>
                </a:solidFill>
              </a:rPr>
              <a:t>=</a:t>
            </a:r>
            <a:r>
              <a:rPr lang="en-US" altLang="zh-CN" sz="2800" i="1" dirty="0" err="1">
                <a:solidFill>
                  <a:schemeClr val="bg1"/>
                </a:solidFill>
              </a:rPr>
              <a:t>A</a:t>
            </a:r>
            <a:r>
              <a:rPr lang="en-US" altLang="zh-CN" sz="2800" dirty="0" err="1">
                <a:solidFill>
                  <a:schemeClr val="bg1"/>
                </a:solidFill>
              </a:rPr>
              <a:t>cos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  <a:sym typeface="Symbol" pitchFamily="18" charset="2"/>
              </a:rPr>
              <a:t></a:t>
            </a:r>
            <a:r>
              <a:rPr lang="en-US" altLang="zh-CN" sz="2800" i="1" dirty="0">
                <a:solidFill>
                  <a:schemeClr val="bg1"/>
                </a:solidFill>
              </a:rPr>
              <a:t>t+</a:t>
            </a:r>
            <a:r>
              <a:rPr lang="en-US" altLang="zh-CN" sz="2800" i="1" dirty="0">
                <a:solidFill>
                  <a:schemeClr val="bg1"/>
                </a:solidFill>
                <a:sym typeface="Symbol" pitchFamily="18" charset="2"/>
              </a:rPr>
              <a:t></a:t>
            </a:r>
            <a:r>
              <a:rPr lang="en-US" altLang="zh-CN" sz="2800" dirty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895350" y="2035169"/>
            <a:ext cx="4962525" cy="536575"/>
            <a:chOff x="610" y="1480"/>
            <a:chExt cx="3141" cy="307"/>
          </a:xfrm>
        </p:grpSpPr>
        <p:sp>
          <p:nvSpPr>
            <p:cNvPr id="23569" name="Text Box 10"/>
            <p:cNvSpPr txBox="1">
              <a:spLocks noChangeArrowheads="1"/>
            </p:cNvSpPr>
            <p:nvPr/>
          </p:nvSpPr>
          <p:spPr bwMode="auto">
            <a:xfrm>
              <a:off x="610" y="1480"/>
              <a:ext cx="9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chemeClr val="bg1"/>
                  </a:solidFill>
                </a:rPr>
                <a:t>波强</a:t>
              </a:r>
              <a:r>
                <a:rPr lang="en-US" altLang="zh-CN">
                  <a:solidFill>
                    <a:schemeClr val="bg1"/>
                  </a:solidFill>
                </a:rPr>
                <a:t>:</a:t>
              </a:r>
            </a:p>
          </p:txBody>
        </p:sp>
        <p:graphicFrame>
          <p:nvGraphicFramePr>
            <p:cNvPr id="23554" name="Object 11"/>
            <p:cNvGraphicFramePr>
              <a:graphicFrameLocks noChangeAspect="1"/>
            </p:cNvGraphicFramePr>
            <p:nvPr/>
          </p:nvGraphicFramePr>
          <p:xfrm>
            <a:off x="1354" y="1480"/>
            <a:ext cx="2397" cy="307"/>
          </p:xfrm>
          <a:graphic>
            <a:graphicData uri="http://schemas.openxmlformats.org/presentationml/2006/ole">
              <p:oleObj spid="_x0000_s23554" name="公式" r:id="rId6" imgW="3530520" imgH="444240" progId="Equation.3">
                <p:embed/>
              </p:oleObj>
            </a:graphicData>
          </a:graphic>
        </p:graphicFrame>
      </p:grpSp>
      <p:sp>
        <p:nvSpPr>
          <p:cNvPr id="23562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316913" y="333375"/>
            <a:ext cx="611187" cy="574675"/>
          </a:xfrm>
          <a:prstGeom prst="actionButtonBackPrevious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5072063" y="2773362"/>
            <a:ext cx="39290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合振幅</a:t>
            </a:r>
            <a:r>
              <a:rPr kumimoji="1" lang="en-US" altLang="zh-CN" dirty="0">
                <a:solidFill>
                  <a:srgbClr val="FFFF00"/>
                </a:solidFill>
              </a:rPr>
              <a:t>A</a:t>
            </a:r>
            <a:r>
              <a:rPr kumimoji="1" lang="zh-CN" altLang="en-US" dirty="0">
                <a:solidFill>
                  <a:srgbClr val="FFFF00"/>
                </a:solidFill>
              </a:rPr>
              <a:t>和波强</a:t>
            </a:r>
            <a:r>
              <a:rPr kumimoji="1" lang="en-US" altLang="zh-CN" dirty="0">
                <a:solidFill>
                  <a:srgbClr val="FFFF00"/>
                </a:solidFill>
              </a:rPr>
              <a:t>I</a:t>
            </a:r>
            <a:r>
              <a:rPr kumimoji="1" lang="zh-CN" altLang="en-US" dirty="0">
                <a:solidFill>
                  <a:srgbClr val="FFFF00"/>
                </a:solidFill>
              </a:rPr>
              <a:t>与</a:t>
            </a:r>
            <a:r>
              <a:rPr kumimoji="1" lang="zh-CN" altLang="en-US" i="1" dirty="0">
                <a:solidFill>
                  <a:srgbClr val="FFFF00"/>
                </a:solidFill>
                <a:sym typeface="Symbol" pitchFamily="18" charset="2"/>
              </a:rPr>
              <a:t></a:t>
            </a:r>
            <a:r>
              <a:rPr lang="zh-CN" altLang="en-US" i="1" dirty="0">
                <a:solidFill>
                  <a:srgbClr val="FFFF00"/>
                </a:solidFill>
                <a:sym typeface="Symbol" pitchFamily="18" charset="2"/>
              </a:rPr>
              <a:t></a:t>
            </a:r>
            <a:r>
              <a:rPr kumimoji="1" lang="zh-CN" altLang="en-US" dirty="0">
                <a:solidFill>
                  <a:srgbClr val="FFFF00"/>
                </a:solidFill>
              </a:rPr>
              <a:t>有关</a:t>
            </a:r>
            <a:r>
              <a:rPr kumimoji="1" lang="en-US" altLang="zh-CN" dirty="0">
                <a:solidFill>
                  <a:srgbClr val="FFFF00"/>
                </a:solidFill>
              </a:rPr>
              <a:t>!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642938" y="3929063"/>
            <a:ext cx="8358187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i="1">
                <a:sym typeface="Symbol" pitchFamily="18" charset="2"/>
              </a:rPr>
              <a:t></a:t>
            </a:r>
            <a:r>
              <a:rPr lang="en-US" altLang="zh-CN" i="1">
                <a:solidFill>
                  <a:schemeClr val="bg1"/>
                </a:solidFill>
                <a:sym typeface="Symbol" pitchFamily="18" charset="2"/>
              </a:rPr>
              <a:t></a:t>
            </a:r>
            <a:r>
              <a:rPr kumimoji="1" lang="zh-CN" altLang="en-US"/>
              <a:t>不随时间变化，</a:t>
            </a:r>
            <a:r>
              <a:rPr kumimoji="1" lang="en-US" altLang="zh-CN" i="1"/>
              <a:t>A</a:t>
            </a:r>
            <a:r>
              <a:rPr kumimoji="1" lang="zh-CN" altLang="en-US"/>
              <a:t>和</a:t>
            </a:r>
            <a:r>
              <a:rPr kumimoji="1" lang="en-US" altLang="zh-CN" i="1"/>
              <a:t>I</a:t>
            </a:r>
            <a:r>
              <a:rPr kumimoji="1" lang="zh-CN" altLang="en-US"/>
              <a:t>也不随时间变化，波强保持恒定；</a:t>
            </a:r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571500" y="4929188"/>
            <a:ext cx="822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/>
              <a:t>  </a:t>
            </a:r>
            <a:r>
              <a:rPr kumimoji="1" lang="en-US" altLang="zh-CN" i="1">
                <a:sym typeface="Symbol" pitchFamily="18" charset="2"/>
              </a:rPr>
              <a:t></a:t>
            </a:r>
            <a:r>
              <a:rPr lang="en-US" altLang="zh-CN" i="1">
                <a:solidFill>
                  <a:schemeClr val="bg1"/>
                </a:solidFill>
                <a:sym typeface="Symbol" pitchFamily="18" charset="2"/>
              </a:rPr>
              <a:t></a:t>
            </a:r>
            <a:r>
              <a:rPr kumimoji="1" lang="zh-CN" altLang="en-US"/>
              <a:t>将可能不同，</a:t>
            </a:r>
            <a:r>
              <a:rPr kumimoji="1" lang="en-US" altLang="zh-CN" i="1"/>
              <a:t> A</a:t>
            </a:r>
            <a:r>
              <a:rPr kumimoji="1" lang="zh-CN" altLang="en-US"/>
              <a:t>和</a:t>
            </a:r>
            <a:r>
              <a:rPr kumimoji="1" lang="en-US" altLang="zh-CN" i="1"/>
              <a:t>I</a:t>
            </a:r>
            <a:r>
              <a:rPr kumimoji="1" lang="zh-CN" altLang="en-US"/>
              <a:t>也将不同，但仍然不随时间变化。</a:t>
            </a:r>
          </a:p>
        </p:txBody>
      </p:sp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611188" y="5499854"/>
            <a:ext cx="8208962" cy="100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 smtClean="0"/>
              <a:t>所以，</a:t>
            </a:r>
            <a:r>
              <a:rPr kumimoji="1" lang="zh-CN" altLang="en-US" dirty="0" smtClean="0">
                <a:solidFill>
                  <a:srgbClr val="FFFF00"/>
                </a:solidFill>
              </a:rPr>
              <a:t>迭加</a:t>
            </a:r>
            <a:r>
              <a:rPr kumimoji="1" lang="zh-CN" altLang="en-US" dirty="0">
                <a:solidFill>
                  <a:srgbClr val="FFFF00"/>
                </a:solidFill>
              </a:rPr>
              <a:t>的结果，振动强度在空间有一新的稳定的分布</a:t>
            </a:r>
            <a:r>
              <a:rPr kumimoji="1" lang="zh-CN" altLang="en-US" dirty="0"/>
              <a:t>，这就是</a:t>
            </a:r>
            <a:r>
              <a:rPr kumimoji="1" lang="zh-CN" altLang="en-US" dirty="0">
                <a:solidFill>
                  <a:srgbClr val="FFFF00"/>
                </a:solidFill>
              </a:rPr>
              <a:t>干涉现象</a:t>
            </a:r>
            <a:r>
              <a:rPr kumimoji="1" lang="zh-CN" altLang="en-US" dirty="0"/>
              <a:t>。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00063" y="3467100"/>
            <a:ext cx="3689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FFFF00"/>
                </a:solidFill>
                <a:sym typeface="Symbol" pitchFamily="18" charset="2"/>
              </a:rPr>
              <a:t></a:t>
            </a:r>
            <a:r>
              <a:rPr kumimoji="1" lang="zh-CN" altLang="en-US"/>
              <a:t>对相遇区域内确定的点</a:t>
            </a:r>
            <a:r>
              <a:rPr kumimoji="1" lang="en-US" altLang="zh-CN"/>
              <a:t>:</a:t>
            </a:r>
            <a:endParaRPr lang="zh-CN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00063" y="4500563"/>
            <a:ext cx="3613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FFFF00"/>
                </a:solidFill>
                <a:sym typeface="Symbol" pitchFamily="18" charset="2"/>
              </a:rPr>
              <a:t></a:t>
            </a:r>
            <a:r>
              <a:rPr kumimoji="1" lang="zh-CN" altLang="en-US"/>
              <a:t>对相遇区域内不同的点</a:t>
            </a:r>
            <a:r>
              <a:rPr kumimoji="1" lang="en-US" altLang="zh-CN"/>
              <a:t>: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4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9" grpId="0"/>
      <p:bldP spid="64530" grpId="0"/>
      <p:bldP spid="64531" grpId="0"/>
      <p:bldP spid="64532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07095"/>
            <a:ext cx="2133600" cy="476250"/>
          </a:xfrm>
        </p:spPr>
        <p:txBody>
          <a:bodyPr/>
          <a:lstStyle/>
          <a:p>
            <a:pPr>
              <a:defRPr/>
            </a:pPr>
            <a:fld id="{633BBE6C-ADCF-4518-B996-C10465E64B54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1171575" y="2462176"/>
          <a:ext cx="3813175" cy="857250"/>
        </p:xfrm>
        <a:graphic>
          <a:graphicData uri="http://schemas.openxmlformats.org/presentationml/2006/ole">
            <p:oleObj spid="_x0000_s24578" name="公式" r:id="rId3" imgW="3377880" imgH="761760" progId="Equation.3">
              <p:embed/>
            </p:oleObj>
          </a:graphicData>
        </a:graphic>
      </p:graphicFrame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692275" y="3365493"/>
            <a:ext cx="6880225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</a:rPr>
              <a:t>=±2</a:t>
            </a:r>
            <a:r>
              <a:rPr lang="en-US" altLang="zh-CN" sz="2800" i="1">
                <a:solidFill>
                  <a:schemeClr val="bg1"/>
                </a:solidFill>
              </a:rPr>
              <a:t>k</a:t>
            </a:r>
            <a:r>
              <a:rPr lang="en-US" altLang="zh-CN" sz="2800" i="1">
                <a:solidFill>
                  <a:schemeClr val="bg1"/>
                </a:solidFill>
                <a:sym typeface="Symbol" pitchFamily="18" charset="2"/>
              </a:rPr>
              <a:t></a:t>
            </a:r>
            <a:r>
              <a:rPr lang="en-US" altLang="zh-CN" sz="2800" i="1">
                <a:solidFill>
                  <a:schemeClr val="bg1"/>
                </a:solidFill>
              </a:rPr>
              <a:t> </a:t>
            </a:r>
            <a:r>
              <a:rPr lang="en-US" altLang="zh-CN" sz="2800">
                <a:solidFill>
                  <a:schemeClr val="bg1"/>
                </a:solidFill>
              </a:rPr>
              <a:t>,</a:t>
            </a:r>
            <a:r>
              <a:rPr lang="en-US" altLang="zh-CN" sz="2800" i="1">
                <a:solidFill>
                  <a:schemeClr val="bg1"/>
                </a:solidFill>
              </a:rPr>
              <a:t>    A</a:t>
            </a:r>
            <a:r>
              <a:rPr lang="en-US" altLang="zh-CN" sz="2800" i="1" baseline="-25000">
                <a:solidFill>
                  <a:schemeClr val="bg1"/>
                </a:solidFill>
              </a:rPr>
              <a:t>max</a:t>
            </a:r>
            <a:r>
              <a:rPr lang="en-US" altLang="zh-CN" sz="2800" i="1">
                <a:solidFill>
                  <a:schemeClr val="bg1"/>
                </a:solidFill>
              </a:rPr>
              <a:t>=A</a:t>
            </a:r>
            <a:r>
              <a:rPr lang="en-US" altLang="zh-CN" sz="2800" baseline="-25000">
                <a:solidFill>
                  <a:schemeClr val="bg1"/>
                </a:solidFill>
              </a:rPr>
              <a:t>1</a:t>
            </a:r>
            <a:r>
              <a:rPr lang="en-US" altLang="zh-CN" sz="2800" i="1">
                <a:solidFill>
                  <a:schemeClr val="bg1"/>
                </a:solidFill>
              </a:rPr>
              <a:t>+A</a:t>
            </a:r>
            <a:r>
              <a:rPr lang="en-US" altLang="zh-CN" sz="2800" baseline="-25000">
                <a:solidFill>
                  <a:schemeClr val="bg1"/>
                </a:solidFill>
              </a:rPr>
              <a:t>2 </a:t>
            </a:r>
            <a:r>
              <a:rPr lang="en-US" altLang="zh-CN" sz="2800">
                <a:solidFill>
                  <a:schemeClr val="bg1"/>
                </a:solidFill>
              </a:rPr>
              <a:t>,  </a:t>
            </a:r>
            <a:r>
              <a:rPr lang="zh-CN" altLang="en-US">
                <a:solidFill>
                  <a:schemeClr val="bg1"/>
                </a:solidFill>
              </a:rPr>
              <a:t>振动加强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干涉相长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1714500" y="4725980"/>
            <a:ext cx="6929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bg1"/>
                </a:solidFill>
              </a:rPr>
              <a:t>=±(2</a:t>
            </a:r>
            <a:r>
              <a:rPr lang="en-US" altLang="zh-CN" sz="2800" i="1">
                <a:solidFill>
                  <a:schemeClr val="bg1"/>
                </a:solidFill>
              </a:rPr>
              <a:t>k+</a:t>
            </a:r>
            <a:r>
              <a:rPr lang="en-US" altLang="zh-CN" sz="2800">
                <a:solidFill>
                  <a:schemeClr val="bg1"/>
                </a:solidFill>
              </a:rPr>
              <a:t>1</a:t>
            </a:r>
            <a:r>
              <a:rPr lang="en-US" altLang="zh-CN" sz="2800" i="1">
                <a:solidFill>
                  <a:schemeClr val="bg1"/>
                </a:solidFill>
              </a:rPr>
              <a:t>)</a:t>
            </a:r>
            <a:r>
              <a:rPr lang="en-US" altLang="zh-CN" sz="2800" i="1">
                <a:solidFill>
                  <a:schemeClr val="bg1"/>
                </a:solidFill>
                <a:sym typeface="Symbol" pitchFamily="18" charset="2"/>
              </a:rPr>
              <a:t></a:t>
            </a:r>
            <a:r>
              <a:rPr lang="en-US" altLang="zh-CN" sz="2800" i="1">
                <a:solidFill>
                  <a:schemeClr val="bg1"/>
                </a:solidFill>
              </a:rPr>
              <a:t> ,  A=</a:t>
            </a:r>
            <a:r>
              <a:rPr lang="en-US" altLang="zh-CN" sz="2800">
                <a:solidFill>
                  <a:schemeClr val="bg1"/>
                </a:solidFill>
              </a:rPr>
              <a:t>|</a:t>
            </a:r>
            <a:r>
              <a:rPr lang="en-US" altLang="zh-CN" sz="2800" i="1">
                <a:solidFill>
                  <a:schemeClr val="bg1"/>
                </a:solidFill>
              </a:rPr>
              <a:t>A</a:t>
            </a:r>
            <a:r>
              <a:rPr lang="en-US" altLang="zh-CN" sz="2800" baseline="-25000">
                <a:solidFill>
                  <a:schemeClr val="bg1"/>
                </a:solidFill>
              </a:rPr>
              <a:t>1</a:t>
            </a:r>
            <a:r>
              <a:rPr lang="en-US" altLang="zh-CN" sz="2800">
                <a:solidFill>
                  <a:schemeClr val="bg1"/>
                </a:solidFill>
              </a:rPr>
              <a:t>-</a:t>
            </a:r>
            <a:r>
              <a:rPr lang="en-US" altLang="zh-CN" sz="2800" i="1">
                <a:solidFill>
                  <a:schemeClr val="bg1"/>
                </a:solidFill>
              </a:rPr>
              <a:t>A</a:t>
            </a:r>
            <a:r>
              <a:rPr lang="en-US" altLang="zh-CN" sz="2800" baseline="-25000">
                <a:solidFill>
                  <a:schemeClr val="bg1"/>
                </a:solidFill>
              </a:rPr>
              <a:t>2</a:t>
            </a:r>
            <a:r>
              <a:rPr lang="en-US" altLang="zh-CN" sz="2800">
                <a:solidFill>
                  <a:schemeClr val="bg1"/>
                </a:solidFill>
              </a:rPr>
              <a:t>|</a:t>
            </a:r>
            <a:r>
              <a:rPr lang="en-US" altLang="zh-CN" sz="2800" baseline="-25000">
                <a:solidFill>
                  <a:schemeClr val="bg1"/>
                </a:solidFill>
              </a:rPr>
              <a:t> </a:t>
            </a:r>
            <a:r>
              <a:rPr lang="en-US" altLang="zh-CN" sz="2800">
                <a:solidFill>
                  <a:schemeClr val="bg1"/>
                </a:solidFill>
              </a:rPr>
              <a:t>, </a:t>
            </a:r>
            <a:r>
              <a:rPr lang="zh-CN" altLang="en-US">
                <a:solidFill>
                  <a:schemeClr val="bg1"/>
                </a:solidFill>
              </a:rPr>
              <a:t>振动减弱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干涉相消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1643042" y="5819762"/>
            <a:ext cx="2557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</a:rPr>
              <a:t>k </a:t>
            </a:r>
            <a:r>
              <a:rPr lang="en-US" altLang="zh-CN" sz="2800" dirty="0">
                <a:solidFill>
                  <a:schemeClr val="bg1"/>
                </a:solidFill>
              </a:rPr>
              <a:t>=0,1,2……)</a:t>
            </a: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900113" y="2357430"/>
            <a:ext cx="7815262" cy="4105274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586" name="Group 10"/>
          <p:cNvGrpSpPr>
            <a:grpSpLocks/>
          </p:cNvGrpSpPr>
          <p:nvPr/>
        </p:nvGrpSpPr>
        <p:grpSpPr bwMode="auto">
          <a:xfrm>
            <a:off x="714348" y="981061"/>
            <a:ext cx="6173788" cy="601663"/>
            <a:chOff x="431" y="935"/>
            <a:chExt cx="3801" cy="379"/>
          </a:xfrm>
        </p:grpSpPr>
        <p:sp>
          <p:nvSpPr>
            <p:cNvPr id="24591" name="Text Box 11"/>
            <p:cNvSpPr txBox="1">
              <a:spLocks noChangeArrowheads="1"/>
            </p:cNvSpPr>
            <p:nvPr/>
          </p:nvSpPr>
          <p:spPr bwMode="auto">
            <a:xfrm>
              <a:off x="431" y="981"/>
              <a:ext cx="1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chemeClr val="bg1"/>
                  </a:solidFill>
                </a:rPr>
                <a:t>合振幅</a:t>
              </a:r>
              <a:r>
                <a:rPr lang="en-US" altLang="zh-CN">
                  <a:solidFill>
                    <a:schemeClr val="bg1"/>
                  </a:solidFill>
                </a:rPr>
                <a:t>:</a:t>
              </a:r>
            </a:p>
          </p:txBody>
        </p:sp>
        <p:graphicFrame>
          <p:nvGraphicFramePr>
            <p:cNvPr id="24580" name="Object 12"/>
            <p:cNvGraphicFramePr>
              <a:graphicFrameLocks noChangeAspect="1"/>
            </p:cNvGraphicFramePr>
            <p:nvPr/>
          </p:nvGraphicFramePr>
          <p:xfrm>
            <a:off x="1338" y="935"/>
            <a:ext cx="2894" cy="379"/>
          </p:xfrm>
          <a:graphic>
            <a:graphicData uri="http://schemas.openxmlformats.org/presentationml/2006/ole">
              <p:oleObj spid="_x0000_s24580" name="公式" r:id="rId4" imgW="4051080" imgH="507960" progId="Equation.3">
                <p:embed/>
              </p:oleObj>
            </a:graphicData>
          </a:graphic>
        </p:graphicFrame>
      </p:grpSp>
      <p:grpSp>
        <p:nvGrpSpPr>
          <p:cNvPr id="24587" name="Group 13"/>
          <p:cNvGrpSpPr>
            <a:grpSpLocks/>
          </p:cNvGrpSpPr>
          <p:nvPr/>
        </p:nvGrpSpPr>
        <p:grpSpPr bwMode="auto">
          <a:xfrm>
            <a:off x="785786" y="1695441"/>
            <a:ext cx="5343525" cy="519113"/>
            <a:chOff x="476" y="1480"/>
            <a:chExt cx="3366" cy="327"/>
          </a:xfrm>
        </p:grpSpPr>
        <p:sp>
          <p:nvSpPr>
            <p:cNvPr id="24590" name="Text Box 14"/>
            <p:cNvSpPr txBox="1">
              <a:spLocks noChangeArrowheads="1"/>
            </p:cNvSpPr>
            <p:nvPr/>
          </p:nvSpPr>
          <p:spPr bwMode="auto">
            <a:xfrm>
              <a:off x="476" y="1480"/>
              <a:ext cx="9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chemeClr val="bg1"/>
                  </a:solidFill>
                </a:rPr>
                <a:t>波强</a:t>
              </a:r>
              <a:r>
                <a:rPr lang="en-US" altLang="zh-CN">
                  <a:solidFill>
                    <a:schemeClr val="bg1"/>
                  </a:solidFill>
                </a:rPr>
                <a:t>:</a:t>
              </a:r>
            </a:p>
          </p:txBody>
        </p:sp>
        <p:graphicFrame>
          <p:nvGraphicFramePr>
            <p:cNvPr id="24579" name="Object 15"/>
            <p:cNvGraphicFramePr>
              <a:graphicFrameLocks noChangeAspect="1"/>
            </p:cNvGraphicFramePr>
            <p:nvPr/>
          </p:nvGraphicFramePr>
          <p:xfrm>
            <a:off x="1338" y="1480"/>
            <a:ext cx="2504" cy="327"/>
          </p:xfrm>
          <a:graphic>
            <a:graphicData uri="http://schemas.openxmlformats.org/presentationml/2006/ole">
              <p:oleObj spid="_x0000_s24579" name="公式" r:id="rId5" imgW="3530520" imgH="444240" progId="Equation.3">
                <p:embed/>
              </p:oleObj>
            </a:graphicData>
          </a:graphic>
        </p:graphicFrame>
      </p:grp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357313" y="4083043"/>
            <a:ext cx="6324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特别是 </a:t>
            </a:r>
            <a:r>
              <a:rPr lang="zh-CN" altLang="en-US" sz="2800">
                <a:solidFill>
                  <a:srgbClr val="FFFF00"/>
                </a:solidFill>
              </a:rPr>
              <a:t> </a:t>
            </a:r>
            <a:r>
              <a:rPr lang="en-US" altLang="zh-CN" sz="2800" i="1">
                <a:solidFill>
                  <a:srgbClr val="FFFF00"/>
                </a:solidFill>
              </a:rPr>
              <a:t>A</a:t>
            </a:r>
            <a:r>
              <a:rPr lang="en-US" altLang="zh-CN" sz="2800" baseline="-25000">
                <a:solidFill>
                  <a:srgbClr val="FFFF00"/>
                </a:solidFill>
              </a:rPr>
              <a:t>1</a:t>
            </a:r>
            <a:r>
              <a:rPr lang="en-US" altLang="zh-CN" sz="2800" i="1">
                <a:solidFill>
                  <a:srgbClr val="FFFF00"/>
                </a:solidFill>
              </a:rPr>
              <a:t>=A</a:t>
            </a:r>
            <a:r>
              <a:rPr lang="en-US" altLang="zh-CN" sz="2800" baseline="-25000">
                <a:solidFill>
                  <a:srgbClr val="FFFF00"/>
                </a:solidFill>
              </a:rPr>
              <a:t>2 </a:t>
            </a:r>
            <a:r>
              <a:rPr lang="zh-CN" altLang="en-US" sz="2800">
                <a:solidFill>
                  <a:srgbClr val="FFFF00"/>
                </a:solidFill>
              </a:rPr>
              <a:t>时，</a:t>
            </a:r>
            <a:r>
              <a:rPr lang="en-US" altLang="zh-CN" sz="2800" i="1">
                <a:solidFill>
                  <a:srgbClr val="FFFF00"/>
                </a:solidFill>
              </a:rPr>
              <a:t>A</a:t>
            </a:r>
            <a:r>
              <a:rPr lang="en-US" altLang="zh-CN" sz="2800" i="1" baseline="-25000">
                <a:solidFill>
                  <a:srgbClr val="FFFF00"/>
                </a:solidFill>
              </a:rPr>
              <a:t>max</a:t>
            </a:r>
            <a:r>
              <a:rPr lang="en-US" altLang="zh-CN" sz="2800" i="1">
                <a:solidFill>
                  <a:srgbClr val="FFFF00"/>
                </a:solidFill>
              </a:rPr>
              <a:t>=</a:t>
            </a:r>
            <a:r>
              <a:rPr lang="en-US" altLang="zh-CN" sz="2800">
                <a:solidFill>
                  <a:srgbClr val="FFFF00"/>
                </a:solidFill>
              </a:rPr>
              <a:t>2</a:t>
            </a:r>
            <a:r>
              <a:rPr lang="en-US" altLang="zh-CN" sz="2800" i="1">
                <a:solidFill>
                  <a:srgbClr val="FFFF00"/>
                </a:solidFill>
              </a:rPr>
              <a:t>A</a:t>
            </a:r>
            <a:r>
              <a:rPr lang="en-US" altLang="zh-CN" sz="2800" baseline="-25000">
                <a:solidFill>
                  <a:srgbClr val="FFFF00"/>
                </a:solidFill>
              </a:rPr>
              <a:t>1</a:t>
            </a:r>
            <a:r>
              <a:rPr lang="zh-CN" altLang="en-US" sz="2800">
                <a:solidFill>
                  <a:srgbClr val="FFFF00"/>
                </a:solidFill>
              </a:rPr>
              <a:t>，</a:t>
            </a:r>
            <a:r>
              <a:rPr lang="en-US" altLang="zh-CN" sz="2800" i="1">
                <a:solidFill>
                  <a:srgbClr val="FFFF00"/>
                </a:solidFill>
              </a:rPr>
              <a:t>I</a:t>
            </a:r>
            <a:r>
              <a:rPr lang="en-US" altLang="zh-CN" sz="2800" i="1" baseline="-25000">
                <a:solidFill>
                  <a:srgbClr val="FFFF00"/>
                </a:solidFill>
              </a:rPr>
              <a:t>max</a:t>
            </a:r>
            <a:r>
              <a:rPr lang="en-US" altLang="zh-CN" sz="2800" i="1">
                <a:solidFill>
                  <a:srgbClr val="FFFF00"/>
                </a:solidFill>
              </a:rPr>
              <a:t>=</a:t>
            </a:r>
            <a:r>
              <a:rPr lang="en-US" altLang="zh-CN" sz="2800">
                <a:solidFill>
                  <a:srgbClr val="FFFF00"/>
                </a:solidFill>
              </a:rPr>
              <a:t>4</a:t>
            </a:r>
            <a:r>
              <a:rPr lang="en-US" altLang="zh-CN" sz="2800" i="1">
                <a:solidFill>
                  <a:srgbClr val="FFFF00"/>
                </a:solidFill>
              </a:rPr>
              <a:t>I</a:t>
            </a:r>
            <a:r>
              <a:rPr lang="en-US" altLang="zh-CN" sz="2800" baseline="-25000">
                <a:solidFill>
                  <a:srgbClr val="FFFF00"/>
                </a:solidFill>
              </a:rPr>
              <a:t>1</a:t>
            </a:r>
            <a:r>
              <a:rPr lang="zh-CN" altLang="en-US" sz="2800">
                <a:solidFill>
                  <a:srgbClr val="FFFF00"/>
                </a:solidFill>
              </a:rPr>
              <a:t>。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357313" y="5297480"/>
            <a:ext cx="49926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特别是  </a:t>
            </a:r>
            <a:r>
              <a:rPr lang="en-US" altLang="zh-CN" i="1">
                <a:solidFill>
                  <a:srgbClr val="FFFF00"/>
                </a:solidFill>
              </a:rPr>
              <a:t>A</a:t>
            </a:r>
            <a:r>
              <a:rPr lang="en-US" altLang="zh-CN" baseline="-25000">
                <a:solidFill>
                  <a:srgbClr val="FFFF00"/>
                </a:solidFill>
              </a:rPr>
              <a:t>1</a:t>
            </a:r>
            <a:r>
              <a:rPr lang="en-US" altLang="zh-CN" i="1">
                <a:solidFill>
                  <a:srgbClr val="FFFF00"/>
                </a:solidFill>
              </a:rPr>
              <a:t>=A</a:t>
            </a:r>
            <a:r>
              <a:rPr lang="en-US" altLang="zh-CN" baseline="-25000">
                <a:solidFill>
                  <a:srgbClr val="FFFF00"/>
                </a:solidFill>
              </a:rPr>
              <a:t>2 </a:t>
            </a:r>
            <a:r>
              <a:rPr lang="zh-CN" altLang="en-US">
                <a:solidFill>
                  <a:srgbClr val="FFFF00"/>
                </a:solidFill>
              </a:rPr>
              <a:t>时，</a:t>
            </a:r>
            <a:r>
              <a:rPr lang="en-US" altLang="zh-CN" i="1">
                <a:solidFill>
                  <a:srgbClr val="FFFF00"/>
                </a:solidFill>
              </a:rPr>
              <a:t>A</a:t>
            </a:r>
            <a:r>
              <a:rPr lang="en-US" altLang="zh-CN" i="1" baseline="-25000">
                <a:solidFill>
                  <a:srgbClr val="FFFF00"/>
                </a:solidFill>
              </a:rPr>
              <a:t>min</a:t>
            </a:r>
            <a:r>
              <a:rPr lang="en-US" altLang="zh-CN" i="1">
                <a:solidFill>
                  <a:srgbClr val="FFFF00"/>
                </a:solidFill>
              </a:rPr>
              <a:t>=</a:t>
            </a:r>
            <a:r>
              <a:rPr lang="en-US" altLang="zh-CN">
                <a:solidFill>
                  <a:srgbClr val="FFFF00"/>
                </a:solidFill>
              </a:rPr>
              <a:t>0</a:t>
            </a:r>
            <a:r>
              <a:rPr lang="zh-CN" altLang="en-US">
                <a:solidFill>
                  <a:srgbClr val="FFFF00"/>
                </a:solidFill>
              </a:rPr>
              <a:t>，</a:t>
            </a:r>
            <a:r>
              <a:rPr lang="en-US" altLang="zh-CN" i="1">
                <a:solidFill>
                  <a:srgbClr val="FFFF00"/>
                </a:solidFill>
              </a:rPr>
              <a:t>I</a:t>
            </a:r>
            <a:r>
              <a:rPr lang="en-US" altLang="zh-CN" i="1" baseline="-25000">
                <a:solidFill>
                  <a:srgbClr val="FFFF00"/>
                </a:solidFill>
              </a:rPr>
              <a:t>min</a:t>
            </a:r>
            <a:r>
              <a:rPr lang="en-US" altLang="zh-CN" i="1">
                <a:solidFill>
                  <a:srgbClr val="FFFF00"/>
                </a:solidFill>
              </a:rPr>
              <a:t>=</a:t>
            </a:r>
            <a:r>
              <a:rPr lang="en-US" altLang="zh-CN">
                <a:solidFill>
                  <a:srgbClr val="FFFF00"/>
                </a:solidFill>
              </a:rPr>
              <a:t>0</a:t>
            </a:r>
            <a:r>
              <a:rPr lang="zh-CN" altLang="en-US">
                <a:solidFill>
                  <a:srgbClr val="FFFF00"/>
                </a:solidFill>
              </a:rPr>
              <a:t>。</a:t>
            </a:r>
            <a:endParaRPr lang="zh-CN" altLang="en-US" baseline="-25000">
              <a:solidFill>
                <a:srgbClr val="FFFF00"/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428597" y="356206"/>
            <a:ext cx="5572164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dirty="0">
                <a:solidFill>
                  <a:srgbClr val="FFFF00"/>
                </a:solidFill>
                <a:sym typeface="Symbol" pitchFamily="18" charset="2"/>
              </a:rPr>
              <a:t>干涉</a:t>
            </a:r>
            <a:r>
              <a:rPr kumimoji="1" lang="zh-CN" altLang="en-US" dirty="0" smtClean="0">
                <a:solidFill>
                  <a:srgbClr val="FFFF00"/>
                </a:solidFill>
                <a:sym typeface="Symbol" pitchFamily="18" charset="2"/>
              </a:rPr>
              <a:t>加强</a:t>
            </a:r>
            <a:r>
              <a:rPr kumimoji="1" lang="zh-CN" altLang="en-US" dirty="0">
                <a:solidFill>
                  <a:srgbClr val="FFFF00"/>
                </a:solidFill>
                <a:sym typeface="Symbol" pitchFamily="18" charset="2"/>
              </a:rPr>
              <a:t>和减弱的条件是</a:t>
            </a:r>
            <a:r>
              <a:rPr kumimoji="1" lang="zh-CN" altLang="en-US" dirty="0" smtClean="0">
                <a:solidFill>
                  <a:srgbClr val="FFFF00"/>
                </a:solidFill>
                <a:sym typeface="Symbol" pitchFamily="18" charset="2"/>
              </a:rPr>
              <a:t>什么？</a:t>
            </a:r>
            <a:endParaRPr kumimoji="1" lang="zh-CN" altLang="en-US" dirty="0">
              <a:solidFill>
                <a:srgbClr val="FFFF00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build="p" autoUpdateAnimBg="0"/>
      <p:bldP spid="65541" grpId="0" build="p" autoUpdateAnimBg="0"/>
      <p:bldP spid="65542" grpId="0" autoUpdateAnimBg="0"/>
      <p:bldP spid="65543" grpId="0" animBg="1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0CA3D6-9ACF-4383-B0BF-AD8AE6DDE2E0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25607" name="Text Box 2"/>
          <p:cNvSpPr txBox="1">
            <a:spLocks noChangeArrowheads="1"/>
          </p:cNvSpPr>
          <p:nvPr/>
        </p:nvSpPr>
        <p:spPr bwMode="auto">
          <a:xfrm>
            <a:off x="593725" y="492125"/>
            <a:ext cx="570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/>
              <a:t>如果两相干波源的初相相同</a:t>
            </a:r>
            <a:r>
              <a:rPr kumimoji="1" lang="en-US" altLang="zh-CN"/>
              <a:t>(</a:t>
            </a:r>
            <a:r>
              <a:rPr lang="en-US" altLang="zh-CN" i="1">
                <a:solidFill>
                  <a:schemeClr val="bg1"/>
                </a:solidFill>
                <a:sym typeface="Symbol" pitchFamily="18" charset="2"/>
              </a:rPr>
              <a:t></a:t>
            </a:r>
            <a:r>
              <a:rPr kumimoji="1" lang="en-US" altLang="zh-CN"/>
              <a:t> </a:t>
            </a:r>
            <a:r>
              <a:rPr kumimoji="1" lang="en-US" altLang="zh-CN" baseline="-25000">
                <a:cs typeface="Times New Roman" pitchFamily="18" charset="0"/>
              </a:rPr>
              <a:t>1</a:t>
            </a:r>
            <a:r>
              <a:rPr kumimoji="1" lang="en-US" altLang="zh-CN">
                <a:cs typeface="Times New Roman" pitchFamily="18" charset="0"/>
              </a:rPr>
              <a:t>= </a:t>
            </a:r>
            <a:r>
              <a:rPr lang="en-US" altLang="zh-CN" i="1">
                <a:solidFill>
                  <a:schemeClr val="bg1"/>
                </a:solidFill>
                <a:sym typeface="Symbol" pitchFamily="18" charset="2"/>
              </a:rPr>
              <a:t></a:t>
            </a:r>
            <a:r>
              <a:rPr kumimoji="1" lang="en-US" altLang="zh-CN"/>
              <a:t> </a:t>
            </a:r>
            <a:r>
              <a:rPr kumimoji="1" lang="en-US" altLang="zh-CN" baseline="-25000">
                <a:cs typeface="Times New Roman" pitchFamily="18" charset="0"/>
              </a:rPr>
              <a:t>2</a:t>
            </a:r>
            <a:r>
              <a:rPr kumimoji="1" lang="en-US" altLang="zh-CN">
                <a:cs typeface="Times New Roman" pitchFamily="18" charset="0"/>
              </a:rPr>
              <a:t> </a:t>
            </a:r>
            <a:r>
              <a:rPr kumimoji="1" lang="en-US" altLang="zh-CN"/>
              <a:t>)</a:t>
            </a:r>
            <a:r>
              <a:rPr kumimoji="1" lang="zh-CN" altLang="en-US"/>
              <a:t>，则</a:t>
            </a:r>
          </a:p>
        </p:txBody>
      </p:sp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2324100" y="1104900"/>
          <a:ext cx="3255963" cy="796925"/>
        </p:xfrm>
        <a:graphic>
          <a:graphicData uri="http://schemas.openxmlformats.org/presentationml/2006/ole">
            <p:oleObj spid="_x0000_s25602" name="公式" r:id="rId3" imgW="3111480" imgH="761760" progId="Equation.3">
              <p:embed/>
            </p:oleObj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692275" y="2781300"/>
            <a:ext cx="6121400" cy="2481263"/>
            <a:chOff x="1066" y="1752"/>
            <a:chExt cx="3856" cy="1563"/>
          </a:xfrm>
        </p:grpSpPr>
        <p:graphicFrame>
          <p:nvGraphicFramePr>
            <p:cNvPr id="25604" name="Object 8"/>
            <p:cNvGraphicFramePr>
              <a:graphicFrameLocks noChangeAspect="1"/>
            </p:cNvGraphicFramePr>
            <p:nvPr/>
          </p:nvGraphicFramePr>
          <p:xfrm>
            <a:off x="1202" y="1858"/>
            <a:ext cx="1678" cy="288"/>
          </p:xfrm>
          <a:graphic>
            <a:graphicData uri="http://schemas.openxmlformats.org/presentationml/2006/ole">
              <p:oleObj spid="_x0000_s25604" name="公式" r:id="rId4" imgW="2184120" imgH="393480" progId="Equation.3">
                <p:embed/>
              </p:oleObj>
            </a:graphicData>
          </a:graphic>
        </p:graphicFrame>
        <p:sp>
          <p:nvSpPr>
            <p:cNvPr id="25613" name="Text Box 9"/>
            <p:cNvSpPr txBox="1">
              <a:spLocks noChangeArrowheads="1"/>
            </p:cNvSpPr>
            <p:nvPr/>
          </p:nvSpPr>
          <p:spPr bwMode="auto">
            <a:xfrm>
              <a:off x="3016" y="1797"/>
              <a:ext cx="1402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>
                  <a:solidFill>
                    <a:schemeClr val="bg1"/>
                  </a:solidFill>
                </a:rPr>
                <a:t>加强</a:t>
              </a:r>
              <a:r>
                <a:rPr lang="en-US" altLang="zh-CN">
                  <a:solidFill>
                    <a:schemeClr val="bg1"/>
                  </a:solidFill>
                </a:rPr>
                <a:t>(</a:t>
              </a:r>
              <a:r>
                <a:rPr lang="zh-CN" altLang="en-US">
                  <a:solidFill>
                    <a:schemeClr val="bg1"/>
                  </a:solidFill>
                </a:rPr>
                <a:t>干涉相长</a:t>
              </a:r>
              <a:r>
                <a:rPr lang="en-US" altLang="zh-CN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25614" name="Text Box 10"/>
            <p:cNvSpPr txBox="1">
              <a:spLocks noChangeArrowheads="1"/>
            </p:cNvSpPr>
            <p:nvPr/>
          </p:nvSpPr>
          <p:spPr bwMode="auto">
            <a:xfrm>
              <a:off x="1202" y="2816"/>
              <a:ext cx="1611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30000"/>
                </a:lnSpc>
              </a:pPr>
              <a:r>
                <a:rPr lang="en-US" altLang="zh-CN" sz="2800">
                  <a:solidFill>
                    <a:schemeClr val="bg1"/>
                  </a:solidFill>
                </a:rPr>
                <a:t>(</a:t>
              </a:r>
              <a:r>
                <a:rPr lang="en-US" altLang="zh-CN" sz="2800" i="1">
                  <a:solidFill>
                    <a:schemeClr val="bg1"/>
                  </a:solidFill>
                </a:rPr>
                <a:t>k </a:t>
              </a:r>
              <a:r>
                <a:rPr lang="en-US" altLang="zh-CN" sz="2800">
                  <a:solidFill>
                    <a:schemeClr val="bg1"/>
                  </a:solidFill>
                </a:rPr>
                <a:t>=0,1,2……)</a:t>
              </a:r>
            </a:p>
          </p:txBody>
        </p:sp>
        <p:graphicFrame>
          <p:nvGraphicFramePr>
            <p:cNvPr id="25605" name="Object 11"/>
            <p:cNvGraphicFramePr>
              <a:graphicFrameLocks noChangeAspect="1"/>
            </p:cNvGraphicFramePr>
            <p:nvPr/>
          </p:nvGraphicFramePr>
          <p:xfrm>
            <a:off x="1202" y="2251"/>
            <a:ext cx="2222" cy="520"/>
          </p:xfrm>
          <a:graphic>
            <a:graphicData uri="http://schemas.openxmlformats.org/presentationml/2006/ole">
              <p:oleObj spid="_x0000_s25605" name="公式" r:id="rId5" imgW="3060360" imgH="749160" progId="Equation.3">
                <p:embed/>
              </p:oleObj>
            </a:graphicData>
          </a:graphic>
        </p:graphicFrame>
        <p:sp>
          <p:nvSpPr>
            <p:cNvPr id="25615" name="Text Box 12"/>
            <p:cNvSpPr txBox="1">
              <a:spLocks noChangeArrowheads="1"/>
            </p:cNvSpPr>
            <p:nvPr/>
          </p:nvSpPr>
          <p:spPr bwMode="auto">
            <a:xfrm>
              <a:off x="3470" y="2341"/>
              <a:ext cx="1402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>
                  <a:solidFill>
                    <a:schemeClr val="bg1"/>
                  </a:solidFill>
                </a:rPr>
                <a:t>减弱</a:t>
              </a:r>
              <a:r>
                <a:rPr lang="en-US" altLang="zh-CN">
                  <a:solidFill>
                    <a:schemeClr val="bg1"/>
                  </a:solidFill>
                </a:rPr>
                <a:t>(</a:t>
              </a:r>
              <a:r>
                <a:rPr lang="zh-CN" altLang="en-US">
                  <a:solidFill>
                    <a:schemeClr val="bg1"/>
                  </a:solidFill>
                </a:rPr>
                <a:t>干涉相消</a:t>
              </a:r>
              <a:r>
                <a:rPr lang="en-US" altLang="zh-CN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25616" name="Rectangle 13"/>
            <p:cNvSpPr>
              <a:spLocks noChangeArrowheads="1"/>
            </p:cNvSpPr>
            <p:nvPr/>
          </p:nvSpPr>
          <p:spPr bwMode="auto">
            <a:xfrm>
              <a:off x="1066" y="1752"/>
              <a:ext cx="3856" cy="1563"/>
            </a:xfrm>
            <a:prstGeom prst="rect">
              <a:avLst/>
            </a:prstGeom>
            <a:noFill/>
            <a:ln w="28575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611188" y="5445125"/>
            <a:ext cx="8281987" cy="1052513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>
                <a:solidFill>
                  <a:schemeClr val="tx2"/>
                </a:solidFill>
              </a:rPr>
              <a:t>       从以上的讨论可知，分析波的干涉强弱，只需计算</a:t>
            </a:r>
            <a:r>
              <a:rPr kumimoji="1" lang="zh-CN" altLang="en-US" i="1" dirty="0">
                <a:solidFill>
                  <a:schemeClr val="tx2"/>
                </a:solidFill>
                <a:sym typeface="Symbol" pitchFamily="18" charset="2"/>
              </a:rPr>
              <a:t></a:t>
            </a:r>
            <a:r>
              <a:rPr lang="zh-CN" altLang="en-US" i="1" dirty="0">
                <a:solidFill>
                  <a:schemeClr val="tx2"/>
                </a:solidFill>
                <a:sym typeface="Symbol" pitchFamily="18" charset="2"/>
              </a:rPr>
              <a:t> </a:t>
            </a:r>
            <a:r>
              <a:rPr kumimoji="1" lang="zh-CN" altLang="en-US" dirty="0">
                <a:solidFill>
                  <a:schemeClr val="tx2"/>
                </a:solidFill>
              </a:rPr>
              <a:t>或</a:t>
            </a:r>
            <a:r>
              <a:rPr kumimoji="1" lang="zh-CN" altLang="en-US" i="1" dirty="0">
                <a:solidFill>
                  <a:schemeClr val="tx2"/>
                </a:solidFill>
                <a:sym typeface="Symbol" pitchFamily="18" charset="2"/>
              </a:rPr>
              <a:t> </a:t>
            </a:r>
            <a:r>
              <a:rPr kumimoji="1" lang="zh-CN" altLang="en-US" dirty="0">
                <a:solidFill>
                  <a:schemeClr val="tx2"/>
                </a:solidFill>
              </a:rPr>
              <a:t>的值。</a:t>
            </a:r>
          </a:p>
        </p:txBody>
      </p:sp>
      <p:sp>
        <p:nvSpPr>
          <p:cNvPr id="66576" name="AutoShape 16"/>
          <p:cNvSpPr>
            <a:spLocks noChangeArrowheads="1"/>
          </p:cNvSpPr>
          <p:nvPr/>
        </p:nvSpPr>
        <p:spPr bwMode="auto">
          <a:xfrm>
            <a:off x="500063" y="5214938"/>
            <a:ext cx="457200" cy="533400"/>
          </a:xfrm>
          <a:prstGeom prst="irregularSeal2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611" name="组合 17"/>
          <p:cNvGrpSpPr>
            <a:grpSpLocks/>
          </p:cNvGrpSpPr>
          <p:nvPr/>
        </p:nvGrpSpPr>
        <p:grpSpPr bwMode="auto">
          <a:xfrm>
            <a:off x="684213" y="2060575"/>
            <a:ext cx="5273675" cy="523875"/>
            <a:chOff x="684213" y="2060575"/>
            <a:chExt cx="5273675" cy="524048"/>
          </a:xfrm>
        </p:grpSpPr>
        <p:sp>
          <p:nvSpPr>
            <p:cNvPr id="25612" name="Text Box 5"/>
            <p:cNvSpPr txBox="1">
              <a:spLocks noChangeArrowheads="1"/>
            </p:cNvSpPr>
            <p:nvPr/>
          </p:nvSpPr>
          <p:spPr bwMode="auto">
            <a:xfrm>
              <a:off x="684213" y="2060575"/>
              <a:ext cx="5273675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/>
                <a:t>式中</a:t>
              </a:r>
              <a:r>
                <a:rPr kumimoji="1" lang="zh-CN" altLang="en-US" sz="2800"/>
                <a:t>                  ，</a:t>
              </a:r>
              <a:r>
                <a:rPr kumimoji="1" lang="zh-CN" altLang="en-US"/>
                <a:t>称为</a:t>
              </a:r>
              <a:r>
                <a:rPr kumimoji="1" lang="zh-CN" altLang="en-US">
                  <a:solidFill>
                    <a:srgbClr val="FFFF00"/>
                  </a:solidFill>
                </a:rPr>
                <a:t>波程差</a:t>
              </a:r>
              <a:r>
                <a:rPr kumimoji="1" lang="zh-CN" altLang="en-US"/>
                <a:t>。</a:t>
              </a:r>
            </a:p>
          </p:txBody>
        </p:sp>
        <p:graphicFrame>
          <p:nvGraphicFramePr>
            <p:cNvPr id="25603" name="Object 3"/>
            <p:cNvGraphicFramePr>
              <a:graphicFrameLocks noChangeAspect="1"/>
            </p:cNvGraphicFramePr>
            <p:nvPr/>
          </p:nvGraphicFramePr>
          <p:xfrm>
            <a:off x="1461529" y="2133773"/>
            <a:ext cx="1435100" cy="450850"/>
          </p:xfrm>
          <a:graphic>
            <a:graphicData uri="http://schemas.openxmlformats.org/presentationml/2006/ole">
              <p:oleObj spid="_x0000_s25603" name="公式" r:id="rId6" imgW="1371600" imgH="43164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5" grpId="0" animBg="1" autoUpdateAnimBg="0"/>
      <p:bldP spid="6657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6D10F-13CB-4EEF-9745-ED470C0C02B4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26630" name="Text Box 2"/>
          <p:cNvSpPr txBox="1">
            <a:spLocks noChangeArrowheads="1"/>
          </p:cNvSpPr>
          <p:nvPr/>
        </p:nvSpPr>
        <p:spPr bwMode="auto">
          <a:xfrm>
            <a:off x="323850" y="188913"/>
            <a:ext cx="8640763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b="0"/>
              <a:t> </a:t>
            </a:r>
            <a:r>
              <a:rPr lang="zh-CN" altLang="en-US">
                <a:solidFill>
                  <a:srgbClr val="66FF33"/>
                </a:solidFill>
              </a:rPr>
              <a:t>例</a:t>
            </a:r>
            <a:r>
              <a:rPr lang="en-US" altLang="zh-CN">
                <a:solidFill>
                  <a:srgbClr val="66FF33"/>
                </a:solidFill>
              </a:rPr>
              <a:t>11</a:t>
            </a:r>
            <a:r>
              <a:rPr lang="zh-CN" altLang="en-US">
                <a:solidFill>
                  <a:srgbClr val="66FF33"/>
                </a:solidFill>
              </a:rPr>
              <a:t>：  </a:t>
            </a:r>
            <a:r>
              <a:rPr lang="zh-CN" altLang="en-US">
                <a:solidFill>
                  <a:schemeClr val="bg1"/>
                </a:solidFill>
              </a:rPr>
              <a:t>已知</a:t>
            </a:r>
            <a:r>
              <a:rPr lang="en-US" altLang="zh-CN">
                <a:solidFill>
                  <a:schemeClr val="bg1"/>
                </a:solidFill>
              </a:rPr>
              <a:t>: </a:t>
            </a:r>
            <a:r>
              <a:rPr lang="en-US" altLang="zh-CN" sz="2800">
                <a:solidFill>
                  <a:schemeClr val="bg1"/>
                </a:solidFill>
              </a:rPr>
              <a:t>y</a:t>
            </a:r>
            <a:r>
              <a:rPr lang="en-US" altLang="zh-CN" sz="2800" baseline="-25000">
                <a:solidFill>
                  <a:schemeClr val="bg1"/>
                </a:solidFill>
              </a:rPr>
              <a:t>b</a:t>
            </a:r>
            <a:r>
              <a:rPr lang="en-US" altLang="zh-CN" sz="2800">
                <a:solidFill>
                  <a:schemeClr val="bg1"/>
                </a:solidFill>
              </a:rPr>
              <a:t>=3cos2</a:t>
            </a:r>
            <a:r>
              <a:rPr lang="en-US" altLang="zh-CN" sz="2800">
                <a:solidFill>
                  <a:schemeClr val="bg1"/>
                </a:solidFill>
                <a:sym typeface="Symbol" pitchFamily="18" charset="2"/>
              </a:rPr>
              <a:t></a:t>
            </a:r>
            <a:r>
              <a:rPr lang="en-US" altLang="zh-CN" sz="2800">
                <a:solidFill>
                  <a:schemeClr val="bg1"/>
                </a:solidFill>
              </a:rPr>
              <a:t>t,  y</a:t>
            </a:r>
            <a:r>
              <a:rPr lang="en-US" altLang="zh-CN" sz="2800" baseline="-25000">
                <a:solidFill>
                  <a:schemeClr val="bg1"/>
                </a:solidFill>
              </a:rPr>
              <a:t>c</a:t>
            </a:r>
            <a:r>
              <a:rPr lang="en-US" altLang="zh-CN" sz="2800">
                <a:solidFill>
                  <a:schemeClr val="bg1"/>
                </a:solidFill>
              </a:rPr>
              <a:t>=4cos(2</a:t>
            </a:r>
            <a:r>
              <a:rPr lang="en-US" altLang="zh-CN" sz="2800">
                <a:solidFill>
                  <a:schemeClr val="bg1"/>
                </a:solidFill>
                <a:sym typeface="Symbol" pitchFamily="18" charset="2"/>
              </a:rPr>
              <a:t></a:t>
            </a:r>
            <a:r>
              <a:rPr lang="en-US" altLang="zh-CN" sz="2800">
                <a:solidFill>
                  <a:schemeClr val="bg1"/>
                </a:solidFill>
              </a:rPr>
              <a:t>t+</a:t>
            </a:r>
            <a:r>
              <a:rPr lang="en-US" altLang="zh-CN" sz="2800">
                <a:solidFill>
                  <a:schemeClr val="bg1"/>
                </a:solidFill>
                <a:sym typeface="Symbol" pitchFamily="18" charset="2"/>
              </a:rPr>
              <a:t></a:t>
            </a:r>
            <a:r>
              <a:rPr lang="en-US" altLang="zh-CN" sz="2800">
                <a:solidFill>
                  <a:schemeClr val="bg1"/>
                </a:solidFill>
              </a:rPr>
              <a:t>/2)(SI),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</a:rPr>
              <a:t>从</a:t>
            </a:r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zh-CN" altLang="en-US">
                <a:solidFill>
                  <a:schemeClr val="bg1"/>
                </a:solidFill>
              </a:rPr>
              <a:t>两点发出的波在</a:t>
            </a:r>
            <a:r>
              <a:rPr lang="en-US" altLang="zh-CN">
                <a:solidFill>
                  <a:schemeClr val="bg1"/>
                </a:solidFill>
              </a:rPr>
              <a:t>p</a:t>
            </a:r>
            <a:r>
              <a:rPr lang="zh-CN" altLang="en-US">
                <a:solidFill>
                  <a:schemeClr val="bg1"/>
                </a:solidFill>
              </a:rPr>
              <a:t>点相遇，</a:t>
            </a:r>
            <a:r>
              <a:rPr lang="en-US" altLang="zh-CN">
                <a:solidFill>
                  <a:schemeClr val="bg1"/>
                </a:solidFill>
              </a:rPr>
              <a:t>bp=0.45m, cp=0.3m, </a:t>
            </a:r>
            <a:r>
              <a:rPr lang="en-US" altLang="zh-CN" i="1">
                <a:solidFill>
                  <a:schemeClr val="bg1"/>
                </a:solidFill>
              </a:rPr>
              <a:t>u</a:t>
            </a:r>
            <a:r>
              <a:rPr lang="en-US" altLang="zh-CN">
                <a:solidFill>
                  <a:schemeClr val="bg1"/>
                </a:solidFill>
              </a:rPr>
              <a:t>=0.2m/s,</a:t>
            </a:r>
            <a:r>
              <a:rPr lang="zh-CN" altLang="en-US">
                <a:solidFill>
                  <a:schemeClr val="bg1"/>
                </a:solidFill>
              </a:rPr>
              <a:t>求</a:t>
            </a:r>
            <a:r>
              <a:rPr lang="en-US" altLang="zh-CN">
                <a:solidFill>
                  <a:schemeClr val="bg1"/>
                </a:solidFill>
              </a:rPr>
              <a:t>p</a:t>
            </a:r>
            <a:r>
              <a:rPr lang="zh-CN" altLang="en-US">
                <a:solidFill>
                  <a:schemeClr val="bg1"/>
                </a:solidFill>
              </a:rPr>
              <a:t>点的合振动方程。</a:t>
            </a:r>
          </a:p>
        </p:txBody>
      </p:sp>
      <p:grpSp>
        <p:nvGrpSpPr>
          <p:cNvPr id="26631" name="Group 3"/>
          <p:cNvGrpSpPr>
            <a:grpSpLocks/>
          </p:cNvGrpSpPr>
          <p:nvPr/>
        </p:nvGrpSpPr>
        <p:grpSpPr bwMode="auto">
          <a:xfrm>
            <a:off x="369888" y="1603375"/>
            <a:ext cx="2451100" cy="2609850"/>
            <a:chOff x="233" y="1010"/>
            <a:chExt cx="1544" cy="1644"/>
          </a:xfrm>
        </p:grpSpPr>
        <p:sp>
          <p:nvSpPr>
            <p:cNvPr id="26644" name="Text Box 4"/>
            <p:cNvSpPr txBox="1">
              <a:spLocks noChangeArrowheads="1"/>
            </p:cNvSpPr>
            <p:nvPr/>
          </p:nvSpPr>
          <p:spPr bwMode="auto">
            <a:xfrm>
              <a:off x="348" y="2327"/>
              <a:ext cx="10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endParaRPr lang="zh-CN" altLang="zh-CN" sz="2800" b="0">
                <a:solidFill>
                  <a:schemeClr val="bg1"/>
                </a:solidFill>
              </a:endParaRPr>
            </a:p>
          </p:txBody>
        </p:sp>
        <p:sp>
          <p:nvSpPr>
            <p:cNvPr id="26645" name="Line 5"/>
            <p:cNvSpPr>
              <a:spLocks noChangeShapeType="1"/>
            </p:cNvSpPr>
            <p:nvPr/>
          </p:nvSpPr>
          <p:spPr bwMode="auto">
            <a:xfrm flipV="1">
              <a:off x="233" y="1287"/>
              <a:ext cx="1200" cy="67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6" name="Line 6"/>
            <p:cNvSpPr>
              <a:spLocks noChangeShapeType="1"/>
            </p:cNvSpPr>
            <p:nvPr/>
          </p:nvSpPr>
          <p:spPr bwMode="auto">
            <a:xfrm flipV="1">
              <a:off x="901" y="1298"/>
              <a:ext cx="533" cy="96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7" name="Text Box 7"/>
            <p:cNvSpPr txBox="1">
              <a:spLocks noChangeArrowheads="1"/>
            </p:cNvSpPr>
            <p:nvPr/>
          </p:nvSpPr>
          <p:spPr bwMode="auto">
            <a:xfrm>
              <a:off x="1020" y="1887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 i="1">
                  <a:solidFill>
                    <a:schemeClr val="bg1"/>
                  </a:solidFill>
                </a:rPr>
                <a:t>c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  <p:sp>
          <p:nvSpPr>
            <p:cNvPr id="26648" name="Text Box 8"/>
            <p:cNvSpPr txBox="1">
              <a:spLocks noChangeArrowheads="1"/>
            </p:cNvSpPr>
            <p:nvPr/>
          </p:nvSpPr>
          <p:spPr bwMode="auto">
            <a:xfrm>
              <a:off x="329" y="1528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>
                  <a:solidFill>
                    <a:schemeClr val="bg1"/>
                  </a:solidFill>
                </a:rPr>
                <a:t>b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  <p:sp>
          <p:nvSpPr>
            <p:cNvPr id="26649" name="Text Box 9"/>
            <p:cNvSpPr txBox="1">
              <a:spLocks noChangeArrowheads="1"/>
            </p:cNvSpPr>
            <p:nvPr/>
          </p:nvSpPr>
          <p:spPr bwMode="auto">
            <a:xfrm>
              <a:off x="1388" y="1010"/>
              <a:ext cx="3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>
                  <a:solidFill>
                    <a:schemeClr val="bg1"/>
                  </a:solidFill>
                </a:rPr>
                <a:t>p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  <p:pic>
          <p:nvPicPr>
            <p:cNvPr id="26650" name="Picture 10" descr="HARVBULL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9" y="1792"/>
              <a:ext cx="9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51" name="Picture 11" descr="HARVBULL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92" y="2010"/>
              <a:ext cx="8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632" name="Text Box 12"/>
          <p:cNvSpPr txBox="1">
            <a:spLocks noChangeArrowheads="1"/>
          </p:cNvSpPr>
          <p:nvPr/>
        </p:nvSpPr>
        <p:spPr bwMode="auto">
          <a:xfrm>
            <a:off x="3059113" y="1844675"/>
            <a:ext cx="793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66FF33"/>
                </a:solidFill>
              </a:rPr>
              <a:t>解</a:t>
            </a:r>
            <a:r>
              <a:rPr lang="en-US" altLang="zh-CN" sz="2800">
                <a:solidFill>
                  <a:srgbClr val="66FF33"/>
                </a:solidFill>
              </a:rPr>
              <a:t>:</a:t>
            </a:r>
            <a:endParaRPr lang="en-US" altLang="zh-CN" sz="2800">
              <a:solidFill>
                <a:schemeClr val="bg1"/>
              </a:solidFill>
            </a:endParaRP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140200" y="2708275"/>
            <a:ext cx="3705225" cy="731838"/>
            <a:chOff x="2608" y="1679"/>
            <a:chExt cx="2334" cy="461"/>
          </a:xfrm>
        </p:grpSpPr>
        <p:sp>
          <p:nvSpPr>
            <p:cNvPr id="26643" name="Text Box 14"/>
            <p:cNvSpPr txBox="1">
              <a:spLocks noChangeArrowheads="1"/>
            </p:cNvSpPr>
            <p:nvPr/>
          </p:nvSpPr>
          <p:spPr bwMode="auto">
            <a:xfrm>
              <a:off x="2608" y="1715"/>
              <a:ext cx="23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/>
                <a:t> </a:t>
              </a:r>
              <a:r>
                <a:rPr lang="en-US" altLang="zh-CN" sz="2800" i="1">
                  <a:solidFill>
                    <a:schemeClr val="bg1"/>
                  </a:solidFill>
                </a:rPr>
                <a:t>y</a:t>
              </a:r>
              <a:r>
                <a:rPr lang="en-US" altLang="zh-CN" baseline="-25000">
                  <a:solidFill>
                    <a:schemeClr val="bg1"/>
                  </a:solidFill>
                </a:rPr>
                <a:t>1</a:t>
              </a:r>
              <a:r>
                <a:rPr lang="en-US" altLang="zh-CN" sz="2800">
                  <a:solidFill>
                    <a:schemeClr val="bg1"/>
                  </a:solidFill>
                </a:rPr>
                <a:t>=3cos(2</a:t>
              </a:r>
              <a:r>
                <a:rPr lang="en-US" altLang="zh-CN" sz="2800" i="1">
                  <a:solidFill>
                    <a:schemeClr val="bg1"/>
                  </a:solidFill>
                  <a:sym typeface="Symbol" pitchFamily="18" charset="2"/>
                </a:rPr>
                <a:t></a:t>
              </a:r>
              <a:r>
                <a:rPr lang="en-US" altLang="zh-CN" sz="2800" i="1">
                  <a:solidFill>
                    <a:schemeClr val="bg1"/>
                  </a:solidFill>
                </a:rPr>
                <a:t>t</a:t>
              </a:r>
              <a:r>
                <a:rPr lang="en-US" altLang="zh-CN" sz="2800">
                  <a:solidFill>
                    <a:schemeClr val="bg1"/>
                  </a:solidFill>
                </a:rPr>
                <a:t>-           )</a:t>
              </a:r>
            </a:p>
          </p:txBody>
        </p:sp>
        <p:graphicFrame>
          <p:nvGraphicFramePr>
            <p:cNvPr id="26628" name="Object 15"/>
            <p:cNvGraphicFramePr>
              <a:graphicFrameLocks noChangeAspect="1"/>
            </p:cNvGraphicFramePr>
            <p:nvPr/>
          </p:nvGraphicFramePr>
          <p:xfrm>
            <a:off x="3923" y="1679"/>
            <a:ext cx="544" cy="461"/>
          </p:xfrm>
          <a:graphic>
            <a:graphicData uri="http://schemas.openxmlformats.org/presentationml/2006/ole">
              <p:oleObj spid="_x0000_s26628" name="公式" r:id="rId4" imgW="1028520" imgH="838080" progId="Equation.3">
                <p:embed/>
              </p:oleObj>
            </a:graphicData>
          </a:graphic>
        </p:graphicFrame>
      </p:grp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4532313" y="3375025"/>
            <a:ext cx="26812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bg1"/>
                </a:solidFill>
              </a:rPr>
              <a:t>=3cos(2</a:t>
            </a:r>
            <a:r>
              <a:rPr lang="en-US" altLang="zh-CN" sz="2800" i="1">
                <a:solidFill>
                  <a:schemeClr val="bg1"/>
                </a:solidFill>
                <a:sym typeface="Symbol" pitchFamily="18" charset="2"/>
              </a:rPr>
              <a:t></a:t>
            </a:r>
            <a:r>
              <a:rPr lang="en-US" altLang="zh-CN" sz="2800" i="1">
                <a:solidFill>
                  <a:schemeClr val="bg1"/>
                </a:solidFill>
              </a:rPr>
              <a:t>t-</a:t>
            </a:r>
            <a:r>
              <a:rPr lang="en-US" altLang="zh-CN" sz="2800" i="1">
                <a:solidFill>
                  <a:schemeClr val="bg1"/>
                </a:solidFill>
                <a:sym typeface="Symbol" pitchFamily="18" charset="2"/>
              </a:rPr>
              <a:t></a:t>
            </a:r>
            <a:r>
              <a:rPr lang="en-US" altLang="zh-CN" sz="2800">
                <a:solidFill>
                  <a:schemeClr val="bg1"/>
                </a:solidFill>
              </a:rPr>
              <a:t>/2)</a:t>
            </a:r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3225800" y="4114800"/>
            <a:ext cx="1428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bg1"/>
                </a:solidFill>
              </a:rPr>
              <a:t>c</a:t>
            </a:r>
            <a:r>
              <a:rPr lang="en-US" altLang="zh-CN" sz="2800">
                <a:solidFill>
                  <a:schemeClr val="bg1"/>
                </a:solidFill>
                <a:sym typeface="Symbol" pitchFamily="18" charset="2"/>
              </a:rPr>
              <a:t></a:t>
            </a:r>
            <a:r>
              <a:rPr lang="en-US" altLang="zh-CN" sz="2800">
                <a:solidFill>
                  <a:schemeClr val="bg1"/>
                </a:solidFill>
              </a:rPr>
              <a:t>p: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4284663" y="4005263"/>
            <a:ext cx="4429125" cy="777875"/>
            <a:chOff x="2699" y="2523"/>
            <a:chExt cx="2790" cy="490"/>
          </a:xfrm>
        </p:grpSpPr>
        <p:sp>
          <p:nvSpPr>
            <p:cNvPr id="26642" name="Text Box 19"/>
            <p:cNvSpPr txBox="1">
              <a:spLocks noChangeArrowheads="1"/>
            </p:cNvSpPr>
            <p:nvPr/>
          </p:nvSpPr>
          <p:spPr bwMode="auto">
            <a:xfrm>
              <a:off x="2699" y="2585"/>
              <a:ext cx="279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 i="1">
                  <a:solidFill>
                    <a:schemeClr val="bg1"/>
                  </a:solidFill>
                </a:rPr>
                <a:t>y</a:t>
              </a:r>
              <a:r>
                <a:rPr lang="en-US" altLang="zh-CN" baseline="-25000">
                  <a:solidFill>
                    <a:schemeClr val="bg1"/>
                  </a:solidFill>
                </a:rPr>
                <a:t>2</a:t>
              </a:r>
              <a:r>
                <a:rPr lang="en-US" altLang="zh-CN" sz="2800">
                  <a:solidFill>
                    <a:schemeClr val="bg1"/>
                  </a:solidFill>
                </a:rPr>
                <a:t>=4cos(2</a:t>
              </a:r>
              <a:r>
                <a:rPr lang="en-US" altLang="zh-CN" sz="2800" i="1">
                  <a:solidFill>
                    <a:schemeClr val="bg1"/>
                  </a:solidFill>
                  <a:sym typeface="Symbol" pitchFamily="18" charset="2"/>
                </a:rPr>
                <a:t></a:t>
              </a:r>
              <a:r>
                <a:rPr lang="en-US" altLang="zh-CN" sz="2800" i="1">
                  <a:solidFill>
                    <a:schemeClr val="bg1"/>
                  </a:solidFill>
                </a:rPr>
                <a:t>t</a:t>
              </a:r>
              <a:r>
                <a:rPr lang="en-US" altLang="zh-CN" sz="2800">
                  <a:solidFill>
                    <a:schemeClr val="bg1"/>
                  </a:solidFill>
                </a:rPr>
                <a:t>+</a:t>
              </a:r>
              <a:r>
                <a:rPr lang="en-US" altLang="zh-CN" sz="2800" i="1">
                  <a:solidFill>
                    <a:schemeClr val="bg1"/>
                  </a:solidFill>
                  <a:sym typeface="Symbol" pitchFamily="18" charset="2"/>
                </a:rPr>
                <a:t></a:t>
              </a:r>
              <a:r>
                <a:rPr lang="en-US" altLang="zh-CN" sz="2800">
                  <a:solidFill>
                    <a:schemeClr val="bg1"/>
                  </a:solidFill>
                </a:rPr>
                <a:t>/2-            )</a:t>
              </a:r>
            </a:p>
          </p:txBody>
        </p:sp>
        <p:graphicFrame>
          <p:nvGraphicFramePr>
            <p:cNvPr id="26627" name="Object 20"/>
            <p:cNvGraphicFramePr>
              <a:graphicFrameLocks noChangeAspect="1"/>
            </p:cNvGraphicFramePr>
            <p:nvPr/>
          </p:nvGraphicFramePr>
          <p:xfrm>
            <a:off x="4377" y="2523"/>
            <a:ext cx="590" cy="490"/>
          </p:xfrm>
          <a:graphic>
            <a:graphicData uri="http://schemas.openxmlformats.org/presentationml/2006/ole">
              <p:oleObj spid="_x0000_s26627" name="公式" r:id="rId5" imgW="1002960" imgH="838080" progId="Equation.3">
                <p:embed/>
              </p:oleObj>
            </a:graphicData>
          </a:graphic>
        </p:graphicFrame>
      </p:grpSp>
      <p:sp>
        <p:nvSpPr>
          <p:cNvPr id="70677" name="Text Box 21"/>
          <p:cNvSpPr txBox="1">
            <a:spLocks noChangeArrowheads="1"/>
          </p:cNvSpPr>
          <p:nvPr/>
        </p:nvSpPr>
        <p:spPr bwMode="auto">
          <a:xfrm>
            <a:off x="4572000" y="4724400"/>
            <a:ext cx="2681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bg1"/>
                </a:solidFill>
              </a:rPr>
              <a:t>=4cos(2</a:t>
            </a:r>
            <a:r>
              <a:rPr lang="en-US" altLang="zh-CN" sz="2800" i="1">
                <a:solidFill>
                  <a:schemeClr val="bg1"/>
                </a:solidFill>
                <a:sym typeface="Symbol" pitchFamily="18" charset="2"/>
              </a:rPr>
              <a:t></a:t>
            </a:r>
            <a:r>
              <a:rPr lang="en-US" altLang="zh-CN" sz="2800" i="1">
                <a:solidFill>
                  <a:schemeClr val="bg1"/>
                </a:solidFill>
              </a:rPr>
              <a:t>t-</a:t>
            </a:r>
            <a:r>
              <a:rPr lang="en-US" altLang="zh-CN" sz="2800" i="1">
                <a:solidFill>
                  <a:schemeClr val="bg1"/>
                </a:solidFill>
                <a:sym typeface="Symbol" pitchFamily="18" charset="2"/>
              </a:rPr>
              <a:t></a:t>
            </a:r>
            <a:r>
              <a:rPr lang="en-US" altLang="zh-CN" sz="2800">
                <a:solidFill>
                  <a:schemeClr val="bg1"/>
                </a:solidFill>
              </a:rPr>
              <a:t>/2)</a:t>
            </a:r>
          </a:p>
        </p:txBody>
      </p:sp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755650" y="5516563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chemeClr val="bg1"/>
                </a:solidFill>
              </a:rPr>
              <a:t>p</a:t>
            </a:r>
            <a:r>
              <a:rPr lang="zh-CN" altLang="en-US">
                <a:solidFill>
                  <a:schemeClr val="bg1"/>
                </a:solidFill>
              </a:rPr>
              <a:t>点的合振动方程</a:t>
            </a:r>
            <a:r>
              <a:rPr lang="en-US" altLang="zh-CN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70679" name="Text Box 23"/>
          <p:cNvSpPr txBox="1">
            <a:spLocks noChangeArrowheads="1"/>
          </p:cNvSpPr>
          <p:nvPr/>
        </p:nvSpPr>
        <p:spPr bwMode="auto">
          <a:xfrm>
            <a:off x="3810000" y="5410200"/>
            <a:ext cx="1851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 i="1">
                <a:solidFill>
                  <a:schemeClr val="bg1"/>
                </a:solidFill>
              </a:rPr>
              <a:t>y</a:t>
            </a:r>
            <a:r>
              <a:rPr lang="en-US" altLang="zh-CN" sz="2800">
                <a:solidFill>
                  <a:schemeClr val="bg1"/>
                </a:solidFill>
              </a:rPr>
              <a:t>=</a:t>
            </a:r>
            <a:r>
              <a:rPr lang="en-US" altLang="zh-CN" sz="2800" i="1">
                <a:solidFill>
                  <a:schemeClr val="bg1"/>
                </a:solidFill>
              </a:rPr>
              <a:t>y</a:t>
            </a:r>
            <a:r>
              <a:rPr lang="en-US" altLang="zh-CN" sz="2800" baseline="-25000">
                <a:solidFill>
                  <a:schemeClr val="bg1"/>
                </a:solidFill>
              </a:rPr>
              <a:t>1</a:t>
            </a:r>
            <a:r>
              <a:rPr lang="en-US" altLang="zh-CN" sz="2800">
                <a:solidFill>
                  <a:schemeClr val="bg1"/>
                </a:solidFill>
              </a:rPr>
              <a:t>+</a:t>
            </a:r>
            <a:r>
              <a:rPr lang="en-US" altLang="zh-CN" sz="2800" i="1">
                <a:solidFill>
                  <a:schemeClr val="bg1"/>
                </a:solidFill>
              </a:rPr>
              <a:t>y</a:t>
            </a:r>
            <a:r>
              <a:rPr lang="en-US" altLang="zh-CN" sz="2800" baseline="-25000">
                <a:solidFill>
                  <a:schemeClr val="bg1"/>
                </a:solidFill>
              </a:rPr>
              <a:t>2</a:t>
            </a:r>
            <a:r>
              <a:rPr lang="en-US" altLang="zh-CN" sz="2800">
                <a:solidFill>
                  <a:schemeClr val="bg1"/>
                </a:solidFill>
              </a:rPr>
              <a:t>=</a:t>
            </a:r>
            <a:endParaRPr lang="en-US" altLang="zh-CN" b="0">
              <a:solidFill>
                <a:schemeClr val="bg1"/>
              </a:solidFill>
            </a:endParaRPr>
          </a:p>
        </p:txBody>
      </p:sp>
      <p:sp>
        <p:nvSpPr>
          <p:cNvPr id="70680" name="Text Box 24"/>
          <p:cNvSpPr txBox="1">
            <a:spLocks noChangeArrowheads="1"/>
          </p:cNvSpPr>
          <p:nvPr/>
        </p:nvSpPr>
        <p:spPr bwMode="auto">
          <a:xfrm>
            <a:off x="5243513" y="5437188"/>
            <a:ext cx="2682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bg1"/>
                </a:solidFill>
              </a:rPr>
              <a:t>7cos(2</a:t>
            </a:r>
            <a:r>
              <a:rPr lang="en-US" altLang="zh-CN" sz="2800" i="1">
                <a:solidFill>
                  <a:schemeClr val="bg1"/>
                </a:solidFill>
                <a:sym typeface="Symbol" pitchFamily="18" charset="2"/>
              </a:rPr>
              <a:t></a:t>
            </a:r>
            <a:r>
              <a:rPr lang="en-US" altLang="zh-CN" sz="2800" i="1">
                <a:solidFill>
                  <a:schemeClr val="bg1"/>
                </a:solidFill>
              </a:rPr>
              <a:t>t</a:t>
            </a:r>
            <a:r>
              <a:rPr lang="en-US" altLang="zh-CN" sz="2800">
                <a:solidFill>
                  <a:schemeClr val="bg1"/>
                </a:solidFill>
              </a:rPr>
              <a:t>-</a:t>
            </a:r>
            <a:r>
              <a:rPr lang="en-US" altLang="zh-CN" sz="2800" i="1">
                <a:solidFill>
                  <a:schemeClr val="bg1"/>
                </a:solidFill>
                <a:sym typeface="Symbol" pitchFamily="18" charset="2"/>
              </a:rPr>
              <a:t></a:t>
            </a:r>
            <a:r>
              <a:rPr lang="en-US" altLang="zh-CN" sz="2800">
                <a:solidFill>
                  <a:schemeClr val="bg1"/>
                </a:solidFill>
              </a:rPr>
              <a:t>/2)m</a:t>
            </a:r>
            <a:endParaRPr lang="en-US" altLang="zh-CN" b="0"/>
          </a:p>
        </p:txBody>
      </p:sp>
      <p:sp>
        <p:nvSpPr>
          <p:cNvPr id="70681" name="Text Box 25"/>
          <p:cNvSpPr txBox="1">
            <a:spLocks noChangeArrowheads="1"/>
          </p:cNvSpPr>
          <p:nvPr/>
        </p:nvSpPr>
        <p:spPr bwMode="auto">
          <a:xfrm>
            <a:off x="3152775" y="2773363"/>
            <a:ext cx="1235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bg1"/>
                </a:solidFill>
              </a:rPr>
              <a:t>b</a:t>
            </a:r>
            <a:r>
              <a:rPr lang="en-US" altLang="zh-CN" sz="2800">
                <a:solidFill>
                  <a:schemeClr val="bg1"/>
                </a:solidFill>
                <a:sym typeface="Symbol" pitchFamily="18" charset="2"/>
              </a:rPr>
              <a:t></a:t>
            </a:r>
            <a:r>
              <a:rPr lang="en-US" altLang="zh-CN" sz="2800">
                <a:solidFill>
                  <a:schemeClr val="bg1"/>
                </a:solidFill>
              </a:rPr>
              <a:t>p:</a:t>
            </a:r>
          </a:p>
        </p:txBody>
      </p:sp>
      <p:graphicFrame>
        <p:nvGraphicFramePr>
          <p:cNvPr id="70682" name="Object 26"/>
          <p:cNvGraphicFramePr>
            <a:graphicFrameLocks noChangeAspect="1"/>
          </p:cNvGraphicFramePr>
          <p:nvPr/>
        </p:nvGraphicFramePr>
        <p:xfrm>
          <a:off x="3995738" y="1773238"/>
          <a:ext cx="2952750" cy="804862"/>
        </p:xfrm>
        <a:graphic>
          <a:graphicData uri="http://schemas.openxmlformats.org/presentationml/2006/ole">
            <p:oleObj spid="_x0000_s26626" name="公式" r:id="rId6" imgW="2793960" imgH="7617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2" grpId="0" autoUpdateAnimBg="0"/>
      <p:bldP spid="70673" grpId="0" autoUpdateAnimBg="0"/>
      <p:bldP spid="70677" grpId="0" autoUpdateAnimBg="0"/>
      <p:bldP spid="70678" grpId="0" autoUpdateAnimBg="0"/>
      <p:bldP spid="70679" grpId="0" autoUpdateAnimBg="0"/>
      <p:bldP spid="70680" grpId="0" autoUpdateAnimBg="0"/>
      <p:bldP spid="7068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2BFBE-C690-49C8-9B26-6F218BA8C81D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27656" name="Text Box 2"/>
          <p:cNvSpPr txBox="1">
            <a:spLocks noChangeArrowheads="1"/>
          </p:cNvSpPr>
          <p:nvPr/>
        </p:nvSpPr>
        <p:spPr bwMode="auto">
          <a:xfrm>
            <a:off x="371475" y="249238"/>
            <a:ext cx="8429625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>
                <a:solidFill>
                  <a:srgbClr val="66FF33"/>
                </a:solidFill>
              </a:rPr>
              <a:t>例</a:t>
            </a:r>
            <a:r>
              <a:rPr lang="en-US" altLang="zh-CN">
                <a:solidFill>
                  <a:srgbClr val="66FF33"/>
                </a:solidFill>
              </a:rPr>
              <a:t>12</a:t>
            </a:r>
            <a:r>
              <a:rPr lang="zh-CN" altLang="en-US">
                <a:solidFill>
                  <a:srgbClr val="66FF33"/>
                </a:solidFill>
              </a:rPr>
              <a:t>：</a:t>
            </a:r>
            <a:r>
              <a:rPr lang="zh-CN" altLang="en-US">
                <a:solidFill>
                  <a:schemeClr val="bg1"/>
                </a:solidFill>
              </a:rPr>
              <a:t> 两个振幅都为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的相干波源</a:t>
            </a:r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相距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</a:t>
            </a:r>
            <a:r>
              <a:rPr lang="en-US" altLang="zh-CN">
                <a:solidFill>
                  <a:schemeClr val="bg1"/>
                </a:solidFill>
              </a:rPr>
              <a:t>/4</a:t>
            </a:r>
            <a:r>
              <a:rPr lang="zh-CN" altLang="en-US">
                <a:solidFill>
                  <a:schemeClr val="bg1"/>
                </a:solidFill>
              </a:rPr>
              <a:t>， </a:t>
            </a:r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比</a:t>
            </a:r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超前</a:t>
            </a:r>
            <a:r>
              <a:rPr lang="zh-CN" altLang="en-US" i="1">
                <a:solidFill>
                  <a:schemeClr val="bg1"/>
                </a:solidFill>
                <a:sym typeface="Symbol" pitchFamily="18" charset="2"/>
              </a:rPr>
              <a:t> </a:t>
            </a:r>
            <a:r>
              <a:rPr lang="en-US" altLang="zh-CN">
                <a:solidFill>
                  <a:schemeClr val="bg1"/>
                </a:solidFill>
              </a:rPr>
              <a:t>/2</a:t>
            </a:r>
            <a:r>
              <a:rPr lang="zh-CN" altLang="en-US">
                <a:solidFill>
                  <a:schemeClr val="bg1"/>
                </a:solidFill>
              </a:rPr>
              <a:t>，设两波在连线上的波强不随传播距离而改变，试分析</a:t>
            </a:r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连线上的干涉情况。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22275" y="2276475"/>
            <a:ext cx="979488" cy="908050"/>
            <a:chOff x="266" y="1200"/>
            <a:chExt cx="617" cy="572"/>
          </a:xfrm>
        </p:grpSpPr>
        <p:sp>
          <p:nvSpPr>
            <p:cNvPr id="27683" name="Line 4"/>
            <p:cNvSpPr>
              <a:spLocks noChangeShapeType="1"/>
            </p:cNvSpPr>
            <p:nvPr/>
          </p:nvSpPr>
          <p:spPr bwMode="auto">
            <a:xfrm>
              <a:off x="363" y="1273"/>
              <a:ext cx="0" cy="23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4" name="Text Box 5"/>
            <p:cNvSpPr txBox="1">
              <a:spLocks noChangeArrowheads="1"/>
            </p:cNvSpPr>
            <p:nvPr/>
          </p:nvSpPr>
          <p:spPr bwMode="auto">
            <a:xfrm>
              <a:off x="266" y="1445"/>
              <a:ext cx="3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 i="1">
                  <a:solidFill>
                    <a:schemeClr val="bg1"/>
                  </a:solidFill>
                </a:rPr>
                <a:t>a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  <p:sp>
          <p:nvSpPr>
            <p:cNvPr id="27685" name="Text Box 6"/>
            <p:cNvSpPr txBox="1">
              <a:spLocks noChangeArrowheads="1"/>
            </p:cNvSpPr>
            <p:nvPr/>
          </p:nvSpPr>
          <p:spPr bwMode="auto">
            <a:xfrm>
              <a:off x="522" y="1200"/>
              <a:ext cx="32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 i="1">
                  <a:solidFill>
                    <a:schemeClr val="bg1"/>
                  </a:solidFill>
                </a:rPr>
                <a:t>x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  <p:sp>
          <p:nvSpPr>
            <p:cNvPr id="27686" name="Line 7"/>
            <p:cNvSpPr>
              <a:spLocks noChangeShapeType="1"/>
            </p:cNvSpPr>
            <p:nvPr/>
          </p:nvSpPr>
          <p:spPr bwMode="auto">
            <a:xfrm>
              <a:off x="367" y="1388"/>
              <a:ext cx="178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triangle" w="sm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7" name="Line 8"/>
            <p:cNvSpPr>
              <a:spLocks noChangeShapeType="1"/>
            </p:cNvSpPr>
            <p:nvPr/>
          </p:nvSpPr>
          <p:spPr bwMode="auto">
            <a:xfrm>
              <a:off x="705" y="1385"/>
              <a:ext cx="178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044825" y="2298700"/>
            <a:ext cx="987425" cy="912813"/>
            <a:chOff x="1918" y="1214"/>
            <a:chExt cx="622" cy="575"/>
          </a:xfrm>
        </p:grpSpPr>
        <p:sp>
          <p:nvSpPr>
            <p:cNvPr id="27678" name="Text Box 10"/>
            <p:cNvSpPr txBox="1">
              <a:spLocks noChangeArrowheads="1"/>
            </p:cNvSpPr>
            <p:nvPr/>
          </p:nvSpPr>
          <p:spPr bwMode="auto">
            <a:xfrm>
              <a:off x="2033" y="1214"/>
              <a:ext cx="32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 i="1">
                  <a:solidFill>
                    <a:schemeClr val="bg1"/>
                  </a:solidFill>
                </a:rPr>
                <a:t>x</a:t>
              </a:r>
              <a:endParaRPr lang="en-US" altLang="zh-CN" b="0"/>
            </a:p>
          </p:txBody>
        </p:sp>
        <p:sp>
          <p:nvSpPr>
            <p:cNvPr id="27679" name="Line 11"/>
            <p:cNvSpPr>
              <a:spLocks noChangeShapeType="1"/>
            </p:cNvSpPr>
            <p:nvPr/>
          </p:nvSpPr>
          <p:spPr bwMode="auto">
            <a:xfrm>
              <a:off x="2359" y="1281"/>
              <a:ext cx="0" cy="23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0" name="Text Box 12"/>
            <p:cNvSpPr txBox="1">
              <a:spLocks noChangeArrowheads="1"/>
            </p:cNvSpPr>
            <p:nvPr/>
          </p:nvSpPr>
          <p:spPr bwMode="auto">
            <a:xfrm>
              <a:off x="2240" y="1462"/>
              <a:ext cx="3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 i="1">
                  <a:solidFill>
                    <a:schemeClr val="bg1"/>
                  </a:solidFill>
                </a:rPr>
                <a:t>b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  <p:sp>
          <p:nvSpPr>
            <p:cNvPr id="27681" name="Line 13"/>
            <p:cNvSpPr>
              <a:spLocks noChangeShapeType="1"/>
            </p:cNvSpPr>
            <p:nvPr/>
          </p:nvSpPr>
          <p:spPr bwMode="auto">
            <a:xfrm>
              <a:off x="2179" y="1403"/>
              <a:ext cx="178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2" name="Line 14"/>
            <p:cNvSpPr>
              <a:spLocks noChangeShapeType="1"/>
            </p:cNvSpPr>
            <p:nvPr/>
          </p:nvSpPr>
          <p:spPr bwMode="auto">
            <a:xfrm>
              <a:off x="1918" y="1395"/>
              <a:ext cx="178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triangle" w="sm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4356100" y="1700213"/>
            <a:ext cx="430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66FF33"/>
                </a:solidFill>
              </a:rPr>
              <a:t>解</a:t>
            </a:r>
            <a:r>
              <a:rPr lang="zh-CN" altLang="en-US">
                <a:solidFill>
                  <a:schemeClr val="bg1"/>
                </a:solidFill>
              </a:rPr>
              <a:t>  干涉的强弱取决于相位差</a:t>
            </a:r>
            <a:r>
              <a:rPr lang="en-US" altLang="zh-CN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67600" name="Object 16"/>
          <p:cNvGraphicFramePr>
            <a:graphicFrameLocks noChangeAspect="1"/>
          </p:cNvGraphicFramePr>
          <p:nvPr/>
        </p:nvGraphicFramePr>
        <p:xfrm>
          <a:off x="4859338" y="2133600"/>
          <a:ext cx="3671887" cy="823913"/>
        </p:xfrm>
        <a:graphic>
          <a:graphicData uri="http://schemas.openxmlformats.org/presentationml/2006/ole">
            <p:oleObj spid="_x0000_s27650" name="公式" r:id="rId3" imgW="3377880" imgH="761760" progId="Equation.3">
              <p:embed/>
            </p:oleObj>
          </a:graphicData>
        </a:graphic>
      </p:graphicFrame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468313" y="3648075"/>
            <a:ext cx="29987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chemeClr val="bg1"/>
                </a:solidFill>
              </a:rPr>
              <a:t>①S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左側</a:t>
            </a:r>
            <a:r>
              <a:rPr lang="en-US" altLang="zh-CN" i="1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点</a:t>
            </a:r>
            <a:r>
              <a:rPr lang="en-US" altLang="zh-CN">
                <a:solidFill>
                  <a:schemeClr val="bg1"/>
                </a:solidFill>
              </a:rPr>
              <a:t>:</a:t>
            </a:r>
            <a:r>
              <a:rPr lang="en-US" altLang="zh-CN" sz="2800">
                <a:solidFill>
                  <a:schemeClr val="bg1"/>
                </a:solidFill>
              </a:rPr>
              <a:t>   </a:t>
            </a:r>
            <a:r>
              <a:rPr lang="en-US" altLang="zh-CN" sz="2800">
                <a:solidFill>
                  <a:schemeClr val="bg1"/>
                </a:solidFill>
                <a:sym typeface="Symbol" pitchFamily="18" charset="2"/>
              </a:rPr>
              <a:t></a:t>
            </a:r>
            <a:r>
              <a:rPr lang="en-US" altLang="zh-CN" sz="2800" i="1">
                <a:solidFill>
                  <a:schemeClr val="bg1"/>
                </a:solidFill>
                <a:sym typeface="Symbol" pitchFamily="18" charset="2"/>
              </a:rPr>
              <a:t></a:t>
            </a:r>
            <a:r>
              <a:rPr lang="en-US" altLang="zh-CN" sz="2800">
                <a:solidFill>
                  <a:schemeClr val="bg1"/>
                </a:solidFill>
              </a:rPr>
              <a:t> =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395288" y="5229225"/>
            <a:ext cx="3170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chemeClr val="bg1"/>
                </a:solidFill>
              </a:rPr>
              <a:t>②S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右側</a:t>
            </a:r>
            <a:r>
              <a:rPr lang="en-US" altLang="zh-CN" i="1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点</a:t>
            </a:r>
            <a:r>
              <a:rPr lang="en-US" altLang="zh-CN">
                <a:solidFill>
                  <a:schemeClr val="bg1"/>
                </a:solidFill>
              </a:rPr>
              <a:t>:</a:t>
            </a:r>
            <a:r>
              <a:rPr lang="en-US" altLang="zh-CN" sz="2800">
                <a:solidFill>
                  <a:schemeClr val="bg1"/>
                </a:solidFill>
              </a:rPr>
              <a:t>   </a:t>
            </a:r>
            <a:r>
              <a:rPr lang="en-US" altLang="zh-CN" sz="2800">
                <a:solidFill>
                  <a:schemeClr val="bg1"/>
                </a:solidFill>
                <a:sym typeface="Symbol" pitchFamily="18" charset="2"/>
              </a:rPr>
              <a:t></a:t>
            </a:r>
            <a:r>
              <a:rPr lang="en-US" altLang="zh-CN" sz="2800" i="1">
                <a:solidFill>
                  <a:schemeClr val="bg1"/>
                </a:solidFill>
                <a:sym typeface="Symbol" pitchFamily="18" charset="2"/>
              </a:rPr>
              <a:t></a:t>
            </a:r>
            <a:r>
              <a:rPr lang="en-US" altLang="zh-CN" sz="2800" i="1">
                <a:solidFill>
                  <a:schemeClr val="bg1"/>
                </a:solidFill>
              </a:rPr>
              <a:t> </a:t>
            </a:r>
            <a:r>
              <a:rPr lang="en-US" altLang="zh-CN" sz="2800">
                <a:solidFill>
                  <a:schemeClr val="bg1"/>
                </a:solidFill>
              </a:rPr>
              <a:t>=</a:t>
            </a:r>
          </a:p>
        </p:txBody>
      </p:sp>
      <p:graphicFrame>
        <p:nvGraphicFramePr>
          <p:cNvPr id="67603" name="Object 19"/>
          <p:cNvGraphicFramePr>
            <a:graphicFrameLocks noChangeAspect="1"/>
          </p:cNvGraphicFramePr>
          <p:nvPr/>
        </p:nvGraphicFramePr>
        <p:xfrm>
          <a:off x="3348038" y="3500438"/>
          <a:ext cx="539750" cy="792162"/>
        </p:xfrm>
        <a:graphic>
          <a:graphicData uri="http://schemas.openxmlformats.org/presentationml/2006/ole">
            <p:oleObj spid="_x0000_s27651" name="公式" r:id="rId4" imgW="558720" imgH="825480" progId="Equation.3">
              <p:embed/>
            </p:oleObj>
          </a:graphicData>
        </a:graphic>
      </p:graphicFrame>
      <p:graphicFrame>
        <p:nvGraphicFramePr>
          <p:cNvPr id="67604" name="Object 20"/>
          <p:cNvGraphicFramePr>
            <a:graphicFrameLocks noChangeAspect="1"/>
          </p:cNvGraphicFramePr>
          <p:nvPr/>
        </p:nvGraphicFramePr>
        <p:xfrm>
          <a:off x="3995738" y="3500438"/>
          <a:ext cx="2449512" cy="804862"/>
        </p:xfrm>
        <a:graphic>
          <a:graphicData uri="http://schemas.openxmlformats.org/presentationml/2006/ole">
            <p:oleObj spid="_x0000_s27652" name="公式" r:id="rId5" imgW="2539800" imgH="838080" progId="Equation.3">
              <p:embed/>
            </p:oleObj>
          </a:graphicData>
        </a:graphic>
      </p:graphicFrame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2025650" y="4437063"/>
            <a:ext cx="5384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i="1">
                <a:solidFill>
                  <a:schemeClr val="bg1"/>
                </a:solidFill>
              </a:rPr>
              <a:t>S</a:t>
            </a:r>
            <a:r>
              <a:rPr lang="en-US" altLang="zh-CN" b="0" baseline="-25000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左側各点都加强，</a:t>
            </a:r>
            <a:r>
              <a:rPr lang="en-US" altLang="zh-CN" sz="2800" i="1">
                <a:solidFill>
                  <a:schemeClr val="bg1"/>
                </a:solidFill>
              </a:rPr>
              <a:t>I</a:t>
            </a:r>
            <a:r>
              <a:rPr lang="en-US" altLang="zh-CN" i="1" baseline="-25000">
                <a:solidFill>
                  <a:schemeClr val="bg1"/>
                </a:solidFill>
              </a:rPr>
              <a:t>max</a:t>
            </a:r>
            <a:r>
              <a:rPr lang="en-US" altLang="zh-CN" sz="2800" i="1">
                <a:solidFill>
                  <a:schemeClr val="bg1"/>
                </a:solidFill>
              </a:rPr>
              <a:t>=</a:t>
            </a:r>
            <a:r>
              <a:rPr lang="en-US" altLang="zh-CN" sz="2800">
                <a:solidFill>
                  <a:schemeClr val="bg1"/>
                </a:solidFill>
              </a:rPr>
              <a:t>4</a:t>
            </a:r>
            <a:r>
              <a:rPr lang="en-US" altLang="zh-CN" sz="2800" i="1">
                <a:solidFill>
                  <a:schemeClr val="bg1"/>
                </a:solidFill>
              </a:rPr>
              <a:t>I</a:t>
            </a:r>
            <a:endParaRPr lang="en-US" altLang="zh-CN" sz="2800" baseline="-25000">
              <a:solidFill>
                <a:schemeClr val="bg1"/>
              </a:solidFill>
            </a:endParaRPr>
          </a:p>
        </p:txBody>
      </p:sp>
      <p:graphicFrame>
        <p:nvGraphicFramePr>
          <p:cNvPr id="67606" name="Object 22"/>
          <p:cNvGraphicFramePr>
            <a:graphicFrameLocks noChangeAspect="1"/>
          </p:cNvGraphicFramePr>
          <p:nvPr/>
        </p:nvGraphicFramePr>
        <p:xfrm>
          <a:off x="3276600" y="5084763"/>
          <a:ext cx="538163" cy="792162"/>
        </p:xfrm>
        <a:graphic>
          <a:graphicData uri="http://schemas.openxmlformats.org/presentationml/2006/ole">
            <p:oleObj spid="_x0000_s27653" name="公式" r:id="rId6" imgW="558720" imgH="825480" progId="Equation.3">
              <p:embed/>
            </p:oleObj>
          </a:graphicData>
        </a:graphic>
      </p:graphicFrame>
      <p:graphicFrame>
        <p:nvGraphicFramePr>
          <p:cNvPr id="67607" name="Object 23"/>
          <p:cNvGraphicFramePr>
            <a:graphicFrameLocks noChangeAspect="1"/>
          </p:cNvGraphicFramePr>
          <p:nvPr/>
        </p:nvGraphicFramePr>
        <p:xfrm>
          <a:off x="3924300" y="5084763"/>
          <a:ext cx="2376488" cy="827087"/>
        </p:xfrm>
        <a:graphic>
          <a:graphicData uri="http://schemas.openxmlformats.org/presentationml/2006/ole">
            <p:oleObj spid="_x0000_s27654" name="公式" r:id="rId7" imgW="2400120" imgH="838080" progId="Equation.3">
              <p:embed/>
            </p:oleObj>
          </a:graphicData>
        </a:graphic>
      </p:graphicFrame>
      <p:grpSp>
        <p:nvGrpSpPr>
          <p:cNvPr id="27663" name="Group 24"/>
          <p:cNvGrpSpPr>
            <a:grpSpLocks/>
          </p:cNvGrpSpPr>
          <p:nvPr/>
        </p:nvGrpSpPr>
        <p:grpSpPr bwMode="auto">
          <a:xfrm>
            <a:off x="395288" y="1916113"/>
            <a:ext cx="3563937" cy="1709737"/>
            <a:chOff x="267" y="967"/>
            <a:chExt cx="2245" cy="1077"/>
          </a:xfrm>
        </p:grpSpPr>
        <p:sp>
          <p:nvSpPr>
            <p:cNvPr id="27666" name="Line 25"/>
            <p:cNvSpPr>
              <a:spLocks noChangeShapeType="1"/>
            </p:cNvSpPr>
            <p:nvPr/>
          </p:nvSpPr>
          <p:spPr bwMode="auto">
            <a:xfrm>
              <a:off x="878" y="1044"/>
              <a:ext cx="0" cy="45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Line 26"/>
            <p:cNvSpPr>
              <a:spLocks noChangeShapeType="1"/>
            </p:cNvSpPr>
            <p:nvPr/>
          </p:nvSpPr>
          <p:spPr bwMode="auto">
            <a:xfrm>
              <a:off x="1918" y="1007"/>
              <a:ext cx="0" cy="5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668" name="Group 27"/>
            <p:cNvGrpSpPr>
              <a:grpSpLocks/>
            </p:cNvGrpSpPr>
            <p:nvPr/>
          </p:nvGrpSpPr>
          <p:grpSpPr bwMode="auto">
            <a:xfrm>
              <a:off x="267" y="1496"/>
              <a:ext cx="2245" cy="92"/>
              <a:chOff x="267" y="1496"/>
              <a:chExt cx="2245" cy="92"/>
            </a:xfrm>
          </p:grpSpPr>
          <p:sp>
            <p:nvSpPr>
              <p:cNvPr id="27675" name="Line 28"/>
              <p:cNvSpPr>
                <a:spLocks noChangeShapeType="1"/>
              </p:cNvSpPr>
              <p:nvPr/>
            </p:nvSpPr>
            <p:spPr bwMode="auto">
              <a:xfrm>
                <a:off x="267" y="1532"/>
                <a:ext cx="2245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7676" name="Picture 29" descr="BULLET_S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785" y="1496"/>
                <a:ext cx="186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677" name="Picture 30" descr="BULLET_S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1830" y="1504"/>
                <a:ext cx="186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7669" name="Text Box 31"/>
            <p:cNvSpPr txBox="1">
              <a:spLocks noChangeArrowheads="1"/>
            </p:cNvSpPr>
            <p:nvPr/>
          </p:nvSpPr>
          <p:spPr bwMode="auto">
            <a:xfrm>
              <a:off x="775" y="1505"/>
              <a:ext cx="3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chemeClr val="bg1"/>
                  </a:solidFill>
                </a:rPr>
                <a:t>S</a:t>
              </a:r>
              <a:r>
                <a:rPr lang="en-US" altLang="zh-CN" b="0" baseline="-25000">
                  <a:solidFill>
                    <a:schemeClr val="bg1"/>
                  </a:solidFill>
                </a:rPr>
                <a:t>1</a:t>
              </a:r>
              <a:endParaRPr lang="en-US" altLang="zh-CN" b="0"/>
            </a:p>
          </p:txBody>
        </p:sp>
        <p:sp>
          <p:nvSpPr>
            <p:cNvPr id="27670" name="Text Box 32"/>
            <p:cNvSpPr txBox="1">
              <a:spLocks noChangeArrowheads="1"/>
            </p:cNvSpPr>
            <p:nvPr/>
          </p:nvSpPr>
          <p:spPr bwMode="auto">
            <a:xfrm>
              <a:off x="1826" y="1516"/>
              <a:ext cx="3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chemeClr val="bg1"/>
                  </a:solidFill>
                </a:rPr>
                <a:t>S</a:t>
              </a:r>
              <a:r>
                <a:rPr lang="en-US" altLang="zh-CN" b="0" baseline="-25000">
                  <a:solidFill>
                    <a:schemeClr val="bg1"/>
                  </a:solidFill>
                </a:rPr>
                <a:t>2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  <p:sp>
          <p:nvSpPr>
            <p:cNvPr id="27671" name="Text Box 33"/>
            <p:cNvSpPr txBox="1">
              <a:spLocks noChangeArrowheads="1"/>
            </p:cNvSpPr>
            <p:nvPr/>
          </p:nvSpPr>
          <p:spPr bwMode="auto">
            <a:xfrm>
              <a:off x="965" y="1756"/>
              <a:ext cx="9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endParaRPr lang="zh-CN" altLang="zh-CN" b="0">
                <a:solidFill>
                  <a:schemeClr val="bg1"/>
                </a:solidFill>
              </a:endParaRPr>
            </a:p>
          </p:txBody>
        </p:sp>
        <p:sp>
          <p:nvSpPr>
            <p:cNvPr id="27672" name="Text Box 34"/>
            <p:cNvSpPr txBox="1">
              <a:spLocks noChangeArrowheads="1"/>
            </p:cNvSpPr>
            <p:nvPr/>
          </p:nvSpPr>
          <p:spPr bwMode="auto">
            <a:xfrm>
              <a:off x="1166" y="967"/>
              <a:ext cx="6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>
                  <a:solidFill>
                    <a:schemeClr val="bg1"/>
                  </a:solidFill>
                </a:rPr>
                <a:t>3</a:t>
              </a:r>
              <a:r>
                <a:rPr lang="en-US" altLang="zh-CN" sz="2800">
                  <a:solidFill>
                    <a:schemeClr val="bg1"/>
                  </a:solidFill>
                  <a:sym typeface="Symbol" pitchFamily="18" charset="2"/>
                </a:rPr>
                <a:t></a:t>
              </a:r>
              <a:r>
                <a:rPr lang="en-US" altLang="zh-CN" sz="2800">
                  <a:solidFill>
                    <a:schemeClr val="bg1"/>
                  </a:solidFill>
                </a:rPr>
                <a:t>/4</a:t>
              </a:r>
            </a:p>
          </p:txBody>
        </p:sp>
        <p:sp>
          <p:nvSpPr>
            <p:cNvPr id="27673" name="Line 35"/>
            <p:cNvSpPr>
              <a:spLocks noChangeShapeType="1"/>
            </p:cNvSpPr>
            <p:nvPr/>
          </p:nvSpPr>
          <p:spPr bwMode="auto">
            <a:xfrm>
              <a:off x="1645" y="1145"/>
              <a:ext cx="277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4" name="Line 36"/>
            <p:cNvSpPr>
              <a:spLocks noChangeShapeType="1"/>
            </p:cNvSpPr>
            <p:nvPr/>
          </p:nvSpPr>
          <p:spPr bwMode="auto">
            <a:xfrm>
              <a:off x="875" y="1152"/>
              <a:ext cx="31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triangle" w="sm" len="med"/>
              <a:tailEnd type="non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621" name="Text Box 37"/>
          <p:cNvSpPr txBox="1">
            <a:spLocks noChangeArrowheads="1"/>
          </p:cNvSpPr>
          <p:nvPr/>
        </p:nvSpPr>
        <p:spPr bwMode="auto">
          <a:xfrm>
            <a:off x="2068513" y="5940425"/>
            <a:ext cx="5148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i="1">
                <a:solidFill>
                  <a:schemeClr val="bg1"/>
                </a:solidFill>
              </a:rPr>
              <a:t>S</a:t>
            </a:r>
            <a:r>
              <a:rPr lang="en-US" altLang="zh-CN" b="0" baseline="-250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右側各点都减弱，</a:t>
            </a:r>
            <a:r>
              <a:rPr lang="zh-CN" altLang="en-US" sz="2800">
                <a:solidFill>
                  <a:schemeClr val="bg1"/>
                </a:solidFill>
              </a:rPr>
              <a:t> </a:t>
            </a:r>
            <a:r>
              <a:rPr lang="en-US" altLang="zh-CN" sz="2800" i="1">
                <a:solidFill>
                  <a:schemeClr val="bg1"/>
                </a:solidFill>
              </a:rPr>
              <a:t>I</a:t>
            </a:r>
            <a:r>
              <a:rPr lang="en-US" altLang="zh-CN" i="1" baseline="-25000">
                <a:solidFill>
                  <a:schemeClr val="bg1"/>
                </a:solidFill>
              </a:rPr>
              <a:t>min</a:t>
            </a:r>
            <a:r>
              <a:rPr lang="en-US" altLang="zh-CN" sz="2800" i="1">
                <a:solidFill>
                  <a:schemeClr val="bg1"/>
                </a:solidFill>
              </a:rPr>
              <a:t>=</a:t>
            </a:r>
            <a:r>
              <a:rPr lang="en-US" altLang="zh-CN" sz="2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7622" name="Text Box 38"/>
          <p:cNvSpPr txBox="1">
            <a:spLocks noChangeArrowheads="1"/>
          </p:cNvSpPr>
          <p:nvPr/>
        </p:nvSpPr>
        <p:spPr bwMode="auto">
          <a:xfrm>
            <a:off x="4500563" y="2924175"/>
            <a:ext cx="2430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分三个区域讨论</a:t>
            </a:r>
            <a:r>
              <a:rPr lang="en-US" altLang="zh-CN">
                <a:solidFill>
                  <a:srgbClr val="FFFF00"/>
                </a:solidFill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2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9" grpId="0" autoUpdateAnimBg="0"/>
      <p:bldP spid="67601" grpId="0" autoUpdateAnimBg="0"/>
      <p:bldP spid="67602" grpId="0" autoUpdateAnimBg="0"/>
      <p:bldP spid="67605" grpId="0" autoUpdateAnimBg="0"/>
      <p:bldP spid="67621" grpId="0" autoUpdateAnimBg="0"/>
      <p:bldP spid="676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3FB2C2-B2BA-4CE3-A274-21BFF6E12B5D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611188" y="2133600"/>
            <a:ext cx="3421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i="1">
                <a:solidFill>
                  <a:schemeClr val="bg1"/>
                </a:solidFill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宋体" pitchFamily="2" charset="-122"/>
              </a:rPr>
              <a:t>③</a:t>
            </a:r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之间</a:t>
            </a:r>
            <a:r>
              <a:rPr lang="en-US" altLang="zh-CN" i="1">
                <a:solidFill>
                  <a:schemeClr val="bg1"/>
                </a:solidFill>
              </a:rPr>
              <a:t>c</a:t>
            </a:r>
            <a:r>
              <a:rPr lang="zh-CN" altLang="en-US">
                <a:solidFill>
                  <a:schemeClr val="bg1"/>
                </a:solidFill>
              </a:rPr>
              <a:t>点</a:t>
            </a:r>
            <a:r>
              <a:rPr lang="en-US" altLang="zh-CN">
                <a:solidFill>
                  <a:schemeClr val="bg1"/>
                </a:solidFill>
              </a:rPr>
              <a:t>:</a:t>
            </a:r>
          </a:p>
        </p:txBody>
      </p:sp>
      <p:grpSp>
        <p:nvGrpSpPr>
          <p:cNvPr id="28681" name="Group 3"/>
          <p:cNvGrpSpPr>
            <a:grpSpLocks/>
          </p:cNvGrpSpPr>
          <p:nvPr/>
        </p:nvGrpSpPr>
        <p:grpSpPr bwMode="auto">
          <a:xfrm>
            <a:off x="919163" y="492125"/>
            <a:ext cx="3563937" cy="1709738"/>
            <a:chOff x="267" y="967"/>
            <a:chExt cx="2245" cy="1077"/>
          </a:xfrm>
        </p:grpSpPr>
        <p:sp>
          <p:nvSpPr>
            <p:cNvPr id="28697" name="Line 4"/>
            <p:cNvSpPr>
              <a:spLocks noChangeShapeType="1"/>
            </p:cNvSpPr>
            <p:nvPr/>
          </p:nvSpPr>
          <p:spPr bwMode="auto">
            <a:xfrm>
              <a:off x="878" y="1044"/>
              <a:ext cx="0" cy="45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8" name="Line 5"/>
            <p:cNvSpPr>
              <a:spLocks noChangeShapeType="1"/>
            </p:cNvSpPr>
            <p:nvPr/>
          </p:nvSpPr>
          <p:spPr bwMode="auto">
            <a:xfrm>
              <a:off x="1918" y="1007"/>
              <a:ext cx="0" cy="5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8699" name="Group 6"/>
            <p:cNvGrpSpPr>
              <a:grpSpLocks/>
            </p:cNvGrpSpPr>
            <p:nvPr/>
          </p:nvGrpSpPr>
          <p:grpSpPr bwMode="auto">
            <a:xfrm>
              <a:off x="267" y="1496"/>
              <a:ext cx="2245" cy="92"/>
              <a:chOff x="267" y="1496"/>
              <a:chExt cx="2245" cy="92"/>
            </a:xfrm>
          </p:grpSpPr>
          <p:sp>
            <p:nvSpPr>
              <p:cNvPr id="28706" name="Line 7"/>
              <p:cNvSpPr>
                <a:spLocks noChangeShapeType="1"/>
              </p:cNvSpPr>
              <p:nvPr/>
            </p:nvSpPr>
            <p:spPr bwMode="auto">
              <a:xfrm>
                <a:off x="267" y="1532"/>
                <a:ext cx="2245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8707" name="Picture 8" descr="BULLET_S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85" y="1496"/>
                <a:ext cx="186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708" name="Picture 9" descr="BULLET_S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830" y="1504"/>
                <a:ext cx="186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8700" name="Text Box 10"/>
            <p:cNvSpPr txBox="1">
              <a:spLocks noChangeArrowheads="1"/>
            </p:cNvSpPr>
            <p:nvPr/>
          </p:nvSpPr>
          <p:spPr bwMode="auto">
            <a:xfrm>
              <a:off x="775" y="1505"/>
              <a:ext cx="3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chemeClr val="bg1"/>
                  </a:solidFill>
                </a:rPr>
                <a:t>S</a:t>
              </a:r>
              <a:r>
                <a:rPr lang="en-US" altLang="zh-CN" b="0" baseline="-25000">
                  <a:solidFill>
                    <a:schemeClr val="bg1"/>
                  </a:solidFill>
                </a:rPr>
                <a:t>1</a:t>
              </a:r>
              <a:endParaRPr lang="en-US" altLang="zh-CN" b="0"/>
            </a:p>
          </p:txBody>
        </p:sp>
        <p:sp>
          <p:nvSpPr>
            <p:cNvPr id="28701" name="Text Box 11"/>
            <p:cNvSpPr txBox="1">
              <a:spLocks noChangeArrowheads="1"/>
            </p:cNvSpPr>
            <p:nvPr/>
          </p:nvSpPr>
          <p:spPr bwMode="auto">
            <a:xfrm>
              <a:off x="1826" y="1516"/>
              <a:ext cx="3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chemeClr val="bg1"/>
                  </a:solidFill>
                </a:rPr>
                <a:t>S</a:t>
              </a:r>
              <a:r>
                <a:rPr lang="en-US" altLang="zh-CN" b="0" baseline="-25000">
                  <a:solidFill>
                    <a:schemeClr val="bg1"/>
                  </a:solidFill>
                </a:rPr>
                <a:t>2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  <p:sp>
          <p:nvSpPr>
            <p:cNvPr id="28702" name="Text Box 12"/>
            <p:cNvSpPr txBox="1">
              <a:spLocks noChangeArrowheads="1"/>
            </p:cNvSpPr>
            <p:nvPr/>
          </p:nvSpPr>
          <p:spPr bwMode="auto">
            <a:xfrm>
              <a:off x="965" y="1756"/>
              <a:ext cx="9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endParaRPr lang="zh-CN" altLang="zh-CN" b="0">
                <a:solidFill>
                  <a:schemeClr val="bg1"/>
                </a:solidFill>
              </a:endParaRPr>
            </a:p>
          </p:txBody>
        </p:sp>
        <p:sp>
          <p:nvSpPr>
            <p:cNvPr id="28703" name="Text Box 13"/>
            <p:cNvSpPr txBox="1">
              <a:spLocks noChangeArrowheads="1"/>
            </p:cNvSpPr>
            <p:nvPr/>
          </p:nvSpPr>
          <p:spPr bwMode="auto">
            <a:xfrm>
              <a:off x="1166" y="967"/>
              <a:ext cx="6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>
                  <a:solidFill>
                    <a:schemeClr val="bg1"/>
                  </a:solidFill>
                </a:rPr>
                <a:t>3</a:t>
              </a:r>
              <a:r>
                <a:rPr lang="en-US" altLang="zh-CN" sz="2800">
                  <a:solidFill>
                    <a:schemeClr val="bg1"/>
                  </a:solidFill>
                  <a:sym typeface="Symbol" pitchFamily="18" charset="2"/>
                </a:rPr>
                <a:t></a:t>
              </a:r>
              <a:r>
                <a:rPr lang="en-US" altLang="zh-CN" sz="2800">
                  <a:solidFill>
                    <a:schemeClr val="bg1"/>
                  </a:solidFill>
                </a:rPr>
                <a:t>/4</a:t>
              </a:r>
            </a:p>
          </p:txBody>
        </p:sp>
        <p:sp>
          <p:nvSpPr>
            <p:cNvPr id="28704" name="Line 14"/>
            <p:cNvSpPr>
              <a:spLocks noChangeShapeType="1"/>
            </p:cNvSpPr>
            <p:nvPr/>
          </p:nvSpPr>
          <p:spPr bwMode="auto">
            <a:xfrm>
              <a:off x="1645" y="1145"/>
              <a:ext cx="277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5" name="Line 15"/>
            <p:cNvSpPr>
              <a:spLocks noChangeShapeType="1"/>
            </p:cNvSpPr>
            <p:nvPr/>
          </p:nvSpPr>
          <p:spPr bwMode="auto">
            <a:xfrm>
              <a:off x="875" y="1152"/>
              <a:ext cx="31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triangle" w="sm" len="med"/>
              <a:tailEnd type="non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8624" name="Object 16"/>
          <p:cNvGraphicFramePr>
            <a:graphicFrameLocks noChangeAspect="1"/>
          </p:cNvGraphicFramePr>
          <p:nvPr/>
        </p:nvGraphicFramePr>
        <p:xfrm>
          <a:off x="2987675" y="2997200"/>
          <a:ext cx="2447925" cy="931863"/>
        </p:xfrm>
        <a:graphic>
          <a:graphicData uri="http://schemas.openxmlformats.org/presentationml/2006/ole">
            <p:oleObj spid="_x0000_s28674" name="公式" r:id="rId4" imgW="2197080" imgH="838080" progId="Equation.3">
              <p:embed/>
            </p:oleObj>
          </a:graphicData>
        </a:graphic>
      </p:graphicFrame>
      <p:graphicFrame>
        <p:nvGraphicFramePr>
          <p:cNvPr id="68625" name="Object 17"/>
          <p:cNvGraphicFramePr>
            <a:graphicFrameLocks noChangeAspect="1"/>
          </p:cNvGraphicFramePr>
          <p:nvPr/>
        </p:nvGraphicFramePr>
        <p:xfrm>
          <a:off x="5435600" y="2997200"/>
          <a:ext cx="1944688" cy="882650"/>
        </p:xfrm>
        <a:graphic>
          <a:graphicData uri="http://schemas.openxmlformats.org/presentationml/2006/ole">
            <p:oleObj spid="_x0000_s28675" name="公式" r:id="rId5" imgW="1841400" imgH="838080" progId="Equation.3">
              <p:embed/>
            </p:oleObj>
          </a:graphicData>
        </a:graphic>
      </p:graphicFrame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078038" y="4484688"/>
            <a:ext cx="539750" cy="757237"/>
            <a:chOff x="1513" y="2933"/>
            <a:chExt cx="340" cy="477"/>
          </a:xfrm>
        </p:grpSpPr>
        <p:graphicFrame>
          <p:nvGraphicFramePr>
            <p:cNvPr id="28678" name="Object 19"/>
            <p:cNvGraphicFramePr>
              <a:graphicFrameLocks noChangeAspect="1"/>
            </p:cNvGraphicFramePr>
            <p:nvPr/>
          </p:nvGraphicFramePr>
          <p:xfrm>
            <a:off x="1513" y="3108"/>
            <a:ext cx="168" cy="134"/>
          </p:xfrm>
          <a:graphic>
            <a:graphicData uri="http://schemas.openxmlformats.org/presentationml/2006/ole">
              <p:oleObj spid="_x0000_s28678" name="Equation" r:id="rId6" imgW="126720" imgH="101520" progId="Equation.3">
                <p:embed/>
              </p:oleObj>
            </a:graphicData>
          </a:graphic>
        </p:graphicFrame>
        <p:sp>
          <p:nvSpPr>
            <p:cNvPr id="28696" name="AutoShape 20"/>
            <p:cNvSpPr>
              <a:spLocks/>
            </p:cNvSpPr>
            <p:nvPr/>
          </p:nvSpPr>
          <p:spPr bwMode="auto">
            <a:xfrm>
              <a:off x="1691" y="2933"/>
              <a:ext cx="162" cy="477"/>
            </a:xfrm>
            <a:prstGeom prst="leftBrace">
              <a:avLst>
                <a:gd name="adj1" fmla="val 24537"/>
                <a:gd name="adj2" fmla="val 50000"/>
              </a:avLst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598738" y="4252913"/>
            <a:ext cx="4616450" cy="519112"/>
            <a:chOff x="2092" y="3501"/>
            <a:chExt cx="2677" cy="327"/>
          </a:xfrm>
        </p:grpSpPr>
        <p:sp>
          <p:nvSpPr>
            <p:cNvPr id="28694" name="Text Box 22"/>
            <p:cNvSpPr txBox="1">
              <a:spLocks noChangeArrowheads="1"/>
            </p:cNvSpPr>
            <p:nvPr/>
          </p:nvSpPr>
          <p:spPr bwMode="auto">
            <a:xfrm>
              <a:off x="2092" y="3501"/>
              <a:ext cx="92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>
                  <a:solidFill>
                    <a:schemeClr val="bg1"/>
                  </a:solidFill>
                </a:rPr>
                <a:t>2</a:t>
              </a:r>
              <a:r>
                <a:rPr lang="en-US" altLang="zh-CN" sz="2800" i="1">
                  <a:solidFill>
                    <a:schemeClr val="bg1"/>
                  </a:solidFill>
                </a:rPr>
                <a:t>k</a:t>
              </a:r>
              <a:r>
                <a:rPr lang="en-US" altLang="zh-CN" sz="2800" i="1">
                  <a:solidFill>
                    <a:schemeClr val="bg1"/>
                  </a:solidFill>
                  <a:sym typeface="Symbol" pitchFamily="18" charset="2"/>
                </a:rPr>
                <a:t></a:t>
              </a:r>
              <a:r>
                <a:rPr lang="en-US" altLang="zh-CN" sz="2800" i="1">
                  <a:solidFill>
                    <a:schemeClr val="bg1"/>
                  </a:solidFill>
                </a:rPr>
                <a:t> </a:t>
              </a:r>
              <a:r>
                <a:rPr lang="en-US" altLang="zh-CN" sz="2800">
                  <a:solidFill>
                    <a:schemeClr val="bg1"/>
                  </a:solidFill>
                </a:rPr>
                <a:t>,</a:t>
              </a:r>
            </a:p>
          </p:txBody>
        </p:sp>
        <p:sp>
          <p:nvSpPr>
            <p:cNvPr id="28695" name="Text Box 23"/>
            <p:cNvSpPr txBox="1">
              <a:spLocks noChangeArrowheads="1"/>
            </p:cNvSpPr>
            <p:nvPr/>
          </p:nvSpPr>
          <p:spPr bwMode="auto">
            <a:xfrm>
              <a:off x="2769" y="3501"/>
              <a:ext cx="20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chemeClr val="bg1"/>
                  </a:solidFill>
                </a:rPr>
                <a:t>解得</a:t>
              </a:r>
              <a:r>
                <a:rPr lang="en-US" altLang="zh-CN" i="1">
                  <a:solidFill>
                    <a:schemeClr val="bg1"/>
                  </a:solidFill>
                </a:rPr>
                <a:t>x</a:t>
              </a:r>
              <a:r>
                <a:rPr lang="en-US" altLang="zh-CN">
                  <a:solidFill>
                    <a:schemeClr val="bg1"/>
                  </a:solidFill>
                </a:rPr>
                <a:t>=</a:t>
              </a:r>
              <a:r>
                <a:rPr lang="en-US" altLang="zh-CN">
                  <a:solidFill>
                    <a:schemeClr val="bg1"/>
                  </a:solidFill>
                  <a:sym typeface="Symbol" pitchFamily="18" charset="2"/>
                </a:rPr>
                <a:t></a:t>
              </a:r>
              <a:r>
                <a:rPr lang="en-US" altLang="zh-CN">
                  <a:solidFill>
                    <a:schemeClr val="bg1"/>
                  </a:solidFill>
                </a:rPr>
                <a:t>/2</a:t>
              </a:r>
              <a:r>
                <a:rPr lang="zh-CN" altLang="en-US">
                  <a:solidFill>
                    <a:schemeClr val="bg1"/>
                  </a:solidFill>
                </a:rPr>
                <a:t>处加强。</a:t>
              </a:r>
              <a:endParaRPr lang="zh-CN" alt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2559050" y="4902200"/>
            <a:ext cx="5799138" cy="519113"/>
            <a:chOff x="2100" y="3850"/>
            <a:chExt cx="3449" cy="327"/>
          </a:xfrm>
        </p:grpSpPr>
        <p:sp>
          <p:nvSpPr>
            <p:cNvPr id="28692" name="Text Box 25"/>
            <p:cNvSpPr txBox="1">
              <a:spLocks noChangeArrowheads="1"/>
            </p:cNvSpPr>
            <p:nvPr/>
          </p:nvSpPr>
          <p:spPr bwMode="auto">
            <a:xfrm>
              <a:off x="2100" y="3850"/>
              <a:ext cx="132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>
                  <a:solidFill>
                    <a:schemeClr val="bg1"/>
                  </a:solidFill>
                </a:rPr>
                <a:t>(2</a:t>
              </a:r>
              <a:r>
                <a:rPr lang="en-US" altLang="zh-CN" sz="2800" i="1">
                  <a:solidFill>
                    <a:schemeClr val="bg1"/>
                  </a:solidFill>
                </a:rPr>
                <a:t>k+</a:t>
              </a:r>
              <a:r>
                <a:rPr lang="en-US" altLang="zh-CN" sz="2800">
                  <a:solidFill>
                    <a:schemeClr val="bg1"/>
                  </a:solidFill>
                </a:rPr>
                <a:t>1</a:t>
              </a:r>
              <a:r>
                <a:rPr lang="en-US" altLang="zh-CN" sz="2800" i="1">
                  <a:solidFill>
                    <a:schemeClr val="bg1"/>
                  </a:solidFill>
                </a:rPr>
                <a:t>)</a:t>
              </a:r>
              <a:r>
                <a:rPr lang="en-US" altLang="zh-CN" sz="2800" i="1">
                  <a:solidFill>
                    <a:schemeClr val="bg1"/>
                  </a:solidFill>
                  <a:sym typeface="Symbol" pitchFamily="18" charset="2"/>
                </a:rPr>
                <a:t></a:t>
              </a:r>
              <a:r>
                <a:rPr lang="zh-CN" altLang="en-US" sz="2800">
                  <a:solidFill>
                    <a:schemeClr val="bg1"/>
                  </a:solidFill>
                </a:rPr>
                <a:t>，</a:t>
              </a:r>
              <a:endParaRPr lang="zh-CN" altLang="en-US" sz="2800"/>
            </a:p>
          </p:txBody>
        </p:sp>
        <p:sp>
          <p:nvSpPr>
            <p:cNvPr id="28693" name="Text Box 26"/>
            <p:cNvSpPr txBox="1">
              <a:spLocks noChangeArrowheads="1"/>
            </p:cNvSpPr>
            <p:nvPr/>
          </p:nvSpPr>
          <p:spPr bwMode="auto">
            <a:xfrm>
              <a:off x="3115" y="3855"/>
              <a:ext cx="24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chemeClr val="bg1"/>
                  </a:solidFill>
                </a:rPr>
                <a:t>解得</a:t>
              </a:r>
              <a:r>
                <a:rPr lang="en-US" altLang="zh-CN" i="1">
                  <a:solidFill>
                    <a:schemeClr val="bg1"/>
                  </a:solidFill>
                </a:rPr>
                <a:t>x</a:t>
              </a:r>
              <a:r>
                <a:rPr lang="en-US" altLang="zh-CN">
                  <a:solidFill>
                    <a:schemeClr val="bg1"/>
                  </a:solidFill>
                </a:rPr>
                <a:t>=</a:t>
              </a:r>
              <a:r>
                <a:rPr lang="en-US" altLang="zh-CN">
                  <a:solidFill>
                    <a:schemeClr val="bg1"/>
                  </a:solidFill>
                  <a:sym typeface="Symbol" pitchFamily="18" charset="2"/>
                </a:rPr>
                <a:t> </a:t>
              </a:r>
              <a:r>
                <a:rPr lang="en-US" altLang="zh-CN">
                  <a:solidFill>
                    <a:schemeClr val="bg1"/>
                  </a:solidFill>
                </a:rPr>
                <a:t>/4 </a:t>
              </a:r>
              <a:r>
                <a:rPr lang="zh-CN" altLang="en-US">
                  <a:solidFill>
                    <a:schemeClr val="bg1"/>
                  </a:solidFill>
                </a:rPr>
                <a:t>、</a:t>
              </a:r>
              <a:r>
                <a:rPr lang="en-US" altLang="zh-CN">
                  <a:solidFill>
                    <a:schemeClr val="bg1"/>
                  </a:solidFill>
                </a:rPr>
                <a:t>3</a:t>
              </a:r>
              <a:r>
                <a:rPr lang="en-US" altLang="zh-CN">
                  <a:solidFill>
                    <a:schemeClr val="bg1"/>
                  </a:solidFill>
                  <a:sym typeface="Symbol" pitchFamily="18" charset="2"/>
                </a:rPr>
                <a:t></a:t>
              </a:r>
              <a:r>
                <a:rPr lang="en-US" altLang="zh-CN">
                  <a:solidFill>
                    <a:schemeClr val="bg1"/>
                  </a:solidFill>
                </a:rPr>
                <a:t>/4</a:t>
              </a:r>
              <a:r>
                <a:rPr lang="zh-CN" altLang="en-US">
                  <a:solidFill>
                    <a:schemeClr val="bg1"/>
                  </a:solidFill>
                </a:rPr>
                <a:t>处减弱。</a:t>
              </a:r>
              <a:endParaRPr lang="zh-CN" altLang="en-US"/>
            </a:p>
          </p:txBody>
        </p:sp>
      </p:grpSp>
      <p:graphicFrame>
        <p:nvGraphicFramePr>
          <p:cNvPr id="68635" name="Object 27"/>
          <p:cNvGraphicFramePr>
            <a:graphicFrameLocks noChangeAspect="1"/>
          </p:cNvGraphicFramePr>
          <p:nvPr/>
        </p:nvGraphicFramePr>
        <p:xfrm>
          <a:off x="2339975" y="3006725"/>
          <a:ext cx="587375" cy="863600"/>
        </p:xfrm>
        <a:graphic>
          <a:graphicData uri="http://schemas.openxmlformats.org/presentationml/2006/ole">
            <p:oleObj spid="_x0000_s28676" name="公式" r:id="rId7" imgW="558720" imgH="825480" progId="Equation.3">
              <p:embed/>
            </p:oleObj>
          </a:graphicData>
        </a:graphic>
      </p:graphicFrame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893888" y="892175"/>
            <a:ext cx="922337" cy="866775"/>
            <a:chOff x="1193" y="562"/>
            <a:chExt cx="581" cy="546"/>
          </a:xfrm>
        </p:grpSpPr>
        <p:sp>
          <p:nvSpPr>
            <p:cNvPr id="28687" name="Text Box 29"/>
            <p:cNvSpPr txBox="1">
              <a:spLocks noChangeArrowheads="1"/>
            </p:cNvSpPr>
            <p:nvPr/>
          </p:nvSpPr>
          <p:spPr bwMode="auto">
            <a:xfrm>
              <a:off x="1253" y="562"/>
              <a:ext cx="32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 i="1">
                  <a:solidFill>
                    <a:schemeClr val="bg1"/>
                  </a:solidFill>
                </a:rPr>
                <a:t>x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  <p:sp>
          <p:nvSpPr>
            <p:cNvPr id="28688" name="Line 30"/>
            <p:cNvSpPr>
              <a:spLocks noChangeShapeType="1"/>
            </p:cNvSpPr>
            <p:nvPr/>
          </p:nvSpPr>
          <p:spPr bwMode="auto">
            <a:xfrm>
              <a:off x="1575" y="628"/>
              <a:ext cx="0" cy="23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9" name="Text Box 31"/>
            <p:cNvSpPr txBox="1">
              <a:spLocks noChangeArrowheads="1"/>
            </p:cNvSpPr>
            <p:nvPr/>
          </p:nvSpPr>
          <p:spPr bwMode="auto">
            <a:xfrm>
              <a:off x="1474" y="781"/>
              <a:ext cx="3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 i="1">
                  <a:solidFill>
                    <a:schemeClr val="bg1"/>
                  </a:solidFill>
                </a:rPr>
                <a:t>c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  <p:sp>
          <p:nvSpPr>
            <p:cNvPr id="28690" name="Line 32"/>
            <p:cNvSpPr>
              <a:spLocks noChangeShapeType="1"/>
            </p:cNvSpPr>
            <p:nvPr/>
          </p:nvSpPr>
          <p:spPr bwMode="auto">
            <a:xfrm>
              <a:off x="1193" y="751"/>
              <a:ext cx="13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triangle" w="sm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1" name="Line 33"/>
            <p:cNvSpPr>
              <a:spLocks noChangeShapeType="1"/>
            </p:cNvSpPr>
            <p:nvPr/>
          </p:nvSpPr>
          <p:spPr bwMode="auto">
            <a:xfrm>
              <a:off x="1413" y="758"/>
              <a:ext cx="178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8642" name="Text Box 34"/>
          <p:cNvSpPr txBox="1">
            <a:spLocks noChangeArrowheads="1"/>
          </p:cNvSpPr>
          <p:nvPr/>
        </p:nvSpPr>
        <p:spPr bwMode="auto">
          <a:xfrm>
            <a:off x="1473200" y="3192463"/>
            <a:ext cx="1152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bg1"/>
                </a:solidFill>
                <a:sym typeface="Symbol" pitchFamily="18" charset="2"/>
              </a:rPr>
              <a:t></a:t>
            </a:r>
            <a:r>
              <a:rPr lang="en-US" altLang="zh-CN" sz="2800" i="1">
                <a:solidFill>
                  <a:schemeClr val="bg1"/>
                </a:solidFill>
                <a:sym typeface="Symbol" pitchFamily="18" charset="2"/>
              </a:rPr>
              <a:t></a:t>
            </a:r>
            <a:r>
              <a:rPr lang="en-US" altLang="zh-CN" sz="2800" i="1">
                <a:solidFill>
                  <a:schemeClr val="bg1"/>
                </a:solidFill>
              </a:rPr>
              <a:t> </a:t>
            </a:r>
            <a:r>
              <a:rPr lang="en-US" altLang="zh-CN" sz="2800">
                <a:solidFill>
                  <a:schemeClr val="bg1"/>
                </a:solidFill>
              </a:rPr>
              <a:t>=</a:t>
            </a:r>
          </a:p>
        </p:txBody>
      </p:sp>
      <p:graphicFrame>
        <p:nvGraphicFramePr>
          <p:cNvPr id="28677" name="Object 36"/>
          <p:cNvGraphicFramePr>
            <a:graphicFrameLocks noChangeAspect="1"/>
          </p:cNvGraphicFramePr>
          <p:nvPr/>
        </p:nvGraphicFramePr>
        <p:xfrm>
          <a:off x="4787900" y="981075"/>
          <a:ext cx="3671888" cy="823913"/>
        </p:xfrm>
        <a:graphic>
          <a:graphicData uri="http://schemas.openxmlformats.org/presentationml/2006/ole">
            <p:oleObj spid="_x0000_s28677" name="公式" r:id="rId8" imgW="3377880" imgH="7617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utoUpdateAnimBg="0"/>
      <p:bldP spid="6864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A4DAE-7617-4542-846C-83FDA5214738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00034" y="500042"/>
            <a:ext cx="3174993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dirty="0" smtClean="0">
                <a:solidFill>
                  <a:srgbClr val="FFFF00"/>
                </a:solidFill>
              </a:rPr>
              <a:t>2.  </a:t>
            </a:r>
            <a:r>
              <a:rPr kumimoji="1" lang="zh-CN" altLang="en-US" dirty="0" smtClean="0">
                <a:solidFill>
                  <a:srgbClr val="FFFF00"/>
                </a:solidFill>
              </a:rPr>
              <a:t>动力学方程的建立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28597" y="1142989"/>
            <a:ext cx="8501063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宋体" pitchFamily="2" charset="-122"/>
              </a:rPr>
              <a:t> </a:t>
            </a:r>
            <a:r>
              <a:rPr kumimoji="1" lang="zh-CN" altLang="en-US">
                <a:latin typeface="宋体" pitchFamily="2" charset="-122"/>
              </a:rPr>
              <a:t>建立机械波动力学方程的理论基础仍然是牛顿定律，其步骤：</a:t>
            </a: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500034" y="3071810"/>
            <a:ext cx="3943350" cy="4635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FF00"/>
                </a:solidFill>
              </a:rPr>
              <a:t>(1)</a:t>
            </a:r>
            <a:r>
              <a:rPr lang="zh-CN" altLang="en-US" dirty="0">
                <a:solidFill>
                  <a:srgbClr val="00FF00"/>
                </a:solidFill>
              </a:rPr>
              <a:t>轻质、柔弦上的横波方程</a:t>
            </a:r>
          </a:p>
        </p:txBody>
      </p:sp>
      <p:graphicFrame>
        <p:nvGraphicFramePr>
          <p:cNvPr id="77862" name="Object 38"/>
          <p:cNvGraphicFramePr>
            <a:graphicFrameLocks noChangeAspect="1"/>
          </p:cNvGraphicFramePr>
          <p:nvPr/>
        </p:nvGraphicFramePr>
        <p:xfrm>
          <a:off x="5800725" y="4286256"/>
          <a:ext cx="3200400" cy="2405062"/>
        </p:xfrm>
        <a:graphic>
          <a:graphicData uri="http://schemas.openxmlformats.org/presentationml/2006/ole">
            <p:oleObj spid="_x0000_s1026" name="图片" r:id="rId3" imgW="1762200" imgH="1324080" progId="Word.Picture.8">
              <p:embed/>
            </p:oleObj>
          </a:graphicData>
        </a:graphic>
      </p:graphicFrame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00034" y="3643314"/>
            <a:ext cx="8215313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        设一长弦，质量线密度为</a:t>
            </a:r>
            <a:r>
              <a:rPr lang="zh-CN" altLang="en-US" i="1" dirty="0">
                <a:sym typeface="Symbol" pitchFamily="18" charset="2"/>
              </a:rPr>
              <a:t></a:t>
            </a:r>
            <a:r>
              <a:rPr lang="zh-CN" altLang="en-US" dirty="0"/>
              <a:t>，用张力</a:t>
            </a:r>
            <a:r>
              <a:rPr lang="en-US" altLang="zh-CN" i="1" dirty="0"/>
              <a:t>T</a:t>
            </a:r>
            <a:r>
              <a:rPr lang="zh-CN" altLang="en-US" dirty="0"/>
              <a:t>将它拉紧，假设有一横向振动在弦上传播。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500" y="5500688"/>
            <a:ext cx="4929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根据牛顿定律，振动方向上</a:t>
            </a:r>
            <a:r>
              <a:rPr lang="en-US" altLang="zh-CN"/>
              <a:t>(y</a:t>
            </a:r>
            <a:r>
              <a:rPr lang="zh-CN" altLang="en-US"/>
              <a:t>方向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571472" y="1785926"/>
            <a:ext cx="8358188" cy="4635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/>
              </a:rPr>
              <a:t>取微元对象</a:t>
            </a:r>
            <a:r>
              <a:rPr lang="zh-CN" altLang="en-US">
                <a:latin typeface="楷体_GB2312"/>
                <a:sym typeface="Symbol" pitchFamily="18" charset="2"/>
              </a:rPr>
              <a:t></a:t>
            </a:r>
            <a:r>
              <a:rPr lang="zh-CN" altLang="en-US">
                <a:latin typeface="楷体_GB2312"/>
              </a:rPr>
              <a:t>受力分析</a:t>
            </a:r>
            <a:r>
              <a:rPr lang="zh-CN" altLang="en-US">
                <a:latin typeface="楷体_GB2312"/>
                <a:sym typeface="Symbol" pitchFamily="18" charset="2"/>
              </a:rPr>
              <a:t></a:t>
            </a:r>
            <a:r>
              <a:rPr lang="zh-CN" altLang="en-US">
                <a:latin typeface="楷体_GB2312"/>
              </a:rPr>
              <a:t>列动力学方程</a:t>
            </a:r>
            <a:r>
              <a:rPr lang="zh-CN" altLang="en-US">
                <a:latin typeface="楷体_GB2312"/>
                <a:sym typeface="Symbol" pitchFamily="18" charset="2"/>
              </a:rPr>
              <a:t></a:t>
            </a:r>
            <a:r>
              <a:rPr lang="zh-CN" altLang="en-US">
                <a:latin typeface="楷体_GB2312"/>
              </a:rPr>
              <a:t>取近似得微分方程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472" y="4786322"/>
            <a:ext cx="4841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在弦上任取一微元</a:t>
            </a:r>
            <a:r>
              <a:rPr lang="en-US" altLang="zh-CN" dirty="0" err="1"/>
              <a:t>d</a:t>
            </a:r>
            <a:r>
              <a:rPr lang="en-US" altLang="zh-CN" i="1" dirty="0" err="1"/>
              <a:t>x</a:t>
            </a:r>
            <a:r>
              <a:rPr lang="zh-CN" altLang="en-US" dirty="0"/>
              <a:t>，如图所示。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57158" y="2500306"/>
            <a:ext cx="3524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>
                <a:solidFill>
                  <a:srgbClr val="FFFF00"/>
                </a:solidFill>
              </a:rPr>
              <a:t>典型波动的动力学方程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778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utoUpdateAnimBg="0"/>
      <p:bldP spid="38" grpId="0" autoUpdateAnimBg="0"/>
      <p:bldP spid="40" grpId="0"/>
      <p:bldP spid="41" grpId="0"/>
      <p:bldP spid="46" grpId="0" autoUpdateAnimBg="0"/>
      <p:bldP spid="47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7447-7DA7-4057-BB0D-3A32F6BCBDD5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29703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8429625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>
                <a:solidFill>
                  <a:srgbClr val="66FF33"/>
                </a:solidFill>
              </a:rPr>
              <a:t>例</a:t>
            </a:r>
            <a:r>
              <a:rPr lang="en-US" altLang="zh-CN">
                <a:solidFill>
                  <a:srgbClr val="66FF33"/>
                </a:solidFill>
              </a:rPr>
              <a:t>13</a:t>
            </a:r>
            <a:r>
              <a:rPr lang="zh-CN" altLang="en-US">
                <a:solidFill>
                  <a:srgbClr val="66FF33"/>
                </a:solidFill>
              </a:rPr>
              <a:t>：</a:t>
            </a:r>
            <a:r>
              <a:rPr lang="zh-CN" altLang="en-US">
                <a:solidFill>
                  <a:schemeClr val="bg1"/>
                </a:solidFill>
              </a:rPr>
              <a:t>原点</a:t>
            </a:r>
            <a:r>
              <a:rPr lang="en-US" altLang="zh-CN" i="1">
                <a:solidFill>
                  <a:schemeClr val="bg1"/>
                </a:solidFill>
              </a:rPr>
              <a:t>o</a:t>
            </a:r>
            <a:r>
              <a:rPr lang="zh-CN" altLang="en-US">
                <a:solidFill>
                  <a:schemeClr val="bg1"/>
                </a:solidFill>
              </a:rPr>
              <a:t>是波源，振动方向垂直纸面，波长为</a:t>
            </a: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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r>
              <a:rPr lang="en-US" altLang="zh-CN" i="1">
                <a:solidFill>
                  <a:schemeClr val="bg1"/>
                </a:solidFill>
              </a:rPr>
              <a:t>AB</a:t>
            </a:r>
            <a:r>
              <a:rPr lang="zh-CN" altLang="en-US">
                <a:solidFill>
                  <a:schemeClr val="bg1"/>
                </a:solidFill>
              </a:rPr>
              <a:t>为波的反射平面，反射时无半波损失。</a:t>
            </a:r>
            <a:r>
              <a:rPr lang="en-US" altLang="zh-CN" i="1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点位于</a:t>
            </a:r>
            <a:r>
              <a:rPr lang="en-US" altLang="zh-CN" i="1">
                <a:solidFill>
                  <a:schemeClr val="bg1"/>
                </a:solidFill>
              </a:rPr>
              <a:t>o</a:t>
            </a:r>
            <a:r>
              <a:rPr lang="zh-CN" altLang="en-US">
                <a:solidFill>
                  <a:schemeClr val="bg1"/>
                </a:solidFill>
              </a:rPr>
              <a:t>点的正下方，</a:t>
            </a:r>
            <a:r>
              <a:rPr lang="en-US" altLang="zh-CN" i="1">
                <a:solidFill>
                  <a:schemeClr val="bg1"/>
                </a:solidFill>
              </a:rPr>
              <a:t>Ao</a:t>
            </a:r>
            <a:r>
              <a:rPr lang="en-US" altLang="zh-CN">
                <a:solidFill>
                  <a:schemeClr val="bg1"/>
                </a:solidFill>
              </a:rPr>
              <a:t>=</a:t>
            </a:r>
            <a:r>
              <a:rPr lang="en-US" altLang="zh-CN" i="1">
                <a:solidFill>
                  <a:schemeClr val="bg1"/>
                </a:solidFill>
              </a:rPr>
              <a:t>h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 i="1">
                <a:solidFill>
                  <a:schemeClr val="bg1"/>
                </a:solidFill>
              </a:rPr>
              <a:t>ox</a:t>
            </a:r>
            <a:r>
              <a:rPr lang="zh-CN" altLang="en-US">
                <a:solidFill>
                  <a:schemeClr val="bg1"/>
                </a:solidFill>
              </a:rPr>
              <a:t>轴平行于</a:t>
            </a:r>
            <a:r>
              <a:rPr lang="en-US" altLang="zh-CN" i="1">
                <a:solidFill>
                  <a:schemeClr val="bg1"/>
                </a:solidFill>
              </a:rPr>
              <a:t>AB</a:t>
            </a:r>
            <a:r>
              <a:rPr lang="zh-CN" altLang="en-US">
                <a:solidFill>
                  <a:schemeClr val="bg1"/>
                </a:solidFill>
              </a:rPr>
              <a:t>。求</a:t>
            </a:r>
            <a:r>
              <a:rPr lang="en-US" altLang="zh-CN" i="1">
                <a:solidFill>
                  <a:schemeClr val="bg1"/>
                </a:solidFill>
              </a:rPr>
              <a:t>ox</a:t>
            </a:r>
            <a:r>
              <a:rPr lang="zh-CN" altLang="en-US">
                <a:solidFill>
                  <a:schemeClr val="bg1"/>
                </a:solidFill>
              </a:rPr>
              <a:t>轴上干涉加强点的坐标。</a:t>
            </a:r>
          </a:p>
        </p:txBody>
      </p:sp>
      <p:grpSp>
        <p:nvGrpSpPr>
          <p:cNvPr id="29704" name="Group 3"/>
          <p:cNvGrpSpPr>
            <a:grpSpLocks/>
          </p:cNvGrpSpPr>
          <p:nvPr/>
        </p:nvGrpSpPr>
        <p:grpSpPr bwMode="auto">
          <a:xfrm>
            <a:off x="5219700" y="4316413"/>
            <a:ext cx="3670300" cy="2235200"/>
            <a:chOff x="3372" y="2838"/>
            <a:chExt cx="2312" cy="1408"/>
          </a:xfrm>
        </p:grpSpPr>
        <p:grpSp>
          <p:nvGrpSpPr>
            <p:cNvPr id="29732" name="Group 4"/>
            <p:cNvGrpSpPr>
              <a:grpSpLocks/>
            </p:cNvGrpSpPr>
            <p:nvPr/>
          </p:nvGrpSpPr>
          <p:grpSpPr bwMode="auto">
            <a:xfrm>
              <a:off x="3372" y="2838"/>
              <a:ext cx="2312" cy="1408"/>
              <a:chOff x="3312" y="1638"/>
              <a:chExt cx="2312" cy="1408"/>
            </a:xfrm>
          </p:grpSpPr>
          <p:sp>
            <p:nvSpPr>
              <p:cNvPr id="29737" name="Text Box 5"/>
              <p:cNvSpPr txBox="1">
                <a:spLocks noChangeArrowheads="1"/>
              </p:cNvSpPr>
              <p:nvPr/>
            </p:nvSpPr>
            <p:spPr bwMode="auto">
              <a:xfrm>
                <a:off x="4028" y="2758"/>
                <a:ext cx="103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endParaRPr lang="zh-CN" altLang="zh-CN" b="0"/>
              </a:p>
            </p:txBody>
          </p:sp>
          <p:sp>
            <p:nvSpPr>
              <p:cNvPr id="29738" name="Line 6"/>
              <p:cNvSpPr>
                <a:spLocks noChangeShapeType="1"/>
              </p:cNvSpPr>
              <p:nvPr/>
            </p:nvSpPr>
            <p:spPr bwMode="auto">
              <a:xfrm>
                <a:off x="3496" y="1812"/>
                <a:ext cx="1974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arrow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9" name="Line 7"/>
              <p:cNvSpPr>
                <a:spLocks noChangeShapeType="1"/>
              </p:cNvSpPr>
              <p:nvPr/>
            </p:nvSpPr>
            <p:spPr bwMode="auto">
              <a:xfrm>
                <a:off x="3496" y="2592"/>
                <a:ext cx="1974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40" name="Line 8"/>
              <p:cNvSpPr>
                <a:spLocks noChangeShapeType="1"/>
              </p:cNvSpPr>
              <p:nvPr/>
            </p:nvSpPr>
            <p:spPr bwMode="auto">
              <a:xfrm>
                <a:off x="3496" y="1812"/>
                <a:ext cx="0" cy="796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41" name="Text Box 9"/>
              <p:cNvSpPr txBox="1">
                <a:spLocks noChangeArrowheads="1"/>
              </p:cNvSpPr>
              <p:nvPr/>
            </p:nvSpPr>
            <p:spPr bwMode="auto">
              <a:xfrm>
                <a:off x="3324" y="1638"/>
                <a:ext cx="27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b="0" i="1">
                    <a:solidFill>
                      <a:schemeClr val="bg1"/>
                    </a:solidFill>
                  </a:rPr>
                  <a:t>o</a:t>
                </a:r>
                <a:endParaRPr lang="en-US" altLang="zh-CN" b="0"/>
              </a:p>
            </p:txBody>
          </p:sp>
          <p:sp>
            <p:nvSpPr>
              <p:cNvPr id="29742" name="Text Box 10"/>
              <p:cNvSpPr txBox="1">
                <a:spLocks noChangeArrowheads="1"/>
              </p:cNvSpPr>
              <p:nvPr/>
            </p:nvSpPr>
            <p:spPr bwMode="auto">
              <a:xfrm>
                <a:off x="5289" y="1755"/>
                <a:ext cx="27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b="0" i="1">
                    <a:solidFill>
                      <a:schemeClr val="bg1"/>
                    </a:solidFill>
                  </a:rPr>
                  <a:t>x</a:t>
                </a:r>
                <a:endParaRPr lang="en-US" altLang="zh-CN" b="0"/>
              </a:p>
            </p:txBody>
          </p:sp>
          <p:sp>
            <p:nvSpPr>
              <p:cNvPr id="29743" name="Text Box 11"/>
              <p:cNvSpPr txBox="1">
                <a:spLocks noChangeArrowheads="1"/>
              </p:cNvSpPr>
              <p:nvPr/>
            </p:nvSpPr>
            <p:spPr bwMode="auto">
              <a:xfrm>
                <a:off x="3324" y="2528"/>
                <a:ext cx="3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i="1">
                    <a:solidFill>
                      <a:schemeClr val="bg1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29744" name="Text Box 12"/>
              <p:cNvSpPr txBox="1">
                <a:spLocks noChangeArrowheads="1"/>
              </p:cNvSpPr>
              <p:nvPr/>
            </p:nvSpPr>
            <p:spPr bwMode="auto">
              <a:xfrm>
                <a:off x="5301" y="2544"/>
                <a:ext cx="3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b="0" i="1">
                    <a:solidFill>
                      <a:schemeClr val="bg1"/>
                    </a:solidFill>
                  </a:rPr>
                  <a:t>B</a:t>
                </a:r>
                <a:endParaRPr lang="en-US" altLang="zh-CN" b="0"/>
              </a:p>
            </p:txBody>
          </p:sp>
          <p:sp>
            <p:nvSpPr>
              <p:cNvPr id="29745" name="Text Box 13"/>
              <p:cNvSpPr txBox="1">
                <a:spLocks noChangeArrowheads="1"/>
              </p:cNvSpPr>
              <p:nvPr/>
            </p:nvSpPr>
            <p:spPr bwMode="auto">
              <a:xfrm>
                <a:off x="3312" y="2030"/>
                <a:ext cx="3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i="1">
                    <a:solidFill>
                      <a:schemeClr val="bg1"/>
                    </a:solidFill>
                  </a:rPr>
                  <a:t>h</a:t>
                </a:r>
                <a:endParaRPr lang="en-US" altLang="zh-CN"/>
              </a:p>
            </p:txBody>
          </p:sp>
        </p:grpSp>
        <p:sp>
          <p:nvSpPr>
            <p:cNvPr id="29733" name="Line 14"/>
            <p:cNvSpPr>
              <a:spLocks noChangeShapeType="1"/>
            </p:cNvSpPr>
            <p:nvPr/>
          </p:nvSpPr>
          <p:spPr bwMode="auto">
            <a:xfrm flipH="1">
              <a:off x="3750" y="3797"/>
              <a:ext cx="93" cy="9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4" name="Line 15"/>
            <p:cNvSpPr>
              <a:spLocks noChangeShapeType="1"/>
            </p:cNvSpPr>
            <p:nvPr/>
          </p:nvSpPr>
          <p:spPr bwMode="auto">
            <a:xfrm flipH="1">
              <a:off x="4255" y="3797"/>
              <a:ext cx="104" cy="10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5" name="Line 16"/>
            <p:cNvSpPr>
              <a:spLocks noChangeShapeType="1"/>
            </p:cNvSpPr>
            <p:nvPr/>
          </p:nvSpPr>
          <p:spPr bwMode="auto">
            <a:xfrm flipH="1">
              <a:off x="4615" y="3797"/>
              <a:ext cx="104" cy="10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6" name="Line 17"/>
            <p:cNvSpPr>
              <a:spLocks noChangeShapeType="1"/>
            </p:cNvSpPr>
            <p:nvPr/>
          </p:nvSpPr>
          <p:spPr bwMode="auto">
            <a:xfrm flipH="1">
              <a:off x="5023" y="3797"/>
              <a:ext cx="104" cy="10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9650" name="Object 18"/>
          <p:cNvGraphicFramePr>
            <a:graphicFrameLocks noChangeAspect="1"/>
          </p:cNvGraphicFramePr>
          <p:nvPr/>
        </p:nvGraphicFramePr>
        <p:xfrm>
          <a:off x="1835150" y="2060575"/>
          <a:ext cx="3756025" cy="842963"/>
        </p:xfrm>
        <a:graphic>
          <a:graphicData uri="http://schemas.openxmlformats.org/presentationml/2006/ole">
            <p:oleObj spid="_x0000_s29698" name="公式" r:id="rId3" imgW="3720960" imgH="838080" progId="Equation.3">
              <p:embed/>
            </p:oleObj>
          </a:graphicData>
        </a:graphic>
      </p:graphicFrame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1011238" y="2212975"/>
            <a:ext cx="793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66FF33"/>
                </a:solidFill>
              </a:rPr>
              <a:t>解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4787900" y="3276600"/>
            <a:ext cx="4356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bg1"/>
                </a:solidFill>
              </a:rPr>
              <a:t>= </a:t>
            </a:r>
            <a:r>
              <a:rPr lang="en-US" altLang="zh-CN" sz="2800" i="1">
                <a:solidFill>
                  <a:schemeClr val="bg1"/>
                </a:solidFill>
              </a:rPr>
              <a:t>k</a:t>
            </a:r>
            <a:r>
              <a:rPr lang="en-US" altLang="zh-CN" sz="2800" i="1">
                <a:solidFill>
                  <a:schemeClr val="bg1"/>
                </a:solidFill>
                <a:sym typeface="Symbol" pitchFamily="18" charset="2"/>
              </a:rPr>
              <a:t></a:t>
            </a:r>
            <a:r>
              <a:rPr lang="en-US" altLang="zh-CN" sz="2800">
                <a:solidFill>
                  <a:schemeClr val="bg1"/>
                </a:solidFill>
              </a:rPr>
              <a:t> , (</a:t>
            </a:r>
            <a:r>
              <a:rPr lang="en-US" altLang="zh-CN" sz="2800" i="1">
                <a:solidFill>
                  <a:schemeClr val="bg1"/>
                </a:solidFill>
              </a:rPr>
              <a:t>k</a:t>
            </a:r>
            <a:r>
              <a:rPr lang="en-US" altLang="zh-CN" sz="2800">
                <a:solidFill>
                  <a:schemeClr val="bg1"/>
                </a:solidFill>
              </a:rPr>
              <a:t>=1,2,3……)  </a:t>
            </a:r>
            <a:r>
              <a:rPr lang="zh-CN" altLang="en-US">
                <a:solidFill>
                  <a:schemeClr val="bg1"/>
                </a:solidFill>
              </a:rPr>
              <a:t>加强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971550" y="4149725"/>
            <a:ext cx="3065463" cy="892175"/>
            <a:chOff x="612" y="2614"/>
            <a:chExt cx="1931" cy="562"/>
          </a:xfrm>
        </p:grpSpPr>
        <p:graphicFrame>
          <p:nvGraphicFramePr>
            <p:cNvPr id="29701" name="Object 22"/>
            <p:cNvGraphicFramePr>
              <a:graphicFrameLocks noChangeAspect="1"/>
            </p:cNvGraphicFramePr>
            <p:nvPr/>
          </p:nvGraphicFramePr>
          <p:xfrm>
            <a:off x="1156" y="2614"/>
            <a:ext cx="1387" cy="562"/>
          </p:xfrm>
          <a:graphic>
            <a:graphicData uri="http://schemas.openxmlformats.org/presentationml/2006/ole">
              <p:oleObj spid="_x0000_s29701" name="公式" r:id="rId4" imgW="2133360" imgH="863280" progId="Equation.3">
                <p:embed/>
              </p:oleObj>
            </a:graphicData>
          </a:graphic>
        </p:graphicFrame>
        <p:sp>
          <p:nvSpPr>
            <p:cNvPr id="29731" name="Text Box 23"/>
            <p:cNvSpPr txBox="1">
              <a:spLocks noChangeArrowheads="1"/>
            </p:cNvSpPr>
            <p:nvPr/>
          </p:nvSpPr>
          <p:spPr bwMode="auto">
            <a:xfrm>
              <a:off x="612" y="2750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chemeClr val="bg1"/>
                  </a:solidFill>
                </a:rPr>
                <a:t>解得</a:t>
              </a:r>
            </a:p>
          </p:txBody>
        </p:sp>
      </p:grp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923925" y="5819775"/>
            <a:ext cx="4838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最大</a:t>
            </a:r>
            <a:r>
              <a:rPr lang="en-US" altLang="zh-CN" i="1">
                <a:solidFill>
                  <a:schemeClr val="bg1"/>
                </a:solidFill>
              </a:rPr>
              <a:t>k</a:t>
            </a:r>
            <a:r>
              <a:rPr lang="en-US" altLang="zh-CN">
                <a:solidFill>
                  <a:schemeClr val="bg1"/>
                </a:solidFill>
              </a:rPr>
              <a:t>: </a:t>
            </a:r>
            <a:r>
              <a:rPr lang="zh-CN" altLang="en-US">
                <a:solidFill>
                  <a:schemeClr val="bg1"/>
                </a:solidFill>
              </a:rPr>
              <a:t>令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en-US" altLang="zh-CN">
                <a:solidFill>
                  <a:schemeClr val="bg1"/>
                </a:solidFill>
              </a:rPr>
              <a:t>=0</a:t>
            </a:r>
            <a:r>
              <a:rPr lang="zh-CN" altLang="en-US">
                <a:solidFill>
                  <a:schemeClr val="bg1"/>
                </a:solidFill>
              </a:rPr>
              <a:t>，得</a:t>
            </a:r>
            <a:r>
              <a:rPr lang="en-US" altLang="zh-CN" i="1">
                <a:solidFill>
                  <a:schemeClr val="bg1"/>
                </a:solidFill>
              </a:rPr>
              <a:t>k</a:t>
            </a:r>
            <a:r>
              <a:rPr lang="en-US" altLang="zh-CN">
                <a:solidFill>
                  <a:schemeClr val="bg1"/>
                </a:solidFill>
              </a:rPr>
              <a:t>=2</a:t>
            </a:r>
            <a:r>
              <a:rPr lang="en-US" altLang="zh-CN" i="1">
                <a:solidFill>
                  <a:schemeClr val="bg1"/>
                </a:solidFill>
              </a:rPr>
              <a:t>h/</a:t>
            </a:r>
            <a:r>
              <a:rPr lang="en-US" altLang="zh-CN" i="1">
                <a:solidFill>
                  <a:schemeClr val="bg1"/>
                </a:solidFill>
                <a:sym typeface="Symbol" pitchFamily="18" charset="2"/>
              </a:rPr>
              <a:t></a:t>
            </a:r>
            <a:r>
              <a:rPr lang="en-US" altLang="zh-CN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auto">
          <a:xfrm>
            <a:off x="1403350" y="5205413"/>
            <a:ext cx="3736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bg1"/>
                </a:solidFill>
              </a:rPr>
              <a:t>(</a:t>
            </a:r>
            <a:r>
              <a:rPr lang="en-US" altLang="zh-CN" sz="2800" i="1">
                <a:solidFill>
                  <a:schemeClr val="bg1"/>
                </a:solidFill>
              </a:rPr>
              <a:t>k</a:t>
            </a:r>
            <a:r>
              <a:rPr lang="en-US" altLang="zh-CN" sz="2800">
                <a:solidFill>
                  <a:schemeClr val="bg1"/>
                </a:solidFill>
              </a:rPr>
              <a:t>=1,2,3…… </a:t>
            </a:r>
            <a:r>
              <a:rPr lang="en-US" altLang="zh-CN" sz="2800">
                <a:solidFill>
                  <a:schemeClr val="bg1"/>
                </a:solidFill>
                <a:sym typeface="Symbol" pitchFamily="18" charset="2"/>
              </a:rPr>
              <a:t></a:t>
            </a:r>
            <a:r>
              <a:rPr lang="en-US" altLang="zh-CN" sz="2800">
                <a:solidFill>
                  <a:schemeClr val="bg1"/>
                </a:solidFill>
              </a:rPr>
              <a:t>2</a:t>
            </a:r>
            <a:r>
              <a:rPr lang="en-US" altLang="zh-CN" sz="2800" i="1">
                <a:solidFill>
                  <a:schemeClr val="bg1"/>
                </a:solidFill>
              </a:rPr>
              <a:t>h/</a:t>
            </a:r>
            <a:r>
              <a:rPr lang="en-US" altLang="zh-CN" sz="2800" i="1">
                <a:solidFill>
                  <a:schemeClr val="bg1"/>
                </a:solidFill>
                <a:sym typeface="Symbol" pitchFamily="18" charset="2"/>
              </a:rPr>
              <a:t></a:t>
            </a:r>
            <a:r>
              <a:rPr lang="en-US" altLang="zh-CN" sz="2800" i="1">
                <a:solidFill>
                  <a:schemeClr val="bg1"/>
                </a:solidFill>
              </a:rPr>
              <a:t> </a:t>
            </a:r>
            <a:r>
              <a:rPr lang="en-US" altLang="zh-CN" sz="280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5508625" y="4149725"/>
            <a:ext cx="1946275" cy="1998663"/>
            <a:chOff x="3554" y="2733"/>
            <a:chExt cx="1226" cy="1259"/>
          </a:xfrm>
        </p:grpSpPr>
        <p:grpSp>
          <p:nvGrpSpPr>
            <p:cNvPr id="29711" name="Group 27"/>
            <p:cNvGrpSpPr>
              <a:grpSpLocks/>
            </p:cNvGrpSpPr>
            <p:nvPr/>
          </p:nvGrpSpPr>
          <p:grpSpPr bwMode="auto">
            <a:xfrm>
              <a:off x="3554" y="2733"/>
              <a:ext cx="1226" cy="1259"/>
              <a:chOff x="3554" y="2733"/>
              <a:chExt cx="1226" cy="1259"/>
            </a:xfrm>
          </p:grpSpPr>
          <p:grpSp>
            <p:nvGrpSpPr>
              <p:cNvPr id="29713" name="Group 28"/>
              <p:cNvGrpSpPr>
                <a:grpSpLocks/>
              </p:cNvGrpSpPr>
              <p:nvPr/>
            </p:nvGrpSpPr>
            <p:grpSpPr bwMode="auto">
              <a:xfrm>
                <a:off x="3554" y="2733"/>
                <a:ext cx="1226" cy="1259"/>
                <a:chOff x="3554" y="2733"/>
                <a:chExt cx="1226" cy="1259"/>
              </a:xfrm>
            </p:grpSpPr>
            <p:grpSp>
              <p:nvGrpSpPr>
                <p:cNvPr id="29716" name="Group 29"/>
                <p:cNvGrpSpPr>
                  <a:grpSpLocks/>
                </p:cNvGrpSpPr>
                <p:nvPr/>
              </p:nvGrpSpPr>
              <p:grpSpPr bwMode="auto">
                <a:xfrm>
                  <a:off x="3554" y="2733"/>
                  <a:ext cx="1226" cy="1259"/>
                  <a:chOff x="3554" y="2733"/>
                  <a:chExt cx="1226" cy="1259"/>
                </a:xfrm>
              </p:grpSpPr>
              <p:sp>
                <p:nvSpPr>
                  <p:cNvPr id="29719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73" y="3012"/>
                    <a:ext cx="0" cy="773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9720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3554" y="2733"/>
                    <a:ext cx="1226" cy="1259"/>
                    <a:chOff x="3554" y="2733"/>
                    <a:chExt cx="1226" cy="1259"/>
                  </a:xfrm>
                </p:grpSpPr>
                <p:grpSp>
                  <p:nvGrpSpPr>
                    <p:cNvPr id="29721" name="Group 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54" y="2733"/>
                      <a:ext cx="1226" cy="1052"/>
                      <a:chOff x="3554" y="2733"/>
                      <a:chExt cx="1226" cy="1052"/>
                    </a:xfrm>
                  </p:grpSpPr>
                  <p:grpSp>
                    <p:nvGrpSpPr>
                      <p:cNvPr id="29723" name="Group 3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54" y="2989"/>
                        <a:ext cx="1015" cy="796"/>
                        <a:chOff x="3554" y="3012"/>
                        <a:chExt cx="1015" cy="773"/>
                      </a:xfrm>
                    </p:grpSpPr>
                    <p:sp>
                      <p:nvSpPr>
                        <p:cNvPr id="29727" name="Line 3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54" y="3012"/>
                          <a:ext cx="519" cy="773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99FF33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9728" name="Line 3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4073" y="3023"/>
                          <a:ext cx="496" cy="762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99FF33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9729" name="Line 3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3" y="3220"/>
                          <a:ext cx="138" cy="22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99FF33"/>
                          </a:solidFill>
                          <a:round/>
                          <a:headEnd/>
                          <a:tailEnd type="triangle" w="med" len="med"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9730" name="Line 3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4304" y="3243"/>
                          <a:ext cx="127" cy="196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99FF33"/>
                          </a:solidFill>
                          <a:round/>
                          <a:headEnd/>
                          <a:tailEnd type="triangle" w="med" len="med"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29724" name="Line 3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566" y="3001"/>
                        <a:ext cx="101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9725" name="Text Box 3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503" y="2733"/>
                        <a:ext cx="277" cy="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eaLnBrk="0" hangingPunct="0"/>
                        <a:r>
                          <a:rPr lang="en-US" altLang="zh-CN" i="1">
                            <a:solidFill>
                              <a:schemeClr val="bg1"/>
                            </a:solidFill>
                          </a:rPr>
                          <a:t>x</a:t>
                        </a:r>
                      </a:p>
                    </p:txBody>
                  </p:sp>
                  <p:sp>
                    <p:nvSpPr>
                      <p:cNvPr id="29726" name="Line 4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866" y="3012"/>
                        <a:ext cx="415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FFFF00"/>
                        </a:solidFill>
                        <a:round/>
                        <a:headEnd/>
                        <a:tailEnd type="triangle" w="med" len="med"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29722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71" y="3704"/>
                      <a:ext cx="381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eaLnBrk="0" hangingPunct="0"/>
                      <a:r>
                        <a:rPr lang="en-US" altLang="zh-CN" i="1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p:txBody>
                </p:sp>
              </p:grpSp>
            </p:grpSp>
            <p:sp>
              <p:nvSpPr>
                <p:cNvPr id="29717" name="Freeform 42"/>
                <p:cNvSpPr>
                  <a:spLocks/>
                </p:cNvSpPr>
                <p:nvPr/>
              </p:nvSpPr>
              <p:spPr bwMode="auto">
                <a:xfrm>
                  <a:off x="3958" y="3539"/>
                  <a:ext cx="115" cy="62"/>
                </a:xfrm>
                <a:custGeom>
                  <a:avLst/>
                  <a:gdLst>
                    <a:gd name="T0" fmla="*/ 0 w 115"/>
                    <a:gd name="T1" fmla="*/ 62 h 62"/>
                    <a:gd name="T2" fmla="*/ 58 w 115"/>
                    <a:gd name="T3" fmla="*/ 4 h 62"/>
                    <a:gd name="T4" fmla="*/ 115 w 115"/>
                    <a:gd name="T5" fmla="*/ 39 h 62"/>
                    <a:gd name="T6" fmla="*/ 0 60000 65536"/>
                    <a:gd name="T7" fmla="*/ 0 60000 65536"/>
                    <a:gd name="T8" fmla="*/ 0 60000 65536"/>
                    <a:gd name="T9" fmla="*/ 0 w 115"/>
                    <a:gd name="T10" fmla="*/ 0 h 62"/>
                    <a:gd name="T11" fmla="*/ 115 w 115"/>
                    <a:gd name="T12" fmla="*/ 62 h 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5" h="62">
                      <a:moveTo>
                        <a:pt x="0" y="62"/>
                      </a:moveTo>
                      <a:cubicBezTo>
                        <a:pt x="19" y="35"/>
                        <a:pt x="39" y="8"/>
                        <a:pt x="58" y="4"/>
                      </a:cubicBezTo>
                      <a:cubicBezTo>
                        <a:pt x="77" y="0"/>
                        <a:pt x="96" y="19"/>
                        <a:pt x="115" y="39"/>
                      </a:cubicBezTo>
                    </a:path>
                  </a:pathLst>
                </a:cu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18" name="Freeform 43"/>
                <p:cNvSpPr>
                  <a:spLocks/>
                </p:cNvSpPr>
                <p:nvPr/>
              </p:nvSpPr>
              <p:spPr bwMode="auto">
                <a:xfrm>
                  <a:off x="4078" y="3575"/>
                  <a:ext cx="92" cy="50"/>
                </a:xfrm>
                <a:custGeom>
                  <a:avLst/>
                  <a:gdLst>
                    <a:gd name="T0" fmla="*/ 0 w 115"/>
                    <a:gd name="T1" fmla="*/ 2 h 62"/>
                    <a:gd name="T2" fmla="*/ 2 w 115"/>
                    <a:gd name="T3" fmla="*/ 2 h 62"/>
                    <a:gd name="T4" fmla="*/ 2 w 115"/>
                    <a:gd name="T5" fmla="*/ 2 h 62"/>
                    <a:gd name="T6" fmla="*/ 0 60000 65536"/>
                    <a:gd name="T7" fmla="*/ 0 60000 65536"/>
                    <a:gd name="T8" fmla="*/ 0 60000 65536"/>
                    <a:gd name="T9" fmla="*/ 0 w 115"/>
                    <a:gd name="T10" fmla="*/ 0 h 62"/>
                    <a:gd name="T11" fmla="*/ 115 w 115"/>
                    <a:gd name="T12" fmla="*/ 62 h 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5" h="62">
                      <a:moveTo>
                        <a:pt x="0" y="62"/>
                      </a:moveTo>
                      <a:cubicBezTo>
                        <a:pt x="19" y="35"/>
                        <a:pt x="39" y="8"/>
                        <a:pt x="58" y="4"/>
                      </a:cubicBezTo>
                      <a:cubicBezTo>
                        <a:pt x="77" y="0"/>
                        <a:pt x="96" y="19"/>
                        <a:pt x="115" y="39"/>
                      </a:cubicBezTo>
                    </a:path>
                  </a:pathLst>
                </a:cu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9714" name="Text Box 44"/>
              <p:cNvSpPr txBox="1">
                <a:spLocks noChangeArrowheads="1"/>
              </p:cNvSpPr>
              <p:nvPr/>
            </p:nvSpPr>
            <p:spPr bwMode="auto">
              <a:xfrm>
                <a:off x="3864" y="3348"/>
                <a:ext cx="26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000" i="1">
                    <a:solidFill>
                      <a:schemeClr val="bg1"/>
                    </a:solidFill>
                    <a:sym typeface="Symbol" pitchFamily="18" charset="2"/>
                  </a:rPr>
                  <a:t></a:t>
                </a:r>
                <a:endParaRPr lang="en-US" altLang="zh-CN" sz="2000"/>
              </a:p>
            </p:txBody>
          </p:sp>
          <p:sp>
            <p:nvSpPr>
              <p:cNvPr id="29715" name="Text Box 45"/>
              <p:cNvSpPr txBox="1">
                <a:spLocks noChangeArrowheads="1"/>
              </p:cNvSpPr>
              <p:nvPr/>
            </p:nvSpPr>
            <p:spPr bwMode="auto">
              <a:xfrm>
                <a:off x="4032" y="3372"/>
                <a:ext cx="26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000" i="1">
                    <a:solidFill>
                      <a:schemeClr val="bg1"/>
                    </a:solidFill>
                    <a:sym typeface="Symbol" pitchFamily="18" charset="2"/>
                  </a:rPr>
                  <a:t></a:t>
                </a:r>
                <a:endParaRPr lang="en-US" altLang="zh-CN" sz="2000"/>
              </a:p>
            </p:txBody>
          </p:sp>
        </p:grpSp>
        <p:sp>
          <p:nvSpPr>
            <p:cNvPr id="29712" name="Text Box 46"/>
            <p:cNvSpPr txBox="1">
              <a:spLocks noChangeArrowheads="1"/>
            </p:cNvSpPr>
            <p:nvPr/>
          </p:nvSpPr>
          <p:spPr bwMode="auto">
            <a:xfrm>
              <a:off x="4524" y="2930"/>
              <a:ext cx="2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i="1">
                  <a:solidFill>
                    <a:schemeClr val="bg1"/>
                  </a:solidFill>
                </a:rPr>
                <a:t>q</a:t>
              </a:r>
              <a:endParaRPr lang="en-US" altLang="zh-CN" b="0"/>
            </a:p>
          </p:txBody>
        </p:sp>
      </p:grpSp>
      <p:graphicFrame>
        <p:nvGraphicFramePr>
          <p:cNvPr id="69679" name="Object 47"/>
          <p:cNvGraphicFramePr>
            <a:graphicFrameLocks noChangeAspect="1"/>
          </p:cNvGraphicFramePr>
          <p:nvPr/>
        </p:nvGraphicFramePr>
        <p:xfrm>
          <a:off x="5651500" y="2060575"/>
          <a:ext cx="1066800" cy="838200"/>
        </p:xfrm>
        <a:graphic>
          <a:graphicData uri="http://schemas.openxmlformats.org/presentationml/2006/ole">
            <p:oleObj spid="_x0000_s29699" name="Equation" r:id="rId5" imgW="1066680" imgH="838080" progId="Equation.3">
              <p:embed/>
            </p:oleObj>
          </a:graphicData>
        </a:graphic>
      </p:graphicFrame>
      <p:graphicFrame>
        <p:nvGraphicFramePr>
          <p:cNvPr id="69680" name="Object 48"/>
          <p:cNvGraphicFramePr>
            <a:graphicFrameLocks noChangeAspect="1"/>
          </p:cNvGraphicFramePr>
          <p:nvPr/>
        </p:nvGraphicFramePr>
        <p:xfrm>
          <a:off x="935038" y="3033713"/>
          <a:ext cx="3835400" cy="901700"/>
        </p:xfrm>
        <a:graphic>
          <a:graphicData uri="http://schemas.openxmlformats.org/presentationml/2006/ole">
            <p:oleObj spid="_x0000_s29700" name="公式" r:id="rId6" imgW="3835080" imgH="9014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1" grpId="0" autoUpdateAnimBg="0"/>
      <p:bldP spid="69652" grpId="0" autoUpdateAnimBg="0"/>
      <p:bldP spid="69656" grpId="0" autoUpdateAnimBg="0"/>
      <p:bldP spid="6965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B916AA-9FCD-4D96-BBD8-5C7DBCBB8225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30728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8512175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>
                <a:solidFill>
                  <a:srgbClr val="66FF33"/>
                </a:solidFill>
              </a:rPr>
              <a:t>例</a:t>
            </a:r>
            <a:r>
              <a:rPr lang="en-US" altLang="zh-CN">
                <a:solidFill>
                  <a:srgbClr val="66FF33"/>
                </a:solidFill>
              </a:rPr>
              <a:t>14</a:t>
            </a:r>
            <a:r>
              <a:rPr lang="zh-CN" altLang="en-US">
                <a:solidFill>
                  <a:srgbClr val="66FF33"/>
                </a:solidFill>
              </a:rPr>
              <a:t>：</a:t>
            </a:r>
            <a:r>
              <a:rPr lang="zh-CN" altLang="en-US">
                <a:solidFill>
                  <a:schemeClr val="bg1"/>
                </a:solidFill>
              </a:rPr>
              <a:t>  相干波源</a:t>
            </a:r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超前</a:t>
            </a:r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en-US" altLang="zh-CN" baseline="-25000">
                <a:solidFill>
                  <a:schemeClr val="bg1"/>
                </a:solidFill>
              </a:rPr>
              <a:t>2 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en-US" altLang="zh-CN">
                <a:solidFill>
                  <a:schemeClr val="bg1"/>
                </a:solidFill>
                <a:sym typeface="Symbol" pitchFamily="18" charset="2"/>
              </a:rPr>
              <a:t></a:t>
            </a:r>
            <a:r>
              <a:rPr lang="en-US" altLang="zh-CN">
                <a:solidFill>
                  <a:schemeClr val="bg1"/>
                </a:solidFill>
              </a:rPr>
              <a:t>/2)</a:t>
            </a:r>
            <a:r>
              <a:rPr lang="en-US" altLang="zh-CN" baseline="-25000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en-US" altLang="zh-CN" baseline="-25000">
                <a:solidFill>
                  <a:schemeClr val="bg1"/>
                </a:solidFill>
              </a:rPr>
              <a:t>   </a:t>
            </a:r>
            <a:r>
              <a:rPr lang="en-US" altLang="zh-CN" i="1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=</a:t>
            </a:r>
            <a:r>
              <a:rPr lang="en-US" altLang="zh-CN" i="1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=0.2m</a:t>
            </a:r>
            <a:r>
              <a:rPr lang="zh-CN" altLang="en-US">
                <a:solidFill>
                  <a:schemeClr val="bg1"/>
                </a:solidFill>
              </a:rPr>
              <a:t>，频率</a:t>
            </a:r>
            <a:r>
              <a:rPr lang="zh-CN" altLang="en-US" i="1">
                <a:solidFill>
                  <a:schemeClr val="bg1"/>
                </a:solidFill>
                <a:sym typeface="Symbol" pitchFamily="18" charset="2"/>
              </a:rPr>
              <a:t></a:t>
            </a:r>
            <a:r>
              <a:rPr lang="zh-CN" altLang="en-US" i="1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=100Hz, </a:t>
            </a:r>
            <a:r>
              <a:rPr lang="en-US" altLang="zh-CN" i="1">
                <a:solidFill>
                  <a:schemeClr val="bg1"/>
                </a:solidFill>
              </a:rPr>
              <a:t>r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=4m, </a:t>
            </a:r>
            <a:r>
              <a:rPr lang="en-US" altLang="zh-CN" i="1">
                <a:solidFill>
                  <a:schemeClr val="bg1"/>
                </a:solidFill>
              </a:rPr>
              <a:t>r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=3.75m</a:t>
            </a:r>
            <a:r>
              <a:rPr lang="zh-CN" altLang="en-US">
                <a:solidFill>
                  <a:schemeClr val="bg1"/>
                </a:solidFill>
              </a:rPr>
              <a:t>，两种媒质中的波速分别为 </a:t>
            </a:r>
            <a:r>
              <a:rPr lang="en-US" altLang="zh-CN" i="1">
                <a:solidFill>
                  <a:schemeClr val="bg1"/>
                </a:solidFill>
              </a:rPr>
              <a:t>u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=400m/s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 i="1">
                <a:solidFill>
                  <a:schemeClr val="bg1"/>
                </a:solidFill>
              </a:rPr>
              <a:t>u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=500m/s</a:t>
            </a:r>
            <a:r>
              <a:rPr lang="zh-CN" altLang="en-US">
                <a:solidFill>
                  <a:schemeClr val="bg1"/>
                </a:solidFill>
              </a:rPr>
              <a:t>，求两媒质界面上</a:t>
            </a:r>
            <a:r>
              <a:rPr lang="en-US" altLang="zh-CN">
                <a:solidFill>
                  <a:schemeClr val="bg1"/>
                </a:solidFill>
              </a:rPr>
              <a:t>p</a:t>
            </a:r>
            <a:r>
              <a:rPr lang="zh-CN" altLang="en-US">
                <a:solidFill>
                  <a:schemeClr val="bg1"/>
                </a:solidFill>
              </a:rPr>
              <a:t>点的合振幅。</a:t>
            </a:r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4932363" y="4292600"/>
          <a:ext cx="3781425" cy="803275"/>
        </p:xfrm>
        <a:graphic>
          <a:graphicData uri="http://schemas.openxmlformats.org/presentationml/2006/ole">
            <p:oleObj spid="_x0000_s30722" name="公式" r:id="rId3" imgW="3568680" imgH="761760" progId="Equation.3">
              <p:embed/>
            </p:oleObj>
          </a:graphicData>
        </a:graphic>
      </p:graphicFrame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4859338" y="5157788"/>
            <a:ext cx="847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>
                <a:solidFill>
                  <a:schemeClr val="bg1"/>
                </a:solidFill>
              </a:rPr>
              <a:t>=0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4427538" y="5734050"/>
            <a:ext cx="2541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 i="1">
                <a:solidFill>
                  <a:schemeClr val="bg1"/>
                </a:solidFill>
              </a:rPr>
              <a:t>A=A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 sz="2800" i="1">
                <a:solidFill>
                  <a:schemeClr val="bg1"/>
                </a:solidFill>
              </a:rPr>
              <a:t>+A</a:t>
            </a:r>
            <a:r>
              <a:rPr lang="en-US" altLang="zh-CN" baseline="-25000">
                <a:solidFill>
                  <a:schemeClr val="bg1"/>
                </a:solidFill>
              </a:rPr>
              <a:t>2 </a:t>
            </a:r>
            <a:r>
              <a:rPr lang="en-US" altLang="zh-CN" sz="2800">
                <a:solidFill>
                  <a:schemeClr val="bg1"/>
                </a:solidFill>
              </a:rPr>
              <a:t>=0.4m</a:t>
            </a:r>
            <a:endParaRPr lang="en-US" altLang="zh-CN" b="0"/>
          </a:p>
        </p:txBody>
      </p:sp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4356100" y="2420938"/>
          <a:ext cx="2393950" cy="901700"/>
        </p:xfrm>
        <a:graphic>
          <a:graphicData uri="http://schemas.openxmlformats.org/presentationml/2006/ole">
            <p:oleObj spid="_x0000_s30723" name="公式" r:id="rId4" imgW="2412720" imgH="914400" progId="Equation.3">
              <p:embed/>
            </p:oleObj>
          </a:graphicData>
        </a:graphic>
      </p:graphicFrame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3733800" y="1773238"/>
            <a:ext cx="5014913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>
                <a:solidFill>
                  <a:srgbClr val="66FF33"/>
                </a:solidFill>
              </a:rPr>
              <a:t>解</a:t>
            </a:r>
            <a:r>
              <a:rPr lang="zh-CN" altLang="en-US">
                <a:solidFill>
                  <a:schemeClr val="bg1"/>
                </a:solidFill>
              </a:rPr>
              <a:t>  先求两波到达</a:t>
            </a:r>
            <a:r>
              <a:rPr lang="en-US" altLang="zh-CN">
                <a:solidFill>
                  <a:schemeClr val="bg1"/>
                </a:solidFill>
              </a:rPr>
              <a:t>p</a:t>
            </a:r>
            <a:r>
              <a:rPr lang="zh-CN" altLang="en-US">
                <a:solidFill>
                  <a:schemeClr val="bg1"/>
                </a:solidFill>
              </a:rPr>
              <a:t>点的位相差：</a:t>
            </a:r>
            <a:endParaRPr lang="zh-CN" altLang="en-US" b="0">
              <a:solidFill>
                <a:schemeClr val="bg1"/>
              </a:solidFill>
            </a:endParaRPr>
          </a:p>
        </p:txBody>
      </p:sp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539750" y="4581525"/>
          <a:ext cx="3527425" cy="790575"/>
        </p:xfrm>
        <a:graphic>
          <a:graphicData uri="http://schemas.openxmlformats.org/presentationml/2006/ole">
            <p:oleObj spid="_x0000_s30724" name="公式" r:id="rId5" imgW="3720960" imgH="838080" progId="Equation.3">
              <p:embed/>
            </p:oleObj>
          </a:graphicData>
        </a:graphic>
      </p:graphicFrame>
      <p:grpSp>
        <p:nvGrpSpPr>
          <p:cNvPr id="30732" name="Group 10"/>
          <p:cNvGrpSpPr>
            <a:grpSpLocks/>
          </p:cNvGrpSpPr>
          <p:nvPr/>
        </p:nvGrpSpPr>
        <p:grpSpPr bwMode="auto">
          <a:xfrm>
            <a:off x="395288" y="1916113"/>
            <a:ext cx="3598862" cy="2925762"/>
            <a:chOff x="256" y="1430"/>
            <a:chExt cx="2267" cy="1843"/>
          </a:xfrm>
        </p:grpSpPr>
        <p:grpSp>
          <p:nvGrpSpPr>
            <p:cNvPr id="30735" name="Group 11"/>
            <p:cNvGrpSpPr>
              <a:grpSpLocks/>
            </p:cNvGrpSpPr>
            <p:nvPr/>
          </p:nvGrpSpPr>
          <p:grpSpPr bwMode="auto">
            <a:xfrm>
              <a:off x="256" y="1430"/>
              <a:ext cx="2267" cy="1843"/>
              <a:chOff x="256" y="1430"/>
              <a:chExt cx="2267" cy="1843"/>
            </a:xfrm>
          </p:grpSpPr>
          <p:sp>
            <p:nvSpPr>
              <p:cNvPr id="30739" name="Line 12"/>
              <p:cNvSpPr>
                <a:spLocks noChangeShapeType="1"/>
              </p:cNvSpPr>
              <p:nvPr/>
            </p:nvSpPr>
            <p:spPr bwMode="auto">
              <a:xfrm>
                <a:off x="256" y="2208"/>
                <a:ext cx="2267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0" name="Line 13"/>
              <p:cNvSpPr>
                <a:spLocks noChangeShapeType="1"/>
              </p:cNvSpPr>
              <p:nvPr/>
            </p:nvSpPr>
            <p:spPr bwMode="auto">
              <a:xfrm>
                <a:off x="733" y="1630"/>
                <a:ext cx="1245" cy="56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non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1" name="Line 14"/>
              <p:cNvSpPr>
                <a:spLocks noChangeShapeType="1"/>
              </p:cNvSpPr>
              <p:nvPr/>
            </p:nvSpPr>
            <p:spPr bwMode="auto">
              <a:xfrm flipV="1">
                <a:off x="955" y="2208"/>
                <a:ext cx="1023" cy="55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non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2" name="Text Box 15"/>
              <p:cNvSpPr txBox="1">
                <a:spLocks noChangeArrowheads="1"/>
              </p:cNvSpPr>
              <p:nvPr/>
            </p:nvSpPr>
            <p:spPr bwMode="auto">
              <a:xfrm>
                <a:off x="755" y="2633"/>
                <a:ext cx="34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800" i="1">
                    <a:solidFill>
                      <a:schemeClr val="bg1"/>
                    </a:solidFill>
                  </a:rPr>
                  <a:t>s</a:t>
                </a:r>
                <a:r>
                  <a:rPr lang="en-US" altLang="zh-CN" baseline="-25000">
                    <a:solidFill>
                      <a:schemeClr val="bg1"/>
                    </a:solidFill>
                  </a:rPr>
                  <a:t>2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  <p:sp>
            <p:nvSpPr>
              <p:cNvPr id="30743" name="Text Box 16"/>
              <p:cNvSpPr txBox="1">
                <a:spLocks noChangeArrowheads="1"/>
              </p:cNvSpPr>
              <p:nvPr/>
            </p:nvSpPr>
            <p:spPr bwMode="auto">
              <a:xfrm>
                <a:off x="507" y="1430"/>
                <a:ext cx="34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800" i="1">
                    <a:solidFill>
                      <a:schemeClr val="bg1"/>
                    </a:solidFill>
                  </a:rPr>
                  <a:t>s</a:t>
                </a:r>
                <a:r>
                  <a:rPr lang="en-US" altLang="zh-CN" baseline="-25000">
                    <a:solidFill>
                      <a:schemeClr val="bg1"/>
                    </a:solidFill>
                  </a:rPr>
                  <a:t>1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  <p:sp>
            <p:nvSpPr>
              <p:cNvPr id="30744" name="Text Box 17"/>
              <p:cNvSpPr txBox="1">
                <a:spLocks noChangeArrowheads="1"/>
              </p:cNvSpPr>
              <p:nvPr/>
            </p:nvSpPr>
            <p:spPr bwMode="auto">
              <a:xfrm>
                <a:off x="1371" y="2433"/>
                <a:ext cx="3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800" i="1">
                    <a:solidFill>
                      <a:schemeClr val="bg1"/>
                    </a:solidFill>
                  </a:rPr>
                  <a:t>r</a:t>
                </a:r>
                <a:r>
                  <a:rPr lang="en-US" altLang="zh-CN" b="0" baseline="-25000">
                    <a:solidFill>
                      <a:schemeClr val="bg1"/>
                    </a:solidFill>
                  </a:rPr>
                  <a:t>2</a:t>
                </a:r>
                <a:endParaRPr lang="en-US" altLang="zh-CN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745" name="Text Box 18"/>
              <p:cNvSpPr txBox="1">
                <a:spLocks noChangeArrowheads="1"/>
              </p:cNvSpPr>
              <p:nvPr/>
            </p:nvSpPr>
            <p:spPr bwMode="auto">
              <a:xfrm>
                <a:off x="1185" y="1563"/>
                <a:ext cx="3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800" i="1">
                    <a:solidFill>
                      <a:schemeClr val="bg1"/>
                    </a:solidFill>
                  </a:rPr>
                  <a:t>r</a:t>
                </a:r>
                <a:r>
                  <a:rPr lang="en-US" altLang="zh-CN" b="0" baseline="-25000">
                    <a:solidFill>
                      <a:schemeClr val="bg1"/>
                    </a:solidFill>
                  </a:rPr>
                  <a:t>1</a:t>
                </a:r>
                <a:endParaRPr lang="en-US" altLang="zh-CN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746" name="Text Box 19"/>
              <p:cNvSpPr txBox="1">
                <a:spLocks noChangeArrowheads="1"/>
              </p:cNvSpPr>
              <p:nvPr/>
            </p:nvSpPr>
            <p:spPr bwMode="auto">
              <a:xfrm>
                <a:off x="1923" y="1878"/>
                <a:ext cx="3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800">
                    <a:solidFill>
                      <a:schemeClr val="bg1"/>
                    </a:solidFill>
                  </a:rPr>
                  <a:t>p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  <p:sp>
            <p:nvSpPr>
              <p:cNvPr id="30747" name="Text Box 20"/>
              <p:cNvSpPr txBox="1">
                <a:spLocks noChangeArrowheads="1"/>
              </p:cNvSpPr>
              <p:nvPr/>
            </p:nvSpPr>
            <p:spPr bwMode="auto">
              <a:xfrm>
                <a:off x="284" y="2946"/>
                <a:ext cx="104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endParaRPr lang="zh-CN" altLang="zh-CN" sz="2800" b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0748" name="Group 21"/>
              <p:cNvGrpSpPr>
                <a:grpSpLocks/>
              </p:cNvGrpSpPr>
              <p:nvPr/>
            </p:nvGrpSpPr>
            <p:grpSpPr bwMode="auto">
              <a:xfrm>
                <a:off x="445" y="2197"/>
                <a:ext cx="1901" cy="179"/>
                <a:chOff x="445" y="2197"/>
                <a:chExt cx="1901" cy="179"/>
              </a:xfrm>
            </p:grpSpPr>
            <p:sp>
              <p:nvSpPr>
                <p:cNvPr id="30751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445" y="2211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52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695" y="2197"/>
                  <a:ext cx="166" cy="155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53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956" y="2205"/>
                  <a:ext cx="166" cy="1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54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239" y="2202"/>
                  <a:ext cx="166" cy="1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55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522" y="2210"/>
                  <a:ext cx="166" cy="1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56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858" y="2198"/>
                  <a:ext cx="166" cy="1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57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2180" y="2209"/>
                  <a:ext cx="166" cy="16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0749" name="Text Box 29"/>
              <p:cNvSpPr txBox="1">
                <a:spLocks noChangeArrowheads="1"/>
              </p:cNvSpPr>
              <p:nvPr/>
            </p:nvSpPr>
            <p:spPr bwMode="auto">
              <a:xfrm>
                <a:off x="289" y="2268"/>
                <a:ext cx="42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800" i="1">
                    <a:solidFill>
                      <a:schemeClr val="bg1"/>
                    </a:solidFill>
                  </a:rPr>
                  <a:t>u</a:t>
                </a:r>
                <a:r>
                  <a:rPr lang="en-US" altLang="zh-CN" b="0" baseline="-25000">
                    <a:solidFill>
                      <a:schemeClr val="bg1"/>
                    </a:solidFill>
                  </a:rPr>
                  <a:t>2</a:t>
                </a:r>
                <a:endParaRPr lang="en-US" altLang="zh-CN" b="0"/>
              </a:p>
            </p:txBody>
          </p:sp>
          <p:sp>
            <p:nvSpPr>
              <p:cNvPr id="30750" name="Text Box 30"/>
              <p:cNvSpPr txBox="1">
                <a:spLocks noChangeArrowheads="1"/>
              </p:cNvSpPr>
              <p:nvPr/>
            </p:nvSpPr>
            <p:spPr bwMode="auto">
              <a:xfrm>
                <a:off x="285" y="1819"/>
                <a:ext cx="42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800" i="1">
                    <a:solidFill>
                      <a:schemeClr val="bg1"/>
                    </a:solidFill>
                  </a:rPr>
                  <a:t>u</a:t>
                </a:r>
                <a:r>
                  <a:rPr lang="en-US" altLang="zh-CN" b="0" baseline="-25000">
                    <a:solidFill>
                      <a:schemeClr val="bg1"/>
                    </a:solidFill>
                  </a:rPr>
                  <a:t>1</a:t>
                </a:r>
                <a:endParaRPr lang="en-US" altLang="zh-CN" b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736" name="Group 31"/>
            <p:cNvGrpSpPr>
              <a:grpSpLocks/>
            </p:cNvGrpSpPr>
            <p:nvPr/>
          </p:nvGrpSpPr>
          <p:grpSpPr bwMode="auto">
            <a:xfrm>
              <a:off x="1145" y="1821"/>
              <a:ext cx="355" cy="755"/>
              <a:chOff x="1145" y="1821"/>
              <a:chExt cx="355" cy="755"/>
            </a:xfrm>
          </p:grpSpPr>
          <p:sp>
            <p:nvSpPr>
              <p:cNvPr id="30737" name="Line 32"/>
              <p:cNvSpPr>
                <a:spLocks noChangeShapeType="1"/>
              </p:cNvSpPr>
              <p:nvPr/>
            </p:nvSpPr>
            <p:spPr bwMode="auto">
              <a:xfrm>
                <a:off x="1145" y="1821"/>
                <a:ext cx="189" cy="8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8" name="Line 33"/>
              <p:cNvSpPr>
                <a:spLocks noChangeShapeType="1"/>
              </p:cNvSpPr>
              <p:nvPr/>
            </p:nvSpPr>
            <p:spPr bwMode="auto">
              <a:xfrm flipV="1">
                <a:off x="1290" y="2477"/>
                <a:ext cx="210" cy="9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1715" name="Text Box 35"/>
          <p:cNvSpPr txBox="1">
            <a:spLocks noChangeArrowheads="1"/>
          </p:cNvSpPr>
          <p:nvPr/>
        </p:nvSpPr>
        <p:spPr bwMode="auto">
          <a:xfrm>
            <a:off x="468313" y="5805488"/>
            <a:ext cx="3859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所以</a:t>
            </a:r>
            <a:r>
              <a:rPr lang="en-US" altLang="zh-CN">
                <a:solidFill>
                  <a:schemeClr val="bg1"/>
                </a:solidFill>
              </a:rPr>
              <a:t>p</a:t>
            </a:r>
            <a:r>
              <a:rPr lang="zh-CN" altLang="en-US">
                <a:solidFill>
                  <a:schemeClr val="bg1"/>
                </a:solidFill>
              </a:rPr>
              <a:t>点干涉加强</a:t>
            </a:r>
            <a:r>
              <a:rPr lang="en-US" altLang="zh-CN">
                <a:solidFill>
                  <a:schemeClr val="bg1"/>
                </a:solidFill>
              </a:rPr>
              <a:t>, </a:t>
            </a:r>
            <a:r>
              <a:rPr lang="zh-CN" altLang="en-US">
                <a:solidFill>
                  <a:schemeClr val="bg1"/>
                </a:solidFill>
              </a:rPr>
              <a:t>合振幅为</a:t>
            </a:r>
          </a:p>
        </p:txBody>
      </p:sp>
      <p:graphicFrame>
        <p:nvGraphicFramePr>
          <p:cNvPr id="71716" name="Object 36"/>
          <p:cNvGraphicFramePr>
            <a:graphicFrameLocks noChangeAspect="1"/>
          </p:cNvGraphicFramePr>
          <p:nvPr/>
        </p:nvGraphicFramePr>
        <p:xfrm>
          <a:off x="4932363" y="3284538"/>
          <a:ext cx="3425825" cy="901700"/>
        </p:xfrm>
        <a:graphic>
          <a:graphicData uri="http://schemas.openxmlformats.org/presentationml/2006/ole">
            <p:oleObj spid="_x0000_s30725" name="公式" r:id="rId6" imgW="3454200" imgH="914400" progId="Equation.3">
              <p:embed/>
            </p:oleObj>
          </a:graphicData>
        </a:graphic>
      </p:graphicFrame>
      <p:graphicFrame>
        <p:nvGraphicFramePr>
          <p:cNvPr id="71717" name="Object 37"/>
          <p:cNvGraphicFramePr>
            <a:graphicFrameLocks noChangeAspect="1"/>
          </p:cNvGraphicFramePr>
          <p:nvPr/>
        </p:nvGraphicFramePr>
        <p:xfrm>
          <a:off x="6804025" y="2420938"/>
          <a:ext cx="1789113" cy="901700"/>
        </p:xfrm>
        <a:graphic>
          <a:graphicData uri="http://schemas.openxmlformats.org/presentationml/2006/ole">
            <p:oleObj spid="_x0000_s30726" name="公式" r:id="rId7" imgW="1803240" imgH="914400" progId="Equation.3">
              <p:embed/>
            </p:oleObj>
          </a:graphicData>
        </a:graphic>
      </p:graphicFrame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3929063" y="4214813"/>
            <a:ext cx="6985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rgbClr val="FFFF00"/>
                </a:solidFill>
              </a:rPr>
              <a:t>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  <p:bldP spid="71686" grpId="0" autoUpdateAnimBg="0"/>
      <p:bldP spid="71688" grpId="0" autoUpdateAnimBg="0"/>
      <p:bldP spid="71715" grpId="0"/>
      <p:bldP spid="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0B4269-9918-487B-AE96-AE31B417F03C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395288" y="549275"/>
            <a:ext cx="1752600" cy="5191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i="1">
                <a:solidFill>
                  <a:srgbClr val="FF0000"/>
                </a:solidFill>
                <a:latin typeface="宋体" pitchFamily="2" charset="-122"/>
              </a:rPr>
              <a:t>四</a:t>
            </a:r>
            <a:r>
              <a:rPr lang="en-US" altLang="zh-CN" sz="2800" i="1">
                <a:solidFill>
                  <a:srgbClr val="FF0000"/>
                </a:solidFill>
                <a:latin typeface="宋体" pitchFamily="2" charset="-122"/>
              </a:rPr>
              <a:t>.</a:t>
            </a:r>
            <a:r>
              <a:rPr lang="zh-CN" altLang="en-US" sz="2800" i="1">
                <a:solidFill>
                  <a:srgbClr val="FF0000"/>
                </a:solidFill>
                <a:latin typeface="宋体" pitchFamily="2" charset="-122"/>
              </a:rPr>
              <a:t>驻波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428596" y="1828792"/>
            <a:ext cx="266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FFFF00"/>
                </a:solidFill>
              </a:rPr>
              <a:t>1. </a:t>
            </a:r>
            <a:r>
              <a:rPr lang="zh-CN" altLang="en-US" dirty="0">
                <a:solidFill>
                  <a:srgbClr val="FFFF00"/>
                </a:solidFill>
              </a:rPr>
              <a:t>驻波的产生</a:t>
            </a:r>
            <a:endParaRPr lang="zh-CN" altLang="en-US" dirty="0">
              <a:solidFill>
                <a:srgbClr val="FFFF00"/>
              </a:solidFill>
              <a:ea typeface="楷体_GB2312"/>
              <a:cs typeface="楷体_GB2312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428596" y="2304324"/>
            <a:ext cx="8382000" cy="105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dirty="0">
                <a:ea typeface="楷体_GB2312"/>
                <a:cs typeface="楷体_GB2312"/>
              </a:rPr>
              <a:t>        </a:t>
            </a:r>
            <a:r>
              <a:rPr lang="zh-CN" altLang="en-US" dirty="0"/>
              <a:t>驻波是两列</a:t>
            </a:r>
            <a:r>
              <a:rPr lang="zh-CN" altLang="en-US" dirty="0">
                <a:solidFill>
                  <a:srgbClr val="FFFF00"/>
                </a:solidFill>
              </a:rPr>
              <a:t>振幅相同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FF00"/>
                </a:solidFill>
              </a:rPr>
              <a:t>相干波</a:t>
            </a:r>
            <a:r>
              <a:rPr lang="zh-CN" altLang="en-US" dirty="0"/>
              <a:t>在同一条直线上</a:t>
            </a:r>
            <a:r>
              <a:rPr lang="zh-CN" altLang="en-US" dirty="0">
                <a:solidFill>
                  <a:srgbClr val="FFFF00"/>
                </a:solidFill>
              </a:rPr>
              <a:t>沿相反方向传播</a:t>
            </a:r>
            <a:r>
              <a:rPr lang="zh-CN" altLang="en-US" dirty="0"/>
              <a:t>时叠加而成</a:t>
            </a:r>
            <a:r>
              <a:rPr lang="zh-CN" altLang="en-US" dirty="0" smtClean="0"/>
              <a:t>的。</a:t>
            </a:r>
            <a:endParaRPr lang="zh-CN" altLang="en-US" dirty="0">
              <a:ea typeface="楷体_GB2312"/>
              <a:cs typeface="楷体_GB231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3400" y="3767157"/>
            <a:ext cx="7783513" cy="2447925"/>
            <a:chOff x="295" y="1774"/>
            <a:chExt cx="4903" cy="1542"/>
          </a:xfrm>
        </p:grpSpPr>
        <p:grpSp>
          <p:nvGrpSpPr>
            <p:cNvPr id="31762" name="Group 6"/>
            <p:cNvGrpSpPr>
              <a:grpSpLocks/>
            </p:cNvGrpSpPr>
            <p:nvPr/>
          </p:nvGrpSpPr>
          <p:grpSpPr bwMode="auto">
            <a:xfrm>
              <a:off x="295" y="1774"/>
              <a:ext cx="4903" cy="1542"/>
              <a:chOff x="295" y="1774"/>
              <a:chExt cx="4903" cy="1542"/>
            </a:xfrm>
          </p:grpSpPr>
          <p:sp>
            <p:nvSpPr>
              <p:cNvPr id="31769" name="Text Box 7"/>
              <p:cNvSpPr txBox="1">
                <a:spLocks noChangeArrowheads="1"/>
              </p:cNvSpPr>
              <p:nvPr/>
            </p:nvSpPr>
            <p:spPr bwMode="auto">
              <a:xfrm>
                <a:off x="1714" y="2989"/>
                <a:ext cx="232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800" b="0" dirty="0">
                    <a:solidFill>
                      <a:schemeClr val="bg1"/>
                    </a:solidFill>
                  </a:rPr>
                  <a:t>           </a:t>
                </a:r>
                <a:r>
                  <a:rPr lang="zh-CN" altLang="en-US" dirty="0"/>
                  <a:t>驻波的形成</a:t>
                </a:r>
              </a:p>
            </p:txBody>
          </p:sp>
          <p:sp>
            <p:nvSpPr>
              <p:cNvPr id="31770" name="Line 8"/>
              <p:cNvSpPr>
                <a:spLocks noChangeShapeType="1"/>
              </p:cNvSpPr>
              <p:nvPr/>
            </p:nvSpPr>
            <p:spPr bwMode="auto">
              <a:xfrm>
                <a:off x="1493" y="2277"/>
                <a:ext cx="3601" cy="1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1771" name="Group 9"/>
              <p:cNvGrpSpPr>
                <a:grpSpLocks/>
              </p:cNvGrpSpPr>
              <p:nvPr/>
            </p:nvGrpSpPr>
            <p:grpSpPr bwMode="auto">
              <a:xfrm>
                <a:off x="295" y="1774"/>
                <a:ext cx="1242" cy="574"/>
                <a:chOff x="197" y="2678"/>
                <a:chExt cx="1242" cy="574"/>
              </a:xfrm>
            </p:grpSpPr>
            <p:sp>
              <p:nvSpPr>
                <p:cNvPr id="31776" name="Line 10"/>
                <p:cNvSpPr>
                  <a:spLocks noChangeShapeType="1"/>
                </p:cNvSpPr>
                <p:nvPr/>
              </p:nvSpPr>
              <p:spPr bwMode="auto">
                <a:xfrm>
                  <a:off x="845" y="2689"/>
                  <a:ext cx="589" cy="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77" name="Line 11"/>
                <p:cNvSpPr>
                  <a:spLocks noChangeShapeType="1"/>
                </p:cNvSpPr>
                <p:nvPr/>
              </p:nvSpPr>
              <p:spPr bwMode="auto">
                <a:xfrm>
                  <a:off x="842" y="2807"/>
                  <a:ext cx="589" cy="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78" name="Line 12"/>
                <p:cNvSpPr>
                  <a:spLocks noChangeShapeType="1"/>
                </p:cNvSpPr>
                <p:nvPr/>
              </p:nvSpPr>
              <p:spPr bwMode="auto">
                <a:xfrm>
                  <a:off x="850" y="3123"/>
                  <a:ext cx="589" cy="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79" name="Line 13"/>
                <p:cNvSpPr>
                  <a:spLocks noChangeShapeType="1"/>
                </p:cNvSpPr>
                <p:nvPr/>
              </p:nvSpPr>
              <p:spPr bwMode="auto">
                <a:xfrm>
                  <a:off x="836" y="3241"/>
                  <a:ext cx="589" cy="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80" name="Line 14"/>
                <p:cNvSpPr>
                  <a:spLocks noChangeShapeType="1"/>
                </p:cNvSpPr>
                <p:nvPr/>
              </p:nvSpPr>
              <p:spPr bwMode="auto">
                <a:xfrm>
                  <a:off x="845" y="2800"/>
                  <a:ext cx="0" cy="322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81" name="Line 15"/>
                <p:cNvSpPr>
                  <a:spLocks noChangeShapeType="1"/>
                </p:cNvSpPr>
                <p:nvPr/>
              </p:nvSpPr>
              <p:spPr bwMode="auto">
                <a:xfrm>
                  <a:off x="1422" y="2678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82" name="Line 16"/>
                <p:cNvSpPr>
                  <a:spLocks noChangeShapeType="1"/>
                </p:cNvSpPr>
                <p:nvPr/>
              </p:nvSpPr>
              <p:spPr bwMode="auto">
                <a:xfrm>
                  <a:off x="1418" y="3108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1783" name="Group 17"/>
                <p:cNvGrpSpPr>
                  <a:grpSpLocks/>
                </p:cNvGrpSpPr>
                <p:nvPr/>
              </p:nvGrpSpPr>
              <p:grpSpPr bwMode="auto">
                <a:xfrm>
                  <a:off x="197" y="2911"/>
                  <a:ext cx="448" cy="122"/>
                  <a:chOff x="352" y="2911"/>
                  <a:chExt cx="293" cy="122"/>
                </a:xfrm>
              </p:grpSpPr>
              <p:sp>
                <p:nvSpPr>
                  <p:cNvPr id="3178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56" y="2922"/>
                    <a:ext cx="28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87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52" y="3029"/>
                    <a:ext cx="28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88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67" y="2911"/>
                    <a:ext cx="0" cy="12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784" name="Freeform 21"/>
                <p:cNvSpPr>
                  <a:spLocks/>
                </p:cNvSpPr>
                <p:nvPr/>
              </p:nvSpPr>
              <p:spPr bwMode="auto">
                <a:xfrm>
                  <a:off x="633" y="2678"/>
                  <a:ext cx="212" cy="233"/>
                </a:xfrm>
                <a:custGeom>
                  <a:avLst/>
                  <a:gdLst>
                    <a:gd name="T0" fmla="*/ 0 w 212"/>
                    <a:gd name="T1" fmla="*/ 233 h 233"/>
                    <a:gd name="T2" fmla="*/ 89 w 212"/>
                    <a:gd name="T3" fmla="*/ 100 h 233"/>
                    <a:gd name="T4" fmla="*/ 212 w 212"/>
                    <a:gd name="T5" fmla="*/ 0 h 233"/>
                    <a:gd name="T6" fmla="*/ 0 60000 65536"/>
                    <a:gd name="T7" fmla="*/ 0 60000 65536"/>
                    <a:gd name="T8" fmla="*/ 0 60000 65536"/>
                    <a:gd name="T9" fmla="*/ 0 w 212"/>
                    <a:gd name="T10" fmla="*/ 0 h 233"/>
                    <a:gd name="T11" fmla="*/ 212 w 212"/>
                    <a:gd name="T12" fmla="*/ 233 h 2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" h="233">
                      <a:moveTo>
                        <a:pt x="0" y="233"/>
                      </a:moveTo>
                      <a:cubicBezTo>
                        <a:pt x="27" y="186"/>
                        <a:pt x="54" y="139"/>
                        <a:pt x="89" y="100"/>
                      </a:cubicBezTo>
                      <a:cubicBezTo>
                        <a:pt x="124" y="61"/>
                        <a:pt x="168" y="30"/>
                        <a:pt x="212" y="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85" name="Freeform 22"/>
                <p:cNvSpPr>
                  <a:spLocks/>
                </p:cNvSpPr>
                <p:nvPr/>
              </p:nvSpPr>
              <p:spPr bwMode="auto">
                <a:xfrm>
                  <a:off x="622" y="3022"/>
                  <a:ext cx="211" cy="211"/>
                </a:xfrm>
                <a:custGeom>
                  <a:avLst/>
                  <a:gdLst>
                    <a:gd name="T0" fmla="*/ 0 w 211"/>
                    <a:gd name="T1" fmla="*/ 0 h 211"/>
                    <a:gd name="T2" fmla="*/ 100 w 211"/>
                    <a:gd name="T3" fmla="*/ 156 h 211"/>
                    <a:gd name="T4" fmla="*/ 211 w 211"/>
                    <a:gd name="T5" fmla="*/ 211 h 211"/>
                    <a:gd name="T6" fmla="*/ 0 60000 65536"/>
                    <a:gd name="T7" fmla="*/ 0 60000 65536"/>
                    <a:gd name="T8" fmla="*/ 0 60000 65536"/>
                    <a:gd name="T9" fmla="*/ 0 w 211"/>
                    <a:gd name="T10" fmla="*/ 0 h 211"/>
                    <a:gd name="T11" fmla="*/ 211 w 211"/>
                    <a:gd name="T12" fmla="*/ 211 h 21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1" h="211">
                      <a:moveTo>
                        <a:pt x="0" y="0"/>
                      </a:moveTo>
                      <a:cubicBezTo>
                        <a:pt x="32" y="60"/>
                        <a:pt x="65" y="121"/>
                        <a:pt x="100" y="156"/>
                      </a:cubicBezTo>
                      <a:cubicBezTo>
                        <a:pt x="135" y="191"/>
                        <a:pt x="173" y="201"/>
                        <a:pt x="211" y="211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772" name="Line 23"/>
              <p:cNvSpPr>
                <a:spLocks noChangeShapeType="1"/>
              </p:cNvSpPr>
              <p:nvPr/>
            </p:nvSpPr>
            <p:spPr bwMode="auto">
              <a:xfrm>
                <a:off x="5067" y="2263"/>
                <a:ext cx="0" cy="70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3" name="Rectangle 24"/>
              <p:cNvSpPr>
                <a:spLocks noChangeArrowheads="1"/>
              </p:cNvSpPr>
              <p:nvPr/>
            </p:nvSpPr>
            <p:spPr bwMode="auto">
              <a:xfrm>
                <a:off x="4933" y="2951"/>
                <a:ext cx="265" cy="332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rgbClr val="66FF33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4" name="Text Box 25"/>
              <p:cNvSpPr txBox="1">
                <a:spLocks noChangeArrowheads="1"/>
              </p:cNvSpPr>
              <p:nvPr/>
            </p:nvSpPr>
            <p:spPr bwMode="auto">
              <a:xfrm>
                <a:off x="4881" y="2122"/>
                <a:ext cx="289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3200">
                    <a:solidFill>
                      <a:schemeClr val="bg1"/>
                    </a:solidFill>
                  </a:rPr>
                  <a:t>.</a:t>
                </a:r>
                <a:endParaRPr lang="en-US" altLang="zh-CN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775" name="Oval 26"/>
              <p:cNvSpPr>
                <a:spLocks noChangeArrowheads="1"/>
              </p:cNvSpPr>
              <p:nvPr/>
            </p:nvSpPr>
            <p:spPr bwMode="auto">
              <a:xfrm>
                <a:off x="4889" y="2291"/>
                <a:ext cx="165" cy="176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763" name="Group 27"/>
            <p:cNvGrpSpPr>
              <a:grpSpLocks/>
            </p:cNvGrpSpPr>
            <p:nvPr/>
          </p:nvGrpSpPr>
          <p:grpSpPr bwMode="auto">
            <a:xfrm>
              <a:off x="4600" y="2300"/>
              <a:ext cx="312" cy="364"/>
              <a:chOff x="4578" y="2300"/>
              <a:chExt cx="345" cy="441"/>
            </a:xfrm>
          </p:grpSpPr>
          <p:sp>
            <p:nvSpPr>
              <p:cNvPr id="31764" name="AutoShape 28"/>
              <p:cNvSpPr>
                <a:spLocks noChangeArrowheads="1"/>
              </p:cNvSpPr>
              <p:nvPr/>
            </p:nvSpPr>
            <p:spPr bwMode="auto">
              <a:xfrm>
                <a:off x="4656" y="2300"/>
                <a:ext cx="178" cy="343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5" name="Line 29"/>
              <p:cNvSpPr>
                <a:spLocks noChangeShapeType="1"/>
              </p:cNvSpPr>
              <p:nvPr/>
            </p:nvSpPr>
            <p:spPr bwMode="auto">
              <a:xfrm>
                <a:off x="4590" y="2644"/>
                <a:ext cx="33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6" name="Line 30"/>
              <p:cNvSpPr>
                <a:spLocks noChangeShapeType="1"/>
              </p:cNvSpPr>
              <p:nvPr/>
            </p:nvSpPr>
            <p:spPr bwMode="auto">
              <a:xfrm flipH="1">
                <a:off x="4578" y="2633"/>
                <a:ext cx="100" cy="1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7" name="Line 31"/>
              <p:cNvSpPr>
                <a:spLocks noChangeShapeType="1"/>
              </p:cNvSpPr>
              <p:nvPr/>
            </p:nvSpPr>
            <p:spPr bwMode="auto">
              <a:xfrm flipH="1">
                <a:off x="4663" y="2630"/>
                <a:ext cx="100" cy="1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8" name="Line 32"/>
              <p:cNvSpPr>
                <a:spLocks noChangeShapeType="1"/>
              </p:cNvSpPr>
              <p:nvPr/>
            </p:nvSpPr>
            <p:spPr bwMode="auto">
              <a:xfrm flipH="1">
                <a:off x="4751" y="2641"/>
                <a:ext cx="100" cy="1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2500313" y="3583007"/>
            <a:ext cx="5110162" cy="1874838"/>
            <a:chOff x="1534" y="1658"/>
            <a:chExt cx="3219" cy="1181"/>
          </a:xfrm>
        </p:grpSpPr>
        <p:sp>
          <p:nvSpPr>
            <p:cNvPr id="31758" name="Line 34"/>
            <p:cNvSpPr>
              <a:spLocks noChangeShapeType="1"/>
            </p:cNvSpPr>
            <p:nvPr/>
          </p:nvSpPr>
          <p:spPr bwMode="auto">
            <a:xfrm>
              <a:off x="2889" y="1966"/>
              <a:ext cx="523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9" name="Freeform 35"/>
            <p:cNvSpPr>
              <a:spLocks/>
            </p:cNvSpPr>
            <p:nvPr/>
          </p:nvSpPr>
          <p:spPr bwMode="auto">
            <a:xfrm>
              <a:off x="1534" y="1658"/>
              <a:ext cx="1078" cy="655"/>
            </a:xfrm>
            <a:custGeom>
              <a:avLst/>
              <a:gdLst>
                <a:gd name="T0" fmla="*/ 44 w 1078"/>
                <a:gd name="T1" fmla="*/ 560 h 655"/>
                <a:gd name="T2" fmla="*/ 90 w 1078"/>
                <a:gd name="T3" fmla="*/ 511 h 655"/>
                <a:gd name="T4" fmla="*/ 137 w 1078"/>
                <a:gd name="T5" fmla="*/ 437 h 655"/>
                <a:gd name="T6" fmla="*/ 185 w 1078"/>
                <a:gd name="T7" fmla="*/ 365 h 655"/>
                <a:gd name="T8" fmla="*/ 231 w 1078"/>
                <a:gd name="T9" fmla="*/ 300 h 655"/>
                <a:gd name="T10" fmla="*/ 244 w 1078"/>
                <a:gd name="T11" fmla="*/ 258 h 655"/>
                <a:gd name="T12" fmla="*/ 278 w 1078"/>
                <a:gd name="T13" fmla="*/ 238 h 655"/>
                <a:gd name="T14" fmla="*/ 303 w 1078"/>
                <a:gd name="T15" fmla="*/ 185 h 655"/>
                <a:gd name="T16" fmla="*/ 346 w 1078"/>
                <a:gd name="T17" fmla="*/ 155 h 655"/>
                <a:gd name="T18" fmla="*/ 361 w 1078"/>
                <a:gd name="T19" fmla="*/ 122 h 655"/>
                <a:gd name="T20" fmla="*/ 402 w 1078"/>
                <a:gd name="T21" fmla="*/ 101 h 655"/>
                <a:gd name="T22" fmla="*/ 439 w 1078"/>
                <a:gd name="T23" fmla="*/ 73 h 655"/>
                <a:gd name="T24" fmla="*/ 464 w 1078"/>
                <a:gd name="T25" fmla="*/ 40 h 655"/>
                <a:gd name="T26" fmla="*/ 502 w 1078"/>
                <a:gd name="T27" fmla="*/ 39 h 655"/>
                <a:gd name="T28" fmla="*/ 520 w 1078"/>
                <a:gd name="T29" fmla="*/ 18 h 655"/>
                <a:gd name="T30" fmla="*/ 555 w 1078"/>
                <a:gd name="T31" fmla="*/ 27 h 655"/>
                <a:gd name="T32" fmla="*/ 587 w 1078"/>
                <a:gd name="T33" fmla="*/ 16 h 655"/>
                <a:gd name="T34" fmla="*/ 606 w 1078"/>
                <a:gd name="T35" fmla="*/ 36 h 655"/>
                <a:gd name="T36" fmla="*/ 628 w 1078"/>
                <a:gd name="T37" fmla="*/ 49 h 655"/>
                <a:gd name="T38" fmla="*/ 675 w 1078"/>
                <a:gd name="T39" fmla="*/ 86 h 655"/>
                <a:gd name="T40" fmla="*/ 699 w 1078"/>
                <a:gd name="T41" fmla="*/ 110 h 655"/>
                <a:gd name="T42" fmla="*/ 746 w 1078"/>
                <a:gd name="T43" fmla="*/ 163 h 655"/>
                <a:gd name="T44" fmla="*/ 795 w 1078"/>
                <a:gd name="T45" fmla="*/ 229 h 655"/>
                <a:gd name="T46" fmla="*/ 841 w 1078"/>
                <a:gd name="T47" fmla="*/ 273 h 655"/>
                <a:gd name="T48" fmla="*/ 888 w 1078"/>
                <a:gd name="T49" fmla="*/ 370 h 655"/>
                <a:gd name="T50" fmla="*/ 921 w 1078"/>
                <a:gd name="T51" fmla="*/ 425 h 655"/>
                <a:gd name="T52" fmla="*/ 939 w 1078"/>
                <a:gd name="T53" fmla="*/ 458 h 655"/>
                <a:gd name="T54" fmla="*/ 959 w 1078"/>
                <a:gd name="T55" fmla="*/ 494 h 655"/>
                <a:gd name="T56" fmla="*/ 1005 w 1078"/>
                <a:gd name="T57" fmla="*/ 569 h 655"/>
                <a:gd name="T58" fmla="*/ 1030 w 1078"/>
                <a:gd name="T59" fmla="*/ 587 h 655"/>
                <a:gd name="T60" fmla="*/ 1041 w 1078"/>
                <a:gd name="T61" fmla="*/ 629 h 655"/>
                <a:gd name="T62" fmla="*/ 1060 w 1078"/>
                <a:gd name="T63" fmla="*/ 655 h 655"/>
                <a:gd name="T64" fmla="*/ 1061 w 1078"/>
                <a:gd name="T65" fmla="*/ 612 h 655"/>
                <a:gd name="T66" fmla="*/ 1047 w 1078"/>
                <a:gd name="T67" fmla="*/ 593 h 655"/>
                <a:gd name="T68" fmla="*/ 1025 w 1078"/>
                <a:gd name="T69" fmla="*/ 555 h 655"/>
                <a:gd name="T70" fmla="*/ 989 w 1078"/>
                <a:gd name="T71" fmla="*/ 495 h 655"/>
                <a:gd name="T72" fmla="*/ 959 w 1078"/>
                <a:gd name="T73" fmla="*/ 444 h 655"/>
                <a:gd name="T74" fmla="*/ 929 w 1078"/>
                <a:gd name="T75" fmla="*/ 392 h 655"/>
                <a:gd name="T76" fmla="*/ 885 w 1078"/>
                <a:gd name="T77" fmla="*/ 320 h 655"/>
                <a:gd name="T78" fmla="*/ 827 w 1078"/>
                <a:gd name="T79" fmla="*/ 229 h 655"/>
                <a:gd name="T80" fmla="*/ 776 w 1078"/>
                <a:gd name="T81" fmla="*/ 160 h 655"/>
                <a:gd name="T82" fmla="*/ 740 w 1078"/>
                <a:gd name="T83" fmla="*/ 115 h 655"/>
                <a:gd name="T84" fmla="*/ 702 w 1078"/>
                <a:gd name="T85" fmla="*/ 76 h 655"/>
                <a:gd name="T86" fmla="*/ 653 w 1078"/>
                <a:gd name="T87" fmla="*/ 34 h 655"/>
                <a:gd name="T88" fmla="*/ 613 w 1078"/>
                <a:gd name="T89" fmla="*/ 11 h 655"/>
                <a:gd name="T90" fmla="*/ 578 w 1078"/>
                <a:gd name="T91" fmla="*/ 1 h 655"/>
                <a:gd name="T92" fmla="*/ 529 w 1078"/>
                <a:gd name="T93" fmla="*/ 3 h 655"/>
                <a:gd name="T94" fmla="*/ 499 w 1078"/>
                <a:gd name="T95" fmla="*/ 26 h 655"/>
                <a:gd name="T96" fmla="*/ 472 w 1078"/>
                <a:gd name="T97" fmla="*/ 23 h 655"/>
                <a:gd name="T98" fmla="*/ 424 w 1078"/>
                <a:gd name="T99" fmla="*/ 53 h 655"/>
                <a:gd name="T100" fmla="*/ 388 w 1078"/>
                <a:gd name="T101" fmla="*/ 80 h 655"/>
                <a:gd name="T102" fmla="*/ 341 w 1078"/>
                <a:gd name="T103" fmla="*/ 124 h 655"/>
                <a:gd name="T104" fmla="*/ 306 w 1078"/>
                <a:gd name="T105" fmla="*/ 162 h 655"/>
                <a:gd name="T106" fmla="*/ 272 w 1078"/>
                <a:gd name="T107" fmla="*/ 205 h 655"/>
                <a:gd name="T108" fmla="*/ 247 w 1078"/>
                <a:gd name="T109" fmla="*/ 233 h 655"/>
                <a:gd name="T110" fmla="*/ 212 w 1078"/>
                <a:gd name="T111" fmla="*/ 282 h 655"/>
                <a:gd name="T112" fmla="*/ 177 w 1078"/>
                <a:gd name="T113" fmla="*/ 332 h 655"/>
                <a:gd name="T114" fmla="*/ 142 w 1078"/>
                <a:gd name="T115" fmla="*/ 385 h 655"/>
                <a:gd name="T116" fmla="*/ 81 w 1078"/>
                <a:gd name="T117" fmla="*/ 478 h 655"/>
                <a:gd name="T118" fmla="*/ 47 w 1078"/>
                <a:gd name="T119" fmla="*/ 533 h 655"/>
                <a:gd name="T120" fmla="*/ 12 w 1078"/>
                <a:gd name="T121" fmla="*/ 591 h 65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078"/>
                <a:gd name="T184" fmla="*/ 0 h 655"/>
                <a:gd name="T185" fmla="*/ 1078 w 1078"/>
                <a:gd name="T186" fmla="*/ 655 h 65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078" h="655">
                  <a:moveTo>
                    <a:pt x="0" y="609"/>
                  </a:moveTo>
                  <a:lnTo>
                    <a:pt x="19" y="625"/>
                  </a:lnTo>
                  <a:lnTo>
                    <a:pt x="31" y="606"/>
                  </a:lnTo>
                  <a:lnTo>
                    <a:pt x="43" y="587"/>
                  </a:lnTo>
                  <a:lnTo>
                    <a:pt x="54" y="568"/>
                  </a:lnTo>
                  <a:lnTo>
                    <a:pt x="44" y="560"/>
                  </a:lnTo>
                  <a:lnTo>
                    <a:pt x="54" y="568"/>
                  </a:lnTo>
                  <a:lnTo>
                    <a:pt x="66" y="547"/>
                  </a:lnTo>
                  <a:lnTo>
                    <a:pt x="77" y="530"/>
                  </a:lnTo>
                  <a:lnTo>
                    <a:pt x="67" y="522"/>
                  </a:lnTo>
                  <a:lnTo>
                    <a:pt x="77" y="530"/>
                  </a:lnTo>
                  <a:lnTo>
                    <a:pt x="90" y="511"/>
                  </a:lnTo>
                  <a:lnTo>
                    <a:pt x="101" y="493"/>
                  </a:lnTo>
                  <a:lnTo>
                    <a:pt x="112" y="473"/>
                  </a:lnTo>
                  <a:lnTo>
                    <a:pt x="102" y="466"/>
                  </a:lnTo>
                  <a:lnTo>
                    <a:pt x="112" y="473"/>
                  </a:lnTo>
                  <a:lnTo>
                    <a:pt x="124" y="455"/>
                  </a:lnTo>
                  <a:lnTo>
                    <a:pt x="137" y="437"/>
                  </a:lnTo>
                  <a:lnTo>
                    <a:pt x="149" y="419"/>
                  </a:lnTo>
                  <a:lnTo>
                    <a:pt x="161" y="401"/>
                  </a:lnTo>
                  <a:lnTo>
                    <a:pt x="172" y="383"/>
                  </a:lnTo>
                  <a:lnTo>
                    <a:pt x="162" y="376"/>
                  </a:lnTo>
                  <a:lnTo>
                    <a:pt x="172" y="383"/>
                  </a:lnTo>
                  <a:lnTo>
                    <a:pt x="185" y="365"/>
                  </a:lnTo>
                  <a:lnTo>
                    <a:pt x="196" y="348"/>
                  </a:lnTo>
                  <a:lnTo>
                    <a:pt x="207" y="331"/>
                  </a:lnTo>
                  <a:lnTo>
                    <a:pt x="197" y="324"/>
                  </a:lnTo>
                  <a:lnTo>
                    <a:pt x="206" y="332"/>
                  </a:lnTo>
                  <a:lnTo>
                    <a:pt x="218" y="317"/>
                  </a:lnTo>
                  <a:lnTo>
                    <a:pt x="231" y="300"/>
                  </a:lnTo>
                  <a:lnTo>
                    <a:pt x="232" y="299"/>
                  </a:lnTo>
                  <a:lnTo>
                    <a:pt x="243" y="281"/>
                  </a:lnTo>
                  <a:lnTo>
                    <a:pt x="233" y="274"/>
                  </a:lnTo>
                  <a:lnTo>
                    <a:pt x="242" y="282"/>
                  </a:lnTo>
                  <a:lnTo>
                    <a:pt x="253" y="267"/>
                  </a:lnTo>
                  <a:lnTo>
                    <a:pt x="244" y="258"/>
                  </a:lnTo>
                  <a:lnTo>
                    <a:pt x="253" y="267"/>
                  </a:lnTo>
                  <a:lnTo>
                    <a:pt x="265" y="251"/>
                  </a:lnTo>
                  <a:lnTo>
                    <a:pt x="256" y="242"/>
                  </a:lnTo>
                  <a:lnTo>
                    <a:pt x="265" y="252"/>
                  </a:lnTo>
                  <a:lnTo>
                    <a:pt x="278" y="239"/>
                  </a:lnTo>
                  <a:lnTo>
                    <a:pt x="278" y="238"/>
                  </a:lnTo>
                  <a:lnTo>
                    <a:pt x="289" y="224"/>
                  </a:lnTo>
                  <a:lnTo>
                    <a:pt x="280" y="214"/>
                  </a:lnTo>
                  <a:lnTo>
                    <a:pt x="289" y="224"/>
                  </a:lnTo>
                  <a:lnTo>
                    <a:pt x="301" y="208"/>
                  </a:lnTo>
                  <a:lnTo>
                    <a:pt x="312" y="193"/>
                  </a:lnTo>
                  <a:lnTo>
                    <a:pt x="303" y="185"/>
                  </a:lnTo>
                  <a:lnTo>
                    <a:pt x="312" y="193"/>
                  </a:lnTo>
                  <a:lnTo>
                    <a:pt x="324" y="180"/>
                  </a:lnTo>
                  <a:lnTo>
                    <a:pt x="335" y="167"/>
                  </a:lnTo>
                  <a:lnTo>
                    <a:pt x="326" y="157"/>
                  </a:lnTo>
                  <a:lnTo>
                    <a:pt x="334" y="168"/>
                  </a:lnTo>
                  <a:lnTo>
                    <a:pt x="346" y="155"/>
                  </a:lnTo>
                  <a:lnTo>
                    <a:pt x="347" y="155"/>
                  </a:lnTo>
                  <a:lnTo>
                    <a:pt x="358" y="143"/>
                  </a:lnTo>
                  <a:lnTo>
                    <a:pt x="349" y="133"/>
                  </a:lnTo>
                  <a:lnTo>
                    <a:pt x="357" y="143"/>
                  </a:lnTo>
                  <a:lnTo>
                    <a:pt x="369" y="131"/>
                  </a:lnTo>
                  <a:lnTo>
                    <a:pt x="361" y="122"/>
                  </a:lnTo>
                  <a:lnTo>
                    <a:pt x="369" y="131"/>
                  </a:lnTo>
                  <a:lnTo>
                    <a:pt x="381" y="121"/>
                  </a:lnTo>
                  <a:lnTo>
                    <a:pt x="393" y="110"/>
                  </a:lnTo>
                  <a:lnTo>
                    <a:pt x="403" y="100"/>
                  </a:lnTo>
                  <a:lnTo>
                    <a:pt x="395" y="90"/>
                  </a:lnTo>
                  <a:lnTo>
                    <a:pt x="402" y="101"/>
                  </a:lnTo>
                  <a:lnTo>
                    <a:pt x="415" y="91"/>
                  </a:lnTo>
                  <a:lnTo>
                    <a:pt x="426" y="83"/>
                  </a:lnTo>
                  <a:lnTo>
                    <a:pt x="419" y="71"/>
                  </a:lnTo>
                  <a:lnTo>
                    <a:pt x="425" y="83"/>
                  </a:lnTo>
                  <a:lnTo>
                    <a:pt x="437" y="75"/>
                  </a:lnTo>
                  <a:lnTo>
                    <a:pt x="439" y="73"/>
                  </a:lnTo>
                  <a:lnTo>
                    <a:pt x="449" y="64"/>
                  </a:lnTo>
                  <a:lnTo>
                    <a:pt x="441" y="54"/>
                  </a:lnTo>
                  <a:lnTo>
                    <a:pt x="447" y="66"/>
                  </a:lnTo>
                  <a:lnTo>
                    <a:pt x="459" y="60"/>
                  </a:lnTo>
                  <a:lnTo>
                    <a:pt x="470" y="53"/>
                  </a:lnTo>
                  <a:lnTo>
                    <a:pt x="464" y="40"/>
                  </a:lnTo>
                  <a:lnTo>
                    <a:pt x="469" y="53"/>
                  </a:lnTo>
                  <a:lnTo>
                    <a:pt x="481" y="48"/>
                  </a:lnTo>
                  <a:lnTo>
                    <a:pt x="492" y="41"/>
                  </a:lnTo>
                  <a:lnTo>
                    <a:pt x="487" y="29"/>
                  </a:lnTo>
                  <a:lnTo>
                    <a:pt x="490" y="42"/>
                  </a:lnTo>
                  <a:lnTo>
                    <a:pt x="502" y="39"/>
                  </a:lnTo>
                  <a:lnTo>
                    <a:pt x="503" y="38"/>
                  </a:lnTo>
                  <a:lnTo>
                    <a:pt x="514" y="34"/>
                  </a:lnTo>
                  <a:lnTo>
                    <a:pt x="510" y="22"/>
                  </a:lnTo>
                  <a:lnTo>
                    <a:pt x="514" y="35"/>
                  </a:lnTo>
                  <a:lnTo>
                    <a:pt x="524" y="32"/>
                  </a:lnTo>
                  <a:lnTo>
                    <a:pt x="520" y="18"/>
                  </a:lnTo>
                  <a:lnTo>
                    <a:pt x="522" y="32"/>
                  </a:lnTo>
                  <a:lnTo>
                    <a:pt x="533" y="29"/>
                  </a:lnTo>
                  <a:lnTo>
                    <a:pt x="546" y="27"/>
                  </a:lnTo>
                  <a:lnTo>
                    <a:pt x="543" y="13"/>
                  </a:lnTo>
                  <a:lnTo>
                    <a:pt x="543" y="27"/>
                  </a:lnTo>
                  <a:lnTo>
                    <a:pt x="555" y="27"/>
                  </a:lnTo>
                  <a:lnTo>
                    <a:pt x="566" y="27"/>
                  </a:lnTo>
                  <a:lnTo>
                    <a:pt x="576" y="27"/>
                  </a:lnTo>
                  <a:lnTo>
                    <a:pt x="576" y="13"/>
                  </a:lnTo>
                  <a:lnTo>
                    <a:pt x="574" y="27"/>
                  </a:lnTo>
                  <a:lnTo>
                    <a:pt x="585" y="29"/>
                  </a:lnTo>
                  <a:lnTo>
                    <a:pt x="587" y="16"/>
                  </a:lnTo>
                  <a:lnTo>
                    <a:pt x="583" y="28"/>
                  </a:lnTo>
                  <a:lnTo>
                    <a:pt x="595" y="33"/>
                  </a:lnTo>
                  <a:lnTo>
                    <a:pt x="596" y="34"/>
                  </a:lnTo>
                  <a:lnTo>
                    <a:pt x="607" y="37"/>
                  </a:lnTo>
                  <a:lnTo>
                    <a:pt x="610" y="24"/>
                  </a:lnTo>
                  <a:lnTo>
                    <a:pt x="606" y="36"/>
                  </a:lnTo>
                  <a:lnTo>
                    <a:pt x="618" y="41"/>
                  </a:lnTo>
                  <a:lnTo>
                    <a:pt x="622" y="29"/>
                  </a:lnTo>
                  <a:lnTo>
                    <a:pt x="616" y="40"/>
                  </a:lnTo>
                  <a:lnTo>
                    <a:pt x="628" y="49"/>
                  </a:lnTo>
                  <a:lnTo>
                    <a:pt x="634" y="37"/>
                  </a:lnTo>
                  <a:lnTo>
                    <a:pt x="628" y="49"/>
                  </a:lnTo>
                  <a:lnTo>
                    <a:pt x="640" y="57"/>
                  </a:lnTo>
                  <a:lnTo>
                    <a:pt x="651" y="64"/>
                  </a:lnTo>
                  <a:lnTo>
                    <a:pt x="657" y="53"/>
                  </a:lnTo>
                  <a:lnTo>
                    <a:pt x="650" y="64"/>
                  </a:lnTo>
                  <a:lnTo>
                    <a:pt x="662" y="75"/>
                  </a:lnTo>
                  <a:lnTo>
                    <a:pt x="675" y="86"/>
                  </a:lnTo>
                  <a:lnTo>
                    <a:pt x="682" y="75"/>
                  </a:lnTo>
                  <a:lnTo>
                    <a:pt x="674" y="85"/>
                  </a:lnTo>
                  <a:lnTo>
                    <a:pt x="686" y="96"/>
                  </a:lnTo>
                  <a:lnTo>
                    <a:pt x="699" y="110"/>
                  </a:lnTo>
                  <a:lnTo>
                    <a:pt x="707" y="99"/>
                  </a:lnTo>
                  <a:lnTo>
                    <a:pt x="699" y="110"/>
                  </a:lnTo>
                  <a:lnTo>
                    <a:pt x="710" y="122"/>
                  </a:lnTo>
                  <a:lnTo>
                    <a:pt x="723" y="136"/>
                  </a:lnTo>
                  <a:lnTo>
                    <a:pt x="732" y="125"/>
                  </a:lnTo>
                  <a:lnTo>
                    <a:pt x="722" y="135"/>
                  </a:lnTo>
                  <a:lnTo>
                    <a:pt x="734" y="149"/>
                  </a:lnTo>
                  <a:lnTo>
                    <a:pt x="746" y="163"/>
                  </a:lnTo>
                  <a:lnTo>
                    <a:pt x="758" y="178"/>
                  </a:lnTo>
                  <a:lnTo>
                    <a:pt x="767" y="169"/>
                  </a:lnTo>
                  <a:lnTo>
                    <a:pt x="758" y="178"/>
                  </a:lnTo>
                  <a:lnTo>
                    <a:pt x="770" y="195"/>
                  </a:lnTo>
                  <a:lnTo>
                    <a:pt x="783" y="212"/>
                  </a:lnTo>
                  <a:lnTo>
                    <a:pt x="795" y="229"/>
                  </a:lnTo>
                  <a:lnTo>
                    <a:pt x="807" y="245"/>
                  </a:lnTo>
                  <a:lnTo>
                    <a:pt x="816" y="237"/>
                  </a:lnTo>
                  <a:lnTo>
                    <a:pt x="807" y="244"/>
                  </a:lnTo>
                  <a:lnTo>
                    <a:pt x="819" y="263"/>
                  </a:lnTo>
                  <a:lnTo>
                    <a:pt x="832" y="280"/>
                  </a:lnTo>
                  <a:lnTo>
                    <a:pt x="841" y="273"/>
                  </a:lnTo>
                  <a:lnTo>
                    <a:pt x="832" y="280"/>
                  </a:lnTo>
                  <a:lnTo>
                    <a:pt x="843" y="299"/>
                  </a:lnTo>
                  <a:lnTo>
                    <a:pt x="854" y="317"/>
                  </a:lnTo>
                  <a:lnTo>
                    <a:pt x="865" y="334"/>
                  </a:lnTo>
                  <a:lnTo>
                    <a:pt x="877" y="353"/>
                  </a:lnTo>
                  <a:lnTo>
                    <a:pt x="888" y="370"/>
                  </a:lnTo>
                  <a:lnTo>
                    <a:pt x="899" y="389"/>
                  </a:lnTo>
                  <a:lnTo>
                    <a:pt x="908" y="381"/>
                  </a:lnTo>
                  <a:lnTo>
                    <a:pt x="898" y="389"/>
                  </a:lnTo>
                  <a:lnTo>
                    <a:pt x="908" y="407"/>
                  </a:lnTo>
                  <a:lnTo>
                    <a:pt x="909" y="407"/>
                  </a:lnTo>
                  <a:lnTo>
                    <a:pt x="921" y="425"/>
                  </a:lnTo>
                  <a:lnTo>
                    <a:pt x="930" y="417"/>
                  </a:lnTo>
                  <a:lnTo>
                    <a:pt x="920" y="425"/>
                  </a:lnTo>
                  <a:lnTo>
                    <a:pt x="930" y="442"/>
                  </a:lnTo>
                  <a:lnTo>
                    <a:pt x="940" y="434"/>
                  </a:lnTo>
                  <a:lnTo>
                    <a:pt x="930" y="441"/>
                  </a:lnTo>
                  <a:lnTo>
                    <a:pt x="939" y="458"/>
                  </a:lnTo>
                  <a:lnTo>
                    <a:pt x="940" y="459"/>
                  </a:lnTo>
                  <a:lnTo>
                    <a:pt x="951" y="477"/>
                  </a:lnTo>
                  <a:lnTo>
                    <a:pt x="960" y="469"/>
                  </a:lnTo>
                  <a:lnTo>
                    <a:pt x="950" y="476"/>
                  </a:lnTo>
                  <a:lnTo>
                    <a:pt x="959" y="493"/>
                  </a:lnTo>
                  <a:lnTo>
                    <a:pt x="959" y="494"/>
                  </a:lnTo>
                  <a:lnTo>
                    <a:pt x="969" y="509"/>
                  </a:lnTo>
                  <a:lnTo>
                    <a:pt x="978" y="525"/>
                  </a:lnTo>
                  <a:lnTo>
                    <a:pt x="987" y="541"/>
                  </a:lnTo>
                  <a:lnTo>
                    <a:pt x="995" y="555"/>
                  </a:lnTo>
                  <a:lnTo>
                    <a:pt x="996" y="555"/>
                  </a:lnTo>
                  <a:lnTo>
                    <a:pt x="1005" y="569"/>
                  </a:lnTo>
                  <a:lnTo>
                    <a:pt x="1015" y="561"/>
                  </a:lnTo>
                  <a:lnTo>
                    <a:pt x="1004" y="568"/>
                  </a:lnTo>
                  <a:lnTo>
                    <a:pt x="1012" y="582"/>
                  </a:lnTo>
                  <a:lnTo>
                    <a:pt x="1013" y="583"/>
                  </a:lnTo>
                  <a:lnTo>
                    <a:pt x="1021" y="595"/>
                  </a:lnTo>
                  <a:lnTo>
                    <a:pt x="1030" y="587"/>
                  </a:lnTo>
                  <a:lnTo>
                    <a:pt x="1020" y="595"/>
                  </a:lnTo>
                  <a:lnTo>
                    <a:pt x="1027" y="607"/>
                  </a:lnTo>
                  <a:lnTo>
                    <a:pt x="1028" y="607"/>
                  </a:lnTo>
                  <a:lnTo>
                    <a:pt x="1035" y="619"/>
                  </a:lnTo>
                  <a:lnTo>
                    <a:pt x="1041" y="627"/>
                  </a:lnTo>
                  <a:lnTo>
                    <a:pt x="1041" y="629"/>
                  </a:lnTo>
                  <a:lnTo>
                    <a:pt x="1048" y="638"/>
                  </a:lnTo>
                  <a:lnTo>
                    <a:pt x="1058" y="630"/>
                  </a:lnTo>
                  <a:lnTo>
                    <a:pt x="1048" y="637"/>
                  </a:lnTo>
                  <a:lnTo>
                    <a:pt x="1054" y="647"/>
                  </a:lnTo>
                  <a:lnTo>
                    <a:pt x="1054" y="648"/>
                  </a:lnTo>
                  <a:lnTo>
                    <a:pt x="1060" y="655"/>
                  </a:lnTo>
                  <a:lnTo>
                    <a:pt x="1078" y="637"/>
                  </a:lnTo>
                  <a:lnTo>
                    <a:pt x="1073" y="631"/>
                  </a:lnTo>
                  <a:lnTo>
                    <a:pt x="1064" y="638"/>
                  </a:lnTo>
                  <a:lnTo>
                    <a:pt x="1074" y="631"/>
                  </a:lnTo>
                  <a:lnTo>
                    <a:pt x="1068" y="622"/>
                  </a:lnTo>
                  <a:lnTo>
                    <a:pt x="1061" y="612"/>
                  </a:lnTo>
                  <a:lnTo>
                    <a:pt x="1050" y="620"/>
                  </a:lnTo>
                  <a:lnTo>
                    <a:pt x="1061" y="612"/>
                  </a:lnTo>
                  <a:lnTo>
                    <a:pt x="1054" y="603"/>
                  </a:lnTo>
                  <a:lnTo>
                    <a:pt x="1047" y="592"/>
                  </a:lnTo>
                  <a:lnTo>
                    <a:pt x="1037" y="599"/>
                  </a:lnTo>
                  <a:lnTo>
                    <a:pt x="1047" y="593"/>
                  </a:lnTo>
                  <a:lnTo>
                    <a:pt x="1040" y="580"/>
                  </a:lnTo>
                  <a:lnTo>
                    <a:pt x="1040" y="579"/>
                  </a:lnTo>
                  <a:lnTo>
                    <a:pt x="1032" y="567"/>
                  </a:lnTo>
                  <a:lnTo>
                    <a:pt x="1022" y="574"/>
                  </a:lnTo>
                  <a:lnTo>
                    <a:pt x="1032" y="568"/>
                  </a:lnTo>
                  <a:lnTo>
                    <a:pt x="1025" y="555"/>
                  </a:lnTo>
                  <a:lnTo>
                    <a:pt x="1016" y="540"/>
                  </a:lnTo>
                  <a:lnTo>
                    <a:pt x="1005" y="546"/>
                  </a:lnTo>
                  <a:lnTo>
                    <a:pt x="1016" y="540"/>
                  </a:lnTo>
                  <a:lnTo>
                    <a:pt x="1007" y="527"/>
                  </a:lnTo>
                  <a:lnTo>
                    <a:pt x="998" y="510"/>
                  </a:lnTo>
                  <a:lnTo>
                    <a:pt x="989" y="495"/>
                  </a:lnTo>
                  <a:lnTo>
                    <a:pt x="980" y="479"/>
                  </a:lnTo>
                  <a:lnTo>
                    <a:pt x="970" y="485"/>
                  </a:lnTo>
                  <a:lnTo>
                    <a:pt x="980" y="479"/>
                  </a:lnTo>
                  <a:lnTo>
                    <a:pt x="971" y="462"/>
                  </a:lnTo>
                  <a:lnTo>
                    <a:pt x="971" y="460"/>
                  </a:lnTo>
                  <a:lnTo>
                    <a:pt x="959" y="444"/>
                  </a:lnTo>
                  <a:lnTo>
                    <a:pt x="949" y="452"/>
                  </a:lnTo>
                  <a:lnTo>
                    <a:pt x="960" y="445"/>
                  </a:lnTo>
                  <a:lnTo>
                    <a:pt x="951" y="427"/>
                  </a:lnTo>
                  <a:lnTo>
                    <a:pt x="950" y="427"/>
                  </a:lnTo>
                  <a:lnTo>
                    <a:pt x="940" y="410"/>
                  </a:lnTo>
                  <a:lnTo>
                    <a:pt x="929" y="392"/>
                  </a:lnTo>
                  <a:lnTo>
                    <a:pt x="919" y="398"/>
                  </a:lnTo>
                  <a:lnTo>
                    <a:pt x="929" y="392"/>
                  </a:lnTo>
                  <a:lnTo>
                    <a:pt x="919" y="375"/>
                  </a:lnTo>
                  <a:lnTo>
                    <a:pt x="907" y="356"/>
                  </a:lnTo>
                  <a:lnTo>
                    <a:pt x="896" y="338"/>
                  </a:lnTo>
                  <a:lnTo>
                    <a:pt x="885" y="320"/>
                  </a:lnTo>
                  <a:lnTo>
                    <a:pt x="874" y="302"/>
                  </a:lnTo>
                  <a:lnTo>
                    <a:pt x="862" y="284"/>
                  </a:lnTo>
                  <a:lnTo>
                    <a:pt x="851" y="266"/>
                  </a:lnTo>
                  <a:lnTo>
                    <a:pt x="851" y="265"/>
                  </a:lnTo>
                  <a:lnTo>
                    <a:pt x="839" y="247"/>
                  </a:lnTo>
                  <a:lnTo>
                    <a:pt x="827" y="229"/>
                  </a:lnTo>
                  <a:lnTo>
                    <a:pt x="826" y="229"/>
                  </a:lnTo>
                  <a:lnTo>
                    <a:pt x="813" y="212"/>
                  </a:lnTo>
                  <a:lnTo>
                    <a:pt x="801" y="195"/>
                  </a:lnTo>
                  <a:lnTo>
                    <a:pt x="789" y="178"/>
                  </a:lnTo>
                  <a:lnTo>
                    <a:pt x="776" y="161"/>
                  </a:lnTo>
                  <a:lnTo>
                    <a:pt x="776" y="160"/>
                  </a:lnTo>
                  <a:lnTo>
                    <a:pt x="764" y="146"/>
                  </a:lnTo>
                  <a:lnTo>
                    <a:pt x="752" y="130"/>
                  </a:lnTo>
                  <a:lnTo>
                    <a:pt x="743" y="140"/>
                  </a:lnTo>
                  <a:lnTo>
                    <a:pt x="752" y="131"/>
                  </a:lnTo>
                  <a:lnTo>
                    <a:pt x="741" y="117"/>
                  </a:lnTo>
                  <a:lnTo>
                    <a:pt x="740" y="115"/>
                  </a:lnTo>
                  <a:lnTo>
                    <a:pt x="726" y="101"/>
                  </a:lnTo>
                  <a:lnTo>
                    <a:pt x="718" y="112"/>
                  </a:lnTo>
                  <a:lnTo>
                    <a:pt x="727" y="102"/>
                  </a:lnTo>
                  <a:lnTo>
                    <a:pt x="716" y="90"/>
                  </a:lnTo>
                  <a:lnTo>
                    <a:pt x="715" y="89"/>
                  </a:lnTo>
                  <a:lnTo>
                    <a:pt x="702" y="76"/>
                  </a:lnTo>
                  <a:lnTo>
                    <a:pt x="691" y="64"/>
                  </a:lnTo>
                  <a:lnTo>
                    <a:pt x="690" y="64"/>
                  </a:lnTo>
                  <a:lnTo>
                    <a:pt x="676" y="53"/>
                  </a:lnTo>
                  <a:lnTo>
                    <a:pt x="664" y="42"/>
                  </a:lnTo>
                  <a:lnTo>
                    <a:pt x="664" y="41"/>
                  </a:lnTo>
                  <a:lnTo>
                    <a:pt x="653" y="34"/>
                  </a:lnTo>
                  <a:lnTo>
                    <a:pt x="642" y="26"/>
                  </a:lnTo>
                  <a:lnTo>
                    <a:pt x="641" y="26"/>
                  </a:lnTo>
                  <a:lnTo>
                    <a:pt x="628" y="18"/>
                  </a:lnTo>
                  <a:lnTo>
                    <a:pt x="627" y="17"/>
                  </a:lnTo>
                  <a:lnTo>
                    <a:pt x="615" y="11"/>
                  </a:lnTo>
                  <a:lnTo>
                    <a:pt x="613" y="11"/>
                  </a:lnTo>
                  <a:lnTo>
                    <a:pt x="602" y="8"/>
                  </a:lnTo>
                  <a:lnTo>
                    <a:pt x="599" y="21"/>
                  </a:lnTo>
                  <a:lnTo>
                    <a:pt x="603" y="8"/>
                  </a:lnTo>
                  <a:lnTo>
                    <a:pt x="592" y="3"/>
                  </a:lnTo>
                  <a:lnTo>
                    <a:pt x="589" y="3"/>
                  </a:lnTo>
                  <a:lnTo>
                    <a:pt x="578" y="1"/>
                  </a:lnTo>
                  <a:lnTo>
                    <a:pt x="576" y="0"/>
                  </a:lnTo>
                  <a:lnTo>
                    <a:pt x="566" y="0"/>
                  </a:lnTo>
                  <a:lnTo>
                    <a:pt x="555" y="0"/>
                  </a:lnTo>
                  <a:lnTo>
                    <a:pt x="543" y="0"/>
                  </a:lnTo>
                  <a:lnTo>
                    <a:pt x="541" y="1"/>
                  </a:lnTo>
                  <a:lnTo>
                    <a:pt x="529" y="3"/>
                  </a:lnTo>
                  <a:lnTo>
                    <a:pt x="518" y="6"/>
                  </a:lnTo>
                  <a:lnTo>
                    <a:pt x="517" y="6"/>
                  </a:lnTo>
                  <a:lnTo>
                    <a:pt x="507" y="9"/>
                  </a:lnTo>
                  <a:lnTo>
                    <a:pt x="506" y="9"/>
                  </a:lnTo>
                  <a:lnTo>
                    <a:pt x="494" y="13"/>
                  </a:lnTo>
                  <a:lnTo>
                    <a:pt x="499" y="26"/>
                  </a:lnTo>
                  <a:lnTo>
                    <a:pt x="495" y="13"/>
                  </a:lnTo>
                  <a:lnTo>
                    <a:pt x="484" y="17"/>
                  </a:lnTo>
                  <a:lnTo>
                    <a:pt x="482" y="17"/>
                  </a:lnTo>
                  <a:lnTo>
                    <a:pt x="471" y="23"/>
                  </a:lnTo>
                  <a:lnTo>
                    <a:pt x="476" y="35"/>
                  </a:lnTo>
                  <a:lnTo>
                    <a:pt x="472" y="23"/>
                  </a:lnTo>
                  <a:lnTo>
                    <a:pt x="460" y="28"/>
                  </a:lnTo>
                  <a:lnTo>
                    <a:pt x="459" y="29"/>
                  </a:lnTo>
                  <a:lnTo>
                    <a:pt x="447" y="36"/>
                  </a:lnTo>
                  <a:lnTo>
                    <a:pt x="436" y="42"/>
                  </a:lnTo>
                  <a:lnTo>
                    <a:pt x="434" y="44"/>
                  </a:lnTo>
                  <a:lnTo>
                    <a:pt x="424" y="53"/>
                  </a:lnTo>
                  <a:lnTo>
                    <a:pt x="431" y="63"/>
                  </a:lnTo>
                  <a:lnTo>
                    <a:pt x="425" y="52"/>
                  </a:lnTo>
                  <a:lnTo>
                    <a:pt x="413" y="60"/>
                  </a:lnTo>
                  <a:lnTo>
                    <a:pt x="412" y="61"/>
                  </a:lnTo>
                  <a:lnTo>
                    <a:pt x="400" y="70"/>
                  </a:lnTo>
                  <a:lnTo>
                    <a:pt x="388" y="80"/>
                  </a:lnTo>
                  <a:lnTo>
                    <a:pt x="378" y="89"/>
                  </a:lnTo>
                  <a:lnTo>
                    <a:pt x="366" y="100"/>
                  </a:lnTo>
                  <a:lnTo>
                    <a:pt x="353" y="112"/>
                  </a:lnTo>
                  <a:lnTo>
                    <a:pt x="352" y="112"/>
                  </a:lnTo>
                  <a:lnTo>
                    <a:pt x="341" y="123"/>
                  </a:lnTo>
                  <a:lnTo>
                    <a:pt x="341" y="124"/>
                  </a:lnTo>
                  <a:lnTo>
                    <a:pt x="330" y="137"/>
                  </a:lnTo>
                  <a:lnTo>
                    <a:pt x="338" y="146"/>
                  </a:lnTo>
                  <a:lnTo>
                    <a:pt x="330" y="136"/>
                  </a:lnTo>
                  <a:lnTo>
                    <a:pt x="318" y="148"/>
                  </a:lnTo>
                  <a:lnTo>
                    <a:pt x="318" y="149"/>
                  </a:lnTo>
                  <a:lnTo>
                    <a:pt x="306" y="162"/>
                  </a:lnTo>
                  <a:lnTo>
                    <a:pt x="295" y="176"/>
                  </a:lnTo>
                  <a:lnTo>
                    <a:pt x="294" y="177"/>
                  </a:lnTo>
                  <a:lnTo>
                    <a:pt x="283" y="191"/>
                  </a:lnTo>
                  <a:lnTo>
                    <a:pt x="292" y="200"/>
                  </a:lnTo>
                  <a:lnTo>
                    <a:pt x="284" y="190"/>
                  </a:lnTo>
                  <a:lnTo>
                    <a:pt x="272" y="205"/>
                  </a:lnTo>
                  <a:lnTo>
                    <a:pt x="271" y="206"/>
                  </a:lnTo>
                  <a:lnTo>
                    <a:pt x="259" y="220"/>
                  </a:lnTo>
                  <a:lnTo>
                    <a:pt x="269" y="229"/>
                  </a:lnTo>
                  <a:lnTo>
                    <a:pt x="260" y="219"/>
                  </a:lnTo>
                  <a:lnTo>
                    <a:pt x="248" y="233"/>
                  </a:lnTo>
                  <a:lnTo>
                    <a:pt x="247" y="233"/>
                  </a:lnTo>
                  <a:lnTo>
                    <a:pt x="235" y="249"/>
                  </a:lnTo>
                  <a:lnTo>
                    <a:pt x="235" y="250"/>
                  </a:lnTo>
                  <a:lnTo>
                    <a:pt x="224" y="266"/>
                  </a:lnTo>
                  <a:lnTo>
                    <a:pt x="212" y="282"/>
                  </a:lnTo>
                  <a:lnTo>
                    <a:pt x="222" y="291"/>
                  </a:lnTo>
                  <a:lnTo>
                    <a:pt x="212" y="282"/>
                  </a:lnTo>
                  <a:lnTo>
                    <a:pt x="200" y="300"/>
                  </a:lnTo>
                  <a:lnTo>
                    <a:pt x="209" y="307"/>
                  </a:lnTo>
                  <a:lnTo>
                    <a:pt x="200" y="299"/>
                  </a:lnTo>
                  <a:lnTo>
                    <a:pt x="188" y="315"/>
                  </a:lnTo>
                  <a:lnTo>
                    <a:pt x="188" y="316"/>
                  </a:lnTo>
                  <a:lnTo>
                    <a:pt x="177" y="332"/>
                  </a:lnTo>
                  <a:lnTo>
                    <a:pt x="165" y="350"/>
                  </a:lnTo>
                  <a:lnTo>
                    <a:pt x="153" y="367"/>
                  </a:lnTo>
                  <a:lnTo>
                    <a:pt x="153" y="368"/>
                  </a:lnTo>
                  <a:lnTo>
                    <a:pt x="142" y="387"/>
                  </a:lnTo>
                  <a:lnTo>
                    <a:pt x="151" y="393"/>
                  </a:lnTo>
                  <a:lnTo>
                    <a:pt x="142" y="385"/>
                  </a:lnTo>
                  <a:lnTo>
                    <a:pt x="130" y="404"/>
                  </a:lnTo>
                  <a:lnTo>
                    <a:pt x="117" y="421"/>
                  </a:lnTo>
                  <a:lnTo>
                    <a:pt x="105" y="440"/>
                  </a:lnTo>
                  <a:lnTo>
                    <a:pt x="93" y="457"/>
                  </a:lnTo>
                  <a:lnTo>
                    <a:pt x="92" y="458"/>
                  </a:lnTo>
                  <a:lnTo>
                    <a:pt x="81" y="478"/>
                  </a:lnTo>
                  <a:lnTo>
                    <a:pt x="69" y="497"/>
                  </a:lnTo>
                  <a:lnTo>
                    <a:pt x="79" y="504"/>
                  </a:lnTo>
                  <a:lnTo>
                    <a:pt x="70" y="496"/>
                  </a:lnTo>
                  <a:lnTo>
                    <a:pt x="58" y="514"/>
                  </a:lnTo>
                  <a:lnTo>
                    <a:pt x="58" y="515"/>
                  </a:lnTo>
                  <a:lnTo>
                    <a:pt x="47" y="533"/>
                  </a:lnTo>
                  <a:lnTo>
                    <a:pt x="35" y="554"/>
                  </a:lnTo>
                  <a:lnTo>
                    <a:pt x="33" y="554"/>
                  </a:lnTo>
                  <a:lnTo>
                    <a:pt x="22" y="572"/>
                  </a:lnTo>
                  <a:lnTo>
                    <a:pt x="11" y="592"/>
                  </a:lnTo>
                  <a:lnTo>
                    <a:pt x="21" y="598"/>
                  </a:lnTo>
                  <a:lnTo>
                    <a:pt x="12" y="591"/>
                  </a:lnTo>
                  <a:lnTo>
                    <a:pt x="0" y="609"/>
                  </a:lnTo>
                  <a:close/>
                </a:path>
              </a:pathLst>
            </a:custGeom>
            <a:solidFill>
              <a:srgbClr val="FF9933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0" name="Freeform 36"/>
            <p:cNvSpPr>
              <a:spLocks/>
            </p:cNvSpPr>
            <p:nvPr/>
          </p:nvSpPr>
          <p:spPr bwMode="auto">
            <a:xfrm>
              <a:off x="2559" y="2230"/>
              <a:ext cx="1145" cy="609"/>
            </a:xfrm>
            <a:custGeom>
              <a:avLst/>
              <a:gdLst>
                <a:gd name="T0" fmla="*/ 45 w 1145"/>
                <a:gd name="T1" fmla="*/ 88 h 609"/>
                <a:gd name="T2" fmla="*/ 77 w 1145"/>
                <a:gd name="T3" fmla="*/ 116 h 609"/>
                <a:gd name="T4" fmla="*/ 89 w 1145"/>
                <a:gd name="T5" fmla="*/ 160 h 609"/>
                <a:gd name="T6" fmla="*/ 144 w 1145"/>
                <a:gd name="T7" fmla="*/ 222 h 609"/>
                <a:gd name="T8" fmla="*/ 191 w 1145"/>
                <a:gd name="T9" fmla="*/ 313 h 609"/>
                <a:gd name="T10" fmla="*/ 214 w 1145"/>
                <a:gd name="T11" fmla="*/ 346 h 609"/>
                <a:gd name="T12" fmla="*/ 259 w 1145"/>
                <a:gd name="T13" fmla="*/ 405 h 609"/>
                <a:gd name="T14" fmla="*/ 281 w 1145"/>
                <a:gd name="T15" fmla="*/ 432 h 609"/>
                <a:gd name="T16" fmla="*/ 340 w 1145"/>
                <a:gd name="T17" fmla="*/ 494 h 609"/>
                <a:gd name="T18" fmla="*/ 374 w 1145"/>
                <a:gd name="T19" fmla="*/ 526 h 609"/>
                <a:gd name="T20" fmla="*/ 399 w 1145"/>
                <a:gd name="T21" fmla="*/ 546 h 609"/>
                <a:gd name="T22" fmla="*/ 434 w 1145"/>
                <a:gd name="T23" fmla="*/ 570 h 609"/>
                <a:gd name="T24" fmla="*/ 458 w 1145"/>
                <a:gd name="T25" fmla="*/ 583 h 609"/>
                <a:gd name="T26" fmla="*/ 508 w 1145"/>
                <a:gd name="T27" fmla="*/ 603 h 609"/>
                <a:gd name="T28" fmla="*/ 557 w 1145"/>
                <a:gd name="T29" fmla="*/ 608 h 609"/>
                <a:gd name="T30" fmla="*/ 584 w 1145"/>
                <a:gd name="T31" fmla="*/ 607 h 609"/>
                <a:gd name="T32" fmla="*/ 637 w 1145"/>
                <a:gd name="T33" fmla="*/ 589 h 609"/>
                <a:gd name="T34" fmla="*/ 678 w 1145"/>
                <a:gd name="T35" fmla="*/ 565 h 609"/>
                <a:gd name="T36" fmla="*/ 727 w 1145"/>
                <a:gd name="T37" fmla="*/ 511 h 609"/>
                <a:gd name="T38" fmla="*/ 763 w 1145"/>
                <a:gd name="T39" fmla="*/ 496 h 609"/>
                <a:gd name="T40" fmla="*/ 807 w 1145"/>
                <a:gd name="T41" fmla="*/ 454 h 609"/>
                <a:gd name="T42" fmla="*/ 848 w 1145"/>
                <a:gd name="T43" fmla="*/ 409 h 609"/>
                <a:gd name="T44" fmla="*/ 895 w 1145"/>
                <a:gd name="T45" fmla="*/ 334 h 609"/>
                <a:gd name="T46" fmla="*/ 947 w 1145"/>
                <a:gd name="T47" fmla="*/ 268 h 609"/>
                <a:gd name="T48" fmla="*/ 997 w 1145"/>
                <a:gd name="T49" fmla="*/ 205 h 609"/>
                <a:gd name="T50" fmla="*/ 1062 w 1145"/>
                <a:gd name="T51" fmla="*/ 141 h 609"/>
                <a:gd name="T52" fmla="*/ 1101 w 1145"/>
                <a:gd name="T53" fmla="*/ 92 h 609"/>
                <a:gd name="T54" fmla="*/ 1131 w 1145"/>
                <a:gd name="T55" fmla="*/ 37 h 609"/>
                <a:gd name="T56" fmla="*/ 1114 w 1145"/>
                <a:gd name="T57" fmla="*/ 37 h 609"/>
                <a:gd name="T58" fmla="*/ 1073 w 1145"/>
                <a:gd name="T59" fmla="*/ 87 h 609"/>
                <a:gd name="T60" fmla="*/ 1011 w 1145"/>
                <a:gd name="T61" fmla="*/ 167 h 609"/>
                <a:gd name="T62" fmla="*/ 975 w 1145"/>
                <a:gd name="T63" fmla="*/ 214 h 609"/>
                <a:gd name="T64" fmla="*/ 952 w 1145"/>
                <a:gd name="T65" fmla="*/ 244 h 609"/>
                <a:gd name="T66" fmla="*/ 912 w 1145"/>
                <a:gd name="T67" fmla="*/ 293 h 609"/>
                <a:gd name="T68" fmla="*/ 872 w 1145"/>
                <a:gd name="T69" fmla="*/ 341 h 609"/>
                <a:gd name="T70" fmla="*/ 846 w 1145"/>
                <a:gd name="T71" fmla="*/ 374 h 609"/>
                <a:gd name="T72" fmla="*/ 789 w 1145"/>
                <a:gd name="T73" fmla="*/ 435 h 609"/>
                <a:gd name="T74" fmla="*/ 746 w 1145"/>
                <a:gd name="T75" fmla="*/ 476 h 609"/>
                <a:gd name="T76" fmla="*/ 706 w 1145"/>
                <a:gd name="T77" fmla="*/ 513 h 609"/>
                <a:gd name="T78" fmla="*/ 679 w 1145"/>
                <a:gd name="T79" fmla="*/ 534 h 609"/>
                <a:gd name="T80" fmla="*/ 651 w 1145"/>
                <a:gd name="T81" fmla="*/ 551 h 609"/>
                <a:gd name="T82" fmla="*/ 627 w 1145"/>
                <a:gd name="T83" fmla="*/ 565 h 609"/>
                <a:gd name="T84" fmla="*/ 602 w 1145"/>
                <a:gd name="T85" fmla="*/ 575 h 609"/>
                <a:gd name="T86" fmla="*/ 569 w 1145"/>
                <a:gd name="T87" fmla="*/ 596 h 609"/>
                <a:gd name="T88" fmla="*/ 546 w 1145"/>
                <a:gd name="T89" fmla="*/ 582 h 609"/>
                <a:gd name="T90" fmla="*/ 510 w 1145"/>
                <a:gd name="T91" fmla="*/ 590 h 609"/>
                <a:gd name="T92" fmla="*/ 480 w 1145"/>
                <a:gd name="T93" fmla="*/ 565 h 609"/>
                <a:gd name="T94" fmla="*/ 440 w 1145"/>
                <a:gd name="T95" fmla="*/ 559 h 609"/>
                <a:gd name="T96" fmla="*/ 423 w 1145"/>
                <a:gd name="T97" fmla="*/ 532 h 609"/>
                <a:gd name="T98" fmla="*/ 389 w 1145"/>
                <a:gd name="T99" fmla="*/ 506 h 609"/>
                <a:gd name="T100" fmla="*/ 367 w 1145"/>
                <a:gd name="T101" fmla="*/ 486 h 609"/>
                <a:gd name="T102" fmla="*/ 332 w 1145"/>
                <a:gd name="T103" fmla="*/ 451 h 609"/>
                <a:gd name="T104" fmla="*/ 311 w 1145"/>
                <a:gd name="T105" fmla="*/ 427 h 609"/>
                <a:gd name="T106" fmla="*/ 277 w 1145"/>
                <a:gd name="T107" fmla="*/ 387 h 609"/>
                <a:gd name="T108" fmla="*/ 246 w 1145"/>
                <a:gd name="T109" fmla="*/ 368 h 609"/>
                <a:gd name="T110" fmla="*/ 222 w 1145"/>
                <a:gd name="T111" fmla="*/ 313 h 609"/>
                <a:gd name="T112" fmla="*/ 177 w 1145"/>
                <a:gd name="T113" fmla="*/ 249 h 609"/>
                <a:gd name="T114" fmla="*/ 143 w 1145"/>
                <a:gd name="T115" fmla="*/ 198 h 609"/>
                <a:gd name="T116" fmla="*/ 121 w 1145"/>
                <a:gd name="T117" fmla="*/ 164 h 609"/>
                <a:gd name="T118" fmla="*/ 76 w 1145"/>
                <a:gd name="T119" fmla="*/ 92 h 609"/>
                <a:gd name="T120" fmla="*/ 32 w 1145"/>
                <a:gd name="T121" fmla="*/ 18 h 60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145"/>
                <a:gd name="T184" fmla="*/ 0 h 609"/>
                <a:gd name="T185" fmla="*/ 1145 w 1145"/>
                <a:gd name="T186" fmla="*/ 609 h 60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145" h="609">
                  <a:moveTo>
                    <a:pt x="21" y="0"/>
                  </a:moveTo>
                  <a:lnTo>
                    <a:pt x="0" y="14"/>
                  </a:lnTo>
                  <a:lnTo>
                    <a:pt x="12" y="32"/>
                  </a:lnTo>
                  <a:lnTo>
                    <a:pt x="23" y="51"/>
                  </a:lnTo>
                  <a:lnTo>
                    <a:pt x="34" y="69"/>
                  </a:lnTo>
                  <a:lnTo>
                    <a:pt x="45" y="88"/>
                  </a:lnTo>
                  <a:lnTo>
                    <a:pt x="56" y="80"/>
                  </a:lnTo>
                  <a:lnTo>
                    <a:pt x="45" y="87"/>
                  </a:lnTo>
                  <a:lnTo>
                    <a:pt x="56" y="105"/>
                  </a:lnTo>
                  <a:lnTo>
                    <a:pt x="57" y="106"/>
                  </a:lnTo>
                  <a:lnTo>
                    <a:pt x="68" y="124"/>
                  </a:lnTo>
                  <a:lnTo>
                    <a:pt x="77" y="116"/>
                  </a:lnTo>
                  <a:lnTo>
                    <a:pt x="67" y="124"/>
                  </a:lnTo>
                  <a:lnTo>
                    <a:pt x="78" y="142"/>
                  </a:lnTo>
                  <a:lnTo>
                    <a:pt x="79" y="142"/>
                  </a:lnTo>
                  <a:lnTo>
                    <a:pt x="90" y="160"/>
                  </a:lnTo>
                  <a:lnTo>
                    <a:pt x="99" y="152"/>
                  </a:lnTo>
                  <a:lnTo>
                    <a:pt x="89" y="160"/>
                  </a:lnTo>
                  <a:lnTo>
                    <a:pt x="100" y="178"/>
                  </a:lnTo>
                  <a:lnTo>
                    <a:pt x="102" y="178"/>
                  </a:lnTo>
                  <a:lnTo>
                    <a:pt x="113" y="195"/>
                  </a:lnTo>
                  <a:lnTo>
                    <a:pt x="124" y="213"/>
                  </a:lnTo>
                  <a:lnTo>
                    <a:pt x="135" y="229"/>
                  </a:lnTo>
                  <a:lnTo>
                    <a:pt x="144" y="222"/>
                  </a:lnTo>
                  <a:lnTo>
                    <a:pt x="135" y="229"/>
                  </a:lnTo>
                  <a:lnTo>
                    <a:pt x="146" y="247"/>
                  </a:lnTo>
                  <a:lnTo>
                    <a:pt x="158" y="264"/>
                  </a:lnTo>
                  <a:lnTo>
                    <a:pt x="169" y="280"/>
                  </a:lnTo>
                  <a:lnTo>
                    <a:pt x="180" y="297"/>
                  </a:lnTo>
                  <a:lnTo>
                    <a:pt x="191" y="313"/>
                  </a:lnTo>
                  <a:lnTo>
                    <a:pt x="191" y="314"/>
                  </a:lnTo>
                  <a:lnTo>
                    <a:pt x="203" y="329"/>
                  </a:lnTo>
                  <a:lnTo>
                    <a:pt x="212" y="321"/>
                  </a:lnTo>
                  <a:lnTo>
                    <a:pt x="203" y="328"/>
                  </a:lnTo>
                  <a:lnTo>
                    <a:pt x="214" y="345"/>
                  </a:lnTo>
                  <a:lnTo>
                    <a:pt x="214" y="346"/>
                  </a:lnTo>
                  <a:lnTo>
                    <a:pt x="225" y="361"/>
                  </a:lnTo>
                  <a:lnTo>
                    <a:pt x="236" y="376"/>
                  </a:lnTo>
                  <a:lnTo>
                    <a:pt x="248" y="389"/>
                  </a:lnTo>
                  <a:lnTo>
                    <a:pt x="257" y="381"/>
                  </a:lnTo>
                  <a:lnTo>
                    <a:pt x="248" y="389"/>
                  </a:lnTo>
                  <a:lnTo>
                    <a:pt x="259" y="405"/>
                  </a:lnTo>
                  <a:lnTo>
                    <a:pt x="260" y="406"/>
                  </a:lnTo>
                  <a:lnTo>
                    <a:pt x="272" y="419"/>
                  </a:lnTo>
                  <a:lnTo>
                    <a:pt x="280" y="409"/>
                  </a:lnTo>
                  <a:lnTo>
                    <a:pt x="271" y="416"/>
                  </a:lnTo>
                  <a:lnTo>
                    <a:pt x="281" y="431"/>
                  </a:lnTo>
                  <a:lnTo>
                    <a:pt x="281" y="432"/>
                  </a:lnTo>
                  <a:lnTo>
                    <a:pt x="293" y="445"/>
                  </a:lnTo>
                  <a:lnTo>
                    <a:pt x="304" y="458"/>
                  </a:lnTo>
                  <a:lnTo>
                    <a:pt x="305" y="459"/>
                  </a:lnTo>
                  <a:lnTo>
                    <a:pt x="316" y="471"/>
                  </a:lnTo>
                  <a:lnTo>
                    <a:pt x="328" y="483"/>
                  </a:lnTo>
                  <a:lnTo>
                    <a:pt x="340" y="494"/>
                  </a:lnTo>
                  <a:lnTo>
                    <a:pt x="348" y="484"/>
                  </a:lnTo>
                  <a:lnTo>
                    <a:pt x="340" y="494"/>
                  </a:lnTo>
                  <a:lnTo>
                    <a:pt x="351" y="506"/>
                  </a:lnTo>
                  <a:lnTo>
                    <a:pt x="362" y="517"/>
                  </a:lnTo>
                  <a:lnTo>
                    <a:pt x="363" y="517"/>
                  </a:lnTo>
                  <a:lnTo>
                    <a:pt x="374" y="526"/>
                  </a:lnTo>
                  <a:lnTo>
                    <a:pt x="375" y="528"/>
                  </a:lnTo>
                  <a:lnTo>
                    <a:pt x="388" y="536"/>
                  </a:lnTo>
                  <a:lnTo>
                    <a:pt x="394" y="525"/>
                  </a:lnTo>
                  <a:lnTo>
                    <a:pt x="387" y="535"/>
                  </a:lnTo>
                  <a:lnTo>
                    <a:pt x="398" y="545"/>
                  </a:lnTo>
                  <a:lnTo>
                    <a:pt x="399" y="546"/>
                  </a:lnTo>
                  <a:lnTo>
                    <a:pt x="410" y="554"/>
                  </a:lnTo>
                  <a:lnTo>
                    <a:pt x="416" y="543"/>
                  </a:lnTo>
                  <a:lnTo>
                    <a:pt x="409" y="554"/>
                  </a:lnTo>
                  <a:lnTo>
                    <a:pt x="420" y="562"/>
                  </a:lnTo>
                  <a:lnTo>
                    <a:pt x="421" y="562"/>
                  </a:lnTo>
                  <a:lnTo>
                    <a:pt x="434" y="570"/>
                  </a:lnTo>
                  <a:lnTo>
                    <a:pt x="435" y="571"/>
                  </a:lnTo>
                  <a:lnTo>
                    <a:pt x="446" y="578"/>
                  </a:lnTo>
                  <a:lnTo>
                    <a:pt x="447" y="578"/>
                  </a:lnTo>
                  <a:lnTo>
                    <a:pt x="459" y="583"/>
                  </a:lnTo>
                  <a:lnTo>
                    <a:pt x="463" y="571"/>
                  </a:lnTo>
                  <a:lnTo>
                    <a:pt x="458" y="583"/>
                  </a:lnTo>
                  <a:lnTo>
                    <a:pt x="469" y="589"/>
                  </a:lnTo>
                  <a:lnTo>
                    <a:pt x="470" y="589"/>
                  </a:lnTo>
                  <a:lnTo>
                    <a:pt x="482" y="593"/>
                  </a:lnTo>
                  <a:lnTo>
                    <a:pt x="494" y="597"/>
                  </a:lnTo>
                  <a:lnTo>
                    <a:pt x="506" y="602"/>
                  </a:lnTo>
                  <a:lnTo>
                    <a:pt x="508" y="603"/>
                  </a:lnTo>
                  <a:lnTo>
                    <a:pt x="520" y="605"/>
                  </a:lnTo>
                  <a:lnTo>
                    <a:pt x="531" y="607"/>
                  </a:lnTo>
                  <a:lnTo>
                    <a:pt x="532" y="607"/>
                  </a:lnTo>
                  <a:lnTo>
                    <a:pt x="544" y="608"/>
                  </a:lnTo>
                  <a:lnTo>
                    <a:pt x="545" y="608"/>
                  </a:lnTo>
                  <a:lnTo>
                    <a:pt x="557" y="608"/>
                  </a:lnTo>
                  <a:lnTo>
                    <a:pt x="557" y="595"/>
                  </a:lnTo>
                  <a:lnTo>
                    <a:pt x="556" y="608"/>
                  </a:lnTo>
                  <a:lnTo>
                    <a:pt x="568" y="609"/>
                  </a:lnTo>
                  <a:lnTo>
                    <a:pt x="571" y="609"/>
                  </a:lnTo>
                  <a:lnTo>
                    <a:pt x="583" y="607"/>
                  </a:lnTo>
                  <a:lnTo>
                    <a:pt x="584" y="607"/>
                  </a:lnTo>
                  <a:lnTo>
                    <a:pt x="596" y="604"/>
                  </a:lnTo>
                  <a:lnTo>
                    <a:pt x="608" y="600"/>
                  </a:lnTo>
                  <a:lnTo>
                    <a:pt x="609" y="600"/>
                  </a:lnTo>
                  <a:lnTo>
                    <a:pt x="623" y="596"/>
                  </a:lnTo>
                  <a:lnTo>
                    <a:pt x="624" y="595"/>
                  </a:lnTo>
                  <a:lnTo>
                    <a:pt x="637" y="589"/>
                  </a:lnTo>
                  <a:lnTo>
                    <a:pt x="638" y="589"/>
                  </a:lnTo>
                  <a:lnTo>
                    <a:pt x="650" y="582"/>
                  </a:lnTo>
                  <a:lnTo>
                    <a:pt x="664" y="574"/>
                  </a:lnTo>
                  <a:lnTo>
                    <a:pt x="664" y="573"/>
                  </a:lnTo>
                  <a:lnTo>
                    <a:pt x="677" y="565"/>
                  </a:lnTo>
                  <a:lnTo>
                    <a:pt x="678" y="565"/>
                  </a:lnTo>
                  <a:lnTo>
                    <a:pt x="692" y="555"/>
                  </a:lnTo>
                  <a:lnTo>
                    <a:pt x="706" y="545"/>
                  </a:lnTo>
                  <a:lnTo>
                    <a:pt x="720" y="534"/>
                  </a:lnTo>
                  <a:lnTo>
                    <a:pt x="721" y="534"/>
                  </a:lnTo>
                  <a:lnTo>
                    <a:pt x="735" y="522"/>
                  </a:lnTo>
                  <a:lnTo>
                    <a:pt x="727" y="511"/>
                  </a:lnTo>
                  <a:lnTo>
                    <a:pt x="734" y="522"/>
                  </a:lnTo>
                  <a:lnTo>
                    <a:pt x="748" y="511"/>
                  </a:lnTo>
                  <a:lnTo>
                    <a:pt x="750" y="510"/>
                  </a:lnTo>
                  <a:lnTo>
                    <a:pt x="764" y="496"/>
                  </a:lnTo>
                  <a:lnTo>
                    <a:pt x="755" y="486"/>
                  </a:lnTo>
                  <a:lnTo>
                    <a:pt x="763" y="496"/>
                  </a:lnTo>
                  <a:lnTo>
                    <a:pt x="776" y="483"/>
                  </a:lnTo>
                  <a:lnTo>
                    <a:pt x="768" y="473"/>
                  </a:lnTo>
                  <a:lnTo>
                    <a:pt x="776" y="483"/>
                  </a:lnTo>
                  <a:lnTo>
                    <a:pt x="791" y="469"/>
                  </a:lnTo>
                  <a:lnTo>
                    <a:pt x="792" y="469"/>
                  </a:lnTo>
                  <a:lnTo>
                    <a:pt x="807" y="454"/>
                  </a:lnTo>
                  <a:lnTo>
                    <a:pt x="820" y="439"/>
                  </a:lnTo>
                  <a:lnTo>
                    <a:pt x="820" y="438"/>
                  </a:lnTo>
                  <a:lnTo>
                    <a:pt x="833" y="423"/>
                  </a:lnTo>
                  <a:lnTo>
                    <a:pt x="824" y="414"/>
                  </a:lnTo>
                  <a:lnTo>
                    <a:pt x="833" y="424"/>
                  </a:lnTo>
                  <a:lnTo>
                    <a:pt x="848" y="409"/>
                  </a:lnTo>
                  <a:lnTo>
                    <a:pt x="863" y="393"/>
                  </a:lnTo>
                  <a:lnTo>
                    <a:pt x="863" y="391"/>
                  </a:lnTo>
                  <a:lnTo>
                    <a:pt x="876" y="376"/>
                  </a:lnTo>
                  <a:lnTo>
                    <a:pt x="891" y="359"/>
                  </a:lnTo>
                  <a:lnTo>
                    <a:pt x="904" y="342"/>
                  </a:lnTo>
                  <a:lnTo>
                    <a:pt x="895" y="334"/>
                  </a:lnTo>
                  <a:lnTo>
                    <a:pt x="904" y="342"/>
                  </a:lnTo>
                  <a:lnTo>
                    <a:pt x="917" y="327"/>
                  </a:lnTo>
                  <a:lnTo>
                    <a:pt x="930" y="311"/>
                  </a:lnTo>
                  <a:lnTo>
                    <a:pt x="944" y="293"/>
                  </a:lnTo>
                  <a:lnTo>
                    <a:pt x="956" y="277"/>
                  </a:lnTo>
                  <a:lnTo>
                    <a:pt x="947" y="268"/>
                  </a:lnTo>
                  <a:lnTo>
                    <a:pt x="956" y="277"/>
                  </a:lnTo>
                  <a:lnTo>
                    <a:pt x="969" y="262"/>
                  </a:lnTo>
                  <a:lnTo>
                    <a:pt x="982" y="246"/>
                  </a:lnTo>
                  <a:lnTo>
                    <a:pt x="994" y="230"/>
                  </a:lnTo>
                  <a:lnTo>
                    <a:pt x="1006" y="214"/>
                  </a:lnTo>
                  <a:lnTo>
                    <a:pt x="997" y="205"/>
                  </a:lnTo>
                  <a:lnTo>
                    <a:pt x="1006" y="214"/>
                  </a:lnTo>
                  <a:lnTo>
                    <a:pt x="1018" y="199"/>
                  </a:lnTo>
                  <a:lnTo>
                    <a:pt x="1029" y="184"/>
                  </a:lnTo>
                  <a:lnTo>
                    <a:pt x="1041" y="168"/>
                  </a:lnTo>
                  <a:lnTo>
                    <a:pt x="1052" y="154"/>
                  </a:lnTo>
                  <a:lnTo>
                    <a:pt x="1062" y="141"/>
                  </a:lnTo>
                  <a:lnTo>
                    <a:pt x="1072" y="128"/>
                  </a:lnTo>
                  <a:lnTo>
                    <a:pt x="1083" y="115"/>
                  </a:lnTo>
                  <a:lnTo>
                    <a:pt x="1092" y="103"/>
                  </a:lnTo>
                  <a:lnTo>
                    <a:pt x="1083" y="94"/>
                  </a:lnTo>
                  <a:lnTo>
                    <a:pt x="1092" y="103"/>
                  </a:lnTo>
                  <a:lnTo>
                    <a:pt x="1101" y="92"/>
                  </a:lnTo>
                  <a:lnTo>
                    <a:pt x="1110" y="81"/>
                  </a:lnTo>
                  <a:lnTo>
                    <a:pt x="1118" y="71"/>
                  </a:lnTo>
                  <a:lnTo>
                    <a:pt x="1126" y="63"/>
                  </a:lnTo>
                  <a:lnTo>
                    <a:pt x="1133" y="54"/>
                  </a:lnTo>
                  <a:lnTo>
                    <a:pt x="1140" y="45"/>
                  </a:lnTo>
                  <a:lnTo>
                    <a:pt x="1131" y="37"/>
                  </a:lnTo>
                  <a:lnTo>
                    <a:pt x="1139" y="46"/>
                  </a:lnTo>
                  <a:lnTo>
                    <a:pt x="1145" y="41"/>
                  </a:lnTo>
                  <a:lnTo>
                    <a:pt x="1130" y="21"/>
                  </a:lnTo>
                  <a:lnTo>
                    <a:pt x="1124" y="27"/>
                  </a:lnTo>
                  <a:lnTo>
                    <a:pt x="1121" y="28"/>
                  </a:lnTo>
                  <a:lnTo>
                    <a:pt x="1114" y="37"/>
                  </a:lnTo>
                  <a:lnTo>
                    <a:pt x="1107" y="45"/>
                  </a:lnTo>
                  <a:lnTo>
                    <a:pt x="1100" y="54"/>
                  </a:lnTo>
                  <a:lnTo>
                    <a:pt x="1092" y="64"/>
                  </a:lnTo>
                  <a:lnTo>
                    <a:pt x="1083" y="75"/>
                  </a:lnTo>
                  <a:lnTo>
                    <a:pt x="1073" y="86"/>
                  </a:lnTo>
                  <a:lnTo>
                    <a:pt x="1073" y="87"/>
                  </a:lnTo>
                  <a:lnTo>
                    <a:pt x="1064" y="99"/>
                  </a:lnTo>
                  <a:lnTo>
                    <a:pt x="1054" y="112"/>
                  </a:lnTo>
                  <a:lnTo>
                    <a:pt x="1044" y="125"/>
                  </a:lnTo>
                  <a:lnTo>
                    <a:pt x="1034" y="138"/>
                  </a:lnTo>
                  <a:lnTo>
                    <a:pt x="1022" y="152"/>
                  </a:lnTo>
                  <a:lnTo>
                    <a:pt x="1011" y="167"/>
                  </a:lnTo>
                  <a:lnTo>
                    <a:pt x="1000" y="182"/>
                  </a:lnTo>
                  <a:lnTo>
                    <a:pt x="1009" y="190"/>
                  </a:lnTo>
                  <a:lnTo>
                    <a:pt x="1000" y="181"/>
                  </a:lnTo>
                  <a:lnTo>
                    <a:pt x="988" y="197"/>
                  </a:lnTo>
                  <a:lnTo>
                    <a:pt x="988" y="198"/>
                  </a:lnTo>
                  <a:lnTo>
                    <a:pt x="975" y="214"/>
                  </a:lnTo>
                  <a:lnTo>
                    <a:pt x="964" y="229"/>
                  </a:lnTo>
                  <a:lnTo>
                    <a:pt x="973" y="237"/>
                  </a:lnTo>
                  <a:lnTo>
                    <a:pt x="964" y="228"/>
                  </a:lnTo>
                  <a:lnTo>
                    <a:pt x="951" y="244"/>
                  </a:lnTo>
                  <a:lnTo>
                    <a:pt x="960" y="253"/>
                  </a:lnTo>
                  <a:lnTo>
                    <a:pt x="952" y="244"/>
                  </a:lnTo>
                  <a:lnTo>
                    <a:pt x="939" y="260"/>
                  </a:lnTo>
                  <a:lnTo>
                    <a:pt x="938" y="261"/>
                  </a:lnTo>
                  <a:lnTo>
                    <a:pt x="925" y="277"/>
                  </a:lnTo>
                  <a:lnTo>
                    <a:pt x="912" y="295"/>
                  </a:lnTo>
                  <a:lnTo>
                    <a:pt x="921" y="302"/>
                  </a:lnTo>
                  <a:lnTo>
                    <a:pt x="912" y="293"/>
                  </a:lnTo>
                  <a:lnTo>
                    <a:pt x="899" y="310"/>
                  </a:lnTo>
                  <a:lnTo>
                    <a:pt x="908" y="319"/>
                  </a:lnTo>
                  <a:lnTo>
                    <a:pt x="900" y="310"/>
                  </a:lnTo>
                  <a:lnTo>
                    <a:pt x="886" y="325"/>
                  </a:lnTo>
                  <a:lnTo>
                    <a:pt x="885" y="325"/>
                  </a:lnTo>
                  <a:lnTo>
                    <a:pt x="872" y="341"/>
                  </a:lnTo>
                  <a:lnTo>
                    <a:pt x="858" y="359"/>
                  </a:lnTo>
                  <a:lnTo>
                    <a:pt x="867" y="368"/>
                  </a:lnTo>
                  <a:lnTo>
                    <a:pt x="859" y="359"/>
                  </a:lnTo>
                  <a:lnTo>
                    <a:pt x="846" y="374"/>
                  </a:lnTo>
                  <a:lnTo>
                    <a:pt x="854" y="383"/>
                  </a:lnTo>
                  <a:lnTo>
                    <a:pt x="846" y="374"/>
                  </a:lnTo>
                  <a:lnTo>
                    <a:pt x="830" y="390"/>
                  </a:lnTo>
                  <a:lnTo>
                    <a:pt x="816" y="406"/>
                  </a:lnTo>
                  <a:lnTo>
                    <a:pt x="803" y="421"/>
                  </a:lnTo>
                  <a:lnTo>
                    <a:pt x="811" y="430"/>
                  </a:lnTo>
                  <a:lnTo>
                    <a:pt x="803" y="421"/>
                  </a:lnTo>
                  <a:lnTo>
                    <a:pt x="789" y="435"/>
                  </a:lnTo>
                  <a:lnTo>
                    <a:pt x="775" y="450"/>
                  </a:lnTo>
                  <a:lnTo>
                    <a:pt x="783" y="459"/>
                  </a:lnTo>
                  <a:lnTo>
                    <a:pt x="776" y="449"/>
                  </a:lnTo>
                  <a:lnTo>
                    <a:pt x="761" y="463"/>
                  </a:lnTo>
                  <a:lnTo>
                    <a:pt x="760" y="463"/>
                  </a:lnTo>
                  <a:lnTo>
                    <a:pt x="746" y="476"/>
                  </a:lnTo>
                  <a:lnTo>
                    <a:pt x="746" y="477"/>
                  </a:lnTo>
                  <a:lnTo>
                    <a:pt x="733" y="492"/>
                  </a:lnTo>
                  <a:lnTo>
                    <a:pt x="741" y="500"/>
                  </a:lnTo>
                  <a:lnTo>
                    <a:pt x="734" y="491"/>
                  </a:lnTo>
                  <a:lnTo>
                    <a:pt x="720" y="501"/>
                  </a:lnTo>
                  <a:lnTo>
                    <a:pt x="706" y="513"/>
                  </a:lnTo>
                  <a:lnTo>
                    <a:pt x="713" y="523"/>
                  </a:lnTo>
                  <a:lnTo>
                    <a:pt x="706" y="513"/>
                  </a:lnTo>
                  <a:lnTo>
                    <a:pt x="691" y="524"/>
                  </a:lnTo>
                  <a:lnTo>
                    <a:pt x="698" y="534"/>
                  </a:lnTo>
                  <a:lnTo>
                    <a:pt x="692" y="524"/>
                  </a:lnTo>
                  <a:lnTo>
                    <a:pt x="679" y="534"/>
                  </a:lnTo>
                  <a:lnTo>
                    <a:pt x="685" y="544"/>
                  </a:lnTo>
                  <a:lnTo>
                    <a:pt x="679" y="533"/>
                  </a:lnTo>
                  <a:lnTo>
                    <a:pt x="665" y="543"/>
                  </a:lnTo>
                  <a:lnTo>
                    <a:pt x="671" y="554"/>
                  </a:lnTo>
                  <a:lnTo>
                    <a:pt x="665" y="543"/>
                  </a:lnTo>
                  <a:lnTo>
                    <a:pt x="651" y="551"/>
                  </a:lnTo>
                  <a:lnTo>
                    <a:pt x="657" y="562"/>
                  </a:lnTo>
                  <a:lnTo>
                    <a:pt x="652" y="551"/>
                  </a:lnTo>
                  <a:lnTo>
                    <a:pt x="639" y="559"/>
                  </a:lnTo>
                  <a:lnTo>
                    <a:pt x="627" y="566"/>
                  </a:lnTo>
                  <a:lnTo>
                    <a:pt x="632" y="577"/>
                  </a:lnTo>
                  <a:lnTo>
                    <a:pt x="627" y="565"/>
                  </a:lnTo>
                  <a:lnTo>
                    <a:pt x="614" y="571"/>
                  </a:lnTo>
                  <a:lnTo>
                    <a:pt x="619" y="583"/>
                  </a:lnTo>
                  <a:lnTo>
                    <a:pt x="616" y="571"/>
                  </a:lnTo>
                  <a:lnTo>
                    <a:pt x="602" y="575"/>
                  </a:lnTo>
                  <a:lnTo>
                    <a:pt x="605" y="587"/>
                  </a:lnTo>
                  <a:lnTo>
                    <a:pt x="602" y="575"/>
                  </a:lnTo>
                  <a:lnTo>
                    <a:pt x="590" y="579"/>
                  </a:lnTo>
                  <a:lnTo>
                    <a:pt x="578" y="582"/>
                  </a:lnTo>
                  <a:lnTo>
                    <a:pt x="581" y="594"/>
                  </a:lnTo>
                  <a:lnTo>
                    <a:pt x="579" y="582"/>
                  </a:lnTo>
                  <a:lnTo>
                    <a:pt x="567" y="584"/>
                  </a:lnTo>
                  <a:lnTo>
                    <a:pt x="569" y="596"/>
                  </a:lnTo>
                  <a:lnTo>
                    <a:pt x="570" y="583"/>
                  </a:lnTo>
                  <a:lnTo>
                    <a:pt x="558" y="582"/>
                  </a:lnTo>
                  <a:lnTo>
                    <a:pt x="557" y="582"/>
                  </a:lnTo>
                  <a:lnTo>
                    <a:pt x="545" y="582"/>
                  </a:lnTo>
                  <a:lnTo>
                    <a:pt x="545" y="595"/>
                  </a:lnTo>
                  <a:lnTo>
                    <a:pt x="546" y="582"/>
                  </a:lnTo>
                  <a:lnTo>
                    <a:pt x="534" y="581"/>
                  </a:lnTo>
                  <a:lnTo>
                    <a:pt x="533" y="594"/>
                  </a:lnTo>
                  <a:lnTo>
                    <a:pt x="535" y="582"/>
                  </a:lnTo>
                  <a:lnTo>
                    <a:pt x="524" y="580"/>
                  </a:lnTo>
                  <a:lnTo>
                    <a:pt x="512" y="578"/>
                  </a:lnTo>
                  <a:lnTo>
                    <a:pt x="510" y="590"/>
                  </a:lnTo>
                  <a:lnTo>
                    <a:pt x="514" y="578"/>
                  </a:lnTo>
                  <a:lnTo>
                    <a:pt x="502" y="573"/>
                  </a:lnTo>
                  <a:lnTo>
                    <a:pt x="490" y="569"/>
                  </a:lnTo>
                  <a:lnTo>
                    <a:pt x="479" y="565"/>
                  </a:lnTo>
                  <a:lnTo>
                    <a:pt x="475" y="577"/>
                  </a:lnTo>
                  <a:lnTo>
                    <a:pt x="480" y="565"/>
                  </a:lnTo>
                  <a:lnTo>
                    <a:pt x="468" y="559"/>
                  </a:lnTo>
                  <a:lnTo>
                    <a:pt x="456" y="554"/>
                  </a:lnTo>
                  <a:lnTo>
                    <a:pt x="451" y="566"/>
                  </a:lnTo>
                  <a:lnTo>
                    <a:pt x="457" y="555"/>
                  </a:lnTo>
                  <a:lnTo>
                    <a:pt x="446" y="548"/>
                  </a:lnTo>
                  <a:lnTo>
                    <a:pt x="440" y="559"/>
                  </a:lnTo>
                  <a:lnTo>
                    <a:pt x="446" y="548"/>
                  </a:lnTo>
                  <a:lnTo>
                    <a:pt x="434" y="541"/>
                  </a:lnTo>
                  <a:lnTo>
                    <a:pt x="428" y="551"/>
                  </a:lnTo>
                  <a:lnTo>
                    <a:pt x="435" y="542"/>
                  </a:lnTo>
                  <a:lnTo>
                    <a:pt x="423" y="533"/>
                  </a:lnTo>
                  <a:lnTo>
                    <a:pt x="423" y="532"/>
                  </a:lnTo>
                  <a:lnTo>
                    <a:pt x="412" y="524"/>
                  </a:lnTo>
                  <a:lnTo>
                    <a:pt x="405" y="535"/>
                  </a:lnTo>
                  <a:lnTo>
                    <a:pt x="413" y="525"/>
                  </a:lnTo>
                  <a:lnTo>
                    <a:pt x="402" y="516"/>
                  </a:lnTo>
                  <a:lnTo>
                    <a:pt x="401" y="514"/>
                  </a:lnTo>
                  <a:lnTo>
                    <a:pt x="389" y="506"/>
                  </a:lnTo>
                  <a:lnTo>
                    <a:pt x="382" y="517"/>
                  </a:lnTo>
                  <a:lnTo>
                    <a:pt x="390" y="507"/>
                  </a:lnTo>
                  <a:lnTo>
                    <a:pt x="378" y="497"/>
                  </a:lnTo>
                  <a:lnTo>
                    <a:pt x="370" y="507"/>
                  </a:lnTo>
                  <a:lnTo>
                    <a:pt x="378" y="497"/>
                  </a:lnTo>
                  <a:lnTo>
                    <a:pt x="367" y="486"/>
                  </a:lnTo>
                  <a:lnTo>
                    <a:pt x="359" y="496"/>
                  </a:lnTo>
                  <a:lnTo>
                    <a:pt x="368" y="487"/>
                  </a:lnTo>
                  <a:lnTo>
                    <a:pt x="357" y="475"/>
                  </a:lnTo>
                  <a:lnTo>
                    <a:pt x="356" y="474"/>
                  </a:lnTo>
                  <a:lnTo>
                    <a:pt x="345" y="463"/>
                  </a:lnTo>
                  <a:lnTo>
                    <a:pt x="332" y="451"/>
                  </a:lnTo>
                  <a:lnTo>
                    <a:pt x="324" y="461"/>
                  </a:lnTo>
                  <a:lnTo>
                    <a:pt x="334" y="452"/>
                  </a:lnTo>
                  <a:lnTo>
                    <a:pt x="322" y="440"/>
                  </a:lnTo>
                  <a:lnTo>
                    <a:pt x="313" y="449"/>
                  </a:lnTo>
                  <a:lnTo>
                    <a:pt x="322" y="440"/>
                  </a:lnTo>
                  <a:lnTo>
                    <a:pt x="311" y="427"/>
                  </a:lnTo>
                  <a:lnTo>
                    <a:pt x="300" y="414"/>
                  </a:lnTo>
                  <a:lnTo>
                    <a:pt x="291" y="423"/>
                  </a:lnTo>
                  <a:lnTo>
                    <a:pt x="301" y="415"/>
                  </a:lnTo>
                  <a:lnTo>
                    <a:pt x="291" y="401"/>
                  </a:lnTo>
                  <a:lnTo>
                    <a:pt x="290" y="400"/>
                  </a:lnTo>
                  <a:lnTo>
                    <a:pt x="277" y="387"/>
                  </a:lnTo>
                  <a:lnTo>
                    <a:pt x="268" y="396"/>
                  </a:lnTo>
                  <a:lnTo>
                    <a:pt x="278" y="388"/>
                  </a:lnTo>
                  <a:lnTo>
                    <a:pt x="267" y="373"/>
                  </a:lnTo>
                  <a:lnTo>
                    <a:pt x="266" y="372"/>
                  </a:lnTo>
                  <a:lnTo>
                    <a:pt x="255" y="359"/>
                  </a:lnTo>
                  <a:lnTo>
                    <a:pt x="246" y="368"/>
                  </a:lnTo>
                  <a:lnTo>
                    <a:pt x="256" y="360"/>
                  </a:lnTo>
                  <a:lnTo>
                    <a:pt x="245" y="345"/>
                  </a:lnTo>
                  <a:lnTo>
                    <a:pt x="233" y="329"/>
                  </a:lnTo>
                  <a:lnTo>
                    <a:pt x="223" y="337"/>
                  </a:lnTo>
                  <a:lnTo>
                    <a:pt x="233" y="329"/>
                  </a:lnTo>
                  <a:lnTo>
                    <a:pt x="222" y="313"/>
                  </a:lnTo>
                  <a:lnTo>
                    <a:pt x="211" y="298"/>
                  </a:lnTo>
                  <a:lnTo>
                    <a:pt x="201" y="305"/>
                  </a:lnTo>
                  <a:lnTo>
                    <a:pt x="211" y="298"/>
                  </a:lnTo>
                  <a:lnTo>
                    <a:pt x="200" y="281"/>
                  </a:lnTo>
                  <a:lnTo>
                    <a:pt x="188" y="265"/>
                  </a:lnTo>
                  <a:lnTo>
                    <a:pt x="177" y="249"/>
                  </a:lnTo>
                  <a:lnTo>
                    <a:pt x="167" y="256"/>
                  </a:lnTo>
                  <a:lnTo>
                    <a:pt x="177" y="250"/>
                  </a:lnTo>
                  <a:lnTo>
                    <a:pt x="166" y="233"/>
                  </a:lnTo>
                  <a:lnTo>
                    <a:pt x="155" y="215"/>
                  </a:lnTo>
                  <a:lnTo>
                    <a:pt x="155" y="214"/>
                  </a:lnTo>
                  <a:lnTo>
                    <a:pt x="143" y="198"/>
                  </a:lnTo>
                  <a:lnTo>
                    <a:pt x="133" y="205"/>
                  </a:lnTo>
                  <a:lnTo>
                    <a:pt x="143" y="199"/>
                  </a:lnTo>
                  <a:lnTo>
                    <a:pt x="132" y="181"/>
                  </a:lnTo>
                  <a:lnTo>
                    <a:pt x="121" y="164"/>
                  </a:lnTo>
                  <a:lnTo>
                    <a:pt x="111" y="170"/>
                  </a:lnTo>
                  <a:lnTo>
                    <a:pt x="121" y="164"/>
                  </a:lnTo>
                  <a:lnTo>
                    <a:pt x="110" y="145"/>
                  </a:lnTo>
                  <a:lnTo>
                    <a:pt x="98" y="128"/>
                  </a:lnTo>
                  <a:lnTo>
                    <a:pt x="88" y="135"/>
                  </a:lnTo>
                  <a:lnTo>
                    <a:pt x="98" y="128"/>
                  </a:lnTo>
                  <a:lnTo>
                    <a:pt x="87" y="109"/>
                  </a:lnTo>
                  <a:lnTo>
                    <a:pt x="76" y="92"/>
                  </a:lnTo>
                  <a:lnTo>
                    <a:pt x="66" y="99"/>
                  </a:lnTo>
                  <a:lnTo>
                    <a:pt x="76" y="92"/>
                  </a:lnTo>
                  <a:lnTo>
                    <a:pt x="66" y="74"/>
                  </a:lnTo>
                  <a:lnTo>
                    <a:pt x="55" y="55"/>
                  </a:lnTo>
                  <a:lnTo>
                    <a:pt x="43" y="37"/>
                  </a:lnTo>
                  <a:lnTo>
                    <a:pt x="32" y="1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9933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1" name="Freeform 37"/>
            <p:cNvSpPr>
              <a:spLocks/>
            </p:cNvSpPr>
            <p:nvPr/>
          </p:nvSpPr>
          <p:spPr bwMode="auto">
            <a:xfrm>
              <a:off x="3675" y="1666"/>
              <a:ext cx="1078" cy="655"/>
            </a:xfrm>
            <a:custGeom>
              <a:avLst/>
              <a:gdLst>
                <a:gd name="T0" fmla="*/ 44 w 1078"/>
                <a:gd name="T1" fmla="*/ 560 h 655"/>
                <a:gd name="T2" fmla="*/ 90 w 1078"/>
                <a:gd name="T3" fmla="*/ 511 h 655"/>
                <a:gd name="T4" fmla="*/ 137 w 1078"/>
                <a:gd name="T5" fmla="*/ 437 h 655"/>
                <a:gd name="T6" fmla="*/ 185 w 1078"/>
                <a:gd name="T7" fmla="*/ 365 h 655"/>
                <a:gd name="T8" fmla="*/ 231 w 1078"/>
                <a:gd name="T9" fmla="*/ 300 h 655"/>
                <a:gd name="T10" fmla="*/ 244 w 1078"/>
                <a:gd name="T11" fmla="*/ 258 h 655"/>
                <a:gd name="T12" fmla="*/ 278 w 1078"/>
                <a:gd name="T13" fmla="*/ 238 h 655"/>
                <a:gd name="T14" fmla="*/ 303 w 1078"/>
                <a:gd name="T15" fmla="*/ 185 h 655"/>
                <a:gd name="T16" fmla="*/ 346 w 1078"/>
                <a:gd name="T17" fmla="*/ 155 h 655"/>
                <a:gd name="T18" fmla="*/ 361 w 1078"/>
                <a:gd name="T19" fmla="*/ 122 h 655"/>
                <a:gd name="T20" fmla="*/ 402 w 1078"/>
                <a:gd name="T21" fmla="*/ 101 h 655"/>
                <a:gd name="T22" fmla="*/ 439 w 1078"/>
                <a:gd name="T23" fmla="*/ 73 h 655"/>
                <a:gd name="T24" fmla="*/ 464 w 1078"/>
                <a:gd name="T25" fmla="*/ 40 h 655"/>
                <a:gd name="T26" fmla="*/ 502 w 1078"/>
                <a:gd name="T27" fmla="*/ 39 h 655"/>
                <a:gd name="T28" fmla="*/ 520 w 1078"/>
                <a:gd name="T29" fmla="*/ 18 h 655"/>
                <a:gd name="T30" fmla="*/ 555 w 1078"/>
                <a:gd name="T31" fmla="*/ 27 h 655"/>
                <a:gd name="T32" fmla="*/ 587 w 1078"/>
                <a:gd name="T33" fmla="*/ 16 h 655"/>
                <a:gd name="T34" fmla="*/ 606 w 1078"/>
                <a:gd name="T35" fmla="*/ 36 h 655"/>
                <a:gd name="T36" fmla="*/ 628 w 1078"/>
                <a:gd name="T37" fmla="*/ 49 h 655"/>
                <a:gd name="T38" fmla="*/ 675 w 1078"/>
                <a:gd name="T39" fmla="*/ 86 h 655"/>
                <a:gd name="T40" fmla="*/ 699 w 1078"/>
                <a:gd name="T41" fmla="*/ 110 h 655"/>
                <a:gd name="T42" fmla="*/ 746 w 1078"/>
                <a:gd name="T43" fmla="*/ 163 h 655"/>
                <a:gd name="T44" fmla="*/ 795 w 1078"/>
                <a:gd name="T45" fmla="*/ 229 h 655"/>
                <a:gd name="T46" fmla="*/ 841 w 1078"/>
                <a:gd name="T47" fmla="*/ 273 h 655"/>
                <a:gd name="T48" fmla="*/ 888 w 1078"/>
                <a:gd name="T49" fmla="*/ 370 h 655"/>
                <a:gd name="T50" fmla="*/ 921 w 1078"/>
                <a:gd name="T51" fmla="*/ 425 h 655"/>
                <a:gd name="T52" fmla="*/ 939 w 1078"/>
                <a:gd name="T53" fmla="*/ 458 h 655"/>
                <a:gd name="T54" fmla="*/ 959 w 1078"/>
                <a:gd name="T55" fmla="*/ 494 h 655"/>
                <a:gd name="T56" fmla="*/ 1005 w 1078"/>
                <a:gd name="T57" fmla="*/ 569 h 655"/>
                <a:gd name="T58" fmla="*/ 1030 w 1078"/>
                <a:gd name="T59" fmla="*/ 587 h 655"/>
                <a:gd name="T60" fmla="*/ 1041 w 1078"/>
                <a:gd name="T61" fmla="*/ 629 h 655"/>
                <a:gd name="T62" fmla="*/ 1060 w 1078"/>
                <a:gd name="T63" fmla="*/ 655 h 655"/>
                <a:gd name="T64" fmla="*/ 1061 w 1078"/>
                <a:gd name="T65" fmla="*/ 612 h 655"/>
                <a:gd name="T66" fmla="*/ 1047 w 1078"/>
                <a:gd name="T67" fmla="*/ 593 h 655"/>
                <a:gd name="T68" fmla="*/ 1025 w 1078"/>
                <a:gd name="T69" fmla="*/ 555 h 655"/>
                <a:gd name="T70" fmla="*/ 989 w 1078"/>
                <a:gd name="T71" fmla="*/ 495 h 655"/>
                <a:gd name="T72" fmla="*/ 959 w 1078"/>
                <a:gd name="T73" fmla="*/ 444 h 655"/>
                <a:gd name="T74" fmla="*/ 929 w 1078"/>
                <a:gd name="T75" fmla="*/ 392 h 655"/>
                <a:gd name="T76" fmla="*/ 885 w 1078"/>
                <a:gd name="T77" fmla="*/ 320 h 655"/>
                <a:gd name="T78" fmla="*/ 827 w 1078"/>
                <a:gd name="T79" fmla="*/ 229 h 655"/>
                <a:gd name="T80" fmla="*/ 776 w 1078"/>
                <a:gd name="T81" fmla="*/ 160 h 655"/>
                <a:gd name="T82" fmla="*/ 740 w 1078"/>
                <a:gd name="T83" fmla="*/ 115 h 655"/>
                <a:gd name="T84" fmla="*/ 702 w 1078"/>
                <a:gd name="T85" fmla="*/ 76 h 655"/>
                <a:gd name="T86" fmla="*/ 653 w 1078"/>
                <a:gd name="T87" fmla="*/ 34 h 655"/>
                <a:gd name="T88" fmla="*/ 613 w 1078"/>
                <a:gd name="T89" fmla="*/ 11 h 655"/>
                <a:gd name="T90" fmla="*/ 578 w 1078"/>
                <a:gd name="T91" fmla="*/ 1 h 655"/>
                <a:gd name="T92" fmla="*/ 529 w 1078"/>
                <a:gd name="T93" fmla="*/ 3 h 655"/>
                <a:gd name="T94" fmla="*/ 499 w 1078"/>
                <a:gd name="T95" fmla="*/ 26 h 655"/>
                <a:gd name="T96" fmla="*/ 472 w 1078"/>
                <a:gd name="T97" fmla="*/ 23 h 655"/>
                <a:gd name="T98" fmla="*/ 424 w 1078"/>
                <a:gd name="T99" fmla="*/ 53 h 655"/>
                <a:gd name="T100" fmla="*/ 388 w 1078"/>
                <a:gd name="T101" fmla="*/ 80 h 655"/>
                <a:gd name="T102" fmla="*/ 341 w 1078"/>
                <a:gd name="T103" fmla="*/ 124 h 655"/>
                <a:gd name="T104" fmla="*/ 306 w 1078"/>
                <a:gd name="T105" fmla="*/ 162 h 655"/>
                <a:gd name="T106" fmla="*/ 272 w 1078"/>
                <a:gd name="T107" fmla="*/ 205 h 655"/>
                <a:gd name="T108" fmla="*/ 247 w 1078"/>
                <a:gd name="T109" fmla="*/ 233 h 655"/>
                <a:gd name="T110" fmla="*/ 212 w 1078"/>
                <a:gd name="T111" fmla="*/ 282 h 655"/>
                <a:gd name="T112" fmla="*/ 177 w 1078"/>
                <a:gd name="T113" fmla="*/ 332 h 655"/>
                <a:gd name="T114" fmla="*/ 142 w 1078"/>
                <a:gd name="T115" fmla="*/ 385 h 655"/>
                <a:gd name="T116" fmla="*/ 81 w 1078"/>
                <a:gd name="T117" fmla="*/ 478 h 655"/>
                <a:gd name="T118" fmla="*/ 47 w 1078"/>
                <a:gd name="T119" fmla="*/ 533 h 655"/>
                <a:gd name="T120" fmla="*/ 12 w 1078"/>
                <a:gd name="T121" fmla="*/ 591 h 65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078"/>
                <a:gd name="T184" fmla="*/ 0 h 655"/>
                <a:gd name="T185" fmla="*/ 1078 w 1078"/>
                <a:gd name="T186" fmla="*/ 655 h 65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078" h="655">
                  <a:moveTo>
                    <a:pt x="0" y="609"/>
                  </a:moveTo>
                  <a:lnTo>
                    <a:pt x="19" y="625"/>
                  </a:lnTo>
                  <a:lnTo>
                    <a:pt x="31" y="606"/>
                  </a:lnTo>
                  <a:lnTo>
                    <a:pt x="43" y="587"/>
                  </a:lnTo>
                  <a:lnTo>
                    <a:pt x="54" y="568"/>
                  </a:lnTo>
                  <a:lnTo>
                    <a:pt x="44" y="560"/>
                  </a:lnTo>
                  <a:lnTo>
                    <a:pt x="54" y="568"/>
                  </a:lnTo>
                  <a:lnTo>
                    <a:pt x="66" y="547"/>
                  </a:lnTo>
                  <a:lnTo>
                    <a:pt x="77" y="530"/>
                  </a:lnTo>
                  <a:lnTo>
                    <a:pt x="67" y="522"/>
                  </a:lnTo>
                  <a:lnTo>
                    <a:pt x="77" y="530"/>
                  </a:lnTo>
                  <a:lnTo>
                    <a:pt x="90" y="511"/>
                  </a:lnTo>
                  <a:lnTo>
                    <a:pt x="101" y="493"/>
                  </a:lnTo>
                  <a:lnTo>
                    <a:pt x="112" y="473"/>
                  </a:lnTo>
                  <a:lnTo>
                    <a:pt x="102" y="466"/>
                  </a:lnTo>
                  <a:lnTo>
                    <a:pt x="112" y="473"/>
                  </a:lnTo>
                  <a:lnTo>
                    <a:pt x="124" y="455"/>
                  </a:lnTo>
                  <a:lnTo>
                    <a:pt x="137" y="437"/>
                  </a:lnTo>
                  <a:lnTo>
                    <a:pt x="149" y="419"/>
                  </a:lnTo>
                  <a:lnTo>
                    <a:pt x="161" y="401"/>
                  </a:lnTo>
                  <a:lnTo>
                    <a:pt x="172" y="383"/>
                  </a:lnTo>
                  <a:lnTo>
                    <a:pt x="162" y="376"/>
                  </a:lnTo>
                  <a:lnTo>
                    <a:pt x="172" y="383"/>
                  </a:lnTo>
                  <a:lnTo>
                    <a:pt x="185" y="365"/>
                  </a:lnTo>
                  <a:lnTo>
                    <a:pt x="196" y="348"/>
                  </a:lnTo>
                  <a:lnTo>
                    <a:pt x="207" y="331"/>
                  </a:lnTo>
                  <a:lnTo>
                    <a:pt x="197" y="324"/>
                  </a:lnTo>
                  <a:lnTo>
                    <a:pt x="206" y="332"/>
                  </a:lnTo>
                  <a:lnTo>
                    <a:pt x="218" y="317"/>
                  </a:lnTo>
                  <a:lnTo>
                    <a:pt x="231" y="300"/>
                  </a:lnTo>
                  <a:lnTo>
                    <a:pt x="232" y="299"/>
                  </a:lnTo>
                  <a:lnTo>
                    <a:pt x="243" y="281"/>
                  </a:lnTo>
                  <a:lnTo>
                    <a:pt x="233" y="274"/>
                  </a:lnTo>
                  <a:lnTo>
                    <a:pt x="242" y="282"/>
                  </a:lnTo>
                  <a:lnTo>
                    <a:pt x="253" y="267"/>
                  </a:lnTo>
                  <a:lnTo>
                    <a:pt x="244" y="258"/>
                  </a:lnTo>
                  <a:lnTo>
                    <a:pt x="253" y="267"/>
                  </a:lnTo>
                  <a:lnTo>
                    <a:pt x="265" y="251"/>
                  </a:lnTo>
                  <a:lnTo>
                    <a:pt x="256" y="242"/>
                  </a:lnTo>
                  <a:lnTo>
                    <a:pt x="265" y="252"/>
                  </a:lnTo>
                  <a:lnTo>
                    <a:pt x="278" y="239"/>
                  </a:lnTo>
                  <a:lnTo>
                    <a:pt x="278" y="238"/>
                  </a:lnTo>
                  <a:lnTo>
                    <a:pt x="289" y="224"/>
                  </a:lnTo>
                  <a:lnTo>
                    <a:pt x="280" y="214"/>
                  </a:lnTo>
                  <a:lnTo>
                    <a:pt x="289" y="224"/>
                  </a:lnTo>
                  <a:lnTo>
                    <a:pt x="301" y="208"/>
                  </a:lnTo>
                  <a:lnTo>
                    <a:pt x="312" y="193"/>
                  </a:lnTo>
                  <a:lnTo>
                    <a:pt x="303" y="185"/>
                  </a:lnTo>
                  <a:lnTo>
                    <a:pt x="312" y="193"/>
                  </a:lnTo>
                  <a:lnTo>
                    <a:pt x="324" y="180"/>
                  </a:lnTo>
                  <a:lnTo>
                    <a:pt x="335" y="167"/>
                  </a:lnTo>
                  <a:lnTo>
                    <a:pt x="326" y="157"/>
                  </a:lnTo>
                  <a:lnTo>
                    <a:pt x="334" y="168"/>
                  </a:lnTo>
                  <a:lnTo>
                    <a:pt x="346" y="155"/>
                  </a:lnTo>
                  <a:lnTo>
                    <a:pt x="347" y="155"/>
                  </a:lnTo>
                  <a:lnTo>
                    <a:pt x="358" y="143"/>
                  </a:lnTo>
                  <a:lnTo>
                    <a:pt x="349" y="133"/>
                  </a:lnTo>
                  <a:lnTo>
                    <a:pt x="357" y="143"/>
                  </a:lnTo>
                  <a:lnTo>
                    <a:pt x="369" y="131"/>
                  </a:lnTo>
                  <a:lnTo>
                    <a:pt x="361" y="122"/>
                  </a:lnTo>
                  <a:lnTo>
                    <a:pt x="369" y="131"/>
                  </a:lnTo>
                  <a:lnTo>
                    <a:pt x="381" y="121"/>
                  </a:lnTo>
                  <a:lnTo>
                    <a:pt x="393" y="110"/>
                  </a:lnTo>
                  <a:lnTo>
                    <a:pt x="403" y="100"/>
                  </a:lnTo>
                  <a:lnTo>
                    <a:pt x="395" y="90"/>
                  </a:lnTo>
                  <a:lnTo>
                    <a:pt x="402" y="101"/>
                  </a:lnTo>
                  <a:lnTo>
                    <a:pt x="415" y="91"/>
                  </a:lnTo>
                  <a:lnTo>
                    <a:pt x="426" y="83"/>
                  </a:lnTo>
                  <a:lnTo>
                    <a:pt x="419" y="71"/>
                  </a:lnTo>
                  <a:lnTo>
                    <a:pt x="425" y="83"/>
                  </a:lnTo>
                  <a:lnTo>
                    <a:pt x="437" y="75"/>
                  </a:lnTo>
                  <a:lnTo>
                    <a:pt x="439" y="73"/>
                  </a:lnTo>
                  <a:lnTo>
                    <a:pt x="449" y="64"/>
                  </a:lnTo>
                  <a:lnTo>
                    <a:pt x="441" y="54"/>
                  </a:lnTo>
                  <a:lnTo>
                    <a:pt x="447" y="66"/>
                  </a:lnTo>
                  <a:lnTo>
                    <a:pt x="459" y="60"/>
                  </a:lnTo>
                  <a:lnTo>
                    <a:pt x="470" y="53"/>
                  </a:lnTo>
                  <a:lnTo>
                    <a:pt x="464" y="40"/>
                  </a:lnTo>
                  <a:lnTo>
                    <a:pt x="469" y="53"/>
                  </a:lnTo>
                  <a:lnTo>
                    <a:pt x="481" y="48"/>
                  </a:lnTo>
                  <a:lnTo>
                    <a:pt x="492" y="41"/>
                  </a:lnTo>
                  <a:lnTo>
                    <a:pt x="487" y="29"/>
                  </a:lnTo>
                  <a:lnTo>
                    <a:pt x="490" y="42"/>
                  </a:lnTo>
                  <a:lnTo>
                    <a:pt x="502" y="39"/>
                  </a:lnTo>
                  <a:lnTo>
                    <a:pt x="503" y="38"/>
                  </a:lnTo>
                  <a:lnTo>
                    <a:pt x="514" y="34"/>
                  </a:lnTo>
                  <a:lnTo>
                    <a:pt x="510" y="22"/>
                  </a:lnTo>
                  <a:lnTo>
                    <a:pt x="514" y="35"/>
                  </a:lnTo>
                  <a:lnTo>
                    <a:pt x="524" y="32"/>
                  </a:lnTo>
                  <a:lnTo>
                    <a:pt x="520" y="18"/>
                  </a:lnTo>
                  <a:lnTo>
                    <a:pt x="522" y="32"/>
                  </a:lnTo>
                  <a:lnTo>
                    <a:pt x="533" y="29"/>
                  </a:lnTo>
                  <a:lnTo>
                    <a:pt x="546" y="27"/>
                  </a:lnTo>
                  <a:lnTo>
                    <a:pt x="543" y="13"/>
                  </a:lnTo>
                  <a:lnTo>
                    <a:pt x="543" y="27"/>
                  </a:lnTo>
                  <a:lnTo>
                    <a:pt x="555" y="27"/>
                  </a:lnTo>
                  <a:lnTo>
                    <a:pt x="566" y="27"/>
                  </a:lnTo>
                  <a:lnTo>
                    <a:pt x="576" y="27"/>
                  </a:lnTo>
                  <a:lnTo>
                    <a:pt x="576" y="13"/>
                  </a:lnTo>
                  <a:lnTo>
                    <a:pt x="574" y="27"/>
                  </a:lnTo>
                  <a:lnTo>
                    <a:pt x="585" y="29"/>
                  </a:lnTo>
                  <a:lnTo>
                    <a:pt x="587" y="16"/>
                  </a:lnTo>
                  <a:lnTo>
                    <a:pt x="583" y="28"/>
                  </a:lnTo>
                  <a:lnTo>
                    <a:pt x="595" y="33"/>
                  </a:lnTo>
                  <a:lnTo>
                    <a:pt x="596" y="34"/>
                  </a:lnTo>
                  <a:lnTo>
                    <a:pt x="607" y="37"/>
                  </a:lnTo>
                  <a:lnTo>
                    <a:pt x="610" y="24"/>
                  </a:lnTo>
                  <a:lnTo>
                    <a:pt x="606" y="36"/>
                  </a:lnTo>
                  <a:lnTo>
                    <a:pt x="618" y="41"/>
                  </a:lnTo>
                  <a:lnTo>
                    <a:pt x="622" y="29"/>
                  </a:lnTo>
                  <a:lnTo>
                    <a:pt x="616" y="40"/>
                  </a:lnTo>
                  <a:lnTo>
                    <a:pt x="628" y="49"/>
                  </a:lnTo>
                  <a:lnTo>
                    <a:pt x="634" y="37"/>
                  </a:lnTo>
                  <a:lnTo>
                    <a:pt x="628" y="49"/>
                  </a:lnTo>
                  <a:lnTo>
                    <a:pt x="640" y="57"/>
                  </a:lnTo>
                  <a:lnTo>
                    <a:pt x="651" y="64"/>
                  </a:lnTo>
                  <a:lnTo>
                    <a:pt x="657" y="53"/>
                  </a:lnTo>
                  <a:lnTo>
                    <a:pt x="650" y="64"/>
                  </a:lnTo>
                  <a:lnTo>
                    <a:pt x="662" y="75"/>
                  </a:lnTo>
                  <a:lnTo>
                    <a:pt x="675" y="86"/>
                  </a:lnTo>
                  <a:lnTo>
                    <a:pt x="682" y="75"/>
                  </a:lnTo>
                  <a:lnTo>
                    <a:pt x="674" y="85"/>
                  </a:lnTo>
                  <a:lnTo>
                    <a:pt x="686" y="96"/>
                  </a:lnTo>
                  <a:lnTo>
                    <a:pt x="699" y="110"/>
                  </a:lnTo>
                  <a:lnTo>
                    <a:pt x="707" y="99"/>
                  </a:lnTo>
                  <a:lnTo>
                    <a:pt x="699" y="110"/>
                  </a:lnTo>
                  <a:lnTo>
                    <a:pt x="710" y="122"/>
                  </a:lnTo>
                  <a:lnTo>
                    <a:pt x="723" y="136"/>
                  </a:lnTo>
                  <a:lnTo>
                    <a:pt x="732" y="125"/>
                  </a:lnTo>
                  <a:lnTo>
                    <a:pt x="722" y="135"/>
                  </a:lnTo>
                  <a:lnTo>
                    <a:pt x="734" y="149"/>
                  </a:lnTo>
                  <a:lnTo>
                    <a:pt x="746" y="163"/>
                  </a:lnTo>
                  <a:lnTo>
                    <a:pt x="758" y="178"/>
                  </a:lnTo>
                  <a:lnTo>
                    <a:pt x="767" y="169"/>
                  </a:lnTo>
                  <a:lnTo>
                    <a:pt x="758" y="178"/>
                  </a:lnTo>
                  <a:lnTo>
                    <a:pt x="770" y="195"/>
                  </a:lnTo>
                  <a:lnTo>
                    <a:pt x="783" y="212"/>
                  </a:lnTo>
                  <a:lnTo>
                    <a:pt x="795" y="229"/>
                  </a:lnTo>
                  <a:lnTo>
                    <a:pt x="807" y="245"/>
                  </a:lnTo>
                  <a:lnTo>
                    <a:pt x="816" y="237"/>
                  </a:lnTo>
                  <a:lnTo>
                    <a:pt x="807" y="244"/>
                  </a:lnTo>
                  <a:lnTo>
                    <a:pt x="819" y="263"/>
                  </a:lnTo>
                  <a:lnTo>
                    <a:pt x="832" y="280"/>
                  </a:lnTo>
                  <a:lnTo>
                    <a:pt x="841" y="273"/>
                  </a:lnTo>
                  <a:lnTo>
                    <a:pt x="832" y="280"/>
                  </a:lnTo>
                  <a:lnTo>
                    <a:pt x="843" y="299"/>
                  </a:lnTo>
                  <a:lnTo>
                    <a:pt x="854" y="317"/>
                  </a:lnTo>
                  <a:lnTo>
                    <a:pt x="865" y="334"/>
                  </a:lnTo>
                  <a:lnTo>
                    <a:pt x="877" y="353"/>
                  </a:lnTo>
                  <a:lnTo>
                    <a:pt x="888" y="370"/>
                  </a:lnTo>
                  <a:lnTo>
                    <a:pt x="899" y="389"/>
                  </a:lnTo>
                  <a:lnTo>
                    <a:pt x="908" y="381"/>
                  </a:lnTo>
                  <a:lnTo>
                    <a:pt x="898" y="389"/>
                  </a:lnTo>
                  <a:lnTo>
                    <a:pt x="908" y="407"/>
                  </a:lnTo>
                  <a:lnTo>
                    <a:pt x="909" y="407"/>
                  </a:lnTo>
                  <a:lnTo>
                    <a:pt x="921" y="425"/>
                  </a:lnTo>
                  <a:lnTo>
                    <a:pt x="930" y="417"/>
                  </a:lnTo>
                  <a:lnTo>
                    <a:pt x="920" y="425"/>
                  </a:lnTo>
                  <a:lnTo>
                    <a:pt x="930" y="442"/>
                  </a:lnTo>
                  <a:lnTo>
                    <a:pt x="940" y="434"/>
                  </a:lnTo>
                  <a:lnTo>
                    <a:pt x="930" y="441"/>
                  </a:lnTo>
                  <a:lnTo>
                    <a:pt x="939" y="458"/>
                  </a:lnTo>
                  <a:lnTo>
                    <a:pt x="940" y="459"/>
                  </a:lnTo>
                  <a:lnTo>
                    <a:pt x="951" y="477"/>
                  </a:lnTo>
                  <a:lnTo>
                    <a:pt x="960" y="469"/>
                  </a:lnTo>
                  <a:lnTo>
                    <a:pt x="950" y="476"/>
                  </a:lnTo>
                  <a:lnTo>
                    <a:pt x="959" y="493"/>
                  </a:lnTo>
                  <a:lnTo>
                    <a:pt x="959" y="494"/>
                  </a:lnTo>
                  <a:lnTo>
                    <a:pt x="969" y="509"/>
                  </a:lnTo>
                  <a:lnTo>
                    <a:pt x="978" y="525"/>
                  </a:lnTo>
                  <a:lnTo>
                    <a:pt x="987" y="541"/>
                  </a:lnTo>
                  <a:lnTo>
                    <a:pt x="995" y="555"/>
                  </a:lnTo>
                  <a:lnTo>
                    <a:pt x="996" y="555"/>
                  </a:lnTo>
                  <a:lnTo>
                    <a:pt x="1005" y="569"/>
                  </a:lnTo>
                  <a:lnTo>
                    <a:pt x="1015" y="561"/>
                  </a:lnTo>
                  <a:lnTo>
                    <a:pt x="1004" y="568"/>
                  </a:lnTo>
                  <a:lnTo>
                    <a:pt x="1012" y="582"/>
                  </a:lnTo>
                  <a:lnTo>
                    <a:pt x="1013" y="583"/>
                  </a:lnTo>
                  <a:lnTo>
                    <a:pt x="1021" y="595"/>
                  </a:lnTo>
                  <a:lnTo>
                    <a:pt x="1030" y="587"/>
                  </a:lnTo>
                  <a:lnTo>
                    <a:pt x="1020" y="595"/>
                  </a:lnTo>
                  <a:lnTo>
                    <a:pt x="1027" y="607"/>
                  </a:lnTo>
                  <a:lnTo>
                    <a:pt x="1028" y="607"/>
                  </a:lnTo>
                  <a:lnTo>
                    <a:pt x="1035" y="619"/>
                  </a:lnTo>
                  <a:lnTo>
                    <a:pt x="1041" y="627"/>
                  </a:lnTo>
                  <a:lnTo>
                    <a:pt x="1041" y="629"/>
                  </a:lnTo>
                  <a:lnTo>
                    <a:pt x="1048" y="638"/>
                  </a:lnTo>
                  <a:lnTo>
                    <a:pt x="1058" y="630"/>
                  </a:lnTo>
                  <a:lnTo>
                    <a:pt x="1048" y="637"/>
                  </a:lnTo>
                  <a:lnTo>
                    <a:pt x="1054" y="647"/>
                  </a:lnTo>
                  <a:lnTo>
                    <a:pt x="1054" y="648"/>
                  </a:lnTo>
                  <a:lnTo>
                    <a:pt x="1060" y="655"/>
                  </a:lnTo>
                  <a:lnTo>
                    <a:pt x="1078" y="637"/>
                  </a:lnTo>
                  <a:lnTo>
                    <a:pt x="1073" y="631"/>
                  </a:lnTo>
                  <a:lnTo>
                    <a:pt x="1064" y="638"/>
                  </a:lnTo>
                  <a:lnTo>
                    <a:pt x="1074" y="631"/>
                  </a:lnTo>
                  <a:lnTo>
                    <a:pt x="1068" y="622"/>
                  </a:lnTo>
                  <a:lnTo>
                    <a:pt x="1061" y="612"/>
                  </a:lnTo>
                  <a:lnTo>
                    <a:pt x="1050" y="620"/>
                  </a:lnTo>
                  <a:lnTo>
                    <a:pt x="1061" y="612"/>
                  </a:lnTo>
                  <a:lnTo>
                    <a:pt x="1054" y="603"/>
                  </a:lnTo>
                  <a:lnTo>
                    <a:pt x="1047" y="592"/>
                  </a:lnTo>
                  <a:lnTo>
                    <a:pt x="1037" y="599"/>
                  </a:lnTo>
                  <a:lnTo>
                    <a:pt x="1047" y="593"/>
                  </a:lnTo>
                  <a:lnTo>
                    <a:pt x="1040" y="580"/>
                  </a:lnTo>
                  <a:lnTo>
                    <a:pt x="1040" y="579"/>
                  </a:lnTo>
                  <a:lnTo>
                    <a:pt x="1032" y="567"/>
                  </a:lnTo>
                  <a:lnTo>
                    <a:pt x="1022" y="574"/>
                  </a:lnTo>
                  <a:lnTo>
                    <a:pt x="1032" y="568"/>
                  </a:lnTo>
                  <a:lnTo>
                    <a:pt x="1025" y="555"/>
                  </a:lnTo>
                  <a:lnTo>
                    <a:pt x="1016" y="540"/>
                  </a:lnTo>
                  <a:lnTo>
                    <a:pt x="1005" y="546"/>
                  </a:lnTo>
                  <a:lnTo>
                    <a:pt x="1016" y="540"/>
                  </a:lnTo>
                  <a:lnTo>
                    <a:pt x="1007" y="527"/>
                  </a:lnTo>
                  <a:lnTo>
                    <a:pt x="998" y="510"/>
                  </a:lnTo>
                  <a:lnTo>
                    <a:pt x="989" y="495"/>
                  </a:lnTo>
                  <a:lnTo>
                    <a:pt x="980" y="479"/>
                  </a:lnTo>
                  <a:lnTo>
                    <a:pt x="970" y="485"/>
                  </a:lnTo>
                  <a:lnTo>
                    <a:pt x="980" y="479"/>
                  </a:lnTo>
                  <a:lnTo>
                    <a:pt x="971" y="462"/>
                  </a:lnTo>
                  <a:lnTo>
                    <a:pt x="971" y="460"/>
                  </a:lnTo>
                  <a:lnTo>
                    <a:pt x="959" y="444"/>
                  </a:lnTo>
                  <a:lnTo>
                    <a:pt x="949" y="452"/>
                  </a:lnTo>
                  <a:lnTo>
                    <a:pt x="960" y="445"/>
                  </a:lnTo>
                  <a:lnTo>
                    <a:pt x="951" y="427"/>
                  </a:lnTo>
                  <a:lnTo>
                    <a:pt x="950" y="427"/>
                  </a:lnTo>
                  <a:lnTo>
                    <a:pt x="940" y="410"/>
                  </a:lnTo>
                  <a:lnTo>
                    <a:pt x="929" y="392"/>
                  </a:lnTo>
                  <a:lnTo>
                    <a:pt x="919" y="398"/>
                  </a:lnTo>
                  <a:lnTo>
                    <a:pt x="929" y="392"/>
                  </a:lnTo>
                  <a:lnTo>
                    <a:pt x="919" y="375"/>
                  </a:lnTo>
                  <a:lnTo>
                    <a:pt x="907" y="356"/>
                  </a:lnTo>
                  <a:lnTo>
                    <a:pt x="896" y="338"/>
                  </a:lnTo>
                  <a:lnTo>
                    <a:pt x="885" y="320"/>
                  </a:lnTo>
                  <a:lnTo>
                    <a:pt x="874" y="302"/>
                  </a:lnTo>
                  <a:lnTo>
                    <a:pt x="862" y="284"/>
                  </a:lnTo>
                  <a:lnTo>
                    <a:pt x="851" y="266"/>
                  </a:lnTo>
                  <a:lnTo>
                    <a:pt x="851" y="265"/>
                  </a:lnTo>
                  <a:lnTo>
                    <a:pt x="839" y="247"/>
                  </a:lnTo>
                  <a:lnTo>
                    <a:pt x="827" y="229"/>
                  </a:lnTo>
                  <a:lnTo>
                    <a:pt x="826" y="229"/>
                  </a:lnTo>
                  <a:lnTo>
                    <a:pt x="813" y="212"/>
                  </a:lnTo>
                  <a:lnTo>
                    <a:pt x="801" y="195"/>
                  </a:lnTo>
                  <a:lnTo>
                    <a:pt x="789" y="178"/>
                  </a:lnTo>
                  <a:lnTo>
                    <a:pt x="776" y="161"/>
                  </a:lnTo>
                  <a:lnTo>
                    <a:pt x="776" y="160"/>
                  </a:lnTo>
                  <a:lnTo>
                    <a:pt x="764" y="146"/>
                  </a:lnTo>
                  <a:lnTo>
                    <a:pt x="752" y="130"/>
                  </a:lnTo>
                  <a:lnTo>
                    <a:pt x="743" y="140"/>
                  </a:lnTo>
                  <a:lnTo>
                    <a:pt x="752" y="131"/>
                  </a:lnTo>
                  <a:lnTo>
                    <a:pt x="741" y="117"/>
                  </a:lnTo>
                  <a:lnTo>
                    <a:pt x="740" y="115"/>
                  </a:lnTo>
                  <a:lnTo>
                    <a:pt x="726" y="101"/>
                  </a:lnTo>
                  <a:lnTo>
                    <a:pt x="718" y="112"/>
                  </a:lnTo>
                  <a:lnTo>
                    <a:pt x="727" y="102"/>
                  </a:lnTo>
                  <a:lnTo>
                    <a:pt x="716" y="90"/>
                  </a:lnTo>
                  <a:lnTo>
                    <a:pt x="715" y="89"/>
                  </a:lnTo>
                  <a:lnTo>
                    <a:pt x="702" y="76"/>
                  </a:lnTo>
                  <a:lnTo>
                    <a:pt x="691" y="64"/>
                  </a:lnTo>
                  <a:lnTo>
                    <a:pt x="690" y="64"/>
                  </a:lnTo>
                  <a:lnTo>
                    <a:pt x="676" y="53"/>
                  </a:lnTo>
                  <a:lnTo>
                    <a:pt x="664" y="42"/>
                  </a:lnTo>
                  <a:lnTo>
                    <a:pt x="664" y="41"/>
                  </a:lnTo>
                  <a:lnTo>
                    <a:pt x="653" y="34"/>
                  </a:lnTo>
                  <a:lnTo>
                    <a:pt x="642" y="26"/>
                  </a:lnTo>
                  <a:lnTo>
                    <a:pt x="641" y="26"/>
                  </a:lnTo>
                  <a:lnTo>
                    <a:pt x="628" y="18"/>
                  </a:lnTo>
                  <a:lnTo>
                    <a:pt x="627" y="17"/>
                  </a:lnTo>
                  <a:lnTo>
                    <a:pt x="615" y="11"/>
                  </a:lnTo>
                  <a:lnTo>
                    <a:pt x="613" y="11"/>
                  </a:lnTo>
                  <a:lnTo>
                    <a:pt x="602" y="8"/>
                  </a:lnTo>
                  <a:lnTo>
                    <a:pt x="599" y="21"/>
                  </a:lnTo>
                  <a:lnTo>
                    <a:pt x="603" y="8"/>
                  </a:lnTo>
                  <a:lnTo>
                    <a:pt x="592" y="3"/>
                  </a:lnTo>
                  <a:lnTo>
                    <a:pt x="589" y="3"/>
                  </a:lnTo>
                  <a:lnTo>
                    <a:pt x="578" y="1"/>
                  </a:lnTo>
                  <a:lnTo>
                    <a:pt x="576" y="0"/>
                  </a:lnTo>
                  <a:lnTo>
                    <a:pt x="566" y="0"/>
                  </a:lnTo>
                  <a:lnTo>
                    <a:pt x="555" y="0"/>
                  </a:lnTo>
                  <a:lnTo>
                    <a:pt x="543" y="0"/>
                  </a:lnTo>
                  <a:lnTo>
                    <a:pt x="541" y="1"/>
                  </a:lnTo>
                  <a:lnTo>
                    <a:pt x="529" y="3"/>
                  </a:lnTo>
                  <a:lnTo>
                    <a:pt x="518" y="6"/>
                  </a:lnTo>
                  <a:lnTo>
                    <a:pt x="517" y="6"/>
                  </a:lnTo>
                  <a:lnTo>
                    <a:pt x="507" y="9"/>
                  </a:lnTo>
                  <a:lnTo>
                    <a:pt x="506" y="9"/>
                  </a:lnTo>
                  <a:lnTo>
                    <a:pt x="494" y="13"/>
                  </a:lnTo>
                  <a:lnTo>
                    <a:pt x="499" y="26"/>
                  </a:lnTo>
                  <a:lnTo>
                    <a:pt x="495" y="13"/>
                  </a:lnTo>
                  <a:lnTo>
                    <a:pt x="484" y="17"/>
                  </a:lnTo>
                  <a:lnTo>
                    <a:pt x="482" y="17"/>
                  </a:lnTo>
                  <a:lnTo>
                    <a:pt x="471" y="23"/>
                  </a:lnTo>
                  <a:lnTo>
                    <a:pt x="476" y="35"/>
                  </a:lnTo>
                  <a:lnTo>
                    <a:pt x="472" y="23"/>
                  </a:lnTo>
                  <a:lnTo>
                    <a:pt x="460" y="28"/>
                  </a:lnTo>
                  <a:lnTo>
                    <a:pt x="459" y="29"/>
                  </a:lnTo>
                  <a:lnTo>
                    <a:pt x="447" y="36"/>
                  </a:lnTo>
                  <a:lnTo>
                    <a:pt x="436" y="42"/>
                  </a:lnTo>
                  <a:lnTo>
                    <a:pt x="434" y="44"/>
                  </a:lnTo>
                  <a:lnTo>
                    <a:pt x="424" y="53"/>
                  </a:lnTo>
                  <a:lnTo>
                    <a:pt x="431" y="63"/>
                  </a:lnTo>
                  <a:lnTo>
                    <a:pt x="425" y="52"/>
                  </a:lnTo>
                  <a:lnTo>
                    <a:pt x="413" y="60"/>
                  </a:lnTo>
                  <a:lnTo>
                    <a:pt x="412" y="61"/>
                  </a:lnTo>
                  <a:lnTo>
                    <a:pt x="400" y="70"/>
                  </a:lnTo>
                  <a:lnTo>
                    <a:pt x="388" y="80"/>
                  </a:lnTo>
                  <a:lnTo>
                    <a:pt x="378" y="89"/>
                  </a:lnTo>
                  <a:lnTo>
                    <a:pt x="366" y="100"/>
                  </a:lnTo>
                  <a:lnTo>
                    <a:pt x="353" y="112"/>
                  </a:lnTo>
                  <a:lnTo>
                    <a:pt x="352" y="112"/>
                  </a:lnTo>
                  <a:lnTo>
                    <a:pt x="341" y="123"/>
                  </a:lnTo>
                  <a:lnTo>
                    <a:pt x="341" y="124"/>
                  </a:lnTo>
                  <a:lnTo>
                    <a:pt x="330" y="137"/>
                  </a:lnTo>
                  <a:lnTo>
                    <a:pt x="338" y="146"/>
                  </a:lnTo>
                  <a:lnTo>
                    <a:pt x="330" y="136"/>
                  </a:lnTo>
                  <a:lnTo>
                    <a:pt x="318" y="148"/>
                  </a:lnTo>
                  <a:lnTo>
                    <a:pt x="318" y="149"/>
                  </a:lnTo>
                  <a:lnTo>
                    <a:pt x="306" y="162"/>
                  </a:lnTo>
                  <a:lnTo>
                    <a:pt x="295" y="176"/>
                  </a:lnTo>
                  <a:lnTo>
                    <a:pt x="294" y="177"/>
                  </a:lnTo>
                  <a:lnTo>
                    <a:pt x="283" y="191"/>
                  </a:lnTo>
                  <a:lnTo>
                    <a:pt x="292" y="200"/>
                  </a:lnTo>
                  <a:lnTo>
                    <a:pt x="284" y="190"/>
                  </a:lnTo>
                  <a:lnTo>
                    <a:pt x="272" y="205"/>
                  </a:lnTo>
                  <a:lnTo>
                    <a:pt x="271" y="206"/>
                  </a:lnTo>
                  <a:lnTo>
                    <a:pt x="259" y="220"/>
                  </a:lnTo>
                  <a:lnTo>
                    <a:pt x="269" y="229"/>
                  </a:lnTo>
                  <a:lnTo>
                    <a:pt x="260" y="219"/>
                  </a:lnTo>
                  <a:lnTo>
                    <a:pt x="248" y="233"/>
                  </a:lnTo>
                  <a:lnTo>
                    <a:pt x="247" y="233"/>
                  </a:lnTo>
                  <a:lnTo>
                    <a:pt x="235" y="249"/>
                  </a:lnTo>
                  <a:lnTo>
                    <a:pt x="235" y="250"/>
                  </a:lnTo>
                  <a:lnTo>
                    <a:pt x="224" y="266"/>
                  </a:lnTo>
                  <a:lnTo>
                    <a:pt x="212" y="282"/>
                  </a:lnTo>
                  <a:lnTo>
                    <a:pt x="222" y="291"/>
                  </a:lnTo>
                  <a:lnTo>
                    <a:pt x="212" y="282"/>
                  </a:lnTo>
                  <a:lnTo>
                    <a:pt x="200" y="300"/>
                  </a:lnTo>
                  <a:lnTo>
                    <a:pt x="209" y="307"/>
                  </a:lnTo>
                  <a:lnTo>
                    <a:pt x="200" y="299"/>
                  </a:lnTo>
                  <a:lnTo>
                    <a:pt x="188" y="315"/>
                  </a:lnTo>
                  <a:lnTo>
                    <a:pt x="188" y="316"/>
                  </a:lnTo>
                  <a:lnTo>
                    <a:pt x="177" y="332"/>
                  </a:lnTo>
                  <a:lnTo>
                    <a:pt x="165" y="350"/>
                  </a:lnTo>
                  <a:lnTo>
                    <a:pt x="153" y="367"/>
                  </a:lnTo>
                  <a:lnTo>
                    <a:pt x="153" y="368"/>
                  </a:lnTo>
                  <a:lnTo>
                    <a:pt x="142" y="387"/>
                  </a:lnTo>
                  <a:lnTo>
                    <a:pt x="151" y="393"/>
                  </a:lnTo>
                  <a:lnTo>
                    <a:pt x="142" y="385"/>
                  </a:lnTo>
                  <a:lnTo>
                    <a:pt x="130" y="404"/>
                  </a:lnTo>
                  <a:lnTo>
                    <a:pt x="117" y="421"/>
                  </a:lnTo>
                  <a:lnTo>
                    <a:pt x="105" y="440"/>
                  </a:lnTo>
                  <a:lnTo>
                    <a:pt x="93" y="457"/>
                  </a:lnTo>
                  <a:lnTo>
                    <a:pt x="92" y="458"/>
                  </a:lnTo>
                  <a:lnTo>
                    <a:pt x="81" y="478"/>
                  </a:lnTo>
                  <a:lnTo>
                    <a:pt x="69" y="497"/>
                  </a:lnTo>
                  <a:lnTo>
                    <a:pt x="79" y="504"/>
                  </a:lnTo>
                  <a:lnTo>
                    <a:pt x="70" y="496"/>
                  </a:lnTo>
                  <a:lnTo>
                    <a:pt x="58" y="514"/>
                  </a:lnTo>
                  <a:lnTo>
                    <a:pt x="58" y="515"/>
                  </a:lnTo>
                  <a:lnTo>
                    <a:pt x="47" y="533"/>
                  </a:lnTo>
                  <a:lnTo>
                    <a:pt x="35" y="554"/>
                  </a:lnTo>
                  <a:lnTo>
                    <a:pt x="33" y="554"/>
                  </a:lnTo>
                  <a:lnTo>
                    <a:pt x="22" y="572"/>
                  </a:lnTo>
                  <a:lnTo>
                    <a:pt x="11" y="592"/>
                  </a:lnTo>
                  <a:lnTo>
                    <a:pt x="21" y="598"/>
                  </a:lnTo>
                  <a:lnTo>
                    <a:pt x="12" y="591"/>
                  </a:lnTo>
                  <a:lnTo>
                    <a:pt x="0" y="609"/>
                  </a:lnTo>
                  <a:close/>
                </a:path>
              </a:pathLst>
            </a:custGeom>
            <a:solidFill>
              <a:srgbClr val="FF9933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2428875" y="3578245"/>
            <a:ext cx="5214938" cy="1922462"/>
            <a:chOff x="1489" y="1655"/>
            <a:chExt cx="3285" cy="1211"/>
          </a:xfrm>
        </p:grpSpPr>
        <p:sp>
          <p:nvSpPr>
            <p:cNvPr id="31754" name="Line 39"/>
            <p:cNvSpPr>
              <a:spLocks noChangeShapeType="1"/>
            </p:cNvSpPr>
            <p:nvPr/>
          </p:nvSpPr>
          <p:spPr bwMode="auto">
            <a:xfrm>
              <a:off x="3923" y="2544"/>
              <a:ext cx="545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triangle" w="sm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5" name="Freeform 40"/>
            <p:cNvSpPr>
              <a:spLocks/>
            </p:cNvSpPr>
            <p:nvPr/>
          </p:nvSpPr>
          <p:spPr bwMode="auto">
            <a:xfrm>
              <a:off x="1489" y="2205"/>
              <a:ext cx="1145" cy="609"/>
            </a:xfrm>
            <a:custGeom>
              <a:avLst/>
              <a:gdLst>
                <a:gd name="T0" fmla="*/ 45 w 1145"/>
                <a:gd name="T1" fmla="*/ 88 h 609"/>
                <a:gd name="T2" fmla="*/ 77 w 1145"/>
                <a:gd name="T3" fmla="*/ 116 h 609"/>
                <a:gd name="T4" fmla="*/ 89 w 1145"/>
                <a:gd name="T5" fmla="*/ 160 h 609"/>
                <a:gd name="T6" fmla="*/ 144 w 1145"/>
                <a:gd name="T7" fmla="*/ 222 h 609"/>
                <a:gd name="T8" fmla="*/ 191 w 1145"/>
                <a:gd name="T9" fmla="*/ 313 h 609"/>
                <a:gd name="T10" fmla="*/ 214 w 1145"/>
                <a:gd name="T11" fmla="*/ 346 h 609"/>
                <a:gd name="T12" fmla="*/ 259 w 1145"/>
                <a:gd name="T13" fmla="*/ 405 h 609"/>
                <a:gd name="T14" fmla="*/ 281 w 1145"/>
                <a:gd name="T15" fmla="*/ 432 h 609"/>
                <a:gd name="T16" fmla="*/ 340 w 1145"/>
                <a:gd name="T17" fmla="*/ 494 h 609"/>
                <a:gd name="T18" fmla="*/ 374 w 1145"/>
                <a:gd name="T19" fmla="*/ 526 h 609"/>
                <a:gd name="T20" fmla="*/ 399 w 1145"/>
                <a:gd name="T21" fmla="*/ 546 h 609"/>
                <a:gd name="T22" fmla="*/ 434 w 1145"/>
                <a:gd name="T23" fmla="*/ 570 h 609"/>
                <a:gd name="T24" fmla="*/ 458 w 1145"/>
                <a:gd name="T25" fmla="*/ 583 h 609"/>
                <a:gd name="T26" fmla="*/ 508 w 1145"/>
                <a:gd name="T27" fmla="*/ 603 h 609"/>
                <a:gd name="T28" fmla="*/ 557 w 1145"/>
                <a:gd name="T29" fmla="*/ 608 h 609"/>
                <a:gd name="T30" fmla="*/ 584 w 1145"/>
                <a:gd name="T31" fmla="*/ 607 h 609"/>
                <a:gd name="T32" fmla="*/ 637 w 1145"/>
                <a:gd name="T33" fmla="*/ 589 h 609"/>
                <a:gd name="T34" fmla="*/ 678 w 1145"/>
                <a:gd name="T35" fmla="*/ 565 h 609"/>
                <a:gd name="T36" fmla="*/ 727 w 1145"/>
                <a:gd name="T37" fmla="*/ 511 h 609"/>
                <a:gd name="T38" fmla="*/ 763 w 1145"/>
                <a:gd name="T39" fmla="*/ 496 h 609"/>
                <a:gd name="T40" fmla="*/ 807 w 1145"/>
                <a:gd name="T41" fmla="*/ 454 h 609"/>
                <a:gd name="T42" fmla="*/ 848 w 1145"/>
                <a:gd name="T43" fmla="*/ 409 h 609"/>
                <a:gd name="T44" fmla="*/ 895 w 1145"/>
                <a:gd name="T45" fmla="*/ 334 h 609"/>
                <a:gd name="T46" fmla="*/ 947 w 1145"/>
                <a:gd name="T47" fmla="*/ 268 h 609"/>
                <a:gd name="T48" fmla="*/ 997 w 1145"/>
                <a:gd name="T49" fmla="*/ 205 h 609"/>
                <a:gd name="T50" fmla="*/ 1062 w 1145"/>
                <a:gd name="T51" fmla="*/ 141 h 609"/>
                <a:gd name="T52" fmla="*/ 1101 w 1145"/>
                <a:gd name="T53" fmla="*/ 92 h 609"/>
                <a:gd name="T54" fmla="*/ 1131 w 1145"/>
                <a:gd name="T55" fmla="*/ 37 h 609"/>
                <a:gd name="T56" fmla="*/ 1114 w 1145"/>
                <a:gd name="T57" fmla="*/ 37 h 609"/>
                <a:gd name="T58" fmla="*/ 1073 w 1145"/>
                <a:gd name="T59" fmla="*/ 87 h 609"/>
                <a:gd name="T60" fmla="*/ 1011 w 1145"/>
                <a:gd name="T61" fmla="*/ 167 h 609"/>
                <a:gd name="T62" fmla="*/ 975 w 1145"/>
                <a:gd name="T63" fmla="*/ 214 h 609"/>
                <a:gd name="T64" fmla="*/ 952 w 1145"/>
                <a:gd name="T65" fmla="*/ 244 h 609"/>
                <a:gd name="T66" fmla="*/ 912 w 1145"/>
                <a:gd name="T67" fmla="*/ 293 h 609"/>
                <a:gd name="T68" fmla="*/ 872 w 1145"/>
                <a:gd name="T69" fmla="*/ 341 h 609"/>
                <a:gd name="T70" fmla="*/ 846 w 1145"/>
                <a:gd name="T71" fmla="*/ 374 h 609"/>
                <a:gd name="T72" fmla="*/ 789 w 1145"/>
                <a:gd name="T73" fmla="*/ 435 h 609"/>
                <a:gd name="T74" fmla="*/ 746 w 1145"/>
                <a:gd name="T75" fmla="*/ 476 h 609"/>
                <a:gd name="T76" fmla="*/ 706 w 1145"/>
                <a:gd name="T77" fmla="*/ 513 h 609"/>
                <a:gd name="T78" fmla="*/ 679 w 1145"/>
                <a:gd name="T79" fmla="*/ 534 h 609"/>
                <a:gd name="T80" fmla="*/ 651 w 1145"/>
                <a:gd name="T81" fmla="*/ 551 h 609"/>
                <a:gd name="T82" fmla="*/ 627 w 1145"/>
                <a:gd name="T83" fmla="*/ 565 h 609"/>
                <a:gd name="T84" fmla="*/ 602 w 1145"/>
                <a:gd name="T85" fmla="*/ 575 h 609"/>
                <a:gd name="T86" fmla="*/ 569 w 1145"/>
                <a:gd name="T87" fmla="*/ 596 h 609"/>
                <a:gd name="T88" fmla="*/ 546 w 1145"/>
                <a:gd name="T89" fmla="*/ 582 h 609"/>
                <a:gd name="T90" fmla="*/ 510 w 1145"/>
                <a:gd name="T91" fmla="*/ 590 h 609"/>
                <a:gd name="T92" fmla="*/ 480 w 1145"/>
                <a:gd name="T93" fmla="*/ 565 h 609"/>
                <a:gd name="T94" fmla="*/ 440 w 1145"/>
                <a:gd name="T95" fmla="*/ 559 h 609"/>
                <a:gd name="T96" fmla="*/ 423 w 1145"/>
                <a:gd name="T97" fmla="*/ 532 h 609"/>
                <a:gd name="T98" fmla="*/ 389 w 1145"/>
                <a:gd name="T99" fmla="*/ 506 h 609"/>
                <a:gd name="T100" fmla="*/ 367 w 1145"/>
                <a:gd name="T101" fmla="*/ 486 h 609"/>
                <a:gd name="T102" fmla="*/ 332 w 1145"/>
                <a:gd name="T103" fmla="*/ 451 h 609"/>
                <a:gd name="T104" fmla="*/ 311 w 1145"/>
                <a:gd name="T105" fmla="*/ 427 h 609"/>
                <a:gd name="T106" fmla="*/ 277 w 1145"/>
                <a:gd name="T107" fmla="*/ 387 h 609"/>
                <a:gd name="T108" fmla="*/ 246 w 1145"/>
                <a:gd name="T109" fmla="*/ 368 h 609"/>
                <a:gd name="T110" fmla="*/ 222 w 1145"/>
                <a:gd name="T111" fmla="*/ 313 h 609"/>
                <a:gd name="T112" fmla="*/ 177 w 1145"/>
                <a:gd name="T113" fmla="*/ 249 h 609"/>
                <a:gd name="T114" fmla="*/ 143 w 1145"/>
                <a:gd name="T115" fmla="*/ 198 h 609"/>
                <a:gd name="T116" fmla="*/ 121 w 1145"/>
                <a:gd name="T117" fmla="*/ 164 h 609"/>
                <a:gd name="T118" fmla="*/ 76 w 1145"/>
                <a:gd name="T119" fmla="*/ 92 h 609"/>
                <a:gd name="T120" fmla="*/ 32 w 1145"/>
                <a:gd name="T121" fmla="*/ 18 h 60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145"/>
                <a:gd name="T184" fmla="*/ 0 h 609"/>
                <a:gd name="T185" fmla="*/ 1145 w 1145"/>
                <a:gd name="T186" fmla="*/ 609 h 60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145" h="609">
                  <a:moveTo>
                    <a:pt x="21" y="0"/>
                  </a:moveTo>
                  <a:lnTo>
                    <a:pt x="0" y="14"/>
                  </a:lnTo>
                  <a:lnTo>
                    <a:pt x="12" y="32"/>
                  </a:lnTo>
                  <a:lnTo>
                    <a:pt x="23" y="51"/>
                  </a:lnTo>
                  <a:lnTo>
                    <a:pt x="34" y="69"/>
                  </a:lnTo>
                  <a:lnTo>
                    <a:pt x="45" y="88"/>
                  </a:lnTo>
                  <a:lnTo>
                    <a:pt x="56" y="80"/>
                  </a:lnTo>
                  <a:lnTo>
                    <a:pt x="45" y="87"/>
                  </a:lnTo>
                  <a:lnTo>
                    <a:pt x="56" y="105"/>
                  </a:lnTo>
                  <a:lnTo>
                    <a:pt x="57" y="106"/>
                  </a:lnTo>
                  <a:lnTo>
                    <a:pt x="68" y="124"/>
                  </a:lnTo>
                  <a:lnTo>
                    <a:pt x="77" y="116"/>
                  </a:lnTo>
                  <a:lnTo>
                    <a:pt x="67" y="124"/>
                  </a:lnTo>
                  <a:lnTo>
                    <a:pt x="78" y="142"/>
                  </a:lnTo>
                  <a:lnTo>
                    <a:pt x="79" y="142"/>
                  </a:lnTo>
                  <a:lnTo>
                    <a:pt x="90" y="160"/>
                  </a:lnTo>
                  <a:lnTo>
                    <a:pt x="99" y="152"/>
                  </a:lnTo>
                  <a:lnTo>
                    <a:pt x="89" y="160"/>
                  </a:lnTo>
                  <a:lnTo>
                    <a:pt x="100" y="178"/>
                  </a:lnTo>
                  <a:lnTo>
                    <a:pt x="102" y="178"/>
                  </a:lnTo>
                  <a:lnTo>
                    <a:pt x="113" y="195"/>
                  </a:lnTo>
                  <a:lnTo>
                    <a:pt x="124" y="213"/>
                  </a:lnTo>
                  <a:lnTo>
                    <a:pt x="135" y="229"/>
                  </a:lnTo>
                  <a:lnTo>
                    <a:pt x="144" y="222"/>
                  </a:lnTo>
                  <a:lnTo>
                    <a:pt x="135" y="229"/>
                  </a:lnTo>
                  <a:lnTo>
                    <a:pt x="146" y="247"/>
                  </a:lnTo>
                  <a:lnTo>
                    <a:pt x="158" y="264"/>
                  </a:lnTo>
                  <a:lnTo>
                    <a:pt x="169" y="280"/>
                  </a:lnTo>
                  <a:lnTo>
                    <a:pt x="180" y="297"/>
                  </a:lnTo>
                  <a:lnTo>
                    <a:pt x="191" y="313"/>
                  </a:lnTo>
                  <a:lnTo>
                    <a:pt x="191" y="314"/>
                  </a:lnTo>
                  <a:lnTo>
                    <a:pt x="203" y="329"/>
                  </a:lnTo>
                  <a:lnTo>
                    <a:pt x="212" y="321"/>
                  </a:lnTo>
                  <a:lnTo>
                    <a:pt x="203" y="328"/>
                  </a:lnTo>
                  <a:lnTo>
                    <a:pt x="214" y="345"/>
                  </a:lnTo>
                  <a:lnTo>
                    <a:pt x="214" y="346"/>
                  </a:lnTo>
                  <a:lnTo>
                    <a:pt x="225" y="361"/>
                  </a:lnTo>
                  <a:lnTo>
                    <a:pt x="236" y="376"/>
                  </a:lnTo>
                  <a:lnTo>
                    <a:pt x="248" y="389"/>
                  </a:lnTo>
                  <a:lnTo>
                    <a:pt x="257" y="381"/>
                  </a:lnTo>
                  <a:lnTo>
                    <a:pt x="248" y="389"/>
                  </a:lnTo>
                  <a:lnTo>
                    <a:pt x="259" y="405"/>
                  </a:lnTo>
                  <a:lnTo>
                    <a:pt x="260" y="406"/>
                  </a:lnTo>
                  <a:lnTo>
                    <a:pt x="272" y="419"/>
                  </a:lnTo>
                  <a:lnTo>
                    <a:pt x="280" y="409"/>
                  </a:lnTo>
                  <a:lnTo>
                    <a:pt x="271" y="416"/>
                  </a:lnTo>
                  <a:lnTo>
                    <a:pt x="281" y="431"/>
                  </a:lnTo>
                  <a:lnTo>
                    <a:pt x="281" y="432"/>
                  </a:lnTo>
                  <a:lnTo>
                    <a:pt x="293" y="445"/>
                  </a:lnTo>
                  <a:lnTo>
                    <a:pt x="304" y="458"/>
                  </a:lnTo>
                  <a:lnTo>
                    <a:pt x="305" y="459"/>
                  </a:lnTo>
                  <a:lnTo>
                    <a:pt x="316" y="471"/>
                  </a:lnTo>
                  <a:lnTo>
                    <a:pt x="328" y="483"/>
                  </a:lnTo>
                  <a:lnTo>
                    <a:pt x="340" y="494"/>
                  </a:lnTo>
                  <a:lnTo>
                    <a:pt x="348" y="484"/>
                  </a:lnTo>
                  <a:lnTo>
                    <a:pt x="340" y="494"/>
                  </a:lnTo>
                  <a:lnTo>
                    <a:pt x="351" y="506"/>
                  </a:lnTo>
                  <a:lnTo>
                    <a:pt x="362" y="517"/>
                  </a:lnTo>
                  <a:lnTo>
                    <a:pt x="363" y="517"/>
                  </a:lnTo>
                  <a:lnTo>
                    <a:pt x="374" y="526"/>
                  </a:lnTo>
                  <a:lnTo>
                    <a:pt x="375" y="528"/>
                  </a:lnTo>
                  <a:lnTo>
                    <a:pt x="388" y="536"/>
                  </a:lnTo>
                  <a:lnTo>
                    <a:pt x="394" y="525"/>
                  </a:lnTo>
                  <a:lnTo>
                    <a:pt x="387" y="535"/>
                  </a:lnTo>
                  <a:lnTo>
                    <a:pt x="398" y="545"/>
                  </a:lnTo>
                  <a:lnTo>
                    <a:pt x="399" y="546"/>
                  </a:lnTo>
                  <a:lnTo>
                    <a:pt x="410" y="554"/>
                  </a:lnTo>
                  <a:lnTo>
                    <a:pt x="416" y="543"/>
                  </a:lnTo>
                  <a:lnTo>
                    <a:pt x="409" y="554"/>
                  </a:lnTo>
                  <a:lnTo>
                    <a:pt x="420" y="562"/>
                  </a:lnTo>
                  <a:lnTo>
                    <a:pt x="421" y="562"/>
                  </a:lnTo>
                  <a:lnTo>
                    <a:pt x="434" y="570"/>
                  </a:lnTo>
                  <a:lnTo>
                    <a:pt x="435" y="571"/>
                  </a:lnTo>
                  <a:lnTo>
                    <a:pt x="446" y="578"/>
                  </a:lnTo>
                  <a:lnTo>
                    <a:pt x="447" y="578"/>
                  </a:lnTo>
                  <a:lnTo>
                    <a:pt x="459" y="583"/>
                  </a:lnTo>
                  <a:lnTo>
                    <a:pt x="463" y="571"/>
                  </a:lnTo>
                  <a:lnTo>
                    <a:pt x="458" y="583"/>
                  </a:lnTo>
                  <a:lnTo>
                    <a:pt x="469" y="589"/>
                  </a:lnTo>
                  <a:lnTo>
                    <a:pt x="470" y="589"/>
                  </a:lnTo>
                  <a:lnTo>
                    <a:pt x="482" y="593"/>
                  </a:lnTo>
                  <a:lnTo>
                    <a:pt x="494" y="597"/>
                  </a:lnTo>
                  <a:lnTo>
                    <a:pt x="506" y="602"/>
                  </a:lnTo>
                  <a:lnTo>
                    <a:pt x="508" y="603"/>
                  </a:lnTo>
                  <a:lnTo>
                    <a:pt x="520" y="605"/>
                  </a:lnTo>
                  <a:lnTo>
                    <a:pt x="531" y="607"/>
                  </a:lnTo>
                  <a:lnTo>
                    <a:pt x="532" y="607"/>
                  </a:lnTo>
                  <a:lnTo>
                    <a:pt x="544" y="608"/>
                  </a:lnTo>
                  <a:lnTo>
                    <a:pt x="545" y="608"/>
                  </a:lnTo>
                  <a:lnTo>
                    <a:pt x="557" y="608"/>
                  </a:lnTo>
                  <a:lnTo>
                    <a:pt x="557" y="595"/>
                  </a:lnTo>
                  <a:lnTo>
                    <a:pt x="556" y="608"/>
                  </a:lnTo>
                  <a:lnTo>
                    <a:pt x="568" y="609"/>
                  </a:lnTo>
                  <a:lnTo>
                    <a:pt x="571" y="609"/>
                  </a:lnTo>
                  <a:lnTo>
                    <a:pt x="583" y="607"/>
                  </a:lnTo>
                  <a:lnTo>
                    <a:pt x="584" y="607"/>
                  </a:lnTo>
                  <a:lnTo>
                    <a:pt x="596" y="604"/>
                  </a:lnTo>
                  <a:lnTo>
                    <a:pt x="608" y="600"/>
                  </a:lnTo>
                  <a:lnTo>
                    <a:pt x="609" y="600"/>
                  </a:lnTo>
                  <a:lnTo>
                    <a:pt x="623" y="596"/>
                  </a:lnTo>
                  <a:lnTo>
                    <a:pt x="624" y="595"/>
                  </a:lnTo>
                  <a:lnTo>
                    <a:pt x="637" y="589"/>
                  </a:lnTo>
                  <a:lnTo>
                    <a:pt x="638" y="589"/>
                  </a:lnTo>
                  <a:lnTo>
                    <a:pt x="650" y="582"/>
                  </a:lnTo>
                  <a:lnTo>
                    <a:pt x="664" y="574"/>
                  </a:lnTo>
                  <a:lnTo>
                    <a:pt x="664" y="573"/>
                  </a:lnTo>
                  <a:lnTo>
                    <a:pt x="677" y="565"/>
                  </a:lnTo>
                  <a:lnTo>
                    <a:pt x="678" y="565"/>
                  </a:lnTo>
                  <a:lnTo>
                    <a:pt x="692" y="555"/>
                  </a:lnTo>
                  <a:lnTo>
                    <a:pt x="706" y="545"/>
                  </a:lnTo>
                  <a:lnTo>
                    <a:pt x="720" y="534"/>
                  </a:lnTo>
                  <a:lnTo>
                    <a:pt x="721" y="534"/>
                  </a:lnTo>
                  <a:lnTo>
                    <a:pt x="735" y="522"/>
                  </a:lnTo>
                  <a:lnTo>
                    <a:pt x="727" y="511"/>
                  </a:lnTo>
                  <a:lnTo>
                    <a:pt x="734" y="522"/>
                  </a:lnTo>
                  <a:lnTo>
                    <a:pt x="748" y="511"/>
                  </a:lnTo>
                  <a:lnTo>
                    <a:pt x="750" y="510"/>
                  </a:lnTo>
                  <a:lnTo>
                    <a:pt x="764" y="496"/>
                  </a:lnTo>
                  <a:lnTo>
                    <a:pt x="755" y="486"/>
                  </a:lnTo>
                  <a:lnTo>
                    <a:pt x="763" y="496"/>
                  </a:lnTo>
                  <a:lnTo>
                    <a:pt x="776" y="483"/>
                  </a:lnTo>
                  <a:lnTo>
                    <a:pt x="768" y="473"/>
                  </a:lnTo>
                  <a:lnTo>
                    <a:pt x="776" y="483"/>
                  </a:lnTo>
                  <a:lnTo>
                    <a:pt x="791" y="469"/>
                  </a:lnTo>
                  <a:lnTo>
                    <a:pt x="792" y="469"/>
                  </a:lnTo>
                  <a:lnTo>
                    <a:pt x="807" y="454"/>
                  </a:lnTo>
                  <a:lnTo>
                    <a:pt x="820" y="439"/>
                  </a:lnTo>
                  <a:lnTo>
                    <a:pt x="820" y="438"/>
                  </a:lnTo>
                  <a:lnTo>
                    <a:pt x="833" y="423"/>
                  </a:lnTo>
                  <a:lnTo>
                    <a:pt x="824" y="414"/>
                  </a:lnTo>
                  <a:lnTo>
                    <a:pt x="833" y="424"/>
                  </a:lnTo>
                  <a:lnTo>
                    <a:pt x="848" y="409"/>
                  </a:lnTo>
                  <a:lnTo>
                    <a:pt x="863" y="393"/>
                  </a:lnTo>
                  <a:lnTo>
                    <a:pt x="863" y="391"/>
                  </a:lnTo>
                  <a:lnTo>
                    <a:pt x="876" y="376"/>
                  </a:lnTo>
                  <a:lnTo>
                    <a:pt x="891" y="359"/>
                  </a:lnTo>
                  <a:lnTo>
                    <a:pt x="904" y="342"/>
                  </a:lnTo>
                  <a:lnTo>
                    <a:pt x="895" y="334"/>
                  </a:lnTo>
                  <a:lnTo>
                    <a:pt x="904" y="342"/>
                  </a:lnTo>
                  <a:lnTo>
                    <a:pt x="917" y="327"/>
                  </a:lnTo>
                  <a:lnTo>
                    <a:pt x="930" y="311"/>
                  </a:lnTo>
                  <a:lnTo>
                    <a:pt x="944" y="293"/>
                  </a:lnTo>
                  <a:lnTo>
                    <a:pt x="956" y="277"/>
                  </a:lnTo>
                  <a:lnTo>
                    <a:pt x="947" y="268"/>
                  </a:lnTo>
                  <a:lnTo>
                    <a:pt x="956" y="277"/>
                  </a:lnTo>
                  <a:lnTo>
                    <a:pt x="969" y="262"/>
                  </a:lnTo>
                  <a:lnTo>
                    <a:pt x="982" y="246"/>
                  </a:lnTo>
                  <a:lnTo>
                    <a:pt x="994" y="230"/>
                  </a:lnTo>
                  <a:lnTo>
                    <a:pt x="1006" y="214"/>
                  </a:lnTo>
                  <a:lnTo>
                    <a:pt x="997" y="205"/>
                  </a:lnTo>
                  <a:lnTo>
                    <a:pt x="1006" y="214"/>
                  </a:lnTo>
                  <a:lnTo>
                    <a:pt x="1018" y="199"/>
                  </a:lnTo>
                  <a:lnTo>
                    <a:pt x="1029" y="184"/>
                  </a:lnTo>
                  <a:lnTo>
                    <a:pt x="1041" y="168"/>
                  </a:lnTo>
                  <a:lnTo>
                    <a:pt x="1052" y="154"/>
                  </a:lnTo>
                  <a:lnTo>
                    <a:pt x="1062" y="141"/>
                  </a:lnTo>
                  <a:lnTo>
                    <a:pt x="1072" y="128"/>
                  </a:lnTo>
                  <a:lnTo>
                    <a:pt x="1083" y="115"/>
                  </a:lnTo>
                  <a:lnTo>
                    <a:pt x="1092" y="103"/>
                  </a:lnTo>
                  <a:lnTo>
                    <a:pt x="1083" y="94"/>
                  </a:lnTo>
                  <a:lnTo>
                    <a:pt x="1092" y="103"/>
                  </a:lnTo>
                  <a:lnTo>
                    <a:pt x="1101" y="92"/>
                  </a:lnTo>
                  <a:lnTo>
                    <a:pt x="1110" y="81"/>
                  </a:lnTo>
                  <a:lnTo>
                    <a:pt x="1118" y="71"/>
                  </a:lnTo>
                  <a:lnTo>
                    <a:pt x="1126" y="63"/>
                  </a:lnTo>
                  <a:lnTo>
                    <a:pt x="1133" y="54"/>
                  </a:lnTo>
                  <a:lnTo>
                    <a:pt x="1140" y="45"/>
                  </a:lnTo>
                  <a:lnTo>
                    <a:pt x="1131" y="37"/>
                  </a:lnTo>
                  <a:lnTo>
                    <a:pt x="1139" y="46"/>
                  </a:lnTo>
                  <a:lnTo>
                    <a:pt x="1145" y="41"/>
                  </a:lnTo>
                  <a:lnTo>
                    <a:pt x="1130" y="21"/>
                  </a:lnTo>
                  <a:lnTo>
                    <a:pt x="1124" y="27"/>
                  </a:lnTo>
                  <a:lnTo>
                    <a:pt x="1121" y="28"/>
                  </a:lnTo>
                  <a:lnTo>
                    <a:pt x="1114" y="37"/>
                  </a:lnTo>
                  <a:lnTo>
                    <a:pt x="1107" y="45"/>
                  </a:lnTo>
                  <a:lnTo>
                    <a:pt x="1100" y="54"/>
                  </a:lnTo>
                  <a:lnTo>
                    <a:pt x="1092" y="64"/>
                  </a:lnTo>
                  <a:lnTo>
                    <a:pt x="1083" y="75"/>
                  </a:lnTo>
                  <a:lnTo>
                    <a:pt x="1073" y="86"/>
                  </a:lnTo>
                  <a:lnTo>
                    <a:pt x="1073" y="87"/>
                  </a:lnTo>
                  <a:lnTo>
                    <a:pt x="1064" y="99"/>
                  </a:lnTo>
                  <a:lnTo>
                    <a:pt x="1054" y="112"/>
                  </a:lnTo>
                  <a:lnTo>
                    <a:pt x="1044" y="125"/>
                  </a:lnTo>
                  <a:lnTo>
                    <a:pt x="1034" y="138"/>
                  </a:lnTo>
                  <a:lnTo>
                    <a:pt x="1022" y="152"/>
                  </a:lnTo>
                  <a:lnTo>
                    <a:pt x="1011" y="167"/>
                  </a:lnTo>
                  <a:lnTo>
                    <a:pt x="1000" y="182"/>
                  </a:lnTo>
                  <a:lnTo>
                    <a:pt x="1009" y="190"/>
                  </a:lnTo>
                  <a:lnTo>
                    <a:pt x="1000" y="181"/>
                  </a:lnTo>
                  <a:lnTo>
                    <a:pt x="988" y="197"/>
                  </a:lnTo>
                  <a:lnTo>
                    <a:pt x="988" y="198"/>
                  </a:lnTo>
                  <a:lnTo>
                    <a:pt x="975" y="214"/>
                  </a:lnTo>
                  <a:lnTo>
                    <a:pt x="964" y="229"/>
                  </a:lnTo>
                  <a:lnTo>
                    <a:pt x="973" y="237"/>
                  </a:lnTo>
                  <a:lnTo>
                    <a:pt x="964" y="228"/>
                  </a:lnTo>
                  <a:lnTo>
                    <a:pt x="951" y="244"/>
                  </a:lnTo>
                  <a:lnTo>
                    <a:pt x="960" y="253"/>
                  </a:lnTo>
                  <a:lnTo>
                    <a:pt x="952" y="244"/>
                  </a:lnTo>
                  <a:lnTo>
                    <a:pt x="939" y="260"/>
                  </a:lnTo>
                  <a:lnTo>
                    <a:pt x="938" y="261"/>
                  </a:lnTo>
                  <a:lnTo>
                    <a:pt x="925" y="277"/>
                  </a:lnTo>
                  <a:lnTo>
                    <a:pt x="912" y="295"/>
                  </a:lnTo>
                  <a:lnTo>
                    <a:pt x="921" y="302"/>
                  </a:lnTo>
                  <a:lnTo>
                    <a:pt x="912" y="293"/>
                  </a:lnTo>
                  <a:lnTo>
                    <a:pt x="899" y="310"/>
                  </a:lnTo>
                  <a:lnTo>
                    <a:pt x="908" y="319"/>
                  </a:lnTo>
                  <a:lnTo>
                    <a:pt x="900" y="310"/>
                  </a:lnTo>
                  <a:lnTo>
                    <a:pt x="886" y="325"/>
                  </a:lnTo>
                  <a:lnTo>
                    <a:pt x="885" y="325"/>
                  </a:lnTo>
                  <a:lnTo>
                    <a:pt x="872" y="341"/>
                  </a:lnTo>
                  <a:lnTo>
                    <a:pt x="858" y="359"/>
                  </a:lnTo>
                  <a:lnTo>
                    <a:pt x="867" y="368"/>
                  </a:lnTo>
                  <a:lnTo>
                    <a:pt x="859" y="359"/>
                  </a:lnTo>
                  <a:lnTo>
                    <a:pt x="846" y="374"/>
                  </a:lnTo>
                  <a:lnTo>
                    <a:pt x="854" y="383"/>
                  </a:lnTo>
                  <a:lnTo>
                    <a:pt x="846" y="374"/>
                  </a:lnTo>
                  <a:lnTo>
                    <a:pt x="830" y="390"/>
                  </a:lnTo>
                  <a:lnTo>
                    <a:pt x="816" y="406"/>
                  </a:lnTo>
                  <a:lnTo>
                    <a:pt x="803" y="421"/>
                  </a:lnTo>
                  <a:lnTo>
                    <a:pt x="811" y="430"/>
                  </a:lnTo>
                  <a:lnTo>
                    <a:pt x="803" y="421"/>
                  </a:lnTo>
                  <a:lnTo>
                    <a:pt x="789" y="435"/>
                  </a:lnTo>
                  <a:lnTo>
                    <a:pt x="775" y="450"/>
                  </a:lnTo>
                  <a:lnTo>
                    <a:pt x="783" y="459"/>
                  </a:lnTo>
                  <a:lnTo>
                    <a:pt x="776" y="449"/>
                  </a:lnTo>
                  <a:lnTo>
                    <a:pt x="761" y="463"/>
                  </a:lnTo>
                  <a:lnTo>
                    <a:pt x="760" y="463"/>
                  </a:lnTo>
                  <a:lnTo>
                    <a:pt x="746" y="476"/>
                  </a:lnTo>
                  <a:lnTo>
                    <a:pt x="746" y="477"/>
                  </a:lnTo>
                  <a:lnTo>
                    <a:pt x="733" y="492"/>
                  </a:lnTo>
                  <a:lnTo>
                    <a:pt x="741" y="500"/>
                  </a:lnTo>
                  <a:lnTo>
                    <a:pt x="734" y="491"/>
                  </a:lnTo>
                  <a:lnTo>
                    <a:pt x="720" y="501"/>
                  </a:lnTo>
                  <a:lnTo>
                    <a:pt x="706" y="513"/>
                  </a:lnTo>
                  <a:lnTo>
                    <a:pt x="713" y="523"/>
                  </a:lnTo>
                  <a:lnTo>
                    <a:pt x="706" y="513"/>
                  </a:lnTo>
                  <a:lnTo>
                    <a:pt x="691" y="524"/>
                  </a:lnTo>
                  <a:lnTo>
                    <a:pt x="698" y="534"/>
                  </a:lnTo>
                  <a:lnTo>
                    <a:pt x="692" y="524"/>
                  </a:lnTo>
                  <a:lnTo>
                    <a:pt x="679" y="534"/>
                  </a:lnTo>
                  <a:lnTo>
                    <a:pt x="685" y="544"/>
                  </a:lnTo>
                  <a:lnTo>
                    <a:pt x="679" y="533"/>
                  </a:lnTo>
                  <a:lnTo>
                    <a:pt x="665" y="543"/>
                  </a:lnTo>
                  <a:lnTo>
                    <a:pt x="671" y="554"/>
                  </a:lnTo>
                  <a:lnTo>
                    <a:pt x="665" y="543"/>
                  </a:lnTo>
                  <a:lnTo>
                    <a:pt x="651" y="551"/>
                  </a:lnTo>
                  <a:lnTo>
                    <a:pt x="657" y="562"/>
                  </a:lnTo>
                  <a:lnTo>
                    <a:pt x="652" y="551"/>
                  </a:lnTo>
                  <a:lnTo>
                    <a:pt x="639" y="559"/>
                  </a:lnTo>
                  <a:lnTo>
                    <a:pt x="627" y="566"/>
                  </a:lnTo>
                  <a:lnTo>
                    <a:pt x="632" y="577"/>
                  </a:lnTo>
                  <a:lnTo>
                    <a:pt x="627" y="565"/>
                  </a:lnTo>
                  <a:lnTo>
                    <a:pt x="614" y="571"/>
                  </a:lnTo>
                  <a:lnTo>
                    <a:pt x="619" y="583"/>
                  </a:lnTo>
                  <a:lnTo>
                    <a:pt x="616" y="571"/>
                  </a:lnTo>
                  <a:lnTo>
                    <a:pt x="602" y="575"/>
                  </a:lnTo>
                  <a:lnTo>
                    <a:pt x="605" y="587"/>
                  </a:lnTo>
                  <a:lnTo>
                    <a:pt x="602" y="575"/>
                  </a:lnTo>
                  <a:lnTo>
                    <a:pt x="590" y="579"/>
                  </a:lnTo>
                  <a:lnTo>
                    <a:pt x="578" y="582"/>
                  </a:lnTo>
                  <a:lnTo>
                    <a:pt x="581" y="594"/>
                  </a:lnTo>
                  <a:lnTo>
                    <a:pt x="579" y="582"/>
                  </a:lnTo>
                  <a:lnTo>
                    <a:pt x="567" y="584"/>
                  </a:lnTo>
                  <a:lnTo>
                    <a:pt x="569" y="596"/>
                  </a:lnTo>
                  <a:lnTo>
                    <a:pt x="570" y="583"/>
                  </a:lnTo>
                  <a:lnTo>
                    <a:pt x="558" y="582"/>
                  </a:lnTo>
                  <a:lnTo>
                    <a:pt x="557" y="582"/>
                  </a:lnTo>
                  <a:lnTo>
                    <a:pt x="545" y="582"/>
                  </a:lnTo>
                  <a:lnTo>
                    <a:pt x="545" y="595"/>
                  </a:lnTo>
                  <a:lnTo>
                    <a:pt x="546" y="582"/>
                  </a:lnTo>
                  <a:lnTo>
                    <a:pt x="534" y="581"/>
                  </a:lnTo>
                  <a:lnTo>
                    <a:pt x="533" y="594"/>
                  </a:lnTo>
                  <a:lnTo>
                    <a:pt x="535" y="582"/>
                  </a:lnTo>
                  <a:lnTo>
                    <a:pt x="524" y="580"/>
                  </a:lnTo>
                  <a:lnTo>
                    <a:pt x="512" y="578"/>
                  </a:lnTo>
                  <a:lnTo>
                    <a:pt x="510" y="590"/>
                  </a:lnTo>
                  <a:lnTo>
                    <a:pt x="514" y="578"/>
                  </a:lnTo>
                  <a:lnTo>
                    <a:pt x="502" y="573"/>
                  </a:lnTo>
                  <a:lnTo>
                    <a:pt x="490" y="569"/>
                  </a:lnTo>
                  <a:lnTo>
                    <a:pt x="479" y="565"/>
                  </a:lnTo>
                  <a:lnTo>
                    <a:pt x="475" y="577"/>
                  </a:lnTo>
                  <a:lnTo>
                    <a:pt x="480" y="565"/>
                  </a:lnTo>
                  <a:lnTo>
                    <a:pt x="468" y="559"/>
                  </a:lnTo>
                  <a:lnTo>
                    <a:pt x="456" y="554"/>
                  </a:lnTo>
                  <a:lnTo>
                    <a:pt x="451" y="566"/>
                  </a:lnTo>
                  <a:lnTo>
                    <a:pt x="457" y="555"/>
                  </a:lnTo>
                  <a:lnTo>
                    <a:pt x="446" y="548"/>
                  </a:lnTo>
                  <a:lnTo>
                    <a:pt x="440" y="559"/>
                  </a:lnTo>
                  <a:lnTo>
                    <a:pt x="446" y="548"/>
                  </a:lnTo>
                  <a:lnTo>
                    <a:pt x="434" y="541"/>
                  </a:lnTo>
                  <a:lnTo>
                    <a:pt x="428" y="551"/>
                  </a:lnTo>
                  <a:lnTo>
                    <a:pt x="435" y="542"/>
                  </a:lnTo>
                  <a:lnTo>
                    <a:pt x="423" y="533"/>
                  </a:lnTo>
                  <a:lnTo>
                    <a:pt x="423" y="532"/>
                  </a:lnTo>
                  <a:lnTo>
                    <a:pt x="412" y="524"/>
                  </a:lnTo>
                  <a:lnTo>
                    <a:pt x="405" y="535"/>
                  </a:lnTo>
                  <a:lnTo>
                    <a:pt x="413" y="525"/>
                  </a:lnTo>
                  <a:lnTo>
                    <a:pt x="402" y="516"/>
                  </a:lnTo>
                  <a:lnTo>
                    <a:pt x="401" y="514"/>
                  </a:lnTo>
                  <a:lnTo>
                    <a:pt x="389" y="506"/>
                  </a:lnTo>
                  <a:lnTo>
                    <a:pt x="382" y="517"/>
                  </a:lnTo>
                  <a:lnTo>
                    <a:pt x="390" y="507"/>
                  </a:lnTo>
                  <a:lnTo>
                    <a:pt x="378" y="497"/>
                  </a:lnTo>
                  <a:lnTo>
                    <a:pt x="370" y="507"/>
                  </a:lnTo>
                  <a:lnTo>
                    <a:pt x="378" y="497"/>
                  </a:lnTo>
                  <a:lnTo>
                    <a:pt x="367" y="486"/>
                  </a:lnTo>
                  <a:lnTo>
                    <a:pt x="359" y="496"/>
                  </a:lnTo>
                  <a:lnTo>
                    <a:pt x="368" y="487"/>
                  </a:lnTo>
                  <a:lnTo>
                    <a:pt x="357" y="475"/>
                  </a:lnTo>
                  <a:lnTo>
                    <a:pt x="356" y="474"/>
                  </a:lnTo>
                  <a:lnTo>
                    <a:pt x="345" y="463"/>
                  </a:lnTo>
                  <a:lnTo>
                    <a:pt x="332" y="451"/>
                  </a:lnTo>
                  <a:lnTo>
                    <a:pt x="324" y="461"/>
                  </a:lnTo>
                  <a:lnTo>
                    <a:pt x="334" y="452"/>
                  </a:lnTo>
                  <a:lnTo>
                    <a:pt x="322" y="440"/>
                  </a:lnTo>
                  <a:lnTo>
                    <a:pt x="313" y="449"/>
                  </a:lnTo>
                  <a:lnTo>
                    <a:pt x="322" y="440"/>
                  </a:lnTo>
                  <a:lnTo>
                    <a:pt x="311" y="427"/>
                  </a:lnTo>
                  <a:lnTo>
                    <a:pt x="300" y="414"/>
                  </a:lnTo>
                  <a:lnTo>
                    <a:pt x="291" y="423"/>
                  </a:lnTo>
                  <a:lnTo>
                    <a:pt x="301" y="415"/>
                  </a:lnTo>
                  <a:lnTo>
                    <a:pt x="291" y="401"/>
                  </a:lnTo>
                  <a:lnTo>
                    <a:pt x="290" y="400"/>
                  </a:lnTo>
                  <a:lnTo>
                    <a:pt x="277" y="387"/>
                  </a:lnTo>
                  <a:lnTo>
                    <a:pt x="268" y="396"/>
                  </a:lnTo>
                  <a:lnTo>
                    <a:pt x="278" y="388"/>
                  </a:lnTo>
                  <a:lnTo>
                    <a:pt x="267" y="373"/>
                  </a:lnTo>
                  <a:lnTo>
                    <a:pt x="266" y="372"/>
                  </a:lnTo>
                  <a:lnTo>
                    <a:pt x="255" y="359"/>
                  </a:lnTo>
                  <a:lnTo>
                    <a:pt x="246" y="368"/>
                  </a:lnTo>
                  <a:lnTo>
                    <a:pt x="256" y="360"/>
                  </a:lnTo>
                  <a:lnTo>
                    <a:pt x="245" y="345"/>
                  </a:lnTo>
                  <a:lnTo>
                    <a:pt x="233" y="329"/>
                  </a:lnTo>
                  <a:lnTo>
                    <a:pt x="223" y="337"/>
                  </a:lnTo>
                  <a:lnTo>
                    <a:pt x="233" y="329"/>
                  </a:lnTo>
                  <a:lnTo>
                    <a:pt x="222" y="313"/>
                  </a:lnTo>
                  <a:lnTo>
                    <a:pt x="211" y="298"/>
                  </a:lnTo>
                  <a:lnTo>
                    <a:pt x="201" y="305"/>
                  </a:lnTo>
                  <a:lnTo>
                    <a:pt x="211" y="298"/>
                  </a:lnTo>
                  <a:lnTo>
                    <a:pt x="200" y="281"/>
                  </a:lnTo>
                  <a:lnTo>
                    <a:pt x="188" y="265"/>
                  </a:lnTo>
                  <a:lnTo>
                    <a:pt x="177" y="249"/>
                  </a:lnTo>
                  <a:lnTo>
                    <a:pt x="167" y="256"/>
                  </a:lnTo>
                  <a:lnTo>
                    <a:pt x="177" y="250"/>
                  </a:lnTo>
                  <a:lnTo>
                    <a:pt x="166" y="233"/>
                  </a:lnTo>
                  <a:lnTo>
                    <a:pt x="155" y="215"/>
                  </a:lnTo>
                  <a:lnTo>
                    <a:pt x="155" y="214"/>
                  </a:lnTo>
                  <a:lnTo>
                    <a:pt x="143" y="198"/>
                  </a:lnTo>
                  <a:lnTo>
                    <a:pt x="133" y="205"/>
                  </a:lnTo>
                  <a:lnTo>
                    <a:pt x="143" y="199"/>
                  </a:lnTo>
                  <a:lnTo>
                    <a:pt x="132" y="181"/>
                  </a:lnTo>
                  <a:lnTo>
                    <a:pt x="121" y="164"/>
                  </a:lnTo>
                  <a:lnTo>
                    <a:pt x="111" y="170"/>
                  </a:lnTo>
                  <a:lnTo>
                    <a:pt x="121" y="164"/>
                  </a:lnTo>
                  <a:lnTo>
                    <a:pt x="110" y="145"/>
                  </a:lnTo>
                  <a:lnTo>
                    <a:pt x="98" y="128"/>
                  </a:lnTo>
                  <a:lnTo>
                    <a:pt x="88" y="135"/>
                  </a:lnTo>
                  <a:lnTo>
                    <a:pt x="98" y="128"/>
                  </a:lnTo>
                  <a:lnTo>
                    <a:pt x="87" y="109"/>
                  </a:lnTo>
                  <a:lnTo>
                    <a:pt x="76" y="92"/>
                  </a:lnTo>
                  <a:lnTo>
                    <a:pt x="66" y="99"/>
                  </a:lnTo>
                  <a:lnTo>
                    <a:pt x="76" y="92"/>
                  </a:lnTo>
                  <a:lnTo>
                    <a:pt x="66" y="74"/>
                  </a:lnTo>
                  <a:lnTo>
                    <a:pt x="55" y="55"/>
                  </a:lnTo>
                  <a:lnTo>
                    <a:pt x="43" y="37"/>
                  </a:lnTo>
                  <a:lnTo>
                    <a:pt x="32" y="1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66FF33"/>
            </a:solidFill>
            <a:ln w="9525">
              <a:solidFill>
                <a:srgbClr val="99FF33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Freeform 41"/>
            <p:cNvSpPr>
              <a:spLocks/>
            </p:cNvSpPr>
            <p:nvPr/>
          </p:nvSpPr>
          <p:spPr bwMode="auto">
            <a:xfrm>
              <a:off x="3629" y="2257"/>
              <a:ext cx="1145" cy="609"/>
            </a:xfrm>
            <a:custGeom>
              <a:avLst/>
              <a:gdLst>
                <a:gd name="T0" fmla="*/ 45 w 1145"/>
                <a:gd name="T1" fmla="*/ 88 h 609"/>
                <a:gd name="T2" fmla="*/ 77 w 1145"/>
                <a:gd name="T3" fmla="*/ 116 h 609"/>
                <a:gd name="T4" fmla="*/ 89 w 1145"/>
                <a:gd name="T5" fmla="*/ 160 h 609"/>
                <a:gd name="T6" fmla="*/ 144 w 1145"/>
                <a:gd name="T7" fmla="*/ 222 h 609"/>
                <a:gd name="T8" fmla="*/ 191 w 1145"/>
                <a:gd name="T9" fmla="*/ 313 h 609"/>
                <a:gd name="T10" fmla="*/ 214 w 1145"/>
                <a:gd name="T11" fmla="*/ 346 h 609"/>
                <a:gd name="T12" fmla="*/ 259 w 1145"/>
                <a:gd name="T13" fmla="*/ 405 h 609"/>
                <a:gd name="T14" fmla="*/ 281 w 1145"/>
                <a:gd name="T15" fmla="*/ 432 h 609"/>
                <a:gd name="T16" fmla="*/ 340 w 1145"/>
                <a:gd name="T17" fmla="*/ 494 h 609"/>
                <a:gd name="T18" fmla="*/ 374 w 1145"/>
                <a:gd name="T19" fmla="*/ 526 h 609"/>
                <a:gd name="T20" fmla="*/ 399 w 1145"/>
                <a:gd name="T21" fmla="*/ 546 h 609"/>
                <a:gd name="T22" fmla="*/ 434 w 1145"/>
                <a:gd name="T23" fmla="*/ 570 h 609"/>
                <a:gd name="T24" fmla="*/ 458 w 1145"/>
                <a:gd name="T25" fmla="*/ 583 h 609"/>
                <a:gd name="T26" fmla="*/ 508 w 1145"/>
                <a:gd name="T27" fmla="*/ 603 h 609"/>
                <a:gd name="T28" fmla="*/ 557 w 1145"/>
                <a:gd name="T29" fmla="*/ 608 h 609"/>
                <a:gd name="T30" fmla="*/ 584 w 1145"/>
                <a:gd name="T31" fmla="*/ 607 h 609"/>
                <a:gd name="T32" fmla="*/ 637 w 1145"/>
                <a:gd name="T33" fmla="*/ 589 h 609"/>
                <a:gd name="T34" fmla="*/ 678 w 1145"/>
                <a:gd name="T35" fmla="*/ 565 h 609"/>
                <a:gd name="T36" fmla="*/ 727 w 1145"/>
                <a:gd name="T37" fmla="*/ 511 h 609"/>
                <a:gd name="T38" fmla="*/ 763 w 1145"/>
                <a:gd name="T39" fmla="*/ 496 h 609"/>
                <a:gd name="T40" fmla="*/ 807 w 1145"/>
                <a:gd name="T41" fmla="*/ 454 h 609"/>
                <a:gd name="T42" fmla="*/ 848 w 1145"/>
                <a:gd name="T43" fmla="*/ 409 h 609"/>
                <a:gd name="T44" fmla="*/ 895 w 1145"/>
                <a:gd name="T45" fmla="*/ 334 h 609"/>
                <a:gd name="T46" fmla="*/ 947 w 1145"/>
                <a:gd name="T47" fmla="*/ 268 h 609"/>
                <a:gd name="T48" fmla="*/ 997 w 1145"/>
                <a:gd name="T49" fmla="*/ 205 h 609"/>
                <a:gd name="T50" fmla="*/ 1062 w 1145"/>
                <a:gd name="T51" fmla="*/ 141 h 609"/>
                <a:gd name="T52" fmla="*/ 1101 w 1145"/>
                <a:gd name="T53" fmla="*/ 92 h 609"/>
                <a:gd name="T54" fmla="*/ 1131 w 1145"/>
                <a:gd name="T55" fmla="*/ 37 h 609"/>
                <a:gd name="T56" fmla="*/ 1114 w 1145"/>
                <a:gd name="T57" fmla="*/ 37 h 609"/>
                <a:gd name="T58" fmla="*/ 1073 w 1145"/>
                <a:gd name="T59" fmla="*/ 87 h 609"/>
                <a:gd name="T60" fmla="*/ 1011 w 1145"/>
                <a:gd name="T61" fmla="*/ 167 h 609"/>
                <a:gd name="T62" fmla="*/ 975 w 1145"/>
                <a:gd name="T63" fmla="*/ 214 h 609"/>
                <a:gd name="T64" fmla="*/ 952 w 1145"/>
                <a:gd name="T65" fmla="*/ 244 h 609"/>
                <a:gd name="T66" fmla="*/ 912 w 1145"/>
                <a:gd name="T67" fmla="*/ 293 h 609"/>
                <a:gd name="T68" fmla="*/ 872 w 1145"/>
                <a:gd name="T69" fmla="*/ 341 h 609"/>
                <a:gd name="T70" fmla="*/ 846 w 1145"/>
                <a:gd name="T71" fmla="*/ 374 h 609"/>
                <a:gd name="T72" fmla="*/ 789 w 1145"/>
                <a:gd name="T73" fmla="*/ 435 h 609"/>
                <a:gd name="T74" fmla="*/ 746 w 1145"/>
                <a:gd name="T75" fmla="*/ 476 h 609"/>
                <a:gd name="T76" fmla="*/ 706 w 1145"/>
                <a:gd name="T77" fmla="*/ 513 h 609"/>
                <a:gd name="T78" fmla="*/ 679 w 1145"/>
                <a:gd name="T79" fmla="*/ 534 h 609"/>
                <a:gd name="T80" fmla="*/ 651 w 1145"/>
                <a:gd name="T81" fmla="*/ 551 h 609"/>
                <a:gd name="T82" fmla="*/ 627 w 1145"/>
                <a:gd name="T83" fmla="*/ 565 h 609"/>
                <a:gd name="T84" fmla="*/ 602 w 1145"/>
                <a:gd name="T85" fmla="*/ 575 h 609"/>
                <a:gd name="T86" fmla="*/ 569 w 1145"/>
                <a:gd name="T87" fmla="*/ 596 h 609"/>
                <a:gd name="T88" fmla="*/ 546 w 1145"/>
                <a:gd name="T89" fmla="*/ 582 h 609"/>
                <a:gd name="T90" fmla="*/ 510 w 1145"/>
                <a:gd name="T91" fmla="*/ 590 h 609"/>
                <a:gd name="T92" fmla="*/ 480 w 1145"/>
                <a:gd name="T93" fmla="*/ 565 h 609"/>
                <a:gd name="T94" fmla="*/ 440 w 1145"/>
                <a:gd name="T95" fmla="*/ 559 h 609"/>
                <a:gd name="T96" fmla="*/ 423 w 1145"/>
                <a:gd name="T97" fmla="*/ 532 h 609"/>
                <a:gd name="T98" fmla="*/ 389 w 1145"/>
                <a:gd name="T99" fmla="*/ 506 h 609"/>
                <a:gd name="T100" fmla="*/ 367 w 1145"/>
                <a:gd name="T101" fmla="*/ 486 h 609"/>
                <a:gd name="T102" fmla="*/ 332 w 1145"/>
                <a:gd name="T103" fmla="*/ 451 h 609"/>
                <a:gd name="T104" fmla="*/ 311 w 1145"/>
                <a:gd name="T105" fmla="*/ 427 h 609"/>
                <a:gd name="T106" fmla="*/ 277 w 1145"/>
                <a:gd name="T107" fmla="*/ 387 h 609"/>
                <a:gd name="T108" fmla="*/ 246 w 1145"/>
                <a:gd name="T109" fmla="*/ 368 h 609"/>
                <a:gd name="T110" fmla="*/ 222 w 1145"/>
                <a:gd name="T111" fmla="*/ 313 h 609"/>
                <a:gd name="T112" fmla="*/ 177 w 1145"/>
                <a:gd name="T113" fmla="*/ 249 h 609"/>
                <a:gd name="T114" fmla="*/ 143 w 1145"/>
                <a:gd name="T115" fmla="*/ 198 h 609"/>
                <a:gd name="T116" fmla="*/ 121 w 1145"/>
                <a:gd name="T117" fmla="*/ 164 h 609"/>
                <a:gd name="T118" fmla="*/ 76 w 1145"/>
                <a:gd name="T119" fmla="*/ 92 h 609"/>
                <a:gd name="T120" fmla="*/ 32 w 1145"/>
                <a:gd name="T121" fmla="*/ 18 h 60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145"/>
                <a:gd name="T184" fmla="*/ 0 h 609"/>
                <a:gd name="T185" fmla="*/ 1145 w 1145"/>
                <a:gd name="T186" fmla="*/ 609 h 60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145" h="609">
                  <a:moveTo>
                    <a:pt x="21" y="0"/>
                  </a:moveTo>
                  <a:lnTo>
                    <a:pt x="0" y="14"/>
                  </a:lnTo>
                  <a:lnTo>
                    <a:pt x="12" y="32"/>
                  </a:lnTo>
                  <a:lnTo>
                    <a:pt x="23" y="51"/>
                  </a:lnTo>
                  <a:lnTo>
                    <a:pt x="34" y="69"/>
                  </a:lnTo>
                  <a:lnTo>
                    <a:pt x="45" y="88"/>
                  </a:lnTo>
                  <a:lnTo>
                    <a:pt x="56" y="80"/>
                  </a:lnTo>
                  <a:lnTo>
                    <a:pt x="45" y="87"/>
                  </a:lnTo>
                  <a:lnTo>
                    <a:pt x="56" y="105"/>
                  </a:lnTo>
                  <a:lnTo>
                    <a:pt x="57" y="106"/>
                  </a:lnTo>
                  <a:lnTo>
                    <a:pt x="68" y="124"/>
                  </a:lnTo>
                  <a:lnTo>
                    <a:pt x="77" y="116"/>
                  </a:lnTo>
                  <a:lnTo>
                    <a:pt x="67" y="124"/>
                  </a:lnTo>
                  <a:lnTo>
                    <a:pt x="78" y="142"/>
                  </a:lnTo>
                  <a:lnTo>
                    <a:pt x="79" y="142"/>
                  </a:lnTo>
                  <a:lnTo>
                    <a:pt x="90" y="160"/>
                  </a:lnTo>
                  <a:lnTo>
                    <a:pt x="99" y="152"/>
                  </a:lnTo>
                  <a:lnTo>
                    <a:pt x="89" y="160"/>
                  </a:lnTo>
                  <a:lnTo>
                    <a:pt x="100" y="178"/>
                  </a:lnTo>
                  <a:lnTo>
                    <a:pt x="102" y="178"/>
                  </a:lnTo>
                  <a:lnTo>
                    <a:pt x="113" y="195"/>
                  </a:lnTo>
                  <a:lnTo>
                    <a:pt x="124" y="213"/>
                  </a:lnTo>
                  <a:lnTo>
                    <a:pt x="135" y="229"/>
                  </a:lnTo>
                  <a:lnTo>
                    <a:pt x="144" y="222"/>
                  </a:lnTo>
                  <a:lnTo>
                    <a:pt x="135" y="229"/>
                  </a:lnTo>
                  <a:lnTo>
                    <a:pt x="146" y="247"/>
                  </a:lnTo>
                  <a:lnTo>
                    <a:pt x="158" y="264"/>
                  </a:lnTo>
                  <a:lnTo>
                    <a:pt x="169" y="280"/>
                  </a:lnTo>
                  <a:lnTo>
                    <a:pt x="180" y="297"/>
                  </a:lnTo>
                  <a:lnTo>
                    <a:pt x="191" y="313"/>
                  </a:lnTo>
                  <a:lnTo>
                    <a:pt x="191" y="314"/>
                  </a:lnTo>
                  <a:lnTo>
                    <a:pt x="203" y="329"/>
                  </a:lnTo>
                  <a:lnTo>
                    <a:pt x="212" y="321"/>
                  </a:lnTo>
                  <a:lnTo>
                    <a:pt x="203" y="328"/>
                  </a:lnTo>
                  <a:lnTo>
                    <a:pt x="214" y="345"/>
                  </a:lnTo>
                  <a:lnTo>
                    <a:pt x="214" y="346"/>
                  </a:lnTo>
                  <a:lnTo>
                    <a:pt x="225" y="361"/>
                  </a:lnTo>
                  <a:lnTo>
                    <a:pt x="236" y="376"/>
                  </a:lnTo>
                  <a:lnTo>
                    <a:pt x="248" y="389"/>
                  </a:lnTo>
                  <a:lnTo>
                    <a:pt x="257" y="381"/>
                  </a:lnTo>
                  <a:lnTo>
                    <a:pt x="248" y="389"/>
                  </a:lnTo>
                  <a:lnTo>
                    <a:pt x="259" y="405"/>
                  </a:lnTo>
                  <a:lnTo>
                    <a:pt x="260" y="406"/>
                  </a:lnTo>
                  <a:lnTo>
                    <a:pt x="272" y="419"/>
                  </a:lnTo>
                  <a:lnTo>
                    <a:pt x="280" y="409"/>
                  </a:lnTo>
                  <a:lnTo>
                    <a:pt x="271" y="416"/>
                  </a:lnTo>
                  <a:lnTo>
                    <a:pt x="281" y="431"/>
                  </a:lnTo>
                  <a:lnTo>
                    <a:pt x="281" y="432"/>
                  </a:lnTo>
                  <a:lnTo>
                    <a:pt x="293" y="445"/>
                  </a:lnTo>
                  <a:lnTo>
                    <a:pt x="304" y="458"/>
                  </a:lnTo>
                  <a:lnTo>
                    <a:pt x="305" y="459"/>
                  </a:lnTo>
                  <a:lnTo>
                    <a:pt x="316" y="471"/>
                  </a:lnTo>
                  <a:lnTo>
                    <a:pt x="328" y="483"/>
                  </a:lnTo>
                  <a:lnTo>
                    <a:pt x="340" y="494"/>
                  </a:lnTo>
                  <a:lnTo>
                    <a:pt x="348" y="484"/>
                  </a:lnTo>
                  <a:lnTo>
                    <a:pt x="340" y="494"/>
                  </a:lnTo>
                  <a:lnTo>
                    <a:pt x="351" y="506"/>
                  </a:lnTo>
                  <a:lnTo>
                    <a:pt x="362" y="517"/>
                  </a:lnTo>
                  <a:lnTo>
                    <a:pt x="363" y="517"/>
                  </a:lnTo>
                  <a:lnTo>
                    <a:pt x="374" y="526"/>
                  </a:lnTo>
                  <a:lnTo>
                    <a:pt x="375" y="528"/>
                  </a:lnTo>
                  <a:lnTo>
                    <a:pt x="388" y="536"/>
                  </a:lnTo>
                  <a:lnTo>
                    <a:pt x="394" y="525"/>
                  </a:lnTo>
                  <a:lnTo>
                    <a:pt x="387" y="535"/>
                  </a:lnTo>
                  <a:lnTo>
                    <a:pt x="398" y="545"/>
                  </a:lnTo>
                  <a:lnTo>
                    <a:pt x="399" y="546"/>
                  </a:lnTo>
                  <a:lnTo>
                    <a:pt x="410" y="554"/>
                  </a:lnTo>
                  <a:lnTo>
                    <a:pt x="416" y="543"/>
                  </a:lnTo>
                  <a:lnTo>
                    <a:pt x="409" y="554"/>
                  </a:lnTo>
                  <a:lnTo>
                    <a:pt x="420" y="562"/>
                  </a:lnTo>
                  <a:lnTo>
                    <a:pt x="421" y="562"/>
                  </a:lnTo>
                  <a:lnTo>
                    <a:pt x="434" y="570"/>
                  </a:lnTo>
                  <a:lnTo>
                    <a:pt x="435" y="571"/>
                  </a:lnTo>
                  <a:lnTo>
                    <a:pt x="446" y="578"/>
                  </a:lnTo>
                  <a:lnTo>
                    <a:pt x="447" y="578"/>
                  </a:lnTo>
                  <a:lnTo>
                    <a:pt x="459" y="583"/>
                  </a:lnTo>
                  <a:lnTo>
                    <a:pt x="463" y="571"/>
                  </a:lnTo>
                  <a:lnTo>
                    <a:pt x="458" y="583"/>
                  </a:lnTo>
                  <a:lnTo>
                    <a:pt x="469" y="589"/>
                  </a:lnTo>
                  <a:lnTo>
                    <a:pt x="470" y="589"/>
                  </a:lnTo>
                  <a:lnTo>
                    <a:pt x="482" y="593"/>
                  </a:lnTo>
                  <a:lnTo>
                    <a:pt x="494" y="597"/>
                  </a:lnTo>
                  <a:lnTo>
                    <a:pt x="506" y="602"/>
                  </a:lnTo>
                  <a:lnTo>
                    <a:pt x="508" y="603"/>
                  </a:lnTo>
                  <a:lnTo>
                    <a:pt x="520" y="605"/>
                  </a:lnTo>
                  <a:lnTo>
                    <a:pt x="531" y="607"/>
                  </a:lnTo>
                  <a:lnTo>
                    <a:pt x="532" y="607"/>
                  </a:lnTo>
                  <a:lnTo>
                    <a:pt x="544" y="608"/>
                  </a:lnTo>
                  <a:lnTo>
                    <a:pt x="545" y="608"/>
                  </a:lnTo>
                  <a:lnTo>
                    <a:pt x="557" y="608"/>
                  </a:lnTo>
                  <a:lnTo>
                    <a:pt x="557" y="595"/>
                  </a:lnTo>
                  <a:lnTo>
                    <a:pt x="556" y="608"/>
                  </a:lnTo>
                  <a:lnTo>
                    <a:pt x="568" y="609"/>
                  </a:lnTo>
                  <a:lnTo>
                    <a:pt x="571" y="609"/>
                  </a:lnTo>
                  <a:lnTo>
                    <a:pt x="583" y="607"/>
                  </a:lnTo>
                  <a:lnTo>
                    <a:pt x="584" y="607"/>
                  </a:lnTo>
                  <a:lnTo>
                    <a:pt x="596" y="604"/>
                  </a:lnTo>
                  <a:lnTo>
                    <a:pt x="608" y="600"/>
                  </a:lnTo>
                  <a:lnTo>
                    <a:pt x="609" y="600"/>
                  </a:lnTo>
                  <a:lnTo>
                    <a:pt x="623" y="596"/>
                  </a:lnTo>
                  <a:lnTo>
                    <a:pt x="624" y="595"/>
                  </a:lnTo>
                  <a:lnTo>
                    <a:pt x="637" y="589"/>
                  </a:lnTo>
                  <a:lnTo>
                    <a:pt x="638" y="589"/>
                  </a:lnTo>
                  <a:lnTo>
                    <a:pt x="650" y="582"/>
                  </a:lnTo>
                  <a:lnTo>
                    <a:pt x="664" y="574"/>
                  </a:lnTo>
                  <a:lnTo>
                    <a:pt x="664" y="573"/>
                  </a:lnTo>
                  <a:lnTo>
                    <a:pt x="677" y="565"/>
                  </a:lnTo>
                  <a:lnTo>
                    <a:pt x="678" y="565"/>
                  </a:lnTo>
                  <a:lnTo>
                    <a:pt x="692" y="555"/>
                  </a:lnTo>
                  <a:lnTo>
                    <a:pt x="706" y="545"/>
                  </a:lnTo>
                  <a:lnTo>
                    <a:pt x="720" y="534"/>
                  </a:lnTo>
                  <a:lnTo>
                    <a:pt x="721" y="534"/>
                  </a:lnTo>
                  <a:lnTo>
                    <a:pt x="735" y="522"/>
                  </a:lnTo>
                  <a:lnTo>
                    <a:pt x="727" y="511"/>
                  </a:lnTo>
                  <a:lnTo>
                    <a:pt x="734" y="522"/>
                  </a:lnTo>
                  <a:lnTo>
                    <a:pt x="748" y="511"/>
                  </a:lnTo>
                  <a:lnTo>
                    <a:pt x="750" y="510"/>
                  </a:lnTo>
                  <a:lnTo>
                    <a:pt x="764" y="496"/>
                  </a:lnTo>
                  <a:lnTo>
                    <a:pt x="755" y="486"/>
                  </a:lnTo>
                  <a:lnTo>
                    <a:pt x="763" y="496"/>
                  </a:lnTo>
                  <a:lnTo>
                    <a:pt x="776" y="483"/>
                  </a:lnTo>
                  <a:lnTo>
                    <a:pt x="768" y="473"/>
                  </a:lnTo>
                  <a:lnTo>
                    <a:pt x="776" y="483"/>
                  </a:lnTo>
                  <a:lnTo>
                    <a:pt x="791" y="469"/>
                  </a:lnTo>
                  <a:lnTo>
                    <a:pt x="792" y="469"/>
                  </a:lnTo>
                  <a:lnTo>
                    <a:pt x="807" y="454"/>
                  </a:lnTo>
                  <a:lnTo>
                    <a:pt x="820" y="439"/>
                  </a:lnTo>
                  <a:lnTo>
                    <a:pt x="820" y="438"/>
                  </a:lnTo>
                  <a:lnTo>
                    <a:pt x="833" y="423"/>
                  </a:lnTo>
                  <a:lnTo>
                    <a:pt x="824" y="414"/>
                  </a:lnTo>
                  <a:lnTo>
                    <a:pt x="833" y="424"/>
                  </a:lnTo>
                  <a:lnTo>
                    <a:pt x="848" y="409"/>
                  </a:lnTo>
                  <a:lnTo>
                    <a:pt x="863" y="393"/>
                  </a:lnTo>
                  <a:lnTo>
                    <a:pt x="863" y="391"/>
                  </a:lnTo>
                  <a:lnTo>
                    <a:pt x="876" y="376"/>
                  </a:lnTo>
                  <a:lnTo>
                    <a:pt x="891" y="359"/>
                  </a:lnTo>
                  <a:lnTo>
                    <a:pt x="904" y="342"/>
                  </a:lnTo>
                  <a:lnTo>
                    <a:pt x="895" y="334"/>
                  </a:lnTo>
                  <a:lnTo>
                    <a:pt x="904" y="342"/>
                  </a:lnTo>
                  <a:lnTo>
                    <a:pt x="917" y="327"/>
                  </a:lnTo>
                  <a:lnTo>
                    <a:pt x="930" y="311"/>
                  </a:lnTo>
                  <a:lnTo>
                    <a:pt x="944" y="293"/>
                  </a:lnTo>
                  <a:lnTo>
                    <a:pt x="956" y="277"/>
                  </a:lnTo>
                  <a:lnTo>
                    <a:pt x="947" y="268"/>
                  </a:lnTo>
                  <a:lnTo>
                    <a:pt x="956" y="277"/>
                  </a:lnTo>
                  <a:lnTo>
                    <a:pt x="969" y="262"/>
                  </a:lnTo>
                  <a:lnTo>
                    <a:pt x="982" y="246"/>
                  </a:lnTo>
                  <a:lnTo>
                    <a:pt x="994" y="230"/>
                  </a:lnTo>
                  <a:lnTo>
                    <a:pt x="1006" y="214"/>
                  </a:lnTo>
                  <a:lnTo>
                    <a:pt x="997" y="205"/>
                  </a:lnTo>
                  <a:lnTo>
                    <a:pt x="1006" y="214"/>
                  </a:lnTo>
                  <a:lnTo>
                    <a:pt x="1018" y="199"/>
                  </a:lnTo>
                  <a:lnTo>
                    <a:pt x="1029" y="184"/>
                  </a:lnTo>
                  <a:lnTo>
                    <a:pt x="1041" y="168"/>
                  </a:lnTo>
                  <a:lnTo>
                    <a:pt x="1052" y="154"/>
                  </a:lnTo>
                  <a:lnTo>
                    <a:pt x="1062" y="141"/>
                  </a:lnTo>
                  <a:lnTo>
                    <a:pt x="1072" y="128"/>
                  </a:lnTo>
                  <a:lnTo>
                    <a:pt x="1083" y="115"/>
                  </a:lnTo>
                  <a:lnTo>
                    <a:pt x="1092" y="103"/>
                  </a:lnTo>
                  <a:lnTo>
                    <a:pt x="1083" y="94"/>
                  </a:lnTo>
                  <a:lnTo>
                    <a:pt x="1092" y="103"/>
                  </a:lnTo>
                  <a:lnTo>
                    <a:pt x="1101" y="92"/>
                  </a:lnTo>
                  <a:lnTo>
                    <a:pt x="1110" y="81"/>
                  </a:lnTo>
                  <a:lnTo>
                    <a:pt x="1118" y="71"/>
                  </a:lnTo>
                  <a:lnTo>
                    <a:pt x="1126" y="63"/>
                  </a:lnTo>
                  <a:lnTo>
                    <a:pt x="1133" y="54"/>
                  </a:lnTo>
                  <a:lnTo>
                    <a:pt x="1140" y="45"/>
                  </a:lnTo>
                  <a:lnTo>
                    <a:pt x="1131" y="37"/>
                  </a:lnTo>
                  <a:lnTo>
                    <a:pt x="1139" y="46"/>
                  </a:lnTo>
                  <a:lnTo>
                    <a:pt x="1145" y="41"/>
                  </a:lnTo>
                  <a:lnTo>
                    <a:pt x="1130" y="21"/>
                  </a:lnTo>
                  <a:lnTo>
                    <a:pt x="1124" y="27"/>
                  </a:lnTo>
                  <a:lnTo>
                    <a:pt x="1121" y="28"/>
                  </a:lnTo>
                  <a:lnTo>
                    <a:pt x="1114" y="37"/>
                  </a:lnTo>
                  <a:lnTo>
                    <a:pt x="1107" y="45"/>
                  </a:lnTo>
                  <a:lnTo>
                    <a:pt x="1100" y="54"/>
                  </a:lnTo>
                  <a:lnTo>
                    <a:pt x="1092" y="64"/>
                  </a:lnTo>
                  <a:lnTo>
                    <a:pt x="1083" y="75"/>
                  </a:lnTo>
                  <a:lnTo>
                    <a:pt x="1073" y="86"/>
                  </a:lnTo>
                  <a:lnTo>
                    <a:pt x="1073" y="87"/>
                  </a:lnTo>
                  <a:lnTo>
                    <a:pt x="1064" y="99"/>
                  </a:lnTo>
                  <a:lnTo>
                    <a:pt x="1054" y="112"/>
                  </a:lnTo>
                  <a:lnTo>
                    <a:pt x="1044" y="125"/>
                  </a:lnTo>
                  <a:lnTo>
                    <a:pt x="1034" y="138"/>
                  </a:lnTo>
                  <a:lnTo>
                    <a:pt x="1022" y="152"/>
                  </a:lnTo>
                  <a:lnTo>
                    <a:pt x="1011" y="167"/>
                  </a:lnTo>
                  <a:lnTo>
                    <a:pt x="1000" y="182"/>
                  </a:lnTo>
                  <a:lnTo>
                    <a:pt x="1009" y="190"/>
                  </a:lnTo>
                  <a:lnTo>
                    <a:pt x="1000" y="181"/>
                  </a:lnTo>
                  <a:lnTo>
                    <a:pt x="988" y="197"/>
                  </a:lnTo>
                  <a:lnTo>
                    <a:pt x="988" y="198"/>
                  </a:lnTo>
                  <a:lnTo>
                    <a:pt x="975" y="214"/>
                  </a:lnTo>
                  <a:lnTo>
                    <a:pt x="964" y="229"/>
                  </a:lnTo>
                  <a:lnTo>
                    <a:pt x="973" y="237"/>
                  </a:lnTo>
                  <a:lnTo>
                    <a:pt x="964" y="228"/>
                  </a:lnTo>
                  <a:lnTo>
                    <a:pt x="951" y="244"/>
                  </a:lnTo>
                  <a:lnTo>
                    <a:pt x="960" y="253"/>
                  </a:lnTo>
                  <a:lnTo>
                    <a:pt x="952" y="244"/>
                  </a:lnTo>
                  <a:lnTo>
                    <a:pt x="939" y="260"/>
                  </a:lnTo>
                  <a:lnTo>
                    <a:pt x="938" y="261"/>
                  </a:lnTo>
                  <a:lnTo>
                    <a:pt x="925" y="277"/>
                  </a:lnTo>
                  <a:lnTo>
                    <a:pt x="912" y="295"/>
                  </a:lnTo>
                  <a:lnTo>
                    <a:pt x="921" y="302"/>
                  </a:lnTo>
                  <a:lnTo>
                    <a:pt x="912" y="293"/>
                  </a:lnTo>
                  <a:lnTo>
                    <a:pt x="899" y="310"/>
                  </a:lnTo>
                  <a:lnTo>
                    <a:pt x="908" y="319"/>
                  </a:lnTo>
                  <a:lnTo>
                    <a:pt x="900" y="310"/>
                  </a:lnTo>
                  <a:lnTo>
                    <a:pt x="886" y="325"/>
                  </a:lnTo>
                  <a:lnTo>
                    <a:pt x="885" y="325"/>
                  </a:lnTo>
                  <a:lnTo>
                    <a:pt x="872" y="341"/>
                  </a:lnTo>
                  <a:lnTo>
                    <a:pt x="858" y="359"/>
                  </a:lnTo>
                  <a:lnTo>
                    <a:pt x="867" y="368"/>
                  </a:lnTo>
                  <a:lnTo>
                    <a:pt x="859" y="359"/>
                  </a:lnTo>
                  <a:lnTo>
                    <a:pt x="846" y="374"/>
                  </a:lnTo>
                  <a:lnTo>
                    <a:pt x="854" y="383"/>
                  </a:lnTo>
                  <a:lnTo>
                    <a:pt x="846" y="374"/>
                  </a:lnTo>
                  <a:lnTo>
                    <a:pt x="830" y="390"/>
                  </a:lnTo>
                  <a:lnTo>
                    <a:pt x="816" y="406"/>
                  </a:lnTo>
                  <a:lnTo>
                    <a:pt x="803" y="421"/>
                  </a:lnTo>
                  <a:lnTo>
                    <a:pt x="811" y="430"/>
                  </a:lnTo>
                  <a:lnTo>
                    <a:pt x="803" y="421"/>
                  </a:lnTo>
                  <a:lnTo>
                    <a:pt x="789" y="435"/>
                  </a:lnTo>
                  <a:lnTo>
                    <a:pt x="775" y="450"/>
                  </a:lnTo>
                  <a:lnTo>
                    <a:pt x="783" y="459"/>
                  </a:lnTo>
                  <a:lnTo>
                    <a:pt x="776" y="449"/>
                  </a:lnTo>
                  <a:lnTo>
                    <a:pt x="761" y="463"/>
                  </a:lnTo>
                  <a:lnTo>
                    <a:pt x="760" y="463"/>
                  </a:lnTo>
                  <a:lnTo>
                    <a:pt x="746" y="476"/>
                  </a:lnTo>
                  <a:lnTo>
                    <a:pt x="746" y="477"/>
                  </a:lnTo>
                  <a:lnTo>
                    <a:pt x="733" y="492"/>
                  </a:lnTo>
                  <a:lnTo>
                    <a:pt x="741" y="500"/>
                  </a:lnTo>
                  <a:lnTo>
                    <a:pt x="734" y="491"/>
                  </a:lnTo>
                  <a:lnTo>
                    <a:pt x="720" y="501"/>
                  </a:lnTo>
                  <a:lnTo>
                    <a:pt x="706" y="513"/>
                  </a:lnTo>
                  <a:lnTo>
                    <a:pt x="713" y="523"/>
                  </a:lnTo>
                  <a:lnTo>
                    <a:pt x="706" y="513"/>
                  </a:lnTo>
                  <a:lnTo>
                    <a:pt x="691" y="524"/>
                  </a:lnTo>
                  <a:lnTo>
                    <a:pt x="698" y="534"/>
                  </a:lnTo>
                  <a:lnTo>
                    <a:pt x="692" y="524"/>
                  </a:lnTo>
                  <a:lnTo>
                    <a:pt x="679" y="534"/>
                  </a:lnTo>
                  <a:lnTo>
                    <a:pt x="685" y="544"/>
                  </a:lnTo>
                  <a:lnTo>
                    <a:pt x="679" y="533"/>
                  </a:lnTo>
                  <a:lnTo>
                    <a:pt x="665" y="543"/>
                  </a:lnTo>
                  <a:lnTo>
                    <a:pt x="671" y="554"/>
                  </a:lnTo>
                  <a:lnTo>
                    <a:pt x="665" y="543"/>
                  </a:lnTo>
                  <a:lnTo>
                    <a:pt x="651" y="551"/>
                  </a:lnTo>
                  <a:lnTo>
                    <a:pt x="657" y="562"/>
                  </a:lnTo>
                  <a:lnTo>
                    <a:pt x="652" y="551"/>
                  </a:lnTo>
                  <a:lnTo>
                    <a:pt x="639" y="559"/>
                  </a:lnTo>
                  <a:lnTo>
                    <a:pt x="627" y="566"/>
                  </a:lnTo>
                  <a:lnTo>
                    <a:pt x="632" y="577"/>
                  </a:lnTo>
                  <a:lnTo>
                    <a:pt x="627" y="565"/>
                  </a:lnTo>
                  <a:lnTo>
                    <a:pt x="614" y="571"/>
                  </a:lnTo>
                  <a:lnTo>
                    <a:pt x="619" y="583"/>
                  </a:lnTo>
                  <a:lnTo>
                    <a:pt x="616" y="571"/>
                  </a:lnTo>
                  <a:lnTo>
                    <a:pt x="602" y="575"/>
                  </a:lnTo>
                  <a:lnTo>
                    <a:pt x="605" y="587"/>
                  </a:lnTo>
                  <a:lnTo>
                    <a:pt x="602" y="575"/>
                  </a:lnTo>
                  <a:lnTo>
                    <a:pt x="590" y="579"/>
                  </a:lnTo>
                  <a:lnTo>
                    <a:pt x="578" y="582"/>
                  </a:lnTo>
                  <a:lnTo>
                    <a:pt x="581" y="594"/>
                  </a:lnTo>
                  <a:lnTo>
                    <a:pt x="579" y="582"/>
                  </a:lnTo>
                  <a:lnTo>
                    <a:pt x="567" y="584"/>
                  </a:lnTo>
                  <a:lnTo>
                    <a:pt x="569" y="596"/>
                  </a:lnTo>
                  <a:lnTo>
                    <a:pt x="570" y="583"/>
                  </a:lnTo>
                  <a:lnTo>
                    <a:pt x="558" y="582"/>
                  </a:lnTo>
                  <a:lnTo>
                    <a:pt x="557" y="582"/>
                  </a:lnTo>
                  <a:lnTo>
                    <a:pt x="545" y="582"/>
                  </a:lnTo>
                  <a:lnTo>
                    <a:pt x="545" y="595"/>
                  </a:lnTo>
                  <a:lnTo>
                    <a:pt x="546" y="582"/>
                  </a:lnTo>
                  <a:lnTo>
                    <a:pt x="534" y="581"/>
                  </a:lnTo>
                  <a:lnTo>
                    <a:pt x="533" y="594"/>
                  </a:lnTo>
                  <a:lnTo>
                    <a:pt x="535" y="582"/>
                  </a:lnTo>
                  <a:lnTo>
                    <a:pt x="524" y="580"/>
                  </a:lnTo>
                  <a:lnTo>
                    <a:pt x="512" y="578"/>
                  </a:lnTo>
                  <a:lnTo>
                    <a:pt x="510" y="590"/>
                  </a:lnTo>
                  <a:lnTo>
                    <a:pt x="514" y="578"/>
                  </a:lnTo>
                  <a:lnTo>
                    <a:pt x="502" y="573"/>
                  </a:lnTo>
                  <a:lnTo>
                    <a:pt x="490" y="569"/>
                  </a:lnTo>
                  <a:lnTo>
                    <a:pt x="479" y="565"/>
                  </a:lnTo>
                  <a:lnTo>
                    <a:pt x="475" y="577"/>
                  </a:lnTo>
                  <a:lnTo>
                    <a:pt x="480" y="565"/>
                  </a:lnTo>
                  <a:lnTo>
                    <a:pt x="468" y="559"/>
                  </a:lnTo>
                  <a:lnTo>
                    <a:pt x="456" y="554"/>
                  </a:lnTo>
                  <a:lnTo>
                    <a:pt x="451" y="566"/>
                  </a:lnTo>
                  <a:lnTo>
                    <a:pt x="457" y="555"/>
                  </a:lnTo>
                  <a:lnTo>
                    <a:pt x="446" y="548"/>
                  </a:lnTo>
                  <a:lnTo>
                    <a:pt x="440" y="559"/>
                  </a:lnTo>
                  <a:lnTo>
                    <a:pt x="446" y="548"/>
                  </a:lnTo>
                  <a:lnTo>
                    <a:pt x="434" y="541"/>
                  </a:lnTo>
                  <a:lnTo>
                    <a:pt x="428" y="551"/>
                  </a:lnTo>
                  <a:lnTo>
                    <a:pt x="435" y="542"/>
                  </a:lnTo>
                  <a:lnTo>
                    <a:pt x="423" y="533"/>
                  </a:lnTo>
                  <a:lnTo>
                    <a:pt x="423" y="532"/>
                  </a:lnTo>
                  <a:lnTo>
                    <a:pt x="412" y="524"/>
                  </a:lnTo>
                  <a:lnTo>
                    <a:pt x="405" y="535"/>
                  </a:lnTo>
                  <a:lnTo>
                    <a:pt x="413" y="525"/>
                  </a:lnTo>
                  <a:lnTo>
                    <a:pt x="402" y="516"/>
                  </a:lnTo>
                  <a:lnTo>
                    <a:pt x="401" y="514"/>
                  </a:lnTo>
                  <a:lnTo>
                    <a:pt x="389" y="506"/>
                  </a:lnTo>
                  <a:lnTo>
                    <a:pt x="382" y="517"/>
                  </a:lnTo>
                  <a:lnTo>
                    <a:pt x="390" y="507"/>
                  </a:lnTo>
                  <a:lnTo>
                    <a:pt x="378" y="497"/>
                  </a:lnTo>
                  <a:lnTo>
                    <a:pt x="370" y="507"/>
                  </a:lnTo>
                  <a:lnTo>
                    <a:pt x="378" y="497"/>
                  </a:lnTo>
                  <a:lnTo>
                    <a:pt x="367" y="486"/>
                  </a:lnTo>
                  <a:lnTo>
                    <a:pt x="359" y="496"/>
                  </a:lnTo>
                  <a:lnTo>
                    <a:pt x="368" y="487"/>
                  </a:lnTo>
                  <a:lnTo>
                    <a:pt x="357" y="475"/>
                  </a:lnTo>
                  <a:lnTo>
                    <a:pt x="356" y="474"/>
                  </a:lnTo>
                  <a:lnTo>
                    <a:pt x="345" y="463"/>
                  </a:lnTo>
                  <a:lnTo>
                    <a:pt x="332" y="451"/>
                  </a:lnTo>
                  <a:lnTo>
                    <a:pt x="324" y="461"/>
                  </a:lnTo>
                  <a:lnTo>
                    <a:pt x="334" y="452"/>
                  </a:lnTo>
                  <a:lnTo>
                    <a:pt x="322" y="440"/>
                  </a:lnTo>
                  <a:lnTo>
                    <a:pt x="313" y="449"/>
                  </a:lnTo>
                  <a:lnTo>
                    <a:pt x="322" y="440"/>
                  </a:lnTo>
                  <a:lnTo>
                    <a:pt x="311" y="427"/>
                  </a:lnTo>
                  <a:lnTo>
                    <a:pt x="300" y="414"/>
                  </a:lnTo>
                  <a:lnTo>
                    <a:pt x="291" y="423"/>
                  </a:lnTo>
                  <a:lnTo>
                    <a:pt x="301" y="415"/>
                  </a:lnTo>
                  <a:lnTo>
                    <a:pt x="291" y="401"/>
                  </a:lnTo>
                  <a:lnTo>
                    <a:pt x="290" y="400"/>
                  </a:lnTo>
                  <a:lnTo>
                    <a:pt x="277" y="387"/>
                  </a:lnTo>
                  <a:lnTo>
                    <a:pt x="268" y="396"/>
                  </a:lnTo>
                  <a:lnTo>
                    <a:pt x="278" y="388"/>
                  </a:lnTo>
                  <a:lnTo>
                    <a:pt x="267" y="373"/>
                  </a:lnTo>
                  <a:lnTo>
                    <a:pt x="266" y="372"/>
                  </a:lnTo>
                  <a:lnTo>
                    <a:pt x="255" y="359"/>
                  </a:lnTo>
                  <a:lnTo>
                    <a:pt x="246" y="368"/>
                  </a:lnTo>
                  <a:lnTo>
                    <a:pt x="256" y="360"/>
                  </a:lnTo>
                  <a:lnTo>
                    <a:pt x="245" y="345"/>
                  </a:lnTo>
                  <a:lnTo>
                    <a:pt x="233" y="329"/>
                  </a:lnTo>
                  <a:lnTo>
                    <a:pt x="223" y="337"/>
                  </a:lnTo>
                  <a:lnTo>
                    <a:pt x="233" y="329"/>
                  </a:lnTo>
                  <a:lnTo>
                    <a:pt x="222" y="313"/>
                  </a:lnTo>
                  <a:lnTo>
                    <a:pt x="211" y="298"/>
                  </a:lnTo>
                  <a:lnTo>
                    <a:pt x="201" y="305"/>
                  </a:lnTo>
                  <a:lnTo>
                    <a:pt x="211" y="298"/>
                  </a:lnTo>
                  <a:lnTo>
                    <a:pt x="200" y="281"/>
                  </a:lnTo>
                  <a:lnTo>
                    <a:pt x="188" y="265"/>
                  </a:lnTo>
                  <a:lnTo>
                    <a:pt x="177" y="249"/>
                  </a:lnTo>
                  <a:lnTo>
                    <a:pt x="167" y="256"/>
                  </a:lnTo>
                  <a:lnTo>
                    <a:pt x="177" y="250"/>
                  </a:lnTo>
                  <a:lnTo>
                    <a:pt x="166" y="233"/>
                  </a:lnTo>
                  <a:lnTo>
                    <a:pt x="155" y="215"/>
                  </a:lnTo>
                  <a:lnTo>
                    <a:pt x="155" y="214"/>
                  </a:lnTo>
                  <a:lnTo>
                    <a:pt x="143" y="198"/>
                  </a:lnTo>
                  <a:lnTo>
                    <a:pt x="133" y="205"/>
                  </a:lnTo>
                  <a:lnTo>
                    <a:pt x="143" y="199"/>
                  </a:lnTo>
                  <a:lnTo>
                    <a:pt x="132" y="181"/>
                  </a:lnTo>
                  <a:lnTo>
                    <a:pt x="121" y="164"/>
                  </a:lnTo>
                  <a:lnTo>
                    <a:pt x="111" y="170"/>
                  </a:lnTo>
                  <a:lnTo>
                    <a:pt x="121" y="164"/>
                  </a:lnTo>
                  <a:lnTo>
                    <a:pt x="110" y="145"/>
                  </a:lnTo>
                  <a:lnTo>
                    <a:pt x="98" y="128"/>
                  </a:lnTo>
                  <a:lnTo>
                    <a:pt x="88" y="135"/>
                  </a:lnTo>
                  <a:lnTo>
                    <a:pt x="98" y="128"/>
                  </a:lnTo>
                  <a:lnTo>
                    <a:pt x="87" y="109"/>
                  </a:lnTo>
                  <a:lnTo>
                    <a:pt x="76" y="92"/>
                  </a:lnTo>
                  <a:lnTo>
                    <a:pt x="66" y="99"/>
                  </a:lnTo>
                  <a:lnTo>
                    <a:pt x="76" y="92"/>
                  </a:lnTo>
                  <a:lnTo>
                    <a:pt x="66" y="74"/>
                  </a:lnTo>
                  <a:lnTo>
                    <a:pt x="55" y="55"/>
                  </a:lnTo>
                  <a:lnTo>
                    <a:pt x="43" y="37"/>
                  </a:lnTo>
                  <a:lnTo>
                    <a:pt x="32" y="1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66FF33"/>
            </a:solidFill>
            <a:ln w="9525">
              <a:solidFill>
                <a:srgbClr val="99FF33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Freeform 42"/>
            <p:cNvSpPr>
              <a:spLocks/>
            </p:cNvSpPr>
            <p:nvPr/>
          </p:nvSpPr>
          <p:spPr bwMode="auto">
            <a:xfrm>
              <a:off x="2586" y="1655"/>
              <a:ext cx="1078" cy="655"/>
            </a:xfrm>
            <a:custGeom>
              <a:avLst/>
              <a:gdLst>
                <a:gd name="T0" fmla="*/ 44 w 1078"/>
                <a:gd name="T1" fmla="*/ 560 h 655"/>
                <a:gd name="T2" fmla="*/ 90 w 1078"/>
                <a:gd name="T3" fmla="*/ 511 h 655"/>
                <a:gd name="T4" fmla="*/ 137 w 1078"/>
                <a:gd name="T5" fmla="*/ 437 h 655"/>
                <a:gd name="T6" fmla="*/ 185 w 1078"/>
                <a:gd name="T7" fmla="*/ 365 h 655"/>
                <a:gd name="T8" fmla="*/ 231 w 1078"/>
                <a:gd name="T9" fmla="*/ 300 h 655"/>
                <a:gd name="T10" fmla="*/ 244 w 1078"/>
                <a:gd name="T11" fmla="*/ 258 h 655"/>
                <a:gd name="T12" fmla="*/ 278 w 1078"/>
                <a:gd name="T13" fmla="*/ 238 h 655"/>
                <a:gd name="T14" fmla="*/ 303 w 1078"/>
                <a:gd name="T15" fmla="*/ 185 h 655"/>
                <a:gd name="T16" fmla="*/ 346 w 1078"/>
                <a:gd name="T17" fmla="*/ 155 h 655"/>
                <a:gd name="T18" fmla="*/ 361 w 1078"/>
                <a:gd name="T19" fmla="*/ 122 h 655"/>
                <a:gd name="T20" fmla="*/ 402 w 1078"/>
                <a:gd name="T21" fmla="*/ 101 h 655"/>
                <a:gd name="T22" fmla="*/ 439 w 1078"/>
                <a:gd name="T23" fmla="*/ 73 h 655"/>
                <a:gd name="T24" fmla="*/ 464 w 1078"/>
                <a:gd name="T25" fmla="*/ 40 h 655"/>
                <a:gd name="T26" fmla="*/ 502 w 1078"/>
                <a:gd name="T27" fmla="*/ 39 h 655"/>
                <a:gd name="T28" fmla="*/ 520 w 1078"/>
                <a:gd name="T29" fmla="*/ 18 h 655"/>
                <a:gd name="T30" fmla="*/ 555 w 1078"/>
                <a:gd name="T31" fmla="*/ 27 h 655"/>
                <a:gd name="T32" fmla="*/ 587 w 1078"/>
                <a:gd name="T33" fmla="*/ 16 h 655"/>
                <a:gd name="T34" fmla="*/ 606 w 1078"/>
                <a:gd name="T35" fmla="*/ 36 h 655"/>
                <a:gd name="T36" fmla="*/ 628 w 1078"/>
                <a:gd name="T37" fmla="*/ 49 h 655"/>
                <a:gd name="T38" fmla="*/ 675 w 1078"/>
                <a:gd name="T39" fmla="*/ 86 h 655"/>
                <a:gd name="T40" fmla="*/ 699 w 1078"/>
                <a:gd name="T41" fmla="*/ 110 h 655"/>
                <a:gd name="T42" fmla="*/ 746 w 1078"/>
                <a:gd name="T43" fmla="*/ 163 h 655"/>
                <a:gd name="T44" fmla="*/ 795 w 1078"/>
                <a:gd name="T45" fmla="*/ 229 h 655"/>
                <a:gd name="T46" fmla="*/ 841 w 1078"/>
                <a:gd name="T47" fmla="*/ 273 h 655"/>
                <a:gd name="T48" fmla="*/ 888 w 1078"/>
                <a:gd name="T49" fmla="*/ 370 h 655"/>
                <a:gd name="T50" fmla="*/ 921 w 1078"/>
                <a:gd name="T51" fmla="*/ 425 h 655"/>
                <a:gd name="T52" fmla="*/ 939 w 1078"/>
                <a:gd name="T53" fmla="*/ 458 h 655"/>
                <a:gd name="T54" fmla="*/ 959 w 1078"/>
                <a:gd name="T55" fmla="*/ 494 h 655"/>
                <a:gd name="T56" fmla="*/ 1005 w 1078"/>
                <a:gd name="T57" fmla="*/ 569 h 655"/>
                <a:gd name="T58" fmla="*/ 1030 w 1078"/>
                <a:gd name="T59" fmla="*/ 587 h 655"/>
                <a:gd name="T60" fmla="*/ 1041 w 1078"/>
                <a:gd name="T61" fmla="*/ 629 h 655"/>
                <a:gd name="T62" fmla="*/ 1060 w 1078"/>
                <a:gd name="T63" fmla="*/ 655 h 655"/>
                <a:gd name="T64" fmla="*/ 1061 w 1078"/>
                <a:gd name="T65" fmla="*/ 612 h 655"/>
                <a:gd name="T66" fmla="*/ 1047 w 1078"/>
                <a:gd name="T67" fmla="*/ 593 h 655"/>
                <a:gd name="T68" fmla="*/ 1025 w 1078"/>
                <a:gd name="T69" fmla="*/ 555 h 655"/>
                <a:gd name="T70" fmla="*/ 989 w 1078"/>
                <a:gd name="T71" fmla="*/ 495 h 655"/>
                <a:gd name="T72" fmla="*/ 959 w 1078"/>
                <a:gd name="T73" fmla="*/ 444 h 655"/>
                <a:gd name="T74" fmla="*/ 929 w 1078"/>
                <a:gd name="T75" fmla="*/ 392 h 655"/>
                <a:gd name="T76" fmla="*/ 885 w 1078"/>
                <a:gd name="T77" fmla="*/ 320 h 655"/>
                <a:gd name="T78" fmla="*/ 827 w 1078"/>
                <a:gd name="T79" fmla="*/ 229 h 655"/>
                <a:gd name="T80" fmla="*/ 776 w 1078"/>
                <a:gd name="T81" fmla="*/ 160 h 655"/>
                <a:gd name="T82" fmla="*/ 740 w 1078"/>
                <a:gd name="T83" fmla="*/ 115 h 655"/>
                <a:gd name="T84" fmla="*/ 702 w 1078"/>
                <a:gd name="T85" fmla="*/ 76 h 655"/>
                <a:gd name="T86" fmla="*/ 653 w 1078"/>
                <a:gd name="T87" fmla="*/ 34 h 655"/>
                <a:gd name="T88" fmla="*/ 613 w 1078"/>
                <a:gd name="T89" fmla="*/ 11 h 655"/>
                <a:gd name="T90" fmla="*/ 578 w 1078"/>
                <a:gd name="T91" fmla="*/ 1 h 655"/>
                <a:gd name="T92" fmla="*/ 529 w 1078"/>
                <a:gd name="T93" fmla="*/ 3 h 655"/>
                <a:gd name="T94" fmla="*/ 499 w 1078"/>
                <a:gd name="T95" fmla="*/ 26 h 655"/>
                <a:gd name="T96" fmla="*/ 472 w 1078"/>
                <a:gd name="T97" fmla="*/ 23 h 655"/>
                <a:gd name="T98" fmla="*/ 424 w 1078"/>
                <a:gd name="T99" fmla="*/ 53 h 655"/>
                <a:gd name="T100" fmla="*/ 388 w 1078"/>
                <a:gd name="T101" fmla="*/ 80 h 655"/>
                <a:gd name="T102" fmla="*/ 341 w 1078"/>
                <a:gd name="T103" fmla="*/ 124 h 655"/>
                <a:gd name="T104" fmla="*/ 306 w 1078"/>
                <a:gd name="T105" fmla="*/ 162 h 655"/>
                <a:gd name="T106" fmla="*/ 272 w 1078"/>
                <a:gd name="T107" fmla="*/ 205 h 655"/>
                <a:gd name="T108" fmla="*/ 247 w 1078"/>
                <a:gd name="T109" fmla="*/ 233 h 655"/>
                <a:gd name="T110" fmla="*/ 212 w 1078"/>
                <a:gd name="T111" fmla="*/ 282 h 655"/>
                <a:gd name="T112" fmla="*/ 177 w 1078"/>
                <a:gd name="T113" fmla="*/ 332 h 655"/>
                <a:gd name="T114" fmla="*/ 142 w 1078"/>
                <a:gd name="T115" fmla="*/ 385 h 655"/>
                <a:gd name="T116" fmla="*/ 81 w 1078"/>
                <a:gd name="T117" fmla="*/ 478 h 655"/>
                <a:gd name="T118" fmla="*/ 47 w 1078"/>
                <a:gd name="T119" fmla="*/ 533 h 655"/>
                <a:gd name="T120" fmla="*/ 12 w 1078"/>
                <a:gd name="T121" fmla="*/ 591 h 65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078"/>
                <a:gd name="T184" fmla="*/ 0 h 655"/>
                <a:gd name="T185" fmla="*/ 1078 w 1078"/>
                <a:gd name="T186" fmla="*/ 655 h 65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078" h="655">
                  <a:moveTo>
                    <a:pt x="0" y="609"/>
                  </a:moveTo>
                  <a:lnTo>
                    <a:pt x="19" y="625"/>
                  </a:lnTo>
                  <a:lnTo>
                    <a:pt x="31" y="606"/>
                  </a:lnTo>
                  <a:lnTo>
                    <a:pt x="43" y="587"/>
                  </a:lnTo>
                  <a:lnTo>
                    <a:pt x="54" y="568"/>
                  </a:lnTo>
                  <a:lnTo>
                    <a:pt x="44" y="560"/>
                  </a:lnTo>
                  <a:lnTo>
                    <a:pt x="54" y="568"/>
                  </a:lnTo>
                  <a:lnTo>
                    <a:pt x="66" y="547"/>
                  </a:lnTo>
                  <a:lnTo>
                    <a:pt x="77" y="530"/>
                  </a:lnTo>
                  <a:lnTo>
                    <a:pt x="67" y="522"/>
                  </a:lnTo>
                  <a:lnTo>
                    <a:pt x="77" y="530"/>
                  </a:lnTo>
                  <a:lnTo>
                    <a:pt x="90" y="511"/>
                  </a:lnTo>
                  <a:lnTo>
                    <a:pt x="101" y="493"/>
                  </a:lnTo>
                  <a:lnTo>
                    <a:pt x="112" y="473"/>
                  </a:lnTo>
                  <a:lnTo>
                    <a:pt x="102" y="466"/>
                  </a:lnTo>
                  <a:lnTo>
                    <a:pt x="112" y="473"/>
                  </a:lnTo>
                  <a:lnTo>
                    <a:pt x="124" y="455"/>
                  </a:lnTo>
                  <a:lnTo>
                    <a:pt x="137" y="437"/>
                  </a:lnTo>
                  <a:lnTo>
                    <a:pt x="149" y="419"/>
                  </a:lnTo>
                  <a:lnTo>
                    <a:pt x="161" y="401"/>
                  </a:lnTo>
                  <a:lnTo>
                    <a:pt x="172" y="383"/>
                  </a:lnTo>
                  <a:lnTo>
                    <a:pt x="162" y="376"/>
                  </a:lnTo>
                  <a:lnTo>
                    <a:pt x="172" y="383"/>
                  </a:lnTo>
                  <a:lnTo>
                    <a:pt x="185" y="365"/>
                  </a:lnTo>
                  <a:lnTo>
                    <a:pt x="196" y="348"/>
                  </a:lnTo>
                  <a:lnTo>
                    <a:pt x="207" y="331"/>
                  </a:lnTo>
                  <a:lnTo>
                    <a:pt x="197" y="324"/>
                  </a:lnTo>
                  <a:lnTo>
                    <a:pt x="206" y="332"/>
                  </a:lnTo>
                  <a:lnTo>
                    <a:pt x="218" y="317"/>
                  </a:lnTo>
                  <a:lnTo>
                    <a:pt x="231" y="300"/>
                  </a:lnTo>
                  <a:lnTo>
                    <a:pt x="232" y="299"/>
                  </a:lnTo>
                  <a:lnTo>
                    <a:pt x="243" y="281"/>
                  </a:lnTo>
                  <a:lnTo>
                    <a:pt x="233" y="274"/>
                  </a:lnTo>
                  <a:lnTo>
                    <a:pt x="242" y="282"/>
                  </a:lnTo>
                  <a:lnTo>
                    <a:pt x="253" y="267"/>
                  </a:lnTo>
                  <a:lnTo>
                    <a:pt x="244" y="258"/>
                  </a:lnTo>
                  <a:lnTo>
                    <a:pt x="253" y="267"/>
                  </a:lnTo>
                  <a:lnTo>
                    <a:pt x="265" y="251"/>
                  </a:lnTo>
                  <a:lnTo>
                    <a:pt x="256" y="242"/>
                  </a:lnTo>
                  <a:lnTo>
                    <a:pt x="265" y="252"/>
                  </a:lnTo>
                  <a:lnTo>
                    <a:pt x="278" y="239"/>
                  </a:lnTo>
                  <a:lnTo>
                    <a:pt x="278" y="238"/>
                  </a:lnTo>
                  <a:lnTo>
                    <a:pt x="289" y="224"/>
                  </a:lnTo>
                  <a:lnTo>
                    <a:pt x="280" y="214"/>
                  </a:lnTo>
                  <a:lnTo>
                    <a:pt x="289" y="224"/>
                  </a:lnTo>
                  <a:lnTo>
                    <a:pt x="301" y="208"/>
                  </a:lnTo>
                  <a:lnTo>
                    <a:pt x="312" y="193"/>
                  </a:lnTo>
                  <a:lnTo>
                    <a:pt x="303" y="185"/>
                  </a:lnTo>
                  <a:lnTo>
                    <a:pt x="312" y="193"/>
                  </a:lnTo>
                  <a:lnTo>
                    <a:pt x="324" y="180"/>
                  </a:lnTo>
                  <a:lnTo>
                    <a:pt x="335" y="167"/>
                  </a:lnTo>
                  <a:lnTo>
                    <a:pt x="326" y="157"/>
                  </a:lnTo>
                  <a:lnTo>
                    <a:pt x="334" y="168"/>
                  </a:lnTo>
                  <a:lnTo>
                    <a:pt x="346" y="155"/>
                  </a:lnTo>
                  <a:lnTo>
                    <a:pt x="347" y="155"/>
                  </a:lnTo>
                  <a:lnTo>
                    <a:pt x="358" y="143"/>
                  </a:lnTo>
                  <a:lnTo>
                    <a:pt x="349" y="133"/>
                  </a:lnTo>
                  <a:lnTo>
                    <a:pt x="357" y="143"/>
                  </a:lnTo>
                  <a:lnTo>
                    <a:pt x="369" y="131"/>
                  </a:lnTo>
                  <a:lnTo>
                    <a:pt x="361" y="122"/>
                  </a:lnTo>
                  <a:lnTo>
                    <a:pt x="369" y="131"/>
                  </a:lnTo>
                  <a:lnTo>
                    <a:pt x="381" y="121"/>
                  </a:lnTo>
                  <a:lnTo>
                    <a:pt x="393" y="110"/>
                  </a:lnTo>
                  <a:lnTo>
                    <a:pt x="403" y="100"/>
                  </a:lnTo>
                  <a:lnTo>
                    <a:pt x="395" y="90"/>
                  </a:lnTo>
                  <a:lnTo>
                    <a:pt x="402" y="101"/>
                  </a:lnTo>
                  <a:lnTo>
                    <a:pt x="415" y="91"/>
                  </a:lnTo>
                  <a:lnTo>
                    <a:pt x="426" y="83"/>
                  </a:lnTo>
                  <a:lnTo>
                    <a:pt x="419" y="71"/>
                  </a:lnTo>
                  <a:lnTo>
                    <a:pt x="425" y="83"/>
                  </a:lnTo>
                  <a:lnTo>
                    <a:pt x="437" y="75"/>
                  </a:lnTo>
                  <a:lnTo>
                    <a:pt x="439" y="73"/>
                  </a:lnTo>
                  <a:lnTo>
                    <a:pt x="449" y="64"/>
                  </a:lnTo>
                  <a:lnTo>
                    <a:pt x="441" y="54"/>
                  </a:lnTo>
                  <a:lnTo>
                    <a:pt x="447" y="66"/>
                  </a:lnTo>
                  <a:lnTo>
                    <a:pt x="459" y="60"/>
                  </a:lnTo>
                  <a:lnTo>
                    <a:pt x="470" y="53"/>
                  </a:lnTo>
                  <a:lnTo>
                    <a:pt x="464" y="40"/>
                  </a:lnTo>
                  <a:lnTo>
                    <a:pt x="469" y="53"/>
                  </a:lnTo>
                  <a:lnTo>
                    <a:pt x="481" y="48"/>
                  </a:lnTo>
                  <a:lnTo>
                    <a:pt x="492" y="41"/>
                  </a:lnTo>
                  <a:lnTo>
                    <a:pt x="487" y="29"/>
                  </a:lnTo>
                  <a:lnTo>
                    <a:pt x="490" y="42"/>
                  </a:lnTo>
                  <a:lnTo>
                    <a:pt x="502" y="39"/>
                  </a:lnTo>
                  <a:lnTo>
                    <a:pt x="503" y="38"/>
                  </a:lnTo>
                  <a:lnTo>
                    <a:pt x="514" y="34"/>
                  </a:lnTo>
                  <a:lnTo>
                    <a:pt x="510" y="22"/>
                  </a:lnTo>
                  <a:lnTo>
                    <a:pt x="514" y="35"/>
                  </a:lnTo>
                  <a:lnTo>
                    <a:pt x="524" y="32"/>
                  </a:lnTo>
                  <a:lnTo>
                    <a:pt x="520" y="18"/>
                  </a:lnTo>
                  <a:lnTo>
                    <a:pt x="522" y="32"/>
                  </a:lnTo>
                  <a:lnTo>
                    <a:pt x="533" y="29"/>
                  </a:lnTo>
                  <a:lnTo>
                    <a:pt x="546" y="27"/>
                  </a:lnTo>
                  <a:lnTo>
                    <a:pt x="543" y="13"/>
                  </a:lnTo>
                  <a:lnTo>
                    <a:pt x="543" y="27"/>
                  </a:lnTo>
                  <a:lnTo>
                    <a:pt x="555" y="27"/>
                  </a:lnTo>
                  <a:lnTo>
                    <a:pt x="566" y="27"/>
                  </a:lnTo>
                  <a:lnTo>
                    <a:pt x="576" y="27"/>
                  </a:lnTo>
                  <a:lnTo>
                    <a:pt x="576" y="13"/>
                  </a:lnTo>
                  <a:lnTo>
                    <a:pt x="574" y="27"/>
                  </a:lnTo>
                  <a:lnTo>
                    <a:pt x="585" y="29"/>
                  </a:lnTo>
                  <a:lnTo>
                    <a:pt x="587" y="16"/>
                  </a:lnTo>
                  <a:lnTo>
                    <a:pt x="583" y="28"/>
                  </a:lnTo>
                  <a:lnTo>
                    <a:pt x="595" y="33"/>
                  </a:lnTo>
                  <a:lnTo>
                    <a:pt x="596" y="34"/>
                  </a:lnTo>
                  <a:lnTo>
                    <a:pt x="607" y="37"/>
                  </a:lnTo>
                  <a:lnTo>
                    <a:pt x="610" y="24"/>
                  </a:lnTo>
                  <a:lnTo>
                    <a:pt x="606" y="36"/>
                  </a:lnTo>
                  <a:lnTo>
                    <a:pt x="618" y="41"/>
                  </a:lnTo>
                  <a:lnTo>
                    <a:pt x="622" y="29"/>
                  </a:lnTo>
                  <a:lnTo>
                    <a:pt x="616" y="40"/>
                  </a:lnTo>
                  <a:lnTo>
                    <a:pt x="628" y="49"/>
                  </a:lnTo>
                  <a:lnTo>
                    <a:pt x="634" y="37"/>
                  </a:lnTo>
                  <a:lnTo>
                    <a:pt x="628" y="49"/>
                  </a:lnTo>
                  <a:lnTo>
                    <a:pt x="640" y="57"/>
                  </a:lnTo>
                  <a:lnTo>
                    <a:pt x="651" y="64"/>
                  </a:lnTo>
                  <a:lnTo>
                    <a:pt x="657" y="53"/>
                  </a:lnTo>
                  <a:lnTo>
                    <a:pt x="650" y="64"/>
                  </a:lnTo>
                  <a:lnTo>
                    <a:pt x="662" y="75"/>
                  </a:lnTo>
                  <a:lnTo>
                    <a:pt x="675" y="86"/>
                  </a:lnTo>
                  <a:lnTo>
                    <a:pt x="682" y="75"/>
                  </a:lnTo>
                  <a:lnTo>
                    <a:pt x="674" y="85"/>
                  </a:lnTo>
                  <a:lnTo>
                    <a:pt x="686" y="96"/>
                  </a:lnTo>
                  <a:lnTo>
                    <a:pt x="699" y="110"/>
                  </a:lnTo>
                  <a:lnTo>
                    <a:pt x="707" y="99"/>
                  </a:lnTo>
                  <a:lnTo>
                    <a:pt x="699" y="110"/>
                  </a:lnTo>
                  <a:lnTo>
                    <a:pt x="710" y="122"/>
                  </a:lnTo>
                  <a:lnTo>
                    <a:pt x="723" y="136"/>
                  </a:lnTo>
                  <a:lnTo>
                    <a:pt x="732" y="125"/>
                  </a:lnTo>
                  <a:lnTo>
                    <a:pt x="722" y="135"/>
                  </a:lnTo>
                  <a:lnTo>
                    <a:pt x="734" y="149"/>
                  </a:lnTo>
                  <a:lnTo>
                    <a:pt x="746" y="163"/>
                  </a:lnTo>
                  <a:lnTo>
                    <a:pt x="758" y="178"/>
                  </a:lnTo>
                  <a:lnTo>
                    <a:pt x="767" y="169"/>
                  </a:lnTo>
                  <a:lnTo>
                    <a:pt x="758" y="178"/>
                  </a:lnTo>
                  <a:lnTo>
                    <a:pt x="770" y="195"/>
                  </a:lnTo>
                  <a:lnTo>
                    <a:pt x="783" y="212"/>
                  </a:lnTo>
                  <a:lnTo>
                    <a:pt x="795" y="229"/>
                  </a:lnTo>
                  <a:lnTo>
                    <a:pt x="807" y="245"/>
                  </a:lnTo>
                  <a:lnTo>
                    <a:pt x="816" y="237"/>
                  </a:lnTo>
                  <a:lnTo>
                    <a:pt x="807" y="244"/>
                  </a:lnTo>
                  <a:lnTo>
                    <a:pt x="819" y="263"/>
                  </a:lnTo>
                  <a:lnTo>
                    <a:pt x="832" y="280"/>
                  </a:lnTo>
                  <a:lnTo>
                    <a:pt x="841" y="273"/>
                  </a:lnTo>
                  <a:lnTo>
                    <a:pt x="832" y="280"/>
                  </a:lnTo>
                  <a:lnTo>
                    <a:pt x="843" y="299"/>
                  </a:lnTo>
                  <a:lnTo>
                    <a:pt x="854" y="317"/>
                  </a:lnTo>
                  <a:lnTo>
                    <a:pt x="865" y="334"/>
                  </a:lnTo>
                  <a:lnTo>
                    <a:pt x="877" y="353"/>
                  </a:lnTo>
                  <a:lnTo>
                    <a:pt x="888" y="370"/>
                  </a:lnTo>
                  <a:lnTo>
                    <a:pt x="899" y="389"/>
                  </a:lnTo>
                  <a:lnTo>
                    <a:pt x="908" y="381"/>
                  </a:lnTo>
                  <a:lnTo>
                    <a:pt x="898" y="389"/>
                  </a:lnTo>
                  <a:lnTo>
                    <a:pt x="908" y="407"/>
                  </a:lnTo>
                  <a:lnTo>
                    <a:pt x="909" y="407"/>
                  </a:lnTo>
                  <a:lnTo>
                    <a:pt x="921" y="425"/>
                  </a:lnTo>
                  <a:lnTo>
                    <a:pt x="930" y="417"/>
                  </a:lnTo>
                  <a:lnTo>
                    <a:pt x="920" y="425"/>
                  </a:lnTo>
                  <a:lnTo>
                    <a:pt x="930" y="442"/>
                  </a:lnTo>
                  <a:lnTo>
                    <a:pt x="940" y="434"/>
                  </a:lnTo>
                  <a:lnTo>
                    <a:pt x="930" y="441"/>
                  </a:lnTo>
                  <a:lnTo>
                    <a:pt x="939" y="458"/>
                  </a:lnTo>
                  <a:lnTo>
                    <a:pt x="940" y="459"/>
                  </a:lnTo>
                  <a:lnTo>
                    <a:pt x="951" y="477"/>
                  </a:lnTo>
                  <a:lnTo>
                    <a:pt x="960" y="469"/>
                  </a:lnTo>
                  <a:lnTo>
                    <a:pt x="950" y="476"/>
                  </a:lnTo>
                  <a:lnTo>
                    <a:pt x="959" y="493"/>
                  </a:lnTo>
                  <a:lnTo>
                    <a:pt x="959" y="494"/>
                  </a:lnTo>
                  <a:lnTo>
                    <a:pt x="969" y="509"/>
                  </a:lnTo>
                  <a:lnTo>
                    <a:pt x="978" y="525"/>
                  </a:lnTo>
                  <a:lnTo>
                    <a:pt x="987" y="541"/>
                  </a:lnTo>
                  <a:lnTo>
                    <a:pt x="995" y="555"/>
                  </a:lnTo>
                  <a:lnTo>
                    <a:pt x="996" y="555"/>
                  </a:lnTo>
                  <a:lnTo>
                    <a:pt x="1005" y="569"/>
                  </a:lnTo>
                  <a:lnTo>
                    <a:pt x="1015" y="561"/>
                  </a:lnTo>
                  <a:lnTo>
                    <a:pt x="1004" y="568"/>
                  </a:lnTo>
                  <a:lnTo>
                    <a:pt x="1012" y="582"/>
                  </a:lnTo>
                  <a:lnTo>
                    <a:pt x="1013" y="583"/>
                  </a:lnTo>
                  <a:lnTo>
                    <a:pt x="1021" y="595"/>
                  </a:lnTo>
                  <a:lnTo>
                    <a:pt x="1030" y="587"/>
                  </a:lnTo>
                  <a:lnTo>
                    <a:pt x="1020" y="595"/>
                  </a:lnTo>
                  <a:lnTo>
                    <a:pt x="1027" y="607"/>
                  </a:lnTo>
                  <a:lnTo>
                    <a:pt x="1028" y="607"/>
                  </a:lnTo>
                  <a:lnTo>
                    <a:pt x="1035" y="619"/>
                  </a:lnTo>
                  <a:lnTo>
                    <a:pt x="1041" y="627"/>
                  </a:lnTo>
                  <a:lnTo>
                    <a:pt x="1041" y="629"/>
                  </a:lnTo>
                  <a:lnTo>
                    <a:pt x="1048" y="638"/>
                  </a:lnTo>
                  <a:lnTo>
                    <a:pt x="1058" y="630"/>
                  </a:lnTo>
                  <a:lnTo>
                    <a:pt x="1048" y="637"/>
                  </a:lnTo>
                  <a:lnTo>
                    <a:pt x="1054" y="647"/>
                  </a:lnTo>
                  <a:lnTo>
                    <a:pt x="1054" y="648"/>
                  </a:lnTo>
                  <a:lnTo>
                    <a:pt x="1060" y="655"/>
                  </a:lnTo>
                  <a:lnTo>
                    <a:pt x="1078" y="637"/>
                  </a:lnTo>
                  <a:lnTo>
                    <a:pt x="1073" y="631"/>
                  </a:lnTo>
                  <a:lnTo>
                    <a:pt x="1064" y="638"/>
                  </a:lnTo>
                  <a:lnTo>
                    <a:pt x="1074" y="631"/>
                  </a:lnTo>
                  <a:lnTo>
                    <a:pt x="1068" y="622"/>
                  </a:lnTo>
                  <a:lnTo>
                    <a:pt x="1061" y="612"/>
                  </a:lnTo>
                  <a:lnTo>
                    <a:pt x="1050" y="620"/>
                  </a:lnTo>
                  <a:lnTo>
                    <a:pt x="1061" y="612"/>
                  </a:lnTo>
                  <a:lnTo>
                    <a:pt x="1054" y="603"/>
                  </a:lnTo>
                  <a:lnTo>
                    <a:pt x="1047" y="592"/>
                  </a:lnTo>
                  <a:lnTo>
                    <a:pt x="1037" y="599"/>
                  </a:lnTo>
                  <a:lnTo>
                    <a:pt x="1047" y="593"/>
                  </a:lnTo>
                  <a:lnTo>
                    <a:pt x="1040" y="580"/>
                  </a:lnTo>
                  <a:lnTo>
                    <a:pt x="1040" y="579"/>
                  </a:lnTo>
                  <a:lnTo>
                    <a:pt x="1032" y="567"/>
                  </a:lnTo>
                  <a:lnTo>
                    <a:pt x="1022" y="574"/>
                  </a:lnTo>
                  <a:lnTo>
                    <a:pt x="1032" y="568"/>
                  </a:lnTo>
                  <a:lnTo>
                    <a:pt x="1025" y="555"/>
                  </a:lnTo>
                  <a:lnTo>
                    <a:pt x="1016" y="540"/>
                  </a:lnTo>
                  <a:lnTo>
                    <a:pt x="1005" y="546"/>
                  </a:lnTo>
                  <a:lnTo>
                    <a:pt x="1016" y="540"/>
                  </a:lnTo>
                  <a:lnTo>
                    <a:pt x="1007" y="527"/>
                  </a:lnTo>
                  <a:lnTo>
                    <a:pt x="998" y="510"/>
                  </a:lnTo>
                  <a:lnTo>
                    <a:pt x="989" y="495"/>
                  </a:lnTo>
                  <a:lnTo>
                    <a:pt x="980" y="479"/>
                  </a:lnTo>
                  <a:lnTo>
                    <a:pt x="970" y="485"/>
                  </a:lnTo>
                  <a:lnTo>
                    <a:pt x="980" y="479"/>
                  </a:lnTo>
                  <a:lnTo>
                    <a:pt x="971" y="462"/>
                  </a:lnTo>
                  <a:lnTo>
                    <a:pt x="971" y="460"/>
                  </a:lnTo>
                  <a:lnTo>
                    <a:pt x="959" y="444"/>
                  </a:lnTo>
                  <a:lnTo>
                    <a:pt x="949" y="452"/>
                  </a:lnTo>
                  <a:lnTo>
                    <a:pt x="960" y="445"/>
                  </a:lnTo>
                  <a:lnTo>
                    <a:pt x="951" y="427"/>
                  </a:lnTo>
                  <a:lnTo>
                    <a:pt x="950" y="427"/>
                  </a:lnTo>
                  <a:lnTo>
                    <a:pt x="940" y="410"/>
                  </a:lnTo>
                  <a:lnTo>
                    <a:pt x="929" y="392"/>
                  </a:lnTo>
                  <a:lnTo>
                    <a:pt x="919" y="398"/>
                  </a:lnTo>
                  <a:lnTo>
                    <a:pt x="929" y="392"/>
                  </a:lnTo>
                  <a:lnTo>
                    <a:pt x="919" y="375"/>
                  </a:lnTo>
                  <a:lnTo>
                    <a:pt x="907" y="356"/>
                  </a:lnTo>
                  <a:lnTo>
                    <a:pt x="896" y="338"/>
                  </a:lnTo>
                  <a:lnTo>
                    <a:pt x="885" y="320"/>
                  </a:lnTo>
                  <a:lnTo>
                    <a:pt x="874" y="302"/>
                  </a:lnTo>
                  <a:lnTo>
                    <a:pt x="862" y="284"/>
                  </a:lnTo>
                  <a:lnTo>
                    <a:pt x="851" y="266"/>
                  </a:lnTo>
                  <a:lnTo>
                    <a:pt x="851" y="265"/>
                  </a:lnTo>
                  <a:lnTo>
                    <a:pt x="839" y="247"/>
                  </a:lnTo>
                  <a:lnTo>
                    <a:pt x="827" y="229"/>
                  </a:lnTo>
                  <a:lnTo>
                    <a:pt x="826" y="229"/>
                  </a:lnTo>
                  <a:lnTo>
                    <a:pt x="813" y="212"/>
                  </a:lnTo>
                  <a:lnTo>
                    <a:pt x="801" y="195"/>
                  </a:lnTo>
                  <a:lnTo>
                    <a:pt x="789" y="178"/>
                  </a:lnTo>
                  <a:lnTo>
                    <a:pt x="776" y="161"/>
                  </a:lnTo>
                  <a:lnTo>
                    <a:pt x="776" y="160"/>
                  </a:lnTo>
                  <a:lnTo>
                    <a:pt x="764" y="146"/>
                  </a:lnTo>
                  <a:lnTo>
                    <a:pt x="752" y="130"/>
                  </a:lnTo>
                  <a:lnTo>
                    <a:pt x="743" y="140"/>
                  </a:lnTo>
                  <a:lnTo>
                    <a:pt x="752" y="131"/>
                  </a:lnTo>
                  <a:lnTo>
                    <a:pt x="741" y="117"/>
                  </a:lnTo>
                  <a:lnTo>
                    <a:pt x="740" y="115"/>
                  </a:lnTo>
                  <a:lnTo>
                    <a:pt x="726" y="101"/>
                  </a:lnTo>
                  <a:lnTo>
                    <a:pt x="718" y="112"/>
                  </a:lnTo>
                  <a:lnTo>
                    <a:pt x="727" y="102"/>
                  </a:lnTo>
                  <a:lnTo>
                    <a:pt x="716" y="90"/>
                  </a:lnTo>
                  <a:lnTo>
                    <a:pt x="715" y="89"/>
                  </a:lnTo>
                  <a:lnTo>
                    <a:pt x="702" y="76"/>
                  </a:lnTo>
                  <a:lnTo>
                    <a:pt x="691" y="64"/>
                  </a:lnTo>
                  <a:lnTo>
                    <a:pt x="690" y="64"/>
                  </a:lnTo>
                  <a:lnTo>
                    <a:pt x="676" y="53"/>
                  </a:lnTo>
                  <a:lnTo>
                    <a:pt x="664" y="42"/>
                  </a:lnTo>
                  <a:lnTo>
                    <a:pt x="664" y="41"/>
                  </a:lnTo>
                  <a:lnTo>
                    <a:pt x="653" y="34"/>
                  </a:lnTo>
                  <a:lnTo>
                    <a:pt x="642" y="26"/>
                  </a:lnTo>
                  <a:lnTo>
                    <a:pt x="641" y="26"/>
                  </a:lnTo>
                  <a:lnTo>
                    <a:pt x="628" y="18"/>
                  </a:lnTo>
                  <a:lnTo>
                    <a:pt x="627" y="17"/>
                  </a:lnTo>
                  <a:lnTo>
                    <a:pt x="615" y="11"/>
                  </a:lnTo>
                  <a:lnTo>
                    <a:pt x="613" y="11"/>
                  </a:lnTo>
                  <a:lnTo>
                    <a:pt x="602" y="8"/>
                  </a:lnTo>
                  <a:lnTo>
                    <a:pt x="599" y="21"/>
                  </a:lnTo>
                  <a:lnTo>
                    <a:pt x="603" y="8"/>
                  </a:lnTo>
                  <a:lnTo>
                    <a:pt x="592" y="3"/>
                  </a:lnTo>
                  <a:lnTo>
                    <a:pt x="589" y="3"/>
                  </a:lnTo>
                  <a:lnTo>
                    <a:pt x="578" y="1"/>
                  </a:lnTo>
                  <a:lnTo>
                    <a:pt x="576" y="0"/>
                  </a:lnTo>
                  <a:lnTo>
                    <a:pt x="566" y="0"/>
                  </a:lnTo>
                  <a:lnTo>
                    <a:pt x="555" y="0"/>
                  </a:lnTo>
                  <a:lnTo>
                    <a:pt x="543" y="0"/>
                  </a:lnTo>
                  <a:lnTo>
                    <a:pt x="541" y="1"/>
                  </a:lnTo>
                  <a:lnTo>
                    <a:pt x="529" y="3"/>
                  </a:lnTo>
                  <a:lnTo>
                    <a:pt x="518" y="6"/>
                  </a:lnTo>
                  <a:lnTo>
                    <a:pt x="517" y="6"/>
                  </a:lnTo>
                  <a:lnTo>
                    <a:pt x="507" y="9"/>
                  </a:lnTo>
                  <a:lnTo>
                    <a:pt x="506" y="9"/>
                  </a:lnTo>
                  <a:lnTo>
                    <a:pt x="494" y="13"/>
                  </a:lnTo>
                  <a:lnTo>
                    <a:pt x="499" y="26"/>
                  </a:lnTo>
                  <a:lnTo>
                    <a:pt x="495" y="13"/>
                  </a:lnTo>
                  <a:lnTo>
                    <a:pt x="484" y="17"/>
                  </a:lnTo>
                  <a:lnTo>
                    <a:pt x="482" y="17"/>
                  </a:lnTo>
                  <a:lnTo>
                    <a:pt x="471" y="23"/>
                  </a:lnTo>
                  <a:lnTo>
                    <a:pt x="476" y="35"/>
                  </a:lnTo>
                  <a:lnTo>
                    <a:pt x="472" y="23"/>
                  </a:lnTo>
                  <a:lnTo>
                    <a:pt x="460" y="28"/>
                  </a:lnTo>
                  <a:lnTo>
                    <a:pt x="459" y="29"/>
                  </a:lnTo>
                  <a:lnTo>
                    <a:pt x="447" y="36"/>
                  </a:lnTo>
                  <a:lnTo>
                    <a:pt x="436" y="42"/>
                  </a:lnTo>
                  <a:lnTo>
                    <a:pt x="434" y="44"/>
                  </a:lnTo>
                  <a:lnTo>
                    <a:pt x="424" y="53"/>
                  </a:lnTo>
                  <a:lnTo>
                    <a:pt x="431" y="63"/>
                  </a:lnTo>
                  <a:lnTo>
                    <a:pt x="425" y="52"/>
                  </a:lnTo>
                  <a:lnTo>
                    <a:pt x="413" y="60"/>
                  </a:lnTo>
                  <a:lnTo>
                    <a:pt x="412" y="61"/>
                  </a:lnTo>
                  <a:lnTo>
                    <a:pt x="400" y="70"/>
                  </a:lnTo>
                  <a:lnTo>
                    <a:pt x="388" y="80"/>
                  </a:lnTo>
                  <a:lnTo>
                    <a:pt x="378" y="89"/>
                  </a:lnTo>
                  <a:lnTo>
                    <a:pt x="366" y="100"/>
                  </a:lnTo>
                  <a:lnTo>
                    <a:pt x="353" y="112"/>
                  </a:lnTo>
                  <a:lnTo>
                    <a:pt x="352" y="112"/>
                  </a:lnTo>
                  <a:lnTo>
                    <a:pt x="341" y="123"/>
                  </a:lnTo>
                  <a:lnTo>
                    <a:pt x="341" y="124"/>
                  </a:lnTo>
                  <a:lnTo>
                    <a:pt x="330" y="137"/>
                  </a:lnTo>
                  <a:lnTo>
                    <a:pt x="338" y="146"/>
                  </a:lnTo>
                  <a:lnTo>
                    <a:pt x="330" y="136"/>
                  </a:lnTo>
                  <a:lnTo>
                    <a:pt x="318" y="148"/>
                  </a:lnTo>
                  <a:lnTo>
                    <a:pt x="318" y="149"/>
                  </a:lnTo>
                  <a:lnTo>
                    <a:pt x="306" y="162"/>
                  </a:lnTo>
                  <a:lnTo>
                    <a:pt x="295" y="176"/>
                  </a:lnTo>
                  <a:lnTo>
                    <a:pt x="294" y="177"/>
                  </a:lnTo>
                  <a:lnTo>
                    <a:pt x="283" y="191"/>
                  </a:lnTo>
                  <a:lnTo>
                    <a:pt x="292" y="200"/>
                  </a:lnTo>
                  <a:lnTo>
                    <a:pt x="284" y="190"/>
                  </a:lnTo>
                  <a:lnTo>
                    <a:pt x="272" y="205"/>
                  </a:lnTo>
                  <a:lnTo>
                    <a:pt x="271" y="206"/>
                  </a:lnTo>
                  <a:lnTo>
                    <a:pt x="259" y="220"/>
                  </a:lnTo>
                  <a:lnTo>
                    <a:pt x="269" y="229"/>
                  </a:lnTo>
                  <a:lnTo>
                    <a:pt x="260" y="219"/>
                  </a:lnTo>
                  <a:lnTo>
                    <a:pt x="248" y="233"/>
                  </a:lnTo>
                  <a:lnTo>
                    <a:pt x="247" y="233"/>
                  </a:lnTo>
                  <a:lnTo>
                    <a:pt x="235" y="249"/>
                  </a:lnTo>
                  <a:lnTo>
                    <a:pt x="235" y="250"/>
                  </a:lnTo>
                  <a:lnTo>
                    <a:pt x="224" y="266"/>
                  </a:lnTo>
                  <a:lnTo>
                    <a:pt x="212" y="282"/>
                  </a:lnTo>
                  <a:lnTo>
                    <a:pt x="222" y="291"/>
                  </a:lnTo>
                  <a:lnTo>
                    <a:pt x="212" y="282"/>
                  </a:lnTo>
                  <a:lnTo>
                    <a:pt x="200" y="300"/>
                  </a:lnTo>
                  <a:lnTo>
                    <a:pt x="209" y="307"/>
                  </a:lnTo>
                  <a:lnTo>
                    <a:pt x="200" y="299"/>
                  </a:lnTo>
                  <a:lnTo>
                    <a:pt x="188" y="315"/>
                  </a:lnTo>
                  <a:lnTo>
                    <a:pt x="188" y="316"/>
                  </a:lnTo>
                  <a:lnTo>
                    <a:pt x="177" y="332"/>
                  </a:lnTo>
                  <a:lnTo>
                    <a:pt x="165" y="350"/>
                  </a:lnTo>
                  <a:lnTo>
                    <a:pt x="153" y="367"/>
                  </a:lnTo>
                  <a:lnTo>
                    <a:pt x="153" y="368"/>
                  </a:lnTo>
                  <a:lnTo>
                    <a:pt x="142" y="387"/>
                  </a:lnTo>
                  <a:lnTo>
                    <a:pt x="151" y="393"/>
                  </a:lnTo>
                  <a:lnTo>
                    <a:pt x="142" y="385"/>
                  </a:lnTo>
                  <a:lnTo>
                    <a:pt x="130" y="404"/>
                  </a:lnTo>
                  <a:lnTo>
                    <a:pt x="117" y="421"/>
                  </a:lnTo>
                  <a:lnTo>
                    <a:pt x="105" y="440"/>
                  </a:lnTo>
                  <a:lnTo>
                    <a:pt x="93" y="457"/>
                  </a:lnTo>
                  <a:lnTo>
                    <a:pt x="92" y="458"/>
                  </a:lnTo>
                  <a:lnTo>
                    <a:pt x="81" y="478"/>
                  </a:lnTo>
                  <a:lnTo>
                    <a:pt x="69" y="497"/>
                  </a:lnTo>
                  <a:lnTo>
                    <a:pt x="79" y="504"/>
                  </a:lnTo>
                  <a:lnTo>
                    <a:pt x="70" y="496"/>
                  </a:lnTo>
                  <a:lnTo>
                    <a:pt x="58" y="514"/>
                  </a:lnTo>
                  <a:lnTo>
                    <a:pt x="58" y="515"/>
                  </a:lnTo>
                  <a:lnTo>
                    <a:pt x="47" y="533"/>
                  </a:lnTo>
                  <a:lnTo>
                    <a:pt x="35" y="554"/>
                  </a:lnTo>
                  <a:lnTo>
                    <a:pt x="33" y="554"/>
                  </a:lnTo>
                  <a:lnTo>
                    <a:pt x="22" y="572"/>
                  </a:lnTo>
                  <a:lnTo>
                    <a:pt x="11" y="592"/>
                  </a:lnTo>
                  <a:lnTo>
                    <a:pt x="21" y="598"/>
                  </a:lnTo>
                  <a:lnTo>
                    <a:pt x="12" y="591"/>
                  </a:lnTo>
                  <a:lnTo>
                    <a:pt x="0" y="609"/>
                  </a:lnTo>
                  <a:close/>
                </a:path>
              </a:pathLst>
            </a:custGeom>
            <a:solidFill>
              <a:srgbClr val="66FF33"/>
            </a:solidFill>
            <a:ln w="9525">
              <a:solidFill>
                <a:srgbClr val="99FF33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1746" name="Object 43">
            <a:hlinkClick r:id="rId4" action="ppaction://hlinkfile"/>
          </p:cNvPr>
          <p:cNvGraphicFramePr>
            <a:graphicFrameLocks noChangeAspect="1"/>
          </p:cNvGraphicFramePr>
          <p:nvPr/>
        </p:nvGraphicFramePr>
        <p:xfrm>
          <a:off x="395288" y="5876925"/>
          <a:ext cx="647700" cy="476250"/>
        </p:xfrm>
        <a:graphic>
          <a:graphicData uri="http://schemas.openxmlformats.org/presentationml/2006/ole">
            <p:oleObj spid="_x0000_s31746" name="包" r:id="rId5" imgW="647640" imgH="476280" progId="">
              <p:embed/>
            </p:oleObj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86869" y="1252823"/>
            <a:ext cx="822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驻波是一种特殊的干涉现象，具有一般干涉不具备的特点。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utoUpdateAnimBg="0"/>
      <p:bldP spid="7270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EEEC3-9B61-44FB-BA3A-4C895E20878C}" type="slidenum">
              <a:rPr lang="en-US" altLang="zh-CN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32774" name="Rectangle 2"/>
          <p:cNvSpPr>
            <a:spLocks noChangeArrowheads="1"/>
          </p:cNvSpPr>
          <p:nvPr/>
        </p:nvSpPr>
        <p:spPr bwMode="auto">
          <a:xfrm>
            <a:off x="457200" y="3048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rgbClr val="FFFF00"/>
                </a:solidFill>
              </a:rPr>
              <a:t>2. </a:t>
            </a:r>
            <a:r>
              <a:rPr lang="zh-CN" altLang="en-US">
                <a:solidFill>
                  <a:srgbClr val="FFFF00"/>
                </a:solidFill>
              </a:rPr>
              <a:t>驻波的表达式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755650" y="1068388"/>
            <a:ext cx="2328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/>
              <a:t>设有两列相干波</a:t>
            </a:r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3276600" y="547688"/>
          <a:ext cx="3240088" cy="1658937"/>
        </p:xfrm>
        <a:graphic>
          <a:graphicData uri="http://schemas.openxmlformats.org/presentationml/2006/ole">
            <p:oleObj spid="_x0000_s32770" name="公式" r:id="rId3" imgW="2997000" imgH="1638000" progId="Equation.3">
              <p:embed/>
            </p:oleObj>
          </a:graphicData>
        </a:graphic>
      </p:graphicFrame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827088" y="2565400"/>
            <a:ext cx="1204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/>
              <a:t>合成波</a:t>
            </a:r>
            <a:r>
              <a:rPr kumimoji="1" lang="en-US" altLang="zh-CN"/>
              <a:t>:</a:t>
            </a:r>
          </a:p>
        </p:txBody>
      </p:sp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2124075" y="2349500"/>
          <a:ext cx="4751388" cy="827088"/>
        </p:xfrm>
        <a:graphic>
          <a:graphicData uri="http://schemas.openxmlformats.org/presentationml/2006/ole">
            <p:oleObj spid="_x0000_s32771" name="公式" r:id="rId4" imgW="4089240" imgH="761760" progId="Equation.3">
              <p:embed/>
            </p:oleObj>
          </a:graphicData>
        </a:graphic>
      </p:graphicFrame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539750" y="3141663"/>
            <a:ext cx="2819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rgbClr val="FFFF00"/>
                </a:solidFill>
              </a:rPr>
              <a:t>3.</a:t>
            </a:r>
            <a:r>
              <a:rPr lang="zh-CN" altLang="en-US">
                <a:solidFill>
                  <a:srgbClr val="FFFF00"/>
                </a:solidFill>
              </a:rPr>
              <a:t>驻波的特征</a:t>
            </a:r>
            <a:endParaRPr lang="zh-CN" altLang="en-US">
              <a:solidFill>
                <a:srgbClr val="FFFF00"/>
              </a:solidFill>
              <a:ea typeface="楷体_GB2312"/>
              <a:cs typeface="楷体_GB2312"/>
            </a:endParaRP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642938" y="4714875"/>
            <a:ext cx="814387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6800" rIns="0" bIns="46800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>
                <a:solidFill>
                  <a:srgbClr val="66FF33"/>
                </a:solidFill>
              </a:rPr>
              <a:t>(2) </a:t>
            </a:r>
            <a:r>
              <a:rPr lang="zh-CN" altLang="en-US"/>
              <a:t>波线上各点均作简谐振动，而且频率相同，但振幅不同，振幅</a:t>
            </a:r>
            <a:r>
              <a:rPr kumimoji="1" lang="zh-CN" altLang="en-US"/>
              <a:t>随</a:t>
            </a:r>
            <a:r>
              <a:rPr kumimoji="1" lang="en-US" altLang="zh-CN" i="1"/>
              <a:t>x</a:t>
            </a:r>
            <a:r>
              <a:rPr kumimoji="1" lang="zh-CN" altLang="en-US"/>
              <a:t>按余弦函数分布。</a:t>
            </a:r>
          </a:p>
        </p:txBody>
      </p:sp>
      <p:sp>
        <p:nvSpPr>
          <p:cNvPr id="32779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534400" y="6172200"/>
            <a:ext cx="433388" cy="433388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741" name="Object 13"/>
          <p:cNvGraphicFramePr>
            <a:graphicFrameLocks noChangeAspect="1"/>
          </p:cNvGraphicFramePr>
          <p:nvPr/>
        </p:nvGraphicFramePr>
        <p:xfrm>
          <a:off x="4429125" y="5429250"/>
          <a:ext cx="2593975" cy="895350"/>
        </p:xfrm>
        <a:graphic>
          <a:graphicData uri="http://schemas.openxmlformats.org/presentationml/2006/ole">
            <p:oleObj spid="_x0000_s32772" name="公式" r:id="rId5" imgW="2361960" imgH="825480" progId="Equation.3">
              <p:embed/>
            </p:oleObj>
          </a:graphicData>
        </a:graphic>
      </p:graphicFrame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571500" y="3643313"/>
            <a:ext cx="8280400" cy="100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66FF33"/>
                </a:solidFill>
              </a:rPr>
              <a:t>(1)</a:t>
            </a:r>
            <a:r>
              <a:rPr lang="zh-CN" altLang="en-US"/>
              <a:t>驻波方程不满足</a:t>
            </a:r>
            <a:r>
              <a:rPr lang="en-US" altLang="zh-CN" i="1"/>
              <a:t>y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/>
              <a:t>+Δ</a:t>
            </a:r>
            <a:r>
              <a:rPr lang="en-US" altLang="zh-CN" i="1"/>
              <a:t>t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/>
              <a:t>+ </a:t>
            </a:r>
            <a:r>
              <a:rPr lang="en-US" altLang="zh-CN" i="1"/>
              <a:t>u</a:t>
            </a:r>
            <a:r>
              <a:rPr lang="en-US" altLang="zh-CN"/>
              <a:t>Δ</a:t>
            </a:r>
            <a:r>
              <a:rPr lang="en-US" altLang="zh-CN" i="1"/>
              <a:t>t</a:t>
            </a:r>
            <a:r>
              <a:rPr lang="en-US" altLang="zh-CN"/>
              <a:t>)=</a:t>
            </a:r>
            <a:r>
              <a:rPr lang="en-US" altLang="zh-CN" i="1"/>
              <a:t>y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/>
              <a:t>),    </a:t>
            </a:r>
            <a:r>
              <a:rPr lang="zh-CN" altLang="en-US"/>
              <a:t>因此它不表示跑动着的波，即不是行波，故称为驻波。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7019925" y="2565400"/>
            <a:ext cx="161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(</a:t>
            </a:r>
            <a:r>
              <a:rPr kumimoji="1" lang="zh-CN" altLang="en-US">
                <a:solidFill>
                  <a:srgbClr val="FFFF00"/>
                </a:solidFill>
              </a:rPr>
              <a:t>驻波方程</a:t>
            </a:r>
            <a:r>
              <a:rPr kumimoji="1" lang="en-US" altLang="zh-CN">
                <a:solidFill>
                  <a:srgbClr val="FFFF00"/>
                </a:solidFill>
              </a:rPr>
              <a:t>)</a:t>
            </a:r>
          </a:p>
        </p:txBody>
      </p:sp>
      <p:graphicFrame>
        <p:nvGraphicFramePr>
          <p:cNvPr id="32782" name="Object 29">
            <a:hlinkClick r:id="rId6" action="ppaction://hlinkfile"/>
          </p:cNvPr>
          <p:cNvGraphicFramePr>
            <a:graphicFrameLocks noChangeAspect="1"/>
          </p:cNvGraphicFramePr>
          <p:nvPr/>
        </p:nvGraphicFramePr>
        <p:xfrm>
          <a:off x="357158" y="6072206"/>
          <a:ext cx="647700" cy="476250"/>
        </p:xfrm>
        <a:graphic>
          <a:graphicData uri="http://schemas.openxmlformats.org/presentationml/2006/ole">
            <p:oleObj spid="_x0000_s32782" name="包" r:id="rId7" imgW="647640" imgH="47628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3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  <p:bldP spid="73733" grpId="0" autoUpdateAnimBg="0"/>
      <p:bldP spid="73738" grpId="0" autoUpdateAnimBg="0"/>
      <p:bldP spid="73739" grpId="0" autoUpdateAnimBg="0"/>
      <p:bldP spid="73742" grpId="0"/>
      <p:bldP spid="7374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588063-6D73-4D04-AEC1-784A4E62293A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33808" name="Text Box 2"/>
          <p:cNvSpPr txBox="1">
            <a:spLocks noChangeArrowheads="1"/>
          </p:cNvSpPr>
          <p:nvPr/>
        </p:nvSpPr>
        <p:spPr bwMode="auto">
          <a:xfrm>
            <a:off x="304800" y="457200"/>
            <a:ext cx="3719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rgbClr val="66FF33"/>
                </a:solidFill>
              </a:rPr>
              <a:t>(3)</a:t>
            </a:r>
            <a:r>
              <a:rPr lang="zh-CN" altLang="en-US">
                <a:solidFill>
                  <a:schemeClr val="bg1"/>
                </a:solidFill>
              </a:rPr>
              <a:t>波腹和波节位置</a:t>
            </a:r>
          </a:p>
        </p:txBody>
      </p:sp>
      <p:grpSp>
        <p:nvGrpSpPr>
          <p:cNvPr id="33809" name="Group 3"/>
          <p:cNvGrpSpPr>
            <a:grpSpLocks/>
          </p:cNvGrpSpPr>
          <p:nvPr/>
        </p:nvGrpSpPr>
        <p:grpSpPr bwMode="auto">
          <a:xfrm>
            <a:off x="4062413" y="609600"/>
            <a:ext cx="5010150" cy="2600325"/>
            <a:chOff x="1824" y="810"/>
            <a:chExt cx="3156" cy="1638"/>
          </a:xfrm>
        </p:grpSpPr>
        <p:sp>
          <p:nvSpPr>
            <p:cNvPr id="33838" name="Line 4"/>
            <p:cNvSpPr>
              <a:spLocks noChangeShapeType="1"/>
            </p:cNvSpPr>
            <p:nvPr/>
          </p:nvSpPr>
          <p:spPr bwMode="auto">
            <a:xfrm>
              <a:off x="1824" y="1728"/>
              <a:ext cx="28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9" name="Line 5"/>
            <p:cNvSpPr>
              <a:spLocks noChangeShapeType="1"/>
            </p:cNvSpPr>
            <p:nvPr/>
          </p:nvSpPr>
          <p:spPr bwMode="auto">
            <a:xfrm flipV="1">
              <a:off x="2496" y="960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0" name="Freeform 6"/>
            <p:cNvSpPr>
              <a:spLocks/>
            </p:cNvSpPr>
            <p:nvPr/>
          </p:nvSpPr>
          <p:spPr bwMode="auto">
            <a:xfrm rot="-70419">
              <a:off x="2115" y="1698"/>
              <a:ext cx="786" cy="428"/>
            </a:xfrm>
            <a:custGeom>
              <a:avLst/>
              <a:gdLst>
                <a:gd name="T0" fmla="*/ 1 w 1145"/>
                <a:gd name="T1" fmla="*/ 1 h 609"/>
                <a:gd name="T2" fmla="*/ 1 w 1145"/>
                <a:gd name="T3" fmla="*/ 1 h 609"/>
                <a:gd name="T4" fmla="*/ 1 w 1145"/>
                <a:gd name="T5" fmla="*/ 1 h 609"/>
                <a:gd name="T6" fmla="*/ 1 w 1145"/>
                <a:gd name="T7" fmla="*/ 1 h 609"/>
                <a:gd name="T8" fmla="*/ 1 w 1145"/>
                <a:gd name="T9" fmla="*/ 1 h 609"/>
                <a:gd name="T10" fmla="*/ 1 w 1145"/>
                <a:gd name="T11" fmla="*/ 1 h 609"/>
                <a:gd name="T12" fmla="*/ 1 w 1145"/>
                <a:gd name="T13" fmla="*/ 1 h 609"/>
                <a:gd name="T14" fmla="*/ 1 w 1145"/>
                <a:gd name="T15" fmla="*/ 1 h 609"/>
                <a:gd name="T16" fmla="*/ 1 w 1145"/>
                <a:gd name="T17" fmla="*/ 1 h 609"/>
                <a:gd name="T18" fmla="*/ 1 w 1145"/>
                <a:gd name="T19" fmla="*/ 1 h 609"/>
                <a:gd name="T20" fmla="*/ 1 w 1145"/>
                <a:gd name="T21" fmla="*/ 1 h 609"/>
                <a:gd name="T22" fmla="*/ 1 w 1145"/>
                <a:gd name="T23" fmla="*/ 1 h 609"/>
                <a:gd name="T24" fmla="*/ 1 w 1145"/>
                <a:gd name="T25" fmla="*/ 1 h 609"/>
                <a:gd name="T26" fmla="*/ 1 w 1145"/>
                <a:gd name="T27" fmla="*/ 1 h 609"/>
                <a:gd name="T28" fmla="*/ 1 w 1145"/>
                <a:gd name="T29" fmla="*/ 1 h 609"/>
                <a:gd name="T30" fmla="*/ 1 w 1145"/>
                <a:gd name="T31" fmla="*/ 1 h 609"/>
                <a:gd name="T32" fmla="*/ 1 w 1145"/>
                <a:gd name="T33" fmla="*/ 1 h 609"/>
                <a:gd name="T34" fmla="*/ 1 w 1145"/>
                <a:gd name="T35" fmla="*/ 1 h 609"/>
                <a:gd name="T36" fmla="*/ 1 w 1145"/>
                <a:gd name="T37" fmla="*/ 1 h 609"/>
                <a:gd name="T38" fmla="*/ 1 w 1145"/>
                <a:gd name="T39" fmla="*/ 1 h 609"/>
                <a:gd name="T40" fmla="*/ 1 w 1145"/>
                <a:gd name="T41" fmla="*/ 1 h 609"/>
                <a:gd name="T42" fmla="*/ 1 w 1145"/>
                <a:gd name="T43" fmla="*/ 1 h 609"/>
                <a:gd name="T44" fmla="*/ 1 w 1145"/>
                <a:gd name="T45" fmla="*/ 1 h 609"/>
                <a:gd name="T46" fmla="*/ 1 w 1145"/>
                <a:gd name="T47" fmla="*/ 1 h 609"/>
                <a:gd name="T48" fmla="*/ 1 w 1145"/>
                <a:gd name="T49" fmla="*/ 1 h 609"/>
                <a:gd name="T50" fmla="*/ 1 w 1145"/>
                <a:gd name="T51" fmla="*/ 1 h 609"/>
                <a:gd name="T52" fmla="*/ 1 w 1145"/>
                <a:gd name="T53" fmla="*/ 1 h 609"/>
                <a:gd name="T54" fmla="*/ 1 w 1145"/>
                <a:gd name="T55" fmla="*/ 1 h 609"/>
                <a:gd name="T56" fmla="*/ 1 w 1145"/>
                <a:gd name="T57" fmla="*/ 1 h 609"/>
                <a:gd name="T58" fmla="*/ 1 w 1145"/>
                <a:gd name="T59" fmla="*/ 1 h 609"/>
                <a:gd name="T60" fmla="*/ 1 w 1145"/>
                <a:gd name="T61" fmla="*/ 1 h 609"/>
                <a:gd name="T62" fmla="*/ 1 w 1145"/>
                <a:gd name="T63" fmla="*/ 1 h 609"/>
                <a:gd name="T64" fmla="*/ 1 w 1145"/>
                <a:gd name="T65" fmla="*/ 1 h 609"/>
                <a:gd name="T66" fmla="*/ 1 w 1145"/>
                <a:gd name="T67" fmla="*/ 1 h 609"/>
                <a:gd name="T68" fmla="*/ 1 w 1145"/>
                <a:gd name="T69" fmla="*/ 1 h 609"/>
                <a:gd name="T70" fmla="*/ 1 w 1145"/>
                <a:gd name="T71" fmla="*/ 1 h 609"/>
                <a:gd name="T72" fmla="*/ 1 w 1145"/>
                <a:gd name="T73" fmla="*/ 1 h 609"/>
                <a:gd name="T74" fmla="*/ 1 w 1145"/>
                <a:gd name="T75" fmla="*/ 1 h 609"/>
                <a:gd name="T76" fmla="*/ 1 w 1145"/>
                <a:gd name="T77" fmla="*/ 1 h 609"/>
                <a:gd name="T78" fmla="*/ 1 w 1145"/>
                <a:gd name="T79" fmla="*/ 1 h 609"/>
                <a:gd name="T80" fmla="*/ 1 w 1145"/>
                <a:gd name="T81" fmla="*/ 1 h 609"/>
                <a:gd name="T82" fmla="*/ 1 w 1145"/>
                <a:gd name="T83" fmla="*/ 1 h 609"/>
                <a:gd name="T84" fmla="*/ 1 w 1145"/>
                <a:gd name="T85" fmla="*/ 1 h 609"/>
                <a:gd name="T86" fmla="*/ 1 w 1145"/>
                <a:gd name="T87" fmla="*/ 1 h 609"/>
                <a:gd name="T88" fmla="*/ 1 w 1145"/>
                <a:gd name="T89" fmla="*/ 1 h 609"/>
                <a:gd name="T90" fmla="*/ 1 w 1145"/>
                <a:gd name="T91" fmla="*/ 1 h 609"/>
                <a:gd name="T92" fmla="*/ 1 w 1145"/>
                <a:gd name="T93" fmla="*/ 1 h 609"/>
                <a:gd name="T94" fmla="*/ 1 w 1145"/>
                <a:gd name="T95" fmla="*/ 1 h 609"/>
                <a:gd name="T96" fmla="*/ 1 w 1145"/>
                <a:gd name="T97" fmla="*/ 1 h 609"/>
                <a:gd name="T98" fmla="*/ 1 w 1145"/>
                <a:gd name="T99" fmla="*/ 1 h 609"/>
                <a:gd name="T100" fmla="*/ 1 w 1145"/>
                <a:gd name="T101" fmla="*/ 1 h 609"/>
                <a:gd name="T102" fmla="*/ 1 w 1145"/>
                <a:gd name="T103" fmla="*/ 1 h 609"/>
                <a:gd name="T104" fmla="*/ 1 w 1145"/>
                <a:gd name="T105" fmla="*/ 1 h 609"/>
                <a:gd name="T106" fmla="*/ 1 w 1145"/>
                <a:gd name="T107" fmla="*/ 1 h 609"/>
                <a:gd name="T108" fmla="*/ 1 w 1145"/>
                <a:gd name="T109" fmla="*/ 1 h 609"/>
                <a:gd name="T110" fmla="*/ 1 w 1145"/>
                <a:gd name="T111" fmla="*/ 1 h 609"/>
                <a:gd name="T112" fmla="*/ 1 w 1145"/>
                <a:gd name="T113" fmla="*/ 1 h 609"/>
                <a:gd name="T114" fmla="*/ 1 w 1145"/>
                <a:gd name="T115" fmla="*/ 1 h 609"/>
                <a:gd name="T116" fmla="*/ 1 w 1145"/>
                <a:gd name="T117" fmla="*/ 1 h 609"/>
                <a:gd name="T118" fmla="*/ 1 w 1145"/>
                <a:gd name="T119" fmla="*/ 1 h 609"/>
                <a:gd name="T120" fmla="*/ 1 w 1145"/>
                <a:gd name="T121" fmla="*/ 1 h 60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145"/>
                <a:gd name="T184" fmla="*/ 0 h 609"/>
                <a:gd name="T185" fmla="*/ 1145 w 1145"/>
                <a:gd name="T186" fmla="*/ 609 h 60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145" h="609">
                  <a:moveTo>
                    <a:pt x="21" y="0"/>
                  </a:moveTo>
                  <a:lnTo>
                    <a:pt x="0" y="14"/>
                  </a:lnTo>
                  <a:lnTo>
                    <a:pt x="12" y="32"/>
                  </a:lnTo>
                  <a:lnTo>
                    <a:pt x="23" y="51"/>
                  </a:lnTo>
                  <a:lnTo>
                    <a:pt x="34" y="69"/>
                  </a:lnTo>
                  <a:lnTo>
                    <a:pt x="45" y="88"/>
                  </a:lnTo>
                  <a:lnTo>
                    <a:pt x="56" y="80"/>
                  </a:lnTo>
                  <a:lnTo>
                    <a:pt x="45" y="87"/>
                  </a:lnTo>
                  <a:lnTo>
                    <a:pt x="56" y="105"/>
                  </a:lnTo>
                  <a:lnTo>
                    <a:pt x="57" y="106"/>
                  </a:lnTo>
                  <a:lnTo>
                    <a:pt x="68" y="124"/>
                  </a:lnTo>
                  <a:lnTo>
                    <a:pt x="77" y="116"/>
                  </a:lnTo>
                  <a:lnTo>
                    <a:pt x="67" y="124"/>
                  </a:lnTo>
                  <a:lnTo>
                    <a:pt x="78" y="142"/>
                  </a:lnTo>
                  <a:lnTo>
                    <a:pt x="79" y="142"/>
                  </a:lnTo>
                  <a:lnTo>
                    <a:pt x="90" y="160"/>
                  </a:lnTo>
                  <a:lnTo>
                    <a:pt x="99" y="152"/>
                  </a:lnTo>
                  <a:lnTo>
                    <a:pt x="89" y="160"/>
                  </a:lnTo>
                  <a:lnTo>
                    <a:pt x="100" y="178"/>
                  </a:lnTo>
                  <a:lnTo>
                    <a:pt x="102" y="178"/>
                  </a:lnTo>
                  <a:lnTo>
                    <a:pt x="113" y="195"/>
                  </a:lnTo>
                  <a:lnTo>
                    <a:pt x="124" y="213"/>
                  </a:lnTo>
                  <a:lnTo>
                    <a:pt x="135" y="229"/>
                  </a:lnTo>
                  <a:lnTo>
                    <a:pt x="144" y="222"/>
                  </a:lnTo>
                  <a:lnTo>
                    <a:pt x="135" y="229"/>
                  </a:lnTo>
                  <a:lnTo>
                    <a:pt x="146" y="247"/>
                  </a:lnTo>
                  <a:lnTo>
                    <a:pt x="158" y="264"/>
                  </a:lnTo>
                  <a:lnTo>
                    <a:pt x="169" y="280"/>
                  </a:lnTo>
                  <a:lnTo>
                    <a:pt x="180" y="297"/>
                  </a:lnTo>
                  <a:lnTo>
                    <a:pt x="191" y="313"/>
                  </a:lnTo>
                  <a:lnTo>
                    <a:pt x="191" y="314"/>
                  </a:lnTo>
                  <a:lnTo>
                    <a:pt x="203" y="329"/>
                  </a:lnTo>
                  <a:lnTo>
                    <a:pt x="212" y="321"/>
                  </a:lnTo>
                  <a:lnTo>
                    <a:pt x="203" y="328"/>
                  </a:lnTo>
                  <a:lnTo>
                    <a:pt x="214" y="345"/>
                  </a:lnTo>
                  <a:lnTo>
                    <a:pt x="214" y="346"/>
                  </a:lnTo>
                  <a:lnTo>
                    <a:pt x="225" y="361"/>
                  </a:lnTo>
                  <a:lnTo>
                    <a:pt x="236" y="376"/>
                  </a:lnTo>
                  <a:lnTo>
                    <a:pt x="248" y="389"/>
                  </a:lnTo>
                  <a:lnTo>
                    <a:pt x="257" y="381"/>
                  </a:lnTo>
                  <a:lnTo>
                    <a:pt x="248" y="389"/>
                  </a:lnTo>
                  <a:lnTo>
                    <a:pt x="259" y="405"/>
                  </a:lnTo>
                  <a:lnTo>
                    <a:pt x="260" y="406"/>
                  </a:lnTo>
                  <a:lnTo>
                    <a:pt x="272" y="419"/>
                  </a:lnTo>
                  <a:lnTo>
                    <a:pt x="280" y="409"/>
                  </a:lnTo>
                  <a:lnTo>
                    <a:pt x="271" y="416"/>
                  </a:lnTo>
                  <a:lnTo>
                    <a:pt x="281" y="431"/>
                  </a:lnTo>
                  <a:lnTo>
                    <a:pt x="281" y="432"/>
                  </a:lnTo>
                  <a:lnTo>
                    <a:pt x="293" y="445"/>
                  </a:lnTo>
                  <a:lnTo>
                    <a:pt x="304" y="458"/>
                  </a:lnTo>
                  <a:lnTo>
                    <a:pt x="305" y="459"/>
                  </a:lnTo>
                  <a:lnTo>
                    <a:pt x="316" y="471"/>
                  </a:lnTo>
                  <a:lnTo>
                    <a:pt x="328" y="483"/>
                  </a:lnTo>
                  <a:lnTo>
                    <a:pt x="340" y="494"/>
                  </a:lnTo>
                  <a:lnTo>
                    <a:pt x="348" y="484"/>
                  </a:lnTo>
                  <a:lnTo>
                    <a:pt x="340" y="494"/>
                  </a:lnTo>
                  <a:lnTo>
                    <a:pt x="351" y="506"/>
                  </a:lnTo>
                  <a:lnTo>
                    <a:pt x="362" y="517"/>
                  </a:lnTo>
                  <a:lnTo>
                    <a:pt x="363" y="517"/>
                  </a:lnTo>
                  <a:lnTo>
                    <a:pt x="374" y="526"/>
                  </a:lnTo>
                  <a:lnTo>
                    <a:pt x="375" y="528"/>
                  </a:lnTo>
                  <a:lnTo>
                    <a:pt x="388" y="536"/>
                  </a:lnTo>
                  <a:lnTo>
                    <a:pt x="394" y="525"/>
                  </a:lnTo>
                  <a:lnTo>
                    <a:pt x="387" y="535"/>
                  </a:lnTo>
                  <a:lnTo>
                    <a:pt x="398" y="545"/>
                  </a:lnTo>
                  <a:lnTo>
                    <a:pt x="399" y="546"/>
                  </a:lnTo>
                  <a:lnTo>
                    <a:pt x="410" y="554"/>
                  </a:lnTo>
                  <a:lnTo>
                    <a:pt x="416" y="543"/>
                  </a:lnTo>
                  <a:lnTo>
                    <a:pt x="409" y="554"/>
                  </a:lnTo>
                  <a:lnTo>
                    <a:pt x="420" y="562"/>
                  </a:lnTo>
                  <a:lnTo>
                    <a:pt x="421" y="562"/>
                  </a:lnTo>
                  <a:lnTo>
                    <a:pt x="434" y="570"/>
                  </a:lnTo>
                  <a:lnTo>
                    <a:pt x="435" y="571"/>
                  </a:lnTo>
                  <a:lnTo>
                    <a:pt x="446" y="578"/>
                  </a:lnTo>
                  <a:lnTo>
                    <a:pt x="447" y="578"/>
                  </a:lnTo>
                  <a:lnTo>
                    <a:pt x="459" y="583"/>
                  </a:lnTo>
                  <a:lnTo>
                    <a:pt x="463" y="571"/>
                  </a:lnTo>
                  <a:lnTo>
                    <a:pt x="458" y="583"/>
                  </a:lnTo>
                  <a:lnTo>
                    <a:pt x="469" y="589"/>
                  </a:lnTo>
                  <a:lnTo>
                    <a:pt x="470" y="589"/>
                  </a:lnTo>
                  <a:lnTo>
                    <a:pt x="482" y="593"/>
                  </a:lnTo>
                  <a:lnTo>
                    <a:pt x="494" y="597"/>
                  </a:lnTo>
                  <a:lnTo>
                    <a:pt x="506" y="602"/>
                  </a:lnTo>
                  <a:lnTo>
                    <a:pt x="508" y="603"/>
                  </a:lnTo>
                  <a:lnTo>
                    <a:pt x="520" y="605"/>
                  </a:lnTo>
                  <a:lnTo>
                    <a:pt x="531" y="607"/>
                  </a:lnTo>
                  <a:lnTo>
                    <a:pt x="532" y="607"/>
                  </a:lnTo>
                  <a:lnTo>
                    <a:pt x="544" y="608"/>
                  </a:lnTo>
                  <a:lnTo>
                    <a:pt x="545" y="608"/>
                  </a:lnTo>
                  <a:lnTo>
                    <a:pt x="557" y="608"/>
                  </a:lnTo>
                  <a:lnTo>
                    <a:pt x="557" y="595"/>
                  </a:lnTo>
                  <a:lnTo>
                    <a:pt x="556" y="608"/>
                  </a:lnTo>
                  <a:lnTo>
                    <a:pt x="568" y="609"/>
                  </a:lnTo>
                  <a:lnTo>
                    <a:pt x="571" y="609"/>
                  </a:lnTo>
                  <a:lnTo>
                    <a:pt x="583" y="607"/>
                  </a:lnTo>
                  <a:lnTo>
                    <a:pt x="584" y="607"/>
                  </a:lnTo>
                  <a:lnTo>
                    <a:pt x="596" y="604"/>
                  </a:lnTo>
                  <a:lnTo>
                    <a:pt x="608" y="600"/>
                  </a:lnTo>
                  <a:lnTo>
                    <a:pt x="609" y="600"/>
                  </a:lnTo>
                  <a:lnTo>
                    <a:pt x="623" y="596"/>
                  </a:lnTo>
                  <a:lnTo>
                    <a:pt x="624" y="595"/>
                  </a:lnTo>
                  <a:lnTo>
                    <a:pt x="637" y="589"/>
                  </a:lnTo>
                  <a:lnTo>
                    <a:pt x="638" y="589"/>
                  </a:lnTo>
                  <a:lnTo>
                    <a:pt x="650" y="582"/>
                  </a:lnTo>
                  <a:lnTo>
                    <a:pt x="664" y="574"/>
                  </a:lnTo>
                  <a:lnTo>
                    <a:pt x="664" y="573"/>
                  </a:lnTo>
                  <a:lnTo>
                    <a:pt x="677" y="565"/>
                  </a:lnTo>
                  <a:lnTo>
                    <a:pt x="678" y="565"/>
                  </a:lnTo>
                  <a:lnTo>
                    <a:pt x="692" y="555"/>
                  </a:lnTo>
                  <a:lnTo>
                    <a:pt x="706" y="545"/>
                  </a:lnTo>
                  <a:lnTo>
                    <a:pt x="720" y="534"/>
                  </a:lnTo>
                  <a:lnTo>
                    <a:pt x="721" y="534"/>
                  </a:lnTo>
                  <a:lnTo>
                    <a:pt x="735" y="522"/>
                  </a:lnTo>
                  <a:lnTo>
                    <a:pt x="727" y="511"/>
                  </a:lnTo>
                  <a:lnTo>
                    <a:pt x="734" y="522"/>
                  </a:lnTo>
                  <a:lnTo>
                    <a:pt x="748" y="511"/>
                  </a:lnTo>
                  <a:lnTo>
                    <a:pt x="750" y="510"/>
                  </a:lnTo>
                  <a:lnTo>
                    <a:pt x="764" y="496"/>
                  </a:lnTo>
                  <a:lnTo>
                    <a:pt x="755" y="486"/>
                  </a:lnTo>
                  <a:lnTo>
                    <a:pt x="763" y="496"/>
                  </a:lnTo>
                  <a:lnTo>
                    <a:pt x="776" y="483"/>
                  </a:lnTo>
                  <a:lnTo>
                    <a:pt x="768" y="473"/>
                  </a:lnTo>
                  <a:lnTo>
                    <a:pt x="776" y="483"/>
                  </a:lnTo>
                  <a:lnTo>
                    <a:pt x="791" y="469"/>
                  </a:lnTo>
                  <a:lnTo>
                    <a:pt x="792" y="469"/>
                  </a:lnTo>
                  <a:lnTo>
                    <a:pt x="807" y="454"/>
                  </a:lnTo>
                  <a:lnTo>
                    <a:pt x="820" y="439"/>
                  </a:lnTo>
                  <a:lnTo>
                    <a:pt x="820" y="438"/>
                  </a:lnTo>
                  <a:lnTo>
                    <a:pt x="833" y="423"/>
                  </a:lnTo>
                  <a:lnTo>
                    <a:pt x="824" y="414"/>
                  </a:lnTo>
                  <a:lnTo>
                    <a:pt x="833" y="424"/>
                  </a:lnTo>
                  <a:lnTo>
                    <a:pt x="848" y="409"/>
                  </a:lnTo>
                  <a:lnTo>
                    <a:pt x="863" y="393"/>
                  </a:lnTo>
                  <a:lnTo>
                    <a:pt x="863" y="391"/>
                  </a:lnTo>
                  <a:lnTo>
                    <a:pt x="876" y="376"/>
                  </a:lnTo>
                  <a:lnTo>
                    <a:pt x="891" y="359"/>
                  </a:lnTo>
                  <a:lnTo>
                    <a:pt x="904" y="342"/>
                  </a:lnTo>
                  <a:lnTo>
                    <a:pt x="895" y="334"/>
                  </a:lnTo>
                  <a:lnTo>
                    <a:pt x="904" y="342"/>
                  </a:lnTo>
                  <a:lnTo>
                    <a:pt x="917" y="327"/>
                  </a:lnTo>
                  <a:lnTo>
                    <a:pt x="930" y="311"/>
                  </a:lnTo>
                  <a:lnTo>
                    <a:pt x="944" y="293"/>
                  </a:lnTo>
                  <a:lnTo>
                    <a:pt x="956" y="277"/>
                  </a:lnTo>
                  <a:lnTo>
                    <a:pt x="947" y="268"/>
                  </a:lnTo>
                  <a:lnTo>
                    <a:pt x="956" y="277"/>
                  </a:lnTo>
                  <a:lnTo>
                    <a:pt x="969" y="262"/>
                  </a:lnTo>
                  <a:lnTo>
                    <a:pt x="982" y="246"/>
                  </a:lnTo>
                  <a:lnTo>
                    <a:pt x="994" y="230"/>
                  </a:lnTo>
                  <a:lnTo>
                    <a:pt x="1006" y="214"/>
                  </a:lnTo>
                  <a:lnTo>
                    <a:pt x="997" y="205"/>
                  </a:lnTo>
                  <a:lnTo>
                    <a:pt x="1006" y="214"/>
                  </a:lnTo>
                  <a:lnTo>
                    <a:pt x="1018" y="199"/>
                  </a:lnTo>
                  <a:lnTo>
                    <a:pt x="1029" y="184"/>
                  </a:lnTo>
                  <a:lnTo>
                    <a:pt x="1041" y="168"/>
                  </a:lnTo>
                  <a:lnTo>
                    <a:pt x="1052" y="154"/>
                  </a:lnTo>
                  <a:lnTo>
                    <a:pt x="1062" y="141"/>
                  </a:lnTo>
                  <a:lnTo>
                    <a:pt x="1072" y="128"/>
                  </a:lnTo>
                  <a:lnTo>
                    <a:pt x="1083" y="115"/>
                  </a:lnTo>
                  <a:lnTo>
                    <a:pt x="1092" y="103"/>
                  </a:lnTo>
                  <a:lnTo>
                    <a:pt x="1083" y="94"/>
                  </a:lnTo>
                  <a:lnTo>
                    <a:pt x="1092" y="103"/>
                  </a:lnTo>
                  <a:lnTo>
                    <a:pt x="1101" y="92"/>
                  </a:lnTo>
                  <a:lnTo>
                    <a:pt x="1110" y="81"/>
                  </a:lnTo>
                  <a:lnTo>
                    <a:pt x="1118" y="71"/>
                  </a:lnTo>
                  <a:lnTo>
                    <a:pt x="1126" y="63"/>
                  </a:lnTo>
                  <a:lnTo>
                    <a:pt x="1133" y="54"/>
                  </a:lnTo>
                  <a:lnTo>
                    <a:pt x="1140" y="45"/>
                  </a:lnTo>
                  <a:lnTo>
                    <a:pt x="1131" y="37"/>
                  </a:lnTo>
                  <a:lnTo>
                    <a:pt x="1139" y="46"/>
                  </a:lnTo>
                  <a:lnTo>
                    <a:pt x="1145" y="41"/>
                  </a:lnTo>
                  <a:lnTo>
                    <a:pt x="1130" y="21"/>
                  </a:lnTo>
                  <a:lnTo>
                    <a:pt x="1124" y="27"/>
                  </a:lnTo>
                  <a:lnTo>
                    <a:pt x="1121" y="28"/>
                  </a:lnTo>
                  <a:lnTo>
                    <a:pt x="1114" y="37"/>
                  </a:lnTo>
                  <a:lnTo>
                    <a:pt x="1107" y="45"/>
                  </a:lnTo>
                  <a:lnTo>
                    <a:pt x="1100" y="54"/>
                  </a:lnTo>
                  <a:lnTo>
                    <a:pt x="1092" y="64"/>
                  </a:lnTo>
                  <a:lnTo>
                    <a:pt x="1083" y="75"/>
                  </a:lnTo>
                  <a:lnTo>
                    <a:pt x="1073" y="86"/>
                  </a:lnTo>
                  <a:lnTo>
                    <a:pt x="1073" y="87"/>
                  </a:lnTo>
                  <a:lnTo>
                    <a:pt x="1064" y="99"/>
                  </a:lnTo>
                  <a:lnTo>
                    <a:pt x="1054" y="112"/>
                  </a:lnTo>
                  <a:lnTo>
                    <a:pt x="1044" y="125"/>
                  </a:lnTo>
                  <a:lnTo>
                    <a:pt x="1034" y="138"/>
                  </a:lnTo>
                  <a:lnTo>
                    <a:pt x="1022" y="152"/>
                  </a:lnTo>
                  <a:lnTo>
                    <a:pt x="1011" y="167"/>
                  </a:lnTo>
                  <a:lnTo>
                    <a:pt x="1000" y="182"/>
                  </a:lnTo>
                  <a:lnTo>
                    <a:pt x="1009" y="190"/>
                  </a:lnTo>
                  <a:lnTo>
                    <a:pt x="1000" y="181"/>
                  </a:lnTo>
                  <a:lnTo>
                    <a:pt x="988" y="197"/>
                  </a:lnTo>
                  <a:lnTo>
                    <a:pt x="988" y="198"/>
                  </a:lnTo>
                  <a:lnTo>
                    <a:pt x="975" y="214"/>
                  </a:lnTo>
                  <a:lnTo>
                    <a:pt x="964" y="229"/>
                  </a:lnTo>
                  <a:lnTo>
                    <a:pt x="973" y="237"/>
                  </a:lnTo>
                  <a:lnTo>
                    <a:pt x="964" y="228"/>
                  </a:lnTo>
                  <a:lnTo>
                    <a:pt x="951" y="244"/>
                  </a:lnTo>
                  <a:lnTo>
                    <a:pt x="960" y="253"/>
                  </a:lnTo>
                  <a:lnTo>
                    <a:pt x="952" y="244"/>
                  </a:lnTo>
                  <a:lnTo>
                    <a:pt x="939" y="260"/>
                  </a:lnTo>
                  <a:lnTo>
                    <a:pt x="938" y="261"/>
                  </a:lnTo>
                  <a:lnTo>
                    <a:pt x="925" y="277"/>
                  </a:lnTo>
                  <a:lnTo>
                    <a:pt x="912" y="295"/>
                  </a:lnTo>
                  <a:lnTo>
                    <a:pt x="921" y="302"/>
                  </a:lnTo>
                  <a:lnTo>
                    <a:pt x="912" y="293"/>
                  </a:lnTo>
                  <a:lnTo>
                    <a:pt x="899" y="310"/>
                  </a:lnTo>
                  <a:lnTo>
                    <a:pt x="908" y="319"/>
                  </a:lnTo>
                  <a:lnTo>
                    <a:pt x="900" y="310"/>
                  </a:lnTo>
                  <a:lnTo>
                    <a:pt x="886" y="325"/>
                  </a:lnTo>
                  <a:lnTo>
                    <a:pt x="885" y="325"/>
                  </a:lnTo>
                  <a:lnTo>
                    <a:pt x="872" y="341"/>
                  </a:lnTo>
                  <a:lnTo>
                    <a:pt x="858" y="359"/>
                  </a:lnTo>
                  <a:lnTo>
                    <a:pt x="867" y="368"/>
                  </a:lnTo>
                  <a:lnTo>
                    <a:pt x="859" y="359"/>
                  </a:lnTo>
                  <a:lnTo>
                    <a:pt x="846" y="374"/>
                  </a:lnTo>
                  <a:lnTo>
                    <a:pt x="854" y="383"/>
                  </a:lnTo>
                  <a:lnTo>
                    <a:pt x="846" y="374"/>
                  </a:lnTo>
                  <a:lnTo>
                    <a:pt x="830" y="390"/>
                  </a:lnTo>
                  <a:lnTo>
                    <a:pt x="816" y="406"/>
                  </a:lnTo>
                  <a:lnTo>
                    <a:pt x="803" y="421"/>
                  </a:lnTo>
                  <a:lnTo>
                    <a:pt x="811" y="430"/>
                  </a:lnTo>
                  <a:lnTo>
                    <a:pt x="803" y="421"/>
                  </a:lnTo>
                  <a:lnTo>
                    <a:pt x="789" y="435"/>
                  </a:lnTo>
                  <a:lnTo>
                    <a:pt x="775" y="450"/>
                  </a:lnTo>
                  <a:lnTo>
                    <a:pt x="783" y="459"/>
                  </a:lnTo>
                  <a:lnTo>
                    <a:pt x="776" y="449"/>
                  </a:lnTo>
                  <a:lnTo>
                    <a:pt x="761" y="463"/>
                  </a:lnTo>
                  <a:lnTo>
                    <a:pt x="760" y="463"/>
                  </a:lnTo>
                  <a:lnTo>
                    <a:pt x="746" y="476"/>
                  </a:lnTo>
                  <a:lnTo>
                    <a:pt x="746" y="477"/>
                  </a:lnTo>
                  <a:lnTo>
                    <a:pt x="733" y="492"/>
                  </a:lnTo>
                  <a:lnTo>
                    <a:pt x="741" y="500"/>
                  </a:lnTo>
                  <a:lnTo>
                    <a:pt x="734" y="491"/>
                  </a:lnTo>
                  <a:lnTo>
                    <a:pt x="720" y="501"/>
                  </a:lnTo>
                  <a:lnTo>
                    <a:pt x="706" y="513"/>
                  </a:lnTo>
                  <a:lnTo>
                    <a:pt x="713" y="523"/>
                  </a:lnTo>
                  <a:lnTo>
                    <a:pt x="706" y="513"/>
                  </a:lnTo>
                  <a:lnTo>
                    <a:pt x="691" y="524"/>
                  </a:lnTo>
                  <a:lnTo>
                    <a:pt x="698" y="534"/>
                  </a:lnTo>
                  <a:lnTo>
                    <a:pt x="692" y="524"/>
                  </a:lnTo>
                  <a:lnTo>
                    <a:pt x="679" y="534"/>
                  </a:lnTo>
                  <a:lnTo>
                    <a:pt x="685" y="544"/>
                  </a:lnTo>
                  <a:lnTo>
                    <a:pt x="679" y="533"/>
                  </a:lnTo>
                  <a:lnTo>
                    <a:pt x="665" y="543"/>
                  </a:lnTo>
                  <a:lnTo>
                    <a:pt x="671" y="554"/>
                  </a:lnTo>
                  <a:lnTo>
                    <a:pt x="665" y="543"/>
                  </a:lnTo>
                  <a:lnTo>
                    <a:pt x="651" y="551"/>
                  </a:lnTo>
                  <a:lnTo>
                    <a:pt x="657" y="562"/>
                  </a:lnTo>
                  <a:lnTo>
                    <a:pt x="652" y="551"/>
                  </a:lnTo>
                  <a:lnTo>
                    <a:pt x="639" y="559"/>
                  </a:lnTo>
                  <a:lnTo>
                    <a:pt x="627" y="566"/>
                  </a:lnTo>
                  <a:lnTo>
                    <a:pt x="632" y="577"/>
                  </a:lnTo>
                  <a:lnTo>
                    <a:pt x="627" y="565"/>
                  </a:lnTo>
                  <a:lnTo>
                    <a:pt x="614" y="571"/>
                  </a:lnTo>
                  <a:lnTo>
                    <a:pt x="619" y="583"/>
                  </a:lnTo>
                  <a:lnTo>
                    <a:pt x="616" y="571"/>
                  </a:lnTo>
                  <a:lnTo>
                    <a:pt x="602" y="575"/>
                  </a:lnTo>
                  <a:lnTo>
                    <a:pt x="605" y="587"/>
                  </a:lnTo>
                  <a:lnTo>
                    <a:pt x="602" y="575"/>
                  </a:lnTo>
                  <a:lnTo>
                    <a:pt x="590" y="579"/>
                  </a:lnTo>
                  <a:lnTo>
                    <a:pt x="578" y="582"/>
                  </a:lnTo>
                  <a:lnTo>
                    <a:pt x="581" y="594"/>
                  </a:lnTo>
                  <a:lnTo>
                    <a:pt x="579" y="582"/>
                  </a:lnTo>
                  <a:lnTo>
                    <a:pt x="567" y="584"/>
                  </a:lnTo>
                  <a:lnTo>
                    <a:pt x="569" y="596"/>
                  </a:lnTo>
                  <a:lnTo>
                    <a:pt x="570" y="583"/>
                  </a:lnTo>
                  <a:lnTo>
                    <a:pt x="558" y="582"/>
                  </a:lnTo>
                  <a:lnTo>
                    <a:pt x="557" y="582"/>
                  </a:lnTo>
                  <a:lnTo>
                    <a:pt x="545" y="582"/>
                  </a:lnTo>
                  <a:lnTo>
                    <a:pt x="545" y="595"/>
                  </a:lnTo>
                  <a:lnTo>
                    <a:pt x="546" y="582"/>
                  </a:lnTo>
                  <a:lnTo>
                    <a:pt x="534" y="581"/>
                  </a:lnTo>
                  <a:lnTo>
                    <a:pt x="533" y="594"/>
                  </a:lnTo>
                  <a:lnTo>
                    <a:pt x="535" y="582"/>
                  </a:lnTo>
                  <a:lnTo>
                    <a:pt x="524" y="580"/>
                  </a:lnTo>
                  <a:lnTo>
                    <a:pt x="512" y="578"/>
                  </a:lnTo>
                  <a:lnTo>
                    <a:pt x="510" y="590"/>
                  </a:lnTo>
                  <a:lnTo>
                    <a:pt x="514" y="578"/>
                  </a:lnTo>
                  <a:lnTo>
                    <a:pt x="502" y="573"/>
                  </a:lnTo>
                  <a:lnTo>
                    <a:pt x="490" y="569"/>
                  </a:lnTo>
                  <a:lnTo>
                    <a:pt x="479" y="565"/>
                  </a:lnTo>
                  <a:lnTo>
                    <a:pt x="475" y="577"/>
                  </a:lnTo>
                  <a:lnTo>
                    <a:pt x="480" y="565"/>
                  </a:lnTo>
                  <a:lnTo>
                    <a:pt x="468" y="559"/>
                  </a:lnTo>
                  <a:lnTo>
                    <a:pt x="456" y="554"/>
                  </a:lnTo>
                  <a:lnTo>
                    <a:pt x="451" y="566"/>
                  </a:lnTo>
                  <a:lnTo>
                    <a:pt x="457" y="555"/>
                  </a:lnTo>
                  <a:lnTo>
                    <a:pt x="446" y="548"/>
                  </a:lnTo>
                  <a:lnTo>
                    <a:pt x="440" y="559"/>
                  </a:lnTo>
                  <a:lnTo>
                    <a:pt x="446" y="548"/>
                  </a:lnTo>
                  <a:lnTo>
                    <a:pt x="434" y="541"/>
                  </a:lnTo>
                  <a:lnTo>
                    <a:pt x="428" y="551"/>
                  </a:lnTo>
                  <a:lnTo>
                    <a:pt x="435" y="542"/>
                  </a:lnTo>
                  <a:lnTo>
                    <a:pt x="423" y="533"/>
                  </a:lnTo>
                  <a:lnTo>
                    <a:pt x="423" y="532"/>
                  </a:lnTo>
                  <a:lnTo>
                    <a:pt x="412" y="524"/>
                  </a:lnTo>
                  <a:lnTo>
                    <a:pt x="405" y="535"/>
                  </a:lnTo>
                  <a:lnTo>
                    <a:pt x="413" y="525"/>
                  </a:lnTo>
                  <a:lnTo>
                    <a:pt x="402" y="516"/>
                  </a:lnTo>
                  <a:lnTo>
                    <a:pt x="401" y="514"/>
                  </a:lnTo>
                  <a:lnTo>
                    <a:pt x="389" y="506"/>
                  </a:lnTo>
                  <a:lnTo>
                    <a:pt x="382" y="517"/>
                  </a:lnTo>
                  <a:lnTo>
                    <a:pt x="390" y="507"/>
                  </a:lnTo>
                  <a:lnTo>
                    <a:pt x="378" y="497"/>
                  </a:lnTo>
                  <a:lnTo>
                    <a:pt x="370" y="507"/>
                  </a:lnTo>
                  <a:lnTo>
                    <a:pt x="378" y="497"/>
                  </a:lnTo>
                  <a:lnTo>
                    <a:pt x="367" y="486"/>
                  </a:lnTo>
                  <a:lnTo>
                    <a:pt x="359" y="496"/>
                  </a:lnTo>
                  <a:lnTo>
                    <a:pt x="368" y="487"/>
                  </a:lnTo>
                  <a:lnTo>
                    <a:pt x="357" y="475"/>
                  </a:lnTo>
                  <a:lnTo>
                    <a:pt x="356" y="474"/>
                  </a:lnTo>
                  <a:lnTo>
                    <a:pt x="345" y="463"/>
                  </a:lnTo>
                  <a:lnTo>
                    <a:pt x="332" y="451"/>
                  </a:lnTo>
                  <a:lnTo>
                    <a:pt x="324" y="461"/>
                  </a:lnTo>
                  <a:lnTo>
                    <a:pt x="334" y="452"/>
                  </a:lnTo>
                  <a:lnTo>
                    <a:pt x="322" y="440"/>
                  </a:lnTo>
                  <a:lnTo>
                    <a:pt x="313" y="449"/>
                  </a:lnTo>
                  <a:lnTo>
                    <a:pt x="322" y="440"/>
                  </a:lnTo>
                  <a:lnTo>
                    <a:pt x="311" y="427"/>
                  </a:lnTo>
                  <a:lnTo>
                    <a:pt x="300" y="414"/>
                  </a:lnTo>
                  <a:lnTo>
                    <a:pt x="291" y="423"/>
                  </a:lnTo>
                  <a:lnTo>
                    <a:pt x="301" y="415"/>
                  </a:lnTo>
                  <a:lnTo>
                    <a:pt x="291" y="401"/>
                  </a:lnTo>
                  <a:lnTo>
                    <a:pt x="290" y="400"/>
                  </a:lnTo>
                  <a:lnTo>
                    <a:pt x="277" y="387"/>
                  </a:lnTo>
                  <a:lnTo>
                    <a:pt x="268" y="396"/>
                  </a:lnTo>
                  <a:lnTo>
                    <a:pt x="278" y="388"/>
                  </a:lnTo>
                  <a:lnTo>
                    <a:pt x="267" y="373"/>
                  </a:lnTo>
                  <a:lnTo>
                    <a:pt x="266" y="372"/>
                  </a:lnTo>
                  <a:lnTo>
                    <a:pt x="255" y="359"/>
                  </a:lnTo>
                  <a:lnTo>
                    <a:pt x="246" y="368"/>
                  </a:lnTo>
                  <a:lnTo>
                    <a:pt x="256" y="360"/>
                  </a:lnTo>
                  <a:lnTo>
                    <a:pt x="245" y="345"/>
                  </a:lnTo>
                  <a:lnTo>
                    <a:pt x="233" y="329"/>
                  </a:lnTo>
                  <a:lnTo>
                    <a:pt x="223" y="337"/>
                  </a:lnTo>
                  <a:lnTo>
                    <a:pt x="233" y="329"/>
                  </a:lnTo>
                  <a:lnTo>
                    <a:pt x="222" y="313"/>
                  </a:lnTo>
                  <a:lnTo>
                    <a:pt x="211" y="298"/>
                  </a:lnTo>
                  <a:lnTo>
                    <a:pt x="201" y="305"/>
                  </a:lnTo>
                  <a:lnTo>
                    <a:pt x="211" y="298"/>
                  </a:lnTo>
                  <a:lnTo>
                    <a:pt x="200" y="281"/>
                  </a:lnTo>
                  <a:lnTo>
                    <a:pt x="188" y="265"/>
                  </a:lnTo>
                  <a:lnTo>
                    <a:pt x="177" y="249"/>
                  </a:lnTo>
                  <a:lnTo>
                    <a:pt x="167" y="256"/>
                  </a:lnTo>
                  <a:lnTo>
                    <a:pt x="177" y="250"/>
                  </a:lnTo>
                  <a:lnTo>
                    <a:pt x="166" y="233"/>
                  </a:lnTo>
                  <a:lnTo>
                    <a:pt x="155" y="215"/>
                  </a:lnTo>
                  <a:lnTo>
                    <a:pt x="155" y="214"/>
                  </a:lnTo>
                  <a:lnTo>
                    <a:pt x="143" y="198"/>
                  </a:lnTo>
                  <a:lnTo>
                    <a:pt x="133" y="205"/>
                  </a:lnTo>
                  <a:lnTo>
                    <a:pt x="143" y="199"/>
                  </a:lnTo>
                  <a:lnTo>
                    <a:pt x="132" y="181"/>
                  </a:lnTo>
                  <a:lnTo>
                    <a:pt x="121" y="164"/>
                  </a:lnTo>
                  <a:lnTo>
                    <a:pt x="111" y="170"/>
                  </a:lnTo>
                  <a:lnTo>
                    <a:pt x="121" y="164"/>
                  </a:lnTo>
                  <a:lnTo>
                    <a:pt x="110" y="145"/>
                  </a:lnTo>
                  <a:lnTo>
                    <a:pt x="98" y="128"/>
                  </a:lnTo>
                  <a:lnTo>
                    <a:pt x="88" y="135"/>
                  </a:lnTo>
                  <a:lnTo>
                    <a:pt x="98" y="128"/>
                  </a:lnTo>
                  <a:lnTo>
                    <a:pt x="87" y="109"/>
                  </a:lnTo>
                  <a:lnTo>
                    <a:pt x="76" y="92"/>
                  </a:lnTo>
                  <a:lnTo>
                    <a:pt x="66" y="99"/>
                  </a:lnTo>
                  <a:lnTo>
                    <a:pt x="76" y="92"/>
                  </a:lnTo>
                  <a:lnTo>
                    <a:pt x="66" y="74"/>
                  </a:lnTo>
                  <a:lnTo>
                    <a:pt x="55" y="55"/>
                  </a:lnTo>
                  <a:lnTo>
                    <a:pt x="43" y="37"/>
                  </a:lnTo>
                  <a:lnTo>
                    <a:pt x="32" y="1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66FF33"/>
            </a:solidFill>
            <a:ln w="9525">
              <a:solidFill>
                <a:srgbClr val="99FF33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1" name="Freeform 7"/>
            <p:cNvSpPr>
              <a:spLocks/>
            </p:cNvSpPr>
            <p:nvPr/>
          </p:nvSpPr>
          <p:spPr bwMode="auto">
            <a:xfrm rot="-70419">
              <a:off x="3586" y="1704"/>
              <a:ext cx="786" cy="428"/>
            </a:xfrm>
            <a:custGeom>
              <a:avLst/>
              <a:gdLst>
                <a:gd name="T0" fmla="*/ 1 w 1145"/>
                <a:gd name="T1" fmla="*/ 1 h 609"/>
                <a:gd name="T2" fmla="*/ 1 w 1145"/>
                <a:gd name="T3" fmla="*/ 1 h 609"/>
                <a:gd name="T4" fmla="*/ 1 w 1145"/>
                <a:gd name="T5" fmla="*/ 1 h 609"/>
                <a:gd name="T6" fmla="*/ 1 w 1145"/>
                <a:gd name="T7" fmla="*/ 1 h 609"/>
                <a:gd name="T8" fmla="*/ 1 w 1145"/>
                <a:gd name="T9" fmla="*/ 1 h 609"/>
                <a:gd name="T10" fmla="*/ 1 w 1145"/>
                <a:gd name="T11" fmla="*/ 1 h 609"/>
                <a:gd name="T12" fmla="*/ 1 w 1145"/>
                <a:gd name="T13" fmla="*/ 1 h 609"/>
                <a:gd name="T14" fmla="*/ 1 w 1145"/>
                <a:gd name="T15" fmla="*/ 1 h 609"/>
                <a:gd name="T16" fmla="*/ 1 w 1145"/>
                <a:gd name="T17" fmla="*/ 1 h 609"/>
                <a:gd name="T18" fmla="*/ 1 w 1145"/>
                <a:gd name="T19" fmla="*/ 1 h 609"/>
                <a:gd name="T20" fmla="*/ 1 w 1145"/>
                <a:gd name="T21" fmla="*/ 1 h 609"/>
                <a:gd name="T22" fmla="*/ 1 w 1145"/>
                <a:gd name="T23" fmla="*/ 1 h 609"/>
                <a:gd name="T24" fmla="*/ 1 w 1145"/>
                <a:gd name="T25" fmla="*/ 1 h 609"/>
                <a:gd name="T26" fmla="*/ 1 w 1145"/>
                <a:gd name="T27" fmla="*/ 1 h 609"/>
                <a:gd name="T28" fmla="*/ 1 w 1145"/>
                <a:gd name="T29" fmla="*/ 1 h 609"/>
                <a:gd name="T30" fmla="*/ 1 w 1145"/>
                <a:gd name="T31" fmla="*/ 1 h 609"/>
                <a:gd name="T32" fmla="*/ 1 w 1145"/>
                <a:gd name="T33" fmla="*/ 1 h 609"/>
                <a:gd name="T34" fmla="*/ 1 w 1145"/>
                <a:gd name="T35" fmla="*/ 1 h 609"/>
                <a:gd name="T36" fmla="*/ 1 w 1145"/>
                <a:gd name="T37" fmla="*/ 1 h 609"/>
                <a:gd name="T38" fmla="*/ 1 w 1145"/>
                <a:gd name="T39" fmla="*/ 1 h 609"/>
                <a:gd name="T40" fmla="*/ 1 w 1145"/>
                <a:gd name="T41" fmla="*/ 1 h 609"/>
                <a:gd name="T42" fmla="*/ 1 w 1145"/>
                <a:gd name="T43" fmla="*/ 1 h 609"/>
                <a:gd name="T44" fmla="*/ 1 w 1145"/>
                <a:gd name="T45" fmla="*/ 1 h 609"/>
                <a:gd name="T46" fmla="*/ 1 w 1145"/>
                <a:gd name="T47" fmla="*/ 1 h 609"/>
                <a:gd name="T48" fmla="*/ 1 w 1145"/>
                <a:gd name="T49" fmla="*/ 1 h 609"/>
                <a:gd name="T50" fmla="*/ 1 w 1145"/>
                <a:gd name="T51" fmla="*/ 1 h 609"/>
                <a:gd name="T52" fmla="*/ 1 w 1145"/>
                <a:gd name="T53" fmla="*/ 1 h 609"/>
                <a:gd name="T54" fmla="*/ 1 w 1145"/>
                <a:gd name="T55" fmla="*/ 1 h 609"/>
                <a:gd name="T56" fmla="*/ 1 w 1145"/>
                <a:gd name="T57" fmla="*/ 1 h 609"/>
                <a:gd name="T58" fmla="*/ 1 w 1145"/>
                <a:gd name="T59" fmla="*/ 1 h 609"/>
                <a:gd name="T60" fmla="*/ 1 w 1145"/>
                <a:gd name="T61" fmla="*/ 1 h 609"/>
                <a:gd name="T62" fmla="*/ 1 w 1145"/>
                <a:gd name="T63" fmla="*/ 1 h 609"/>
                <a:gd name="T64" fmla="*/ 1 w 1145"/>
                <a:gd name="T65" fmla="*/ 1 h 609"/>
                <a:gd name="T66" fmla="*/ 1 w 1145"/>
                <a:gd name="T67" fmla="*/ 1 h 609"/>
                <a:gd name="T68" fmla="*/ 1 w 1145"/>
                <a:gd name="T69" fmla="*/ 1 h 609"/>
                <a:gd name="T70" fmla="*/ 1 w 1145"/>
                <a:gd name="T71" fmla="*/ 1 h 609"/>
                <a:gd name="T72" fmla="*/ 1 w 1145"/>
                <a:gd name="T73" fmla="*/ 1 h 609"/>
                <a:gd name="T74" fmla="*/ 1 w 1145"/>
                <a:gd name="T75" fmla="*/ 1 h 609"/>
                <a:gd name="T76" fmla="*/ 1 w 1145"/>
                <a:gd name="T77" fmla="*/ 1 h 609"/>
                <a:gd name="T78" fmla="*/ 1 w 1145"/>
                <a:gd name="T79" fmla="*/ 1 h 609"/>
                <a:gd name="T80" fmla="*/ 1 w 1145"/>
                <a:gd name="T81" fmla="*/ 1 h 609"/>
                <a:gd name="T82" fmla="*/ 1 w 1145"/>
                <a:gd name="T83" fmla="*/ 1 h 609"/>
                <a:gd name="T84" fmla="*/ 1 w 1145"/>
                <a:gd name="T85" fmla="*/ 1 h 609"/>
                <a:gd name="T86" fmla="*/ 1 w 1145"/>
                <a:gd name="T87" fmla="*/ 1 h 609"/>
                <a:gd name="T88" fmla="*/ 1 w 1145"/>
                <a:gd name="T89" fmla="*/ 1 h 609"/>
                <a:gd name="T90" fmla="*/ 1 w 1145"/>
                <a:gd name="T91" fmla="*/ 1 h 609"/>
                <a:gd name="T92" fmla="*/ 1 w 1145"/>
                <a:gd name="T93" fmla="*/ 1 h 609"/>
                <a:gd name="T94" fmla="*/ 1 w 1145"/>
                <a:gd name="T95" fmla="*/ 1 h 609"/>
                <a:gd name="T96" fmla="*/ 1 w 1145"/>
                <a:gd name="T97" fmla="*/ 1 h 609"/>
                <a:gd name="T98" fmla="*/ 1 w 1145"/>
                <a:gd name="T99" fmla="*/ 1 h 609"/>
                <a:gd name="T100" fmla="*/ 1 w 1145"/>
                <a:gd name="T101" fmla="*/ 1 h 609"/>
                <a:gd name="T102" fmla="*/ 1 w 1145"/>
                <a:gd name="T103" fmla="*/ 1 h 609"/>
                <a:gd name="T104" fmla="*/ 1 w 1145"/>
                <a:gd name="T105" fmla="*/ 1 h 609"/>
                <a:gd name="T106" fmla="*/ 1 w 1145"/>
                <a:gd name="T107" fmla="*/ 1 h 609"/>
                <a:gd name="T108" fmla="*/ 1 w 1145"/>
                <a:gd name="T109" fmla="*/ 1 h 609"/>
                <a:gd name="T110" fmla="*/ 1 w 1145"/>
                <a:gd name="T111" fmla="*/ 1 h 609"/>
                <a:gd name="T112" fmla="*/ 1 w 1145"/>
                <a:gd name="T113" fmla="*/ 1 h 609"/>
                <a:gd name="T114" fmla="*/ 1 w 1145"/>
                <a:gd name="T115" fmla="*/ 1 h 609"/>
                <a:gd name="T116" fmla="*/ 1 w 1145"/>
                <a:gd name="T117" fmla="*/ 1 h 609"/>
                <a:gd name="T118" fmla="*/ 1 w 1145"/>
                <a:gd name="T119" fmla="*/ 1 h 609"/>
                <a:gd name="T120" fmla="*/ 1 w 1145"/>
                <a:gd name="T121" fmla="*/ 1 h 60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145"/>
                <a:gd name="T184" fmla="*/ 0 h 609"/>
                <a:gd name="T185" fmla="*/ 1145 w 1145"/>
                <a:gd name="T186" fmla="*/ 609 h 60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145" h="609">
                  <a:moveTo>
                    <a:pt x="21" y="0"/>
                  </a:moveTo>
                  <a:lnTo>
                    <a:pt x="0" y="14"/>
                  </a:lnTo>
                  <a:lnTo>
                    <a:pt x="12" y="32"/>
                  </a:lnTo>
                  <a:lnTo>
                    <a:pt x="23" y="51"/>
                  </a:lnTo>
                  <a:lnTo>
                    <a:pt x="34" y="69"/>
                  </a:lnTo>
                  <a:lnTo>
                    <a:pt x="45" y="88"/>
                  </a:lnTo>
                  <a:lnTo>
                    <a:pt x="56" y="80"/>
                  </a:lnTo>
                  <a:lnTo>
                    <a:pt x="45" y="87"/>
                  </a:lnTo>
                  <a:lnTo>
                    <a:pt x="56" y="105"/>
                  </a:lnTo>
                  <a:lnTo>
                    <a:pt x="57" y="106"/>
                  </a:lnTo>
                  <a:lnTo>
                    <a:pt x="68" y="124"/>
                  </a:lnTo>
                  <a:lnTo>
                    <a:pt x="77" y="116"/>
                  </a:lnTo>
                  <a:lnTo>
                    <a:pt x="67" y="124"/>
                  </a:lnTo>
                  <a:lnTo>
                    <a:pt x="78" y="142"/>
                  </a:lnTo>
                  <a:lnTo>
                    <a:pt x="79" y="142"/>
                  </a:lnTo>
                  <a:lnTo>
                    <a:pt x="90" y="160"/>
                  </a:lnTo>
                  <a:lnTo>
                    <a:pt x="99" y="152"/>
                  </a:lnTo>
                  <a:lnTo>
                    <a:pt x="89" y="160"/>
                  </a:lnTo>
                  <a:lnTo>
                    <a:pt x="100" y="178"/>
                  </a:lnTo>
                  <a:lnTo>
                    <a:pt x="102" y="178"/>
                  </a:lnTo>
                  <a:lnTo>
                    <a:pt x="113" y="195"/>
                  </a:lnTo>
                  <a:lnTo>
                    <a:pt x="124" y="213"/>
                  </a:lnTo>
                  <a:lnTo>
                    <a:pt x="135" y="229"/>
                  </a:lnTo>
                  <a:lnTo>
                    <a:pt x="144" y="222"/>
                  </a:lnTo>
                  <a:lnTo>
                    <a:pt x="135" y="229"/>
                  </a:lnTo>
                  <a:lnTo>
                    <a:pt x="146" y="247"/>
                  </a:lnTo>
                  <a:lnTo>
                    <a:pt x="158" y="264"/>
                  </a:lnTo>
                  <a:lnTo>
                    <a:pt x="169" y="280"/>
                  </a:lnTo>
                  <a:lnTo>
                    <a:pt x="180" y="297"/>
                  </a:lnTo>
                  <a:lnTo>
                    <a:pt x="191" y="313"/>
                  </a:lnTo>
                  <a:lnTo>
                    <a:pt x="191" y="314"/>
                  </a:lnTo>
                  <a:lnTo>
                    <a:pt x="203" y="329"/>
                  </a:lnTo>
                  <a:lnTo>
                    <a:pt x="212" y="321"/>
                  </a:lnTo>
                  <a:lnTo>
                    <a:pt x="203" y="328"/>
                  </a:lnTo>
                  <a:lnTo>
                    <a:pt x="214" y="345"/>
                  </a:lnTo>
                  <a:lnTo>
                    <a:pt x="214" y="346"/>
                  </a:lnTo>
                  <a:lnTo>
                    <a:pt x="225" y="361"/>
                  </a:lnTo>
                  <a:lnTo>
                    <a:pt x="236" y="376"/>
                  </a:lnTo>
                  <a:lnTo>
                    <a:pt x="248" y="389"/>
                  </a:lnTo>
                  <a:lnTo>
                    <a:pt x="257" y="381"/>
                  </a:lnTo>
                  <a:lnTo>
                    <a:pt x="248" y="389"/>
                  </a:lnTo>
                  <a:lnTo>
                    <a:pt x="259" y="405"/>
                  </a:lnTo>
                  <a:lnTo>
                    <a:pt x="260" y="406"/>
                  </a:lnTo>
                  <a:lnTo>
                    <a:pt x="272" y="419"/>
                  </a:lnTo>
                  <a:lnTo>
                    <a:pt x="280" y="409"/>
                  </a:lnTo>
                  <a:lnTo>
                    <a:pt x="271" y="416"/>
                  </a:lnTo>
                  <a:lnTo>
                    <a:pt x="281" y="431"/>
                  </a:lnTo>
                  <a:lnTo>
                    <a:pt x="281" y="432"/>
                  </a:lnTo>
                  <a:lnTo>
                    <a:pt x="293" y="445"/>
                  </a:lnTo>
                  <a:lnTo>
                    <a:pt x="304" y="458"/>
                  </a:lnTo>
                  <a:lnTo>
                    <a:pt x="305" y="459"/>
                  </a:lnTo>
                  <a:lnTo>
                    <a:pt x="316" y="471"/>
                  </a:lnTo>
                  <a:lnTo>
                    <a:pt x="328" y="483"/>
                  </a:lnTo>
                  <a:lnTo>
                    <a:pt x="340" y="494"/>
                  </a:lnTo>
                  <a:lnTo>
                    <a:pt x="348" y="484"/>
                  </a:lnTo>
                  <a:lnTo>
                    <a:pt x="340" y="494"/>
                  </a:lnTo>
                  <a:lnTo>
                    <a:pt x="351" y="506"/>
                  </a:lnTo>
                  <a:lnTo>
                    <a:pt x="362" y="517"/>
                  </a:lnTo>
                  <a:lnTo>
                    <a:pt x="363" y="517"/>
                  </a:lnTo>
                  <a:lnTo>
                    <a:pt x="374" y="526"/>
                  </a:lnTo>
                  <a:lnTo>
                    <a:pt x="375" y="528"/>
                  </a:lnTo>
                  <a:lnTo>
                    <a:pt x="388" y="536"/>
                  </a:lnTo>
                  <a:lnTo>
                    <a:pt x="394" y="525"/>
                  </a:lnTo>
                  <a:lnTo>
                    <a:pt x="387" y="535"/>
                  </a:lnTo>
                  <a:lnTo>
                    <a:pt x="398" y="545"/>
                  </a:lnTo>
                  <a:lnTo>
                    <a:pt x="399" y="546"/>
                  </a:lnTo>
                  <a:lnTo>
                    <a:pt x="410" y="554"/>
                  </a:lnTo>
                  <a:lnTo>
                    <a:pt x="416" y="543"/>
                  </a:lnTo>
                  <a:lnTo>
                    <a:pt x="409" y="554"/>
                  </a:lnTo>
                  <a:lnTo>
                    <a:pt x="420" y="562"/>
                  </a:lnTo>
                  <a:lnTo>
                    <a:pt x="421" y="562"/>
                  </a:lnTo>
                  <a:lnTo>
                    <a:pt x="434" y="570"/>
                  </a:lnTo>
                  <a:lnTo>
                    <a:pt x="435" y="571"/>
                  </a:lnTo>
                  <a:lnTo>
                    <a:pt x="446" y="578"/>
                  </a:lnTo>
                  <a:lnTo>
                    <a:pt x="447" y="578"/>
                  </a:lnTo>
                  <a:lnTo>
                    <a:pt x="459" y="583"/>
                  </a:lnTo>
                  <a:lnTo>
                    <a:pt x="463" y="571"/>
                  </a:lnTo>
                  <a:lnTo>
                    <a:pt x="458" y="583"/>
                  </a:lnTo>
                  <a:lnTo>
                    <a:pt x="469" y="589"/>
                  </a:lnTo>
                  <a:lnTo>
                    <a:pt x="470" y="589"/>
                  </a:lnTo>
                  <a:lnTo>
                    <a:pt x="482" y="593"/>
                  </a:lnTo>
                  <a:lnTo>
                    <a:pt x="494" y="597"/>
                  </a:lnTo>
                  <a:lnTo>
                    <a:pt x="506" y="602"/>
                  </a:lnTo>
                  <a:lnTo>
                    <a:pt x="508" y="603"/>
                  </a:lnTo>
                  <a:lnTo>
                    <a:pt x="520" y="605"/>
                  </a:lnTo>
                  <a:lnTo>
                    <a:pt x="531" y="607"/>
                  </a:lnTo>
                  <a:lnTo>
                    <a:pt x="532" y="607"/>
                  </a:lnTo>
                  <a:lnTo>
                    <a:pt x="544" y="608"/>
                  </a:lnTo>
                  <a:lnTo>
                    <a:pt x="545" y="608"/>
                  </a:lnTo>
                  <a:lnTo>
                    <a:pt x="557" y="608"/>
                  </a:lnTo>
                  <a:lnTo>
                    <a:pt x="557" y="595"/>
                  </a:lnTo>
                  <a:lnTo>
                    <a:pt x="556" y="608"/>
                  </a:lnTo>
                  <a:lnTo>
                    <a:pt x="568" y="609"/>
                  </a:lnTo>
                  <a:lnTo>
                    <a:pt x="571" y="609"/>
                  </a:lnTo>
                  <a:lnTo>
                    <a:pt x="583" y="607"/>
                  </a:lnTo>
                  <a:lnTo>
                    <a:pt x="584" y="607"/>
                  </a:lnTo>
                  <a:lnTo>
                    <a:pt x="596" y="604"/>
                  </a:lnTo>
                  <a:lnTo>
                    <a:pt x="608" y="600"/>
                  </a:lnTo>
                  <a:lnTo>
                    <a:pt x="609" y="600"/>
                  </a:lnTo>
                  <a:lnTo>
                    <a:pt x="623" y="596"/>
                  </a:lnTo>
                  <a:lnTo>
                    <a:pt x="624" y="595"/>
                  </a:lnTo>
                  <a:lnTo>
                    <a:pt x="637" y="589"/>
                  </a:lnTo>
                  <a:lnTo>
                    <a:pt x="638" y="589"/>
                  </a:lnTo>
                  <a:lnTo>
                    <a:pt x="650" y="582"/>
                  </a:lnTo>
                  <a:lnTo>
                    <a:pt x="664" y="574"/>
                  </a:lnTo>
                  <a:lnTo>
                    <a:pt x="664" y="573"/>
                  </a:lnTo>
                  <a:lnTo>
                    <a:pt x="677" y="565"/>
                  </a:lnTo>
                  <a:lnTo>
                    <a:pt x="678" y="565"/>
                  </a:lnTo>
                  <a:lnTo>
                    <a:pt x="692" y="555"/>
                  </a:lnTo>
                  <a:lnTo>
                    <a:pt x="706" y="545"/>
                  </a:lnTo>
                  <a:lnTo>
                    <a:pt x="720" y="534"/>
                  </a:lnTo>
                  <a:lnTo>
                    <a:pt x="721" y="534"/>
                  </a:lnTo>
                  <a:lnTo>
                    <a:pt x="735" y="522"/>
                  </a:lnTo>
                  <a:lnTo>
                    <a:pt x="727" y="511"/>
                  </a:lnTo>
                  <a:lnTo>
                    <a:pt x="734" y="522"/>
                  </a:lnTo>
                  <a:lnTo>
                    <a:pt x="748" y="511"/>
                  </a:lnTo>
                  <a:lnTo>
                    <a:pt x="750" y="510"/>
                  </a:lnTo>
                  <a:lnTo>
                    <a:pt x="764" y="496"/>
                  </a:lnTo>
                  <a:lnTo>
                    <a:pt x="755" y="486"/>
                  </a:lnTo>
                  <a:lnTo>
                    <a:pt x="763" y="496"/>
                  </a:lnTo>
                  <a:lnTo>
                    <a:pt x="776" y="483"/>
                  </a:lnTo>
                  <a:lnTo>
                    <a:pt x="768" y="473"/>
                  </a:lnTo>
                  <a:lnTo>
                    <a:pt x="776" y="483"/>
                  </a:lnTo>
                  <a:lnTo>
                    <a:pt x="791" y="469"/>
                  </a:lnTo>
                  <a:lnTo>
                    <a:pt x="792" y="469"/>
                  </a:lnTo>
                  <a:lnTo>
                    <a:pt x="807" y="454"/>
                  </a:lnTo>
                  <a:lnTo>
                    <a:pt x="820" y="439"/>
                  </a:lnTo>
                  <a:lnTo>
                    <a:pt x="820" y="438"/>
                  </a:lnTo>
                  <a:lnTo>
                    <a:pt x="833" y="423"/>
                  </a:lnTo>
                  <a:lnTo>
                    <a:pt x="824" y="414"/>
                  </a:lnTo>
                  <a:lnTo>
                    <a:pt x="833" y="424"/>
                  </a:lnTo>
                  <a:lnTo>
                    <a:pt x="848" y="409"/>
                  </a:lnTo>
                  <a:lnTo>
                    <a:pt x="863" y="393"/>
                  </a:lnTo>
                  <a:lnTo>
                    <a:pt x="863" y="391"/>
                  </a:lnTo>
                  <a:lnTo>
                    <a:pt x="876" y="376"/>
                  </a:lnTo>
                  <a:lnTo>
                    <a:pt x="891" y="359"/>
                  </a:lnTo>
                  <a:lnTo>
                    <a:pt x="904" y="342"/>
                  </a:lnTo>
                  <a:lnTo>
                    <a:pt x="895" y="334"/>
                  </a:lnTo>
                  <a:lnTo>
                    <a:pt x="904" y="342"/>
                  </a:lnTo>
                  <a:lnTo>
                    <a:pt x="917" y="327"/>
                  </a:lnTo>
                  <a:lnTo>
                    <a:pt x="930" y="311"/>
                  </a:lnTo>
                  <a:lnTo>
                    <a:pt x="944" y="293"/>
                  </a:lnTo>
                  <a:lnTo>
                    <a:pt x="956" y="277"/>
                  </a:lnTo>
                  <a:lnTo>
                    <a:pt x="947" y="268"/>
                  </a:lnTo>
                  <a:lnTo>
                    <a:pt x="956" y="277"/>
                  </a:lnTo>
                  <a:lnTo>
                    <a:pt x="969" y="262"/>
                  </a:lnTo>
                  <a:lnTo>
                    <a:pt x="982" y="246"/>
                  </a:lnTo>
                  <a:lnTo>
                    <a:pt x="994" y="230"/>
                  </a:lnTo>
                  <a:lnTo>
                    <a:pt x="1006" y="214"/>
                  </a:lnTo>
                  <a:lnTo>
                    <a:pt x="997" y="205"/>
                  </a:lnTo>
                  <a:lnTo>
                    <a:pt x="1006" y="214"/>
                  </a:lnTo>
                  <a:lnTo>
                    <a:pt x="1018" y="199"/>
                  </a:lnTo>
                  <a:lnTo>
                    <a:pt x="1029" y="184"/>
                  </a:lnTo>
                  <a:lnTo>
                    <a:pt x="1041" y="168"/>
                  </a:lnTo>
                  <a:lnTo>
                    <a:pt x="1052" y="154"/>
                  </a:lnTo>
                  <a:lnTo>
                    <a:pt x="1062" y="141"/>
                  </a:lnTo>
                  <a:lnTo>
                    <a:pt x="1072" y="128"/>
                  </a:lnTo>
                  <a:lnTo>
                    <a:pt x="1083" y="115"/>
                  </a:lnTo>
                  <a:lnTo>
                    <a:pt x="1092" y="103"/>
                  </a:lnTo>
                  <a:lnTo>
                    <a:pt x="1083" y="94"/>
                  </a:lnTo>
                  <a:lnTo>
                    <a:pt x="1092" y="103"/>
                  </a:lnTo>
                  <a:lnTo>
                    <a:pt x="1101" y="92"/>
                  </a:lnTo>
                  <a:lnTo>
                    <a:pt x="1110" y="81"/>
                  </a:lnTo>
                  <a:lnTo>
                    <a:pt x="1118" y="71"/>
                  </a:lnTo>
                  <a:lnTo>
                    <a:pt x="1126" y="63"/>
                  </a:lnTo>
                  <a:lnTo>
                    <a:pt x="1133" y="54"/>
                  </a:lnTo>
                  <a:lnTo>
                    <a:pt x="1140" y="45"/>
                  </a:lnTo>
                  <a:lnTo>
                    <a:pt x="1131" y="37"/>
                  </a:lnTo>
                  <a:lnTo>
                    <a:pt x="1139" y="46"/>
                  </a:lnTo>
                  <a:lnTo>
                    <a:pt x="1145" y="41"/>
                  </a:lnTo>
                  <a:lnTo>
                    <a:pt x="1130" y="21"/>
                  </a:lnTo>
                  <a:lnTo>
                    <a:pt x="1124" y="27"/>
                  </a:lnTo>
                  <a:lnTo>
                    <a:pt x="1121" y="28"/>
                  </a:lnTo>
                  <a:lnTo>
                    <a:pt x="1114" y="37"/>
                  </a:lnTo>
                  <a:lnTo>
                    <a:pt x="1107" y="45"/>
                  </a:lnTo>
                  <a:lnTo>
                    <a:pt x="1100" y="54"/>
                  </a:lnTo>
                  <a:lnTo>
                    <a:pt x="1092" y="64"/>
                  </a:lnTo>
                  <a:lnTo>
                    <a:pt x="1083" y="75"/>
                  </a:lnTo>
                  <a:lnTo>
                    <a:pt x="1073" y="86"/>
                  </a:lnTo>
                  <a:lnTo>
                    <a:pt x="1073" y="87"/>
                  </a:lnTo>
                  <a:lnTo>
                    <a:pt x="1064" y="99"/>
                  </a:lnTo>
                  <a:lnTo>
                    <a:pt x="1054" y="112"/>
                  </a:lnTo>
                  <a:lnTo>
                    <a:pt x="1044" y="125"/>
                  </a:lnTo>
                  <a:lnTo>
                    <a:pt x="1034" y="138"/>
                  </a:lnTo>
                  <a:lnTo>
                    <a:pt x="1022" y="152"/>
                  </a:lnTo>
                  <a:lnTo>
                    <a:pt x="1011" y="167"/>
                  </a:lnTo>
                  <a:lnTo>
                    <a:pt x="1000" y="182"/>
                  </a:lnTo>
                  <a:lnTo>
                    <a:pt x="1009" y="190"/>
                  </a:lnTo>
                  <a:lnTo>
                    <a:pt x="1000" y="181"/>
                  </a:lnTo>
                  <a:lnTo>
                    <a:pt x="988" y="197"/>
                  </a:lnTo>
                  <a:lnTo>
                    <a:pt x="988" y="198"/>
                  </a:lnTo>
                  <a:lnTo>
                    <a:pt x="975" y="214"/>
                  </a:lnTo>
                  <a:lnTo>
                    <a:pt x="964" y="229"/>
                  </a:lnTo>
                  <a:lnTo>
                    <a:pt x="973" y="237"/>
                  </a:lnTo>
                  <a:lnTo>
                    <a:pt x="964" y="228"/>
                  </a:lnTo>
                  <a:lnTo>
                    <a:pt x="951" y="244"/>
                  </a:lnTo>
                  <a:lnTo>
                    <a:pt x="960" y="253"/>
                  </a:lnTo>
                  <a:lnTo>
                    <a:pt x="952" y="244"/>
                  </a:lnTo>
                  <a:lnTo>
                    <a:pt x="939" y="260"/>
                  </a:lnTo>
                  <a:lnTo>
                    <a:pt x="938" y="261"/>
                  </a:lnTo>
                  <a:lnTo>
                    <a:pt x="925" y="277"/>
                  </a:lnTo>
                  <a:lnTo>
                    <a:pt x="912" y="295"/>
                  </a:lnTo>
                  <a:lnTo>
                    <a:pt x="921" y="302"/>
                  </a:lnTo>
                  <a:lnTo>
                    <a:pt x="912" y="293"/>
                  </a:lnTo>
                  <a:lnTo>
                    <a:pt x="899" y="310"/>
                  </a:lnTo>
                  <a:lnTo>
                    <a:pt x="908" y="319"/>
                  </a:lnTo>
                  <a:lnTo>
                    <a:pt x="900" y="310"/>
                  </a:lnTo>
                  <a:lnTo>
                    <a:pt x="886" y="325"/>
                  </a:lnTo>
                  <a:lnTo>
                    <a:pt x="885" y="325"/>
                  </a:lnTo>
                  <a:lnTo>
                    <a:pt x="872" y="341"/>
                  </a:lnTo>
                  <a:lnTo>
                    <a:pt x="858" y="359"/>
                  </a:lnTo>
                  <a:lnTo>
                    <a:pt x="867" y="368"/>
                  </a:lnTo>
                  <a:lnTo>
                    <a:pt x="859" y="359"/>
                  </a:lnTo>
                  <a:lnTo>
                    <a:pt x="846" y="374"/>
                  </a:lnTo>
                  <a:lnTo>
                    <a:pt x="854" y="383"/>
                  </a:lnTo>
                  <a:lnTo>
                    <a:pt x="846" y="374"/>
                  </a:lnTo>
                  <a:lnTo>
                    <a:pt x="830" y="390"/>
                  </a:lnTo>
                  <a:lnTo>
                    <a:pt x="816" y="406"/>
                  </a:lnTo>
                  <a:lnTo>
                    <a:pt x="803" y="421"/>
                  </a:lnTo>
                  <a:lnTo>
                    <a:pt x="811" y="430"/>
                  </a:lnTo>
                  <a:lnTo>
                    <a:pt x="803" y="421"/>
                  </a:lnTo>
                  <a:lnTo>
                    <a:pt x="789" y="435"/>
                  </a:lnTo>
                  <a:lnTo>
                    <a:pt x="775" y="450"/>
                  </a:lnTo>
                  <a:lnTo>
                    <a:pt x="783" y="459"/>
                  </a:lnTo>
                  <a:lnTo>
                    <a:pt x="776" y="449"/>
                  </a:lnTo>
                  <a:lnTo>
                    <a:pt x="761" y="463"/>
                  </a:lnTo>
                  <a:lnTo>
                    <a:pt x="760" y="463"/>
                  </a:lnTo>
                  <a:lnTo>
                    <a:pt x="746" y="476"/>
                  </a:lnTo>
                  <a:lnTo>
                    <a:pt x="746" y="477"/>
                  </a:lnTo>
                  <a:lnTo>
                    <a:pt x="733" y="492"/>
                  </a:lnTo>
                  <a:lnTo>
                    <a:pt x="741" y="500"/>
                  </a:lnTo>
                  <a:lnTo>
                    <a:pt x="734" y="491"/>
                  </a:lnTo>
                  <a:lnTo>
                    <a:pt x="720" y="501"/>
                  </a:lnTo>
                  <a:lnTo>
                    <a:pt x="706" y="513"/>
                  </a:lnTo>
                  <a:lnTo>
                    <a:pt x="713" y="523"/>
                  </a:lnTo>
                  <a:lnTo>
                    <a:pt x="706" y="513"/>
                  </a:lnTo>
                  <a:lnTo>
                    <a:pt x="691" y="524"/>
                  </a:lnTo>
                  <a:lnTo>
                    <a:pt x="698" y="534"/>
                  </a:lnTo>
                  <a:lnTo>
                    <a:pt x="692" y="524"/>
                  </a:lnTo>
                  <a:lnTo>
                    <a:pt x="679" y="534"/>
                  </a:lnTo>
                  <a:lnTo>
                    <a:pt x="685" y="544"/>
                  </a:lnTo>
                  <a:lnTo>
                    <a:pt x="679" y="533"/>
                  </a:lnTo>
                  <a:lnTo>
                    <a:pt x="665" y="543"/>
                  </a:lnTo>
                  <a:lnTo>
                    <a:pt x="671" y="554"/>
                  </a:lnTo>
                  <a:lnTo>
                    <a:pt x="665" y="543"/>
                  </a:lnTo>
                  <a:lnTo>
                    <a:pt x="651" y="551"/>
                  </a:lnTo>
                  <a:lnTo>
                    <a:pt x="657" y="562"/>
                  </a:lnTo>
                  <a:lnTo>
                    <a:pt x="652" y="551"/>
                  </a:lnTo>
                  <a:lnTo>
                    <a:pt x="639" y="559"/>
                  </a:lnTo>
                  <a:lnTo>
                    <a:pt x="627" y="566"/>
                  </a:lnTo>
                  <a:lnTo>
                    <a:pt x="632" y="577"/>
                  </a:lnTo>
                  <a:lnTo>
                    <a:pt x="627" y="565"/>
                  </a:lnTo>
                  <a:lnTo>
                    <a:pt x="614" y="571"/>
                  </a:lnTo>
                  <a:lnTo>
                    <a:pt x="619" y="583"/>
                  </a:lnTo>
                  <a:lnTo>
                    <a:pt x="616" y="571"/>
                  </a:lnTo>
                  <a:lnTo>
                    <a:pt x="602" y="575"/>
                  </a:lnTo>
                  <a:lnTo>
                    <a:pt x="605" y="587"/>
                  </a:lnTo>
                  <a:lnTo>
                    <a:pt x="602" y="575"/>
                  </a:lnTo>
                  <a:lnTo>
                    <a:pt x="590" y="579"/>
                  </a:lnTo>
                  <a:lnTo>
                    <a:pt x="578" y="582"/>
                  </a:lnTo>
                  <a:lnTo>
                    <a:pt x="581" y="594"/>
                  </a:lnTo>
                  <a:lnTo>
                    <a:pt x="579" y="582"/>
                  </a:lnTo>
                  <a:lnTo>
                    <a:pt x="567" y="584"/>
                  </a:lnTo>
                  <a:lnTo>
                    <a:pt x="569" y="596"/>
                  </a:lnTo>
                  <a:lnTo>
                    <a:pt x="570" y="583"/>
                  </a:lnTo>
                  <a:lnTo>
                    <a:pt x="558" y="582"/>
                  </a:lnTo>
                  <a:lnTo>
                    <a:pt x="557" y="582"/>
                  </a:lnTo>
                  <a:lnTo>
                    <a:pt x="545" y="582"/>
                  </a:lnTo>
                  <a:lnTo>
                    <a:pt x="545" y="595"/>
                  </a:lnTo>
                  <a:lnTo>
                    <a:pt x="546" y="582"/>
                  </a:lnTo>
                  <a:lnTo>
                    <a:pt x="534" y="581"/>
                  </a:lnTo>
                  <a:lnTo>
                    <a:pt x="533" y="594"/>
                  </a:lnTo>
                  <a:lnTo>
                    <a:pt x="535" y="582"/>
                  </a:lnTo>
                  <a:lnTo>
                    <a:pt x="524" y="580"/>
                  </a:lnTo>
                  <a:lnTo>
                    <a:pt x="512" y="578"/>
                  </a:lnTo>
                  <a:lnTo>
                    <a:pt x="510" y="590"/>
                  </a:lnTo>
                  <a:lnTo>
                    <a:pt x="514" y="578"/>
                  </a:lnTo>
                  <a:lnTo>
                    <a:pt x="502" y="573"/>
                  </a:lnTo>
                  <a:lnTo>
                    <a:pt x="490" y="569"/>
                  </a:lnTo>
                  <a:lnTo>
                    <a:pt x="479" y="565"/>
                  </a:lnTo>
                  <a:lnTo>
                    <a:pt x="475" y="577"/>
                  </a:lnTo>
                  <a:lnTo>
                    <a:pt x="480" y="565"/>
                  </a:lnTo>
                  <a:lnTo>
                    <a:pt x="468" y="559"/>
                  </a:lnTo>
                  <a:lnTo>
                    <a:pt x="456" y="554"/>
                  </a:lnTo>
                  <a:lnTo>
                    <a:pt x="451" y="566"/>
                  </a:lnTo>
                  <a:lnTo>
                    <a:pt x="457" y="555"/>
                  </a:lnTo>
                  <a:lnTo>
                    <a:pt x="446" y="548"/>
                  </a:lnTo>
                  <a:lnTo>
                    <a:pt x="440" y="559"/>
                  </a:lnTo>
                  <a:lnTo>
                    <a:pt x="446" y="548"/>
                  </a:lnTo>
                  <a:lnTo>
                    <a:pt x="434" y="541"/>
                  </a:lnTo>
                  <a:lnTo>
                    <a:pt x="428" y="551"/>
                  </a:lnTo>
                  <a:lnTo>
                    <a:pt x="435" y="542"/>
                  </a:lnTo>
                  <a:lnTo>
                    <a:pt x="423" y="533"/>
                  </a:lnTo>
                  <a:lnTo>
                    <a:pt x="423" y="532"/>
                  </a:lnTo>
                  <a:lnTo>
                    <a:pt x="412" y="524"/>
                  </a:lnTo>
                  <a:lnTo>
                    <a:pt x="405" y="535"/>
                  </a:lnTo>
                  <a:lnTo>
                    <a:pt x="413" y="525"/>
                  </a:lnTo>
                  <a:lnTo>
                    <a:pt x="402" y="516"/>
                  </a:lnTo>
                  <a:lnTo>
                    <a:pt x="401" y="514"/>
                  </a:lnTo>
                  <a:lnTo>
                    <a:pt x="389" y="506"/>
                  </a:lnTo>
                  <a:lnTo>
                    <a:pt x="382" y="517"/>
                  </a:lnTo>
                  <a:lnTo>
                    <a:pt x="390" y="507"/>
                  </a:lnTo>
                  <a:lnTo>
                    <a:pt x="378" y="497"/>
                  </a:lnTo>
                  <a:lnTo>
                    <a:pt x="370" y="507"/>
                  </a:lnTo>
                  <a:lnTo>
                    <a:pt x="378" y="497"/>
                  </a:lnTo>
                  <a:lnTo>
                    <a:pt x="367" y="486"/>
                  </a:lnTo>
                  <a:lnTo>
                    <a:pt x="359" y="496"/>
                  </a:lnTo>
                  <a:lnTo>
                    <a:pt x="368" y="487"/>
                  </a:lnTo>
                  <a:lnTo>
                    <a:pt x="357" y="475"/>
                  </a:lnTo>
                  <a:lnTo>
                    <a:pt x="356" y="474"/>
                  </a:lnTo>
                  <a:lnTo>
                    <a:pt x="345" y="463"/>
                  </a:lnTo>
                  <a:lnTo>
                    <a:pt x="332" y="451"/>
                  </a:lnTo>
                  <a:lnTo>
                    <a:pt x="324" y="461"/>
                  </a:lnTo>
                  <a:lnTo>
                    <a:pt x="334" y="452"/>
                  </a:lnTo>
                  <a:lnTo>
                    <a:pt x="322" y="440"/>
                  </a:lnTo>
                  <a:lnTo>
                    <a:pt x="313" y="449"/>
                  </a:lnTo>
                  <a:lnTo>
                    <a:pt x="322" y="440"/>
                  </a:lnTo>
                  <a:lnTo>
                    <a:pt x="311" y="427"/>
                  </a:lnTo>
                  <a:lnTo>
                    <a:pt x="300" y="414"/>
                  </a:lnTo>
                  <a:lnTo>
                    <a:pt x="291" y="423"/>
                  </a:lnTo>
                  <a:lnTo>
                    <a:pt x="301" y="415"/>
                  </a:lnTo>
                  <a:lnTo>
                    <a:pt x="291" y="401"/>
                  </a:lnTo>
                  <a:lnTo>
                    <a:pt x="290" y="400"/>
                  </a:lnTo>
                  <a:lnTo>
                    <a:pt x="277" y="387"/>
                  </a:lnTo>
                  <a:lnTo>
                    <a:pt x="268" y="396"/>
                  </a:lnTo>
                  <a:lnTo>
                    <a:pt x="278" y="388"/>
                  </a:lnTo>
                  <a:lnTo>
                    <a:pt x="267" y="373"/>
                  </a:lnTo>
                  <a:lnTo>
                    <a:pt x="266" y="372"/>
                  </a:lnTo>
                  <a:lnTo>
                    <a:pt x="255" y="359"/>
                  </a:lnTo>
                  <a:lnTo>
                    <a:pt x="246" y="368"/>
                  </a:lnTo>
                  <a:lnTo>
                    <a:pt x="256" y="360"/>
                  </a:lnTo>
                  <a:lnTo>
                    <a:pt x="245" y="345"/>
                  </a:lnTo>
                  <a:lnTo>
                    <a:pt x="233" y="329"/>
                  </a:lnTo>
                  <a:lnTo>
                    <a:pt x="223" y="337"/>
                  </a:lnTo>
                  <a:lnTo>
                    <a:pt x="233" y="329"/>
                  </a:lnTo>
                  <a:lnTo>
                    <a:pt x="222" y="313"/>
                  </a:lnTo>
                  <a:lnTo>
                    <a:pt x="211" y="298"/>
                  </a:lnTo>
                  <a:lnTo>
                    <a:pt x="201" y="305"/>
                  </a:lnTo>
                  <a:lnTo>
                    <a:pt x="211" y="298"/>
                  </a:lnTo>
                  <a:lnTo>
                    <a:pt x="200" y="281"/>
                  </a:lnTo>
                  <a:lnTo>
                    <a:pt x="188" y="265"/>
                  </a:lnTo>
                  <a:lnTo>
                    <a:pt x="177" y="249"/>
                  </a:lnTo>
                  <a:lnTo>
                    <a:pt x="167" y="256"/>
                  </a:lnTo>
                  <a:lnTo>
                    <a:pt x="177" y="250"/>
                  </a:lnTo>
                  <a:lnTo>
                    <a:pt x="166" y="233"/>
                  </a:lnTo>
                  <a:lnTo>
                    <a:pt x="155" y="215"/>
                  </a:lnTo>
                  <a:lnTo>
                    <a:pt x="155" y="214"/>
                  </a:lnTo>
                  <a:lnTo>
                    <a:pt x="143" y="198"/>
                  </a:lnTo>
                  <a:lnTo>
                    <a:pt x="133" y="205"/>
                  </a:lnTo>
                  <a:lnTo>
                    <a:pt x="143" y="199"/>
                  </a:lnTo>
                  <a:lnTo>
                    <a:pt x="132" y="181"/>
                  </a:lnTo>
                  <a:lnTo>
                    <a:pt x="121" y="164"/>
                  </a:lnTo>
                  <a:lnTo>
                    <a:pt x="111" y="170"/>
                  </a:lnTo>
                  <a:lnTo>
                    <a:pt x="121" y="164"/>
                  </a:lnTo>
                  <a:lnTo>
                    <a:pt x="110" y="145"/>
                  </a:lnTo>
                  <a:lnTo>
                    <a:pt x="98" y="128"/>
                  </a:lnTo>
                  <a:lnTo>
                    <a:pt x="88" y="135"/>
                  </a:lnTo>
                  <a:lnTo>
                    <a:pt x="98" y="128"/>
                  </a:lnTo>
                  <a:lnTo>
                    <a:pt x="87" y="109"/>
                  </a:lnTo>
                  <a:lnTo>
                    <a:pt x="76" y="92"/>
                  </a:lnTo>
                  <a:lnTo>
                    <a:pt x="66" y="99"/>
                  </a:lnTo>
                  <a:lnTo>
                    <a:pt x="76" y="92"/>
                  </a:lnTo>
                  <a:lnTo>
                    <a:pt x="66" y="74"/>
                  </a:lnTo>
                  <a:lnTo>
                    <a:pt x="55" y="55"/>
                  </a:lnTo>
                  <a:lnTo>
                    <a:pt x="43" y="37"/>
                  </a:lnTo>
                  <a:lnTo>
                    <a:pt x="32" y="1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66FF33"/>
            </a:solidFill>
            <a:ln w="9525">
              <a:solidFill>
                <a:srgbClr val="99FF33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2" name="Freeform 8"/>
            <p:cNvSpPr>
              <a:spLocks/>
            </p:cNvSpPr>
            <p:nvPr/>
          </p:nvSpPr>
          <p:spPr bwMode="auto">
            <a:xfrm rot="-70419">
              <a:off x="2861" y="1296"/>
              <a:ext cx="741" cy="461"/>
            </a:xfrm>
            <a:custGeom>
              <a:avLst/>
              <a:gdLst>
                <a:gd name="T0" fmla="*/ 1 w 1078"/>
                <a:gd name="T1" fmla="*/ 1 h 655"/>
                <a:gd name="T2" fmla="*/ 1 w 1078"/>
                <a:gd name="T3" fmla="*/ 1 h 655"/>
                <a:gd name="T4" fmla="*/ 1 w 1078"/>
                <a:gd name="T5" fmla="*/ 1 h 655"/>
                <a:gd name="T6" fmla="*/ 1 w 1078"/>
                <a:gd name="T7" fmla="*/ 1 h 655"/>
                <a:gd name="T8" fmla="*/ 1 w 1078"/>
                <a:gd name="T9" fmla="*/ 1 h 655"/>
                <a:gd name="T10" fmla="*/ 1 w 1078"/>
                <a:gd name="T11" fmla="*/ 1 h 655"/>
                <a:gd name="T12" fmla="*/ 1 w 1078"/>
                <a:gd name="T13" fmla="*/ 1 h 655"/>
                <a:gd name="T14" fmla="*/ 1 w 1078"/>
                <a:gd name="T15" fmla="*/ 1 h 655"/>
                <a:gd name="T16" fmla="*/ 1 w 1078"/>
                <a:gd name="T17" fmla="*/ 1 h 655"/>
                <a:gd name="T18" fmla="*/ 1 w 1078"/>
                <a:gd name="T19" fmla="*/ 1 h 655"/>
                <a:gd name="T20" fmla="*/ 1 w 1078"/>
                <a:gd name="T21" fmla="*/ 1 h 655"/>
                <a:gd name="T22" fmla="*/ 1 w 1078"/>
                <a:gd name="T23" fmla="*/ 1 h 655"/>
                <a:gd name="T24" fmla="*/ 1 w 1078"/>
                <a:gd name="T25" fmla="*/ 1 h 655"/>
                <a:gd name="T26" fmla="*/ 1 w 1078"/>
                <a:gd name="T27" fmla="*/ 1 h 655"/>
                <a:gd name="T28" fmla="*/ 1 w 1078"/>
                <a:gd name="T29" fmla="*/ 1 h 655"/>
                <a:gd name="T30" fmla="*/ 1 w 1078"/>
                <a:gd name="T31" fmla="*/ 1 h 655"/>
                <a:gd name="T32" fmla="*/ 1 w 1078"/>
                <a:gd name="T33" fmla="*/ 1 h 655"/>
                <a:gd name="T34" fmla="*/ 1 w 1078"/>
                <a:gd name="T35" fmla="*/ 1 h 655"/>
                <a:gd name="T36" fmla="*/ 1 w 1078"/>
                <a:gd name="T37" fmla="*/ 1 h 655"/>
                <a:gd name="T38" fmla="*/ 1 w 1078"/>
                <a:gd name="T39" fmla="*/ 1 h 655"/>
                <a:gd name="T40" fmla="*/ 1 w 1078"/>
                <a:gd name="T41" fmla="*/ 1 h 655"/>
                <a:gd name="T42" fmla="*/ 1 w 1078"/>
                <a:gd name="T43" fmla="*/ 1 h 655"/>
                <a:gd name="T44" fmla="*/ 1 w 1078"/>
                <a:gd name="T45" fmla="*/ 1 h 655"/>
                <a:gd name="T46" fmla="*/ 1 w 1078"/>
                <a:gd name="T47" fmla="*/ 1 h 655"/>
                <a:gd name="T48" fmla="*/ 1 w 1078"/>
                <a:gd name="T49" fmla="*/ 1 h 655"/>
                <a:gd name="T50" fmla="*/ 1 w 1078"/>
                <a:gd name="T51" fmla="*/ 1 h 655"/>
                <a:gd name="T52" fmla="*/ 1 w 1078"/>
                <a:gd name="T53" fmla="*/ 1 h 655"/>
                <a:gd name="T54" fmla="*/ 1 w 1078"/>
                <a:gd name="T55" fmla="*/ 1 h 655"/>
                <a:gd name="T56" fmla="*/ 1 w 1078"/>
                <a:gd name="T57" fmla="*/ 1 h 655"/>
                <a:gd name="T58" fmla="*/ 1 w 1078"/>
                <a:gd name="T59" fmla="*/ 1 h 655"/>
                <a:gd name="T60" fmla="*/ 1 w 1078"/>
                <a:gd name="T61" fmla="*/ 1 h 655"/>
                <a:gd name="T62" fmla="*/ 1 w 1078"/>
                <a:gd name="T63" fmla="*/ 1 h 655"/>
                <a:gd name="T64" fmla="*/ 1 w 1078"/>
                <a:gd name="T65" fmla="*/ 1 h 655"/>
                <a:gd name="T66" fmla="*/ 1 w 1078"/>
                <a:gd name="T67" fmla="*/ 1 h 655"/>
                <a:gd name="T68" fmla="*/ 1 w 1078"/>
                <a:gd name="T69" fmla="*/ 1 h 655"/>
                <a:gd name="T70" fmla="*/ 1 w 1078"/>
                <a:gd name="T71" fmla="*/ 1 h 655"/>
                <a:gd name="T72" fmla="*/ 1 w 1078"/>
                <a:gd name="T73" fmla="*/ 1 h 655"/>
                <a:gd name="T74" fmla="*/ 1 w 1078"/>
                <a:gd name="T75" fmla="*/ 1 h 655"/>
                <a:gd name="T76" fmla="*/ 1 w 1078"/>
                <a:gd name="T77" fmla="*/ 1 h 655"/>
                <a:gd name="T78" fmla="*/ 1 w 1078"/>
                <a:gd name="T79" fmla="*/ 1 h 655"/>
                <a:gd name="T80" fmla="*/ 1 w 1078"/>
                <a:gd name="T81" fmla="*/ 1 h 655"/>
                <a:gd name="T82" fmla="*/ 1 w 1078"/>
                <a:gd name="T83" fmla="*/ 1 h 655"/>
                <a:gd name="T84" fmla="*/ 1 w 1078"/>
                <a:gd name="T85" fmla="*/ 1 h 655"/>
                <a:gd name="T86" fmla="*/ 1 w 1078"/>
                <a:gd name="T87" fmla="*/ 1 h 655"/>
                <a:gd name="T88" fmla="*/ 1 w 1078"/>
                <a:gd name="T89" fmla="*/ 1 h 655"/>
                <a:gd name="T90" fmla="*/ 1 w 1078"/>
                <a:gd name="T91" fmla="*/ 1 h 655"/>
                <a:gd name="T92" fmla="*/ 1 w 1078"/>
                <a:gd name="T93" fmla="*/ 1 h 655"/>
                <a:gd name="T94" fmla="*/ 1 w 1078"/>
                <a:gd name="T95" fmla="*/ 1 h 655"/>
                <a:gd name="T96" fmla="*/ 1 w 1078"/>
                <a:gd name="T97" fmla="*/ 1 h 655"/>
                <a:gd name="T98" fmla="*/ 1 w 1078"/>
                <a:gd name="T99" fmla="*/ 1 h 655"/>
                <a:gd name="T100" fmla="*/ 1 w 1078"/>
                <a:gd name="T101" fmla="*/ 1 h 655"/>
                <a:gd name="T102" fmla="*/ 1 w 1078"/>
                <a:gd name="T103" fmla="*/ 1 h 655"/>
                <a:gd name="T104" fmla="*/ 1 w 1078"/>
                <a:gd name="T105" fmla="*/ 1 h 655"/>
                <a:gd name="T106" fmla="*/ 1 w 1078"/>
                <a:gd name="T107" fmla="*/ 1 h 655"/>
                <a:gd name="T108" fmla="*/ 1 w 1078"/>
                <a:gd name="T109" fmla="*/ 1 h 655"/>
                <a:gd name="T110" fmla="*/ 1 w 1078"/>
                <a:gd name="T111" fmla="*/ 1 h 655"/>
                <a:gd name="T112" fmla="*/ 1 w 1078"/>
                <a:gd name="T113" fmla="*/ 1 h 655"/>
                <a:gd name="T114" fmla="*/ 1 w 1078"/>
                <a:gd name="T115" fmla="*/ 1 h 655"/>
                <a:gd name="T116" fmla="*/ 1 w 1078"/>
                <a:gd name="T117" fmla="*/ 1 h 655"/>
                <a:gd name="T118" fmla="*/ 1 w 1078"/>
                <a:gd name="T119" fmla="*/ 1 h 655"/>
                <a:gd name="T120" fmla="*/ 1 w 1078"/>
                <a:gd name="T121" fmla="*/ 1 h 65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078"/>
                <a:gd name="T184" fmla="*/ 0 h 655"/>
                <a:gd name="T185" fmla="*/ 1078 w 1078"/>
                <a:gd name="T186" fmla="*/ 655 h 65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078" h="655">
                  <a:moveTo>
                    <a:pt x="0" y="609"/>
                  </a:moveTo>
                  <a:lnTo>
                    <a:pt x="19" y="625"/>
                  </a:lnTo>
                  <a:lnTo>
                    <a:pt x="31" y="606"/>
                  </a:lnTo>
                  <a:lnTo>
                    <a:pt x="43" y="587"/>
                  </a:lnTo>
                  <a:lnTo>
                    <a:pt x="54" y="568"/>
                  </a:lnTo>
                  <a:lnTo>
                    <a:pt x="44" y="560"/>
                  </a:lnTo>
                  <a:lnTo>
                    <a:pt x="54" y="568"/>
                  </a:lnTo>
                  <a:lnTo>
                    <a:pt x="66" y="547"/>
                  </a:lnTo>
                  <a:lnTo>
                    <a:pt x="77" y="530"/>
                  </a:lnTo>
                  <a:lnTo>
                    <a:pt x="67" y="522"/>
                  </a:lnTo>
                  <a:lnTo>
                    <a:pt x="77" y="530"/>
                  </a:lnTo>
                  <a:lnTo>
                    <a:pt x="90" y="511"/>
                  </a:lnTo>
                  <a:lnTo>
                    <a:pt x="101" y="493"/>
                  </a:lnTo>
                  <a:lnTo>
                    <a:pt x="112" y="473"/>
                  </a:lnTo>
                  <a:lnTo>
                    <a:pt x="102" y="466"/>
                  </a:lnTo>
                  <a:lnTo>
                    <a:pt x="112" y="473"/>
                  </a:lnTo>
                  <a:lnTo>
                    <a:pt x="124" y="455"/>
                  </a:lnTo>
                  <a:lnTo>
                    <a:pt x="137" y="437"/>
                  </a:lnTo>
                  <a:lnTo>
                    <a:pt x="149" y="419"/>
                  </a:lnTo>
                  <a:lnTo>
                    <a:pt x="161" y="401"/>
                  </a:lnTo>
                  <a:lnTo>
                    <a:pt x="172" y="383"/>
                  </a:lnTo>
                  <a:lnTo>
                    <a:pt x="162" y="376"/>
                  </a:lnTo>
                  <a:lnTo>
                    <a:pt x="172" y="383"/>
                  </a:lnTo>
                  <a:lnTo>
                    <a:pt x="185" y="365"/>
                  </a:lnTo>
                  <a:lnTo>
                    <a:pt x="196" y="348"/>
                  </a:lnTo>
                  <a:lnTo>
                    <a:pt x="207" y="331"/>
                  </a:lnTo>
                  <a:lnTo>
                    <a:pt x="197" y="324"/>
                  </a:lnTo>
                  <a:lnTo>
                    <a:pt x="206" y="332"/>
                  </a:lnTo>
                  <a:lnTo>
                    <a:pt x="218" y="317"/>
                  </a:lnTo>
                  <a:lnTo>
                    <a:pt x="231" y="300"/>
                  </a:lnTo>
                  <a:lnTo>
                    <a:pt x="232" y="299"/>
                  </a:lnTo>
                  <a:lnTo>
                    <a:pt x="243" y="281"/>
                  </a:lnTo>
                  <a:lnTo>
                    <a:pt x="233" y="274"/>
                  </a:lnTo>
                  <a:lnTo>
                    <a:pt x="242" y="282"/>
                  </a:lnTo>
                  <a:lnTo>
                    <a:pt x="253" y="267"/>
                  </a:lnTo>
                  <a:lnTo>
                    <a:pt x="244" y="258"/>
                  </a:lnTo>
                  <a:lnTo>
                    <a:pt x="253" y="267"/>
                  </a:lnTo>
                  <a:lnTo>
                    <a:pt x="265" y="251"/>
                  </a:lnTo>
                  <a:lnTo>
                    <a:pt x="256" y="242"/>
                  </a:lnTo>
                  <a:lnTo>
                    <a:pt x="265" y="252"/>
                  </a:lnTo>
                  <a:lnTo>
                    <a:pt x="278" y="239"/>
                  </a:lnTo>
                  <a:lnTo>
                    <a:pt x="278" y="238"/>
                  </a:lnTo>
                  <a:lnTo>
                    <a:pt x="289" y="224"/>
                  </a:lnTo>
                  <a:lnTo>
                    <a:pt x="280" y="214"/>
                  </a:lnTo>
                  <a:lnTo>
                    <a:pt x="289" y="224"/>
                  </a:lnTo>
                  <a:lnTo>
                    <a:pt x="301" y="208"/>
                  </a:lnTo>
                  <a:lnTo>
                    <a:pt x="312" y="193"/>
                  </a:lnTo>
                  <a:lnTo>
                    <a:pt x="303" y="185"/>
                  </a:lnTo>
                  <a:lnTo>
                    <a:pt x="312" y="193"/>
                  </a:lnTo>
                  <a:lnTo>
                    <a:pt x="324" y="180"/>
                  </a:lnTo>
                  <a:lnTo>
                    <a:pt x="335" y="167"/>
                  </a:lnTo>
                  <a:lnTo>
                    <a:pt x="326" y="157"/>
                  </a:lnTo>
                  <a:lnTo>
                    <a:pt x="334" y="168"/>
                  </a:lnTo>
                  <a:lnTo>
                    <a:pt x="346" y="155"/>
                  </a:lnTo>
                  <a:lnTo>
                    <a:pt x="347" y="155"/>
                  </a:lnTo>
                  <a:lnTo>
                    <a:pt x="358" y="143"/>
                  </a:lnTo>
                  <a:lnTo>
                    <a:pt x="349" y="133"/>
                  </a:lnTo>
                  <a:lnTo>
                    <a:pt x="357" y="143"/>
                  </a:lnTo>
                  <a:lnTo>
                    <a:pt x="369" y="131"/>
                  </a:lnTo>
                  <a:lnTo>
                    <a:pt x="361" y="122"/>
                  </a:lnTo>
                  <a:lnTo>
                    <a:pt x="369" y="131"/>
                  </a:lnTo>
                  <a:lnTo>
                    <a:pt x="381" y="121"/>
                  </a:lnTo>
                  <a:lnTo>
                    <a:pt x="393" y="110"/>
                  </a:lnTo>
                  <a:lnTo>
                    <a:pt x="403" y="100"/>
                  </a:lnTo>
                  <a:lnTo>
                    <a:pt x="395" y="90"/>
                  </a:lnTo>
                  <a:lnTo>
                    <a:pt x="402" y="101"/>
                  </a:lnTo>
                  <a:lnTo>
                    <a:pt x="415" y="91"/>
                  </a:lnTo>
                  <a:lnTo>
                    <a:pt x="426" y="83"/>
                  </a:lnTo>
                  <a:lnTo>
                    <a:pt x="419" y="71"/>
                  </a:lnTo>
                  <a:lnTo>
                    <a:pt x="425" y="83"/>
                  </a:lnTo>
                  <a:lnTo>
                    <a:pt x="437" y="75"/>
                  </a:lnTo>
                  <a:lnTo>
                    <a:pt x="439" y="73"/>
                  </a:lnTo>
                  <a:lnTo>
                    <a:pt x="449" y="64"/>
                  </a:lnTo>
                  <a:lnTo>
                    <a:pt x="441" y="54"/>
                  </a:lnTo>
                  <a:lnTo>
                    <a:pt x="447" y="66"/>
                  </a:lnTo>
                  <a:lnTo>
                    <a:pt x="459" y="60"/>
                  </a:lnTo>
                  <a:lnTo>
                    <a:pt x="470" y="53"/>
                  </a:lnTo>
                  <a:lnTo>
                    <a:pt x="464" y="40"/>
                  </a:lnTo>
                  <a:lnTo>
                    <a:pt x="469" y="53"/>
                  </a:lnTo>
                  <a:lnTo>
                    <a:pt x="481" y="48"/>
                  </a:lnTo>
                  <a:lnTo>
                    <a:pt x="492" y="41"/>
                  </a:lnTo>
                  <a:lnTo>
                    <a:pt x="487" y="29"/>
                  </a:lnTo>
                  <a:lnTo>
                    <a:pt x="490" y="42"/>
                  </a:lnTo>
                  <a:lnTo>
                    <a:pt x="502" y="39"/>
                  </a:lnTo>
                  <a:lnTo>
                    <a:pt x="503" y="38"/>
                  </a:lnTo>
                  <a:lnTo>
                    <a:pt x="514" y="34"/>
                  </a:lnTo>
                  <a:lnTo>
                    <a:pt x="510" y="22"/>
                  </a:lnTo>
                  <a:lnTo>
                    <a:pt x="514" y="35"/>
                  </a:lnTo>
                  <a:lnTo>
                    <a:pt x="524" y="32"/>
                  </a:lnTo>
                  <a:lnTo>
                    <a:pt x="520" y="18"/>
                  </a:lnTo>
                  <a:lnTo>
                    <a:pt x="522" y="32"/>
                  </a:lnTo>
                  <a:lnTo>
                    <a:pt x="533" y="29"/>
                  </a:lnTo>
                  <a:lnTo>
                    <a:pt x="546" y="27"/>
                  </a:lnTo>
                  <a:lnTo>
                    <a:pt x="543" y="13"/>
                  </a:lnTo>
                  <a:lnTo>
                    <a:pt x="543" y="27"/>
                  </a:lnTo>
                  <a:lnTo>
                    <a:pt x="555" y="27"/>
                  </a:lnTo>
                  <a:lnTo>
                    <a:pt x="566" y="27"/>
                  </a:lnTo>
                  <a:lnTo>
                    <a:pt x="576" y="27"/>
                  </a:lnTo>
                  <a:lnTo>
                    <a:pt x="576" y="13"/>
                  </a:lnTo>
                  <a:lnTo>
                    <a:pt x="574" y="27"/>
                  </a:lnTo>
                  <a:lnTo>
                    <a:pt x="585" y="29"/>
                  </a:lnTo>
                  <a:lnTo>
                    <a:pt x="587" y="16"/>
                  </a:lnTo>
                  <a:lnTo>
                    <a:pt x="583" y="28"/>
                  </a:lnTo>
                  <a:lnTo>
                    <a:pt x="595" y="33"/>
                  </a:lnTo>
                  <a:lnTo>
                    <a:pt x="596" y="34"/>
                  </a:lnTo>
                  <a:lnTo>
                    <a:pt x="607" y="37"/>
                  </a:lnTo>
                  <a:lnTo>
                    <a:pt x="610" y="24"/>
                  </a:lnTo>
                  <a:lnTo>
                    <a:pt x="606" y="36"/>
                  </a:lnTo>
                  <a:lnTo>
                    <a:pt x="618" y="41"/>
                  </a:lnTo>
                  <a:lnTo>
                    <a:pt x="622" y="29"/>
                  </a:lnTo>
                  <a:lnTo>
                    <a:pt x="616" y="40"/>
                  </a:lnTo>
                  <a:lnTo>
                    <a:pt x="628" y="49"/>
                  </a:lnTo>
                  <a:lnTo>
                    <a:pt x="634" y="37"/>
                  </a:lnTo>
                  <a:lnTo>
                    <a:pt x="628" y="49"/>
                  </a:lnTo>
                  <a:lnTo>
                    <a:pt x="640" y="57"/>
                  </a:lnTo>
                  <a:lnTo>
                    <a:pt x="651" y="64"/>
                  </a:lnTo>
                  <a:lnTo>
                    <a:pt x="657" y="53"/>
                  </a:lnTo>
                  <a:lnTo>
                    <a:pt x="650" y="64"/>
                  </a:lnTo>
                  <a:lnTo>
                    <a:pt x="662" y="75"/>
                  </a:lnTo>
                  <a:lnTo>
                    <a:pt x="675" y="86"/>
                  </a:lnTo>
                  <a:lnTo>
                    <a:pt x="682" y="75"/>
                  </a:lnTo>
                  <a:lnTo>
                    <a:pt x="674" y="85"/>
                  </a:lnTo>
                  <a:lnTo>
                    <a:pt x="686" y="96"/>
                  </a:lnTo>
                  <a:lnTo>
                    <a:pt x="699" y="110"/>
                  </a:lnTo>
                  <a:lnTo>
                    <a:pt x="707" y="99"/>
                  </a:lnTo>
                  <a:lnTo>
                    <a:pt x="699" y="110"/>
                  </a:lnTo>
                  <a:lnTo>
                    <a:pt x="710" y="122"/>
                  </a:lnTo>
                  <a:lnTo>
                    <a:pt x="723" y="136"/>
                  </a:lnTo>
                  <a:lnTo>
                    <a:pt x="732" y="125"/>
                  </a:lnTo>
                  <a:lnTo>
                    <a:pt x="722" y="135"/>
                  </a:lnTo>
                  <a:lnTo>
                    <a:pt x="734" y="149"/>
                  </a:lnTo>
                  <a:lnTo>
                    <a:pt x="746" y="163"/>
                  </a:lnTo>
                  <a:lnTo>
                    <a:pt x="758" y="178"/>
                  </a:lnTo>
                  <a:lnTo>
                    <a:pt x="767" y="169"/>
                  </a:lnTo>
                  <a:lnTo>
                    <a:pt x="758" y="178"/>
                  </a:lnTo>
                  <a:lnTo>
                    <a:pt x="770" y="195"/>
                  </a:lnTo>
                  <a:lnTo>
                    <a:pt x="783" y="212"/>
                  </a:lnTo>
                  <a:lnTo>
                    <a:pt x="795" y="229"/>
                  </a:lnTo>
                  <a:lnTo>
                    <a:pt x="807" y="245"/>
                  </a:lnTo>
                  <a:lnTo>
                    <a:pt x="816" y="237"/>
                  </a:lnTo>
                  <a:lnTo>
                    <a:pt x="807" y="244"/>
                  </a:lnTo>
                  <a:lnTo>
                    <a:pt x="819" y="263"/>
                  </a:lnTo>
                  <a:lnTo>
                    <a:pt x="832" y="280"/>
                  </a:lnTo>
                  <a:lnTo>
                    <a:pt x="841" y="273"/>
                  </a:lnTo>
                  <a:lnTo>
                    <a:pt x="832" y="280"/>
                  </a:lnTo>
                  <a:lnTo>
                    <a:pt x="843" y="299"/>
                  </a:lnTo>
                  <a:lnTo>
                    <a:pt x="854" y="317"/>
                  </a:lnTo>
                  <a:lnTo>
                    <a:pt x="865" y="334"/>
                  </a:lnTo>
                  <a:lnTo>
                    <a:pt x="877" y="353"/>
                  </a:lnTo>
                  <a:lnTo>
                    <a:pt x="888" y="370"/>
                  </a:lnTo>
                  <a:lnTo>
                    <a:pt x="899" y="389"/>
                  </a:lnTo>
                  <a:lnTo>
                    <a:pt x="908" y="381"/>
                  </a:lnTo>
                  <a:lnTo>
                    <a:pt x="898" y="389"/>
                  </a:lnTo>
                  <a:lnTo>
                    <a:pt x="908" y="407"/>
                  </a:lnTo>
                  <a:lnTo>
                    <a:pt x="909" y="407"/>
                  </a:lnTo>
                  <a:lnTo>
                    <a:pt x="921" y="425"/>
                  </a:lnTo>
                  <a:lnTo>
                    <a:pt x="930" y="417"/>
                  </a:lnTo>
                  <a:lnTo>
                    <a:pt x="920" y="425"/>
                  </a:lnTo>
                  <a:lnTo>
                    <a:pt x="930" y="442"/>
                  </a:lnTo>
                  <a:lnTo>
                    <a:pt x="940" y="434"/>
                  </a:lnTo>
                  <a:lnTo>
                    <a:pt x="930" y="441"/>
                  </a:lnTo>
                  <a:lnTo>
                    <a:pt x="939" y="458"/>
                  </a:lnTo>
                  <a:lnTo>
                    <a:pt x="940" y="459"/>
                  </a:lnTo>
                  <a:lnTo>
                    <a:pt x="951" y="477"/>
                  </a:lnTo>
                  <a:lnTo>
                    <a:pt x="960" y="469"/>
                  </a:lnTo>
                  <a:lnTo>
                    <a:pt x="950" y="476"/>
                  </a:lnTo>
                  <a:lnTo>
                    <a:pt x="959" y="493"/>
                  </a:lnTo>
                  <a:lnTo>
                    <a:pt x="959" y="494"/>
                  </a:lnTo>
                  <a:lnTo>
                    <a:pt x="969" y="509"/>
                  </a:lnTo>
                  <a:lnTo>
                    <a:pt x="978" y="525"/>
                  </a:lnTo>
                  <a:lnTo>
                    <a:pt x="987" y="541"/>
                  </a:lnTo>
                  <a:lnTo>
                    <a:pt x="995" y="555"/>
                  </a:lnTo>
                  <a:lnTo>
                    <a:pt x="996" y="555"/>
                  </a:lnTo>
                  <a:lnTo>
                    <a:pt x="1005" y="569"/>
                  </a:lnTo>
                  <a:lnTo>
                    <a:pt x="1015" y="561"/>
                  </a:lnTo>
                  <a:lnTo>
                    <a:pt x="1004" y="568"/>
                  </a:lnTo>
                  <a:lnTo>
                    <a:pt x="1012" y="582"/>
                  </a:lnTo>
                  <a:lnTo>
                    <a:pt x="1013" y="583"/>
                  </a:lnTo>
                  <a:lnTo>
                    <a:pt x="1021" y="595"/>
                  </a:lnTo>
                  <a:lnTo>
                    <a:pt x="1030" y="587"/>
                  </a:lnTo>
                  <a:lnTo>
                    <a:pt x="1020" y="595"/>
                  </a:lnTo>
                  <a:lnTo>
                    <a:pt x="1027" y="607"/>
                  </a:lnTo>
                  <a:lnTo>
                    <a:pt x="1028" y="607"/>
                  </a:lnTo>
                  <a:lnTo>
                    <a:pt x="1035" y="619"/>
                  </a:lnTo>
                  <a:lnTo>
                    <a:pt x="1041" y="627"/>
                  </a:lnTo>
                  <a:lnTo>
                    <a:pt x="1041" y="629"/>
                  </a:lnTo>
                  <a:lnTo>
                    <a:pt x="1048" y="638"/>
                  </a:lnTo>
                  <a:lnTo>
                    <a:pt x="1058" y="630"/>
                  </a:lnTo>
                  <a:lnTo>
                    <a:pt x="1048" y="637"/>
                  </a:lnTo>
                  <a:lnTo>
                    <a:pt x="1054" y="647"/>
                  </a:lnTo>
                  <a:lnTo>
                    <a:pt x="1054" y="648"/>
                  </a:lnTo>
                  <a:lnTo>
                    <a:pt x="1060" y="655"/>
                  </a:lnTo>
                  <a:lnTo>
                    <a:pt x="1078" y="637"/>
                  </a:lnTo>
                  <a:lnTo>
                    <a:pt x="1073" y="631"/>
                  </a:lnTo>
                  <a:lnTo>
                    <a:pt x="1064" y="638"/>
                  </a:lnTo>
                  <a:lnTo>
                    <a:pt x="1074" y="631"/>
                  </a:lnTo>
                  <a:lnTo>
                    <a:pt x="1068" y="622"/>
                  </a:lnTo>
                  <a:lnTo>
                    <a:pt x="1061" y="612"/>
                  </a:lnTo>
                  <a:lnTo>
                    <a:pt x="1050" y="620"/>
                  </a:lnTo>
                  <a:lnTo>
                    <a:pt x="1061" y="612"/>
                  </a:lnTo>
                  <a:lnTo>
                    <a:pt x="1054" y="603"/>
                  </a:lnTo>
                  <a:lnTo>
                    <a:pt x="1047" y="592"/>
                  </a:lnTo>
                  <a:lnTo>
                    <a:pt x="1037" y="599"/>
                  </a:lnTo>
                  <a:lnTo>
                    <a:pt x="1047" y="593"/>
                  </a:lnTo>
                  <a:lnTo>
                    <a:pt x="1040" y="580"/>
                  </a:lnTo>
                  <a:lnTo>
                    <a:pt x="1040" y="579"/>
                  </a:lnTo>
                  <a:lnTo>
                    <a:pt x="1032" y="567"/>
                  </a:lnTo>
                  <a:lnTo>
                    <a:pt x="1022" y="574"/>
                  </a:lnTo>
                  <a:lnTo>
                    <a:pt x="1032" y="568"/>
                  </a:lnTo>
                  <a:lnTo>
                    <a:pt x="1025" y="555"/>
                  </a:lnTo>
                  <a:lnTo>
                    <a:pt x="1016" y="540"/>
                  </a:lnTo>
                  <a:lnTo>
                    <a:pt x="1005" y="546"/>
                  </a:lnTo>
                  <a:lnTo>
                    <a:pt x="1016" y="540"/>
                  </a:lnTo>
                  <a:lnTo>
                    <a:pt x="1007" y="527"/>
                  </a:lnTo>
                  <a:lnTo>
                    <a:pt x="998" y="510"/>
                  </a:lnTo>
                  <a:lnTo>
                    <a:pt x="989" y="495"/>
                  </a:lnTo>
                  <a:lnTo>
                    <a:pt x="980" y="479"/>
                  </a:lnTo>
                  <a:lnTo>
                    <a:pt x="970" y="485"/>
                  </a:lnTo>
                  <a:lnTo>
                    <a:pt x="980" y="479"/>
                  </a:lnTo>
                  <a:lnTo>
                    <a:pt x="971" y="462"/>
                  </a:lnTo>
                  <a:lnTo>
                    <a:pt x="971" y="460"/>
                  </a:lnTo>
                  <a:lnTo>
                    <a:pt x="959" y="444"/>
                  </a:lnTo>
                  <a:lnTo>
                    <a:pt x="949" y="452"/>
                  </a:lnTo>
                  <a:lnTo>
                    <a:pt x="960" y="445"/>
                  </a:lnTo>
                  <a:lnTo>
                    <a:pt x="951" y="427"/>
                  </a:lnTo>
                  <a:lnTo>
                    <a:pt x="950" y="427"/>
                  </a:lnTo>
                  <a:lnTo>
                    <a:pt x="940" y="410"/>
                  </a:lnTo>
                  <a:lnTo>
                    <a:pt x="929" y="392"/>
                  </a:lnTo>
                  <a:lnTo>
                    <a:pt x="919" y="398"/>
                  </a:lnTo>
                  <a:lnTo>
                    <a:pt x="929" y="392"/>
                  </a:lnTo>
                  <a:lnTo>
                    <a:pt x="919" y="375"/>
                  </a:lnTo>
                  <a:lnTo>
                    <a:pt x="907" y="356"/>
                  </a:lnTo>
                  <a:lnTo>
                    <a:pt x="896" y="338"/>
                  </a:lnTo>
                  <a:lnTo>
                    <a:pt x="885" y="320"/>
                  </a:lnTo>
                  <a:lnTo>
                    <a:pt x="874" y="302"/>
                  </a:lnTo>
                  <a:lnTo>
                    <a:pt x="862" y="284"/>
                  </a:lnTo>
                  <a:lnTo>
                    <a:pt x="851" y="266"/>
                  </a:lnTo>
                  <a:lnTo>
                    <a:pt x="851" y="265"/>
                  </a:lnTo>
                  <a:lnTo>
                    <a:pt x="839" y="247"/>
                  </a:lnTo>
                  <a:lnTo>
                    <a:pt x="827" y="229"/>
                  </a:lnTo>
                  <a:lnTo>
                    <a:pt x="826" y="229"/>
                  </a:lnTo>
                  <a:lnTo>
                    <a:pt x="813" y="212"/>
                  </a:lnTo>
                  <a:lnTo>
                    <a:pt x="801" y="195"/>
                  </a:lnTo>
                  <a:lnTo>
                    <a:pt x="789" y="178"/>
                  </a:lnTo>
                  <a:lnTo>
                    <a:pt x="776" y="161"/>
                  </a:lnTo>
                  <a:lnTo>
                    <a:pt x="776" y="160"/>
                  </a:lnTo>
                  <a:lnTo>
                    <a:pt x="764" y="146"/>
                  </a:lnTo>
                  <a:lnTo>
                    <a:pt x="752" y="130"/>
                  </a:lnTo>
                  <a:lnTo>
                    <a:pt x="743" y="140"/>
                  </a:lnTo>
                  <a:lnTo>
                    <a:pt x="752" y="131"/>
                  </a:lnTo>
                  <a:lnTo>
                    <a:pt x="741" y="117"/>
                  </a:lnTo>
                  <a:lnTo>
                    <a:pt x="740" y="115"/>
                  </a:lnTo>
                  <a:lnTo>
                    <a:pt x="726" y="101"/>
                  </a:lnTo>
                  <a:lnTo>
                    <a:pt x="718" y="112"/>
                  </a:lnTo>
                  <a:lnTo>
                    <a:pt x="727" y="102"/>
                  </a:lnTo>
                  <a:lnTo>
                    <a:pt x="716" y="90"/>
                  </a:lnTo>
                  <a:lnTo>
                    <a:pt x="715" y="89"/>
                  </a:lnTo>
                  <a:lnTo>
                    <a:pt x="702" y="76"/>
                  </a:lnTo>
                  <a:lnTo>
                    <a:pt x="691" y="64"/>
                  </a:lnTo>
                  <a:lnTo>
                    <a:pt x="690" y="64"/>
                  </a:lnTo>
                  <a:lnTo>
                    <a:pt x="676" y="53"/>
                  </a:lnTo>
                  <a:lnTo>
                    <a:pt x="664" y="42"/>
                  </a:lnTo>
                  <a:lnTo>
                    <a:pt x="664" y="41"/>
                  </a:lnTo>
                  <a:lnTo>
                    <a:pt x="653" y="34"/>
                  </a:lnTo>
                  <a:lnTo>
                    <a:pt x="642" y="26"/>
                  </a:lnTo>
                  <a:lnTo>
                    <a:pt x="641" y="26"/>
                  </a:lnTo>
                  <a:lnTo>
                    <a:pt x="628" y="18"/>
                  </a:lnTo>
                  <a:lnTo>
                    <a:pt x="627" y="17"/>
                  </a:lnTo>
                  <a:lnTo>
                    <a:pt x="615" y="11"/>
                  </a:lnTo>
                  <a:lnTo>
                    <a:pt x="613" y="11"/>
                  </a:lnTo>
                  <a:lnTo>
                    <a:pt x="602" y="8"/>
                  </a:lnTo>
                  <a:lnTo>
                    <a:pt x="599" y="21"/>
                  </a:lnTo>
                  <a:lnTo>
                    <a:pt x="603" y="8"/>
                  </a:lnTo>
                  <a:lnTo>
                    <a:pt x="592" y="3"/>
                  </a:lnTo>
                  <a:lnTo>
                    <a:pt x="589" y="3"/>
                  </a:lnTo>
                  <a:lnTo>
                    <a:pt x="578" y="1"/>
                  </a:lnTo>
                  <a:lnTo>
                    <a:pt x="576" y="0"/>
                  </a:lnTo>
                  <a:lnTo>
                    <a:pt x="566" y="0"/>
                  </a:lnTo>
                  <a:lnTo>
                    <a:pt x="555" y="0"/>
                  </a:lnTo>
                  <a:lnTo>
                    <a:pt x="543" y="0"/>
                  </a:lnTo>
                  <a:lnTo>
                    <a:pt x="541" y="1"/>
                  </a:lnTo>
                  <a:lnTo>
                    <a:pt x="529" y="3"/>
                  </a:lnTo>
                  <a:lnTo>
                    <a:pt x="518" y="6"/>
                  </a:lnTo>
                  <a:lnTo>
                    <a:pt x="517" y="6"/>
                  </a:lnTo>
                  <a:lnTo>
                    <a:pt x="507" y="9"/>
                  </a:lnTo>
                  <a:lnTo>
                    <a:pt x="506" y="9"/>
                  </a:lnTo>
                  <a:lnTo>
                    <a:pt x="494" y="13"/>
                  </a:lnTo>
                  <a:lnTo>
                    <a:pt x="499" y="26"/>
                  </a:lnTo>
                  <a:lnTo>
                    <a:pt x="495" y="13"/>
                  </a:lnTo>
                  <a:lnTo>
                    <a:pt x="484" y="17"/>
                  </a:lnTo>
                  <a:lnTo>
                    <a:pt x="482" y="17"/>
                  </a:lnTo>
                  <a:lnTo>
                    <a:pt x="471" y="23"/>
                  </a:lnTo>
                  <a:lnTo>
                    <a:pt x="476" y="35"/>
                  </a:lnTo>
                  <a:lnTo>
                    <a:pt x="472" y="23"/>
                  </a:lnTo>
                  <a:lnTo>
                    <a:pt x="460" y="28"/>
                  </a:lnTo>
                  <a:lnTo>
                    <a:pt x="459" y="29"/>
                  </a:lnTo>
                  <a:lnTo>
                    <a:pt x="447" y="36"/>
                  </a:lnTo>
                  <a:lnTo>
                    <a:pt x="436" y="42"/>
                  </a:lnTo>
                  <a:lnTo>
                    <a:pt x="434" y="44"/>
                  </a:lnTo>
                  <a:lnTo>
                    <a:pt x="424" y="53"/>
                  </a:lnTo>
                  <a:lnTo>
                    <a:pt x="431" y="63"/>
                  </a:lnTo>
                  <a:lnTo>
                    <a:pt x="425" y="52"/>
                  </a:lnTo>
                  <a:lnTo>
                    <a:pt x="413" y="60"/>
                  </a:lnTo>
                  <a:lnTo>
                    <a:pt x="412" y="61"/>
                  </a:lnTo>
                  <a:lnTo>
                    <a:pt x="400" y="70"/>
                  </a:lnTo>
                  <a:lnTo>
                    <a:pt x="388" y="80"/>
                  </a:lnTo>
                  <a:lnTo>
                    <a:pt x="378" y="89"/>
                  </a:lnTo>
                  <a:lnTo>
                    <a:pt x="366" y="100"/>
                  </a:lnTo>
                  <a:lnTo>
                    <a:pt x="353" y="112"/>
                  </a:lnTo>
                  <a:lnTo>
                    <a:pt x="352" y="112"/>
                  </a:lnTo>
                  <a:lnTo>
                    <a:pt x="341" y="123"/>
                  </a:lnTo>
                  <a:lnTo>
                    <a:pt x="341" y="124"/>
                  </a:lnTo>
                  <a:lnTo>
                    <a:pt x="330" y="137"/>
                  </a:lnTo>
                  <a:lnTo>
                    <a:pt x="338" y="146"/>
                  </a:lnTo>
                  <a:lnTo>
                    <a:pt x="330" y="136"/>
                  </a:lnTo>
                  <a:lnTo>
                    <a:pt x="318" y="148"/>
                  </a:lnTo>
                  <a:lnTo>
                    <a:pt x="318" y="149"/>
                  </a:lnTo>
                  <a:lnTo>
                    <a:pt x="306" y="162"/>
                  </a:lnTo>
                  <a:lnTo>
                    <a:pt x="295" y="176"/>
                  </a:lnTo>
                  <a:lnTo>
                    <a:pt x="294" y="177"/>
                  </a:lnTo>
                  <a:lnTo>
                    <a:pt x="283" y="191"/>
                  </a:lnTo>
                  <a:lnTo>
                    <a:pt x="292" y="200"/>
                  </a:lnTo>
                  <a:lnTo>
                    <a:pt x="284" y="190"/>
                  </a:lnTo>
                  <a:lnTo>
                    <a:pt x="272" y="205"/>
                  </a:lnTo>
                  <a:lnTo>
                    <a:pt x="271" y="206"/>
                  </a:lnTo>
                  <a:lnTo>
                    <a:pt x="259" y="220"/>
                  </a:lnTo>
                  <a:lnTo>
                    <a:pt x="269" y="229"/>
                  </a:lnTo>
                  <a:lnTo>
                    <a:pt x="260" y="219"/>
                  </a:lnTo>
                  <a:lnTo>
                    <a:pt x="248" y="233"/>
                  </a:lnTo>
                  <a:lnTo>
                    <a:pt x="247" y="233"/>
                  </a:lnTo>
                  <a:lnTo>
                    <a:pt x="235" y="249"/>
                  </a:lnTo>
                  <a:lnTo>
                    <a:pt x="235" y="250"/>
                  </a:lnTo>
                  <a:lnTo>
                    <a:pt x="224" y="266"/>
                  </a:lnTo>
                  <a:lnTo>
                    <a:pt x="212" y="282"/>
                  </a:lnTo>
                  <a:lnTo>
                    <a:pt x="222" y="291"/>
                  </a:lnTo>
                  <a:lnTo>
                    <a:pt x="212" y="282"/>
                  </a:lnTo>
                  <a:lnTo>
                    <a:pt x="200" y="300"/>
                  </a:lnTo>
                  <a:lnTo>
                    <a:pt x="209" y="307"/>
                  </a:lnTo>
                  <a:lnTo>
                    <a:pt x="200" y="299"/>
                  </a:lnTo>
                  <a:lnTo>
                    <a:pt x="188" y="315"/>
                  </a:lnTo>
                  <a:lnTo>
                    <a:pt x="188" y="316"/>
                  </a:lnTo>
                  <a:lnTo>
                    <a:pt x="177" y="332"/>
                  </a:lnTo>
                  <a:lnTo>
                    <a:pt x="165" y="350"/>
                  </a:lnTo>
                  <a:lnTo>
                    <a:pt x="153" y="367"/>
                  </a:lnTo>
                  <a:lnTo>
                    <a:pt x="153" y="368"/>
                  </a:lnTo>
                  <a:lnTo>
                    <a:pt x="142" y="387"/>
                  </a:lnTo>
                  <a:lnTo>
                    <a:pt x="151" y="393"/>
                  </a:lnTo>
                  <a:lnTo>
                    <a:pt x="142" y="385"/>
                  </a:lnTo>
                  <a:lnTo>
                    <a:pt x="130" y="404"/>
                  </a:lnTo>
                  <a:lnTo>
                    <a:pt x="117" y="421"/>
                  </a:lnTo>
                  <a:lnTo>
                    <a:pt x="105" y="440"/>
                  </a:lnTo>
                  <a:lnTo>
                    <a:pt x="93" y="457"/>
                  </a:lnTo>
                  <a:lnTo>
                    <a:pt x="92" y="458"/>
                  </a:lnTo>
                  <a:lnTo>
                    <a:pt x="81" y="478"/>
                  </a:lnTo>
                  <a:lnTo>
                    <a:pt x="69" y="497"/>
                  </a:lnTo>
                  <a:lnTo>
                    <a:pt x="79" y="504"/>
                  </a:lnTo>
                  <a:lnTo>
                    <a:pt x="70" y="496"/>
                  </a:lnTo>
                  <a:lnTo>
                    <a:pt x="58" y="514"/>
                  </a:lnTo>
                  <a:lnTo>
                    <a:pt x="58" y="515"/>
                  </a:lnTo>
                  <a:lnTo>
                    <a:pt x="47" y="533"/>
                  </a:lnTo>
                  <a:lnTo>
                    <a:pt x="35" y="554"/>
                  </a:lnTo>
                  <a:lnTo>
                    <a:pt x="33" y="554"/>
                  </a:lnTo>
                  <a:lnTo>
                    <a:pt x="22" y="572"/>
                  </a:lnTo>
                  <a:lnTo>
                    <a:pt x="11" y="592"/>
                  </a:lnTo>
                  <a:lnTo>
                    <a:pt x="21" y="598"/>
                  </a:lnTo>
                  <a:lnTo>
                    <a:pt x="12" y="591"/>
                  </a:lnTo>
                  <a:lnTo>
                    <a:pt x="0" y="609"/>
                  </a:lnTo>
                  <a:close/>
                </a:path>
              </a:pathLst>
            </a:custGeom>
            <a:solidFill>
              <a:srgbClr val="66FF33"/>
            </a:solidFill>
            <a:ln w="9525">
              <a:solidFill>
                <a:srgbClr val="99FF33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3" name="Freeform 9"/>
            <p:cNvSpPr>
              <a:spLocks/>
            </p:cNvSpPr>
            <p:nvPr/>
          </p:nvSpPr>
          <p:spPr bwMode="auto">
            <a:xfrm rot="70419" flipV="1">
              <a:off x="2115" y="1285"/>
              <a:ext cx="786" cy="428"/>
            </a:xfrm>
            <a:custGeom>
              <a:avLst/>
              <a:gdLst>
                <a:gd name="T0" fmla="*/ 1 w 1145"/>
                <a:gd name="T1" fmla="*/ 1 h 609"/>
                <a:gd name="T2" fmla="*/ 1 w 1145"/>
                <a:gd name="T3" fmla="*/ 1 h 609"/>
                <a:gd name="T4" fmla="*/ 1 w 1145"/>
                <a:gd name="T5" fmla="*/ 1 h 609"/>
                <a:gd name="T6" fmla="*/ 1 w 1145"/>
                <a:gd name="T7" fmla="*/ 1 h 609"/>
                <a:gd name="T8" fmla="*/ 1 w 1145"/>
                <a:gd name="T9" fmla="*/ 1 h 609"/>
                <a:gd name="T10" fmla="*/ 1 w 1145"/>
                <a:gd name="T11" fmla="*/ 1 h 609"/>
                <a:gd name="T12" fmla="*/ 1 w 1145"/>
                <a:gd name="T13" fmla="*/ 1 h 609"/>
                <a:gd name="T14" fmla="*/ 1 w 1145"/>
                <a:gd name="T15" fmla="*/ 1 h 609"/>
                <a:gd name="T16" fmla="*/ 1 w 1145"/>
                <a:gd name="T17" fmla="*/ 1 h 609"/>
                <a:gd name="T18" fmla="*/ 1 w 1145"/>
                <a:gd name="T19" fmla="*/ 1 h 609"/>
                <a:gd name="T20" fmla="*/ 1 w 1145"/>
                <a:gd name="T21" fmla="*/ 1 h 609"/>
                <a:gd name="T22" fmla="*/ 1 w 1145"/>
                <a:gd name="T23" fmla="*/ 1 h 609"/>
                <a:gd name="T24" fmla="*/ 1 w 1145"/>
                <a:gd name="T25" fmla="*/ 1 h 609"/>
                <a:gd name="T26" fmla="*/ 1 w 1145"/>
                <a:gd name="T27" fmla="*/ 1 h 609"/>
                <a:gd name="T28" fmla="*/ 1 w 1145"/>
                <a:gd name="T29" fmla="*/ 1 h 609"/>
                <a:gd name="T30" fmla="*/ 1 w 1145"/>
                <a:gd name="T31" fmla="*/ 1 h 609"/>
                <a:gd name="T32" fmla="*/ 1 w 1145"/>
                <a:gd name="T33" fmla="*/ 1 h 609"/>
                <a:gd name="T34" fmla="*/ 1 w 1145"/>
                <a:gd name="T35" fmla="*/ 1 h 609"/>
                <a:gd name="T36" fmla="*/ 1 w 1145"/>
                <a:gd name="T37" fmla="*/ 1 h 609"/>
                <a:gd name="T38" fmla="*/ 1 w 1145"/>
                <a:gd name="T39" fmla="*/ 1 h 609"/>
                <a:gd name="T40" fmla="*/ 1 w 1145"/>
                <a:gd name="T41" fmla="*/ 1 h 609"/>
                <a:gd name="T42" fmla="*/ 1 w 1145"/>
                <a:gd name="T43" fmla="*/ 1 h 609"/>
                <a:gd name="T44" fmla="*/ 1 w 1145"/>
                <a:gd name="T45" fmla="*/ 1 h 609"/>
                <a:gd name="T46" fmla="*/ 1 w 1145"/>
                <a:gd name="T47" fmla="*/ 1 h 609"/>
                <a:gd name="T48" fmla="*/ 1 w 1145"/>
                <a:gd name="T49" fmla="*/ 1 h 609"/>
                <a:gd name="T50" fmla="*/ 1 w 1145"/>
                <a:gd name="T51" fmla="*/ 1 h 609"/>
                <a:gd name="T52" fmla="*/ 1 w 1145"/>
                <a:gd name="T53" fmla="*/ 1 h 609"/>
                <a:gd name="T54" fmla="*/ 1 w 1145"/>
                <a:gd name="T55" fmla="*/ 1 h 609"/>
                <a:gd name="T56" fmla="*/ 1 w 1145"/>
                <a:gd name="T57" fmla="*/ 1 h 609"/>
                <a:gd name="T58" fmla="*/ 1 w 1145"/>
                <a:gd name="T59" fmla="*/ 1 h 609"/>
                <a:gd name="T60" fmla="*/ 1 w 1145"/>
                <a:gd name="T61" fmla="*/ 1 h 609"/>
                <a:gd name="T62" fmla="*/ 1 w 1145"/>
                <a:gd name="T63" fmla="*/ 1 h 609"/>
                <a:gd name="T64" fmla="*/ 1 w 1145"/>
                <a:gd name="T65" fmla="*/ 1 h 609"/>
                <a:gd name="T66" fmla="*/ 1 w 1145"/>
                <a:gd name="T67" fmla="*/ 1 h 609"/>
                <a:gd name="T68" fmla="*/ 1 w 1145"/>
                <a:gd name="T69" fmla="*/ 1 h 609"/>
                <a:gd name="T70" fmla="*/ 1 w 1145"/>
                <a:gd name="T71" fmla="*/ 1 h 609"/>
                <a:gd name="T72" fmla="*/ 1 w 1145"/>
                <a:gd name="T73" fmla="*/ 1 h 609"/>
                <a:gd name="T74" fmla="*/ 1 w 1145"/>
                <a:gd name="T75" fmla="*/ 1 h 609"/>
                <a:gd name="T76" fmla="*/ 1 w 1145"/>
                <a:gd name="T77" fmla="*/ 1 h 609"/>
                <a:gd name="T78" fmla="*/ 1 w 1145"/>
                <a:gd name="T79" fmla="*/ 1 h 609"/>
                <a:gd name="T80" fmla="*/ 1 w 1145"/>
                <a:gd name="T81" fmla="*/ 1 h 609"/>
                <a:gd name="T82" fmla="*/ 1 w 1145"/>
                <a:gd name="T83" fmla="*/ 1 h 609"/>
                <a:gd name="T84" fmla="*/ 1 w 1145"/>
                <a:gd name="T85" fmla="*/ 1 h 609"/>
                <a:gd name="T86" fmla="*/ 1 w 1145"/>
                <a:gd name="T87" fmla="*/ 1 h 609"/>
                <a:gd name="T88" fmla="*/ 1 w 1145"/>
                <a:gd name="T89" fmla="*/ 1 h 609"/>
                <a:gd name="T90" fmla="*/ 1 w 1145"/>
                <a:gd name="T91" fmla="*/ 1 h 609"/>
                <a:gd name="T92" fmla="*/ 1 w 1145"/>
                <a:gd name="T93" fmla="*/ 1 h 609"/>
                <a:gd name="T94" fmla="*/ 1 w 1145"/>
                <a:gd name="T95" fmla="*/ 1 h 609"/>
                <a:gd name="T96" fmla="*/ 1 w 1145"/>
                <a:gd name="T97" fmla="*/ 1 h 609"/>
                <a:gd name="T98" fmla="*/ 1 w 1145"/>
                <a:gd name="T99" fmla="*/ 1 h 609"/>
                <a:gd name="T100" fmla="*/ 1 w 1145"/>
                <a:gd name="T101" fmla="*/ 1 h 609"/>
                <a:gd name="T102" fmla="*/ 1 w 1145"/>
                <a:gd name="T103" fmla="*/ 1 h 609"/>
                <a:gd name="T104" fmla="*/ 1 w 1145"/>
                <a:gd name="T105" fmla="*/ 1 h 609"/>
                <a:gd name="T106" fmla="*/ 1 w 1145"/>
                <a:gd name="T107" fmla="*/ 1 h 609"/>
                <a:gd name="T108" fmla="*/ 1 w 1145"/>
                <a:gd name="T109" fmla="*/ 1 h 609"/>
                <a:gd name="T110" fmla="*/ 1 w 1145"/>
                <a:gd name="T111" fmla="*/ 1 h 609"/>
                <a:gd name="T112" fmla="*/ 1 w 1145"/>
                <a:gd name="T113" fmla="*/ 1 h 609"/>
                <a:gd name="T114" fmla="*/ 1 w 1145"/>
                <a:gd name="T115" fmla="*/ 1 h 609"/>
                <a:gd name="T116" fmla="*/ 1 w 1145"/>
                <a:gd name="T117" fmla="*/ 1 h 609"/>
                <a:gd name="T118" fmla="*/ 1 w 1145"/>
                <a:gd name="T119" fmla="*/ 1 h 609"/>
                <a:gd name="T120" fmla="*/ 1 w 1145"/>
                <a:gd name="T121" fmla="*/ 1 h 60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145"/>
                <a:gd name="T184" fmla="*/ 0 h 609"/>
                <a:gd name="T185" fmla="*/ 1145 w 1145"/>
                <a:gd name="T186" fmla="*/ 609 h 60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145" h="609">
                  <a:moveTo>
                    <a:pt x="21" y="0"/>
                  </a:moveTo>
                  <a:lnTo>
                    <a:pt x="0" y="14"/>
                  </a:lnTo>
                  <a:lnTo>
                    <a:pt x="12" y="32"/>
                  </a:lnTo>
                  <a:lnTo>
                    <a:pt x="23" y="51"/>
                  </a:lnTo>
                  <a:lnTo>
                    <a:pt x="34" y="69"/>
                  </a:lnTo>
                  <a:lnTo>
                    <a:pt x="45" y="88"/>
                  </a:lnTo>
                  <a:lnTo>
                    <a:pt x="56" y="80"/>
                  </a:lnTo>
                  <a:lnTo>
                    <a:pt x="45" y="87"/>
                  </a:lnTo>
                  <a:lnTo>
                    <a:pt x="56" y="105"/>
                  </a:lnTo>
                  <a:lnTo>
                    <a:pt x="57" y="106"/>
                  </a:lnTo>
                  <a:lnTo>
                    <a:pt x="68" y="124"/>
                  </a:lnTo>
                  <a:lnTo>
                    <a:pt x="77" y="116"/>
                  </a:lnTo>
                  <a:lnTo>
                    <a:pt x="67" y="124"/>
                  </a:lnTo>
                  <a:lnTo>
                    <a:pt x="78" y="142"/>
                  </a:lnTo>
                  <a:lnTo>
                    <a:pt x="79" y="142"/>
                  </a:lnTo>
                  <a:lnTo>
                    <a:pt x="90" y="160"/>
                  </a:lnTo>
                  <a:lnTo>
                    <a:pt x="99" y="152"/>
                  </a:lnTo>
                  <a:lnTo>
                    <a:pt x="89" y="160"/>
                  </a:lnTo>
                  <a:lnTo>
                    <a:pt x="100" y="178"/>
                  </a:lnTo>
                  <a:lnTo>
                    <a:pt x="102" y="178"/>
                  </a:lnTo>
                  <a:lnTo>
                    <a:pt x="113" y="195"/>
                  </a:lnTo>
                  <a:lnTo>
                    <a:pt x="124" y="213"/>
                  </a:lnTo>
                  <a:lnTo>
                    <a:pt x="135" y="229"/>
                  </a:lnTo>
                  <a:lnTo>
                    <a:pt x="144" y="222"/>
                  </a:lnTo>
                  <a:lnTo>
                    <a:pt x="135" y="229"/>
                  </a:lnTo>
                  <a:lnTo>
                    <a:pt x="146" y="247"/>
                  </a:lnTo>
                  <a:lnTo>
                    <a:pt x="158" y="264"/>
                  </a:lnTo>
                  <a:lnTo>
                    <a:pt x="169" y="280"/>
                  </a:lnTo>
                  <a:lnTo>
                    <a:pt x="180" y="297"/>
                  </a:lnTo>
                  <a:lnTo>
                    <a:pt x="191" y="313"/>
                  </a:lnTo>
                  <a:lnTo>
                    <a:pt x="191" y="314"/>
                  </a:lnTo>
                  <a:lnTo>
                    <a:pt x="203" y="329"/>
                  </a:lnTo>
                  <a:lnTo>
                    <a:pt x="212" y="321"/>
                  </a:lnTo>
                  <a:lnTo>
                    <a:pt x="203" y="328"/>
                  </a:lnTo>
                  <a:lnTo>
                    <a:pt x="214" y="345"/>
                  </a:lnTo>
                  <a:lnTo>
                    <a:pt x="214" y="346"/>
                  </a:lnTo>
                  <a:lnTo>
                    <a:pt x="225" y="361"/>
                  </a:lnTo>
                  <a:lnTo>
                    <a:pt x="236" y="376"/>
                  </a:lnTo>
                  <a:lnTo>
                    <a:pt x="248" y="389"/>
                  </a:lnTo>
                  <a:lnTo>
                    <a:pt x="257" y="381"/>
                  </a:lnTo>
                  <a:lnTo>
                    <a:pt x="248" y="389"/>
                  </a:lnTo>
                  <a:lnTo>
                    <a:pt x="259" y="405"/>
                  </a:lnTo>
                  <a:lnTo>
                    <a:pt x="260" y="406"/>
                  </a:lnTo>
                  <a:lnTo>
                    <a:pt x="272" y="419"/>
                  </a:lnTo>
                  <a:lnTo>
                    <a:pt x="280" y="409"/>
                  </a:lnTo>
                  <a:lnTo>
                    <a:pt x="271" y="416"/>
                  </a:lnTo>
                  <a:lnTo>
                    <a:pt x="281" y="431"/>
                  </a:lnTo>
                  <a:lnTo>
                    <a:pt x="281" y="432"/>
                  </a:lnTo>
                  <a:lnTo>
                    <a:pt x="293" y="445"/>
                  </a:lnTo>
                  <a:lnTo>
                    <a:pt x="304" y="458"/>
                  </a:lnTo>
                  <a:lnTo>
                    <a:pt x="305" y="459"/>
                  </a:lnTo>
                  <a:lnTo>
                    <a:pt x="316" y="471"/>
                  </a:lnTo>
                  <a:lnTo>
                    <a:pt x="328" y="483"/>
                  </a:lnTo>
                  <a:lnTo>
                    <a:pt x="340" y="494"/>
                  </a:lnTo>
                  <a:lnTo>
                    <a:pt x="348" y="484"/>
                  </a:lnTo>
                  <a:lnTo>
                    <a:pt x="340" y="494"/>
                  </a:lnTo>
                  <a:lnTo>
                    <a:pt x="351" y="506"/>
                  </a:lnTo>
                  <a:lnTo>
                    <a:pt x="362" y="517"/>
                  </a:lnTo>
                  <a:lnTo>
                    <a:pt x="363" y="517"/>
                  </a:lnTo>
                  <a:lnTo>
                    <a:pt x="374" y="526"/>
                  </a:lnTo>
                  <a:lnTo>
                    <a:pt x="375" y="528"/>
                  </a:lnTo>
                  <a:lnTo>
                    <a:pt x="388" y="536"/>
                  </a:lnTo>
                  <a:lnTo>
                    <a:pt x="394" y="525"/>
                  </a:lnTo>
                  <a:lnTo>
                    <a:pt x="387" y="535"/>
                  </a:lnTo>
                  <a:lnTo>
                    <a:pt x="398" y="545"/>
                  </a:lnTo>
                  <a:lnTo>
                    <a:pt x="399" y="546"/>
                  </a:lnTo>
                  <a:lnTo>
                    <a:pt x="410" y="554"/>
                  </a:lnTo>
                  <a:lnTo>
                    <a:pt x="416" y="543"/>
                  </a:lnTo>
                  <a:lnTo>
                    <a:pt x="409" y="554"/>
                  </a:lnTo>
                  <a:lnTo>
                    <a:pt x="420" y="562"/>
                  </a:lnTo>
                  <a:lnTo>
                    <a:pt x="421" y="562"/>
                  </a:lnTo>
                  <a:lnTo>
                    <a:pt x="434" y="570"/>
                  </a:lnTo>
                  <a:lnTo>
                    <a:pt x="435" y="571"/>
                  </a:lnTo>
                  <a:lnTo>
                    <a:pt x="446" y="578"/>
                  </a:lnTo>
                  <a:lnTo>
                    <a:pt x="447" y="578"/>
                  </a:lnTo>
                  <a:lnTo>
                    <a:pt x="459" y="583"/>
                  </a:lnTo>
                  <a:lnTo>
                    <a:pt x="463" y="571"/>
                  </a:lnTo>
                  <a:lnTo>
                    <a:pt x="458" y="583"/>
                  </a:lnTo>
                  <a:lnTo>
                    <a:pt x="469" y="589"/>
                  </a:lnTo>
                  <a:lnTo>
                    <a:pt x="470" y="589"/>
                  </a:lnTo>
                  <a:lnTo>
                    <a:pt x="482" y="593"/>
                  </a:lnTo>
                  <a:lnTo>
                    <a:pt x="494" y="597"/>
                  </a:lnTo>
                  <a:lnTo>
                    <a:pt x="506" y="602"/>
                  </a:lnTo>
                  <a:lnTo>
                    <a:pt x="508" y="603"/>
                  </a:lnTo>
                  <a:lnTo>
                    <a:pt x="520" y="605"/>
                  </a:lnTo>
                  <a:lnTo>
                    <a:pt x="531" y="607"/>
                  </a:lnTo>
                  <a:lnTo>
                    <a:pt x="532" y="607"/>
                  </a:lnTo>
                  <a:lnTo>
                    <a:pt x="544" y="608"/>
                  </a:lnTo>
                  <a:lnTo>
                    <a:pt x="545" y="608"/>
                  </a:lnTo>
                  <a:lnTo>
                    <a:pt x="557" y="608"/>
                  </a:lnTo>
                  <a:lnTo>
                    <a:pt x="557" y="595"/>
                  </a:lnTo>
                  <a:lnTo>
                    <a:pt x="556" y="608"/>
                  </a:lnTo>
                  <a:lnTo>
                    <a:pt x="568" y="609"/>
                  </a:lnTo>
                  <a:lnTo>
                    <a:pt x="571" y="609"/>
                  </a:lnTo>
                  <a:lnTo>
                    <a:pt x="583" y="607"/>
                  </a:lnTo>
                  <a:lnTo>
                    <a:pt x="584" y="607"/>
                  </a:lnTo>
                  <a:lnTo>
                    <a:pt x="596" y="604"/>
                  </a:lnTo>
                  <a:lnTo>
                    <a:pt x="608" y="600"/>
                  </a:lnTo>
                  <a:lnTo>
                    <a:pt x="609" y="600"/>
                  </a:lnTo>
                  <a:lnTo>
                    <a:pt x="623" y="596"/>
                  </a:lnTo>
                  <a:lnTo>
                    <a:pt x="624" y="595"/>
                  </a:lnTo>
                  <a:lnTo>
                    <a:pt x="637" y="589"/>
                  </a:lnTo>
                  <a:lnTo>
                    <a:pt x="638" y="589"/>
                  </a:lnTo>
                  <a:lnTo>
                    <a:pt x="650" y="582"/>
                  </a:lnTo>
                  <a:lnTo>
                    <a:pt x="664" y="574"/>
                  </a:lnTo>
                  <a:lnTo>
                    <a:pt x="664" y="573"/>
                  </a:lnTo>
                  <a:lnTo>
                    <a:pt x="677" y="565"/>
                  </a:lnTo>
                  <a:lnTo>
                    <a:pt x="678" y="565"/>
                  </a:lnTo>
                  <a:lnTo>
                    <a:pt x="692" y="555"/>
                  </a:lnTo>
                  <a:lnTo>
                    <a:pt x="706" y="545"/>
                  </a:lnTo>
                  <a:lnTo>
                    <a:pt x="720" y="534"/>
                  </a:lnTo>
                  <a:lnTo>
                    <a:pt x="721" y="534"/>
                  </a:lnTo>
                  <a:lnTo>
                    <a:pt x="735" y="522"/>
                  </a:lnTo>
                  <a:lnTo>
                    <a:pt x="727" y="511"/>
                  </a:lnTo>
                  <a:lnTo>
                    <a:pt x="734" y="522"/>
                  </a:lnTo>
                  <a:lnTo>
                    <a:pt x="748" y="511"/>
                  </a:lnTo>
                  <a:lnTo>
                    <a:pt x="750" y="510"/>
                  </a:lnTo>
                  <a:lnTo>
                    <a:pt x="764" y="496"/>
                  </a:lnTo>
                  <a:lnTo>
                    <a:pt x="755" y="486"/>
                  </a:lnTo>
                  <a:lnTo>
                    <a:pt x="763" y="496"/>
                  </a:lnTo>
                  <a:lnTo>
                    <a:pt x="776" y="483"/>
                  </a:lnTo>
                  <a:lnTo>
                    <a:pt x="768" y="473"/>
                  </a:lnTo>
                  <a:lnTo>
                    <a:pt x="776" y="483"/>
                  </a:lnTo>
                  <a:lnTo>
                    <a:pt x="791" y="469"/>
                  </a:lnTo>
                  <a:lnTo>
                    <a:pt x="792" y="469"/>
                  </a:lnTo>
                  <a:lnTo>
                    <a:pt x="807" y="454"/>
                  </a:lnTo>
                  <a:lnTo>
                    <a:pt x="820" y="439"/>
                  </a:lnTo>
                  <a:lnTo>
                    <a:pt x="820" y="438"/>
                  </a:lnTo>
                  <a:lnTo>
                    <a:pt x="833" y="423"/>
                  </a:lnTo>
                  <a:lnTo>
                    <a:pt x="824" y="414"/>
                  </a:lnTo>
                  <a:lnTo>
                    <a:pt x="833" y="424"/>
                  </a:lnTo>
                  <a:lnTo>
                    <a:pt x="848" y="409"/>
                  </a:lnTo>
                  <a:lnTo>
                    <a:pt x="863" y="393"/>
                  </a:lnTo>
                  <a:lnTo>
                    <a:pt x="863" y="391"/>
                  </a:lnTo>
                  <a:lnTo>
                    <a:pt x="876" y="376"/>
                  </a:lnTo>
                  <a:lnTo>
                    <a:pt x="891" y="359"/>
                  </a:lnTo>
                  <a:lnTo>
                    <a:pt x="904" y="342"/>
                  </a:lnTo>
                  <a:lnTo>
                    <a:pt x="895" y="334"/>
                  </a:lnTo>
                  <a:lnTo>
                    <a:pt x="904" y="342"/>
                  </a:lnTo>
                  <a:lnTo>
                    <a:pt x="917" y="327"/>
                  </a:lnTo>
                  <a:lnTo>
                    <a:pt x="930" y="311"/>
                  </a:lnTo>
                  <a:lnTo>
                    <a:pt x="944" y="293"/>
                  </a:lnTo>
                  <a:lnTo>
                    <a:pt x="956" y="277"/>
                  </a:lnTo>
                  <a:lnTo>
                    <a:pt x="947" y="268"/>
                  </a:lnTo>
                  <a:lnTo>
                    <a:pt x="956" y="277"/>
                  </a:lnTo>
                  <a:lnTo>
                    <a:pt x="969" y="262"/>
                  </a:lnTo>
                  <a:lnTo>
                    <a:pt x="982" y="246"/>
                  </a:lnTo>
                  <a:lnTo>
                    <a:pt x="994" y="230"/>
                  </a:lnTo>
                  <a:lnTo>
                    <a:pt x="1006" y="214"/>
                  </a:lnTo>
                  <a:lnTo>
                    <a:pt x="997" y="205"/>
                  </a:lnTo>
                  <a:lnTo>
                    <a:pt x="1006" y="214"/>
                  </a:lnTo>
                  <a:lnTo>
                    <a:pt x="1018" y="199"/>
                  </a:lnTo>
                  <a:lnTo>
                    <a:pt x="1029" y="184"/>
                  </a:lnTo>
                  <a:lnTo>
                    <a:pt x="1041" y="168"/>
                  </a:lnTo>
                  <a:lnTo>
                    <a:pt x="1052" y="154"/>
                  </a:lnTo>
                  <a:lnTo>
                    <a:pt x="1062" y="141"/>
                  </a:lnTo>
                  <a:lnTo>
                    <a:pt x="1072" y="128"/>
                  </a:lnTo>
                  <a:lnTo>
                    <a:pt x="1083" y="115"/>
                  </a:lnTo>
                  <a:lnTo>
                    <a:pt x="1092" y="103"/>
                  </a:lnTo>
                  <a:lnTo>
                    <a:pt x="1083" y="94"/>
                  </a:lnTo>
                  <a:lnTo>
                    <a:pt x="1092" y="103"/>
                  </a:lnTo>
                  <a:lnTo>
                    <a:pt x="1101" y="92"/>
                  </a:lnTo>
                  <a:lnTo>
                    <a:pt x="1110" y="81"/>
                  </a:lnTo>
                  <a:lnTo>
                    <a:pt x="1118" y="71"/>
                  </a:lnTo>
                  <a:lnTo>
                    <a:pt x="1126" y="63"/>
                  </a:lnTo>
                  <a:lnTo>
                    <a:pt x="1133" y="54"/>
                  </a:lnTo>
                  <a:lnTo>
                    <a:pt x="1140" y="45"/>
                  </a:lnTo>
                  <a:lnTo>
                    <a:pt x="1131" y="37"/>
                  </a:lnTo>
                  <a:lnTo>
                    <a:pt x="1139" y="46"/>
                  </a:lnTo>
                  <a:lnTo>
                    <a:pt x="1145" y="41"/>
                  </a:lnTo>
                  <a:lnTo>
                    <a:pt x="1130" y="21"/>
                  </a:lnTo>
                  <a:lnTo>
                    <a:pt x="1124" y="27"/>
                  </a:lnTo>
                  <a:lnTo>
                    <a:pt x="1121" y="28"/>
                  </a:lnTo>
                  <a:lnTo>
                    <a:pt x="1114" y="37"/>
                  </a:lnTo>
                  <a:lnTo>
                    <a:pt x="1107" y="45"/>
                  </a:lnTo>
                  <a:lnTo>
                    <a:pt x="1100" y="54"/>
                  </a:lnTo>
                  <a:lnTo>
                    <a:pt x="1092" y="64"/>
                  </a:lnTo>
                  <a:lnTo>
                    <a:pt x="1083" y="75"/>
                  </a:lnTo>
                  <a:lnTo>
                    <a:pt x="1073" y="86"/>
                  </a:lnTo>
                  <a:lnTo>
                    <a:pt x="1073" y="87"/>
                  </a:lnTo>
                  <a:lnTo>
                    <a:pt x="1064" y="99"/>
                  </a:lnTo>
                  <a:lnTo>
                    <a:pt x="1054" y="112"/>
                  </a:lnTo>
                  <a:lnTo>
                    <a:pt x="1044" y="125"/>
                  </a:lnTo>
                  <a:lnTo>
                    <a:pt x="1034" y="138"/>
                  </a:lnTo>
                  <a:lnTo>
                    <a:pt x="1022" y="152"/>
                  </a:lnTo>
                  <a:lnTo>
                    <a:pt x="1011" y="167"/>
                  </a:lnTo>
                  <a:lnTo>
                    <a:pt x="1000" y="182"/>
                  </a:lnTo>
                  <a:lnTo>
                    <a:pt x="1009" y="190"/>
                  </a:lnTo>
                  <a:lnTo>
                    <a:pt x="1000" y="181"/>
                  </a:lnTo>
                  <a:lnTo>
                    <a:pt x="988" y="197"/>
                  </a:lnTo>
                  <a:lnTo>
                    <a:pt x="988" y="198"/>
                  </a:lnTo>
                  <a:lnTo>
                    <a:pt x="975" y="214"/>
                  </a:lnTo>
                  <a:lnTo>
                    <a:pt x="964" y="229"/>
                  </a:lnTo>
                  <a:lnTo>
                    <a:pt x="973" y="237"/>
                  </a:lnTo>
                  <a:lnTo>
                    <a:pt x="964" y="228"/>
                  </a:lnTo>
                  <a:lnTo>
                    <a:pt x="951" y="244"/>
                  </a:lnTo>
                  <a:lnTo>
                    <a:pt x="960" y="253"/>
                  </a:lnTo>
                  <a:lnTo>
                    <a:pt x="952" y="244"/>
                  </a:lnTo>
                  <a:lnTo>
                    <a:pt x="939" y="260"/>
                  </a:lnTo>
                  <a:lnTo>
                    <a:pt x="938" y="261"/>
                  </a:lnTo>
                  <a:lnTo>
                    <a:pt x="925" y="277"/>
                  </a:lnTo>
                  <a:lnTo>
                    <a:pt x="912" y="295"/>
                  </a:lnTo>
                  <a:lnTo>
                    <a:pt x="921" y="302"/>
                  </a:lnTo>
                  <a:lnTo>
                    <a:pt x="912" y="293"/>
                  </a:lnTo>
                  <a:lnTo>
                    <a:pt x="899" y="310"/>
                  </a:lnTo>
                  <a:lnTo>
                    <a:pt x="908" y="319"/>
                  </a:lnTo>
                  <a:lnTo>
                    <a:pt x="900" y="310"/>
                  </a:lnTo>
                  <a:lnTo>
                    <a:pt x="886" y="325"/>
                  </a:lnTo>
                  <a:lnTo>
                    <a:pt x="885" y="325"/>
                  </a:lnTo>
                  <a:lnTo>
                    <a:pt x="872" y="341"/>
                  </a:lnTo>
                  <a:lnTo>
                    <a:pt x="858" y="359"/>
                  </a:lnTo>
                  <a:lnTo>
                    <a:pt x="867" y="368"/>
                  </a:lnTo>
                  <a:lnTo>
                    <a:pt x="859" y="359"/>
                  </a:lnTo>
                  <a:lnTo>
                    <a:pt x="846" y="374"/>
                  </a:lnTo>
                  <a:lnTo>
                    <a:pt x="854" y="383"/>
                  </a:lnTo>
                  <a:lnTo>
                    <a:pt x="846" y="374"/>
                  </a:lnTo>
                  <a:lnTo>
                    <a:pt x="830" y="390"/>
                  </a:lnTo>
                  <a:lnTo>
                    <a:pt x="816" y="406"/>
                  </a:lnTo>
                  <a:lnTo>
                    <a:pt x="803" y="421"/>
                  </a:lnTo>
                  <a:lnTo>
                    <a:pt x="811" y="430"/>
                  </a:lnTo>
                  <a:lnTo>
                    <a:pt x="803" y="421"/>
                  </a:lnTo>
                  <a:lnTo>
                    <a:pt x="789" y="435"/>
                  </a:lnTo>
                  <a:lnTo>
                    <a:pt x="775" y="450"/>
                  </a:lnTo>
                  <a:lnTo>
                    <a:pt x="783" y="459"/>
                  </a:lnTo>
                  <a:lnTo>
                    <a:pt x="776" y="449"/>
                  </a:lnTo>
                  <a:lnTo>
                    <a:pt x="761" y="463"/>
                  </a:lnTo>
                  <a:lnTo>
                    <a:pt x="760" y="463"/>
                  </a:lnTo>
                  <a:lnTo>
                    <a:pt x="746" y="476"/>
                  </a:lnTo>
                  <a:lnTo>
                    <a:pt x="746" y="477"/>
                  </a:lnTo>
                  <a:lnTo>
                    <a:pt x="733" y="492"/>
                  </a:lnTo>
                  <a:lnTo>
                    <a:pt x="741" y="500"/>
                  </a:lnTo>
                  <a:lnTo>
                    <a:pt x="734" y="491"/>
                  </a:lnTo>
                  <a:lnTo>
                    <a:pt x="720" y="501"/>
                  </a:lnTo>
                  <a:lnTo>
                    <a:pt x="706" y="513"/>
                  </a:lnTo>
                  <a:lnTo>
                    <a:pt x="713" y="523"/>
                  </a:lnTo>
                  <a:lnTo>
                    <a:pt x="706" y="513"/>
                  </a:lnTo>
                  <a:lnTo>
                    <a:pt x="691" y="524"/>
                  </a:lnTo>
                  <a:lnTo>
                    <a:pt x="698" y="534"/>
                  </a:lnTo>
                  <a:lnTo>
                    <a:pt x="692" y="524"/>
                  </a:lnTo>
                  <a:lnTo>
                    <a:pt x="679" y="534"/>
                  </a:lnTo>
                  <a:lnTo>
                    <a:pt x="685" y="544"/>
                  </a:lnTo>
                  <a:lnTo>
                    <a:pt x="679" y="533"/>
                  </a:lnTo>
                  <a:lnTo>
                    <a:pt x="665" y="543"/>
                  </a:lnTo>
                  <a:lnTo>
                    <a:pt x="671" y="554"/>
                  </a:lnTo>
                  <a:lnTo>
                    <a:pt x="665" y="543"/>
                  </a:lnTo>
                  <a:lnTo>
                    <a:pt x="651" y="551"/>
                  </a:lnTo>
                  <a:lnTo>
                    <a:pt x="657" y="562"/>
                  </a:lnTo>
                  <a:lnTo>
                    <a:pt x="652" y="551"/>
                  </a:lnTo>
                  <a:lnTo>
                    <a:pt x="639" y="559"/>
                  </a:lnTo>
                  <a:lnTo>
                    <a:pt x="627" y="566"/>
                  </a:lnTo>
                  <a:lnTo>
                    <a:pt x="632" y="577"/>
                  </a:lnTo>
                  <a:lnTo>
                    <a:pt x="627" y="565"/>
                  </a:lnTo>
                  <a:lnTo>
                    <a:pt x="614" y="571"/>
                  </a:lnTo>
                  <a:lnTo>
                    <a:pt x="619" y="583"/>
                  </a:lnTo>
                  <a:lnTo>
                    <a:pt x="616" y="571"/>
                  </a:lnTo>
                  <a:lnTo>
                    <a:pt x="602" y="575"/>
                  </a:lnTo>
                  <a:lnTo>
                    <a:pt x="605" y="587"/>
                  </a:lnTo>
                  <a:lnTo>
                    <a:pt x="602" y="575"/>
                  </a:lnTo>
                  <a:lnTo>
                    <a:pt x="590" y="579"/>
                  </a:lnTo>
                  <a:lnTo>
                    <a:pt x="578" y="582"/>
                  </a:lnTo>
                  <a:lnTo>
                    <a:pt x="581" y="594"/>
                  </a:lnTo>
                  <a:lnTo>
                    <a:pt x="579" y="582"/>
                  </a:lnTo>
                  <a:lnTo>
                    <a:pt x="567" y="584"/>
                  </a:lnTo>
                  <a:lnTo>
                    <a:pt x="569" y="596"/>
                  </a:lnTo>
                  <a:lnTo>
                    <a:pt x="570" y="583"/>
                  </a:lnTo>
                  <a:lnTo>
                    <a:pt x="558" y="582"/>
                  </a:lnTo>
                  <a:lnTo>
                    <a:pt x="557" y="582"/>
                  </a:lnTo>
                  <a:lnTo>
                    <a:pt x="545" y="582"/>
                  </a:lnTo>
                  <a:lnTo>
                    <a:pt x="545" y="595"/>
                  </a:lnTo>
                  <a:lnTo>
                    <a:pt x="546" y="582"/>
                  </a:lnTo>
                  <a:lnTo>
                    <a:pt x="534" y="581"/>
                  </a:lnTo>
                  <a:lnTo>
                    <a:pt x="533" y="594"/>
                  </a:lnTo>
                  <a:lnTo>
                    <a:pt x="535" y="582"/>
                  </a:lnTo>
                  <a:lnTo>
                    <a:pt x="524" y="580"/>
                  </a:lnTo>
                  <a:lnTo>
                    <a:pt x="512" y="578"/>
                  </a:lnTo>
                  <a:lnTo>
                    <a:pt x="510" y="590"/>
                  </a:lnTo>
                  <a:lnTo>
                    <a:pt x="514" y="578"/>
                  </a:lnTo>
                  <a:lnTo>
                    <a:pt x="502" y="573"/>
                  </a:lnTo>
                  <a:lnTo>
                    <a:pt x="490" y="569"/>
                  </a:lnTo>
                  <a:lnTo>
                    <a:pt x="479" y="565"/>
                  </a:lnTo>
                  <a:lnTo>
                    <a:pt x="475" y="577"/>
                  </a:lnTo>
                  <a:lnTo>
                    <a:pt x="480" y="565"/>
                  </a:lnTo>
                  <a:lnTo>
                    <a:pt x="468" y="559"/>
                  </a:lnTo>
                  <a:lnTo>
                    <a:pt x="456" y="554"/>
                  </a:lnTo>
                  <a:lnTo>
                    <a:pt x="451" y="566"/>
                  </a:lnTo>
                  <a:lnTo>
                    <a:pt x="457" y="555"/>
                  </a:lnTo>
                  <a:lnTo>
                    <a:pt x="446" y="548"/>
                  </a:lnTo>
                  <a:lnTo>
                    <a:pt x="440" y="559"/>
                  </a:lnTo>
                  <a:lnTo>
                    <a:pt x="446" y="548"/>
                  </a:lnTo>
                  <a:lnTo>
                    <a:pt x="434" y="541"/>
                  </a:lnTo>
                  <a:lnTo>
                    <a:pt x="428" y="551"/>
                  </a:lnTo>
                  <a:lnTo>
                    <a:pt x="435" y="542"/>
                  </a:lnTo>
                  <a:lnTo>
                    <a:pt x="423" y="533"/>
                  </a:lnTo>
                  <a:lnTo>
                    <a:pt x="423" y="532"/>
                  </a:lnTo>
                  <a:lnTo>
                    <a:pt x="412" y="524"/>
                  </a:lnTo>
                  <a:lnTo>
                    <a:pt x="405" y="535"/>
                  </a:lnTo>
                  <a:lnTo>
                    <a:pt x="413" y="525"/>
                  </a:lnTo>
                  <a:lnTo>
                    <a:pt x="402" y="516"/>
                  </a:lnTo>
                  <a:lnTo>
                    <a:pt x="401" y="514"/>
                  </a:lnTo>
                  <a:lnTo>
                    <a:pt x="389" y="506"/>
                  </a:lnTo>
                  <a:lnTo>
                    <a:pt x="382" y="517"/>
                  </a:lnTo>
                  <a:lnTo>
                    <a:pt x="390" y="507"/>
                  </a:lnTo>
                  <a:lnTo>
                    <a:pt x="378" y="497"/>
                  </a:lnTo>
                  <a:lnTo>
                    <a:pt x="370" y="507"/>
                  </a:lnTo>
                  <a:lnTo>
                    <a:pt x="378" y="497"/>
                  </a:lnTo>
                  <a:lnTo>
                    <a:pt x="367" y="486"/>
                  </a:lnTo>
                  <a:lnTo>
                    <a:pt x="359" y="496"/>
                  </a:lnTo>
                  <a:lnTo>
                    <a:pt x="368" y="487"/>
                  </a:lnTo>
                  <a:lnTo>
                    <a:pt x="357" y="475"/>
                  </a:lnTo>
                  <a:lnTo>
                    <a:pt x="356" y="474"/>
                  </a:lnTo>
                  <a:lnTo>
                    <a:pt x="345" y="463"/>
                  </a:lnTo>
                  <a:lnTo>
                    <a:pt x="332" y="451"/>
                  </a:lnTo>
                  <a:lnTo>
                    <a:pt x="324" y="461"/>
                  </a:lnTo>
                  <a:lnTo>
                    <a:pt x="334" y="452"/>
                  </a:lnTo>
                  <a:lnTo>
                    <a:pt x="322" y="440"/>
                  </a:lnTo>
                  <a:lnTo>
                    <a:pt x="313" y="449"/>
                  </a:lnTo>
                  <a:lnTo>
                    <a:pt x="322" y="440"/>
                  </a:lnTo>
                  <a:lnTo>
                    <a:pt x="311" y="427"/>
                  </a:lnTo>
                  <a:lnTo>
                    <a:pt x="300" y="414"/>
                  </a:lnTo>
                  <a:lnTo>
                    <a:pt x="291" y="423"/>
                  </a:lnTo>
                  <a:lnTo>
                    <a:pt x="301" y="415"/>
                  </a:lnTo>
                  <a:lnTo>
                    <a:pt x="291" y="401"/>
                  </a:lnTo>
                  <a:lnTo>
                    <a:pt x="290" y="400"/>
                  </a:lnTo>
                  <a:lnTo>
                    <a:pt x="277" y="387"/>
                  </a:lnTo>
                  <a:lnTo>
                    <a:pt x="268" y="396"/>
                  </a:lnTo>
                  <a:lnTo>
                    <a:pt x="278" y="388"/>
                  </a:lnTo>
                  <a:lnTo>
                    <a:pt x="267" y="373"/>
                  </a:lnTo>
                  <a:lnTo>
                    <a:pt x="266" y="372"/>
                  </a:lnTo>
                  <a:lnTo>
                    <a:pt x="255" y="359"/>
                  </a:lnTo>
                  <a:lnTo>
                    <a:pt x="246" y="368"/>
                  </a:lnTo>
                  <a:lnTo>
                    <a:pt x="256" y="360"/>
                  </a:lnTo>
                  <a:lnTo>
                    <a:pt x="245" y="345"/>
                  </a:lnTo>
                  <a:lnTo>
                    <a:pt x="233" y="329"/>
                  </a:lnTo>
                  <a:lnTo>
                    <a:pt x="223" y="337"/>
                  </a:lnTo>
                  <a:lnTo>
                    <a:pt x="233" y="329"/>
                  </a:lnTo>
                  <a:lnTo>
                    <a:pt x="222" y="313"/>
                  </a:lnTo>
                  <a:lnTo>
                    <a:pt x="211" y="298"/>
                  </a:lnTo>
                  <a:lnTo>
                    <a:pt x="201" y="305"/>
                  </a:lnTo>
                  <a:lnTo>
                    <a:pt x="211" y="298"/>
                  </a:lnTo>
                  <a:lnTo>
                    <a:pt x="200" y="281"/>
                  </a:lnTo>
                  <a:lnTo>
                    <a:pt x="188" y="265"/>
                  </a:lnTo>
                  <a:lnTo>
                    <a:pt x="177" y="249"/>
                  </a:lnTo>
                  <a:lnTo>
                    <a:pt x="167" y="256"/>
                  </a:lnTo>
                  <a:lnTo>
                    <a:pt x="177" y="250"/>
                  </a:lnTo>
                  <a:lnTo>
                    <a:pt x="166" y="233"/>
                  </a:lnTo>
                  <a:lnTo>
                    <a:pt x="155" y="215"/>
                  </a:lnTo>
                  <a:lnTo>
                    <a:pt x="155" y="214"/>
                  </a:lnTo>
                  <a:lnTo>
                    <a:pt x="143" y="198"/>
                  </a:lnTo>
                  <a:lnTo>
                    <a:pt x="133" y="205"/>
                  </a:lnTo>
                  <a:lnTo>
                    <a:pt x="143" y="199"/>
                  </a:lnTo>
                  <a:lnTo>
                    <a:pt x="132" y="181"/>
                  </a:lnTo>
                  <a:lnTo>
                    <a:pt x="121" y="164"/>
                  </a:lnTo>
                  <a:lnTo>
                    <a:pt x="111" y="170"/>
                  </a:lnTo>
                  <a:lnTo>
                    <a:pt x="121" y="164"/>
                  </a:lnTo>
                  <a:lnTo>
                    <a:pt x="110" y="145"/>
                  </a:lnTo>
                  <a:lnTo>
                    <a:pt x="98" y="128"/>
                  </a:lnTo>
                  <a:lnTo>
                    <a:pt x="88" y="135"/>
                  </a:lnTo>
                  <a:lnTo>
                    <a:pt x="98" y="128"/>
                  </a:lnTo>
                  <a:lnTo>
                    <a:pt x="87" y="109"/>
                  </a:lnTo>
                  <a:lnTo>
                    <a:pt x="76" y="92"/>
                  </a:lnTo>
                  <a:lnTo>
                    <a:pt x="66" y="99"/>
                  </a:lnTo>
                  <a:lnTo>
                    <a:pt x="76" y="92"/>
                  </a:lnTo>
                  <a:lnTo>
                    <a:pt x="66" y="74"/>
                  </a:lnTo>
                  <a:lnTo>
                    <a:pt x="55" y="55"/>
                  </a:lnTo>
                  <a:lnTo>
                    <a:pt x="43" y="37"/>
                  </a:lnTo>
                  <a:lnTo>
                    <a:pt x="32" y="1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66FF33"/>
            </a:solidFill>
            <a:ln w="9525">
              <a:solidFill>
                <a:srgbClr val="99FF33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4" name="Freeform 10"/>
            <p:cNvSpPr>
              <a:spLocks/>
            </p:cNvSpPr>
            <p:nvPr/>
          </p:nvSpPr>
          <p:spPr bwMode="auto">
            <a:xfrm rot="70419" flipV="1">
              <a:off x="3586" y="1279"/>
              <a:ext cx="786" cy="428"/>
            </a:xfrm>
            <a:custGeom>
              <a:avLst/>
              <a:gdLst>
                <a:gd name="T0" fmla="*/ 1 w 1145"/>
                <a:gd name="T1" fmla="*/ 1 h 609"/>
                <a:gd name="T2" fmla="*/ 1 w 1145"/>
                <a:gd name="T3" fmla="*/ 1 h 609"/>
                <a:gd name="T4" fmla="*/ 1 w 1145"/>
                <a:gd name="T5" fmla="*/ 1 h 609"/>
                <a:gd name="T6" fmla="*/ 1 w 1145"/>
                <a:gd name="T7" fmla="*/ 1 h 609"/>
                <a:gd name="T8" fmla="*/ 1 w 1145"/>
                <a:gd name="T9" fmla="*/ 1 h 609"/>
                <a:gd name="T10" fmla="*/ 1 w 1145"/>
                <a:gd name="T11" fmla="*/ 1 h 609"/>
                <a:gd name="T12" fmla="*/ 1 w 1145"/>
                <a:gd name="T13" fmla="*/ 1 h 609"/>
                <a:gd name="T14" fmla="*/ 1 w 1145"/>
                <a:gd name="T15" fmla="*/ 1 h 609"/>
                <a:gd name="T16" fmla="*/ 1 w 1145"/>
                <a:gd name="T17" fmla="*/ 1 h 609"/>
                <a:gd name="T18" fmla="*/ 1 w 1145"/>
                <a:gd name="T19" fmla="*/ 1 h 609"/>
                <a:gd name="T20" fmla="*/ 1 w 1145"/>
                <a:gd name="T21" fmla="*/ 1 h 609"/>
                <a:gd name="T22" fmla="*/ 1 w 1145"/>
                <a:gd name="T23" fmla="*/ 1 h 609"/>
                <a:gd name="T24" fmla="*/ 1 w 1145"/>
                <a:gd name="T25" fmla="*/ 1 h 609"/>
                <a:gd name="T26" fmla="*/ 1 w 1145"/>
                <a:gd name="T27" fmla="*/ 1 h 609"/>
                <a:gd name="T28" fmla="*/ 1 w 1145"/>
                <a:gd name="T29" fmla="*/ 1 h 609"/>
                <a:gd name="T30" fmla="*/ 1 w 1145"/>
                <a:gd name="T31" fmla="*/ 1 h 609"/>
                <a:gd name="T32" fmla="*/ 1 w 1145"/>
                <a:gd name="T33" fmla="*/ 1 h 609"/>
                <a:gd name="T34" fmla="*/ 1 w 1145"/>
                <a:gd name="T35" fmla="*/ 1 h 609"/>
                <a:gd name="T36" fmla="*/ 1 w 1145"/>
                <a:gd name="T37" fmla="*/ 1 h 609"/>
                <a:gd name="T38" fmla="*/ 1 w 1145"/>
                <a:gd name="T39" fmla="*/ 1 h 609"/>
                <a:gd name="T40" fmla="*/ 1 w 1145"/>
                <a:gd name="T41" fmla="*/ 1 h 609"/>
                <a:gd name="T42" fmla="*/ 1 w 1145"/>
                <a:gd name="T43" fmla="*/ 1 h 609"/>
                <a:gd name="T44" fmla="*/ 1 w 1145"/>
                <a:gd name="T45" fmla="*/ 1 h 609"/>
                <a:gd name="T46" fmla="*/ 1 w 1145"/>
                <a:gd name="T47" fmla="*/ 1 h 609"/>
                <a:gd name="T48" fmla="*/ 1 w 1145"/>
                <a:gd name="T49" fmla="*/ 1 h 609"/>
                <a:gd name="T50" fmla="*/ 1 w 1145"/>
                <a:gd name="T51" fmla="*/ 1 h 609"/>
                <a:gd name="T52" fmla="*/ 1 w 1145"/>
                <a:gd name="T53" fmla="*/ 1 h 609"/>
                <a:gd name="T54" fmla="*/ 1 w 1145"/>
                <a:gd name="T55" fmla="*/ 1 h 609"/>
                <a:gd name="T56" fmla="*/ 1 w 1145"/>
                <a:gd name="T57" fmla="*/ 1 h 609"/>
                <a:gd name="T58" fmla="*/ 1 w 1145"/>
                <a:gd name="T59" fmla="*/ 1 h 609"/>
                <a:gd name="T60" fmla="*/ 1 w 1145"/>
                <a:gd name="T61" fmla="*/ 1 h 609"/>
                <a:gd name="T62" fmla="*/ 1 w 1145"/>
                <a:gd name="T63" fmla="*/ 1 h 609"/>
                <a:gd name="T64" fmla="*/ 1 w 1145"/>
                <a:gd name="T65" fmla="*/ 1 h 609"/>
                <a:gd name="T66" fmla="*/ 1 w 1145"/>
                <a:gd name="T67" fmla="*/ 1 h 609"/>
                <a:gd name="T68" fmla="*/ 1 w 1145"/>
                <a:gd name="T69" fmla="*/ 1 h 609"/>
                <a:gd name="T70" fmla="*/ 1 w 1145"/>
                <a:gd name="T71" fmla="*/ 1 h 609"/>
                <a:gd name="T72" fmla="*/ 1 w 1145"/>
                <a:gd name="T73" fmla="*/ 1 h 609"/>
                <a:gd name="T74" fmla="*/ 1 w 1145"/>
                <a:gd name="T75" fmla="*/ 1 h 609"/>
                <a:gd name="T76" fmla="*/ 1 w 1145"/>
                <a:gd name="T77" fmla="*/ 1 h 609"/>
                <a:gd name="T78" fmla="*/ 1 w 1145"/>
                <a:gd name="T79" fmla="*/ 1 h 609"/>
                <a:gd name="T80" fmla="*/ 1 w 1145"/>
                <a:gd name="T81" fmla="*/ 1 h 609"/>
                <a:gd name="T82" fmla="*/ 1 w 1145"/>
                <a:gd name="T83" fmla="*/ 1 h 609"/>
                <a:gd name="T84" fmla="*/ 1 w 1145"/>
                <a:gd name="T85" fmla="*/ 1 h 609"/>
                <a:gd name="T86" fmla="*/ 1 w 1145"/>
                <a:gd name="T87" fmla="*/ 1 h 609"/>
                <a:gd name="T88" fmla="*/ 1 w 1145"/>
                <a:gd name="T89" fmla="*/ 1 h 609"/>
                <a:gd name="T90" fmla="*/ 1 w 1145"/>
                <a:gd name="T91" fmla="*/ 1 h 609"/>
                <a:gd name="T92" fmla="*/ 1 w 1145"/>
                <a:gd name="T93" fmla="*/ 1 h 609"/>
                <a:gd name="T94" fmla="*/ 1 w 1145"/>
                <a:gd name="T95" fmla="*/ 1 h 609"/>
                <a:gd name="T96" fmla="*/ 1 w 1145"/>
                <a:gd name="T97" fmla="*/ 1 h 609"/>
                <a:gd name="T98" fmla="*/ 1 w 1145"/>
                <a:gd name="T99" fmla="*/ 1 h 609"/>
                <a:gd name="T100" fmla="*/ 1 w 1145"/>
                <a:gd name="T101" fmla="*/ 1 h 609"/>
                <a:gd name="T102" fmla="*/ 1 w 1145"/>
                <a:gd name="T103" fmla="*/ 1 h 609"/>
                <a:gd name="T104" fmla="*/ 1 w 1145"/>
                <a:gd name="T105" fmla="*/ 1 h 609"/>
                <a:gd name="T106" fmla="*/ 1 w 1145"/>
                <a:gd name="T107" fmla="*/ 1 h 609"/>
                <a:gd name="T108" fmla="*/ 1 w 1145"/>
                <a:gd name="T109" fmla="*/ 1 h 609"/>
                <a:gd name="T110" fmla="*/ 1 w 1145"/>
                <a:gd name="T111" fmla="*/ 1 h 609"/>
                <a:gd name="T112" fmla="*/ 1 w 1145"/>
                <a:gd name="T113" fmla="*/ 1 h 609"/>
                <a:gd name="T114" fmla="*/ 1 w 1145"/>
                <a:gd name="T115" fmla="*/ 1 h 609"/>
                <a:gd name="T116" fmla="*/ 1 w 1145"/>
                <a:gd name="T117" fmla="*/ 1 h 609"/>
                <a:gd name="T118" fmla="*/ 1 w 1145"/>
                <a:gd name="T119" fmla="*/ 1 h 609"/>
                <a:gd name="T120" fmla="*/ 1 w 1145"/>
                <a:gd name="T121" fmla="*/ 1 h 60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145"/>
                <a:gd name="T184" fmla="*/ 0 h 609"/>
                <a:gd name="T185" fmla="*/ 1145 w 1145"/>
                <a:gd name="T186" fmla="*/ 609 h 60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145" h="609">
                  <a:moveTo>
                    <a:pt x="21" y="0"/>
                  </a:moveTo>
                  <a:lnTo>
                    <a:pt x="0" y="14"/>
                  </a:lnTo>
                  <a:lnTo>
                    <a:pt x="12" y="32"/>
                  </a:lnTo>
                  <a:lnTo>
                    <a:pt x="23" y="51"/>
                  </a:lnTo>
                  <a:lnTo>
                    <a:pt x="34" y="69"/>
                  </a:lnTo>
                  <a:lnTo>
                    <a:pt x="45" y="88"/>
                  </a:lnTo>
                  <a:lnTo>
                    <a:pt x="56" y="80"/>
                  </a:lnTo>
                  <a:lnTo>
                    <a:pt x="45" y="87"/>
                  </a:lnTo>
                  <a:lnTo>
                    <a:pt x="56" y="105"/>
                  </a:lnTo>
                  <a:lnTo>
                    <a:pt x="57" y="106"/>
                  </a:lnTo>
                  <a:lnTo>
                    <a:pt x="68" y="124"/>
                  </a:lnTo>
                  <a:lnTo>
                    <a:pt x="77" y="116"/>
                  </a:lnTo>
                  <a:lnTo>
                    <a:pt x="67" y="124"/>
                  </a:lnTo>
                  <a:lnTo>
                    <a:pt x="78" y="142"/>
                  </a:lnTo>
                  <a:lnTo>
                    <a:pt x="79" y="142"/>
                  </a:lnTo>
                  <a:lnTo>
                    <a:pt x="90" y="160"/>
                  </a:lnTo>
                  <a:lnTo>
                    <a:pt x="99" y="152"/>
                  </a:lnTo>
                  <a:lnTo>
                    <a:pt x="89" y="160"/>
                  </a:lnTo>
                  <a:lnTo>
                    <a:pt x="100" y="178"/>
                  </a:lnTo>
                  <a:lnTo>
                    <a:pt x="102" y="178"/>
                  </a:lnTo>
                  <a:lnTo>
                    <a:pt x="113" y="195"/>
                  </a:lnTo>
                  <a:lnTo>
                    <a:pt x="124" y="213"/>
                  </a:lnTo>
                  <a:lnTo>
                    <a:pt x="135" y="229"/>
                  </a:lnTo>
                  <a:lnTo>
                    <a:pt x="144" y="222"/>
                  </a:lnTo>
                  <a:lnTo>
                    <a:pt x="135" y="229"/>
                  </a:lnTo>
                  <a:lnTo>
                    <a:pt x="146" y="247"/>
                  </a:lnTo>
                  <a:lnTo>
                    <a:pt x="158" y="264"/>
                  </a:lnTo>
                  <a:lnTo>
                    <a:pt x="169" y="280"/>
                  </a:lnTo>
                  <a:lnTo>
                    <a:pt x="180" y="297"/>
                  </a:lnTo>
                  <a:lnTo>
                    <a:pt x="191" y="313"/>
                  </a:lnTo>
                  <a:lnTo>
                    <a:pt x="191" y="314"/>
                  </a:lnTo>
                  <a:lnTo>
                    <a:pt x="203" y="329"/>
                  </a:lnTo>
                  <a:lnTo>
                    <a:pt x="212" y="321"/>
                  </a:lnTo>
                  <a:lnTo>
                    <a:pt x="203" y="328"/>
                  </a:lnTo>
                  <a:lnTo>
                    <a:pt x="214" y="345"/>
                  </a:lnTo>
                  <a:lnTo>
                    <a:pt x="214" y="346"/>
                  </a:lnTo>
                  <a:lnTo>
                    <a:pt x="225" y="361"/>
                  </a:lnTo>
                  <a:lnTo>
                    <a:pt x="236" y="376"/>
                  </a:lnTo>
                  <a:lnTo>
                    <a:pt x="248" y="389"/>
                  </a:lnTo>
                  <a:lnTo>
                    <a:pt x="257" y="381"/>
                  </a:lnTo>
                  <a:lnTo>
                    <a:pt x="248" y="389"/>
                  </a:lnTo>
                  <a:lnTo>
                    <a:pt x="259" y="405"/>
                  </a:lnTo>
                  <a:lnTo>
                    <a:pt x="260" y="406"/>
                  </a:lnTo>
                  <a:lnTo>
                    <a:pt x="272" y="419"/>
                  </a:lnTo>
                  <a:lnTo>
                    <a:pt x="280" y="409"/>
                  </a:lnTo>
                  <a:lnTo>
                    <a:pt x="271" y="416"/>
                  </a:lnTo>
                  <a:lnTo>
                    <a:pt x="281" y="431"/>
                  </a:lnTo>
                  <a:lnTo>
                    <a:pt x="281" y="432"/>
                  </a:lnTo>
                  <a:lnTo>
                    <a:pt x="293" y="445"/>
                  </a:lnTo>
                  <a:lnTo>
                    <a:pt x="304" y="458"/>
                  </a:lnTo>
                  <a:lnTo>
                    <a:pt x="305" y="459"/>
                  </a:lnTo>
                  <a:lnTo>
                    <a:pt x="316" y="471"/>
                  </a:lnTo>
                  <a:lnTo>
                    <a:pt x="328" y="483"/>
                  </a:lnTo>
                  <a:lnTo>
                    <a:pt x="340" y="494"/>
                  </a:lnTo>
                  <a:lnTo>
                    <a:pt x="348" y="484"/>
                  </a:lnTo>
                  <a:lnTo>
                    <a:pt x="340" y="494"/>
                  </a:lnTo>
                  <a:lnTo>
                    <a:pt x="351" y="506"/>
                  </a:lnTo>
                  <a:lnTo>
                    <a:pt x="362" y="517"/>
                  </a:lnTo>
                  <a:lnTo>
                    <a:pt x="363" y="517"/>
                  </a:lnTo>
                  <a:lnTo>
                    <a:pt x="374" y="526"/>
                  </a:lnTo>
                  <a:lnTo>
                    <a:pt x="375" y="528"/>
                  </a:lnTo>
                  <a:lnTo>
                    <a:pt x="388" y="536"/>
                  </a:lnTo>
                  <a:lnTo>
                    <a:pt x="394" y="525"/>
                  </a:lnTo>
                  <a:lnTo>
                    <a:pt x="387" y="535"/>
                  </a:lnTo>
                  <a:lnTo>
                    <a:pt x="398" y="545"/>
                  </a:lnTo>
                  <a:lnTo>
                    <a:pt x="399" y="546"/>
                  </a:lnTo>
                  <a:lnTo>
                    <a:pt x="410" y="554"/>
                  </a:lnTo>
                  <a:lnTo>
                    <a:pt x="416" y="543"/>
                  </a:lnTo>
                  <a:lnTo>
                    <a:pt x="409" y="554"/>
                  </a:lnTo>
                  <a:lnTo>
                    <a:pt x="420" y="562"/>
                  </a:lnTo>
                  <a:lnTo>
                    <a:pt x="421" y="562"/>
                  </a:lnTo>
                  <a:lnTo>
                    <a:pt x="434" y="570"/>
                  </a:lnTo>
                  <a:lnTo>
                    <a:pt x="435" y="571"/>
                  </a:lnTo>
                  <a:lnTo>
                    <a:pt x="446" y="578"/>
                  </a:lnTo>
                  <a:lnTo>
                    <a:pt x="447" y="578"/>
                  </a:lnTo>
                  <a:lnTo>
                    <a:pt x="459" y="583"/>
                  </a:lnTo>
                  <a:lnTo>
                    <a:pt x="463" y="571"/>
                  </a:lnTo>
                  <a:lnTo>
                    <a:pt x="458" y="583"/>
                  </a:lnTo>
                  <a:lnTo>
                    <a:pt x="469" y="589"/>
                  </a:lnTo>
                  <a:lnTo>
                    <a:pt x="470" y="589"/>
                  </a:lnTo>
                  <a:lnTo>
                    <a:pt x="482" y="593"/>
                  </a:lnTo>
                  <a:lnTo>
                    <a:pt x="494" y="597"/>
                  </a:lnTo>
                  <a:lnTo>
                    <a:pt x="506" y="602"/>
                  </a:lnTo>
                  <a:lnTo>
                    <a:pt x="508" y="603"/>
                  </a:lnTo>
                  <a:lnTo>
                    <a:pt x="520" y="605"/>
                  </a:lnTo>
                  <a:lnTo>
                    <a:pt x="531" y="607"/>
                  </a:lnTo>
                  <a:lnTo>
                    <a:pt x="532" y="607"/>
                  </a:lnTo>
                  <a:lnTo>
                    <a:pt x="544" y="608"/>
                  </a:lnTo>
                  <a:lnTo>
                    <a:pt x="545" y="608"/>
                  </a:lnTo>
                  <a:lnTo>
                    <a:pt x="557" y="608"/>
                  </a:lnTo>
                  <a:lnTo>
                    <a:pt x="557" y="595"/>
                  </a:lnTo>
                  <a:lnTo>
                    <a:pt x="556" y="608"/>
                  </a:lnTo>
                  <a:lnTo>
                    <a:pt x="568" y="609"/>
                  </a:lnTo>
                  <a:lnTo>
                    <a:pt x="571" y="609"/>
                  </a:lnTo>
                  <a:lnTo>
                    <a:pt x="583" y="607"/>
                  </a:lnTo>
                  <a:lnTo>
                    <a:pt x="584" y="607"/>
                  </a:lnTo>
                  <a:lnTo>
                    <a:pt x="596" y="604"/>
                  </a:lnTo>
                  <a:lnTo>
                    <a:pt x="608" y="600"/>
                  </a:lnTo>
                  <a:lnTo>
                    <a:pt x="609" y="600"/>
                  </a:lnTo>
                  <a:lnTo>
                    <a:pt x="623" y="596"/>
                  </a:lnTo>
                  <a:lnTo>
                    <a:pt x="624" y="595"/>
                  </a:lnTo>
                  <a:lnTo>
                    <a:pt x="637" y="589"/>
                  </a:lnTo>
                  <a:lnTo>
                    <a:pt x="638" y="589"/>
                  </a:lnTo>
                  <a:lnTo>
                    <a:pt x="650" y="582"/>
                  </a:lnTo>
                  <a:lnTo>
                    <a:pt x="664" y="574"/>
                  </a:lnTo>
                  <a:lnTo>
                    <a:pt x="664" y="573"/>
                  </a:lnTo>
                  <a:lnTo>
                    <a:pt x="677" y="565"/>
                  </a:lnTo>
                  <a:lnTo>
                    <a:pt x="678" y="565"/>
                  </a:lnTo>
                  <a:lnTo>
                    <a:pt x="692" y="555"/>
                  </a:lnTo>
                  <a:lnTo>
                    <a:pt x="706" y="545"/>
                  </a:lnTo>
                  <a:lnTo>
                    <a:pt x="720" y="534"/>
                  </a:lnTo>
                  <a:lnTo>
                    <a:pt x="721" y="534"/>
                  </a:lnTo>
                  <a:lnTo>
                    <a:pt x="735" y="522"/>
                  </a:lnTo>
                  <a:lnTo>
                    <a:pt x="727" y="511"/>
                  </a:lnTo>
                  <a:lnTo>
                    <a:pt x="734" y="522"/>
                  </a:lnTo>
                  <a:lnTo>
                    <a:pt x="748" y="511"/>
                  </a:lnTo>
                  <a:lnTo>
                    <a:pt x="750" y="510"/>
                  </a:lnTo>
                  <a:lnTo>
                    <a:pt x="764" y="496"/>
                  </a:lnTo>
                  <a:lnTo>
                    <a:pt x="755" y="486"/>
                  </a:lnTo>
                  <a:lnTo>
                    <a:pt x="763" y="496"/>
                  </a:lnTo>
                  <a:lnTo>
                    <a:pt x="776" y="483"/>
                  </a:lnTo>
                  <a:lnTo>
                    <a:pt x="768" y="473"/>
                  </a:lnTo>
                  <a:lnTo>
                    <a:pt x="776" y="483"/>
                  </a:lnTo>
                  <a:lnTo>
                    <a:pt x="791" y="469"/>
                  </a:lnTo>
                  <a:lnTo>
                    <a:pt x="792" y="469"/>
                  </a:lnTo>
                  <a:lnTo>
                    <a:pt x="807" y="454"/>
                  </a:lnTo>
                  <a:lnTo>
                    <a:pt x="820" y="439"/>
                  </a:lnTo>
                  <a:lnTo>
                    <a:pt x="820" y="438"/>
                  </a:lnTo>
                  <a:lnTo>
                    <a:pt x="833" y="423"/>
                  </a:lnTo>
                  <a:lnTo>
                    <a:pt x="824" y="414"/>
                  </a:lnTo>
                  <a:lnTo>
                    <a:pt x="833" y="424"/>
                  </a:lnTo>
                  <a:lnTo>
                    <a:pt x="848" y="409"/>
                  </a:lnTo>
                  <a:lnTo>
                    <a:pt x="863" y="393"/>
                  </a:lnTo>
                  <a:lnTo>
                    <a:pt x="863" y="391"/>
                  </a:lnTo>
                  <a:lnTo>
                    <a:pt x="876" y="376"/>
                  </a:lnTo>
                  <a:lnTo>
                    <a:pt x="891" y="359"/>
                  </a:lnTo>
                  <a:lnTo>
                    <a:pt x="904" y="342"/>
                  </a:lnTo>
                  <a:lnTo>
                    <a:pt x="895" y="334"/>
                  </a:lnTo>
                  <a:lnTo>
                    <a:pt x="904" y="342"/>
                  </a:lnTo>
                  <a:lnTo>
                    <a:pt x="917" y="327"/>
                  </a:lnTo>
                  <a:lnTo>
                    <a:pt x="930" y="311"/>
                  </a:lnTo>
                  <a:lnTo>
                    <a:pt x="944" y="293"/>
                  </a:lnTo>
                  <a:lnTo>
                    <a:pt x="956" y="277"/>
                  </a:lnTo>
                  <a:lnTo>
                    <a:pt x="947" y="268"/>
                  </a:lnTo>
                  <a:lnTo>
                    <a:pt x="956" y="277"/>
                  </a:lnTo>
                  <a:lnTo>
                    <a:pt x="969" y="262"/>
                  </a:lnTo>
                  <a:lnTo>
                    <a:pt x="982" y="246"/>
                  </a:lnTo>
                  <a:lnTo>
                    <a:pt x="994" y="230"/>
                  </a:lnTo>
                  <a:lnTo>
                    <a:pt x="1006" y="214"/>
                  </a:lnTo>
                  <a:lnTo>
                    <a:pt x="997" y="205"/>
                  </a:lnTo>
                  <a:lnTo>
                    <a:pt x="1006" y="214"/>
                  </a:lnTo>
                  <a:lnTo>
                    <a:pt x="1018" y="199"/>
                  </a:lnTo>
                  <a:lnTo>
                    <a:pt x="1029" y="184"/>
                  </a:lnTo>
                  <a:lnTo>
                    <a:pt x="1041" y="168"/>
                  </a:lnTo>
                  <a:lnTo>
                    <a:pt x="1052" y="154"/>
                  </a:lnTo>
                  <a:lnTo>
                    <a:pt x="1062" y="141"/>
                  </a:lnTo>
                  <a:lnTo>
                    <a:pt x="1072" y="128"/>
                  </a:lnTo>
                  <a:lnTo>
                    <a:pt x="1083" y="115"/>
                  </a:lnTo>
                  <a:lnTo>
                    <a:pt x="1092" y="103"/>
                  </a:lnTo>
                  <a:lnTo>
                    <a:pt x="1083" y="94"/>
                  </a:lnTo>
                  <a:lnTo>
                    <a:pt x="1092" y="103"/>
                  </a:lnTo>
                  <a:lnTo>
                    <a:pt x="1101" y="92"/>
                  </a:lnTo>
                  <a:lnTo>
                    <a:pt x="1110" y="81"/>
                  </a:lnTo>
                  <a:lnTo>
                    <a:pt x="1118" y="71"/>
                  </a:lnTo>
                  <a:lnTo>
                    <a:pt x="1126" y="63"/>
                  </a:lnTo>
                  <a:lnTo>
                    <a:pt x="1133" y="54"/>
                  </a:lnTo>
                  <a:lnTo>
                    <a:pt x="1140" y="45"/>
                  </a:lnTo>
                  <a:lnTo>
                    <a:pt x="1131" y="37"/>
                  </a:lnTo>
                  <a:lnTo>
                    <a:pt x="1139" y="46"/>
                  </a:lnTo>
                  <a:lnTo>
                    <a:pt x="1145" y="41"/>
                  </a:lnTo>
                  <a:lnTo>
                    <a:pt x="1130" y="21"/>
                  </a:lnTo>
                  <a:lnTo>
                    <a:pt x="1124" y="27"/>
                  </a:lnTo>
                  <a:lnTo>
                    <a:pt x="1121" y="28"/>
                  </a:lnTo>
                  <a:lnTo>
                    <a:pt x="1114" y="37"/>
                  </a:lnTo>
                  <a:lnTo>
                    <a:pt x="1107" y="45"/>
                  </a:lnTo>
                  <a:lnTo>
                    <a:pt x="1100" y="54"/>
                  </a:lnTo>
                  <a:lnTo>
                    <a:pt x="1092" y="64"/>
                  </a:lnTo>
                  <a:lnTo>
                    <a:pt x="1083" y="75"/>
                  </a:lnTo>
                  <a:lnTo>
                    <a:pt x="1073" y="86"/>
                  </a:lnTo>
                  <a:lnTo>
                    <a:pt x="1073" y="87"/>
                  </a:lnTo>
                  <a:lnTo>
                    <a:pt x="1064" y="99"/>
                  </a:lnTo>
                  <a:lnTo>
                    <a:pt x="1054" y="112"/>
                  </a:lnTo>
                  <a:lnTo>
                    <a:pt x="1044" y="125"/>
                  </a:lnTo>
                  <a:lnTo>
                    <a:pt x="1034" y="138"/>
                  </a:lnTo>
                  <a:lnTo>
                    <a:pt x="1022" y="152"/>
                  </a:lnTo>
                  <a:lnTo>
                    <a:pt x="1011" y="167"/>
                  </a:lnTo>
                  <a:lnTo>
                    <a:pt x="1000" y="182"/>
                  </a:lnTo>
                  <a:lnTo>
                    <a:pt x="1009" y="190"/>
                  </a:lnTo>
                  <a:lnTo>
                    <a:pt x="1000" y="181"/>
                  </a:lnTo>
                  <a:lnTo>
                    <a:pt x="988" y="197"/>
                  </a:lnTo>
                  <a:lnTo>
                    <a:pt x="988" y="198"/>
                  </a:lnTo>
                  <a:lnTo>
                    <a:pt x="975" y="214"/>
                  </a:lnTo>
                  <a:lnTo>
                    <a:pt x="964" y="229"/>
                  </a:lnTo>
                  <a:lnTo>
                    <a:pt x="973" y="237"/>
                  </a:lnTo>
                  <a:lnTo>
                    <a:pt x="964" y="228"/>
                  </a:lnTo>
                  <a:lnTo>
                    <a:pt x="951" y="244"/>
                  </a:lnTo>
                  <a:lnTo>
                    <a:pt x="960" y="253"/>
                  </a:lnTo>
                  <a:lnTo>
                    <a:pt x="952" y="244"/>
                  </a:lnTo>
                  <a:lnTo>
                    <a:pt x="939" y="260"/>
                  </a:lnTo>
                  <a:lnTo>
                    <a:pt x="938" y="261"/>
                  </a:lnTo>
                  <a:lnTo>
                    <a:pt x="925" y="277"/>
                  </a:lnTo>
                  <a:lnTo>
                    <a:pt x="912" y="295"/>
                  </a:lnTo>
                  <a:lnTo>
                    <a:pt x="921" y="302"/>
                  </a:lnTo>
                  <a:lnTo>
                    <a:pt x="912" y="293"/>
                  </a:lnTo>
                  <a:lnTo>
                    <a:pt x="899" y="310"/>
                  </a:lnTo>
                  <a:lnTo>
                    <a:pt x="908" y="319"/>
                  </a:lnTo>
                  <a:lnTo>
                    <a:pt x="900" y="310"/>
                  </a:lnTo>
                  <a:lnTo>
                    <a:pt x="886" y="325"/>
                  </a:lnTo>
                  <a:lnTo>
                    <a:pt x="885" y="325"/>
                  </a:lnTo>
                  <a:lnTo>
                    <a:pt x="872" y="341"/>
                  </a:lnTo>
                  <a:lnTo>
                    <a:pt x="858" y="359"/>
                  </a:lnTo>
                  <a:lnTo>
                    <a:pt x="867" y="368"/>
                  </a:lnTo>
                  <a:lnTo>
                    <a:pt x="859" y="359"/>
                  </a:lnTo>
                  <a:lnTo>
                    <a:pt x="846" y="374"/>
                  </a:lnTo>
                  <a:lnTo>
                    <a:pt x="854" y="383"/>
                  </a:lnTo>
                  <a:lnTo>
                    <a:pt x="846" y="374"/>
                  </a:lnTo>
                  <a:lnTo>
                    <a:pt x="830" y="390"/>
                  </a:lnTo>
                  <a:lnTo>
                    <a:pt x="816" y="406"/>
                  </a:lnTo>
                  <a:lnTo>
                    <a:pt x="803" y="421"/>
                  </a:lnTo>
                  <a:lnTo>
                    <a:pt x="811" y="430"/>
                  </a:lnTo>
                  <a:lnTo>
                    <a:pt x="803" y="421"/>
                  </a:lnTo>
                  <a:lnTo>
                    <a:pt x="789" y="435"/>
                  </a:lnTo>
                  <a:lnTo>
                    <a:pt x="775" y="450"/>
                  </a:lnTo>
                  <a:lnTo>
                    <a:pt x="783" y="459"/>
                  </a:lnTo>
                  <a:lnTo>
                    <a:pt x="776" y="449"/>
                  </a:lnTo>
                  <a:lnTo>
                    <a:pt x="761" y="463"/>
                  </a:lnTo>
                  <a:lnTo>
                    <a:pt x="760" y="463"/>
                  </a:lnTo>
                  <a:lnTo>
                    <a:pt x="746" y="476"/>
                  </a:lnTo>
                  <a:lnTo>
                    <a:pt x="746" y="477"/>
                  </a:lnTo>
                  <a:lnTo>
                    <a:pt x="733" y="492"/>
                  </a:lnTo>
                  <a:lnTo>
                    <a:pt x="741" y="500"/>
                  </a:lnTo>
                  <a:lnTo>
                    <a:pt x="734" y="491"/>
                  </a:lnTo>
                  <a:lnTo>
                    <a:pt x="720" y="501"/>
                  </a:lnTo>
                  <a:lnTo>
                    <a:pt x="706" y="513"/>
                  </a:lnTo>
                  <a:lnTo>
                    <a:pt x="713" y="523"/>
                  </a:lnTo>
                  <a:lnTo>
                    <a:pt x="706" y="513"/>
                  </a:lnTo>
                  <a:lnTo>
                    <a:pt x="691" y="524"/>
                  </a:lnTo>
                  <a:lnTo>
                    <a:pt x="698" y="534"/>
                  </a:lnTo>
                  <a:lnTo>
                    <a:pt x="692" y="524"/>
                  </a:lnTo>
                  <a:lnTo>
                    <a:pt x="679" y="534"/>
                  </a:lnTo>
                  <a:lnTo>
                    <a:pt x="685" y="544"/>
                  </a:lnTo>
                  <a:lnTo>
                    <a:pt x="679" y="533"/>
                  </a:lnTo>
                  <a:lnTo>
                    <a:pt x="665" y="543"/>
                  </a:lnTo>
                  <a:lnTo>
                    <a:pt x="671" y="554"/>
                  </a:lnTo>
                  <a:lnTo>
                    <a:pt x="665" y="543"/>
                  </a:lnTo>
                  <a:lnTo>
                    <a:pt x="651" y="551"/>
                  </a:lnTo>
                  <a:lnTo>
                    <a:pt x="657" y="562"/>
                  </a:lnTo>
                  <a:lnTo>
                    <a:pt x="652" y="551"/>
                  </a:lnTo>
                  <a:lnTo>
                    <a:pt x="639" y="559"/>
                  </a:lnTo>
                  <a:lnTo>
                    <a:pt x="627" y="566"/>
                  </a:lnTo>
                  <a:lnTo>
                    <a:pt x="632" y="577"/>
                  </a:lnTo>
                  <a:lnTo>
                    <a:pt x="627" y="565"/>
                  </a:lnTo>
                  <a:lnTo>
                    <a:pt x="614" y="571"/>
                  </a:lnTo>
                  <a:lnTo>
                    <a:pt x="619" y="583"/>
                  </a:lnTo>
                  <a:lnTo>
                    <a:pt x="616" y="571"/>
                  </a:lnTo>
                  <a:lnTo>
                    <a:pt x="602" y="575"/>
                  </a:lnTo>
                  <a:lnTo>
                    <a:pt x="605" y="587"/>
                  </a:lnTo>
                  <a:lnTo>
                    <a:pt x="602" y="575"/>
                  </a:lnTo>
                  <a:lnTo>
                    <a:pt x="590" y="579"/>
                  </a:lnTo>
                  <a:lnTo>
                    <a:pt x="578" y="582"/>
                  </a:lnTo>
                  <a:lnTo>
                    <a:pt x="581" y="594"/>
                  </a:lnTo>
                  <a:lnTo>
                    <a:pt x="579" y="582"/>
                  </a:lnTo>
                  <a:lnTo>
                    <a:pt x="567" y="584"/>
                  </a:lnTo>
                  <a:lnTo>
                    <a:pt x="569" y="596"/>
                  </a:lnTo>
                  <a:lnTo>
                    <a:pt x="570" y="583"/>
                  </a:lnTo>
                  <a:lnTo>
                    <a:pt x="558" y="582"/>
                  </a:lnTo>
                  <a:lnTo>
                    <a:pt x="557" y="582"/>
                  </a:lnTo>
                  <a:lnTo>
                    <a:pt x="545" y="582"/>
                  </a:lnTo>
                  <a:lnTo>
                    <a:pt x="545" y="595"/>
                  </a:lnTo>
                  <a:lnTo>
                    <a:pt x="546" y="582"/>
                  </a:lnTo>
                  <a:lnTo>
                    <a:pt x="534" y="581"/>
                  </a:lnTo>
                  <a:lnTo>
                    <a:pt x="533" y="594"/>
                  </a:lnTo>
                  <a:lnTo>
                    <a:pt x="535" y="582"/>
                  </a:lnTo>
                  <a:lnTo>
                    <a:pt x="524" y="580"/>
                  </a:lnTo>
                  <a:lnTo>
                    <a:pt x="512" y="578"/>
                  </a:lnTo>
                  <a:lnTo>
                    <a:pt x="510" y="590"/>
                  </a:lnTo>
                  <a:lnTo>
                    <a:pt x="514" y="578"/>
                  </a:lnTo>
                  <a:lnTo>
                    <a:pt x="502" y="573"/>
                  </a:lnTo>
                  <a:lnTo>
                    <a:pt x="490" y="569"/>
                  </a:lnTo>
                  <a:lnTo>
                    <a:pt x="479" y="565"/>
                  </a:lnTo>
                  <a:lnTo>
                    <a:pt x="475" y="577"/>
                  </a:lnTo>
                  <a:lnTo>
                    <a:pt x="480" y="565"/>
                  </a:lnTo>
                  <a:lnTo>
                    <a:pt x="468" y="559"/>
                  </a:lnTo>
                  <a:lnTo>
                    <a:pt x="456" y="554"/>
                  </a:lnTo>
                  <a:lnTo>
                    <a:pt x="451" y="566"/>
                  </a:lnTo>
                  <a:lnTo>
                    <a:pt x="457" y="555"/>
                  </a:lnTo>
                  <a:lnTo>
                    <a:pt x="446" y="548"/>
                  </a:lnTo>
                  <a:lnTo>
                    <a:pt x="440" y="559"/>
                  </a:lnTo>
                  <a:lnTo>
                    <a:pt x="446" y="548"/>
                  </a:lnTo>
                  <a:lnTo>
                    <a:pt x="434" y="541"/>
                  </a:lnTo>
                  <a:lnTo>
                    <a:pt x="428" y="551"/>
                  </a:lnTo>
                  <a:lnTo>
                    <a:pt x="435" y="542"/>
                  </a:lnTo>
                  <a:lnTo>
                    <a:pt x="423" y="533"/>
                  </a:lnTo>
                  <a:lnTo>
                    <a:pt x="423" y="532"/>
                  </a:lnTo>
                  <a:lnTo>
                    <a:pt x="412" y="524"/>
                  </a:lnTo>
                  <a:lnTo>
                    <a:pt x="405" y="535"/>
                  </a:lnTo>
                  <a:lnTo>
                    <a:pt x="413" y="525"/>
                  </a:lnTo>
                  <a:lnTo>
                    <a:pt x="402" y="516"/>
                  </a:lnTo>
                  <a:lnTo>
                    <a:pt x="401" y="514"/>
                  </a:lnTo>
                  <a:lnTo>
                    <a:pt x="389" y="506"/>
                  </a:lnTo>
                  <a:lnTo>
                    <a:pt x="382" y="517"/>
                  </a:lnTo>
                  <a:lnTo>
                    <a:pt x="390" y="507"/>
                  </a:lnTo>
                  <a:lnTo>
                    <a:pt x="378" y="497"/>
                  </a:lnTo>
                  <a:lnTo>
                    <a:pt x="370" y="507"/>
                  </a:lnTo>
                  <a:lnTo>
                    <a:pt x="378" y="497"/>
                  </a:lnTo>
                  <a:lnTo>
                    <a:pt x="367" y="486"/>
                  </a:lnTo>
                  <a:lnTo>
                    <a:pt x="359" y="496"/>
                  </a:lnTo>
                  <a:lnTo>
                    <a:pt x="368" y="487"/>
                  </a:lnTo>
                  <a:lnTo>
                    <a:pt x="357" y="475"/>
                  </a:lnTo>
                  <a:lnTo>
                    <a:pt x="356" y="474"/>
                  </a:lnTo>
                  <a:lnTo>
                    <a:pt x="345" y="463"/>
                  </a:lnTo>
                  <a:lnTo>
                    <a:pt x="332" y="451"/>
                  </a:lnTo>
                  <a:lnTo>
                    <a:pt x="324" y="461"/>
                  </a:lnTo>
                  <a:lnTo>
                    <a:pt x="334" y="452"/>
                  </a:lnTo>
                  <a:lnTo>
                    <a:pt x="322" y="440"/>
                  </a:lnTo>
                  <a:lnTo>
                    <a:pt x="313" y="449"/>
                  </a:lnTo>
                  <a:lnTo>
                    <a:pt x="322" y="440"/>
                  </a:lnTo>
                  <a:lnTo>
                    <a:pt x="311" y="427"/>
                  </a:lnTo>
                  <a:lnTo>
                    <a:pt x="300" y="414"/>
                  </a:lnTo>
                  <a:lnTo>
                    <a:pt x="291" y="423"/>
                  </a:lnTo>
                  <a:lnTo>
                    <a:pt x="301" y="415"/>
                  </a:lnTo>
                  <a:lnTo>
                    <a:pt x="291" y="401"/>
                  </a:lnTo>
                  <a:lnTo>
                    <a:pt x="290" y="400"/>
                  </a:lnTo>
                  <a:lnTo>
                    <a:pt x="277" y="387"/>
                  </a:lnTo>
                  <a:lnTo>
                    <a:pt x="268" y="396"/>
                  </a:lnTo>
                  <a:lnTo>
                    <a:pt x="278" y="388"/>
                  </a:lnTo>
                  <a:lnTo>
                    <a:pt x="267" y="373"/>
                  </a:lnTo>
                  <a:lnTo>
                    <a:pt x="266" y="372"/>
                  </a:lnTo>
                  <a:lnTo>
                    <a:pt x="255" y="359"/>
                  </a:lnTo>
                  <a:lnTo>
                    <a:pt x="246" y="368"/>
                  </a:lnTo>
                  <a:lnTo>
                    <a:pt x="256" y="360"/>
                  </a:lnTo>
                  <a:lnTo>
                    <a:pt x="245" y="345"/>
                  </a:lnTo>
                  <a:lnTo>
                    <a:pt x="233" y="329"/>
                  </a:lnTo>
                  <a:lnTo>
                    <a:pt x="223" y="337"/>
                  </a:lnTo>
                  <a:lnTo>
                    <a:pt x="233" y="329"/>
                  </a:lnTo>
                  <a:lnTo>
                    <a:pt x="222" y="313"/>
                  </a:lnTo>
                  <a:lnTo>
                    <a:pt x="211" y="298"/>
                  </a:lnTo>
                  <a:lnTo>
                    <a:pt x="201" y="305"/>
                  </a:lnTo>
                  <a:lnTo>
                    <a:pt x="211" y="298"/>
                  </a:lnTo>
                  <a:lnTo>
                    <a:pt x="200" y="281"/>
                  </a:lnTo>
                  <a:lnTo>
                    <a:pt x="188" y="265"/>
                  </a:lnTo>
                  <a:lnTo>
                    <a:pt x="177" y="249"/>
                  </a:lnTo>
                  <a:lnTo>
                    <a:pt x="167" y="256"/>
                  </a:lnTo>
                  <a:lnTo>
                    <a:pt x="177" y="250"/>
                  </a:lnTo>
                  <a:lnTo>
                    <a:pt x="166" y="233"/>
                  </a:lnTo>
                  <a:lnTo>
                    <a:pt x="155" y="215"/>
                  </a:lnTo>
                  <a:lnTo>
                    <a:pt x="155" y="214"/>
                  </a:lnTo>
                  <a:lnTo>
                    <a:pt x="143" y="198"/>
                  </a:lnTo>
                  <a:lnTo>
                    <a:pt x="133" y="205"/>
                  </a:lnTo>
                  <a:lnTo>
                    <a:pt x="143" y="199"/>
                  </a:lnTo>
                  <a:lnTo>
                    <a:pt x="132" y="181"/>
                  </a:lnTo>
                  <a:lnTo>
                    <a:pt x="121" y="164"/>
                  </a:lnTo>
                  <a:lnTo>
                    <a:pt x="111" y="170"/>
                  </a:lnTo>
                  <a:lnTo>
                    <a:pt x="121" y="164"/>
                  </a:lnTo>
                  <a:lnTo>
                    <a:pt x="110" y="145"/>
                  </a:lnTo>
                  <a:lnTo>
                    <a:pt x="98" y="128"/>
                  </a:lnTo>
                  <a:lnTo>
                    <a:pt x="88" y="135"/>
                  </a:lnTo>
                  <a:lnTo>
                    <a:pt x="98" y="128"/>
                  </a:lnTo>
                  <a:lnTo>
                    <a:pt x="87" y="109"/>
                  </a:lnTo>
                  <a:lnTo>
                    <a:pt x="76" y="92"/>
                  </a:lnTo>
                  <a:lnTo>
                    <a:pt x="66" y="99"/>
                  </a:lnTo>
                  <a:lnTo>
                    <a:pt x="76" y="92"/>
                  </a:lnTo>
                  <a:lnTo>
                    <a:pt x="66" y="74"/>
                  </a:lnTo>
                  <a:lnTo>
                    <a:pt x="55" y="55"/>
                  </a:lnTo>
                  <a:lnTo>
                    <a:pt x="43" y="37"/>
                  </a:lnTo>
                  <a:lnTo>
                    <a:pt x="32" y="1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66FF33"/>
            </a:solidFill>
            <a:ln w="9525">
              <a:solidFill>
                <a:srgbClr val="99FF33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5" name="Freeform 11"/>
            <p:cNvSpPr>
              <a:spLocks/>
            </p:cNvSpPr>
            <p:nvPr/>
          </p:nvSpPr>
          <p:spPr bwMode="auto">
            <a:xfrm rot="70419" flipV="1">
              <a:off x="2860" y="1654"/>
              <a:ext cx="741" cy="461"/>
            </a:xfrm>
            <a:custGeom>
              <a:avLst/>
              <a:gdLst>
                <a:gd name="T0" fmla="*/ 1 w 1078"/>
                <a:gd name="T1" fmla="*/ 1 h 655"/>
                <a:gd name="T2" fmla="*/ 1 w 1078"/>
                <a:gd name="T3" fmla="*/ 1 h 655"/>
                <a:gd name="T4" fmla="*/ 1 w 1078"/>
                <a:gd name="T5" fmla="*/ 1 h 655"/>
                <a:gd name="T6" fmla="*/ 1 w 1078"/>
                <a:gd name="T7" fmla="*/ 1 h 655"/>
                <a:gd name="T8" fmla="*/ 1 w 1078"/>
                <a:gd name="T9" fmla="*/ 1 h 655"/>
                <a:gd name="T10" fmla="*/ 1 w 1078"/>
                <a:gd name="T11" fmla="*/ 1 h 655"/>
                <a:gd name="T12" fmla="*/ 1 w 1078"/>
                <a:gd name="T13" fmla="*/ 1 h 655"/>
                <a:gd name="T14" fmla="*/ 1 w 1078"/>
                <a:gd name="T15" fmla="*/ 1 h 655"/>
                <a:gd name="T16" fmla="*/ 1 w 1078"/>
                <a:gd name="T17" fmla="*/ 1 h 655"/>
                <a:gd name="T18" fmla="*/ 1 w 1078"/>
                <a:gd name="T19" fmla="*/ 1 h 655"/>
                <a:gd name="T20" fmla="*/ 1 w 1078"/>
                <a:gd name="T21" fmla="*/ 1 h 655"/>
                <a:gd name="T22" fmla="*/ 1 w 1078"/>
                <a:gd name="T23" fmla="*/ 1 h 655"/>
                <a:gd name="T24" fmla="*/ 1 w 1078"/>
                <a:gd name="T25" fmla="*/ 1 h 655"/>
                <a:gd name="T26" fmla="*/ 1 w 1078"/>
                <a:gd name="T27" fmla="*/ 1 h 655"/>
                <a:gd name="T28" fmla="*/ 1 w 1078"/>
                <a:gd name="T29" fmla="*/ 1 h 655"/>
                <a:gd name="T30" fmla="*/ 1 w 1078"/>
                <a:gd name="T31" fmla="*/ 1 h 655"/>
                <a:gd name="T32" fmla="*/ 1 w 1078"/>
                <a:gd name="T33" fmla="*/ 1 h 655"/>
                <a:gd name="T34" fmla="*/ 1 w 1078"/>
                <a:gd name="T35" fmla="*/ 1 h 655"/>
                <a:gd name="T36" fmla="*/ 1 w 1078"/>
                <a:gd name="T37" fmla="*/ 1 h 655"/>
                <a:gd name="T38" fmla="*/ 1 w 1078"/>
                <a:gd name="T39" fmla="*/ 1 h 655"/>
                <a:gd name="T40" fmla="*/ 1 w 1078"/>
                <a:gd name="T41" fmla="*/ 1 h 655"/>
                <a:gd name="T42" fmla="*/ 1 w 1078"/>
                <a:gd name="T43" fmla="*/ 1 h 655"/>
                <a:gd name="T44" fmla="*/ 1 w 1078"/>
                <a:gd name="T45" fmla="*/ 1 h 655"/>
                <a:gd name="T46" fmla="*/ 1 w 1078"/>
                <a:gd name="T47" fmla="*/ 1 h 655"/>
                <a:gd name="T48" fmla="*/ 1 w 1078"/>
                <a:gd name="T49" fmla="*/ 1 h 655"/>
                <a:gd name="T50" fmla="*/ 1 w 1078"/>
                <a:gd name="T51" fmla="*/ 1 h 655"/>
                <a:gd name="T52" fmla="*/ 1 w 1078"/>
                <a:gd name="T53" fmla="*/ 1 h 655"/>
                <a:gd name="T54" fmla="*/ 1 w 1078"/>
                <a:gd name="T55" fmla="*/ 1 h 655"/>
                <a:gd name="T56" fmla="*/ 1 w 1078"/>
                <a:gd name="T57" fmla="*/ 1 h 655"/>
                <a:gd name="T58" fmla="*/ 1 w 1078"/>
                <a:gd name="T59" fmla="*/ 1 h 655"/>
                <a:gd name="T60" fmla="*/ 1 w 1078"/>
                <a:gd name="T61" fmla="*/ 1 h 655"/>
                <a:gd name="T62" fmla="*/ 1 w 1078"/>
                <a:gd name="T63" fmla="*/ 1 h 655"/>
                <a:gd name="T64" fmla="*/ 1 w 1078"/>
                <a:gd name="T65" fmla="*/ 1 h 655"/>
                <a:gd name="T66" fmla="*/ 1 w 1078"/>
                <a:gd name="T67" fmla="*/ 1 h 655"/>
                <a:gd name="T68" fmla="*/ 1 w 1078"/>
                <a:gd name="T69" fmla="*/ 1 h 655"/>
                <a:gd name="T70" fmla="*/ 1 w 1078"/>
                <a:gd name="T71" fmla="*/ 1 h 655"/>
                <a:gd name="T72" fmla="*/ 1 w 1078"/>
                <a:gd name="T73" fmla="*/ 1 h 655"/>
                <a:gd name="T74" fmla="*/ 1 w 1078"/>
                <a:gd name="T75" fmla="*/ 1 h 655"/>
                <a:gd name="T76" fmla="*/ 1 w 1078"/>
                <a:gd name="T77" fmla="*/ 1 h 655"/>
                <a:gd name="T78" fmla="*/ 1 w 1078"/>
                <a:gd name="T79" fmla="*/ 1 h 655"/>
                <a:gd name="T80" fmla="*/ 1 w 1078"/>
                <a:gd name="T81" fmla="*/ 1 h 655"/>
                <a:gd name="T82" fmla="*/ 1 w 1078"/>
                <a:gd name="T83" fmla="*/ 1 h 655"/>
                <a:gd name="T84" fmla="*/ 1 w 1078"/>
                <a:gd name="T85" fmla="*/ 1 h 655"/>
                <a:gd name="T86" fmla="*/ 1 w 1078"/>
                <a:gd name="T87" fmla="*/ 1 h 655"/>
                <a:gd name="T88" fmla="*/ 1 w 1078"/>
                <a:gd name="T89" fmla="*/ 1 h 655"/>
                <a:gd name="T90" fmla="*/ 1 w 1078"/>
                <a:gd name="T91" fmla="*/ 1 h 655"/>
                <a:gd name="T92" fmla="*/ 1 w 1078"/>
                <a:gd name="T93" fmla="*/ 1 h 655"/>
                <a:gd name="T94" fmla="*/ 1 w 1078"/>
                <a:gd name="T95" fmla="*/ 1 h 655"/>
                <a:gd name="T96" fmla="*/ 1 w 1078"/>
                <a:gd name="T97" fmla="*/ 1 h 655"/>
                <a:gd name="T98" fmla="*/ 1 w 1078"/>
                <a:gd name="T99" fmla="*/ 1 h 655"/>
                <a:gd name="T100" fmla="*/ 1 w 1078"/>
                <a:gd name="T101" fmla="*/ 1 h 655"/>
                <a:gd name="T102" fmla="*/ 1 w 1078"/>
                <a:gd name="T103" fmla="*/ 1 h 655"/>
                <a:gd name="T104" fmla="*/ 1 w 1078"/>
                <a:gd name="T105" fmla="*/ 1 h 655"/>
                <a:gd name="T106" fmla="*/ 1 w 1078"/>
                <a:gd name="T107" fmla="*/ 1 h 655"/>
                <a:gd name="T108" fmla="*/ 1 w 1078"/>
                <a:gd name="T109" fmla="*/ 1 h 655"/>
                <a:gd name="T110" fmla="*/ 1 w 1078"/>
                <a:gd name="T111" fmla="*/ 1 h 655"/>
                <a:gd name="T112" fmla="*/ 1 w 1078"/>
                <a:gd name="T113" fmla="*/ 1 h 655"/>
                <a:gd name="T114" fmla="*/ 1 w 1078"/>
                <a:gd name="T115" fmla="*/ 1 h 655"/>
                <a:gd name="T116" fmla="*/ 1 w 1078"/>
                <a:gd name="T117" fmla="*/ 1 h 655"/>
                <a:gd name="T118" fmla="*/ 1 w 1078"/>
                <a:gd name="T119" fmla="*/ 1 h 655"/>
                <a:gd name="T120" fmla="*/ 1 w 1078"/>
                <a:gd name="T121" fmla="*/ 1 h 65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078"/>
                <a:gd name="T184" fmla="*/ 0 h 655"/>
                <a:gd name="T185" fmla="*/ 1078 w 1078"/>
                <a:gd name="T186" fmla="*/ 655 h 65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078" h="655">
                  <a:moveTo>
                    <a:pt x="0" y="609"/>
                  </a:moveTo>
                  <a:lnTo>
                    <a:pt x="19" y="625"/>
                  </a:lnTo>
                  <a:lnTo>
                    <a:pt x="31" y="606"/>
                  </a:lnTo>
                  <a:lnTo>
                    <a:pt x="43" y="587"/>
                  </a:lnTo>
                  <a:lnTo>
                    <a:pt x="54" y="568"/>
                  </a:lnTo>
                  <a:lnTo>
                    <a:pt x="44" y="560"/>
                  </a:lnTo>
                  <a:lnTo>
                    <a:pt x="54" y="568"/>
                  </a:lnTo>
                  <a:lnTo>
                    <a:pt x="66" y="547"/>
                  </a:lnTo>
                  <a:lnTo>
                    <a:pt x="77" y="530"/>
                  </a:lnTo>
                  <a:lnTo>
                    <a:pt x="67" y="522"/>
                  </a:lnTo>
                  <a:lnTo>
                    <a:pt x="77" y="530"/>
                  </a:lnTo>
                  <a:lnTo>
                    <a:pt x="90" y="511"/>
                  </a:lnTo>
                  <a:lnTo>
                    <a:pt x="101" y="493"/>
                  </a:lnTo>
                  <a:lnTo>
                    <a:pt x="112" y="473"/>
                  </a:lnTo>
                  <a:lnTo>
                    <a:pt x="102" y="466"/>
                  </a:lnTo>
                  <a:lnTo>
                    <a:pt x="112" y="473"/>
                  </a:lnTo>
                  <a:lnTo>
                    <a:pt x="124" y="455"/>
                  </a:lnTo>
                  <a:lnTo>
                    <a:pt x="137" y="437"/>
                  </a:lnTo>
                  <a:lnTo>
                    <a:pt x="149" y="419"/>
                  </a:lnTo>
                  <a:lnTo>
                    <a:pt x="161" y="401"/>
                  </a:lnTo>
                  <a:lnTo>
                    <a:pt x="172" y="383"/>
                  </a:lnTo>
                  <a:lnTo>
                    <a:pt x="162" y="376"/>
                  </a:lnTo>
                  <a:lnTo>
                    <a:pt x="172" y="383"/>
                  </a:lnTo>
                  <a:lnTo>
                    <a:pt x="185" y="365"/>
                  </a:lnTo>
                  <a:lnTo>
                    <a:pt x="196" y="348"/>
                  </a:lnTo>
                  <a:lnTo>
                    <a:pt x="207" y="331"/>
                  </a:lnTo>
                  <a:lnTo>
                    <a:pt x="197" y="324"/>
                  </a:lnTo>
                  <a:lnTo>
                    <a:pt x="206" y="332"/>
                  </a:lnTo>
                  <a:lnTo>
                    <a:pt x="218" y="317"/>
                  </a:lnTo>
                  <a:lnTo>
                    <a:pt x="231" y="300"/>
                  </a:lnTo>
                  <a:lnTo>
                    <a:pt x="232" y="299"/>
                  </a:lnTo>
                  <a:lnTo>
                    <a:pt x="243" y="281"/>
                  </a:lnTo>
                  <a:lnTo>
                    <a:pt x="233" y="274"/>
                  </a:lnTo>
                  <a:lnTo>
                    <a:pt x="242" y="282"/>
                  </a:lnTo>
                  <a:lnTo>
                    <a:pt x="253" y="267"/>
                  </a:lnTo>
                  <a:lnTo>
                    <a:pt x="244" y="258"/>
                  </a:lnTo>
                  <a:lnTo>
                    <a:pt x="253" y="267"/>
                  </a:lnTo>
                  <a:lnTo>
                    <a:pt x="265" y="251"/>
                  </a:lnTo>
                  <a:lnTo>
                    <a:pt x="256" y="242"/>
                  </a:lnTo>
                  <a:lnTo>
                    <a:pt x="265" y="252"/>
                  </a:lnTo>
                  <a:lnTo>
                    <a:pt x="278" y="239"/>
                  </a:lnTo>
                  <a:lnTo>
                    <a:pt x="278" y="238"/>
                  </a:lnTo>
                  <a:lnTo>
                    <a:pt x="289" y="224"/>
                  </a:lnTo>
                  <a:lnTo>
                    <a:pt x="280" y="214"/>
                  </a:lnTo>
                  <a:lnTo>
                    <a:pt x="289" y="224"/>
                  </a:lnTo>
                  <a:lnTo>
                    <a:pt x="301" y="208"/>
                  </a:lnTo>
                  <a:lnTo>
                    <a:pt x="312" y="193"/>
                  </a:lnTo>
                  <a:lnTo>
                    <a:pt x="303" y="185"/>
                  </a:lnTo>
                  <a:lnTo>
                    <a:pt x="312" y="193"/>
                  </a:lnTo>
                  <a:lnTo>
                    <a:pt x="324" y="180"/>
                  </a:lnTo>
                  <a:lnTo>
                    <a:pt x="335" y="167"/>
                  </a:lnTo>
                  <a:lnTo>
                    <a:pt x="326" y="157"/>
                  </a:lnTo>
                  <a:lnTo>
                    <a:pt x="334" y="168"/>
                  </a:lnTo>
                  <a:lnTo>
                    <a:pt x="346" y="155"/>
                  </a:lnTo>
                  <a:lnTo>
                    <a:pt x="347" y="155"/>
                  </a:lnTo>
                  <a:lnTo>
                    <a:pt x="358" y="143"/>
                  </a:lnTo>
                  <a:lnTo>
                    <a:pt x="349" y="133"/>
                  </a:lnTo>
                  <a:lnTo>
                    <a:pt x="357" y="143"/>
                  </a:lnTo>
                  <a:lnTo>
                    <a:pt x="369" y="131"/>
                  </a:lnTo>
                  <a:lnTo>
                    <a:pt x="361" y="122"/>
                  </a:lnTo>
                  <a:lnTo>
                    <a:pt x="369" y="131"/>
                  </a:lnTo>
                  <a:lnTo>
                    <a:pt x="381" y="121"/>
                  </a:lnTo>
                  <a:lnTo>
                    <a:pt x="393" y="110"/>
                  </a:lnTo>
                  <a:lnTo>
                    <a:pt x="403" y="100"/>
                  </a:lnTo>
                  <a:lnTo>
                    <a:pt x="395" y="90"/>
                  </a:lnTo>
                  <a:lnTo>
                    <a:pt x="402" y="101"/>
                  </a:lnTo>
                  <a:lnTo>
                    <a:pt x="415" y="91"/>
                  </a:lnTo>
                  <a:lnTo>
                    <a:pt x="426" y="83"/>
                  </a:lnTo>
                  <a:lnTo>
                    <a:pt x="419" y="71"/>
                  </a:lnTo>
                  <a:lnTo>
                    <a:pt x="425" y="83"/>
                  </a:lnTo>
                  <a:lnTo>
                    <a:pt x="437" y="75"/>
                  </a:lnTo>
                  <a:lnTo>
                    <a:pt x="439" y="73"/>
                  </a:lnTo>
                  <a:lnTo>
                    <a:pt x="449" y="64"/>
                  </a:lnTo>
                  <a:lnTo>
                    <a:pt x="441" y="54"/>
                  </a:lnTo>
                  <a:lnTo>
                    <a:pt x="447" y="66"/>
                  </a:lnTo>
                  <a:lnTo>
                    <a:pt x="459" y="60"/>
                  </a:lnTo>
                  <a:lnTo>
                    <a:pt x="470" y="53"/>
                  </a:lnTo>
                  <a:lnTo>
                    <a:pt x="464" y="40"/>
                  </a:lnTo>
                  <a:lnTo>
                    <a:pt x="469" y="53"/>
                  </a:lnTo>
                  <a:lnTo>
                    <a:pt x="481" y="48"/>
                  </a:lnTo>
                  <a:lnTo>
                    <a:pt x="492" y="41"/>
                  </a:lnTo>
                  <a:lnTo>
                    <a:pt x="487" y="29"/>
                  </a:lnTo>
                  <a:lnTo>
                    <a:pt x="490" y="42"/>
                  </a:lnTo>
                  <a:lnTo>
                    <a:pt x="502" y="39"/>
                  </a:lnTo>
                  <a:lnTo>
                    <a:pt x="503" y="38"/>
                  </a:lnTo>
                  <a:lnTo>
                    <a:pt x="514" y="34"/>
                  </a:lnTo>
                  <a:lnTo>
                    <a:pt x="510" y="22"/>
                  </a:lnTo>
                  <a:lnTo>
                    <a:pt x="514" y="35"/>
                  </a:lnTo>
                  <a:lnTo>
                    <a:pt x="524" y="32"/>
                  </a:lnTo>
                  <a:lnTo>
                    <a:pt x="520" y="18"/>
                  </a:lnTo>
                  <a:lnTo>
                    <a:pt x="522" y="32"/>
                  </a:lnTo>
                  <a:lnTo>
                    <a:pt x="533" y="29"/>
                  </a:lnTo>
                  <a:lnTo>
                    <a:pt x="546" y="27"/>
                  </a:lnTo>
                  <a:lnTo>
                    <a:pt x="543" y="13"/>
                  </a:lnTo>
                  <a:lnTo>
                    <a:pt x="543" y="27"/>
                  </a:lnTo>
                  <a:lnTo>
                    <a:pt x="555" y="27"/>
                  </a:lnTo>
                  <a:lnTo>
                    <a:pt x="566" y="27"/>
                  </a:lnTo>
                  <a:lnTo>
                    <a:pt x="576" y="27"/>
                  </a:lnTo>
                  <a:lnTo>
                    <a:pt x="576" y="13"/>
                  </a:lnTo>
                  <a:lnTo>
                    <a:pt x="574" y="27"/>
                  </a:lnTo>
                  <a:lnTo>
                    <a:pt x="585" y="29"/>
                  </a:lnTo>
                  <a:lnTo>
                    <a:pt x="587" y="16"/>
                  </a:lnTo>
                  <a:lnTo>
                    <a:pt x="583" y="28"/>
                  </a:lnTo>
                  <a:lnTo>
                    <a:pt x="595" y="33"/>
                  </a:lnTo>
                  <a:lnTo>
                    <a:pt x="596" y="34"/>
                  </a:lnTo>
                  <a:lnTo>
                    <a:pt x="607" y="37"/>
                  </a:lnTo>
                  <a:lnTo>
                    <a:pt x="610" y="24"/>
                  </a:lnTo>
                  <a:lnTo>
                    <a:pt x="606" y="36"/>
                  </a:lnTo>
                  <a:lnTo>
                    <a:pt x="618" y="41"/>
                  </a:lnTo>
                  <a:lnTo>
                    <a:pt x="622" y="29"/>
                  </a:lnTo>
                  <a:lnTo>
                    <a:pt x="616" y="40"/>
                  </a:lnTo>
                  <a:lnTo>
                    <a:pt x="628" y="49"/>
                  </a:lnTo>
                  <a:lnTo>
                    <a:pt x="634" y="37"/>
                  </a:lnTo>
                  <a:lnTo>
                    <a:pt x="628" y="49"/>
                  </a:lnTo>
                  <a:lnTo>
                    <a:pt x="640" y="57"/>
                  </a:lnTo>
                  <a:lnTo>
                    <a:pt x="651" y="64"/>
                  </a:lnTo>
                  <a:lnTo>
                    <a:pt x="657" y="53"/>
                  </a:lnTo>
                  <a:lnTo>
                    <a:pt x="650" y="64"/>
                  </a:lnTo>
                  <a:lnTo>
                    <a:pt x="662" y="75"/>
                  </a:lnTo>
                  <a:lnTo>
                    <a:pt x="675" y="86"/>
                  </a:lnTo>
                  <a:lnTo>
                    <a:pt x="682" y="75"/>
                  </a:lnTo>
                  <a:lnTo>
                    <a:pt x="674" y="85"/>
                  </a:lnTo>
                  <a:lnTo>
                    <a:pt x="686" y="96"/>
                  </a:lnTo>
                  <a:lnTo>
                    <a:pt x="699" y="110"/>
                  </a:lnTo>
                  <a:lnTo>
                    <a:pt x="707" y="99"/>
                  </a:lnTo>
                  <a:lnTo>
                    <a:pt x="699" y="110"/>
                  </a:lnTo>
                  <a:lnTo>
                    <a:pt x="710" y="122"/>
                  </a:lnTo>
                  <a:lnTo>
                    <a:pt x="723" y="136"/>
                  </a:lnTo>
                  <a:lnTo>
                    <a:pt x="732" y="125"/>
                  </a:lnTo>
                  <a:lnTo>
                    <a:pt x="722" y="135"/>
                  </a:lnTo>
                  <a:lnTo>
                    <a:pt x="734" y="149"/>
                  </a:lnTo>
                  <a:lnTo>
                    <a:pt x="746" y="163"/>
                  </a:lnTo>
                  <a:lnTo>
                    <a:pt x="758" y="178"/>
                  </a:lnTo>
                  <a:lnTo>
                    <a:pt x="767" y="169"/>
                  </a:lnTo>
                  <a:lnTo>
                    <a:pt x="758" y="178"/>
                  </a:lnTo>
                  <a:lnTo>
                    <a:pt x="770" y="195"/>
                  </a:lnTo>
                  <a:lnTo>
                    <a:pt x="783" y="212"/>
                  </a:lnTo>
                  <a:lnTo>
                    <a:pt x="795" y="229"/>
                  </a:lnTo>
                  <a:lnTo>
                    <a:pt x="807" y="245"/>
                  </a:lnTo>
                  <a:lnTo>
                    <a:pt x="816" y="237"/>
                  </a:lnTo>
                  <a:lnTo>
                    <a:pt x="807" y="244"/>
                  </a:lnTo>
                  <a:lnTo>
                    <a:pt x="819" y="263"/>
                  </a:lnTo>
                  <a:lnTo>
                    <a:pt x="832" y="280"/>
                  </a:lnTo>
                  <a:lnTo>
                    <a:pt x="841" y="273"/>
                  </a:lnTo>
                  <a:lnTo>
                    <a:pt x="832" y="280"/>
                  </a:lnTo>
                  <a:lnTo>
                    <a:pt x="843" y="299"/>
                  </a:lnTo>
                  <a:lnTo>
                    <a:pt x="854" y="317"/>
                  </a:lnTo>
                  <a:lnTo>
                    <a:pt x="865" y="334"/>
                  </a:lnTo>
                  <a:lnTo>
                    <a:pt x="877" y="353"/>
                  </a:lnTo>
                  <a:lnTo>
                    <a:pt x="888" y="370"/>
                  </a:lnTo>
                  <a:lnTo>
                    <a:pt x="899" y="389"/>
                  </a:lnTo>
                  <a:lnTo>
                    <a:pt x="908" y="381"/>
                  </a:lnTo>
                  <a:lnTo>
                    <a:pt x="898" y="389"/>
                  </a:lnTo>
                  <a:lnTo>
                    <a:pt x="908" y="407"/>
                  </a:lnTo>
                  <a:lnTo>
                    <a:pt x="909" y="407"/>
                  </a:lnTo>
                  <a:lnTo>
                    <a:pt x="921" y="425"/>
                  </a:lnTo>
                  <a:lnTo>
                    <a:pt x="930" y="417"/>
                  </a:lnTo>
                  <a:lnTo>
                    <a:pt x="920" y="425"/>
                  </a:lnTo>
                  <a:lnTo>
                    <a:pt x="930" y="442"/>
                  </a:lnTo>
                  <a:lnTo>
                    <a:pt x="940" y="434"/>
                  </a:lnTo>
                  <a:lnTo>
                    <a:pt x="930" y="441"/>
                  </a:lnTo>
                  <a:lnTo>
                    <a:pt x="939" y="458"/>
                  </a:lnTo>
                  <a:lnTo>
                    <a:pt x="940" y="459"/>
                  </a:lnTo>
                  <a:lnTo>
                    <a:pt x="951" y="477"/>
                  </a:lnTo>
                  <a:lnTo>
                    <a:pt x="960" y="469"/>
                  </a:lnTo>
                  <a:lnTo>
                    <a:pt x="950" y="476"/>
                  </a:lnTo>
                  <a:lnTo>
                    <a:pt x="959" y="493"/>
                  </a:lnTo>
                  <a:lnTo>
                    <a:pt x="959" y="494"/>
                  </a:lnTo>
                  <a:lnTo>
                    <a:pt x="969" y="509"/>
                  </a:lnTo>
                  <a:lnTo>
                    <a:pt x="978" y="525"/>
                  </a:lnTo>
                  <a:lnTo>
                    <a:pt x="987" y="541"/>
                  </a:lnTo>
                  <a:lnTo>
                    <a:pt x="995" y="555"/>
                  </a:lnTo>
                  <a:lnTo>
                    <a:pt x="996" y="555"/>
                  </a:lnTo>
                  <a:lnTo>
                    <a:pt x="1005" y="569"/>
                  </a:lnTo>
                  <a:lnTo>
                    <a:pt x="1015" y="561"/>
                  </a:lnTo>
                  <a:lnTo>
                    <a:pt x="1004" y="568"/>
                  </a:lnTo>
                  <a:lnTo>
                    <a:pt x="1012" y="582"/>
                  </a:lnTo>
                  <a:lnTo>
                    <a:pt x="1013" y="583"/>
                  </a:lnTo>
                  <a:lnTo>
                    <a:pt x="1021" y="595"/>
                  </a:lnTo>
                  <a:lnTo>
                    <a:pt x="1030" y="587"/>
                  </a:lnTo>
                  <a:lnTo>
                    <a:pt x="1020" y="595"/>
                  </a:lnTo>
                  <a:lnTo>
                    <a:pt x="1027" y="607"/>
                  </a:lnTo>
                  <a:lnTo>
                    <a:pt x="1028" y="607"/>
                  </a:lnTo>
                  <a:lnTo>
                    <a:pt x="1035" y="619"/>
                  </a:lnTo>
                  <a:lnTo>
                    <a:pt x="1041" y="627"/>
                  </a:lnTo>
                  <a:lnTo>
                    <a:pt x="1041" y="629"/>
                  </a:lnTo>
                  <a:lnTo>
                    <a:pt x="1048" y="638"/>
                  </a:lnTo>
                  <a:lnTo>
                    <a:pt x="1058" y="630"/>
                  </a:lnTo>
                  <a:lnTo>
                    <a:pt x="1048" y="637"/>
                  </a:lnTo>
                  <a:lnTo>
                    <a:pt x="1054" y="647"/>
                  </a:lnTo>
                  <a:lnTo>
                    <a:pt x="1054" y="648"/>
                  </a:lnTo>
                  <a:lnTo>
                    <a:pt x="1060" y="655"/>
                  </a:lnTo>
                  <a:lnTo>
                    <a:pt x="1078" y="637"/>
                  </a:lnTo>
                  <a:lnTo>
                    <a:pt x="1073" y="631"/>
                  </a:lnTo>
                  <a:lnTo>
                    <a:pt x="1064" y="638"/>
                  </a:lnTo>
                  <a:lnTo>
                    <a:pt x="1074" y="631"/>
                  </a:lnTo>
                  <a:lnTo>
                    <a:pt x="1068" y="622"/>
                  </a:lnTo>
                  <a:lnTo>
                    <a:pt x="1061" y="612"/>
                  </a:lnTo>
                  <a:lnTo>
                    <a:pt x="1050" y="620"/>
                  </a:lnTo>
                  <a:lnTo>
                    <a:pt x="1061" y="612"/>
                  </a:lnTo>
                  <a:lnTo>
                    <a:pt x="1054" y="603"/>
                  </a:lnTo>
                  <a:lnTo>
                    <a:pt x="1047" y="592"/>
                  </a:lnTo>
                  <a:lnTo>
                    <a:pt x="1037" y="599"/>
                  </a:lnTo>
                  <a:lnTo>
                    <a:pt x="1047" y="593"/>
                  </a:lnTo>
                  <a:lnTo>
                    <a:pt x="1040" y="580"/>
                  </a:lnTo>
                  <a:lnTo>
                    <a:pt x="1040" y="579"/>
                  </a:lnTo>
                  <a:lnTo>
                    <a:pt x="1032" y="567"/>
                  </a:lnTo>
                  <a:lnTo>
                    <a:pt x="1022" y="574"/>
                  </a:lnTo>
                  <a:lnTo>
                    <a:pt x="1032" y="568"/>
                  </a:lnTo>
                  <a:lnTo>
                    <a:pt x="1025" y="555"/>
                  </a:lnTo>
                  <a:lnTo>
                    <a:pt x="1016" y="540"/>
                  </a:lnTo>
                  <a:lnTo>
                    <a:pt x="1005" y="546"/>
                  </a:lnTo>
                  <a:lnTo>
                    <a:pt x="1016" y="540"/>
                  </a:lnTo>
                  <a:lnTo>
                    <a:pt x="1007" y="527"/>
                  </a:lnTo>
                  <a:lnTo>
                    <a:pt x="998" y="510"/>
                  </a:lnTo>
                  <a:lnTo>
                    <a:pt x="989" y="495"/>
                  </a:lnTo>
                  <a:lnTo>
                    <a:pt x="980" y="479"/>
                  </a:lnTo>
                  <a:lnTo>
                    <a:pt x="970" y="485"/>
                  </a:lnTo>
                  <a:lnTo>
                    <a:pt x="980" y="479"/>
                  </a:lnTo>
                  <a:lnTo>
                    <a:pt x="971" y="462"/>
                  </a:lnTo>
                  <a:lnTo>
                    <a:pt x="971" y="460"/>
                  </a:lnTo>
                  <a:lnTo>
                    <a:pt x="959" y="444"/>
                  </a:lnTo>
                  <a:lnTo>
                    <a:pt x="949" y="452"/>
                  </a:lnTo>
                  <a:lnTo>
                    <a:pt x="960" y="445"/>
                  </a:lnTo>
                  <a:lnTo>
                    <a:pt x="951" y="427"/>
                  </a:lnTo>
                  <a:lnTo>
                    <a:pt x="950" y="427"/>
                  </a:lnTo>
                  <a:lnTo>
                    <a:pt x="940" y="410"/>
                  </a:lnTo>
                  <a:lnTo>
                    <a:pt x="929" y="392"/>
                  </a:lnTo>
                  <a:lnTo>
                    <a:pt x="919" y="398"/>
                  </a:lnTo>
                  <a:lnTo>
                    <a:pt x="929" y="392"/>
                  </a:lnTo>
                  <a:lnTo>
                    <a:pt x="919" y="375"/>
                  </a:lnTo>
                  <a:lnTo>
                    <a:pt x="907" y="356"/>
                  </a:lnTo>
                  <a:lnTo>
                    <a:pt x="896" y="338"/>
                  </a:lnTo>
                  <a:lnTo>
                    <a:pt x="885" y="320"/>
                  </a:lnTo>
                  <a:lnTo>
                    <a:pt x="874" y="302"/>
                  </a:lnTo>
                  <a:lnTo>
                    <a:pt x="862" y="284"/>
                  </a:lnTo>
                  <a:lnTo>
                    <a:pt x="851" y="266"/>
                  </a:lnTo>
                  <a:lnTo>
                    <a:pt x="851" y="265"/>
                  </a:lnTo>
                  <a:lnTo>
                    <a:pt x="839" y="247"/>
                  </a:lnTo>
                  <a:lnTo>
                    <a:pt x="827" y="229"/>
                  </a:lnTo>
                  <a:lnTo>
                    <a:pt x="826" y="229"/>
                  </a:lnTo>
                  <a:lnTo>
                    <a:pt x="813" y="212"/>
                  </a:lnTo>
                  <a:lnTo>
                    <a:pt x="801" y="195"/>
                  </a:lnTo>
                  <a:lnTo>
                    <a:pt x="789" y="178"/>
                  </a:lnTo>
                  <a:lnTo>
                    <a:pt x="776" y="161"/>
                  </a:lnTo>
                  <a:lnTo>
                    <a:pt x="776" y="160"/>
                  </a:lnTo>
                  <a:lnTo>
                    <a:pt x="764" y="146"/>
                  </a:lnTo>
                  <a:lnTo>
                    <a:pt x="752" y="130"/>
                  </a:lnTo>
                  <a:lnTo>
                    <a:pt x="743" y="140"/>
                  </a:lnTo>
                  <a:lnTo>
                    <a:pt x="752" y="131"/>
                  </a:lnTo>
                  <a:lnTo>
                    <a:pt x="741" y="117"/>
                  </a:lnTo>
                  <a:lnTo>
                    <a:pt x="740" y="115"/>
                  </a:lnTo>
                  <a:lnTo>
                    <a:pt x="726" y="101"/>
                  </a:lnTo>
                  <a:lnTo>
                    <a:pt x="718" y="112"/>
                  </a:lnTo>
                  <a:lnTo>
                    <a:pt x="727" y="102"/>
                  </a:lnTo>
                  <a:lnTo>
                    <a:pt x="716" y="90"/>
                  </a:lnTo>
                  <a:lnTo>
                    <a:pt x="715" y="89"/>
                  </a:lnTo>
                  <a:lnTo>
                    <a:pt x="702" y="76"/>
                  </a:lnTo>
                  <a:lnTo>
                    <a:pt x="691" y="64"/>
                  </a:lnTo>
                  <a:lnTo>
                    <a:pt x="690" y="64"/>
                  </a:lnTo>
                  <a:lnTo>
                    <a:pt x="676" y="53"/>
                  </a:lnTo>
                  <a:lnTo>
                    <a:pt x="664" y="42"/>
                  </a:lnTo>
                  <a:lnTo>
                    <a:pt x="664" y="41"/>
                  </a:lnTo>
                  <a:lnTo>
                    <a:pt x="653" y="34"/>
                  </a:lnTo>
                  <a:lnTo>
                    <a:pt x="642" y="26"/>
                  </a:lnTo>
                  <a:lnTo>
                    <a:pt x="641" y="26"/>
                  </a:lnTo>
                  <a:lnTo>
                    <a:pt x="628" y="18"/>
                  </a:lnTo>
                  <a:lnTo>
                    <a:pt x="627" y="17"/>
                  </a:lnTo>
                  <a:lnTo>
                    <a:pt x="615" y="11"/>
                  </a:lnTo>
                  <a:lnTo>
                    <a:pt x="613" y="11"/>
                  </a:lnTo>
                  <a:lnTo>
                    <a:pt x="602" y="8"/>
                  </a:lnTo>
                  <a:lnTo>
                    <a:pt x="599" y="21"/>
                  </a:lnTo>
                  <a:lnTo>
                    <a:pt x="603" y="8"/>
                  </a:lnTo>
                  <a:lnTo>
                    <a:pt x="592" y="3"/>
                  </a:lnTo>
                  <a:lnTo>
                    <a:pt x="589" y="3"/>
                  </a:lnTo>
                  <a:lnTo>
                    <a:pt x="578" y="1"/>
                  </a:lnTo>
                  <a:lnTo>
                    <a:pt x="576" y="0"/>
                  </a:lnTo>
                  <a:lnTo>
                    <a:pt x="566" y="0"/>
                  </a:lnTo>
                  <a:lnTo>
                    <a:pt x="555" y="0"/>
                  </a:lnTo>
                  <a:lnTo>
                    <a:pt x="543" y="0"/>
                  </a:lnTo>
                  <a:lnTo>
                    <a:pt x="541" y="1"/>
                  </a:lnTo>
                  <a:lnTo>
                    <a:pt x="529" y="3"/>
                  </a:lnTo>
                  <a:lnTo>
                    <a:pt x="518" y="6"/>
                  </a:lnTo>
                  <a:lnTo>
                    <a:pt x="517" y="6"/>
                  </a:lnTo>
                  <a:lnTo>
                    <a:pt x="507" y="9"/>
                  </a:lnTo>
                  <a:lnTo>
                    <a:pt x="506" y="9"/>
                  </a:lnTo>
                  <a:lnTo>
                    <a:pt x="494" y="13"/>
                  </a:lnTo>
                  <a:lnTo>
                    <a:pt x="499" y="26"/>
                  </a:lnTo>
                  <a:lnTo>
                    <a:pt x="495" y="13"/>
                  </a:lnTo>
                  <a:lnTo>
                    <a:pt x="484" y="17"/>
                  </a:lnTo>
                  <a:lnTo>
                    <a:pt x="482" y="17"/>
                  </a:lnTo>
                  <a:lnTo>
                    <a:pt x="471" y="23"/>
                  </a:lnTo>
                  <a:lnTo>
                    <a:pt x="476" y="35"/>
                  </a:lnTo>
                  <a:lnTo>
                    <a:pt x="472" y="23"/>
                  </a:lnTo>
                  <a:lnTo>
                    <a:pt x="460" y="28"/>
                  </a:lnTo>
                  <a:lnTo>
                    <a:pt x="459" y="29"/>
                  </a:lnTo>
                  <a:lnTo>
                    <a:pt x="447" y="36"/>
                  </a:lnTo>
                  <a:lnTo>
                    <a:pt x="436" y="42"/>
                  </a:lnTo>
                  <a:lnTo>
                    <a:pt x="434" y="44"/>
                  </a:lnTo>
                  <a:lnTo>
                    <a:pt x="424" y="53"/>
                  </a:lnTo>
                  <a:lnTo>
                    <a:pt x="431" y="63"/>
                  </a:lnTo>
                  <a:lnTo>
                    <a:pt x="425" y="52"/>
                  </a:lnTo>
                  <a:lnTo>
                    <a:pt x="413" y="60"/>
                  </a:lnTo>
                  <a:lnTo>
                    <a:pt x="412" y="61"/>
                  </a:lnTo>
                  <a:lnTo>
                    <a:pt x="400" y="70"/>
                  </a:lnTo>
                  <a:lnTo>
                    <a:pt x="388" y="80"/>
                  </a:lnTo>
                  <a:lnTo>
                    <a:pt x="378" y="89"/>
                  </a:lnTo>
                  <a:lnTo>
                    <a:pt x="366" y="100"/>
                  </a:lnTo>
                  <a:lnTo>
                    <a:pt x="353" y="112"/>
                  </a:lnTo>
                  <a:lnTo>
                    <a:pt x="352" y="112"/>
                  </a:lnTo>
                  <a:lnTo>
                    <a:pt x="341" y="123"/>
                  </a:lnTo>
                  <a:lnTo>
                    <a:pt x="341" y="124"/>
                  </a:lnTo>
                  <a:lnTo>
                    <a:pt x="330" y="137"/>
                  </a:lnTo>
                  <a:lnTo>
                    <a:pt x="338" y="146"/>
                  </a:lnTo>
                  <a:lnTo>
                    <a:pt x="330" y="136"/>
                  </a:lnTo>
                  <a:lnTo>
                    <a:pt x="318" y="148"/>
                  </a:lnTo>
                  <a:lnTo>
                    <a:pt x="318" y="149"/>
                  </a:lnTo>
                  <a:lnTo>
                    <a:pt x="306" y="162"/>
                  </a:lnTo>
                  <a:lnTo>
                    <a:pt x="295" y="176"/>
                  </a:lnTo>
                  <a:lnTo>
                    <a:pt x="294" y="177"/>
                  </a:lnTo>
                  <a:lnTo>
                    <a:pt x="283" y="191"/>
                  </a:lnTo>
                  <a:lnTo>
                    <a:pt x="292" y="200"/>
                  </a:lnTo>
                  <a:lnTo>
                    <a:pt x="284" y="190"/>
                  </a:lnTo>
                  <a:lnTo>
                    <a:pt x="272" y="205"/>
                  </a:lnTo>
                  <a:lnTo>
                    <a:pt x="271" y="206"/>
                  </a:lnTo>
                  <a:lnTo>
                    <a:pt x="259" y="220"/>
                  </a:lnTo>
                  <a:lnTo>
                    <a:pt x="269" y="229"/>
                  </a:lnTo>
                  <a:lnTo>
                    <a:pt x="260" y="219"/>
                  </a:lnTo>
                  <a:lnTo>
                    <a:pt x="248" y="233"/>
                  </a:lnTo>
                  <a:lnTo>
                    <a:pt x="247" y="233"/>
                  </a:lnTo>
                  <a:lnTo>
                    <a:pt x="235" y="249"/>
                  </a:lnTo>
                  <a:lnTo>
                    <a:pt x="235" y="250"/>
                  </a:lnTo>
                  <a:lnTo>
                    <a:pt x="224" y="266"/>
                  </a:lnTo>
                  <a:lnTo>
                    <a:pt x="212" y="282"/>
                  </a:lnTo>
                  <a:lnTo>
                    <a:pt x="222" y="291"/>
                  </a:lnTo>
                  <a:lnTo>
                    <a:pt x="212" y="282"/>
                  </a:lnTo>
                  <a:lnTo>
                    <a:pt x="200" y="300"/>
                  </a:lnTo>
                  <a:lnTo>
                    <a:pt x="209" y="307"/>
                  </a:lnTo>
                  <a:lnTo>
                    <a:pt x="200" y="299"/>
                  </a:lnTo>
                  <a:lnTo>
                    <a:pt x="188" y="315"/>
                  </a:lnTo>
                  <a:lnTo>
                    <a:pt x="188" y="316"/>
                  </a:lnTo>
                  <a:lnTo>
                    <a:pt x="177" y="332"/>
                  </a:lnTo>
                  <a:lnTo>
                    <a:pt x="165" y="350"/>
                  </a:lnTo>
                  <a:lnTo>
                    <a:pt x="153" y="367"/>
                  </a:lnTo>
                  <a:lnTo>
                    <a:pt x="153" y="368"/>
                  </a:lnTo>
                  <a:lnTo>
                    <a:pt x="142" y="387"/>
                  </a:lnTo>
                  <a:lnTo>
                    <a:pt x="151" y="393"/>
                  </a:lnTo>
                  <a:lnTo>
                    <a:pt x="142" y="385"/>
                  </a:lnTo>
                  <a:lnTo>
                    <a:pt x="130" y="404"/>
                  </a:lnTo>
                  <a:lnTo>
                    <a:pt x="117" y="421"/>
                  </a:lnTo>
                  <a:lnTo>
                    <a:pt x="105" y="440"/>
                  </a:lnTo>
                  <a:lnTo>
                    <a:pt x="93" y="457"/>
                  </a:lnTo>
                  <a:lnTo>
                    <a:pt x="92" y="458"/>
                  </a:lnTo>
                  <a:lnTo>
                    <a:pt x="81" y="478"/>
                  </a:lnTo>
                  <a:lnTo>
                    <a:pt x="69" y="497"/>
                  </a:lnTo>
                  <a:lnTo>
                    <a:pt x="79" y="504"/>
                  </a:lnTo>
                  <a:lnTo>
                    <a:pt x="70" y="496"/>
                  </a:lnTo>
                  <a:lnTo>
                    <a:pt x="58" y="514"/>
                  </a:lnTo>
                  <a:lnTo>
                    <a:pt x="58" y="515"/>
                  </a:lnTo>
                  <a:lnTo>
                    <a:pt x="47" y="533"/>
                  </a:lnTo>
                  <a:lnTo>
                    <a:pt x="35" y="554"/>
                  </a:lnTo>
                  <a:lnTo>
                    <a:pt x="33" y="554"/>
                  </a:lnTo>
                  <a:lnTo>
                    <a:pt x="22" y="572"/>
                  </a:lnTo>
                  <a:lnTo>
                    <a:pt x="11" y="592"/>
                  </a:lnTo>
                  <a:lnTo>
                    <a:pt x="21" y="598"/>
                  </a:lnTo>
                  <a:lnTo>
                    <a:pt x="12" y="591"/>
                  </a:lnTo>
                  <a:lnTo>
                    <a:pt x="0" y="609"/>
                  </a:lnTo>
                  <a:close/>
                </a:path>
              </a:pathLst>
            </a:custGeom>
            <a:solidFill>
              <a:srgbClr val="66FF33"/>
            </a:solidFill>
            <a:ln w="9525">
              <a:solidFill>
                <a:srgbClr val="99FF33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6" name="Text Box 12"/>
            <p:cNvSpPr txBox="1">
              <a:spLocks noChangeArrowheads="1"/>
            </p:cNvSpPr>
            <p:nvPr/>
          </p:nvSpPr>
          <p:spPr bwMode="auto">
            <a:xfrm>
              <a:off x="2534" y="81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/>
                <a:t>y</a:t>
              </a:r>
            </a:p>
          </p:txBody>
        </p:sp>
        <p:sp>
          <p:nvSpPr>
            <p:cNvPr id="33847" name="Text Box 13"/>
            <p:cNvSpPr txBox="1">
              <a:spLocks noChangeArrowheads="1"/>
            </p:cNvSpPr>
            <p:nvPr/>
          </p:nvSpPr>
          <p:spPr bwMode="auto">
            <a:xfrm>
              <a:off x="4752" y="163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/>
                <a:t>x</a:t>
              </a:r>
            </a:p>
          </p:txBody>
        </p:sp>
        <p:sp>
          <p:nvSpPr>
            <p:cNvPr id="33848" name="Text Box 14"/>
            <p:cNvSpPr txBox="1">
              <a:spLocks noChangeArrowheads="1"/>
            </p:cNvSpPr>
            <p:nvPr/>
          </p:nvSpPr>
          <p:spPr bwMode="auto">
            <a:xfrm>
              <a:off x="2064" y="1104"/>
              <a:ext cx="3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2A</a:t>
              </a:r>
            </a:p>
          </p:txBody>
        </p:sp>
        <p:sp>
          <p:nvSpPr>
            <p:cNvPr id="33849" name="Text Box 15"/>
            <p:cNvSpPr txBox="1">
              <a:spLocks noChangeArrowheads="1"/>
            </p:cNvSpPr>
            <p:nvPr/>
          </p:nvSpPr>
          <p:spPr bwMode="auto">
            <a:xfrm>
              <a:off x="2078" y="2064"/>
              <a:ext cx="4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-2A</a:t>
              </a:r>
            </a:p>
          </p:txBody>
        </p:sp>
        <p:sp>
          <p:nvSpPr>
            <p:cNvPr id="33850" name="Text Box 16"/>
            <p:cNvSpPr txBox="1">
              <a:spLocks noChangeArrowheads="1"/>
            </p:cNvSpPr>
            <p:nvPr/>
          </p:nvSpPr>
          <p:spPr bwMode="auto">
            <a:xfrm>
              <a:off x="2286" y="164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/>
                <a:t>o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815013" y="228600"/>
            <a:ext cx="1676400" cy="1143000"/>
            <a:chOff x="3552" y="144"/>
            <a:chExt cx="1056" cy="720"/>
          </a:xfrm>
        </p:grpSpPr>
        <p:sp>
          <p:nvSpPr>
            <p:cNvPr id="33835" name="Text Box 18"/>
            <p:cNvSpPr txBox="1">
              <a:spLocks noChangeArrowheads="1"/>
            </p:cNvSpPr>
            <p:nvPr/>
          </p:nvSpPr>
          <p:spPr bwMode="auto">
            <a:xfrm>
              <a:off x="3552" y="144"/>
              <a:ext cx="622" cy="28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FF0000"/>
                  </a:solidFill>
                </a:rPr>
                <a:t>波腹</a:t>
              </a:r>
              <a:endParaRPr lang="zh-CN" altLang="en-US" b="0">
                <a:solidFill>
                  <a:srgbClr val="FF0000"/>
                </a:solidFill>
              </a:endParaRPr>
            </a:p>
          </p:txBody>
        </p:sp>
        <p:sp>
          <p:nvSpPr>
            <p:cNvPr id="33836" name="Line 19"/>
            <p:cNvSpPr>
              <a:spLocks noChangeShapeType="1"/>
            </p:cNvSpPr>
            <p:nvPr/>
          </p:nvSpPr>
          <p:spPr bwMode="auto">
            <a:xfrm flipH="1" flipV="1">
              <a:off x="3792" y="480"/>
              <a:ext cx="9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7" name="Line 20"/>
            <p:cNvSpPr>
              <a:spLocks noChangeShapeType="1"/>
            </p:cNvSpPr>
            <p:nvPr/>
          </p:nvSpPr>
          <p:spPr bwMode="auto">
            <a:xfrm flipH="1" flipV="1">
              <a:off x="3792" y="480"/>
              <a:ext cx="81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6881813" y="433388"/>
            <a:ext cx="1787525" cy="1624012"/>
            <a:chOff x="4224" y="273"/>
            <a:chExt cx="1126" cy="1023"/>
          </a:xfrm>
        </p:grpSpPr>
        <p:sp>
          <p:nvSpPr>
            <p:cNvPr id="33832" name="Line 22"/>
            <p:cNvSpPr>
              <a:spLocks noChangeShapeType="1"/>
            </p:cNvSpPr>
            <p:nvPr/>
          </p:nvSpPr>
          <p:spPr bwMode="auto">
            <a:xfrm flipV="1">
              <a:off x="4224" y="576"/>
              <a:ext cx="912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Line 23"/>
            <p:cNvSpPr>
              <a:spLocks noChangeShapeType="1"/>
            </p:cNvSpPr>
            <p:nvPr/>
          </p:nvSpPr>
          <p:spPr bwMode="auto">
            <a:xfrm flipV="1">
              <a:off x="4992" y="576"/>
              <a:ext cx="144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Text Box 24"/>
            <p:cNvSpPr txBox="1">
              <a:spLocks noChangeArrowheads="1"/>
            </p:cNvSpPr>
            <p:nvPr/>
          </p:nvSpPr>
          <p:spPr bwMode="auto">
            <a:xfrm>
              <a:off x="4848" y="273"/>
              <a:ext cx="502" cy="28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</a:rPr>
                <a:t>波节</a:t>
              </a:r>
            </a:p>
          </p:txBody>
        </p:sp>
      </p:grpSp>
      <p:graphicFrame>
        <p:nvGraphicFramePr>
          <p:cNvPr id="74777" name="Object 25"/>
          <p:cNvGraphicFramePr>
            <a:graphicFrameLocks noChangeAspect="1"/>
          </p:cNvGraphicFramePr>
          <p:nvPr/>
        </p:nvGraphicFramePr>
        <p:xfrm>
          <a:off x="714375" y="1071563"/>
          <a:ext cx="1676400" cy="458787"/>
        </p:xfrm>
        <a:graphic>
          <a:graphicData uri="http://schemas.openxmlformats.org/presentationml/2006/ole">
            <p:oleObj spid="_x0000_s33794" name="Equation" r:id="rId3" imgW="1600200" imgH="431640" progId="Equation.3">
              <p:embed/>
            </p:oleObj>
          </a:graphicData>
        </a:graphic>
      </p:graphicFrame>
      <p:graphicFrame>
        <p:nvGraphicFramePr>
          <p:cNvPr id="74778" name="Object 26"/>
          <p:cNvGraphicFramePr>
            <a:graphicFrameLocks noChangeAspect="1"/>
          </p:cNvGraphicFramePr>
          <p:nvPr/>
        </p:nvGraphicFramePr>
        <p:xfrm>
          <a:off x="357188" y="3862388"/>
          <a:ext cx="1447800" cy="417512"/>
        </p:xfrm>
        <a:graphic>
          <a:graphicData uri="http://schemas.openxmlformats.org/presentationml/2006/ole">
            <p:oleObj spid="_x0000_s33795" name="Equation" r:id="rId4" imgW="1320480" imgH="431640" progId="Equation.3">
              <p:embed/>
            </p:oleObj>
          </a:graphicData>
        </a:graphic>
      </p:graphicFrame>
      <p:graphicFrame>
        <p:nvGraphicFramePr>
          <p:cNvPr id="74779" name="Object 27"/>
          <p:cNvGraphicFramePr>
            <a:graphicFrameLocks noChangeAspect="1"/>
          </p:cNvGraphicFramePr>
          <p:nvPr/>
        </p:nvGraphicFramePr>
        <p:xfrm>
          <a:off x="6589713" y="4500563"/>
          <a:ext cx="2554287" cy="812800"/>
        </p:xfrm>
        <a:graphic>
          <a:graphicData uri="http://schemas.openxmlformats.org/presentationml/2006/ole">
            <p:oleObj spid="_x0000_s33796" name="公式" r:id="rId5" imgW="2361960" imgH="825480" progId="Equation.3">
              <p:embed/>
            </p:oleObj>
          </a:graphicData>
        </a:graphic>
      </p:graphicFrame>
      <p:sp>
        <p:nvSpPr>
          <p:cNvPr id="74780" name="Text Box 28"/>
          <p:cNvSpPr txBox="1">
            <a:spLocks noChangeArrowheads="1"/>
          </p:cNvSpPr>
          <p:nvPr/>
        </p:nvSpPr>
        <p:spPr bwMode="auto">
          <a:xfrm>
            <a:off x="714375" y="1643063"/>
            <a:ext cx="2446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/>
            <a:r>
              <a:rPr lang="en-US" altLang="zh-CN">
                <a:solidFill>
                  <a:srgbClr val="FFFF00"/>
                </a:solidFill>
              </a:rPr>
              <a:t>—</a:t>
            </a:r>
            <a:r>
              <a:rPr lang="zh-CN" altLang="en-US">
                <a:solidFill>
                  <a:srgbClr val="FFFF00"/>
                </a:solidFill>
              </a:rPr>
              <a:t>波腹</a:t>
            </a:r>
            <a:r>
              <a:rPr lang="en-US" altLang="zh-CN">
                <a:solidFill>
                  <a:srgbClr val="FFFF00"/>
                </a:solidFill>
              </a:rPr>
              <a:t>(</a:t>
            </a:r>
            <a:r>
              <a:rPr lang="zh-CN" altLang="en-US">
                <a:solidFill>
                  <a:srgbClr val="FFFF00"/>
                </a:solidFill>
              </a:rPr>
              <a:t>干涉加强</a:t>
            </a:r>
            <a:r>
              <a:rPr lang="en-US" altLang="zh-CN">
                <a:solidFill>
                  <a:srgbClr val="FFFF00"/>
                </a:solidFill>
              </a:rPr>
              <a:t>)</a:t>
            </a:r>
            <a:endParaRPr lang="zh-CN" altLang="en-US">
              <a:solidFill>
                <a:srgbClr val="FFFF00"/>
              </a:solidFill>
            </a:endParaRPr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714375" y="2143125"/>
            <a:ext cx="2492375" cy="984250"/>
            <a:chOff x="336" y="1735"/>
            <a:chExt cx="1570" cy="620"/>
          </a:xfrm>
        </p:grpSpPr>
        <p:sp>
          <p:nvSpPr>
            <p:cNvPr id="33831" name="Text Box 30"/>
            <p:cNvSpPr txBox="1">
              <a:spLocks noChangeArrowheads="1"/>
            </p:cNvSpPr>
            <p:nvPr/>
          </p:nvSpPr>
          <p:spPr bwMode="auto">
            <a:xfrm>
              <a:off x="336" y="1856"/>
              <a:ext cx="8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>
                  <a:solidFill>
                    <a:schemeClr val="bg1"/>
                  </a:solidFill>
                </a:rPr>
                <a:t>令</a:t>
              </a:r>
              <a:endParaRPr lang="zh-CN" altLang="en-US" b="0"/>
            </a:p>
          </p:txBody>
        </p:sp>
        <p:graphicFrame>
          <p:nvGraphicFramePr>
            <p:cNvPr id="33806" name="Object 31"/>
            <p:cNvGraphicFramePr>
              <a:graphicFrameLocks noChangeAspect="1"/>
            </p:cNvGraphicFramePr>
            <p:nvPr/>
          </p:nvGraphicFramePr>
          <p:xfrm>
            <a:off x="670" y="1735"/>
            <a:ext cx="1236" cy="620"/>
          </p:xfrm>
          <a:graphic>
            <a:graphicData uri="http://schemas.openxmlformats.org/presentationml/2006/ole">
              <p:oleObj spid="_x0000_s33806" name="公式" r:id="rId6" imgW="1790640" imgH="901440" progId="Equation.3">
                <p:embed/>
              </p:oleObj>
            </a:graphicData>
          </a:graphic>
        </p:graphicFrame>
      </p:grp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285750" y="3000375"/>
            <a:ext cx="5775325" cy="809625"/>
            <a:chOff x="240" y="1978"/>
            <a:chExt cx="3638" cy="510"/>
          </a:xfrm>
        </p:grpSpPr>
        <p:sp>
          <p:nvSpPr>
            <p:cNvPr id="33830" name="Text Box 33"/>
            <p:cNvSpPr txBox="1">
              <a:spLocks noChangeArrowheads="1"/>
            </p:cNvSpPr>
            <p:nvPr/>
          </p:nvSpPr>
          <p:spPr bwMode="auto">
            <a:xfrm>
              <a:off x="240" y="2093"/>
              <a:ext cx="17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chemeClr val="bg1"/>
                  </a:solidFill>
                  <a:sym typeface="Symbol" pitchFamily="18" charset="2"/>
                </a:rPr>
                <a:t>得</a:t>
              </a:r>
              <a:r>
                <a:rPr lang="zh-CN" altLang="en-US">
                  <a:solidFill>
                    <a:schemeClr val="bg1"/>
                  </a:solidFill>
                </a:rPr>
                <a:t>波腹的位置为</a:t>
              </a:r>
              <a:endParaRPr lang="zh-CN" altLang="en-US" b="0">
                <a:solidFill>
                  <a:schemeClr val="bg1"/>
                </a:solidFill>
              </a:endParaRPr>
            </a:p>
          </p:txBody>
        </p:sp>
        <p:graphicFrame>
          <p:nvGraphicFramePr>
            <p:cNvPr id="33805" name="Object 34"/>
            <p:cNvGraphicFramePr>
              <a:graphicFrameLocks noChangeAspect="1"/>
            </p:cNvGraphicFramePr>
            <p:nvPr/>
          </p:nvGraphicFramePr>
          <p:xfrm>
            <a:off x="1701" y="1978"/>
            <a:ext cx="2177" cy="510"/>
          </p:xfrm>
          <a:graphic>
            <a:graphicData uri="http://schemas.openxmlformats.org/presentationml/2006/ole">
              <p:oleObj spid="_x0000_s33805" name="公式" r:id="rId7" imgW="3187440" imgH="749160" progId="Equation.3">
                <p:embed/>
              </p:oleObj>
            </a:graphicData>
          </a:graphic>
        </p:graphicFrame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928688" y="4357688"/>
            <a:ext cx="2530475" cy="990600"/>
            <a:chOff x="384" y="2883"/>
            <a:chExt cx="1594" cy="624"/>
          </a:xfrm>
        </p:grpSpPr>
        <p:sp>
          <p:nvSpPr>
            <p:cNvPr id="33829" name="Text Box 36"/>
            <p:cNvSpPr txBox="1">
              <a:spLocks noChangeArrowheads="1"/>
            </p:cNvSpPr>
            <p:nvPr/>
          </p:nvSpPr>
          <p:spPr bwMode="auto">
            <a:xfrm>
              <a:off x="384" y="3008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>
                  <a:solidFill>
                    <a:schemeClr val="bg1"/>
                  </a:solidFill>
                </a:rPr>
                <a:t>令</a:t>
              </a:r>
              <a:endParaRPr lang="zh-CN" altLang="en-US" b="0">
                <a:solidFill>
                  <a:schemeClr val="bg1"/>
                </a:solidFill>
              </a:endParaRPr>
            </a:p>
          </p:txBody>
        </p:sp>
        <p:graphicFrame>
          <p:nvGraphicFramePr>
            <p:cNvPr id="33804" name="Object 37"/>
            <p:cNvGraphicFramePr>
              <a:graphicFrameLocks noChangeAspect="1"/>
            </p:cNvGraphicFramePr>
            <p:nvPr/>
          </p:nvGraphicFramePr>
          <p:xfrm>
            <a:off x="718" y="2883"/>
            <a:ext cx="1260" cy="624"/>
          </p:xfrm>
          <a:graphic>
            <a:graphicData uri="http://schemas.openxmlformats.org/presentationml/2006/ole">
              <p:oleObj spid="_x0000_s33804" name="公式" r:id="rId8" imgW="1815840" imgH="901440" progId="Equation.3">
                <p:embed/>
              </p:oleObj>
            </a:graphicData>
          </a:graphic>
        </p:graphicFrame>
      </p:grp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357188" y="5143500"/>
            <a:ext cx="6696075" cy="808038"/>
            <a:chOff x="340" y="3511"/>
            <a:chExt cx="4218" cy="509"/>
          </a:xfrm>
        </p:grpSpPr>
        <p:sp>
          <p:nvSpPr>
            <p:cNvPr id="33828" name="Text Box 39"/>
            <p:cNvSpPr txBox="1">
              <a:spLocks noChangeArrowheads="1"/>
            </p:cNvSpPr>
            <p:nvPr/>
          </p:nvSpPr>
          <p:spPr bwMode="auto">
            <a:xfrm>
              <a:off x="340" y="3612"/>
              <a:ext cx="17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chemeClr val="bg1"/>
                  </a:solidFill>
                  <a:sym typeface="Symbol" pitchFamily="18" charset="2"/>
                </a:rPr>
                <a:t>得</a:t>
              </a:r>
              <a:r>
                <a:rPr lang="zh-CN" altLang="en-US">
                  <a:solidFill>
                    <a:schemeClr val="bg1"/>
                  </a:solidFill>
                </a:rPr>
                <a:t>波节的位置为</a:t>
              </a:r>
              <a:endParaRPr lang="zh-CN" altLang="en-US" b="0">
                <a:solidFill>
                  <a:schemeClr val="bg1"/>
                </a:solidFill>
              </a:endParaRPr>
            </a:p>
          </p:txBody>
        </p:sp>
        <p:graphicFrame>
          <p:nvGraphicFramePr>
            <p:cNvPr id="33803" name="Object 40"/>
            <p:cNvGraphicFramePr>
              <a:graphicFrameLocks noChangeAspect="1"/>
            </p:cNvGraphicFramePr>
            <p:nvPr/>
          </p:nvGraphicFramePr>
          <p:xfrm>
            <a:off x="1837" y="3511"/>
            <a:ext cx="2721" cy="509"/>
          </p:xfrm>
          <a:graphic>
            <a:graphicData uri="http://schemas.openxmlformats.org/presentationml/2006/ole">
              <p:oleObj spid="_x0000_s33803" name="公式" r:id="rId9" imgW="4000320" imgH="749160" progId="Equation.3">
                <p:embed/>
              </p:oleObj>
            </a:graphicData>
          </a:graphic>
        </p:graphicFrame>
      </p:grpSp>
      <p:sp>
        <p:nvSpPr>
          <p:cNvPr id="74793" name="Text Box 41"/>
          <p:cNvSpPr txBox="1">
            <a:spLocks noChangeArrowheads="1"/>
          </p:cNvSpPr>
          <p:nvPr/>
        </p:nvSpPr>
        <p:spPr bwMode="auto">
          <a:xfrm>
            <a:off x="3857625" y="3857625"/>
            <a:ext cx="2947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/>
            <a:r>
              <a:rPr lang="en-US" altLang="zh-CN">
                <a:solidFill>
                  <a:srgbClr val="FFFF00"/>
                </a:solidFill>
              </a:rPr>
              <a:t>—</a:t>
            </a:r>
            <a:r>
              <a:rPr lang="zh-CN" altLang="en-US">
                <a:solidFill>
                  <a:srgbClr val="FFFF00"/>
                </a:solidFill>
              </a:rPr>
              <a:t>波节</a:t>
            </a:r>
            <a:r>
              <a:rPr lang="en-US" altLang="zh-CN">
                <a:solidFill>
                  <a:srgbClr val="FFFF00"/>
                </a:solidFill>
              </a:rPr>
              <a:t>(</a:t>
            </a:r>
            <a:r>
              <a:rPr lang="zh-CN" altLang="en-US">
                <a:solidFill>
                  <a:srgbClr val="FFFF00"/>
                </a:solidFill>
              </a:rPr>
              <a:t>干涉相消</a:t>
            </a:r>
            <a:r>
              <a:rPr lang="en-US" altLang="zh-CN">
                <a:solidFill>
                  <a:srgbClr val="FFFF00"/>
                </a:solidFill>
              </a:rPr>
              <a:t>)</a:t>
            </a:r>
            <a:endParaRPr lang="zh-CN" altLang="en-US">
              <a:solidFill>
                <a:srgbClr val="FFFF00"/>
              </a:solidFill>
            </a:endParaRPr>
          </a:p>
        </p:txBody>
      </p: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5738813" y="2057400"/>
            <a:ext cx="1143000" cy="990600"/>
            <a:chOff x="3504" y="1296"/>
            <a:chExt cx="720" cy="624"/>
          </a:xfrm>
        </p:grpSpPr>
        <p:sp>
          <p:nvSpPr>
            <p:cNvPr id="33825" name="Line 43"/>
            <p:cNvSpPr>
              <a:spLocks noChangeShapeType="1"/>
            </p:cNvSpPr>
            <p:nvPr/>
          </p:nvSpPr>
          <p:spPr bwMode="auto">
            <a:xfrm>
              <a:off x="3504" y="1296"/>
              <a:ext cx="0" cy="62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6" name="Line 44"/>
            <p:cNvSpPr>
              <a:spLocks noChangeShapeType="1"/>
            </p:cNvSpPr>
            <p:nvPr/>
          </p:nvSpPr>
          <p:spPr bwMode="auto">
            <a:xfrm>
              <a:off x="4224" y="1296"/>
              <a:ext cx="0" cy="62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7" name="Line 45"/>
            <p:cNvSpPr>
              <a:spLocks noChangeShapeType="1"/>
            </p:cNvSpPr>
            <p:nvPr/>
          </p:nvSpPr>
          <p:spPr bwMode="auto">
            <a:xfrm>
              <a:off x="3504" y="1872"/>
              <a:ext cx="720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802" name="Object 46"/>
            <p:cNvGraphicFramePr>
              <a:graphicFrameLocks noChangeAspect="1"/>
            </p:cNvGraphicFramePr>
            <p:nvPr/>
          </p:nvGraphicFramePr>
          <p:xfrm>
            <a:off x="3758" y="1690"/>
            <a:ext cx="299" cy="220"/>
          </p:xfrm>
          <a:graphic>
            <a:graphicData uri="http://schemas.openxmlformats.org/presentationml/2006/ole">
              <p:oleObj spid="_x0000_s33802" name="公式" r:id="rId10" imgW="571320" imgH="419040" progId="Equation.3">
                <p:embed/>
              </p:oleObj>
            </a:graphicData>
          </a:graphic>
        </p:graphicFrame>
      </p:grp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6348413" y="2667000"/>
            <a:ext cx="1143000" cy="762000"/>
            <a:chOff x="3888" y="1680"/>
            <a:chExt cx="720" cy="480"/>
          </a:xfrm>
        </p:grpSpPr>
        <p:sp>
          <p:nvSpPr>
            <p:cNvPr id="33822" name="Line 48"/>
            <p:cNvSpPr>
              <a:spLocks noChangeShapeType="1"/>
            </p:cNvSpPr>
            <p:nvPr/>
          </p:nvSpPr>
          <p:spPr bwMode="auto">
            <a:xfrm>
              <a:off x="3888" y="1680"/>
              <a:ext cx="0" cy="48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3" name="Line 49"/>
            <p:cNvSpPr>
              <a:spLocks noChangeShapeType="1"/>
            </p:cNvSpPr>
            <p:nvPr/>
          </p:nvSpPr>
          <p:spPr bwMode="auto">
            <a:xfrm>
              <a:off x="4608" y="1680"/>
              <a:ext cx="0" cy="48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4" name="Line 50"/>
            <p:cNvSpPr>
              <a:spLocks noChangeShapeType="1"/>
            </p:cNvSpPr>
            <p:nvPr/>
          </p:nvSpPr>
          <p:spPr bwMode="auto">
            <a:xfrm>
              <a:off x="3888" y="2112"/>
              <a:ext cx="72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801" name="Object 51"/>
            <p:cNvGraphicFramePr>
              <a:graphicFrameLocks noChangeAspect="1"/>
            </p:cNvGraphicFramePr>
            <p:nvPr/>
          </p:nvGraphicFramePr>
          <p:xfrm>
            <a:off x="4122" y="1931"/>
            <a:ext cx="301" cy="221"/>
          </p:xfrm>
          <a:graphic>
            <a:graphicData uri="http://schemas.openxmlformats.org/presentationml/2006/ole">
              <p:oleObj spid="_x0000_s33801" name="公式" r:id="rId11" imgW="571320" imgH="419040" progId="Equation.3">
                <p:embed/>
              </p:oleObj>
            </a:graphicData>
          </a:graphic>
        </p:graphicFrame>
      </p:grpSp>
      <p:sp>
        <p:nvSpPr>
          <p:cNvPr id="33820" name="AutoShape 5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610600" y="6172200"/>
            <a:ext cx="381000" cy="433388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797" name="Object 29">
            <a:hlinkClick r:id="rId12" action="ppaction://hlinkfile"/>
          </p:cNvPr>
          <p:cNvGraphicFramePr>
            <a:graphicFrameLocks noChangeAspect="1"/>
          </p:cNvGraphicFramePr>
          <p:nvPr/>
        </p:nvGraphicFramePr>
        <p:xfrm>
          <a:off x="8348663" y="2852738"/>
          <a:ext cx="647700" cy="476250"/>
        </p:xfrm>
        <a:graphic>
          <a:graphicData uri="http://schemas.openxmlformats.org/presentationml/2006/ole">
            <p:oleObj spid="_x0000_s33797" name="包" r:id="rId13" imgW="647640" imgH="476280" progId="">
              <p:embed/>
            </p:oleObj>
          </a:graphicData>
        </a:graphic>
      </p:graphicFrame>
      <p:graphicFrame>
        <p:nvGraphicFramePr>
          <p:cNvPr id="2" name="Object 55"/>
          <p:cNvGraphicFramePr>
            <a:graphicFrameLocks noChangeAspect="1"/>
          </p:cNvGraphicFramePr>
          <p:nvPr/>
        </p:nvGraphicFramePr>
        <p:xfrm>
          <a:off x="2643188" y="1071563"/>
          <a:ext cx="1516062" cy="431800"/>
        </p:xfrm>
        <a:graphic>
          <a:graphicData uri="http://schemas.openxmlformats.org/presentationml/2006/ole">
            <p:oleObj spid="_x0000_s33798" name="公式" r:id="rId14" imgW="1447560" imgH="406080" progId="Equation.3">
              <p:embed/>
            </p:oleObj>
          </a:graphicData>
        </a:graphic>
      </p:graphicFrame>
      <p:graphicFrame>
        <p:nvGraphicFramePr>
          <p:cNvPr id="11" name="Object 56"/>
          <p:cNvGraphicFramePr>
            <a:graphicFrameLocks noChangeAspect="1"/>
          </p:cNvGraphicFramePr>
          <p:nvPr/>
        </p:nvGraphicFramePr>
        <p:xfrm>
          <a:off x="2255838" y="3857625"/>
          <a:ext cx="1289050" cy="431800"/>
        </p:xfrm>
        <a:graphic>
          <a:graphicData uri="http://schemas.openxmlformats.org/presentationml/2006/ole">
            <p:oleObj spid="_x0000_s33799" name="公式" r:id="rId15" imgW="1231560" imgH="406080" progId="Equation.3">
              <p:embed/>
            </p:oleObj>
          </a:graphicData>
        </a:graphic>
      </p:graphicFrame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357188" y="6103938"/>
            <a:ext cx="3481387" cy="4635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/>
              <a:t>相邻两波腹</a:t>
            </a:r>
            <a:r>
              <a:rPr kumimoji="1" lang="en-US" altLang="zh-CN"/>
              <a:t>(</a:t>
            </a:r>
            <a:r>
              <a:rPr kumimoji="1" lang="zh-CN" altLang="en-US"/>
              <a:t>波节</a:t>
            </a:r>
            <a:r>
              <a:rPr kumimoji="1" lang="en-US" altLang="zh-CN"/>
              <a:t>)</a:t>
            </a:r>
            <a:r>
              <a:rPr kumimoji="1" lang="zh-CN" altLang="en-US"/>
              <a:t>的距离</a:t>
            </a:r>
          </a:p>
        </p:txBody>
      </p:sp>
      <p:graphicFrame>
        <p:nvGraphicFramePr>
          <p:cNvPr id="12" name="Object 59"/>
          <p:cNvGraphicFramePr>
            <a:graphicFrameLocks noChangeAspect="1"/>
          </p:cNvGraphicFramePr>
          <p:nvPr/>
        </p:nvGraphicFramePr>
        <p:xfrm>
          <a:off x="3910013" y="5957888"/>
          <a:ext cx="947737" cy="757237"/>
        </p:xfrm>
        <a:graphic>
          <a:graphicData uri="http://schemas.openxmlformats.org/presentationml/2006/ole">
            <p:oleObj spid="_x0000_s33800" name="公式" r:id="rId16" imgW="952200" imgH="7491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4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4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4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80" grpId="0" autoUpdateAnimBg="0"/>
      <p:bldP spid="74793" grpId="0" autoUpdateAnimBg="0"/>
      <p:bldP spid="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0DB6ED-20C4-41F6-BAC1-ABEEB4E045F6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1290638" y="4037013"/>
          <a:ext cx="3136900" cy="782637"/>
        </p:xfrm>
        <a:graphic>
          <a:graphicData uri="http://schemas.openxmlformats.org/presentationml/2006/ole">
            <p:oleObj spid="_x0000_s34818" name="公式" r:id="rId3" imgW="3022560" imgH="761760" progId="Equation.3">
              <p:embed/>
            </p:oleObj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4932363" y="3098800"/>
          <a:ext cx="3600450" cy="796925"/>
        </p:xfrm>
        <a:graphic>
          <a:graphicData uri="http://schemas.openxmlformats.org/presentationml/2006/ole">
            <p:oleObj spid="_x0000_s34819" name="公式" r:id="rId4" imgW="3403440" imgH="761760" progId="Equation.3">
              <p:embed/>
            </p:oleObj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395288" y="3068638"/>
          <a:ext cx="4464050" cy="903287"/>
        </p:xfrm>
        <a:graphic>
          <a:graphicData uri="http://schemas.openxmlformats.org/presentationml/2006/ole">
            <p:oleObj spid="_x0000_s34820" name="公式" r:id="rId5" imgW="4190760" imgH="850680" progId="Equation.3">
              <p:embed/>
            </p:oleObj>
          </a:graphicData>
        </a:graphic>
      </p:graphicFrame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835025" y="1450975"/>
          <a:ext cx="3376613" cy="766763"/>
        </p:xfrm>
        <a:graphic>
          <a:graphicData uri="http://schemas.openxmlformats.org/presentationml/2006/ole">
            <p:oleObj spid="_x0000_s34821" name="公式" r:id="rId6" imgW="3314520" imgH="761760" progId="Equation.3">
              <p:embed/>
            </p:oleObj>
          </a:graphicData>
        </a:graphic>
      </p:graphicFrame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468313" y="90805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/>
            <a:r>
              <a:rPr lang="zh-CN" altLang="en-US"/>
              <a:t>某</a:t>
            </a:r>
            <a:r>
              <a:rPr lang="en-US" altLang="zh-CN" i="1"/>
              <a:t>t</a:t>
            </a:r>
            <a:r>
              <a:rPr lang="zh-CN" altLang="en-US"/>
              <a:t>时刻，在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zh-CN" altLang="en-US"/>
              <a:t>处其位移：</a:t>
            </a:r>
          </a:p>
        </p:txBody>
      </p:sp>
      <p:sp>
        <p:nvSpPr>
          <p:cNvPr id="34831" name="Text Box 7"/>
          <p:cNvSpPr txBox="1">
            <a:spLocks noChangeArrowheads="1"/>
          </p:cNvSpPr>
          <p:nvPr/>
        </p:nvSpPr>
        <p:spPr bwMode="auto">
          <a:xfrm>
            <a:off x="323850" y="333375"/>
            <a:ext cx="3863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/>
            <a:r>
              <a:rPr lang="en-US" altLang="zh-CN">
                <a:solidFill>
                  <a:srgbClr val="66FF33"/>
                </a:solidFill>
              </a:rPr>
              <a:t>(4)</a:t>
            </a:r>
            <a:r>
              <a:rPr lang="zh-CN" altLang="en-US"/>
              <a:t>驻波的位相关系</a:t>
            </a:r>
          </a:p>
        </p:txBody>
      </p:sp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4876800" y="1195388"/>
          <a:ext cx="3897313" cy="1447800"/>
        </p:xfrm>
        <a:graphic>
          <a:graphicData uri="http://schemas.openxmlformats.org/presentationml/2006/ole">
            <p:oleObj spid="_x0000_s34822" name="BMP 图象" r:id="rId7" imgW="3742857" imgH="942857" progId="PBrush">
              <p:embed/>
            </p:oleObj>
          </a:graphicData>
        </a:graphic>
      </p:graphicFrame>
      <p:sp>
        <p:nvSpPr>
          <p:cNvPr id="75785" name="Line 9"/>
          <p:cNvSpPr>
            <a:spLocks noChangeShapeType="1"/>
          </p:cNvSpPr>
          <p:nvPr/>
        </p:nvSpPr>
        <p:spPr bwMode="auto">
          <a:xfrm>
            <a:off x="5230813" y="194468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 flipV="1">
            <a:off x="6491288" y="1409700"/>
            <a:ext cx="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 flipH="1" flipV="1">
            <a:off x="6719888" y="1562100"/>
            <a:ext cx="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75788" name="Line 12"/>
          <p:cNvSpPr>
            <a:spLocks noChangeShapeType="1"/>
          </p:cNvSpPr>
          <p:nvPr/>
        </p:nvSpPr>
        <p:spPr bwMode="auto">
          <a:xfrm flipV="1">
            <a:off x="6262688" y="1638300"/>
            <a:ext cx="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75789" name="Line 13"/>
          <p:cNvSpPr>
            <a:spLocks noChangeShapeType="1"/>
          </p:cNvSpPr>
          <p:nvPr/>
        </p:nvSpPr>
        <p:spPr bwMode="auto">
          <a:xfrm flipH="1">
            <a:off x="7558088" y="1943100"/>
            <a:ext cx="0" cy="381000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 type="triangle" w="med" len="med"/>
          </a:ln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>
            <a:off x="7100888" y="1943100"/>
            <a:ext cx="0" cy="304800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 type="triangle" w="med" len="med"/>
          </a:ln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75791" name="Line 15"/>
          <p:cNvSpPr>
            <a:spLocks noChangeShapeType="1"/>
          </p:cNvSpPr>
          <p:nvPr/>
        </p:nvSpPr>
        <p:spPr bwMode="auto">
          <a:xfrm flipH="1">
            <a:off x="7353300" y="1944688"/>
            <a:ext cx="0" cy="533400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 type="triangle" w="med" len="med"/>
          </a:ln>
        </p:spPr>
        <p:txBody>
          <a:bodyPr wrap="none" lIns="0" rIns="0" anchor="ctr"/>
          <a:lstStyle/>
          <a:p>
            <a:endParaRPr lang="zh-CN" altLang="en-US"/>
          </a:p>
        </p:txBody>
      </p:sp>
      <p:graphicFrame>
        <p:nvGraphicFramePr>
          <p:cNvPr id="75792" name="Object 16"/>
          <p:cNvGraphicFramePr>
            <a:graphicFrameLocks noChangeAspect="1"/>
          </p:cNvGraphicFramePr>
          <p:nvPr/>
        </p:nvGraphicFramePr>
        <p:xfrm>
          <a:off x="6491288" y="1919288"/>
          <a:ext cx="330200" cy="404812"/>
        </p:xfrm>
        <a:graphic>
          <a:graphicData uri="http://schemas.openxmlformats.org/presentationml/2006/ole">
            <p:oleObj spid="_x0000_s34823" name="公式" r:id="rId8" imgW="330120" imgH="406080" progId="Equation.3">
              <p:embed/>
            </p:oleObj>
          </a:graphicData>
        </a:graphic>
      </p:graphicFrame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6659563" y="1333500"/>
            <a:ext cx="152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algn="ctr"/>
            <a:r>
              <a:rPr kumimoji="1" lang="en-US" altLang="zh-CN" sz="4800">
                <a:solidFill>
                  <a:srgbClr val="FF0066"/>
                </a:solidFill>
              </a:rPr>
              <a:t>.</a:t>
            </a:r>
          </a:p>
        </p:txBody>
      </p:sp>
      <p:graphicFrame>
        <p:nvGraphicFramePr>
          <p:cNvPr id="34824" name="Object 20"/>
          <p:cNvGraphicFramePr>
            <a:graphicFrameLocks noChangeAspect="1"/>
          </p:cNvGraphicFramePr>
          <p:nvPr/>
        </p:nvGraphicFramePr>
        <p:xfrm>
          <a:off x="4754563" y="427038"/>
          <a:ext cx="838200" cy="762000"/>
        </p:xfrm>
        <a:graphic>
          <a:graphicData uri="http://schemas.openxmlformats.org/presentationml/2006/ole">
            <p:oleObj spid="_x0000_s34824" name="剪辑" r:id="rId9" imgW="3285720" imgH="3038040" progId="">
              <p:embed/>
            </p:oleObj>
          </a:graphicData>
        </a:graphic>
      </p:graphicFrame>
      <p:graphicFrame>
        <p:nvGraphicFramePr>
          <p:cNvPr id="34825" name="Object 21"/>
          <p:cNvGraphicFramePr>
            <a:graphicFrameLocks noChangeAspect="1"/>
          </p:cNvGraphicFramePr>
          <p:nvPr/>
        </p:nvGraphicFramePr>
        <p:xfrm>
          <a:off x="5572125" y="352425"/>
          <a:ext cx="3071813" cy="771525"/>
        </p:xfrm>
        <a:graphic>
          <a:graphicData uri="http://schemas.openxmlformats.org/presentationml/2006/ole">
            <p:oleObj spid="_x0000_s34825" name="公式" r:id="rId10" imgW="3187440" imgH="838080" progId="Equation.3">
              <p:embed/>
            </p:oleObj>
          </a:graphicData>
        </a:graphic>
      </p:graphicFrame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39750" y="2214563"/>
            <a:ext cx="5165725" cy="779462"/>
            <a:chOff x="340" y="1358"/>
            <a:chExt cx="3254" cy="491"/>
          </a:xfrm>
        </p:grpSpPr>
        <p:sp>
          <p:nvSpPr>
            <p:cNvPr id="34846" name="Text Box 23"/>
            <p:cNvSpPr txBox="1">
              <a:spLocks noChangeArrowheads="1"/>
            </p:cNvSpPr>
            <p:nvPr/>
          </p:nvSpPr>
          <p:spPr bwMode="auto">
            <a:xfrm>
              <a:off x="2154" y="1480"/>
              <a:ext cx="14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eaLnBrk="0" hangingPunct="0"/>
              <a:r>
                <a:rPr lang="zh-CN" altLang="en-US"/>
                <a:t>处的位移</a:t>
              </a:r>
              <a:r>
                <a:rPr lang="en-US" altLang="zh-CN"/>
                <a:t>:</a:t>
              </a:r>
            </a:p>
          </p:txBody>
        </p:sp>
        <p:sp>
          <p:nvSpPr>
            <p:cNvPr id="34847" name="Text Box 24"/>
            <p:cNvSpPr txBox="1">
              <a:spLocks noChangeArrowheads="1"/>
            </p:cNvSpPr>
            <p:nvPr/>
          </p:nvSpPr>
          <p:spPr bwMode="auto">
            <a:xfrm>
              <a:off x="340" y="1482"/>
              <a:ext cx="15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eaLnBrk="0" hangingPunct="0"/>
              <a:r>
                <a:rPr lang="zh-CN" altLang="en-US"/>
                <a:t>同时刻</a:t>
              </a:r>
              <a:r>
                <a:rPr lang="en-US" altLang="zh-CN"/>
                <a:t>,</a:t>
              </a:r>
            </a:p>
          </p:txBody>
        </p:sp>
        <p:graphicFrame>
          <p:nvGraphicFramePr>
            <p:cNvPr id="34828" name="Object 25"/>
            <p:cNvGraphicFramePr>
              <a:graphicFrameLocks noChangeAspect="1"/>
            </p:cNvGraphicFramePr>
            <p:nvPr/>
          </p:nvGraphicFramePr>
          <p:xfrm>
            <a:off x="1125" y="1358"/>
            <a:ext cx="1035" cy="491"/>
          </p:xfrm>
          <a:graphic>
            <a:graphicData uri="http://schemas.openxmlformats.org/presentationml/2006/ole">
              <p:oleObj spid="_x0000_s34828" name="公式" r:id="rId11" imgW="1663560" imgH="825480" progId="Equation.3">
                <p:embed/>
              </p:oleObj>
            </a:graphicData>
          </a:graphic>
        </p:graphicFrame>
      </p:grpSp>
      <p:sp>
        <p:nvSpPr>
          <p:cNvPr id="75802" name="AutoShape 26"/>
          <p:cNvSpPr>
            <a:spLocks noChangeArrowheads="1"/>
          </p:cNvSpPr>
          <p:nvPr/>
        </p:nvSpPr>
        <p:spPr bwMode="auto">
          <a:xfrm>
            <a:off x="323850" y="4689475"/>
            <a:ext cx="1143000" cy="609600"/>
          </a:xfrm>
          <a:prstGeom prst="cloudCallout">
            <a:avLst>
              <a:gd name="adj1" fmla="val 48750"/>
              <a:gd name="adj2" fmla="val 152866"/>
            </a:avLst>
          </a:prstGeom>
          <a:solidFill>
            <a:srgbClr val="D60093"/>
          </a:solidFill>
          <a:ln w="9525">
            <a:solidFill>
              <a:srgbClr val="FF0066"/>
            </a:solidFill>
            <a:round/>
            <a:headEnd/>
            <a:tailEnd/>
          </a:ln>
        </p:spPr>
        <p:txBody>
          <a:bodyPr wrap="none" lIns="0" rIns="0" anchor="ctr"/>
          <a:lstStyle/>
          <a:p>
            <a:pPr algn="ctr" eaLnBrk="0" hangingPunct="0"/>
            <a:r>
              <a:rPr lang="zh-CN" altLang="en-US">
                <a:ea typeface="隶书" pitchFamily="49" charset="-122"/>
              </a:rPr>
              <a:t>结论</a:t>
            </a:r>
            <a:endParaRPr lang="zh-CN" altLang="en-US"/>
          </a:p>
        </p:txBody>
      </p:sp>
      <p:sp>
        <p:nvSpPr>
          <p:cNvPr id="75803" name="Text Box 27"/>
          <p:cNvSpPr txBox="1">
            <a:spLocks noChangeArrowheads="1"/>
          </p:cNvSpPr>
          <p:nvPr/>
        </p:nvSpPr>
        <p:spPr bwMode="auto">
          <a:xfrm>
            <a:off x="1617663" y="4868863"/>
            <a:ext cx="7169150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 dirty="0">
                <a:solidFill>
                  <a:srgbClr val="FFFF00"/>
                </a:solidFill>
              </a:rPr>
              <a:t>相邻波节之间的各点同相，而波节两侧的各点反相。</a:t>
            </a:r>
            <a:r>
              <a:rPr kumimoji="1" lang="zh-CN" altLang="en-US" dirty="0">
                <a:solidFill>
                  <a:schemeClr val="bg1"/>
                </a:solidFill>
              </a:rPr>
              <a:t>驻波实际上就是分段振动着的，没有振动状态或相位的传播。</a:t>
            </a:r>
          </a:p>
        </p:txBody>
      </p:sp>
      <p:graphicFrame>
        <p:nvGraphicFramePr>
          <p:cNvPr id="75804" name="Object 28"/>
          <p:cNvGraphicFramePr>
            <a:graphicFrameLocks noChangeAspect="1"/>
          </p:cNvGraphicFramePr>
          <p:nvPr/>
        </p:nvGraphicFramePr>
        <p:xfrm>
          <a:off x="4572000" y="4005263"/>
          <a:ext cx="3706813" cy="792162"/>
        </p:xfrm>
        <a:graphic>
          <a:graphicData uri="http://schemas.openxmlformats.org/presentationml/2006/ole">
            <p:oleObj spid="_x0000_s34826" name="公式" r:id="rId12" imgW="3530520" imgH="761760" progId="Equation.3">
              <p:embed/>
            </p:oleObj>
          </a:graphicData>
        </a:graphic>
      </p:graphicFrame>
      <p:graphicFrame>
        <p:nvGraphicFramePr>
          <p:cNvPr id="34827" name="Object 29">
            <a:hlinkClick r:id="rId13" action="ppaction://hlinkfile"/>
          </p:cNvPr>
          <p:cNvGraphicFramePr>
            <a:graphicFrameLocks noChangeAspect="1"/>
          </p:cNvGraphicFramePr>
          <p:nvPr/>
        </p:nvGraphicFramePr>
        <p:xfrm>
          <a:off x="8243888" y="2565400"/>
          <a:ext cx="647700" cy="476250"/>
        </p:xfrm>
        <a:graphic>
          <a:graphicData uri="http://schemas.openxmlformats.org/presentationml/2006/ole">
            <p:oleObj spid="_x0000_s34827" name="包" r:id="rId14" imgW="647640" imgH="476280" progId="">
              <p:embed/>
            </p:oleObj>
          </a:graphicData>
        </a:graphic>
      </p:graphicFrame>
      <p:sp>
        <p:nvSpPr>
          <p:cNvPr id="75806" name="Oval 30"/>
          <p:cNvSpPr>
            <a:spLocks noChangeArrowheads="1"/>
          </p:cNvSpPr>
          <p:nvPr/>
        </p:nvSpPr>
        <p:spPr bwMode="auto">
          <a:xfrm>
            <a:off x="7524750" y="1909763"/>
            <a:ext cx="71438" cy="73025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7380288" y="147796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FFFF00"/>
                </a:solidFill>
              </a:rPr>
              <a:t>x</a:t>
            </a:r>
            <a:r>
              <a:rPr lang="en-US" altLang="zh-CN" baseline="-25000">
                <a:solidFill>
                  <a:srgbClr val="FFFF00"/>
                </a:solidFill>
              </a:rPr>
              <a:t>2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34845" name="矩形 32"/>
          <p:cNvSpPr>
            <a:spLocks noChangeArrowheads="1"/>
          </p:cNvSpPr>
          <p:nvPr/>
        </p:nvSpPr>
        <p:spPr bwMode="auto">
          <a:xfrm>
            <a:off x="5572125" y="352425"/>
            <a:ext cx="3143250" cy="785813"/>
          </a:xfrm>
          <a:prstGeom prst="rect">
            <a:avLst/>
          </a:prstGeom>
          <a:noFill/>
          <a:ln w="28575" algn="ctr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75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75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75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7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5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5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75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2" grpId="0" autoUpdateAnimBg="0"/>
      <p:bldP spid="75785" grpId="0" animBg="1"/>
      <p:bldP spid="75786" grpId="0" animBg="1"/>
      <p:bldP spid="75787" grpId="0" animBg="1"/>
      <p:bldP spid="75788" grpId="0" animBg="1"/>
      <p:bldP spid="75789" grpId="0" animBg="1"/>
      <p:bldP spid="75790" grpId="0" animBg="1"/>
      <p:bldP spid="75791" grpId="0" animBg="1"/>
      <p:bldP spid="75793" grpId="0" autoUpdateAnimBg="0"/>
      <p:bldP spid="75802" grpId="0" animBg="1" autoUpdateAnimBg="0"/>
      <p:bldP spid="75803" grpId="0" autoUpdateAnimBg="0"/>
      <p:bldP spid="75806" grpId="0" animBg="1"/>
      <p:bldP spid="7580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8A394F-E4F2-4BC9-9752-3FA992181C5C}" type="slidenum">
              <a:rPr lang="en-US" altLang="zh-CN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3719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rgbClr val="66FF33"/>
                </a:solidFill>
              </a:rPr>
              <a:t>(5)</a:t>
            </a:r>
            <a:r>
              <a:rPr lang="zh-CN" altLang="en-US">
                <a:solidFill>
                  <a:schemeClr val="bg1"/>
                </a:solidFill>
              </a:rPr>
              <a:t>驻波中的能量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79613" y="836613"/>
            <a:ext cx="5214937" cy="928687"/>
            <a:chOff x="1226" y="466"/>
            <a:chExt cx="3285" cy="585"/>
          </a:xfrm>
        </p:grpSpPr>
        <p:sp>
          <p:nvSpPr>
            <p:cNvPr id="56330" name="Freeform 4"/>
            <p:cNvSpPr>
              <a:spLocks/>
            </p:cNvSpPr>
            <p:nvPr/>
          </p:nvSpPr>
          <p:spPr bwMode="auto">
            <a:xfrm>
              <a:off x="1271" y="521"/>
              <a:ext cx="1078" cy="271"/>
            </a:xfrm>
            <a:custGeom>
              <a:avLst/>
              <a:gdLst>
                <a:gd name="T0" fmla="*/ 44 w 1078"/>
                <a:gd name="T1" fmla="*/ 0 h 655"/>
                <a:gd name="T2" fmla="*/ 90 w 1078"/>
                <a:gd name="T3" fmla="*/ 0 h 655"/>
                <a:gd name="T4" fmla="*/ 137 w 1078"/>
                <a:gd name="T5" fmla="*/ 0 h 655"/>
                <a:gd name="T6" fmla="*/ 185 w 1078"/>
                <a:gd name="T7" fmla="*/ 0 h 655"/>
                <a:gd name="T8" fmla="*/ 231 w 1078"/>
                <a:gd name="T9" fmla="*/ 0 h 655"/>
                <a:gd name="T10" fmla="*/ 244 w 1078"/>
                <a:gd name="T11" fmla="*/ 0 h 655"/>
                <a:gd name="T12" fmla="*/ 278 w 1078"/>
                <a:gd name="T13" fmla="*/ 0 h 655"/>
                <a:gd name="T14" fmla="*/ 303 w 1078"/>
                <a:gd name="T15" fmla="*/ 0 h 655"/>
                <a:gd name="T16" fmla="*/ 346 w 1078"/>
                <a:gd name="T17" fmla="*/ 0 h 655"/>
                <a:gd name="T18" fmla="*/ 361 w 1078"/>
                <a:gd name="T19" fmla="*/ 0 h 655"/>
                <a:gd name="T20" fmla="*/ 402 w 1078"/>
                <a:gd name="T21" fmla="*/ 0 h 655"/>
                <a:gd name="T22" fmla="*/ 439 w 1078"/>
                <a:gd name="T23" fmla="*/ 0 h 655"/>
                <a:gd name="T24" fmla="*/ 464 w 1078"/>
                <a:gd name="T25" fmla="*/ 0 h 655"/>
                <a:gd name="T26" fmla="*/ 502 w 1078"/>
                <a:gd name="T27" fmla="*/ 0 h 655"/>
                <a:gd name="T28" fmla="*/ 520 w 1078"/>
                <a:gd name="T29" fmla="*/ 0 h 655"/>
                <a:gd name="T30" fmla="*/ 555 w 1078"/>
                <a:gd name="T31" fmla="*/ 0 h 655"/>
                <a:gd name="T32" fmla="*/ 587 w 1078"/>
                <a:gd name="T33" fmla="*/ 0 h 655"/>
                <a:gd name="T34" fmla="*/ 606 w 1078"/>
                <a:gd name="T35" fmla="*/ 0 h 655"/>
                <a:gd name="T36" fmla="*/ 628 w 1078"/>
                <a:gd name="T37" fmla="*/ 0 h 655"/>
                <a:gd name="T38" fmla="*/ 675 w 1078"/>
                <a:gd name="T39" fmla="*/ 0 h 655"/>
                <a:gd name="T40" fmla="*/ 699 w 1078"/>
                <a:gd name="T41" fmla="*/ 0 h 655"/>
                <a:gd name="T42" fmla="*/ 746 w 1078"/>
                <a:gd name="T43" fmla="*/ 0 h 655"/>
                <a:gd name="T44" fmla="*/ 795 w 1078"/>
                <a:gd name="T45" fmla="*/ 0 h 655"/>
                <a:gd name="T46" fmla="*/ 841 w 1078"/>
                <a:gd name="T47" fmla="*/ 0 h 655"/>
                <a:gd name="T48" fmla="*/ 888 w 1078"/>
                <a:gd name="T49" fmla="*/ 0 h 655"/>
                <a:gd name="T50" fmla="*/ 921 w 1078"/>
                <a:gd name="T51" fmla="*/ 0 h 655"/>
                <a:gd name="T52" fmla="*/ 939 w 1078"/>
                <a:gd name="T53" fmla="*/ 0 h 655"/>
                <a:gd name="T54" fmla="*/ 959 w 1078"/>
                <a:gd name="T55" fmla="*/ 0 h 655"/>
                <a:gd name="T56" fmla="*/ 1005 w 1078"/>
                <a:gd name="T57" fmla="*/ 0 h 655"/>
                <a:gd name="T58" fmla="*/ 1030 w 1078"/>
                <a:gd name="T59" fmla="*/ 0 h 655"/>
                <a:gd name="T60" fmla="*/ 1041 w 1078"/>
                <a:gd name="T61" fmla="*/ 0 h 655"/>
                <a:gd name="T62" fmla="*/ 1060 w 1078"/>
                <a:gd name="T63" fmla="*/ 0 h 655"/>
                <a:gd name="T64" fmla="*/ 1061 w 1078"/>
                <a:gd name="T65" fmla="*/ 0 h 655"/>
                <a:gd name="T66" fmla="*/ 1047 w 1078"/>
                <a:gd name="T67" fmla="*/ 0 h 655"/>
                <a:gd name="T68" fmla="*/ 1025 w 1078"/>
                <a:gd name="T69" fmla="*/ 0 h 655"/>
                <a:gd name="T70" fmla="*/ 989 w 1078"/>
                <a:gd name="T71" fmla="*/ 0 h 655"/>
                <a:gd name="T72" fmla="*/ 959 w 1078"/>
                <a:gd name="T73" fmla="*/ 0 h 655"/>
                <a:gd name="T74" fmla="*/ 929 w 1078"/>
                <a:gd name="T75" fmla="*/ 0 h 655"/>
                <a:gd name="T76" fmla="*/ 885 w 1078"/>
                <a:gd name="T77" fmla="*/ 0 h 655"/>
                <a:gd name="T78" fmla="*/ 827 w 1078"/>
                <a:gd name="T79" fmla="*/ 0 h 655"/>
                <a:gd name="T80" fmla="*/ 776 w 1078"/>
                <a:gd name="T81" fmla="*/ 0 h 655"/>
                <a:gd name="T82" fmla="*/ 740 w 1078"/>
                <a:gd name="T83" fmla="*/ 0 h 655"/>
                <a:gd name="T84" fmla="*/ 702 w 1078"/>
                <a:gd name="T85" fmla="*/ 0 h 655"/>
                <a:gd name="T86" fmla="*/ 653 w 1078"/>
                <a:gd name="T87" fmla="*/ 0 h 655"/>
                <a:gd name="T88" fmla="*/ 613 w 1078"/>
                <a:gd name="T89" fmla="*/ 0 h 655"/>
                <a:gd name="T90" fmla="*/ 578 w 1078"/>
                <a:gd name="T91" fmla="*/ 0 h 655"/>
                <a:gd name="T92" fmla="*/ 529 w 1078"/>
                <a:gd name="T93" fmla="*/ 0 h 655"/>
                <a:gd name="T94" fmla="*/ 499 w 1078"/>
                <a:gd name="T95" fmla="*/ 0 h 655"/>
                <a:gd name="T96" fmla="*/ 472 w 1078"/>
                <a:gd name="T97" fmla="*/ 0 h 655"/>
                <a:gd name="T98" fmla="*/ 424 w 1078"/>
                <a:gd name="T99" fmla="*/ 0 h 655"/>
                <a:gd name="T100" fmla="*/ 388 w 1078"/>
                <a:gd name="T101" fmla="*/ 0 h 655"/>
                <a:gd name="T102" fmla="*/ 341 w 1078"/>
                <a:gd name="T103" fmla="*/ 0 h 655"/>
                <a:gd name="T104" fmla="*/ 306 w 1078"/>
                <a:gd name="T105" fmla="*/ 0 h 655"/>
                <a:gd name="T106" fmla="*/ 272 w 1078"/>
                <a:gd name="T107" fmla="*/ 0 h 655"/>
                <a:gd name="T108" fmla="*/ 247 w 1078"/>
                <a:gd name="T109" fmla="*/ 0 h 655"/>
                <a:gd name="T110" fmla="*/ 212 w 1078"/>
                <a:gd name="T111" fmla="*/ 0 h 655"/>
                <a:gd name="T112" fmla="*/ 177 w 1078"/>
                <a:gd name="T113" fmla="*/ 0 h 655"/>
                <a:gd name="T114" fmla="*/ 142 w 1078"/>
                <a:gd name="T115" fmla="*/ 0 h 655"/>
                <a:gd name="T116" fmla="*/ 81 w 1078"/>
                <a:gd name="T117" fmla="*/ 0 h 655"/>
                <a:gd name="T118" fmla="*/ 47 w 1078"/>
                <a:gd name="T119" fmla="*/ 0 h 655"/>
                <a:gd name="T120" fmla="*/ 12 w 1078"/>
                <a:gd name="T121" fmla="*/ 0 h 65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078"/>
                <a:gd name="T184" fmla="*/ 0 h 655"/>
                <a:gd name="T185" fmla="*/ 1078 w 1078"/>
                <a:gd name="T186" fmla="*/ 655 h 65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078" h="655">
                  <a:moveTo>
                    <a:pt x="0" y="609"/>
                  </a:moveTo>
                  <a:lnTo>
                    <a:pt x="19" y="625"/>
                  </a:lnTo>
                  <a:lnTo>
                    <a:pt x="31" y="606"/>
                  </a:lnTo>
                  <a:lnTo>
                    <a:pt x="43" y="587"/>
                  </a:lnTo>
                  <a:lnTo>
                    <a:pt x="54" y="568"/>
                  </a:lnTo>
                  <a:lnTo>
                    <a:pt x="44" y="560"/>
                  </a:lnTo>
                  <a:lnTo>
                    <a:pt x="54" y="568"/>
                  </a:lnTo>
                  <a:lnTo>
                    <a:pt x="66" y="547"/>
                  </a:lnTo>
                  <a:lnTo>
                    <a:pt x="77" y="530"/>
                  </a:lnTo>
                  <a:lnTo>
                    <a:pt x="67" y="522"/>
                  </a:lnTo>
                  <a:lnTo>
                    <a:pt x="77" y="530"/>
                  </a:lnTo>
                  <a:lnTo>
                    <a:pt x="90" y="511"/>
                  </a:lnTo>
                  <a:lnTo>
                    <a:pt x="101" y="493"/>
                  </a:lnTo>
                  <a:lnTo>
                    <a:pt x="112" y="473"/>
                  </a:lnTo>
                  <a:lnTo>
                    <a:pt x="102" y="466"/>
                  </a:lnTo>
                  <a:lnTo>
                    <a:pt x="112" y="473"/>
                  </a:lnTo>
                  <a:lnTo>
                    <a:pt x="124" y="455"/>
                  </a:lnTo>
                  <a:lnTo>
                    <a:pt x="137" y="437"/>
                  </a:lnTo>
                  <a:lnTo>
                    <a:pt x="149" y="419"/>
                  </a:lnTo>
                  <a:lnTo>
                    <a:pt x="161" y="401"/>
                  </a:lnTo>
                  <a:lnTo>
                    <a:pt x="172" y="383"/>
                  </a:lnTo>
                  <a:lnTo>
                    <a:pt x="162" y="376"/>
                  </a:lnTo>
                  <a:lnTo>
                    <a:pt x="172" y="383"/>
                  </a:lnTo>
                  <a:lnTo>
                    <a:pt x="185" y="365"/>
                  </a:lnTo>
                  <a:lnTo>
                    <a:pt x="196" y="348"/>
                  </a:lnTo>
                  <a:lnTo>
                    <a:pt x="207" y="331"/>
                  </a:lnTo>
                  <a:lnTo>
                    <a:pt x="197" y="324"/>
                  </a:lnTo>
                  <a:lnTo>
                    <a:pt x="206" y="332"/>
                  </a:lnTo>
                  <a:lnTo>
                    <a:pt x="218" y="317"/>
                  </a:lnTo>
                  <a:lnTo>
                    <a:pt x="231" y="300"/>
                  </a:lnTo>
                  <a:lnTo>
                    <a:pt x="232" y="299"/>
                  </a:lnTo>
                  <a:lnTo>
                    <a:pt x="243" y="281"/>
                  </a:lnTo>
                  <a:lnTo>
                    <a:pt x="233" y="274"/>
                  </a:lnTo>
                  <a:lnTo>
                    <a:pt x="242" y="282"/>
                  </a:lnTo>
                  <a:lnTo>
                    <a:pt x="253" y="267"/>
                  </a:lnTo>
                  <a:lnTo>
                    <a:pt x="244" y="258"/>
                  </a:lnTo>
                  <a:lnTo>
                    <a:pt x="253" y="267"/>
                  </a:lnTo>
                  <a:lnTo>
                    <a:pt x="265" y="251"/>
                  </a:lnTo>
                  <a:lnTo>
                    <a:pt x="256" y="242"/>
                  </a:lnTo>
                  <a:lnTo>
                    <a:pt x="265" y="252"/>
                  </a:lnTo>
                  <a:lnTo>
                    <a:pt x="278" y="239"/>
                  </a:lnTo>
                  <a:lnTo>
                    <a:pt x="278" y="238"/>
                  </a:lnTo>
                  <a:lnTo>
                    <a:pt x="289" y="224"/>
                  </a:lnTo>
                  <a:lnTo>
                    <a:pt x="280" y="214"/>
                  </a:lnTo>
                  <a:lnTo>
                    <a:pt x="289" y="224"/>
                  </a:lnTo>
                  <a:lnTo>
                    <a:pt x="301" y="208"/>
                  </a:lnTo>
                  <a:lnTo>
                    <a:pt x="312" y="193"/>
                  </a:lnTo>
                  <a:lnTo>
                    <a:pt x="303" y="185"/>
                  </a:lnTo>
                  <a:lnTo>
                    <a:pt x="312" y="193"/>
                  </a:lnTo>
                  <a:lnTo>
                    <a:pt x="324" y="180"/>
                  </a:lnTo>
                  <a:lnTo>
                    <a:pt x="335" y="167"/>
                  </a:lnTo>
                  <a:lnTo>
                    <a:pt x="326" y="157"/>
                  </a:lnTo>
                  <a:lnTo>
                    <a:pt x="334" y="168"/>
                  </a:lnTo>
                  <a:lnTo>
                    <a:pt x="346" y="155"/>
                  </a:lnTo>
                  <a:lnTo>
                    <a:pt x="347" y="155"/>
                  </a:lnTo>
                  <a:lnTo>
                    <a:pt x="358" y="143"/>
                  </a:lnTo>
                  <a:lnTo>
                    <a:pt x="349" y="133"/>
                  </a:lnTo>
                  <a:lnTo>
                    <a:pt x="357" y="143"/>
                  </a:lnTo>
                  <a:lnTo>
                    <a:pt x="369" y="131"/>
                  </a:lnTo>
                  <a:lnTo>
                    <a:pt x="361" y="122"/>
                  </a:lnTo>
                  <a:lnTo>
                    <a:pt x="369" y="131"/>
                  </a:lnTo>
                  <a:lnTo>
                    <a:pt x="381" y="121"/>
                  </a:lnTo>
                  <a:lnTo>
                    <a:pt x="393" y="110"/>
                  </a:lnTo>
                  <a:lnTo>
                    <a:pt x="403" y="100"/>
                  </a:lnTo>
                  <a:lnTo>
                    <a:pt x="395" y="90"/>
                  </a:lnTo>
                  <a:lnTo>
                    <a:pt x="402" y="101"/>
                  </a:lnTo>
                  <a:lnTo>
                    <a:pt x="415" y="91"/>
                  </a:lnTo>
                  <a:lnTo>
                    <a:pt x="426" y="83"/>
                  </a:lnTo>
                  <a:lnTo>
                    <a:pt x="419" y="71"/>
                  </a:lnTo>
                  <a:lnTo>
                    <a:pt x="425" y="83"/>
                  </a:lnTo>
                  <a:lnTo>
                    <a:pt x="437" y="75"/>
                  </a:lnTo>
                  <a:lnTo>
                    <a:pt x="439" y="73"/>
                  </a:lnTo>
                  <a:lnTo>
                    <a:pt x="449" y="64"/>
                  </a:lnTo>
                  <a:lnTo>
                    <a:pt x="441" y="54"/>
                  </a:lnTo>
                  <a:lnTo>
                    <a:pt x="447" y="66"/>
                  </a:lnTo>
                  <a:lnTo>
                    <a:pt x="459" y="60"/>
                  </a:lnTo>
                  <a:lnTo>
                    <a:pt x="470" y="53"/>
                  </a:lnTo>
                  <a:lnTo>
                    <a:pt x="464" y="40"/>
                  </a:lnTo>
                  <a:lnTo>
                    <a:pt x="469" y="53"/>
                  </a:lnTo>
                  <a:lnTo>
                    <a:pt x="481" y="48"/>
                  </a:lnTo>
                  <a:lnTo>
                    <a:pt x="492" y="41"/>
                  </a:lnTo>
                  <a:lnTo>
                    <a:pt x="487" y="29"/>
                  </a:lnTo>
                  <a:lnTo>
                    <a:pt x="490" y="42"/>
                  </a:lnTo>
                  <a:lnTo>
                    <a:pt x="502" y="39"/>
                  </a:lnTo>
                  <a:lnTo>
                    <a:pt x="503" y="38"/>
                  </a:lnTo>
                  <a:lnTo>
                    <a:pt x="514" y="34"/>
                  </a:lnTo>
                  <a:lnTo>
                    <a:pt x="510" y="22"/>
                  </a:lnTo>
                  <a:lnTo>
                    <a:pt x="514" y="35"/>
                  </a:lnTo>
                  <a:lnTo>
                    <a:pt x="524" y="32"/>
                  </a:lnTo>
                  <a:lnTo>
                    <a:pt x="520" y="18"/>
                  </a:lnTo>
                  <a:lnTo>
                    <a:pt x="522" y="32"/>
                  </a:lnTo>
                  <a:lnTo>
                    <a:pt x="533" y="29"/>
                  </a:lnTo>
                  <a:lnTo>
                    <a:pt x="546" y="27"/>
                  </a:lnTo>
                  <a:lnTo>
                    <a:pt x="543" y="13"/>
                  </a:lnTo>
                  <a:lnTo>
                    <a:pt x="543" y="27"/>
                  </a:lnTo>
                  <a:lnTo>
                    <a:pt x="555" y="27"/>
                  </a:lnTo>
                  <a:lnTo>
                    <a:pt x="566" y="27"/>
                  </a:lnTo>
                  <a:lnTo>
                    <a:pt x="576" y="27"/>
                  </a:lnTo>
                  <a:lnTo>
                    <a:pt x="576" y="13"/>
                  </a:lnTo>
                  <a:lnTo>
                    <a:pt x="574" y="27"/>
                  </a:lnTo>
                  <a:lnTo>
                    <a:pt x="585" y="29"/>
                  </a:lnTo>
                  <a:lnTo>
                    <a:pt x="587" y="16"/>
                  </a:lnTo>
                  <a:lnTo>
                    <a:pt x="583" y="28"/>
                  </a:lnTo>
                  <a:lnTo>
                    <a:pt x="595" y="33"/>
                  </a:lnTo>
                  <a:lnTo>
                    <a:pt x="596" y="34"/>
                  </a:lnTo>
                  <a:lnTo>
                    <a:pt x="607" y="37"/>
                  </a:lnTo>
                  <a:lnTo>
                    <a:pt x="610" y="24"/>
                  </a:lnTo>
                  <a:lnTo>
                    <a:pt x="606" y="36"/>
                  </a:lnTo>
                  <a:lnTo>
                    <a:pt x="618" y="41"/>
                  </a:lnTo>
                  <a:lnTo>
                    <a:pt x="622" y="29"/>
                  </a:lnTo>
                  <a:lnTo>
                    <a:pt x="616" y="40"/>
                  </a:lnTo>
                  <a:lnTo>
                    <a:pt x="628" y="49"/>
                  </a:lnTo>
                  <a:lnTo>
                    <a:pt x="634" y="37"/>
                  </a:lnTo>
                  <a:lnTo>
                    <a:pt x="628" y="49"/>
                  </a:lnTo>
                  <a:lnTo>
                    <a:pt x="640" y="57"/>
                  </a:lnTo>
                  <a:lnTo>
                    <a:pt x="651" y="64"/>
                  </a:lnTo>
                  <a:lnTo>
                    <a:pt x="657" y="53"/>
                  </a:lnTo>
                  <a:lnTo>
                    <a:pt x="650" y="64"/>
                  </a:lnTo>
                  <a:lnTo>
                    <a:pt x="662" y="75"/>
                  </a:lnTo>
                  <a:lnTo>
                    <a:pt x="675" y="86"/>
                  </a:lnTo>
                  <a:lnTo>
                    <a:pt x="682" y="75"/>
                  </a:lnTo>
                  <a:lnTo>
                    <a:pt x="674" y="85"/>
                  </a:lnTo>
                  <a:lnTo>
                    <a:pt x="686" y="96"/>
                  </a:lnTo>
                  <a:lnTo>
                    <a:pt x="699" y="110"/>
                  </a:lnTo>
                  <a:lnTo>
                    <a:pt x="707" y="99"/>
                  </a:lnTo>
                  <a:lnTo>
                    <a:pt x="699" y="110"/>
                  </a:lnTo>
                  <a:lnTo>
                    <a:pt x="710" y="122"/>
                  </a:lnTo>
                  <a:lnTo>
                    <a:pt x="723" y="136"/>
                  </a:lnTo>
                  <a:lnTo>
                    <a:pt x="732" y="125"/>
                  </a:lnTo>
                  <a:lnTo>
                    <a:pt x="722" y="135"/>
                  </a:lnTo>
                  <a:lnTo>
                    <a:pt x="734" y="149"/>
                  </a:lnTo>
                  <a:lnTo>
                    <a:pt x="746" y="163"/>
                  </a:lnTo>
                  <a:lnTo>
                    <a:pt x="758" y="178"/>
                  </a:lnTo>
                  <a:lnTo>
                    <a:pt x="767" y="169"/>
                  </a:lnTo>
                  <a:lnTo>
                    <a:pt x="758" y="178"/>
                  </a:lnTo>
                  <a:lnTo>
                    <a:pt x="770" y="195"/>
                  </a:lnTo>
                  <a:lnTo>
                    <a:pt x="783" y="212"/>
                  </a:lnTo>
                  <a:lnTo>
                    <a:pt x="795" y="229"/>
                  </a:lnTo>
                  <a:lnTo>
                    <a:pt x="807" y="245"/>
                  </a:lnTo>
                  <a:lnTo>
                    <a:pt x="816" y="237"/>
                  </a:lnTo>
                  <a:lnTo>
                    <a:pt x="807" y="244"/>
                  </a:lnTo>
                  <a:lnTo>
                    <a:pt x="819" y="263"/>
                  </a:lnTo>
                  <a:lnTo>
                    <a:pt x="832" y="280"/>
                  </a:lnTo>
                  <a:lnTo>
                    <a:pt x="841" y="273"/>
                  </a:lnTo>
                  <a:lnTo>
                    <a:pt x="832" y="280"/>
                  </a:lnTo>
                  <a:lnTo>
                    <a:pt x="843" y="299"/>
                  </a:lnTo>
                  <a:lnTo>
                    <a:pt x="854" y="317"/>
                  </a:lnTo>
                  <a:lnTo>
                    <a:pt x="865" y="334"/>
                  </a:lnTo>
                  <a:lnTo>
                    <a:pt x="877" y="353"/>
                  </a:lnTo>
                  <a:lnTo>
                    <a:pt x="888" y="370"/>
                  </a:lnTo>
                  <a:lnTo>
                    <a:pt x="899" y="389"/>
                  </a:lnTo>
                  <a:lnTo>
                    <a:pt x="908" y="381"/>
                  </a:lnTo>
                  <a:lnTo>
                    <a:pt x="898" y="389"/>
                  </a:lnTo>
                  <a:lnTo>
                    <a:pt x="908" y="407"/>
                  </a:lnTo>
                  <a:lnTo>
                    <a:pt x="909" y="407"/>
                  </a:lnTo>
                  <a:lnTo>
                    <a:pt x="921" y="425"/>
                  </a:lnTo>
                  <a:lnTo>
                    <a:pt x="930" y="417"/>
                  </a:lnTo>
                  <a:lnTo>
                    <a:pt x="920" y="425"/>
                  </a:lnTo>
                  <a:lnTo>
                    <a:pt x="930" y="442"/>
                  </a:lnTo>
                  <a:lnTo>
                    <a:pt x="940" y="434"/>
                  </a:lnTo>
                  <a:lnTo>
                    <a:pt x="930" y="441"/>
                  </a:lnTo>
                  <a:lnTo>
                    <a:pt x="939" y="458"/>
                  </a:lnTo>
                  <a:lnTo>
                    <a:pt x="940" y="459"/>
                  </a:lnTo>
                  <a:lnTo>
                    <a:pt x="951" y="477"/>
                  </a:lnTo>
                  <a:lnTo>
                    <a:pt x="960" y="469"/>
                  </a:lnTo>
                  <a:lnTo>
                    <a:pt x="950" y="476"/>
                  </a:lnTo>
                  <a:lnTo>
                    <a:pt x="959" y="493"/>
                  </a:lnTo>
                  <a:lnTo>
                    <a:pt x="959" y="494"/>
                  </a:lnTo>
                  <a:lnTo>
                    <a:pt x="969" y="509"/>
                  </a:lnTo>
                  <a:lnTo>
                    <a:pt x="978" y="525"/>
                  </a:lnTo>
                  <a:lnTo>
                    <a:pt x="987" y="541"/>
                  </a:lnTo>
                  <a:lnTo>
                    <a:pt x="995" y="555"/>
                  </a:lnTo>
                  <a:lnTo>
                    <a:pt x="996" y="555"/>
                  </a:lnTo>
                  <a:lnTo>
                    <a:pt x="1005" y="569"/>
                  </a:lnTo>
                  <a:lnTo>
                    <a:pt x="1015" y="561"/>
                  </a:lnTo>
                  <a:lnTo>
                    <a:pt x="1004" y="568"/>
                  </a:lnTo>
                  <a:lnTo>
                    <a:pt x="1012" y="582"/>
                  </a:lnTo>
                  <a:lnTo>
                    <a:pt x="1013" y="583"/>
                  </a:lnTo>
                  <a:lnTo>
                    <a:pt x="1021" y="595"/>
                  </a:lnTo>
                  <a:lnTo>
                    <a:pt x="1030" y="587"/>
                  </a:lnTo>
                  <a:lnTo>
                    <a:pt x="1020" y="595"/>
                  </a:lnTo>
                  <a:lnTo>
                    <a:pt x="1027" y="607"/>
                  </a:lnTo>
                  <a:lnTo>
                    <a:pt x="1028" y="607"/>
                  </a:lnTo>
                  <a:lnTo>
                    <a:pt x="1035" y="619"/>
                  </a:lnTo>
                  <a:lnTo>
                    <a:pt x="1041" y="627"/>
                  </a:lnTo>
                  <a:lnTo>
                    <a:pt x="1041" y="629"/>
                  </a:lnTo>
                  <a:lnTo>
                    <a:pt x="1048" y="638"/>
                  </a:lnTo>
                  <a:lnTo>
                    <a:pt x="1058" y="630"/>
                  </a:lnTo>
                  <a:lnTo>
                    <a:pt x="1048" y="637"/>
                  </a:lnTo>
                  <a:lnTo>
                    <a:pt x="1054" y="647"/>
                  </a:lnTo>
                  <a:lnTo>
                    <a:pt x="1054" y="648"/>
                  </a:lnTo>
                  <a:lnTo>
                    <a:pt x="1060" y="655"/>
                  </a:lnTo>
                  <a:lnTo>
                    <a:pt x="1078" y="637"/>
                  </a:lnTo>
                  <a:lnTo>
                    <a:pt x="1073" y="631"/>
                  </a:lnTo>
                  <a:lnTo>
                    <a:pt x="1064" y="638"/>
                  </a:lnTo>
                  <a:lnTo>
                    <a:pt x="1074" y="631"/>
                  </a:lnTo>
                  <a:lnTo>
                    <a:pt x="1068" y="622"/>
                  </a:lnTo>
                  <a:lnTo>
                    <a:pt x="1061" y="612"/>
                  </a:lnTo>
                  <a:lnTo>
                    <a:pt x="1050" y="620"/>
                  </a:lnTo>
                  <a:lnTo>
                    <a:pt x="1061" y="612"/>
                  </a:lnTo>
                  <a:lnTo>
                    <a:pt x="1054" y="603"/>
                  </a:lnTo>
                  <a:lnTo>
                    <a:pt x="1047" y="592"/>
                  </a:lnTo>
                  <a:lnTo>
                    <a:pt x="1037" y="599"/>
                  </a:lnTo>
                  <a:lnTo>
                    <a:pt x="1047" y="593"/>
                  </a:lnTo>
                  <a:lnTo>
                    <a:pt x="1040" y="580"/>
                  </a:lnTo>
                  <a:lnTo>
                    <a:pt x="1040" y="579"/>
                  </a:lnTo>
                  <a:lnTo>
                    <a:pt x="1032" y="567"/>
                  </a:lnTo>
                  <a:lnTo>
                    <a:pt x="1022" y="574"/>
                  </a:lnTo>
                  <a:lnTo>
                    <a:pt x="1032" y="568"/>
                  </a:lnTo>
                  <a:lnTo>
                    <a:pt x="1025" y="555"/>
                  </a:lnTo>
                  <a:lnTo>
                    <a:pt x="1016" y="540"/>
                  </a:lnTo>
                  <a:lnTo>
                    <a:pt x="1005" y="546"/>
                  </a:lnTo>
                  <a:lnTo>
                    <a:pt x="1016" y="540"/>
                  </a:lnTo>
                  <a:lnTo>
                    <a:pt x="1007" y="527"/>
                  </a:lnTo>
                  <a:lnTo>
                    <a:pt x="998" y="510"/>
                  </a:lnTo>
                  <a:lnTo>
                    <a:pt x="989" y="495"/>
                  </a:lnTo>
                  <a:lnTo>
                    <a:pt x="980" y="479"/>
                  </a:lnTo>
                  <a:lnTo>
                    <a:pt x="970" y="485"/>
                  </a:lnTo>
                  <a:lnTo>
                    <a:pt x="980" y="479"/>
                  </a:lnTo>
                  <a:lnTo>
                    <a:pt x="971" y="462"/>
                  </a:lnTo>
                  <a:lnTo>
                    <a:pt x="971" y="460"/>
                  </a:lnTo>
                  <a:lnTo>
                    <a:pt x="959" y="444"/>
                  </a:lnTo>
                  <a:lnTo>
                    <a:pt x="949" y="452"/>
                  </a:lnTo>
                  <a:lnTo>
                    <a:pt x="960" y="445"/>
                  </a:lnTo>
                  <a:lnTo>
                    <a:pt x="951" y="427"/>
                  </a:lnTo>
                  <a:lnTo>
                    <a:pt x="950" y="427"/>
                  </a:lnTo>
                  <a:lnTo>
                    <a:pt x="940" y="410"/>
                  </a:lnTo>
                  <a:lnTo>
                    <a:pt x="929" y="392"/>
                  </a:lnTo>
                  <a:lnTo>
                    <a:pt x="919" y="398"/>
                  </a:lnTo>
                  <a:lnTo>
                    <a:pt x="929" y="392"/>
                  </a:lnTo>
                  <a:lnTo>
                    <a:pt x="919" y="375"/>
                  </a:lnTo>
                  <a:lnTo>
                    <a:pt x="907" y="356"/>
                  </a:lnTo>
                  <a:lnTo>
                    <a:pt x="896" y="338"/>
                  </a:lnTo>
                  <a:lnTo>
                    <a:pt x="885" y="320"/>
                  </a:lnTo>
                  <a:lnTo>
                    <a:pt x="874" y="302"/>
                  </a:lnTo>
                  <a:lnTo>
                    <a:pt x="862" y="284"/>
                  </a:lnTo>
                  <a:lnTo>
                    <a:pt x="851" y="266"/>
                  </a:lnTo>
                  <a:lnTo>
                    <a:pt x="851" y="265"/>
                  </a:lnTo>
                  <a:lnTo>
                    <a:pt x="839" y="247"/>
                  </a:lnTo>
                  <a:lnTo>
                    <a:pt x="827" y="229"/>
                  </a:lnTo>
                  <a:lnTo>
                    <a:pt x="826" y="229"/>
                  </a:lnTo>
                  <a:lnTo>
                    <a:pt x="813" y="212"/>
                  </a:lnTo>
                  <a:lnTo>
                    <a:pt x="801" y="195"/>
                  </a:lnTo>
                  <a:lnTo>
                    <a:pt x="789" y="178"/>
                  </a:lnTo>
                  <a:lnTo>
                    <a:pt x="776" y="161"/>
                  </a:lnTo>
                  <a:lnTo>
                    <a:pt x="776" y="160"/>
                  </a:lnTo>
                  <a:lnTo>
                    <a:pt x="764" y="146"/>
                  </a:lnTo>
                  <a:lnTo>
                    <a:pt x="752" y="130"/>
                  </a:lnTo>
                  <a:lnTo>
                    <a:pt x="743" y="140"/>
                  </a:lnTo>
                  <a:lnTo>
                    <a:pt x="752" y="131"/>
                  </a:lnTo>
                  <a:lnTo>
                    <a:pt x="741" y="117"/>
                  </a:lnTo>
                  <a:lnTo>
                    <a:pt x="740" y="115"/>
                  </a:lnTo>
                  <a:lnTo>
                    <a:pt x="726" y="101"/>
                  </a:lnTo>
                  <a:lnTo>
                    <a:pt x="718" y="112"/>
                  </a:lnTo>
                  <a:lnTo>
                    <a:pt x="727" y="102"/>
                  </a:lnTo>
                  <a:lnTo>
                    <a:pt x="716" y="90"/>
                  </a:lnTo>
                  <a:lnTo>
                    <a:pt x="715" y="89"/>
                  </a:lnTo>
                  <a:lnTo>
                    <a:pt x="702" y="76"/>
                  </a:lnTo>
                  <a:lnTo>
                    <a:pt x="691" y="64"/>
                  </a:lnTo>
                  <a:lnTo>
                    <a:pt x="690" y="64"/>
                  </a:lnTo>
                  <a:lnTo>
                    <a:pt x="676" y="53"/>
                  </a:lnTo>
                  <a:lnTo>
                    <a:pt x="664" y="42"/>
                  </a:lnTo>
                  <a:lnTo>
                    <a:pt x="664" y="41"/>
                  </a:lnTo>
                  <a:lnTo>
                    <a:pt x="653" y="34"/>
                  </a:lnTo>
                  <a:lnTo>
                    <a:pt x="642" y="26"/>
                  </a:lnTo>
                  <a:lnTo>
                    <a:pt x="641" y="26"/>
                  </a:lnTo>
                  <a:lnTo>
                    <a:pt x="628" y="18"/>
                  </a:lnTo>
                  <a:lnTo>
                    <a:pt x="627" y="17"/>
                  </a:lnTo>
                  <a:lnTo>
                    <a:pt x="615" y="11"/>
                  </a:lnTo>
                  <a:lnTo>
                    <a:pt x="613" y="11"/>
                  </a:lnTo>
                  <a:lnTo>
                    <a:pt x="602" y="8"/>
                  </a:lnTo>
                  <a:lnTo>
                    <a:pt x="599" y="21"/>
                  </a:lnTo>
                  <a:lnTo>
                    <a:pt x="603" y="8"/>
                  </a:lnTo>
                  <a:lnTo>
                    <a:pt x="592" y="3"/>
                  </a:lnTo>
                  <a:lnTo>
                    <a:pt x="589" y="3"/>
                  </a:lnTo>
                  <a:lnTo>
                    <a:pt x="578" y="1"/>
                  </a:lnTo>
                  <a:lnTo>
                    <a:pt x="576" y="0"/>
                  </a:lnTo>
                  <a:lnTo>
                    <a:pt x="566" y="0"/>
                  </a:lnTo>
                  <a:lnTo>
                    <a:pt x="555" y="0"/>
                  </a:lnTo>
                  <a:lnTo>
                    <a:pt x="543" y="0"/>
                  </a:lnTo>
                  <a:lnTo>
                    <a:pt x="541" y="1"/>
                  </a:lnTo>
                  <a:lnTo>
                    <a:pt x="529" y="3"/>
                  </a:lnTo>
                  <a:lnTo>
                    <a:pt x="518" y="6"/>
                  </a:lnTo>
                  <a:lnTo>
                    <a:pt x="517" y="6"/>
                  </a:lnTo>
                  <a:lnTo>
                    <a:pt x="507" y="9"/>
                  </a:lnTo>
                  <a:lnTo>
                    <a:pt x="506" y="9"/>
                  </a:lnTo>
                  <a:lnTo>
                    <a:pt x="494" y="13"/>
                  </a:lnTo>
                  <a:lnTo>
                    <a:pt x="499" y="26"/>
                  </a:lnTo>
                  <a:lnTo>
                    <a:pt x="495" y="13"/>
                  </a:lnTo>
                  <a:lnTo>
                    <a:pt x="484" y="17"/>
                  </a:lnTo>
                  <a:lnTo>
                    <a:pt x="482" y="17"/>
                  </a:lnTo>
                  <a:lnTo>
                    <a:pt x="471" y="23"/>
                  </a:lnTo>
                  <a:lnTo>
                    <a:pt x="476" y="35"/>
                  </a:lnTo>
                  <a:lnTo>
                    <a:pt x="472" y="23"/>
                  </a:lnTo>
                  <a:lnTo>
                    <a:pt x="460" y="28"/>
                  </a:lnTo>
                  <a:lnTo>
                    <a:pt x="459" y="29"/>
                  </a:lnTo>
                  <a:lnTo>
                    <a:pt x="447" y="36"/>
                  </a:lnTo>
                  <a:lnTo>
                    <a:pt x="436" y="42"/>
                  </a:lnTo>
                  <a:lnTo>
                    <a:pt x="434" y="44"/>
                  </a:lnTo>
                  <a:lnTo>
                    <a:pt x="424" y="53"/>
                  </a:lnTo>
                  <a:lnTo>
                    <a:pt x="431" y="63"/>
                  </a:lnTo>
                  <a:lnTo>
                    <a:pt x="425" y="52"/>
                  </a:lnTo>
                  <a:lnTo>
                    <a:pt x="413" y="60"/>
                  </a:lnTo>
                  <a:lnTo>
                    <a:pt x="412" y="61"/>
                  </a:lnTo>
                  <a:lnTo>
                    <a:pt x="400" y="70"/>
                  </a:lnTo>
                  <a:lnTo>
                    <a:pt x="388" y="80"/>
                  </a:lnTo>
                  <a:lnTo>
                    <a:pt x="378" y="89"/>
                  </a:lnTo>
                  <a:lnTo>
                    <a:pt x="366" y="100"/>
                  </a:lnTo>
                  <a:lnTo>
                    <a:pt x="353" y="112"/>
                  </a:lnTo>
                  <a:lnTo>
                    <a:pt x="352" y="112"/>
                  </a:lnTo>
                  <a:lnTo>
                    <a:pt x="341" y="123"/>
                  </a:lnTo>
                  <a:lnTo>
                    <a:pt x="341" y="124"/>
                  </a:lnTo>
                  <a:lnTo>
                    <a:pt x="330" y="137"/>
                  </a:lnTo>
                  <a:lnTo>
                    <a:pt x="338" y="146"/>
                  </a:lnTo>
                  <a:lnTo>
                    <a:pt x="330" y="136"/>
                  </a:lnTo>
                  <a:lnTo>
                    <a:pt x="318" y="148"/>
                  </a:lnTo>
                  <a:lnTo>
                    <a:pt x="318" y="149"/>
                  </a:lnTo>
                  <a:lnTo>
                    <a:pt x="306" y="162"/>
                  </a:lnTo>
                  <a:lnTo>
                    <a:pt x="295" y="176"/>
                  </a:lnTo>
                  <a:lnTo>
                    <a:pt x="294" y="177"/>
                  </a:lnTo>
                  <a:lnTo>
                    <a:pt x="283" y="191"/>
                  </a:lnTo>
                  <a:lnTo>
                    <a:pt x="292" y="200"/>
                  </a:lnTo>
                  <a:lnTo>
                    <a:pt x="284" y="190"/>
                  </a:lnTo>
                  <a:lnTo>
                    <a:pt x="272" y="205"/>
                  </a:lnTo>
                  <a:lnTo>
                    <a:pt x="271" y="206"/>
                  </a:lnTo>
                  <a:lnTo>
                    <a:pt x="259" y="220"/>
                  </a:lnTo>
                  <a:lnTo>
                    <a:pt x="269" y="229"/>
                  </a:lnTo>
                  <a:lnTo>
                    <a:pt x="260" y="219"/>
                  </a:lnTo>
                  <a:lnTo>
                    <a:pt x="248" y="233"/>
                  </a:lnTo>
                  <a:lnTo>
                    <a:pt x="247" y="233"/>
                  </a:lnTo>
                  <a:lnTo>
                    <a:pt x="235" y="249"/>
                  </a:lnTo>
                  <a:lnTo>
                    <a:pt x="235" y="250"/>
                  </a:lnTo>
                  <a:lnTo>
                    <a:pt x="224" y="266"/>
                  </a:lnTo>
                  <a:lnTo>
                    <a:pt x="212" y="282"/>
                  </a:lnTo>
                  <a:lnTo>
                    <a:pt x="222" y="291"/>
                  </a:lnTo>
                  <a:lnTo>
                    <a:pt x="212" y="282"/>
                  </a:lnTo>
                  <a:lnTo>
                    <a:pt x="200" y="300"/>
                  </a:lnTo>
                  <a:lnTo>
                    <a:pt x="209" y="307"/>
                  </a:lnTo>
                  <a:lnTo>
                    <a:pt x="200" y="299"/>
                  </a:lnTo>
                  <a:lnTo>
                    <a:pt x="188" y="315"/>
                  </a:lnTo>
                  <a:lnTo>
                    <a:pt x="188" y="316"/>
                  </a:lnTo>
                  <a:lnTo>
                    <a:pt x="177" y="332"/>
                  </a:lnTo>
                  <a:lnTo>
                    <a:pt x="165" y="350"/>
                  </a:lnTo>
                  <a:lnTo>
                    <a:pt x="153" y="367"/>
                  </a:lnTo>
                  <a:lnTo>
                    <a:pt x="153" y="368"/>
                  </a:lnTo>
                  <a:lnTo>
                    <a:pt x="142" y="387"/>
                  </a:lnTo>
                  <a:lnTo>
                    <a:pt x="151" y="393"/>
                  </a:lnTo>
                  <a:lnTo>
                    <a:pt x="142" y="385"/>
                  </a:lnTo>
                  <a:lnTo>
                    <a:pt x="130" y="404"/>
                  </a:lnTo>
                  <a:lnTo>
                    <a:pt x="117" y="421"/>
                  </a:lnTo>
                  <a:lnTo>
                    <a:pt x="105" y="440"/>
                  </a:lnTo>
                  <a:lnTo>
                    <a:pt x="93" y="457"/>
                  </a:lnTo>
                  <a:lnTo>
                    <a:pt x="92" y="458"/>
                  </a:lnTo>
                  <a:lnTo>
                    <a:pt x="81" y="478"/>
                  </a:lnTo>
                  <a:lnTo>
                    <a:pt x="69" y="497"/>
                  </a:lnTo>
                  <a:lnTo>
                    <a:pt x="79" y="504"/>
                  </a:lnTo>
                  <a:lnTo>
                    <a:pt x="70" y="496"/>
                  </a:lnTo>
                  <a:lnTo>
                    <a:pt x="58" y="514"/>
                  </a:lnTo>
                  <a:lnTo>
                    <a:pt x="58" y="515"/>
                  </a:lnTo>
                  <a:lnTo>
                    <a:pt x="47" y="533"/>
                  </a:lnTo>
                  <a:lnTo>
                    <a:pt x="35" y="554"/>
                  </a:lnTo>
                  <a:lnTo>
                    <a:pt x="33" y="554"/>
                  </a:lnTo>
                  <a:lnTo>
                    <a:pt x="22" y="572"/>
                  </a:lnTo>
                  <a:lnTo>
                    <a:pt x="11" y="592"/>
                  </a:lnTo>
                  <a:lnTo>
                    <a:pt x="21" y="598"/>
                  </a:lnTo>
                  <a:lnTo>
                    <a:pt x="12" y="591"/>
                  </a:lnTo>
                  <a:lnTo>
                    <a:pt x="0" y="609"/>
                  </a:lnTo>
                  <a:close/>
                </a:path>
              </a:pathLst>
            </a:cu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1" name="Freeform 5"/>
            <p:cNvSpPr>
              <a:spLocks/>
            </p:cNvSpPr>
            <p:nvPr/>
          </p:nvSpPr>
          <p:spPr bwMode="auto">
            <a:xfrm>
              <a:off x="2296" y="758"/>
              <a:ext cx="1145" cy="252"/>
            </a:xfrm>
            <a:custGeom>
              <a:avLst/>
              <a:gdLst>
                <a:gd name="T0" fmla="*/ 45 w 1145"/>
                <a:gd name="T1" fmla="*/ 0 h 609"/>
                <a:gd name="T2" fmla="*/ 77 w 1145"/>
                <a:gd name="T3" fmla="*/ 0 h 609"/>
                <a:gd name="T4" fmla="*/ 89 w 1145"/>
                <a:gd name="T5" fmla="*/ 0 h 609"/>
                <a:gd name="T6" fmla="*/ 144 w 1145"/>
                <a:gd name="T7" fmla="*/ 0 h 609"/>
                <a:gd name="T8" fmla="*/ 191 w 1145"/>
                <a:gd name="T9" fmla="*/ 0 h 609"/>
                <a:gd name="T10" fmla="*/ 214 w 1145"/>
                <a:gd name="T11" fmla="*/ 0 h 609"/>
                <a:gd name="T12" fmla="*/ 259 w 1145"/>
                <a:gd name="T13" fmla="*/ 0 h 609"/>
                <a:gd name="T14" fmla="*/ 281 w 1145"/>
                <a:gd name="T15" fmla="*/ 0 h 609"/>
                <a:gd name="T16" fmla="*/ 340 w 1145"/>
                <a:gd name="T17" fmla="*/ 0 h 609"/>
                <a:gd name="T18" fmla="*/ 374 w 1145"/>
                <a:gd name="T19" fmla="*/ 0 h 609"/>
                <a:gd name="T20" fmla="*/ 399 w 1145"/>
                <a:gd name="T21" fmla="*/ 0 h 609"/>
                <a:gd name="T22" fmla="*/ 434 w 1145"/>
                <a:gd name="T23" fmla="*/ 0 h 609"/>
                <a:gd name="T24" fmla="*/ 458 w 1145"/>
                <a:gd name="T25" fmla="*/ 0 h 609"/>
                <a:gd name="T26" fmla="*/ 508 w 1145"/>
                <a:gd name="T27" fmla="*/ 0 h 609"/>
                <a:gd name="T28" fmla="*/ 557 w 1145"/>
                <a:gd name="T29" fmla="*/ 0 h 609"/>
                <a:gd name="T30" fmla="*/ 584 w 1145"/>
                <a:gd name="T31" fmla="*/ 0 h 609"/>
                <a:gd name="T32" fmla="*/ 637 w 1145"/>
                <a:gd name="T33" fmla="*/ 0 h 609"/>
                <a:gd name="T34" fmla="*/ 678 w 1145"/>
                <a:gd name="T35" fmla="*/ 0 h 609"/>
                <a:gd name="T36" fmla="*/ 727 w 1145"/>
                <a:gd name="T37" fmla="*/ 0 h 609"/>
                <a:gd name="T38" fmla="*/ 763 w 1145"/>
                <a:gd name="T39" fmla="*/ 0 h 609"/>
                <a:gd name="T40" fmla="*/ 807 w 1145"/>
                <a:gd name="T41" fmla="*/ 0 h 609"/>
                <a:gd name="T42" fmla="*/ 848 w 1145"/>
                <a:gd name="T43" fmla="*/ 0 h 609"/>
                <a:gd name="T44" fmla="*/ 895 w 1145"/>
                <a:gd name="T45" fmla="*/ 0 h 609"/>
                <a:gd name="T46" fmla="*/ 947 w 1145"/>
                <a:gd name="T47" fmla="*/ 0 h 609"/>
                <a:gd name="T48" fmla="*/ 997 w 1145"/>
                <a:gd name="T49" fmla="*/ 0 h 609"/>
                <a:gd name="T50" fmla="*/ 1062 w 1145"/>
                <a:gd name="T51" fmla="*/ 0 h 609"/>
                <a:gd name="T52" fmla="*/ 1101 w 1145"/>
                <a:gd name="T53" fmla="*/ 0 h 609"/>
                <a:gd name="T54" fmla="*/ 1131 w 1145"/>
                <a:gd name="T55" fmla="*/ 0 h 609"/>
                <a:gd name="T56" fmla="*/ 1114 w 1145"/>
                <a:gd name="T57" fmla="*/ 0 h 609"/>
                <a:gd name="T58" fmla="*/ 1073 w 1145"/>
                <a:gd name="T59" fmla="*/ 0 h 609"/>
                <a:gd name="T60" fmla="*/ 1011 w 1145"/>
                <a:gd name="T61" fmla="*/ 0 h 609"/>
                <a:gd name="T62" fmla="*/ 975 w 1145"/>
                <a:gd name="T63" fmla="*/ 0 h 609"/>
                <a:gd name="T64" fmla="*/ 952 w 1145"/>
                <a:gd name="T65" fmla="*/ 0 h 609"/>
                <a:gd name="T66" fmla="*/ 912 w 1145"/>
                <a:gd name="T67" fmla="*/ 0 h 609"/>
                <a:gd name="T68" fmla="*/ 872 w 1145"/>
                <a:gd name="T69" fmla="*/ 0 h 609"/>
                <a:gd name="T70" fmla="*/ 846 w 1145"/>
                <a:gd name="T71" fmla="*/ 0 h 609"/>
                <a:gd name="T72" fmla="*/ 789 w 1145"/>
                <a:gd name="T73" fmla="*/ 0 h 609"/>
                <a:gd name="T74" fmla="*/ 746 w 1145"/>
                <a:gd name="T75" fmla="*/ 0 h 609"/>
                <a:gd name="T76" fmla="*/ 706 w 1145"/>
                <a:gd name="T77" fmla="*/ 0 h 609"/>
                <a:gd name="T78" fmla="*/ 679 w 1145"/>
                <a:gd name="T79" fmla="*/ 0 h 609"/>
                <a:gd name="T80" fmla="*/ 651 w 1145"/>
                <a:gd name="T81" fmla="*/ 0 h 609"/>
                <a:gd name="T82" fmla="*/ 627 w 1145"/>
                <a:gd name="T83" fmla="*/ 0 h 609"/>
                <a:gd name="T84" fmla="*/ 602 w 1145"/>
                <a:gd name="T85" fmla="*/ 0 h 609"/>
                <a:gd name="T86" fmla="*/ 569 w 1145"/>
                <a:gd name="T87" fmla="*/ 0 h 609"/>
                <a:gd name="T88" fmla="*/ 546 w 1145"/>
                <a:gd name="T89" fmla="*/ 0 h 609"/>
                <a:gd name="T90" fmla="*/ 510 w 1145"/>
                <a:gd name="T91" fmla="*/ 0 h 609"/>
                <a:gd name="T92" fmla="*/ 480 w 1145"/>
                <a:gd name="T93" fmla="*/ 0 h 609"/>
                <a:gd name="T94" fmla="*/ 440 w 1145"/>
                <a:gd name="T95" fmla="*/ 0 h 609"/>
                <a:gd name="T96" fmla="*/ 423 w 1145"/>
                <a:gd name="T97" fmla="*/ 0 h 609"/>
                <a:gd name="T98" fmla="*/ 389 w 1145"/>
                <a:gd name="T99" fmla="*/ 0 h 609"/>
                <a:gd name="T100" fmla="*/ 367 w 1145"/>
                <a:gd name="T101" fmla="*/ 0 h 609"/>
                <a:gd name="T102" fmla="*/ 332 w 1145"/>
                <a:gd name="T103" fmla="*/ 0 h 609"/>
                <a:gd name="T104" fmla="*/ 311 w 1145"/>
                <a:gd name="T105" fmla="*/ 0 h 609"/>
                <a:gd name="T106" fmla="*/ 277 w 1145"/>
                <a:gd name="T107" fmla="*/ 0 h 609"/>
                <a:gd name="T108" fmla="*/ 246 w 1145"/>
                <a:gd name="T109" fmla="*/ 0 h 609"/>
                <a:gd name="T110" fmla="*/ 222 w 1145"/>
                <a:gd name="T111" fmla="*/ 0 h 609"/>
                <a:gd name="T112" fmla="*/ 177 w 1145"/>
                <a:gd name="T113" fmla="*/ 0 h 609"/>
                <a:gd name="T114" fmla="*/ 143 w 1145"/>
                <a:gd name="T115" fmla="*/ 0 h 609"/>
                <a:gd name="T116" fmla="*/ 121 w 1145"/>
                <a:gd name="T117" fmla="*/ 0 h 609"/>
                <a:gd name="T118" fmla="*/ 76 w 1145"/>
                <a:gd name="T119" fmla="*/ 0 h 609"/>
                <a:gd name="T120" fmla="*/ 32 w 1145"/>
                <a:gd name="T121" fmla="*/ 0 h 60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145"/>
                <a:gd name="T184" fmla="*/ 0 h 609"/>
                <a:gd name="T185" fmla="*/ 1145 w 1145"/>
                <a:gd name="T186" fmla="*/ 609 h 60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145" h="609">
                  <a:moveTo>
                    <a:pt x="21" y="0"/>
                  </a:moveTo>
                  <a:lnTo>
                    <a:pt x="0" y="14"/>
                  </a:lnTo>
                  <a:lnTo>
                    <a:pt x="12" y="32"/>
                  </a:lnTo>
                  <a:lnTo>
                    <a:pt x="23" y="51"/>
                  </a:lnTo>
                  <a:lnTo>
                    <a:pt x="34" y="69"/>
                  </a:lnTo>
                  <a:lnTo>
                    <a:pt x="45" y="88"/>
                  </a:lnTo>
                  <a:lnTo>
                    <a:pt x="56" y="80"/>
                  </a:lnTo>
                  <a:lnTo>
                    <a:pt x="45" y="87"/>
                  </a:lnTo>
                  <a:lnTo>
                    <a:pt x="56" y="105"/>
                  </a:lnTo>
                  <a:lnTo>
                    <a:pt x="57" y="106"/>
                  </a:lnTo>
                  <a:lnTo>
                    <a:pt x="68" y="124"/>
                  </a:lnTo>
                  <a:lnTo>
                    <a:pt x="77" y="116"/>
                  </a:lnTo>
                  <a:lnTo>
                    <a:pt x="67" y="124"/>
                  </a:lnTo>
                  <a:lnTo>
                    <a:pt x="78" y="142"/>
                  </a:lnTo>
                  <a:lnTo>
                    <a:pt x="79" y="142"/>
                  </a:lnTo>
                  <a:lnTo>
                    <a:pt x="90" y="160"/>
                  </a:lnTo>
                  <a:lnTo>
                    <a:pt x="99" y="152"/>
                  </a:lnTo>
                  <a:lnTo>
                    <a:pt x="89" y="160"/>
                  </a:lnTo>
                  <a:lnTo>
                    <a:pt x="100" y="178"/>
                  </a:lnTo>
                  <a:lnTo>
                    <a:pt x="102" y="178"/>
                  </a:lnTo>
                  <a:lnTo>
                    <a:pt x="113" y="195"/>
                  </a:lnTo>
                  <a:lnTo>
                    <a:pt x="124" y="213"/>
                  </a:lnTo>
                  <a:lnTo>
                    <a:pt x="135" y="229"/>
                  </a:lnTo>
                  <a:lnTo>
                    <a:pt x="144" y="222"/>
                  </a:lnTo>
                  <a:lnTo>
                    <a:pt x="135" y="229"/>
                  </a:lnTo>
                  <a:lnTo>
                    <a:pt x="146" y="247"/>
                  </a:lnTo>
                  <a:lnTo>
                    <a:pt x="158" y="264"/>
                  </a:lnTo>
                  <a:lnTo>
                    <a:pt x="169" y="280"/>
                  </a:lnTo>
                  <a:lnTo>
                    <a:pt x="180" y="297"/>
                  </a:lnTo>
                  <a:lnTo>
                    <a:pt x="191" y="313"/>
                  </a:lnTo>
                  <a:lnTo>
                    <a:pt x="191" y="314"/>
                  </a:lnTo>
                  <a:lnTo>
                    <a:pt x="203" y="329"/>
                  </a:lnTo>
                  <a:lnTo>
                    <a:pt x="212" y="321"/>
                  </a:lnTo>
                  <a:lnTo>
                    <a:pt x="203" y="328"/>
                  </a:lnTo>
                  <a:lnTo>
                    <a:pt x="214" y="345"/>
                  </a:lnTo>
                  <a:lnTo>
                    <a:pt x="214" y="346"/>
                  </a:lnTo>
                  <a:lnTo>
                    <a:pt x="225" y="361"/>
                  </a:lnTo>
                  <a:lnTo>
                    <a:pt x="236" y="376"/>
                  </a:lnTo>
                  <a:lnTo>
                    <a:pt x="248" y="389"/>
                  </a:lnTo>
                  <a:lnTo>
                    <a:pt x="257" y="381"/>
                  </a:lnTo>
                  <a:lnTo>
                    <a:pt x="248" y="389"/>
                  </a:lnTo>
                  <a:lnTo>
                    <a:pt x="259" y="405"/>
                  </a:lnTo>
                  <a:lnTo>
                    <a:pt x="260" y="406"/>
                  </a:lnTo>
                  <a:lnTo>
                    <a:pt x="272" y="419"/>
                  </a:lnTo>
                  <a:lnTo>
                    <a:pt x="280" y="409"/>
                  </a:lnTo>
                  <a:lnTo>
                    <a:pt x="271" y="416"/>
                  </a:lnTo>
                  <a:lnTo>
                    <a:pt x="281" y="431"/>
                  </a:lnTo>
                  <a:lnTo>
                    <a:pt x="281" y="432"/>
                  </a:lnTo>
                  <a:lnTo>
                    <a:pt x="293" y="445"/>
                  </a:lnTo>
                  <a:lnTo>
                    <a:pt x="304" y="458"/>
                  </a:lnTo>
                  <a:lnTo>
                    <a:pt x="305" y="459"/>
                  </a:lnTo>
                  <a:lnTo>
                    <a:pt x="316" y="471"/>
                  </a:lnTo>
                  <a:lnTo>
                    <a:pt x="328" y="483"/>
                  </a:lnTo>
                  <a:lnTo>
                    <a:pt x="340" y="494"/>
                  </a:lnTo>
                  <a:lnTo>
                    <a:pt x="348" y="484"/>
                  </a:lnTo>
                  <a:lnTo>
                    <a:pt x="340" y="494"/>
                  </a:lnTo>
                  <a:lnTo>
                    <a:pt x="351" y="506"/>
                  </a:lnTo>
                  <a:lnTo>
                    <a:pt x="362" y="517"/>
                  </a:lnTo>
                  <a:lnTo>
                    <a:pt x="363" y="517"/>
                  </a:lnTo>
                  <a:lnTo>
                    <a:pt x="374" y="526"/>
                  </a:lnTo>
                  <a:lnTo>
                    <a:pt x="375" y="528"/>
                  </a:lnTo>
                  <a:lnTo>
                    <a:pt x="388" y="536"/>
                  </a:lnTo>
                  <a:lnTo>
                    <a:pt x="394" y="525"/>
                  </a:lnTo>
                  <a:lnTo>
                    <a:pt x="387" y="535"/>
                  </a:lnTo>
                  <a:lnTo>
                    <a:pt x="398" y="545"/>
                  </a:lnTo>
                  <a:lnTo>
                    <a:pt x="399" y="546"/>
                  </a:lnTo>
                  <a:lnTo>
                    <a:pt x="410" y="554"/>
                  </a:lnTo>
                  <a:lnTo>
                    <a:pt x="416" y="543"/>
                  </a:lnTo>
                  <a:lnTo>
                    <a:pt x="409" y="554"/>
                  </a:lnTo>
                  <a:lnTo>
                    <a:pt x="420" y="562"/>
                  </a:lnTo>
                  <a:lnTo>
                    <a:pt x="421" y="562"/>
                  </a:lnTo>
                  <a:lnTo>
                    <a:pt x="434" y="570"/>
                  </a:lnTo>
                  <a:lnTo>
                    <a:pt x="435" y="571"/>
                  </a:lnTo>
                  <a:lnTo>
                    <a:pt x="446" y="578"/>
                  </a:lnTo>
                  <a:lnTo>
                    <a:pt x="447" y="578"/>
                  </a:lnTo>
                  <a:lnTo>
                    <a:pt x="459" y="583"/>
                  </a:lnTo>
                  <a:lnTo>
                    <a:pt x="463" y="571"/>
                  </a:lnTo>
                  <a:lnTo>
                    <a:pt x="458" y="583"/>
                  </a:lnTo>
                  <a:lnTo>
                    <a:pt x="469" y="589"/>
                  </a:lnTo>
                  <a:lnTo>
                    <a:pt x="470" y="589"/>
                  </a:lnTo>
                  <a:lnTo>
                    <a:pt x="482" y="593"/>
                  </a:lnTo>
                  <a:lnTo>
                    <a:pt x="494" y="597"/>
                  </a:lnTo>
                  <a:lnTo>
                    <a:pt x="506" y="602"/>
                  </a:lnTo>
                  <a:lnTo>
                    <a:pt x="508" y="603"/>
                  </a:lnTo>
                  <a:lnTo>
                    <a:pt x="520" y="605"/>
                  </a:lnTo>
                  <a:lnTo>
                    <a:pt x="531" y="607"/>
                  </a:lnTo>
                  <a:lnTo>
                    <a:pt x="532" y="607"/>
                  </a:lnTo>
                  <a:lnTo>
                    <a:pt x="544" y="608"/>
                  </a:lnTo>
                  <a:lnTo>
                    <a:pt x="545" y="608"/>
                  </a:lnTo>
                  <a:lnTo>
                    <a:pt x="557" y="608"/>
                  </a:lnTo>
                  <a:lnTo>
                    <a:pt x="557" y="595"/>
                  </a:lnTo>
                  <a:lnTo>
                    <a:pt x="556" y="608"/>
                  </a:lnTo>
                  <a:lnTo>
                    <a:pt x="568" y="609"/>
                  </a:lnTo>
                  <a:lnTo>
                    <a:pt x="571" y="609"/>
                  </a:lnTo>
                  <a:lnTo>
                    <a:pt x="583" y="607"/>
                  </a:lnTo>
                  <a:lnTo>
                    <a:pt x="584" y="607"/>
                  </a:lnTo>
                  <a:lnTo>
                    <a:pt x="596" y="604"/>
                  </a:lnTo>
                  <a:lnTo>
                    <a:pt x="608" y="600"/>
                  </a:lnTo>
                  <a:lnTo>
                    <a:pt x="609" y="600"/>
                  </a:lnTo>
                  <a:lnTo>
                    <a:pt x="623" y="596"/>
                  </a:lnTo>
                  <a:lnTo>
                    <a:pt x="624" y="595"/>
                  </a:lnTo>
                  <a:lnTo>
                    <a:pt x="637" y="589"/>
                  </a:lnTo>
                  <a:lnTo>
                    <a:pt x="638" y="589"/>
                  </a:lnTo>
                  <a:lnTo>
                    <a:pt x="650" y="582"/>
                  </a:lnTo>
                  <a:lnTo>
                    <a:pt x="664" y="574"/>
                  </a:lnTo>
                  <a:lnTo>
                    <a:pt x="664" y="573"/>
                  </a:lnTo>
                  <a:lnTo>
                    <a:pt x="677" y="565"/>
                  </a:lnTo>
                  <a:lnTo>
                    <a:pt x="678" y="565"/>
                  </a:lnTo>
                  <a:lnTo>
                    <a:pt x="692" y="555"/>
                  </a:lnTo>
                  <a:lnTo>
                    <a:pt x="706" y="545"/>
                  </a:lnTo>
                  <a:lnTo>
                    <a:pt x="720" y="534"/>
                  </a:lnTo>
                  <a:lnTo>
                    <a:pt x="721" y="534"/>
                  </a:lnTo>
                  <a:lnTo>
                    <a:pt x="735" y="522"/>
                  </a:lnTo>
                  <a:lnTo>
                    <a:pt x="727" y="511"/>
                  </a:lnTo>
                  <a:lnTo>
                    <a:pt x="734" y="522"/>
                  </a:lnTo>
                  <a:lnTo>
                    <a:pt x="748" y="511"/>
                  </a:lnTo>
                  <a:lnTo>
                    <a:pt x="750" y="510"/>
                  </a:lnTo>
                  <a:lnTo>
                    <a:pt x="764" y="496"/>
                  </a:lnTo>
                  <a:lnTo>
                    <a:pt x="755" y="486"/>
                  </a:lnTo>
                  <a:lnTo>
                    <a:pt x="763" y="496"/>
                  </a:lnTo>
                  <a:lnTo>
                    <a:pt x="776" y="483"/>
                  </a:lnTo>
                  <a:lnTo>
                    <a:pt x="768" y="473"/>
                  </a:lnTo>
                  <a:lnTo>
                    <a:pt x="776" y="483"/>
                  </a:lnTo>
                  <a:lnTo>
                    <a:pt x="791" y="469"/>
                  </a:lnTo>
                  <a:lnTo>
                    <a:pt x="792" y="469"/>
                  </a:lnTo>
                  <a:lnTo>
                    <a:pt x="807" y="454"/>
                  </a:lnTo>
                  <a:lnTo>
                    <a:pt x="820" y="439"/>
                  </a:lnTo>
                  <a:lnTo>
                    <a:pt x="820" y="438"/>
                  </a:lnTo>
                  <a:lnTo>
                    <a:pt x="833" y="423"/>
                  </a:lnTo>
                  <a:lnTo>
                    <a:pt x="824" y="414"/>
                  </a:lnTo>
                  <a:lnTo>
                    <a:pt x="833" y="424"/>
                  </a:lnTo>
                  <a:lnTo>
                    <a:pt x="848" y="409"/>
                  </a:lnTo>
                  <a:lnTo>
                    <a:pt x="863" y="393"/>
                  </a:lnTo>
                  <a:lnTo>
                    <a:pt x="863" y="391"/>
                  </a:lnTo>
                  <a:lnTo>
                    <a:pt x="876" y="376"/>
                  </a:lnTo>
                  <a:lnTo>
                    <a:pt x="891" y="359"/>
                  </a:lnTo>
                  <a:lnTo>
                    <a:pt x="904" y="342"/>
                  </a:lnTo>
                  <a:lnTo>
                    <a:pt x="895" y="334"/>
                  </a:lnTo>
                  <a:lnTo>
                    <a:pt x="904" y="342"/>
                  </a:lnTo>
                  <a:lnTo>
                    <a:pt x="917" y="327"/>
                  </a:lnTo>
                  <a:lnTo>
                    <a:pt x="930" y="311"/>
                  </a:lnTo>
                  <a:lnTo>
                    <a:pt x="944" y="293"/>
                  </a:lnTo>
                  <a:lnTo>
                    <a:pt x="956" y="277"/>
                  </a:lnTo>
                  <a:lnTo>
                    <a:pt x="947" y="268"/>
                  </a:lnTo>
                  <a:lnTo>
                    <a:pt x="956" y="277"/>
                  </a:lnTo>
                  <a:lnTo>
                    <a:pt x="969" y="262"/>
                  </a:lnTo>
                  <a:lnTo>
                    <a:pt x="982" y="246"/>
                  </a:lnTo>
                  <a:lnTo>
                    <a:pt x="994" y="230"/>
                  </a:lnTo>
                  <a:lnTo>
                    <a:pt x="1006" y="214"/>
                  </a:lnTo>
                  <a:lnTo>
                    <a:pt x="997" y="205"/>
                  </a:lnTo>
                  <a:lnTo>
                    <a:pt x="1006" y="214"/>
                  </a:lnTo>
                  <a:lnTo>
                    <a:pt x="1018" y="199"/>
                  </a:lnTo>
                  <a:lnTo>
                    <a:pt x="1029" y="184"/>
                  </a:lnTo>
                  <a:lnTo>
                    <a:pt x="1041" y="168"/>
                  </a:lnTo>
                  <a:lnTo>
                    <a:pt x="1052" y="154"/>
                  </a:lnTo>
                  <a:lnTo>
                    <a:pt x="1062" y="141"/>
                  </a:lnTo>
                  <a:lnTo>
                    <a:pt x="1072" y="128"/>
                  </a:lnTo>
                  <a:lnTo>
                    <a:pt x="1083" y="115"/>
                  </a:lnTo>
                  <a:lnTo>
                    <a:pt x="1092" y="103"/>
                  </a:lnTo>
                  <a:lnTo>
                    <a:pt x="1083" y="94"/>
                  </a:lnTo>
                  <a:lnTo>
                    <a:pt x="1092" y="103"/>
                  </a:lnTo>
                  <a:lnTo>
                    <a:pt x="1101" y="92"/>
                  </a:lnTo>
                  <a:lnTo>
                    <a:pt x="1110" y="81"/>
                  </a:lnTo>
                  <a:lnTo>
                    <a:pt x="1118" y="71"/>
                  </a:lnTo>
                  <a:lnTo>
                    <a:pt x="1126" y="63"/>
                  </a:lnTo>
                  <a:lnTo>
                    <a:pt x="1133" y="54"/>
                  </a:lnTo>
                  <a:lnTo>
                    <a:pt x="1140" y="45"/>
                  </a:lnTo>
                  <a:lnTo>
                    <a:pt x="1131" y="37"/>
                  </a:lnTo>
                  <a:lnTo>
                    <a:pt x="1139" y="46"/>
                  </a:lnTo>
                  <a:lnTo>
                    <a:pt x="1145" y="41"/>
                  </a:lnTo>
                  <a:lnTo>
                    <a:pt x="1130" y="21"/>
                  </a:lnTo>
                  <a:lnTo>
                    <a:pt x="1124" y="27"/>
                  </a:lnTo>
                  <a:lnTo>
                    <a:pt x="1121" y="28"/>
                  </a:lnTo>
                  <a:lnTo>
                    <a:pt x="1114" y="37"/>
                  </a:lnTo>
                  <a:lnTo>
                    <a:pt x="1107" y="45"/>
                  </a:lnTo>
                  <a:lnTo>
                    <a:pt x="1100" y="54"/>
                  </a:lnTo>
                  <a:lnTo>
                    <a:pt x="1092" y="64"/>
                  </a:lnTo>
                  <a:lnTo>
                    <a:pt x="1083" y="75"/>
                  </a:lnTo>
                  <a:lnTo>
                    <a:pt x="1073" y="86"/>
                  </a:lnTo>
                  <a:lnTo>
                    <a:pt x="1073" y="87"/>
                  </a:lnTo>
                  <a:lnTo>
                    <a:pt x="1064" y="99"/>
                  </a:lnTo>
                  <a:lnTo>
                    <a:pt x="1054" y="112"/>
                  </a:lnTo>
                  <a:lnTo>
                    <a:pt x="1044" y="125"/>
                  </a:lnTo>
                  <a:lnTo>
                    <a:pt x="1034" y="138"/>
                  </a:lnTo>
                  <a:lnTo>
                    <a:pt x="1022" y="152"/>
                  </a:lnTo>
                  <a:lnTo>
                    <a:pt x="1011" y="167"/>
                  </a:lnTo>
                  <a:lnTo>
                    <a:pt x="1000" y="182"/>
                  </a:lnTo>
                  <a:lnTo>
                    <a:pt x="1009" y="190"/>
                  </a:lnTo>
                  <a:lnTo>
                    <a:pt x="1000" y="181"/>
                  </a:lnTo>
                  <a:lnTo>
                    <a:pt x="988" y="197"/>
                  </a:lnTo>
                  <a:lnTo>
                    <a:pt x="988" y="198"/>
                  </a:lnTo>
                  <a:lnTo>
                    <a:pt x="975" y="214"/>
                  </a:lnTo>
                  <a:lnTo>
                    <a:pt x="964" y="229"/>
                  </a:lnTo>
                  <a:lnTo>
                    <a:pt x="973" y="237"/>
                  </a:lnTo>
                  <a:lnTo>
                    <a:pt x="964" y="228"/>
                  </a:lnTo>
                  <a:lnTo>
                    <a:pt x="951" y="244"/>
                  </a:lnTo>
                  <a:lnTo>
                    <a:pt x="960" y="253"/>
                  </a:lnTo>
                  <a:lnTo>
                    <a:pt x="952" y="244"/>
                  </a:lnTo>
                  <a:lnTo>
                    <a:pt x="939" y="260"/>
                  </a:lnTo>
                  <a:lnTo>
                    <a:pt x="938" y="261"/>
                  </a:lnTo>
                  <a:lnTo>
                    <a:pt x="925" y="277"/>
                  </a:lnTo>
                  <a:lnTo>
                    <a:pt x="912" y="295"/>
                  </a:lnTo>
                  <a:lnTo>
                    <a:pt x="921" y="302"/>
                  </a:lnTo>
                  <a:lnTo>
                    <a:pt x="912" y="293"/>
                  </a:lnTo>
                  <a:lnTo>
                    <a:pt x="899" y="310"/>
                  </a:lnTo>
                  <a:lnTo>
                    <a:pt x="908" y="319"/>
                  </a:lnTo>
                  <a:lnTo>
                    <a:pt x="900" y="310"/>
                  </a:lnTo>
                  <a:lnTo>
                    <a:pt x="886" y="325"/>
                  </a:lnTo>
                  <a:lnTo>
                    <a:pt x="885" y="325"/>
                  </a:lnTo>
                  <a:lnTo>
                    <a:pt x="872" y="341"/>
                  </a:lnTo>
                  <a:lnTo>
                    <a:pt x="858" y="359"/>
                  </a:lnTo>
                  <a:lnTo>
                    <a:pt x="867" y="368"/>
                  </a:lnTo>
                  <a:lnTo>
                    <a:pt x="859" y="359"/>
                  </a:lnTo>
                  <a:lnTo>
                    <a:pt x="846" y="374"/>
                  </a:lnTo>
                  <a:lnTo>
                    <a:pt x="854" y="383"/>
                  </a:lnTo>
                  <a:lnTo>
                    <a:pt x="846" y="374"/>
                  </a:lnTo>
                  <a:lnTo>
                    <a:pt x="830" y="390"/>
                  </a:lnTo>
                  <a:lnTo>
                    <a:pt x="816" y="406"/>
                  </a:lnTo>
                  <a:lnTo>
                    <a:pt x="803" y="421"/>
                  </a:lnTo>
                  <a:lnTo>
                    <a:pt x="811" y="430"/>
                  </a:lnTo>
                  <a:lnTo>
                    <a:pt x="803" y="421"/>
                  </a:lnTo>
                  <a:lnTo>
                    <a:pt x="789" y="435"/>
                  </a:lnTo>
                  <a:lnTo>
                    <a:pt x="775" y="450"/>
                  </a:lnTo>
                  <a:lnTo>
                    <a:pt x="783" y="459"/>
                  </a:lnTo>
                  <a:lnTo>
                    <a:pt x="776" y="449"/>
                  </a:lnTo>
                  <a:lnTo>
                    <a:pt x="761" y="463"/>
                  </a:lnTo>
                  <a:lnTo>
                    <a:pt x="760" y="463"/>
                  </a:lnTo>
                  <a:lnTo>
                    <a:pt x="746" y="476"/>
                  </a:lnTo>
                  <a:lnTo>
                    <a:pt x="746" y="477"/>
                  </a:lnTo>
                  <a:lnTo>
                    <a:pt x="733" y="492"/>
                  </a:lnTo>
                  <a:lnTo>
                    <a:pt x="741" y="500"/>
                  </a:lnTo>
                  <a:lnTo>
                    <a:pt x="734" y="491"/>
                  </a:lnTo>
                  <a:lnTo>
                    <a:pt x="720" y="501"/>
                  </a:lnTo>
                  <a:lnTo>
                    <a:pt x="706" y="513"/>
                  </a:lnTo>
                  <a:lnTo>
                    <a:pt x="713" y="523"/>
                  </a:lnTo>
                  <a:lnTo>
                    <a:pt x="706" y="513"/>
                  </a:lnTo>
                  <a:lnTo>
                    <a:pt x="691" y="524"/>
                  </a:lnTo>
                  <a:lnTo>
                    <a:pt x="698" y="534"/>
                  </a:lnTo>
                  <a:lnTo>
                    <a:pt x="692" y="524"/>
                  </a:lnTo>
                  <a:lnTo>
                    <a:pt x="679" y="534"/>
                  </a:lnTo>
                  <a:lnTo>
                    <a:pt x="685" y="544"/>
                  </a:lnTo>
                  <a:lnTo>
                    <a:pt x="679" y="533"/>
                  </a:lnTo>
                  <a:lnTo>
                    <a:pt x="665" y="543"/>
                  </a:lnTo>
                  <a:lnTo>
                    <a:pt x="671" y="554"/>
                  </a:lnTo>
                  <a:lnTo>
                    <a:pt x="665" y="543"/>
                  </a:lnTo>
                  <a:lnTo>
                    <a:pt x="651" y="551"/>
                  </a:lnTo>
                  <a:lnTo>
                    <a:pt x="657" y="562"/>
                  </a:lnTo>
                  <a:lnTo>
                    <a:pt x="652" y="551"/>
                  </a:lnTo>
                  <a:lnTo>
                    <a:pt x="639" y="559"/>
                  </a:lnTo>
                  <a:lnTo>
                    <a:pt x="627" y="566"/>
                  </a:lnTo>
                  <a:lnTo>
                    <a:pt x="632" y="577"/>
                  </a:lnTo>
                  <a:lnTo>
                    <a:pt x="627" y="565"/>
                  </a:lnTo>
                  <a:lnTo>
                    <a:pt x="614" y="571"/>
                  </a:lnTo>
                  <a:lnTo>
                    <a:pt x="619" y="583"/>
                  </a:lnTo>
                  <a:lnTo>
                    <a:pt x="616" y="571"/>
                  </a:lnTo>
                  <a:lnTo>
                    <a:pt x="602" y="575"/>
                  </a:lnTo>
                  <a:lnTo>
                    <a:pt x="605" y="587"/>
                  </a:lnTo>
                  <a:lnTo>
                    <a:pt x="602" y="575"/>
                  </a:lnTo>
                  <a:lnTo>
                    <a:pt x="590" y="579"/>
                  </a:lnTo>
                  <a:lnTo>
                    <a:pt x="578" y="582"/>
                  </a:lnTo>
                  <a:lnTo>
                    <a:pt x="581" y="594"/>
                  </a:lnTo>
                  <a:lnTo>
                    <a:pt x="579" y="582"/>
                  </a:lnTo>
                  <a:lnTo>
                    <a:pt x="567" y="584"/>
                  </a:lnTo>
                  <a:lnTo>
                    <a:pt x="569" y="596"/>
                  </a:lnTo>
                  <a:lnTo>
                    <a:pt x="570" y="583"/>
                  </a:lnTo>
                  <a:lnTo>
                    <a:pt x="558" y="582"/>
                  </a:lnTo>
                  <a:lnTo>
                    <a:pt x="557" y="582"/>
                  </a:lnTo>
                  <a:lnTo>
                    <a:pt x="545" y="582"/>
                  </a:lnTo>
                  <a:lnTo>
                    <a:pt x="545" y="595"/>
                  </a:lnTo>
                  <a:lnTo>
                    <a:pt x="546" y="582"/>
                  </a:lnTo>
                  <a:lnTo>
                    <a:pt x="534" y="581"/>
                  </a:lnTo>
                  <a:lnTo>
                    <a:pt x="533" y="594"/>
                  </a:lnTo>
                  <a:lnTo>
                    <a:pt x="535" y="582"/>
                  </a:lnTo>
                  <a:lnTo>
                    <a:pt x="524" y="580"/>
                  </a:lnTo>
                  <a:lnTo>
                    <a:pt x="512" y="578"/>
                  </a:lnTo>
                  <a:lnTo>
                    <a:pt x="510" y="590"/>
                  </a:lnTo>
                  <a:lnTo>
                    <a:pt x="514" y="578"/>
                  </a:lnTo>
                  <a:lnTo>
                    <a:pt x="502" y="573"/>
                  </a:lnTo>
                  <a:lnTo>
                    <a:pt x="490" y="569"/>
                  </a:lnTo>
                  <a:lnTo>
                    <a:pt x="479" y="565"/>
                  </a:lnTo>
                  <a:lnTo>
                    <a:pt x="475" y="577"/>
                  </a:lnTo>
                  <a:lnTo>
                    <a:pt x="480" y="565"/>
                  </a:lnTo>
                  <a:lnTo>
                    <a:pt x="468" y="559"/>
                  </a:lnTo>
                  <a:lnTo>
                    <a:pt x="456" y="554"/>
                  </a:lnTo>
                  <a:lnTo>
                    <a:pt x="451" y="566"/>
                  </a:lnTo>
                  <a:lnTo>
                    <a:pt x="457" y="555"/>
                  </a:lnTo>
                  <a:lnTo>
                    <a:pt x="446" y="548"/>
                  </a:lnTo>
                  <a:lnTo>
                    <a:pt x="440" y="559"/>
                  </a:lnTo>
                  <a:lnTo>
                    <a:pt x="446" y="548"/>
                  </a:lnTo>
                  <a:lnTo>
                    <a:pt x="434" y="541"/>
                  </a:lnTo>
                  <a:lnTo>
                    <a:pt x="428" y="551"/>
                  </a:lnTo>
                  <a:lnTo>
                    <a:pt x="435" y="542"/>
                  </a:lnTo>
                  <a:lnTo>
                    <a:pt x="423" y="533"/>
                  </a:lnTo>
                  <a:lnTo>
                    <a:pt x="423" y="532"/>
                  </a:lnTo>
                  <a:lnTo>
                    <a:pt x="412" y="524"/>
                  </a:lnTo>
                  <a:lnTo>
                    <a:pt x="405" y="535"/>
                  </a:lnTo>
                  <a:lnTo>
                    <a:pt x="413" y="525"/>
                  </a:lnTo>
                  <a:lnTo>
                    <a:pt x="402" y="516"/>
                  </a:lnTo>
                  <a:lnTo>
                    <a:pt x="401" y="514"/>
                  </a:lnTo>
                  <a:lnTo>
                    <a:pt x="389" y="506"/>
                  </a:lnTo>
                  <a:lnTo>
                    <a:pt x="382" y="517"/>
                  </a:lnTo>
                  <a:lnTo>
                    <a:pt x="390" y="507"/>
                  </a:lnTo>
                  <a:lnTo>
                    <a:pt x="378" y="497"/>
                  </a:lnTo>
                  <a:lnTo>
                    <a:pt x="370" y="507"/>
                  </a:lnTo>
                  <a:lnTo>
                    <a:pt x="378" y="497"/>
                  </a:lnTo>
                  <a:lnTo>
                    <a:pt x="367" y="486"/>
                  </a:lnTo>
                  <a:lnTo>
                    <a:pt x="359" y="496"/>
                  </a:lnTo>
                  <a:lnTo>
                    <a:pt x="368" y="487"/>
                  </a:lnTo>
                  <a:lnTo>
                    <a:pt x="357" y="475"/>
                  </a:lnTo>
                  <a:lnTo>
                    <a:pt x="356" y="474"/>
                  </a:lnTo>
                  <a:lnTo>
                    <a:pt x="345" y="463"/>
                  </a:lnTo>
                  <a:lnTo>
                    <a:pt x="332" y="451"/>
                  </a:lnTo>
                  <a:lnTo>
                    <a:pt x="324" y="461"/>
                  </a:lnTo>
                  <a:lnTo>
                    <a:pt x="334" y="452"/>
                  </a:lnTo>
                  <a:lnTo>
                    <a:pt x="322" y="440"/>
                  </a:lnTo>
                  <a:lnTo>
                    <a:pt x="313" y="449"/>
                  </a:lnTo>
                  <a:lnTo>
                    <a:pt x="322" y="440"/>
                  </a:lnTo>
                  <a:lnTo>
                    <a:pt x="311" y="427"/>
                  </a:lnTo>
                  <a:lnTo>
                    <a:pt x="300" y="414"/>
                  </a:lnTo>
                  <a:lnTo>
                    <a:pt x="291" y="423"/>
                  </a:lnTo>
                  <a:lnTo>
                    <a:pt x="301" y="415"/>
                  </a:lnTo>
                  <a:lnTo>
                    <a:pt x="291" y="401"/>
                  </a:lnTo>
                  <a:lnTo>
                    <a:pt x="290" y="400"/>
                  </a:lnTo>
                  <a:lnTo>
                    <a:pt x="277" y="387"/>
                  </a:lnTo>
                  <a:lnTo>
                    <a:pt x="268" y="396"/>
                  </a:lnTo>
                  <a:lnTo>
                    <a:pt x="278" y="388"/>
                  </a:lnTo>
                  <a:lnTo>
                    <a:pt x="267" y="373"/>
                  </a:lnTo>
                  <a:lnTo>
                    <a:pt x="266" y="372"/>
                  </a:lnTo>
                  <a:lnTo>
                    <a:pt x="255" y="359"/>
                  </a:lnTo>
                  <a:lnTo>
                    <a:pt x="246" y="368"/>
                  </a:lnTo>
                  <a:lnTo>
                    <a:pt x="256" y="360"/>
                  </a:lnTo>
                  <a:lnTo>
                    <a:pt x="245" y="345"/>
                  </a:lnTo>
                  <a:lnTo>
                    <a:pt x="233" y="329"/>
                  </a:lnTo>
                  <a:lnTo>
                    <a:pt x="223" y="337"/>
                  </a:lnTo>
                  <a:lnTo>
                    <a:pt x="233" y="329"/>
                  </a:lnTo>
                  <a:lnTo>
                    <a:pt x="222" y="313"/>
                  </a:lnTo>
                  <a:lnTo>
                    <a:pt x="211" y="298"/>
                  </a:lnTo>
                  <a:lnTo>
                    <a:pt x="201" y="305"/>
                  </a:lnTo>
                  <a:lnTo>
                    <a:pt x="211" y="298"/>
                  </a:lnTo>
                  <a:lnTo>
                    <a:pt x="200" y="281"/>
                  </a:lnTo>
                  <a:lnTo>
                    <a:pt x="188" y="265"/>
                  </a:lnTo>
                  <a:lnTo>
                    <a:pt x="177" y="249"/>
                  </a:lnTo>
                  <a:lnTo>
                    <a:pt x="167" y="256"/>
                  </a:lnTo>
                  <a:lnTo>
                    <a:pt x="177" y="250"/>
                  </a:lnTo>
                  <a:lnTo>
                    <a:pt x="166" y="233"/>
                  </a:lnTo>
                  <a:lnTo>
                    <a:pt x="155" y="215"/>
                  </a:lnTo>
                  <a:lnTo>
                    <a:pt x="155" y="214"/>
                  </a:lnTo>
                  <a:lnTo>
                    <a:pt x="143" y="198"/>
                  </a:lnTo>
                  <a:lnTo>
                    <a:pt x="133" y="205"/>
                  </a:lnTo>
                  <a:lnTo>
                    <a:pt x="143" y="199"/>
                  </a:lnTo>
                  <a:lnTo>
                    <a:pt x="132" y="181"/>
                  </a:lnTo>
                  <a:lnTo>
                    <a:pt x="121" y="164"/>
                  </a:lnTo>
                  <a:lnTo>
                    <a:pt x="111" y="170"/>
                  </a:lnTo>
                  <a:lnTo>
                    <a:pt x="121" y="164"/>
                  </a:lnTo>
                  <a:lnTo>
                    <a:pt x="110" y="145"/>
                  </a:lnTo>
                  <a:lnTo>
                    <a:pt x="98" y="128"/>
                  </a:lnTo>
                  <a:lnTo>
                    <a:pt x="88" y="135"/>
                  </a:lnTo>
                  <a:lnTo>
                    <a:pt x="98" y="128"/>
                  </a:lnTo>
                  <a:lnTo>
                    <a:pt x="87" y="109"/>
                  </a:lnTo>
                  <a:lnTo>
                    <a:pt x="76" y="92"/>
                  </a:lnTo>
                  <a:lnTo>
                    <a:pt x="66" y="99"/>
                  </a:lnTo>
                  <a:lnTo>
                    <a:pt x="76" y="92"/>
                  </a:lnTo>
                  <a:lnTo>
                    <a:pt x="66" y="74"/>
                  </a:lnTo>
                  <a:lnTo>
                    <a:pt x="55" y="55"/>
                  </a:lnTo>
                  <a:lnTo>
                    <a:pt x="43" y="37"/>
                  </a:lnTo>
                  <a:lnTo>
                    <a:pt x="32" y="1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2" name="Freeform 6"/>
            <p:cNvSpPr>
              <a:spLocks/>
            </p:cNvSpPr>
            <p:nvPr/>
          </p:nvSpPr>
          <p:spPr bwMode="auto">
            <a:xfrm>
              <a:off x="3412" y="525"/>
              <a:ext cx="1078" cy="271"/>
            </a:xfrm>
            <a:custGeom>
              <a:avLst/>
              <a:gdLst>
                <a:gd name="T0" fmla="*/ 44 w 1078"/>
                <a:gd name="T1" fmla="*/ 0 h 655"/>
                <a:gd name="T2" fmla="*/ 90 w 1078"/>
                <a:gd name="T3" fmla="*/ 0 h 655"/>
                <a:gd name="T4" fmla="*/ 137 w 1078"/>
                <a:gd name="T5" fmla="*/ 0 h 655"/>
                <a:gd name="T6" fmla="*/ 185 w 1078"/>
                <a:gd name="T7" fmla="*/ 0 h 655"/>
                <a:gd name="T8" fmla="*/ 231 w 1078"/>
                <a:gd name="T9" fmla="*/ 0 h 655"/>
                <a:gd name="T10" fmla="*/ 244 w 1078"/>
                <a:gd name="T11" fmla="*/ 0 h 655"/>
                <a:gd name="T12" fmla="*/ 278 w 1078"/>
                <a:gd name="T13" fmla="*/ 0 h 655"/>
                <a:gd name="T14" fmla="*/ 303 w 1078"/>
                <a:gd name="T15" fmla="*/ 0 h 655"/>
                <a:gd name="T16" fmla="*/ 346 w 1078"/>
                <a:gd name="T17" fmla="*/ 0 h 655"/>
                <a:gd name="T18" fmla="*/ 361 w 1078"/>
                <a:gd name="T19" fmla="*/ 0 h 655"/>
                <a:gd name="T20" fmla="*/ 402 w 1078"/>
                <a:gd name="T21" fmla="*/ 0 h 655"/>
                <a:gd name="T22" fmla="*/ 439 w 1078"/>
                <a:gd name="T23" fmla="*/ 0 h 655"/>
                <a:gd name="T24" fmla="*/ 464 w 1078"/>
                <a:gd name="T25" fmla="*/ 0 h 655"/>
                <a:gd name="T26" fmla="*/ 502 w 1078"/>
                <a:gd name="T27" fmla="*/ 0 h 655"/>
                <a:gd name="T28" fmla="*/ 520 w 1078"/>
                <a:gd name="T29" fmla="*/ 0 h 655"/>
                <a:gd name="T30" fmla="*/ 555 w 1078"/>
                <a:gd name="T31" fmla="*/ 0 h 655"/>
                <a:gd name="T32" fmla="*/ 587 w 1078"/>
                <a:gd name="T33" fmla="*/ 0 h 655"/>
                <a:gd name="T34" fmla="*/ 606 w 1078"/>
                <a:gd name="T35" fmla="*/ 0 h 655"/>
                <a:gd name="T36" fmla="*/ 628 w 1078"/>
                <a:gd name="T37" fmla="*/ 0 h 655"/>
                <a:gd name="T38" fmla="*/ 675 w 1078"/>
                <a:gd name="T39" fmla="*/ 0 h 655"/>
                <a:gd name="T40" fmla="*/ 699 w 1078"/>
                <a:gd name="T41" fmla="*/ 0 h 655"/>
                <a:gd name="T42" fmla="*/ 746 w 1078"/>
                <a:gd name="T43" fmla="*/ 0 h 655"/>
                <a:gd name="T44" fmla="*/ 795 w 1078"/>
                <a:gd name="T45" fmla="*/ 0 h 655"/>
                <a:gd name="T46" fmla="*/ 841 w 1078"/>
                <a:gd name="T47" fmla="*/ 0 h 655"/>
                <a:gd name="T48" fmla="*/ 888 w 1078"/>
                <a:gd name="T49" fmla="*/ 0 h 655"/>
                <a:gd name="T50" fmla="*/ 921 w 1078"/>
                <a:gd name="T51" fmla="*/ 0 h 655"/>
                <a:gd name="T52" fmla="*/ 939 w 1078"/>
                <a:gd name="T53" fmla="*/ 0 h 655"/>
                <a:gd name="T54" fmla="*/ 959 w 1078"/>
                <a:gd name="T55" fmla="*/ 0 h 655"/>
                <a:gd name="T56" fmla="*/ 1005 w 1078"/>
                <a:gd name="T57" fmla="*/ 0 h 655"/>
                <a:gd name="T58" fmla="*/ 1030 w 1078"/>
                <a:gd name="T59" fmla="*/ 0 h 655"/>
                <a:gd name="T60" fmla="*/ 1041 w 1078"/>
                <a:gd name="T61" fmla="*/ 0 h 655"/>
                <a:gd name="T62" fmla="*/ 1060 w 1078"/>
                <a:gd name="T63" fmla="*/ 0 h 655"/>
                <a:gd name="T64" fmla="*/ 1061 w 1078"/>
                <a:gd name="T65" fmla="*/ 0 h 655"/>
                <a:gd name="T66" fmla="*/ 1047 w 1078"/>
                <a:gd name="T67" fmla="*/ 0 h 655"/>
                <a:gd name="T68" fmla="*/ 1025 w 1078"/>
                <a:gd name="T69" fmla="*/ 0 h 655"/>
                <a:gd name="T70" fmla="*/ 989 w 1078"/>
                <a:gd name="T71" fmla="*/ 0 h 655"/>
                <a:gd name="T72" fmla="*/ 959 w 1078"/>
                <a:gd name="T73" fmla="*/ 0 h 655"/>
                <a:gd name="T74" fmla="*/ 929 w 1078"/>
                <a:gd name="T75" fmla="*/ 0 h 655"/>
                <a:gd name="T76" fmla="*/ 885 w 1078"/>
                <a:gd name="T77" fmla="*/ 0 h 655"/>
                <a:gd name="T78" fmla="*/ 827 w 1078"/>
                <a:gd name="T79" fmla="*/ 0 h 655"/>
                <a:gd name="T80" fmla="*/ 776 w 1078"/>
                <a:gd name="T81" fmla="*/ 0 h 655"/>
                <a:gd name="T82" fmla="*/ 740 w 1078"/>
                <a:gd name="T83" fmla="*/ 0 h 655"/>
                <a:gd name="T84" fmla="*/ 702 w 1078"/>
                <a:gd name="T85" fmla="*/ 0 h 655"/>
                <a:gd name="T86" fmla="*/ 653 w 1078"/>
                <a:gd name="T87" fmla="*/ 0 h 655"/>
                <a:gd name="T88" fmla="*/ 613 w 1078"/>
                <a:gd name="T89" fmla="*/ 0 h 655"/>
                <a:gd name="T90" fmla="*/ 578 w 1078"/>
                <a:gd name="T91" fmla="*/ 0 h 655"/>
                <a:gd name="T92" fmla="*/ 529 w 1078"/>
                <a:gd name="T93" fmla="*/ 0 h 655"/>
                <a:gd name="T94" fmla="*/ 499 w 1078"/>
                <a:gd name="T95" fmla="*/ 0 h 655"/>
                <a:gd name="T96" fmla="*/ 472 w 1078"/>
                <a:gd name="T97" fmla="*/ 0 h 655"/>
                <a:gd name="T98" fmla="*/ 424 w 1078"/>
                <a:gd name="T99" fmla="*/ 0 h 655"/>
                <a:gd name="T100" fmla="*/ 388 w 1078"/>
                <a:gd name="T101" fmla="*/ 0 h 655"/>
                <a:gd name="T102" fmla="*/ 341 w 1078"/>
                <a:gd name="T103" fmla="*/ 0 h 655"/>
                <a:gd name="T104" fmla="*/ 306 w 1078"/>
                <a:gd name="T105" fmla="*/ 0 h 655"/>
                <a:gd name="T106" fmla="*/ 272 w 1078"/>
                <a:gd name="T107" fmla="*/ 0 h 655"/>
                <a:gd name="T108" fmla="*/ 247 w 1078"/>
                <a:gd name="T109" fmla="*/ 0 h 655"/>
                <a:gd name="T110" fmla="*/ 212 w 1078"/>
                <a:gd name="T111" fmla="*/ 0 h 655"/>
                <a:gd name="T112" fmla="*/ 177 w 1078"/>
                <a:gd name="T113" fmla="*/ 0 h 655"/>
                <a:gd name="T114" fmla="*/ 142 w 1078"/>
                <a:gd name="T115" fmla="*/ 0 h 655"/>
                <a:gd name="T116" fmla="*/ 81 w 1078"/>
                <a:gd name="T117" fmla="*/ 0 h 655"/>
                <a:gd name="T118" fmla="*/ 47 w 1078"/>
                <a:gd name="T119" fmla="*/ 0 h 655"/>
                <a:gd name="T120" fmla="*/ 12 w 1078"/>
                <a:gd name="T121" fmla="*/ 0 h 65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078"/>
                <a:gd name="T184" fmla="*/ 0 h 655"/>
                <a:gd name="T185" fmla="*/ 1078 w 1078"/>
                <a:gd name="T186" fmla="*/ 655 h 65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078" h="655">
                  <a:moveTo>
                    <a:pt x="0" y="609"/>
                  </a:moveTo>
                  <a:lnTo>
                    <a:pt x="19" y="625"/>
                  </a:lnTo>
                  <a:lnTo>
                    <a:pt x="31" y="606"/>
                  </a:lnTo>
                  <a:lnTo>
                    <a:pt x="43" y="587"/>
                  </a:lnTo>
                  <a:lnTo>
                    <a:pt x="54" y="568"/>
                  </a:lnTo>
                  <a:lnTo>
                    <a:pt x="44" y="560"/>
                  </a:lnTo>
                  <a:lnTo>
                    <a:pt x="54" y="568"/>
                  </a:lnTo>
                  <a:lnTo>
                    <a:pt x="66" y="547"/>
                  </a:lnTo>
                  <a:lnTo>
                    <a:pt x="77" y="530"/>
                  </a:lnTo>
                  <a:lnTo>
                    <a:pt x="67" y="522"/>
                  </a:lnTo>
                  <a:lnTo>
                    <a:pt x="77" y="530"/>
                  </a:lnTo>
                  <a:lnTo>
                    <a:pt x="90" y="511"/>
                  </a:lnTo>
                  <a:lnTo>
                    <a:pt x="101" y="493"/>
                  </a:lnTo>
                  <a:lnTo>
                    <a:pt x="112" y="473"/>
                  </a:lnTo>
                  <a:lnTo>
                    <a:pt x="102" y="466"/>
                  </a:lnTo>
                  <a:lnTo>
                    <a:pt x="112" y="473"/>
                  </a:lnTo>
                  <a:lnTo>
                    <a:pt x="124" y="455"/>
                  </a:lnTo>
                  <a:lnTo>
                    <a:pt x="137" y="437"/>
                  </a:lnTo>
                  <a:lnTo>
                    <a:pt x="149" y="419"/>
                  </a:lnTo>
                  <a:lnTo>
                    <a:pt x="161" y="401"/>
                  </a:lnTo>
                  <a:lnTo>
                    <a:pt x="172" y="383"/>
                  </a:lnTo>
                  <a:lnTo>
                    <a:pt x="162" y="376"/>
                  </a:lnTo>
                  <a:lnTo>
                    <a:pt x="172" y="383"/>
                  </a:lnTo>
                  <a:lnTo>
                    <a:pt x="185" y="365"/>
                  </a:lnTo>
                  <a:lnTo>
                    <a:pt x="196" y="348"/>
                  </a:lnTo>
                  <a:lnTo>
                    <a:pt x="207" y="331"/>
                  </a:lnTo>
                  <a:lnTo>
                    <a:pt x="197" y="324"/>
                  </a:lnTo>
                  <a:lnTo>
                    <a:pt x="206" y="332"/>
                  </a:lnTo>
                  <a:lnTo>
                    <a:pt x="218" y="317"/>
                  </a:lnTo>
                  <a:lnTo>
                    <a:pt x="231" y="300"/>
                  </a:lnTo>
                  <a:lnTo>
                    <a:pt x="232" y="299"/>
                  </a:lnTo>
                  <a:lnTo>
                    <a:pt x="243" y="281"/>
                  </a:lnTo>
                  <a:lnTo>
                    <a:pt x="233" y="274"/>
                  </a:lnTo>
                  <a:lnTo>
                    <a:pt x="242" y="282"/>
                  </a:lnTo>
                  <a:lnTo>
                    <a:pt x="253" y="267"/>
                  </a:lnTo>
                  <a:lnTo>
                    <a:pt x="244" y="258"/>
                  </a:lnTo>
                  <a:lnTo>
                    <a:pt x="253" y="267"/>
                  </a:lnTo>
                  <a:lnTo>
                    <a:pt x="265" y="251"/>
                  </a:lnTo>
                  <a:lnTo>
                    <a:pt x="256" y="242"/>
                  </a:lnTo>
                  <a:lnTo>
                    <a:pt x="265" y="252"/>
                  </a:lnTo>
                  <a:lnTo>
                    <a:pt x="278" y="239"/>
                  </a:lnTo>
                  <a:lnTo>
                    <a:pt x="278" y="238"/>
                  </a:lnTo>
                  <a:lnTo>
                    <a:pt x="289" y="224"/>
                  </a:lnTo>
                  <a:lnTo>
                    <a:pt x="280" y="214"/>
                  </a:lnTo>
                  <a:lnTo>
                    <a:pt x="289" y="224"/>
                  </a:lnTo>
                  <a:lnTo>
                    <a:pt x="301" y="208"/>
                  </a:lnTo>
                  <a:lnTo>
                    <a:pt x="312" y="193"/>
                  </a:lnTo>
                  <a:lnTo>
                    <a:pt x="303" y="185"/>
                  </a:lnTo>
                  <a:lnTo>
                    <a:pt x="312" y="193"/>
                  </a:lnTo>
                  <a:lnTo>
                    <a:pt x="324" y="180"/>
                  </a:lnTo>
                  <a:lnTo>
                    <a:pt x="335" y="167"/>
                  </a:lnTo>
                  <a:lnTo>
                    <a:pt x="326" y="157"/>
                  </a:lnTo>
                  <a:lnTo>
                    <a:pt x="334" y="168"/>
                  </a:lnTo>
                  <a:lnTo>
                    <a:pt x="346" y="155"/>
                  </a:lnTo>
                  <a:lnTo>
                    <a:pt x="347" y="155"/>
                  </a:lnTo>
                  <a:lnTo>
                    <a:pt x="358" y="143"/>
                  </a:lnTo>
                  <a:lnTo>
                    <a:pt x="349" y="133"/>
                  </a:lnTo>
                  <a:lnTo>
                    <a:pt x="357" y="143"/>
                  </a:lnTo>
                  <a:lnTo>
                    <a:pt x="369" y="131"/>
                  </a:lnTo>
                  <a:lnTo>
                    <a:pt x="361" y="122"/>
                  </a:lnTo>
                  <a:lnTo>
                    <a:pt x="369" y="131"/>
                  </a:lnTo>
                  <a:lnTo>
                    <a:pt x="381" y="121"/>
                  </a:lnTo>
                  <a:lnTo>
                    <a:pt x="393" y="110"/>
                  </a:lnTo>
                  <a:lnTo>
                    <a:pt x="403" y="100"/>
                  </a:lnTo>
                  <a:lnTo>
                    <a:pt x="395" y="90"/>
                  </a:lnTo>
                  <a:lnTo>
                    <a:pt x="402" y="101"/>
                  </a:lnTo>
                  <a:lnTo>
                    <a:pt x="415" y="91"/>
                  </a:lnTo>
                  <a:lnTo>
                    <a:pt x="426" y="83"/>
                  </a:lnTo>
                  <a:lnTo>
                    <a:pt x="419" y="71"/>
                  </a:lnTo>
                  <a:lnTo>
                    <a:pt x="425" y="83"/>
                  </a:lnTo>
                  <a:lnTo>
                    <a:pt x="437" y="75"/>
                  </a:lnTo>
                  <a:lnTo>
                    <a:pt x="439" y="73"/>
                  </a:lnTo>
                  <a:lnTo>
                    <a:pt x="449" y="64"/>
                  </a:lnTo>
                  <a:lnTo>
                    <a:pt x="441" y="54"/>
                  </a:lnTo>
                  <a:lnTo>
                    <a:pt x="447" y="66"/>
                  </a:lnTo>
                  <a:lnTo>
                    <a:pt x="459" y="60"/>
                  </a:lnTo>
                  <a:lnTo>
                    <a:pt x="470" y="53"/>
                  </a:lnTo>
                  <a:lnTo>
                    <a:pt x="464" y="40"/>
                  </a:lnTo>
                  <a:lnTo>
                    <a:pt x="469" y="53"/>
                  </a:lnTo>
                  <a:lnTo>
                    <a:pt x="481" y="48"/>
                  </a:lnTo>
                  <a:lnTo>
                    <a:pt x="492" y="41"/>
                  </a:lnTo>
                  <a:lnTo>
                    <a:pt x="487" y="29"/>
                  </a:lnTo>
                  <a:lnTo>
                    <a:pt x="490" y="42"/>
                  </a:lnTo>
                  <a:lnTo>
                    <a:pt x="502" y="39"/>
                  </a:lnTo>
                  <a:lnTo>
                    <a:pt x="503" y="38"/>
                  </a:lnTo>
                  <a:lnTo>
                    <a:pt x="514" y="34"/>
                  </a:lnTo>
                  <a:lnTo>
                    <a:pt x="510" y="22"/>
                  </a:lnTo>
                  <a:lnTo>
                    <a:pt x="514" y="35"/>
                  </a:lnTo>
                  <a:lnTo>
                    <a:pt x="524" y="32"/>
                  </a:lnTo>
                  <a:lnTo>
                    <a:pt x="520" y="18"/>
                  </a:lnTo>
                  <a:lnTo>
                    <a:pt x="522" y="32"/>
                  </a:lnTo>
                  <a:lnTo>
                    <a:pt x="533" y="29"/>
                  </a:lnTo>
                  <a:lnTo>
                    <a:pt x="546" y="27"/>
                  </a:lnTo>
                  <a:lnTo>
                    <a:pt x="543" y="13"/>
                  </a:lnTo>
                  <a:lnTo>
                    <a:pt x="543" y="27"/>
                  </a:lnTo>
                  <a:lnTo>
                    <a:pt x="555" y="27"/>
                  </a:lnTo>
                  <a:lnTo>
                    <a:pt x="566" y="27"/>
                  </a:lnTo>
                  <a:lnTo>
                    <a:pt x="576" y="27"/>
                  </a:lnTo>
                  <a:lnTo>
                    <a:pt x="576" y="13"/>
                  </a:lnTo>
                  <a:lnTo>
                    <a:pt x="574" y="27"/>
                  </a:lnTo>
                  <a:lnTo>
                    <a:pt x="585" y="29"/>
                  </a:lnTo>
                  <a:lnTo>
                    <a:pt x="587" y="16"/>
                  </a:lnTo>
                  <a:lnTo>
                    <a:pt x="583" y="28"/>
                  </a:lnTo>
                  <a:lnTo>
                    <a:pt x="595" y="33"/>
                  </a:lnTo>
                  <a:lnTo>
                    <a:pt x="596" y="34"/>
                  </a:lnTo>
                  <a:lnTo>
                    <a:pt x="607" y="37"/>
                  </a:lnTo>
                  <a:lnTo>
                    <a:pt x="610" y="24"/>
                  </a:lnTo>
                  <a:lnTo>
                    <a:pt x="606" y="36"/>
                  </a:lnTo>
                  <a:lnTo>
                    <a:pt x="618" y="41"/>
                  </a:lnTo>
                  <a:lnTo>
                    <a:pt x="622" y="29"/>
                  </a:lnTo>
                  <a:lnTo>
                    <a:pt x="616" y="40"/>
                  </a:lnTo>
                  <a:lnTo>
                    <a:pt x="628" y="49"/>
                  </a:lnTo>
                  <a:lnTo>
                    <a:pt x="634" y="37"/>
                  </a:lnTo>
                  <a:lnTo>
                    <a:pt x="628" y="49"/>
                  </a:lnTo>
                  <a:lnTo>
                    <a:pt x="640" y="57"/>
                  </a:lnTo>
                  <a:lnTo>
                    <a:pt x="651" y="64"/>
                  </a:lnTo>
                  <a:lnTo>
                    <a:pt x="657" y="53"/>
                  </a:lnTo>
                  <a:lnTo>
                    <a:pt x="650" y="64"/>
                  </a:lnTo>
                  <a:lnTo>
                    <a:pt x="662" y="75"/>
                  </a:lnTo>
                  <a:lnTo>
                    <a:pt x="675" y="86"/>
                  </a:lnTo>
                  <a:lnTo>
                    <a:pt x="682" y="75"/>
                  </a:lnTo>
                  <a:lnTo>
                    <a:pt x="674" y="85"/>
                  </a:lnTo>
                  <a:lnTo>
                    <a:pt x="686" y="96"/>
                  </a:lnTo>
                  <a:lnTo>
                    <a:pt x="699" y="110"/>
                  </a:lnTo>
                  <a:lnTo>
                    <a:pt x="707" y="99"/>
                  </a:lnTo>
                  <a:lnTo>
                    <a:pt x="699" y="110"/>
                  </a:lnTo>
                  <a:lnTo>
                    <a:pt x="710" y="122"/>
                  </a:lnTo>
                  <a:lnTo>
                    <a:pt x="723" y="136"/>
                  </a:lnTo>
                  <a:lnTo>
                    <a:pt x="732" y="125"/>
                  </a:lnTo>
                  <a:lnTo>
                    <a:pt x="722" y="135"/>
                  </a:lnTo>
                  <a:lnTo>
                    <a:pt x="734" y="149"/>
                  </a:lnTo>
                  <a:lnTo>
                    <a:pt x="746" y="163"/>
                  </a:lnTo>
                  <a:lnTo>
                    <a:pt x="758" y="178"/>
                  </a:lnTo>
                  <a:lnTo>
                    <a:pt x="767" y="169"/>
                  </a:lnTo>
                  <a:lnTo>
                    <a:pt x="758" y="178"/>
                  </a:lnTo>
                  <a:lnTo>
                    <a:pt x="770" y="195"/>
                  </a:lnTo>
                  <a:lnTo>
                    <a:pt x="783" y="212"/>
                  </a:lnTo>
                  <a:lnTo>
                    <a:pt x="795" y="229"/>
                  </a:lnTo>
                  <a:lnTo>
                    <a:pt x="807" y="245"/>
                  </a:lnTo>
                  <a:lnTo>
                    <a:pt x="816" y="237"/>
                  </a:lnTo>
                  <a:lnTo>
                    <a:pt x="807" y="244"/>
                  </a:lnTo>
                  <a:lnTo>
                    <a:pt x="819" y="263"/>
                  </a:lnTo>
                  <a:lnTo>
                    <a:pt x="832" y="280"/>
                  </a:lnTo>
                  <a:lnTo>
                    <a:pt x="841" y="273"/>
                  </a:lnTo>
                  <a:lnTo>
                    <a:pt x="832" y="280"/>
                  </a:lnTo>
                  <a:lnTo>
                    <a:pt x="843" y="299"/>
                  </a:lnTo>
                  <a:lnTo>
                    <a:pt x="854" y="317"/>
                  </a:lnTo>
                  <a:lnTo>
                    <a:pt x="865" y="334"/>
                  </a:lnTo>
                  <a:lnTo>
                    <a:pt x="877" y="353"/>
                  </a:lnTo>
                  <a:lnTo>
                    <a:pt x="888" y="370"/>
                  </a:lnTo>
                  <a:lnTo>
                    <a:pt x="899" y="389"/>
                  </a:lnTo>
                  <a:lnTo>
                    <a:pt x="908" y="381"/>
                  </a:lnTo>
                  <a:lnTo>
                    <a:pt x="898" y="389"/>
                  </a:lnTo>
                  <a:lnTo>
                    <a:pt x="908" y="407"/>
                  </a:lnTo>
                  <a:lnTo>
                    <a:pt x="909" y="407"/>
                  </a:lnTo>
                  <a:lnTo>
                    <a:pt x="921" y="425"/>
                  </a:lnTo>
                  <a:lnTo>
                    <a:pt x="930" y="417"/>
                  </a:lnTo>
                  <a:lnTo>
                    <a:pt x="920" y="425"/>
                  </a:lnTo>
                  <a:lnTo>
                    <a:pt x="930" y="442"/>
                  </a:lnTo>
                  <a:lnTo>
                    <a:pt x="940" y="434"/>
                  </a:lnTo>
                  <a:lnTo>
                    <a:pt x="930" y="441"/>
                  </a:lnTo>
                  <a:lnTo>
                    <a:pt x="939" y="458"/>
                  </a:lnTo>
                  <a:lnTo>
                    <a:pt x="940" y="459"/>
                  </a:lnTo>
                  <a:lnTo>
                    <a:pt x="951" y="477"/>
                  </a:lnTo>
                  <a:lnTo>
                    <a:pt x="960" y="469"/>
                  </a:lnTo>
                  <a:lnTo>
                    <a:pt x="950" y="476"/>
                  </a:lnTo>
                  <a:lnTo>
                    <a:pt x="959" y="493"/>
                  </a:lnTo>
                  <a:lnTo>
                    <a:pt x="959" y="494"/>
                  </a:lnTo>
                  <a:lnTo>
                    <a:pt x="969" y="509"/>
                  </a:lnTo>
                  <a:lnTo>
                    <a:pt x="978" y="525"/>
                  </a:lnTo>
                  <a:lnTo>
                    <a:pt x="987" y="541"/>
                  </a:lnTo>
                  <a:lnTo>
                    <a:pt x="995" y="555"/>
                  </a:lnTo>
                  <a:lnTo>
                    <a:pt x="996" y="555"/>
                  </a:lnTo>
                  <a:lnTo>
                    <a:pt x="1005" y="569"/>
                  </a:lnTo>
                  <a:lnTo>
                    <a:pt x="1015" y="561"/>
                  </a:lnTo>
                  <a:lnTo>
                    <a:pt x="1004" y="568"/>
                  </a:lnTo>
                  <a:lnTo>
                    <a:pt x="1012" y="582"/>
                  </a:lnTo>
                  <a:lnTo>
                    <a:pt x="1013" y="583"/>
                  </a:lnTo>
                  <a:lnTo>
                    <a:pt x="1021" y="595"/>
                  </a:lnTo>
                  <a:lnTo>
                    <a:pt x="1030" y="587"/>
                  </a:lnTo>
                  <a:lnTo>
                    <a:pt x="1020" y="595"/>
                  </a:lnTo>
                  <a:lnTo>
                    <a:pt x="1027" y="607"/>
                  </a:lnTo>
                  <a:lnTo>
                    <a:pt x="1028" y="607"/>
                  </a:lnTo>
                  <a:lnTo>
                    <a:pt x="1035" y="619"/>
                  </a:lnTo>
                  <a:lnTo>
                    <a:pt x="1041" y="627"/>
                  </a:lnTo>
                  <a:lnTo>
                    <a:pt x="1041" y="629"/>
                  </a:lnTo>
                  <a:lnTo>
                    <a:pt x="1048" y="638"/>
                  </a:lnTo>
                  <a:lnTo>
                    <a:pt x="1058" y="630"/>
                  </a:lnTo>
                  <a:lnTo>
                    <a:pt x="1048" y="637"/>
                  </a:lnTo>
                  <a:lnTo>
                    <a:pt x="1054" y="647"/>
                  </a:lnTo>
                  <a:lnTo>
                    <a:pt x="1054" y="648"/>
                  </a:lnTo>
                  <a:lnTo>
                    <a:pt x="1060" y="655"/>
                  </a:lnTo>
                  <a:lnTo>
                    <a:pt x="1078" y="637"/>
                  </a:lnTo>
                  <a:lnTo>
                    <a:pt x="1073" y="631"/>
                  </a:lnTo>
                  <a:lnTo>
                    <a:pt x="1064" y="638"/>
                  </a:lnTo>
                  <a:lnTo>
                    <a:pt x="1074" y="631"/>
                  </a:lnTo>
                  <a:lnTo>
                    <a:pt x="1068" y="622"/>
                  </a:lnTo>
                  <a:lnTo>
                    <a:pt x="1061" y="612"/>
                  </a:lnTo>
                  <a:lnTo>
                    <a:pt x="1050" y="620"/>
                  </a:lnTo>
                  <a:lnTo>
                    <a:pt x="1061" y="612"/>
                  </a:lnTo>
                  <a:lnTo>
                    <a:pt x="1054" y="603"/>
                  </a:lnTo>
                  <a:lnTo>
                    <a:pt x="1047" y="592"/>
                  </a:lnTo>
                  <a:lnTo>
                    <a:pt x="1037" y="599"/>
                  </a:lnTo>
                  <a:lnTo>
                    <a:pt x="1047" y="593"/>
                  </a:lnTo>
                  <a:lnTo>
                    <a:pt x="1040" y="580"/>
                  </a:lnTo>
                  <a:lnTo>
                    <a:pt x="1040" y="579"/>
                  </a:lnTo>
                  <a:lnTo>
                    <a:pt x="1032" y="567"/>
                  </a:lnTo>
                  <a:lnTo>
                    <a:pt x="1022" y="574"/>
                  </a:lnTo>
                  <a:lnTo>
                    <a:pt x="1032" y="568"/>
                  </a:lnTo>
                  <a:lnTo>
                    <a:pt x="1025" y="555"/>
                  </a:lnTo>
                  <a:lnTo>
                    <a:pt x="1016" y="540"/>
                  </a:lnTo>
                  <a:lnTo>
                    <a:pt x="1005" y="546"/>
                  </a:lnTo>
                  <a:lnTo>
                    <a:pt x="1016" y="540"/>
                  </a:lnTo>
                  <a:lnTo>
                    <a:pt x="1007" y="527"/>
                  </a:lnTo>
                  <a:lnTo>
                    <a:pt x="998" y="510"/>
                  </a:lnTo>
                  <a:lnTo>
                    <a:pt x="989" y="495"/>
                  </a:lnTo>
                  <a:lnTo>
                    <a:pt x="980" y="479"/>
                  </a:lnTo>
                  <a:lnTo>
                    <a:pt x="970" y="485"/>
                  </a:lnTo>
                  <a:lnTo>
                    <a:pt x="980" y="479"/>
                  </a:lnTo>
                  <a:lnTo>
                    <a:pt x="971" y="462"/>
                  </a:lnTo>
                  <a:lnTo>
                    <a:pt x="971" y="460"/>
                  </a:lnTo>
                  <a:lnTo>
                    <a:pt x="959" y="444"/>
                  </a:lnTo>
                  <a:lnTo>
                    <a:pt x="949" y="452"/>
                  </a:lnTo>
                  <a:lnTo>
                    <a:pt x="960" y="445"/>
                  </a:lnTo>
                  <a:lnTo>
                    <a:pt x="951" y="427"/>
                  </a:lnTo>
                  <a:lnTo>
                    <a:pt x="950" y="427"/>
                  </a:lnTo>
                  <a:lnTo>
                    <a:pt x="940" y="410"/>
                  </a:lnTo>
                  <a:lnTo>
                    <a:pt x="929" y="392"/>
                  </a:lnTo>
                  <a:lnTo>
                    <a:pt x="919" y="398"/>
                  </a:lnTo>
                  <a:lnTo>
                    <a:pt x="929" y="392"/>
                  </a:lnTo>
                  <a:lnTo>
                    <a:pt x="919" y="375"/>
                  </a:lnTo>
                  <a:lnTo>
                    <a:pt x="907" y="356"/>
                  </a:lnTo>
                  <a:lnTo>
                    <a:pt x="896" y="338"/>
                  </a:lnTo>
                  <a:lnTo>
                    <a:pt x="885" y="320"/>
                  </a:lnTo>
                  <a:lnTo>
                    <a:pt x="874" y="302"/>
                  </a:lnTo>
                  <a:lnTo>
                    <a:pt x="862" y="284"/>
                  </a:lnTo>
                  <a:lnTo>
                    <a:pt x="851" y="266"/>
                  </a:lnTo>
                  <a:lnTo>
                    <a:pt x="851" y="265"/>
                  </a:lnTo>
                  <a:lnTo>
                    <a:pt x="839" y="247"/>
                  </a:lnTo>
                  <a:lnTo>
                    <a:pt x="827" y="229"/>
                  </a:lnTo>
                  <a:lnTo>
                    <a:pt x="826" y="229"/>
                  </a:lnTo>
                  <a:lnTo>
                    <a:pt x="813" y="212"/>
                  </a:lnTo>
                  <a:lnTo>
                    <a:pt x="801" y="195"/>
                  </a:lnTo>
                  <a:lnTo>
                    <a:pt x="789" y="178"/>
                  </a:lnTo>
                  <a:lnTo>
                    <a:pt x="776" y="161"/>
                  </a:lnTo>
                  <a:lnTo>
                    <a:pt x="776" y="160"/>
                  </a:lnTo>
                  <a:lnTo>
                    <a:pt x="764" y="146"/>
                  </a:lnTo>
                  <a:lnTo>
                    <a:pt x="752" y="130"/>
                  </a:lnTo>
                  <a:lnTo>
                    <a:pt x="743" y="140"/>
                  </a:lnTo>
                  <a:lnTo>
                    <a:pt x="752" y="131"/>
                  </a:lnTo>
                  <a:lnTo>
                    <a:pt x="741" y="117"/>
                  </a:lnTo>
                  <a:lnTo>
                    <a:pt x="740" y="115"/>
                  </a:lnTo>
                  <a:lnTo>
                    <a:pt x="726" y="101"/>
                  </a:lnTo>
                  <a:lnTo>
                    <a:pt x="718" y="112"/>
                  </a:lnTo>
                  <a:lnTo>
                    <a:pt x="727" y="102"/>
                  </a:lnTo>
                  <a:lnTo>
                    <a:pt x="716" y="90"/>
                  </a:lnTo>
                  <a:lnTo>
                    <a:pt x="715" y="89"/>
                  </a:lnTo>
                  <a:lnTo>
                    <a:pt x="702" y="76"/>
                  </a:lnTo>
                  <a:lnTo>
                    <a:pt x="691" y="64"/>
                  </a:lnTo>
                  <a:lnTo>
                    <a:pt x="690" y="64"/>
                  </a:lnTo>
                  <a:lnTo>
                    <a:pt x="676" y="53"/>
                  </a:lnTo>
                  <a:lnTo>
                    <a:pt x="664" y="42"/>
                  </a:lnTo>
                  <a:lnTo>
                    <a:pt x="664" y="41"/>
                  </a:lnTo>
                  <a:lnTo>
                    <a:pt x="653" y="34"/>
                  </a:lnTo>
                  <a:lnTo>
                    <a:pt x="642" y="26"/>
                  </a:lnTo>
                  <a:lnTo>
                    <a:pt x="641" y="26"/>
                  </a:lnTo>
                  <a:lnTo>
                    <a:pt x="628" y="18"/>
                  </a:lnTo>
                  <a:lnTo>
                    <a:pt x="627" y="17"/>
                  </a:lnTo>
                  <a:lnTo>
                    <a:pt x="615" y="11"/>
                  </a:lnTo>
                  <a:lnTo>
                    <a:pt x="613" y="11"/>
                  </a:lnTo>
                  <a:lnTo>
                    <a:pt x="602" y="8"/>
                  </a:lnTo>
                  <a:lnTo>
                    <a:pt x="599" y="21"/>
                  </a:lnTo>
                  <a:lnTo>
                    <a:pt x="603" y="8"/>
                  </a:lnTo>
                  <a:lnTo>
                    <a:pt x="592" y="3"/>
                  </a:lnTo>
                  <a:lnTo>
                    <a:pt x="589" y="3"/>
                  </a:lnTo>
                  <a:lnTo>
                    <a:pt x="578" y="1"/>
                  </a:lnTo>
                  <a:lnTo>
                    <a:pt x="576" y="0"/>
                  </a:lnTo>
                  <a:lnTo>
                    <a:pt x="566" y="0"/>
                  </a:lnTo>
                  <a:lnTo>
                    <a:pt x="555" y="0"/>
                  </a:lnTo>
                  <a:lnTo>
                    <a:pt x="543" y="0"/>
                  </a:lnTo>
                  <a:lnTo>
                    <a:pt x="541" y="1"/>
                  </a:lnTo>
                  <a:lnTo>
                    <a:pt x="529" y="3"/>
                  </a:lnTo>
                  <a:lnTo>
                    <a:pt x="518" y="6"/>
                  </a:lnTo>
                  <a:lnTo>
                    <a:pt x="517" y="6"/>
                  </a:lnTo>
                  <a:lnTo>
                    <a:pt x="507" y="9"/>
                  </a:lnTo>
                  <a:lnTo>
                    <a:pt x="506" y="9"/>
                  </a:lnTo>
                  <a:lnTo>
                    <a:pt x="494" y="13"/>
                  </a:lnTo>
                  <a:lnTo>
                    <a:pt x="499" y="26"/>
                  </a:lnTo>
                  <a:lnTo>
                    <a:pt x="495" y="13"/>
                  </a:lnTo>
                  <a:lnTo>
                    <a:pt x="484" y="17"/>
                  </a:lnTo>
                  <a:lnTo>
                    <a:pt x="482" y="17"/>
                  </a:lnTo>
                  <a:lnTo>
                    <a:pt x="471" y="23"/>
                  </a:lnTo>
                  <a:lnTo>
                    <a:pt x="476" y="35"/>
                  </a:lnTo>
                  <a:lnTo>
                    <a:pt x="472" y="23"/>
                  </a:lnTo>
                  <a:lnTo>
                    <a:pt x="460" y="28"/>
                  </a:lnTo>
                  <a:lnTo>
                    <a:pt x="459" y="29"/>
                  </a:lnTo>
                  <a:lnTo>
                    <a:pt x="447" y="36"/>
                  </a:lnTo>
                  <a:lnTo>
                    <a:pt x="436" y="42"/>
                  </a:lnTo>
                  <a:lnTo>
                    <a:pt x="434" y="44"/>
                  </a:lnTo>
                  <a:lnTo>
                    <a:pt x="424" y="53"/>
                  </a:lnTo>
                  <a:lnTo>
                    <a:pt x="431" y="63"/>
                  </a:lnTo>
                  <a:lnTo>
                    <a:pt x="425" y="52"/>
                  </a:lnTo>
                  <a:lnTo>
                    <a:pt x="413" y="60"/>
                  </a:lnTo>
                  <a:lnTo>
                    <a:pt x="412" y="61"/>
                  </a:lnTo>
                  <a:lnTo>
                    <a:pt x="400" y="70"/>
                  </a:lnTo>
                  <a:lnTo>
                    <a:pt x="388" y="80"/>
                  </a:lnTo>
                  <a:lnTo>
                    <a:pt x="378" y="89"/>
                  </a:lnTo>
                  <a:lnTo>
                    <a:pt x="366" y="100"/>
                  </a:lnTo>
                  <a:lnTo>
                    <a:pt x="353" y="112"/>
                  </a:lnTo>
                  <a:lnTo>
                    <a:pt x="352" y="112"/>
                  </a:lnTo>
                  <a:lnTo>
                    <a:pt x="341" y="123"/>
                  </a:lnTo>
                  <a:lnTo>
                    <a:pt x="341" y="124"/>
                  </a:lnTo>
                  <a:lnTo>
                    <a:pt x="330" y="137"/>
                  </a:lnTo>
                  <a:lnTo>
                    <a:pt x="338" y="146"/>
                  </a:lnTo>
                  <a:lnTo>
                    <a:pt x="330" y="136"/>
                  </a:lnTo>
                  <a:lnTo>
                    <a:pt x="318" y="148"/>
                  </a:lnTo>
                  <a:lnTo>
                    <a:pt x="318" y="149"/>
                  </a:lnTo>
                  <a:lnTo>
                    <a:pt x="306" y="162"/>
                  </a:lnTo>
                  <a:lnTo>
                    <a:pt x="295" y="176"/>
                  </a:lnTo>
                  <a:lnTo>
                    <a:pt x="294" y="177"/>
                  </a:lnTo>
                  <a:lnTo>
                    <a:pt x="283" y="191"/>
                  </a:lnTo>
                  <a:lnTo>
                    <a:pt x="292" y="200"/>
                  </a:lnTo>
                  <a:lnTo>
                    <a:pt x="284" y="190"/>
                  </a:lnTo>
                  <a:lnTo>
                    <a:pt x="272" y="205"/>
                  </a:lnTo>
                  <a:lnTo>
                    <a:pt x="271" y="206"/>
                  </a:lnTo>
                  <a:lnTo>
                    <a:pt x="259" y="220"/>
                  </a:lnTo>
                  <a:lnTo>
                    <a:pt x="269" y="229"/>
                  </a:lnTo>
                  <a:lnTo>
                    <a:pt x="260" y="219"/>
                  </a:lnTo>
                  <a:lnTo>
                    <a:pt x="248" y="233"/>
                  </a:lnTo>
                  <a:lnTo>
                    <a:pt x="247" y="233"/>
                  </a:lnTo>
                  <a:lnTo>
                    <a:pt x="235" y="249"/>
                  </a:lnTo>
                  <a:lnTo>
                    <a:pt x="235" y="250"/>
                  </a:lnTo>
                  <a:lnTo>
                    <a:pt x="224" y="266"/>
                  </a:lnTo>
                  <a:lnTo>
                    <a:pt x="212" y="282"/>
                  </a:lnTo>
                  <a:lnTo>
                    <a:pt x="222" y="291"/>
                  </a:lnTo>
                  <a:lnTo>
                    <a:pt x="212" y="282"/>
                  </a:lnTo>
                  <a:lnTo>
                    <a:pt x="200" y="300"/>
                  </a:lnTo>
                  <a:lnTo>
                    <a:pt x="209" y="307"/>
                  </a:lnTo>
                  <a:lnTo>
                    <a:pt x="200" y="299"/>
                  </a:lnTo>
                  <a:lnTo>
                    <a:pt x="188" y="315"/>
                  </a:lnTo>
                  <a:lnTo>
                    <a:pt x="188" y="316"/>
                  </a:lnTo>
                  <a:lnTo>
                    <a:pt x="177" y="332"/>
                  </a:lnTo>
                  <a:lnTo>
                    <a:pt x="165" y="350"/>
                  </a:lnTo>
                  <a:lnTo>
                    <a:pt x="153" y="367"/>
                  </a:lnTo>
                  <a:lnTo>
                    <a:pt x="153" y="368"/>
                  </a:lnTo>
                  <a:lnTo>
                    <a:pt x="142" y="387"/>
                  </a:lnTo>
                  <a:lnTo>
                    <a:pt x="151" y="393"/>
                  </a:lnTo>
                  <a:lnTo>
                    <a:pt x="142" y="385"/>
                  </a:lnTo>
                  <a:lnTo>
                    <a:pt x="130" y="404"/>
                  </a:lnTo>
                  <a:lnTo>
                    <a:pt x="117" y="421"/>
                  </a:lnTo>
                  <a:lnTo>
                    <a:pt x="105" y="440"/>
                  </a:lnTo>
                  <a:lnTo>
                    <a:pt x="93" y="457"/>
                  </a:lnTo>
                  <a:lnTo>
                    <a:pt x="92" y="458"/>
                  </a:lnTo>
                  <a:lnTo>
                    <a:pt x="81" y="478"/>
                  </a:lnTo>
                  <a:lnTo>
                    <a:pt x="69" y="497"/>
                  </a:lnTo>
                  <a:lnTo>
                    <a:pt x="79" y="504"/>
                  </a:lnTo>
                  <a:lnTo>
                    <a:pt x="70" y="496"/>
                  </a:lnTo>
                  <a:lnTo>
                    <a:pt x="58" y="514"/>
                  </a:lnTo>
                  <a:lnTo>
                    <a:pt x="58" y="515"/>
                  </a:lnTo>
                  <a:lnTo>
                    <a:pt x="47" y="533"/>
                  </a:lnTo>
                  <a:lnTo>
                    <a:pt x="35" y="554"/>
                  </a:lnTo>
                  <a:lnTo>
                    <a:pt x="33" y="554"/>
                  </a:lnTo>
                  <a:lnTo>
                    <a:pt x="22" y="572"/>
                  </a:lnTo>
                  <a:lnTo>
                    <a:pt x="11" y="592"/>
                  </a:lnTo>
                  <a:lnTo>
                    <a:pt x="21" y="598"/>
                  </a:lnTo>
                  <a:lnTo>
                    <a:pt x="12" y="591"/>
                  </a:lnTo>
                  <a:lnTo>
                    <a:pt x="0" y="609"/>
                  </a:lnTo>
                  <a:close/>
                </a:path>
              </a:pathLst>
            </a:cu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3" name="Freeform 7"/>
            <p:cNvSpPr>
              <a:spLocks/>
            </p:cNvSpPr>
            <p:nvPr/>
          </p:nvSpPr>
          <p:spPr bwMode="auto">
            <a:xfrm>
              <a:off x="1226" y="748"/>
              <a:ext cx="1145" cy="251"/>
            </a:xfrm>
            <a:custGeom>
              <a:avLst/>
              <a:gdLst>
                <a:gd name="T0" fmla="*/ 45 w 1145"/>
                <a:gd name="T1" fmla="*/ 0 h 609"/>
                <a:gd name="T2" fmla="*/ 77 w 1145"/>
                <a:gd name="T3" fmla="*/ 0 h 609"/>
                <a:gd name="T4" fmla="*/ 89 w 1145"/>
                <a:gd name="T5" fmla="*/ 0 h 609"/>
                <a:gd name="T6" fmla="*/ 144 w 1145"/>
                <a:gd name="T7" fmla="*/ 0 h 609"/>
                <a:gd name="T8" fmla="*/ 191 w 1145"/>
                <a:gd name="T9" fmla="*/ 0 h 609"/>
                <a:gd name="T10" fmla="*/ 214 w 1145"/>
                <a:gd name="T11" fmla="*/ 0 h 609"/>
                <a:gd name="T12" fmla="*/ 259 w 1145"/>
                <a:gd name="T13" fmla="*/ 0 h 609"/>
                <a:gd name="T14" fmla="*/ 281 w 1145"/>
                <a:gd name="T15" fmla="*/ 0 h 609"/>
                <a:gd name="T16" fmla="*/ 340 w 1145"/>
                <a:gd name="T17" fmla="*/ 0 h 609"/>
                <a:gd name="T18" fmla="*/ 374 w 1145"/>
                <a:gd name="T19" fmla="*/ 0 h 609"/>
                <a:gd name="T20" fmla="*/ 399 w 1145"/>
                <a:gd name="T21" fmla="*/ 0 h 609"/>
                <a:gd name="T22" fmla="*/ 434 w 1145"/>
                <a:gd name="T23" fmla="*/ 0 h 609"/>
                <a:gd name="T24" fmla="*/ 458 w 1145"/>
                <a:gd name="T25" fmla="*/ 0 h 609"/>
                <a:gd name="T26" fmla="*/ 508 w 1145"/>
                <a:gd name="T27" fmla="*/ 0 h 609"/>
                <a:gd name="T28" fmla="*/ 557 w 1145"/>
                <a:gd name="T29" fmla="*/ 0 h 609"/>
                <a:gd name="T30" fmla="*/ 584 w 1145"/>
                <a:gd name="T31" fmla="*/ 0 h 609"/>
                <a:gd name="T32" fmla="*/ 637 w 1145"/>
                <a:gd name="T33" fmla="*/ 0 h 609"/>
                <a:gd name="T34" fmla="*/ 678 w 1145"/>
                <a:gd name="T35" fmla="*/ 0 h 609"/>
                <a:gd name="T36" fmla="*/ 727 w 1145"/>
                <a:gd name="T37" fmla="*/ 0 h 609"/>
                <a:gd name="T38" fmla="*/ 763 w 1145"/>
                <a:gd name="T39" fmla="*/ 0 h 609"/>
                <a:gd name="T40" fmla="*/ 807 w 1145"/>
                <a:gd name="T41" fmla="*/ 0 h 609"/>
                <a:gd name="T42" fmla="*/ 848 w 1145"/>
                <a:gd name="T43" fmla="*/ 0 h 609"/>
                <a:gd name="T44" fmla="*/ 895 w 1145"/>
                <a:gd name="T45" fmla="*/ 0 h 609"/>
                <a:gd name="T46" fmla="*/ 947 w 1145"/>
                <a:gd name="T47" fmla="*/ 0 h 609"/>
                <a:gd name="T48" fmla="*/ 997 w 1145"/>
                <a:gd name="T49" fmla="*/ 0 h 609"/>
                <a:gd name="T50" fmla="*/ 1062 w 1145"/>
                <a:gd name="T51" fmla="*/ 0 h 609"/>
                <a:gd name="T52" fmla="*/ 1101 w 1145"/>
                <a:gd name="T53" fmla="*/ 0 h 609"/>
                <a:gd name="T54" fmla="*/ 1131 w 1145"/>
                <a:gd name="T55" fmla="*/ 0 h 609"/>
                <a:gd name="T56" fmla="*/ 1114 w 1145"/>
                <a:gd name="T57" fmla="*/ 0 h 609"/>
                <a:gd name="T58" fmla="*/ 1073 w 1145"/>
                <a:gd name="T59" fmla="*/ 0 h 609"/>
                <a:gd name="T60" fmla="*/ 1011 w 1145"/>
                <a:gd name="T61" fmla="*/ 0 h 609"/>
                <a:gd name="T62" fmla="*/ 975 w 1145"/>
                <a:gd name="T63" fmla="*/ 0 h 609"/>
                <a:gd name="T64" fmla="*/ 952 w 1145"/>
                <a:gd name="T65" fmla="*/ 0 h 609"/>
                <a:gd name="T66" fmla="*/ 912 w 1145"/>
                <a:gd name="T67" fmla="*/ 0 h 609"/>
                <a:gd name="T68" fmla="*/ 872 w 1145"/>
                <a:gd name="T69" fmla="*/ 0 h 609"/>
                <a:gd name="T70" fmla="*/ 846 w 1145"/>
                <a:gd name="T71" fmla="*/ 0 h 609"/>
                <a:gd name="T72" fmla="*/ 789 w 1145"/>
                <a:gd name="T73" fmla="*/ 0 h 609"/>
                <a:gd name="T74" fmla="*/ 746 w 1145"/>
                <a:gd name="T75" fmla="*/ 0 h 609"/>
                <a:gd name="T76" fmla="*/ 706 w 1145"/>
                <a:gd name="T77" fmla="*/ 0 h 609"/>
                <a:gd name="T78" fmla="*/ 679 w 1145"/>
                <a:gd name="T79" fmla="*/ 0 h 609"/>
                <a:gd name="T80" fmla="*/ 651 w 1145"/>
                <a:gd name="T81" fmla="*/ 0 h 609"/>
                <a:gd name="T82" fmla="*/ 627 w 1145"/>
                <a:gd name="T83" fmla="*/ 0 h 609"/>
                <a:gd name="T84" fmla="*/ 602 w 1145"/>
                <a:gd name="T85" fmla="*/ 0 h 609"/>
                <a:gd name="T86" fmla="*/ 569 w 1145"/>
                <a:gd name="T87" fmla="*/ 0 h 609"/>
                <a:gd name="T88" fmla="*/ 546 w 1145"/>
                <a:gd name="T89" fmla="*/ 0 h 609"/>
                <a:gd name="T90" fmla="*/ 510 w 1145"/>
                <a:gd name="T91" fmla="*/ 0 h 609"/>
                <a:gd name="T92" fmla="*/ 480 w 1145"/>
                <a:gd name="T93" fmla="*/ 0 h 609"/>
                <a:gd name="T94" fmla="*/ 440 w 1145"/>
                <a:gd name="T95" fmla="*/ 0 h 609"/>
                <a:gd name="T96" fmla="*/ 423 w 1145"/>
                <a:gd name="T97" fmla="*/ 0 h 609"/>
                <a:gd name="T98" fmla="*/ 389 w 1145"/>
                <a:gd name="T99" fmla="*/ 0 h 609"/>
                <a:gd name="T100" fmla="*/ 367 w 1145"/>
                <a:gd name="T101" fmla="*/ 0 h 609"/>
                <a:gd name="T102" fmla="*/ 332 w 1145"/>
                <a:gd name="T103" fmla="*/ 0 h 609"/>
                <a:gd name="T104" fmla="*/ 311 w 1145"/>
                <a:gd name="T105" fmla="*/ 0 h 609"/>
                <a:gd name="T106" fmla="*/ 277 w 1145"/>
                <a:gd name="T107" fmla="*/ 0 h 609"/>
                <a:gd name="T108" fmla="*/ 246 w 1145"/>
                <a:gd name="T109" fmla="*/ 0 h 609"/>
                <a:gd name="T110" fmla="*/ 222 w 1145"/>
                <a:gd name="T111" fmla="*/ 0 h 609"/>
                <a:gd name="T112" fmla="*/ 177 w 1145"/>
                <a:gd name="T113" fmla="*/ 0 h 609"/>
                <a:gd name="T114" fmla="*/ 143 w 1145"/>
                <a:gd name="T115" fmla="*/ 0 h 609"/>
                <a:gd name="T116" fmla="*/ 121 w 1145"/>
                <a:gd name="T117" fmla="*/ 0 h 609"/>
                <a:gd name="T118" fmla="*/ 76 w 1145"/>
                <a:gd name="T119" fmla="*/ 0 h 609"/>
                <a:gd name="T120" fmla="*/ 32 w 1145"/>
                <a:gd name="T121" fmla="*/ 0 h 60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145"/>
                <a:gd name="T184" fmla="*/ 0 h 609"/>
                <a:gd name="T185" fmla="*/ 1145 w 1145"/>
                <a:gd name="T186" fmla="*/ 609 h 60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145" h="609">
                  <a:moveTo>
                    <a:pt x="21" y="0"/>
                  </a:moveTo>
                  <a:lnTo>
                    <a:pt x="0" y="14"/>
                  </a:lnTo>
                  <a:lnTo>
                    <a:pt x="12" y="32"/>
                  </a:lnTo>
                  <a:lnTo>
                    <a:pt x="23" y="51"/>
                  </a:lnTo>
                  <a:lnTo>
                    <a:pt x="34" y="69"/>
                  </a:lnTo>
                  <a:lnTo>
                    <a:pt x="45" y="88"/>
                  </a:lnTo>
                  <a:lnTo>
                    <a:pt x="56" y="80"/>
                  </a:lnTo>
                  <a:lnTo>
                    <a:pt x="45" y="87"/>
                  </a:lnTo>
                  <a:lnTo>
                    <a:pt x="56" y="105"/>
                  </a:lnTo>
                  <a:lnTo>
                    <a:pt x="57" y="106"/>
                  </a:lnTo>
                  <a:lnTo>
                    <a:pt x="68" y="124"/>
                  </a:lnTo>
                  <a:lnTo>
                    <a:pt x="77" y="116"/>
                  </a:lnTo>
                  <a:lnTo>
                    <a:pt x="67" y="124"/>
                  </a:lnTo>
                  <a:lnTo>
                    <a:pt x="78" y="142"/>
                  </a:lnTo>
                  <a:lnTo>
                    <a:pt x="79" y="142"/>
                  </a:lnTo>
                  <a:lnTo>
                    <a:pt x="90" y="160"/>
                  </a:lnTo>
                  <a:lnTo>
                    <a:pt x="99" y="152"/>
                  </a:lnTo>
                  <a:lnTo>
                    <a:pt x="89" y="160"/>
                  </a:lnTo>
                  <a:lnTo>
                    <a:pt x="100" y="178"/>
                  </a:lnTo>
                  <a:lnTo>
                    <a:pt x="102" y="178"/>
                  </a:lnTo>
                  <a:lnTo>
                    <a:pt x="113" y="195"/>
                  </a:lnTo>
                  <a:lnTo>
                    <a:pt x="124" y="213"/>
                  </a:lnTo>
                  <a:lnTo>
                    <a:pt x="135" y="229"/>
                  </a:lnTo>
                  <a:lnTo>
                    <a:pt x="144" y="222"/>
                  </a:lnTo>
                  <a:lnTo>
                    <a:pt x="135" y="229"/>
                  </a:lnTo>
                  <a:lnTo>
                    <a:pt x="146" y="247"/>
                  </a:lnTo>
                  <a:lnTo>
                    <a:pt x="158" y="264"/>
                  </a:lnTo>
                  <a:lnTo>
                    <a:pt x="169" y="280"/>
                  </a:lnTo>
                  <a:lnTo>
                    <a:pt x="180" y="297"/>
                  </a:lnTo>
                  <a:lnTo>
                    <a:pt x="191" y="313"/>
                  </a:lnTo>
                  <a:lnTo>
                    <a:pt x="191" y="314"/>
                  </a:lnTo>
                  <a:lnTo>
                    <a:pt x="203" y="329"/>
                  </a:lnTo>
                  <a:lnTo>
                    <a:pt x="212" y="321"/>
                  </a:lnTo>
                  <a:lnTo>
                    <a:pt x="203" y="328"/>
                  </a:lnTo>
                  <a:lnTo>
                    <a:pt x="214" y="345"/>
                  </a:lnTo>
                  <a:lnTo>
                    <a:pt x="214" y="346"/>
                  </a:lnTo>
                  <a:lnTo>
                    <a:pt x="225" y="361"/>
                  </a:lnTo>
                  <a:lnTo>
                    <a:pt x="236" y="376"/>
                  </a:lnTo>
                  <a:lnTo>
                    <a:pt x="248" y="389"/>
                  </a:lnTo>
                  <a:lnTo>
                    <a:pt x="257" y="381"/>
                  </a:lnTo>
                  <a:lnTo>
                    <a:pt x="248" y="389"/>
                  </a:lnTo>
                  <a:lnTo>
                    <a:pt x="259" y="405"/>
                  </a:lnTo>
                  <a:lnTo>
                    <a:pt x="260" y="406"/>
                  </a:lnTo>
                  <a:lnTo>
                    <a:pt x="272" y="419"/>
                  </a:lnTo>
                  <a:lnTo>
                    <a:pt x="280" y="409"/>
                  </a:lnTo>
                  <a:lnTo>
                    <a:pt x="271" y="416"/>
                  </a:lnTo>
                  <a:lnTo>
                    <a:pt x="281" y="431"/>
                  </a:lnTo>
                  <a:lnTo>
                    <a:pt x="281" y="432"/>
                  </a:lnTo>
                  <a:lnTo>
                    <a:pt x="293" y="445"/>
                  </a:lnTo>
                  <a:lnTo>
                    <a:pt x="304" y="458"/>
                  </a:lnTo>
                  <a:lnTo>
                    <a:pt x="305" y="459"/>
                  </a:lnTo>
                  <a:lnTo>
                    <a:pt x="316" y="471"/>
                  </a:lnTo>
                  <a:lnTo>
                    <a:pt x="328" y="483"/>
                  </a:lnTo>
                  <a:lnTo>
                    <a:pt x="340" y="494"/>
                  </a:lnTo>
                  <a:lnTo>
                    <a:pt x="348" y="484"/>
                  </a:lnTo>
                  <a:lnTo>
                    <a:pt x="340" y="494"/>
                  </a:lnTo>
                  <a:lnTo>
                    <a:pt x="351" y="506"/>
                  </a:lnTo>
                  <a:lnTo>
                    <a:pt x="362" y="517"/>
                  </a:lnTo>
                  <a:lnTo>
                    <a:pt x="363" y="517"/>
                  </a:lnTo>
                  <a:lnTo>
                    <a:pt x="374" y="526"/>
                  </a:lnTo>
                  <a:lnTo>
                    <a:pt x="375" y="528"/>
                  </a:lnTo>
                  <a:lnTo>
                    <a:pt x="388" y="536"/>
                  </a:lnTo>
                  <a:lnTo>
                    <a:pt x="394" y="525"/>
                  </a:lnTo>
                  <a:lnTo>
                    <a:pt x="387" y="535"/>
                  </a:lnTo>
                  <a:lnTo>
                    <a:pt x="398" y="545"/>
                  </a:lnTo>
                  <a:lnTo>
                    <a:pt x="399" y="546"/>
                  </a:lnTo>
                  <a:lnTo>
                    <a:pt x="410" y="554"/>
                  </a:lnTo>
                  <a:lnTo>
                    <a:pt x="416" y="543"/>
                  </a:lnTo>
                  <a:lnTo>
                    <a:pt x="409" y="554"/>
                  </a:lnTo>
                  <a:lnTo>
                    <a:pt x="420" y="562"/>
                  </a:lnTo>
                  <a:lnTo>
                    <a:pt x="421" y="562"/>
                  </a:lnTo>
                  <a:lnTo>
                    <a:pt x="434" y="570"/>
                  </a:lnTo>
                  <a:lnTo>
                    <a:pt x="435" y="571"/>
                  </a:lnTo>
                  <a:lnTo>
                    <a:pt x="446" y="578"/>
                  </a:lnTo>
                  <a:lnTo>
                    <a:pt x="447" y="578"/>
                  </a:lnTo>
                  <a:lnTo>
                    <a:pt x="459" y="583"/>
                  </a:lnTo>
                  <a:lnTo>
                    <a:pt x="463" y="571"/>
                  </a:lnTo>
                  <a:lnTo>
                    <a:pt x="458" y="583"/>
                  </a:lnTo>
                  <a:lnTo>
                    <a:pt x="469" y="589"/>
                  </a:lnTo>
                  <a:lnTo>
                    <a:pt x="470" y="589"/>
                  </a:lnTo>
                  <a:lnTo>
                    <a:pt x="482" y="593"/>
                  </a:lnTo>
                  <a:lnTo>
                    <a:pt x="494" y="597"/>
                  </a:lnTo>
                  <a:lnTo>
                    <a:pt x="506" y="602"/>
                  </a:lnTo>
                  <a:lnTo>
                    <a:pt x="508" y="603"/>
                  </a:lnTo>
                  <a:lnTo>
                    <a:pt x="520" y="605"/>
                  </a:lnTo>
                  <a:lnTo>
                    <a:pt x="531" y="607"/>
                  </a:lnTo>
                  <a:lnTo>
                    <a:pt x="532" y="607"/>
                  </a:lnTo>
                  <a:lnTo>
                    <a:pt x="544" y="608"/>
                  </a:lnTo>
                  <a:lnTo>
                    <a:pt x="545" y="608"/>
                  </a:lnTo>
                  <a:lnTo>
                    <a:pt x="557" y="608"/>
                  </a:lnTo>
                  <a:lnTo>
                    <a:pt x="557" y="595"/>
                  </a:lnTo>
                  <a:lnTo>
                    <a:pt x="556" y="608"/>
                  </a:lnTo>
                  <a:lnTo>
                    <a:pt x="568" y="609"/>
                  </a:lnTo>
                  <a:lnTo>
                    <a:pt x="571" y="609"/>
                  </a:lnTo>
                  <a:lnTo>
                    <a:pt x="583" y="607"/>
                  </a:lnTo>
                  <a:lnTo>
                    <a:pt x="584" y="607"/>
                  </a:lnTo>
                  <a:lnTo>
                    <a:pt x="596" y="604"/>
                  </a:lnTo>
                  <a:lnTo>
                    <a:pt x="608" y="600"/>
                  </a:lnTo>
                  <a:lnTo>
                    <a:pt x="609" y="600"/>
                  </a:lnTo>
                  <a:lnTo>
                    <a:pt x="623" y="596"/>
                  </a:lnTo>
                  <a:lnTo>
                    <a:pt x="624" y="595"/>
                  </a:lnTo>
                  <a:lnTo>
                    <a:pt x="637" y="589"/>
                  </a:lnTo>
                  <a:lnTo>
                    <a:pt x="638" y="589"/>
                  </a:lnTo>
                  <a:lnTo>
                    <a:pt x="650" y="582"/>
                  </a:lnTo>
                  <a:lnTo>
                    <a:pt x="664" y="574"/>
                  </a:lnTo>
                  <a:lnTo>
                    <a:pt x="664" y="573"/>
                  </a:lnTo>
                  <a:lnTo>
                    <a:pt x="677" y="565"/>
                  </a:lnTo>
                  <a:lnTo>
                    <a:pt x="678" y="565"/>
                  </a:lnTo>
                  <a:lnTo>
                    <a:pt x="692" y="555"/>
                  </a:lnTo>
                  <a:lnTo>
                    <a:pt x="706" y="545"/>
                  </a:lnTo>
                  <a:lnTo>
                    <a:pt x="720" y="534"/>
                  </a:lnTo>
                  <a:lnTo>
                    <a:pt x="721" y="534"/>
                  </a:lnTo>
                  <a:lnTo>
                    <a:pt x="735" y="522"/>
                  </a:lnTo>
                  <a:lnTo>
                    <a:pt x="727" y="511"/>
                  </a:lnTo>
                  <a:lnTo>
                    <a:pt x="734" y="522"/>
                  </a:lnTo>
                  <a:lnTo>
                    <a:pt x="748" y="511"/>
                  </a:lnTo>
                  <a:lnTo>
                    <a:pt x="750" y="510"/>
                  </a:lnTo>
                  <a:lnTo>
                    <a:pt x="764" y="496"/>
                  </a:lnTo>
                  <a:lnTo>
                    <a:pt x="755" y="486"/>
                  </a:lnTo>
                  <a:lnTo>
                    <a:pt x="763" y="496"/>
                  </a:lnTo>
                  <a:lnTo>
                    <a:pt x="776" y="483"/>
                  </a:lnTo>
                  <a:lnTo>
                    <a:pt x="768" y="473"/>
                  </a:lnTo>
                  <a:lnTo>
                    <a:pt x="776" y="483"/>
                  </a:lnTo>
                  <a:lnTo>
                    <a:pt x="791" y="469"/>
                  </a:lnTo>
                  <a:lnTo>
                    <a:pt x="792" y="469"/>
                  </a:lnTo>
                  <a:lnTo>
                    <a:pt x="807" y="454"/>
                  </a:lnTo>
                  <a:lnTo>
                    <a:pt x="820" y="439"/>
                  </a:lnTo>
                  <a:lnTo>
                    <a:pt x="820" y="438"/>
                  </a:lnTo>
                  <a:lnTo>
                    <a:pt x="833" y="423"/>
                  </a:lnTo>
                  <a:lnTo>
                    <a:pt x="824" y="414"/>
                  </a:lnTo>
                  <a:lnTo>
                    <a:pt x="833" y="424"/>
                  </a:lnTo>
                  <a:lnTo>
                    <a:pt x="848" y="409"/>
                  </a:lnTo>
                  <a:lnTo>
                    <a:pt x="863" y="393"/>
                  </a:lnTo>
                  <a:lnTo>
                    <a:pt x="863" y="391"/>
                  </a:lnTo>
                  <a:lnTo>
                    <a:pt x="876" y="376"/>
                  </a:lnTo>
                  <a:lnTo>
                    <a:pt x="891" y="359"/>
                  </a:lnTo>
                  <a:lnTo>
                    <a:pt x="904" y="342"/>
                  </a:lnTo>
                  <a:lnTo>
                    <a:pt x="895" y="334"/>
                  </a:lnTo>
                  <a:lnTo>
                    <a:pt x="904" y="342"/>
                  </a:lnTo>
                  <a:lnTo>
                    <a:pt x="917" y="327"/>
                  </a:lnTo>
                  <a:lnTo>
                    <a:pt x="930" y="311"/>
                  </a:lnTo>
                  <a:lnTo>
                    <a:pt x="944" y="293"/>
                  </a:lnTo>
                  <a:lnTo>
                    <a:pt x="956" y="277"/>
                  </a:lnTo>
                  <a:lnTo>
                    <a:pt x="947" y="268"/>
                  </a:lnTo>
                  <a:lnTo>
                    <a:pt x="956" y="277"/>
                  </a:lnTo>
                  <a:lnTo>
                    <a:pt x="969" y="262"/>
                  </a:lnTo>
                  <a:lnTo>
                    <a:pt x="982" y="246"/>
                  </a:lnTo>
                  <a:lnTo>
                    <a:pt x="994" y="230"/>
                  </a:lnTo>
                  <a:lnTo>
                    <a:pt x="1006" y="214"/>
                  </a:lnTo>
                  <a:lnTo>
                    <a:pt x="997" y="205"/>
                  </a:lnTo>
                  <a:lnTo>
                    <a:pt x="1006" y="214"/>
                  </a:lnTo>
                  <a:lnTo>
                    <a:pt x="1018" y="199"/>
                  </a:lnTo>
                  <a:lnTo>
                    <a:pt x="1029" y="184"/>
                  </a:lnTo>
                  <a:lnTo>
                    <a:pt x="1041" y="168"/>
                  </a:lnTo>
                  <a:lnTo>
                    <a:pt x="1052" y="154"/>
                  </a:lnTo>
                  <a:lnTo>
                    <a:pt x="1062" y="141"/>
                  </a:lnTo>
                  <a:lnTo>
                    <a:pt x="1072" y="128"/>
                  </a:lnTo>
                  <a:lnTo>
                    <a:pt x="1083" y="115"/>
                  </a:lnTo>
                  <a:lnTo>
                    <a:pt x="1092" y="103"/>
                  </a:lnTo>
                  <a:lnTo>
                    <a:pt x="1083" y="94"/>
                  </a:lnTo>
                  <a:lnTo>
                    <a:pt x="1092" y="103"/>
                  </a:lnTo>
                  <a:lnTo>
                    <a:pt x="1101" y="92"/>
                  </a:lnTo>
                  <a:lnTo>
                    <a:pt x="1110" y="81"/>
                  </a:lnTo>
                  <a:lnTo>
                    <a:pt x="1118" y="71"/>
                  </a:lnTo>
                  <a:lnTo>
                    <a:pt x="1126" y="63"/>
                  </a:lnTo>
                  <a:lnTo>
                    <a:pt x="1133" y="54"/>
                  </a:lnTo>
                  <a:lnTo>
                    <a:pt x="1140" y="45"/>
                  </a:lnTo>
                  <a:lnTo>
                    <a:pt x="1131" y="37"/>
                  </a:lnTo>
                  <a:lnTo>
                    <a:pt x="1139" y="46"/>
                  </a:lnTo>
                  <a:lnTo>
                    <a:pt x="1145" y="41"/>
                  </a:lnTo>
                  <a:lnTo>
                    <a:pt x="1130" y="21"/>
                  </a:lnTo>
                  <a:lnTo>
                    <a:pt x="1124" y="27"/>
                  </a:lnTo>
                  <a:lnTo>
                    <a:pt x="1121" y="28"/>
                  </a:lnTo>
                  <a:lnTo>
                    <a:pt x="1114" y="37"/>
                  </a:lnTo>
                  <a:lnTo>
                    <a:pt x="1107" y="45"/>
                  </a:lnTo>
                  <a:lnTo>
                    <a:pt x="1100" y="54"/>
                  </a:lnTo>
                  <a:lnTo>
                    <a:pt x="1092" y="64"/>
                  </a:lnTo>
                  <a:lnTo>
                    <a:pt x="1083" y="75"/>
                  </a:lnTo>
                  <a:lnTo>
                    <a:pt x="1073" y="86"/>
                  </a:lnTo>
                  <a:lnTo>
                    <a:pt x="1073" y="87"/>
                  </a:lnTo>
                  <a:lnTo>
                    <a:pt x="1064" y="99"/>
                  </a:lnTo>
                  <a:lnTo>
                    <a:pt x="1054" y="112"/>
                  </a:lnTo>
                  <a:lnTo>
                    <a:pt x="1044" y="125"/>
                  </a:lnTo>
                  <a:lnTo>
                    <a:pt x="1034" y="138"/>
                  </a:lnTo>
                  <a:lnTo>
                    <a:pt x="1022" y="152"/>
                  </a:lnTo>
                  <a:lnTo>
                    <a:pt x="1011" y="167"/>
                  </a:lnTo>
                  <a:lnTo>
                    <a:pt x="1000" y="182"/>
                  </a:lnTo>
                  <a:lnTo>
                    <a:pt x="1009" y="190"/>
                  </a:lnTo>
                  <a:lnTo>
                    <a:pt x="1000" y="181"/>
                  </a:lnTo>
                  <a:lnTo>
                    <a:pt x="988" y="197"/>
                  </a:lnTo>
                  <a:lnTo>
                    <a:pt x="988" y="198"/>
                  </a:lnTo>
                  <a:lnTo>
                    <a:pt x="975" y="214"/>
                  </a:lnTo>
                  <a:lnTo>
                    <a:pt x="964" y="229"/>
                  </a:lnTo>
                  <a:lnTo>
                    <a:pt x="973" y="237"/>
                  </a:lnTo>
                  <a:lnTo>
                    <a:pt x="964" y="228"/>
                  </a:lnTo>
                  <a:lnTo>
                    <a:pt x="951" y="244"/>
                  </a:lnTo>
                  <a:lnTo>
                    <a:pt x="960" y="253"/>
                  </a:lnTo>
                  <a:lnTo>
                    <a:pt x="952" y="244"/>
                  </a:lnTo>
                  <a:lnTo>
                    <a:pt x="939" y="260"/>
                  </a:lnTo>
                  <a:lnTo>
                    <a:pt x="938" y="261"/>
                  </a:lnTo>
                  <a:lnTo>
                    <a:pt x="925" y="277"/>
                  </a:lnTo>
                  <a:lnTo>
                    <a:pt x="912" y="295"/>
                  </a:lnTo>
                  <a:lnTo>
                    <a:pt x="921" y="302"/>
                  </a:lnTo>
                  <a:lnTo>
                    <a:pt x="912" y="293"/>
                  </a:lnTo>
                  <a:lnTo>
                    <a:pt x="899" y="310"/>
                  </a:lnTo>
                  <a:lnTo>
                    <a:pt x="908" y="319"/>
                  </a:lnTo>
                  <a:lnTo>
                    <a:pt x="900" y="310"/>
                  </a:lnTo>
                  <a:lnTo>
                    <a:pt x="886" y="325"/>
                  </a:lnTo>
                  <a:lnTo>
                    <a:pt x="885" y="325"/>
                  </a:lnTo>
                  <a:lnTo>
                    <a:pt x="872" y="341"/>
                  </a:lnTo>
                  <a:lnTo>
                    <a:pt x="858" y="359"/>
                  </a:lnTo>
                  <a:lnTo>
                    <a:pt x="867" y="368"/>
                  </a:lnTo>
                  <a:lnTo>
                    <a:pt x="859" y="359"/>
                  </a:lnTo>
                  <a:lnTo>
                    <a:pt x="846" y="374"/>
                  </a:lnTo>
                  <a:lnTo>
                    <a:pt x="854" y="383"/>
                  </a:lnTo>
                  <a:lnTo>
                    <a:pt x="846" y="374"/>
                  </a:lnTo>
                  <a:lnTo>
                    <a:pt x="830" y="390"/>
                  </a:lnTo>
                  <a:lnTo>
                    <a:pt x="816" y="406"/>
                  </a:lnTo>
                  <a:lnTo>
                    <a:pt x="803" y="421"/>
                  </a:lnTo>
                  <a:lnTo>
                    <a:pt x="811" y="430"/>
                  </a:lnTo>
                  <a:lnTo>
                    <a:pt x="803" y="421"/>
                  </a:lnTo>
                  <a:lnTo>
                    <a:pt x="789" y="435"/>
                  </a:lnTo>
                  <a:lnTo>
                    <a:pt x="775" y="450"/>
                  </a:lnTo>
                  <a:lnTo>
                    <a:pt x="783" y="459"/>
                  </a:lnTo>
                  <a:lnTo>
                    <a:pt x="776" y="449"/>
                  </a:lnTo>
                  <a:lnTo>
                    <a:pt x="761" y="463"/>
                  </a:lnTo>
                  <a:lnTo>
                    <a:pt x="760" y="463"/>
                  </a:lnTo>
                  <a:lnTo>
                    <a:pt x="746" y="476"/>
                  </a:lnTo>
                  <a:lnTo>
                    <a:pt x="746" y="477"/>
                  </a:lnTo>
                  <a:lnTo>
                    <a:pt x="733" y="492"/>
                  </a:lnTo>
                  <a:lnTo>
                    <a:pt x="741" y="500"/>
                  </a:lnTo>
                  <a:lnTo>
                    <a:pt x="734" y="491"/>
                  </a:lnTo>
                  <a:lnTo>
                    <a:pt x="720" y="501"/>
                  </a:lnTo>
                  <a:lnTo>
                    <a:pt x="706" y="513"/>
                  </a:lnTo>
                  <a:lnTo>
                    <a:pt x="713" y="523"/>
                  </a:lnTo>
                  <a:lnTo>
                    <a:pt x="706" y="513"/>
                  </a:lnTo>
                  <a:lnTo>
                    <a:pt x="691" y="524"/>
                  </a:lnTo>
                  <a:lnTo>
                    <a:pt x="698" y="534"/>
                  </a:lnTo>
                  <a:lnTo>
                    <a:pt x="692" y="524"/>
                  </a:lnTo>
                  <a:lnTo>
                    <a:pt x="679" y="534"/>
                  </a:lnTo>
                  <a:lnTo>
                    <a:pt x="685" y="544"/>
                  </a:lnTo>
                  <a:lnTo>
                    <a:pt x="679" y="533"/>
                  </a:lnTo>
                  <a:lnTo>
                    <a:pt x="665" y="543"/>
                  </a:lnTo>
                  <a:lnTo>
                    <a:pt x="671" y="554"/>
                  </a:lnTo>
                  <a:lnTo>
                    <a:pt x="665" y="543"/>
                  </a:lnTo>
                  <a:lnTo>
                    <a:pt x="651" y="551"/>
                  </a:lnTo>
                  <a:lnTo>
                    <a:pt x="657" y="562"/>
                  </a:lnTo>
                  <a:lnTo>
                    <a:pt x="652" y="551"/>
                  </a:lnTo>
                  <a:lnTo>
                    <a:pt x="639" y="559"/>
                  </a:lnTo>
                  <a:lnTo>
                    <a:pt x="627" y="566"/>
                  </a:lnTo>
                  <a:lnTo>
                    <a:pt x="632" y="577"/>
                  </a:lnTo>
                  <a:lnTo>
                    <a:pt x="627" y="565"/>
                  </a:lnTo>
                  <a:lnTo>
                    <a:pt x="614" y="571"/>
                  </a:lnTo>
                  <a:lnTo>
                    <a:pt x="619" y="583"/>
                  </a:lnTo>
                  <a:lnTo>
                    <a:pt x="616" y="571"/>
                  </a:lnTo>
                  <a:lnTo>
                    <a:pt x="602" y="575"/>
                  </a:lnTo>
                  <a:lnTo>
                    <a:pt x="605" y="587"/>
                  </a:lnTo>
                  <a:lnTo>
                    <a:pt x="602" y="575"/>
                  </a:lnTo>
                  <a:lnTo>
                    <a:pt x="590" y="579"/>
                  </a:lnTo>
                  <a:lnTo>
                    <a:pt x="578" y="582"/>
                  </a:lnTo>
                  <a:lnTo>
                    <a:pt x="581" y="594"/>
                  </a:lnTo>
                  <a:lnTo>
                    <a:pt x="579" y="582"/>
                  </a:lnTo>
                  <a:lnTo>
                    <a:pt x="567" y="584"/>
                  </a:lnTo>
                  <a:lnTo>
                    <a:pt x="569" y="596"/>
                  </a:lnTo>
                  <a:lnTo>
                    <a:pt x="570" y="583"/>
                  </a:lnTo>
                  <a:lnTo>
                    <a:pt x="558" y="582"/>
                  </a:lnTo>
                  <a:lnTo>
                    <a:pt x="557" y="582"/>
                  </a:lnTo>
                  <a:lnTo>
                    <a:pt x="545" y="582"/>
                  </a:lnTo>
                  <a:lnTo>
                    <a:pt x="545" y="595"/>
                  </a:lnTo>
                  <a:lnTo>
                    <a:pt x="546" y="582"/>
                  </a:lnTo>
                  <a:lnTo>
                    <a:pt x="534" y="581"/>
                  </a:lnTo>
                  <a:lnTo>
                    <a:pt x="533" y="594"/>
                  </a:lnTo>
                  <a:lnTo>
                    <a:pt x="535" y="582"/>
                  </a:lnTo>
                  <a:lnTo>
                    <a:pt x="524" y="580"/>
                  </a:lnTo>
                  <a:lnTo>
                    <a:pt x="512" y="578"/>
                  </a:lnTo>
                  <a:lnTo>
                    <a:pt x="510" y="590"/>
                  </a:lnTo>
                  <a:lnTo>
                    <a:pt x="514" y="578"/>
                  </a:lnTo>
                  <a:lnTo>
                    <a:pt x="502" y="573"/>
                  </a:lnTo>
                  <a:lnTo>
                    <a:pt x="490" y="569"/>
                  </a:lnTo>
                  <a:lnTo>
                    <a:pt x="479" y="565"/>
                  </a:lnTo>
                  <a:lnTo>
                    <a:pt x="475" y="577"/>
                  </a:lnTo>
                  <a:lnTo>
                    <a:pt x="480" y="565"/>
                  </a:lnTo>
                  <a:lnTo>
                    <a:pt x="468" y="559"/>
                  </a:lnTo>
                  <a:lnTo>
                    <a:pt x="456" y="554"/>
                  </a:lnTo>
                  <a:lnTo>
                    <a:pt x="451" y="566"/>
                  </a:lnTo>
                  <a:lnTo>
                    <a:pt x="457" y="555"/>
                  </a:lnTo>
                  <a:lnTo>
                    <a:pt x="446" y="548"/>
                  </a:lnTo>
                  <a:lnTo>
                    <a:pt x="440" y="559"/>
                  </a:lnTo>
                  <a:lnTo>
                    <a:pt x="446" y="548"/>
                  </a:lnTo>
                  <a:lnTo>
                    <a:pt x="434" y="541"/>
                  </a:lnTo>
                  <a:lnTo>
                    <a:pt x="428" y="551"/>
                  </a:lnTo>
                  <a:lnTo>
                    <a:pt x="435" y="542"/>
                  </a:lnTo>
                  <a:lnTo>
                    <a:pt x="423" y="533"/>
                  </a:lnTo>
                  <a:lnTo>
                    <a:pt x="423" y="532"/>
                  </a:lnTo>
                  <a:lnTo>
                    <a:pt x="412" y="524"/>
                  </a:lnTo>
                  <a:lnTo>
                    <a:pt x="405" y="535"/>
                  </a:lnTo>
                  <a:lnTo>
                    <a:pt x="413" y="525"/>
                  </a:lnTo>
                  <a:lnTo>
                    <a:pt x="402" y="516"/>
                  </a:lnTo>
                  <a:lnTo>
                    <a:pt x="401" y="514"/>
                  </a:lnTo>
                  <a:lnTo>
                    <a:pt x="389" y="506"/>
                  </a:lnTo>
                  <a:lnTo>
                    <a:pt x="382" y="517"/>
                  </a:lnTo>
                  <a:lnTo>
                    <a:pt x="390" y="507"/>
                  </a:lnTo>
                  <a:lnTo>
                    <a:pt x="378" y="497"/>
                  </a:lnTo>
                  <a:lnTo>
                    <a:pt x="370" y="507"/>
                  </a:lnTo>
                  <a:lnTo>
                    <a:pt x="378" y="497"/>
                  </a:lnTo>
                  <a:lnTo>
                    <a:pt x="367" y="486"/>
                  </a:lnTo>
                  <a:lnTo>
                    <a:pt x="359" y="496"/>
                  </a:lnTo>
                  <a:lnTo>
                    <a:pt x="368" y="487"/>
                  </a:lnTo>
                  <a:lnTo>
                    <a:pt x="357" y="475"/>
                  </a:lnTo>
                  <a:lnTo>
                    <a:pt x="356" y="474"/>
                  </a:lnTo>
                  <a:lnTo>
                    <a:pt x="345" y="463"/>
                  </a:lnTo>
                  <a:lnTo>
                    <a:pt x="332" y="451"/>
                  </a:lnTo>
                  <a:lnTo>
                    <a:pt x="324" y="461"/>
                  </a:lnTo>
                  <a:lnTo>
                    <a:pt x="334" y="452"/>
                  </a:lnTo>
                  <a:lnTo>
                    <a:pt x="322" y="440"/>
                  </a:lnTo>
                  <a:lnTo>
                    <a:pt x="313" y="449"/>
                  </a:lnTo>
                  <a:lnTo>
                    <a:pt x="322" y="440"/>
                  </a:lnTo>
                  <a:lnTo>
                    <a:pt x="311" y="427"/>
                  </a:lnTo>
                  <a:lnTo>
                    <a:pt x="300" y="414"/>
                  </a:lnTo>
                  <a:lnTo>
                    <a:pt x="291" y="423"/>
                  </a:lnTo>
                  <a:lnTo>
                    <a:pt x="301" y="415"/>
                  </a:lnTo>
                  <a:lnTo>
                    <a:pt x="291" y="401"/>
                  </a:lnTo>
                  <a:lnTo>
                    <a:pt x="290" y="400"/>
                  </a:lnTo>
                  <a:lnTo>
                    <a:pt x="277" y="387"/>
                  </a:lnTo>
                  <a:lnTo>
                    <a:pt x="268" y="396"/>
                  </a:lnTo>
                  <a:lnTo>
                    <a:pt x="278" y="388"/>
                  </a:lnTo>
                  <a:lnTo>
                    <a:pt x="267" y="373"/>
                  </a:lnTo>
                  <a:lnTo>
                    <a:pt x="266" y="372"/>
                  </a:lnTo>
                  <a:lnTo>
                    <a:pt x="255" y="359"/>
                  </a:lnTo>
                  <a:lnTo>
                    <a:pt x="246" y="368"/>
                  </a:lnTo>
                  <a:lnTo>
                    <a:pt x="256" y="360"/>
                  </a:lnTo>
                  <a:lnTo>
                    <a:pt x="245" y="345"/>
                  </a:lnTo>
                  <a:lnTo>
                    <a:pt x="233" y="329"/>
                  </a:lnTo>
                  <a:lnTo>
                    <a:pt x="223" y="337"/>
                  </a:lnTo>
                  <a:lnTo>
                    <a:pt x="233" y="329"/>
                  </a:lnTo>
                  <a:lnTo>
                    <a:pt x="222" y="313"/>
                  </a:lnTo>
                  <a:lnTo>
                    <a:pt x="211" y="298"/>
                  </a:lnTo>
                  <a:lnTo>
                    <a:pt x="201" y="305"/>
                  </a:lnTo>
                  <a:lnTo>
                    <a:pt x="211" y="298"/>
                  </a:lnTo>
                  <a:lnTo>
                    <a:pt x="200" y="281"/>
                  </a:lnTo>
                  <a:lnTo>
                    <a:pt x="188" y="265"/>
                  </a:lnTo>
                  <a:lnTo>
                    <a:pt x="177" y="249"/>
                  </a:lnTo>
                  <a:lnTo>
                    <a:pt x="167" y="256"/>
                  </a:lnTo>
                  <a:lnTo>
                    <a:pt x="177" y="250"/>
                  </a:lnTo>
                  <a:lnTo>
                    <a:pt x="166" y="233"/>
                  </a:lnTo>
                  <a:lnTo>
                    <a:pt x="155" y="215"/>
                  </a:lnTo>
                  <a:lnTo>
                    <a:pt x="155" y="214"/>
                  </a:lnTo>
                  <a:lnTo>
                    <a:pt x="143" y="198"/>
                  </a:lnTo>
                  <a:lnTo>
                    <a:pt x="133" y="205"/>
                  </a:lnTo>
                  <a:lnTo>
                    <a:pt x="143" y="199"/>
                  </a:lnTo>
                  <a:lnTo>
                    <a:pt x="132" y="181"/>
                  </a:lnTo>
                  <a:lnTo>
                    <a:pt x="121" y="164"/>
                  </a:lnTo>
                  <a:lnTo>
                    <a:pt x="111" y="170"/>
                  </a:lnTo>
                  <a:lnTo>
                    <a:pt x="121" y="164"/>
                  </a:lnTo>
                  <a:lnTo>
                    <a:pt x="110" y="145"/>
                  </a:lnTo>
                  <a:lnTo>
                    <a:pt x="98" y="128"/>
                  </a:lnTo>
                  <a:lnTo>
                    <a:pt x="88" y="135"/>
                  </a:lnTo>
                  <a:lnTo>
                    <a:pt x="98" y="128"/>
                  </a:lnTo>
                  <a:lnTo>
                    <a:pt x="87" y="109"/>
                  </a:lnTo>
                  <a:lnTo>
                    <a:pt x="76" y="92"/>
                  </a:lnTo>
                  <a:lnTo>
                    <a:pt x="66" y="99"/>
                  </a:lnTo>
                  <a:lnTo>
                    <a:pt x="76" y="92"/>
                  </a:lnTo>
                  <a:lnTo>
                    <a:pt x="66" y="74"/>
                  </a:lnTo>
                  <a:lnTo>
                    <a:pt x="55" y="55"/>
                  </a:lnTo>
                  <a:lnTo>
                    <a:pt x="43" y="37"/>
                  </a:lnTo>
                  <a:lnTo>
                    <a:pt x="32" y="1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FFFF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4" name="Freeform 8"/>
            <p:cNvSpPr>
              <a:spLocks/>
            </p:cNvSpPr>
            <p:nvPr/>
          </p:nvSpPr>
          <p:spPr bwMode="auto">
            <a:xfrm>
              <a:off x="3366" y="769"/>
              <a:ext cx="1145" cy="252"/>
            </a:xfrm>
            <a:custGeom>
              <a:avLst/>
              <a:gdLst>
                <a:gd name="T0" fmla="*/ 45 w 1145"/>
                <a:gd name="T1" fmla="*/ 0 h 609"/>
                <a:gd name="T2" fmla="*/ 77 w 1145"/>
                <a:gd name="T3" fmla="*/ 0 h 609"/>
                <a:gd name="T4" fmla="*/ 89 w 1145"/>
                <a:gd name="T5" fmla="*/ 0 h 609"/>
                <a:gd name="T6" fmla="*/ 144 w 1145"/>
                <a:gd name="T7" fmla="*/ 0 h 609"/>
                <a:gd name="T8" fmla="*/ 191 w 1145"/>
                <a:gd name="T9" fmla="*/ 0 h 609"/>
                <a:gd name="T10" fmla="*/ 214 w 1145"/>
                <a:gd name="T11" fmla="*/ 0 h 609"/>
                <a:gd name="T12" fmla="*/ 259 w 1145"/>
                <a:gd name="T13" fmla="*/ 0 h 609"/>
                <a:gd name="T14" fmla="*/ 281 w 1145"/>
                <a:gd name="T15" fmla="*/ 0 h 609"/>
                <a:gd name="T16" fmla="*/ 340 w 1145"/>
                <a:gd name="T17" fmla="*/ 0 h 609"/>
                <a:gd name="T18" fmla="*/ 374 w 1145"/>
                <a:gd name="T19" fmla="*/ 0 h 609"/>
                <a:gd name="T20" fmla="*/ 399 w 1145"/>
                <a:gd name="T21" fmla="*/ 0 h 609"/>
                <a:gd name="T22" fmla="*/ 434 w 1145"/>
                <a:gd name="T23" fmla="*/ 0 h 609"/>
                <a:gd name="T24" fmla="*/ 458 w 1145"/>
                <a:gd name="T25" fmla="*/ 0 h 609"/>
                <a:gd name="T26" fmla="*/ 508 w 1145"/>
                <a:gd name="T27" fmla="*/ 0 h 609"/>
                <a:gd name="T28" fmla="*/ 557 w 1145"/>
                <a:gd name="T29" fmla="*/ 0 h 609"/>
                <a:gd name="T30" fmla="*/ 584 w 1145"/>
                <a:gd name="T31" fmla="*/ 0 h 609"/>
                <a:gd name="T32" fmla="*/ 637 w 1145"/>
                <a:gd name="T33" fmla="*/ 0 h 609"/>
                <a:gd name="T34" fmla="*/ 678 w 1145"/>
                <a:gd name="T35" fmla="*/ 0 h 609"/>
                <a:gd name="T36" fmla="*/ 727 w 1145"/>
                <a:gd name="T37" fmla="*/ 0 h 609"/>
                <a:gd name="T38" fmla="*/ 763 w 1145"/>
                <a:gd name="T39" fmla="*/ 0 h 609"/>
                <a:gd name="T40" fmla="*/ 807 w 1145"/>
                <a:gd name="T41" fmla="*/ 0 h 609"/>
                <a:gd name="T42" fmla="*/ 848 w 1145"/>
                <a:gd name="T43" fmla="*/ 0 h 609"/>
                <a:gd name="T44" fmla="*/ 895 w 1145"/>
                <a:gd name="T45" fmla="*/ 0 h 609"/>
                <a:gd name="T46" fmla="*/ 947 w 1145"/>
                <a:gd name="T47" fmla="*/ 0 h 609"/>
                <a:gd name="T48" fmla="*/ 997 w 1145"/>
                <a:gd name="T49" fmla="*/ 0 h 609"/>
                <a:gd name="T50" fmla="*/ 1062 w 1145"/>
                <a:gd name="T51" fmla="*/ 0 h 609"/>
                <a:gd name="T52" fmla="*/ 1101 w 1145"/>
                <a:gd name="T53" fmla="*/ 0 h 609"/>
                <a:gd name="T54" fmla="*/ 1131 w 1145"/>
                <a:gd name="T55" fmla="*/ 0 h 609"/>
                <a:gd name="T56" fmla="*/ 1114 w 1145"/>
                <a:gd name="T57" fmla="*/ 0 h 609"/>
                <a:gd name="T58" fmla="*/ 1073 w 1145"/>
                <a:gd name="T59" fmla="*/ 0 h 609"/>
                <a:gd name="T60" fmla="*/ 1011 w 1145"/>
                <a:gd name="T61" fmla="*/ 0 h 609"/>
                <a:gd name="T62" fmla="*/ 975 w 1145"/>
                <a:gd name="T63" fmla="*/ 0 h 609"/>
                <a:gd name="T64" fmla="*/ 952 w 1145"/>
                <a:gd name="T65" fmla="*/ 0 h 609"/>
                <a:gd name="T66" fmla="*/ 912 w 1145"/>
                <a:gd name="T67" fmla="*/ 0 h 609"/>
                <a:gd name="T68" fmla="*/ 872 w 1145"/>
                <a:gd name="T69" fmla="*/ 0 h 609"/>
                <a:gd name="T70" fmla="*/ 846 w 1145"/>
                <a:gd name="T71" fmla="*/ 0 h 609"/>
                <a:gd name="T72" fmla="*/ 789 w 1145"/>
                <a:gd name="T73" fmla="*/ 0 h 609"/>
                <a:gd name="T74" fmla="*/ 746 w 1145"/>
                <a:gd name="T75" fmla="*/ 0 h 609"/>
                <a:gd name="T76" fmla="*/ 706 w 1145"/>
                <a:gd name="T77" fmla="*/ 0 h 609"/>
                <a:gd name="T78" fmla="*/ 679 w 1145"/>
                <a:gd name="T79" fmla="*/ 0 h 609"/>
                <a:gd name="T80" fmla="*/ 651 w 1145"/>
                <a:gd name="T81" fmla="*/ 0 h 609"/>
                <a:gd name="T82" fmla="*/ 627 w 1145"/>
                <a:gd name="T83" fmla="*/ 0 h 609"/>
                <a:gd name="T84" fmla="*/ 602 w 1145"/>
                <a:gd name="T85" fmla="*/ 0 h 609"/>
                <a:gd name="T86" fmla="*/ 569 w 1145"/>
                <a:gd name="T87" fmla="*/ 0 h 609"/>
                <a:gd name="T88" fmla="*/ 546 w 1145"/>
                <a:gd name="T89" fmla="*/ 0 h 609"/>
                <a:gd name="T90" fmla="*/ 510 w 1145"/>
                <a:gd name="T91" fmla="*/ 0 h 609"/>
                <a:gd name="T92" fmla="*/ 480 w 1145"/>
                <a:gd name="T93" fmla="*/ 0 h 609"/>
                <a:gd name="T94" fmla="*/ 440 w 1145"/>
                <a:gd name="T95" fmla="*/ 0 h 609"/>
                <a:gd name="T96" fmla="*/ 423 w 1145"/>
                <a:gd name="T97" fmla="*/ 0 h 609"/>
                <a:gd name="T98" fmla="*/ 389 w 1145"/>
                <a:gd name="T99" fmla="*/ 0 h 609"/>
                <a:gd name="T100" fmla="*/ 367 w 1145"/>
                <a:gd name="T101" fmla="*/ 0 h 609"/>
                <a:gd name="T102" fmla="*/ 332 w 1145"/>
                <a:gd name="T103" fmla="*/ 0 h 609"/>
                <a:gd name="T104" fmla="*/ 311 w 1145"/>
                <a:gd name="T105" fmla="*/ 0 h 609"/>
                <a:gd name="T106" fmla="*/ 277 w 1145"/>
                <a:gd name="T107" fmla="*/ 0 h 609"/>
                <a:gd name="T108" fmla="*/ 246 w 1145"/>
                <a:gd name="T109" fmla="*/ 0 h 609"/>
                <a:gd name="T110" fmla="*/ 222 w 1145"/>
                <a:gd name="T111" fmla="*/ 0 h 609"/>
                <a:gd name="T112" fmla="*/ 177 w 1145"/>
                <a:gd name="T113" fmla="*/ 0 h 609"/>
                <a:gd name="T114" fmla="*/ 143 w 1145"/>
                <a:gd name="T115" fmla="*/ 0 h 609"/>
                <a:gd name="T116" fmla="*/ 121 w 1145"/>
                <a:gd name="T117" fmla="*/ 0 h 609"/>
                <a:gd name="T118" fmla="*/ 76 w 1145"/>
                <a:gd name="T119" fmla="*/ 0 h 609"/>
                <a:gd name="T120" fmla="*/ 32 w 1145"/>
                <a:gd name="T121" fmla="*/ 0 h 60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145"/>
                <a:gd name="T184" fmla="*/ 0 h 609"/>
                <a:gd name="T185" fmla="*/ 1145 w 1145"/>
                <a:gd name="T186" fmla="*/ 609 h 60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145" h="609">
                  <a:moveTo>
                    <a:pt x="21" y="0"/>
                  </a:moveTo>
                  <a:lnTo>
                    <a:pt x="0" y="14"/>
                  </a:lnTo>
                  <a:lnTo>
                    <a:pt x="12" y="32"/>
                  </a:lnTo>
                  <a:lnTo>
                    <a:pt x="23" y="51"/>
                  </a:lnTo>
                  <a:lnTo>
                    <a:pt x="34" y="69"/>
                  </a:lnTo>
                  <a:lnTo>
                    <a:pt x="45" y="88"/>
                  </a:lnTo>
                  <a:lnTo>
                    <a:pt x="56" y="80"/>
                  </a:lnTo>
                  <a:lnTo>
                    <a:pt x="45" y="87"/>
                  </a:lnTo>
                  <a:lnTo>
                    <a:pt x="56" y="105"/>
                  </a:lnTo>
                  <a:lnTo>
                    <a:pt x="57" y="106"/>
                  </a:lnTo>
                  <a:lnTo>
                    <a:pt x="68" y="124"/>
                  </a:lnTo>
                  <a:lnTo>
                    <a:pt x="77" y="116"/>
                  </a:lnTo>
                  <a:lnTo>
                    <a:pt x="67" y="124"/>
                  </a:lnTo>
                  <a:lnTo>
                    <a:pt x="78" y="142"/>
                  </a:lnTo>
                  <a:lnTo>
                    <a:pt x="79" y="142"/>
                  </a:lnTo>
                  <a:lnTo>
                    <a:pt x="90" y="160"/>
                  </a:lnTo>
                  <a:lnTo>
                    <a:pt x="99" y="152"/>
                  </a:lnTo>
                  <a:lnTo>
                    <a:pt x="89" y="160"/>
                  </a:lnTo>
                  <a:lnTo>
                    <a:pt x="100" y="178"/>
                  </a:lnTo>
                  <a:lnTo>
                    <a:pt x="102" y="178"/>
                  </a:lnTo>
                  <a:lnTo>
                    <a:pt x="113" y="195"/>
                  </a:lnTo>
                  <a:lnTo>
                    <a:pt x="124" y="213"/>
                  </a:lnTo>
                  <a:lnTo>
                    <a:pt x="135" y="229"/>
                  </a:lnTo>
                  <a:lnTo>
                    <a:pt x="144" y="222"/>
                  </a:lnTo>
                  <a:lnTo>
                    <a:pt x="135" y="229"/>
                  </a:lnTo>
                  <a:lnTo>
                    <a:pt x="146" y="247"/>
                  </a:lnTo>
                  <a:lnTo>
                    <a:pt x="158" y="264"/>
                  </a:lnTo>
                  <a:lnTo>
                    <a:pt x="169" y="280"/>
                  </a:lnTo>
                  <a:lnTo>
                    <a:pt x="180" y="297"/>
                  </a:lnTo>
                  <a:lnTo>
                    <a:pt x="191" y="313"/>
                  </a:lnTo>
                  <a:lnTo>
                    <a:pt x="191" y="314"/>
                  </a:lnTo>
                  <a:lnTo>
                    <a:pt x="203" y="329"/>
                  </a:lnTo>
                  <a:lnTo>
                    <a:pt x="212" y="321"/>
                  </a:lnTo>
                  <a:lnTo>
                    <a:pt x="203" y="328"/>
                  </a:lnTo>
                  <a:lnTo>
                    <a:pt x="214" y="345"/>
                  </a:lnTo>
                  <a:lnTo>
                    <a:pt x="214" y="346"/>
                  </a:lnTo>
                  <a:lnTo>
                    <a:pt x="225" y="361"/>
                  </a:lnTo>
                  <a:lnTo>
                    <a:pt x="236" y="376"/>
                  </a:lnTo>
                  <a:lnTo>
                    <a:pt x="248" y="389"/>
                  </a:lnTo>
                  <a:lnTo>
                    <a:pt x="257" y="381"/>
                  </a:lnTo>
                  <a:lnTo>
                    <a:pt x="248" y="389"/>
                  </a:lnTo>
                  <a:lnTo>
                    <a:pt x="259" y="405"/>
                  </a:lnTo>
                  <a:lnTo>
                    <a:pt x="260" y="406"/>
                  </a:lnTo>
                  <a:lnTo>
                    <a:pt x="272" y="419"/>
                  </a:lnTo>
                  <a:lnTo>
                    <a:pt x="280" y="409"/>
                  </a:lnTo>
                  <a:lnTo>
                    <a:pt x="271" y="416"/>
                  </a:lnTo>
                  <a:lnTo>
                    <a:pt x="281" y="431"/>
                  </a:lnTo>
                  <a:lnTo>
                    <a:pt x="281" y="432"/>
                  </a:lnTo>
                  <a:lnTo>
                    <a:pt x="293" y="445"/>
                  </a:lnTo>
                  <a:lnTo>
                    <a:pt x="304" y="458"/>
                  </a:lnTo>
                  <a:lnTo>
                    <a:pt x="305" y="459"/>
                  </a:lnTo>
                  <a:lnTo>
                    <a:pt x="316" y="471"/>
                  </a:lnTo>
                  <a:lnTo>
                    <a:pt x="328" y="483"/>
                  </a:lnTo>
                  <a:lnTo>
                    <a:pt x="340" y="494"/>
                  </a:lnTo>
                  <a:lnTo>
                    <a:pt x="348" y="484"/>
                  </a:lnTo>
                  <a:lnTo>
                    <a:pt x="340" y="494"/>
                  </a:lnTo>
                  <a:lnTo>
                    <a:pt x="351" y="506"/>
                  </a:lnTo>
                  <a:lnTo>
                    <a:pt x="362" y="517"/>
                  </a:lnTo>
                  <a:lnTo>
                    <a:pt x="363" y="517"/>
                  </a:lnTo>
                  <a:lnTo>
                    <a:pt x="374" y="526"/>
                  </a:lnTo>
                  <a:lnTo>
                    <a:pt x="375" y="528"/>
                  </a:lnTo>
                  <a:lnTo>
                    <a:pt x="388" y="536"/>
                  </a:lnTo>
                  <a:lnTo>
                    <a:pt x="394" y="525"/>
                  </a:lnTo>
                  <a:lnTo>
                    <a:pt x="387" y="535"/>
                  </a:lnTo>
                  <a:lnTo>
                    <a:pt x="398" y="545"/>
                  </a:lnTo>
                  <a:lnTo>
                    <a:pt x="399" y="546"/>
                  </a:lnTo>
                  <a:lnTo>
                    <a:pt x="410" y="554"/>
                  </a:lnTo>
                  <a:lnTo>
                    <a:pt x="416" y="543"/>
                  </a:lnTo>
                  <a:lnTo>
                    <a:pt x="409" y="554"/>
                  </a:lnTo>
                  <a:lnTo>
                    <a:pt x="420" y="562"/>
                  </a:lnTo>
                  <a:lnTo>
                    <a:pt x="421" y="562"/>
                  </a:lnTo>
                  <a:lnTo>
                    <a:pt x="434" y="570"/>
                  </a:lnTo>
                  <a:lnTo>
                    <a:pt x="435" y="571"/>
                  </a:lnTo>
                  <a:lnTo>
                    <a:pt x="446" y="578"/>
                  </a:lnTo>
                  <a:lnTo>
                    <a:pt x="447" y="578"/>
                  </a:lnTo>
                  <a:lnTo>
                    <a:pt x="459" y="583"/>
                  </a:lnTo>
                  <a:lnTo>
                    <a:pt x="463" y="571"/>
                  </a:lnTo>
                  <a:lnTo>
                    <a:pt x="458" y="583"/>
                  </a:lnTo>
                  <a:lnTo>
                    <a:pt x="469" y="589"/>
                  </a:lnTo>
                  <a:lnTo>
                    <a:pt x="470" y="589"/>
                  </a:lnTo>
                  <a:lnTo>
                    <a:pt x="482" y="593"/>
                  </a:lnTo>
                  <a:lnTo>
                    <a:pt x="494" y="597"/>
                  </a:lnTo>
                  <a:lnTo>
                    <a:pt x="506" y="602"/>
                  </a:lnTo>
                  <a:lnTo>
                    <a:pt x="508" y="603"/>
                  </a:lnTo>
                  <a:lnTo>
                    <a:pt x="520" y="605"/>
                  </a:lnTo>
                  <a:lnTo>
                    <a:pt x="531" y="607"/>
                  </a:lnTo>
                  <a:lnTo>
                    <a:pt x="532" y="607"/>
                  </a:lnTo>
                  <a:lnTo>
                    <a:pt x="544" y="608"/>
                  </a:lnTo>
                  <a:lnTo>
                    <a:pt x="545" y="608"/>
                  </a:lnTo>
                  <a:lnTo>
                    <a:pt x="557" y="608"/>
                  </a:lnTo>
                  <a:lnTo>
                    <a:pt x="557" y="595"/>
                  </a:lnTo>
                  <a:lnTo>
                    <a:pt x="556" y="608"/>
                  </a:lnTo>
                  <a:lnTo>
                    <a:pt x="568" y="609"/>
                  </a:lnTo>
                  <a:lnTo>
                    <a:pt x="571" y="609"/>
                  </a:lnTo>
                  <a:lnTo>
                    <a:pt x="583" y="607"/>
                  </a:lnTo>
                  <a:lnTo>
                    <a:pt x="584" y="607"/>
                  </a:lnTo>
                  <a:lnTo>
                    <a:pt x="596" y="604"/>
                  </a:lnTo>
                  <a:lnTo>
                    <a:pt x="608" y="600"/>
                  </a:lnTo>
                  <a:lnTo>
                    <a:pt x="609" y="600"/>
                  </a:lnTo>
                  <a:lnTo>
                    <a:pt x="623" y="596"/>
                  </a:lnTo>
                  <a:lnTo>
                    <a:pt x="624" y="595"/>
                  </a:lnTo>
                  <a:lnTo>
                    <a:pt x="637" y="589"/>
                  </a:lnTo>
                  <a:lnTo>
                    <a:pt x="638" y="589"/>
                  </a:lnTo>
                  <a:lnTo>
                    <a:pt x="650" y="582"/>
                  </a:lnTo>
                  <a:lnTo>
                    <a:pt x="664" y="574"/>
                  </a:lnTo>
                  <a:lnTo>
                    <a:pt x="664" y="573"/>
                  </a:lnTo>
                  <a:lnTo>
                    <a:pt x="677" y="565"/>
                  </a:lnTo>
                  <a:lnTo>
                    <a:pt x="678" y="565"/>
                  </a:lnTo>
                  <a:lnTo>
                    <a:pt x="692" y="555"/>
                  </a:lnTo>
                  <a:lnTo>
                    <a:pt x="706" y="545"/>
                  </a:lnTo>
                  <a:lnTo>
                    <a:pt x="720" y="534"/>
                  </a:lnTo>
                  <a:lnTo>
                    <a:pt x="721" y="534"/>
                  </a:lnTo>
                  <a:lnTo>
                    <a:pt x="735" y="522"/>
                  </a:lnTo>
                  <a:lnTo>
                    <a:pt x="727" y="511"/>
                  </a:lnTo>
                  <a:lnTo>
                    <a:pt x="734" y="522"/>
                  </a:lnTo>
                  <a:lnTo>
                    <a:pt x="748" y="511"/>
                  </a:lnTo>
                  <a:lnTo>
                    <a:pt x="750" y="510"/>
                  </a:lnTo>
                  <a:lnTo>
                    <a:pt x="764" y="496"/>
                  </a:lnTo>
                  <a:lnTo>
                    <a:pt x="755" y="486"/>
                  </a:lnTo>
                  <a:lnTo>
                    <a:pt x="763" y="496"/>
                  </a:lnTo>
                  <a:lnTo>
                    <a:pt x="776" y="483"/>
                  </a:lnTo>
                  <a:lnTo>
                    <a:pt x="768" y="473"/>
                  </a:lnTo>
                  <a:lnTo>
                    <a:pt x="776" y="483"/>
                  </a:lnTo>
                  <a:lnTo>
                    <a:pt x="791" y="469"/>
                  </a:lnTo>
                  <a:lnTo>
                    <a:pt x="792" y="469"/>
                  </a:lnTo>
                  <a:lnTo>
                    <a:pt x="807" y="454"/>
                  </a:lnTo>
                  <a:lnTo>
                    <a:pt x="820" y="439"/>
                  </a:lnTo>
                  <a:lnTo>
                    <a:pt x="820" y="438"/>
                  </a:lnTo>
                  <a:lnTo>
                    <a:pt x="833" y="423"/>
                  </a:lnTo>
                  <a:lnTo>
                    <a:pt x="824" y="414"/>
                  </a:lnTo>
                  <a:lnTo>
                    <a:pt x="833" y="424"/>
                  </a:lnTo>
                  <a:lnTo>
                    <a:pt x="848" y="409"/>
                  </a:lnTo>
                  <a:lnTo>
                    <a:pt x="863" y="393"/>
                  </a:lnTo>
                  <a:lnTo>
                    <a:pt x="863" y="391"/>
                  </a:lnTo>
                  <a:lnTo>
                    <a:pt x="876" y="376"/>
                  </a:lnTo>
                  <a:lnTo>
                    <a:pt x="891" y="359"/>
                  </a:lnTo>
                  <a:lnTo>
                    <a:pt x="904" y="342"/>
                  </a:lnTo>
                  <a:lnTo>
                    <a:pt x="895" y="334"/>
                  </a:lnTo>
                  <a:lnTo>
                    <a:pt x="904" y="342"/>
                  </a:lnTo>
                  <a:lnTo>
                    <a:pt x="917" y="327"/>
                  </a:lnTo>
                  <a:lnTo>
                    <a:pt x="930" y="311"/>
                  </a:lnTo>
                  <a:lnTo>
                    <a:pt x="944" y="293"/>
                  </a:lnTo>
                  <a:lnTo>
                    <a:pt x="956" y="277"/>
                  </a:lnTo>
                  <a:lnTo>
                    <a:pt x="947" y="268"/>
                  </a:lnTo>
                  <a:lnTo>
                    <a:pt x="956" y="277"/>
                  </a:lnTo>
                  <a:lnTo>
                    <a:pt x="969" y="262"/>
                  </a:lnTo>
                  <a:lnTo>
                    <a:pt x="982" y="246"/>
                  </a:lnTo>
                  <a:lnTo>
                    <a:pt x="994" y="230"/>
                  </a:lnTo>
                  <a:lnTo>
                    <a:pt x="1006" y="214"/>
                  </a:lnTo>
                  <a:lnTo>
                    <a:pt x="997" y="205"/>
                  </a:lnTo>
                  <a:lnTo>
                    <a:pt x="1006" y="214"/>
                  </a:lnTo>
                  <a:lnTo>
                    <a:pt x="1018" y="199"/>
                  </a:lnTo>
                  <a:lnTo>
                    <a:pt x="1029" y="184"/>
                  </a:lnTo>
                  <a:lnTo>
                    <a:pt x="1041" y="168"/>
                  </a:lnTo>
                  <a:lnTo>
                    <a:pt x="1052" y="154"/>
                  </a:lnTo>
                  <a:lnTo>
                    <a:pt x="1062" y="141"/>
                  </a:lnTo>
                  <a:lnTo>
                    <a:pt x="1072" y="128"/>
                  </a:lnTo>
                  <a:lnTo>
                    <a:pt x="1083" y="115"/>
                  </a:lnTo>
                  <a:lnTo>
                    <a:pt x="1092" y="103"/>
                  </a:lnTo>
                  <a:lnTo>
                    <a:pt x="1083" y="94"/>
                  </a:lnTo>
                  <a:lnTo>
                    <a:pt x="1092" y="103"/>
                  </a:lnTo>
                  <a:lnTo>
                    <a:pt x="1101" y="92"/>
                  </a:lnTo>
                  <a:lnTo>
                    <a:pt x="1110" y="81"/>
                  </a:lnTo>
                  <a:lnTo>
                    <a:pt x="1118" y="71"/>
                  </a:lnTo>
                  <a:lnTo>
                    <a:pt x="1126" y="63"/>
                  </a:lnTo>
                  <a:lnTo>
                    <a:pt x="1133" y="54"/>
                  </a:lnTo>
                  <a:lnTo>
                    <a:pt x="1140" y="45"/>
                  </a:lnTo>
                  <a:lnTo>
                    <a:pt x="1131" y="37"/>
                  </a:lnTo>
                  <a:lnTo>
                    <a:pt x="1139" y="46"/>
                  </a:lnTo>
                  <a:lnTo>
                    <a:pt x="1145" y="41"/>
                  </a:lnTo>
                  <a:lnTo>
                    <a:pt x="1130" y="21"/>
                  </a:lnTo>
                  <a:lnTo>
                    <a:pt x="1124" y="27"/>
                  </a:lnTo>
                  <a:lnTo>
                    <a:pt x="1121" y="28"/>
                  </a:lnTo>
                  <a:lnTo>
                    <a:pt x="1114" y="37"/>
                  </a:lnTo>
                  <a:lnTo>
                    <a:pt x="1107" y="45"/>
                  </a:lnTo>
                  <a:lnTo>
                    <a:pt x="1100" y="54"/>
                  </a:lnTo>
                  <a:lnTo>
                    <a:pt x="1092" y="64"/>
                  </a:lnTo>
                  <a:lnTo>
                    <a:pt x="1083" y="75"/>
                  </a:lnTo>
                  <a:lnTo>
                    <a:pt x="1073" y="86"/>
                  </a:lnTo>
                  <a:lnTo>
                    <a:pt x="1073" y="87"/>
                  </a:lnTo>
                  <a:lnTo>
                    <a:pt x="1064" y="99"/>
                  </a:lnTo>
                  <a:lnTo>
                    <a:pt x="1054" y="112"/>
                  </a:lnTo>
                  <a:lnTo>
                    <a:pt x="1044" y="125"/>
                  </a:lnTo>
                  <a:lnTo>
                    <a:pt x="1034" y="138"/>
                  </a:lnTo>
                  <a:lnTo>
                    <a:pt x="1022" y="152"/>
                  </a:lnTo>
                  <a:lnTo>
                    <a:pt x="1011" y="167"/>
                  </a:lnTo>
                  <a:lnTo>
                    <a:pt x="1000" y="182"/>
                  </a:lnTo>
                  <a:lnTo>
                    <a:pt x="1009" y="190"/>
                  </a:lnTo>
                  <a:lnTo>
                    <a:pt x="1000" y="181"/>
                  </a:lnTo>
                  <a:lnTo>
                    <a:pt x="988" y="197"/>
                  </a:lnTo>
                  <a:lnTo>
                    <a:pt x="988" y="198"/>
                  </a:lnTo>
                  <a:lnTo>
                    <a:pt x="975" y="214"/>
                  </a:lnTo>
                  <a:lnTo>
                    <a:pt x="964" y="229"/>
                  </a:lnTo>
                  <a:lnTo>
                    <a:pt x="973" y="237"/>
                  </a:lnTo>
                  <a:lnTo>
                    <a:pt x="964" y="228"/>
                  </a:lnTo>
                  <a:lnTo>
                    <a:pt x="951" y="244"/>
                  </a:lnTo>
                  <a:lnTo>
                    <a:pt x="960" y="253"/>
                  </a:lnTo>
                  <a:lnTo>
                    <a:pt x="952" y="244"/>
                  </a:lnTo>
                  <a:lnTo>
                    <a:pt x="939" y="260"/>
                  </a:lnTo>
                  <a:lnTo>
                    <a:pt x="938" y="261"/>
                  </a:lnTo>
                  <a:lnTo>
                    <a:pt x="925" y="277"/>
                  </a:lnTo>
                  <a:lnTo>
                    <a:pt x="912" y="295"/>
                  </a:lnTo>
                  <a:lnTo>
                    <a:pt x="921" y="302"/>
                  </a:lnTo>
                  <a:lnTo>
                    <a:pt x="912" y="293"/>
                  </a:lnTo>
                  <a:lnTo>
                    <a:pt x="899" y="310"/>
                  </a:lnTo>
                  <a:lnTo>
                    <a:pt x="908" y="319"/>
                  </a:lnTo>
                  <a:lnTo>
                    <a:pt x="900" y="310"/>
                  </a:lnTo>
                  <a:lnTo>
                    <a:pt x="886" y="325"/>
                  </a:lnTo>
                  <a:lnTo>
                    <a:pt x="885" y="325"/>
                  </a:lnTo>
                  <a:lnTo>
                    <a:pt x="872" y="341"/>
                  </a:lnTo>
                  <a:lnTo>
                    <a:pt x="858" y="359"/>
                  </a:lnTo>
                  <a:lnTo>
                    <a:pt x="867" y="368"/>
                  </a:lnTo>
                  <a:lnTo>
                    <a:pt x="859" y="359"/>
                  </a:lnTo>
                  <a:lnTo>
                    <a:pt x="846" y="374"/>
                  </a:lnTo>
                  <a:lnTo>
                    <a:pt x="854" y="383"/>
                  </a:lnTo>
                  <a:lnTo>
                    <a:pt x="846" y="374"/>
                  </a:lnTo>
                  <a:lnTo>
                    <a:pt x="830" y="390"/>
                  </a:lnTo>
                  <a:lnTo>
                    <a:pt x="816" y="406"/>
                  </a:lnTo>
                  <a:lnTo>
                    <a:pt x="803" y="421"/>
                  </a:lnTo>
                  <a:lnTo>
                    <a:pt x="811" y="430"/>
                  </a:lnTo>
                  <a:lnTo>
                    <a:pt x="803" y="421"/>
                  </a:lnTo>
                  <a:lnTo>
                    <a:pt x="789" y="435"/>
                  </a:lnTo>
                  <a:lnTo>
                    <a:pt x="775" y="450"/>
                  </a:lnTo>
                  <a:lnTo>
                    <a:pt x="783" y="459"/>
                  </a:lnTo>
                  <a:lnTo>
                    <a:pt x="776" y="449"/>
                  </a:lnTo>
                  <a:lnTo>
                    <a:pt x="761" y="463"/>
                  </a:lnTo>
                  <a:lnTo>
                    <a:pt x="760" y="463"/>
                  </a:lnTo>
                  <a:lnTo>
                    <a:pt x="746" y="476"/>
                  </a:lnTo>
                  <a:lnTo>
                    <a:pt x="746" y="477"/>
                  </a:lnTo>
                  <a:lnTo>
                    <a:pt x="733" y="492"/>
                  </a:lnTo>
                  <a:lnTo>
                    <a:pt x="741" y="500"/>
                  </a:lnTo>
                  <a:lnTo>
                    <a:pt x="734" y="491"/>
                  </a:lnTo>
                  <a:lnTo>
                    <a:pt x="720" y="501"/>
                  </a:lnTo>
                  <a:lnTo>
                    <a:pt x="706" y="513"/>
                  </a:lnTo>
                  <a:lnTo>
                    <a:pt x="713" y="523"/>
                  </a:lnTo>
                  <a:lnTo>
                    <a:pt x="706" y="513"/>
                  </a:lnTo>
                  <a:lnTo>
                    <a:pt x="691" y="524"/>
                  </a:lnTo>
                  <a:lnTo>
                    <a:pt x="698" y="534"/>
                  </a:lnTo>
                  <a:lnTo>
                    <a:pt x="692" y="524"/>
                  </a:lnTo>
                  <a:lnTo>
                    <a:pt x="679" y="534"/>
                  </a:lnTo>
                  <a:lnTo>
                    <a:pt x="685" y="544"/>
                  </a:lnTo>
                  <a:lnTo>
                    <a:pt x="679" y="533"/>
                  </a:lnTo>
                  <a:lnTo>
                    <a:pt x="665" y="543"/>
                  </a:lnTo>
                  <a:lnTo>
                    <a:pt x="671" y="554"/>
                  </a:lnTo>
                  <a:lnTo>
                    <a:pt x="665" y="543"/>
                  </a:lnTo>
                  <a:lnTo>
                    <a:pt x="651" y="551"/>
                  </a:lnTo>
                  <a:lnTo>
                    <a:pt x="657" y="562"/>
                  </a:lnTo>
                  <a:lnTo>
                    <a:pt x="652" y="551"/>
                  </a:lnTo>
                  <a:lnTo>
                    <a:pt x="639" y="559"/>
                  </a:lnTo>
                  <a:lnTo>
                    <a:pt x="627" y="566"/>
                  </a:lnTo>
                  <a:lnTo>
                    <a:pt x="632" y="577"/>
                  </a:lnTo>
                  <a:lnTo>
                    <a:pt x="627" y="565"/>
                  </a:lnTo>
                  <a:lnTo>
                    <a:pt x="614" y="571"/>
                  </a:lnTo>
                  <a:lnTo>
                    <a:pt x="619" y="583"/>
                  </a:lnTo>
                  <a:lnTo>
                    <a:pt x="616" y="571"/>
                  </a:lnTo>
                  <a:lnTo>
                    <a:pt x="602" y="575"/>
                  </a:lnTo>
                  <a:lnTo>
                    <a:pt x="605" y="587"/>
                  </a:lnTo>
                  <a:lnTo>
                    <a:pt x="602" y="575"/>
                  </a:lnTo>
                  <a:lnTo>
                    <a:pt x="590" y="579"/>
                  </a:lnTo>
                  <a:lnTo>
                    <a:pt x="578" y="582"/>
                  </a:lnTo>
                  <a:lnTo>
                    <a:pt x="581" y="594"/>
                  </a:lnTo>
                  <a:lnTo>
                    <a:pt x="579" y="582"/>
                  </a:lnTo>
                  <a:lnTo>
                    <a:pt x="567" y="584"/>
                  </a:lnTo>
                  <a:lnTo>
                    <a:pt x="569" y="596"/>
                  </a:lnTo>
                  <a:lnTo>
                    <a:pt x="570" y="583"/>
                  </a:lnTo>
                  <a:lnTo>
                    <a:pt x="558" y="582"/>
                  </a:lnTo>
                  <a:lnTo>
                    <a:pt x="557" y="582"/>
                  </a:lnTo>
                  <a:lnTo>
                    <a:pt x="545" y="582"/>
                  </a:lnTo>
                  <a:lnTo>
                    <a:pt x="545" y="595"/>
                  </a:lnTo>
                  <a:lnTo>
                    <a:pt x="546" y="582"/>
                  </a:lnTo>
                  <a:lnTo>
                    <a:pt x="534" y="581"/>
                  </a:lnTo>
                  <a:lnTo>
                    <a:pt x="533" y="594"/>
                  </a:lnTo>
                  <a:lnTo>
                    <a:pt x="535" y="582"/>
                  </a:lnTo>
                  <a:lnTo>
                    <a:pt x="524" y="580"/>
                  </a:lnTo>
                  <a:lnTo>
                    <a:pt x="512" y="578"/>
                  </a:lnTo>
                  <a:lnTo>
                    <a:pt x="510" y="590"/>
                  </a:lnTo>
                  <a:lnTo>
                    <a:pt x="514" y="578"/>
                  </a:lnTo>
                  <a:lnTo>
                    <a:pt x="502" y="573"/>
                  </a:lnTo>
                  <a:lnTo>
                    <a:pt x="490" y="569"/>
                  </a:lnTo>
                  <a:lnTo>
                    <a:pt x="479" y="565"/>
                  </a:lnTo>
                  <a:lnTo>
                    <a:pt x="475" y="577"/>
                  </a:lnTo>
                  <a:lnTo>
                    <a:pt x="480" y="565"/>
                  </a:lnTo>
                  <a:lnTo>
                    <a:pt x="468" y="559"/>
                  </a:lnTo>
                  <a:lnTo>
                    <a:pt x="456" y="554"/>
                  </a:lnTo>
                  <a:lnTo>
                    <a:pt x="451" y="566"/>
                  </a:lnTo>
                  <a:lnTo>
                    <a:pt x="457" y="555"/>
                  </a:lnTo>
                  <a:lnTo>
                    <a:pt x="446" y="548"/>
                  </a:lnTo>
                  <a:lnTo>
                    <a:pt x="440" y="559"/>
                  </a:lnTo>
                  <a:lnTo>
                    <a:pt x="446" y="548"/>
                  </a:lnTo>
                  <a:lnTo>
                    <a:pt x="434" y="541"/>
                  </a:lnTo>
                  <a:lnTo>
                    <a:pt x="428" y="551"/>
                  </a:lnTo>
                  <a:lnTo>
                    <a:pt x="435" y="542"/>
                  </a:lnTo>
                  <a:lnTo>
                    <a:pt x="423" y="533"/>
                  </a:lnTo>
                  <a:lnTo>
                    <a:pt x="423" y="532"/>
                  </a:lnTo>
                  <a:lnTo>
                    <a:pt x="412" y="524"/>
                  </a:lnTo>
                  <a:lnTo>
                    <a:pt x="405" y="535"/>
                  </a:lnTo>
                  <a:lnTo>
                    <a:pt x="413" y="525"/>
                  </a:lnTo>
                  <a:lnTo>
                    <a:pt x="402" y="516"/>
                  </a:lnTo>
                  <a:lnTo>
                    <a:pt x="401" y="514"/>
                  </a:lnTo>
                  <a:lnTo>
                    <a:pt x="389" y="506"/>
                  </a:lnTo>
                  <a:lnTo>
                    <a:pt x="382" y="517"/>
                  </a:lnTo>
                  <a:lnTo>
                    <a:pt x="390" y="507"/>
                  </a:lnTo>
                  <a:lnTo>
                    <a:pt x="378" y="497"/>
                  </a:lnTo>
                  <a:lnTo>
                    <a:pt x="370" y="507"/>
                  </a:lnTo>
                  <a:lnTo>
                    <a:pt x="378" y="497"/>
                  </a:lnTo>
                  <a:lnTo>
                    <a:pt x="367" y="486"/>
                  </a:lnTo>
                  <a:lnTo>
                    <a:pt x="359" y="496"/>
                  </a:lnTo>
                  <a:lnTo>
                    <a:pt x="368" y="487"/>
                  </a:lnTo>
                  <a:lnTo>
                    <a:pt x="357" y="475"/>
                  </a:lnTo>
                  <a:lnTo>
                    <a:pt x="356" y="474"/>
                  </a:lnTo>
                  <a:lnTo>
                    <a:pt x="345" y="463"/>
                  </a:lnTo>
                  <a:lnTo>
                    <a:pt x="332" y="451"/>
                  </a:lnTo>
                  <a:lnTo>
                    <a:pt x="324" y="461"/>
                  </a:lnTo>
                  <a:lnTo>
                    <a:pt x="334" y="452"/>
                  </a:lnTo>
                  <a:lnTo>
                    <a:pt x="322" y="440"/>
                  </a:lnTo>
                  <a:lnTo>
                    <a:pt x="313" y="449"/>
                  </a:lnTo>
                  <a:lnTo>
                    <a:pt x="322" y="440"/>
                  </a:lnTo>
                  <a:lnTo>
                    <a:pt x="311" y="427"/>
                  </a:lnTo>
                  <a:lnTo>
                    <a:pt x="300" y="414"/>
                  </a:lnTo>
                  <a:lnTo>
                    <a:pt x="291" y="423"/>
                  </a:lnTo>
                  <a:lnTo>
                    <a:pt x="301" y="415"/>
                  </a:lnTo>
                  <a:lnTo>
                    <a:pt x="291" y="401"/>
                  </a:lnTo>
                  <a:lnTo>
                    <a:pt x="290" y="400"/>
                  </a:lnTo>
                  <a:lnTo>
                    <a:pt x="277" y="387"/>
                  </a:lnTo>
                  <a:lnTo>
                    <a:pt x="268" y="396"/>
                  </a:lnTo>
                  <a:lnTo>
                    <a:pt x="278" y="388"/>
                  </a:lnTo>
                  <a:lnTo>
                    <a:pt x="267" y="373"/>
                  </a:lnTo>
                  <a:lnTo>
                    <a:pt x="266" y="372"/>
                  </a:lnTo>
                  <a:lnTo>
                    <a:pt x="255" y="359"/>
                  </a:lnTo>
                  <a:lnTo>
                    <a:pt x="246" y="368"/>
                  </a:lnTo>
                  <a:lnTo>
                    <a:pt x="256" y="360"/>
                  </a:lnTo>
                  <a:lnTo>
                    <a:pt x="245" y="345"/>
                  </a:lnTo>
                  <a:lnTo>
                    <a:pt x="233" y="329"/>
                  </a:lnTo>
                  <a:lnTo>
                    <a:pt x="223" y="337"/>
                  </a:lnTo>
                  <a:lnTo>
                    <a:pt x="233" y="329"/>
                  </a:lnTo>
                  <a:lnTo>
                    <a:pt x="222" y="313"/>
                  </a:lnTo>
                  <a:lnTo>
                    <a:pt x="211" y="298"/>
                  </a:lnTo>
                  <a:lnTo>
                    <a:pt x="201" y="305"/>
                  </a:lnTo>
                  <a:lnTo>
                    <a:pt x="211" y="298"/>
                  </a:lnTo>
                  <a:lnTo>
                    <a:pt x="200" y="281"/>
                  </a:lnTo>
                  <a:lnTo>
                    <a:pt x="188" y="265"/>
                  </a:lnTo>
                  <a:lnTo>
                    <a:pt x="177" y="249"/>
                  </a:lnTo>
                  <a:lnTo>
                    <a:pt x="167" y="256"/>
                  </a:lnTo>
                  <a:lnTo>
                    <a:pt x="177" y="250"/>
                  </a:lnTo>
                  <a:lnTo>
                    <a:pt x="166" y="233"/>
                  </a:lnTo>
                  <a:lnTo>
                    <a:pt x="155" y="215"/>
                  </a:lnTo>
                  <a:lnTo>
                    <a:pt x="155" y="214"/>
                  </a:lnTo>
                  <a:lnTo>
                    <a:pt x="143" y="198"/>
                  </a:lnTo>
                  <a:lnTo>
                    <a:pt x="133" y="205"/>
                  </a:lnTo>
                  <a:lnTo>
                    <a:pt x="143" y="199"/>
                  </a:lnTo>
                  <a:lnTo>
                    <a:pt x="132" y="181"/>
                  </a:lnTo>
                  <a:lnTo>
                    <a:pt x="121" y="164"/>
                  </a:lnTo>
                  <a:lnTo>
                    <a:pt x="111" y="170"/>
                  </a:lnTo>
                  <a:lnTo>
                    <a:pt x="121" y="164"/>
                  </a:lnTo>
                  <a:lnTo>
                    <a:pt x="110" y="145"/>
                  </a:lnTo>
                  <a:lnTo>
                    <a:pt x="98" y="128"/>
                  </a:lnTo>
                  <a:lnTo>
                    <a:pt x="88" y="135"/>
                  </a:lnTo>
                  <a:lnTo>
                    <a:pt x="98" y="128"/>
                  </a:lnTo>
                  <a:lnTo>
                    <a:pt x="87" y="109"/>
                  </a:lnTo>
                  <a:lnTo>
                    <a:pt x="76" y="92"/>
                  </a:lnTo>
                  <a:lnTo>
                    <a:pt x="66" y="99"/>
                  </a:lnTo>
                  <a:lnTo>
                    <a:pt x="76" y="92"/>
                  </a:lnTo>
                  <a:lnTo>
                    <a:pt x="66" y="74"/>
                  </a:lnTo>
                  <a:lnTo>
                    <a:pt x="55" y="55"/>
                  </a:lnTo>
                  <a:lnTo>
                    <a:pt x="43" y="37"/>
                  </a:lnTo>
                  <a:lnTo>
                    <a:pt x="32" y="1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FFFF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5" name="Freeform 9"/>
            <p:cNvSpPr>
              <a:spLocks/>
            </p:cNvSpPr>
            <p:nvPr/>
          </p:nvSpPr>
          <p:spPr bwMode="auto">
            <a:xfrm>
              <a:off x="2323" y="520"/>
              <a:ext cx="1078" cy="271"/>
            </a:xfrm>
            <a:custGeom>
              <a:avLst/>
              <a:gdLst>
                <a:gd name="T0" fmla="*/ 44 w 1078"/>
                <a:gd name="T1" fmla="*/ 0 h 655"/>
                <a:gd name="T2" fmla="*/ 90 w 1078"/>
                <a:gd name="T3" fmla="*/ 0 h 655"/>
                <a:gd name="T4" fmla="*/ 137 w 1078"/>
                <a:gd name="T5" fmla="*/ 0 h 655"/>
                <a:gd name="T6" fmla="*/ 185 w 1078"/>
                <a:gd name="T7" fmla="*/ 0 h 655"/>
                <a:gd name="T8" fmla="*/ 231 w 1078"/>
                <a:gd name="T9" fmla="*/ 0 h 655"/>
                <a:gd name="T10" fmla="*/ 244 w 1078"/>
                <a:gd name="T11" fmla="*/ 0 h 655"/>
                <a:gd name="T12" fmla="*/ 278 w 1078"/>
                <a:gd name="T13" fmla="*/ 0 h 655"/>
                <a:gd name="T14" fmla="*/ 303 w 1078"/>
                <a:gd name="T15" fmla="*/ 0 h 655"/>
                <a:gd name="T16" fmla="*/ 346 w 1078"/>
                <a:gd name="T17" fmla="*/ 0 h 655"/>
                <a:gd name="T18" fmla="*/ 361 w 1078"/>
                <a:gd name="T19" fmla="*/ 0 h 655"/>
                <a:gd name="T20" fmla="*/ 402 w 1078"/>
                <a:gd name="T21" fmla="*/ 0 h 655"/>
                <a:gd name="T22" fmla="*/ 439 w 1078"/>
                <a:gd name="T23" fmla="*/ 0 h 655"/>
                <a:gd name="T24" fmla="*/ 464 w 1078"/>
                <a:gd name="T25" fmla="*/ 0 h 655"/>
                <a:gd name="T26" fmla="*/ 502 w 1078"/>
                <a:gd name="T27" fmla="*/ 0 h 655"/>
                <a:gd name="T28" fmla="*/ 520 w 1078"/>
                <a:gd name="T29" fmla="*/ 0 h 655"/>
                <a:gd name="T30" fmla="*/ 555 w 1078"/>
                <a:gd name="T31" fmla="*/ 0 h 655"/>
                <a:gd name="T32" fmla="*/ 587 w 1078"/>
                <a:gd name="T33" fmla="*/ 0 h 655"/>
                <a:gd name="T34" fmla="*/ 606 w 1078"/>
                <a:gd name="T35" fmla="*/ 0 h 655"/>
                <a:gd name="T36" fmla="*/ 628 w 1078"/>
                <a:gd name="T37" fmla="*/ 0 h 655"/>
                <a:gd name="T38" fmla="*/ 675 w 1078"/>
                <a:gd name="T39" fmla="*/ 0 h 655"/>
                <a:gd name="T40" fmla="*/ 699 w 1078"/>
                <a:gd name="T41" fmla="*/ 0 h 655"/>
                <a:gd name="T42" fmla="*/ 746 w 1078"/>
                <a:gd name="T43" fmla="*/ 0 h 655"/>
                <a:gd name="T44" fmla="*/ 795 w 1078"/>
                <a:gd name="T45" fmla="*/ 0 h 655"/>
                <a:gd name="T46" fmla="*/ 841 w 1078"/>
                <a:gd name="T47" fmla="*/ 0 h 655"/>
                <a:gd name="T48" fmla="*/ 888 w 1078"/>
                <a:gd name="T49" fmla="*/ 0 h 655"/>
                <a:gd name="T50" fmla="*/ 921 w 1078"/>
                <a:gd name="T51" fmla="*/ 0 h 655"/>
                <a:gd name="T52" fmla="*/ 939 w 1078"/>
                <a:gd name="T53" fmla="*/ 0 h 655"/>
                <a:gd name="T54" fmla="*/ 959 w 1078"/>
                <a:gd name="T55" fmla="*/ 0 h 655"/>
                <a:gd name="T56" fmla="*/ 1005 w 1078"/>
                <a:gd name="T57" fmla="*/ 0 h 655"/>
                <a:gd name="T58" fmla="*/ 1030 w 1078"/>
                <a:gd name="T59" fmla="*/ 0 h 655"/>
                <a:gd name="T60" fmla="*/ 1041 w 1078"/>
                <a:gd name="T61" fmla="*/ 0 h 655"/>
                <a:gd name="T62" fmla="*/ 1060 w 1078"/>
                <a:gd name="T63" fmla="*/ 0 h 655"/>
                <a:gd name="T64" fmla="*/ 1061 w 1078"/>
                <a:gd name="T65" fmla="*/ 0 h 655"/>
                <a:gd name="T66" fmla="*/ 1047 w 1078"/>
                <a:gd name="T67" fmla="*/ 0 h 655"/>
                <a:gd name="T68" fmla="*/ 1025 w 1078"/>
                <a:gd name="T69" fmla="*/ 0 h 655"/>
                <a:gd name="T70" fmla="*/ 989 w 1078"/>
                <a:gd name="T71" fmla="*/ 0 h 655"/>
                <a:gd name="T72" fmla="*/ 959 w 1078"/>
                <a:gd name="T73" fmla="*/ 0 h 655"/>
                <a:gd name="T74" fmla="*/ 929 w 1078"/>
                <a:gd name="T75" fmla="*/ 0 h 655"/>
                <a:gd name="T76" fmla="*/ 885 w 1078"/>
                <a:gd name="T77" fmla="*/ 0 h 655"/>
                <a:gd name="T78" fmla="*/ 827 w 1078"/>
                <a:gd name="T79" fmla="*/ 0 h 655"/>
                <a:gd name="T80" fmla="*/ 776 w 1078"/>
                <a:gd name="T81" fmla="*/ 0 h 655"/>
                <a:gd name="T82" fmla="*/ 740 w 1078"/>
                <a:gd name="T83" fmla="*/ 0 h 655"/>
                <a:gd name="T84" fmla="*/ 702 w 1078"/>
                <a:gd name="T85" fmla="*/ 0 h 655"/>
                <a:gd name="T86" fmla="*/ 653 w 1078"/>
                <a:gd name="T87" fmla="*/ 0 h 655"/>
                <a:gd name="T88" fmla="*/ 613 w 1078"/>
                <a:gd name="T89" fmla="*/ 0 h 655"/>
                <a:gd name="T90" fmla="*/ 578 w 1078"/>
                <a:gd name="T91" fmla="*/ 0 h 655"/>
                <a:gd name="T92" fmla="*/ 529 w 1078"/>
                <a:gd name="T93" fmla="*/ 0 h 655"/>
                <a:gd name="T94" fmla="*/ 499 w 1078"/>
                <a:gd name="T95" fmla="*/ 0 h 655"/>
                <a:gd name="T96" fmla="*/ 472 w 1078"/>
                <a:gd name="T97" fmla="*/ 0 h 655"/>
                <a:gd name="T98" fmla="*/ 424 w 1078"/>
                <a:gd name="T99" fmla="*/ 0 h 655"/>
                <a:gd name="T100" fmla="*/ 388 w 1078"/>
                <a:gd name="T101" fmla="*/ 0 h 655"/>
                <a:gd name="T102" fmla="*/ 341 w 1078"/>
                <a:gd name="T103" fmla="*/ 0 h 655"/>
                <a:gd name="T104" fmla="*/ 306 w 1078"/>
                <a:gd name="T105" fmla="*/ 0 h 655"/>
                <a:gd name="T106" fmla="*/ 272 w 1078"/>
                <a:gd name="T107" fmla="*/ 0 h 655"/>
                <a:gd name="T108" fmla="*/ 247 w 1078"/>
                <a:gd name="T109" fmla="*/ 0 h 655"/>
                <a:gd name="T110" fmla="*/ 212 w 1078"/>
                <a:gd name="T111" fmla="*/ 0 h 655"/>
                <a:gd name="T112" fmla="*/ 177 w 1078"/>
                <a:gd name="T113" fmla="*/ 0 h 655"/>
                <a:gd name="T114" fmla="*/ 142 w 1078"/>
                <a:gd name="T115" fmla="*/ 0 h 655"/>
                <a:gd name="T116" fmla="*/ 81 w 1078"/>
                <a:gd name="T117" fmla="*/ 0 h 655"/>
                <a:gd name="T118" fmla="*/ 47 w 1078"/>
                <a:gd name="T119" fmla="*/ 0 h 655"/>
                <a:gd name="T120" fmla="*/ 12 w 1078"/>
                <a:gd name="T121" fmla="*/ 0 h 65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078"/>
                <a:gd name="T184" fmla="*/ 0 h 655"/>
                <a:gd name="T185" fmla="*/ 1078 w 1078"/>
                <a:gd name="T186" fmla="*/ 655 h 65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078" h="655">
                  <a:moveTo>
                    <a:pt x="0" y="609"/>
                  </a:moveTo>
                  <a:lnTo>
                    <a:pt x="19" y="625"/>
                  </a:lnTo>
                  <a:lnTo>
                    <a:pt x="31" y="606"/>
                  </a:lnTo>
                  <a:lnTo>
                    <a:pt x="43" y="587"/>
                  </a:lnTo>
                  <a:lnTo>
                    <a:pt x="54" y="568"/>
                  </a:lnTo>
                  <a:lnTo>
                    <a:pt x="44" y="560"/>
                  </a:lnTo>
                  <a:lnTo>
                    <a:pt x="54" y="568"/>
                  </a:lnTo>
                  <a:lnTo>
                    <a:pt x="66" y="547"/>
                  </a:lnTo>
                  <a:lnTo>
                    <a:pt x="77" y="530"/>
                  </a:lnTo>
                  <a:lnTo>
                    <a:pt x="67" y="522"/>
                  </a:lnTo>
                  <a:lnTo>
                    <a:pt x="77" y="530"/>
                  </a:lnTo>
                  <a:lnTo>
                    <a:pt x="90" y="511"/>
                  </a:lnTo>
                  <a:lnTo>
                    <a:pt x="101" y="493"/>
                  </a:lnTo>
                  <a:lnTo>
                    <a:pt x="112" y="473"/>
                  </a:lnTo>
                  <a:lnTo>
                    <a:pt x="102" y="466"/>
                  </a:lnTo>
                  <a:lnTo>
                    <a:pt x="112" y="473"/>
                  </a:lnTo>
                  <a:lnTo>
                    <a:pt x="124" y="455"/>
                  </a:lnTo>
                  <a:lnTo>
                    <a:pt x="137" y="437"/>
                  </a:lnTo>
                  <a:lnTo>
                    <a:pt x="149" y="419"/>
                  </a:lnTo>
                  <a:lnTo>
                    <a:pt x="161" y="401"/>
                  </a:lnTo>
                  <a:lnTo>
                    <a:pt x="172" y="383"/>
                  </a:lnTo>
                  <a:lnTo>
                    <a:pt x="162" y="376"/>
                  </a:lnTo>
                  <a:lnTo>
                    <a:pt x="172" y="383"/>
                  </a:lnTo>
                  <a:lnTo>
                    <a:pt x="185" y="365"/>
                  </a:lnTo>
                  <a:lnTo>
                    <a:pt x="196" y="348"/>
                  </a:lnTo>
                  <a:lnTo>
                    <a:pt x="207" y="331"/>
                  </a:lnTo>
                  <a:lnTo>
                    <a:pt x="197" y="324"/>
                  </a:lnTo>
                  <a:lnTo>
                    <a:pt x="206" y="332"/>
                  </a:lnTo>
                  <a:lnTo>
                    <a:pt x="218" y="317"/>
                  </a:lnTo>
                  <a:lnTo>
                    <a:pt x="231" y="300"/>
                  </a:lnTo>
                  <a:lnTo>
                    <a:pt x="232" y="299"/>
                  </a:lnTo>
                  <a:lnTo>
                    <a:pt x="243" y="281"/>
                  </a:lnTo>
                  <a:lnTo>
                    <a:pt x="233" y="274"/>
                  </a:lnTo>
                  <a:lnTo>
                    <a:pt x="242" y="282"/>
                  </a:lnTo>
                  <a:lnTo>
                    <a:pt x="253" y="267"/>
                  </a:lnTo>
                  <a:lnTo>
                    <a:pt x="244" y="258"/>
                  </a:lnTo>
                  <a:lnTo>
                    <a:pt x="253" y="267"/>
                  </a:lnTo>
                  <a:lnTo>
                    <a:pt x="265" y="251"/>
                  </a:lnTo>
                  <a:lnTo>
                    <a:pt x="256" y="242"/>
                  </a:lnTo>
                  <a:lnTo>
                    <a:pt x="265" y="252"/>
                  </a:lnTo>
                  <a:lnTo>
                    <a:pt x="278" y="239"/>
                  </a:lnTo>
                  <a:lnTo>
                    <a:pt x="278" y="238"/>
                  </a:lnTo>
                  <a:lnTo>
                    <a:pt x="289" y="224"/>
                  </a:lnTo>
                  <a:lnTo>
                    <a:pt x="280" y="214"/>
                  </a:lnTo>
                  <a:lnTo>
                    <a:pt x="289" y="224"/>
                  </a:lnTo>
                  <a:lnTo>
                    <a:pt x="301" y="208"/>
                  </a:lnTo>
                  <a:lnTo>
                    <a:pt x="312" y="193"/>
                  </a:lnTo>
                  <a:lnTo>
                    <a:pt x="303" y="185"/>
                  </a:lnTo>
                  <a:lnTo>
                    <a:pt x="312" y="193"/>
                  </a:lnTo>
                  <a:lnTo>
                    <a:pt x="324" y="180"/>
                  </a:lnTo>
                  <a:lnTo>
                    <a:pt x="335" y="167"/>
                  </a:lnTo>
                  <a:lnTo>
                    <a:pt x="326" y="157"/>
                  </a:lnTo>
                  <a:lnTo>
                    <a:pt x="334" y="168"/>
                  </a:lnTo>
                  <a:lnTo>
                    <a:pt x="346" y="155"/>
                  </a:lnTo>
                  <a:lnTo>
                    <a:pt x="347" y="155"/>
                  </a:lnTo>
                  <a:lnTo>
                    <a:pt x="358" y="143"/>
                  </a:lnTo>
                  <a:lnTo>
                    <a:pt x="349" y="133"/>
                  </a:lnTo>
                  <a:lnTo>
                    <a:pt x="357" y="143"/>
                  </a:lnTo>
                  <a:lnTo>
                    <a:pt x="369" y="131"/>
                  </a:lnTo>
                  <a:lnTo>
                    <a:pt x="361" y="122"/>
                  </a:lnTo>
                  <a:lnTo>
                    <a:pt x="369" y="131"/>
                  </a:lnTo>
                  <a:lnTo>
                    <a:pt x="381" y="121"/>
                  </a:lnTo>
                  <a:lnTo>
                    <a:pt x="393" y="110"/>
                  </a:lnTo>
                  <a:lnTo>
                    <a:pt x="403" y="100"/>
                  </a:lnTo>
                  <a:lnTo>
                    <a:pt x="395" y="90"/>
                  </a:lnTo>
                  <a:lnTo>
                    <a:pt x="402" y="101"/>
                  </a:lnTo>
                  <a:lnTo>
                    <a:pt x="415" y="91"/>
                  </a:lnTo>
                  <a:lnTo>
                    <a:pt x="426" y="83"/>
                  </a:lnTo>
                  <a:lnTo>
                    <a:pt x="419" y="71"/>
                  </a:lnTo>
                  <a:lnTo>
                    <a:pt x="425" y="83"/>
                  </a:lnTo>
                  <a:lnTo>
                    <a:pt x="437" y="75"/>
                  </a:lnTo>
                  <a:lnTo>
                    <a:pt x="439" y="73"/>
                  </a:lnTo>
                  <a:lnTo>
                    <a:pt x="449" y="64"/>
                  </a:lnTo>
                  <a:lnTo>
                    <a:pt x="441" y="54"/>
                  </a:lnTo>
                  <a:lnTo>
                    <a:pt x="447" y="66"/>
                  </a:lnTo>
                  <a:lnTo>
                    <a:pt x="459" y="60"/>
                  </a:lnTo>
                  <a:lnTo>
                    <a:pt x="470" y="53"/>
                  </a:lnTo>
                  <a:lnTo>
                    <a:pt x="464" y="40"/>
                  </a:lnTo>
                  <a:lnTo>
                    <a:pt x="469" y="53"/>
                  </a:lnTo>
                  <a:lnTo>
                    <a:pt x="481" y="48"/>
                  </a:lnTo>
                  <a:lnTo>
                    <a:pt x="492" y="41"/>
                  </a:lnTo>
                  <a:lnTo>
                    <a:pt x="487" y="29"/>
                  </a:lnTo>
                  <a:lnTo>
                    <a:pt x="490" y="42"/>
                  </a:lnTo>
                  <a:lnTo>
                    <a:pt x="502" y="39"/>
                  </a:lnTo>
                  <a:lnTo>
                    <a:pt x="503" y="38"/>
                  </a:lnTo>
                  <a:lnTo>
                    <a:pt x="514" y="34"/>
                  </a:lnTo>
                  <a:lnTo>
                    <a:pt x="510" y="22"/>
                  </a:lnTo>
                  <a:lnTo>
                    <a:pt x="514" y="35"/>
                  </a:lnTo>
                  <a:lnTo>
                    <a:pt x="524" y="32"/>
                  </a:lnTo>
                  <a:lnTo>
                    <a:pt x="520" y="18"/>
                  </a:lnTo>
                  <a:lnTo>
                    <a:pt x="522" y="32"/>
                  </a:lnTo>
                  <a:lnTo>
                    <a:pt x="533" y="29"/>
                  </a:lnTo>
                  <a:lnTo>
                    <a:pt x="546" y="27"/>
                  </a:lnTo>
                  <a:lnTo>
                    <a:pt x="543" y="13"/>
                  </a:lnTo>
                  <a:lnTo>
                    <a:pt x="543" y="27"/>
                  </a:lnTo>
                  <a:lnTo>
                    <a:pt x="555" y="27"/>
                  </a:lnTo>
                  <a:lnTo>
                    <a:pt x="566" y="27"/>
                  </a:lnTo>
                  <a:lnTo>
                    <a:pt x="576" y="27"/>
                  </a:lnTo>
                  <a:lnTo>
                    <a:pt x="576" y="13"/>
                  </a:lnTo>
                  <a:lnTo>
                    <a:pt x="574" y="27"/>
                  </a:lnTo>
                  <a:lnTo>
                    <a:pt x="585" y="29"/>
                  </a:lnTo>
                  <a:lnTo>
                    <a:pt x="587" y="16"/>
                  </a:lnTo>
                  <a:lnTo>
                    <a:pt x="583" y="28"/>
                  </a:lnTo>
                  <a:lnTo>
                    <a:pt x="595" y="33"/>
                  </a:lnTo>
                  <a:lnTo>
                    <a:pt x="596" y="34"/>
                  </a:lnTo>
                  <a:lnTo>
                    <a:pt x="607" y="37"/>
                  </a:lnTo>
                  <a:lnTo>
                    <a:pt x="610" y="24"/>
                  </a:lnTo>
                  <a:lnTo>
                    <a:pt x="606" y="36"/>
                  </a:lnTo>
                  <a:lnTo>
                    <a:pt x="618" y="41"/>
                  </a:lnTo>
                  <a:lnTo>
                    <a:pt x="622" y="29"/>
                  </a:lnTo>
                  <a:lnTo>
                    <a:pt x="616" y="40"/>
                  </a:lnTo>
                  <a:lnTo>
                    <a:pt x="628" y="49"/>
                  </a:lnTo>
                  <a:lnTo>
                    <a:pt x="634" y="37"/>
                  </a:lnTo>
                  <a:lnTo>
                    <a:pt x="628" y="49"/>
                  </a:lnTo>
                  <a:lnTo>
                    <a:pt x="640" y="57"/>
                  </a:lnTo>
                  <a:lnTo>
                    <a:pt x="651" y="64"/>
                  </a:lnTo>
                  <a:lnTo>
                    <a:pt x="657" y="53"/>
                  </a:lnTo>
                  <a:lnTo>
                    <a:pt x="650" y="64"/>
                  </a:lnTo>
                  <a:lnTo>
                    <a:pt x="662" y="75"/>
                  </a:lnTo>
                  <a:lnTo>
                    <a:pt x="675" y="86"/>
                  </a:lnTo>
                  <a:lnTo>
                    <a:pt x="682" y="75"/>
                  </a:lnTo>
                  <a:lnTo>
                    <a:pt x="674" y="85"/>
                  </a:lnTo>
                  <a:lnTo>
                    <a:pt x="686" y="96"/>
                  </a:lnTo>
                  <a:lnTo>
                    <a:pt x="699" y="110"/>
                  </a:lnTo>
                  <a:lnTo>
                    <a:pt x="707" y="99"/>
                  </a:lnTo>
                  <a:lnTo>
                    <a:pt x="699" y="110"/>
                  </a:lnTo>
                  <a:lnTo>
                    <a:pt x="710" y="122"/>
                  </a:lnTo>
                  <a:lnTo>
                    <a:pt x="723" y="136"/>
                  </a:lnTo>
                  <a:lnTo>
                    <a:pt x="732" y="125"/>
                  </a:lnTo>
                  <a:lnTo>
                    <a:pt x="722" y="135"/>
                  </a:lnTo>
                  <a:lnTo>
                    <a:pt x="734" y="149"/>
                  </a:lnTo>
                  <a:lnTo>
                    <a:pt x="746" y="163"/>
                  </a:lnTo>
                  <a:lnTo>
                    <a:pt x="758" y="178"/>
                  </a:lnTo>
                  <a:lnTo>
                    <a:pt x="767" y="169"/>
                  </a:lnTo>
                  <a:lnTo>
                    <a:pt x="758" y="178"/>
                  </a:lnTo>
                  <a:lnTo>
                    <a:pt x="770" y="195"/>
                  </a:lnTo>
                  <a:lnTo>
                    <a:pt x="783" y="212"/>
                  </a:lnTo>
                  <a:lnTo>
                    <a:pt x="795" y="229"/>
                  </a:lnTo>
                  <a:lnTo>
                    <a:pt x="807" y="245"/>
                  </a:lnTo>
                  <a:lnTo>
                    <a:pt x="816" y="237"/>
                  </a:lnTo>
                  <a:lnTo>
                    <a:pt x="807" y="244"/>
                  </a:lnTo>
                  <a:lnTo>
                    <a:pt x="819" y="263"/>
                  </a:lnTo>
                  <a:lnTo>
                    <a:pt x="832" y="280"/>
                  </a:lnTo>
                  <a:lnTo>
                    <a:pt x="841" y="273"/>
                  </a:lnTo>
                  <a:lnTo>
                    <a:pt x="832" y="280"/>
                  </a:lnTo>
                  <a:lnTo>
                    <a:pt x="843" y="299"/>
                  </a:lnTo>
                  <a:lnTo>
                    <a:pt x="854" y="317"/>
                  </a:lnTo>
                  <a:lnTo>
                    <a:pt x="865" y="334"/>
                  </a:lnTo>
                  <a:lnTo>
                    <a:pt x="877" y="353"/>
                  </a:lnTo>
                  <a:lnTo>
                    <a:pt x="888" y="370"/>
                  </a:lnTo>
                  <a:lnTo>
                    <a:pt x="899" y="389"/>
                  </a:lnTo>
                  <a:lnTo>
                    <a:pt x="908" y="381"/>
                  </a:lnTo>
                  <a:lnTo>
                    <a:pt x="898" y="389"/>
                  </a:lnTo>
                  <a:lnTo>
                    <a:pt x="908" y="407"/>
                  </a:lnTo>
                  <a:lnTo>
                    <a:pt x="909" y="407"/>
                  </a:lnTo>
                  <a:lnTo>
                    <a:pt x="921" y="425"/>
                  </a:lnTo>
                  <a:lnTo>
                    <a:pt x="930" y="417"/>
                  </a:lnTo>
                  <a:lnTo>
                    <a:pt x="920" y="425"/>
                  </a:lnTo>
                  <a:lnTo>
                    <a:pt x="930" y="442"/>
                  </a:lnTo>
                  <a:lnTo>
                    <a:pt x="940" y="434"/>
                  </a:lnTo>
                  <a:lnTo>
                    <a:pt x="930" y="441"/>
                  </a:lnTo>
                  <a:lnTo>
                    <a:pt x="939" y="458"/>
                  </a:lnTo>
                  <a:lnTo>
                    <a:pt x="940" y="459"/>
                  </a:lnTo>
                  <a:lnTo>
                    <a:pt x="951" y="477"/>
                  </a:lnTo>
                  <a:lnTo>
                    <a:pt x="960" y="469"/>
                  </a:lnTo>
                  <a:lnTo>
                    <a:pt x="950" y="476"/>
                  </a:lnTo>
                  <a:lnTo>
                    <a:pt x="959" y="493"/>
                  </a:lnTo>
                  <a:lnTo>
                    <a:pt x="959" y="494"/>
                  </a:lnTo>
                  <a:lnTo>
                    <a:pt x="969" y="509"/>
                  </a:lnTo>
                  <a:lnTo>
                    <a:pt x="978" y="525"/>
                  </a:lnTo>
                  <a:lnTo>
                    <a:pt x="987" y="541"/>
                  </a:lnTo>
                  <a:lnTo>
                    <a:pt x="995" y="555"/>
                  </a:lnTo>
                  <a:lnTo>
                    <a:pt x="996" y="555"/>
                  </a:lnTo>
                  <a:lnTo>
                    <a:pt x="1005" y="569"/>
                  </a:lnTo>
                  <a:lnTo>
                    <a:pt x="1015" y="561"/>
                  </a:lnTo>
                  <a:lnTo>
                    <a:pt x="1004" y="568"/>
                  </a:lnTo>
                  <a:lnTo>
                    <a:pt x="1012" y="582"/>
                  </a:lnTo>
                  <a:lnTo>
                    <a:pt x="1013" y="583"/>
                  </a:lnTo>
                  <a:lnTo>
                    <a:pt x="1021" y="595"/>
                  </a:lnTo>
                  <a:lnTo>
                    <a:pt x="1030" y="587"/>
                  </a:lnTo>
                  <a:lnTo>
                    <a:pt x="1020" y="595"/>
                  </a:lnTo>
                  <a:lnTo>
                    <a:pt x="1027" y="607"/>
                  </a:lnTo>
                  <a:lnTo>
                    <a:pt x="1028" y="607"/>
                  </a:lnTo>
                  <a:lnTo>
                    <a:pt x="1035" y="619"/>
                  </a:lnTo>
                  <a:lnTo>
                    <a:pt x="1041" y="627"/>
                  </a:lnTo>
                  <a:lnTo>
                    <a:pt x="1041" y="629"/>
                  </a:lnTo>
                  <a:lnTo>
                    <a:pt x="1048" y="638"/>
                  </a:lnTo>
                  <a:lnTo>
                    <a:pt x="1058" y="630"/>
                  </a:lnTo>
                  <a:lnTo>
                    <a:pt x="1048" y="637"/>
                  </a:lnTo>
                  <a:lnTo>
                    <a:pt x="1054" y="647"/>
                  </a:lnTo>
                  <a:lnTo>
                    <a:pt x="1054" y="648"/>
                  </a:lnTo>
                  <a:lnTo>
                    <a:pt x="1060" y="655"/>
                  </a:lnTo>
                  <a:lnTo>
                    <a:pt x="1078" y="637"/>
                  </a:lnTo>
                  <a:lnTo>
                    <a:pt x="1073" y="631"/>
                  </a:lnTo>
                  <a:lnTo>
                    <a:pt x="1064" y="638"/>
                  </a:lnTo>
                  <a:lnTo>
                    <a:pt x="1074" y="631"/>
                  </a:lnTo>
                  <a:lnTo>
                    <a:pt x="1068" y="622"/>
                  </a:lnTo>
                  <a:lnTo>
                    <a:pt x="1061" y="612"/>
                  </a:lnTo>
                  <a:lnTo>
                    <a:pt x="1050" y="620"/>
                  </a:lnTo>
                  <a:lnTo>
                    <a:pt x="1061" y="612"/>
                  </a:lnTo>
                  <a:lnTo>
                    <a:pt x="1054" y="603"/>
                  </a:lnTo>
                  <a:lnTo>
                    <a:pt x="1047" y="592"/>
                  </a:lnTo>
                  <a:lnTo>
                    <a:pt x="1037" y="599"/>
                  </a:lnTo>
                  <a:lnTo>
                    <a:pt x="1047" y="593"/>
                  </a:lnTo>
                  <a:lnTo>
                    <a:pt x="1040" y="580"/>
                  </a:lnTo>
                  <a:lnTo>
                    <a:pt x="1040" y="579"/>
                  </a:lnTo>
                  <a:lnTo>
                    <a:pt x="1032" y="567"/>
                  </a:lnTo>
                  <a:lnTo>
                    <a:pt x="1022" y="574"/>
                  </a:lnTo>
                  <a:lnTo>
                    <a:pt x="1032" y="568"/>
                  </a:lnTo>
                  <a:lnTo>
                    <a:pt x="1025" y="555"/>
                  </a:lnTo>
                  <a:lnTo>
                    <a:pt x="1016" y="540"/>
                  </a:lnTo>
                  <a:lnTo>
                    <a:pt x="1005" y="546"/>
                  </a:lnTo>
                  <a:lnTo>
                    <a:pt x="1016" y="540"/>
                  </a:lnTo>
                  <a:lnTo>
                    <a:pt x="1007" y="527"/>
                  </a:lnTo>
                  <a:lnTo>
                    <a:pt x="998" y="510"/>
                  </a:lnTo>
                  <a:lnTo>
                    <a:pt x="989" y="495"/>
                  </a:lnTo>
                  <a:lnTo>
                    <a:pt x="980" y="479"/>
                  </a:lnTo>
                  <a:lnTo>
                    <a:pt x="970" y="485"/>
                  </a:lnTo>
                  <a:lnTo>
                    <a:pt x="980" y="479"/>
                  </a:lnTo>
                  <a:lnTo>
                    <a:pt x="971" y="462"/>
                  </a:lnTo>
                  <a:lnTo>
                    <a:pt x="971" y="460"/>
                  </a:lnTo>
                  <a:lnTo>
                    <a:pt x="959" y="444"/>
                  </a:lnTo>
                  <a:lnTo>
                    <a:pt x="949" y="452"/>
                  </a:lnTo>
                  <a:lnTo>
                    <a:pt x="960" y="445"/>
                  </a:lnTo>
                  <a:lnTo>
                    <a:pt x="951" y="427"/>
                  </a:lnTo>
                  <a:lnTo>
                    <a:pt x="950" y="427"/>
                  </a:lnTo>
                  <a:lnTo>
                    <a:pt x="940" y="410"/>
                  </a:lnTo>
                  <a:lnTo>
                    <a:pt x="929" y="392"/>
                  </a:lnTo>
                  <a:lnTo>
                    <a:pt x="919" y="398"/>
                  </a:lnTo>
                  <a:lnTo>
                    <a:pt x="929" y="392"/>
                  </a:lnTo>
                  <a:lnTo>
                    <a:pt x="919" y="375"/>
                  </a:lnTo>
                  <a:lnTo>
                    <a:pt x="907" y="356"/>
                  </a:lnTo>
                  <a:lnTo>
                    <a:pt x="896" y="338"/>
                  </a:lnTo>
                  <a:lnTo>
                    <a:pt x="885" y="320"/>
                  </a:lnTo>
                  <a:lnTo>
                    <a:pt x="874" y="302"/>
                  </a:lnTo>
                  <a:lnTo>
                    <a:pt x="862" y="284"/>
                  </a:lnTo>
                  <a:lnTo>
                    <a:pt x="851" y="266"/>
                  </a:lnTo>
                  <a:lnTo>
                    <a:pt x="851" y="265"/>
                  </a:lnTo>
                  <a:lnTo>
                    <a:pt x="839" y="247"/>
                  </a:lnTo>
                  <a:lnTo>
                    <a:pt x="827" y="229"/>
                  </a:lnTo>
                  <a:lnTo>
                    <a:pt x="826" y="229"/>
                  </a:lnTo>
                  <a:lnTo>
                    <a:pt x="813" y="212"/>
                  </a:lnTo>
                  <a:lnTo>
                    <a:pt x="801" y="195"/>
                  </a:lnTo>
                  <a:lnTo>
                    <a:pt x="789" y="178"/>
                  </a:lnTo>
                  <a:lnTo>
                    <a:pt x="776" y="161"/>
                  </a:lnTo>
                  <a:lnTo>
                    <a:pt x="776" y="160"/>
                  </a:lnTo>
                  <a:lnTo>
                    <a:pt x="764" y="146"/>
                  </a:lnTo>
                  <a:lnTo>
                    <a:pt x="752" y="130"/>
                  </a:lnTo>
                  <a:lnTo>
                    <a:pt x="743" y="140"/>
                  </a:lnTo>
                  <a:lnTo>
                    <a:pt x="752" y="131"/>
                  </a:lnTo>
                  <a:lnTo>
                    <a:pt x="741" y="117"/>
                  </a:lnTo>
                  <a:lnTo>
                    <a:pt x="740" y="115"/>
                  </a:lnTo>
                  <a:lnTo>
                    <a:pt x="726" y="101"/>
                  </a:lnTo>
                  <a:lnTo>
                    <a:pt x="718" y="112"/>
                  </a:lnTo>
                  <a:lnTo>
                    <a:pt x="727" y="102"/>
                  </a:lnTo>
                  <a:lnTo>
                    <a:pt x="716" y="90"/>
                  </a:lnTo>
                  <a:lnTo>
                    <a:pt x="715" y="89"/>
                  </a:lnTo>
                  <a:lnTo>
                    <a:pt x="702" y="76"/>
                  </a:lnTo>
                  <a:lnTo>
                    <a:pt x="691" y="64"/>
                  </a:lnTo>
                  <a:lnTo>
                    <a:pt x="690" y="64"/>
                  </a:lnTo>
                  <a:lnTo>
                    <a:pt x="676" y="53"/>
                  </a:lnTo>
                  <a:lnTo>
                    <a:pt x="664" y="42"/>
                  </a:lnTo>
                  <a:lnTo>
                    <a:pt x="664" y="41"/>
                  </a:lnTo>
                  <a:lnTo>
                    <a:pt x="653" y="34"/>
                  </a:lnTo>
                  <a:lnTo>
                    <a:pt x="642" y="26"/>
                  </a:lnTo>
                  <a:lnTo>
                    <a:pt x="641" y="26"/>
                  </a:lnTo>
                  <a:lnTo>
                    <a:pt x="628" y="18"/>
                  </a:lnTo>
                  <a:lnTo>
                    <a:pt x="627" y="17"/>
                  </a:lnTo>
                  <a:lnTo>
                    <a:pt x="615" y="11"/>
                  </a:lnTo>
                  <a:lnTo>
                    <a:pt x="613" y="11"/>
                  </a:lnTo>
                  <a:lnTo>
                    <a:pt x="602" y="8"/>
                  </a:lnTo>
                  <a:lnTo>
                    <a:pt x="599" y="21"/>
                  </a:lnTo>
                  <a:lnTo>
                    <a:pt x="603" y="8"/>
                  </a:lnTo>
                  <a:lnTo>
                    <a:pt x="592" y="3"/>
                  </a:lnTo>
                  <a:lnTo>
                    <a:pt x="589" y="3"/>
                  </a:lnTo>
                  <a:lnTo>
                    <a:pt x="578" y="1"/>
                  </a:lnTo>
                  <a:lnTo>
                    <a:pt x="576" y="0"/>
                  </a:lnTo>
                  <a:lnTo>
                    <a:pt x="566" y="0"/>
                  </a:lnTo>
                  <a:lnTo>
                    <a:pt x="555" y="0"/>
                  </a:lnTo>
                  <a:lnTo>
                    <a:pt x="543" y="0"/>
                  </a:lnTo>
                  <a:lnTo>
                    <a:pt x="541" y="1"/>
                  </a:lnTo>
                  <a:lnTo>
                    <a:pt x="529" y="3"/>
                  </a:lnTo>
                  <a:lnTo>
                    <a:pt x="518" y="6"/>
                  </a:lnTo>
                  <a:lnTo>
                    <a:pt x="517" y="6"/>
                  </a:lnTo>
                  <a:lnTo>
                    <a:pt x="507" y="9"/>
                  </a:lnTo>
                  <a:lnTo>
                    <a:pt x="506" y="9"/>
                  </a:lnTo>
                  <a:lnTo>
                    <a:pt x="494" y="13"/>
                  </a:lnTo>
                  <a:lnTo>
                    <a:pt x="499" y="26"/>
                  </a:lnTo>
                  <a:lnTo>
                    <a:pt x="495" y="13"/>
                  </a:lnTo>
                  <a:lnTo>
                    <a:pt x="484" y="17"/>
                  </a:lnTo>
                  <a:lnTo>
                    <a:pt x="482" y="17"/>
                  </a:lnTo>
                  <a:lnTo>
                    <a:pt x="471" y="23"/>
                  </a:lnTo>
                  <a:lnTo>
                    <a:pt x="476" y="35"/>
                  </a:lnTo>
                  <a:lnTo>
                    <a:pt x="472" y="23"/>
                  </a:lnTo>
                  <a:lnTo>
                    <a:pt x="460" y="28"/>
                  </a:lnTo>
                  <a:lnTo>
                    <a:pt x="459" y="29"/>
                  </a:lnTo>
                  <a:lnTo>
                    <a:pt x="447" y="36"/>
                  </a:lnTo>
                  <a:lnTo>
                    <a:pt x="436" y="42"/>
                  </a:lnTo>
                  <a:lnTo>
                    <a:pt x="434" y="44"/>
                  </a:lnTo>
                  <a:lnTo>
                    <a:pt x="424" y="53"/>
                  </a:lnTo>
                  <a:lnTo>
                    <a:pt x="431" y="63"/>
                  </a:lnTo>
                  <a:lnTo>
                    <a:pt x="425" y="52"/>
                  </a:lnTo>
                  <a:lnTo>
                    <a:pt x="413" y="60"/>
                  </a:lnTo>
                  <a:lnTo>
                    <a:pt x="412" y="61"/>
                  </a:lnTo>
                  <a:lnTo>
                    <a:pt x="400" y="70"/>
                  </a:lnTo>
                  <a:lnTo>
                    <a:pt x="388" y="80"/>
                  </a:lnTo>
                  <a:lnTo>
                    <a:pt x="378" y="89"/>
                  </a:lnTo>
                  <a:lnTo>
                    <a:pt x="366" y="100"/>
                  </a:lnTo>
                  <a:lnTo>
                    <a:pt x="353" y="112"/>
                  </a:lnTo>
                  <a:lnTo>
                    <a:pt x="352" y="112"/>
                  </a:lnTo>
                  <a:lnTo>
                    <a:pt x="341" y="123"/>
                  </a:lnTo>
                  <a:lnTo>
                    <a:pt x="341" y="124"/>
                  </a:lnTo>
                  <a:lnTo>
                    <a:pt x="330" y="137"/>
                  </a:lnTo>
                  <a:lnTo>
                    <a:pt x="338" y="146"/>
                  </a:lnTo>
                  <a:lnTo>
                    <a:pt x="330" y="136"/>
                  </a:lnTo>
                  <a:lnTo>
                    <a:pt x="318" y="148"/>
                  </a:lnTo>
                  <a:lnTo>
                    <a:pt x="318" y="149"/>
                  </a:lnTo>
                  <a:lnTo>
                    <a:pt x="306" y="162"/>
                  </a:lnTo>
                  <a:lnTo>
                    <a:pt x="295" y="176"/>
                  </a:lnTo>
                  <a:lnTo>
                    <a:pt x="294" y="177"/>
                  </a:lnTo>
                  <a:lnTo>
                    <a:pt x="283" y="191"/>
                  </a:lnTo>
                  <a:lnTo>
                    <a:pt x="292" y="200"/>
                  </a:lnTo>
                  <a:lnTo>
                    <a:pt x="284" y="190"/>
                  </a:lnTo>
                  <a:lnTo>
                    <a:pt x="272" y="205"/>
                  </a:lnTo>
                  <a:lnTo>
                    <a:pt x="271" y="206"/>
                  </a:lnTo>
                  <a:lnTo>
                    <a:pt x="259" y="220"/>
                  </a:lnTo>
                  <a:lnTo>
                    <a:pt x="269" y="229"/>
                  </a:lnTo>
                  <a:lnTo>
                    <a:pt x="260" y="219"/>
                  </a:lnTo>
                  <a:lnTo>
                    <a:pt x="248" y="233"/>
                  </a:lnTo>
                  <a:lnTo>
                    <a:pt x="247" y="233"/>
                  </a:lnTo>
                  <a:lnTo>
                    <a:pt x="235" y="249"/>
                  </a:lnTo>
                  <a:lnTo>
                    <a:pt x="235" y="250"/>
                  </a:lnTo>
                  <a:lnTo>
                    <a:pt x="224" y="266"/>
                  </a:lnTo>
                  <a:lnTo>
                    <a:pt x="212" y="282"/>
                  </a:lnTo>
                  <a:lnTo>
                    <a:pt x="222" y="291"/>
                  </a:lnTo>
                  <a:lnTo>
                    <a:pt x="212" y="282"/>
                  </a:lnTo>
                  <a:lnTo>
                    <a:pt x="200" y="300"/>
                  </a:lnTo>
                  <a:lnTo>
                    <a:pt x="209" y="307"/>
                  </a:lnTo>
                  <a:lnTo>
                    <a:pt x="200" y="299"/>
                  </a:lnTo>
                  <a:lnTo>
                    <a:pt x="188" y="315"/>
                  </a:lnTo>
                  <a:lnTo>
                    <a:pt x="188" y="316"/>
                  </a:lnTo>
                  <a:lnTo>
                    <a:pt x="177" y="332"/>
                  </a:lnTo>
                  <a:lnTo>
                    <a:pt x="165" y="350"/>
                  </a:lnTo>
                  <a:lnTo>
                    <a:pt x="153" y="367"/>
                  </a:lnTo>
                  <a:lnTo>
                    <a:pt x="153" y="368"/>
                  </a:lnTo>
                  <a:lnTo>
                    <a:pt x="142" y="387"/>
                  </a:lnTo>
                  <a:lnTo>
                    <a:pt x="151" y="393"/>
                  </a:lnTo>
                  <a:lnTo>
                    <a:pt x="142" y="385"/>
                  </a:lnTo>
                  <a:lnTo>
                    <a:pt x="130" y="404"/>
                  </a:lnTo>
                  <a:lnTo>
                    <a:pt x="117" y="421"/>
                  </a:lnTo>
                  <a:lnTo>
                    <a:pt x="105" y="440"/>
                  </a:lnTo>
                  <a:lnTo>
                    <a:pt x="93" y="457"/>
                  </a:lnTo>
                  <a:lnTo>
                    <a:pt x="92" y="458"/>
                  </a:lnTo>
                  <a:lnTo>
                    <a:pt x="81" y="478"/>
                  </a:lnTo>
                  <a:lnTo>
                    <a:pt x="69" y="497"/>
                  </a:lnTo>
                  <a:lnTo>
                    <a:pt x="79" y="504"/>
                  </a:lnTo>
                  <a:lnTo>
                    <a:pt x="70" y="496"/>
                  </a:lnTo>
                  <a:lnTo>
                    <a:pt x="58" y="514"/>
                  </a:lnTo>
                  <a:lnTo>
                    <a:pt x="58" y="515"/>
                  </a:lnTo>
                  <a:lnTo>
                    <a:pt x="47" y="533"/>
                  </a:lnTo>
                  <a:lnTo>
                    <a:pt x="35" y="554"/>
                  </a:lnTo>
                  <a:lnTo>
                    <a:pt x="33" y="554"/>
                  </a:lnTo>
                  <a:lnTo>
                    <a:pt x="22" y="572"/>
                  </a:lnTo>
                  <a:lnTo>
                    <a:pt x="11" y="592"/>
                  </a:lnTo>
                  <a:lnTo>
                    <a:pt x="21" y="598"/>
                  </a:lnTo>
                  <a:lnTo>
                    <a:pt x="12" y="591"/>
                  </a:lnTo>
                  <a:lnTo>
                    <a:pt x="0" y="609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FFFF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6336" name="Group 10"/>
            <p:cNvGrpSpPr>
              <a:grpSpLocks/>
            </p:cNvGrpSpPr>
            <p:nvPr/>
          </p:nvGrpSpPr>
          <p:grpSpPr bwMode="auto">
            <a:xfrm>
              <a:off x="1826" y="466"/>
              <a:ext cx="1052" cy="585"/>
              <a:chOff x="1826" y="466"/>
              <a:chExt cx="1052" cy="585"/>
            </a:xfrm>
          </p:grpSpPr>
          <p:sp>
            <p:nvSpPr>
              <p:cNvPr id="56337" name="Line 11"/>
              <p:cNvSpPr>
                <a:spLocks noChangeShapeType="1"/>
              </p:cNvSpPr>
              <p:nvPr/>
            </p:nvSpPr>
            <p:spPr bwMode="auto">
              <a:xfrm flipH="1">
                <a:off x="1826" y="466"/>
                <a:ext cx="0" cy="57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38" name="Line 12"/>
              <p:cNvSpPr>
                <a:spLocks noChangeShapeType="1"/>
              </p:cNvSpPr>
              <p:nvPr/>
            </p:nvSpPr>
            <p:spPr bwMode="auto">
              <a:xfrm>
                <a:off x="1871" y="765"/>
                <a:ext cx="322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 type="triangle" w="sm" len="med"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39" name="Line 13"/>
              <p:cNvSpPr>
                <a:spLocks noChangeShapeType="1"/>
              </p:cNvSpPr>
              <p:nvPr/>
            </p:nvSpPr>
            <p:spPr bwMode="auto">
              <a:xfrm>
                <a:off x="2477" y="783"/>
                <a:ext cx="322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 type="triangle" w="sm" len="med"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40" name="Line 14"/>
              <p:cNvSpPr>
                <a:spLocks noChangeShapeType="1"/>
              </p:cNvSpPr>
              <p:nvPr/>
            </p:nvSpPr>
            <p:spPr bwMode="auto">
              <a:xfrm flipH="1">
                <a:off x="2878" y="473"/>
                <a:ext cx="0" cy="57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41" name="Line 15"/>
              <p:cNvSpPr>
                <a:spLocks noChangeShapeType="1"/>
              </p:cNvSpPr>
              <p:nvPr/>
            </p:nvSpPr>
            <p:spPr bwMode="auto">
              <a:xfrm>
                <a:off x="2323" y="500"/>
                <a:ext cx="0" cy="53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539750" y="1773238"/>
            <a:ext cx="824547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>
                <a:solidFill>
                  <a:srgbClr val="00FF00"/>
                </a:solidFill>
              </a:rPr>
              <a:t>各质点位移同时达到最大时</a:t>
            </a:r>
            <a:r>
              <a:rPr kumimoji="1" lang="zh-CN" altLang="en-US" dirty="0"/>
              <a:t>：动能为零，势能不为零</a:t>
            </a:r>
            <a:r>
              <a:rPr kumimoji="1" lang="zh-CN" altLang="en-US" dirty="0" smtClean="0"/>
              <a:t>，从波腹到波节形变依次增大，因此势能主要</a:t>
            </a:r>
            <a:r>
              <a:rPr kumimoji="1" lang="zh-CN" altLang="en-US" dirty="0"/>
              <a:t>集中在波节；</a:t>
            </a:r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539750" y="2781300"/>
            <a:ext cx="8321675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>
                <a:solidFill>
                  <a:srgbClr val="00FF00"/>
                </a:solidFill>
              </a:rPr>
              <a:t>当各质点回到平衡位置时</a:t>
            </a:r>
            <a:r>
              <a:rPr kumimoji="1" lang="zh-CN" altLang="en-US" dirty="0" smtClean="0"/>
              <a:t>：势能</a:t>
            </a:r>
            <a:r>
              <a:rPr kumimoji="1" lang="zh-CN" altLang="en-US" dirty="0"/>
              <a:t>为</a:t>
            </a:r>
            <a:r>
              <a:rPr kumimoji="1" lang="zh-CN" altLang="en-US" dirty="0" smtClean="0"/>
              <a:t>零，动能</a:t>
            </a:r>
            <a:r>
              <a:rPr kumimoji="1" lang="zh-CN" altLang="en-US" dirty="0"/>
              <a:t>最大</a:t>
            </a:r>
            <a:r>
              <a:rPr kumimoji="1" lang="zh-CN" altLang="en-US" dirty="0" smtClean="0"/>
              <a:t>，从波节到波腹速度依次增加，因此动能主要</a:t>
            </a:r>
            <a:r>
              <a:rPr kumimoji="1" lang="zh-CN" altLang="en-US" dirty="0"/>
              <a:t>集中在波腹。</a:t>
            </a:r>
          </a:p>
        </p:txBody>
      </p:sp>
      <p:sp>
        <p:nvSpPr>
          <p:cNvPr id="76818" name="Text Box 18"/>
          <p:cNvSpPr txBox="1">
            <a:spLocks noChangeArrowheads="1"/>
          </p:cNvSpPr>
          <p:nvPr/>
        </p:nvSpPr>
        <p:spPr bwMode="auto">
          <a:xfrm>
            <a:off x="762000" y="4572000"/>
            <a:ext cx="81692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/>
              <a:t>在驻波波动过程中，动能和势能不断转换，能量在相邻的波腹、波节间来回转移。因此，</a:t>
            </a:r>
            <a:r>
              <a:rPr kumimoji="1" lang="zh-CN" altLang="en-US">
                <a:solidFill>
                  <a:srgbClr val="FFFF00"/>
                </a:solidFill>
              </a:rPr>
              <a:t>驻波是不传播能量的。</a:t>
            </a:r>
          </a:p>
        </p:txBody>
      </p:sp>
      <p:sp>
        <p:nvSpPr>
          <p:cNvPr id="76819" name="AutoShape 19"/>
          <p:cNvSpPr>
            <a:spLocks noChangeArrowheads="1"/>
          </p:cNvSpPr>
          <p:nvPr/>
        </p:nvSpPr>
        <p:spPr bwMode="auto">
          <a:xfrm>
            <a:off x="228600" y="3886200"/>
            <a:ext cx="1143000" cy="685800"/>
          </a:xfrm>
          <a:prstGeom prst="cloudCallout">
            <a:avLst>
              <a:gd name="adj1" fmla="val 82083"/>
              <a:gd name="adj2" fmla="val 72685"/>
            </a:avLst>
          </a:prstGeom>
          <a:solidFill>
            <a:srgbClr val="D60093"/>
          </a:solidFill>
          <a:ln w="9525">
            <a:solidFill>
              <a:srgbClr val="FF0066"/>
            </a:solidFill>
            <a:round/>
            <a:headEnd/>
            <a:tailEnd/>
          </a:ln>
        </p:spPr>
        <p:txBody>
          <a:bodyPr wrap="none" lIns="0" rIns="0" anchor="ctr"/>
          <a:lstStyle/>
          <a:p>
            <a:pPr algn="ctr" eaLnBrk="0" hangingPunct="0"/>
            <a:r>
              <a:rPr lang="zh-CN" altLang="en-US" sz="2800">
                <a:ea typeface="隶书" pitchFamily="49" charset="-122"/>
              </a:rPr>
              <a:t>结论</a:t>
            </a:r>
            <a:endParaRPr lang="zh-CN" altLang="en-US" sz="2800"/>
          </a:p>
        </p:txBody>
      </p:sp>
      <p:sp>
        <p:nvSpPr>
          <p:cNvPr id="76820" name="Text Box 20"/>
          <p:cNvSpPr txBox="1">
            <a:spLocks noChangeArrowheads="1"/>
          </p:cNvSpPr>
          <p:nvPr/>
        </p:nvSpPr>
        <p:spPr bwMode="auto">
          <a:xfrm>
            <a:off x="755650" y="5661025"/>
            <a:ext cx="4516438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/>
              <a:t>这一结论也可从能流密度说明。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6" grpId="0" autoUpdateAnimBg="0"/>
      <p:bldP spid="76817" grpId="0" autoUpdateAnimBg="0"/>
      <p:bldP spid="76818" grpId="0" autoUpdateAnimBg="0"/>
      <p:bldP spid="76819" grpId="0" animBg="1" autoUpdateAnimBg="0"/>
      <p:bldP spid="7682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A6CAEC-D9DC-4C57-BB09-B601C0291D87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35847" name="Text Box 4"/>
          <p:cNvSpPr txBox="1">
            <a:spLocks noChangeArrowheads="1"/>
          </p:cNvSpPr>
          <p:nvPr/>
        </p:nvSpPr>
        <p:spPr bwMode="auto">
          <a:xfrm>
            <a:off x="323850" y="333375"/>
            <a:ext cx="2303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FF00"/>
                </a:solidFill>
              </a:rPr>
              <a:t>(6)</a:t>
            </a:r>
            <a:r>
              <a:rPr lang="en-US" altLang="zh-CN">
                <a:solidFill>
                  <a:srgbClr val="FF6600"/>
                </a:solidFill>
              </a:rPr>
              <a:t> </a:t>
            </a:r>
            <a:r>
              <a:rPr lang="zh-CN" altLang="en-US"/>
              <a:t>简正模</a:t>
            </a:r>
            <a:r>
              <a:rPr lang="zh-CN" altLang="en-US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611188" y="908050"/>
            <a:ext cx="763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对于两端固定绳子上形成的驻波，波长必须满足</a:t>
            </a:r>
            <a:r>
              <a:rPr lang="en-US" altLang="zh-CN">
                <a:solidFill>
                  <a:schemeClr val="bg1"/>
                </a:solidFill>
              </a:rPr>
              <a:t>: 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500063" y="5143500"/>
            <a:ext cx="828040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  </a:t>
            </a:r>
            <a:r>
              <a:rPr lang="zh-CN" altLang="en-US">
                <a:solidFill>
                  <a:schemeClr val="bg1"/>
                </a:solidFill>
              </a:rPr>
              <a:t>当外界激发频率等于振动系统的本征频率时，就会引起驻波，这种现象也称为</a:t>
            </a:r>
            <a:r>
              <a:rPr lang="zh-CN" altLang="en-US">
                <a:solidFill>
                  <a:srgbClr val="FFFF00"/>
                </a:solidFill>
              </a:rPr>
              <a:t>共振。</a:t>
            </a:r>
            <a:r>
              <a:rPr lang="zh-CN" alt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642938" y="2628900"/>
            <a:ext cx="24526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驻波波长和频率</a:t>
            </a:r>
            <a:r>
              <a:rPr lang="en-US" altLang="zh-CN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500063" y="3500438"/>
            <a:ext cx="8301037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i="1">
                <a:solidFill>
                  <a:schemeClr val="bg1"/>
                </a:solidFill>
              </a:rPr>
              <a:t>n</a:t>
            </a:r>
            <a:r>
              <a:rPr lang="en-US" altLang="zh-CN">
                <a:solidFill>
                  <a:schemeClr val="bg1"/>
                </a:solidFill>
              </a:rPr>
              <a:t>=1</a:t>
            </a:r>
            <a:r>
              <a:rPr lang="zh-CN" altLang="en-US">
                <a:solidFill>
                  <a:schemeClr val="bg1"/>
                </a:solidFill>
              </a:rPr>
              <a:t>的频率称为</a:t>
            </a:r>
            <a:r>
              <a:rPr lang="zh-CN" altLang="en-US">
                <a:solidFill>
                  <a:srgbClr val="FFFF00"/>
                </a:solidFill>
              </a:rPr>
              <a:t>基频</a:t>
            </a:r>
            <a:r>
              <a:rPr lang="zh-CN" altLang="en-US">
                <a:solidFill>
                  <a:schemeClr val="bg1"/>
                </a:solidFill>
              </a:rPr>
              <a:t>，其它频率称为</a:t>
            </a:r>
            <a:r>
              <a:rPr lang="zh-CN" altLang="en-US">
                <a:solidFill>
                  <a:srgbClr val="FFFF00"/>
                </a:solidFill>
              </a:rPr>
              <a:t>谐频</a:t>
            </a:r>
            <a:r>
              <a:rPr lang="en-US" altLang="zh-CN"/>
              <a:t>(</a:t>
            </a:r>
            <a:r>
              <a:rPr lang="zh-CN" altLang="en-US"/>
              <a:t>或倍频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35842" name="Object 17">
            <a:hlinkClick r:id="rId4" action="ppaction://hlinkfile"/>
          </p:cNvPr>
          <p:cNvGraphicFramePr>
            <a:graphicFrameLocks noChangeAspect="1"/>
          </p:cNvGraphicFramePr>
          <p:nvPr/>
        </p:nvGraphicFramePr>
        <p:xfrm>
          <a:off x="7596188" y="476250"/>
          <a:ext cx="1209675" cy="466725"/>
        </p:xfrm>
        <a:graphic>
          <a:graphicData uri="http://schemas.openxmlformats.org/presentationml/2006/ole">
            <p:oleObj spid="_x0000_s35842" name="包" r:id="rId5" imgW="1209600" imgH="466560" progId="Package">
              <p:embed/>
            </p:oleObj>
          </a:graphicData>
        </a:graphic>
      </p:graphicFrame>
      <p:sp>
        <p:nvSpPr>
          <p:cNvPr id="35854" name="Text Box 12"/>
          <p:cNvSpPr txBox="1">
            <a:spLocks noChangeArrowheads="1"/>
          </p:cNvSpPr>
          <p:nvPr/>
        </p:nvSpPr>
        <p:spPr bwMode="auto">
          <a:xfrm>
            <a:off x="3429000" y="1571625"/>
            <a:ext cx="1736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=1,2,3,…)</a:t>
            </a:r>
          </a:p>
        </p:txBody>
      </p:sp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2286000" y="1428750"/>
          <a:ext cx="1028700" cy="828675"/>
        </p:xfrm>
        <a:graphic>
          <a:graphicData uri="http://schemas.openxmlformats.org/presentationml/2006/ole">
            <p:oleObj spid="_x0000_s35843" name="公式" r:id="rId6" imgW="1002960" imgH="749160" progId="Equation.3">
              <p:embed/>
            </p:oleObj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/>
        </p:nvGraphicFramePr>
        <p:xfrm>
          <a:off x="3232150" y="2414588"/>
          <a:ext cx="1250950" cy="871537"/>
        </p:xfrm>
        <a:graphic>
          <a:graphicData uri="http://schemas.openxmlformats.org/presentationml/2006/ole">
            <p:oleObj spid="_x0000_s35844" name="公式" r:id="rId7" imgW="1180800" imgH="76176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786313" y="2414588"/>
          <a:ext cx="1343025" cy="857250"/>
        </p:xfrm>
        <a:graphic>
          <a:graphicData uri="http://schemas.openxmlformats.org/presentationml/2006/ole">
            <p:oleObj spid="_x0000_s35845" name="公式" r:id="rId8" imgW="1269720" imgH="749160" progId="Equation.3">
              <p:embed/>
            </p:oleObj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28625" y="4071938"/>
            <a:ext cx="8358188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</a:rPr>
              <a:t>各种可能频率的振动方式称为系统的</a:t>
            </a:r>
            <a:r>
              <a:rPr lang="zh-CN" altLang="en-US">
                <a:solidFill>
                  <a:srgbClr val="FFFF00"/>
                </a:solidFill>
              </a:rPr>
              <a:t>简正模</a:t>
            </a:r>
            <a:r>
              <a:rPr lang="zh-CN" altLang="en-US"/>
              <a:t>，</a:t>
            </a:r>
            <a:r>
              <a:rPr lang="zh-CN" altLang="en-US">
                <a:solidFill>
                  <a:schemeClr val="bg1"/>
                </a:solidFill>
              </a:rPr>
              <a:t>相应的频率称为</a:t>
            </a:r>
            <a:r>
              <a:rPr lang="zh-CN" altLang="en-US">
                <a:solidFill>
                  <a:srgbClr val="FFFF00"/>
                </a:solidFill>
              </a:rPr>
              <a:t>简正频率</a:t>
            </a:r>
            <a:r>
              <a:rPr lang="zh-CN" altLang="en-US">
                <a:solidFill>
                  <a:schemeClr val="bg1"/>
                </a:solidFill>
              </a:rPr>
              <a:t>或</a:t>
            </a:r>
            <a:r>
              <a:rPr lang="zh-CN" altLang="en-US">
                <a:solidFill>
                  <a:srgbClr val="FFFF00"/>
                </a:solidFill>
              </a:rPr>
              <a:t>本征频率</a:t>
            </a:r>
            <a:r>
              <a:rPr lang="zh-CN" altLang="en-US"/>
              <a:t>。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8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/>
      <p:bldP spid="98315" grpId="0"/>
      <p:bldP spid="98319" grpId="0"/>
      <p:bldP spid="98320" grpId="0"/>
      <p:bldP spid="35854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87C44E-3D82-4BB3-A8BC-878C04A08EAD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36869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3719512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66FF33"/>
                </a:solidFill>
              </a:rPr>
              <a:t>(7)</a:t>
            </a:r>
            <a:r>
              <a:rPr kumimoji="1" lang="zh-CN" altLang="en-US">
                <a:solidFill>
                  <a:schemeClr val="bg1"/>
                </a:solidFill>
              </a:rPr>
              <a:t>半波损失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857250" y="785813"/>
            <a:ext cx="7361238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/>
              <a:t>入射波在反射时发生</a:t>
            </a:r>
            <a:r>
              <a:rPr kumimoji="1" lang="zh-CN" altLang="en-US">
                <a:latin typeface="宋体" pitchFamily="2" charset="-122"/>
              </a:rPr>
              <a:t>相位突变</a:t>
            </a:r>
            <a:r>
              <a:rPr kumimoji="1" lang="zh-CN" altLang="en-US">
                <a:latin typeface="宋体" pitchFamily="2" charset="-122"/>
                <a:sym typeface="Symbol" pitchFamily="18" charset="2"/>
              </a:rPr>
              <a:t></a:t>
            </a:r>
            <a:r>
              <a:rPr kumimoji="1" lang="zh-CN" altLang="en-US"/>
              <a:t>的现象称为</a:t>
            </a:r>
            <a:r>
              <a:rPr kumimoji="1" lang="zh-CN" altLang="en-US">
                <a:solidFill>
                  <a:srgbClr val="FFFF00"/>
                </a:solidFill>
              </a:rPr>
              <a:t>半波损失</a:t>
            </a:r>
            <a:r>
              <a:rPr kumimoji="1" lang="zh-CN" altLang="en-US"/>
              <a:t>。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530225" y="1357313"/>
            <a:ext cx="2328863" cy="5667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defTabSz="762000" eaLnBrk="0" hangingPunct="0">
              <a:lnSpc>
                <a:spcPct val="130000"/>
              </a:lnSpc>
            </a:pPr>
            <a:r>
              <a:rPr kumimoji="1" lang="zh-CN" altLang="en-US">
                <a:latin typeface="宋体" pitchFamily="2" charset="-122"/>
              </a:rPr>
              <a:t>弦线上的驻波：</a:t>
            </a:r>
            <a:endParaRPr kumimoji="1" lang="zh-CN" altLang="en-US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571500" y="2500313"/>
            <a:ext cx="3887788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FF00"/>
                </a:solidFill>
              </a:rPr>
              <a:t>b.</a:t>
            </a:r>
            <a:r>
              <a:rPr kumimoji="1" lang="zh-CN" altLang="en-US">
                <a:solidFill>
                  <a:srgbClr val="FFFF00"/>
                </a:solidFill>
              </a:rPr>
              <a:t>固定端</a:t>
            </a:r>
            <a:r>
              <a:rPr kumimoji="1" lang="zh-CN" altLang="en-US"/>
              <a:t>反射    形成</a:t>
            </a:r>
            <a:r>
              <a:rPr kumimoji="1" lang="zh-CN" altLang="en-US">
                <a:solidFill>
                  <a:srgbClr val="FFFF00"/>
                </a:solidFill>
              </a:rPr>
              <a:t>波节</a:t>
            </a:r>
            <a:r>
              <a:rPr kumimoji="1" lang="zh-CN" altLang="en-US"/>
              <a:t> </a:t>
            </a:r>
            <a:r>
              <a:rPr kumimoji="1" lang="zh-CN" altLang="en-US">
                <a:sym typeface="Symbol" pitchFamily="18" charset="2"/>
              </a:rPr>
              <a:t>                          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571500" y="1928813"/>
            <a:ext cx="44196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FF00"/>
                </a:solidFill>
              </a:rPr>
              <a:t>a.</a:t>
            </a:r>
            <a:r>
              <a:rPr kumimoji="1" lang="zh-CN" altLang="en-US">
                <a:solidFill>
                  <a:srgbClr val="FFFF00"/>
                </a:solidFill>
              </a:rPr>
              <a:t>自由端</a:t>
            </a:r>
            <a:r>
              <a:rPr kumimoji="1" lang="zh-CN" altLang="en-US"/>
              <a:t>反射     形成</a:t>
            </a:r>
            <a:r>
              <a:rPr kumimoji="1" lang="zh-CN" altLang="en-US">
                <a:solidFill>
                  <a:srgbClr val="FFFF00"/>
                </a:solidFill>
              </a:rPr>
              <a:t>波腹</a:t>
            </a:r>
          </a:p>
        </p:txBody>
      </p:sp>
      <p:graphicFrame>
        <p:nvGraphicFramePr>
          <p:cNvPr id="36866" name="Object 13">
            <a:hlinkClick r:id="rId3" action="ppaction://hlinkfile"/>
          </p:cNvPr>
          <p:cNvGraphicFramePr>
            <a:graphicFrameLocks noChangeAspect="1"/>
          </p:cNvGraphicFramePr>
          <p:nvPr/>
        </p:nvGraphicFramePr>
        <p:xfrm>
          <a:off x="7429500" y="285750"/>
          <a:ext cx="1209675" cy="466725"/>
        </p:xfrm>
        <a:graphic>
          <a:graphicData uri="http://schemas.openxmlformats.org/presentationml/2006/ole">
            <p:oleObj spid="_x0000_s36866" name="包" r:id="rId4" imgW="1209600" imgH="466560" progId="Package">
              <p:embed/>
            </p:oleObj>
          </a:graphicData>
        </a:graphic>
      </p:graphicFrame>
      <p:graphicFrame>
        <p:nvGraphicFramePr>
          <p:cNvPr id="36867" name="Object 14">
            <a:hlinkClick r:id="rId5" action="ppaction://hlinkfile"/>
          </p:cNvPr>
          <p:cNvGraphicFramePr>
            <a:graphicFrameLocks noChangeAspect="1"/>
          </p:cNvGraphicFramePr>
          <p:nvPr/>
        </p:nvGraphicFramePr>
        <p:xfrm>
          <a:off x="7429500" y="3571875"/>
          <a:ext cx="1504950" cy="476250"/>
        </p:xfrm>
        <a:graphic>
          <a:graphicData uri="http://schemas.openxmlformats.org/presentationml/2006/ole">
            <p:oleObj spid="_x0000_s36867" name="包" r:id="rId6" imgW="1504800" imgH="476280" progId="">
              <p:embed/>
            </p:oleObj>
          </a:graphicData>
        </a:graphic>
      </p:graphicFrame>
      <p:sp>
        <p:nvSpPr>
          <p:cNvPr id="43" name="Text Box 33"/>
          <p:cNvSpPr txBox="1">
            <a:spLocks noChangeArrowheads="1"/>
          </p:cNvSpPr>
          <p:nvPr/>
        </p:nvSpPr>
        <p:spPr bwMode="auto">
          <a:xfrm>
            <a:off x="642938" y="4824413"/>
            <a:ext cx="68183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z</a:t>
            </a:r>
            <a:r>
              <a:rPr lang="zh-CN" altLang="en-US"/>
              <a:t>大 的称为</a:t>
            </a:r>
            <a:r>
              <a:rPr lang="en-US" altLang="zh-CN"/>
              <a:t> </a:t>
            </a:r>
            <a:r>
              <a:rPr lang="zh-CN" altLang="en-US"/>
              <a:t>波密媒质，</a:t>
            </a:r>
            <a:r>
              <a:rPr lang="en-US" altLang="zh-CN" i="1"/>
              <a:t>z</a:t>
            </a:r>
            <a:r>
              <a:rPr lang="zh-CN" altLang="en-US"/>
              <a:t>小 的称为波疏媒质。</a:t>
            </a:r>
          </a:p>
        </p:txBody>
      </p:sp>
      <p:grpSp>
        <p:nvGrpSpPr>
          <p:cNvPr id="2" name="组合 48"/>
          <p:cNvGrpSpPr>
            <a:grpSpLocks/>
          </p:cNvGrpSpPr>
          <p:nvPr/>
        </p:nvGrpSpPr>
        <p:grpSpPr bwMode="auto">
          <a:xfrm>
            <a:off x="571500" y="4181475"/>
            <a:ext cx="4749800" cy="533400"/>
            <a:chOff x="-3143329" y="3286203"/>
            <a:chExt cx="4749756" cy="532806"/>
          </a:xfrm>
        </p:grpSpPr>
        <p:sp>
          <p:nvSpPr>
            <p:cNvPr id="36910" name="Text Box 30"/>
            <p:cNvSpPr txBox="1">
              <a:spLocks noChangeArrowheads="1"/>
            </p:cNvSpPr>
            <p:nvPr/>
          </p:nvSpPr>
          <p:spPr bwMode="auto">
            <a:xfrm>
              <a:off x="-3143329" y="3357601"/>
              <a:ext cx="4214878" cy="461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FF00"/>
                  </a:solidFill>
                </a:rPr>
                <a:t>定义：</a:t>
              </a:r>
              <a:r>
                <a:rPr lang="en-US" altLang="zh-CN">
                  <a:solidFill>
                    <a:srgbClr val="FFFF00"/>
                  </a:solidFill>
                </a:rPr>
                <a:t> </a:t>
              </a:r>
              <a:r>
                <a:rPr lang="zh-CN" altLang="en-US">
                  <a:solidFill>
                    <a:srgbClr val="FFFF00"/>
                  </a:solidFill>
                </a:rPr>
                <a:t>波阻抗或特性阻抗</a:t>
              </a:r>
            </a:p>
          </p:txBody>
        </p:sp>
        <p:sp>
          <p:nvSpPr>
            <p:cNvPr id="36911" name="TextBox 47"/>
            <p:cNvSpPr txBox="1">
              <a:spLocks noChangeArrowheads="1"/>
            </p:cNvSpPr>
            <p:nvPr/>
          </p:nvSpPr>
          <p:spPr bwMode="auto">
            <a:xfrm>
              <a:off x="500034" y="3286203"/>
              <a:ext cx="110639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solidFill>
                    <a:schemeClr val="bg1"/>
                  </a:solidFill>
                </a:rPr>
                <a:t>z </a:t>
              </a:r>
              <a:r>
                <a:rPr lang="en-US" altLang="zh-CN" sz="2800">
                  <a:solidFill>
                    <a:schemeClr val="bg1"/>
                  </a:solidFill>
                </a:rPr>
                <a:t>=</a:t>
              </a:r>
              <a:r>
                <a:rPr kumimoji="1" lang="en-US" altLang="zh-CN" sz="2800" i="1">
                  <a:solidFill>
                    <a:schemeClr val="bg1"/>
                  </a:solidFill>
                  <a:sym typeface="Symbol" pitchFamily="18" charset="2"/>
                </a:rPr>
                <a:t></a:t>
              </a:r>
              <a:r>
                <a:rPr kumimoji="1" lang="en-US" altLang="zh-CN" sz="2800">
                  <a:solidFill>
                    <a:schemeClr val="bg1"/>
                  </a:solidFill>
                </a:rPr>
                <a:t> </a:t>
              </a:r>
              <a:r>
                <a:rPr kumimoji="1" lang="en-US" altLang="zh-CN" sz="2800" i="1">
                  <a:solidFill>
                    <a:schemeClr val="bg1"/>
                  </a:solidFill>
                  <a:cs typeface="Times New Roman" pitchFamily="18" charset="0"/>
                </a:rPr>
                <a:t>u</a:t>
              </a:r>
              <a:endParaRPr lang="zh-CN" altLang="en-US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49"/>
          <p:cNvGrpSpPr>
            <a:grpSpLocks/>
          </p:cNvGrpSpPr>
          <p:nvPr/>
        </p:nvGrpSpPr>
        <p:grpSpPr bwMode="auto">
          <a:xfrm>
            <a:off x="4764088" y="1357313"/>
            <a:ext cx="4379912" cy="2143125"/>
            <a:chOff x="4764088" y="1428736"/>
            <a:chExt cx="4379912" cy="2143139"/>
          </a:xfrm>
        </p:grpSpPr>
        <p:grpSp>
          <p:nvGrpSpPr>
            <p:cNvPr id="36882" name="组合 14"/>
            <p:cNvGrpSpPr>
              <a:grpSpLocks/>
            </p:cNvGrpSpPr>
            <p:nvPr/>
          </p:nvGrpSpPr>
          <p:grpSpPr bwMode="auto">
            <a:xfrm>
              <a:off x="4764088" y="1500188"/>
              <a:ext cx="4379912" cy="2071687"/>
              <a:chOff x="500034" y="1428736"/>
              <a:chExt cx="4379941" cy="2071702"/>
            </a:xfrm>
          </p:grpSpPr>
          <p:sp>
            <p:nvSpPr>
              <p:cNvPr id="36885" name="矩形 15"/>
              <p:cNvSpPr>
                <a:spLocks noChangeArrowheads="1"/>
              </p:cNvSpPr>
              <p:nvPr/>
            </p:nvSpPr>
            <p:spPr bwMode="auto">
              <a:xfrm>
                <a:off x="500034" y="1428736"/>
                <a:ext cx="4214842" cy="2071702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6886" name="Group 5"/>
              <p:cNvGrpSpPr>
                <a:grpSpLocks/>
              </p:cNvGrpSpPr>
              <p:nvPr/>
            </p:nvGrpSpPr>
            <p:grpSpPr bwMode="auto">
              <a:xfrm>
                <a:off x="536575" y="1620546"/>
                <a:ext cx="4343400" cy="1753152"/>
                <a:chOff x="96" y="2592"/>
                <a:chExt cx="2736" cy="1104"/>
              </a:xfrm>
            </p:grpSpPr>
            <p:sp>
              <p:nvSpPr>
                <p:cNvPr id="36887" name="Line 6"/>
                <p:cNvSpPr>
                  <a:spLocks noChangeShapeType="1"/>
                </p:cNvSpPr>
                <p:nvPr/>
              </p:nvSpPr>
              <p:spPr bwMode="auto">
                <a:xfrm>
                  <a:off x="96" y="3133"/>
                  <a:ext cx="2422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88" name="Line 7"/>
                <p:cNvSpPr>
                  <a:spLocks noChangeShapeType="1"/>
                </p:cNvSpPr>
                <p:nvPr/>
              </p:nvSpPr>
              <p:spPr bwMode="auto">
                <a:xfrm>
                  <a:off x="1321" y="2592"/>
                  <a:ext cx="0" cy="106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89" name="Line 8"/>
                <p:cNvSpPr>
                  <a:spLocks noChangeShapeType="1"/>
                </p:cNvSpPr>
                <p:nvPr/>
              </p:nvSpPr>
              <p:spPr bwMode="auto">
                <a:xfrm>
                  <a:off x="713" y="2976"/>
                  <a:ext cx="542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90" name="Line 9"/>
                <p:cNvSpPr>
                  <a:spLocks noChangeShapeType="1"/>
                </p:cNvSpPr>
                <p:nvPr/>
              </p:nvSpPr>
              <p:spPr bwMode="auto">
                <a:xfrm>
                  <a:off x="1473" y="2979"/>
                  <a:ext cx="314" cy="0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91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720" y="3314"/>
                  <a:ext cx="418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92" name="Rectangle 11"/>
                <p:cNvSpPr>
                  <a:spLocks noChangeArrowheads="1"/>
                </p:cNvSpPr>
                <p:nvPr/>
              </p:nvSpPr>
              <p:spPr bwMode="auto">
                <a:xfrm>
                  <a:off x="1188" y="3114"/>
                  <a:ext cx="162" cy="2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12700" tIns="12700" rIns="12700" bIns="12700"/>
                <a:lstStyle/>
                <a:p>
                  <a:pPr algn="just"/>
                  <a:r>
                    <a:rPr lang="en-US" altLang="zh-CN" sz="2800">
                      <a:solidFill>
                        <a:schemeClr val="tx2"/>
                      </a:solidFill>
                    </a:rPr>
                    <a:t>0</a:t>
                  </a:r>
                </a:p>
              </p:txBody>
            </p:sp>
            <p:sp>
              <p:nvSpPr>
                <p:cNvPr id="36893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321" y="2620"/>
                  <a:ext cx="48" cy="7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94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330" y="2687"/>
                  <a:ext cx="60" cy="9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95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330" y="2791"/>
                  <a:ext cx="48" cy="7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96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330" y="2877"/>
                  <a:ext cx="48" cy="7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97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330" y="2991"/>
                  <a:ext cx="48" cy="7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98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330" y="3076"/>
                  <a:ext cx="48" cy="7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99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330" y="3162"/>
                  <a:ext cx="48" cy="7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900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330" y="3247"/>
                  <a:ext cx="48" cy="7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901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321" y="3361"/>
                  <a:ext cx="48" cy="7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902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321" y="3447"/>
                  <a:ext cx="48" cy="7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903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321" y="3532"/>
                  <a:ext cx="48" cy="7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90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332" y="2593"/>
                  <a:ext cx="1308" cy="4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zh-CN" altLang="en-US">
                      <a:solidFill>
                        <a:srgbClr val="FF00FF"/>
                      </a:solidFill>
                    </a:rPr>
                    <a:t>透射波 </a:t>
                  </a:r>
                  <a:r>
                    <a:rPr lang="en-US" altLang="zh-CN" sz="2800" i="1">
                      <a:solidFill>
                        <a:srgbClr val="FF00FF"/>
                      </a:solidFill>
                    </a:rPr>
                    <a:t>y</a:t>
                  </a:r>
                  <a:r>
                    <a:rPr lang="en-US" altLang="zh-CN" sz="2800" baseline="-25000">
                      <a:solidFill>
                        <a:srgbClr val="FF00FF"/>
                      </a:solidFill>
                    </a:rPr>
                    <a:t>2</a:t>
                  </a:r>
                  <a:endParaRPr lang="en-US" altLang="zh-CN" sz="2800" b="0" i="1">
                    <a:solidFill>
                      <a:srgbClr val="FF00FF"/>
                    </a:solidFill>
                  </a:endParaRPr>
                </a:p>
              </p:txBody>
            </p:sp>
            <p:sp>
              <p:nvSpPr>
                <p:cNvPr id="3690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96" y="3354"/>
                  <a:ext cx="1565" cy="3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zh-CN" altLang="en-US">
                      <a:solidFill>
                        <a:srgbClr val="FF0000"/>
                      </a:solidFill>
                    </a:rPr>
                    <a:t>反射波 </a:t>
                  </a:r>
                  <a:r>
                    <a:rPr lang="en-US" altLang="zh-CN" sz="2800" i="1">
                      <a:solidFill>
                        <a:srgbClr val="FF0000"/>
                      </a:solidFill>
                    </a:rPr>
                    <a:t>y</a:t>
                  </a:r>
                  <a:r>
                    <a:rPr lang="en-US" altLang="zh-CN" sz="2800" baseline="-25000">
                      <a:solidFill>
                        <a:srgbClr val="FF0000"/>
                      </a:solidFill>
                    </a:rPr>
                    <a:t>1</a:t>
                  </a:r>
                  <a:r>
                    <a:rPr lang="en-US" altLang="zh-CN" sz="2800">
                      <a:solidFill>
                        <a:srgbClr val="FF0000"/>
                      </a:solidFill>
                      <a:sym typeface="Symbol" pitchFamily="18" charset="2"/>
                    </a:rPr>
                    <a:t></a:t>
                  </a:r>
                  <a:endParaRPr lang="en-US" altLang="zh-CN" sz="2800" b="0" i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690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24" y="2602"/>
                  <a:ext cx="1508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zh-CN" altLang="en-US">
                      <a:solidFill>
                        <a:srgbClr val="0000FF"/>
                      </a:solidFill>
                    </a:rPr>
                    <a:t>入射波</a:t>
                  </a:r>
                  <a:r>
                    <a:rPr lang="zh-CN" altLang="en-US" sz="2800">
                      <a:solidFill>
                        <a:srgbClr val="0000FF"/>
                      </a:solidFill>
                    </a:rPr>
                    <a:t> </a:t>
                  </a:r>
                  <a:r>
                    <a:rPr lang="en-US" altLang="zh-CN" sz="2800" i="1">
                      <a:solidFill>
                        <a:srgbClr val="0000FF"/>
                      </a:solidFill>
                    </a:rPr>
                    <a:t>y</a:t>
                  </a:r>
                  <a:r>
                    <a:rPr lang="en-US" altLang="zh-CN" sz="2800" baseline="-25000">
                      <a:solidFill>
                        <a:srgbClr val="0000FF"/>
                      </a:solidFill>
                    </a:rPr>
                    <a:t>1</a:t>
                  </a:r>
                  <a:endParaRPr lang="en-US" altLang="zh-CN" sz="2800" b="0" i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690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776" y="3081"/>
                  <a:ext cx="399" cy="4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altLang="zh-CN" i="1">
                      <a:solidFill>
                        <a:schemeClr val="tx2"/>
                      </a:solidFill>
                    </a:rPr>
                    <a:t>z</a:t>
                  </a:r>
                  <a:r>
                    <a:rPr lang="en-US" altLang="zh-CN" baseline="-25000">
                      <a:solidFill>
                        <a:schemeClr val="tx2"/>
                      </a:solidFill>
                    </a:rPr>
                    <a:t>2</a:t>
                  </a:r>
                  <a:endParaRPr lang="en-US" altLang="zh-CN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690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01" y="3069"/>
                  <a:ext cx="399" cy="4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altLang="zh-CN" i="1">
                      <a:solidFill>
                        <a:schemeClr val="tx2"/>
                      </a:solidFill>
                    </a:rPr>
                    <a:t>z</a:t>
                  </a:r>
                  <a:r>
                    <a:rPr lang="en-US" altLang="zh-CN" baseline="-25000">
                      <a:solidFill>
                        <a:schemeClr val="tx2"/>
                      </a:solidFill>
                    </a:rPr>
                    <a:t>1</a:t>
                  </a:r>
                  <a:endParaRPr lang="en-US" altLang="zh-CN" i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690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414" y="3039"/>
                  <a:ext cx="418" cy="3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altLang="zh-CN" sz="2800" i="1">
                      <a:solidFill>
                        <a:schemeClr val="tx2"/>
                      </a:solidFill>
                    </a:rPr>
                    <a:t>x</a:t>
                  </a:r>
                  <a:endParaRPr lang="en-US" altLang="zh-CN" sz="2800">
                    <a:solidFill>
                      <a:schemeClr val="tx2"/>
                    </a:solidFill>
                  </a:endParaRPr>
                </a:p>
              </p:txBody>
            </p:sp>
          </p:grpSp>
        </p:grpSp>
        <p:sp>
          <p:nvSpPr>
            <p:cNvPr id="36883" name="TextBox 43"/>
            <p:cNvSpPr txBox="1">
              <a:spLocks noChangeArrowheads="1"/>
            </p:cNvSpPr>
            <p:nvPr/>
          </p:nvSpPr>
          <p:spPr bwMode="auto">
            <a:xfrm>
              <a:off x="4786314" y="1428736"/>
              <a:ext cx="82907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/>
                  </a:solidFill>
                </a:rPr>
                <a:t>介质</a:t>
              </a:r>
              <a:r>
                <a:rPr lang="en-US" altLang="zh-CN" sz="2000">
                  <a:solidFill>
                    <a:schemeClr val="tx2"/>
                  </a:solidFill>
                </a:rPr>
                <a:t>1</a:t>
              </a:r>
              <a:endParaRPr lang="zh-CN" altLang="en-US" sz="2000">
                <a:solidFill>
                  <a:schemeClr val="tx2"/>
                </a:solidFill>
              </a:endParaRPr>
            </a:p>
          </p:txBody>
        </p:sp>
        <p:sp>
          <p:nvSpPr>
            <p:cNvPr id="36884" name="TextBox 45"/>
            <p:cNvSpPr txBox="1">
              <a:spLocks noChangeArrowheads="1"/>
            </p:cNvSpPr>
            <p:nvPr/>
          </p:nvSpPr>
          <p:spPr bwMode="auto">
            <a:xfrm>
              <a:off x="8143900" y="1428736"/>
              <a:ext cx="82907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/>
                  </a:solidFill>
                </a:rPr>
                <a:t>介质</a:t>
              </a:r>
              <a:r>
                <a:rPr lang="en-US" altLang="zh-CN" sz="2000">
                  <a:solidFill>
                    <a:schemeClr val="tx2"/>
                  </a:solidFill>
                </a:rPr>
                <a:t>2</a:t>
              </a:r>
              <a:endParaRPr lang="zh-CN" altLang="en-US" sz="2000">
                <a:solidFill>
                  <a:schemeClr val="tx2"/>
                </a:solidFill>
              </a:endParaRPr>
            </a:p>
          </p:txBody>
        </p:sp>
      </p:grp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500" y="3143250"/>
            <a:ext cx="4826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说明固定端反射时发生了半波损失</a:t>
            </a:r>
          </a:p>
        </p:txBody>
      </p:sp>
      <p:grpSp>
        <p:nvGrpSpPr>
          <p:cNvPr id="6" name="组合 48"/>
          <p:cNvGrpSpPr>
            <a:grpSpLocks/>
          </p:cNvGrpSpPr>
          <p:nvPr/>
        </p:nvGrpSpPr>
        <p:grpSpPr bwMode="auto">
          <a:xfrm>
            <a:off x="500063" y="5429250"/>
            <a:ext cx="8501062" cy="1071563"/>
            <a:chOff x="642910" y="5286388"/>
            <a:chExt cx="8501090" cy="1071570"/>
          </a:xfrm>
        </p:grpSpPr>
        <p:sp>
          <p:nvSpPr>
            <p:cNvPr id="36880" name="Text Box 4"/>
            <p:cNvSpPr txBox="1">
              <a:spLocks noChangeArrowheads="1"/>
            </p:cNvSpPr>
            <p:nvPr/>
          </p:nvSpPr>
          <p:spPr bwMode="auto">
            <a:xfrm>
              <a:off x="642938" y="5286388"/>
              <a:ext cx="8501062" cy="105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30000"/>
                </a:lnSpc>
              </a:pPr>
              <a:r>
                <a:rPr kumimoji="1" lang="zh-CN" altLang="en-US"/>
                <a:t>         波从</a:t>
              </a:r>
              <a:r>
                <a:rPr kumimoji="1" lang="zh-CN" altLang="en-US">
                  <a:solidFill>
                    <a:srgbClr val="FFFF00"/>
                  </a:solidFill>
                </a:rPr>
                <a:t>波疏媒质</a:t>
              </a:r>
              <a:r>
                <a:rPr kumimoji="1" lang="zh-CN" altLang="en-US"/>
                <a:t>垂直入射或掠入射到</a:t>
              </a:r>
              <a:r>
                <a:rPr kumimoji="1" lang="zh-CN" altLang="en-US">
                  <a:solidFill>
                    <a:srgbClr val="FFFF00"/>
                  </a:solidFill>
                </a:rPr>
                <a:t>波密媒质</a:t>
              </a:r>
              <a:r>
                <a:rPr kumimoji="1" lang="zh-CN" altLang="en-US"/>
                <a:t>界面上反射时，有</a:t>
              </a:r>
              <a:r>
                <a:rPr kumimoji="1" lang="zh-CN" altLang="en-US">
                  <a:solidFill>
                    <a:srgbClr val="FFFF00"/>
                  </a:solidFill>
                </a:rPr>
                <a:t>半波损失</a:t>
              </a:r>
              <a:r>
                <a:rPr kumimoji="1" lang="zh-CN" altLang="en-US"/>
                <a:t>，在分界面处出现</a:t>
              </a:r>
              <a:r>
                <a:rPr kumimoji="1" lang="zh-CN" altLang="en-US">
                  <a:solidFill>
                    <a:srgbClr val="FFFF00"/>
                  </a:solidFill>
                </a:rPr>
                <a:t>波节。</a:t>
              </a:r>
              <a:endParaRPr kumimoji="1" lang="zh-CN" altLang="en-US"/>
            </a:p>
          </p:txBody>
        </p:sp>
        <p:sp>
          <p:nvSpPr>
            <p:cNvPr id="36881" name="矩形 47"/>
            <p:cNvSpPr>
              <a:spLocks noChangeArrowheads="1"/>
            </p:cNvSpPr>
            <p:nvPr/>
          </p:nvSpPr>
          <p:spPr bwMode="auto">
            <a:xfrm>
              <a:off x="642910" y="5286388"/>
              <a:ext cx="8501090" cy="1071570"/>
            </a:xfrm>
            <a:prstGeom prst="rect">
              <a:avLst/>
            </a:prstGeom>
            <a:noFill/>
            <a:ln w="9525" algn="ctr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42938" y="3714750"/>
            <a:ext cx="46434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波在两种介质分界面反射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autoUpdateAnimBg="0"/>
      <p:bldP spid="77829" grpId="0" autoUpdateAnimBg="0"/>
      <p:bldP spid="77830" grpId="0" autoUpdateAnimBg="0"/>
      <p:bldP spid="77831" grpId="0" autoUpdateAnimBg="0"/>
      <p:bldP spid="43" grpId="0" autoUpdateAnimBg="0"/>
      <p:bldP spid="47" grpId="0"/>
      <p:bldP spid="5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矩形 156"/>
          <p:cNvSpPr>
            <a:spLocks noChangeArrowheads="1"/>
          </p:cNvSpPr>
          <p:nvPr/>
        </p:nvSpPr>
        <p:spPr bwMode="auto">
          <a:xfrm>
            <a:off x="1714500" y="3429000"/>
            <a:ext cx="5715000" cy="314325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3" name="矩形 155"/>
          <p:cNvSpPr>
            <a:spLocks noChangeArrowheads="1"/>
          </p:cNvSpPr>
          <p:nvPr/>
        </p:nvSpPr>
        <p:spPr bwMode="auto">
          <a:xfrm>
            <a:off x="1714500" y="214313"/>
            <a:ext cx="5715000" cy="314325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69A86-4294-42A7-9718-3B0BC2D11536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grpSp>
        <p:nvGrpSpPr>
          <p:cNvPr id="3" name="Group 161"/>
          <p:cNvGrpSpPr>
            <a:grpSpLocks/>
          </p:cNvGrpSpPr>
          <p:nvPr/>
        </p:nvGrpSpPr>
        <p:grpSpPr bwMode="auto">
          <a:xfrm>
            <a:off x="2133600" y="4676775"/>
            <a:ext cx="4460875" cy="835025"/>
            <a:chOff x="1344" y="2946"/>
            <a:chExt cx="2810" cy="526"/>
          </a:xfrm>
        </p:grpSpPr>
        <p:sp>
          <p:nvSpPr>
            <p:cNvPr id="38037" name="Freeform 3"/>
            <p:cNvSpPr>
              <a:spLocks/>
            </p:cNvSpPr>
            <p:nvPr/>
          </p:nvSpPr>
          <p:spPr bwMode="auto">
            <a:xfrm>
              <a:off x="2460" y="2946"/>
              <a:ext cx="433" cy="269"/>
            </a:xfrm>
            <a:custGeom>
              <a:avLst/>
              <a:gdLst>
                <a:gd name="T0" fmla="*/ 0 w 1040"/>
                <a:gd name="T1" fmla="*/ 0 h 647"/>
                <a:gd name="T2" fmla="*/ 0 w 1040"/>
                <a:gd name="T3" fmla="*/ 0 h 647"/>
                <a:gd name="T4" fmla="*/ 0 w 1040"/>
                <a:gd name="T5" fmla="*/ 0 h 647"/>
                <a:gd name="T6" fmla="*/ 0 w 1040"/>
                <a:gd name="T7" fmla="*/ 0 h 647"/>
                <a:gd name="T8" fmla="*/ 0 w 1040"/>
                <a:gd name="T9" fmla="*/ 0 h 647"/>
                <a:gd name="T10" fmla="*/ 0 w 1040"/>
                <a:gd name="T11" fmla="*/ 0 h 647"/>
                <a:gd name="T12" fmla="*/ 0 w 1040"/>
                <a:gd name="T13" fmla="*/ 0 h 647"/>
                <a:gd name="T14" fmla="*/ 0 w 1040"/>
                <a:gd name="T15" fmla="*/ 0 h 6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40"/>
                <a:gd name="T25" fmla="*/ 0 h 647"/>
                <a:gd name="T26" fmla="*/ 1040 w 1040"/>
                <a:gd name="T27" fmla="*/ 647 h 64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40" h="647">
                  <a:moveTo>
                    <a:pt x="0" y="647"/>
                  </a:moveTo>
                  <a:cubicBezTo>
                    <a:pt x="36" y="588"/>
                    <a:pt x="73" y="530"/>
                    <a:pt x="120" y="467"/>
                  </a:cubicBezTo>
                  <a:cubicBezTo>
                    <a:pt x="167" y="404"/>
                    <a:pt x="227" y="330"/>
                    <a:pt x="280" y="267"/>
                  </a:cubicBezTo>
                  <a:cubicBezTo>
                    <a:pt x="333" y="204"/>
                    <a:pt x="397" y="127"/>
                    <a:pt x="440" y="87"/>
                  </a:cubicBezTo>
                  <a:cubicBezTo>
                    <a:pt x="483" y="47"/>
                    <a:pt x="500" y="40"/>
                    <a:pt x="540" y="27"/>
                  </a:cubicBezTo>
                  <a:cubicBezTo>
                    <a:pt x="580" y="14"/>
                    <a:pt x="627" y="0"/>
                    <a:pt x="680" y="7"/>
                  </a:cubicBezTo>
                  <a:cubicBezTo>
                    <a:pt x="733" y="14"/>
                    <a:pt x="800" y="27"/>
                    <a:pt x="860" y="67"/>
                  </a:cubicBezTo>
                  <a:cubicBezTo>
                    <a:pt x="920" y="107"/>
                    <a:pt x="1010" y="217"/>
                    <a:pt x="1040" y="247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038" name="Group 160"/>
            <p:cNvGrpSpPr>
              <a:grpSpLocks/>
            </p:cNvGrpSpPr>
            <p:nvPr/>
          </p:nvGrpSpPr>
          <p:grpSpPr bwMode="auto">
            <a:xfrm>
              <a:off x="1344" y="2952"/>
              <a:ext cx="2813" cy="524"/>
              <a:chOff x="1344" y="2952"/>
              <a:chExt cx="2813" cy="524"/>
            </a:xfrm>
          </p:grpSpPr>
          <p:grpSp>
            <p:nvGrpSpPr>
              <p:cNvPr id="38039" name="Group 5"/>
              <p:cNvGrpSpPr>
                <a:grpSpLocks/>
              </p:cNvGrpSpPr>
              <p:nvPr/>
            </p:nvGrpSpPr>
            <p:grpSpPr bwMode="auto">
              <a:xfrm>
                <a:off x="1344" y="2952"/>
                <a:ext cx="1120" cy="524"/>
                <a:chOff x="2110" y="3220"/>
                <a:chExt cx="2700" cy="1260"/>
              </a:xfrm>
            </p:grpSpPr>
            <p:sp>
              <p:nvSpPr>
                <p:cNvPr id="38045" name="Freeform 6"/>
                <p:cNvSpPr>
                  <a:spLocks/>
                </p:cNvSpPr>
                <p:nvPr/>
              </p:nvSpPr>
              <p:spPr bwMode="auto">
                <a:xfrm>
                  <a:off x="3460" y="3850"/>
                  <a:ext cx="1350" cy="630"/>
                </a:xfrm>
                <a:custGeom>
                  <a:avLst/>
                  <a:gdLst>
                    <a:gd name="T0" fmla="*/ 0 w 1040"/>
                    <a:gd name="T1" fmla="*/ 0 h 740"/>
                    <a:gd name="T2" fmla="*/ 7060 w 1040"/>
                    <a:gd name="T3" fmla="*/ 147 h 740"/>
                    <a:gd name="T4" fmla="*/ 14123 w 1040"/>
                    <a:gd name="T5" fmla="*/ 0 h 740"/>
                    <a:gd name="T6" fmla="*/ 0 60000 65536"/>
                    <a:gd name="T7" fmla="*/ 0 60000 65536"/>
                    <a:gd name="T8" fmla="*/ 0 60000 65536"/>
                    <a:gd name="T9" fmla="*/ 0 w 1040"/>
                    <a:gd name="T10" fmla="*/ 0 h 740"/>
                    <a:gd name="T11" fmla="*/ 1040 w 1040"/>
                    <a:gd name="T12" fmla="*/ 740 h 74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40" h="740">
                      <a:moveTo>
                        <a:pt x="0" y="0"/>
                      </a:moveTo>
                      <a:cubicBezTo>
                        <a:pt x="173" y="370"/>
                        <a:pt x="347" y="740"/>
                        <a:pt x="520" y="740"/>
                      </a:cubicBezTo>
                      <a:cubicBezTo>
                        <a:pt x="693" y="740"/>
                        <a:pt x="866" y="370"/>
                        <a:pt x="1040" y="0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046" name="Freeform 7"/>
                <p:cNvSpPr>
                  <a:spLocks/>
                </p:cNvSpPr>
                <p:nvPr/>
              </p:nvSpPr>
              <p:spPr bwMode="auto">
                <a:xfrm flipV="1">
                  <a:off x="2110" y="3220"/>
                  <a:ext cx="1350" cy="630"/>
                </a:xfrm>
                <a:custGeom>
                  <a:avLst/>
                  <a:gdLst>
                    <a:gd name="T0" fmla="*/ 0 w 1040"/>
                    <a:gd name="T1" fmla="*/ 0 h 740"/>
                    <a:gd name="T2" fmla="*/ 7060 w 1040"/>
                    <a:gd name="T3" fmla="*/ 147 h 740"/>
                    <a:gd name="T4" fmla="*/ 14123 w 1040"/>
                    <a:gd name="T5" fmla="*/ 0 h 740"/>
                    <a:gd name="T6" fmla="*/ 0 60000 65536"/>
                    <a:gd name="T7" fmla="*/ 0 60000 65536"/>
                    <a:gd name="T8" fmla="*/ 0 60000 65536"/>
                    <a:gd name="T9" fmla="*/ 0 w 1040"/>
                    <a:gd name="T10" fmla="*/ 0 h 740"/>
                    <a:gd name="T11" fmla="*/ 1040 w 1040"/>
                    <a:gd name="T12" fmla="*/ 740 h 74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40" h="740">
                      <a:moveTo>
                        <a:pt x="0" y="0"/>
                      </a:moveTo>
                      <a:cubicBezTo>
                        <a:pt x="173" y="370"/>
                        <a:pt x="347" y="740"/>
                        <a:pt x="520" y="740"/>
                      </a:cubicBezTo>
                      <a:cubicBezTo>
                        <a:pt x="693" y="740"/>
                        <a:pt x="866" y="370"/>
                        <a:pt x="1040" y="0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040" name="Group 8"/>
              <p:cNvGrpSpPr>
                <a:grpSpLocks/>
              </p:cNvGrpSpPr>
              <p:nvPr/>
            </p:nvGrpSpPr>
            <p:grpSpPr bwMode="auto">
              <a:xfrm>
                <a:off x="2466" y="2952"/>
                <a:ext cx="1691" cy="524"/>
                <a:chOff x="4810" y="3220"/>
                <a:chExt cx="4070" cy="1260"/>
              </a:xfrm>
            </p:grpSpPr>
            <p:sp>
              <p:nvSpPr>
                <p:cNvPr id="38042" name="Freeform 9"/>
                <p:cNvSpPr>
                  <a:spLocks/>
                </p:cNvSpPr>
                <p:nvPr/>
              </p:nvSpPr>
              <p:spPr bwMode="auto">
                <a:xfrm flipV="1">
                  <a:off x="4810" y="3220"/>
                  <a:ext cx="1350" cy="630"/>
                </a:xfrm>
                <a:custGeom>
                  <a:avLst/>
                  <a:gdLst>
                    <a:gd name="T0" fmla="*/ 0 w 1040"/>
                    <a:gd name="T1" fmla="*/ 0 h 740"/>
                    <a:gd name="T2" fmla="*/ 7060 w 1040"/>
                    <a:gd name="T3" fmla="*/ 147 h 740"/>
                    <a:gd name="T4" fmla="*/ 14123 w 1040"/>
                    <a:gd name="T5" fmla="*/ 0 h 740"/>
                    <a:gd name="T6" fmla="*/ 0 60000 65536"/>
                    <a:gd name="T7" fmla="*/ 0 60000 65536"/>
                    <a:gd name="T8" fmla="*/ 0 60000 65536"/>
                    <a:gd name="T9" fmla="*/ 0 w 1040"/>
                    <a:gd name="T10" fmla="*/ 0 h 740"/>
                    <a:gd name="T11" fmla="*/ 1040 w 1040"/>
                    <a:gd name="T12" fmla="*/ 740 h 74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40" h="740">
                      <a:moveTo>
                        <a:pt x="0" y="0"/>
                      </a:moveTo>
                      <a:cubicBezTo>
                        <a:pt x="173" y="370"/>
                        <a:pt x="347" y="740"/>
                        <a:pt x="520" y="740"/>
                      </a:cubicBezTo>
                      <a:cubicBezTo>
                        <a:pt x="693" y="740"/>
                        <a:pt x="866" y="370"/>
                        <a:pt x="1040" y="0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043" name="Freeform 10"/>
                <p:cNvSpPr>
                  <a:spLocks/>
                </p:cNvSpPr>
                <p:nvPr/>
              </p:nvSpPr>
              <p:spPr bwMode="auto">
                <a:xfrm>
                  <a:off x="6160" y="3850"/>
                  <a:ext cx="1350" cy="630"/>
                </a:xfrm>
                <a:custGeom>
                  <a:avLst/>
                  <a:gdLst>
                    <a:gd name="T0" fmla="*/ 0 w 1040"/>
                    <a:gd name="T1" fmla="*/ 0 h 740"/>
                    <a:gd name="T2" fmla="*/ 7060 w 1040"/>
                    <a:gd name="T3" fmla="*/ 147 h 740"/>
                    <a:gd name="T4" fmla="*/ 14123 w 1040"/>
                    <a:gd name="T5" fmla="*/ 0 h 740"/>
                    <a:gd name="T6" fmla="*/ 0 60000 65536"/>
                    <a:gd name="T7" fmla="*/ 0 60000 65536"/>
                    <a:gd name="T8" fmla="*/ 0 60000 65536"/>
                    <a:gd name="T9" fmla="*/ 0 w 1040"/>
                    <a:gd name="T10" fmla="*/ 0 h 740"/>
                    <a:gd name="T11" fmla="*/ 1040 w 1040"/>
                    <a:gd name="T12" fmla="*/ 740 h 74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40" h="740">
                      <a:moveTo>
                        <a:pt x="0" y="0"/>
                      </a:moveTo>
                      <a:cubicBezTo>
                        <a:pt x="173" y="370"/>
                        <a:pt x="347" y="740"/>
                        <a:pt x="520" y="740"/>
                      </a:cubicBezTo>
                      <a:cubicBezTo>
                        <a:pt x="693" y="740"/>
                        <a:pt x="866" y="370"/>
                        <a:pt x="1040" y="0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044" name="Freeform 11"/>
                <p:cNvSpPr>
                  <a:spLocks/>
                </p:cNvSpPr>
                <p:nvPr/>
              </p:nvSpPr>
              <p:spPr bwMode="auto">
                <a:xfrm flipV="1">
                  <a:off x="7530" y="3220"/>
                  <a:ext cx="1350" cy="630"/>
                </a:xfrm>
                <a:custGeom>
                  <a:avLst/>
                  <a:gdLst>
                    <a:gd name="T0" fmla="*/ 0 w 1040"/>
                    <a:gd name="T1" fmla="*/ 0 h 740"/>
                    <a:gd name="T2" fmla="*/ 7060 w 1040"/>
                    <a:gd name="T3" fmla="*/ 147 h 740"/>
                    <a:gd name="T4" fmla="*/ 14123 w 1040"/>
                    <a:gd name="T5" fmla="*/ 0 h 740"/>
                    <a:gd name="T6" fmla="*/ 0 60000 65536"/>
                    <a:gd name="T7" fmla="*/ 0 60000 65536"/>
                    <a:gd name="T8" fmla="*/ 0 60000 65536"/>
                    <a:gd name="T9" fmla="*/ 0 w 1040"/>
                    <a:gd name="T10" fmla="*/ 0 h 740"/>
                    <a:gd name="T11" fmla="*/ 1040 w 1040"/>
                    <a:gd name="T12" fmla="*/ 740 h 74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40" h="740">
                      <a:moveTo>
                        <a:pt x="0" y="0"/>
                      </a:moveTo>
                      <a:cubicBezTo>
                        <a:pt x="173" y="370"/>
                        <a:pt x="347" y="740"/>
                        <a:pt x="520" y="740"/>
                      </a:cubicBezTo>
                      <a:cubicBezTo>
                        <a:pt x="693" y="740"/>
                        <a:pt x="866" y="370"/>
                        <a:pt x="1040" y="0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041" name="Line 12"/>
              <p:cNvSpPr>
                <a:spLocks noChangeShapeType="1"/>
              </p:cNvSpPr>
              <p:nvPr/>
            </p:nvSpPr>
            <p:spPr bwMode="auto">
              <a:xfrm flipH="1">
                <a:off x="2502" y="3140"/>
                <a:ext cx="26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4576763" y="4422775"/>
            <a:ext cx="1424582" cy="681038"/>
            <a:chOff x="2723" y="2873"/>
            <a:chExt cx="1063" cy="508"/>
          </a:xfrm>
        </p:grpSpPr>
        <p:sp>
          <p:nvSpPr>
            <p:cNvPr id="38035" name="Text Box 14"/>
            <p:cNvSpPr txBox="1">
              <a:spLocks noChangeArrowheads="1"/>
            </p:cNvSpPr>
            <p:nvPr/>
          </p:nvSpPr>
          <p:spPr bwMode="auto">
            <a:xfrm>
              <a:off x="2989" y="2873"/>
              <a:ext cx="797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dirty="0">
                  <a:solidFill>
                    <a:srgbClr val="FF00FF"/>
                  </a:solidFill>
                </a:rPr>
                <a:t>波腹</a:t>
              </a:r>
            </a:p>
          </p:txBody>
        </p:sp>
        <p:sp>
          <p:nvSpPr>
            <p:cNvPr id="38036" name="Line 15"/>
            <p:cNvSpPr>
              <a:spLocks noChangeShapeType="1"/>
            </p:cNvSpPr>
            <p:nvPr/>
          </p:nvSpPr>
          <p:spPr bwMode="auto">
            <a:xfrm flipV="1">
              <a:off x="2723" y="3155"/>
              <a:ext cx="463" cy="226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3162300" y="4840288"/>
            <a:ext cx="2719388" cy="1382712"/>
            <a:chOff x="1668" y="3184"/>
            <a:chExt cx="2028" cy="1032"/>
          </a:xfrm>
        </p:grpSpPr>
        <p:sp>
          <p:nvSpPr>
            <p:cNvPr id="38033" name="Text Box 17"/>
            <p:cNvSpPr txBox="1">
              <a:spLocks noChangeArrowheads="1"/>
            </p:cNvSpPr>
            <p:nvPr/>
          </p:nvSpPr>
          <p:spPr bwMode="auto">
            <a:xfrm>
              <a:off x="1668" y="3912"/>
              <a:ext cx="2028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>
                  <a:solidFill>
                    <a:srgbClr val="FF0000"/>
                  </a:solidFill>
                </a:rPr>
                <a:t>相位不变</a:t>
              </a:r>
              <a:endParaRPr lang="zh-CN" altLang="en-US" b="0">
                <a:solidFill>
                  <a:srgbClr val="FF0000"/>
                </a:solidFill>
              </a:endParaRPr>
            </a:p>
          </p:txBody>
        </p:sp>
        <p:sp>
          <p:nvSpPr>
            <p:cNvPr id="38034" name="Line 18"/>
            <p:cNvSpPr>
              <a:spLocks noChangeShapeType="1"/>
            </p:cNvSpPr>
            <p:nvPr/>
          </p:nvSpPr>
          <p:spPr bwMode="auto">
            <a:xfrm flipV="1">
              <a:off x="2506" y="3184"/>
              <a:ext cx="217" cy="75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9"/>
          <p:cNvGrpSpPr>
            <a:grpSpLocks/>
          </p:cNvGrpSpPr>
          <p:nvPr/>
        </p:nvGrpSpPr>
        <p:grpSpPr bwMode="auto">
          <a:xfrm>
            <a:off x="2165350" y="3849688"/>
            <a:ext cx="4906963" cy="2387600"/>
            <a:chOff x="924" y="2445"/>
            <a:chExt cx="3660" cy="1781"/>
          </a:xfrm>
        </p:grpSpPr>
        <p:grpSp>
          <p:nvGrpSpPr>
            <p:cNvPr id="37992" name="Group 20"/>
            <p:cNvGrpSpPr>
              <a:grpSpLocks/>
            </p:cNvGrpSpPr>
            <p:nvPr/>
          </p:nvGrpSpPr>
          <p:grpSpPr bwMode="auto">
            <a:xfrm>
              <a:off x="2733" y="3049"/>
              <a:ext cx="128" cy="296"/>
              <a:chOff x="5840" y="2040"/>
              <a:chExt cx="260" cy="600"/>
            </a:xfrm>
          </p:grpSpPr>
          <p:sp>
            <p:nvSpPr>
              <p:cNvPr id="38030" name="Line 21"/>
              <p:cNvSpPr>
                <a:spLocks noChangeShapeType="1"/>
              </p:cNvSpPr>
              <p:nvPr/>
            </p:nvSpPr>
            <p:spPr bwMode="auto">
              <a:xfrm flipV="1">
                <a:off x="5840" y="2040"/>
                <a:ext cx="24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31" name="Line 22"/>
              <p:cNvSpPr>
                <a:spLocks noChangeShapeType="1"/>
              </p:cNvSpPr>
              <p:nvPr/>
            </p:nvSpPr>
            <p:spPr bwMode="auto">
              <a:xfrm flipV="1">
                <a:off x="5860" y="2220"/>
                <a:ext cx="24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32" name="Line 23"/>
              <p:cNvSpPr>
                <a:spLocks noChangeShapeType="1"/>
              </p:cNvSpPr>
              <p:nvPr/>
            </p:nvSpPr>
            <p:spPr bwMode="auto">
              <a:xfrm flipV="1">
                <a:off x="5860" y="2400"/>
                <a:ext cx="24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993" name="Group 24"/>
            <p:cNvGrpSpPr>
              <a:grpSpLocks/>
            </p:cNvGrpSpPr>
            <p:nvPr/>
          </p:nvGrpSpPr>
          <p:grpSpPr bwMode="auto">
            <a:xfrm>
              <a:off x="2733" y="3334"/>
              <a:ext cx="128" cy="296"/>
              <a:chOff x="5840" y="2040"/>
              <a:chExt cx="260" cy="600"/>
            </a:xfrm>
          </p:grpSpPr>
          <p:sp>
            <p:nvSpPr>
              <p:cNvPr id="38027" name="Line 25"/>
              <p:cNvSpPr>
                <a:spLocks noChangeShapeType="1"/>
              </p:cNvSpPr>
              <p:nvPr/>
            </p:nvSpPr>
            <p:spPr bwMode="auto">
              <a:xfrm flipV="1">
                <a:off x="5840" y="2040"/>
                <a:ext cx="24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28" name="Line 26"/>
              <p:cNvSpPr>
                <a:spLocks noChangeShapeType="1"/>
              </p:cNvSpPr>
              <p:nvPr/>
            </p:nvSpPr>
            <p:spPr bwMode="auto">
              <a:xfrm flipV="1">
                <a:off x="5860" y="2220"/>
                <a:ext cx="24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29" name="Line 27"/>
              <p:cNvSpPr>
                <a:spLocks noChangeShapeType="1"/>
              </p:cNvSpPr>
              <p:nvPr/>
            </p:nvSpPr>
            <p:spPr bwMode="auto">
              <a:xfrm flipV="1">
                <a:off x="5860" y="2400"/>
                <a:ext cx="24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994" name="Group 28"/>
            <p:cNvGrpSpPr>
              <a:grpSpLocks/>
            </p:cNvGrpSpPr>
            <p:nvPr/>
          </p:nvGrpSpPr>
          <p:grpSpPr bwMode="auto">
            <a:xfrm>
              <a:off x="924" y="2445"/>
              <a:ext cx="3660" cy="1781"/>
              <a:chOff x="924" y="2445"/>
              <a:chExt cx="3660" cy="1781"/>
            </a:xfrm>
          </p:grpSpPr>
          <p:sp>
            <p:nvSpPr>
              <p:cNvPr id="37995" name="Line 29"/>
              <p:cNvSpPr>
                <a:spLocks noChangeShapeType="1"/>
              </p:cNvSpPr>
              <p:nvPr/>
            </p:nvSpPr>
            <p:spPr bwMode="auto">
              <a:xfrm>
                <a:off x="924" y="3381"/>
                <a:ext cx="346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96" name="Line 30"/>
              <p:cNvSpPr>
                <a:spLocks noChangeShapeType="1"/>
              </p:cNvSpPr>
              <p:nvPr/>
            </p:nvSpPr>
            <p:spPr bwMode="auto">
              <a:xfrm>
                <a:off x="2733" y="2496"/>
                <a:ext cx="0" cy="173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7997" name="Group 31"/>
              <p:cNvGrpSpPr>
                <a:grpSpLocks/>
              </p:cNvGrpSpPr>
              <p:nvPr/>
            </p:nvGrpSpPr>
            <p:grpSpPr bwMode="auto">
              <a:xfrm>
                <a:off x="2733" y="2484"/>
                <a:ext cx="128" cy="578"/>
                <a:chOff x="5840" y="2040"/>
                <a:chExt cx="260" cy="1180"/>
              </a:xfrm>
            </p:grpSpPr>
            <p:grpSp>
              <p:nvGrpSpPr>
                <p:cNvPr id="38019" name="Group 32"/>
                <p:cNvGrpSpPr>
                  <a:grpSpLocks/>
                </p:cNvGrpSpPr>
                <p:nvPr/>
              </p:nvGrpSpPr>
              <p:grpSpPr bwMode="auto">
                <a:xfrm>
                  <a:off x="5840" y="2040"/>
                  <a:ext cx="260" cy="600"/>
                  <a:chOff x="5840" y="2040"/>
                  <a:chExt cx="260" cy="600"/>
                </a:xfrm>
              </p:grpSpPr>
              <p:sp>
                <p:nvSpPr>
                  <p:cNvPr id="38024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840" y="2040"/>
                    <a:ext cx="240" cy="24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025" name="Line 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860" y="2220"/>
                    <a:ext cx="240" cy="24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026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860" y="2400"/>
                    <a:ext cx="240" cy="24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020" name="Group 36"/>
                <p:cNvGrpSpPr>
                  <a:grpSpLocks/>
                </p:cNvGrpSpPr>
                <p:nvPr/>
              </p:nvGrpSpPr>
              <p:grpSpPr bwMode="auto">
                <a:xfrm>
                  <a:off x="5840" y="2620"/>
                  <a:ext cx="260" cy="600"/>
                  <a:chOff x="5840" y="2040"/>
                  <a:chExt cx="260" cy="600"/>
                </a:xfrm>
              </p:grpSpPr>
              <p:sp>
                <p:nvSpPr>
                  <p:cNvPr id="38021" name="Line 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840" y="2040"/>
                    <a:ext cx="240" cy="24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022" name="Line 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860" y="2220"/>
                    <a:ext cx="240" cy="24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023" name="Line 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860" y="2400"/>
                    <a:ext cx="240" cy="24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7998" name="Group 40"/>
              <p:cNvGrpSpPr>
                <a:grpSpLocks/>
              </p:cNvGrpSpPr>
              <p:nvPr/>
            </p:nvGrpSpPr>
            <p:grpSpPr bwMode="auto">
              <a:xfrm>
                <a:off x="2733" y="3615"/>
                <a:ext cx="128" cy="578"/>
                <a:chOff x="5840" y="2040"/>
                <a:chExt cx="260" cy="1180"/>
              </a:xfrm>
            </p:grpSpPr>
            <p:grpSp>
              <p:nvGrpSpPr>
                <p:cNvPr id="38011" name="Group 41"/>
                <p:cNvGrpSpPr>
                  <a:grpSpLocks/>
                </p:cNvGrpSpPr>
                <p:nvPr/>
              </p:nvGrpSpPr>
              <p:grpSpPr bwMode="auto">
                <a:xfrm>
                  <a:off x="5840" y="2040"/>
                  <a:ext cx="260" cy="600"/>
                  <a:chOff x="5840" y="2040"/>
                  <a:chExt cx="260" cy="600"/>
                </a:xfrm>
              </p:grpSpPr>
              <p:sp>
                <p:nvSpPr>
                  <p:cNvPr id="38016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840" y="2040"/>
                    <a:ext cx="240" cy="24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017" name="Line 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860" y="2220"/>
                    <a:ext cx="240" cy="24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018" name="Line 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860" y="2400"/>
                    <a:ext cx="240" cy="24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012" name="Group 45"/>
                <p:cNvGrpSpPr>
                  <a:grpSpLocks/>
                </p:cNvGrpSpPr>
                <p:nvPr/>
              </p:nvGrpSpPr>
              <p:grpSpPr bwMode="auto">
                <a:xfrm>
                  <a:off x="5840" y="2620"/>
                  <a:ext cx="260" cy="600"/>
                  <a:chOff x="5840" y="2040"/>
                  <a:chExt cx="260" cy="600"/>
                </a:xfrm>
              </p:grpSpPr>
              <p:sp>
                <p:nvSpPr>
                  <p:cNvPr id="38013" name="Line 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840" y="2040"/>
                    <a:ext cx="240" cy="24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014" name="Line 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860" y="2220"/>
                    <a:ext cx="240" cy="24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015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860" y="2400"/>
                    <a:ext cx="240" cy="24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7999" name="Group 49"/>
              <p:cNvGrpSpPr>
                <a:grpSpLocks/>
              </p:cNvGrpSpPr>
              <p:nvPr/>
            </p:nvGrpSpPr>
            <p:grpSpPr bwMode="auto">
              <a:xfrm>
                <a:off x="2733" y="3045"/>
                <a:ext cx="128" cy="578"/>
                <a:chOff x="5840" y="2040"/>
                <a:chExt cx="260" cy="1180"/>
              </a:xfrm>
            </p:grpSpPr>
            <p:grpSp>
              <p:nvGrpSpPr>
                <p:cNvPr id="38003" name="Group 50"/>
                <p:cNvGrpSpPr>
                  <a:grpSpLocks/>
                </p:cNvGrpSpPr>
                <p:nvPr/>
              </p:nvGrpSpPr>
              <p:grpSpPr bwMode="auto">
                <a:xfrm>
                  <a:off x="5840" y="2040"/>
                  <a:ext cx="260" cy="600"/>
                  <a:chOff x="5840" y="2040"/>
                  <a:chExt cx="260" cy="600"/>
                </a:xfrm>
              </p:grpSpPr>
              <p:sp>
                <p:nvSpPr>
                  <p:cNvPr id="38008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840" y="2040"/>
                    <a:ext cx="240" cy="24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009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860" y="2220"/>
                    <a:ext cx="240" cy="24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010" name="Line 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860" y="2400"/>
                    <a:ext cx="240" cy="24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004" name="Group 54"/>
                <p:cNvGrpSpPr>
                  <a:grpSpLocks/>
                </p:cNvGrpSpPr>
                <p:nvPr/>
              </p:nvGrpSpPr>
              <p:grpSpPr bwMode="auto">
                <a:xfrm>
                  <a:off x="5840" y="2620"/>
                  <a:ext cx="260" cy="600"/>
                  <a:chOff x="5840" y="2040"/>
                  <a:chExt cx="260" cy="600"/>
                </a:xfrm>
              </p:grpSpPr>
              <p:sp>
                <p:nvSpPr>
                  <p:cNvPr id="38005" name="Lin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840" y="2040"/>
                    <a:ext cx="240" cy="24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006" name="Line 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860" y="2220"/>
                    <a:ext cx="240" cy="24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007" name="Line 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860" y="2400"/>
                    <a:ext cx="240" cy="24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8000" name="Text Box 58"/>
              <p:cNvSpPr txBox="1">
                <a:spLocks noChangeArrowheads="1"/>
              </p:cNvSpPr>
              <p:nvPr/>
            </p:nvSpPr>
            <p:spPr bwMode="auto">
              <a:xfrm>
                <a:off x="3186" y="2445"/>
                <a:ext cx="1398" cy="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zh-CN" altLang="en-US">
                    <a:solidFill>
                      <a:srgbClr val="00FF00"/>
                    </a:solidFill>
                  </a:rPr>
                  <a:t>波疏媒质</a:t>
                </a:r>
              </a:p>
            </p:txBody>
          </p:sp>
          <p:sp>
            <p:nvSpPr>
              <p:cNvPr id="38001" name="Text Box 59"/>
              <p:cNvSpPr txBox="1">
                <a:spLocks noChangeArrowheads="1"/>
              </p:cNvSpPr>
              <p:nvPr/>
            </p:nvSpPr>
            <p:spPr bwMode="auto">
              <a:xfrm>
                <a:off x="1116" y="2457"/>
                <a:ext cx="1360" cy="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zh-CN" altLang="en-US">
                    <a:solidFill>
                      <a:srgbClr val="00FF00"/>
                    </a:solidFill>
                  </a:rPr>
                  <a:t>波密媒质</a:t>
                </a:r>
              </a:p>
            </p:txBody>
          </p:sp>
          <p:sp>
            <p:nvSpPr>
              <p:cNvPr id="38002" name="Text Box 60"/>
              <p:cNvSpPr txBox="1">
                <a:spLocks noChangeArrowheads="1"/>
              </p:cNvSpPr>
              <p:nvPr/>
            </p:nvSpPr>
            <p:spPr bwMode="auto">
              <a:xfrm>
                <a:off x="4120" y="3312"/>
                <a:ext cx="255" cy="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2800" i="1">
                    <a:solidFill>
                      <a:schemeClr val="tx2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22" name="Group 61"/>
          <p:cNvGrpSpPr>
            <a:grpSpLocks/>
          </p:cNvGrpSpPr>
          <p:nvPr/>
        </p:nvGrpSpPr>
        <p:grpSpPr bwMode="auto">
          <a:xfrm>
            <a:off x="2309813" y="4681538"/>
            <a:ext cx="2281237" cy="817562"/>
            <a:chOff x="1032" y="3066"/>
            <a:chExt cx="1701" cy="610"/>
          </a:xfrm>
        </p:grpSpPr>
        <p:sp>
          <p:nvSpPr>
            <p:cNvPr id="37987" name="Freeform 62"/>
            <p:cNvSpPr>
              <a:spLocks/>
            </p:cNvSpPr>
            <p:nvPr/>
          </p:nvSpPr>
          <p:spPr bwMode="auto">
            <a:xfrm>
              <a:off x="1892" y="3378"/>
              <a:ext cx="664" cy="298"/>
            </a:xfrm>
            <a:custGeom>
              <a:avLst/>
              <a:gdLst>
                <a:gd name="T0" fmla="*/ 0 w 1040"/>
                <a:gd name="T1" fmla="*/ 0 h 740"/>
                <a:gd name="T2" fmla="*/ 6 w 1040"/>
                <a:gd name="T3" fmla="*/ 0 h 740"/>
                <a:gd name="T4" fmla="*/ 12 w 1040"/>
                <a:gd name="T5" fmla="*/ 0 h 740"/>
                <a:gd name="T6" fmla="*/ 0 60000 65536"/>
                <a:gd name="T7" fmla="*/ 0 60000 65536"/>
                <a:gd name="T8" fmla="*/ 0 60000 65536"/>
                <a:gd name="T9" fmla="*/ 0 w 1040"/>
                <a:gd name="T10" fmla="*/ 0 h 740"/>
                <a:gd name="T11" fmla="*/ 1040 w 1040"/>
                <a:gd name="T12" fmla="*/ 740 h 7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0" h="740">
                  <a:moveTo>
                    <a:pt x="0" y="0"/>
                  </a:moveTo>
                  <a:cubicBezTo>
                    <a:pt x="173" y="370"/>
                    <a:pt x="347" y="740"/>
                    <a:pt x="520" y="740"/>
                  </a:cubicBezTo>
                  <a:cubicBezTo>
                    <a:pt x="693" y="740"/>
                    <a:pt x="866" y="370"/>
                    <a:pt x="104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8" name="Freeform 63"/>
            <p:cNvSpPr>
              <a:spLocks/>
            </p:cNvSpPr>
            <p:nvPr/>
          </p:nvSpPr>
          <p:spPr bwMode="auto">
            <a:xfrm flipV="1">
              <a:off x="1219" y="3066"/>
              <a:ext cx="664" cy="298"/>
            </a:xfrm>
            <a:custGeom>
              <a:avLst/>
              <a:gdLst>
                <a:gd name="T0" fmla="*/ 0 w 1040"/>
                <a:gd name="T1" fmla="*/ 0 h 740"/>
                <a:gd name="T2" fmla="*/ 6 w 1040"/>
                <a:gd name="T3" fmla="*/ 0 h 740"/>
                <a:gd name="T4" fmla="*/ 12 w 1040"/>
                <a:gd name="T5" fmla="*/ 0 h 740"/>
                <a:gd name="T6" fmla="*/ 0 60000 65536"/>
                <a:gd name="T7" fmla="*/ 0 60000 65536"/>
                <a:gd name="T8" fmla="*/ 0 60000 65536"/>
                <a:gd name="T9" fmla="*/ 0 w 1040"/>
                <a:gd name="T10" fmla="*/ 0 h 740"/>
                <a:gd name="T11" fmla="*/ 1040 w 1040"/>
                <a:gd name="T12" fmla="*/ 740 h 7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0" h="740">
                  <a:moveTo>
                    <a:pt x="0" y="0"/>
                  </a:moveTo>
                  <a:cubicBezTo>
                    <a:pt x="173" y="370"/>
                    <a:pt x="347" y="740"/>
                    <a:pt x="520" y="740"/>
                  </a:cubicBezTo>
                  <a:cubicBezTo>
                    <a:pt x="693" y="740"/>
                    <a:pt x="866" y="370"/>
                    <a:pt x="104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9" name="Freeform 64"/>
            <p:cNvSpPr>
              <a:spLocks/>
            </p:cNvSpPr>
            <p:nvPr/>
          </p:nvSpPr>
          <p:spPr bwMode="auto">
            <a:xfrm flipV="1">
              <a:off x="1032" y="3351"/>
              <a:ext cx="197" cy="256"/>
            </a:xfrm>
            <a:custGeom>
              <a:avLst/>
              <a:gdLst>
                <a:gd name="T0" fmla="*/ 0 w 400"/>
                <a:gd name="T1" fmla="*/ 0 h 520"/>
                <a:gd name="T2" fmla="*/ 0 w 400"/>
                <a:gd name="T3" fmla="*/ 0 h 520"/>
                <a:gd name="T4" fmla="*/ 0 w 400"/>
                <a:gd name="T5" fmla="*/ 0 h 520"/>
                <a:gd name="T6" fmla="*/ 0 w 400"/>
                <a:gd name="T7" fmla="*/ 0 h 5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0"/>
                <a:gd name="T13" fmla="*/ 0 h 520"/>
                <a:gd name="T14" fmla="*/ 400 w 400"/>
                <a:gd name="T15" fmla="*/ 520 h 5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0" h="520">
                  <a:moveTo>
                    <a:pt x="400" y="520"/>
                  </a:moveTo>
                  <a:cubicBezTo>
                    <a:pt x="341" y="441"/>
                    <a:pt x="283" y="363"/>
                    <a:pt x="240" y="300"/>
                  </a:cubicBezTo>
                  <a:cubicBezTo>
                    <a:pt x="197" y="237"/>
                    <a:pt x="180" y="190"/>
                    <a:pt x="140" y="140"/>
                  </a:cubicBezTo>
                  <a:cubicBezTo>
                    <a:pt x="100" y="90"/>
                    <a:pt x="23" y="23"/>
                    <a:pt x="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0" name="Line 65"/>
            <p:cNvSpPr>
              <a:spLocks noChangeShapeType="1"/>
            </p:cNvSpPr>
            <p:nvPr/>
          </p:nvSpPr>
          <p:spPr bwMode="auto">
            <a:xfrm flipH="1">
              <a:off x="2193" y="3469"/>
              <a:ext cx="31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1" name="Freeform 66"/>
            <p:cNvSpPr>
              <a:spLocks/>
            </p:cNvSpPr>
            <p:nvPr/>
          </p:nvSpPr>
          <p:spPr bwMode="auto">
            <a:xfrm>
              <a:off x="2556" y="3184"/>
              <a:ext cx="177" cy="197"/>
            </a:xfrm>
            <a:custGeom>
              <a:avLst/>
              <a:gdLst>
                <a:gd name="T0" fmla="*/ 0 w 360"/>
                <a:gd name="T1" fmla="*/ 0 h 400"/>
                <a:gd name="T2" fmla="*/ 0 w 360"/>
                <a:gd name="T3" fmla="*/ 0 h 400"/>
                <a:gd name="T4" fmla="*/ 0 w 360"/>
                <a:gd name="T5" fmla="*/ 0 h 400"/>
                <a:gd name="T6" fmla="*/ 0 w 360"/>
                <a:gd name="T7" fmla="*/ 0 h 4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"/>
                <a:gd name="T13" fmla="*/ 0 h 400"/>
                <a:gd name="T14" fmla="*/ 360 w 360"/>
                <a:gd name="T15" fmla="*/ 400 h 4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" h="400">
                  <a:moveTo>
                    <a:pt x="0" y="400"/>
                  </a:moveTo>
                  <a:cubicBezTo>
                    <a:pt x="58" y="323"/>
                    <a:pt x="117" y="247"/>
                    <a:pt x="160" y="200"/>
                  </a:cubicBezTo>
                  <a:cubicBezTo>
                    <a:pt x="203" y="153"/>
                    <a:pt x="227" y="153"/>
                    <a:pt x="260" y="120"/>
                  </a:cubicBezTo>
                  <a:cubicBezTo>
                    <a:pt x="293" y="87"/>
                    <a:pt x="343" y="20"/>
                    <a:pt x="36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67"/>
          <p:cNvGrpSpPr>
            <a:grpSpLocks/>
          </p:cNvGrpSpPr>
          <p:nvPr/>
        </p:nvGrpSpPr>
        <p:grpSpPr bwMode="auto">
          <a:xfrm>
            <a:off x="2020888" y="4430713"/>
            <a:ext cx="2570162" cy="1819275"/>
            <a:chOff x="816" y="2879"/>
            <a:chExt cx="1917" cy="1357"/>
          </a:xfrm>
        </p:grpSpPr>
        <p:sp>
          <p:nvSpPr>
            <p:cNvPr id="37982" name="Freeform 68"/>
            <p:cNvSpPr>
              <a:spLocks/>
            </p:cNvSpPr>
            <p:nvPr/>
          </p:nvSpPr>
          <p:spPr bwMode="auto">
            <a:xfrm>
              <a:off x="1734" y="3376"/>
              <a:ext cx="667" cy="496"/>
            </a:xfrm>
            <a:custGeom>
              <a:avLst/>
              <a:gdLst>
                <a:gd name="T0" fmla="*/ 0 w 1040"/>
                <a:gd name="T1" fmla="*/ 0 h 740"/>
                <a:gd name="T2" fmla="*/ 6 w 1040"/>
                <a:gd name="T3" fmla="*/ 13 h 740"/>
                <a:gd name="T4" fmla="*/ 12 w 1040"/>
                <a:gd name="T5" fmla="*/ 0 h 740"/>
                <a:gd name="T6" fmla="*/ 0 60000 65536"/>
                <a:gd name="T7" fmla="*/ 0 60000 65536"/>
                <a:gd name="T8" fmla="*/ 0 60000 65536"/>
                <a:gd name="T9" fmla="*/ 0 w 1040"/>
                <a:gd name="T10" fmla="*/ 0 h 740"/>
                <a:gd name="T11" fmla="*/ 1040 w 1040"/>
                <a:gd name="T12" fmla="*/ 740 h 7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0" h="740">
                  <a:moveTo>
                    <a:pt x="0" y="0"/>
                  </a:moveTo>
                  <a:cubicBezTo>
                    <a:pt x="173" y="370"/>
                    <a:pt x="347" y="740"/>
                    <a:pt x="520" y="740"/>
                  </a:cubicBezTo>
                  <a:cubicBezTo>
                    <a:pt x="693" y="740"/>
                    <a:pt x="866" y="370"/>
                    <a:pt x="104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3" name="Freeform 69"/>
            <p:cNvSpPr>
              <a:spLocks/>
            </p:cNvSpPr>
            <p:nvPr/>
          </p:nvSpPr>
          <p:spPr bwMode="auto">
            <a:xfrm flipV="1">
              <a:off x="1067" y="2879"/>
              <a:ext cx="667" cy="497"/>
            </a:xfrm>
            <a:custGeom>
              <a:avLst/>
              <a:gdLst>
                <a:gd name="T0" fmla="*/ 0 w 1040"/>
                <a:gd name="T1" fmla="*/ 0 h 740"/>
                <a:gd name="T2" fmla="*/ 6 w 1040"/>
                <a:gd name="T3" fmla="*/ 14 h 740"/>
                <a:gd name="T4" fmla="*/ 12 w 1040"/>
                <a:gd name="T5" fmla="*/ 0 h 740"/>
                <a:gd name="T6" fmla="*/ 0 60000 65536"/>
                <a:gd name="T7" fmla="*/ 0 60000 65536"/>
                <a:gd name="T8" fmla="*/ 0 60000 65536"/>
                <a:gd name="T9" fmla="*/ 0 w 1040"/>
                <a:gd name="T10" fmla="*/ 0 h 740"/>
                <a:gd name="T11" fmla="*/ 1040 w 1040"/>
                <a:gd name="T12" fmla="*/ 740 h 7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0" h="740">
                  <a:moveTo>
                    <a:pt x="0" y="0"/>
                  </a:moveTo>
                  <a:cubicBezTo>
                    <a:pt x="173" y="370"/>
                    <a:pt x="347" y="740"/>
                    <a:pt x="520" y="740"/>
                  </a:cubicBezTo>
                  <a:cubicBezTo>
                    <a:pt x="693" y="740"/>
                    <a:pt x="866" y="370"/>
                    <a:pt x="104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4" name="Text Box 70"/>
            <p:cNvSpPr txBox="1">
              <a:spLocks noChangeArrowheads="1"/>
            </p:cNvSpPr>
            <p:nvPr/>
          </p:nvSpPr>
          <p:spPr bwMode="auto">
            <a:xfrm>
              <a:off x="816" y="3892"/>
              <a:ext cx="1029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>
                  <a:solidFill>
                    <a:schemeClr val="tx2"/>
                  </a:solidFill>
                </a:rPr>
                <a:t>驻波</a:t>
              </a:r>
            </a:p>
          </p:txBody>
        </p:sp>
        <p:sp>
          <p:nvSpPr>
            <p:cNvPr id="37985" name="Line 71"/>
            <p:cNvSpPr>
              <a:spLocks noChangeShapeType="1"/>
            </p:cNvSpPr>
            <p:nvPr/>
          </p:nvSpPr>
          <p:spPr bwMode="auto">
            <a:xfrm flipV="1">
              <a:off x="1318" y="3784"/>
              <a:ext cx="629" cy="1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6" name="Freeform 72"/>
            <p:cNvSpPr>
              <a:spLocks/>
            </p:cNvSpPr>
            <p:nvPr/>
          </p:nvSpPr>
          <p:spPr bwMode="auto">
            <a:xfrm>
              <a:off x="2389" y="2879"/>
              <a:ext cx="344" cy="502"/>
            </a:xfrm>
            <a:custGeom>
              <a:avLst/>
              <a:gdLst>
                <a:gd name="T0" fmla="*/ 0 w 700"/>
                <a:gd name="T1" fmla="*/ 0 h 1020"/>
                <a:gd name="T2" fmla="*/ 0 w 700"/>
                <a:gd name="T3" fmla="*/ 0 h 1020"/>
                <a:gd name="T4" fmla="*/ 0 w 700"/>
                <a:gd name="T5" fmla="*/ 0 h 1020"/>
                <a:gd name="T6" fmla="*/ 0 w 700"/>
                <a:gd name="T7" fmla="*/ 0 h 1020"/>
                <a:gd name="T8" fmla="*/ 0 w 700"/>
                <a:gd name="T9" fmla="*/ 0 h 1020"/>
                <a:gd name="T10" fmla="*/ 0 w 700"/>
                <a:gd name="T11" fmla="*/ 0 h 10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0"/>
                <a:gd name="T19" fmla="*/ 0 h 1020"/>
                <a:gd name="T20" fmla="*/ 700 w 700"/>
                <a:gd name="T21" fmla="*/ 1020 h 10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0" h="1020">
                  <a:moveTo>
                    <a:pt x="0" y="1020"/>
                  </a:moveTo>
                  <a:cubicBezTo>
                    <a:pt x="70" y="851"/>
                    <a:pt x="140" y="683"/>
                    <a:pt x="200" y="560"/>
                  </a:cubicBezTo>
                  <a:cubicBezTo>
                    <a:pt x="260" y="437"/>
                    <a:pt x="317" y="350"/>
                    <a:pt x="360" y="280"/>
                  </a:cubicBezTo>
                  <a:cubicBezTo>
                    <a:pt x="403" y="210"/>
                    <a:pt x="423" y="180"/>
                    <a:pt x="460" y="140"/>
                  </a:cubicBezTo>
                  <a:cubicBezTo>
                    <a:pt x="497" y="100"/>
                    <a:pt x="540" y="63"/>
                    <a:pt x="580" y="40"/>
                  </a:cubicBezTo>
                  <a:cubicBezTo>
                    <a:pt x="620" y="17"/>
                    <a:pt x="680" y="7"/>
                    <a:pt x="70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158"/>
          <p:cNvGrpSpPr>
            <a:grpSpLocks/>
          </p:cNvGrpSpPr>
          <p:nvPr/>
        </p:nvGrpSpPr>
        <p:grpSpPr bwMode="auto">
          <a:xfrm>
            <a:off x="2185988" y="1381125"/>
            <a:ext cx="4440237" cy="835025"/>
            <a:chOff x="1354" y="1327"/>
            <a:chExt cx="2797" cy="526"/>
          </a:xfrm>
        </p:grpSpPr>
        <p:grpSp>
          <p:nvGrpSpPr>
            <p:cNvPr id="37972" name="Group 157"/>
            <p:cNvGrpSpPr>
              <a:grpSpLocks/>
            </p:cNvGrpSpPr>
            <p:nvPr/>
          </p:nvGrpSpPr>
          <p:grpSpPr bwMode="auto">
            <a:xfrm>
              <a:off x="1355" y="1327"/>
              <a:ext cx="2794" cy="530"/>
              <a:chOff x="1355" y="1327"/>
              <a:chExt cx="2794" cy="530"/>
            </a:xfrm>
          </p:grpSpPr>
          <p:grpSp>
            <p:nvGrpSpPr>
              <p:cNvPr id="37974" name="Group 76"/>
              <p:cNvGrpSpPr>
                <a:grpSpLocks/>
              </p:cNvGrpSpPr>
              <p:nvPr/>
            </p:nvGrpSpPr>
            <p:grpSpPr bwMode="auto">
              <a:xfrm>
                <a:off x="1355" y="1333"/>
                <a:ext cx="1122" cy="524"/>
                <a:chOff x="2110" y="3220"/>
                <a:chExt cx="2700" cy="1260"/>
              </a:xfrm>
            </p:grpSpPr>
            <p:sp>
              <p:nvSpPr>
                <p:cNvPr id="37980" name="Freeform 77"/>
                <p:cNvSpPr>
                  <a:spLocks/>
                </p:cNvSpPr>
                <p:nvPr/>
              </p:nvSpPr>
              <p:spPr bwMode="auto">
                <a:xfrm>
                  <a:off x="3460" y="3850"/>
                  <a:ext cx="1350" cy="630"/>
                </a:xfrm>
                <a:custGeom>
                  <a:avLst/>
                  <a:gdLst>
                    <a:gd name="T0" fmla="*/ 0 w 1040"/>
                    <a:gd name="T1" fmla="*/ 0 h 740"/>
                    <a:gd name="T2" fmla="*/ 7060 w 1040"/>
                    <a:gd name="T3" fmla="*/ 147 h 740"/>
                    <a:gd name="T4" fmla="*/ 14123 w 1040"/>
                    <a:gd name="T5" fmla="*/ 0 h 740"/>
                    <a:gd name="T6" fmla="*/ 0 60000 65536"/>
                    <a:gd name="T7" fmla="*/ 0 60000 65536"/>
                    <a:gd name="T8" fmla="*/ 0 60000 65536"/>
                    <a:gd name="T9" fmla="*/ 0 w 1040"/>
                    <a:gd name="T10" fmla="*/ 0 h 740"/>
                    <a:gd name="T11" fmla="*/ 1040 w 1040"/>
                    <a:gd name="T12" fmla="*/ 740 h 74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40" h="740">
                      <a:moveTo>
                        <a:pt x="0" y="0"/>
                      </a:moveTo>
                      <a:cubicBezTo>
                        <a:pt x="173" y="370"/>
                        <a:pt x="347" y="740"/>
                        <a:pt x="520" y="740"/>
                      </a:cubicBezTo>
                      <a:cubicBezTo>
                        <a:pt x="693" y="740"/>
                        <a:pt x="866" y="370"/>
                        <a:pt x="1040" y="0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81" name="Freeform 78"/>
                <p:cNvSpPr>
                  <a:spLocks/>
                </p:cNvSpPr>
                <p:nvPr/>
              </p:nvSpPr>
              <p:spPr bwMode="auto">
                <a:xfrm flipV="1">
                  <a:off x="2110" y="3220"/>
                  <a:ext cx="1350" cy="630"/>
                </a:xfrm>
                <a:custGeom>
                  <a:avLst/>
                  <a:gdLst>
                    <a:gd name="T0" fmla="*/ 0 w 1040"/>
                    <a:gd name="T1" fmla="*/ 0 h 740"/>
                    <a:gd name="T2" fmla="*/ 7060 w 1040"/>
                    <a:gd name="T3" fmla="*/ 147 h 740"/>
                    <a:gd name="T4" fmla="*/ 14123 w 1040"/>
                    <a:gd name="T5" fmla="*/ 0 h 740"/>
                    <a:gd name="T6" fmla="*/ 0 60000 65536"/>
                    <a:gd name="T7" fmla="*/ 0 60000 65536"/>
                    <a:gd name="T8" fmla="*/ 0 60000 65536"/>
                    <a:gd name="T9" fmla="*/ 0 w 1040"/>
                    <a:gd name="T10" fmla="*/ 0 h 740"/>
                    <a:gd name="T11" fmla="*/ 1040 w 1040"/>
                    <a:gd name="T12" fmla="*/ 740 h 74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40" h="740">
                      <a:moveTo>
                        <a:pt x="0" y="0"/>
                      </a:moveTo>
                      <a:cubicBezTo>
                        <a:pt x="173" y="370"/>
                        <a:pt x="347" y="740"/>
                        <a:pt x="520" y="740"/>
                      </a:cubicBezTo>
                      <a:cubicBezTo>
                        <a:pt x="693" y="740"/>
                        <a:pt x="866" y="370"/>
                        <a:pt x="1040" y="0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975" name="Group 79"/>
              <p:cNvGrpSpPr>
                <a:grpSpLocks/>
              </p:cNvGrpSpPr>
              <p:nvPr/>
            </p:nvGrpSpPr>
            <p:grpSpPr bwMode="auto">
              <a:xfrm>
                <a:off x="2461" y="1333"/>
                <a:ext cx="1688" cy="524"/>
                <a:chOff x="4810" y="3220"/>
                <a:chExt cx="4070" cy="1260"/>
              </a:xfrm>
            </p:grpSpPr>
            <p:sp>
              <p:nvSpPr>
                <p:cNvPr id="37977" name="Freeform 80"/>
                <p:cNvSpPr>
                  <a:spLocks/>
                </p:cNvSpPr>
                <p:nvPr/>
              </p:nvSpPr>
              <p:spPr bwMode="auto">
                <a:xfrm flipV="1">
                  <a:off x="4810" y="3220"/>
                  <a:ext cx="1350" cy="630"/>
                </a:xfrm>
                <a:custGeom>
                  <a:avLst/>
                  <a:gdLst>
                    <a:gd name="T0" fmla="*/ 0 w 1040"/>
                    <a:gd name="T1" fmla="*/ 0 h 740"/>
                    <a:gd name="T2" fmla="*/ 7060 w 1040"/>
                    <a:gd name="T3" fmla="*/ 147 h 740"/>
                    <a:gd name="T4" fmla="*/ 14123 w 1040"/>
                    <a:gd name="T5" fmla="*/ 0 h 740"/>
                    <a:gd name="T6" fmla="*/ 0 60000 65536"/>
                    <a:gd name="T7" fmla="*/ 0 60000 65536"/>
                    <a:gd name="T8" fmla="*/ 0 60000 65536"/>
                    <a:gd name="T9" fmla="*/ 0 w 1040"/>
                    <a:gd name="T10" fmla="*/ 0 h 740"/>
                    <a:gd name="T11" fmla="*/ 1040 w 1040"/>
                    <a:gd name="T12" fmla="*/ 740 h 74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40" h="740">
                      <a:moveTo>
                        <a:pt x="0" y="0"/>
                      </a:moveTo>
                      <a:cubicBezTo>
                        <a:pt x="173" y="370"/>
                        <a:pt x="347" y="740"/>
                        <a:pt x="520" y="740"/>
                      </a:cubicBezTo>
                      <a:cubicBezTo>
                        <a:pt x="693" y="740"/>
                        <a:pt x="866" y="370"/>
                        <a:pt x="1040" y="0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78" name="Freeform 81"/>
                <p:cNvSpPr>
                  <a:spLocks/>
                </p:cNvSpPr>
                <p:nvPr/>
              </p:nvSpPr>
              <p:spPr bwMode="auto">
                <a:xfrm>
                  <a:off x="6160" y="3850"/>
                  <a:ext cx="1350" cy="630"/>
                </a:xfrm>
                <a:custGeom>
                  <a:avLst/>
                  <a:gdLst>
                    <a:gd name="T0" fmla="*/ 0 w 1040"/>
                    <a:gd name="T1" fmla="*/ 0 h 740"/>
                    <a:gd name="T2" fmla="*/ 7060 w 1040"/>
                    <a:gd name="T3" fmla="*/ 147 h 740"/>
                    <a:gd name="T4" fmla="*/ 14123 w 1040"/>
                    <a:gd name="T5" fmla="*/ 0 h 740"/>
                    <a:gd name="T6" fmla="*/ 0 60000 65536"/>
                    <a:gd name="T7" fmla="*/ 0 60000 65536"/>
                    <a:gd name="T8" fmla="*/ 0 60000 65536"/>
                    <a:gd name="T9" fmla="*/ 0 w 1040"/>
                    <a:gd name="T10" fmla="*/ 0 h 740"/>
                    <a:gd name="T11" fmla="*/ 1040 w 1040"/>
                    <a:gd name="T12" fmla="*/ 740 h 74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40" h="740">
                      <a:moveTo>
                        <a:pt x="0" y="0"/>
                      </a:moveTo>
                      <a:cubicBezTo>
                        <a:pt x="173" y="370"/>
                        <a:pt x="347" y="740"/>
                        <a:pt x="520" y="740"/>
                      </a:cubicBezTo>
                      <a:cubicBezTo>
                        <a:pt x="693" y="740"/>
                        <a:pt x="866" y="370"/>
                        <a:pt x="1040" y="0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79" name="Freeform 82"/>
                <p:cNvSpPr>
                  <a:spLocks/>
                </p:cNvSpPr>
                <p:nvPr/>
              </p:nvSpPr>
              <p:spPr bwMode="auto">
                <a:xfrm flipV="1">
                  <a:off x="7530" y="3220"/>
                  <a:ext cx="1350" cy="630"/>
                </a:xfrm>
                <a:custGeom>
                  <a:avLst/>
                  <a:gdLst>
                    <a:gd name="T0" fmla="*/ 0 w 1040"/>
                    <a:gd name="T1" fmla="*/ 0 h 740"/>
                    <a:gd name="T2" fmla="*/ 7060 w 1040"/>
                    <a:gd name="T3" fmla="*/ 147 h 740"/>
                    <a:gd name="T4" fmla="*/ 14123 w 1040"/>
                    <a:gd name="T5" fmla="*/ 0 h 740"/>
                    <a:gd name="T6" fmla="*/ 0 60000 65536"/>
                    <a:gd name="T7" fmla="*/ 0 60000 65536"/>
                    <a:gd name="T8" fmla="*/ 0 60000 65536"/>
                    <a:gd name="T9" fmla="*/ 0 w 1040"/>
                    <a:gd name="T10" fmla="*/ 0 h 740"/>
                    <a:gd name="T11" fmla="*/ 1040 w 1040"/>
                    <a:gd name="T12" fmla="*/ 740 h 74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40" h="740">
                      <a:moveTo>
                        <a:pt x="0" y="0"/>
                      </a:moveTo>
                      <a:cubicBezTo>
                        <a:pt x="173" y="370"/>
                        <a:pt x="347" y="740"/>
                        <a:pt x="520" y="740"/>
                      </a:cubicBezTo>
                      <a:cubicBezTo>
                        <a:pt x="693" y="740"/>
                        <a:pt x="866" y="370"/>
                        <a:pt x="1040" y="0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7976" name="Freeform 83"/>
              <p:cNvSpPr>
                <a:spLocks/>
              </p:cNvSpPr>
              <p:nvPr/>
            </p:nvSpPr>
            <p:spPr bwMode="auto">
              <a:xfrm>
                <a:off x="2471" y="1327"/>
                <a:ext cx="431" cy="269"/>
              </a:xfrm>
              <a:custGeom>
                <a:avLst/>
                <a:gdLst>
                  <a:gd name="T0" fmla="*/ 0 w 1040"/>
                  <a:gd name="T1" fmla="*/ 0 h 647"/>
                  <a:gd name="T2" fmla="*/ 0 w 1040"/>
                  <a:gd name="T3" fmla="*/ 0 h 647"/>
                  <a:gd name="T4" fmla="*/ 0 w 1040"/>
                  <a:gd name="T5" fmla="*/ 0 h 647"/>
                  <a:gd name="T6" fmla="*/ 0 w 1040"/>
                  <a:gd name="T7" fmla="*/ 0 h 647"/>
                  <a:gd name="T8" fmla="*/ 0 w 1040"/>
                  <a:gd name="T9" fmla="*/ 0 h 647"/>
                  <a:gd name="T10" fmla="*/ 0 w 1040"/>
                  <a:gd name="T11" fmla="*/ 0 h 647"/>
                  <a:gd name="T12" fmla="*/ 0 w 1040"/>
                  <a:gd name="T13" fmla="*/ 0 h 647"/>
                  <a:gd name="T14" fmla="*/ 0 w 1040"/>
                  <a:gd name="T15" fmla="*/ 0 h 6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40"/>
                  <a:gd name="T25" fmla="*/ 0 h 647"/>
                  <a:gd name="T26" fmla="*/ 1040 w 1040"/>
                  <a:gd name="T27" fmla="*/ 647 h 64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40" h="647">
                    <a:moveTo>
                      <a:pt x="0" y="647"/>
                    </a:moveTo>
                    <a:cubicBezTo>
                      <a:pt x="36" y="588"/>
                      <a:pt x="73" y="530"/>
                      <a:pt x="120" y="467"/>
                    </a:cubicBezTo>
                    <a:cubicBezTo>
                      <a:pt x="167" y="404"/>
                      <a:pt x="227" y="330"/>
                      <a:pt x="280" y="267"/>
                    </a:cubicBezTo>
                    <a:cubicBezTo>
                      <a:pt x="333" y="204"/>
                      <a:pt x="397" y="127"/>
                      <a:pt x="440" y="87"/>
                    </a:cubicBezTo>
                    <a:cubicBezTo>
                      <a:pt x="483" y="47"/>
                      <a:pt x="500" y="40"/>
                      <a:pt x="540" y="27"/>
                    </a:cubicBezTo>
                    <a:cubicBezTo>
                      <a:pt x="580" y="14"/>
                      <a:pt x="627" y="0"/>
                      <a:pt x="680" y="7"/>
                    </a:cubicBezTo>
                    <a:cubicBezTo>
                      <a:pt x="733" y="14"/>
                      <a:pt x="800" y="27"/>
                      <a:pt x="860" y="67"/>
                    </a:cubicBezTo>
                    <a:cubicBezTo>
                      <a:pt x="920" y="107"/>
                      <a:pt x="1010" y="217"/>
                      <a:pt x="1040" y="247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73" name="Line 84"/>
            <p:cNvSpPr>
              <a:spLocks noChangeShapeType="1"/>
            </p:cNvSpPr>
            <p:nvPr/>
          </p:nvSpPr>
          <p:spPr bwMode="auto">
            <a:xfrm flipH="1">
              <a:off x="2561" y="1496"/>
              <a:ext cx="26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" name="Group 85"/>
          <p:cNvGrpSpPr>
            <a:grpSpLocks/>
          </p:cNvGrpSpPr>
          <p:nvPr/>
        </p:nvGrpSpPr>
        <p:grpSpPr bwMode="auto">
          <a:xfrm>
            <a:off x="4629150" y="1125538"/>
            <a:ext cx="1289050" cy="681037"/>
            <a:chOff x="2735" y="955"/>
            <a:chExt cx="961" cy="508"/>
          </a:xfrm>
        </p:grpSpPr>
        <p:sp>
          <p:nvSpPr>
            <p:cNvPr id="37970" name="Text Box 86"/>
            <p:cNvSpPr txBox="1">
              <a:spLocks noChangeArrowheads="1"/>
            </p:cNvSpPr>
            <p:nvPr/>
          </p:nvSpPr>
          <p:spPr bwMode="auto">
            <a:xfrm>
              <a:off x="3097" y="955"/>
              <a:ext cx="599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dirty="0">
                  <a:solidFill>
                    <a:srgbClr val="FF00FF"/>
                  </a:solidFill>
                </a:rPr>
                <a:t>波节</a:t>
              </a:r>
            </a:p>
          </p:txBody>
        </p:sp>
        <p:sp>
          <p:nvSpPr>
            <p:cNvPr id="37971" name="Line 87"/>
            <p:cNvSpPr>
              <a:spLocks noChangeShapeType="1"/>
            </p:cNvSpPr>
            <p:nvPr/>
          </p:nvSpPr>
          <p:spPr bwMode="auto">
            <a:xfrm flipV="1">
              <a:off x="2735" y="1237"/>
              <a:ext cx="463" cy="226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Group 88"/>
          <p:cNvGrpSpPr>
            <a:grpSpLocks/>
          </p:cNvGrpSpPr>
          <p:nvPr/>
        </p:nvGrpSpPr>
        <p:grpSpPr bwMode="auto">
          <a:xfrm>
            <a:off x="1962150" y="1122363"/>
            <a:ext cx="2681288" cy="1830387"/>
            <a:chOff x="745" y="952"/>
            <a:chExt cx="2000" cy="1366"/>
          </a:xfrm>
        </p:grpSpPr>
        <p:grpSp>
          <p:nvGrpSpPr>
            <p:cNvPr id="37964" name="Group 89"/>
            <p:cNvGrpSpPr>
              <a:grpSpLocks/>
            </p:cNvGrpSpPr>
            <p:nvPr/>
          </p:nvGrpSpPr>
          <p:grpSpPr bwMode="auto">
            <a:xfrm>
              <a:off x="745" y="952"/>
              <a:ext cx="2001" cy="1052"/>
              <a:chOff x="1610" y="2780"/>
              <a:chExt cx="4230" cy="2140"/>
            </a:xfrm>
          </p:grpSpPr>
          <p:sp>
            <p:nvSpPr>
              <p:cNvPr id="37967" name="Freeform 90"/>
              <p:cNvSpPr>
                <a:spLocks/>
              </p:cNvSpPr>
              <p:nvPr/>
            </p:nvSpPr>
            <p:spPr bwMode="auto">
              <a:xfrm>
                <a:off x="3020" y="3850"/>
                <a:ext cx="1410" cy="1070"/>
              </a:xfrm>
              <a:custGeom>
                <a:avLst/>
                <a:gdLst>
                  <a:gd name="T0" fmla="*/ 0 w 1040"/>
                  <a:gd name="T1" fmla="*/ 0 h 740"/>
                  <a:gd name="T2" fmla="*/ 10911 w 1040"/>
                  <a:gd name="T3" fmla="*/ 29565 h 740"/>
                  <a:gd name="T4" fmla="*/ 21822 w 1040"/>
                  <a:gd name="T5" fmla="*/ 0 h 740"/>
                  <a:gd name="T6" fmla="*/ 0 60000 65536"/>
                  <a:gd name="T7" fmla="*/ 0 60000 65536"/>
                  <a:gd name="T8" fmla="*/ 0 60000 65536"/>
                  <a:gd name="T9" fmla="*/ 0 w 1040"/>
                  <a:gd name="T10" fmla="*/ 0 h 740"/>
                  <a:gd name="T11" fmla="*/ 1040 w 1040"/>
                  <a:gd name="T12" fmla="*/ 740 h 7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40" h="740">
                    <a:moveTo>
                      <a:pt x="0" y="0"/>
                    </a:moveTo>
                    <a:cubicBezTo>
                      <a:pt x="173" y="370"/>
                      <a:pt x="347" y="740"/>
                      <a:pt x="520" y="740"/>
                    </a:cubicBezTo>
                    <a:cubicBezTo>
                      <a:pt x="693" y="740"/>
                      <a:pt x="866" y="370"/>
                      <a:pt x="1040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68" name="Freeform 91"/>
              <p:cNvSpPr>
                <a:spLocks/>
              </p:cNvSpPr>
              <p:nvPr/>
            </p:nvSpPr>
            <p:spPr bwMode="auto">
              <a:xfrm flipV="1">
                <a:off x="4430" y="2780"/>
                <a:ext cx="1410" cy="1070"/>
              </a:xfrm>
              <a:custGeom>
                <a:avLst/>
                <a:gdLst>
                  <a:gd name="T0" fmla="*/ 0 w 1040"/>
                  <a:gd name="T1" fmla="*/ 0 h 740"/>
                  <a:gd name="T2" fmla="*/ 10911 w 1040"/>
                  <a:gd name="T3" fmla="*/ 29565 h 740"/>
                  <a:gd name="T4" fmla="*/ 21822 w 1040"/>
                  <a:gd name="T5" fmla="*/ 0 h 740"/>
                  <a:gd name="T6" fmla="*/ 0 60000 65536"/>
                  <a:gd name="T7" fmla="*/ 0 60000 65536"/>
                  <a:gd name="T8" fmla="*/ 0 60000 65536"/>
                  <a:gd name="T9" fmla="*/ 0 w 1040"/>
                  <a:gd name="T10" fmla="*/ 0 h 740"/>
                  <a:gd name="T11" fmla="*/ 1040 w 1040"/>
                  <a:gd name="T12" fmla="*/ 740 h 7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40" h="740">
                    <a:moveTo>
                      <a:pt x="0" y="0"/>
                    </a:moveTo>
                    <a:cubicBezTo>
                      <a:pt x="173" y="370"/>
                      <a:pt x="347" y="740"/>
                      <a:pt x="520" y="740"/>
                    </a:cubicBezTo>
                    <a:cubicBezTo>
                      <a:pt x="693" y="740"/>
                      <a:pt x="866" y="370"/>
                      <a:pt x="1040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69" name="Freeform 92"/>
              <p:cNvSpPr>
                <a:spLocks/>
              </p:cNvSpPr>
              <p:nvPr/>
            </p:nvSpPr>
            <p:spPr bwMode="auto">
              <a:xfrm flipV="1">
                <a:off x="1610" y="2780"/>
                <a:ext cx="1410" cy="1070"/>
              </a:xfrm>
              <a:custGeom>
                <a:avLst/>
                <a:gdLst>
                  <a:gd name="T0" fmla="*/ 0 w 1040"/>
                  <a:gd name="T1" fmla="*/ 0 h 740"/>
                  <a:gd name="T2" fmla="*/ 10911 w 1040"/>
                  <a:gd name="T3" fmla="*/ 29565 h 740"/>
                  <a:gd name="T4" fmla="*/ 21822 w 1040"/>
                  <a:gd name="T5" fmla="*/ 0 h 740"/>
                  <a:gd name="T6" fmla="*/ 0 60000 65536"/>
                  <a:gd name="T7" fmla="*/ 0 60000 65536"/>
                  <a:gd name="T8" fmla="*/ 0 60000 65536"/>
                  <a:gd name="T9" fmla="*/ 0 w 1040"/>
                  <a:gd name="T10" fmla="*/ 0 h 740"/>
                  <a:gd name="T11" fmla="*/ 1040 w 1040"/>
                  <a:gd name="T12" fmla="*/ 740 h 7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40" h="740">
                    <a:moveTo>
                      <a:pt x="0" y="0"/>
                    </a:moveTo>
                    <a:cubicBezTo>
                      <a:pt x="173" y="370"/>
                      <a:pt x="347" y="740"/>
                      <a:pt x="520" y="740"/>
                    </a:cubicBezTo>
                    <a:cubicBezTo>
                      <a:pt x="693" y="740"/>
                      <a:pt x="866" y="370"/>
                      <a:pt x="1040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65" name="Text Box 93"/>
            <p:cNvSpPr txBox="1">
              <a:spLocks noChangeArrowheads="1"/>
            </p:cNvSpPr>
            <p:nvPr/>
          </p:nvSpPr>
          <p:spPr bwMode="auto">
            <a:xfrm>
              <a:off x="934" y="1974"/>
              <a:ext cx="818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>
                  <a:solidFill>
                    <a:schemeClr val="tx2"/>
                  </a:solidFill>
                </a:rPr>
                <a:t>驻波</a:t>
              </a:r>
            </a:p>
          </p:txBody>
        </p:sp>
        <p:sp>
          <p:nvSpPr>
            <p:cNvPr id="37966" name="Line 94"/>
            <p:cNvSpPr>
              <a:spLocks noChangeShapeType="1"/>
            </p:cNvSpPr>
            <p:nvPr/>
          </p:nvSpPr>
          <p:spPr bwMode="auto">
            <a:xfrm flipV="1">
              <a:off x="1330" y="1866"/>
              <a:ext cx="265" cy="1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Group 95"/>
          <p:cNvGrpSpPr>
            <a:grpSpLocks/>
          </p:cNvGrpSpPr>
          <p:nvPr/>
        </p:nvGrpSpPr>
        <p:grpSpPr bwMode="auto">
          <a:xfrm>
            <a:off x="2957513" y="2071688"/>
            <a:ext cx="2351087" cy="895350"/>
            <a:chOff x="1488" y="1660"/>
            <a:chExt cx="1754" cy="668"/>
          </a:xfrm>
        </p:grpSpPr>
        <p:sp>
          <p:nvSpPr>
            <p:cNvPr id="37962" name="Text Box 96"/>
            <p:cNvSpPr txBox="1">
              <a:spLocks noChangeArrowheads="1"/>
            </p:cNvSpPr>
            <p:nvPr/>
          </p:nvSpPr>
          <p:spPr bwMode="auto">
            <a:xfrm>
              <a:off x="1488" y="2023"/>
              <a:ext cx="1754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>
                  <a:solidFill>
                    <a:srgbClr val="FF0000"/>
                  </a:solidFill>
                </a:rPr>
                <a:t>相位突变 </a:t>
              </a:r>
              <a:r>
                <a:rPr lang="zh-CN" altLang="en-US" sz="2800">
                  <a:solidFill>
                    <a:srgbClr val="FF0000"/>
                  </a:solidFill>
                  <a:sym typeface="Symbol" pitchFamily="18" charset="2"/>
                </a:rPr>
                <a:t></a:t>
              </a:r>
              <a:endParaRPr lang="zh-CN" altLang="en-US" sz="2800" b="0">
                <a:solidFill>
                  <a:srgbClr val="FF0000"/>
                </a:solidFill>
              </a:endParaRPr>
            </a:p>
          </p:txBody>
        </p:sp>
        <p:sp>
          <p:nvSpPr>
            <p:cNvPr id="37963" name="Line 97"/>
            <p:cNvSpPr>
              <a:spLocks noChangeShapeType="1"/>
            </p:cNvSpPr>
            <p:nvPr/>
          </p:nvSpPr>
          <p:spPr bwMode="auto">
            <a:xfrm flipV="1">
              <a:off x="2264" y="1660"/>
              <a:ext cx="481" cy="41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88" name="Group 98"/>
          <p:cNvGrpSpPr>
            <a:grpSpLocks/>
          </p:cNvGrpSpPr>
          <p:nvPr/>
        </p:nvGrpSpPr>
        <p:grpSpPr bwMode="auto">
          <a:xfrm>
            <a:off x="2217738" y="595313"/>
            <a:ext cx="4938712" cy="2346325"/>
            <a:chOff x="936" y="559"/>
            <a:chExt cx="3684" cy="1750"/>
          </a:xfrm>
        </p:grpSpPr>
        <p:grpSp>
          <p:nvGrpSpPr>
            <p:cNvPr id="37917" name="Group 99"/>
            <p:cNvGrpSpPr>
              <a:grpSpLocks/>
            </p:cNvGrpSpPr>
            <p:nvPr/>
          </p:nvGrpSpPr>
          <p:grpSpPr bwMode="auto">
            <a:xfrm>
              <a:off x="2745" y="1127"/>
              <a:ext cx="128" cy="578"/>
              <a:chOff x="5840" y="2040"/>
              <a:chExt cx="260" cy="1180"/>
            </a:xfrm>
          </p:grpSpPr>
          <p:grpSp>
            <p:nvGrpSpPr>
              <p:cNvPr id="37954" name="Group 100"/>
              <p:cNvGrpSpPr>
                <a:grpSpLocks/>
              </p:cNvGrpSpPr>
              <p:nvPr/>
            </p:nvGrpSpPr>
            <p:grpSpPr bwMode="auto">
              <a:xfrm>
                <a:off x="5840" y="2040"/>
                <a:ext cx="260" cy="600"/>
                <a:chOff x="5840" y="2040"/>
                <a:chExt cx="260" cy="600"/>
              </a:xfrm>
            </p:grpSpPr>
            <p:sp>
              <p:nvSpPr>
                <p:cNvPr id="37959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5840" y="2040"/>
                  <a:ext cx="240" cy="2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60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5860" y="2220"/>
                  <a:ext cx="240" cy="2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61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5860" y="2400"/>
                  <a:ext cx="240" cy="2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955" name="Group 104"/>
              <p:cNvGrpSpPr>
                <a:grpSpLocks/>
              </p:cNvGrpSpPr>
              <p:nvPr/>
            </p:nvGrpSpPr>
            <p:grpSpPr bwMode="auto">
              <a:xfrm>
                <a:off x="5840" y="2620"/>
                <a:ext cx="260" cy="600"/>
                <a:chOff x="5840" y="2040"/>
                <a:chExt cx="260" cy="600"/>
              </a:xfrm>
            </p:grpSpPr>
            <p:sp>
              <p:nvSpPr>
                <p:cNvPr id="37956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5840" y="2040"/>
                  <a:ext cx="240" cy="2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57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5860" y="2220"/>
                  <a:ext cx="240" cy="2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58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5860" y="2400"/>
                  <a:ext cx="240" cy="2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" name="Group 108"/>
            <p:cNvGrpSpPr>
              <a:grpSpLocks/>
            </p:cNvGrpSpPr>
            <p:nvPr/>
          </p:nvGrpSpPr>
          <p:grpSpPr bwMode="auto">
            <a:xfrm>
              <a:off x="936" y="559"/>
              <a:ext cx="3684" cy="1750"/>
              <a:chOff x="936" y="559"/>
              <a:chExt cx="3684" cy="1750"/>
            </a:xfrm>
          </p:grpSpPr>
          <p:sp>
            <p:nvSpPr>
              <p:cNvPr id="37919" name="Line 109"/>
              <p:cNvSpPr>
                <a:spLocks noChangeShapeType="1"/>
              </p:cNvSpPr>
              <p:nvPr/>
            </p:nvSpPr>
            <p:spPr bwMode="auto">
              <a:xfrm>
                <a:off x="2745" y="579"/>
                <a:ext cx="0" cy="173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" name="Group 110"/>
              <p:cNvGrpSpPr>
                <a:grpSpLocks/>
              </p:cNvGrpSpPr>
              <p:nvPr/>
            </p:nvGrpSpPr>
            <p:grpSpPr bwMode="auto">
              <a:xfrm>
                <a:off x="936" y="559"/>
                <a:ext cx="3684" cy="1724"/>
                <a:chOff x="936" y="559"/>
                <a:chExt cx="3684" cy="1724"/>
              </a:xfrm>
            </p:grpSpPr>
            <p:grpSp>
              <p:nvGrpSpPr>
                <p:cNvPr id="37921" name="Group 111"/>
                <p:cNvGrpSpPr>
                  <a:grpSpLocks/>
                </p:cNvGrpSpPr>
                <p:nvPr/>
              </p:nvGrpSpPr>
              <p:grpSpPr bwMode="auto">
                <a:xfrm>
                  <a:off x="936" y="559"/>
                  <a:ext cx="3684" cy="1724"/>
                  <a:chOff x="936" y="559"/>
                  <a:chExt cx="3684" cy="1724"/>
                </a:xfrm>
              </p:grpSpPr>
              <p:sp>
                <p:nvSpPr>
                  <p:cNvPr id="37923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936" y="1463"/>
                    <a:ext cx="3461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 type="triangle" w="sm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7924" name="Group 113"/>
                  <p:cNvGrpSpPr>
                    <a:grpSpLocks/>
                  </p:cNvGrpSpPr>
                  <p:nvPr/>
                </p:nvGrpSpPr>
                <p:grpSpPr bwMode="auto">
                  <a:xfrm>
                    <a:off x="2745" y="572"/>
                    <a:ext cx="128" cy="1711"/>
                    <a:chOff x="2745" y="356"/>
                    <a:chExt cx="128" cy="1711"/>
                  </a:xfrm>
                </p:grpSpPr>
                <p:grpSp>
                  <p:nvGrpSpPr>
                    <p:cNvPr id="37927" name="Group 1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45" y="356"/>
                      <a:ext cx="128" cy="581"/>
                      <a:chOff x="2745" y="356"/>
                      <a:chExt cx="128" cy="581"/>
                    </a:xfrm>
                  </p:grpSpPr>
                  <p:grpSp>
                    <p:nvGrpSpPr>
                      <p:cNvPr id="37946" name="Group 1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45" y="356"/>
                        <a:ext cx="128" cy="296"/>
                        <a:chOff x="5840" y="2040"/>
                        <a:chExt cx="260" cy="600"/>
                      </a:xfrm>
                    </p:grpSpPr>
                    <p:sp>
                      <p:nvSpPr>
                        <p:cNvPr id="37951" name="Line 11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840" y="2040"/>
                          <a:ext cx="240" cy="24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7952" name="Line 11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860" y="2220"/>
                          <a:ext cx="240" cy="24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7953" name="Line 11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860" y="2400"/>
                          <a:ext cx="240" cy="24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37947" name="Group 11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45" y="641"/>
                        <a:ext cx="128" cy="296"/>
                        <a:chOff x="5840" y="2040"/>
                        <a:chExt cx="260" cy="600"/>
                      </a:xfrm>
                    </p:grpSpPr>
                    <p:sp>
                      <p:nvSpPr>
                        <p:cNvPr id="37948" name="Line 12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840" y="2040"/>
                          <a:ext cx="240" cy="24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7949" name="Line 12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860" y="2220"/>
                          <a:ext cx="240" cy="24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7950" name="Line 1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860" y="2400"/>
                          <a:ext cx="240" cy="24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37928" name="Group 1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45" y="1486"/>
                      <a:ext cx="128" cy="581"/>
                      <a:chOff x="2745" y="1486"/>
                      <a:chExt cx="128" cy="581"/>
                    </a:xfrm>
                  </p:grpSpPr>
                  <p:grpSp>
                    <p:nvGrpSpPr>
                      <p:cNvPr id="37938" name="Group 12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45" y="1486"/>
                        <a:ext cx="128" cy="296"/>
                        <a:chOff x="5840" y="2040"/>
                        <a:chExt cx="260" cy="600"/>
                      </a:xfrm>
                    </p:grpSpPr>
                    <p:sp>
                      <p:nvSpPr>
                        <p:cNvPr id="37943" name="Line 12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840" y="2040"/>
                          <a:ext cx="240" cy="24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7944" name="Line 12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860" y="2220"/>
                          <a:ext cx="240" cy="24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7945" name="Line 1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860" y="2400"/>
                          <a:ext cx="240" cy="24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37939" name="Group 12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45" y="1771"/>
                        <a:ext cx="128" cy="296"/>
                        <a:chOff x="5840" y="2040"/>
                        <a:chExt cx="260" cy="600"/>
                      </a:xfrm>
                    </p:grpSpPr>
                    <p:sp>
                      <p:nvSpPr>
                        <p:cNvPr id="37940" name="Line 12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840" y="2040"/>
                          <a:ext cx="240" cy="24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7941" name="Line 13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860" y="2220"/>
                          <a:ext cx="240" cy="24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7942" name="Line 13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860" y="2400"/>
                          <a:ext cx="240" cy="24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37929" name="Group 1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45" y="916"/>
                      <a:ext cx="128" cy="581"/>
                      <a:chOff x="2745" y="916"/>
                      <a:chExt cx="128" cy="581"/>
                    </a:xfrm>
                  </p:grpSpPr>
                  <p:grpSp>
                    <p:nvGrpSpPr>
                      <p:cNvPr id="37930" name="Group 13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45" y="916"/>
                        <a:ext cx="128" cy="296"/>
                        <a:chOff x="5840" y="2040"/>
                        <a:chExt cx="260" cy="600"/>
                      </a:xfrm>
                    </p:grpSpPr>
                    <p:sp>
                      <p:nvSpPr>
                        <p:cNvPr id="37935" name="Line 13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840" y="2040"/>
                          <a:ext cx="240" cy="24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7936" name="Line 13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860" y="2220"/>
                          <a:ext cx="240" cy="24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7937" name="Line 13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860" y="2400"/>
                          <a:ext cx="240" cy="24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37931" name="Group 13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45" y="1201"/>
                        <a:ext cx="128" cy="296"/>
                        <a:chOff x="5840" y="2040"/>
                        <a:chExt cx="260" cy="600"/>
                      </a:xfrm>
                    </p:grpSpPr>
                    <p:sp>
                      <p:nvSpPr>
                        <p:cNvPr id="37932" name="Line 13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840" y="2040"/>
                          <a:ext cx="240" cy="24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7933" name="Line 13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860" y="2220"/>
                          <a:ext cx="240" cy="24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7934" name="Line 14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860" y="2400"/>
                          <a:ext cx="240" cy="24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  <p:sp>
                <p:nvSpPr>
                  <p:cNvPr id="37925" name="Text Box 1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26" y="593"/>
                    <a:ext cx="1274" cy="3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zh-CN" altLang="en-US">
                        <a:solidFill>
                          <a:srgbClr val="00FF00"/>
                        </a:solidFill>
                      </a:rPr>
                      <a:t>波疏媒质</a:t>
                    </a:r>
                  </a:p>
                </p:txBody>
              </p:sp>
              <p:sp>
                <p:nvSpPr>
                  <p:cNvPr id="37926" name="Text Box 1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32" y="559"/>
                    <a:ext cx="1488" cy="3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zh-CN" altLang="en-US">
                        <a:solidFill>
                          <a:srgbClr val="00FF00"/>
                        </a:solidFill>
                      </a:rPr>
                      <a:t>波密媒质</a:t>
                    </a:r>
                  </a:p>
                </p:txBody>
              </p:sp>
            </p:grpSp>
            <p:sp>
              <p:nvSpPr>
                <p:cNvPr id="37922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4132" y="1394"/>
                  <a:ext cx="255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altLang="zh-CN" sz="2800" i="1">
                      <a:solidFill>
                        <a:schemeClr val="tx2"/>
                      </a:solidFill>
                    </a:rPr>
                    <a:t>x</a:t>
                  </a:r>
                </a:p>
              </p:txBody>
            </p:sp>
          </p:grpSp>
        </p:grpSp>
      </p:grpSp>
      <p:grpSp>
        <p:nvGrpSpPr>
          <p:cNvPr id="37918" name="Group 144"/>
          <p:cNvGrpSpPr>
            <a:grpSpLocks/>
          </p:cNvGrpSpPr>
          <p:nvPr/>
        </p:nvGrpSpPr>
        <p:grpSpPr bwMode="auto">
          <a:xfrm>
            <a:off x="4643438" y="2071688"/>
            <a:ext cx="882650" cy="879475"/>
            <a:chOff x="2745" y="1660"/>
            <a:chExt cx="659" cy="656"/>
          </a:xfrm>
        </p:grpSpPr>
        <p:sp>
          <p:nvSpPr>
            <p:cNvPr id="37913" name="Line 145"/>
            <p:cNvSpPr>
              <a:spLocks noChangeShapeType="1"/>
            </p:cNvSpPr>
            <p:nvPr/>
          </p:nvSpPr>
          <p:spPr bwMode="auto">
            <a:xfrm>
              <a:off x="2745" y="1660"/>
              <a:ext cx="65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4" name="Line 146"/>
            <p:cNvSpPr>
              <a:spLocks noChangeShapeType="1"/>
            </p:cNvSpPr>
            <p:nvPr/>
          </p:nvSpPr>
          <p:spPr bwMode="auto">
            <a:xfrm>
              <a:off x="3404" y="1660"/>
              <a:ext cx="0" cy="5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5" name="Line 147"/>
            <p:cNvSpPr>
              <a:spLocks noChangeShapeType="1"/>
            </p:cNvSpPr>
            <p:nvPr/>
          </p:nvSpPr>
          <p:spPr bwMode="auto">
            <a:xfrm>
              <a:off x="3207" y="2083"/>
              <a:ext cx="19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6" name="Line 148"/>
            <p:cNvSpPr>
              <a:spLocks noChangeShapeType="1"/>
            </p:cNvSpPr>
            <p:nvPr/>
          </p:nvSpPr>
          <p:spPr bwMode="auto">
            <a:xfrm flipH="1">
              <a:off x="2745" y="2083"/>
              <a:ext cx="2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891" name="Object 2"/>
            <p:cNvGraphicFramePr>
              <a:graphicFrameLocks noChangeAspect="1"/>
            </p:cNvGraphicFramePr>
            <p:nvPr/>
          </p:nvGraphicFramePr>
          <p:xfrm>
            <a:off x="2996" y="1852"/>
            <a:ext cx="187" cy="464"/>
          </p:xfrm>
          <a:graphic>
            <a:graphicData uri="http://schemas.openxmlformats.org/presentationml/2006/ole">
              <p:oleObj spid="_x0000_s37891" name="公式" r:id="rId3" imgW="164880" imgH="406080" progId="Equation.3">
                <p:embed/>
              </p:oleObj>
            </a:graphicData>
          </a:graphic>
        </p:graphicFrame>
      </p:grpSp>
      <p:grpSp>
        <p:nvGrpSpPr>
          <p:cNvPr id="37920" name="Group 150"/>
          <p:cNvGrpSpPr>
            <a:grpSpLocks/>
          </p:cNvGrpSpPr>
          <p:nvPr/>
        </p:nvGrpSpPr>
        <p:grpSpPr bwMode="auto">
          <a:xfrm>
            <a:off x="2362200" y="1385888"/>
            <a:ext cx="2284413" cy="815975"/>
            <a:chOff x="1044" y="1149"/>
            <a:chExt cx="1704" cy="609"/>
          </a:xfrm>
        </p:grpSpPr>
        <p:sp>
          <p:nvSpPr>
            <p:cNvPr id="37908" name="Freeform 151"/>
            <p:cNvSpPr>
              <a:spLocks/>
            </p:cNvSpPr>
            <p:nvPr/>
          </p:nvSpPr>
          <p:spPr bwMode="auto">
            <a:xfrm>
              <a:off x="1044" y="1208"/>
              <a:ext cx="197" cy="255"/>
            </a:xfrm>
            <a:custGeom>
              <a:avLst/>
              <a:gdLst>
                <a:gd name="T0" fmla="*/ 0 w 400"/>
                <a:gd name="T1" fmla="*/ 0 h 520"/>
                <a:gd name="T2" fmla="*/ 0 w 400"/>
                <a:gd name="T3" fmla="*/ 0 h 520"/>
                <a:gd name="T4" fmla="*/ 0 w 400"/>
                <a:gd name="T5" fmla="*/ 0 h 520"/>
                <a:gd name="T6" fmla="*/ 0 w 400"/>
                <a:gd name="T7" fmla="*/ 0 h 5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0"/>
                <a:gd name="T13" fmla="*/ 0 h 520"/>
                <a:gd name="T14" fmla="*/ 400 w 400"/>
                <a:gd name="T15" fmla="*/ 520 h 5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0" h="520">
                  <a:moveTo>
                    <a:pt x="400" y="520"/>
                  </a:moveTo>
                  <a:cubicBezTo>
                    <a:pt x="341" y="441"/>
                    <a:pt x="283" y="363"/>
                    <a:pt x="240" y="300"/>
                  </a:cubicBezTo>
                  <a:cubicBezTo>
                    <a:pt x="197" y="237"/>
                    <a:pt x="180" y="190"/>
                    <a:pt x="140" y="140"/>
                  </a:cubicBezTo>
                  <a:cubicBezTo>
                    <a:pt x="100" y="90"/>
                    <a:pt x="23" y="23"/>
                    <a:pt x="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9" name="Freeform 152"/>
            <p:cNvSpPr>
              <a:spLocks/>
            </p:cNvSpPr>
            <p:nvPr/>
          </p:nvSpPr>
          <p:spPr bwMode="auto">
            <a:xfrm flipV="1">
              <a:off x="1905" y="1149"/>
              <a:ext cx="663" cy="297"/>
            </a:xfrm>
            <a:custGeom>
              <a:avLst/>
              <a:gdLst>
                <a:gd name="T0" fmla="*/ 0 w 1040"/>
                <a:gd name="T1" fmla="*/ 0 h 740"/>
                <a:gd name="T2" fmla="*/ 6 w 1040"/>
                <a:gd name="T3" fmla="*/ 0 h 740"/>
                <a:gd name="T4" fmla="*/ 11 w 1040"/>
                <a:gd name="T5" fmla="*/ 0 h 740"/>
                <a:gd name="T6" fmla="*/ 0 60000 65536"/>
                <a:gd name="T7" fmla="*/ 0 60000 65536"/>
                <a:gd name="T8" fmla="*/ 0 60000 65536"/>
                <a:gd name="T9" fmla="*/ 0 w 1040"/>
                <a:gd name="T10" fmla="*/ 0 h 740"/>
                <a:gd name="T11" fmla="*/ 1040 w 1040"/>
                <a:gd name="T12" fmla="*/ 740 h 7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0" h="740">
                  <a:moveTo>
                    <a:pt x="0" y="0"/>
                  </a:moveTo>
                  <a:cubicBezTo>
                    <a:pt x="173" y="370"/>
                    <a:pt x="347" y="740"/>
                    <a:pt x="520" y="740"/>
                  </a:cubicBezTo>
                  <a:cubicBezTo>
                    <a:pt x="693" y="740"/>
                    <a:pt x="866" y="370"/>
                    <a:pt x="104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0" name="Freeform 153"/>
            <p:cNvSpPr>
              <a:spLocks/>
            </p:cNvSpPr>
            <p:nvPr/>
          </p:nvSpPr>
          <p:spPr bwMode="auto">
            <a:xfrm>
              <a:off x="1241" y="1461"/>
              <a:ext cx="664" cy="297"/>
            </a:xfrm>
            <a:custGeom>
              <a:avLst/>
              <a:gdLst>
                <a:gd name="T0" fmla="*/ 0 w 1040"/>
                <a:gd name="T1" fmla="*/ 0 h 740"/>
                <a:gd name="T2" fmla="*/ 6 w 1040"/>
                <a:gd name="T3" fmla="*/ 0 h 740"/>
                <a:gd name="T4" fmla="*/ 12 w 1040"/>
                <a:gd name="T5" fmla="*/ 0 h 740"/>
                <a:gd name="T6" fmla="*/ 0 60000 65536"/>
                <a:gd name="T7" fmla="*/ 0 60000 65536"/>
                <a:gd name="T8" fmla="*/ 0 60000 65536"/>
                <a:gd name="T9" fmla="*/ 0 w 1040"/>
                <a:gd name="T10" fmla="*/ 0 h 740"/>
                <a:gd name="T11" fmla="*/ 1040 w 1040"/>
                <a:gd name="T12" fmla="*/ 740 h 7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0" h="740">
                  <a:moveTo>
                    <a:pt x="0" y="0"/>
                  </a:moveTo>
                  <a:cubicBezTo>
                    <a:pt x="173" y="370"/>
                    <a:pt x="347" y="740"/>
                    <a:pt x="520" y="740"/>
                  </a:cubicBezTo>
                  <a:cubicBezTo>
                    <a:pt x="693" y="740"/>
                    <a:pt x="866" y="370"/>
                    <a:pt x="104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1" name="Line 154"/>
            <p:cNvSpPr>
              <a:spLocks noChangeShapeType="1"/>
            </p:cNvSpPr>
            <p:nvPr/>
          </p:nvSpPr>
          <p:spPr bwMode="auto">
            <a:xfrm flipH="1">
              <a:off x="1644" y="1336"/>
              <a:ext cx="31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Freeform 155"/>
            <p:cNvSpPr>
              <a:spLocks/>
            </p:cNvSpPr>
            <p:nvPr/>
          </p:nvSpPr>
          <p:spPr bwMode="auto">
            <a:xfrm>
              <a:off x="2556" y="1440"/>
              <a:ext cx="192" cy="240"/>
            </a:xfrm>
            <a:custGeom>
              <a:avLst/>
              <a:gdLst>
                <a:gd name="T0" fmla="*/ 0 w 144"/>
                <a:gd name="T1" fmla="*/ 0 h 240"/>
                <a:gd name="T2" fmla="*/ 1707 w 144"/>
                <a:gd name="T3" fmla="*/ 144 h 240"/>
                <a:gd name="T4" fmla="*/ 2559 w 144"/>
                <a:gd name="T5" fmla="*/ 240 h 240"/>
                <a:gd name="T6" fmla="*/ 0 60000 65536"/>
                <a:gd name="T7" fmla="*/ 0 60000 65536"/>
                <a:gd name="T8" fmla="*/ 0 60000 65536"/>
                <a:gd name="T9" fmla="*/ 0 w 144"/>
                <a:gd name="T10" fmla="*/ 0 h 240"/>
                <a:gd name="T11" fmla="*/ 144 w 14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40">
                  <a:moveTo>
                    <a:pt x="0" y="0"/>
                  </a:moveTo>
                  <a:cubicBezTo>
                    <a:pt x="36" y="52"/>
                    <a:pt x="72" y="104"/>
                    <a:pt x="96" y="144"/>
                  </a:cubicBezTo>
                  <a:cubicBezTo>
                    <a:pt x="120" y="184"/>
                    <a:pt x="132" y="212"/>
                    <a:pt x="144" y="24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7890" name="Object 14">
            <a:hlinkClick r:id="rId4" action="ppaction://hlinkfile"/>
          </p:cNvPr>
          <p:cNvGraphicFramePr>
            <a:graphicFrameLocks noChangeAspect="1"/>
          </p:cNvGraphicFramePr>
          <p:nvPr/>
        </p:nvGraphicFramePr>
        <p:xfrm>
          <a:off x="7500938" y="5643563"/>
          <a:ext cx="1504950" cy="476250"/>
        </p:xfrm>
        <a:graphic>
          <a:graphicData uri="http://schemas.openxmlformats.org/presentationml/2006/ole">
            <p:oleObj spid="_x0000_s37890" name="包" r:id="rId5" imgW="1504800" imgH="4762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7753B-3A24-4656-9A2D-EB14F8D98C5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5786438" y="4310086"/>
          <a:ext cx="3200400" cy="2405062"/>
        </p:xfrm>
        <a:graphic>
          <a:graphicData uri="http://schemas.openxmlformats.org/presentationml/2006/ole">
            <p:oleObj spid="_x0000_s2050" name="图片" r:id="rId3" imgW="1762200" imgH="1324080" progId="Word.Picture.8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42938" y="2143125"/>
          <a:ext cx="4606925" cy="911225"/>
        </p:xfrm>
        <a:graphic>
          <a:graphicData uri="http://schemas.openxmlformats.org/presentationml/2006/ole">
            <p:oleObj spid="_x0000_s2051" name="公式" r:id="rId4" imgW="4165560" imgH="86328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42938" y="3357563"/>
          <a:ext cx="4846637" cy="963612"/>
        </p:xfrm>
        <a:graphic>
          <a:graphicData uri="http://schemas.openxmlformats.org/presentationml/2006/ole">
            <p:oleObj spid="_x0000_s2052" name="公式" r:id="rId5" imgW="4444920" imgH="927000" progId="Equation.3">
              <p:embed/>
            </p:oleObj>
          </a:graphicData>
        </a:graphic>
      </p:graphicFrame>
      <p:sp>
        <p:nvSpPr>
          <p:cNvPr id="9" name="右大括号 8"/>
          <p:cNvSpPr>
            <a:spLocks/>
          </p:cNvSpPr>
          <p:nvPr/>
        </p:nvSpPr>
        <p:spPr bwMode="auto">
          <a:xfrm>
            <a:off x="5572125" y="2500313"/>
            <a:ext cx="285750" cy="1285875"/>
          </a:xfrm>
          <a:prstGeom prst="rightBrace">
            <a:avLst>
              <a:gd name="adj1" fmla="val 32375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342" name="Object 11"/>
          <p:cNvGraphicFramePr>
            <a:graphicFrameLocks noChangeAspect="1"/>
          </p:cNvGraphicFramePr>
          <p:nvPr/>
        </p:nvGraphicFramePr>
        <p:xfrm>
          <a:off x="6143636" y="2714620"/>
          <a:ext cx="2500313" cy="904875"/>
        </p:xfrm>
        <a:graphic>
          <a:graphicData uri="http://schemas.openxmlformats.org/presentationml/2006/ole">
            <p:oleObj spid="_x0000_s2053" name="公式" r:id="rId6" imgW="2387520" imgH="863280" progId="Equation.3">
              <p:embed/>
            </p:oleObj>
          </a:graphicData>
        </a:graphic>
      </p:graphicFrame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571500" y="5429250"/>
            <a:ext cx="4327525" cy="928688"/>
            <a:chOff x="1000100" y="5429278"/>
            <a:chExt cx="4326959" cy="928688"/>
          </a:xfrm>
        </p:grpSpPr>
        <p:sp>
          <p:nvSpPr>
            <p:cNvPr id="2062" name="TextBox 10"/>
            <p:cNvSpPr txBox="1">
              <a:spLocks noChangeArrowheads="1"/>
            </p:cNvSpPr>
            <p:nvPr/>
          </p:nvSpPr>
          <p:spPr bwMode="auto">
            <a:xfrm>
              <a:off x="1000100" y="5643578"/>
              <a:ext cx="8034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式中</a:t>
              </a:r>
            </a:p>
          </p:txBody>
        </p:sp>
        <p:graphicFrame>
          <p:nvGraphicFramePr>
            <p:cNvPr id="27662" name="Object 14"/>
            <p:cNvGraphicFramePr>
              <a:graphicFrameLocks noChangeAspect="1"/>
            </p:cNvGraphicFramePr>
            <p:nvPr/>
          </p:nvGraphicFramePr>
          <p:xfrm>
            <a:off x="1857216" y="5429278"/>
            <a:ext cx="1211262" cy="928688"/>
          </p:xfrm>
          <a:graphic>
            <a:graphicData uri="http://schemas.openxmlformats.org/presentationml/2006/ole">
              <p:oleObj spid="_x0000_s2056" name="公式" r:id="rId7" imgW="1117440" imgH="939600" progId="Equation.3">
                <p:embed/>
              </p:oleObj>
            </a:graphicData>
          </a:graphic>
        </p:graphicFrame>
        <p:sp>
          <p:nvSpPr>
            <p:cNvPr id="2063" name="TextBox 12"/>
            <p:cNvSpPr txBox="1">
              <a:spLocks noChangeArrowheads="1"/>
            </p:cNvSpPr>
            <p:nvPr/>
          </p:nvSpPr>
          <p:spPr bwMode="auto">
            <a:xfrm>
              <a:off x="3286116" y="5643578"/>
              <a:ext cx="20409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弦上横波波速</a:t>
              </a:r>
            </a:p>
          </p:txBody>
        </p:sp>
      </p:grp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28625" y="4714875"/>
            <a:ext cx="5340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这就是</a:t>
            </a:r>
            <a:r>
              <a:rPr lang="zh-CN" altLang="en-US">
                <a:solidFill>
                  <a:srgbClr val="FFFF00"/>
                </a:solidFill>
              </a:rPr>
              <a:t>弦</a:t>
            </a:r>
            <a:r>
              <a:rPr lang="en-US" altLang="zh-CN">
                <a:solidFill>
                  <a:srgbClr val="FFFF00"/>
                </a:solidFill>
              </a:rPr>
              <a:t>(</a:t>
            </a:r>
            <a:r>
              <a:rPr lang="zh-CN" altLang="en-US">
                <a:solidFill>
                  <a:srgbClr val="FFFF00"/>
                </a:solidFill>
              </a:rPr>
              <a:t>绳</a:t>
            </a:r>
            <a:r>
              <a:rPr lang="en-US" altLang="zh-CN">
                <a:solidFill>
                  <a:srgbClr val="FFFF00"/>
                </a:solidFill>
              </a:rPr>
              <a:t>)</a:t>
            </a:r>
            <a:r>
              <a:rPr lang="zh-CN" altLang="en-US">
                <a:solidFill>
                  <a:srgbClr val="FFFF00"/>
                </a:solidFill>
              </a:rPr>
              <a:t>上机械波的动力学方程</a:t>
            </a:r>
            <a:r>
              <a:rPr lang="zh-CN" altLang="en-US"/>
              <a:t>。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357688" y="1500188"/>
          <a:ext cx="3748087" cy="455612"/>
        </p:xfrm>
        <a:graphic>
          <a:graphicData uri="http://schemas.openxmlformats.org/presentationml/2006/ole">
            <p:oleObj spid="_x0000_s2054" name="公式" r:id="rId8" imgW="3390840" imgH="431640" progId="Equation.3">
              <p:embed/>
            </p:oleObj>
          </a:graphicData>
        </a:graphic>
      </p:graphicFrame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00063" y="1500188"/>
            <a:ext cx="3587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波幅较小情况下，可认为</a:t>
            </a:r>
          </a:p>
        </p:txBody>
      </p:sp>
      <p:graphicFrame>
        <p:nvGraphicFramePr>
          <p:cNvPr id="36868" name="Object 7"/>
          <p:cNvGraphicFramePr>
            <a:graphicFrameLocks noChangeAspect="1"/>
          </p:cNvGraphicFramePr>
          <p:nvPr/>
        </p:nvGraphicFramePr>
        <p:xfrm>
          <a:off x="785813" y="357188"/>
          <a:ext cx="4675187" cy="911225"/>
        </p:xfrm>
        <a:graphic>
          <a:graphicData uri="http://schemas.openxmlformats.org/presentationml/2006/ole">
            <p:oleObj spid="_x0000_s2055" name="公式" r:id="rId9" imgW="4228920" imgH="863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626B1E-1B3B-4D9E-AF09-58ACEA2D9FAE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395288" y="333375"/>
            <a:ext cx="738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66FF33"/>
                </a:solidFill>
              </a:rPr>
              <a:t>例</a:t>
            </a:r>
            <a:r>
              <a:rPr kumimoji="1" lang="en-US" altLang="zh-CN">
                <a:solidFill>
                  <a:srgbClr val="66FF33"/>
                </a:solidFill>
              </a:rPr>
              <a:t>15</a:t>
            </a:r>
            <a:r>
              <a:rPr kumimoji="1" lang="en-US" altLang="zh-CN">
                <a:solidFill>
                  <a:schemeClr val="bg1"/>
                </a:solidFill>
              </a:rPr>
              <a:t>  </a:t>
            </a:r>
            <a:r>
              <a:rPr kumimoji="1" lang="zh-CN" altLang="en-US">
                <a:solidFill>
                  <a:schemeClr val="bg1"/>
                </a:solidFill>
              </a:rPr>
              <a:t>一弦上的驻波方程为</a:t>
            </a:r>
          </a:p>
        </p:txBody>
      </p:sp>
      <p:graphicFrame>
        <p:nvGraphicFramePr>
          <p:cNvPr id="38914" name="Object 5"/>
          <p:cNvGraphicFramePr>
            <a:graphicFrameLocks noChangeAspect="1"/>
          </p:cNvGraphicFramePr>
          <p:nvPr/>
        </p:nvGraphicFramePr>
        <p:xfrm>
          <a:off x="1500188" y="857250"/>
          <a:ext cx="5643562" cy="431800"/>
        </p:xfrm>
        <a:graphic>
          <a:graphicData uri="http://schemas.openxmlformats.org/presentationml/2006/ole">
            <p:oleObj spid="_x0000_s38914" name="公式" r:id="rId3" imgW="5524200" imgH="457200" progId="Equation.3">
              <p:embed/>
            </p:oleObj>
          </a:graphicData>
        </a:graphic>
      </p:graphicFrame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500063" y="1285875"/>
            <a:ext cx="8215312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</a:rPr>
              <a:t>求：</a:t>
            </a:r>
            <a:r>
              <a:rPr kumimoji="1" lang="en-US" altLang="zh-CN">
                <a:solidFill>
                  <a:schemeClr val="bg1"/>
                </a:solidFill>
              </a:rPr>
              <a:t>(1)</a:t>
            </a:r>
            <a:r>
              <a:rPr kumimoji="1" lang="zh-CN" altLang="en-US">
                <a:solidFill>
                  <a:schemeClr val="bg1"/>
                </a:solidFill>
              </a:rPr>
              <a:t>两行波的振幅和波速；</a:t>
            </a:r>
            <a:r>
              <a:rPr kumimoji="1" lang="en-US" altLang="zh-CN">
                <a:solidFill>
                  <a:schemeClr val="bg1"/>
                </a:solidFill>
              </a:rPr>
              <a:t>(2)</a:t>
            </a:r>
            <a:r>
              <a:rPr kumimoji="1" lang="zh-CN" altLang="en-US">
                <a:solidFill>
                  <a:schemeClr val="bg1"/>
                </a:solidFill>
              </a:rPr>
              <a:t>相邻波节间的距离；</a:t>
            </a:r>
            <a:r>
              <a:rPr kumimoji="1" lang="en-US" altLang="zh-CN">
                <a:solidFill>
                  <a:schemeClr val="bg1"/>
                </a:solidFill>
              </a:rPr>
              <a:t>               (3)  </a:t>
            </a:r>
            <a:r>
              <a:rPr kumimoji="1" lang="en-US" altLang="zh-CN" i="1">
                <a:solidFill>
                  <a:schemeClr val="bg1"/>
                </a:solidFill>
              </a:rPr>
              <a:t>t </a:t>
            </a:r>
            <a:r>
              <a:rPr kumimoji="1" lang="en-US" altLang="zh-CN">
                <a:solidFill>
                  <a:schemeClr val="bg1"/>
                </a:solidFill>
              </a:rPr>
              <a:t>=3.00×10</a:t>
            </a:r>
            <a:r>
              <a:rPr kumimoji="1" lang="en-US" altLang="zh-CN" baseline="30000">
                <a:solidFill>
                  <a:schemeClr val="bg1"/>
                </a:solidFill>
              </a:rPr>
              <a:t>-3</a:t>
            </a:r>
            <a:r>
              <a:rPr kumimoji="1" lang="en-US" altLang="zh-CN">
                <a:solidFill>
                  <a:schemeClr val="bg1"/>
                </a:solidFill>
              </a:rPr>
              <a:t>s</a:t>
            </a:r>
            <a:r>
              <a:rPr kumimoji="1" lang="zh-CN" altLang="en-US">
                <a:solidFill>
                  <a:schemeClr val="bg1"/>
                </a:solidFill>
              </a:rPr>
              <a:t>时</a:t>
            </a:r>
            <a:r>
              <a:rPr kumimoji="1" lang="en-US" altLang="zh-CN">
                <a:solidFill>
                  <a:schemeClr val="bg1"/>
                </a:solidFill>
              </a:rPr>
              <a:t>,  </a:t>
            </a:r>
            <a:r>
              <a:rPr kumimoji="1" lang="zh-CN" altLang="en-US">
                <a:solidFill>
                  <a:schemeClr val="bg1"/>
                </a:solidFill>
              </a:rPr>
              <a:t>位于</a:t>
            </a:r>
            <a:r>
              <a:rPr kumimoji="1" lang="en-US" altLang="zh-CN" i="1">
                <a:solidFill>
                  <a:schemeClr val="bg1"/>
                </a:solidFill>
              </a:rPr>
              <a:t>x </a:t>
            </a:r>
            <a:r>
              <a:rPr kumimoji="1" lang="en-US" altLang="zh-CN">
                <a:solidFill>
                  <a:schemeClr val="bg1"/>
                </a:solidFill>
              </a:rPr>
              <a:t>=0.625m</a:t>
            </a:r>
            <a:r>
              <a:rPr kumimoji="1" lang="zh-CN" altLang="en-US">
                <a:solidFill>
                  <a:schemeClr val="bg1"/>
                </a:solidFill>
              </a:rPr>
              <a:t>处质点的振动速度。</a:t>
            </a: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292100" y="2844800"/>
            <a:ext cx="415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</a:rPr>
              <a:t> </a:t>
            </a:r>
            <a:r>
              <a:rPr kumimoji="1" lang="zh-CN" altLang="en-US">
                <a:solidFill>
                  <a:srgbClr val="99FF33"/>
                </a:solidFill>
              </a:rPr>
              <a:t>解：</a:t>
            </a:r>
            <a:r>
              <a:rPr kumimoji="1" lang="en-US" altLang="zh-CN">
                <a:solidFill>
                  <a:schemeClr val="bg1"/>
                </a:solidFill>
              </a:rPr>
              <a:t>(1)</a:t>
            </a:r>
            <a:r>
              <a:rPr kumimoji="1" lang="zh-CN" altLang="en-US">
                <a:solidFill>
                  <a:schemeClr val="bg1"/>
                </a:solidFill>
              </a:rPr>
              <a:t>比较法</a:t>
            </a:r>
          </a:p>
        </p:txBody>
      </p:sp>
      <p:graphicFrame>
        <p:nvGraphicFramePr>
          <p:cNvPr id="105480" name="Object 8"/>
          <p:cNvGraphicFramePr>
            <a:graphicFrameLocks noChangeAspect="1"/>
          </p:cNvGraphicFramePr>
          <p:nvPr/>
        </p:nvGraphicFramePr>
        <p:xfrm>
          <a:off x="1689100" y="3716338"/>
          <a:ext cx="6348280" cy="927108"/>
        </p:xfrm>
        <a:graphic>
          <a:graphicData uri="http://schemas.openxmlformats.org/presentationml/2006/ole">
            <p:oleObj spid="_x0000_s38915" name="公式" r:id="rId4" imgW="5727600" imgH="838080" progId="Equation.3">
              <p:embed/>
            </p:oleObj>
          </a:graphicData>
        </a:graphic>
      </p:graphicFrame>
      <p:graphicFrame>
        <p:nvGraphicFramePr>
          <p:cNvPr id="105481" name="Object 9"/>
          <p:cNvGraphicFramePr>
            <a:graphicFrameLocks noChangeAspect="1"/>
          </p:cNvGraphicFramePr>
          <p:nvPr/>
        </p:nvGraphicFramePr>
        <p:xfrm>
          <a:off x="2643174" y="2594048"/>
          <a:ext cx="3619514" cy="907977"/>
        </p:xfrm>
        <a:graphic>
          <a:graphicData uri="http://schemas.openxmlformats.org/presentationml/2006/ole">
            <p:oleObj spid="_x0000_s38916" name="公式" r:id="rId5" imgW="3174840" imgH="838080" progId="Equation.3">
              <p:embed/>
            </p:oleObj>
          </a:graphicData>
        </a:graphic>
      </p:graphicFrame>
      <p:sp>
        <p:nvSpPr>
          <p:cNvPr id="105482" name="Text Box 10"/>
          <p:cNvSpPr txBox="1">
            <a:spLocks noChangeArrowheads="1"/>
          </p:cNvSpPr>
          <p:nvPr/>
        </p:nvSpPr>
        <p:spPr bwMode="auto">
          <a:xfrm>
            <a:off x="1090613" y="4946650"/>
            <a:ext cx="7291387" cy="98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 dirty="0">
                <a:solidFill>
                  <a:schemeClr val="bg1"/>
                </a:solidFill>
              </a:rPr>
              <a:t>A=</a:t>
            </a:r>
            <a:r>
              <a:rPr kumimoji="1" lang="en-US" altLang="zh-CN" sz="2800" dirty="0">
                <a:solidFill>
                  <a:schemeClr val="bg1"/>
                </a:solidFill>
              </a:rPr>
              <a:t>1.50×10</a:t>
            </a:r>
            <a:r>
              <a:rPr kumimoji="1" lang="en-US" altLang="zh-CN" sz="2800" baseline="30000" dirty="0">
                <a:solidFill>
                  <a:schemeClr val="bg1"/>
                </a:solidFill>
              </a:rPr>
              <a:t>-2</a:t>
            </a:r>
            <a:r>
              <a:rPr kumimoji="1" lang="en-US" altLang="zh-CN" sz="2800" dirty="0">
                <a:solidFill>
                  <a:schemeClr val="bg1"/>
                </a:solidFill>
              </a:rPr>
              <a:t>m,   </a:t>
            </a:r>
            <a:r>
              <a:rPr kumimoji="1" lang="en-US" altLang="zh-CN" sz="2800" i="1" dirty="0">
                <a:solidFill>
                  <a:schemeClr val="bg1"/>
                </a:solidFill>
                <a:sym typeface="Symbol" pitchFamily="18" charset="2"/>
              </a:rPr>
              <a:t></a:t>
            </a:r>
            <a:r>
              <a:rPr kumimoji="1" lang="en-US" altLang="zh-CN" sz="2800" dirty="0">
                <a:solidFill>
                  <a:schemeClr val="bg1"/>
                </a:solidFill>
                <a:sym typeface="Symbol" pitchFamily="18" charset="2"/>
              </a:rPr>
              <a:t>=1.25m,   </a:t>
            </a:r>
            <a:r>
              <a:rPr kumimoji="1" lang="en-US" altLang="zh-CN" sz="2800" i="1" dirty="0">
                <a:solidFill>
                  <a:schemeClr val="bg1"/>
                </a:solidFill>
                <a:sym typeface="Symbol" pitchFamily="18" charset="2"/>
              </a:rPr>
              <a:t></a:t>
            </a:r>
            <a:r>
              <a:rPr kumimoji="1" lang="en-US" altLang="zh-CN" sz="2800" dirty="0">
                <a:solidFill>
                  <a:schemeClr val="bg1"/>
                </a:solidFill>
                <a:sym typeface="Symbol" pitchFamily="18" charset="2"/>
              </a:rPr>
              <a:t>=275Hz, </a:t>
            </a:r>
          </a:p>
          <a:p>
            <a:pPr>
              <a:spcBef>
                <a:spcPct val="1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kumimoji="1" lang="en-US" altLang="zh-CN" sz="2800" i="1" dirty="0">
                <a:solidFill>
                  <a:schemeClr val="bg1"/>
                </a:solidFill>
                <a:sym typeface="Symbol" pitchFamily="18" charset="2"/>
              </a:rPr>
              <a:t>u</a:t>
            </a:r>
            <a:r>
              <a:rPr kumimoji="1" lang="en-US" altLang="zh-CN" sz="2800" dirty="0">
                <a:solidFill>
                  <a:schemeClr val="bg1"/>
                </a:solidFill>
                <a:sym typeface="Symbol" pitchFamily="18" charset="2"/>
              </a:rPr>
              <a:t>=</a:t>
            </a:r>
            <a:r>
              <a:rPr kumimoji="1" lang="en-US" altLang="zh-CN" sz="2800" i="1" dirty="0">
                <a:solidFill>
                  <a:schemeClr val="bg1"/>
                </a:solidFill>
                <a:sym typeface="Symbol" pitchFamily="18" charset="2"/>
              </a:rPr>
              <a:t></a:t>
            </a:r>
            <a:r>
              <a:rPr kumimoji="1" lang="en-US" altLang="zh-CN" sz="2800" dirty="0">
                <a:solidFill>
                  <a:schemeClr val="bg1"/>
                </a:solidFill>
                <a:sym typeface="Symbol" pitchFamily="18" charset="2"/>
              </a:rPr>
              <a:t>=343.8m/s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9" grpId="0" autoUpdateAnimBg="0"/>
      <p:bldP spid="105482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D405A8-5BD5-4A5A-86F3-0974D9531EE3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39944" name="Text Box 4"/>
          <p:cNvSpPr txBox="1">
            <a:spLocks noChangeArrowheads="1"/>
          </p:cNvSpPr>
          <p:nvPr/>
        </p:nvSpPr>
        <p:spPr bwMode="auto">
          <a:xfrm>
            <a:off x="611188" y="476250"/>
            <a:ext cx="505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</a:rPr>
              <a:t>(2)</a:t>
            </a:r>
            <a:r>
              <a:rPr kumimoji="1" lang="zh-CN" altLang="en-US">
                <a:solidFill>
                  <a:schemeClr val="bg1"/>
                </a:solidFill>
              </a:rPr>
              <a:t>相邻两波节之间的距离</a:t>
            </a:r>
            <a:r>
              <a:rPr kumimoji="1" lang="en-US" altLang="zh-CN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2141538" y="930275"/>
          <a:ext cx="1320800" cy="1004888"/>
        </p:xfrm>
        <a:graphic>
          <a:graphicData uri="http://schemas.openxmlformats.org/presentationml/2006/ole">
            <p:oleObj spid="_x0000_s39938" name="公式" r:id="rId3" imgW="507960" imgH="406080" progId="Equation.3">
              <p:embed/>
            </p:oleObj>
          </a:graphicData>
        </a:graphic>
      </p:graphicFrame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5207000" y="1150938"/>
            <a:ext cx="20145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chemeClr val="bg1"/>
                </a:solidFill>
                <a:sym typeface="Symbol" pitchFamily="18" charset="2"/>
              </a:rPr>
              <a:t>(</a:t>
            </a:r>
            <a:r>
              <a:rPr kumimoji="1" lang="en-US" altLang="zh-CN" sz="2800" i="1">
                <a:solidFill>
                  <a:schemeClr val="bg1"/>
                </a:solidFill>
                <a:sym typeface="Symbol" pitchFamily="18" charset="2"/>
              </a:rPr>
              <a:t></a:t>
            </a:r>
            <a:r>
              <a:rPr kumimoji="1" lang="en-US" altLang="zh-CN" sz="2800">
                <a:solidFill>
                  <a:schemeClr val="bg1"/>
                </a:solidFill>
                <a:sym typeface="Symbol" pitchFamily="18" charset="2"/>
              </a:rPr>
              <a:t>=1.25m)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3348038" y="1196975"/>
            <a:ext cx="181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chemeClr val="bg1"/>
                </a:solidFill>
                <a:sym typeface="Symbol" pitchFamily="18" charset="2"/>
              </a:rPr>
              <a:t>=0.625m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179388" y="2060575"/>
            <a:ext cx="848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</a:rPr>
              <a:t>     (3) </a:t>
            </a:r>
            <a:r>
              <a:rPr kumimoji="1" lang="en-US" altLang="zh-CN" i="1">
                <a:solidFill>
                  <a:schemeClr val="bg1"/>
                </a:solidFill>
              </a:rPr>
              <a:t>t</a:t>
            </a:r>
            <a:r>
              <a:rPr kumimoji="1" lang="en-US" altLang="zh-CN">
                <a:solidFill>
                  <a:schemeClr val="bg1"/>
                </a:solidFill>
              </a:rPr>
              <a:t>=3.00×10</a:t>
            </a:r>
            <a:r>
              <a:rPr kumimoji="1" lang="en-US" altLang="zh-CN" baseline="30000">
                <a:solidFill>
                  <a:schemeClr val="bg1"/>
                </a:solidFill>
              </a:rPr>
              <a:t>-3</a:t>
            </a:r>
            <a:r>
              <a:rPr kumimoji="1" lang="en-US" altLang="zh-CN">
                <a:solidFill>
                  <a:schemeClr val="bg1"/>
                </a:solidFill>
              </a:rPr>
              <a:t>s</a:t>
            </a:r>
            <a:r>
              <a:rPr kumimoji="1" lang="zh-CN" altLang="en-US">
                <a:solidFill>
                  <a:schemeClr val="bg1"/>
                </a:solidFill>
              </a:rPr>
              <a:t>时</a:t>
            </a:r>
            <a:r>
              <a:rPr kumimoji="1" lang="en-US" altLang="zh-CN">
                <a:solidFill>
                  <a:schemeClr val="bg1"/>
                </a:solidFill>
              </a:rPr>
              <a:t>,</a:t>
            </a:r>
            <a:r>
              <a:rPr kumimoji="1" lang="zh-CN" altLang="en-US">
                <a:solidFill>
                  <a:schemeClr val="bg1"/>
                </a:solidFill>
              </a:rPr>
              <a:t>位于</a:t>
            </a:r>
            <a:r>
              <a:rPr kumimoji="1" lang="en-US" altLang="zh-CN" i="1">
                <a:solidFill>
                  <a:schemeClr val="bg1"/>
                </a:solidFill>
              </a:rPr>
              <a:t>x</a:t>
            </a:r>
            <a:r>
              <a:rPr kumimoji="1" lang="en-US" altLang="zh-CN">
                <a:solidFill>
                  <a:schemeClr val="bg1"/>
                </a:solidFill>
              </a:rPr>
              <a:t>=0.625m</a:t>
            </a:r>
            <a:r>
              <a:rPr kumimoji="1" lang="zh-CN" altLang="en-US">
                <a:solidFill>
                  <a:schemeClr val="bg1"/>
                </a:solidFill>
              </a:rPr>
              <a:t>处质点的振动速度。</a:t>
            </a:r>
          </a:p>
        </p:txBody>
      </p:sp>
      <p:graphicFrame>
        <p:nvGraphicFramePr>
          <p:cNvPr id="106505" name="Object 9"/>
          <p:cNvGraphicFramePr>
            <a:graphicFrameLocks noChangeAspect="1"/>
          </p:cNvGraphicFramePr>
          <p:nvPr/>
        </p:nvGraphicFramePr>
        <p:xfrm>
          <a:off x="2555875" y="3573463"/>
          <a:ext cx="5257800" cy="479425"/>
        </p:xfrm>
        <a:graphic>
          <a:graphicData uri="http://schemas.openxmlformats.org/presentationml/2006/ole">
            <p:oleObj spid="_x0000_s39939" name="公式" r:id="rId4" imgW="4978080" imgH="457200" progId="Equation.3">
              <p:embed/>
            </p:oleObj>
          </a:graphicData>
        </a:graphic>
      </p:graphicFrame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827088" y="3500438"/>
            <a:ext cx="1978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solidFill>
                  <a:schemeClr val="bg1"/>
                </a:solidFill>
              </a:rPr>
              <a:t>x</a:t>
            </a:r>
            <a:r>
              <a:rPr kumimoji="1" lang="en-US" altLang="zh-CN" sz="2800">
                <a:solidFill>
                  <a:schemeClr val="bg1"/>
                </a:solidFill>
              </a:rPr>
              <a:t>=0.625,</a:t>
            </a:r>
          </a:p>
        </p:txBody>
      </p:sp>
      <p:graphicFrame>
        <p:nvGraphicFramePr>
          <p:cNvPr id="106507" name="Object 11"/>
          <p:cNvGraphicFramePr>
            <a:graphicFrameLocks noChangeAspect="1"/>
          </p:cNvGraphicFramePr>
          <p:nvPr/>
        </p:nvGraphicFramePr>
        <p:xfrm>
          <a:off x="2916238" y="4292600"/>
          <a:ext cx="4032250" cy="471488"/>
        </p:xfrm>
        <a:graphic>
          <a:graphicData uri="http://schemas.openxmlformats.org/presentationml/2006/ole">
            <p:oleObj spid="_x0000_s39940" name="公式" r:id="rId5" imgW="3936960" imgH="457200" progId="Equation.3">
              <p:embed/>
            </p:oleObj>
          </a:graphicData>
        </a:graphic>
      </p:graphicFrame>
      <p:graphicFrame>
        <p:nvGraphicFramePr>
          <p:cNvPr id="106508" name="Object 12"/>
          <p:cNvGraphicFramePr>
            <a:graphicFrameLocks noChangeAspect="1"/>
          </p:cNvGraphicFramePr>
          <p:nvPr/>
        </p:nvGraphicFramePr>
        <p:xfrm>
          <a:off x="1331913" y="2708275"/>
          <a:ext cx="5905500" cy="481013"/>
        </p:xfrm>
        <a:graphic>
          <a:graphicData uri="http://schemas.openxmlformats.org/presentationml/2006/ole">
            <p:oleObj spid="_x0000_s39941" name="公式" r:id="rId6" imgW="5549760" imgH="457200" progId="">
              <p:embed/>
            </p:oleObj>
          </a:graphicData>
        </a:graphic>
      </p:graphicFrame>
      <p:graphicFrame>
        <p:nvGraphicFramePr>
          <p:cNvPr id="106509" name="Object 13"/>
          <p:cNvGraphicFramePr>
            <a:graphicFrameLocks noChangeAspect="1"/>
          </p:cNvGraphicFramePr>
          <p:nvPr/>
        </p:nvGraphicFramePr>
        <p:xfrm>
          <a:off x="2484438" y="5013325"/>
          <a:ext cx="1684337" cy="941388"/>
        </p:xfrm>
        <a:graphic>
          <a:graphicData uri="http://schemas.openxmlformats.org/presentationml/2006/ole">
            <p:oleObj spid="_x0000_s39942" name="公式" r:id="rId7" imgW="1803240" imgH="914400" progId="">
              <p:embed/>
            </p:oleObj>
          </a:graphicData>
        </a:graphic>
      </p:graphicFrame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4140200" y="5157788"/>
            <a:ext cx="2419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chemeClr val="bg1"/>
                </a:solidFill>
              </a:rPr>
              <a:t>= - 46.2(m/s)</a:t>
            </a:r>
            <a:endParaRPr kumimoji="1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 autoUpdateAnimBg="0"/>
      <p:bldP spid="106503" grpId="0" autoUpdateAnimBg="0"/>
      <p:bldP spid="106504" grpId="0" autoUpdateAnimBg="0"/>
      <p:bldP spid="106506" grpId="0" autoUpdateAnimBg="0"/>
      <p:bldP spid="10651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5C85B-DA94-4206-885B-2B5C5EAE4376}" type="slidenum">
              <a:rPr lang="en-US" altLang="zh-CN"/>
              <a:pPr>
                <a:defRPr/>
              </a:pPr>
              <a:t>42</a:t>
            </a:fld>
            <a:endParaRPr lang="en-US" altLang="zh-CN" dirty="0"/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395288" y="476250"/>
            <a:ext cx="8569325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66FF33"/>
                </a:solidFill>
              </a:rPr>
              <a:t>例</a:t>
            </a:r>
            <a:r>
              <a:rPr kumimoji="1" lang="en-US" altLang="zh-CN">
                <a:solidFill>
                  <a:srgbClr val="66FF33"/>
                </a:solidFill>
              </a:rPr>
              <a:t>16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</a:rPr>
              <a:t> (1) </a:t>
            </a:r>
            <a:r>
              <a:rPr kumimoji="1" lang="zh-CN" altLang="en-US">
                <a:solidFill>
                  <a:schemeClr val="bg1"/>
                </a:solidFill>
              </a:rPr>
              <a:t>波</a:t>
            </a:r>
            <a:r>
              <a:rPr kumimoji="1" lang="en-US" altLang="zh-CN">
                <a:solidFill>
                  <a:schemeClr val="bg1"/>
                </a:solidFill>
              </a:rPr>
              <a:t>y</a:t>
            </a:r>
            <a:r>
              <a:rPr kumimoji="1" lang="en-US" altLang="zh-CN" baseline="-25000">
                <a:solidFill>
                  <a:schemeClr val="bg1"/>
                </a:solidFill>
              </a:rPr>
              <a:t>2</a:t>
            </a:r>
            <a:r>
              <a:rPr kumimoji="1" lang="zh-CN" altLang="en-US">
                <a:solidFill>
                  <a:schemeClr val="bg1"/>
                </a:solidFill>
              </a:rPr>
              <a:t>与</a:t>
            </a:r>
            <a:r>
              <a:rPr kumimoji="1" lang="en-US" altLang="zh-CN">
                <a:solidFill>
                  <a:schemeClr val="bg1"/>
                </a:solidFill>
              </a:rPr>
              <a:t>y</a:t>
            </a:r>
            <a:r>
              <a:rPr kumimoji="1" lang="en-US" altLang="zh-CN" baseline="-25000">
                <a:solidFill>
                  <a:schemeClr val="bg1"/>
                </a:solidFill>
              </a:rPr>
              <a:t>1</a:t>
            </a:r>
            <a:r>
              <a:rPr kumimoji="1" lang="zh-CN" altLang="en-US">
                <a:solidFill>
                  <a:schemeClr val="bg1"/>
                </a:solidFill>
              </a:rPr>
              <a:t>形成驻波</a:t>
            </a:r>
            <a:r>
              <a:rPr kumimoji="1" lang="en-US" altLang="zh-CN">
                <a:solidFill>
                  <a:schemeClr val="bg1"/>
                </a:solidFill>
              </a:rPr>
              <a:t>,  </a:t>
            </a:r>
            <a:r>
              <a:rPr kumimoji="1" lang="zh-CN" altLang="en-US">
                <a:solidFill>
                  <a:schemeClr val="bg1"/>
                </a:solidFill>
              </a:rPr>
              <a:t>且在</a:t>
            </a:r>
            <a:r>
              <a:rPr kumimoji="1" lang="en-US" altLang="zh-CN" i="1">
                <a:solidFill>
                  <a:schemeClr val="bg1"/>
                </a:solidFill>
              </a:rPr>
              <a:t>x</a:t>
            </a:r>
            <a:r>
              <a:rPr kumimoji="1" lang="en-US" altLang="zh-CN">
                <a:solidFill>
                  <a:schemeClr val="bg1"/>
                </a:solidFill>
              </a:rPr>
              <a:t>=0</a:t>
            </a:r>
            <a:r>
              <a:rPr kumimoji="1" lang="zh-CN" altLang="en-US">
                <a:solidFill>
                  <a:schemeClr val="bg1"/>
                </a:solidFill>
              </a:rPr>
              <a:t>处两波同相</a:t>
            </a:r>
            <a:r>
              <a:rPr kumimoji="1" lang="en-US" altLang="zh-CN">
                <a:solidFill>
                  <a:schemeClr val="bg1"/>
                </a:solidFill>
              </a:rPr>
              <a:t>,  </a:t>
            </a:r>
            <a:r>
              <a:rPr kumimoji="1" lang="zh-CN" altLang="en-US">
                <a:solidFill>
                  <a:schemeClr val="bg1"/>
                </a:solidFill>
              </a:rPr>
              <a:t>求波</a:t>
            </a:r>
            <a:r>
              <a:rPr kumimoji="1" lang="en-US" altLang="zh-CN">
                <a:solidFill>
                  <a:schemeClr val="bg1"/>
                </a:solidFill>
              </a:rPr>
              <a:t>y</a:t>
            </a:r>
            <a:r>
              <a:rPr kumimoji="1" lang="en-US" altLang="zh-CN" baseline="-25000">
                <a:solidFill>
                  <a:schemeClr val="bg1"/>
                </a:solidFill>
              </a:rPr>
              <a:t>2</a:t>
            </a:r>
            <a:r>
              <a:rPr kumimoji="1" lang="zh-CN" altLang="en-US">
                <a:solidFill>
                  <a:schemeClr val="bg1"/>
                </a:solidFill>
              </a:rPr>
              <a:t>的方程。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</a:rPr>
              <a:t> </a:t>
            </a:r>
            <a:r>
              <a:rPr kumimoji="1" lang="en-US" altLang="zh-CN">
                <a:solidFill>
                  <a:schemeClr val="bg1"/>
                </a:solidFill>
              </a:rPr>
              <a:t>(2)</a:t>
            </a:r>
            <a:r>
              <a:rPr kumimoji="1" lang="zh-CN" altLang="en-US">
                <a:solidFill>
                  <a:schemeClr val="bg1"/>
                </a:solidFill>
              </a:rPr>
              <a:t>驻波方程；</a:t>
            </a:r>
            <a:r>
              <a:rPr kumimoji="1" lang="en-US" altLang="zh-CN">
                <a:solidFill>
                  <a:schemeClr val="bg1"/>
                </a:solidFill>
              </a:rPr>
              <a:t>(3)</a:t>
            </a:r>
            <a:r>
              <a:rPr kumimoji="1" lang="zh-CN" altLang="en-US">
                <a:solidFill>
                  <a:schemeClr val="bg1"/>
                </a:solidFill>
              </a:rPr>
              <a:t>波</a:t>
            </a:r>
            <a:r>
              <a:rPr kumimoji="1" lang="zh-CN" altLang="en-US"/>
              <a:t>腹</a:t>
            </a:r>
            <a:r>
              <a:rPr kumimoji="1" lang="zh-CN" altLang="en-US">
                <a:solidFill>
                  <a:schemeClr val="bg1"/>
                </a:solidFill>
              </a:rPr>
              <a:t>和波节位置。</a:t>
            </a:r>
          </a:p>
        </p:txBody>
      </p:sp>
      <p:graphicFrame>
        <p:nvGraphicFramePr>
          <p:cNvPr id="40962" name="Object 6"/>
          <p:cNvGraphicFramePr>
            <a:graphicFrameLocks noChangeAspect="1"/>
          </p:cNvGraphicFramePr>
          <p:nvPr/>
        </p:nvGraphicFramePr>
        <p:xfrm>
          <a:off x="1476375" y="260350"/>
          <a:ext cx="4873625" cy="927100"/>
        </p:xfrm>
        <a:graphic>
          <a:graphicData uri="http://schemas.openxmlformats.org/presentationml/2006/ole">
            <p:oleObj spid="_x0000_s40962" name="公式" r:id="rId3" imgW="1841400" imgH="368280" progId="">
              <p:embed/>
            </p:oleObj>
          </a:graphicData>
        </a:graphic>
      </p:graphicFrame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755650" y="256540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66FF33"/>
                </a:solidFill>
              </a:rPr>
              <a:t>解</a:t>
            </a:r>
            <a:r>
              <a:rPr kumimoji="1" lang="zh-CN" altLang="en-US">
                <a:solidFill>
                  <a:schemeClr val="bg1"/>
                </a:solidFill>
              </a:rPr>
              <a:t> </a:t>
            </a:r>
            <a:r>
              <a:rPr kumimoji="1" lang="en-US" altLang="zh-CN">
                <a:solidFill>
                  <a:schemeClr val="bg1"/>
                </a:solidFill>
              </a:rPr>
              <a:t>(1)</a:t>
            </a:r>
            <a:r>
              <a:rPr kumimoji="1" lang="zh-CN" altLang="en-US">
                <a:solidFill>
                  <a:schemeClr val="bg1"/>
                </a:solidFill>
              </a:rPr>
              <a:t>设波</a:t>
            </a:r>
            <a:r>
              <a:rPr kumimoji="1" lang="en-US" altLang="zh-CN">
                <a:solidFill>
                  <a:schemeClr val="bg1"/>
                </a:solidFill>
              </a:rPr>
              <a:t>y</a:t>
            </a:r>
            <a:r>
              <a:rPr kumimoji="1" lang="en-US" altLang="zh-CN" baseline="-25000">
                <a:solidFill>
                  <a:schemeClr val="bg1"/>
                </a:solidFill>
              </a:rPr>
              <a:t>2</a:t>
            </a:r>
            <a:r>
              <a:rPr kumimoji="1" lang="zh-CN" altLang="zh-CN">
                <a:solidFill>
                  <a:schemeClr val="bg1"/>
                </a:solidFill>
              </a:rPr>
              <a:t>的</a:t>
            </a:r>
            <a:r>
              <a:rPr kumimoji="1" lang="zh-CN" altLang="en-US">
                <a:solidFill>
                  <a:schemeClr val="bg1"/>
                </a:solidFill>
              </a:rPr>
              <a:t>方程为</a:t>
            </a:r>
          </a:p>
        </p:txBody>
      </p:sp>
      <p:graphicFrame>
        <p:nvGraphicFramePr>
          <p:cNvPr id="103432" name="Object 8"/>
          <p:cNvGraphicFramePr>
            <a:graphicFrameLocks noChangeAspect="1"/>
          </p:cNvGraphicFramePr>
          <p:nvPr/>
        </p:nvGraphicFramePr>
        <p:xfrm>
          <a:off x="1908175" y="3141663"/>
          <a:ext cx="5213350" cy="938212"/>
        </p:xfrm>
        <a:graphic>
          <a:graphicData uri="http://schemas.openxmlformats.org/presentationml/2006/ole">
            <p:oleObj spid="_x0000_s40963" name="公式" r:id="rId4" imgW="1942920" imgH="368280" progId="">
              <p:embed/>
            </p:oleObj>
          </a:graphicData>
        </a:graphic>
      </p:graphicFrame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971550" y="4292600"/>
            <a:ext cx="7564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</a:rPr>
              <a:t>因</a:t>
            </a:r>
            <a:r>
              <a:rPr kumimoji="1" lang="en-US" altLang="zh-CN">
                <a:solidFill>
                  <a:schemeClr val="bg1"/>
                </a:solidFill>
              </a:rPr>
              <a:t>y</a:t>
            </a:r>
            <a:r>
              <a:rPr kumimoji="1" lang="en-US" altLang="zh-CN" baseline="-25000">
                <a:solidFill>
                  <a:schemeClr val="bg1"/>
                </a:solidFill>
              </a:rPr>
              <a:t>2</a:t>
            </a:r>
            <a:r>
              <a:rPr kumimoji="1" lang="zh-CN" altLang="en-US">
                <a:solidFill>
                  <a:schemeClr val="bg1"/>
                </a:solidFill>
              </a:rPr>
              <a:t>在</a:t>
            </a:r>
            <a:r>
              <a:rPr kumimoji="1" lang="en-US" altLang="zh-CN" i="1">
                <a:solidFill>
                  <a:schemeClr val="bg1"/>
                </a:solidFill>
              </a:rPr>
              <a:t>x</a:t>
            </a:r>
            <a:r>
              <a:rPr kumimoji="1" lang="en-US" altLang="zh-CN">
                <a:solidFill>
                  <a:schemeClr val="bg1"/>
                </a:solidFill>
              </a:rPr>
              <a:t>=0</a:t>
            </a:r>
            <a:r>
              <a:rPr kumimoji="1" lang="zh-CN" altLang="en-US">
                <a:solidFill>
                  <a:schemeClr val="bg1"/>
                </a:solidFill>
              </a:rPr>
              <a:t>处与已知行波相位相同，所以</a:t>
            </a:r>
            <a:r>
              <a:rPr kumimoji="1" lang="zh-CN" altLang="en-US" i="1">
                <a:solidFill>
                  <a:schemeClr val="bg1"/>
                </a:solidFill>
                <a:sym typeface="Symbol" pitchFamily="18" charset="2"/>
              </a:rPr>
              <a:t></a:t>
            </a:r>
            <a:r>
              <a:rPr kumimoji="1" lang="en-US" altLang="zh-CN" baseline="-25000">
                <a:solidFill>
                  <a:schemeClr val="bg1"/>
                </a:solidFill>
                <a:sym typeface="Symbol" pitchFamily="18" charset="2"/>
              </a:rPr>
              <a:t>o</a:t>
            </a:r>
            <a:r>
              <a:rPr kumimoji="1" lang="en-US" altLang="zh-CN">
                <a:solidFill>
                  <a:schemeClr val="bg1"/>
                </a:solidFill>
                <a:sym typeface="Symbol" pitchFamily="18" charset="2"/>
              </a:rPr>
              <a:t>=0,</a:t>
            </a:r>
          </a:p>
        </p:txBody>
      </p:sp>
      <p:graphicFrame>
        <p:nvGraphicFramePr>
          <p:cNvPr id="103434" name="Object 10"/>
          <p:cNvGraphicFramePr>
            <a:graphicFrameLocks noChangeAspect="1"/>
          </p:cNvGraphicFramePr>
          <p:nvPr/>
        </p:nvGraphicFramePr>
        <p:xfrm>
          <a:off x="2051050" y="5013325"/>
          <a:ext cx="4441825" cy="933450"/>
        </p:xfrm>
        <a:graphic>
          <a:graphicData uri="http://schemas.openxmlformats.org/presentationml/2006/ole">
            <p:oleObj spid="_x0000_s40964" name="公式" r:id="rId5" imgW="1663560" imgH="3682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1" grpId="0" autoUpdateAnimBg="0"/>
      <p:bldP spid="10343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59F8-C21D-4408-9960-AAD7BBAB999E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graphicFrame>
        <p:nvGraphicFramePr>
          <p:cNvPr id="41986" name="Object 4"/>
          <p:cNvGraphicFramePr>
            <a:graphicFrameLocks noChangeAspect="1"/>
          </p:cNvGraphicFramePr>
          <p:nvPr/>
        </p:nvGraphicFramePr>
        <p:xfrm>
          <a:off x="2268538" y="1628775"/>
          <a:ext cx="4433887" cy="933450"/>
        </p:xfrm>
        <a:graphic>
          <a:graphicData uri="http://schemas.openxmlformats.org/presentationml/2006/ole">
            <p:oleObj spid="_x0000_s41986" name="公式" r:id="rId3" imgW="1663560" imgH="368280" progId="">
              <p:embed/>
            </p:oleObj>
          </a:graphicData>
        </a:graphic>
      </p:graphicFrame>
      <p:sp>
        <p:nvSpPr>
          <p:cNvPr id="41997" name="Text Box 5"/>
          <p:cNvSpPr txBox="1">
            <a:spLocks noChangeArrowheads="1"/>
          </p:cNvSpPr>
          <p:nvPr/>
        </p:nvSpPr>
        <p:spPr bwMode="auto">
          <a:xfrm>
            <a:off x="611188" y="404813"/>
            <a:ext cx="4303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</a:rPr>
              <a:t>(2)</a:t>
            </a:r>
            <a:r>
              <a:rPr kumimoji="1" lang="zh-CN" altLang="en-US">
                <a:solidFill>
                  <a:schemeClr val="bg1"/>
                </a:solidFill>
              </a:rPr>
              <a:t>写出绳上的驻波方程</a:t>
            </a:r>
            <a:r>
              <a:rPr kumimoji="1" lang="en-US" altLang="zh-CN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41987" name="Object 6"/>
          <p:cNvGraphicFramePr>
            <a:graphicFrameLocks noChangeAspect="1"/>
          </p:cNvGraphicFramePr>
          <p:nvPr/>
        </p:nvGraphicFramePr>
        <p:xfrm>
          <a:off x="2249488" y="712788"/>
          <a:ext cx="4330700" cy="917575"/>
        </p:xfrm>
        <a:graphic>
          <a:graphicData uri="http://schemas.openxmlformats.org/presentationml/2006/ole">
            <p:oleObj spid="_x0000_s41987" name="公式" r:id="rId4" imgW="1650960" imgH="368280" progId="">
              <p:embed/>
            </p:oleObj>
          </a:graphicData>
        </a:graphic>
      </p:graphicFrame>
      <p:graphicFrame>
        <p:nvGraphicFramePr>
          <p:cNvPr id="104455" name="Object 7"/>
          <p:cNvGraphicFramePr>
            <a:graphicFrameLocks noChangeAspect="1"/>
          </p:cNvGraphicFramePr>
          <p:nvPr/>
        </p:nvGraphicFramePr>
        <p:xfrm>
          <a:off x="1909763" y="2547938"/>
          <a:ext cx="5264150" cy="952500"/>
        </p:xfrm>
        <a:graphic>
          <a:graphicData uri="http://schemas.openxmlformats.org/presentationml/2006/ole">
            <p:oleObj spid="_x0000_s41988" name="公式" r:id="rId5" imgW="1930320" imgH="368280" progId="">
              <p:embed/>
            </p:oleObj>
          </a:graphicData>
        </a:graphic>
      </p:graphicFrame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827088" y="34290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</a:rPr>
              <a:t>(3)</a:t>
            </a:r>
            <a:r>
              <a:rPr kumimoji="1" lang="zh-CN" altLang="en-US">
                <a:solidFill>
                  <a:schemeClr val="bg1"/>
                </a:solidFill>
              </a:rPr>
              <a:t>波</a:t>
            </a:r>
            <a:r>
              <a:rPr kumimoji="1" lang="zh-CN" altLang="en-US"/>
              <a:t>腹</a:t>
            </a:r>
            <a:r>
              <a:rPr kumimoji="1" lang="zh-CN" altLang="en-US">
                <a:solidFill>
                  <a:schemeClr val="bg1"/>
                </a:solidFill>
              </a:rPr>
              <a:t>和波节位置</a:t>
            </a:r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860425" y="4214813"/>
            <a:ext cx="1227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</a:rPr>
              <a:t>波幅</a:t>
            </a:r>
            <a:r>
              <a:rPr kumimoji="1" lang="en-US" altLang="zh-CN">
                <a:solidFill>
                  <a:schemeClr val="bg1"/>
                </a:solidFill>
              </a:rPr>
              <a:t>:</a:t>
            </a:r>
            <a:endParaRPr kumimoji="1" lang="en-US" altLang="zh-CN" b="0"/>
          </a:p>
        </p:txBody>
      </p:sp>
      <p:graphicFrame>
        <p:nvGraphicFramePr>
          <p:cNvPr id="104458" name="Object 10"/>
          <p:cNvGraphicFramePr>
            <a:graphicFrameLocks noChangeAspect="1"/>
          </p:cNvGraphicFramePr>
          <p:nvPr/>
        </p:nvGraphicFramePr>
        <p:xfrm>
          <a:off x="1858963" y="3873500"/>
          <a:ext cx="2028825" cy="1044575"/>
        </p:xfrm>
        <a:graphic>
          <a:graphicData uri="http://schemas.openxmlformats.org/presentationml/2006/ole">
            <p:oleObj spid="_x0000_s41989" name="公式" r:id="rId6" imgW="749160" imgH="406080" progId="">
              <p:embed/>
            </p:oleObj>
          </a:graphicData>
        </a:graphic>
      </p:graphicFrame>
      <p:graphicFrame>
        <p:nvGraphicFramePr>
          <p:cNvPr id="104459" name="Object 11"/>
          <p:cNvGraphicFramePr>
            <a:graphicFrameLocks noChangeAspect="1"/>
          </p:cNvGraphicFramePr>
          <p:nvPr/>
        </p:nvGraphicFramePr>
        <p:xfrm>
          <a:off x="3905250" y="3925888"/>
          <a:ext cx="1677988" cy="946150"/>
        </p:xfrm>
        <a:graphic>
          <a:graphicData uri="http://schemas.openxmlformats.org/presentationml/2006/ole">
            <p:oleObj spid="_x0000_s41990" name="公式" r:id="rId7" imgW="622080" imgH="368280" progId="">
              <p:embed/>
            </p:oleObj>
          </a:graphicData>
        </a:graphic>
      </p:graphicFrame>
      <p:graphicFrame>
        <p:nvGraphicFramePr>
          <p:cNvPr id="104460" name="Object 12"/>
          <p:cNvGraphicFramePr>
            <a:graphicFrameLocks noChangeAspect="1"/>
          </p:cNvGraphicFramePr>
          <p:nvPr/>
        </p:nvGraphicFramePr>
        <p:xfrm>
          <a:off x="5716588" y="4198938"/>
          <a:ext cx="2082800" cy="501650"/>
        </p:xfrm>
        <a:graphic>
          <a:graphicData uri="http://schemas.openxmlformats.org/presentationml/2006/ole">
            <p:oleObj spid="_x0000_s41991" name="公式" r:id="rId8" imgW="749160" imgH="190440" progId="">
              <p:embed/>
            </p:oleObj>
          </a:graphicData>
        </a:graphic>
      </p:graphicFrame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860425" y="5222875"/>
            <a:ext cx="1319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</a:rPr>
              <a:t>波节</a:t>
            </a:r>
            <a:r>
              <a:rPr kumimoji="1" lang="en-US" altLang="zh-CN">
                <a:solidFill>
                  <a:schemeClr val="bg1"/>
                </a:solidFill>
              </a:rPr>
              <a:t>:</a:t>
            </a:r>
            <a:endParaRPr kumimoji="1" lang="en-US" altLang="zh-CN" b="0"/>
          </a:p>
        </p:txBody>
      </p:sp>
      <p:graphicFrame>
        <p:nvGraphicFramePr>
          <p:cNvPr id="104462" name="Object 14"/>
          <p:cNvGraphicFramePr>
            <a:graphicFrameLocks noChangeAspect="1"/>
          </p:cNvGraphicFramePr>
          <p:nvPr/>
        </p:nvGraphicFramePr>
        <p:xfrm>
          <a:off x="1857375" y="4922838"/>
          <a:ext cx="2051050" cy="1058862"/>
        </p:xfrm>
        <a:graphic>
          <a:graphicData uri="http://schemas.openxmlformats.org/presentationml/2006/ole">
            <p:oleObj spid="_x0000_s41992" name="公式" r:id="rId9" imgW="749160" imgH="406080" progId="">
              <p:embed/>
            </p:oleObj>
          </a:graphicData>
        </a:graphic>
      </p:graphicFrame>
      <p:graphicFrame>
        <p:nvGraphicFramePr>
          <p:cNvPr id="104463" name="Object 15"/>
          <p:cNvGraphicFramePr>
            <a:graphicFrameLocks noChangeAspect="1"/>
          </p:cNvGraphicFramePr>
          <p:nvPr/>
        </p:nvGraphicFramePr>
        <p:xfrm>
          <a:off x="4071938" y="5000625"/>
          <a:ext cx="2370137" cy="857250"/>
        </p:xfrm>
        <a:graphic>
          <a:graphicData uri="http://schemas.openxmlformats.org/presentationml/2006/ole">
            <p:oleObj spid="_x0000_s41993" name="公式" r:id="rId10" imgW="2438280" imgH="825480" progId="">
              <p:embed/>
            </p:oleObj>
          </a:graphicData>
        </a:graphic>
      </p:graphicFrame>
      <p:graphicFrame>
        <p:nvGraphicFramePr>
          <p:cNvPr id="104464" name="Object 16"/>
          <p:cNvGraphicFramePr>
            <a:graphicFrameLocks noChangeAspect="1"/>
          </p:cNvGraphicFramePr>
          <p:nvPr/>
        </p:nvGraphicFramePr>
        <p:xfrm>
          <a:off x="6562725" y="5214938"/>
          <a:ext cx="2384425" cy="460375"/>
        </p:xfrm>
        <a:graphic>
          <a:graphicData uri="http://schemas.openxmlformats.org/presentationml/2006/ole">
            <p:oleObj spid="_x0000_s41994" name="公式" r:id="rId11" imgW="1041120" imgH="190440" progId="">
              <p:embed/>
            </p:oleObj>
          </a:graphicData>
        </a:graphic>
      </p:graphicFrame>
      <p:graphicFrame>
        <p:nvGraphicFramePr>
          <p:cNvPr id="104465" name="Object 17"/>
          <p:cNvGraphicFramePr>
            <a:graphicFrameLocks noChangeAspect="1"/>
          </p:cNvGraphicFramePr>
          <p:nvPr/>
        </p:nvGraphicFramePr>
        <p:xfrm>
          <a:off x="900113" y="6092825"/>
          <a:ext cx="2808287" cy="422275"/>
        </p:xfrm>
        <a:graphic>
          <a:graphicData uri="http://schemas.openxmlformats.org/presentationml/2006/ole">
            <p:oleObj spid="_x0000_s41995" name="公式" r:id="rId12" imgW="2577960" imgH="3934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6" grpId="0" autoUpdateAnimBg="0"/>
      <p:bldP spid="104457" grpId="0" autoUpdateAnimBg="0"/>
      <p:bldP spid="10446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DFBBE0-716D-403F-8CC6-98F8FF24A579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428625" y="1500188"/>
            <a:ext cx="51054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66FF33"/>
                </a:solidFill>
              </a:rPr>
              <a:t>解</a:t>
            </a:r>
            <a:r>
              <a:rPr kumimoji="1" lang="en-US" altLang="zh-CN">
                <a:solidFill>
                  <a:srgbClr val="66FF33"/>
                </a:solidFill>
              </a:rPr>
              <a:t>:  </a:t>
            </a:r>
            <a:r>
              <a:rPr kumimoji="1" lang="zh-CN" altLang="en-US">
                <a:solidFill>
                  <a:schemeClr val="bg1"/>
                </a:solidFill>
              </a:rPr>
              <a:t> </a:t>
            </a:r>
            <a:r>
              <a:rPr kumimoji="1" lang="en-US" altLang="zh-CN">
                <a:solidFill>
                  <a:schemeClr val="bg1"/>
                </a:solidFill>
              </a:rPr>
              <a:t>(1)</a:t>
            </a:r>
            <a:r>
              <a:rPr kumimoji="1" lang="zh-CN" altLang="en-US">
                <a:solidFill>
                  <a:schemeClr val="bg1"/>
                </a:solidFill>
              </a:rPr>
              <a:t>入射波在</a:t>
            </a:r>
            <a:r>
              <a:rPr kumimoji="1" lang="en-US" altLang="zh-CN">
                <a:solidFill>
                  <a:schemeClr val="bg1"/>
                </a:solidFill>
              </a:rPr>
              <a:t>p</a:t>
            </a:r>
            <a:r>
              <a:rPr kumimoji="1" lang="zh-CN" altLang="en-US">
                <a:solidFill>
                  <a:schemeClr val="bg1"/>
                </a:solidFill>
              </a:rPr>
              <a:t>点的振动方程为</a:t>
            </a:r>
          </a:p>
        </p:txBody>
      </p:sp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1500188" y="2000250"/>
          <a:ext cx="3211512" cy="819150"/>
        </p:xfrm>
        <a:graphic>
          <a:graphicData uri="http://schemas.openxmlformats.org/presentationml/2006/ole">
            <p:oleObj spid="_x0000_s43010" name="公式" r:id="rId3" imgW="3162240" imgH="838080" progId="">
              <p:embed/>
            </p:oleObj>
          </a:graphicData>
        </a:graphic>
      </p:graphicFrame>
      <p:grpSp>
        <p:nvGrpSpPr>
          <p:cNvPr id="43018" name="Group 4"/>
          <p:cNvGrpSpPr>
            <a:grpSpLocks/>
          </p:cNvGrpSpPr>
          <p:nvPr/>
        </p:nvGrpSpPr>
        <p:grpSpPr bwMode="auto">
          <a:xfrm>
            <a:off x="5429250" y="1439863"/>
            <a:ext cx="3529013" cy="1917700"/>
            <a:chOff x="3475" y="1154"/>
            <a:chExt cx="2223" cy="1208"/>
          </a:xfrm>
        </p:grpSpPr>
        <p:sp>
          <p:nvSpPr>
            <p:cNvPr id="43024" name="Rectangle 5"/>
            <p:cNvSpPr>
              <a:spLocks noChangeArrowheads="1"/>
            </p:cNvSpPr>
            <p:nvPr/>
          </p:nvSpPr>
          <p:spPr bwMode="auto">
            <a:xfrm>
              <a:off x="3654" y="1665"/>
              <a:ext cx="1654" cy="53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66FF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3025" name="Group 6"/>
            <p:cNvGrpSpPr>
              <a:grpSpLocks/>
            </p:cNvGrpSpPr>
            <p:nvPr/>
          </p:nvGrpSpPr>
          <p:grpSpPr bwMode="auto">
            <a:xfrm>
              <a:off x="3475" y="1154"/>
              <a:ext cx="2223" cy="1208"/>
              <a:chOff x="3475" y="1154"/>
              <a:chExt cx="2223" cy="1208"/>
            </a:xfrm>
          </p:grpSpPr>
          <p:sp>
            <p:nvSpPr>
              <p:cNvPr id="43026" name="Line 7"/>
              <p:cNvSpPr>
                <a:spLocks noChangeShapeType="1"/>
              </p:cNvSpPr>
              <p:nvPr/>
            </p:nvSpPr>
            <p:spPr bwMode="auto">
              <a:xfrm flipH="1">
                <a:off x="3643" y="1254"/>
                <a:ext cx="0" cy="73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7" name="Line 8"/>
              <p:cNvSpPr>
                <a:spLocks noChangeShapeType="1"/>
              </p:cNvSpPr>
              <p:nvPr/>
            </p:nvSpPr>
            <p:spPr bwMode="auto">
              <a:xfrm>
                <a:off x="5298" y="1687"/>
                <a:ext cx="33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8" name="Line 9"/>
              <p:cNvSpPr>
                <a:spLocks noChangeShapeType="1"/>
              </p:cNvSpPr>
              <p:nvPr/>
            </p:nvSpPr>
            <p:spPr bwMode="auto">
              <a:xfrm>
                <a:off x="5310" y="1676"/>
                <a:ext cx="0" cy="34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9" name="Text Box 10"/>
              <p:cNvSpPr txBox="1">
                <a:spLocks noChangeArrowheads="1"/>
              </p:cNvSpPr>
              <p:nvPr/>
            </p:nvSpPr>
            <p:spPr bwMode="auto">
              <a:xfrm>
                <a:off x="4287" y="1720"/>
                <a:ext cx="35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i="1">
                    <a:solidFill>
                      <a:schemeClr val="bg1"/>
                    </a:solidFill>
                  </a:rPr>
                  <a:t>L</a:t>
                </a:r>
                <a:endParaRPr kumimoji="1" lang="en-US" altLang="zh-CN" b="0"/>
              </a:p>
            </p:txBody>
          </p:sp>
          <p:sp>
            <p:nvSpPr>
              <p:cNvPr id="43030" name="Line 11"/>
              <p:cNvSpPr>
                <a:spLocks noChangeShapeType="1"/>
              </p:cNvSpPr>
              <p:nvPr/>
            </p:nvSpPr>
            <p:spPr bwMode="auto">
              <a:xfrm>
                <a:off x="4509" y="1898"/>
                <a:ext cx="801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1" name="Line 12"/>
              <p:cNvSpPr>
                <a:spLocks noChangeShapeType="1"/>
              </p:cNvSpPr>
              <p:nvPr/>
            </p:nvSpPr>
            <p:spPr bwMode="auto">
              <a:xfrm flipH="1">
                <a:off x="3643" y="1898"/>
                <a:ext cx="655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2" name="Text Box 13"/>
              <p:cNvSpPr txBox="1">
                <a:spLocks noChangeArrowheads="1"/>
              </p:cNvSpPr>
              <p:nvPr/>
            </p:nvSpPr>
            <p:spPr bwMode="auto">
              <a:xfrm>
                <a:off x="3475" y="1531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chemeClr val="bg1"/>
                    </a:solidFill>
                  </a:rPr>
                  <a:t>o</a:t>
                </a:r>
                <a:endParaRPr kumimoji="1" lang="en-US" altLang="zh-CN" b="0"/>
              </a:p>
            </p:txBody>
          </p:sp>
          <p:sp>
            <p:nvSpPr>
              <p:cNvPr id="43033" name="Text Box 14"/>
              <p:cNvSpPr txBox="1">
                <a:spLocks noChangeArrowheads="1"/>
              </p:cNvSpPr>
              <p:nvPr/>
            </p:nvSpPr>
            <p:spPr bwMode="auto">
              <a:xfrm>
                <a:off x="3643" y="1154"/>
                <a:ext cx="2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bg1"/>
                    </a:solidFill>
                  </a:rPr>
                  <a:t>y</a:t>
                </a:r>
              </a:p>
            </p:txBody>
          </p:sp>
          <p:sp>
            <p:nvSpPr>
              <p:cNvPr id="43034" name="Text Box 15"/>
              <p:cNvSpPr txBox="1">
                <a:spLocks noChangeArrowheads="1"/>
              </p:cNvSpPr>
              <p:nvPr/>
            </p:nvSpPr>
            <p:spPr bwMode="auto">
              <a:xfrm>
                <a:off x="5431" y="1654"/>
                <a:ext cx="26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chemeClr val="bg1"/>
                    </a:solidFill>
                  </a:rPr>
                  <a:t>x</a:t>
                </a:r>
                <a:endParaRPr kumimoji="1" lang="en-US" altLang="zh-CN" b="0"/>
              </a:p>
            </p:txBody>
          </p:sp>
          <p:sp>
            <p:nvSpPr>
              <p:cNvPr id="43035" name="Text Box 16"/>
              <p:cNvSpPr txBox="1">
                <a:spLocks noChangeArrowheads="1"/>
              </p:cNvSpPr>
              <p:nvPr/>
            </p:nvSpPr>
            <p:spPr bwMode="auto">
              <a:xfrm>
                <a:off x="3964" y="2035"/>
                <a:ext cx="9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kumimoji="1" lang="zh-CN" altLang="zh-CN" sz="2800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036" name="Text Box 17"/>
              <p:cNvSpPr txBox="1">
                <a:spLocks noChangeArrowheads="1"/>
              </p:cNvSpPr>
              <p:nvPr/>
            </p:nvSpPr>
            <p:spPr bwMode="auto">
              <a:xfrm>
                <a:off x="5198" y="1365"/>
                <a:ext cx="3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bg1"/>
                    </a:solidFill>
                  </a:rPr>
                  <a:t>p</a:t>
                </a:r>
                <a:endParaRPr kumimoji="1" lang="en-US" altLang="zh-CN"/>
              </a:p>
            </p:txBody>
          </p:sp>
          <p:sp>
            <p:nvSpPr>
              <p:cNvPr id="43037" name="Line 18"/>
              <p:cNvSpPr>
                <a:spLocks noChangeShapeType="1"/>
              </p:cNvSpPr>
              <p:nvPr/>
            </p:nvSpPr>
            <p:spPr bwMode="auto">
              <a:xfrm>
                <a:off x="3854" y="1509"/>
                <a:ext cx="489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8" name="Text Box 19"/>
              <p:cNvSpPr txBox="1">
                <a:spLocks noChangeArrowheads="1"/>
              </p:cNvSpPr>
              <p:nvPr/>
            </p:nvSpPr>
            <p:spPr bwMode="auto">
              <a:xfrm>
                <a:off x="3943" y="1221"/>
                <a:ext cx="27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bg1"/>
                    </a:solidFill>
                  </a:rPr>
                  <a:t>y</a:t>
                </a:r>
                <a:r>
                  <a:rPr kumimoji="1" lang="en-US" altLang="zh-CN" b="0" baseline="-25000">
                    <a:solidFill>
                      <a:schemeClr val="bg1"/>
                    </a:solidFill>
                  </a:rPr>
                  <a:t>1</a:t>
                </a:r>
                <a:endParaRPr kumimoji="1" lang="en-US" altLang="zh-CN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039" name="Line 20"/>
              <p:cNvSpPr>
                <a:spLocks noChangeShapeType="1"/>
              </p:cNvSpPr>
              <p:nvPr/>
            </p:nvSpPr>
            <p:spPr bwMode="auto">
              <a:xfrm>
                <a:off x="4687" y="1510"/>
                <a:ext cx="489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0" name="Text Box 21"/>
              <p:cNvSpPr txBox="1">
                <a:spLocks noChangeArrowheads="1"/>
              </p:cNvSpPr>
              <p:nvPr/>
            </p:nvSpPr>
            <p:spPr bwMode="auto">
              <a:xfrm>
                <a:off x="4831" y="1211"/>
                <a:ext cx="33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bg1"/>
                    </a:solidFill>
                  </a:rPr>
                  <a:t>y</a:t>
                </a:r>
                <a:r>
                  <a:rPr kumimoji="1" lang="en-US" altLang="zh-CN" b="0" baseline="-25000">
                    <a:solidFill>
                      <a:schemeClr val="bg1"/>
                    </a:solidFill>
                  </a:rPr>
                  <a:t>2</a:t>
                </a:r>
                <a:endParaRPr kumimoji="1" lang="en-US" altLang="zh-CN" b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78870" name="Text Box 22"/>
          <p:cNvSpPr txBox="1">
            <a:spLocks noChangeArrowheads="1"/>
          </p:cNvSpPr>
          <p:nvPr/>
        </p:nvSpPr>
        <p:spPr bwMode="auto">
          <a:xfrm>
            <a:off x="285750" y="2786063"/>
            <a:ext cx="8229600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/>
              <a:t>        </a:t>
            </a:r>
            <a:r>
              <a:rPr kumimoji="1" lang="zh-CN" altLang="en-US">
                <a:solidFill>
                  <a:schemeClr val="bg1"/>
                </a:solidFill>
              </a:rPr>
              <a:t>由于反射端为自由端</a:t>
            </a:r>
            <a:r>
              <a:rPr kumimoji="1" lang="en-US" altLang="zh-CN">
                <a:solidFill>
                  <a:schemeClr val="bg1"/>
                </a:solidFill>
              </a:rPr>
              <a:t>(</a:t>
            </a:r>
            <a:r>
              <a:rPr kumimoji="1" lang="zh-CN" altLang="en-US">
                <a:solidFill>
                  <a:schemeClr val="bg1"/>
                </a:solidFill>
              </a:rPr>
              <a:t>无半波损失</a:t>
            </a:r>
            <a:r>
              <a:rPr kumimoji="1" lang="en-US" altLang="zh-CN">
                <a:solidFill>
                  <a:schemeClr val="bg1"/>
                </a:solidFill>
              </a:rPr>
              <a:t>)</a:t>
            </a:r>
            <a:r>
              <a:rPr kumimoji="1" lang="zh-CN" altLang="en-US">
                <a:solidFill>
                  <a:schemeClr val="bg1"/>
                </a:solidFill>
              </a:rPr>
              <a:t>，所以</a:t>
            </a:r>
            <a:r>
              <a:rPr kumimoji="1" lang="zh-CN" altLang="en-US">
                <a:solidFill>
                  <a:srgbClr val="00FF00"/>
                </a:solidFill>
              </a:rPr>
              <a:t>反射波</a:t>
            </a:r>
            <a:r>
              <a:rPr kumimoji="1" lang="zh-CN" altLang="en-US">
                <a:solidFill>
                  <a:schemeClr val="bg1"/>
                </a:solidFill>
              </a:rPr>
              <a:t>在</a:t>
            </a:r>
            <a:r>
              <a:rPr kumimoji="1" lang="en-US" altLang="zh-CN">
                <a:solidFill>
                  <a:schemeClr val="bg1"/>
                </a:solidFill>
              </a:rPr>
              <a:t>p</a:t>
            </a:r>
            <a:r>
              <a:rPr kumimoji="1" lang="zh-CN" altLang="en-US">
                <a:solidFill>
                  <a:schemeClr val="bg1"/>
                </a:solidFill>
              </a:rPr>
              <a:t>点的振动方程与</a:t>
            </a:r>
            <a:r>
              <a:rPr kumimoji="1" lang="zh-CN" altLang="en-US">
                <a:solidFill>
                  <a:srgbClr val="00FF00"/>
                </a:solidFill>
              </a:rPr>
              <a:t>入射波</a:t>
            </a:r>
            <a:r>
              <a:rPr kumimoji="1" lang="zh-CN" altLang="en-US">
                <a:solidFill>
                  <a:schemeClr val="bg1"/>
                </a:solidFill>
              </a:rPr>
              <a:t>在</a:t>
            </a:r>
            <a:r>
              <a:rPr kumimoji="1" lang="en-US" altLang="zh-CN">
                <a:solidFill>
                  <a:schemeClr val="bg1"/>
                </a:solidFill>
              </a:rPr>
              <a:t>p</a:t>
            </a:r>
            <a:r>
              <a:rPr kumimoji="1" lang="zh-CN" altLang="en-US">
                <a:solidFill>
                  <a:schemeClr val="bg1"/>
                </a:solidFill>
              </a:rPr>
              <a:t>点的振动方程</a:t>
            </a:r>
            <a:r>
              <a:rPr kumimoji="1" lang="zh-CN" altLang="en-US">
                <a:solidFill>
                  <a:srgbClr val="00FF00"/>
                </a:solidFill>
              </a:rPr>
              <a:t>一样</a:t>
            </a:r>
            <a:r>
              <a:rPr kumimoji="1" lang="zh-CN" altLang="en-US">
                <a:solidFill>
                  <a:schemeClr val="bg1"/>
                </a:solidFill>
              </a:rPr>
              <a:t>，即</a:t>
            </a:r>
            <a:endParaRPr kumimoji="1" lang="zh-CN" altLang="en-US">
              <a:solidFill>
                <a:srgbClr val="00FF00"/>
              </a:solidFill>
            </a:endParaRPr>
          </a:p>
        </p:txBody>
      </p:sp>
      <p:sp>
        <p:nvSpPr>
          <p:cNvPr id="78871" name="Text Box 23"/>
          <p:cNvSpPr txBox="1">
            <a:spLocks noChangeArrowheads="1"/>
          </p:cNvSpPr>
          <p:nvPr/>
        </p:nvSpPr>
        <p:spPr bwMode="auto">
          <a:xfrm>
            <a:off x="323850" y="4862513"/>
            <a:ext cx="2665413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</a:rPr>
              <a:t>反射波方程为</a:t>
            </a:r>
          </a:p>
        </p:txBody>
      </p:sp>
      <p:graphicFrame>
        <p:nvGraphicFramePr>
          <p:cNvPr id="78872" name="Object 24"/>
          <p:cNvGraphicFramePr>
            <a:graphicFrameLocks noChangeAspect="1"/>
          </p:cNvGraphicFramePr>
          <p:nvPr/>
        </p:nvGraphicFramePr>
        <p:xfrm>
          <a:off x="2484438" y="4724400"/>
          <a:ext cx="5135562" cy="815975"/>
        </p:xfrm>
        <a:graphic>
          <a:graphicData uri="http://schemas.openxmlformats.org/presentationml/2006/ole">
            <p:oleObj spid="_x0000_s43011" name="公式" r:id="rId4" imgW="4838400" imgH="838080" progId="">
              <p:embed/>
            </p:oleObj>
          </a:graphicData>
        </a:graphic>
      </p:graphicFrame>
      <p:grpSp>
        <p:nvGrpSpPr>
          <p:cNvPr id="43021" name="Group 31"/>
          <p:cNvGrpSpPr>
            <a:grpSpLocks/>
          </p:cNvGrpSpPr>
          <p:nvPr/>
        </p:nvGrpSpPr>
        <p:grpSpPr bwMode="auto">
          <a:xfrm>
            <a:off x="395288" y="260350"/>
            <a:ext cx="8429625" cy="1258888"/>
            <a:chOff x="204" y="255"/>
            <a:chExt cx="5310" cy="793"/>
          </a:xfrm>
        </p:grpSpPr>
        <p:sp>
          <p:nvSpPr>
            <p:cNvPr id="43023" name="Text Box 26"/>
            <p:cNvSpPr txBox="1">
              <a:spLocks noChangeArrowheads="1"/>
            </p:cNvSpPr>
            <p:nvPr/>
          </p:nvSpPr>
          <p:spPr bwMode="auto">
            <a:xfrm>
              <a:off x="204" y="300"/>
              <a:ext cx="5310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66FF33"/>
                  </a:solidFill>
                </a:rPr>
                <a:t>例</a:t>
              </a:r>
              <a:r>
                <a:rPr kumimoji="1" lang="en-US" altLang="zh-CN">
                  <a:solidFill>
                    <a:srgbClr val="66FF33"/>
                  </a:solidFill>
                </a:rPr>
                <a:t>17</a:t>
              </a:r>
              <a:r>
                <a:rPr kumimoji="1" lang="zh-CN" altLang="en-US">
                  <a:solidFill>
                    <a:schemeClr val="bg1"/>
                  </a:solidFill>
                </a:rPr>
                <a:t>：波                                           沿棒传播，在</a:t>
              </a:r>
              <a:r>
                <a:rPr kumimoji="1" lang="en-US" altLang="zh-CN" i="1">
                  <a:solidFill>
                    <a:schemeClr val="bg1"/>
                  </a:solidFill>
                </a:rPr>
                <a:t>x</a:t>
              </a:r>
              <a:r>
                <a:rPr kumimoji="1" lang="en-US" altLang="zh-CN">
                  <a:solidFill>
                    <a:schemeClr val="bg1"/>
                  </a:solidFill>
                </a:rPr>
                <a:t>=</a:t>
              </a:r>
              <a:r>
                <a:rPr kumimoji="1" lang="en-US" altLang="zh-CN" i="1">
                  <a:solidFill>
                    <a:schemeClr val="bg1"/>
                  </a:solidFill>
                </a:rPr>
                <a:t>L</a:t>
              </a:r>
              <a:r>
                <a:rPr kumimoji="1" lang="zh-CN" altLang="en-US">
                  <a:solidFill>
                    <a:schemeClr val="bg1"/>
                  </a:solidFill>
                </a:rPr>
                <a:t>处</a:t>
              </a:r>
              <a:r>
                <a:rPr kumimoji="1" lang="en-US" altLang="zh-CN">
                  <a:solidFill>
                    <a:schemeClr val="bg1"/>
                  </a:solidFill>
                </a:rPr>
                <a:t>(p</a:t>
              </a:r>
              <a:r>
                <a:rPr kumimoji="1" lang="zh-CN" altLang="en-US">
                  <a:solidFill>
                    <a:schemeClr val="bg1"/>
                  </a:solidFill>
                </a:rPr>
                <a:t>点</a:t>
              </a:r>
              <a:r>
                <a:rPr kumimoji="1" lang="en-US" altLang="zh-CN">
                  <a:solidFill>
                    <a:schemeClr val="bg1"/>
                  </a:solidFill>
                </a:rPr>
                <a:t>)</a:t>
              </a:r>
              <a:r>
                <a:rPr kumimoji="1" lang="zh-CN" altLang="en-US">
                  <a:solidFill>
                    <a:schemeClr val="bg1"/>
                  </a:solidFill>
                </a:rPr>
                <a:t>反射，反射端为自由端，求：</a:t>
              </a:r>
              <a:r>
                <a:rPr kumimoji="1" lang="en-US" altLang="zh-CN">
                  <a:solidFill>
                    <a:schemeClr val="bg1"/>
                  </a:solidFill>
                </a:rPr>
                <a:t>(1)</a:t>
              </a:r>
              <a:r>
                <a:rPr kumimoji="1" lang="zh-CN" altLang="en-US">
                  <a:solidFill>
                    <a:schemeClr val="bg1"/>
                  </a:solidFill>
                </a:rPr>
                <a:t>反射波方程；</a:t>
              </a:r>
              <a:r>
                <a:rPr kumimoji="1" lang="en-US" altLang="zh-CN">
                  <a:solidFill>
                    <a:schemeClr val="bg1"/>
                  </a:solidFill>
                </a:rPr>
                <a:t>(2)</a:t>
              </a:r>
              <a:r>
                <a:rPr kumimoji="1" lang="zh-CN" altLang="en-US">
                  <a:solidFill>
                    <a:schemeClr val="bg1"/>
                  </a:solidFill>
                </a:rPr>
                <a:t>驻波方程。</a:t>
              </a:r>
            </a:p>
          </p:txBody>
        </p:sp>
        <p:graphicFrame>
          <p:nvGraphicFramePr>
            <p:cNvPr id="43015" name="Object 27"/>
            <p:cNvGraphicFramePr>
              <a:graphicFrameLocks noChangeAspect="1"/>
            </p:cNvGraphicFramePr>
            <p:nvPr/>
          </p:nvGraphicFramePr>
          <p:xfrm>
            <a:off x="1066" y="255"/>
            <a:ext cx="2037" cy="526"/>
          </p:xfrm>
          <a:graphic>
            <a:graphicData uri="http://schemas.openxmlformats.org/presentationml/2006/ole">
              <p:oleObj spid="_x0000_s43015" name="公式" r:id="rId5" imgW="2806560" imgH="761760" progId="Equation.3">
                <p:embed/>
              </p:oleObj>
            </a:graphicData>
          </a:graphic>
        </p:graphicFrame>
      </p:grpSp>
      <p:graphicFrame>
        <p:nvGraphicFramePr>
          <p:cNvPr id="78876" name="Object 28"/>
          <p:cNvGraphicFramePr>
            <a:graphicFrameLocks noChangeAspect="1"/>
          </p:cNvGraphicFramePr>
          <p:nvPr/>
        </p:nvGraphicFramePr>
        <p:xfrm>
          <a:off x="2500313" y="3786188"/>
          <a:ext cx="3222625" cy="819150"/>
        </p:xfrm>
        <a:graphic>
          <a:graphicData uri="http://schemas.openxmlformats.org/presentationml/2006/ole">
            <p:oleObj spid="_x0000_s43012" name="公式" r:id="rId6" imgW="3174840" imgH="838080" progId="">
              <p:embed/>
            </p:oleObj>
          </a:graphicData>
        </a:graphic>
      </p:graphicFrame>
      <p:graphicFrame>
        <p:nvGraphicFramePr>
          <p:cNvPr id="78877" name="Object 29"/>
          <p:cNvGraphicFramePr>
            <a:graphicFrameLocks noChangeAspect="1"/>
          </p:cNvGraphicFramePr>
          <p:nvPr/>
        </p:nvGraphicFramePr>
        <p:xfrm>
          <a:off x="5608638" y="4729163"/>
          <a:ext cx="1803400" cy="838200"/>
        </p:xfrm>
        <a:graphic>
          <a:graphicData uri="http://schemas.openxmlformats.org/presentationml/2006/ole">
            <p:oleObj spid="_x0000_s43013" name="公式" r:id="rId7" imgW="1803240" imgH="838080" progId="">
              <p:embed/>
            </p:oleObj>
          </a:graphicData>
        </a:graphic>
      </p:graphicFrame>
      <p:sp>
        <p:nvSpPr>
          <p:cNvPr id="43022" name="AutoShape 3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667625" y="6092825"/>
            <a:ext cx="504825" cy="504825"/>
          </a:xfrm>
          <a:prstGeom prst="actionButtonForwardNex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8881" name="Object 33"/>
          <p:cNvGraphicFramePr>
            <a:graphicFrameLocks noChangeAspect="1"/>
          </p:cNvGraphicFramePr>
          <p:nvPr/>
        </p:nvGraphicFramePr>
        <p:xfrm>
          <a:off x="2987675" y="5661025"/>
          <a:ext cx="3816350" cy="838200"/>
        </p:xfrm>
        <a:graphic>
          <a:graphicData uri="http://schemas.openxmlformats.org/presentationml/2006/ole">
            <p:oleObj spid="_x0000_s43014" name="公式" r:id="rId8" imgW="3504960" imgH="8380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70" grpId="0" build="p" autoUpdateAnimBg="0"/>
      <p:bldP spid="7887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690B7-2A66-4592-A28A-FFD04414A84F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539750" y="476250"/>
            <a:ext cx="3746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FFFF00"/>
                </a:solidFill>
              </a:rPr>
              <a:t>另法：</a:t>
            </a:r>
            <a:r>
              <a:rPr kumimoji="1" lang="zh-CN" altLang="en-US">
                <a:solidFill>
                  <a:schemeClr val="bg1"/>
                </a:solidFill>
              </a:rPr>
              <a:t>设反射波方程为</a:t>
            </a:r>
          </a:p>
        </p:txBody>
      </p:sp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1042988" y="1052513"/>
          <a:ext cx="4389437" cy="962025"/>
        </p:xfrm>
        <a:graphic>
          <a:graphicData uri="http://schemas.openxmlformats.org/presentationml/2006/ole">
            <p:oleObj spid="_x0000_s44034" name="公式" r:id="rId3" imgW="1574640" imgH="368280" progId="Equation.3">
              <p:embed/>
            </p:oleObj>
          </a:graphicData>
        </a:graphic>
      </p:graphicFrame>
      <p:grpSp>
        <p:nvGrpSpPr>
          <p:cNvPr id="44040" name="Group 6"/>
          <p:cNvGrpSpPr>
            <a:grpSpLocks/>
          </p:cNvGrpSpPr>
          <p:nvPr/>
        </p:nvGrpSpPr>
        <p:grpSpPr bwMode="auto">
          <a:xfrm>
            <a:off x="5508625" y="476250"/>
            <a:ext cx="3529013" cy="1917700"/>
            <a:chOff x="3475" y="1154"/>
            <a:chExt cx="2223" cy="1208"/>
          </a:xfrm>
        </p:grpSpPr>
        <p:sp>
          <p:nvSpPr>
            <p:cNvPr id="44044" name="Rectangle 7"/>
            <p:cNvSpPr>
              <a:spLocks noChangeArrowheads="1"/>
            </p:cNvSpPr>
            <p:nvPr/>
          </p:nvSpPr>
          <p:spPr bwMode="auto">
            <a:xfrm>
              <a:off x="3654" y="1665"/>
              <a:ext cx="1654" cy="53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66FF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045" name="Group 8"/>
            <p:cNvGrpSpPr>
              <a:grpSpLocks/>
            </p:cNvGrpSpPr>
            <p:nvPr/>
          </p:nvGrpSpPr>
          <p:grpSpPr bwMode="auto">
            <a:xfrm>
              <a:off x="3475" y="1154"/>
              <a:ext cx="2223" cy="1208"/>
              <a:chOff x="3475" y="1154"/>
              <a:chExt cx="2223" cy="1208"/>
            </a:xfrm>
          </p:grpSpPr>
          <p:sp>
            <p:nvSpPr>
              <p:cNvPr id="44046" name="Line 9"/>
              <p:cNvSpPr>
                <a:spLocks noChangeShapeType="1"/>
              </p:cNvSpPr>
              <p:nvPr/>
            </p:nvSpPr>
            <p:spPr bwMode="auto">
              <a:xfrm flipH="1">
                <a:off x="3643" y="1254"/>
                <a:ext cx="0" cy="73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47" name="Line 10"/>
              <p:cNvSpPr>
                <a:spLocks noChangeShapeType="1"/>
              </p:cNvSpPr>
              <p:nvPr/>
            </p:nvSpPr>
            <p:spPr bwMode="auto">
              <a:xfrm>
                <a:off x="5298" y="1687"/>
                <a:ext cx="33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48" name="Line 11"/>
              <p:cNvSpPr>
                <a:spLocks noChangeShapeType="1"/>
              </p:cNvSpPr>
              <p:nvPr/>
            </p:nvSpPr>
            <p:spPr bwMode="auto">
              <a:xfrm>
                <a:off x="5310" y="1676"/>
                <a:ext cx="0" cy="34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49" name="Text Box 12"/>
              <p:cNvSpPr txBox="1">
                <a:spLocks noChangeArrowheads="1"/>
              </p:cNvSpPr>
              <p:nvPr/>
            </p:nvSpPr>
            <p:spPr bwMode="auto">
              <a:xfrm>
                <a:off x="4287" y="1720"/>
                <a:ext cx="35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i="1">
                    <a:solidFill>
                      <a:schemeClr val="bg1"/>
                    </a:solidFill>
                  </a:rPr>
                  <a:t>L</a:t>
                </a:r>
                <a:endParaRPr kumimoji="1" lang="en-US" altLang="zh-CN" b="0"/>
              </a:p>
            </p:txBody>
          </p:sp>
          <p:sp>
            <p:nvSpPr>
              <p:cNvPr id="44050" name="Line 13"/>
              <p:cNvSpPr>
                <a:spLocks noChangeShapeType="1"/>
              </p:cNvSpPr>
              <p:nvPr/>
            </p:nvSpPr>
            <p:spPr bwMode="auto">
              <a:xfrm>
                <a:off x="4509" y="1898"/>
                <a:ext cx="801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1" name="Line 14"/>
              <p:cNvSpPr>
                <a:spLocks noChangeShapeType="1"/>
              </p:cNvSpPr>
              <p:nvPr/>
            </p:nvSpPr>
            <p:spPr bwMode="auto">
              <a:xfrm flipH="1">
                <a:off x="3643" y="1898"/>
                <a:ext cx="655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2" name="Text Box 15"/>
              <p:cNvSpPr txBox="1">
                <a:spLocks noChangeArrowheads="1"/>
              </p:cNvSpPr>
              <p:nvPr/>
            </p:nvSpPr>
            <p:spPr bwMode="auto">
              <a:xfrm>
                <a:off x="3475" y="1531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chemeClr val="bg1"/>
                    </a:solidFill>
                  </a:rPr>
                  <a:t>o</a:t>
                </a:r>
                <a:endParaRPr kumimoji="1" lang="en-US" altLang="zh-CN" b="0"/>
              </a:p>
            </p:txBody>
          </p:sp>
          <p:sp>
            <p:nvSpPr>
              <p:cNvPr id="44053" name="Text Box 16"/>
              <p:cNvSpPr txBox="1">
                <a:spLocks noChangeArrowheads="1"/>
              </p:cNvSpPr>
              <p:nvPr/>
            </p:nvSpPr>
            <p:spPr bwMode="auto">
              <a:xfrm>
                <a:off x="3643" y="1154"/>
                <a:ext cx="2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bg1"/>
                    </a:solidFill>
                  </a:rPr>
                  <a:t>y</a:t>
                </a:r>
              </a:p>
            </p:txBody>
          </p:sp>
          <p:sp>
            <p:nvSpPr>
              <p:cNvPr id="44054" name="Text Box 17"/>
              <p:cNvSpPr txBox="1">
                <a:spLocks noChangeArrowheads="1"/>
              </p:cNvSpPr>
              <p:nvPr/>
            </p:nvSpPr>
            <p:spPr bwMode="auto">
              <a:xfrm>
                <a:off x="5431" y="1654"/>
                <a:ext cx="26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chemeClr val="bg1"/>
                    </a:solidFill>
                  </a:rPr>
                  <a:t>x</a:t>
                </a:r>
                <a:endParaRPr kumimoji="1" lang="en-US" altLang="zh-CN" b="0"/>
              </a:p>
            </p:txBody>
          </p:sp>
          <p:sp>
            <p:nvSpPr>
              <p:cNvPr id="44055" name="Text Box 18"/>
              <p:cNvSpPr txBox="1">
                <a:spLocks noChangeArrowheads="1"/>
              </p:cNvSpPr>
              <p:nvPr/>
            </p:nvSpPr>
            <p:spPr bwMode="auto">
              <a:xfrm>
                <a:off x="3964" y="2035"/>
                <a:ext cx="9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kumimoji="1" lang="zh-CN" altLang="zh-CN" sz="2800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056" name="Text Box 19"/>
              <p:cNvSpPr txBox="1">
                <a:spLocks noChangeArrowheads="1"/>
              </p:cNvSpPr>
              <p:nvPr/>
            </p:nvSpPr>
            <p:spPr bwMode="auto">
              <a:xfrm>
                <a:off x="5198" y="1365"/>
                <a:ext cx="3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bg1"/>
                    </a:solidFill>
                  </a:rPr>
                  <a:t>p</a:t>
                </a:r>
                <a:endParaRPr kumimoji="1" lang="en-US" altLang="zh-CN"/>
              </a:p>
            </p:txBody>
          </p:sp>
          <p:sp>
            <p:nvSpPr>
              <p:cNvPr id="44057" name="Line 20"/>
              <p:cNvSpPr>
                <a:spLocks noChangeShapeType="1"/>
              </p:cNvSpPr>
              <p:nvPr/>
            </p:nvSpPr>
            <p:spPr bwMode="auto">
              <a:xfrm>
                <a:off x="3854" y="1509"/>
                <a:ext cx="489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8" name="Text Box 21"/>
              <p:cNvSpPr txBox="1">
                <a:spLocks noChangeArrowheads="1"/>
              </p:cNvSpPr>
              <p:nvPr/>
            </p:nvSpPr>
            <p:spPr bwMode="auto">
              <a:xfrm>
                <a:off x="3943" y="1221"/>
                <a:ext cx="27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bg1"/>
                    </a:solidFill>
                  </a:rPr>
                  <a:t>y</a:t>
                </a:r>
                <a:r>
                  <a:rPr kumimoji="1" lang="en-US" altLang="zh-CN" b="0" baseline="-25000">
                    <a:solidFill>
                      <a:schemeClr val="bg1"/>
                    </a:solidFill>
                  </a:rPr>
                  <a:t>1</a:t>
                </a:r>
                <a:endParaRPr kumimoji="1" lang="en-US" altLang="zh-CN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059" name="Line 22"/>
              <p:cNvSpPr>
                <a:spLocks noChangeShapeType="1"/>
              </p:cNvSpPr>
              <p:nvPr/>
            </p:nvSpPr>
            <p:spPr bwMode="auto">
              <a:xfrm>
                <a:off x="4687" y="1510"/>
                <a:ext cx="489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0" name="Text Box 23"/>
              <p:cNvSpPr txBox="1">
                <a:spLocks noChangeArrowheads="1"/>
              </p:cNvSpPr>
              <p:nvPr/>
            </p:nvSpPr>
            <p:spPr bwMode="auto">
              <a:xfrm>
                <a:off x="4831" y="1211"/>
                <a:ext cx="33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bg1"/>
                    </a:solidFill>
                  </a:rPr>
                  <a:t>y</a:t>
                </a:r>
                <a:r>
                  <a:rPr kumimoji="1" lang="en-US" altLang="zh-CN" b="0" baseline="-25000">
                    <a:solidFill>
                      <a:schemeClr val="bg1"/>
                    </a:solidFill>
                  </a:rPr>
                  <a:t>2</a:t>
                </a:r>
                <a:endParaRPr kumimoji="1" lang="en-US" altLang="zh-CN" b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08568" name="Text Box 24"/>
          <p:cNvSpPr txBox="1">
            <a:spLocks noChangeArrowheads="1"/>
          </p:cNvSpPr>
          <p:nvPr/>
        </p:nvSpPr>
        <p:spPr bwMode="auto">
          <a:xfrm>
            <a:off x="611188" y="2276475"/>
            <a:ext cx="8137525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/>
              <a:t>        </a:t>
            </a:r>
            <a:r>
              <a:rPr kumimoji="1" lang="zh-CN" altLang="en-US">
                <a:solidFill>
                  <a:schemeClr val="bg1"/>
                </a:solidFill>
              </a:rPr>
              <a:t>由于反射端为自由端</a:t>
            </a:r>
            <a:r>
              <a:rPr kumimoji="1" lang="en-US" altLang="zh-CN">
                <a:solidFill>
                  <a:schemeClr val="bg1"/>
                </a:solidFill>
              </a:rPr>
              <a:t>(</a:t>
            </a:r>
            <a:r>
              <a:rPr kumimoji="1" lang="zh-CN" altLang="en-US">
                <a:solidFill>
                  <a:schemeClr val="bg1"/>
                </a:solidFill>
              </a:rPr>
              <a:t>无半波损失</a:t>
            </a:r>
            <a:r>
              <a:rPr kumimoji="1" lang="en-US" altLang="zh-CN">
                <a:solidFill>
                  <a:schemeClr val="bg1"/>
                </a:solidFill>
              </a:rPr>
              <a:t>)</a:t>
            </a:r>
            <a:r>
              <a:rPr kumimoji="1" lang="zh-CN" altLang="en-US">
                <a:solidFill>
                  <a:schemeClr val="bg1"/>
                </a:solidFill>
              </a:rPr>
              <a:t>，入射波和反射波在</a:t>
            </a:r>
            <a:r>
              <a:rPr kumimoji="1" lang="en-US" altLang="zh-CN">
                <a:solidFill>
                  <a:schemeClr val="bg1"/>
                </a:solidFill>
              </a:rPr>
              <a:t>p</a:t>
            </a:r>
            <a:r>
              <a:rPr kumimoji="1" lang="zh-CN" altLang="en-US">
                <a:solidFill>
                  <a:schemeClr val="bg1"/>
                </a:solidFill>
              </a:rPr>
              <a:t>点</a:t>
            </a:r>
            <a:r>
              <a:rPr kumimoji="1" lang="zh-CN" altLang="en-US">
                <a:solidFill>
                  <a:srgbClr val="00FF00"/>
                </a:solidFill>
              </a:rPr>
              <a:t>相位差为零</a:t>
            </a:r>
            <a:r>
              <a:rPr kumimoji="1" lang="zh-CN" altLang="en-US">
                <a:solidFill>
                  <a:schemeClr val="bg1"/>
                </a:solidFill>
              </a:rPr>
              <a:t>，即</a:t>
            </a:r>
          </a:p>
        </p:txBody>
      </p:sp>
      <p:graphicFrame>
        <p:nvGraphicFramePr>
          <p:cNvPr id="108569" name="Object 25"/>
          <p:cNvGraphicFramePr>
            <a:graphicFrameLocks noChangeAspect="1"/>
          </p:cNvGraphicFramePr>
          <p:nvPr/>
        </p:nvGraphicFramePr>
        <p:xfrm>
          <a:off x="2051050" y="3429000"/>
          <a:ext cx="4824413" cy="815975"/>
        </p:xfrm>
        <a:graphic>
          <a:graphicData uri="http://schemas.openxmlformats.org/presentationml/2006/ole">
            <p:oleObj spid="_x0000_s44035" name="公式" r:id="rId4" imgW="4724280" imgH="838080" progId="Equation.3">
              <p:embed/>
            </p:oleObj>
          </a:graphicData>
        </a:graphic>
      </p:graphicFrame>
      <p:graphicFrame>
        <p:nvGraphicFramePr>
          <p:cNvPr id="108570" name="Object 26"/>
          <p:cNvGraphicFramePr>
            <a:graphicFrameLocks noChangeAspect="1"/>
          </p:cNvGraphicFramePr>
          <p:nvPr/>
        </p:nvGraphicFramePr>
        <p:xfrm>
          <a:off x="2124075" y="4437063"/>
          <a:ext cx="2017713" cy="925512"/>
        </p:xfrm>
        <a:graphic>
          <a:graphicData uri="http://schemas.openxmlformats.org/presentationml/2006/ole">
            <p:oleObj spid="_x0000_s44036" name="公式" r:id="rId5" imgW="799920" imgH="368280" progId="Equation.3">
              <p:embed/>
            </p:oleObj>
          </a:graphicData>
        </a:graphic>
      </p:graphicFrame>
      <p:sp>
        <p:nvSpPr>
          <p:cNvPr id="108571" name="Text Box 27"/>
          <p:cNvSpPr txBox="1">
            <a:spLocks noChangeArrowheads="1"/>
          </p:cNvSpPr>
          <p:nvPr/>
        </p:nvSpPr>
        <p:spPr bwMode="auto">
          <a:xfrm>
            <a:off x="827088" y="5589588"/>
            <a:ext cx="2665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</a:rPr>
              <a:t>反射波方程为</a:t>
            </a:r>
          </a:p>
        </p:txBody>
      </p:sp>
      <p:graphicFrame>
        <p:nvGraphicFramePr>
          <p:cNvPr id="108572" name="Object 28"/>
          <p:cNvGraphicFramePr>
            <a:graphicFrameLocks noChangeAspect="1"/>
          </p:cNvGraphicFramePr>
          <p:nvPr/>
        </p:nvGraphicFramePr>
        <p:xfrm>
          <a:off x="3059113" y="5373688"/>
          <a:ext cx="4443412" cy="923925"/>
        </p:xfrm>
        <a:graphic>
          <a:graphicData uri="http://schemas.openxmlformats.org/presentationml/2006/ole">
            <p:oleObj spid="_x0000_s44037" name="公式" r:id="rId6" imgW="1625400" imgH="368280" progId="Equation.3">
              <p:embed/>
            </p:oleObj>
          </a:graphicData>
        </a:graphic>
      </p:graphicFrame>
      <p:sp>
        <p:nvSpPr>
          <p:cNvPr id="44043" name="AutoShape 2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43888" y="5589588"/>
            <a:ext cx="468312" cy="504825"/>
          </a:xfrm>
          <a:prstGeom prst="actionButtonBackPrevious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autoUpdateAnimBg="0"/>
      <p:bldP spid="108568" grpId="0" build="p" autoUpdateAnimBg="0"/>
      <p:bldP spid="108571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883B0A-A598-4B64-B4A1-EF856414C7F1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45062" name="Rectangle 2"/>
          <p:cNvSpPr>
            <a:spLocks noChangeArrowheads="1"/>
          </p:cNvSpPr>
          <p:nvPr/>
        </p:nvSpPr>
        <p:spPr bwMode="auto">
          <a:xfrm>
            <a:off x="827088" y="549275"/>
            <a:ext cx="294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(2)</a:t>
            </a:r>
            <a:r>
              <a:rPr kumimoji="1" lang="zh-CN" altLang="en-US">
                <a:solidFill>
                  <a:schemeClr val="bg1"/>
                </a:solidFill>
              </a:rPr>
              <a:t>驻波方程</a:t>
            </a:r>
          </a:p>
        </p:txBody>
      </p:sp>
      <p:graphicFrame>
        <p:nvGraphicFramePr>
          <p:cNvPr id="45058" name="Object 3"/>
          <p:cNvGraphicFramePr>
            <a:graphicFrameLocks noChangeAspect="1"/>
          </p:cNvGraphicFramePr>
          <p:nvPr/>
        </p:nvGraphicFramePr>
        <p:xfrm>
          <a:off x="1187450" y="2205038"/>
          <a:ext cx="4598988" cy="896937"/>
        </p:xfrm>
        <a:graphic>
          <a:graphicData uri="http://schemas.openxmlformats.org/presentationml/2006/ole">
            <p:oleObj spid="_x0000_s45058" name="公式" r:id="rId3" imgW="4076640" imgH="838080" progId="Equation.3">
              <p:embed/>
            </p:oleObj>
          </a:graphicData>
        </a:graphic>
      </p:graphicFrame>
      <p:graphicFrame>
        <p:nvGraphicFramePr>
          <p:cNvPr id="45059" name="Object 4"/>
          <p:cNvGraphicFramePr>
            <a:graphicFrameLocks noChangeAspect="1"/>
          </p:cNvGraphicFramePr>
          <p:nvPr/>
        </p:nvGraphicFramePr>
        <p:xfrm>
          <a:off x="1187450" y="1196975"/>
          <a:ext cx="3519488" cy="896938"/>
        </p:xfrm>
        <a:graphic>
          <a:graphicData uri="http://schemas.openxmlformats.org/presentationml/2006/ole">
            <p:oleObj spid="_x0000_s45059" name="公式" r:id="rId4" imgW="3124080" imgH="838080" progId="Equation.3">
              <p:embed/>
            </p:oleObj>
          </a:graphicData>
        </a:graphic>
      </p:graphicFrame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1135063" y="3308350"/>
            <a:ext cx="2481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</a:rPr>
              <a:t>驻波方程为</a:t>
            </a:r>
          </a:p>
        </p:txBody>
      </p:sp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1187450" y="4005263"/>
          <a:ext cx="7273925" cy="901700"/>
        </p:xfrm>
        <a:graphic>
          <a:graphicData uri="http://schemas.openxmlformats.org/presentationml/2006/ole">
            <p:oleObj spid="_x0000_s45060" name="公式" r:id="rId5" imgW="6502320" imgH="838080" progId="Equation.3">
              <p:embed/>
            </p:oleObj>
          </a:graphicData>
        </a:graphic>
      </p:graphicFrame>
      <p:grpSp>
        <p:nvGrpSpPr>
          <p:cNvPr id="45064" name="Group 7"/>
          <p:cNvGrpSpPr>
            <a:grpSpLocks/>
          </p:cNvGrpSpPr>
          <p:nvPr/>
        </p:nvGrpSpPr>
        <p:grpSpPr bwMode="auto">
          <a:xfrm>
            <a:off x="5508625" y="476250"/>
            <a:ext cx="3529013" cy="1917700"/>
            <a:chOff x="3475" y="1154"/>
            <a:chExt cx="2223" cy="1208"/>
          </a:xfrm>
        </p:grpSpPr>
        <p:sp>
          <p:nvSpPr>
            <p:cNvPr id="45065" name="Rectangle 8"/>
            <p:cNvSpPr>
              <a:spLocks noChangeArrowheads="1"/>
            </p:cNvSpPr>
            <p:nvPr/>
          </p:nvSpPr>
          <p:spPr bwMode="auto">
            <a:xfrm>
              <a:off x="3654" y="1665"/>
              <a:ext cx="1654" cy="53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66FF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066" name="Group 9"/>
            <p:cNvGrpSpPr>
              <a:grpSpLocks/>
            </p:cNvGrpSpPr>
            <p:nvPr/>
          </p:nvGrpSpPr>
          <p:grpSpPr bwMode="auto">
            <a:xfrm>
              <a:off x="3475" y="1154"/>
              <a:ext cx="2223" cy="1208"/>
              <a:chOff x="3475" y="1154"/>
              <a:chExt cx="2223" cy="1208"/>
            </a:xfrm>
          </p:grpSpPr>
          <p:sp>
            <p:nvSpPr>
              <p:cNvPr id="45067" name="Line 10"/>
              <p:cNvSpPr>
                <a:spLocks noChangeShapeType="1"/>
              </p:cNvSpPr>
              <p:nvPr/>
            </p:nvSpPr>
            <p:spPr bwMode="auto">
              <a:xfrm flipH="1">
                <a:off x="3643" y="1254"/>
                <a:ext cx="0" cy="73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68" name="Line 11"/>
              <p:cNvSpPr>
                <a:spLocks noChangeShapeType="1"/>
              </p:cNvSpPr>
              <p:nvPr/>
            </p:nvSpPr>
            <p:spPr bwMode="auto">
              <a:xfrm>
                <a:off x="5298" y="1687"/>
                <a:ext cx="33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69" name="Line 12"/>
              <p:cNvSpPr>
                <a:spLocks noChangeShapeType="1"/>
              </p:cNvSpPr>
              <p:nvPr/>
            </p:nvSpPr>
            <p:spPr bwMode="auto">
              <a:xfrm>
                <a:off x="5310" y="1676"/>
                <a:ext cx="0" cy="34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70" name="Text Box 13"/>
              <p:cNvSpPr txBox="1">
                <a:spLocks noChangeArrowheads="1"/>
              </p:cNvSpPr>
              <p:nvPr/>
            </p:nvSpPr>
            <p:spPr bwMode="auto">
              <a:xfrm>
                <a:off x="4287" y="1720"/>
                <a:ext cx="35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i="1">
                    <a:solidFill>
                      <a:schemeClr val="bg1"/>
                    </a:solidFill>
                  </a:rPr>
                  <a:t>L</a:t>
                </a:r>
                <a:endParaRPr kumimoji="1" lang="en-US" altLang="zh-CN" b="0"/>
              </a:p>
            </p:txBody>
          </p:sp>
          <p:sp>
            <p:nvSpPr>
              <p:cNvPr id="45071" name="Line 14"/>
              <p:cNvSpPr>
                <a:spLocks noChangeShapeType="1"/>
              </p:cNvSpPr>
              <p:nvPr/>
            </p:nvSpPr>
            <p:spPr bwMode="auto">
              <a:xfrm>
                <a:off x="4509" y="1898"/>
                <a:ext cx="801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72" name="Line 15"/>
              <p:cNvSpPr>
                <a:spLocks noChangeShapeType="1"/>
              </p:cNvSpPr>
              <p:nvPr/>
            </p:nvSpPr>
            <p:spPr bwMode="auto">
              <a:xfrm flipH="1">
                <a:off x="3643" y="1898"/>
                <a:ext cx="655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73" name="Text Box 16"/>
              <p:cNvSpPr txBox="1">
                <a:spLocks noChangeArrowheads="1"/>
              </p:cNvSpPr>
              <p:nvPr/>
            </p:nvSpPr>
            <p:spPr bwMode="auto">
              <a:xfrm>
                <a:off x="3475" y="1531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chemeClr val="bg1"/>
                    </a:solidFill>
                  </a:rPr>
                  <a:t>o</a:t>
                </a:r>
                <a:endParaRPr kumimoji="1" lang="en-US" altLang="zh-CN" b="0"/>
              </a:p>
            </p:txBody>
          </p:sp>
          <p:sp>
            <p:nvSpPr>
              <p:cNvPr id="45074" name="Text Box 17"/>
              <p:cNvSpPr txBox="1">
                <a:spLocks noChangeArrowheads="1"/>
              </p:cNvSpPr>
              <p:nvPr/>
            </p:nvSpPr>
            <p:spPr bwMode="auto">
              <a:xfrm>
                <a:off x="3643" y="1154"/>
                <a:ext cx="2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bg1"/>
                    </a:solidFill>
                  </a:rPr>
                  <a:t>y</a:t>
                </a:r>
              </a:p>
            </p:txBody>
          </p:sp>
          <p:sp>
            <p:nvSpPr>
              <p:cNvPr id="45075" name="Text Box 18"/>
              <p:cNvSpPr txBox="1">
                <a:spLocks noChangeArrowheads="1"/>
              </p:cNvSpPr>
              <p:nvPr/>
            </p:nvSpPr>
            <p:spPr bwMode="auto">
              <a:xfrm>
                <a:off x="5431" y="1654"/>
                <a:ext cx="26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chemeClr val="bg1"/>
                    </a:solidFill>
                  </a:rPr>
                  <a:t>x</a:t>
                </a:r>
                <a:endParaRPr kumimoji="1" lang="en-US" altLang="zh-CN" b="0"/>
              </a:p>
            </p:txBody>
          </p:sp>
          <p:sp>
            <p:nvSpPr>
              <p:cNvPr id="45076" name="Text Box 19"/>
              <p:cNvSpPr txBox="1">
                <a:spLocks noChangeArrowheads="1"/>
              </p:cNvSpPr>
              <p:nvPr/>
            </p:nvSpPr>
            <p:spPr bwMode="auto">
              <a:xfrm>
                <a:off x="3964" y="2035"/>
                <a:ext cx="9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kumimoji="1" lang="zh-CN" altLang="zh-CN" sz="2800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077" name="Text Box 20"/>
              <p:cNvSpPr txBox="1">
                <a:spLocks noChangeArrowheads="1"/>
              </p:cNvSpPr>
              <p:nvPr/>
            </p:nvSpPr>
            <p:spPr bwMode="auto">
              <a:xfrm>
                <a:off x="5198" y="1365"/>
                <a:ext cx="3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bg1"/>
                    </a:solidFill>
                  </a:rPr>
                  <a:t>p</a:t>
                </a:r>
                <a:endParaRPr kumimoji="1" lang="en-US" altLang="zh-CN"/>
              </a:p>
            </p:txBody>
          </p:sp>
          <p:sp>
            <p:nvSpPr>
              <p:cNvPr id="45078" name="Line 21"/>
              <p:cNvSpPr>
                <a:spLocks noChangeShapeType="1"/>
              </p:cNvSpPr>
              <p:nvPr/>
            </p:nvSpPr>
            <p:spPr bwMode="auto">
              <a:xfrm>
                <a:off x="3854" y="1509"/>
                <a:ext cx="489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79" name="Text Box 22"/>
              <p:cNvSpPr txBox="1">
                <a:spLocks noChangeArrowheads="1"/>
              </p:cNvSpPr>
              <p:nvPr/>
            </p:nvSpPr>
            <p:spPr bwMode="auto">
              <a:xfrm>
                <a:off x="3943" y="1221"/>
                <a:ext cx="27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bg1"/>
                    </a:solidFill>
                  </a:rPr>
                  <a:t>y</a:t>
                </a:r>
                <a:r>
                  <a:rPr kumimoji="1" lang="en-US" altLang="zh-CN" b="0" baseline="-25000">
                    <a:solidFill>
                      <a:schemeClr val="bg1"/>
                    </a:solidFill>
                  </a:rPr>
                  <a:t>1</a:t>
                </a:r>
                <a:endParaRPr kumimoji="1" lang="en-US" altLang="zh-CN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080" name="Line 23"/>
              <p:cNvSpPr>
                <a:spLocks noChangeShapeType="1"/>
              </p:cNvSpPr>
              <p:nvPr/>
            </p:nvSpPr>
            <p:spPr bwMode="auto">
              <a:xfrm>
                <a:off x="4687" y="1510"/>
                <a:ext cx="489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81" name="Text Box 24"/>
              <p:cNvSpPr txBox="1">
                <a:spLocks noChangeArrowheads="1"/>
              </p:cNvSpPr>
              <p:nvPr/>
            </p:nvSpPr>
            <p:spPr bwMode="auto">
              <a:xfrm>
                <a:off x="4831" y="1211"/>
                <a:ext cx="33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bg1"/>
                    </a:solidFill>
                  </a:rPr>
                  <a:t>y</a:t>
                </a:r>
                <a:r>
                  <a:rPr kumimoji="1" lang="en-US" altLang="zh-CN" b="0" baseline="-25000">
                    <a:solidFill>
                      <a:schemeClr val="bg1"/>
                    </a:solidFill>
                  </a:rPr>
                  <a:t>2</a:t>
                </a:r>
                <a:endParaRPr kumimoji="1" lang="en-US" altLang="zh-CN" b="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5003D9-D013-43BA-B9FA-AE7EE25F9A6A}" type="slidenum">
              <a:rPr lang="en-US" altLang="zh-CN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46088" name="Text Box 2"/>
          <p:cNvSpPr txBox="1">
            <a:spLocks noChangeArrowheads="1"/>
          </p:cNvSpPr>
          <p:nvPr/>
        </p:nvSpPr>
        <p:spPr bwMode="auto">
          <a:xfrm>
            <a:off x="371475" y="301625"/>
            <a:ext cx="8448675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66FF33"/>
                </a:solidFill>
              </a:rPr>
              <a:t>例</a:t>
            </a:r>
            <a:r>
              <a:rPr kumimoji="1" lang="en-US" altLang="zh-CN">
                <a:solidFill>
                  <a:srgbClr val="66FF33"/>
                </a:solidFill>
              </a:rPr>
              <a:t>18</a:t>
            </a:r>
            <a:r>
              <a:rPr kumimoji="1" lang="zh-CN" altLang="en-US">
                <a:solidFill>
                  <a:srgbClr val="66FF33"/>
                </a:solidFill>
              </a:rPr>
              <a:t>：</a:t>
            </a:r>
            <a:r>
              <a:rPr kumimoji="1" lang="zh-CN" altLang="en-US">
                <a:solidFill>
                  <a:schemeClr val="bg1"/>
                </a:solidFill>
              </a:rPr>
              <a:t>  设波源位于坐标原点</a:t>
            </a:r>
            <a:r>
              <a:rPr kumimoji="1" lang="en-US" altLang="zh-CN" i="1">
                <a:solidFill>
                  <a:schemeClr val="bg1"/>
                </a:solidFill>
              </a:rPr>
              <a:t>o</a:t>
            </a:r>
            <a:r>
              <a:rPr kumimoji="1" lang="zh-CN" altLang="en-US">
                <a:solidFill>
                  <a:schemeClr val="bg1"/>
                </a:solidFill>
              </a:rPr>
              <a:t>处，其振动方程为</a:t>
            </a:r>
            <a:r>
              <a:rPr kumimoji="1" lang="en-US" altLang="zh-CN" i="1">
                <a:solidFill>
                  <a:schemeClr val="bg1"/>
                </a:solidFill>
              </a:rPr>
              <a:t>y</a:t>
            </a:r>
            <a:r>
              <a:rPr kumimoji="1" lang="en-US" altLang="zh-CN" b="0" baseline="-25000">
                <a:solidFill>
                  <a:schemeClr val="bg1"/>
                </a:solidFill>
              </a:rPr>
              <a:t>o</a:t>
            </a:r>
            <a:r>
              <a:rPr kumimoji="1" lang="en-US" altLang="zh-CN">
                <a:solidFill>
                  <a:schemeClr val="bg1"/>
                </a:solidFill>
              </a:rPr>
              <a:t>=</a:t>
            </a:r>
            <a:r>
              <a:rPr kumimoji="1" lang="en-US" altLang="zh-CN" i="1">
                <a:solidFill>
                  <a:schemeClr val="bg1"/>
                </a:solidFill>
              </a:rPr>
              <a:t>A</a:t>
            </a:r>
            <a:r>
              <a:rPr kumimoji="1" lang="en-US" altLang="zh-CN">
                <a:solidFill>
                  <a:schemeClr val="bg1"/>
                </a:solidFill>
              </a:rPr>
              <a:t>cos</a:t>
            </a:r>
            <a:r>
              <a:rPr kumimoji="1" lang="en-US" altLang="zh-CN" i="1">
                <a:solidFill>
                  <a:schemeClr val="bg1"/>
                </a:solidFill>
                <a:sym typeface="Symbol" pitchFamily="18" charset="2"/>
              </a:rPr>
              <a:t> </a:t>
            </a:r>
            <a:r>
              <a:rPr kumimoji="1" lang="en-US" altLang="zh-CN" i="1">
                <a:solidFill>
                  <a:schemeClr val="bg1"/>
                </a:solidFill>
              </a:rPr>
              <a:t>t</a:t>
            </a:r>
            <a:r>
              <a:rPr kumimoji="1" lang="zh-CN" altLang="en-US">
                <a:solidFill>
                  <a:schemeClr val="bg1"/>
                </a:solidFill>
              </a:rPr>
              <a:t>。在</a:t>
            </a:r>
            <a:r>
              <a:rPr kumimoji="1" lang="en-US" altLang="zh-CN" i="1">
                <a:solidFill>
                  <a:schemeClr val="bg1"/>
                </a:solidFill>
              </a:rPr>
              <a:t>x</a:t>
            </a:r>
            <a:r>
              <a:rPr kumimoji="1" lang="en-US" altLang="zh-CN">
                <a:solidFill>
                  <a:schemeClr val="bg1"/>
                </a:solidFill>
              </a:rPr>
              <a:t>= -3</a:t>
            </a:r>
            <a:r>
              <a:rPr kumimoji="1" lang="en-US" altLang="zh-CN">
                <a:solidFill>
                  <a:schemeClr val="bg1"/>
                </a:solidFill>
                <a:sym typeface="Symbol" pitchFamily="18" charset="2"/>
              </a:rPr>
              <a:t></a:t>
            </a:r>
            <a:r>
              <a:rPr kumimoji="1" lang="en-US" altLang="zh-CN">
                <a:solidFill>
                  <a:schemeClr val="bg1"/>
                </a:solidFill>
              </a:rPr>
              <a:t> /4</a:t>
            </a:r>
            <a:r>
              <a:rPr kumimoji="1" lang="zh-CN" altLang="en-US">
                <a:solidFill>
                  <a:schemeClr val="bg1"/>
                </a:solidFill>
              </a:rPr>
              <a:t>处的</a:t>
            </a:r>
            <a:r>
              <a:rPr kumimoji="1" lang="en-US" altLang="zh-CN" i="1">
                <a:solidFill>
                  <a:schemeClr val="bg1"/>
                </a:solidFill>
              </a:rPr>
              <a:t>Q</a:t>
            </a:r>
            <a:r>
              <a:rPr kumimoji="1" lang="zh-CN" altLang="en-US">
                <a:solidFill>
                  <a:schemeClr val="bg1"/>
                </a:solidFill>
              </a:rPr>
              <a:t>点有一波密反射壁</a:t>
            </a:r>
            <a:r>
              <a:rPr kumimoji="1" lang="en-US" altLang="zh-CN">
                <a:solidFill>
                  <a:schemeClr val="bg1"/>
                </a:solidFill>
              </a:rPr>
              <a:t>(</a:t>
            </a:r>
            <a:r>
              <a:rPr kumimoji="1" lang="en-US" altLang="zh-CN">
                <a:solidFill>
                  <a:schemeClr val="bg1"/>
                </a:solidFill>
                <a:sym typeface="Symbol" pitchFamily="18" charset="2"/>
              </a:rPr>
              <a:t></a:t>
            </a:r>
            <a:r>
              <a:rPr kumimoji="1" lang="zh-CN" altLang="en-US">
                <a:solidFill>
                  <a:schemeClr val="bg1"/>
                </a:solidFill>
                <a:sym typeface="Symbol" pitchFamily="18" charset="2"/>
              </a:rPr>
              <a:t>为</a:t>
            </a:r>
            <a:r>
              <a:rPr kumimoji="1" lang="zh-CN" altLang="en-US">
                <a:solidFill>
                  <a:schemeClr val="bg1"/>
                </a:solidFill>
              </a:rPr>
              <a:t>波长</a:t>
            </a:r>
            <a:r>
              <a:rPr kumimoji="1" lang="en-US" altLang="zh-CN">
                <a:solidFill>
                  <a:schemeClr val="bg1"/>
                </a:solidFill>
              </a:rPr>
              <a:t>)</a:t>
            </a:r>
            <a:r>
              <a:rPr kumimoji="1" lang="zh-CN" altLang="en-US">
                <a:solidFill>
                  <a:schemeClr val="bg1"/>
                </a:solidFill>
              </a:rPr>
              <a:t>，如图所示。求</a:t>
            </a:r>
            <a:r>
              <a:rPr kumimoji="1" lang="en-US" altLang="zh-CN">
                <a:solidFill>
                  <a:schemeClr val="bg1"/>
                </a:solidFill>
              </a:rPr>
              <a:t>:</a:t>
            </a:r>
          </a:p>
          <a:p>
            <a:pPr algn="just"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     (1)</a:t>
            </a:r>
            <a:r>
              <a:rPr kumimoji="1" lang="en-US" altLang="zh-CN" i="1">
                <a:solidFill>
                  <a:schemeClr val="bg1"/>
                </a:solidFill>
              </a:rPr>
              <a:t>o</a:t>
            </a:r>
            <a:r>
              <a:rPr kumimoji="1" lang="zh-CN" altLang="en-US">
                <a:solidFill>
                  <a:schemeClr val="bg1"/>
                </a:solidFill>
              </a:rPr>
              <a:t>点发出的沿</a:t>
            </a:r>
            <a:r>
              <a:rPr kumimoji="1" lang="en-US" altLang="zh-CN" i="1">
                <a:solidFill>
                  <a:schemeClr val="bg1"/>
                </a:solidFill>
              </a:rPr>
              <a:t>x</a:t>
            </a:r>
            <a:r>
              <a:rPr kumimoji="1" lang="zh-CN" altLang="en-US">
                <a:solidFill>
                  <a:schemeClr val="bg1"/>
                </a:solidFill>
              </a:rPr>
              <a:t>轴传播的波的波动方程</a:t>
            </a:r>
            <a:r>
              <a:rPr kumimoji="1" lang="en-US" altLang="zh-CN">
                <a:solidFill>
                  <a:schemeClr val="bg1"/>
                </a:solidFill>
              </a:rPr>
              <a:t>;</a:t>
            </a:r>
            <a:endParaRPr kumimoji="1" lang="en-US" altLang="zh-CN">
              <a:solidFill>
                <a:schemeClr val="bg1"/>
              </a:solidFill>
              <a:latin typeface="宋体" pitchFamily="2" charset="-122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     (2) </a:t>
            </a:r>
            <a:r>
              <a:rPr kumimoji="1" lang="en-US" altLang="zh-CN" i="1">
                <a:solidFill>
                  <a:schemeClr val="bg1"/>
                </a:solidFill>
              </a:rPr>
              <a:t>Q</a:t>
            </a:r>
            <a:r>
              <a:rPr kumimoji="1" lang="zh-CN" altLang="en-US">
                <a:solidFill>
                  <a:schemeClr val="bg1"/>
                </a:solidFill>
              </a:rPr>
              <a:t>点反射的反射波的波动方程</a:t>
            </a:r>
            <a:r>
              <a:rPr kumimoji="1" lang="en-US" altLang="zh-CN">
                <a:solidFill>
                  <a:schemeClr val="bg1"/>
                </a:solidFill>
              </a:rPr>
              <a:t>;</a:t>
            </a:r>
            <a:endParaRPr kumimoji="1" lang="en-US" altLang="zh-CN">
              <a:solidFill>
                <a:schemeClr val="bg1"/>
              </a:solidFill>
              <a:latin typeface="宋体" pitchFamily="2" charset="-122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     (3)</a:t>
            </a:r>
            <a:r>
              <a:rPr kumimoji="1" lang="en-US" altLang="zh-CN" i="1">
                <a:solidFill>
                  <a:schemeClr val="bg1"/>
                </a:solidFill>
              </a:rPr>
              <a:t>oQ</a:t>
            </a:r>
            <a:r>
              <a:rPr kumimoji="1" lang="zh-CN" altLang="en-US">
                <a:solidFill>
                  <a:schemeClr val="bg1"/>
                </a:solidFill>
              </a:rPr>
              <a:t>区域内合成波的方程</a:t>
            </a:r>
            <a:r>
              <a:rPr kumimoji="1" lang="en-US" altLang="zh-CN">
                <a:solidFill>
                  <a:schemeClr val="bg1"/>
                </a:solidFill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     (4)</a:t>
            </a:r>
            <a:r>
              <a:rPr kumimoji="1" lang="en-US" altLang="zh-CN" i="1">
                <a:solidFill>
                  <a:schemeClr val="bg1"/>
                </a:solidFill>
              </a:rPr>
              <a:t>x</a:t>
            </a:r>
            <a:r>
              <a:rPr kumimoji="1" lang="en-US" altLang="zh-CN">
                <a:solidFill>
                  <a:schemeClr val="bg1"/>
                </a:solidFill>
              </a:rPr>
              <a:t>&gt;0</a:t>
            </a:r>
            <a:r>
              <a:rPr kumimoji="1" lang="zh-CN" altLang="en-US">
                <a:solidFill>
                  <a:schemeClr val="bg1"/>
                </a:solidFill>
              </a:rPr>
              <a:t>区域内合成波的方程。</a:t>
            </a:r>
            <a:endParaRPr kumimoji="1" lang="zh-CN" alt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23850" y="3429000"/>
            <a:ext cx="5027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66FF33"/>
                </a:solidFill>
              </a:rPr>
              <a:t>解</a:t>
            </a:r>
            <a:r>
              <a:rPr kumimoji="1" lang="zh-CN" altLang="en-US">
                <a:solidFill>
                  <a:schemeClr val="bg1"/>
                </a:solidFill>
              </a:rPr>
              <a:t>  </a:t>
            </a:r>
            <a:r>
              <a:rPr kumimoji="1" lang="en-US" altLang="zh-CN">
                <a:solidFill>
                  <a:schemeClr val="bg1"/>
                </a:solidFill>
              </a:rPr>
              <a:t>(1)</a:t>
            </a:r>
            <a:r>
              <a:rPr kumimoji="1" lang="zh-CN" altLang="en-US">
                <a:solidFill>
                  <a:schemeClr val="bg1"/>
                </a:solidFill>
              </a:rPr>
              <a:t>沿</a:t>
            </a:r>
            <a:r>
              <a:rPr kumimoji="1" lang="en-US" altLang="zh-CN" i="1">
                <a:solidFill>
                  <a:schemeClr val="bg1"/>
                </a:solidFill>
              </a:rPr>
              <a:t>x</a:t>
            </a:r>
            <a:r>
              <a:rPr kumimoji="1" lang="zh-CN" altLang="en-US">
                <a:solidFill>
                  <a:schemeClr val="bg1"/>
                </a:solidFill>
              </a:rPr>
              <a:t>轴正方向传播的波</a:t>
            </a:r>
            <a:r>
              <a:rPr kumimoji="1" lang="en-US" altLang="zh-CN">
                <a:solidFill>
                  <a:schemeClr val="bg1"/>
                </a:solidFill>
              </a:rPr>
              <a:t>:</a:t>
            </a:r>
            <a:endParaRPr kumimoji="1" lang="en-US" altLang="zh-CN" b="0">
              <a:solidFill>
                <a:schemeClr val="bg1"/>
              </a:solidFill>
            </a:endParaRPr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1187450" y="3860800"/>
          <a:ext cx="3455988" cy="892175"/>
        </p:xfrm>
        <a:graphic>
          <a:graphicData uri="http://schemas.openxmlformats.org/presentationml/2006/ole">
            <p:oleObj spid="_x0000_s46082" name="公式" r:id="rId3" imgW="3124080" imgH="838080" progId="Equation.3">
              <p:embed/>
            </p:oleObj>
          </a:graphicData>
        </a:graphic>
      </p:graphicFrame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536575" y="4838700"/>
            <a:ext cx="3970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</a:rPr>
              <a:t>沿</a:t>
            </a:r>
            <a:r>
              <a:rPr kumimoji="1" lang="en-US" altLang="zh-CN" i="1">
                <a:solidFill>
                  <a:schemeClr val="bg1"/>
                </a:solidFill>
              </a:rPr>
              <a:t>x</a:t>
            </a:r>
            <a:r>
              <a:rPr kumimoji="1" lang="zh-CN" altLang="en-US">
                <a:solidFill>
                  <a:schemeClr val="bg1"/>
                </a:solidFill>
              </a:rPr>
              <a:t>轴负方向传播的波</a:t>
            </a:r>
            <a:r>
              <a:rPr kumimoji="1" lang="en-US" altLang="zh-CN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1187450" y="5373688"/>
          <a:ext cx="3455988" cy="887412"/>
        </p:xfrm>
        <a:graphic>
          <a:graphicData uri="http://schemas.openxmlformats.org/presentationml/2006/ole">
            <p:oleObj spid="_x0000_s46083" name="公式" r:id="rId4" imgW="3136680" imgH="838080" progId="Equation.3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435600" y="5157788"/>
            <a:ext cx="3487738" cy="923925"/>
            <a:chOff x="3516" y="3258"/>
            <a:chExt cx="2197" cy="582"/>
          </a:xfrm>
        </p:grpSpPr>
        <p:graphicFrame>
          <p:nvGraphicFramePr>
            <p:cNvPr id="46085" name="Object 8"/>
            <p:cNvGraphicFramePr>
              <a:graphicFrameLocks noChangeAspect="1"/>
            </p:cNvGraphicFramePr>
            <p:nvPr/>
          </p:nvGraphicFramePr>
          <p:xfrm>
            <a:off x="3516" y="3391"/>
            <a:ext cx="1554" cy="340"/>
          </p:xfrm>
          <a:graphic>
            <a:graphicData uri="http://schemas.openxmlformats.org/presentationml/2006/ole">
              <p:oleObj spid="_x0000_s46085" name="公式" r:id="rId5" imgW="1079280" imgH="228600" progId="Equation.3">
                <p:embed/>
              </p:oleObj>
            </a:graphicData>
          </a:graphic>
        </p:graphicFrame>
        <p:graphicFrame>
          <p:nvGraphicFramePr>
            <p:cNvPr id="46086" name="Object 9"/>
            <p:cNvGraphicFramePr>
              <a:graphicFrameLocks noChangeAspect="1"/>
            </p:cNvGraphicFramePr>
            <p:nvPr/>
          </p:nvGraphicFramePr>
          <p:xfrm>
            <a:off x="5221" y="3258"/>
            <a:ext cx="492" cy="582"/>
          </p:xfrm>
          <a:graphic>
            <a:graphicData uri="http://schemas.openxmlformats.org/presentationml/2006/ole">
              <p:oleObj spid="_x0000_s46086" name="Equation" r:id="rId6" imgW="342720" imgH="393480" progId="Equation.3">
                <p:embed/>
              </p:oleObj>
            </a:graphicData>
          </a:graphic>
        </p:graphicFrame>
        <p:grpSp>
          <p:nvGrpSpPr>
            <p:cNvPr id="46119" name="Group 10"/>
            <p:cNvGrpSpPr>
              <a:grpSpLocks/>
            </p:cNvGrpSpPr>
            <p:nvPr/>
          </p:nvGrpSpPr>
          <p:grpSpPr bwMode="auto">
            <a:xfrm>
              <a:off x="5057" y="3513"/>
              <a:ext cx="128" cy="152"/>
              <a:chOff x="2582" y="3427"/>
              <a:chExt cx="144" cy="167"/>
            </a:xfrm>
          </p:grpSpPr>
          <p:grpSp>
            <p:nvGrpSpPr>
              <p:cNvPr id="46120" name="Group 11"/>
              <p:cNvGrpSpPr>
                <a:grpSpLocks/>
              </p:cNvGrpSpPr>
              <p:nvPr/>
            </p:nvGrpSpPr>
            <p:grpSpPr bwMode="auto">
              <a:xfrm>
                <a:off x="2590" y="3465"/>
                <a:ext cx="128" cy="129"/>
                <a:chOff x="2441" y="894"/>
                <a:chExt cx="128" cy="129"/>
              </a:xfrm>
            </p:grpSpPr>
            <p:sp>
              <p:nvSpPr>
                <p:cNvPr id="46122" name="Line 12"/>
                <p:cNvSpPr>
                  <a:spLocks noChangeShapeType="1"/>
                </p:cNvSpPr>
                <p:nvPr/>
              </p:nvSpPr>
              <p:spPr bwMode="auto">
                <a:xfrm>
                  <a:off x="2509" y="894"/>
                  <a:ext cx="0" cy="129"/>
                </a:xfrm>
                <a:prstGeom prst="line">
                  <a:avLst/>
                </a:prstGeom>
                <a:noFill/>
                <a:ln w="38100">
                  <a:solidFill>
                    <a:srgbClr val="66FF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23" name="Line 13"/>
                <p:cNvSpPr>
                  <a:spLocks noChangeShapeType="1"/>
                </p:cNvSpPr>
                <p:nvPr/>
              </p:nvSpPr>
              <p:spPr bwMode="auto">
                <a:xfrm>
                  <a:off x="2441" y="958"/>
                  <a:ext cx="128" cy="0"/>
                </a:xfrm>
                <a:prstGeom prst="line">
                  <a:avLst/>
                </a:prstGeom>
                <a:noFill/>
                <a:ln w="38100">
                  <a:solidFill>
                    <a:srgbClr val="66FF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6121" name="Line 14"/>
              <p:cNvSpPr>
                <a:spLocks noChangeShapeType="1"/>
              </p:cNvSpPr>
              <p:nvPr/>
            </p:nvSpPr>
            <p:spPr bwMode="auto">
              <a:xfrm>
                <a:off x="2582" y="3427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6092" name="Group 15"/>
          <p:cNvGrpSpPr>
            <a:grpSpLocks/>
          </p:cNvGrpSpPr>
          <p:nvPr/>
        </p:nvGrpSpPr>
        <p:grpSpPr bwMode="auto">
          <a:xfrm>
            <a:off x="6457950" y="2346325"/>
            <a:ext cx="2149475" cy="2303463"/>
            <a:chOff x="4068" y="1478"/>
            <a:chExt cx="1354" cy="1451"/>
          </a:xfrm>
        </p:grpSpPr>
        <p:grpSp>
          <p:nvGrpSpPr>
            <p:cNvPr id="46093" name="Group 16"/>
            <p:cNvGrpSpPr>
              <a:grpSpLocks/>
            </p:cNvGrpSpPr>
            <p:nvPr/>
          </p:nvGrpSpPr>
          <p:grpSpPr bwMode="auto">
            <a:xfrm>
              <a:off x="4068" y="1522"/>
              <a:ext cx="300" cy="1334"/>
              <a:chOff x="4156" y="1500"/>
              <a:chExt cx="300" cy="1334"/>
            </a:xfrm>
          </p:grpSpPr>
          <p:sp>
            <p:nvSpPr>
              <p:cNvPr id="46110" name="Line 17"/>
              <p:cNvSpPr>
                <a:spLocks noChangeShapeType="1"/>
              </p:cNvSpPr>
              <p:nvPr/>
            </p:nvSpPr>
            <p:spPr bwMode="auto">
              <a:xfrm>
                <a:off x="4398" y="1500"/>
                <a:ext cx="0" cy="133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6111" name="Group 18"/>
              <p:cNvGrpSpPr>
                <a:grpSpLocks/>
              </p:cNvGrpSpPr>
              <p:nvPr/>
            </p:nvGrpSpPr>
            <p:grpSpPr bwMode="auto">
              <a:xfrm>
                <a:off x="4295" y="1600"/>
                <a:ext cx="100" cy="1089"/>
                <a:chOff x="4295" y="1600"/>
                <a:chExt cx="100" cy="1089"/>
              </a:xfrm>
            </p:grpSpPr>
            <p:sp>
              <p:nvSpPr>
                <p:cNvPr id="46113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4298" y="1812"/>
                  <a:ext cx="89" cy="88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14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4295" y="1600"/>
                  <a:ext cx="89" cy="88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15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295" y="1985"/>
                  <a:ext cx="89" cy="88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16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4295" y="2205"/>
                  <a:ext cx="89" cy="88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17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4306" y="2392"/>
                  <a:ext cx="89" cy="88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18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4295" y="2601"/>
                  <a:ext cx="89" cy="88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6112" name="Text Box 25"/>
              <p:cNvSpPr txBox="1">
                <a:spLocks noChangeArrowheads="1"/>
              </p:cNvSpPr>
              <p:nvPr/>
            </p:nvSpPr>
            <p:spPr bwMode="auto">
              <a:xfrm>
                <a:off x="4156" y="2002"/>
                <a:ext cx="3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chemeClr val="bg1"/>
                    </a:solidFill>
                  </a:rPr>
                  <a:t>Q</a:t>
                </a:r>
                <a:endParaRPr kumimoji="1" lang="en-US" altLang="zh-CN" b="0" i="1"/>
              </a:p>
            </p:txBody>
          </p:sp>
        </p:grpSp>
        <p:grpSp>
          <p:nvGrpSpPr>
            <p:cNvPr id="46094" name="Group 26"/>
            <p:cNvGrpSpPr>
              <a:grpSpLocks/>
            </p:cNvGrpSpPr>
            <p:nvPr/>
          </p:nvGrpSpPr>
          <p:grpSpPr bwMode="auto">
            <a:xfrm>
              <a:off x="4590" y="1478"/>
              <a:ext cx="800" cy="1366"/>
              <a:chOff x="4678" y="1456"/>
              <a:chExt cx="800" cy="1366"/>
            </a:xfrm>
          </p:grpSpPr>
          <p:grpSp>
            <p:nvGrpSpPr>
              <p:cNvPr id="46101" name="Group 27"/>
              <p:cNvGrpSpPr>
                <a:grpSpLocks/>
              </p:cNvGrpSpPr>
              <p:nvPr/>
            </p:nvGrpSpPr>
            <p:grpSpPr bwMode="auto">
              <a:xfrm>
                <a:off x="4678" y="1690"/>
                <a:ext cx="800" cy="299"/>
                <a:chOff x="4678" y="1690"/>
                <a:chExt cx="800" cy="299"/>
              </a:xfrm>
            </p:grpSpPr>
            <p:grpSp>
              <p:nvGrpSpPr>
                <p:cNvPr id="46104" name="Group 28"/>
                <p:cNvGrpSpPr>
                  <a:grpSpLocks/>
                </p:cNvGrpSpPr>
                <p:nvPr/>
              </p:nvGrpSpPr>
              <p:grpSpPr bwMode="auto">
                <a:xfrm>
                  <a:off x="4678" y="1690"/>
                  <a:ext cx="344" cy="299"/>
                  <a:chOff x="4678" y="1690"/>
                  <a:chExt cx="344" cy="299"/>
                </a:xfrm>
              </p:grpSpPr>
              <p:sp>
                <p:nvSpPr>
                  <p:cNvPr id="46108" name="Line 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78" y="1989"/>
                    <a:ext cx="30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09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33" y="1690"/>
                    <a:ext cx="289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1" lang="en-US" altLang="zh-CN" b="0">
                        <a:solidFill>
                          <a:schemeClr val="bg1"/>
                        </a:solidFill>
                      </a:rPr>
                      <a:t>y</a:t>
                    </a:r>
                    <a:r>
                      <a:rPr kumimoji="1" lang="en-US" altLang="zh-CN" b="0" baseline="-25000">
                        <a:solidFill>
                          <a:schemeClr val="bg1"/>
                        </a:solidFill>
                      </a:rPr>
                      <a:t>2</a:t>
                    </a:r>
                    <a:endParaRPr kumimoji="1" lang="en-US" altLang="zh-CN" b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6105" name="Group 31"/>
                <p:cNvGrpSpPr>
                  <a:grpSpLocks/>
                </p:cNvGrpSpPr>
                <p:nvPr/>
              </p:nvGrpSpPr>
              <p:grpSpPr bwMode="auto">
                <a:xfrm>
                  <a:off x="5134" y="1697"/>
                  <a:ext cx="344" cy="292"/>
                  <a:chOff x="5134" y="1697"/>
                  <a:chExt cx="344" cy="292"/>
                </a:xfrm>
              </p:grpSpPr>
              <p:sp>
                <p:nvSpPr>
                  <p:cNvPr id="46106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5134" y="1989"/>
                    <a:ext cx="3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07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41" y="1697"/>
                    <a:ext cx="289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1" lang="en-US" altLang="zh-CN" b="0">
                        <a:solidFill>
                          <a:schemeClr val="bg1"/>
                        </a:solidFill>
                      </a:rPr>
                      <a:t>y</a:t>
                    </a:r>
                    <a:r>
                      <a:rPr kumimoji="1" lang="en-US" altLang="zh-CN" b="0" baseline="-25000">
                        <a:solidFill>
                          <a:schemeClr val="bg1"/>
                        </a:solidFill>
                      </a:rPr>
                      <a:t>1</a:t>
                    </a:r>
                    <a:endParaRPr kumimoji="1" lang="en-US" altLang="zh-CN" b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46102" name="Line 34"/>
              <p:cNvSpPr>
                <a:spLocks noChangeShapeType="1"/>
              </p:cNvSpPr>
              <p:nvPr/>
            </p:nvSpPr>
            <p:spPr bwMode="auto">
              <a:xfrm flipV="1">
                <a:off x="5054" y="1511"/>
                <a:ext cx="0" cy="1311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3" name="Text Box 35"/>
              <p:cNvSpPr txBox="1">
                <a:spLocks noChangeArrowheads="1"/>
              </p:cNvSpPr>
              <p:nvPr/>
            </p:nvSpPr>
            <p:spPr bwMode="auto">
              <a:xfrm>
                <a:off x="5064" y="1456"/>
                <a:ext cx="3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bg1"/>
                    </a:solidFill>
                  </a:rPr>
                  <a:t>y</a:t>
                </a:r>
                <a:endParaRPr kumimoji="1" lang="en-US" altLang="zh-CN" b="0"/>
              </a:p>
            </p:txBody>
          </p:sp>
        </p:grpSp>
        <p:grpSp>
          <p:nvGrpSpPr>
            <p:cNvPr id="46095" name="Group 36"/>
            <p:cNvGrpSpPr>
              <a:grpSpLocks/>
            </p:cNvGrpSpPr>
            <p:nvPr/>
          </p:nvGrpSpPr>
          <p:grpSpPr bwMode="auto">
            <a:xfrm>
              <a:off x="4312" y="2400"/>
              <a:ext cx="656" cy="529"/>
              <a:chOff x="4400" y="2378"/>
              <a:chExt cx="656" cy="529"/>
            </a:xfrm>
          </p:grpSpPr>
          <p:graphicFrame>
            <p:nvGraphicFramePr>
              <p:cNvPr id="46084" name="Object 37"/>
              <p:cNvGraphicFramePr>
                <a:graphicFrameLocks noChangeAspect="1"/>
              </p:cNvGraphicFramePr>
              <p:nvPr/>
            </p:nvGraphicFramePr>
            <p:xfrm>
              <a:off x="4586" y="2378"/>
              <a:ext cx="308" cy="529"/>
            </p:xfrm>
            <a:graphic>
              <a:graphicData uri="http://schemas.openxmlformats.org/presentationml/2006/ole">
                <p:oleObj spid="_x0000_s46084" name="Equation" r:id="rId7" imgW="228600" imgH="393480" progId="Equation.3">
                  <p:embed/>
                </p:oleObj>
              </a:graphicData>
            </a:graphic>
          </p:graphicFrame>
          <p:sp>
            <p:nvSpPr>
              <p:cNvPr id="46099" name="Line 38"/>
              <p:cNvSpPr>
                <a:spLocks noChangeShapeType="1"/>
              </p:cNvSpPr>
              <p:nvPr/>
            </p:nvSpPr>
            <p:spPr bwMode="auto">
              <a:xfrm>
                <a:off x="4900" y="2655"/>
                <a:ext cx="156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0" name="Line 39"/>
              <p:cNvSpPr>
                <a:spLocks noChangeShapeType="1"/>
              </p:cNvSpPr>
              <p:nvPr/>
            </p:nvSpPr>
            <p:spPr bwMode="auto">
              <a:xfrm flipH="1">
                <a:off x="4400" y="2655"/>
                <a:ext cx="156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6096" name="Line 40"/>
            <p:cNvSpPr>
              <a:spLocks noChangeShapeType="1"/>
            </p:cNvSpPr>
            <p:nvPr/>
          </p:nvSpPr>
          <p:spPr bwMode="auto">
            <a:xfrm>
              <a:off x="4296" y="2233"/>
              <a:ext cx="103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41"/>
            <p:cNvSpPr txBox="1">
              <a:spLocks noChangeArrowheads="1"/>
            </p:cNvSpPr>
            <p:nvPr/>
          </p:nvSpPr>
          <p:spPr bwMode="auto">
            <a:xfrm>
              <a:off x="4809" y="2133"/>
              <a:ext cx="2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46098" name="Text Box 42"/>
            <p:cNvSpPr txBox="1">
              <a:spLocks noChangeArrowheads="1"/>
            </p:cNvSpPr>
            <p:nvPr/>
          </p:nvSpPr>
          <p:spPr bwMode="auto">
            <a:xfrm>
              <a:off x="5166" y="2168"/>
              <a:ext cx="2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</a:rPr>
                <a:t>x</a:t>
              </a:r>
              <a:endParaRPr kumimoji="1" lang="en-US" altLang="zh-CN" b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utoUpdateAnimBg="0"/>
      <p:bldP spid="8090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BCE47-FDB8-4239-AE53-5E6960DA8360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755650" y="1196975"/>
            <a:ext cx="475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</a:rPr>
              <a:t>(2) </a:t>
            </a:r>
            <a:r>
              <a:rPr kumimoji="1" lang="zh-CN" altLang="en-US">
                <a:solidFill>
                  <a:schemeClr val="bg1"/>
                </a:solidFill>
              </a:rPr>
              <a:t>入射波</a:t>
            </a:r>
            <a:r>
              <a:rPr kumimoji="1" lang="en-US" altLang="zh-CN" i="1">
                <a:solidFill>
                  <a:schemeClr val="bg1"/>
                </a:solidFill>
              </a:rPr>
              <a:t>y</a:t>
            </a:r>
            <a:r>
              <a:rPr kumimoji="1" lang="en-US" altLang="zh-CN" baseline="-25000">
                <a:solidFill>
                  <a:schemeClr val="bg1"/>
                </a:solidFill>
              </a:rPr>
              <a:t>2</a:t>
            </a:r>
            <a:r>
              <a:rPr kumimoji="1" lang="zh-CN" altLang="en-US">
                <a:solidFill>
                  <a:schemeClr val="bg1"/>
                </a:solidFill>
              </a:rPr>
              <a:t>在</a:t>
            </a:r>
            <a:r>
              <a:rPr kumimoji="1" lang="en-US" altLang="zh-CN" i="1">
                <a:solidFill>
                  <a:schemeClr val="bg1"/>
                </a:solidFill>
              </a:rPr>
              <a:t>Q</a:t>
            </a:r>
            <a:r>
              <a:rPr kumimoji="1" lang="zh-CN" altLang="en-US">
                <a:solidFill>
                  <a:schemeClr val="bg1"/>
                </a:solidFill>
              </a:rPr>
              <a:t>点的振动方程为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948488" y="836613"/>
            <a:ext cx="704850" cy="476250"/>
            <a:chOff x="4490" y="971"/>
            <a:chExt cx="444" cy="300"/>
          </a:xfrm>
        </p:grpSpPr>
        <p:sp>
          <p:nvSpPr>
            <p:cNvPr id="47146" name="Line 4"/>
            <p:cNvSpPr>
              <a:spLocks noChangeShapeType="1"/>
            </p:cNvSpPr>
            <p:nvPr/>
          </p:nvSpPr>
          <p:spPr bwMode="auto">
            <a:xfrm flipV="1">
              <a:off x="4490" y="1271"/>
              <a:ext cx="355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7" name="Text Box 5"/>
            <p:cNvSpPr txBox="1">
              <a:spLocks noChangeArrowheads="1"/>
            </p:cNvSpPr>
            <p:nvPr/>
          </p:nvSpPr>
          <p:spPr bwMode="auto">
            <a:xfrm>
              <a:off x="4534" y="971"/>
              <a:ext cx="4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</a:rPr>
                <a:t>y</a:t>
              </a:r>
              <a:r>
                <a:rPr kumimoji="1" lang="en-US" altLang="zh-CN" baseline="-25000">
                  <a:solidFill>
                    <a:schemeClr val="bg1"/>
                  </a:solidFill>
                </a:rPr>
                <a:t>r</a:t>
              </a:r>
              <a:endParaRPr kumimoji="1" lang="en-US" altLang="zh-CN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1714500" y="1655763"/>
          <a:ext cx="3063875" cy="839787"/>
        </p:xfrm>
        <a:graphic>
          <a:graphicData uri="http://schemas.openxmlformats.org/presentationml/2006/ole">
            <p:oleObj spid="_x0000_s47106" name="公式" r:id="rId3" imgW="3022560" imgH="838080" progId="Equation.3">
              <p:embed/>
            </p:oleObj>
          </a:graphicData>
        </a:graphic>
      </p:graphicFrame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323850" y="2420938"/>
            <a:ext cx="60483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/>
              <a:t>       </a:t>
            </a:r>
            <a:r>
              <a:rPr kumimoji="1" lang="zh-CN" altLang="en-US">
                <a:solidFill>
                  <a:schemeClr val="bg1"/>
                </a:solidFill>
              </a:rPr>
              <a:t>由于反射壁处有半波损失，反射波</a:t>
            </a:r>
            <a:r>
              <a:rPr kumimoji="1" lang="en-US" altLang="zh-CN" i="1">
                <a:solidFill>
                  <a:schemeClr val="bg1"/>
                </a:solidFill>
              </a:rPr>
              <a:t>y</a:t>
            </a:r>
            <a:r>
              <a:rPr kumimoji="1" lang="en-US" altLang="zh-CN" baseline="-25000">
                <a:solidFill>
                  <a:schemeClr val="bg1"/>
                </a:solidFill>
              </a:rPr>
              <a:t>r</a:t>
            </a:r>
            <a:r>
              <a:rPr kumimoji="1" lang="zh-CN" altLang="en-US">
                <a:solidFill>
                  <a:schemeClr val="bg1"/>
                </a:solidFill>
              </a:rPr>
              <a:t>在</a:t>
            </a:r>
            <a:r>
              <a:rPr kumimoji="1" lang="en-US" altLang="zh-CN" i="1">
                <a:solidFill>
                  <a:schemeClr val="bg1"/>
                </a:solidFill>
              </a:rPr>
              <a:t>Q</a:t>
            </a:r>
            <a:r>
              <a:rPr kumimoji="1" lang="zh-CN" altLang="en-US">
                <a:solidFill>
                  <a:schemeClr val="bg1"/>
                </a:solidFill>
              </a:rPr>
              <a:t>点的振动方程为</a:t>
            </a:r>
          </a:p>
        </p:txBody>
      </p:sp>
      <p:graphicFrame>
        <p:nvGraphicFramePr>
          <p:cNvPr id="47107" name="Object 8"/>
          <p:cNvGraphicFramePr>
            <a:graphicFrameLocks noChangeAspect="1"/>
          </p:cNvGraphicFramePr>
          <p:nvPr/>
        </p:nvGraphicFramePr>
        <p:xfrm>
          <a:off x="1643063" y="279400"/>
          <a:ext cx="3214687" cy="868363"/>
        </p:xfrm>
        <a:graphic>
          <a:graphicData uri="http://schemas.openxmlformats.org/presentationml/2006/ole">
            <p:oleObj spid="_x0000_s47107" name="公式" r:id="rId4" imgW="3136680" imgH="838080" progId="Equation.3">
              <p:embed/>
            </p:oleObj>
          </a:graphicData>
        </a:graphic>
      </p:graphicFrame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395288" y="4508500"/>
            <a:ext cx="5276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</a:rPr>
              <a:t>最后得</a:t>
            </a:r>
            <a:r>
              <a:rPr kumimoji="1" lang="en-US" altLang="zh-CN" i="1">
                <a:solidFill>
                  <a:schemeClr val="bg1"/>
                </a:solidFill>
              </a:rPr>
              <a:t>Q</a:t>
            </a:r>
            <a:r>
              <a:rPr kumimoji="1" lang="zh-CN" altLang="en-US">
                <a:solidFill>
                  <a:schemeClr val="bg1"/>
                </a:solidFill>
              </a:rPr>
              <a:t>点反射波的波动方程为</a:t>
            </a:r>
            <a:r>
              <a:rPr kumimoji="1" lang="zh-CN" altLang="en-US" i="1">
                <a:solidFill>
                  <a:schemeClr val="bg1"/>
                </a:solidFill>
                <a:sym typeface="Symbol" pitchFamily="18" charset="2"/>
              </a:rPr>
              <a:t> </a:t>
            </a:r>
          </a:p>
        </p:txBody>
      </p:sp>
      <p:graphicFrame>
        <p:nvGraphicFramePr>
          <p:cNvPr id="81930" name="Object 10"/>
          <p:cNvGraphicFramePr>
            <a:graphicFrameLocks noChangeAspect="1"/>
          </p:cNvGraphicFramePr>
          <p:nvPr/>
        </p:nvGraphicFramePr>
        <p:xfrm>
          <a:off x="5651500" y="5157788"/>
          <a:ext cx="2814638" cy="842962"/>
        </p:xfrm>
        <a:graphic>
          <a:graphicData uri="http://schemas.openxmlformats.org/presentationml/2006/ole">
            <p:oleObj spid="_x0000_s47108" name="公式" r:id="rId5" imgW="2717640" imgH="838080" progId="Equation.3">
              <p:embed/>
            </p:oleObj>
          </a:graphicData>
        </a:graphic>
      </p:graphicFrame>
      <p:graphicFrame>
        <p:nvGraphicFramePr>
          <p:cNvPr id="81931" name="Object 11"/>
          <p:cNvGraphicFramePr>
            <a:graphicFrameLocks noChangeAspect="1"/>
          </p:cNvGraphicFramePr>
          <p:nvPr/>
        </p:nvGraphicFramePr>
        <p:xfrm>
          <a:off x="900113" y="3573463"/>
          <a:ext cx="3743325" cy="842962"/>
        </p:xfrm>
        <a:graphic>
          <a:graphicData uri="http://schemas.openxmlformats.org/presentationml/2006/ole">
            <p:oleObj spid="_x0000_s47109" name="公式" r:id="rId6" imgW="3568680" imgH="825480" progId="Equation.3">
              <p:embed/>
            </p:oleObj>
          </a:graphicData>
        </a:graphic>
      </p:graphicFrame>
      <p:graphicFrame>
        <p:nvGraphicFramePr>
          <p:cNvPr id="81932" name="Object 12"/>
          <p:cNvGraphicFramePr>
            <a:graphicFrameLocks noChangeAspect="1"/>
          </p:cNvGraphicFramePr>
          <p:nvPr/>
        </p:nvGraphicFramePr>
        <p:xfrm>
          <a:off x="4714875" y="3571875"/>
          <a:ext cx="2305050" cy="831850"/>
        </p:xfrm>
        <a:graphic>
          <a:graphicData uri="http://schemas.openxmlformats.org/presentationml/2006/ole">
            <p:oleObj spid="_x0000_s47110" name="公式" r:id="rId7" imgW="2286000" imgH="825480" progId="">
              <p:embed/>
            </p:oleObj>
          </a:graphicData>
        </a:graphic>
      </p:graphicFrame>
      <p:graphicFrame>
        <p:nvGraphicFramePr>
          <p:cNvPr id="81933" name="Object 13"/>
          <p:cNvGraphicFramePr>
            <a:graphicFrameLocks noChangeAspect="1"/>
          </p:cNvGraphicFramePr>
          <p:nvPr/>
        </p:nvGraphicFramePr>
        <p:xfrm>
          <a:off x="900113" y="5157788"/>
          <a:ext cx="4749800" cy="825500"/>
        </p:xfrm>
        <a:graphic>
          <a:graphicData uri="http://schemas.openxmlformats.org/presentationml/2006/ole">
            <p:oleObj spid="_x0000_s47111" name="公式" r:id="rId8" imgW="4749480" imgH="825480" progId="">
              <p:embed/>
            </p:oleObj>
          </a:graphicData>
        </a:graphic>
      </p:graphicFrame>
      <p:graphicFrame>
        <p:nvGraphicFramePr>
          <p:cNvPr id="81934" name="Object 14"/>
          <p:cNvGraphicFramePr>
            <a:graphicFrameLocks noChangeAspect="1"/>
          </p:cNvGraphicFramePr>
          <p:nvPr/>
        </p:nvGraphicFramePr>
        <p:xfrm>
          <a:off x="3492500" y="5157788"/>
          <a:ext cx="2019300" cy="838200"/>
        </p:xfrm>
        <a:graphic>
          <a:graphicData uri="http://schemas.openxmlformats.org/presentationml/2006/ole">
            <p:oleObj spid="_x0000_s47112" name="公式" r:id="rId9" imgW="2019240" imgH="838080" progId="">
              <p:embed/>
            </p:oleObj>
          </a:graphicData>
        </a:graphic>
      </p:graphicFrame>
      <p:grpSp>
        <p:nvGrpSpPr>
          <p:cNvPr id="47119" name="Group 15"/>
          <p:cNvGrpSpPr>
            <a:grpSpLocks/>
          </p:cNvGrpSpPr>
          <p:nvPr/>
        </p:nvGrpSpPr>
        <p:grpSpPr bwMode="auto">
          <a:xfrm>
            <a:off x="6443663" y="908050"/>
            <a:ext cx="2149475" cy="2303463"/>
            <a:chOff x="4068" y="1478"/>
            <a:chExt cx="1354" cy="1451"/>
          </a:xfrm>
        </p:grpSpPr>
        <p:grpSp>
          <p:nvGrpSpPr>
            <p:cNvPr id="47120" name="Group 16"/>
            <p:cNvGrpSpPr>
              <a:grpSpLocks/>
            </p:cNvGrpSpPr>
            <p:nvPr/>
          </p:nvGrpSpPr>
          <p:grpSpPr bwMode="auto">
            <a:xfrm>
              <a:off x="4068" y="1522"/>
              <a:ext cx="300" cy="1334"/>
              <a:chOff x="4156" y="1500"/>
              <a:chExt cx="300" cy="1334"/>
            </a:xfrm>
          </p:grpSpPr>
          <p:sp>
            <p:nvSpPr>
              <p:cNvPr id="47137" name="Line 17"/>
              <p:cNvSpPr>
                <a:spLocks noChangeShapeType="1"/>
              </p:cNvSpPr>
              <p:nvPr/>
            </p:nvSpPr>
            <p:spPr bwMode="auto">
              <a:xfrm>
                <a:off x="4398" y="1500"/>
                <a:ext cx="0" cy="133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7138" name="Group 18"/>
              <p:cNvGrpSpPr>
                <a:grpSpLocks/>
              </p:cNvGrpSpPr>
              <p:nvPr/>
            </p:nvGrpSpPr>
            <p:grpSpPr bwMode="auto">
              <a:xfrm>
                <a:off x="4295" y="1600"/>
                <a:ext cx="100" cy="1089"/>
                <a:chOff x="4295" y="1600"/>
                <a:chExt cx="100" cy="1089"/>
              </a:xfrm>
            </p:grpSpPr>
            <p:sp>
              <p:nvSpPr>
                <p:cNvPr id="47140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4298" y="1812"/>
                  <a:ext cx="89" cy="88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141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4295" y="1600"/>
                  <a:ext cx="89" cy="88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142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295" y="1985"/>
                  <a:ext cx="89" cy="88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143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4295" y="2205"/>
                  <a:ext cx="89" cy="88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144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4306" y="2392"/>
                  <a:ext cx="89" cy="88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145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4295" y="2601"/>
                  <a:ext cx="89" cy="88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139" name="Text Box 25"/>
              <p:cNvSpPr txBox="1">
                <a:spLocks noChangeArrowheads="1"/>
              </p:cNvSpPr>
              <p:nvPr/>
            </p:nvSpPr>
            <p:spPr bwMode="auto">
              <a:xfrm>
                <a:off x="4156" y="2002"/>
                <a:ext cx="3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i="1">
                    <a:solidFill>
                      <a:schemeClr val="bg1"/>
                    </a:solidFill>
                  </a:rPr>
                  <a:t>Q</a:t>
                </a:r>
                <a:endParaRPr lang="en-US" altLang="zh-CN" b="0" i="1"/>
              </a:p>
            </p:txBody>
          </p:sp>
        </p:grpSp>
        <p:grpSp>
          <p:nvGrpSpPr>
            <p:cNvPr id="47121" name="Group 26"/>
            <p:cNvGrpSpPr>
              <a:grpSpLocks/>
            </p:cNvGrpSpPr>
            <p:nvPr/>
          </p:nvGrpSpPr>
          <p:grpSpPr bwMode="auto">
            <a:xfrm>
              <a:off x="4590" y="1478"/>
              <a:ext cx="800" cy="1366"/>
              <a:chOff x="4678" y="1456"/>
              <a:chExt cx="800" cy="1366"/>
            </a:xfrm>
          </p:grpSpPr>
          <p:grpSp>
            <p:nvGrpSpPr>
              <p:cNvPr id="47128" name="Group 27"/>
              <p:cNvGrpSpPr>
                <a:grpSpLocks/>
              </p:cNvGrpSpPr>
              <p:nvPr/>
            </p:nvGrpSpPr>
            <p:grpSpPr bwMode="auto">
              <a:xfrm>
                <a:off x="4678" y="1690"/>
                <a:ext cx="800" cy="299"/>
                <a:chOff x="4678" y="1690"/>
                <a:chExt cx="800" cy="299"/>
              </a:xfrm>
            </p:grpSpPr>
            <p:grpSp>
              <p:nvGrpSpPr>
                <p:cNvPr id="47131" name="Group 28"/>
                <p:cNvGrpSpPr>
                  <a:grpSpLocks/>
                </p:cNvGrpSpPr>
                <p:nvPr/>
              </p:nvGrpSpPr>
              <p:grpSpPr bwMode="auto">
                <a:xfrm>
                  <a:off x="4678" y="1690"/>
                  <a:ext cx="344" cy="299"/>
                  <a:chOff x="4678" y="1690"/>
                  <a:chExt cx="344" cy="299"/>
                </a:xfrm>
              </p:grpSpPr>
              <p:sp>
                <p:nvSpPr>
                  <p:cNvPr id="47135" name="Line 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78" y="1989"/>
                    <a:ext cx="30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36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33" y="1690"/>
                    <a:ext cx="289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altLang="zh-CN" b="0">
                        <a:solidFill>
                          <a:schemeClr val="bg1"/>
                        </a:solidFill>
                      </a:rPr>
                      <a:t>y</a:t>
                    </a:r>
                    <a:r>
                      <a:rPr lang="en-US" altLang="zh-CN" b="0" baseline="-25000">
                        <a:solidFill>
                          <a:schemeClr val="bg1"/>
                        </a:solidFill>
                      </a:rPr>
                      <a:t>2</a:t>
                    </a:r>
                    <a:endParaRPr lang="en-US" altLang="zh-CN" b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7132" name="Group 31"/>
                <p:cNvGrpSpPr>
                  <a:grpSpLocks/>
                </p:cNvGrpSpPr>
                <p:nvPr/>
              </p:nvGrpSpPr>
              <p:grpSpPr bwMode="auto">
                <a:xfrm>
                  <a:off x="5134" y="1697"/>
                  <a:ext cx="344" cy="292"/>
                  <a:chOff x="5134" y="1697"/>
                  <a:chExt cx="344" cy="292"/>
                </a:xfrm>
              </p:grpSpPr>
              <p:sp>
                <p:nvSpPr>
                  <p:cNvPr id="47133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5134" y="1989"/>
                    <a:ext cx="3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34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41" y="1697"/>
                    <a:ext cx="289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altLang="zh-CN" b="0">
                        <a:solidFill>
                          <a:schemeClr val="bg1"/>
                        </a:solidFill>
                      </a:rPr>
                      <a:t>y</a:t>
                    </a:r>
                    <a:r>
                      <a:rPr lang="en-US" altLang="zh-CN" b="0" baseline="-25000">
                        <a:solidFill>
                          <a:schemeClr val="bg1"/>
                        </a:solidFill>
                      </a:rPr>
                      <a:t>1</a:t>
                    </a:r>
                    <a:endParaRPr lang="en-US" altLang="zh-CN" b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47129" name="Line 34"/>
              <p:cNvSpPr>
                <a:spLocks noChangeShapeType="1"/>
              </p:cNvSpPr>
              <p:nvPr/>
            </p:nvSpPr>
            <p:spPr bwMode="auto">
              <a:xfrm flipV="1">
                <a:off x="5054" y="1511"/>
                <a:ext cx="0" cy="1311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0" name="Text Box 35"/>
              <p:cNvSpPr txBox="1">
                <a:spLocks noChangeArrowheads="1"/>
              </p:cNvSpPr>
              <p:nvPr/>
            </p:nvSpPr>
            <p:spPr bwMode="auto">
              <a:xfrm>
                <a:off x="5064" y="1456"/>
                <a:ext cx="3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>
                    <a:solidFill>
                      <a:schemeClr val="bg1"/>
                    </a:solidFill>
                  </a:rPr>
                  <a:t>y</a:t>
                </a:r>
                <a:endParaRPr lang="en-US" altLang="zh-CN" b="0"/>
              </a:p>
            </p:txBody>
          </p:sp>
        </p:grpSp>
        <p:grpSp>
          <p:nvGrpSpPr>
            <p:cNvPr id="47122" name="Group 36"/>
            <p:cNvGrpSpPr>
              <a:grpSpLocks/>
            </p:cNvGrpSpPr>
            <p:nvPr/>
          </p:nvGrpSpPr>
          <p:grpSpPr bwMode="auto">
            <a:xfrm>
              <a:off x="4312" y="2400"/>
              <a:ext cx="656" cy="529"/>
              <a:chOff x="4400" y="2378"/>
              <a:chExt cx="656" cy="529"/>
            </a:xfrm>
          </p:grpSpPr>
          <p:graphicFrame>
            <p:nvGraphicFramePr>
              <p:cNvPr id="47113" name="Object 37"/>
              <p:cNvGraphicFramePr>
                <a:graphicFrameLocks noChangeAspect="1"/>
              </p:cNvGraphicFramePr>
              <p:nvPr/>
            </p:nvGraphicFramePr>
            <p:xfrm>
              <a:off x="4586" y="2378"/>
              <a:ext cx="308" cy="529"/>
            </p:xfrm>
            <a:graphic>
              <a:graphicData uri="http://schemas.openxmlformats.org/presentationml/2006/ole">
                <p:oleObj spid="_x0000_s47113" name="Equation" r:id="rId10" imgW="228600" imgH="393480" progId="">
                  <p:embed/>
                </p:oleObj>
              </a:graphicData>
            </a:graphic>
          </p:graphicFrame>
          <p:sp>
            <p:nvSpPr>
              <p:cNvPr id="47126" name="Line 38"/>
              <p:cNvSpPr>
                <a:spLocks noChangeShapeType="1"/>
              </p:cNvSpPr>
              <p:nvPr/>
            </p:nvSpPr>
            <p:spPr bwMode="auto">
              <a:xfrm>
                <a:off x="4900" y="2655"/>
                <a:ext cx="156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27" name="Line 39"/>
              <p:cNvSpPr>
                <a:spLocks noChangeShapeType="1"/>
              </p:cNvSpPr>
              <p:nvPr/>
            </p:nvSpPr>
            <p:spPr bwMode="auto">
              <a:xfrm flipH="1">
                <a:off x="4400" y="2655"/>
                <a:ext cx="156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123" name="Line 40"/>
            <p:cNvSpPr>
              <a:spLocks noChangeShapeType="1"/>
            </p:cNvSpPr>
            <p:nvPr/>
          </p:nvSpPr>
          <p:spPr bwMode="auto">
            <a:xfrm>
              <a:off x="4296" y="2233"/>
              <a:ext cx="103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Text Box 41"/>
            <p:cNvSpPr txBox="1">
              <a:spLocks noChangeArrowheads="1"/>
            </p:cNvSpPr>
            <p:nvPr/>
          </p:nvSpPr>
          <p:spPr bwMode="auto">
            <a:xfrm>
              <a:off x="4809" y="2133"/>
              <a:ext cx="2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i="1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47125" name="Text Box 42"/>
            <p:cNvSpPr txBox="1">
              <a:spLocks noChangeArrowheads="1"/>
            </p:cNvSpPr>
            <p:nvPr/>
          </p:nvSpPr>
          <p:spPr bwMode="auto">
            <a:xfrm>
              <a:off x="5166" y="2168"/>
              <a:ext cx="2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i="1">
                  <a:solidFill>
                    <a:schemeClr val="bg1"/>
                  </a:solidFill>
                </a:rPr>
                <a:t>x</a:t>
              </a:r>
              <a:endParaRPr lang="en-US" altLang="zh-CN" b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1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1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27" grpId="0" build="p" autoUpdateAnimBg="0"/>
      <p:bldP spid="81929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183166-BF07-4F74-97D2-4D5674037CFE}" type="slidenum">
              <a:rPr lang="en-US" altLang="zh-CN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48135" name="Text Box 4"/>
          <p:cNvSpPr txBox="1">
            <a:spLocks noChangeArrowheads="1"/>
          </p:cNvSpPr>
          <p:nvPr/>
        </p:nvSpPr>
        <p:spPr bwMode="auto">
          <a:xfrm>
            <a:off x="611188" y="404813"/>
            <a:ext cx="6421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FFFF00"/>
                </a:solidFill>
              </a:rPr>
              <a:t>另法：</a:t>
            </a:r>
            <a:r>
              <a:rPr kumimoji="1" lang="zh-CN" altLang="en-US">
                <a:solidFill>
                  <a:schemeClr val="bg1"/>
                </a:solidFill>
              </a:rPr>
              <a:t> 设</a:t>
            </a:r>
            <a:r>
              <a:rPr kumimoji="1" lang="en-US" altLang="zh-CN">
                <a:solidFill>
                  <a:schemeClr val="bg1"/>
                </a:solidFill>
              </a:rPr>
              <a:t>Q</a:t>
            </a:r>
            <a:r>
              <a:rPr kumimoji="1" lang="zh-CN" altLang="en-US">
                <a:solidFill>
                  <a:schemeClr val="bg1"/>
                </a:solidFill>
              </a:rPr>
              <a:t>点反射的反射波的波动方程为</a:t>
            </a:r>
          </a:p>
        </p:txBody>
      </p:sp>
      <p:graphicFrame>
        <p:nvGraphicFramePr>
          <p:cNvPr id="109576" name="Object 8"/>
          <p:cNvGraphicFramePr>
            <a:graphicFrameLocks noChangeAspect="1"/>
          </p:cNvGraphicFramePr>
          <p:nvPr/>
        </p:nvGraphicFramePr>
        <p:xfrm>
          <a:off x="2143125" y="928688"/>
          <a:ext cx="4071938" cy="898525"/>
        </p:xfrm>
        <a:graphic>
          <a:graphicData uri="http://schemas.openxmlformats.org/presentationml/2006/ole">
            <p:oleObj spid="_x0000_s48130" name="公式" r:id="rId3" imgW="3784320" imgH="838080" progId="">
              <p:embed/>
            </p:oleObj>
          </a:graphicData>
        </a:graphic>
      </p:graphicFrame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539750" y="1844675"/>
            <a:ext cx="8135938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/>
              <a:t>        </a:t>
            </a:r>
            <a:r>
              <a:rPr kumimoji="1" lang="zh-CN" altLang="en-US">
                <a:solidFill>
                  <a:schemeClr val="bg1"/>
                </a:solidFill>
              </a:rPr>
              <a:t>由于反射壁处有半波损失，入射波</a:t>
            </a:r>
            <a:r>
              <a:rPr kumimoji="1" lang="en-US" altLang="zh-CN">
                <a:solidFill>
                  <a:schemeClr val="bg1"/>
                </a:solidFill>
              </a:rPr>
              <a:t>y</a:t>
            </a:r>
            <a:r>
              <a:rPr kumimoji="1" lang="en-US" altLang="zh-CN" baseline="-25000">
                <a:solidFill>
                  <a:schemeClr val="bg1"/>
                </a:solidFill>
              </a:rPr>
              <a:t>2</a:t>
            </a:r>
            <a:r>
              <a:rPr kumimoji="1" lang="zh-CN" altLang="en-US">
                <a:solidFill>
                  <a:schemeClr val="bg1"/>
                </a:solidFill>
              </a:rPr>
              <a:t>和反射波</a:t>
            </a:r>
            <a:r>
              <a:rPr kumimoji="1" lang="en-US" altLang="zh-CN">
                <a:solidFill>
                  <a:schemeClr val="bg1"/>
                </a:solidFill>
              </a:rPr>
              <a:t>y</a:t>
            </a:r>
            <a:r>
              <a:rPr kumimoji="1" lang="en-US" altLang="zh-CN" baseline="-25000">
                <a:solidFill>
                  <a:schemeClr val="bg1"/>
                </a:solidFill>
              </a:rPr>
              <a:t>r</a:t>
            </a:r>
            <a:r>
              <a:rPr kumimoji="1" lang="zh-CN" altLang="en-US">
                <a:solidFill>
                  <a:schemeClr val="bg1"/>
                </a:solidFill>
              </a:rPr>
              <a:t>在</a:t>
            </a:r>
            <a:r>
              <a:rPr kumimoji="1" lang="en-US" altLang="zh-CN">
                <a:solidFill>
                  <a:schemeClr val="bg1"/>
                </a:solidFill>
              </a:rPr>
              <a:t>Q</a:t>
            </a:r>
            <a:r>
              <a:rPr kumimoji="1" lang="zh-CN" altLang="en-US">
                <a:solidFill>
                  <a:schemeClr val="bg1"/>
                </a:solidFill>
              </a:rPr>
              <a:t>点相差应为</a:t>
            </a:r>
            <a:r>
              <a:rPr kumimoji="1" lang="zh-CN" altLang="en-US" i="1">
                <a:solidFill>
                  <a:schemeClr val="bg1"/>
                </a:solidFill>
                <a:sym typeface="Symbol" pitchFamily="18" charset="2"/>
              </a:rPr>
              <a:t></a:t>
            </a:r>
            <a:r>
              <a:rPr kumimoji="1" lang="zh-CN" altLang="en-US">
                <a:solidFill>
                  <a:schemeClr val="bg1"/>
                </a:solidFill>
              </a:rPr>
              <a:t> ，即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55650" y="4221163"/>
            <a:ext cx="5276850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sym typeface="Symbol" pitchFamily="18" charset="2"/>
              </a:rPr>
              <a:t>解得   </a:t>
            </a:r>
            <a:r>
              <a:rPr kumimoji="1" lang="zh-CN" altLang="en-US" i="1">
                <a:solidFill>
                  <a:schemeClr val="bg1"/>
                </a:solidFill>
                <a:sym typeface="Symbol" pitchFamily="18" charset="2"/>
              </a:rPr>
              <a:t></a:t>
            </a:r>
            <a:r>
              <a:rPr kumimoji="1" lang="en-US" altLang="zh-CN" b="0" i="1" baseline="-25000">
                <a:solidFill>
                  <a:schemeClr val="bg1"/>
                </a:solidFill>
                <a:sym typeface="Symbol" pitchFamily="18" charset="2"/>
              </a:rPr>
              <a:t>o</a:t>
            </a:r>
            <a:r>
              <a:rPr kumimoji="1" lang="en-US" altLang="zh-CN">
                <a:solidFill>
                  <a:schemeClr val="bg1"/>
                </a:solidFill>
                <a:sym typeface="Symbol" pitchFamily="18" charset="2"/>
              </a:rPr>
              <a:t>= - 4</a:t>
            </a:r>
            <a:r>
              <a:rPr kumimoji="1" lang="en-US" altLang="zh-CN" i="1">
                <a:solidFill>
                  <a:schemeClr val="bg1"/>
                </a:solidFill>
                <a:sym typeface="Symbol" pitchFamily="18" charset="2"/>
              </a:rPr>
              <a:t>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kumimoji="1" lang="zh-CN" altLang="en-US">
                <a:solidFill>
                  <a:schemeClr val="bg1"/>
                </a:solidFill>
              </a:rPr>
              <a:t>最后得</a:t>
            </a:r>
            <a:r>
              <a:rPr kumimoji="1" lang="en-US" altLang="zh-CN">
                <a:solidFill>
                  <a:schemeClr val="bg1"/>
                </a:solidFill>
              </a:rPr>
              <a:t>Q</a:t>
            </a:r>
            <a:r>
              <a:rPr kumimoji="1" lang="zh-CN" altLang="en-US">
                <a:solidFill>
                  <a:schemeClr val="bg1"/>
                </a:solidFill>
              </a:rPr>
              <a:t>点反射波的波动方程为</a:t>
            </a:r>
            <a:r>
              <a:rPr kumimoji="1" lang="zh-CN" altLang="en-US" i="1">
                <a:solidFill>
                  <a:schemeClr val="bg1"/>
                </a:solidFill>
                <a:sym typeface="Symbol" pitchFamily="18" charset="2"/>
              </a:rPr>
              <a:t> </a:t>
            </a:r>
          </a:p>
        </p:txBody>
      </p:sp>
      <p:graphicFrame>
        <p:nvGraphicFramePr>
          <p:cNvPr id="109580" name="Object 12"/>
          <p:cNvGraphicFramePr>
            <a:graphicFrameLocks noChangeAspect="1"/>
          </p:cNvGraphicFramePr>
          <p:nvPr/>
        </p:nvGraphicFramePr>
        <p:xfrm>
          <a:off x="1643063" y="5357813"/>
          <a:ext cx="3357562" cy="876300"/>
        </p:xfrm>
        <a:graphic>
          <a:graphicData uri="http://schemas.openxmlformats.org/presentationml/2006/ole">
            <p:oleObj spid="_x0000_s48131" name="公式" r:id="rId4" imgW="3111480" imgH="838080" progId="">
              <p:embed/>
            </p:oleObj>
          </a:graphicData>
        </a:graphic>
      </p:graphicFrame>
      <p:grpSp>
        <p:nvGrpSpPr>
          <p:cNvPr id="48138" name="Group 77"/>
          <p:cNvGrpSpPr>
            <a:grpSpLocks/>
          </p:cNvGrpSpPr>
          <p:nvPr/>
        </p:nvGrpSpPr>
        <p:grpSpPr bwMode="auto">
          <a:xfrm>
            <a:off x="6588125" y="3933825"/>
            <a:ext cx="2149475" cy="2374900"/>
            <a:chOff x="4059" y="527"/>
            <a:chExt cx="1354" cy="1496"/>
          </a:xfrm>
        </p:grpSpPr>
        <p:grpSp>
          <p:nvGrpSpPr>
            <p:cNvPr id="48139" name="Group 46"/>
            <p:cNvGrpSpPr>
              <a:grpSpLocks/>
            </p:cNvGrpSpPr>
            <p:nvPr/>
          </p:nvGrpSpPr>
          <p:grpSpPr bwMode="auto">
            <a:xfrm>
              <a:off x="4059" y="572"/>
              <a:ext cx="1354" cy="1451"/>
              <a:chOff x="4068" y="1478"/>
              <a:chExt cx="1354" cy="1451"/>
            </a:xfrm>
          </p:grpSpPr>
          <p:grpSp>
            <p:nvGrpSpPr>
              <p:cNvPr id="48143" name="Group 47"/>
              <p:cNvGrpSpPr>
                <a:grpSpLocks/>
              </p:cNvGrpSpPr>
              <p:nvPr/>
            </p:nvGrpSpPr>
            <p:grpSpPr bwMode="auto">
              <a:xfrm>
                <a:off x="4068" y="1522"/>
                <a:ext cx="300" cy="1334"/>
                <a:chOff x="4156" y="1500"/>
                <a:chExt cx="300" cy="1334"/>
              </a:xfrm>
            </p:grpSpPr>
            <p:sp>
              <p:nvSpPr>
                <p:cNvPr id="48160" name="Line 48"/>
                <p:cNvSpPr>
                  <a:spLocks noChangeShapeType="1"/>
                </p:cNvSpPr>
                <p:nvPr/>
              </p:nvSpPr>
              <p:spPr bwMode="auto">
                <a:xfrm>
                  <a:off x="4398" y="1500"/>
                  <a:ext cx="0" cy="1334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8161" name="Group 49"/>
                <p:cNvGrpSpPr>
                  <a:grpSpLocks/>
                </p:cNvGrpSpPr>
                <p:nvPr/>
              </p:nvGrpSpPr>
              <p:grpSpPr bwMode="auto">
                <a:xfrm>
                  <a:off x="4295" y="1600"/>
                  <a:ext cx="100" cy="1089"/>
                  <a:chOff x="4295" y="1600"/>
                  <a:chExt cx="100" cy="1089"/>
                </a:xfrm>
              </p:grpSpPr>
              <p:sp>
                <p:nvSpPr>
                  <p:cNvPr id="48163" name="Line 5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98" y="1812"/>
                    <a:ext cx="89" cy="88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64" name="Line 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95" y="1600"/>
                    <a:ext cx="89" cy="88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65" name="Line 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95" y="1985"/>
                    <a:ext cx="89" cy="88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66" name="Line 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95" y="2205"/>
                    <a:ext cx="89" cy="88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67" name="Line 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06" y="2392"/>
                    <a:ext cx="89" cy="88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68" name="Line 5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95" y="2601"/>
                    <a:ext cx="89" cy="88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8162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156" y="2002"/>
                  <a:ext cx="30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zh-CN" i="1">
                      <a:solidFill>
                        <a:schemeClr val="bg1"/>
                      </a:solidFill>
                    </a:rPr>
                    <a:t>Q</a:t>
                  </a:r>
                  <a:endParaRPr lang="en-US" altLang="zh-CN" b="0" i="1"/>
                </a:p>
              </p:txBody>
            </p:sp>
          </p:grpSp>
          <p:grpSp>
            <p:nvGrpSpPr>
              <p:cNvPr id="48144" name="Group 57"/>
              <p:cNvGrpSpPr>
                <a:grpSpLocks/>
              </p:cNvGrpSpPr>
              <p:nvPr/>
            </p:nvGrpSpPr>
            <p:grpSpPr bwMode="auto">
              <a:xfrm>
                <a:off x="4590" y="1478"/>
                <a:ext cx="800" cy="1366"/>
                <a:chOff x="4678" y="1456"/>
                <a:chExt cx="800" cy="1366"/>
              </a:xfrm>
            </p:grpSpPr>
            <p:grpSp>
              <p:nvGrpSpPr>
                <p:cNvPr id="48151" name="Group 58"/>
                <p:cNvGrpSpPr>
                  <a:grpSpLocks/>
                </p:cNvGrpSpPr>
                <p:nvPr/>
              </p:nvGrpSpPr>
              <p:grpSpPr bwMode="auto">
                <a:xfrm>
                  <a:off x="4678" y="1690"/>
                  <a:ext cx="800" cy="299"/>
                  <a:chOff x="4678" y="1690"/>
                  <a:chExt cx="800" cy="299"/>
                </a:xfrm>
              </p:grpSpPr>
              <p:grpSp>
                <p:nvGrpSpPr>
                  <p:cNvPr id="48154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4678" y="1690"/>
                    <a:ext cx="344" cy="299"/>
                    <a:chOff x="4678" y="1690"/>
                    <a:chExt cx="344" cy="299"/>
                  </a:xfrm>
                </p:grpSpPr>
                <p:sp>
                  <p:nvSpPr>
                    <p:cNvPr id="48158" name="Line 6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78" y="1989"/>
                      <a:ext cx="3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bg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159" name="Text Box 6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33" y="1690"/>
                      <a:ext cx="289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eaLnBrk="0" hangingPunct="0"/>
                      <a:r>
                        <a:rPr lang="en-US" altLang="zh-CN" b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altLang="zh-CN" b="0" baseline="-250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zh-CN" b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48155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5134" y="1697"/>
                    <a:ext cx="344" cy="292"/>
                    <a:chOff x="5134" y="1697"/>
                    <a:chExt cx="344" cy="292"/>
                  </a:xfrm>
                </p:grpSpPr>
                <p:sp>
                  <p:nvSpPr>
                    <p:cNvPr id="48156" name="Line 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34" y="1989"/>
                      <a:ext cx="3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bg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157" name="Text Box 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41" y="1697"/>
                      <a:ext cx="289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eaLnBrk="0" hangingPunct="0"/>
                      <a:r>
                        <a:rPr lang="en-US" altLang="zh-CN" b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altLang="zh-CN" b="0" baseline="-250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 b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48152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5054" y="1511"/>
                  <a:ext cx="0" cy="1311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53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5064" y="1456"/>
                  <a:ext cx="3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zh-CN">
                      <a:solidFill>
                        <a:schemeClr val="bg1"/>
                      </a:solidFill>
                    </a:rPr>
                    <a:t>y</a:t>
                  </a:r>
                  <a:endParaRPr lang="en-US" altLang="zh-CN" b="0"/>
                </a:p>
              </p:txBody>
            </p:sp>
          </p:grpSp>
          <p:grpSp>
            <p:nvGrpSpPr>
              <p:cNvPr id="48145" name="Group 67"/>
              <p:cNvGrpSpPr>
                <a:grpSpLocks/>
              </p:cNvGrpSpPr>
              <p:nvPr/>
            </p:nvGrpSpPr>
            <p:grpSpPr bwMode="auto">
              <a:xfrm>
                <a:off x="4312" y="2400"/>
                <a:ext cx="656" cy="529"/>
                <a:chOff x="4400" y="2378"/>
                <a:chExt cx="656" cy="529"/>
              </a:xfrm>
            </p:grpSpPr>
            <p:graphicFrame>
              <p:nvGraphicFramePr>
                <p:cNvPr id="48133" name="Object 68"/>
                <p:cNvGraphicFramePr>
                  <a:graphicFrameLocks noChangeAspect="1"/>
                </p:cNvGraphicFramePr>
                <p:nvPr/>
              </p:nvGraphicFramePr>
              <p:xfrm>
                <a:off x="4586" y="2378"/>
                <a:ext cx="308" cy="529"/>
              </p:xfrm>
              <a:graphic>
                <a:graphicData uri="http://schemas.openxmlformats.org/presentationml/2006/ole">
                  <p:oleObj spid="_x0000_s48133" name="Equation" r:id="rId5" imgW="228600" imgH="393480" progId="">
                    <p:embed/>
                  </p:oleObj>
                </a:graphicData>
              </a:graphic>
            </p:graphicFrame>
            <p:sp>
              <p:nvSpPr>
                <p:cNvPr id="48149" name="Line 69"/>
                <p:cNvSpPr>
                  <a:spLocks noChangeShapeType="1"/>
                </p:cNvSpPr>
                <p:nvPr/>
              </p:nvSpPr>
              <p:spPr bwMode="auto">
                <a:xfrm>
                  <a:off x="4900" y="2655"/>
                  <a:ext cx="156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50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4400" y="2655"/>
                  <a:ext cx="156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8146" name="Line 71"/>
              <p:cNvSpPr>
                <a:spLocks noChangeShapeType="1"/>
              </p:cNvSpPr>
              <p:nvPr/>
            </p:nvSpPr>
            <p:spPr bwMode="auto">
              <a:xfrm>
                <a:off x="4296" y="2233"/>
                <a:ext cx="103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47" name="Text Box 72"/>
              <p:cNvSpPr txBox="1">
                <a:spLocks noChangeArrowheads="1"/>
              </p:cNvSpPr>
              <p:nvPr/>
            </p:nvSpPr>
            <p:spPr bwMode="auto">
              <a:xfrm>
                <a:off x="4809" y="2133"/>
                <a:ext cx="2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i="1">
                    <a:solidFill>
                      <a:schemeClr val="bg1"/>
                    </a:solidFill>
                  </a:rPr>
                  <a:t>o</a:t>
                </a:r>
              </a:p>
            </p:txBody>
          </p:sp>
          <p:sp>
            <p:nvSpPr>
              <p:cNvPr id="48148" name="Text Box 73"/>
              <p:cNvSpPr txBox="1">
                <a:spLocks noChangeArrowheads="1"/>
              </p:cNvSpPr>
              <p:nvPr/>
            </p:nvSpPr>
            <p:spPr bwMode="auto">
              <a:xfrm>
                <a:off x="5166" y="2168"/>
                <a:ext cx="2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i="1">
                    <a:solidFill>
                      <a:schemeClr val="bg1"/>
                    </a:solidFill>
                  </a:rPr>
                  <a:t>x</a:t>
                </a:r>
                <a:endParaRPr lang="en-US" altLang="zh-CN" b="0"/>
              </a:p>
            </p:txBody>
          </p:sp>
        </p:grpSp>
        <p:grpSp>
          <p:nvGrpSpPr>
            <p:cNvPr id="48140" name="Group 74"/>
            <p:cNvGrpSpPr>
              <a:grpSpLocks/>
            </p:cNvGrpSpPr>
            <p:nvPr/>
          </p:nvGrpSpPr>
          <p:grpSpPr bwMode="auto">
            <a:xfrm>
              <a:off x="4377" y="527"/>
              <a:ext cx="444" cy="300"/>
              <a:chOff x="4490" y="971"/>
              <a:chExt cx="444" cy="300"/>
            </a:xfrm>
          </p:grpSpPr>
          <p:sp>
            <p:nvSpPr>
              <p:cNvPr id="48141" name="Line 75"/>
              <p:cNvSpPr>
                <a:spLocks noChangeShapeType="1"/>
              </p:cNvSpPr>
              <p:nvPr/>
            </p:nvSpPr>
            <p:spPr bwMode="auto">
              <a:xfrm flipV="1">
                <a:off x="4490" y="1271"/>
                <a:ext cx="355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42" name="Text Box 76"/>
              <p:cNvSpPr txBox="1">
                <a:spLocks noChangeArrowheads="1"/>
              </p:cNvSpPr>
              <p:nvPr/>
            </p:nvSpPr>
            <p:spPr bwMode="auto">
              <a:xfrm>
                <a:off x="4534" y="971"/>
                <a:ext cx="4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bg1"/>
                    </a:solidFill>
                  </a:rPr>
                  <a:t>y</a:t>
                </a:r>
                <a:r>
                  <a:rPr kumimoji="1" lang="en-US" altLang="zh-CN" baseline="-25000">
                    <a:solidFill>
                      <a:schemeClr val="bg1"/>
                    </a:solidFill>
                  </a:rPr>
                  <a:t>r</a:t>
                </a:r>
                <a:endParaRPr kumimoji="1" lang="en-US" altLang="zh-CN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928688" y="3071813"/>
          <a:ext cx="6626225" cy="839787"/>
        </p:xfrm>
        <a:graphic>
          <a:graphicData uri="http://schemas.openxmlformats.org/presentationml/2006/ole">
            <p:oleObj spid="_x0000_s48132" name="公式" r:id="rId6" imgW="6184800" imgH="838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7" grpId="0" build="p" autoUpdateAnimBg="0"/>
      <p:bldP spid="10957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D9B70-45DB-4E53-B6D9-6D94C49DB78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078" name="Text Box 67"/>
          <p:cNvSpPr txBox="1">
            <a:spLocks noChangeArrowheads="1"/>
          </p:cNvSpPr>
          <p:nvPr/>
        </p:nvSpPr>
        <p:spPr bwMode="auto">
          <a:xfrm>
            <a:off x="214313" y="428604"/>
            <a:ext cx="29511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FF00"/>
                </a:solidFill>
              </a:rPr>
              <a:t>(2) </a:t>
            </a:r>
            <a:r>
              <a:rPr lang="zh-CN" altLang="en-US" dirty="0">
                <a:solidFill>
                  <a:srgbClr val="00FF00"/>
                </a:solidFill>
              </a:rPr>
              <a:t>杆中纵波方程 </a:t>
            </a:r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357188" y="928670"/>
            <a:ext cx="8267700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设杆的质量密度为 </a:t>
            </a:r>
            <a:r>
              <a:rPr lang="zh-CN" altLang="en-US" i="1" dirty="0">
                <a:sym typeface="Symbol" pitchFamily="18" charset="2"/>
              </a:rPr>
              <a:t></a:t>
            </a:r>
            <a:r>
              <a:rPr lang="zh-CN" altLang="en-US" dirty="0"/>
              <a:t>，杨氏模量为</a:t>
            </a:r>
            <a:r>
              <a:rPr lang="en-US" altLang="zh-CN" i="1" dirty="0"/>
              <a:t>Y</a:t>
            </a:r>
            <a:r>
              <a:rPr lang="zh-CN" altLang="en-US" dirty="0"/>
              <a:t>，横截面积为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。在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处取微元</a:t>
            </a:r>
            <a:r>
              <a:rPr lang="en-US" altLang="zh-CN" dirty="0" err="1" smtClean="0"/>
              <a:t>d</a:t>
            </a:r>
            <a:r>
              <a:rPr lang="en-US" altLang="zh-CN" i="1" dirty="0" err="1" smtClean="0"/>
              <a:t>x</a:t>
            </a:r>
            <a:r>
              <a:rPr lang="zh-CN" altLang="en-US" i="1" dirty="0" smtClean="0"/>
              <a:t>，</a:t>
            </a:r>
            <a:r>
              <a:rPr lang="en-US" altLang="zh-CN" i="1" dirty="0" smtClean="0"/>
              <a:t> t </a:t>
            </a:r>
            <a:r>
              <a:rPr lang="zh-CN" altLang="en-US" dirty="0" smtClean="0"/>
              <a:t>时刻微元</a:t>
            </a:r>
            <a:r>
              <a:rPr lang="zh-CN" altLang="en-US" dirty="0" smtClean="0"/>
              <a:t>两</a:t>
            </a:r>
            <a:r>
              <a:rPr lang="zh-CN" altLang="en-US" dirty="0"/>
              <a:t>端点偏离平衡位置</a:t>
            </a:r>
            <a:r>
              <a:rPr lang="zh-CN" altLang="en-US" dirty="0" smtClean="0"/>
              <a:t>的位移分别</a:t>
            </a:r>
            <a:r>
              <a:rPr lang="zh-CN" altLang="en-US" dirty="0"/>
              <a:t>为 </a:t>
            </a:r>
            <a:r>
              <a:rPr lang="en-US" altLang="zh-CN" i="1" dirty="0"/>
              <a:t>y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t</a:t>
            </a:r>
            <a:r>
              <a:rPr lang="en-US" altLang="zh-CN" dirty="0"/>
              <a:t>) </a:t>
            </a:r>
            <a:r>
              <a:rPr lang="zh-CN" altLang="en-US" dirty="0"/>
              <a:t>和 </a:t>
            </a:r>
            <a:r>
              <a:rPr lang="en-US" altLang="zh-CN" i="1" dirty="0"/>
              <a:t>y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+d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t</a:t>
            </a:r>
            <a:r>
              <a:rPr lang="en-US" altLang="zh-CN" dirty="0"/>
              <a:t>)</a:t>
            </a:r>
            <a:r>
              <a:rPr lang="zh-CN" altLang="en-US" dirty="0"/>
              <a:t>，那么，微元发生形变 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124325" y="4911725"/>
            <a:ext cx="4876800" cy="1803400"/>
            <a:chOff x="240" y="1360"/>
            <a:chExt cx="3072" cy="1136"/>
          </a:xfrm>
        </p:grpSpPr>
        <p:sp>
          <p:nvSpPr>
            <p:cNvPr id="3084" name="Text Box 8"/>
            <p:cNvSpPr txBox="1">
              <a:spLocks noChangeArrowheads="1"/>
            </p:cNvSpPr>
            <p:nvPr/>
          </p:nvSpPr>
          <p:spPr bwMode="auto">
            <a:xfrm>
              <a:off x="864" y="2152"/>
              <a:ext cx="3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chemeClr val="bg1"/>
                  </a:solidFill>
                </a:rPr>
                <a:t>d</a:t>
              </a:r>
              <a:r>
                <a:rPr lang="en-US" altLang="zh-CN" i="1">
                  <a:solidFill>
                    <a:schemeClr val="bg1"/>
                  </a:solidFill>
                </a:rPr>
                <a:t>x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  <p:sp>
          <p:nvSpPr>
            <p:cNvPr id="3085" name="Text Box 9"/>
            <p:cNvSpPr txBox="1">
              <a:spLocks noChangeArrowheads="1"/>
            </p:cNvSpPr>
            <p:nvPr/>
          </p:nvSpPr>
          <p:spPr bwMode="auto">
            <a:xfrm>
              <a:off x="1728" y="2208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chemeClr val="bg1"/>
                  </a:solidFill>
                </a:rPr>
                <a:t>d</a:t>
              </a:r>
              <a:r>
                <a:rPr lang="en-US" altLang="zh-CN" i="1">
                  <a:solidFill>
                    <a:schemeClr val="bg1"/>
                  </a:solidFill>
                </a:rPr>
                <a:t>x+</a:t>
              </a:r>
              <a:r>
                <a:rPr lang="en-US" altLang="zh-CN">
                  <a:solidFill>
                    <a:schemeClr val="bg1"/>
                  </a:solidFill>
                </a:rPr>
                <a:t>d</a:t>
              </a:r>
              <a:r>
                <a:rPr lang="en-US" altLang="zh-CN" i="1">
                  <a:solidFill>
                    <a:schemeClr val="bg1"/>
                  </a:solidFill>
                </a:rPr>
                <a:t>y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  <p:sp>
          <p:nvSpPr>
            <p:cNvPr id="3086" name="Line 10"/>
            <p:cNvSpPr>
              <a:spLocks noChangeShapeType="1"/>
            </p:cNvSpPr>
            <p:nvPr/>
          </p:nvSpPr>
          <p:spPr bwMode="auto">
            <a:xfrm flipV="1">
              <a:off x="2784" y="2016"/>
              <a:ext cx="528" cy="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" name="Text Box 11"/>
            <p:cNvSpPr txBox="1">
              <a:spLocks noChangeArrowheads="1"/>
            </p:cNvSpPr>
            <p:nvPr/>
          </p:nvSpPr>
          <p:spPr bwMode="auto">
            <a:xfrm>
              <a:off x="2928" y="1680"/>
              <a:ext cx="2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 i="1">
                  <a:solidFill>
                    <a:schemeClr val="bg1"/>
                  </a:solidFill>
                </a:rPr>
                <a:t>u</a:t>
              </a:r>
              <a:endParaRPr lang="en-US" altLang="zh-CN" b="0"/>
            </a:p>
          </p:txBody>
        </p:sp>
        <p:sp>
          <p:nvSpPr>
            <p:cNvPr id="3088" name="Rectangle 12"/>
            <p:cNvSpPr>
              <a:spLocks noChangeArrowheads="1"/>
            </p:cNvSpPr>
            <p:nvPr/>
          </p:nvSpPr>
          <p:spPr bwMode="auto">
            <a:xfrm>
              <a:off x="465" y="1964"/>
              <a:ext cx="2454" cy="9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Rectangle 13"/>
            <p:cNvSpPr>
              <a:spLocks noChangeArrowheads="1"/>
            </p:cNvSpPr>
            <p:nvPr/>
          </p:nvSpPr>
          <p:spPr bwMode="auto">
            <a:xfrm>
              <a:off x="928" y="1960"/>
              <a:ext cx="240" cy="94"/>
            </a:xfrm>
            <a:prstGeom prst="rect">
              <a:avLst/>
            </a:prstGeom>
            <a:solidFill>
              <a:srgbClr val="FF33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0" name="Line 14"/>
            <p:cNvSpPr>
              <a:spLocks noChangeShapeType="1"/>
            </p:cNvSpPr>
            <p:nvPr/>
          </p:nvSpPr>
          <p:spPr bwMode="auto">
            <a:xfrm>
              <a:off x="464" y="20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Line 15"/>
            <p:cNvSpPr>
              <a:spLocks noChangeShapeType="1"/>
            </p:cNvSpPr>
            <p:nvPr/>
          </p:nvSpPr>
          <p:spPr bwMode="auto">
            <a:xfrm>
              <a:off x="920" y="201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Line 16"/>
            <p:cNvSpPr>
              <a:spLocks noChangeShapeType="1"/>
            </p:cNvSpPr>
            <p:nvPr/>
          </p:nvSpPr>
          <p:spPr bwMode="auto">
            <a:xfrm>
              <a:off x="1160" y="20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Line 17"/>
            <p:cNvSpPr>
              <a:spLocks noChangeShapeType="1"/>
            </p:cNvSpPr>
            <p:nvPr/>
          </p:nvSpPr>
          <p:spPr bwMode="auto">
            <a:xfrm>
              <a:off x="480" y="21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Line 18"/>
            <p:cNvSpPr>
              <a:spLocks noChangeShapeType="1"/>
            </p:cNvSpPr>
            <p:nvPr/>
          </p:nvSpPr>
          <p:spPr bwMode="auto">
            <a:xfrm>
              <a:off x="912" y="21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Text Box 19"/>
            <p:cNvSpPr txBox="1">
              <a:spLocks noChangeArrowheads="1"/>
            </p:cNvSpPr>
            <p:nvPr/>
          </p:nvSpPr>
          <p:spPr bwMode="auto">
            <a:xfrm>
              <a:off x="528" y="211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x</a:t>
              </a:r>
            </a:p>
          </p:txBody>
        </p:sp>
        <p:sp>
          <p:nvSpPr>
            <p:cNvPr id="3096" name="Text Box 20"/>
            <p:cNvSpPr txBox="1">
              <a:spLocks noChangeArrowheads="1"/>
            </p:cNvSpPr>
            <p:nvPr/>
          </p:nvSpPr>
          <p:spPr bwMode="auto">
            <a:xfrm>
              <a:off x="240" y="192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/>
                <a:t>o</a:t>
              </a:r>
            </a:p>
          </p:txBody>
        </p:sp>
        <p:sp>
          <p:nvSpPr>
            <p:cNvPr id="3097" name="Rectangle 21"/>
            <p:cNvSpPr>
              <a:spLocks noChangeArrowheads="1"/>
            </p:cNvSpPr>
            <p:nvPr/>
          </p:nvSpPr>
          <p:spPr bwMode="auto">
            <a:xfrm>
              <a:off x="1824" y="1960"/>
              <a:ext cx="384" cy="96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8" name="Line 22"/>
            <p:cNvSpPr>
              <a:spLocks noChangeShapeType="1"/>
            </p:cNvSpPr>
            <p:nvPr/>
          </p:nvSpPr>
          <p:spPr bwMode="auto">
            <a:xfrm flipV="1">
              <a:off x="928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Line 23"/>
            <p:cNvSpPr>
              <a:spLocks noChangeShapeType="1"/>
            </p:cNvSpPr>
            <p:nvPr/>
          </p:nvSpPr>
          <p:spPr bwMode="auto">
            <a:xfrm flipV="1">
              <a:off x="1832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Line 24"/>
            <p:cNvSpPr>
              <a:spLocks noChangeShapeType="1"/>
            </p:cNvSpPr>
            <p:nvPr/>
          </p:nvSpPr>
          <p:spPr bwMode="auto">
            <a:xfrm flipV="1">
              <a:off x="1152" y="148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Line 25"/>
            <p:cNvSpPr>
              <a:spLocks noChangeShapeType="1"/>
            </p:cNvSpPr>
            <p:nvPr/>
          </p:nvSpPr>
          <p:spPr bwMode="auto">
            <a:xfrm flipV="1">
              <a:off x="2208" y="148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Line 26"/>
            <p:cNvSpPr>
              <a:spLocks noChangeShapeType="1"/>
            </p:cNvSpPr>
            <p:nvPr/>
          </p:nvSpPr>
          <p:spPr bwMode="auto">
            <a:xfrm>
              <a:off x="912" y="182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Line 27"/>
            <p:cNvSpPr>
              <a:spLocks noChangeShapeType="1"/>
            </p:cNvSpPr>
            <p:nvPr/>
          </p:nvSpPr>
          <p:spPr bwMode="auto">
            <a:xfrm>
              <a:off x="1152" y="163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Line 28"/>
            <p:cNvSpPr>
              <a:spLocks noChangeShapeType="1"/>
            </p:cNvSpPr>
            <p:nvPr/>
          </p:nvSpPr>
          <p:spPr bwMode="auto">
            <a:xfrm>
              <a:off x="1824" y="20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Line 29"/>
            <p:cNvSpPr>
              <a:spLocks noChangeShapeType="1"/>
            </p:cNvSpPr>
            <p:nvPr/>
          </p:nvSpPr>
          <p:spPr bwMode="auto">
            <a:xfrm>
              <a:off x="2208" y="20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Line 30"/>
            <p:cNvSpPr>
              <a:spLocks noChangeShapeType="1"/>
            </p:cNvSpPr>
            <p:nvPr/>
          </p:nvSpPr>
          <p:spPr bwMode="auto">
            <a:xfrm>
              <a:off x="1824" y="21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Text Box 31"/>
            <p:cNvSpPr txBox="1">
              <a:spLocks noChangeArrowheads="1"/>
            </p:cNvSpPr>
            <p:nvPr/>
          </p:nvSpPr>
          <p:spPr bwMode="auto">
            <a:xfrm>
              <a:off x="1296" y="1624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FFFF00"/>
                  </a:solidFill>
                </a:rPr>
                <a:t>y</a:t>
              </a:r>
            </a:p>
          </p:txBody>
        </p:sp>
        <p:sp>
          <p:nvSpPr>
            <p:cNvPr id="3108" name="Text Box 32"/>
            <p:cNvSpPr txBox="1">
              <a:spLocks noChangeArrowheads="1"/>
            </p:cNvSpPr>
            <p:nvPr/>
          </p:nvSpPr>
          <p:spPr bwMode="auto">
            <a:xfrm>
              <a:off x="1488" y="1360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i="1">
                  <a:solidFill>
                    <a:srgbClr val="FFFF00"/>
                  </a:solidFill>
                </a:rPr>
                <a:t>y+</a:t>
              </a:r>
              <a:r>
                <a:rPr kumimoji="1" lang="en-US" altLang="zh-CN">
                  <a:solidFill>
                    <a:srgbClr val="FFFF00"/>
                  </a:solidFill>
                </a:rPr>
                <a:t>d</a:t>
              </a:r>
              <a:r>
                <a:rPr kumimoji="1" lang="en-US" altLang="zh-CN" i="1">
                  <a:solidFill>
                    <a:srgbClr val="FFFF00"/>
                  </a:solidFill>
                </a:rPr>
                <a:t>y</a:t>
              </a:r>
            </a:p>
          </p:txBody>
        </p:sp>
      </p:grpSp>
      <p:graphicFrame>
        <p:nvGraphicFramePr>
          <p:cNvPr id="53284" name="Object 36"/>
          <p:cNvGraphicFramePr>
            <a:graphicFrameLocks noChangeAspect="1"/>
          </p:cNvGraphicFramePr>
          <p:nvPr/>
        </p:nvGraphicFramePr>
        <p:xfrm>
          <a:off x="1357313" y="2500306"/>
          <a:ext cx="5205412" cy="795338"/>
        </p:xfrm>
        <a:graphic>
          <a:graphicData uri="http://schemas.openxmlformats.org/presentationml/2006/ole">
            <p:oleObj spid="_x0000_s3074" name="公式" r:id="rId3" imgW="4978080" imgH="761760" progId="Equation.3">
              <p:embed/>
            </p:oleObj>
          </a:graphicData>
        </a:graphic>
      </p:graphicFrame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357188" y="3500438"/>
            <a:ext cx="1422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相对形变</a:t>
            </a:r>
          </a:p>
        </p:txBody>
      </p:sp>
      <p:graphicFrame>
        <p:nvGraphicFramePr>
          <p:cNvPr id="57" name="Object 3"/>
          <p:cNvGraphicFramePr>
            <a:graphicFrameLocks noChangeAspect="1"/>
          </p:cNvGraphicFramePr>
          <p:nvPr/>
        </p:nvGraphicFramePr>
        <p:xfrm>
          <a:off x="1928813" y="3357563"/>
          <a:ext cx="1793875" cy="795337"/>
        </p:xfrm>
        <a:graphic>
          <a:graphicData uri="http://schemas.openxmlformats.org/presentationml/2006/ole">
            <p:oleObj spid="_x0000_s3075" name="公式" r:id="rId4" imgW="1714320" imgH="761760" progId="Equation.3">
              <p:embed/>
            </p:oleObj>
          </a:graphicData>
        </a:graphic>
      </p:graphicFrame>
      <p:sp>
        <p:nvSpPr>
          <p:cNvPr id="60" name="Text Box 27"/>
          <p:cNvSpPr txBox="1">
            <a:spLocks noChangeArrowheads="1"/>
          </p:cNvSpPr>
          <p:nvPr/>
        </p:nvSpPr>
        <p:spPr bwMode="auto">
          <a:xfrm>
            <a:off x="3714750" y="3500438"/>
            <a:ext cx="151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>
                <a:solidFill>
                  <a:srgbClr val="FFFF00"/>
                </a:solidFill>
              </a:rPr>
              <a:t>(</a:t>
            </a:r>
            <a:r>
              <a:rPr kumimoji="1" lang="zh-CN" altLang="en-US">
                <a:solidFill>
                  <a:srgbClr val="FFFF00"/>
                </a:solidFill>
              </a:rPr>
              <a:t>张应变</a:t>
            </a:r>
            <a:r>
              <a:rPr kumimoji="1" lang="en-US" altLang="zh-CN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7188" y="4286250"/>
            <a:ext cx="6388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根据胡克定律，微元</a:t>
            </a:r>
            <a:r>
              <a:rPr lang="en-US" altLang="zh-CN"/>
              <a:t>d</a:t>
            </a:r>
            <a:r>
              <a:rPr lang="en-US" altLang="zh-CN" i="1"/>
              <a:t>x</a:t>
            </a:r>
            <a:r>
              <a:rPr lang="zh-CN" altLang="en-US"/>
              <a:t>左右两端受到的</a:t>
            </a:r>
            <a:r>
              <a:rPr lang="zh-CN" altLang="en-US">
                <a:solidFill>
                  <a:srgbClr val="FFFF00"/>
                </a:solidFill>
              </a:rPr>
              <a:t>张应力</a:t>
            </a:r>
          </a:p>
        </p:txBody>
      </p:sp>
      <p:graphicFrame>
        <p:nvGraphicFramePr>
          <p:cNvPr id="61" name="Object 5"/>
          <p:cNvGraphicFramePr>
            <a:graphicFrameLocks noChangeAspect="1"/>
          </p:cNvGraphicFramePr>
          <p:nvPr/>
        </p:nvGraphicFramePr>
        <p:xfrm>
          <a:off x="571500" y="5072063"/>
          <a:ext cx="3652838" cy="795337"/>
        </p:xfrm>
        <a:graphic>
          <a:graphicData uri="http://schemas.openxmlformats.org/presentationml/2006/ole">
            <p:oleObj spid="_x0000_s3076" name="公式" r:id="rId5" imgW="3492360" imgH="761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8" grpId="0"/>
      <p:bldP spid="60" grpId="0"/>
      <p:bldP spid="6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2432-EEDD-49F8-8754-29E0643FCA81}" type="slidenum">
              <a:rPr lang="en-US" altLang="zh-CN"/>
              <a:pPr>
                <a:defRPr/>
              </a:pPr>
              <a:t>50</a:t>
            </a:fld>
            <a:endParaRPr lang="en-US" altLang="zh-CN"/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1619250" y="3165475"/>
          <a:ext cx="5616575" cy="904875"/>
        </p:xfrm>
        <a:graphic>
          <a:graphicData uri="http://schemas.openxmlformats.org/presentationml/2006/ole">
            <p:oleObj spid="_x0000_s49154" name="公式" r:id="rId3" imgW="4711680" imgH="838080" progId="">
              <p:embed/>
            </p:oleObj>
          </a:graphicData>
        </a:graphic>
      </p:graphicFrame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827088" y="2852738"/>
            <a:ext cx="439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i="1">
                <a:solidFill>
                  <a:schemeClr val="bg1"/>
                </a:solidFill>
              </a:rPr>
              <a:t>oQ</a:t>
            </a:r>
            <a:r>
              <a:rPr kumimoji="1" lang="zh-CN" altLang="en-US">
                <a:solidFill>
                  <a:schemeClr val="bg1"/>
                </a:solidFill>
              </a:rPr>
              <a:t>区域内合成波的方程为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827088" y="4005263"/>
            <a:ext cx="2700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</a:rPr>
              <a:t>这是驻波方程。</a:t>
            </a:r>
            <a:endParaRPr kumimoji="1" lang="zh-CN" altLang="en-US" b="0">
              <a:solidFill>
                <a:schemeClr val="bg1"/>
              </a:solidFill>
            </a:endParaRP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827088" y="4581525"/>
            <a:ext cx="523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</a:rPr>
              <a:t>(4) </a:t>
            </a:r>
            <a:r>
              <a:rPr kumimoji="1" lang="en-US" altLang="zh-CN" i="1">
                <a:solidFill>
                  <a:schemeClr val="bg1"/>
                </a:solidFill>
              </a:rPr>
              <a:t>x</a:t>
            </a:r>
            <a:r>
              <a:rPr kumimoji="1" lang="en-US" altLang="zh-CN">
                <a:solidFill>
                  <a:schemeClr val="bg1"/>
                </a:solidFill>
              </a:rPr>
              <a:t>&gt;0</a:t>
            </a:r>
            <a:r>
              <a:rPr kumimoji="1" lang="zh-CN" altLang="en-US">
                <a:solidFill>
                  <a:schemeClr val="bg1"/>
                </a:solidFill>
              </a:rPr>
              <a:t>区域内合成波的方程：</a:t>
            </a:r>
          </a:p>
        </p:txBody>
      </p:sp>
      <p:graphicFrame>
        <p:nvGraphicFramePr>
          <p:cNvPr id="49155" name="Object 7"/>
          <p:cNvGraphicFramePr>
            <a:graphicFrameLocks noChangeAspect="1"/>
          </p:cNvGraphicFramePr>
          <p:nvPr/>
        </p:nvGraphicFramePr>
        <p:xfrm>
          <a:off x="1619250" y="1052513"/>
          <a:ext cx="3384550" cy="868362"/>
        </p:xfrm>
        <a:graphic>
          <a:graphicData uri="http://schemas.openxmlformats.org/presentationml/2006/ole">
            <p:oleObj spid="_x0000_s49155" name="公式" r:id="rId4" imgW="3136680" imgH="838080" progId="">
              <p:embed/>
            </p:oleObj>
          </a:graphicData>
        </a:graphic>
      </p:graphicFrame>
      <p:sp>
        <p:nvSpPr>
          <p:cNvPr id="49165" name="Text Box 9"/>
          <p:cNvSpPr txBox="1">
            <a:spLocks noChangeArrowheads="1"/>
          </p:cNvSpPr>
          <p:nvPr/>
        </p:nvSpPr>
        <p:spPr bwMode="auto">
          <a:xfrm>
            <a:off x="971550" y="404813"/>
            <a:ext cx="950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</a:rPr>
              <a:t>(3)</a:t>
            </a:r>
          </a:p>
        </p:txBody>
      </p:sp>
      <p:graphicFrame>
        <p:nvGraphicFramePr>
          <p:cNvPr id="49156" name="Object 10"/>
          <p:cNvGraphicFramePr>
            <a:graphicFrameLocks noChangeAspect="1"/>
          </p:cNvGraphicFramePr>
          <p:nvPr/>
        </p:nvGraphicFramePr>
        <p:xfrm>
          <a:off x="1619250" y="1916113"/>
          <a:ext cx="3455988" cy="893762"/>
        </p:xfrm>
        <a:graphic>
          <a:graphicData uri="http://schemas.openxmlformats.org/presentationml/2006/ole">
            <p:oleObj spid="_x0000_s49156" name="公式" r:id="rId5" imgW="3136680" imgH="838080" progId="">
              <p:embed/>
            </p:oleObj>
          </a:graphicData>
        </a:graphic>
      </p:graphicFrame>
      <p:graphicFrame>
        <p:nvGraphicFramePr>
          <p:cNvPr id="49157" name="Object 11"/>
          <p:cNvGraphicFramePr>
            <a:graphicFrameLocks noChangeAspect="1"/>
          </p:cNvGraphicFramePr>
          <p:nvPr/>
        </p:nvGraphicFramePr>
        <p:xfrm>
          <a:off x="1619250" y="188913"/>
          <a:ext cx="3455988" cy="890587"/>
        </p:xfrm>
        <a:graphic>
          <a:graphicData uri="http://schemas.openxmlformats.org/presentationml/2006/ole">
            <p:oleObj spid="_x0000_s49157" name="公式" r:id="rId6" imgW="3124080" imgH="838080" progId="">
              <p:embed/>
            </p:oleObj>
          </a:graphicData>
        </a:graphic>
      </p:graphicFrame>
      <p:graphicFrame>
        <p:nvGraphicFramePr>
          <p:cNvPr id="82956" name="Object 12"/>
          <p:cNvGraphicFramePr>
            <a:graphicFrameLocks noChangeAspect="1"/>
          </p:cNvGraphicFramePr>
          <p:nvPr/>
        </p:nvGraphicFramePr>
        <p:xfrm>
          <a:off x="1619250" y="5157788"/>
          <a:ext cx="2089150" cy="457200"/>
        </p:xfrm>
        <a:graphic>
          <a:graphicData uri="http://schemas.openxmlformats.org/presentationml/2006/ole">
            <p:oleObj spid="_x0000_s49158" name="公式" r:id="rId7" imgW="1892160" imgH="419040" progId="">
              <p:embed/>
            </p:oleObj>
          </a:graphicData>
        </a:graphic>
      </p:graphicFrame>
      <p:graphicFrame>
        <p:nvGraphicFramePr>
          <p:cNvPr id="82957" name="Object 13"/>
          <p:cNvGraphicFramePr>
            <a:graphicFrameLocks noChangeAspect="1"/>
          </p:cNvGraphicFramePr>
          <p:nvPr/>
        </p:nvGraphicFramePr>
        <p:xfrm>
          <a:off x="3708400" y="4941888"/>
          <a:ext cx="2808288" cy="865187"/>
        </p:xfrm>
        <a:graphic>
          <a:graphicData uri="http://schemas.openxmlformats.org/presentationml/2006/ole">
            <p:oleObj spid="_x0000_s49159" name="公式" r:id="rId8" imgW="2616120" imgH="838080" progId="">
              <p:embed/>
            </p:oleObj>
          </a:graphicData>
        </a:graphic>
      </p:graphicFrame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900113" y="5734050"/>
            <a:ext cx="282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</a:rPr>
              <a:t>这是行波方程。</a:t>
            </a:r>
            <a:endParaRPr kumimoji="1" lang="zh-CN" altLang="en-US" b="0"/>
          </a:p>
        </p:txBody>
      </p:sp>
      <p:grpSp>
        <p:nvGrpSpPr>
          <p:cNvPr id="49167" name="Group 15"/>
          <p:cNvGrpSpPr>
            <a:grpSpLocks/>
          </p:cNvGrpSpPr>
          <p:nvPr/>
        </p:nvGrpSpPr>
        <p:grpSpPr bwMode="auto">
          <a:xfrm>
            <a:off x="6232525" y="441325"/>
            <a:ext cx="2149475" cy="2849563"/>
            <a:chOff x="3926" y="278"/>
            <a:chExt cx="1354" cy="1795"/>
          </a:xfrm>
        </p:grpSpPr>
        <p:grpSp>
          <p:nvGrpSpPr>
            <p:cNvPr id="49168" name="Group 16"/>
            <p:cNvGrpSpPr>
              <a:grpSpLocks/>
            </p:cNvGrpSpPr>
            <p:nvPr/>
          </p:nvGrpSpPr>
          <p:grpSpPr bwMode="auto">
            <a:xfrm>
              <a:off x="4204" y="278"/>
              <a:ext cx="444" cy="300"/>
              <a:chOff x="4490" y="971"/>
              <a:chExt cx="444" cy="300"/>
            </a:xfrm>
          </p:grpSpPr>
          <p:sp>
            <p:nvSpPr>
              <p:cNvPr id="49201" name="Line 17"/>
              <p:cNvSpPr>
                <a:spLocks noChangeShapeType="1"/>
              </p:cNvSpPr>
              <p:nvPr/>
            </p:nvSpPr>
            <p:spPr bwMode="auto">
              <a:xfrm flipV="1">
                <a:off x="4490" y="1271"/>
                <a:ext cx="355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02" name="Text Box 18"/>
              <p:cNvSpPr txBox="1">
                <a:spLocks noChangeArrowheads="1"/>
              </p:cNvSpPr>
              <p:nvPr/>
            </p:nvSpPr>
            <p:spPr bwMode="auto">
              <a:xfrm>
                <a:off x="4534" y="971"/>
                <a:ext cx="4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bg1"/>
                    </a:solidFill>
                  </a:rPr>
                  <a:t>y</a:t>
                </a:r>
                <a:r>
                  <a:rPr kumimoji="1" lang="en-US" altLang="zh-CN" baseline="-25000">
                    <a:solidFill>
                      <a:schemeClr val="bg1"/>
                    </a:solidFill>
                  </a:rPr>
                  <a:t>r</a:t>
                </a:r>
                <a:endParaRPr kumimoji="1" lang="en-US" alt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9169" name="Group 19"/>
            <p:cNvGrpSpPr>
              <a:grpSpLocks/>
            </p:cNvGrpSpPr>
            <p:nvPr/>
          </p:nvGrpSpPr>
          <p:grpSpPr bwMode="auto">
            <a:xfrm>
              <a:off x="3926" y="352"/>
              <a:ext cx="1354" cy="1721"/>
              <a:chOff x="4156" y="1456"/>
              <a:chExt cx="1354" cy="1721"/>
            </a:xfrm>
          </p:grpSpPr>
          <p:grpSp>
            <p:nvGrpSpPr>
              <p:cNvPr id="49170" name="Group 20"/>
              <p:cNvGrpSpPr>
                <a:grpSpLocks/>
              </p:cNvGrpSpPr>
              <p:nvPr/>
            </p:nvGrpSpPr>
            <p:grpSpPr bwMode="auto">
              <a:xfrm>
                <a:off x="4156" y="1500"/>
                <a:ext cx="300" cy="1334"/>
                <a:chOff x="4156" y="1500"/>
                <a:chExt cx="300" cy="1334"/>
              </a:xfrm>
            </p:grpSpPr>
            <p:sp>
              <p:nvSpPr>
                <p:cNvPr id="49192" name="Line 21"/>
                <p:cNvSpPr>
                  <a:spLocks noChangeShapeType="1"/>
                </p:cNvSpPr>
                <p:nvPr/>
              </p:nvSpPr>
              <p:spPr bwMode="auto">
                <a:xfrm>
                  <a:off x="4398" y="1500"/>
                  <a:ext cx="0" cy="1334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9193" name="Group 22"/>
                <p:cNvGrpSpPr>
                  <a:grpSpLocks/>
                </p:cNvGrpSpPr>
                <p:nvPr/>
              </p:nvGrpSpPr>
              <p:grpSpPr bwMode="auto">
                <a:xfrm>
                  <a:off x="4295" y="1600"/>
                  <a:ext cx="100" cy="1089"/>
                  <a:chOff x="4295" y="1600"/>
                  <a:chExt cx="100" cy="1089"/>
                </a:xfrm>
              </p:grpSpPr>
              <p:sp>
                <p:nvSpPr>
                  <p:cNvPr id="49195" name="Line 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98" y="1812"/>
                    <a:ext cx="89" cy="88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196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95" y="1600"/>
                    <a:ext cx="89" cy="88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197" name="Line 2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95" y="1985"/>
                    <a:ext cx="89" cy="88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198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95" y="2205"/>
                    <a:ext cx="89" cy="88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199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06" y="2392"/>
                    <a:ext cx="89" cy="88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00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95" y="2601"/>
                    <a:ext cx="89" cy="88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919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156" y="2002"/>
                  <a:ext cx="30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>
                      <a:solidFill>
                        <a:schemeClr val="bg1"/>
                      </a:solidFill>
                    </a:rPr>
                    <a:t>Q</a:t>
                  </a:r>
                  <a:endParaRPr kumimoji="1" lang="en-US" altLang="zh-CN" b="0"/>
                </a:p>
              </p:txBody>
            </p:sp>
          </p:grpSp>
          <p:grpSp>
            <p:nvGrpSpPr>
              <p:cNvPr id="49171" name="Group 30"/>
              <p:cNvGrpSpPr>
                <a:grpSpLocks/>
              </p:cNvGrpSpPr>
              <p:nvPr/>
            </p:nvGrpSpPr>
            <p:grpSpPr bwMode="auto">
              <a:xfrm>
                <a:off x="4678" y="1456"/>
                <a:ext cx="800" cy="1366"/>
                <a:chOff x="4678" y="1456"/>
                <a:chExt cx="800" cy="1366"/>
              </a:xfrm>
            </p:grpSpPr>
            <p:grpSp>
              <p:nvGrpSpPr>
                <p:cNvPr id="49183" name="Group 31"/>
                <p:cNvGrpSpPr>
                  <a:grpSpLocks/>
                </p:cNvGrpSpPr>
                <p:nvPr/>
              </p:nvGrpSpPr>
              <p:grpSpPr bwMode="auto">
                <a:xfrm>
                  <a:off x="4678" y="1690"/>
                  <a:ext cx="800" cy="299"/>
                  <a:chOff x="4678" y="1690"/>
                  <a:chExt cx="800" cy="299"/>
                </a:xfrm>
              </p:grpSpPr>
              <p:grpSp>
                <p:nvGrpSpPr>
                  <p:cNvPr id="49186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4678" y="1690"/>
                    <a:ext cx="344" cy="299"/>
                    <a:chOff x="4678" y="1690"/>
                    <a:chExt cx="344" cy="299"/>
                  </a:xfrm>
                </p:grpSpPr>
                <p:sp>
                  <p:nvSpPr>
                    <p:cNvPr id="49190" name="Line 3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78" y="1989"/>
                      <a:ext cx="3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bg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9191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33" y="1690"/>
                      <a:ext cx="289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kumimoji="1" lang="en-US" altLang="zh-CN" b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kumimoji="1" lang="en-US" altLang="zh-CN" b="0" baseline="-25000">
                          <a:solidFill>
                            <a:schemeClr val="bg1"/>
                          </a:solidFill>
                        </a:rPr>
                        <a:t>2</a:t>
                      </a:r>
                      <a:endParaRPr kumimoji="1" lang="en-US" altLang="zh-CN" b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49187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5134" y="1697"/>
                    <a:ext cx="344" cy="292"/>
                    <a:chOff x="5134" y="1697"/>
                    <a:chExt cx="344" cy="292"/>
                  </a:xfrm>
                </p:grpSpPr>
                <p:sp>
                  <p:nvSpPr>
                    <p:cNvPr id="49188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34" y="1989"/>
                      <a:ext cx="3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bg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9189" name="Text 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41" y="1697"/>
                      <a:ext cx="289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kumimoji="1" lang="en-US" altLang="zh-CN" b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kumimoji="1" lang="en-US" altLang="zh-CN" b="0" baseline="-2500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en-US" altLang="zh-CN" b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49184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5054" y="1511"/>
                  <a:ext cx="0" cy="1311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5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5064" y="1456"/>
                  <a:ext cx="3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>
                      <a:solidFill>
                        <a:schemeClr val="bg1"/>
                      </a:solidFill>
                    </a:rPr>
                    <a:t>y</a:t>
                  </a:r>
                  <a:endParaRPr kumimoji="1" lang="en-US" altLang="zh-CN" b="0"/>
                </a:p>
              </p:txBody>
            </p:sp>
          </p:grpSp>
          <p:sp>
            <p:nvSpPr>
              <p:cNvPr id="49172" name="Text Box 40"/>
              <p:cNvSpPr txBox="1">
                <a:spLocks noChangeArrowheads="1"/>
              </p:cNvSpPr>
              <p:nvPr/>
            </p:nvSpPr>
            <p:spPr bwMode="auto">
              <a:xfrm>
                <a:off x="4311" y="2889"/>
                <a:ext cx="8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kumimoji="1" lang="zh-CN" altLang="zh-CN" b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9173" name="Group 41"/>
              <p:cNvGrpSpPr>
                <a:grpSpLocks/>
              </p:cNvGrpSpPr>
              <p:nvPr/>
            </p:nvGrpSpPr>
            <p:grpSpPr bwMode="auto">
              <a:xfrm>
                <a:off x="4400" y="2378"/>
                <a:ext cx="656" cy="529"/>
                <a:chOff x="4400" y="2378"/>
                <a:chExt cx="656" cy="529"/>
              </a:xfrm>
            </p:grpSpPr>
            <p:graphicFrame>
              <p:nvGraphicFramePr>
                <p:cNvPr id="49160" name="Object 42"/>
                <p:cNvGraphicFramePr>
                  <a:graphicFrameLocks noChangeAspect="1"/>
                </p:cNvGraphicFramePr>
                <p:nvPr/>
              </p:nvGraphicFramePr>
              <p:xfrm>
                <a:off x="4586" y="2378"/>
                <a:ext cx="308" cy="529"/>
              </p:xfrm>
              <a:graphic>
                <a:graphicData uri="http://schemas.openxmlformats.org/presentationml/2006/ole">
                  <p:oleObj spid="_x0000_s49160" name="Equation" r:id="rId9" imgW="228600" imgH="393480" progId="">
                    <p:embed/>
                  </p:oleObj>
                </a:graphicData>
              </a:graphic>
            </p:graphicFrame>
            <p:sp>
              <p:nvSpPr>
                <p:cNvPr id="49181" name="Line 43"/>
                <p:cNvSpPr>
                  <a:spLocks noChangeShapeType="1"/>
                </p:cNvSpPr>
                <p:nvPr/>
              </p:nvSpPr>
              <p:spPr bwMode="auto">
                <a:xfrm>
                  <a:off x="4900" y="2655"/>
                  <a:ext cx="156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2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400" y="2655"/>
                  <a:ext cx="156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174" name="Group 45"/>
              <p:cNvGrpSpPr>
                <a:grpSpLocks/>
              </p:cNvGrpSpPr>
              <p:nvPr/>
            </p:nvGrpSpPr>
            <p:grpSpPr bwMode="auto">
              <a:xfrm>
                <a:off x="4384" y="2111"/>
                <a:ext cx="1126" cy="323"/>
                <a:chOff x="4384" y="2111"/>
                <a:chExt cx="1126" cy="323"/>
              </a:xfrm>
            </p:grpSpPr>
            <p:sp>
              <p:nvSpPr>
                <p:cNvPr id="49175" name="Line 46"/>
                <p:cNvSpPr>
                  <a:spLocks noChangeShapeType="1"/>
                </p:cNvSpPr>
                <p:nvPr/>
              </p:nvSpPr>
              <p:spPr bwMode="auto">
                <a:xfrm>
                  <a:off x="4384" y="2211"/>
                  <a:ext cx="1030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76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897" y="2111"/>
                  <a:ext cx="28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i="1">
                      <a:solidFill>
                        <a:schemeClr val="bg1"/>
                      </a:solidFill>
                    </a:rPr>
                    <a:t>o</a:t>
                  </a:r>
                </a:p>
              </p:txBody>
            </p:sp>
            <p:sp>
              <p:nvSpPr>
                <p:cNvPr id="4917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5254" y="2146"/>
                  <a:ext cx="25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i="1">
                      <a:solidFill>
                        <a:schemeClr val="bg1"/>
                      </a:solidFill>
                    </a:rPr>
                    <a:t>x</a:t>
                  </a:r>
                  <a:endParaRPr kumimoji="1" lang="en-US" altLang="zh-CN" b="0"/>
                </a:p>
              </p:txBody>
            </p:sp>
            <p:grpSp>
              <p:nvGrpSpPr>
                <p:cNvPr id="49178" name="Group 49"/>
                <p:cNvGrpSpPr>
                  <a:grpSpLocks/>
                </p:cNvGrpSpPr>
                <p:nvPr/>
              </p:nvGrpSpPr>
              <p:grpSpPr bwMode="auto">
                <a:xfrm>
                  <a:off x="4622" y="2143"/>
                  <a:ext cx="312" cy="288"/>
                  <a:chOff x="4622" y="2143"/>
                  <a:chExt cx="312" cy="288"/>
                </a:xfrm>
              </p:grpSpPr>
              <p:sp>
                <p:nvSpPr>
                  <p:cNvPr id="49179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34" y="2143"/>
                    <a:ext cx="300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1" lang="en-US" altLang="zh-CN">
                        <a:solidFill>
                          <a:schemeClr val="bg1"/>
                        </a:solidFill>
                      </a:rPr>
                      <a:t>p</a:t>
                    </a:r>
                    <a:endParaRPr kumimoji="1" lang="en-US" altLang="zh-CN" b="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49180" name="Picture 51" descr="BULLET_S"/>
                  <p:cNvPicPr>
                    <a:picLocks noChangeAspect="1" noChangeArrowheads="1"/>
                  </p:cNvPicPr>
                  <p:nvPr/>
                </p:nvPicPr>
                <p:blipFill>
                  <a:blip r:embed="rId10"/>
                  <a:srcRect/>
                  <a:stretch>
                    <a:fillRect/>
                  </a:stretch>
                </p:blipFill>
                <p:spPr bwMode="auto">
                  <a:xfrm>
                    <a:off x="4622" y="2174"/>
                    <a:ext cx="186" cy="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autoUpdateAnimBg="0"/>
      <p:bldP spid="82948" grpId="0" autoUpdateAnimBg="0"/>
      <p:bldP spid="82949" grpId="0" autoUpdateAnimBg="0"/>
      <p:bldP spid="82958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06F1BE-D7FD-4747-AE88-E4840B02CD03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50182" name="Text Box 2"/>
          <p:cNvSpPr txBox="1">
            <a:spLocks noChangeArrowheads="1"/>
          </p:cNvSpPr>
          <p:nvPr/>
        </p:nvSpPr>
        <p:spPr bwMode="auto">
          <a:xfrm>
            <a:off x="357188" y="428625"/>
            <a:ext cx="8286750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66FF33"/>
                </a:solidFill>
              </a:rPr>
              <a:t>例</a:t>
            </a:r>
            <a:r>
              <a:rPr kumimoji="1" lang="en-US" altLang="zh-CN">
                <a:solidFill>
                  <a:srgbClr val="66FF33"/>
                </a:solidFill>
              </a:rPr>
              <a:t>18</a:t>
            </a:r>
            <a:r>
              <a:rPr kumimoji="1" lang="zh-CN" altLang="en-US">
                <a:solidFill>
                  <a:srgbClr val="66FF33"/>
                </a:solidFill>
              </a:rPr>
              <a:t>：</a:t>
            </a:r>
            <a:r>
              <a:rPr lang="zh-CN" altLang="en-US"/>
              <a:t>一频率为</a:t>
            </a:r>
            <a:r>
              <a:rPr lang="en-US" altLang="zh-CN"/>
              <a:t>248.5Hz</a:t>
            </a:r>
            <a:r>
              <a:rPr lang="zh-CN" altLang="en-US"/>
              <a:t>的音叉放在盛水的细管口，</a:t>
            </a:r>
            <a:r>
              <a:rPr lang="zh-CN" altLang="en-US">
                <a:solidFill>
                  <a:srgbClr val="FFFF00"/>
                </a:solidFill>
              </a:rPr>
              <a:t>连续</a:t>
            </a:r>
            <a:r>
              <a:rPr lang="zh-CN" altLang="en-US"/>
              <a:t>调节水面高度，当空气柱的高度相继为</a:t>
            </a:r>
            <a:r>
              <a:rPr lang="en-US" altLang="zh-CN" i="1"/>
              <a:t>L</a:t>
            </a:r>
            <a:r>
              <a:rPr lang="en-US" altLang="zh-CN" baseline="-25000"/>
              <a:t>1</a:t>
            </a:r>
            <a:r>
              <a:rPr lang="en-US" altLang="zh-CN"/>
              <a:t> = 0.34 m </a:t>
            </a:r>
            <a:r>
              <a:rPr lang="zh-CN" altLang="zh-CN"/>
              <a:t>和 </a:t>
            </a:r>
            <a:r>
              <a:rPr lang="en-US" altLang="zh-CN" i="1"/>
              <a:t>L</a:t>
            </a:r>
            <a:r>
              <a:rPr lang="en-US" altLang="zh-CN" baseline="-25000"/>
              <a:t>2 </a:t>
            </a:r>
            <a:r>
              <a:rPr lang="en-US" altLang="zh-CN"/>
              <a:t>= 1.03 m </a:t>
            </a:r>
            <a:r>
              <a:rPr lang="zh-CN" altLang="zh-CN"/>
              <a:t>时</a:t>
            </a:r>
            <a:r>
              <a:rPr lang="zh-CN" altLang="zh-CN">
                <a:solidFill>
                  <a:srgbClr val="FFFF00"/>
                </a:solidFill>
              </a:rPr>
              <a:t>发生共鸣。</a:t>
            </a:r>
            <a:r>
              <a:rPr lang="zh-CN" altLang="en-US">
                <a:solidFill>
                  <a:schemeClr val="bg1"/>
                </a:solidFill>
              </a:rPr>
              <a:t>求：</a:t>
            </a:r>
            <a:r>
              <a:rPr lang="zh-CN" altLang="en-US"/>
              <a:t>声波在空气中的声速 </a:t>
            </a:r>
            <a:r>
              <a:rPr lang="en-US" altLang="zh-CN" i="1"/>
              <a:t>u</a:t>
            </a:r>
            <a:r>
              <a:rPr lang="zh-CN" altLang="en-US" i="1"/>
              <a:t>。</a:t>
            </a:r>
            <a:endParaRPr lang="zh-CN" altLang="en-US"/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428625" y="2071688"/>
            <a:ext cx="1885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FF00"/>
                </a:solidFill>
              </a:rPr>
              <a:t>解：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1285875" y="2071688"/>
            <a:ext cx="45910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发生共鸣时形成驻波，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429125" y="2071688"/>
            <a:ext cx="43576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管口为波腹，水面为波节。</a:t>
            </a:r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571500" y="2643188"/>
            <a:ext cx="4686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空气柱长满足条件：</a:t>
            </a:r>
          </a:p>
        </p:txBody>
      </p:sp>
      <p:pic>
        <p:nvPicPr>
          <p:cNvPr id="50187" name="Picture 2" descr="C:\Users\Administrator\Pictures\图片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43813" y="3071813"/>
            <a:ext cx="1304925" cy="30051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pic>
        <p:nvPicPr>
          <p:cNvPr id="50188" name="Picture 3" descr="C:\Users\Administrator\Pictures\图片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50" y="3071813"/>
            <a:ext cx="1304925" cy="302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647700" y="3214686"/>
          <a:ext cx="4556125" cy="914400"/>
        </p:xfrm>
        <a:graphic>
          <a:graphicData uri="http://schemas.openxmlformats.org/presentationml/2006/ole">
            <p:oleObj spid="_x0000_s50178" name="公式" r:id="rId5" imgW="4368600" imgH="825480" progId="Equation.3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642910" y="4286250"/>
          <a:ext cx="3786188" cy="909638"/>
        </p:xfrm>
        <a:graphic>
          <a:graphicData uri="http://schemas.openxmlformats.org/presentationml/2006/ole">
            <p:oleObj spid="_x0000_s50179" name="公式" r:id="rId6" imgW="3403440" imgH="838080" progId="Equation.3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642938" y="5305445"/>
          <a:ext cx="4429125" cy="909637"/>
        </p:xfrm>
        <a:graphic>
          <a:graphicData uri="http://schemas.openxmlformats.org/presentationml/2006/ole">
            <p:oleObj spid="_x0000_s50180" name="公式" r:id="rId7" imgW="4076640" imgH="838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utoUpdateAnimBg="0"/>
      <p:bldP spid="42" grpId="0" autoUpdateAnimBg="0"/>
      <p:bldP spid="43" grpId="0" autoUpdateAnimBg="0"/>
      <p:bldP spid="45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EEBF4-41C8-4086-9EBC-C16B72FE90EA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14375" y="1571625"/>
            <a:ext cx="1504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故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71500" y="2357438"/>
            <a:ext cx="2209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声速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42938" y="3143250"/>
            <a:ext cx="1504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因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42938" y="5000625"/>
            <a:ext cx="2324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得   </a:t>
            </a:r>
            <a:r>
              <a:rPr lang="en-US" altLang="zh-CN" sz="2800" i="1"/>
              <a:t>n </a:t>
            </a:r>
            <a:r>
              <a:rPr lang="en-US" altLang="zh-CN" sz="2800"/>
              <a:t>= 0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214563" y="4768850"/>
            <a:ext cx="609600" cy="990600"/>
            <a:chOff x="1440" y="3216"/>
            <a:chExt cx="384" cy="624"/>
          </a:xfrm>
        </p:grpSpPr>
        <p:sp>
          <p:nvSpPr>
            <p:cNvPr id="51217" name="Line 15"/>
            <p:cNvSpPr>
              <a:spLocks noChangeShapeType="1"/>
            </p:cNvSpPr>
            <p:nvPr/>
          </p:nvSpPr>
          <p:spPr bwMode="auto">
            <a:xfrm>
              <a:off x="1440" y="351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8" name="AutoShape 16"/>
            <p:cNvSpPr>
              <a:spLocks/>
            </p:cNvSpPr>
            <p:nvPr/>
          </p:nvSpPr>
          <p:spPr bwMode="auto">
            <a:xfrm>
              <a:off x="1728" y="3216"/>
              <a:ext cx="96" cy="624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8" name="Object 7"/>
          <p:cNvGraphicFramePr>
            <a:graphicFrameLocks noChangeAspect="1"/>
          </p:cNvGraphicFramePr>
          <p:nvPr/>
        </p:nvGraphicFramePr>
        <p:xfrm>
          <a:off x="2928938" y="4071938"/>
          <a:ext cx="1277937" cy="973137"/>
        </p:xfrm>
        <a:graphic>
          <a:graphicData uri="http://schemas.openxmlformats.org/presentationml/2006/ole">
            <p:oleObj spid="_x0000_s51202" name="公式" r:id="rId3" imgW="533160" imgH="406080" progId="Equation.3">
              <p:embed/>
            </p:oleObj>
          </a:graphicData>
        </a:graphic>
      </p:graphicFrame>
      <p:graphicFrame>
        <p:nvGraphicFramePr>
          <p:cNvPr id="49" name="Object 8"/>
          <p:cNvGraphicFramePr>
            <a:graphicFrameLocks noChangeAspect="1"/>
          </p:cNvGraphicFramePr>
          <p:nvPr/>
        </p:nvGraphicFramePr>
        <p:xfrm>
          <a:off x="2925763" y="5214938"/>
          <a:ext cx="1492250" cy="973137"/>
        </p:xfrm>
        <a:graphic>
          <a:graphicData uri="http://schemas.openxmlformats.org/presentationml/2006/ole">
            <p:oleObj spid="_x0000_s51203" name="公式" r:id="rId4" imgW="622080" imgH="406080" progId="Equation.3">
              <p:embed/>
            </p:oleObj>
          </a:graphicData>
        </a:graphic>
      </p:graphicFrame>
      <p:sp>
        <p:nvSpPr>
          <p:cNvPr id="51214" name="AutoShape 50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6400800"/>
            <a:ext cx="228600" cy="76200"/>
          </a:xfrm>
          <a:prstGeom prst="actionButtonBeginning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7594" name="Picture 10" descr="C:\Users\Administrator\Pictures\图片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86375" y="4214813"/>
            <a:ext cx="1163638" cy="23526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pic>
        <p:nvPicPr>
          <p:cNvPr id="67595" name="Picture 11" descr="C:\Users\Administrator\Pictures\图片4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000875" y="4143375"/>
            <a:ext cx="1127125" cy="2371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928688" y="428625"/>
          <a:ext cx="3249612" cy="909638"/>
        </p:xfrm>
        <a:graphic>
          <a:graphicData uri="http://schemas.openxmlformats.org/presentationml/2006/ole">
            <p:oleObj spid="_x0000_s51204" name="公式" r:id="rId8" imgW="2920680" imgH="838080" progId="Equation.3">
              <p:embed/>
            </p:oleObj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1285875" y="1571625"/>
          <a:ext cx="3702050" cy="468313"/>
        </p:xfrm>
        <a:graphic>
          <a:graphicData uri="http://schemas.openxmlformats.org/presentationml/2006/ole">
            <p:oleObj spid="_x0000_s51205" name="公式" r:id="rId9" imgW="3327120" imgH="431640" progId="Equation.3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1643063" y="2428875"/>
          <a:ext cx="4746625" cy="344488"/>
        </p:xfrm>
        <a:graphic>
          <a:graphicData uri="http://schemas.openxmlformats.org/presentationml/2006/ole">
            <p:oleObj spid="_x0000_s51206" name="公式" r:id="rId10" imgW="4457520" imgH="317160" progId="Equation.3">
              <p:embed/>
            </p:oleObj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1285875" y="2928938"/>
          <a:ext cx="6173788" cy="909637"/>
        </p:xfrm>
        <a:graphic>
          <a:graphicData uri="http://schemas.openxmlformats.org/presentationml/2006/ole">
            <p:oleObj spid="_x0000_s51207" name="公式" r:id="rId11" imgW="5549760" imgH="838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6" grpId="0" autoUpdateAnimBg="0"/>
      <p:bldP spid="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7840B6-A00A-4237-AD72-D072F21E7A31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4102" name="Text Box 29"/>
          <p:cNvSpPr txBox="1">
            <a:spLocks noChangeArrowheads="1"/>
          </p:cNvSpPr>
          <p:nvPr/>
        </p:nvSpPr>
        <p:spPr bwMode="auto">
          <a:xfrm>
            <a:off x="500063" y="642938"/>
            <a:ext cx="7962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黑体" pitchFamily="49" charset="-122"/>
              </a:rPr>
              <a:t>由牛顿第二定律，</a:t>
            </a:r>
            <a:r>
              <a:rPr lang="zh-CN" altLang="en-US" dirty="0" smtClean="0">
                <a:latin typeface="黑体" pitchFamily="49" charset="-122"/>
              </a:rPr>
              <a:t>微元</a:t>
            </a:r>
            <a:r>
              <a:rPr lang="en-US" altLang="zh-CN" dirty="0" err="1" smtClean="0"/>
              <a:t>d</a:t>
            </a:r>
            <a:r>
              <a:rPr lang="en-US" altLang="zh-CN" i="1" dirty="0" err="1" smtClean="0"/>
              <a:t>x</a:t>
            </a:r>
            <a:r>
              <a:rPr lang="zh-CN" altLang="en-US" dirty="0" smtClean="0">
                <a:latin typeface="黑体" pitchFamily="49" charset="-122"/>
              </a:rPr>
              <a:t>满足</a:t>
            </a:r>
            <a:r>
              <a:rPr lang="zh-CN" altLang="en-US" dirty="0">
                <a:latin typeface="黑体" pitchFamily="49" charset="-122"/>
              </a:rPr>
              <a:t>的动力学方程为 </a:t>
            </a:r>
          </a:p>
        </p:txBody>
      </p:sp>
      <p:grpSp>
        <p:nvGrpSpPr>
          <p:cNvPr id="4103" name="Group 7"/>
          <p:cNvGrpSpPr>
            <a:grpSpLocks/>
          </p:cNvGrpSpPr>
          <p:nvPr/>
        </p:nvGrpSpPr>
        <p:grpSpPr bwMode="auto">
          <a:xfrm>
            <a:off x="4124325" y="4911725"/>
            <a:ext cx="4876800" cy="1803400"/>
            <a:chOff x="240" y="1360"/>
            <a:chExt cx="3072" cy="1136"/>
          </a:xfrm>
        </p:grpSpPr>
        <p:sp>
          <p:nvSpPr>
            <p:cNvPr id="4109" name="Text Box 8"/>
            <p:cNvSpPr txBox="1">
              <a:spLocks noChangeArrowheads="1"/>
            </p:cNvSpPr>
            <p:nvPr/>
          </p:nvSpPr>
          <p:spPr bwMode="auto">
            <a:xfrm>
              <a:off x="864" y="2152"/>
              <a:ext cx="3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chemeClr val="bg1"/>
                  </a:solidFill>
                </a:rPr>
                <a:t>d</a:t>
              </a:r>
              <a:r>
                <a:rPr lang="en-US" altLang="zh-CN" i="1">
                  <a:solidFill>
                    <a:schemeClr val="bg1"/>
                  </a:solidFill>
                </a:rPr>
                <a:t>x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  <p:sp>
          <p:nvSpPr>
            <p:cNvPr id="4110" name="Text Box 9"/>
            <p:cNvSpPr txBox="1">
              <a:spLocks noChangeArrowheads="1"/>
            </p:cNvSpPr>
            <p:nvPr/>
          </p:nvSpPr>
          <p:spPr bwMode="auto">
            <a:xfrm>
              <a:off x="1728" y="2208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chemeClr val="bg1"/>
                  </a:solidFill>
                </a:rPr>
                <a:t>d</a:t>
              </a:r>
              <a:r>
                <a:rPr lang="en-US" altLang="zh-CN" i="1">
                  <a:solidFill>
                    <a:schemeClr val="bg1"/>
                  </a:solidFill>
                </a:rPr>
                <a:t>x+</a:t>
              </a:r>
              <a:r>
                <a:rPr lang="en-US" altLang="zh-CN">
                  <a:solidFill>
                    <a:schemeClr val="bg1"/>
                  </a:solidFill>
                </a:rPr>
                <a:t>d</a:t>
              </a:r>
              <a:r>
                <a:rPr lang="en-US" altLang="zh-CN" i="1">
                  <a:solidFill>
                    <a:schemeClr val="bg1"/>
                  </a:solidFill>
                </a:rPr>
                <a:t>y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  <p:sp>
          <p:nvSpPr>
            <p:cNvPr id="4111" name="Line 10"/>
            <p:cNvSpPr>
              <a:spLocks noChangeShapeType="1"/>
            </p:cNvSpPr>
            <p:nvPr/>
          </p:nvSpPr>
          <p:spPr bwMode="auto">
            <a:xfrm flipV="1">
              <a:off x="2784" y="2016"/>
              <a:ext cx="528" cy="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Text Box 11"/>
            <p:cNvSpPr txBox="1">
              <a:spLocks noChangeArrowheads="1"/>
            </p:cNvSpPr>
            <p:nvPr/>
          </p:nvSpPr>
          <p:spPr bwMode="auto">
            <a:xfrm>
              <a:off x="2928" y="1680"/>
              <a:ext cx="2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 i="1">
                  <a:solidFill>
                    <a:schemeClr val="bg1"/>
                  </a:solidFill>
                </a:rPr>
                <a:t>u</a:t>
              </a:r>
              <a:endParaRPr lang="en-US" altLang="zh-CN" b="0"/>
            </a:p>
          </p:txBody>
        </p:sp>
        <p:sp>
          <p:nvSpPr>
            <p:cNvPr id="4113" name="Rectangle 12"/>
            <p:cNvSpPr>
              <a:spLocks noChangeArrowheads="1"/>
            </p:cNvSpPr>
            <p:nvPr/>
          </p:nvSpPr>
          <p:spPr bwMode="auto">
            <a:xfrm>
              <a:off x="465" y="1964"/>
              <a:ext cx="2454" cy="9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Rectangle 13"/>
            <p:cNvSpPr>
              <a:spLocks noChangeArrowheads="1"/>
            </p:cNvSpPr>
            <p:nvPr/>
          </p:nvSpPr>
          <p:spPr bwMode="auto">
            <a:xfrm>
              <a:off x="928" y="1960"/>
              <a:ext cx="240" cy="94"/>
            </a:xfrm>
            <a:prstGeom prst="rect">
              <a:avLst/>
            </a:prstGeom>
            <a:solidFill>
              <a:srgbClr val="FF33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Line 14"/>
            <p:cNvSpPr>
              <a:spLocks noChangeShapeType="1"/>
            </p:cNvSpPr>
            <p:nvPr/>
          </p:nvSpPr>
          <p:spPr bwMode="auto">
            <a:xfrm>
              <a:off x="464" y="20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Line 15"/>
            <p:cNvSpPr>
              <a:spLocks noChangeShapeType="1"/>
            </p:cNvSpPr>
            <p:nvPr/>
          </p:nvSpPr>
          <p:spPr bwMode="auto">
            <a:xfrm>
              <a:off x="920" y="201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Line 16"/>
            <p:cNvSpPr>
              <a:spLocks noChangeShapeType="1"/>
            </p:cNvSpPr>
            <p:nvPr/>
          </p:nvSpPr>
          <p:spPr bwMode="auto">
            <a:xfrm>
              <a:off x="1160" y="20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Line 17"/>
            <p:cNvSpPr>
              <a:spLocks noChangeShapeType="1"/>
            </p:cNvSpPr>
            <p:nvPr/>
          </p:nvSpPr>
          <p:spPr bwMode="auto">
            <a:xfrm>
              <a:off x="480" y="21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Line 18"/>
            <p:cNvSpPr>
              <a:spLocks noChangeShapeType="1"/>
            </p:cNvSpPr>
            <p:nvPr/>
          </p:nvSpPr>
          <p:spPr bwMode="auto">
            <a:xfrm>
              <a:off x="912" y="21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Text Box 19"/>
            <p:cNvSpPr txBox="1">
              <a:spLocks noChangeArrowheads="1"/>
            </p:cNvSpPr>
            <p:nvPr/>
          </p:nvSpPr>
          <p:spPr bwMode="auto">
            <a:xfrm>
              <a:off x="528" y="211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x</a:t>
              </a:r>
            </a:p>
          </p:txBody>
        </p:sp>
        <p:sp>
          <p:nvSpPr>
            <p:cNvPr id="4121" name="Text Box 20"/>
            <p:cNvSpPr txBox="1">
              <a:spLocks noChangeArrowheads="1"/>
            </p:cNvSpPr>
            <p:nvPr/>
          </p:nvSpPr>
          <p:spPr bwMode="auto">
            <a:xfrm>
              <a:off x="240" y="192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/>
                <a:t>o</a:t>
              </a:r>
            </a:p>
          </p:txBody>
        </p:sp>
        <p:sp>
          <p:nvSpPr>
            <p:cNvPr id="4122" name="Rectangle 21"/>
            <p:cNvSpPr>
              <a:spLocks noChangeArrowheads="1"/>
            </p:cNvSpPr>
            <p:nvPr/>
          </p:nvSpPr>
          <p:spPr bwMode="auto">
            <a:xfrm>
              <a:off x="1824" y="1960"/>
              <a:ext cx="384" cy="96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Line 22"/>
            <p:cNvSpPr>
              <a:spLocks noChangeShapeType="1"/>
            </p:cNvSpPr>
            <p:nvPr/>
          </p:nvSpPr>
          <p:spPr bwMode="auto">
            <a:xfrm flipV="1">
              <a:off x="928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Line 23"/>
            <p:cNvSpPr>
              <a:spLocks noChangeShapeType="1"/>
            </p:cNvSpPr>
            <p:nvPr/>
          </p:nvSpPr>
          <p:spPr bwMode="auto">
            <a:xfrm flipV="1">
              <a:off x="1832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Line 24"/>
            <p:cNvSpPr>
              <a:spLocks noChangeShapeType="1"/>
            </p:cNvSpPr>
            <p:nvPr/>
          </p:nvSpPr>
          <p:spPr bwMode="auto">
            <a:xfrm flipV="1">
              <a:off x="1152" y="148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Line 25"/>
            <p:cNvSpPr>
              <a:spLocks noChangeShapeType="1"/>
            </p:cNvSpPr>
            <p:nvPr/>
          </p:nvSpPr>
          <p:spPr bwMode="auto">
            <a:xfrm flipV="1">
              <a:off x="2208" y="148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Line 26"/>
            <p:cNvSpPr>
              <a:spLocks noChangeShapeType="1"/>
            </p:cNvSpPr>
            <p:nvPr/>
          </p:nvSpPr>
          <p:spPr bwMode="auto">
            <a:xfrm>
              <a:off x="912" y="182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Line 27"/>
            <p:cNvSpPr>
              <a:spLocks noChangeShapeType="1"/>
            </p:cNvSpPr>
            <p:nvPr/>
          </p:nvSpPr>
          <p:spPr bwMode="auto">
            <a:xfrm>
              <a:off x="1152" y="163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Line 28"/>
            <p:cNvSpPr>
              <a:spLocks noChangeShapeType="1"/>
            </p:cNvSpPr>
            <p:nvPr/>
          </p:nvSpPr>
          <p:spPr bwMode="auto">
            <a:xfrm>
              <a:off x="1824" y="20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Line 29"/>
            <p:cNvSpPr>
              <a:spLocks noChangeShapeType="1"/>
            </p:cNvSpPr>
            <p:nvPr/>
          </p:nvSpPr>
          <p:spPr bwMode="auto">
            <a:xfrm>
              <a:off x="2208" y="20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Line 30"/>
            <p:cNvSpPr>
              <a:spLocks noChangeShapeType="1"/>
            </p:cNvSpPr>
            <p:nvPr/>
          </p:nvSpPr>
          <p:spPr bwMode="auto">
            <a:xfrm>
              <a:off x="1824" y="21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Text Box 31"/>
            <p:cNvSpPr txBox="1">
              <a:spLocks noChangeArrowheads="1"/>
            </p:cNvSpPr>
            <p:nvPr/>
          </p:nvSpPr>
          <p:spPr bwMode="auto">
            <a:xfrm>
              <a:off x="1296" y="1624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FFFF00"/>
                  </a:solidFill>
                </a:rPr>
                <a:t>y</a:t>
              </a:r>
            </a:p>
          </p:txBody>
        </p:sp>
        <p:sp>
          <p:nvSpPr>
            <p:cNvPr id="4133" name="Text Box 32"/>
            <p:cNvSpPr txBox="1">
              <a:spLocks noChangeArrowheads="1"/>
            </p:cNvSpPr>
            <p:nvPr/>
          </p:nvSpPr>
          <p:spPr bwMode="auto">
            <a:xfrm>
              <a:off x="1488" y="1360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i="1">
                  <a:solidFill>
                    <a:srgbClr val="FFFF00"/>
                  </a:solidFill>
                </a:rPr>
                <a:t>y+</a:t>
              </a:r>
              <a:r>
                <a:rPr kumimoji="1" lang="en-US" altLang="zh-CN">
                  <a:solidFill>
                    <a:srgbClr val="FFFF00"/>
                  </a:solidFill>
                </a:rPr>
                <a:t>d</a:t>
              </a:r>
              <a:r>
                <a:rPr kumimoji="1" lang="en-US" altLang="zh-CN" i="1">
                  <a:solidFill>
                    <a:srgbClr val="FFFF00"/>
                  </a:solidFill>
                </a:rPr>
                <a:t>y</a:t>
              </a:r>
            </a:p>
          </p:txBody>
        </p:sp>
      </p:grpSp>
      <p:graphicFrame>
        <p:nvGraphicFramePr>
          <p:cNvPr id="53284" name="Object 2"/>
          <p:cNvGraphicFramePr>
            <a:graphicFrameLocks noChangeAspect="1"/>
          </p:cNvGraphicFramePr>
          <p:nvPr/>
        </p:nvGraphicFramePr>
        <p:xfrm>
          <a:off x="1285875" y="1357313"/>
          <a:ext cx="5856288" cy="835025"/>
        </p:xfrm>
        <a:graphic>
          <a:graphicData uri="http://schemas.openxmlformats.org/presentationml/2006/ole">
            <p:oleObj spid="_x0000_s4098" name="公式" r:id="rId3" imgW="5600520" imgH="799920" progId="Equation.3">
              <p:embed/>
            </p:oleObj>
          </a:graphicData>
        </a:graphic>
      </p:graphicFrame>
      <p:graphicFrame>
        <p:nvGraphicFramePr>
          <p:cNvPr id="14342" name="Object 11"/>
          <p:cNvGraphicFramePr>
            <a:graphicFrameLocks noChangeAspect="1"/>
          </p:cNvGraphicFramePr>
          <p:nvPr/>
        </p:nvGraphicFramePr>
        <p:xfrm>
          <a:off x="2000250" y="2500313"/>
          <a:ext cx="2500313" cy="904875"/>
        </p:xfrm>
        <a:graphic>
          <a:graphicData uri="http://schemas.openxmlformats.org/presentationml/2006/ole">
            <p:oleObj spid="_x0000_s4099" name="公式" r:id="rId4" imgW="2387520" imgH="863280" progId="Equation.3">
              <p:embed/>
            </p:oleObj>
          </a:graphicData>
        </a:graphic>
      </p:graphicFrame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42938" y="2643188"/>
            <a:ext cx="12668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化简得  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14375" y="3786188"/>
            <a:ext cx="4826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这就是</a:t>
            </a:r>
            <a:r>
              <a:rPr lang="zh-CN" altLang="en-US">
                <a:solidFill>
                  <a:srgbClr val="FFFF00"/>
                </a:solidFill>
              </a:rPr>
              <a:t>杆中机械波的动力学方程</a:t>
            </a:r>
            <a:r>
              <a:rPr lang="zh-CN" altLang="en-US"/>
              <a:t>。</a:t>
            </a:r>
          </a:p>
        </p:txBody>
      </p:sp>
      <p:grpSp>
        <p:nvGrpSpPr>
          <p:cNvPr id="4" name="组合 21"/>
          <p:cNvGrpSpPr>
            <a:grpSpLocks/>
          </p:cNvGrpSpPr>
          <p:nvPr/>
        </p:nvGrpSpPr>
        <p:grpSpPr bwMode="auto">
          <a:xfrm>
            <a:off x="714375" y="4572000"/>
            <a:ext cx="4113213" cy="839788"/>
            <a:chOff x="1000100" y="5500702"/>
            <a:chExt cx="4112107" cy="839787"/>
          </a:xfrm>
        </p:grpSpPr>
        <p:sp>
          <p:nvSpPr>
            <p:cNvPr id="4107" name="TextBox 10"/>
            <p:cNvSpPr txBox="1">
              <a:spLocks noChangeArrowheads="1"/>
            </p:cNvSpPr>
            <p:nvPr/>
          </p:nvSpPr>
          <p:spPr bwMode="auto">
            <a:xfrm>
              <a:off x="1000100" y="5643578"/>
              <a:ext cx="8034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式中</a:t>
              </a:r>
            </a:p>
          </p:txBody>
        </p:sp>
        <p:graphicFrame>
          <p:nvGraphicFramePr>
            <p:cNvPr id="27662" name="Object 14"/>
            <p:cNvGraphicFramePr>
              <a:graphicFrameLocks noChangeAspect="1"/>
            </p:cNvGraphicFramePr>
            <p:nvPr/>
          </p:nvGraphicFramePr>
          <p:xfrm>
            <a:off x="1785815" y="5500702"/>
            <a:ext cx="1087296" cy="839787"/>
          </p:xfrm>
          <a:graphic>
            <a:graphicData uri="http://schemas.openxmlformats.org/presentationml/2006/ole">
              <p:oleObj spid="_x0000_s4100" name="公式" r:id="rId5" imgW="1002960" imgH="850680" progId="Equation.3">
                <p:embed/>
              </p:oleObj>
            </a:graphicData>
          </a:graphic>
        </p:graphicFrame>
        <p:sp>
          <p:nvSpPr>
            <p:cNvPr id="4108" name="TextBox 12"/>
            <p:cNvSpPr txBox="1">
              <a:spLocks noChangeArrowheads="1"/>
            </p:cNvSpPr>
            <p:nvPr/>
          </p:nvSpPr>
          <p:spPr bwMode="auto">
            <a:xfrm>
              <a:off x="3071531" y="5715016"/>
              <a:ext cx="204067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杆中纵波波速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 Box 26"/>
          <p:cNvSpPr txBox="1">
            <a:spLocks noChangeArrowheads="1"/>
          </p:cNvSpPr>
          <p:nvPr/>
        </p:nvSpPr>
        <p:spPr bwMode="auto">
          <a:xfrm>
            <a:off x="357188" y="357188"/>
            <a:ext cx="316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00FF00"/>
                </a:solidFill>
              </a:rPr>
              <a:t>(3)</a:t>
            </a:r>
            <a:r>
              <a:rPr lang="zh-CN" altLang="en-US" dirty="0">
                <a:solidFill>
                  <a:srgbClr val="00FF00"/>
                </a:solidFill>
              </a:rPr>
              <a:t>电磁波的波动方程 </a:t>
            </a:r>
          </a:p>
        </p:txBody>
      </p:sp>
      <p:sp>
        <p:nvSpPr>
          <p:cNvPr id="176155" name="Text Box 27"/>
          <p:cNvSpPr txBox="1">
            <a:spLocks noChangeArrowheads="1"/>
          </p:cNvSpPr>
          <p:nvPr/>
        </p:nvSpPr>
        <p:spPr bwMode="auto">
          <a:xfrm>
            <a:off x="428625" y="857250"/>
            <a:ext cx="8280400" cy="100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        在电荷密度</a:t>
            </a:r>
            <a:r>
              <a:rPr lang="zh-CN" altLang="en-US" i="1">
                <a:sym typeface="Symbol" pitchFamily="18" charset="2"/>
              </a:rPr>
              <a:t></a:t>
            </a:r>
            <a:r>
              <a:rPr lang="en-US" altLang="zh-CN"/>
              <a:t>=0</a:t>
            </a:r>
            <a:r>
              <a:rPr lang="zh-CN" altLang="en-US"/>
              <a:t>，电流密度</a:t>
            </a:r>
            <a:r>
              <a:rPr lang="en-US" altLang="zh-CN" i="1"/>
              <a:t>j</a:t>
            </a:r>
            <a:r>
              <a:rPr lang="en-US" altLang="zh-CN"/>
              <a:t>=0</a:t>
            </a:r>
            <a:r>
              <a:rPr lang="zh-CN" altLang="en-US"/>
              <a:t>的情况下，真空中麦克斯韦方程组可以写为 </a:t>
            </a:r>
          </a:p>
        </p:txBody>
      </p:sp>
      <p:sp>
        <p:nvSpPr>
          <p:cNvPr id="176171" name="Text Box 43"/>
          <p:cNvSpPr txBox="1">
            <a:spLocks noChangeArrowheads="1"/>
          </p:cNvSpPr>
          <p:nvPr/>
        </p:nvSpPr>
        <p:spPr bwMode="auto">
          <a:xfrm>
            <a:off x="642938" y="4929188"/>
            <a:ext cx="35290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对</a:t>
            </a:r>
            <a:r>
              <a:rPr kumimoji="1" lang="en-US" altLang="zh-CN" dirty="0"/>
              <a:t>(3)</a:t>
            </a:r>
            <a:r>
              <a:rPr kumimoji="1" lang="zh-CN" altLang="en-US" dirty="0"/>
              <a:t>式两边取旋度</a:t>
            </a:r>
            <a:r>
              <a:rPr lang="zh-CN" altLang="en-US" dirty="0"/>
              <a:t>得 </a:t>
            </a:r>
          </a:p>
        </p:txBody>
      </p:sp>
      <p:sp>
        <p:nvSpPr>
          <p:cNvPr id="5131" name="Text Box 46"/>
          <p:cNvSpPr txBox="1">
            <a:spLocks noChangeArrowheads="1"/>
          </p:cNvSpPr>
          <p:nvPr/>
        </p:nvSpPr>
        <p:spPr bwMode="auto">
          <a:xfrm>
            <a:off x="571500" y="5643563"/>
            <a:ext cx="307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利用矢量分析公式　　　　　　　　　　　　　　 </a:t>
            </a:r>
          </a:p>
        </p:txBody>
      </p:sp>
      <p:grpSp>
        <p:nvGrpSpPr>
          <p:cNvPr id="2" name="组合 30"/>
          <p:cNvGrpSpPr>
            <a:grpSpLocks/>
          </p:cNvGrpSpPr>
          <p:nvPr/>
        </p:nvGrpSpPr>
        <p:grpSpPr bwMode="auto">
          <a:xfrm>
            <a:off x="5072063" y="2928938"/>
            <a:ext cx="3468687" cy="457200"/>
            <a:chOff x="468313" y="2714620"/>
            <a:chExt cx="3468675" cy="457200"/>
          </a:xfrm>
        </p:grpSpPr>
        <p:sp>
          <p:nvSpPr>
            <p:cNvPr id="7181" name="Text Box 37"/>
            <p:cNvSpPr txBox="1">
              <a:spLocks noChangeArrowheads="1"/>
            </p:cNvSpPr>
            <p:nvPr/>
          </p:nvSpPr>
          <p:spPr bwMode="auto">
            <a:xfrm>
              <a:off x="468313" y="2714620"/>
              <a:ext cx="10080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其中 </a:t>
              </a:r>
            </a:p>
          </p:txBody>
        </p:sp>
        <p:graphicFrame>
          <p:nvGraphicFramePr>
            <p:cNvPr id="7174" name="Object 15"/>
            <p:cNvGraphicFramePr>
              <a:graphicFrameLocks noChangeAspect="1"/>
            </p:cNvGraphicFramePr>
            <p:nvPr/>
          </p:nvGraphicFramePr>
          <p:xfrm>
            <a:off x="1357290" y="2786058"/>
            <a:ext cx="1155700" cy="374650"/>
          </p:xfrm>
          <a:graphic>
            <a:graphicData uri="http://schemas.openxmlformats.org/presentationml/2006/ole">
              <p:oleObj spid="_x0000_s7174" name="公式" r:id="rId3" imgW="1155600" imgH="380880" progId="Equation.3">
                <p:embed/>
              </p:oleObj>
            </a:graphicData>
          </a:graphic>
        </p:graphicFrame>
        <p:graphicFrame>
          <p:nvGraphicFramePr>
            <p:cNvPr id="7175" name="Object 16"/>
            <p:cNvGraphicFramePr>
              <a:graphicFrameLocks noChangeAspect="1"/>
            </p:cNvGraphicFramePr>
            <p:nvPr/>
          </p:nvGraphicFramePr>
          <p:xfrm>
            <a:off x="2857488" y="2786058"/>
            <a:ext cx="1079500" cy="374650"/>
          </p:xfrm>
          <a:graphic>
            <a:graphicData uri="http://schemas.openxmlformats.org/presentationml/2006/ole">
              <p:oleObj spid="_x0000_s7175" name="公式" r:id="rId4" imgW="1079280" imgH="380880" progId="Equation.3">
                <p:embed/>
              </p:oleObj>
            </a:graphicData>
          </a:graphic>
        </p:graphicFrame>
      </p:grpSp>
      <p:graphicFrame>
        <p:nvGraphicFramePr>
          <p:cNvPr id="63505" name="Object 17"/>
          <p:cNvGraphicFramePr>
            <a:graphicFrameLocks noChangeAspect="1"/>
          </p:cNvGraphicFramePr>
          <p:nvPr/>
        </p:nvGraphicFramePr>
        <p:xfrm>
          <a:off x="3692525" y="4822825"/>
          <a:ext cx="3902075" cy="731838"/>
        </p:xfrm>
        <a:graphic>
          <a:graphicData uri="http://schemas.openxmlformats.org/presentationml/2006/ole">
            <p:oleObj spid="_x0000_s7170" name="公式" r:id="rId5" imgW="4495680" imgH="838080" progId="Equation.3">
              <p:embed/>
            </p:oleObj>
          </a:graphicData>
        </a:graphic>
      </p:graphicFrame>
      <p:graphicFrame>
        <p:nvGraphicFramePr>
          <p:cNvPr id="5125" name="Object 18"/>
          <p:cNvGraphicFramePr>
            <a:graphicFrameLocks noChangeAspect="1"/>
          </p:cNvGraphicFramePr>
          <p:nvPr/>
        </p:nvGraphicFramePr>
        <p:xfrm>
          <a:off x="3286125" y="5715000"/>
          <a:ext cx="3762375" cy="390525"/>
        </p:xfrm>
        <a:graphic>
          <a:graphicData uri="http://schemas.openxmlformats.org/presentationml/2006/ole">
            <p:oleObj spid="_x0000_s7171" name="公式" r:id="rId6" imgW="4279680" imgH="444240" progId="Equation.3">
              <p:embed/>
            </p:oleObj>
          </a:graphicData>
        </a:graphic>
      </p:graphicFrame>
      <p:graphicFrame>
        <p:nvGraphicFramePr>
          <p:cNvPr id="63507" name="Object 19"/>
          <p:cNvGraphicFramePr>
            <a:graphicFrameLocks noChangeAspect="1"/>
          </p:cNvGraphicFramePr>
          <p:nvPr/>
        </p:nvGraphicFramePr>
        <p:xfrm>
          <a:off x="7072313" y="5719763"/>
          <a:ext cx="1787525" cy="407987"/>
        </p:xfrm>
        <a:graphic>
          <a:graphicData uri="http://schemas.openxmlformats.org/presentationml/2006/ole">
            <p:oleObj spid="_x0000_s7172" name="公式" r:id="rId7" imgW="1955520" imgH="444240" progId="Equation.3">
              <p:embed/>
            </p:oleObj>
          </a:graphicData>
        </a:graphic>
      </p:graphicFrame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1428750" y="2000250"/>
          <a:ext cx="2947988" cy="2717800"/>
        </p:xfrm>
        <a:graphic>
          <a:graphicData uri="http://schemas.openxmlformats.org/presentationml/2006/ole">
            <p:oleObj spid="_x0000_s7173" name="公式" r:id="rId8" imgW="3263760" imgH="3009600" progId="Equation.3">
              <p:embed/>
            </p:oleObj>
          </a:graphicData>
        </a:graphic>
      </p:graphicFrame>
      <p:sp>
        <p:nvSpPr>
          <p:cNvPr id="14" name="动作按钮: 前进或下一项 13">
            <a:hlinkClick r:id="" action="ppaction://hlinkshowjump?jump=nextslide" highlightClick="1"/>
          </p:cNvPr>
          <p:cNvSpPr/>
          <p:nvPr/>
        </p:nvSpPr>
        <p:spPr bwMode="auto">
          <a:xfrm>
            <a:off x="8143900" y="4000504"/>
            <a:ext cx="571504" cy="571504"/>
          </a:xfrm>
          <a:prstGeom prst="actionButtonForwardNext">
            <a:avLst/>
          </a:prstGeom>
          <a:solidFill>
            <a:srgbClr val="FF9900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7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1" dur="2000"/>
                                        <p:tgtEl>
                                          <p:spTgt spid="17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55" grpId="0"/>
      <p:bldP spid="176171" grpId="0"/>
      <p:bldP spid="51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509612-037F-4636-B9F2-44FD616F0FD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428596" y="3643314"/>
            <a:ext cx="8072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将</a:t>
            </a:r>
            <a:r>
              <a:rPr lang="en-US" altLang="zh-CN" dirty="0" smtClean="0"/>
              <a:t>(8)</a:t>
            </a:r>
            <a:r>
              <a:rPr lang="zh-CN" altLang="en-US" dirty="0"/>
              <a:t>代入</a:t>
            </a:r>
            <a:r>
              <a:rPr lang="en-US" altLang="zh-CN" dirty="0" smtClean="0"/>
              <a:t>(7)</a:t>
            </a:r>
            <a:r>
              <a:rPr lang="zh-CN" altLang="en-US" dirty="0"/>
              <a:t>式，得真空中</a:t>
            </a:r>
            <a:r>
              <a:rPr lang="zh-CN" altLang="en-US" dirty="0" smtClean="0">
                <a:solidFill>
                  <a:srgbClr val="FFFF00"/>
                </a:solidFill>
              </a:rPr>
              <a:t>电场的</a:t>
            </a:r>
            <a:r>
              <a:rPr lang="zh-CN" altLang="en-US" dirty="0">
                <a:solidFill>
                  <a:srgbClr val="FFFF00"/>
                </a:solidFill>
              </a:rPr>
              <a:t>波动方程</a:t>
            </a:r>
          </a:p>
        </p:txBody>
      </p:sp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1714480" y="2643182"/>
          <a:ext cx="5491162" cy="804863"/>
        </p:xfrm>
        <a:graphic>
          <a:graphicData uri="http://schemas.openxmlformats.org/presentationml/2006/ole">
            <p:oleObj spid="_x0000_s8194" name="公式" r:id="rId3" imgW="5930640" imgH="863280" progId="Equation.3">
              <p:embed/>
            </p:oleObj>
          </a:graphicData>
        </a:graphic>
      </p:graphicFrame>
      <p:grpSp>
        <p:nvGrpSpPr>
          <p:cNvPr id="6" name="组合 15"/>
          <p:cNvGrpSpPr>
            <a:grpSpLocks/>
          </p:cNvGrpSpPr>
          <p:nvPr/>
        </p:nvGrpSpPr>
        <p:grpSpPr bwMode="auto">
          <a:xfrm>
            <a:off x="4714876" y="4286256"/>
            <a:ext cx="2112962" cy="815975"/>
            <a:chOff x="5214938" y="5072074"/>
            <a:chExt cx="2112972" cy="815975"/>
          </a:xfrm>
        </p:grpSpPr>
        <p:sp>
          <p:nvSpPr>
            <p:cNvPr id="8204" name="TextBox 15"/>
            <p:cNvSpPr txBox="1">
              <a:spLocks noChangeArrowheads="1"/>
            </p:cNvSpPr>
            <p:nvPr/>
          </p:nvSpPr>
          <p:spPr bwMode="auto">
            <a:xfrm>
              <a:off x="5214938" y="5214939"/>
              <a:ext cx="80342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其中</a:t>
              </a:r>
            </a:p>
          </p:txBody>
        </p:sp>
        <p:graphicFrame>
          <p:nvGraphicFramePr>
            <p:cNvPr id="14342" name="Object 11"/>
            <p:cNvGraphicFramePr>
              <a:graphicFrameLocks noChangeAspect="1"/>
            </p:cNvGraphicFramePr>
            <p:nvPr/>
          </p:nvGraphicFramePr>
          <p:xfrm>
            <a:off x="6000760" y="5072074"/>
            <a:ext cx="1327150" cy="815975"/>
          </p:xfrm>
          <a:graphic>
            <a:graphicData uri="http://schemas.openxmlformats.org/presentationml/2006/ole">
              <p:oleObj spid="_x0000_s8197" name="公式" r:id="rId4" imgW="1384200" imgH="850680" progId="Equation.3">
                <p:embed/>
              </p:oleObj>
            </a:graphicData>
          </a:graphic>
        </p:graphicFrame>
      </p:grpSp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1857356" y="4286256"/>
          <a:ext cx="2446337" cy="857250"/>
        </p:xfrm>
        <a:graphic>
          <a:graphicData uri="http://schemas.openxmlformats.org/presentationml/2006/ole">
            <p:oleObj spid="_x0000_s8196" name="公式" r:id="rId5" imgW="2286000" imgH="799920" progId="Equation.3">
              <p:embed/>
            </p:oleObj>
          </a:graphicData>
        </a:graphic>
      </p:graphicFrame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642910" y="2071678"/>
            <a:ext cx="47149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对</a:t>
            </a:r>
            <a:r>
              <a:rPr kumimoji="1" lang="en-US" altLang="zh-CN" dirty="0" smtClean="0"/>
              <a:t>(4)</a:t>
            </a:r>
            <a:r>
              <a:rPr kumimoji="1" lang="zh-CN" altLang="en-US" dirty="0"/>
              <a:t>式</a:t>
            </a:r>
            <a:r>
              <a:rPr kumimoji="1" lang="zh-CN" altLang="en-US" dirty="0" smtClean="0"/>
              <a:t>两边对时间求导</a:t>
            </a:r>
            <a:r>
              <a:rPr lang="zh-CN" altLang="en-US" dirty="0" smtClean="0"/>
              <a:t>得 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4348" y="5572140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一维：</a:t>
            </a:r>
            <a:endParaRPr lang="zh-CN" altLang="en-US" dirty="0"/>
          </a:p>
        </p:txBody>
      </p:sp>
      <p:graphicFrame>
        <p:nvGraphicFramePr>
          <p:cNvPr id="5" name="Object 15"/>
          <p:cNvGraphicFramePr>
            <a:graphicFrameLocks noChangeAspect="1"/>
          </p:cNvGraphicFramePr>
          <p:nvPr/>
        </p:nvGraphicFramePr>
        <p:xfrm>
          <a:off x="1785918" y="5429264"/>
          <a:ext cx="2386142" cy="820721"/>
        </p:xfrm>
        <a:graphic>
          <a:graphicData uri="http://schemas.openxmlformats.org/presentationml/2006/ole">
            <p:oleObj spid="_x0000_s8206" name="公式" r:id="rId6" imgW="2514600" imgH="863280" progId="Equation.3">
              <p:embed/>
            </p:oleObj>
          </a:graphicData>
        </a:graphic>
      </p:graphicFrame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642910" y="571480"/>
            <a:ext cx="285752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将</a:t>
            </a:r>
            <a:r>
              <a:rPr lang="en-US" altLang="zh-CN" dirty="0" smtClean="0"/>
              <a:t>(5)</a:t>
            </a:r>
            <a:r>
              <a:rPr lang="zh-CN" altLang="en-US" dirty="0"/>
              <a:t>、</a:t>
            </a:r>
            <a:r>
              <a:rPr lang="en-US" altLang="zh-CN" dirty="0" smtClean="0"/>
              <a:t>(6)</a:t>
            </a:r>
            <a:r>
              <a:rPr lang="zh-CN" altLang="en-US" dirty="0" smtClean="0"/>
              <a:t>式得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aphicFrame>
        <p:nvGraphicFramePr>
          <p:cNvPr id="63505" name="Object 17"/>
          <p:cNvGraphicFramePr>
            <a:graphicFrameLocks noChangeAspect="1"/>
          </p:cNvGraphicFramePr>
          <p:nvPr/>
        </p:nvGraphicFramePr>
        <p:xfrm>
          <a:off x="2357422" y="1214422"/>
          <a:ext cx="2811463" cy="731838"/>
        </p:xfrm>
        <a:graphic>
          <a:graphicData uri="http://schemas.openxmlformats.org/presentationml/2006/ole">
            <p:oleObj spid="_x0000_s8207" name="公式" r:id="rId7" imgW="3238200" imgH="838080" progId="Equation.3">
              <p:embed/>
            </p:oleObj>
          </a:graphicData>
        </a:graphic>
      </p:graphicFrame>
      <p:sp>
        <p:nvSpPr>
          <p:cNvPr id="19" name="动作按钮: 后退或前一项 18">
            <a:hlinkClick r:id="" action="ppaction://hlinkshowjump?jump=previousslide" highlightClick="1"/>
          </p:cNvPr>
          <p:cNvSpPr/>
          <p:nvPr/>
        </p:nvSpPr>
        <p:spPr bwMode="auto">
          <a:xfrm>
            <a:off x="7786710" y="1214422"/>
            <a:ext cx="542350" cy="571504"/>
          </a:xfrm>
          <a:prstGeom prst="actionButtonBackPrevious">
            <a:avLst/>
          </a:prstGeom>
          <a:solidFill>
            <a:srgbClr val="FF9900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12FE9-4994-4239-A6B5-019E2AD4ADD4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1268" name="Text Box 2"/>
          <p:cNvSpPr txBox="1">
            <a:spLocks noChangeArrowheads="1"/>
          </p:cNvSpPr>
          <p:nvPr/>
        </p:nvSpPr>
        <p:spPr bwMode="auto">
          <a:xfrm>
            <a:off x="2143125" y="428625"/>
            <a:ext cx="4125913" cy="523875"/>
          </a:xfrm>
          <a:prstGeom prst="rect">
            <a:avLst/>
          </a:prstGeom>
          <a:solidFill>
            <a:srgbClr val="FF0066"/>
          </a:solidFill>
          <a:ln w="2857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 i="1">
                <a:solidFill>
                  <a:schemeClr val="bg1"/>
                </a:solidFill>
              </a:rPr>
              <a:t>§5-4  </a:t>
            </a:r>
            <a:r>
              <a:rPr lang="zh-CN" altLang="en-US" sz="2800" i="1">
                <a:solidFill>
                  <a:schemeClr val="bg1"/>
                </a:solidFill>
              </a:rPr>
              <a:t>波的能量和能流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285750" y="1663695"/>
            <a:ext cx="8520113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lang="zh-CN" altLang="en-US" dirty="0"/>
              <a:t>         波的能量就是质元的振动动能与质元形变的弹性势能之和。波在媒质中传播一定伴随着能量的传播。</a:t>
            </a:r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928688" y="3214688"/>
          <a:ext cx="2700337" cy="862012"/>
        </p:xfrm>
        <a:graphic>
          <a:graphicData uri="http://schemas.openxmlformats.org/presentationml/2006/ole">
            <p:oleObj spid="_x0000_s11266" name="公式" r:id="rId3" imgW="2616120" imgH="838080" progId="Equation.3">
              <p:embed/>
            </p:oleObj>
          </a:graphicData>
        </a:graphic>
      </p:graphicFrame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357188" y="1143000"/>
            <a:ext cx="2571750" cy="46196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i="1">
                <a:solidFill>
                  <a:srgbClr val="FF0000"/>
                </a:solidFill>
              </a:rPr>
              <a:t>一</a:t>
            </a:r>
            <a:r>
              <a:rPr kumimoji="1" lang="en-US" altLang="zh-CN" i="1">
                <a:solidFill>
                  <a:srgbClr val="FF0000"/>
                </a:solidFill>
              </a:rPr>
              <a:t>. </a:t>
            </a:r>
            <a:r>
              <a:rPr kumimoji="1" lang="zh-CN" altLang="en-US" i="1">
                <a:solidFill>
                  <a:srgbClr val="FF0000"/>
                </a:solidFill>
              </a:rPr>
              <a:t>简谐</a:t>
            </a:r>
            <a:r>
              <a:rPr lang="zh-CN" altLang="en-US" i="1">
                <a:solidFill>
                  <a:srgbClr val="FF0000"/>
                </a:solidFill>
              </a:rPr>
              <a:t>波的能量</a:t>
            </a:r>
            <a:endParaRPr kumimoji="1" lang="zh-CN" altLang="en-US" i="1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071938" y="2714625"/>
            <a:ext cx="4876800" cy="1803400"/>
            <a:chOff x="240" y="1360"/>
            <a:chExt cx="3072" cy="1136"/>
          </a:xfrm>
        </p:grpSpPr>
        <p:sp>
          <p:nvSpPr>
            <p:cNvPr id="11276" name="Text Box 8"/>
            <p:cNvSpPr txBox="1">
              <a:spLocks noChangeArrowheads="1"/>
            </p:cNvSpPr>
            <p:nvPr/>
          </p:nvSpPr>
          <p:spPr bwMode="auto">
            <a:xfrm>
              <a:off x="864" y="2152"/>
              <a:ext cx="3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chemeClr val="bg1"/>
                  </a:solidFill>
                </a:rPr>
                <a:t>d</a:t>
              </a:r>
              <a:r>
                <a:rPr lang="en-US" altLang="zh-CN" i="1">
                  <a:solidFill>
                    <a:schemeClr val="bg1"/>
                  </a:solidFill>
                </a:rPr>
                <a:t>x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  <p:sp>
          <p:nvSpPr>
            <p:cNvPr id="11277" name="Text Box 9"/>
            <p:cNvSpPr txBox="1">
              <a:spLocks noChangeArrowheads="1"/>
            </p:cNvSpPr>
            <p:nvPr/>
          </p:nvSpPr>
          <p:spPr bwMode="auto">
            <a:xfrm>
              <a:off x="1728" y="2208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chemeClr val="bg1"/>
                  </a:solidFill>
                </a:rPr>
                <a:t>d</a:t>
              </a:r>
              <a:r>
                <a:rPr lang="en-US" altLang="zh-CN" i="1">
                  <a:solidFill>
                    <a:schemeClr val="bg1"/>
                  </a:solidFill>
                </a:rPr>
                <a:t>x+</a:t>
              </a:r>
              <a:r>
                <a:rPr lang="en-US" altLang="zh-CN">
                  <a:solidFill>
                    <a:schemeClr val="bg1"/>
                  </a:solidFill>
                </a:rPr>
                <a:t>d</a:t>
              </a:r>
              <a:r>
                <a:rPr lang="en-US" altLang="zh-CN" i="1">
                  <a:solidFill>
                    <a:schemeClr val="bg1"/>
                  </a:solidFill>
                </a:rPr>
                <a:t>y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  <p:sp>
          <p:nvSpPr>
            <p:cNvPr id="11278" name="Line 10"/>
            <p:cNvSpPr>
              <a:spLocks noChangeShapeType="1"/>
            </p:cNvSpPr>
            <p:nvPr/>
          </p:nvSpPr>
          <p:spPr bwMode="auto">
            <a:xfrm flipV="1">
              <a:off x="2784" y="2016"/>
              <a:ext cx="528" cy="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Text Box 11"/>
            <p:cNvSpPr txBox="1">
              <a:spLocks noChangeArrowheads="1"/>
            </p:cNvSpPr>
            <p:nvPr/>
          </p:nvSpPr>
          <p:spPr bwMode="auto">
            <a:xfrm>
              <a:off x="2928" y="1680"/>
              <a:ext cx="2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 i="1">
                  <a:solidFill>
                    <a:schemeClr val="bg1"/>
                  </a:solidFill>
                </a:rPr>
                <a:t>u</a:t>
              </a:r>
              <a:endParaRPr lang="en-US" altLang="zh-CN" b="0"/>
            </a:p>
          </p:txBody>
        </p:sp>
        <p:sp>
          <p:nvSpPr>
            <p:cNvPr id="11280" name="Rectangle 12"/>
            <p:cNvSpPr>
              <a:spLocks noChangeArrowheads="1"/>
            </p:cNvSpPr>
            <p:nvPr/>
          </p:nvSpPr>
          <p:spPr bwMode="auto">
            <a:xfrm>
              <a:off x="465" y="1964"/>
              <a:ext cx="2454" cy="9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Rectangle 13"/>
            <p:cNvSpPr>
              <a:spLocks noChangeArrowheads="1"/>
            </p:cNvSpPr>
            <p:nvPr/>
          </p:nvSpPr>
          <p:spPr bwMode="auto">
            <a:xfrm>
              <a:off x="928" y="1960"/>
              <a:ext cx="240" cy="94"/>
            </a:xfrm>
            <a:prstGeom prst="rect">
              <a:avLst/>
            </a:prstGeom>
            <a:solidFill>
              <a:srgbClr val="FF33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Line 14"/>
            <p:cNvSpPr>
              <a:spLocks noChangeShapeType="1"/>
            </p:cNvSpPr>
            <p:nvPr/>
          </p:nvSpPr>
          <p:spPr bwMode="auto">
            <a:xfrm>
              <a:off x="464" y="20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Line 15"/>
            <p:cNvSpPr>
              <a:spLocks noChangeShapeType="1"/>
            </p:cNvSpPr>
            <p:nvPr/>
          </p:nvSpPr>
          <p:spPr bwMode="auto">
            <a:xfrm>
              <a:off x="920" y="201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Line 16"/>
            <p:cNvSpPr>
              <a:spLocks noChangeShapeType="1"/>
            </p:cNvSpPr>
            <p:nvPr/>
          </p:nvSpPr>
          <p:spPr bwMode="auto">
            <a:xfrm>
              <a:off x="1160" y="20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Line 17"/>
            <p:cNvSpPr>
              <a:spLocks noChangeShapeType="1"/>
            </p:cNvSpPr>
            <p:nvPr/>
          </p:nvSpPr>
          <p:spPr bwMode="auto">
            <a:xfrm>
              <a:off x="480" y="21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Line 18"/>
            <p:cNvSpPr>
              <a:spLocks noChangeShapeType="1"/>
            </p:cNvSpPr>
            <p:nvPr/>
          </p:nvSpPr>
          <p:spPr bwMode="auto">
            <a:xfrm>
              <a:off x="912" y="21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Text Box 19"/>
            <p:cNvSpPr txBox="1">
              <a:spLocks noChangeArrowheads="1"/>
            </p:cNvSpPr>
            <p:nvPr/>
          </p:nvSpPr>
          <p:spPr bwMode="auto">
            <a:xfrm>
              <a:off x="528" y="211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x</a:t>
              </a:r>
            </a:p>
          </p:txBody>
        </p:sp>
        <p:sp>
          <p:nvSpPr>
            <p:cNvPr id="11288" name="Text Box 20"/>
            <p:cNvSpPr txBox="1">
              <a:spLocks noChangeArrowheads="1"/>
            </p:cNvSpPr>
            <p:nvPr/>
          </p:nvSpPr>
          <p:spPr bwMode="auto">
            <a:xfrm>
              <a:off x="240" y="192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/>
                <a:t>o</a:t>
              </a:r>
            </a:p>
          </p:txBody>
        </p:sp>
        <p:sp>
          <p:nvSpPr>
            <p:cNvPr id="11289" name="Rectangle 21"/>
            <p:cNvSpPr>
              <a:spLocks noChangeArrowheads="1"/>
            </p:cNvSpPr>
            <p:nvPr/>
          </p:nvSpPr>
          <p:spPr bwMode="auto">
            <a:xfrm>
              <a:off x="1824" y="1960"/>
              <a:ext cx="384" cy="96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0" name="Line 22"/>
            <p:cNvSpPr>
              <a:spLocks noChangeShapeType="1"/>
            </p:cNvSpPr>
            <p:nvPr/>
          </p:nvSpPr>
          <p:spPr bwMode="auto">
            <a:xfrm flipV="1">
              <a:off x="928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Line 23"/>
            <p:cNvSpPr>
              <a:spLocks noChangeShapeType="1"/>
            </p:cNvSpPr>
            <p:nvPr/>
          </p:nvSpPr>
          <p:spPr bwMode="auto">
            <a:xfrm flipV="1">
              <a:off x="1832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Line 24"/>
            <p:cNvSpPr>
              <a:spLocks noChangeShapeType="1"/>
            </p:cNvSpPr>
            <p:nvPr/>
          </p:nvSpPr>
          <p:spPr bwMode="auto">
            <a:xfrm flipV="1">
              <a:off x="1152" y="148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Line 25"/>
            <p:cNvSpPr>
              <a:spLocks noChangeShapeType="1"/>
            </p:cNvSpPr>
            <p:nvPr/>
          </p:nvSpPr>
          <p:spPr bwMode="auto">
            <a:xfrm flipV="1">
              <a:off x="2208" y="148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Line 26"/>
            <p:cNvSpPr>
              <a:spLocks noChangeShapeType="1"/>
            </p:cNvSpPr>
            <p:nvPr/>
          </p:nvSpPr>
          <p:spPr bwMode="auto">
            <a:xfrm>
              <a:off x="912" y="182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Line 27"/>
            <p:cNvSpPr>
              <a:spLocks noChangeShapeType="1"/>
            </p:cNvSpPr>
            <p:nvPr/>
          </p:nvSpPr>
          <p:spPr bwMode="auto">
            <a:xfrm>
              <a:off x="1152" y="163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Line 28"/>
            <p:cNvSpPr>
              <a:spLocks noChangeShapeType="1"/>
            </p:cNvSpPr>
            <p:nvPr/>
          </p:nvSpPr>
          <p:spPr bwMode="auto">
            <a:xfrm>
              <a:off x="1824" y="20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Line 29"/>
            <p:cNvSpPr>
              <a:spLocks noChangeShapeType="1"/>
            </p:cNvSpPr>
            <p:nvPr/>
          </p:nvSpPr>
          <p:spPr bwMode="auto">
            <a:xfrm>
              <a:off x="2208" y="20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Line 30"/>
            <p:cNvSpPr>
              <a:spLocks noChangeShapeType="1"/>
            </p:cNvSpPr>
            <p:nvPr/>
          </p:nvSpPr>
          <p:spPr bwMode="auto">
            <a:xfrm>
              <a:off x="1824" y="21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Text Box 31"/>
            <p:cNvSpPr txBox="1">
              <a:spLocks noChangeArrowheads="1"/>
            </p:cNvSpPr>
            <p:nvPr/>
          </p:nvSpPr>
          <p:spPr bwMode="auto">
            <a:xfrm>
              <a:off x="1296" y="1624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FFFF00"/>
                  </a:solidFill>
                </a:rPr>
                <a:t>y</a:t>
              </a:r>
            </a:p>
          </p:txBody>
        </p:sp>
        <p:sp>
          <p:nvSpPr>
            <p:cNvPr id="11300" name="Text Box 32"/>
            <p:cNvSpPr txBox="1">
              <a:spLocks noChangeArrowheads="1"/>
            </p:cNvSpPr>
            <p:nvPr/>
          </p:nvSpPr>
          <p:spPr bwMode="auto">
            <a:xfrm>
              <a:off x="1488" y="1360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i="1">
                  <a:solidFill>
                    <a:srgbClr val="FFFF00"/>
                  </a:solidFill>
                </a:rPr>
                <a:t>y+</a:t>
              </a:r>
              <a:r>
                <a:rPr kumimoji="1" lang="en-US" altLang="zh-CN">
                  <a:solidFill>
                    <a:srgbClr val="FFFF00"/>
                  </a:solidFill>
                </a:rPr>
                <a:t>d</a:t>
              </a:r>
              <a:r>
                <a:rPr kumimoji="1" lang="en-US" altLang="zh-CN" i="1">
                  <a:solidFill>
                    <a:srgbClr val="FFFF00"/>
                  </a:solidFill>
                </a:rPr>
                <a:t>y</a:t>
              </a:r>
            </a:p>
          </p:txBody>
        </p:sp>
      </p:grpSp>
      <p:sp>
        <p:nvSpPr>
          <p:cNvPr id="52257" name="Text Box 33"/>
          <p:cNvSpPr txBox="1">
            <a:spLocks noChangeArrowheads="1"/>
          </p:cNvSpPr>
          <p:nvPr/>
        </p:nvSpPr>
        <p:spPr bwMode="auto">
          <a:xfrm>
            <a:off x="571500" y="4214813"/>
            <a:ext cx="62484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在</a:t>
            </a:r>
            <a:r>
              <a:rPr lang="zh-CN" altLang="en-US" dirty="0">
                <a:solidFill>
                  <a:schemeClr val="bg1"/>
                </a:solidFill>
              </a:rPr>
              <a:t>细长棒上</a:t>
            </a:r>
            <a:r>
              <a:rPr lang="en-US" altLang="zh-CN" i="1" dirty="0">
                <a:solidFill>
                  <a:schemeClr val="bg1"/>
                </a:solidFill>
              </a:rPr>
              <a:t>x</a:t>
            </a:r>
            <a:r>
              <a:rPr lang="zh-CN" altLang="en-US" dirty="0">
                <a:solidFill>
                  <a:schemeClr val="bg1"/>
                </a:solidFill>
              </a:rPr>
              <a:t>处</a:t>
            </a:r>
            <a:r>
              <a:rPr kumimoji="1" lang="zh-CN" altLang="en-US" dirty="0"/>
              <a:t>取一小段</a:t>
            </a:r>
            <a:r>
              <a:rPr kumimoji="1" lang="en-US" altLang="zh-CN" dirty="0" err="1"/>
              <a:t>d</a:t>
            </a:r>
            <a:r>
              <a:rPr kumimoji="1" lang="en-US" altLang="zh-CN" i="1" dirty="0" err="1"/>
              <a:t>x</a:t>
            </a:r>
            <a:r>
              <a:rPr kumimoji="1" lang="zh-CN" altLang="en-US" dirty="0"/>
              <a:t>，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/>
              <a:t>质量为</a:t>
            </a:r>
            <a:r>
              <a:rPr lang="en-US" altLang="zh-CN" dirty="0">
                <a:solidFill>
                  <a:schemeClr val="bg1"/>
                </a:solidFill>
              </a:rPr>
              <a:t>d</a:t>
            </a:r>
            <a:r>
              <a:rPr lang="en-US" altLang="zh-CN" i="1" dirty="0">
                <a:solidFill>
                  <a:schemeClr val="bg1"/>
                </a:solidFill>
              </a:rPr>
              <a:t>m</a:t>
            </a:r>
            <a:r>
              <a:rPr kumimoji="1" lang="en-US" altLang="zh-CN" dirty="0"/>
              <a:t>=</a:t>
            </a:r>
            <a:r>
              <a:rPr lang="en-US" altLang="zh-CN" i="1" dirty="0">
                <a:solidFill>
                  <a:schemeClr val="bg1"/>
                </a:solidFill>
                <a:sym typeface="Symbol" pitchFamily="18" charset="2"/>
              </a:rPr>
              <a:t>  </a:t>
            </a:r>
            <a:r>
              <a:rPr kumimoji="1" lang="en-US" altLang="zh-CN" i="1" dirty="0" err="1"/>
              <a:t>S</a:t>
            </a:r>
            <a:r>
              <a:rPr kumimoji="1" lang="en-US" altLang="zh-CN" dirty="0" err="1"/>
              <a:t>d</a:t>
            </a:r>
            <a:r>
              <a:rPr kumimoji="1" lang="en-US" altLang="zh-CN" i="1" dirty="0" err="1"/>
              <a:t>x</a:t>
            </a:r>
            <a:r>
              <a:rPr lang="en-US" altLang="zh-CN" i="1" dirty="0">
                <a:solidFill>
                  <a:schemeClr val="bg1"/>
                </a:solidFill>
              </a:rPr>
              <a:t>=</a:t>
            </a:r>
            <a:r>
              <a:rPr lang="en-US" altLang="zh-CN" i="1" dirty="0">
                <a:solidFill>
                  <a:schemeClr val="bg1"/>
                </a:solidFill>
                <a:sym typeface="Symbol" pitchFamily="18" charset="2"/>
              </a:rPr>
              <a:t></a:t>
            </a:r>
            <a:r>
              <a:rPr lang="en-US" altLang="zh-CN" dirty="0" err="1">
                <a:solidFill>
                  <a:schemeClr val="bg1"/>
                </a:solidFill>
              </a:rPr>
              <a:t>d</a:t>
            </a:r>
            <a:r>
              <a:rPr lang="en-US" altLang="zh-CN" i="1" dirty="0" err="1">
                <a:solidFill>
                  <a:schemeClr val="bg1"/>
                </a:solidFill>
              </a:rPr>
              <a:t>V</a:t>
            </a:r>
            <a:r>
              <a:rPr lang="en-US" altLang="zh-CN" i="1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i="1" dirty="0">
                <a:solidFill>
                  <a:schemeClr val="bg1"/>
                </a:solidFill>
                <a:sym typeface="Symbol" pitchFamily="18" charset="2"/>
              </a:rPr>
              <a:t></a:t>
            </a:r>
            <a:r>
              <a:rPr lang="zh-CN" altLang="en-US" dirty="0">
                <a:solidFill>
                  <a:schemeClr val="bg1"/>
                </a:solidFill>
              </a:rPr>
              <a:t>为棒的质量密度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en-US" altLang="zh-CN" dirty="0"/>
              <a:t> </a:t>
            </a:r>
          </a:p>
        </p:txBody>
      </p:sp>
      <p:sp>
        <p:nvSpPr>
          <p:cNvPr id="52258" name="AutoShape 34"/>
          <p:cNvSpPr>
            <a:spLocks noChangeArrowheads="1"/>
          </p:cNvSpPr>
          <p:nvPr/>
        </p:nvSpPr>
        <p:spPr bwMode="auto">
          <a:xfrm>
            <a:off x="6858000" y="4572000"/>
            <a:ext cx="2286000" cy="360363"/>
          </a:xfrm>
          <a:prstGeom prst="wedgeEllipseCallout">
            <a:avLst>
              <a:gd name="adj1" fmla="val 13056"/>
              <a:gd name="adj2" fmla="val -238986"/>
            </a:avLst>
          </a:prstGeom>
          <a:solidFill>
            <a:srgbClr val="CCFFFF"/>
          </a:solidFill>
          <a:ln w="41275">
            <a:solidFill>
              <a:srgbClr val="33CC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>
                <a:solidFill>
                  <a:srgbClr val="CC0099"/>
                </a:solidFill>
              </a:rPr>
              <a:t>S</a:t>
            </a:r>
            <a:r>
              <a:rPr kumimoji="1" lang="zh-CN" altLang="en-US">
                <a:solidFill>
                  <a:srgbClr val="CC0099"/>
                </a:solidFill>
              </a:rPr>
              <a:t>：横截面积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85750" y="2714625"/>
            <a:ext cx="3897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FF00"/>
                </a:solidFill>
              </a:rPr>
              <a:t>以细长棒中的简谐纵波为例</a:t>
            </a: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642938" y="5286375"/>
            <a:ext cx="828040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当波传播到</a:t>
            </a:r>
            <a:r>
              <a:rPr lang="en-US" altLang="zh-CN" i="1" dirty="0">
                <a:solidFill>
                  <a:schemeClr val="bg1"/>
                </a:solidFill>
              </a:rPr>
              <a:t>x</a:t>
            </a:r>
            <a:r>
              <a:rPr lang="zh-CN" altLang="en-US" dirty="0">
                <a:solidFill>
                  <a:schemeClr val="bg1"/>
                </a:solidFill>
              </a:rPr>
              <a:t>处，</a:t>
            </a:r>
            <a:r>
              <a:rPr lang="zh-CN" altLang="en-US" dirty="0"/>
              <a:t>质元</a:t>
            </a:r>
            <a:r>
              <a:rPr lang="en-US" altLang="zh-CN" dirty="0">
                <a:solidFill>
                  <a:schemeClr val="bg1"/>
                </a:solidFill>
              </a:rPr>
              <a:t>d</a:t>
            </a:r>
            <a:r>
              <a:rPr lang="en-US" altLang="zh-CN" i="1" dirty="0">
                <a:solidFill>
                  <a:schemeClr val="bg1"/>
                </a:solidFill>
              </a:rPr>
              <a:t>m</a:t>
            </a:r>
            <a:r>
              <a:rPr lang="zh-CN" altLang="en-US" dirty="0">
                <a:solidFill>
                  <a:schemeClr val="bg1"/>
                </a:solidFill>
              </a:rPr>
              <a:t>在平衡位置作</a:t>
            </a:r>
            <a:r>
              <a:rPr kumimoji="1" lang="zh-CN" altLang="en-US" dirty="0"/>
              <a:t>简谐</a:t>
            </a:r>
            <a:r>
              <a:rPr lang="zh-CN" altLang="en-US" dirty="0">
                <a:solidFill>
                  <a:schemeClr val="bg1"/>
                </a:solidFill>
              </a:rPr>
              <a:t>振动，同时发生形变</a:t>
            </a:r>
            <a:r>
              <a:rPr kumimoji="1" lang="en-US" altLang="zh-CN" dirty="0" err="1"/>
              <a:t>d</a:t>
            </a:r>
            <a:r>
              <a:rPr kumimoji="1" lang="en-US" altLang="zh-CN" i="1" dirty="0" err="1"/>
              <a:t>y</a:t>
            </a:r>
            <a:r>
              <a:rPr kumimoji="1" lang="zh-CN" altLang="en-US" dirty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5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  <p:bldP spid="52230" grpId="0" animBg="1" autoUpdateAnimBg="0"/>
      <p:bldP spid="52257" grpId="0"/>
      <p:bldP spid="52258" grpId="0" animBg="1" autoUpdateAnimBg="0"/>
      <p:bldP spid="41" grpId="0"/>
      <p:bldP spid="42" grpId="0" build="p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3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8090123</TotalTime>
  <Words>3794</Words>
  <Application>Microsoft Office PowerPoint</Application>
  <PresentationFormat>全屏显示(4:3)</PresentationFormat>
  <Paragraphs>528</Paragraphs>
  <Slides>52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52</vt:i4>
      </vt:variant>
    </vt:vector>
  </HeadingPairs>
  <TitlesOfParts>
    <vt:vector size="70" baseType="lpstr">
      <vt:lpstr>Times New Roman</vt:lpstr>
      <vt:lpstr>宋体</vt:lpstr>
      <vt:lpstr>Arial</vt:lpstr>
      <vt:lpstr>Symbol</vt:lpstr>
      <vt:lpstr>楷体_GB2312</vt:lpstr>
      <vt:lpstr>Wingdings</vt:lpstr>
      <vt:lpstr>黑体</vt:lpstr>
      <vt:lpstr>Book Antiqua</vt:lpstr>
      <vt:lpstr>隶书</vt:lpstr>
      <vt:lpstr>默认设计模板</vt:lpstr>
      <vt:lpstr>图片</vt:lpstr>
      <vt:lpstr>公式</vt:lpstr>
      <vt:lpstr>Microsoft 公式 3.0</vt:lpstr>
      <vt:lpstr>对象包</vt:lpstr>
      <vt:lpstr>Equation</vt:lpstr>
      <vt:lpstr>包</vt:lpstr>
      <vt:lpstr>BMP 图象</vt:lpstr>
      <vt:lpstr>剪辑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</vt:vector>
  </TitlesOfParts>
  <Company>UESTC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SYQ</dc:creator>
  <cp:lastModifiedBy>Administrator</cp:lastModifiedBy>
  <cp:revision>379</cp:revision>
  <dcterms:created xsi:type="dcterms:W3CDTF">2005-09-20T14:29:00Z</dcterms:created>
  <dcterms:modified xsi:type="dcterms:W3CDTF">2017-05-07T04:52:24Z</dcterms:modified>
</cp:coreProperties>
</file>